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9" r:id="rId3"/>
    <p:sldId id="260" r:id="rId4"/>
    <p:sldId id="262" r:id="rId5"/>
    <p:sldId id="273" r:id="rId6"/>
    <p:sldId id="261" r:id="rId7"/>
    <p:sldId id="263" r:id="rId8"/>
    <p:sldId id="264" r:id="rId9"/>
    <p:sldId id="265" r:id="rId10"/>
    <p:sldId id="266" r:id="rId11"/>
    <p:sldId id="267" r:id="rId12"/>
    <p:sldId id="268" r:id="rId13"/>
    <p:sldId id="269" r:id="rId14"/>
    <p:sldId id="271" r:id="rId15"/>
    <p:sldId id="272" r:id="rId16"/>
    <p:sldId id="274" r:id="rId17"/>
    <p:sldId id="276" r:id="rId18"/>
    <p:sldId id="277" r:id="rId19"/>
    <p:sldId id="278" r:id="rId20"/>
    <p:sldId id="258" r:id="rId21"/>
    <p:sldId id="270" r:id="rId22"/>
    <p:sldId id="275" r:id="rId23"/>
    <p:sldId id="279" r:id="rId24"/>
  </p:sldIdLst>
  <p:sldSz cx="12192000" cy="6858000"/>
  <p:notesSz cx="6858000" cy="9144000"/>
  <p:embeddedFontLst>
    <p:embeddedFont>
      <p:font typeface="Abadi" panose="020B0604020104020204" pitchFamily="34" charset="0"/>
      <p:regular r:id="rId25"/>
    </p:embeddedFont>
    <p:embeddedFont>
      <p:font typeface="Calibri" panose="020F0502020204030204" pitchFamily="34" charset="0"/>
      <p:regular r:id="rId26"/>
      <p:bold r:id="rId27"/>
      <p:italic r:id="rId28"/>
      <p:boldItalic r:id="rId29"/>
    </p:embeddedFont>
    <p:embeddedFont>
      <p:font typeface="Franklin Gothic Book" panose="020B0503020102020204" pitchFamily="34" charset="0"/>
      <p:regular r:id="rId30"/>
      <p:italic r:id="rId31"/>
    </p:embeddedFont>
    <p:embeddedFont>
      <p:font typeface="Franklin Gothic Medium" panose="020B0603020102020204" pitchFamily="34" charset="0"/>
      <p:regular r:id="rId32"/>
      <p:italic r:id="rId33"/>
    </p:embeddedFont>
    <p:embeddedFont>
      <p:font typeface="Georgia" panose="02040502050405020303" pitchFamily="18" charset="0"/>
      <p:regular r:id="rId34"/>
      <p:bold r:id="rId35"/>
      <p:italic r:id="rId36"/>
      <p:boldItalic r:id="rId37"/>
    </p:embeddedFont>
    <p:embeddedFont>
      <p:font typeface="Georgia" panose="02040502050405020303" pitchFamily="18"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CC66"/>
    <a:srgbClr val="CD9D15"/>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D04A37-DC52-48D1-BE81-4C458E199285}"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4258396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D04A37-DC52-48D1-BE81-4C458E199285}"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2854925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D04A37-DC52-48D1-BE81-4C458E199285}"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757591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D04A37-DC52-48D1-BE81-4C458E199285}"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1464010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D04A37-DC52-48D1-BE81-4C458E199285}"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3340158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D04A37-DC52-48D1-BE81-4C458E199285}"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3124618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D04A37-DC52-48D1-BE81-4C458E199285}"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2434547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D04A37-DC52-48D1-BE81-4C458E199285}"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2700865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D04A37-DC52-48D1-BE81-4C458E199285}"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807569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D04A37-DC52-48D1-BE81-4C458E199285}"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172788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D04A37-DC52-48D1-BE81-4C458E199285}"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16174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D04A37-DC52-48D1-BE81-4C458E199285}" type="datetimeFigureOut">
              <a:rPr lang="en-US" smtClean="0"/>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3A789-B031-4609-854F-29FF1946CEAC}" type="slidenum">
              <a:rPr lang="en-US" smtClean="0"/>
              <a:t>‹#›</a:t>
            </a:fld>
            <a:endParaRPr lang="en-US"/>
          </a:p>
        </p:txBody>
      </p:sp>
    </p:spTree>
    <p:extLst>
      <p:ext uri="{BB962C8B-B14F-4D97-AF65-F5344CB8AC3E}">
        <p14:creationId xmlns:p14="http://schemas.microsoft.com/office/powerpoint/2010/main" val="565437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a:extLst>
              <a:ext uri="{FF2B5EF4-FFF2-40B4-BE49-F238E27FC236}">
                <a16:creationId xmlns:a16="http://schemas.microsoft.com/office/drawing/2014/main" id="{B7CA3D4A-6684-4744-B09E-B4FD3DF3BA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219200" y="1090852"/>
            <a:ext cx="9744218" cy="1538883"/>
          </a:xfrm>
          <a:prstGeom prst="rect">
            <a:avLst/>
          </a:prstGeom>
          <a:noFill/>
        </p:spPr>
        <p:txBody>
          <a:bodyPr wrap="square" rtlCol="0">
            <a:spAutoFit/>
          </a:bodyPr>
          <a:lstStyle/>
          <a:p>
            <a:pPr algn="ctr"/>
            <a:r>
              <a:rPr lang="en-US" sz="5400" dirty="0">
                <a:solidFill>
                  <a:schemeClr val="bg1"/>
                </a:solidFill>
              </a:rPr>
              <a:t>Destruction and the Millennium </a:t>
            </a:r>
          </a:p>
          <a:p>
            <a:pPr algn="ctr"/>
            <a:r>
              <a:rPr lang="en-US" sz="4000" dirty="0">
                <a:solidFill>
                  <a:schemeClr val="bg1"/>
                </a:solidFill>
              </a:rPr>
              <a:t>Isaiah 30-35</a:t>
            </a:r>
          </a:p>
        </p:txBody>
      </p:sp>
      <p:sp>
        <p:nvSpPr>
          <p:cNvPr id="2" name="TextBox 1"/>
          <p:cNvSpPr txBox="1"/>
          <p:nvPr/>
        </p:nvSpPr>
        <p:spPr>
          <a:xfrm>
            <a:off x="76200" y="108857"/>
            <a:ext cx="2286000" cy="369332"/>
          </a:xfrm>
          <a:prstGeom prst="rect">
            <a:avLst/>
          </a:prstGeom>
          <a:noFill/>
        </p:spPr>
        <p:txBody>
          <a:bodyPr wrap="square" rtlCol="0">
            <a:spAutoFit/>
          </a:bodyPr>
          <a:lstStyle/>
          <a:p>
            <a:r>
              <a:rPr lang="en-US" dirty="0">
                <a:solidFill>
                  <a:schemeClr val="bg1"/>
                </a:solidFill>
              </a:rPr>
              <a:t>Lesson 126 Part 1</a:t>
            </a:r>
          </a:p>
        </p:txBody>
      </p:sp>
      <p:grpSp>
        <p:nvGrpSpPr>
          <p:cNvPr id="5" name="Group 4"/>
          <p:cNvGrpSpPr/>
          <p:nvPr/>
        </p:nvGrpSpPr>
        <p:grpSpPr>
          <a:xfrm>
            <a:off x="1603151" y="2983116"/>
            <a:ext cx="2027108" cy="3499165"/>
            <a:chOff x="1593589" y="398948"/>
            <a:chExt cx="2902209" cy="5087452"/>
          </a:xfrm>
        </p:grpSpPr>
        <p:grpSp>
          <p:nvGrpSpPr>
            <p:cNvPr id="7" name="Group 33"/>
            <p:cNvGrpSpPr/>
            <p:nvPr/>
          </p:nvGrpSpPr>
          <p:grpSpPr>
            <a:xfrm>
              <a:off x="1593589" y="398948"/>
              <a:ext cx="2902209" cy="5087452"/>
              <a:chOff x="1593589" y="398948"/>
              <a:chExt cx="1375870" cy="4260181"/>
            </a:xfrm>
          </p:grpSpPr>
          <p:sp>
            <p:nvSpPr>
              <p:cNvPr id="25" name="Oval 28"/>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9"/>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30"/>
              <p:cNvSpPr/>
              <p:nvPr/>
            </p:nvSpPr>
            <p:spPr>
              <a:xfrm>
                <a:off x="1593589" y="2917767"/>
                <a:ext cx="191093" cy="435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31"/>
              <p:cNvSpPr/>
              <p:nvPr/>
            </p:nvSpPr>
            <p:spPr>
              <a:xfrm rot="1480658">
                <a:off x="1679442" y="1918346"/>
                <a:ext cx="496842" cy="1306022"/>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32"/>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33"/>
              <p:cNvSpPr/>
              <p:nvPr/>
            </p:nvSpPr>
            <p:spPr>
              <a:xfrm>
                <a:off x="1746463" y="1992669"/>
                <a:ext cx="993684" cy="2448792"/>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4"/>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5"/>
              <p:cNvSpPr/>
              <p:nvPr/>
            </p:nvSpPr>
            <p:spPr>
              <a:xfrm rot="402310">
                <a:off x="1789363" y="1834689"/>
                <a:ext cx="382187" cy="2467938"/>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6"/>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loud 37"/>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8"/>
              <p:cNvSpPr/>
              <p:nvPr/>
            </p:nvSpPr>
            <p:spPr>
              <a:xfrm>
                <a:off x="1975776" y="632228"/>
                <a:ext cx="611498" cy="13060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23"/>
              <p:cNvGrpSpPr/>
              <p:nvPr/>
            </p:nvGrpSpPr>
            <p:grpSpPr>
              <a:xfrm>
                <a:off x="2383609" y="1732280"/>
                <a:ext cx="585850" cy="1566411"/>
                <a:chOff x="4699336" y="2759583"/>
                <a:chExt cx="1168064" cy="2193417"/>
              </a:xfrm>
            </p:grpSpPr>
            <p:sp>
              <p:nvSpPr>
                <p:cNvPr id="41"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5"/>
                <p:cNvSpPr/>
                <p:nvPr/>
              </p:nvSpPr>
              <p:spPr>
                <a:xfrm rot="19830111">
                  <a:off x="4816550" y="2903312"/>
                  <a:ext cx="822282" cy="1828800"/>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6"/>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Cloud 37"/>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9"/>
              <p:cNvSpPr/>
              <p:nvPr/>
            </p:nvSpPr>
            <p:spPr>
              <a:xfrm rot="21185207">
                <a:off x="2319744" y="1992669"/>
                <a:ext cx="382187" cy="2356886"/>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42"/>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43"/>
              <p:cNvSpPr/>
              <p:nvPr/>
            </p:nvSpPr>
            <p:spPr>
              <a:xfrm rot="5225831">
                <a:off x="2195041" y="1472077"/>
                <a:ext cx="182834" cy="21282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43"/>
            <p:cNvGrpSpPr/>
            <p:nvPr/>
          </p:nvGrpSpPr>
          <p:grpSpPr>
            <a:xfrm rot="5003920">
              <a:off x="2288001" y="3506278"/>
              <a:ext cx="2489460" cy="381000"/>
              <a:chOff x="1600200" y="6781800"/>
              <a:chExt cx="2754086" cy="1143000"/>
            </a:xfrm>
          </p:grpSpPr>
          <p:sp>
            <p:nvSpPr>
              <p:cNvPr id="18" name="Chevron 17"/>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hevron 18"/>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hevron 19"/>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hevron 20"/>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hevron 21"/>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hevron 22"/>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hevron 23"/>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 name="Group 44"/>
            <p:cNvGrpSpPr/>
            <p:nvPr/>
          </p:nvGrpSpPr>
          <p:grpSpPr>
            <a:xfrm rot="16596080" flipH="1">
              <a:off x="1145001" y="3506278"/>
              <a:ext cx="2489460" cy="381000"/>
              <a:chOff x="1600200" y="6781800"/>
              <a:chExt cx="2754086" cy="1143000"/>
            </a:xfrm>
          </p:grpSpPr>
          <p:sp>
            <p:nvSpPr>
              <p:cNvPr id="11" name="Chevron 10"/>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12"/>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hevron 15"/>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hevron 16"/>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 name="Rectangle 9"/>
            <p:cNvSpPr/>
            <p:nvPr/>
          </p:nvSpPr>
          <p:spPr>
            <a:xfrm>
              <a:off x="2667000" y="3962400"/>
              <a:ext cx="609600" cy="2286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4158781" y="3125760"/>
            <a:ext cx="6096000" cy="1631216"/>
          </a:xfrm>
          <a:prstGeom prst="rect">
            <a:avLst/>
          </a:prstGeom>
        </p:spPr>
        <p:txBody>
          <a:bodyPr>
            <a:spAutoFit/>
          </a:bodyPr>
          <a:lstStyle/>
          <a:p>
            <a:r>
              <a:rPr lang="en-US" sz="2000" i="1" dirty="0">
                <a:solidFill>
                  <a:schemeClr val="bg1"/>
                </a:solidFill>
              </a:rPr>
              <a:t>They that remain, and are pure in heart, shall return, and come to their inheritances, they and their children, with songs of everlasting joy, to build up the waste places of Zion—</a:t>
            </a:r>
          </a:p>
          <a:p>
            <a:r>
              <a:rPr lang="en-US" sz="2000" i="1" dirty="0">
                <a:solidFill>
                  <a:schemeClr val="bg1"/>
                </a:solidFill>
              </a:rPr>
              <a:t>D&amp;C 101:18</a:t>
            </a:r>
          </a:p>
        </p:txBody>
      </p:sp>
      <p:sp>
        <p:nvSpPr>
          <p:cNvPr id="3" name="Rounded Rectangle 2"/>
          <p:cNvSpPr/>
          <p:nvPr/>
        </p:nvSpPr>
        <p:spPr>
          <a:xfrm>
            <a:off x="6662057" y="6254857"/>
            <a:ext cx="1415143" cy="603141"/>
          </a:xfrm>
          <a:prstGeom prst="roundRect">
            <a:avLst/>
          </a:prstGeom>
          <a:solidFill>
            <a:srgbClr val="F0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8077200" y="6254857"/>
            <a:ext cx="1415143" cy="603141"/>
          </a:xfrm>
          <a:prstGeom prst="roundRect">
            <a:avLst/>
          </a:prstGeom>
          <a:solidFill>
            <a:srgbClr val="F0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9492343" y="6244913"/>
            <a:ext cx="1415143" cy="603141"/>
          </a:xfrm>
          <a:prstGeom prst="roundRect">
            <a:avLst/>
          </a:prstGeom>
          <a:solidFill>
            <a:srgbClr val="F0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10907487" y="6254857"/>
            <a:ext cx="1284514" cy="603141"/>
          </a:xfrm>
          <a:prstGeom prst="roundRect">
            <a:avLst/>
          </a:prstGeom>
          <a:solidFill>
            <a:srgbClr val="F0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7520543" y="5672466"/>
            <a:ext cx="1415143" cy="603141"/>
          </a:xfrm>
          <a:prstGeom prst="roundRect">
            <a:avLst/>
          </a:prstGeom>
          <a:solidFill>
            <a:srgbClr val="F0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8935686" y="5672466"/>
            <a:ext cx="1415143" cy="603141"/>
          </a:xfrm>
          <a:prstGeom prst="roundRect">
            <a:avLst/>
          </a:prstGeom>
          <a:solidFill>
            <a:srgbClr val="F0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10350829" y="5662522"/>
            <a:ext cx="1415143" cy="603141"/>
          </a:xfrm>
          <a:prstGeom prst="roundRect">
            <a:avLst/>
          </a:prstGeom>
          <a:solidFill>
            <a:srgbClr val="F0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18123" y="5068908"/>
            <a:ext cx="1415143" cy="603141"/>
          </a:xfrm>
          <a:prstGeom prst="roundRect">
            <a:avLst/>
          </a:prstGeom>
          <a:solidFill>
            <a:srgbClr val="F0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9433266" y="5068908"/>
            <a:ext cx="1415143" cy="603141"/>
          </a:xfrm>
          <a:prstGeom prst="roundRect">
            <a:avLst/>
          </a:prstGeom>
          <a:solidFill>
            <a:srgbClr val="F0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10848409" y="5058964"/>
            <a:ext cx="1415143" cy="603141"/>
          </a:xfrm>
          <a:prstGeom prst="roundRect">
            <a:avLst/>
          </a:prstGeom>
          <a:solidFill>
            <a:srgbClr val="F0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8535878" y="4468468"/>
            <a:ext cx="1415143" cy="603141"/>
          </a:xfrm>
          <a:prstGeom prst="roundRect">
            <a:avLst/>
          </a:prstGeom>
          <a:solidFill>
            <a:srgbClr val="F0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9928271" y="4455406"/>
            <a:ext cx="1415143" cy="603141"/>
          </a:xfrm>
          <a:prstGeom prst="roundRect">
            <a:avLst/>
          </a:prstGeom>
          <a:solidFill>
            <a:srgbClr val="F0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11335104" y="4468468"/>
            <a:ext cx="854027" cy="603141"/>
          </a:xfrm>
          <a:prstGeom prst="roundRect">
            <a:avLst/>
          </a:prstGeom>
          <a:solidFill>
            <a:srgbClr val="F0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11756331" y="5656910"/>
            <a:ext cx="445311" cy="603141"/>
          </a:xfrm>
          <a:prstGeom prst="roundRect">
            <a:avLst/>
          </a:prstGeom>
          <a:solidFill>
            <a:srgbClr val="F0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2281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3650439" cy="369332"/>
          </a:xfrm>
          <a:prstGeom prst="rect">
            <a:avLst/>
          </a:prstGeom>
        </p:spPr>
        <p:txBody>
          <a:bodyPr wrap="square">
            <a:spAutoFit/>
          </a:bodyPr>
          <a:lstStyle/>
          <a:p>
            <a:r>
              <a:rPr lang="en-US" dirty="0">
                <a:solidFill>
                  <a:schemeClr val="bg1"/>
                </a:solidFill>
                <a:latin typeface="Calibri" panose="020F0502020204030204" pitchFamily="34" charset="0"/>
              </a:rPr>
              <a:t>Isaiah 33:15-16</a:t>
            </a:r>
            <a:endParaRPr lang="en-US" dirty="0">
              <a:solidFill>
                <a:schemeClr val="bg1"/>
              </a:solidFill>
            </a:endParaRPr>
          </a:p>
        </p:txBody>
      </p:sp>
      <p:sp>
        <p:nvSpPr>
          <p:cNvPr id="2" name="Rectangle 1"/>
          <p:cNvSpPr/>
          <p:nvPr/>
        </p:nvSpPr>
        <p:spPr>
          <a:xfrm>
            <a:off x="315190" y="35477"/>
            <a:ext cx="11208327" cy="1200329"/>
          </a:xfrm>
          <a:prstGeom prst="rect">
            <a:avLst/>
          </a:prstGeom>
        </p:spPr>
        <p:txBody>
          <a:bodyPr wrap="square">
            <a:spAutoFit/>
          </a:bodyPr>
          <a:lstStyle/>
          <a:p>
            <a:pPr algn="ctr"/>
            <a:r>
              <a:rPr lang="en-US" sz="3600" i="1" dirty="0">
                <a:solidFill>
                  <a:srgbClr val="FFFF00"/>
                </a:solidFill>
              </a:rPr>
              <a:t>If I were to stand in God’s presence, would I feel worthy to be in His presence? </a:t>
            </a:r>
            <a:endParaRPr lang="en-US" sz="3600" dirty="0">
              <a:solidFill>
                <a:srgbClr val="FFFF00"/>
              </a:solidFill>
            </a:endParaRPr>
          </a:p>
        </p:txBody>
      </p:sp>
      <p:grpSp>
        <p:nvGrpSpPr>
          <p:cNvPr id="16" name="Group 15"/>
          <p:cNvGrpSpPr/>
          <p:nvPr/>
        </p:nvGrpSpPr>
        <p:grpSpPr>
          <a:xfrm>
            <a:off x="3550832" y="1686433"/>
            <a:ext cx="4737041" cy="3945440"/>
            <a:chOff x="4506298" y="3899560"/>
            <a:chExt cx="2884340" cy="2729840"/>
          </a:xfrm>
        </p:grpSpPr>
        <p:grpSp>
          <p:nvGrpSpPr>
            <p:cNvPr id="17" name="Group 16"/>
            <p:cNvGrpSpPr/>
            <p:nvPr/>
          </p:nvGrpSpPr>
          <p:grpSpPr>
            <a:xfrm>
              <a:off x="4506298" y="3899560"/>
              <a:ext cx="2884340" cy="2729840"/>
              <a:chOff x="471924" y="502576"/>
              <a:chExt cx="2263952" cy="2156875"/>
            </a:xfrm>
          </p:grpSpPr>
          <p:grpSp>
            <p:nvGrpSpPr>
              <p:cNvPr id="19" name="Group 18"/>
              <p:cNvGrpSpPr/>
              <p:nvPr/>
            </p:nvGrpSpPr>
            <p:grpSpPr>
              <a:xfrm>
                <a:off x="471924" y="502576"/>
                <a:ext cx="359343" cy="2134005"/>
                <a:chOff x="471924" y="502576"/>
                <a:chExt cx="359343" cy="2134005"/>
              </a:xfrm>
            </p:grpSpPr>
            <p:sp>
              <p:nvSpPr>
                <p:cNvPr id="28" name="Oval 27"/>
                <p:cNvSpPr/>
                <p:nvPr/>
              </p:nvSpPr>
              <p:spPr>
                <a:xfrm>
                  <a:off x="499606" y="502576"/>
                  <a:ext cx="321275" cy="550375"/>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89214" y="2086206"/>
                  <a:ext cx="321275" cy="550375"/>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6200000">
                  <a:off x="552493" y="822021"/>
                  <a:ext cx="194716" cy="355853"/>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6200000">
                  <a:off x="555983" y="1916928"/>
                  <a:ext cx="194716" cy="355853"/>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ounded Rectangle 19"/>
              <p:cNvSpPr/>
              <p:nvPr/>
            </p:nvSpPr>
            <p:spPr>
              <a:xfrm>
                <a:off x="499606" y="1052951"/>
                <a:ext cx="310883" cy="1033255"/>
              </a:xfrm>
              <a:prstGeom prst="roundRect">
                <a:avLst>
                  <a:gd name="adj" fmla="val 7616"/>
                </a:avLst>
              </a:prstGeom>
              <a:solidFill>
                <a:srgbClr val="CD9D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2376533" y="525446"/>
                <a:ext cx="359343" cy="2134005"/>
                <a:chOff x="471924" y="502576"/>
                <a:chExt cx="359343" cy="2134005"/>
              </a:xfrm>
            </p:grpSpPr>
            <p:sp>
              <p:nvSpPr>
                <p:cNvPr id="24" name="Oval 23"/>
                <p:cNvSpPr/>
                <p:nvPr/>
              </p:nvSpPr>
              <p:spPr>
                <a:xfrm>
                  <a:off x="499606" y="502576"/>
                  <a:ext cx="321275" cy="550375"/>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89214" y="2086206"/>
                  <a:ext cx="321275" cy="550375"/>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552493" y="822021"/>
                  <a:ext cx="194716" cy="355853"/>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555983" y="1916928"/>
                  <a:ext cx="194716" cy="355853"/>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ounded Rectangle 21"/>
              <p:cNvSpPr/>
              <p:nvPr/>
            </p:nvSpPr>
            <p:spPr>
              <a:xfrm>
                <a:off x="2399018" y="1059370"/>
                <a:ext cx="310883" cy="1033255"/>
              </a:xfrm>
              <a:prstGeom prst="roundRect">
                <a:avLst>
                  <a:gd name="adj" fmla="val 7616"/>
                </a:avLst>
              </a:prstGeom>
              <a:solidFill>
                <a:srgbClr val="CD9D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810485" y="1059370"/>
                <a:ext cx="1597220" cy="1033255"/>
              </a:xfrm>
              <a:prstGeom prst="roundRect">
                <a:avLst>
                  <a:gd name="adj" fmla="val 0"/>
                </a:avLst>
              </a:prstGeom>
              <a:solidFill>
                <a:srgbClr val="CD9D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4959666" y="4686667"/>
              <a:ext cx="2017205" cy="1128634"/>
            </a:xfrm>
            <a:prstGeom prst="rect">
              <a:avLst/>
            </a:prstGeom>
          </p:spPr>
          <p:txBody>
            <a:bodyPr wrap="square">
              <a:spAutoFit/>
            </a:bodyPr>
            <a:lstStyle/>
            <a:p>
              <a:pPr algn="ctr"/>
              <a:r>
                <a:rPr lang="en-US" sz="2000" b="1" dirty="0"/>
                <a:t>If we walk righteously, speak uprightly, and do not participate in evil, we will be worthy to dwell in the presence of God</a:t>
              </a:r>
              <a:endParaRPr lang="en-US" sz="2000" dirty="0"/>
            </a:p>
          </p:txBody>
        </p:sp>
      </p:grpSp>
      <p:sp>
        <p:nvSpPr>
          <p:cNvPr id="3" name="Rectangle 2"/>
          <p:cNvSpPr/>
          <p:nvPr/>
        </p:nvSpPr>
        <p:spPr>
          <a:xfrm>
            <a:off x="315190" y="1271283"/>
            <a:ext cx="3235642" cy="2031325"/>
          </a:xfrm>
          <a:prstGeom prst="rect">
            <a:avLst/>
          </a:prstGeom>
        </p:spPr>
        <p:txBody>
          <a:bodyPr wrap="square">
            <a:spAutoFit/>
          </a:bodyPr>
          <a:lstStyle/>
          <a:p>
            <a:r>
              <a:rPr lang="en-US" b="0" i="0" dirty="0">
                <a:solidFill>
                  <a:schemeClr val="bg1"/>
                </a:solidFill>
                <a:effectLst/>
              </a:rPr>
              <a:t>1. We must keep the commandments. We must speak the truth and work the works of righteousness. We shall be judged by our thoughts, our words and our deeds.</a:t>
            </a:r>
            <a:endParaRPr lang="en-US" dirty="0">
              <a:solidFill>
                <a:schemeClr val="bg1"/>
              </a:solidFill>
            </a:endParaRPr>
          </a:p>
        </p:txBody>
      </p:sp>
      <p:sp>
        <p:nvSpPr>
          <p:cNvPr id="32" name="Rectangle 31"/>
          <p:cNvSpPr/>
          <p:nvPr/>
        </p:nvSpPr>
        <p:spPr>
          <a:xfrm>
            <a:off x="311621" y="3591842"/>
            <a:ext cx="3235642" cy="2031325"/>
          </a:xfrm>
          <a:prstGeom prst="rect">
            <a:avLst/>
          </a:prstGeom>
        </p:spPr>
        <p:txBody>
          <a:bodyPr wrap="square">
            <a:spAutoFit/>
          </a:bodyPr>
          <a:lstStyle/>
          <a:p>
            <a:r>
              <a:rPr lang="en-US" dirty="0">
                <a:solidFill>
                  <a:schemeClr val="bg1"/>
                </a:solidFill>
              </a:rPr>
              <a:t>2. We must act with equity and justice toward our fellowmen. It is the Lord himself who said that he, at the day of his coming, will be a swift witness against those that oppress the hireling in his wages.</a:t>
            </a:r>
          </a:p>
        </p:txBody>
      </p:sp>
      <p:sp>
        <p:nvSpPr>
          <p:cNvPr id="33" name="Rectangle 32"/>
          <p:cNvSpPr/>
          <p:nvPr/>
        </p:nvSpPr>
        <p:spPr>
          <a:xfrm>
            <a:off x="8578631" y="1271283"/>
            <a:ext cx="3235642" cy="2862322"/>
          </a:xfrm>
          <a:prstGeom prst="rect">
            <a:avLst/>
          </a:prstGeom>
        </p:spPr>
        <p:txBody>
          <a:bodyPr wrap="square">
            <a:spAutoFit/>
          </a:bodyPr>
          <a:lstStyle/>
          <a:p>
            <a:r>
              <a:rPr lang="en-US" dirty="0">
                <a:solidFill>
                  <a:schemeClr val="bg1"/>
                </a:solidFill>
              </a:rPr>
              <a:t>3.  We must reject every effort to buy influence, and instead deal fairly and impartially with our fellowmen….</a:t>
            </a:r>
          </a:p>
          <a:p>
            <a:r>
              <a:rPr lang="en-US" dirty="0">
                <a:solidFill>
                  <a:schemeClr val="bg1"/>
                </a:solidFill>
              </a:rPr>
              <a:t>Salvation is free; it cannot be purchased with money; and those only are saved who abide the law upon which its receipt is predicated. Bribery is of the world.</a:t>
            </a:r>
          </a:p>
        </p:txBody>
      </p:sp>
      <p:sp>
        <p:nvSpPr>
          <p:cNvPr id="34" name="Rectangle 33"/>
          <p:cNvSpPr/>
          <p:nvPr/>
        </p:nvSpPr>
        <p:spPr>
          <a:xfrm>
            <a:off x="8702018" y="4389225"/>
            <a:ext cx="3235642" cy="2308324"/>
          </a:xfrm>
          <a:prstGeom prst="rect">
            <a:avLst/>
          </a:prstGeom>
        </p:spPr>
        <p:txBody>
          <a:bodyPr wrap="square">
            <a:spAutoFit/>
          </a:bodyPr>
          <a:lstStyle/>
          <a:p>
            <a:r>
              <a:rPr lang="en-US" dirty="0">
                <a:solidFill>
                  <a:schemeClr val="bg1"/>
                </a:solidFill>
              </a:rPr>
              <a:t>4. We must not center our attention on evil and wickedness. We must cease to find fault and look for good in government and in the world. We must take an affirmative, wholesome approach to all things..</a:t>
            </a:r>
          </a:p>
        </p:txBody>
      </p:sp>
      <p:sp>
        <p:nvSpPr>
          <p:cNvPr id="35" name="Rectangle 34"/>
          <p:cNvSpPr/>
          <p:nvPr/>
        </p:nvSpPr>
        <p:spPr>
          <a:xfrm>
            <a:off x="8494619" y="6488667"/>
            <a:ext cx="3650439" cy="369332"/>
          </a:xfrm>
          <a:prstGeom prst="rect">
            <a:avLst/>
          </a:prstGeom>
        </p:spPr>
        <p:txBody>
          <a:bodyPr wrap="square">
            <a:spAutoFit/>
          </a:bodyPr>
          <a:lstStyle/>
          <a:p>
            <a:pPr algn="r"/>
            <a:r>
              <a:rPr lang="en-US" dirty="0">
                <a:solidFill>
                  <a:schemeClr val="bg1"/>
                </a:solidFill>
                <a:latin typeface="Calibri" panose="020F0502020204030204" pitchFamily="34" charset="0"/>
              </a:rPr>
              <a:t>(6)</a:t>
            </a:r>
            <a:endParaRPr lang="en-US" dirty="0">
              <a:solidFill>
                <a:schemeClr val="bg1"/>
              </a:solidFill>
            </a:endParaRPr>
          </a:p>
        </p:txBody>
      </p:sp>
      <p:pic>
        <p:nvPicPr>
          <p:cNvPr id="7170" name="Picture 2" descr="http://4.bp.blogspot.com/-nNO-BwA-5uk/Uw-oBS6V9HI/AAAAAAAACuo/xVs4dFaSLcU/s1600/Bruce_R_McConki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1262" y="4849051"/>
            <a:ext cx="1316181" cy="1754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28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anim calcmode="lin" valueType="num">
                                      <p:cBhvr>
                                        <p:cTn id="22" dur="1000" fill="hold"/>
                                        <p:tgtEl>
                                          <p:spTgt spid="33"/>
                                        </p:tgtEl>
                                        <p:attrNameLst>
                                          <p:attrName>ppt_x</p:attrName>
                                        </p:attrNameLst>
                                      </p:cBhvr>
                                      <p:tavLst>
                                        <p:tav tm="0">
                                          <p:val>
                                            <p:strVal val="#ppt_x"/>
                                          </p:val>
                                        </p:tav>
                                        <p:tav tm="100000">
                                          <p:val>
                                            <p:strVal val="#ppt_x"/>
                                          </p:val>
                                        </p:tav>
                                      </p:tavLst>
                                    </p:anim>
                                    <p:anim calcmode="lin" valueType="num">
                                      <p:cBhvr>
                                        <p:cTn id="2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outVertical)">
                                      <p:cBhvr>
                                        <p:cTn id="35" dur="500"/>
                                        <p:tgtEl>
                                          <p:spTgt spid="16"/>
                                        </p:tgtEl>
                                      </p:cBhvr>
                                    </p:animEffect>
                                  </p:childTnLst>
                                </p:cTn>
                              </p:par>
                              <p:par>
                                <p:cTn id="36" presetID="10" presetClass="exit" presetSubtype="0" fill="hold" grpId="0" nodeType="withEffect">
                                  <p:stCondLst>
                                    <p:cond delay="0"/>
                                  </p:stCondLst>
                                  <p:childTnLst>
                                    <p:animEffect transition="out" filter="fade">
                                      <p:cBhvr>
                                        <p:cTn id="37" dur="500"/>
                                        <p:tgtEl>
                                          <p:spTgt spid="3">
                                            <p:txEl>
                                              <p:pRg st="0" end="0"/>
                                            </p:txEl>
                                          </p:spTgt>
                                        </p:tgtEl>
                                      </p:cBhvr>
                                    </p:animEffect>
                                    <p:set>
                                      <p:cBhvr>
                                        <p:cTn id="38" dur="1" fill="hold">
                                          <p:stCondLst>
                                            <p:cond delay="499"/>
                                          </p:stCondLst>
                                        </p:cTn>
                                        <p:tgtEl>
                                          <p:spTgt spid="3">
                                            <p:txEl>
                                              <p:pRg st="0" end="0"/>
                                            </p:txEl>
                                          </p:spTgt>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32"/>
                                        </p:tgtEl>
                                      </p:cBhvr>
                                    </p:animEffect>
                                    <p:set>
                                      <p:cBhvr>
                                        <p:cTn id="41" dur="1" fill="hold">
                                          <p:stCondLst>
                                            <p:cond delay="499"/>
                                          </p:stCondLst>
                                        </p:cTn>
                                        <p:tgtEl>
                                          <p:spTgt spid="32"/>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33"/>
                                        </p:tgtEl>
                                      </p:cBhvr>
                                    </p:animEffect>
                                    <p:set>
                                      <p:cBhvr>
                                        <p:cTn id="44" dur="1" fill="hold">
                                          <p:stCondLst>
                                            <p:cond delay="499"/>
                                          </p:stCondLst>
                                        </p:cTn>
                                        <p:tgtEl>
                                          <p:spTgt spid="33"/>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34"/>
                                        </p:tgtEl>
                                      </p:cBhvr>
                                    </p:animEffect>
                                    <p:set>
                                      <p:cBhvr>
                                        <p:cTn id="47" dur="1" fill="hold">
                                          <p:stCondLst>
                                            <p:cond delay="499"/>
                                          </p:stCondLst>
                                        </p:cTn>
                                        <p:tgtEl>
                                          <p:spTgt spid="34"/>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7170"/>
                                        </p:tgtEl>
                                      </p:cBhvr>
                                    </p:animEffect>
                                    <p:set>
                                      <p:cBhvr>
                                        <p:cTn id="50" dur="1" fill="hold">
                                          <p:stCondLst>
                                            <p:cond delay="499"/>
                                          </p:stCondLst>
                                        </p:cTn>
                                        <p:tgtEl>
                                          <p:spTgt spid="71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32" grpId="0"/>
      <p:bldP spid="32" grpId="1"/>
      <p:bldP spid="33" grpId="0"/>
      <p:bldP spid="33" grpId="1"/>
      <p:bldP spid="34" grpId="0"/>
      <p:bldP spid="3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3650439" cy="369332"/>
          </a:xfrm>
          <a:prstGeom prst="rect">
            <a:avLst/>
          </a:prstGeom>
        </p:spPr>
        <p:txBody>
          <a:bodyPr wrap="square">
            <a:spAutoFit/>
          </a:bodyPr>
          <a:lstStyle/>
          <a:p>
            <a:r>
              <a:rPr lang="en-US" dirty="0">
                <a:solidFill>
                  <a:schemeClr val="bg1"/>
                </a:solidFill>
                <a:latin typeface="Calibri" panose="020F0502020204030204" pitchFamily="34" charset="0"/>
              </a:rPr>
              <a:t>Isaiah 34:1-4</a:t>
            </a:r>
            <a:endParaRPr lang="en-US" dirty="0">
              <a:solidFill>
                <a:schemeClr val="bg1"/>
              </a:solidFill>
            </a:endParaRPr>
          </a:p>
        </p:txBody>
      </p:sp>
      <p:sp>
        <p:nvSpPr>
          <p:cNvPr id="2" name="Rectangle 1"/>
          <p:cNvSpPr/>
          <p:nvPr/>
        </p:nvSpPr>
        <p:spPr>
          <a:xfrm>
            <a:off x="315190" y="35477"/>
            <a:ext cx="11208327" cy="1015663"/>
          </a:xfrm>
          <a:prstGeom prst="rect">
            <a:avLst/>
          </a:prstGeom>
        </p:spPr>
        <p:txBody>
          <a:bodyPr wrap="square">
            <a:spAutoFit/>
          </a:bodyPr>
          <a:lstStyle/>
          <a:p>
            <a:pPr algn="ctr"/>
            <a:r>
              <a:rPr lang="en-US" sz="6000" dirty="0">
                <a:solidFill>
                  <a:schemeClr val="bg1"/>
                </a:solidFill>
              </a:rPr>
              <a:t>The Second Coming</a:t>
            </a:r>
          </a:p>
        </p:txBody>
      </p:sp>
      <p:sp>
        <p:nvSpPr>
          <p:cNvPr id="35" name="Rectangle 34"/>
          <p:cNvSpPr/>
          <p:nvPr/>
        </p:nvSpPr>
        <p:spPr>
          <a:xfrm>
            <a:off x="8494619" y="6488667"/>
            <a:ext cx="3650439" cy="369332"/>
          </a:xfrm>
          <a:prstGeom prst="rect">
            <a:avLst/>
          </a:prstGeom>
        </p:spPr>
        <p:txBody>
          <a:bodyPr wrap="square">
            <a:spAutoFit/>
          </a:bodyPr>
          <a:lstStyle/>
          <a:p>
            <a:pPr algn="r"/>
            <a:r>
              <a:rPr lang="en-US" dirty="0">
                <a:solidFill>
                  <a:schemeClr val="bg1"/>
                </a:solidFill>
                <a:latin typeface="Calibri" panose="020F0502020204030204" pitchFamily="34" charset="0"/>
              </a:rPr>
              <a:t>(7)</a:t>
            </a:r>
            <a:endParaRPr lang="en-US" dirty="0">
              <a:solidFill>
                <a:schemeClr val="bg1"/>
              </a:solidFill>
            </a:endParaRPr>
          </a:p>
        </p:txBody>
      </p:sp>
      <p:grpSp>
        <p:nvGrpSpPr>
          <p:cNvPr id="4" name="Group 3"/>
          <p:cNvGrpSpPr/>
          <p:nvPr/>
        </p:nvGrpSpPr>
        <p:grpSpPr>
          <a:xfrm>
            <a:off x="387328" y="1299224"/>
            <a:ext cx="2532317" cy="2292618"/>
            <a:chOff x="387328" y="1299224"/>
            <a:chExt cx="2532317" cy="2292618"/>
          </a:xfrm>
        </p:grpSpPr>
        <p:sp>
          <p:nvSpPr>
            <p:cNvPr id="3" name="Rectangle 2"/>
            <p:cNvSpPr/>
            <p:nvPr/>
          </p:nvSpPr>
          <p:spPr>
            <a:xfrm>
              <a:off x="948637" y="1299224"/>
              <a:ext cx="1409701" cy="369332"/>
            </a:xfrm>
            <a:prstGeom prst="rect">
              <a:avLst/>
            </a:prstGeom>
            <a:solidFill>
              <a:schemeClr val="accent3">
                <a:lumMod val="75000"/>
              </a:schemeClr>
            </a:solidFill>
          </p:spPr>
          <p:txBody>
            <a:bodyPr wrap="square">
              <a:spAutoFit/>
            </a:bodyPr>
            <a:lstStyle/>
            <a:p>
              <a:r>
                <a:rPr lang="en-US" b="0" i="0" dirty="0">
                  <a:solidFill>
                    <a:schemeClr val="bg1"/>
                  </a:solidFill>
                  <a:effectLst/>
                  <a:latin typeface="Calibri" panose="020F0502020204030204" pitchFamily="34" charset="0"/>
                </a:rPr>
                <a:t>Come near</a:t>
              </a:r>
              <a:endParaRPr lang="en-US" dirty="0">
                <a:solidFill>
                  <a:schemeClr val="bg1"/>
                </a:solidFill>
              </a:endParaRPr>
            </a:p>
          </p:txBody>
        </p:sp>
        <p:sp>
          <p:nvSpPr>
            <p:cNvPr id="36" name="Rectangle 35"/>
            <p:cNvSpPr/>
            <p:nvPr/>
          </p:nvSpPr>
          <p:spPr>
            <a:xfrm>
              <a:off x="387328" y="2114514"/>
              <a:ext cx="2532317" cy="1477328"/>
            </a:xfrm>
            <a:prstGeom prst="rect">
              <a:avLst/>
            </a:prstGeom>
            <a:solidFill>
              <a:schemeClr val="accent3">
                <a:lumMod val="75000"/>
              </a:schemeClr>
            </a:solidFill>
          </p:spPr>
          <p:txBody>
            <a:bodyPr wrap="square">
              <a:spAutoFit/>
            </a:bodyPr>
            <a:lstStyle/>
            <a:p>
              <a:pPr algn="just"/>
              <a:r>
                <a:rPr lang="en-US" b="0" i="0" dirty="0">
                  <a:solidFill>
                    <a:schemeClr val="bg1"/>
                  </a:solidFill>
                  <a:effectLst/>
                  <a:latin typeface="Calibri" panose="020F0502020204030204" pitchFamily="34" charset="0"/>
                </a:rPr>
                <a:t>God’s warning the last days is not just to the chosen people, but all nations including all things upon the earth</a:t>
              </a:r>
              <a:endParaRPr lang="en-US" dirty="0">
                <a:solidFill>
                  <a:schemeClr val="bg1"/>
                </a:solidFill>
              </a:endParaRPr>
            </a:p>
          </p:txBody>
        </p:sp>
      </p:grpSp>
      <p:grpSp>
        <p:nvGrpSpPr>
          <p:cNvPr id="5" name="Group 4"/>
          <p:cNvGrpSpPr/>
          <p:nvPr/>
        </p:nvGrpSpPr>
        <p:grpSpPr>
          <a:xfrm>
            <a:off x="4088090" y="1319034"/>
            <a:ext cx="3258782" cy="1973496"/>
            <a:chOff x="3422572" y="1299224"/>
            <a:chExt cx="3258782" cy="1973496"/>
          </a:xfrm>
        </p:grpSpPr>
        <p:sp>
          <p:nvSpPr>
            <p:cNvPr id="37" name="Rectangle 36"/>
            <p:cNvSpPr/>
            <p:nvPr/>
          </p:nvSpPr>
          <p:spPr>
            <a:xfrm>
              <a:off x="4155965" y="1299224"/>
              <a:ext cx="1409701" cy="646331"/>
            </a:xfrm>
            <a:prstGeom prst="rect">
              <a:avLst/>
            </a:prstGeom>
            <a:solidFill>
              <a:schemeClr val="accent5">
                <a:lumMod val="75000"/>
              </a:schemeClr>
            </a:solidFill>
          </p:spPr>
          <p:txBody>
            <a:bodyPr wrap="square">
              <a:spAutoFit/>
            </a:bodyPr>
            <a:lstStyle/>
            <a:p>
              <a:r>
                <a:rPr lang="en-US" b="0" i="0" dirty="0">
                  <a:solidFill>
                    <a:schemeClr val="bg1"/>
                  </a:solidFill>
                  <a:effectLst/>
                  <a:latin typeface="Calibri" panose="020F0502020204030204" pitchFamily="34" charset="0"/>
                </a:rPr>
                <a:t>Indignation of the Lord</a:t>
              </a:r>
              <a:endParaRPr lang="en-US" dirty="0">
                <a:solidFill>
                  <a:schemeClr val="bg1"/>
                </a:solidFill>
              </a:endParaRPr>
            </a:p>
          </p:txBody>
        </p:sp>
        <p:sp>
          <p:nvSpPr>
            <p:cNvPr id="38" name="Rectangle 37"/>
            <p:cNvSpPr/>
            <p:nvPr/>
          </p:nvSpPr>
          <p:spPr>
            <a:xfrm>
              <a:off x="3422572" y="2349390"/>
              <a:ext cx="3258782" cy="923330"/>
            </a:xfrm>
            <a:prstGeom prst="rect">
              <a:avLst/>
            </a:prstGeom>
            <a:solidFill>
              <a:schemeClr val="accent5">
                <a:lumMod val="75000"/>
              </a:schemeClr>
            </a:solidFill>
          </p:spPr>
          <p:txBody>
            <a:bodyPr wrap="square">
              <a:spAutoFit/>
            </a:bodyPr>
            <a:lstStyle/>
            <a:p>
              <a:r>
                <a:rPr lang="en-US" b="0" i="0" dirty="0">
                  <a:solidFill>
                    <a:schemeClr val="bg1"/>
                  </a:solidFill>
                  <a:effectLst/>
                  <a:latin typeface="Calibri" panose="020F0502020204030204" pitchFamily="34" charset="0"/>
                </a:rPr>
                <a:t>What happens when God’s wrath is ignited? He withdraws His protective spirit </a:t>
              </a:r>
              <a:endParaRPr lang="en-US" dirty="0">
                <a:solidFill>
                  <a:schemeClr val="bg1"/>
                </a:solidFill>
              </a:endParaRPr>
            </a:p>
          </p:txBody>
        </p:sp>
      </p:grpSp>
      <p:grpSp>
        <p:nvGrpSpPr>
          <p:cNvPr id="6" name="Group 5"/>
          <p:cNvGrpSpPr/>
          <p:nvPr/>
        </p:nvGrpSpPr>
        <p:grpSpPr>
          <a:xfrm>
            <a:off x="8140045" y="1396150"/>
            <a:ext cx="3258782" cy="1848183"/>
            <a:chOff x="7346872" y="1396151"/>
            <a:chExt cx="3258782" cy="1848183"/>
          </a:xfrm>
        </p:grpSpPr>
        <p:sp>
          <p:nvSpPr>
            <p:cNvPr id="39" name="Rectangle 38"/>
            <p:cNvSpPr/>
            <p:nvPr/>
          </p:nvSpPr>
          <p:spPr>
            <a:xfrm>
              <a:off x="7789768" y="1396151"/>
              <a:ext cx="2102377" cy="369332"/>
            </a:xfrm>
            <a:prstGeom prst="rect">
              <a:avLst/>
            </a:prstGeom>
            <a:solidFill>
              <a:schemeClr val="accent4">
                <a:lumMod val="75000"/>
              </a:schemeClr>
            </a:solidFill>
          </p:spPr>
          <p:txBody>
            <a:bodyPr wrap="square">
              <a:spAutoFit/>
            </a:bodyPr>
            <a:lstStyle/>
            <a:p>
              <a:r>
                <a:rPr lang="en-US" b="0" i="0" dirty="0">
                  <a:solidFill>
                    <a:schemeClr val="bg1"/>
                  </a:solidFill>
                  <a:effectLst/>
                  <a:latin typeface="Calibri" panose="020F0502020204030204" pitchFamily="34" charset="0"/>
                </a:rPr>
                <a:t>Slain/stink/blood</a:t>
              </a:r>
              <a:endParaRPr lang="en-US" dirty="0">
                <a:solidFill>
                  <a:schemeClr val="bg1"/>
                </a:solidFill>
              </a:endParaRPr>
            </a:p>
          </p:txBody>
        </p:sp>
        <p:sp>
          <p:nvSpPr>
            <p:cNvPr id="40" name="Rectangle 39"/>
            <p:cNvSpPr/>
            <p:nvPr/>
          </p:nvSpPr>
          <p:spPr>
            <a:xfrm>
              <a:off x="7346872" y="2321004"/>
              <a:ext cx="3258782" cy="923330"/>
            </a:xfrm>
            <a:prstGeom prst="rect">
              <a:avLst/>
            </a:prstGeom>
            <a:solidFill>
              <a:schemeClr val="accent4">
                <a:lumMod val="75000"/>
              </a:schemeClr>
            </a:solidFill>
          </p:spPr>
          <p:txBody>
            <a:bodyPr wrap="square">
              <a:spAutoFit/>
            </a:bodyPr>
            <a:lstStyle/>
            <a:p>
              <a:r>
                <a:rPr lang="en-US" b="0" i="0" dirty="0">
                  <a:solidFill>
                    <a:schemeClr val="bg1"/>
                  </a:solidFill>
                  <a:effectLst/>
                  <a:latin typeface="Calibri" panose="020F0502020204030204" pitchFamily="34" charset="0"/>
                </a:rPr>
                <a:t>The death toll will be so high that they can’t dispose of the dead</a:t>
              </a:r>
              <a:endParaRPr lang="en-US" dirty="0">
                <a:solidFill>
                  <a:schemeClr val="bg1"/>
                </a:solidFill>
              </a:endParaRPr>
            </a:p>
          </p:txBody>
        </p:sp>
      </p:grpSp>
      <p:grpSp>
        <p:nvGrpSpPr>
          <p:cNvPr id="41" name="Group 40"/>
          <p:cNvGrpSpPr/>
          <p:nvPr/>
        </p:nvGrpSpPr>
        <p:grpSpPr>
          <a:xfrm>
            <a:off x="1973888" y="4219627"/>
            <a:ext cx="3258782" cy="1973496"/>
            <a:chOff x="3422572" y="1299224"/>
            <a:chExt cx="3258782" cy="1973496"/>
          </a:xfrm>
        </p:grpSpPr>
        <p:sp>
          <p:nvSpPr>
            <p:cNvPr id="42" name="Rectangle 41"/>
            <p:cNvSpPr/>
            <p:nvPr/>
          </p:nvSpPr>
          <p:spPr>
            <a:xfrm>
              <a:off x="3558039" y="1299224"/>
              <a:ext cx="2992581" cy="369332"/>
            </a:xfrm>
            <a:prstGeom prst="rect">
              <a:avLst/>
            </a:prstGeom>
            <a:solidFill>
              <a:srgbClr val="0070C0"/>
            </a:solidFill>
          </p:spPr>
          <p:txBody>
            <a:bodyPr wrap="square">
              <a:spAutoFit/>
            </a:bodyPr>
            <a:lstStyle/>
            <a:p>
              <a:r>
                <a:rPr lang="en-US" b="0" i="0" dirty="0">
                  <a:solidFill>
                    <a:schemeClr val="bg1"/>
                  </a:solidFill>
                  <a:effectLst/>
                  <a:latin typeface="Calibri" panose="020F0502020204030204" pitchFamily="34" charset="0"/>
                </a:rPr>
                <a:t>Host of heaven dissolved</a:t>
              </a:r>
              <a:endParaRPr lang="en-US" dirty="0">
                <a:solidFill>
                  <a:schemeClr val="bg1"/>
                </a:solidFill>
              </a:endParaRPr>
            </a:p>
          </p:txBody>
        </p:sp>
        <p:sp>
          <p:nvSpPr>
            <p:cNvPr id="43" name="Rectangle 42"/>
            <p:cNvSpPr/>
            <p:nvPr/>
          </p:nvSpPr>
          <p:spPr>
            <a:xfrm>
              <a:off x="3422572" y="2349390"/>
              <a:ext cx="3258782" cy="923330"/>
            </a:xfrm>
            <a:prstGeom prst="rect">
              <a:avLst/>
            </a:prstGeom>
            <a:solidFill>
              <a:srgbClr val="0070C0"/>
            </a:solidFill>
          </p:spPr>
          <p:txBody>
            <a:bodyPr wrap="square">
              <a:spAutoFit/>
            </a:bodyPr>
            <a:lstStyle/>
            <a:p>
              <a:pPr algn="ctr"/>
              <a:r>
                <a:rPr lang="en-US" b="0" i="0" dirty="0">
                  <a:solidFill>
                    <a:schemeClr val="bg1"/>
                  </a:solidFill>
                  <a:effectLst/>
                  <a:latin typeface="Calibri" panose="020F0502020204030204" pitchFamily="34" charset="0"/>
                </a:rPr>
                <a:t>A great phenomenon in the heavens and the earth—movement toward </a:t>
              </a:r>
              <a:r>
                <a:rPr lang="en-US" b="0" i="0" dirty="0" err="1">
                  <a:solidFill>
                    <a:schemeClr val="bg1"/>
                  </a:solidFill>
                  <a:effectLst/>
                  <a:latin typeface="Calibri" panose="020F0502020204030204" pitchFamily="34" charset="0"/>
                </a:rPr>
                <a:t>Kolob</a:t>
              </a:r>
              <a:endParaRPr lang="en-US" dirty="0">
                <a:solidFill>
                  <a:schemeClr val="bg1"/>
                </a:solidFill>
              </a:endParaRPr>
            </a:p>
          </p:txBody>
        </p:sp>
      </p:grpSp>
      <p:grpSp>
        <p:nvGrpSpPr>
          <p:cNvPr id="44" name="Group 43"/>
          <p:cNvGrpSpPr/>
          <p:nvPr/>
        </p:nvGrpSpPr>
        <p:grpSpPr>
          <a:xfrm>
            <a:off x="6721436" y="4219627"/>
            <a:ext cx="3258782" cy="1965517"/>
            <a:chOff x="3424938" y="1299224"/>
            <a:chExt cx="3258782" cy="1965517"/>
          </a:xfrm>
        </p:grpSpPr>
        <p:sp>
          <p:nvSpPr>
            <p:cNvPr id="45" name="Rectangle 44"/>
            <p:cNvSpPr/>
            <p:nvPr/>
          </p:nvSpPr>
          <p:spPr>
            <a:xfrm>
              <a:off x="3558039" y="1299224"/>
              <a:ext cx="2992581" cy="369332"/>
            </a:xfrm>
            <a:prstGeom prst="rect">
              <a:avLst/>
            </a:prstGeom>
            <a:solidFill>
              <a:schemeClr val="accent3">
                <a:lumMod val="50000"/>
              </a:schemeClr>
            </a:solidFill>
          </p:spPr>
          <p:txBody>
            <a:bodyPr wrap="square">
              <a:spAutoFit/>
            </a:bodyPr>
            <a:lstStyle/>
            <a:p>
              <a:r>
                <a:rPr lang="en-US" b="0" i="0" dirty="0">
                  <a:solidFill>
                    <a:schemeClr val="bg1"/>
                  </a:solidFill>
                  <a:effectLst/>
                  <a:latin typeface="Calibri" panose="020F0502020204030204" pitchFamily="34" charset="0"/>
                </a:rPr>
                <a:t>Sword bathed in heaven</a:t>
              </a:r>
              <a:endParaRPr lang="en-US" dirty="0">
                <a:solidFill>
                  <a:schemeClr val="bg1"/>
                </a:solidFill>
              </a:endParaRPr>
            </a:p>
          </p:txBody>
        </p:sp>
        <p:sp>
          <p:nvSpPr>
            <p:cNvPr id="46" name="Rectangle 45"/>
            <p:cNvSpPr/>
            <p:nvPr/>
          </p:nvSpPr>
          <p:spPr>
            <a:xfrm>
              <a:off x="3424938" y="2341411"/>
              <a:ext cx="3258782" cy="923330"/>
            </a:xfrm>
            <a:prstGeom prst="rect">
              <a:avLst/>
            </a:prstGeom>
            <a:solidFill>
              <a:schemeClr val="accent3">
                <a:lumMod val="50000"/>
              </a:schemeClr>
            </a:solidFill>
          </p:spPr>
          <p:txBody>
            <a:bodyPr wrap="square">
              <a:spAutoFit/>
            </a:bodyPr>
            <a:lstStyle/>
            <a:p>
              <a:pPr algn="ctr"/>
              <a:r>
                <a:rPr lang="en-US" b="0" i="0" dirty="0">
                  <a:solidFill>
                    <a:schemeClr val="bg1"/>
                  </a:solidFill>
                  <a:effectLst/>
                  <a:latin typeface="Calibri" panose="020F0502020204030204" pitchFamily="34" charset="0"/>
                </a:rPr>
                <a:t>The sword of death will fall upon the depraved as wicked fight against wicked</a:t>
              </a:r>
              <a:endParaRPr lang="en-US" dirty="0">
                <a:solidFill>
                  <a:schemeClr val="bg1"/>
                </a:solidFill>
              </a:endParaRPr>
            </a:p>
          </p:txBody>
        </p:sp>
      </p:grpSp>
    </p:spTree>
    <p:extLst>
      <p:ext uri="{BB962C8B-B14F-4D97-AF65-F5344CB8AC3E}">
        <p14:creationId xmlns:p14="http://schemas.microsoft.com/office/powerpoint/2010/main" val="374108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1000"/>
                                        <p:tgtEl>
                                          <p:spTgt spid="41"/>
                                        </p:tgtEl>
                                      </p:cBhvr>
                                    </p:animEffect>
                                    <p:anim calcmode="lin" valueType="num">
                                      <p:cBhvr>
                                        <p:cTn id="22" dur="1000" fill="hold"/>
                                        <p:tgtEl>
                                          <p:spTgt spid="41"/>
                                        </p:tgtEl>
                                        <p:attrNameLst>
                                          <p:attrName>ppt_x</p:attrName>
                                        </p:attrNameLst>
                                      </p:cBhvr>
                                      <p:tavLst>
                                        <p:tav tm="0">
                                          <p:val>
                                            <p:strVal val="#ppt_x"/>
                                          </p:val>
                                        </p:tav>
                                        <p:tav tm="100000">
                                          <p:val>
                                            <p:strVal val="#ppt_x"/>
                                          </p:val>
                                        </p:tav>
                                      </p:tavLst>
                                    </p:anim>
                                    <p:anim calcmode="lin" valueType="num">
                                      <p:cBhvr>
                                        <p:cTn id="2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1000"/>
                                        <p:tgtEl>
                                          <p:spTgt spid="44"/>
                                        </p:tgtEl>
                                      </p:cBhvr>
                                    </p:animEffect>
                                    <p:anim calcmode="lin" valueType="num">
                                      <p:cBhvr>
                                        <p:cTn id="29" dur="1000" fill="hold"/>
                                        <p:tgtEl>
                                          <p:spTgt spid="44"/>
                                        </p:tgtEl>
                                        <p:attrNameLst>
                                          <p:attrName>ppt_x</p:attrName>
                                        </p:attrNameLst>
                                      </p:cBhvr>
                                      <p:tavLst>
                                        <p:tav tm="0">
                                          <p:val>
                                            <p:strVal val="#ppt_x"/>
                                          </p:val>
                                        </p:tav>
                                        <p:tav tm="100000">
                                          <p:val>
                                            <p:strVal val="#ppt_x"/>
                                          </p:val>
                                        </p:tav>
                                      </p:tavLst>
                                    </p:anim>
                                    <p:anim calcmode="lin" valueType="num">
                                      <p:cBhvr>
                                        <p:cTn id="3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3650439" cy="369332"/>
          </a:xfrm>
          <a:prstGeom prst="rect">
            <a:avLst/>
          </a:prstGeom>
        </p:spPr>
        <p:txBody>
          <a:bodyPr wrap="square">
            <a:spAutoFit/>
          </a:bodyPr>
          <a:lstStyle/>
          <a:p>
            <a:r>
              <a:rPr lang="en-US" dirty="0">
                <a:solidFill>
                  <a:schemeClr val="bg1"/>
                </a:solidFill>
                <a:latin typeface="Calibri" panose="020F0502020204030204" pitchFamily="34" charset="0"/>
              </a:rPr>
              <a:t>Isaiah 34:5-6</a:t>
            </a:r>
            <a:endParaRPr lang="en-US" dirty="0">
              <a:solidFill>
                <a:schemeClr val="bg1"/>
              </a:solidFill>
            </a:endParaRPr>
          </a:p>
        </p:txBody>
      </p:sp>
      <p:sp>
        <p:nvSpPr>
          <p:cNvPr id="2" name="Rectangle 1"/>
          <p:cNvSpPr/>
          <p:nvPr/>
        </p:nvSpPr>
        <p:spPr>
          <a:xfrm>
            <a:off x="315190" y="35477"/>
            <a:ext cx="11208327" cy="769441"/>
          </a:xfrm>
          <a:prstGeom prst="rect">
            <a:avLst/>
          </a:prstGeom>
        </p:spPr>
        <p:txBody>
          <a:bodyPr wrap="square">
            <a:spAutoFit/>
          </a:bodyPr>
          <a:lstStyle/>
          <a:p>
            <a:pPr algn="ctr"/>
            <a:r>
              <a:rPr lang="en-US" sz="4400" dirty="0" err="1">
                <a:solidFill>
                  <a:schemeClr val="bg1"/>
                </a:solidFill>
              </a:rPr>
              <a:t>Idumea</a:t>
            </a:r>
            <a:r>
              <a:rPr lang="en-US" sz="4400" dirty="0">
                <a:solidFill>
                  <a:schemeClr val="bg1"/>
                </a:solidFill>
              </a:rPr>
              <a:t>--used to represent the world</a:t>
            </a:r>
          </a:p>
        </p:txBody>
      </p:sp>
      <p:sp>
        <p:nvSpPr>
          <p:cNvPr id="35" name="Rectangle 34"/>
          <p:cNvSpPr/>
          <p:nvPr/>
        </p:nvSpPr>
        <p:spPr>
          <a:xfrm>
            <a:off x="8494619" y="6488667"/>
            <a:ext cx="3650439" cy="369332"/>
          </a:xfrm>
          <a:prstGeom prst="rect">
            <a:avLst/>
          </a:prstGeom>
        </p:spPr>
        <p:txBody>
          <a:bodyPr wrap="square">
            <a:spAutoFit/>
          </a:bodyPr>
          <a:lstStyle/>
          <a:p>
            <a:pPr algn="r"/>
            <a:r>
              <a:rPr lang="en-US" dirty="0">
                <a:solidFill>
                  <a:schemeClr val="bg1"/>
                </a:solidFill>
                <a:latin typeface="Calibri" panose="020F0502020204030204" pitchFamily="34" charset="0"/>
              </a:rPr>
              <a:t>(7, 8)</a:t>
            </a:r>
            <a:endParaRPr lang="en-US" dirty="0">
              <a:solidFill>
                <a:schemeClr val="bg1"/>
              </a:solidFill>
            </a:endParaRPr>
          </a:p>
        </p:txBody>
      </p:sp>
      <p:sp>
        <p:nvSpPr>
          <p:cNvPr id="3" name="Rectangle 2"/>
          <p:cNvSpPr/>
          <p:nvPr/>
        </p:nvSpPr>
        <p:spPr>
          <a:xfrm>
            <a:off x="542059" y="936008"/>
            <a:ext cx="5048250" cy="923330"/>
          </a:xfrm>
          <a:prstGeom prst="rect">
            <a:avLst/>
          </a:prstGeom>
          <a:solidFill>
            <a:srgbClr val="FF0000"/>
          </a:solidFill>
        </p:spPr>
        <p:txBody>
          <a:bodyPr wrap="square">
            <a:spAutoFit/>
          </a:bodyPr>
          <a:lstStyle/>
          <a:p>
            <a:pPr algn="ctr"/>
            <a:r>
              <a:rPr lang="en-US" dirty="0" err="1">
                <a:solidFill>
                  <a:schemeClr val="bg1"/>
                </a:solidFill>
              </a:rPr>
              <a:t>Idumea</a:t>
            </a:r>
            <a:r>
              <a:rPr lang="en-US" dirty="0">
                <a:solidFill>
                  <a:schemeClr val="bg1"/>
                </a:solidFill>
              </a:rPr>
              <a:t> or Edom in Hebrew was the region south of Judea originally inhabited by the reputed descendants of Jacob's brother Esau.</a:t>
            </a:r>
          </a:p>
        </p:txBody>
      </p:sp>
      <p:grpSp>
        <p:nvGrpSpPr>
          <p:cNvPr id="5" name="Group 4"/>
          <p:cNvGrpSpPr/>
          <p:nvPr/>
        </p:nvGrpSpPr>
        <p:grpSpPr>
          <a:xfrm>
            <a:off x="6654862" y="4227025"/>
            <a:ext cx="3679513" cy="2072752"/>
            <a:chOff x="3193074" y="1299224"/>
            <a:chExt cx="3679513" cy="2072752"/>
          </a:xfrm>
        </p:grpSpPr>
        <p:sp>
          <p:nvSpPr>
            <p:cNvPr id="37" name="Rectangle 36"/>
            <p:cNvSpPr/>
            <p:nvPr/>
          </p:nvSpPr>
          <p:spPr>
            <a:xfrm>
              <a:off x="4155965" y="1299224"/>
              <a:ext cx="1409701" cy="923330"/>
            </a:xfrm>
            <a:prstGeom prst="rect">
              <a:avLst/>
            </a:prstGeom>
            <a:solidFill>
              <a:schemeClr val="accent6">
                <a:lumMod val="75000"/>
              </a:schemeClr>
            </a:solidFill>
          </p:spPr>
          <p:txBody>
            <a:bodyPr wrap="square">
              <a:spAutoFit/>
            </a:bodyPr>
            <a:lstStyle/>
            <a:p>
              <a:pPr algn="ctr"/>
              <a:r>
                <a:rPr lang="en-US" b="0" i="0" dirty="0">
                  <a:solidFill>
                    <a:schemeClr val="bg1"/>
                  </a:solidFill>
                  <a:effectLst/>
                  <a:latin typeface="Calibri" panose="020F0502020204030204" pitchFamily="34" charset="0"/>
                </a:rPr>
                <a:t>Sword, blood, and sacrifice</a:t>
              </a:r>
              <a:endParaRPr lang="en-US" dirty="0">
                <a:solidFill>
                  <a:schemeClr val="bg1"/>
                </a:solidFill>
              </a:endParaRPr>
            </a:p>
          </p:txBody>
        </p:sp>
        <p:sp>
          <p:nvSpPr>
            <p:cNvPr id="38" name="Rectangle 37"/>
            <p:cNvSpPr/>
            <p:nvPr/>
          </p:nvSpPr>
          <p:spPr>
            <a:xfrm>
              <a:off x="3193074" y="2448646"/>
              <a:ext cx="3679513" cy="923330"/>
            </a:xfrm>
            <a:prstGeom prst="rect">
              <a:avLst/>
            </a:prstGeom>
            <a:solidFill>
              <a:schemeClr val="accent6">
                <a:lumMod val="75000"/>
              </a:schemeClr>
            </a:solidFill>
          </p:spPr>
          <p:txBody>
            <a:bodyPr wrap="square">
              <a:spAutoFit/>
            </a:bodyPr>
            <a:lstStyle/>
            <a:p>
              <a:pPr algn="ctr"/>
              <a:r>
                <a:rPr lang="en-US" dirty="0">
                  <a:solidFill>
                    <a:schemeClr val="bg1"/>
                  </a:solidFill>
                </a:rPr>
                <a:t>Destruction of wicked is the price required to pay for killing the prophets and innocent people</a:t>
              </a:r>
            </a:p>
          </p:txBody>
        </p:sp>
      </p:grpSp>
      <p:sp>
        <p:nvSpPr>
          <p:cNvPr id="21" name="Rectangle 20"/>
          <p:cNvSpPr/>
          <p:nvPr/>
        </p:nvSpPr>
        <p:spPr>
          <a:xfrm>
            <a:off x="1643495" y="2274837"/>
            <a:ext cx="4071504" cy="646331"/>
          </a:xfrm>
          <a:prstGeom prst="rect">
            <a:avLst/>
          </a:prstGeom>
          <a:solidFill>
            <a:srgbClr val="FF0000"/>
          </a:solidFill>
        </p:spPr>
        <p:txBody>
          <a:bodyPr wrap="square">
            <a:spAutoFit/>
          </a:bodyPr>
          <a:lstStyle/>
          <a:p>
            <a:pPr algn="ctr"/>
            <a:r>
              <a:rPr lang="en-US" dirty="0">
                <a:solidFill>
                  <a:schemeClr val="bg1"/>
                </a:solidFill>
              </a:rPr>
              <a:t>This is where Esau’s posterity intermarried with </a:t>
            </a:r>
            <a:r>
              <a:rPr lang="en-US" dirty="0" err="1">
                <a:solidFill>
                  <a:schemeClr val="bg1"/>
                </a:solidFill>
              </a:rPr>
              <a:t>Ishamel’s</a:t>
            </a:r>
            <a:r>
              <a:rPr lang="en-US" dirty="0">
                <a:solidFill>
                  <a:schemeClr val="bg1"/>
                </a:solidFill>
              </a:rPr>
              <a:t> posterity.</a:t>
            </a:r>
          </a:p>
        </p:txBody>
      </p:sp>
      <p:grpSp>
        <p:nvGrpSpPr>
          <p:cNvPr id="8" name="Group 7"/>
          <p:cNvGrpSpPr/>
          <p:nvPr/>
        </p:nvGrpSpPr>
        <p:grpSpPr>
          <a:xfrm>
            <a:off x="6640955" y="804918"/>
            <a:ext cx="2658590" cy="3169039"/>
            <a:chOff x="6288458" y="828816"/>
            <a:chExt cx="2658590" cy="3169039"/>
          </a:xfrm>
        </p:grpSpPr>
        <p:pic>
          <p:nvPicPr>
            <p:cNvPr id="9218" name="Picture 2" descr="https://upload.wikimedia.org/wikipedia/commons/thumb/d/d2/Kingdoms_around_Israel_830_map.svg/250px-Kingdoms_around_Israel_830_map.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8458" y="828816"/>
              <a:ext cx="2658590" cy="3169039"/>
            </a:xfrm>
            <a:prstGeom prst="rect">
              <a:avLst/>
            </a:prstGeom>
            <a:noFill/>
            <a:extLst>
              <a:ext uri="{909E8E84-426E-40DD-AFC4-6F175D3DCCD1}">
                <a14:hiddenFill xmlns:a14="http://schemas.microsoft.com/office/drawing/2010/main">
                  <a:solidFill>
                    <a:srgbClr val="FFFFFF"/>
                  </a:solidFill>
                </a14:hiddenFill>
              </a:ext>
            </a:extLst>
          </p:spPr>
        </p:pic>
        <p:sp>
          <p:nvSpPr>
            <p:cNvPr id="7" name="5-Point Star 6"/>
            <p:cNvSpPr/>
            <p:nvPr/>
          </p:nvSpPr>
          <p:spPr>
            <a:xfrm>
              <a:off x="6995039" y="3475165"/>
              <a:ext cx="477982" cy="392345"/>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220" name="Picture 4" descr="https://s-media-cache-ak0.pinimg.com/600x315/71/9f/06/719f06868891960095e849a2d00ee63b.jpg"/>
          <p:cNvPicPr>
            <a:picLocks noChangeAspect="1" noChangeArrowheads="1"/>
          </p:cNvPicPr>
          <p:nvPr/>
        </p:nvPicPr>
        <p:blipFill rotWithShape="1">
          <a:blip r:embed="rId4">
            <a:extLst>
              <a:ext uri="{28A0092B-C50C-407E-A947-70E740481C1C}">
                <a14:useLocalDpi xmlns:a14="http://schemas.microsoft.com/office/drawing/2010/main" val="0"/>
              </a:ext>
            </a:extLst>
          </a:blip>
          <a:srcRect l="6802" t="4748" r="4289"/>
          <a:stretch/>
        </p:blipFill>
        <p:spPr bwMode="auto">
          <a:xfrm>
            <a:off x="1881787" y="3973957"/>
            <a:ext cx="4660970" cy="26215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832063" y="2551836"/>
            <a:ext cx="1838705" cy="923330"/>
          </a:xfrm>
          <a:prstGeom prst="rect">
            <a:avLst/>
          </a:prstGeom>
        </p:spPr>
        <p:txBody>
          <a:bodyPr wrap="square">
            <a:spAutoFit/>
          </a:bodyPr>
          <a:lstStyle/>
          <a:p>
            <a:pPr algn="ctr"/>
            <a:r>
              <a:rPr lang="en-US" dirty="0">
                <a:solidFill>
                  <a:schemeClr val="bg1"/>
                </a:solidFill>
                <a:latin typeface="Calibri" panose="020F0502020204030204" pitchFamily="34" charset="0"/>
              </a:rPr>
              <a:t>Blood is the symbol for wickedness</a:t>
            </a:r>
            <a:endParaRPr lang="en-US" dirty="0">
              <a:solidFill>
                <a:schemeClr val="bg1"/>
              </a:solidFill>
            </a:endParaRPr>
          </a:p>
        </p:txBody>
      </p:sp>
    </p:spTree>
    <p:extLst>
      <p:ext uri="{BB962C8B-B14F-4D97-AF65-F5344CB8AC3E}">
        <p14:creationId xmlns:p14="http://schemas.microsoft.com/office/powerpoint/2010/main" val="179028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20"/>
                                        </p:tgtEl>
                                        <p:attrNameLst>
                                          <p:attrName>style.visibility</p:attrName>
                                        </p:attrNameLst>
                                      </p:cBhvr>
                                      <p:to>
                                        <p:strVal val="visible"/>
                                      </p:to>
                                    </p:set>
                                    <p:animEffect transition="in" filter="fade">
                                      <p:cBhvr>
                                        <p:cTn id="14" dur="1000"/>
                                        <p:tgtEl>
                                          <p:spTgt spid="9220"/>
                                        </p:tgtEl>
                                      </p:cBhvr>
                                    </p:animEffect>
                                    <p:anim calcmode="lin" valueType="num">
                                      <p:cBhvr>
                                        <p:cTn id="15" dur="1000" fill="hold"/>
                                        <p:tgtEl>
                                          <p:spTgt spid="9220"/>
                                        </p:tgtEl>
                                        <p:attrNameLst>
                                          <p:attrName>ppt_x</p:attrName>
                                        </p:attrNameLst>
                                      </p:cBhvr>
                                      <p:tavLst>
                                        <p:tav tm="0">
                                          <p:val>
                                            <p:strVal val="#ppt_x"/>
                                          </p:val>
                                        </p:tav>
                                        <p:tav tm="100000">
                                          <p:val>
                                            <p:strVal val="#ppt_x"/>
                                          </p:val>
                                        </p:tav>
                                      </p:tavLst>
                                    </p:anim>
                                    <p:anim calcmode="lin" valueType="num">
                                      <p:cBhvr>
                                        <p:cTn id="16" dur="1000" fill="hold"/>
                                        <p:tgtEl>
                                          <p:spTgt spid="9220"/>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3650439" cy="369332"/>
          </a:xfrm>
          <a:prstGeom prst="rect">
            <a:avLst/>
          </a:prstGeom>
        </p:spPr>
        <p:txBody>
          <a:bodyPr wrap="square">
            <a:spAutoFit/>
          </a:bodyPr>
          <a:lstStyle/>
          <a:p>
            <a:r>
              <a:rPr lang="en-US" dirty="0">
                <a:solidFill>
                  <a:schemeClr val="bg1"/>
                </a:solidFill>
                <a:latin typeface="Calibri" panose="020F0502020204030204" pitchFamily="34" charset="0"/>
              </a:rPr>
              <a:t>Isaiah 34:7-15</a:t>
            </a:r>
            <a:endParaRPr lang="en-US" dirty="0">
              <a:solidFill>
                <a:schemeClr val="bg1"/>
              </a:solidFill>
            </a:endParaRPr>
          </a:p>
        </p:txBody>
      </p:sp>
      <p:sp>
        <p:nvSpPr>
          <p:cNvPr id="2" name="Rectangle 1"/>
          <p:cNvSpPr/>
          <p:nvPr/>
        </p:nvSpPr>
        <p:spPr>
          <a:xfrm>
            <a:off x="315190" y="35477"/>
            <a:ext cx="11208327" cy="769441"/>
          </a:xfrm>
          <a:prstGeom prst="rect">
            <a:avLst/>
          </a:prstGeom>
        </p:spPr>
        <p:txBody>
          <a:bodyPr wrap="square">
            <a:spAutoFit/>
          </a:bodyPr>
          <a:lstStyle/>
          <a:p>
            <a:pPr algn="ctr"/>
            <a:r>
              <a:rPr lang="en-US" sz="4400" dirty="0">
                <a:solidFill>
                  <a:schemeClr val="bg1"/>
                </a:solidFill>
              </a:rPr>
              <a:t>Unicorn</a:t>
            </a:r>
          </a:p>
        </p:txBody>
      </p:sp>
      <p:sp>
        <p:nvSpPr>
          <p:cNvPr id="35" name="Rectangle 34"/>
          <p:cNvSpPr/>
          <p:nvPr/>
        </p:nvSpPr>
        <p:spPr>
          <a:xfrm>
            <a:off x="8494619" y="6488667"/>
            <a:ext cx="3650439" cy="369332"/>
          </a:xfrm>
          <a:prstGeom prst="rect">
            <a:avLst/>
          </a:prstGeom>
        </p:spPr>
        <p:txBody>
          <a:bodyPr wrap="square">
            <a:spAutoFit/>
          </a:bodyPr>
          <a:lstStyle/>
          <a:p>
            <a:pPr algn="r"/>
            <a:r>
              <a:rPr lang="en-US" dirty="0">
                <a:solidFill>
                  <a:schemeClr val="bg1"/>
                </a:solidFill>
                <a:latin typeface="Calibri" panose="020F0502020204030204" pitchFamily="34" charset="0"/>
              </a:rPr>
              <a:t>(7)</a:t>
            </a:r>
            <a:endParaRPr lang="en-US" dirty="0">
              <a:solidFill>
                <a:schemeClr val="bg1"/>
              </a:solidFill>
            </a:endParaRPr>
          </a:p>
        </p:txBody>
      </p:sp>
      <p:sp>
        <p:nvSpPr>
          <p:cNvPr id="3" name="Rectangle 2"/>
          <p:cNvSpPr/>
          <p:nvPr/>
        </p:nvSpPr>
        <p:spPr>
          <a:xfrm>
            <a:off x="542059" y="936008"/>
            <a:ext cx="5048250" cy="923330"/>
          </a:xfrm>
          <a:prstGeom prst="rect">
            <a:avLst/>
          </a:prstGeom>
          <a:solidFill>
            <a:schemeClr val="accent6">
              <a:lumMod val="50000"/>
            </a:schemeClr>
          </a:solidFill>
        </p:spPr>
        <p:txBody>
          <a:bodyPr wrap="square">
            <a:spAutoFit/>
          </a:bodyPr>
          <a:lstStyle/>
          <a:p>
            <a:pPr algn="ctr"/>
            <a:r>
              <a:rPr lang="en-US" dirty="0">
                <a:solidFill>
                  <a:schemeClr val="bg1"/>
                </a:solidFill>
              </a:rPr>
              <a:t>In the Bible it was symbolic of 2 horns and a blessing given to Joseph as being the 2 great tribes—Ephraim and Manasseh</a:t>
            </a:r>
          </a:p>
        </p:txBody>
      </p:sp>
      <p:sp>
        <p:nvSpPr>
          <p:cNvPr id="21" name="Rectangle 20"/>
          <p:cNvSpPr/>
          <p:nvPr/>
        </p:nvSpPr>
        <p:spPr>
          <a:xfrm>
            <a:off x="3137471" y="2335853"/>
            <a:ext cx="2790568" cy="1754326"/>
          </a:xfrm>
          <a:prstGeom prst="rect">
            <a:avLst/>
          </a:prstGeom>
          <a:solidFill>
            <a:schemeClr val="accent6">
              <a:lumMod val="50000"/>
            </a:schemeClr>
          </a:solidFill>
        </p:spPr>
        <p:txBody>
          <a:bodyPr wrap="square">
            <a:spAutoFit/>
          </a:bodyPr>
          <a:lstStyle/>
          <a:p>
            <a:pPr algn="ctr"/>
            <a:r>
              <a:rPr lang="en-US" dirty="0">
                <a:solidFill>
                  <a:schemeClr val="bg1"/>
                </a:solidFill>
              </a:rPr>
              <a:t>A Unicorn is the ferocious wild ox called “aurochs” now extinct. They are slightly less than elephants in size with great speed</a:t>
            </a:r>
          </a:p>
        </p:txBody>
      </p:sp>
      <p:pic>
        <p:nvPicPr>
          <p:cNvPr id="4" name="Picture 2" descr="https://s-media-cache-ak0.pinimg.com/736x/d8/3b/35/d83b3568072525c25e6d5f05c10dce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5768" y="840395"/>
            <a:ext cx="4457700" cy="32385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ssive Fossil Auroch Horn - Over 2.5 Feet Long! This amazing, imposing fossil horn comes from an auroch (Bos primigenius). It is an unbelievable, rare discovery from the bed of the North Sea in Holland. The auroch is the ancestor of all modern cattle, but this prehistoric bovine was much larger. It dates back to the Pleistocene Epoch - 40,000 years ago - the era of great Ice Age mammals || $1995: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2652" y="4441609"/>
            <a:ext cx="2995031" cy="199668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04843" y="4961863"/>
            <a:ext cx="6096000" cy="1384995"/>
          </a:xfrm>
          <a:prstGeom prst="rect">
            <a:avLst/>
          </a:prstGeom>
        </p:spPr>
        <p:txBody>
          <a:bodyPr>
            <a:spAutoFit/>
          </a:bodyPr>
          <a:lstStyle/>
          <a:p>
            <a:r>
              <a:rPr lang="en-US" sz="1400" dirty="0">
                <a:solidFill>
                  <a:schemeClr val="bg1"/>
                </a:solidFill>
                <a:latin typeface="Abadi" panose="020B0604020104020204" pitchFamily="34" charset="0"/>
              </a:rPr>
              <a:t>Massive Fossil </a:t>
            </a:r>
            <a:r>
              <a:rPr lang="en-US" sz="1400" dirty="0" err="1">
                <a:solidFill>
                  <a:schemeClr val="bg1"/>
                </a:solidFill>
                <a:latin typeface="Abadi" panose="020B0604020104020204" pitchFamily="34" charset="0"/>
              </a:rPr>
              <a:t>Auroch</a:t>
            </a:r>
            <a:r>
              <a:rPr lang="en-US" sz="1400" dirty="0">
                <a:solidFill>
                  <a:schemeClr val="bg1"/>
                </a:solidFill>
                <a:latin typeface="Abadi" panose="020B0604020104020204" pitchFamily="34" charset="0"/>
              </a:rPr>
              <a:t> Horn - Over 2.5 Feet Long! This amazing, imposing fossil horn comes from an </a:t>
            </a:r>
            <a:r>
              <a:rPr lang="en-US" sz="1400" dirty="0" err="1">
                <a:solidFill>
                  <a:schemeClr val="bg1"/>
                </a:solidFill>
                <a:latin typeface="Abadi" panose="020B0604020104020204" pitchFamily="34" charset="0"/>
              </a:rPr>
              <a:t>auroch</a:t>
            </a:r>
            <a:r>
              <a:rPr lang="en-US" sz="1400" dirty="0">
                <a:solidFill>
                  <a:schemeClr val="bg1"/>
                </a:solidFill>
                <a:latin typeface="Abadi" panose="020B0604020104020204" pitchFamily="34" charset="0"/>
              </a:rPr>
              <a:t> (</a:t>
            </a:r>
            <a:r>
              <a:rPr lang="en-US" sz="1400" dirty="0" err="1">
                <a:solidFill>
                  <a:schemeClr val="bg1"/>
                </a:solidFill>
                <a:latin typeface="Abadi" panose="020B0604020104020204" pitchFamily="34" charset="0"/>
              </a:rPr>
              <a:t>Bos</a:t>
            </a:r>
            <a:r>
              <a:rPr lang="en-US" sz="1400" dirty="0">
                <a:solidFill>
                  <a:schemeClr val="bg1"/>
                </a:solidFill>
                <a:latin typeface="Abadi" panose="020B0604020104020204" pitchFamily="34" charset="0"/>
              </a:rPr>
              <a:t> </a:t>
            </a:r>
            <a:r>
              <a:rPr lang="en-US" sz="1400" dirty="0" err="1">
                <a:solidFill>
                  <a:schemeClr val="bg1"/>
                </a:solidFill>
                <a:latin typeface="Abadi" panose="020B0604020104020204" pitchFamily="34" charset="0"/>
              </a:rPr>
              <a:t>primigenius</a:t>
            </a:r>
            <a:r>
              <a:rPr lang="en-US" sz="1400" dirty="0">
                <a:solidFill>
                  <a:schemeClr val="bg1"/>
                </a:solidFill>
                <a:latin typeface="Abadi" panose="020B0604020104020204" pitchFamily="34" charset="0"/>
              </a:rPr>
              <a:t>). It is an unbelievable, rare discovery from the bed of the North Sea in Holland. The </a:t>
            </a:r>
            <a:r>
              <a:rPr lang="en-US" sz="1400" dirty="0" err="1">
                <a:solidFill>
                  <a:schemeClr val="bg1"/>
                </a:solidFill>
                <a:latin typeface="Abadi" panose="020B0604020104020204" pitchFamily="34" charset="0"/>
              </a:rPr>
              <a:t>auroch</a:t>
            </a:r>
            <a:r>
              <a:rPr lang="en-US" sz="1400" dirty="0">
                <a:solidFill>
                  <a:schemeClr val="bg1"/>
                </a:solidFill>
                <a:latin typeface="Abadi" panose="020B0604020104020204" pitchFamily="34" charset="0"/>
              </a:rPr>
              <a:t> is the ancestor of all modern cattle, but this prehistoric bovine was much larger. It dates back to the Pleistocene Epoch - 40,000 years ago - the era of great Ice Age mammals </a:t>
            </a:r>
            <a:endParaRPr lang="en-US" sz="1400" dirty="0">
              <a:solidFill>
                <a:schemeClr val="bg1"/>
              </a:solidFill>
            </a:endParaRPr>
          </a:p>
        </p:txBody>
      </p:sp>
      <p:pic>
        <p:nvPicPr>
          <p:cNvPr id="1030" name="Picture 6" descr="https://s-media-cache-ak0.pinimg.com/736x/c4/29/30/c429304f5d1516ab3487ad78776ee4a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5190" y="2134171"/>
            <a:ext cx="2198326" cy="2123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10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1000"/>
                                        <p:tgtEl>
                                          <p:spTgt spid="1030"/>
                                        </p:tgtEl>
                                      </p:cBhvr>
                                    </p:animEffect>
                                    <p:anim calcmode="lin" valueType="num">
                                      <p:cBhvr>
                                        <p:cTn id="13" dur="1000" fill="hold"/>
                                        <p:tgtEl>
                                          <p:spTgt spid="1030"/>
                                        </p:tgtEl>
                                        <p:attrNameLst>
                                          <p:attrName>ppt_x</p:attrName>
                                        </p:attrNameLst>
                                      </p:cBhvr>
                                      <p:tavLst>
                                        <p:tav tm="0">
                                          <p:val>
                                            <p:strVal val="#ppt_x"/>
                                          </p:val>
                                        </p:tav>
                                        <p:tav tm="100000">
                                          <p:val>
                                            <p:strVal val="#ppt_x"/>
                                          </p:val>
                                        </p:tav>
                                      </p:tavLst>
                                    </p:anim>
                                    <p:anim calcmode="lin" valueType="num">
                                      <p:cBhvr>
                                        <p:cTn id="14"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fade">
                                      <p:cBhvr>
                                        <p:cTn id="24" dur="1000"/>
                                        <p:tgtEl>
                                          <p:spTgt spid="1028"/>
                                        </p:tgtEl>
                                      </p:cBhvr>
                                    </p:animEffect>
                                    <p:anim calcmode="lin" valueType="num">
                                      <p:cBhvr>
                                        <p:cTn id="25" dur="1000" fill="hold"/>
                                        <p:tgtEl>
                                          <p:spTgt spid="1028"/>
                                        </p:tgtEl>
                                        <p:attrNameLst>
                                          <p:attrName>ppt_x</p:attrName>
                                        </p:attrNameLst>
                                      </p:cBhvr>
                                      <p:tavLst>
                                        <p:tav tm="0">
                                          <p:val>
                                            <p:strVal val="#ppt_x"/>
                                          </p:val>
                                        </p:tav>
                                        <p:tav tm="100000">
                                          <p:val>
                                            <p:strVal val="#ppt_x"/>
                                          </p:val>
                                        </p:tav>
                                      </p:tavLst>
                                    </p:anim>
                                    <p:anim calcmode="lin" valueType="num">
                                      <p:cBhvr>
                                        <p:cTn id="2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7498162" cy="369332"/>
          </a:xfrm>
          <a:prstGeom prst="rect">
            <a:avLst/>
          </a:prstGeom>
        </p:spPr>
        <p:txBody>
          <a:bodyPr wrap="square">
            <a:spAutoFit/>
          </a:bodyPr>
          <a:lstStyle/>
          <a:p>
            <a:r>
              <a:rPr lang="en-US" dirty="0">
                <a:solidFill>
                  <a:schemeClr val="bg1"/>
                </a:solidFill>
                <a:latin typeface="Calibri" panose="020F0502020204030204" pitchFamily="34" charset="0"/>
              </a:rPr>
              <a:t>Isaiah 34:16-17   1 Nephi 22:15-17   Revelation 20:12  D&amp;C 85:5</a:t>
            </a:r>
            <a:endParaRPr lang="en-US" dirty="0">
              <a:solidFill>
                <a:schemeClr val="bg1"/>
              </a:solidFill>
            </a:endParaRPr>
          </a:p>
        </p:txBody>
      </p:sp>
      <p:sp>
        <p:nvSpPr>
          <p:cNvPr id="2" name="Rectangle 1"/>
          <p:cNvSpPr/>
          <p:nvPr/>
        </p:nvSpPr>
        <p:spPr>
          <a:xfrm>
            <a:off x="315190" y="35477"/>
            <a:ext cx="11208327" cy="769441"/>
          </a:xfrm>
          <a:prstGeom prst="rect">
            <a:avLst/>
          </a:prstGeom>
        </p:spPr>
        <p:txBody>
          <a:bodyPr wrap="square">
            <a:spAutoFit/>
          </a:bodyPr>
          <a:lstStyle/>
          <a:p>
            <a:pPr algn="ctr"/>
            <a:r>
              <a:rPr lang="en-US" sz="4400" dirty="0">
                <a:solidFill>
                  <a:schemeClr val="bg1"/>
                </a:solidFill>
              </a:rPr>
              <a:t>Lamb’s Book of Life--Exaltation</a:t>
            </a:r>
          </a:p>
        </p:txBody>
      </p:sp>
      <p:sp>
        <p:nvSpPr>
          <p:cNvPr id="35" name="Rectangle 34"/>
          <p:cNvSpPr/>
          <p:nvPr/>
        </p:nvSpPr>
        <p:spPr>
          <a:xfrm>
            <a:off x="8494619" y="6488667"/>
            <a:ext cx="3650439" cy="369332"/>
          </a:xfrm>
          <a:prstGeom prst="rect">
            <a:avLst/>
          </a:prstGeom>
        </p:spPr>
        <p:txBody>
          <a:bodyPr wrap="square">
            <a:spAutoFit/>
          </a:bodyPr>
          <a:lstStyle/>
          <a:p>
            <a:pPr algn="r"/>
            <a:r>
              <a:rPr lang="en-US" dirty="0">
                <a:solidFill>
                  <a:schemeClr val="bg1"/>
                </a:solidFill>
                <a:latin typeface="Calibri" panose="020F0502020204030204" pitchFamily="34" charset="0"/>
              </a:rPr>
              <a:t>(1)</a:t>
            </a:r>
            <a:endParaRPr lang="en-US" dirty="0">
              <a:solidFill>
                <a:schemeClr val="bg1"/>
              </a:solidFill>
            </a:endParaRPr>
          </a:p>
        </p:txBody>
      </p:sp>
      <p:sp>
        <p:nvSpPr>
          <p:cNvPr id="6" name="Rectangle 5"/>
          <p:cNvSpPr/>
          <p:nvPr/>
        </p:nvSpPr>
        <p:spPr>
          <a:xfrm>
            <a:off x="469099" y="1137816"/>
            <a:ext cx="5112327" cy="2246769"/>
          </a:xfrm>
          <a:prstGeom prst="rect">
            <a:avLst/>
          </a:prstGeom>
        </p:spPr>
        <p:txBody>
          <a:bodyPr wrap="square">
            <a:spAutoFit/>
          </a:bodyPr>
          <a:lstStyle/>
          <a:p>
            <a:r>
              <a:rPr lang="en-US" sz="2800" dirty="0">
                <a:solidFill>
                  <a:schemeClr val="bg1"/>
                </a:solidFill>
              </a:rPr>
              <a:t>Not all people, of course, are wicked, and those who are not will be saved from the destroying fire—both the spiritual (hell) and the physical.</a:t>
            </a:r>
          </a:p>
        </p:txBody>
      </p:sp>
      <p:sp>
        <p:nvSpPr>
          <p:cNvPr id="13" name="Rectangle 12"/>
          <p:cNvSpPr/>
          <p:nvPr/>
        </p:nvSpPr>
        <p:spPr>
          <a:xfrm>
            <a:off x="5581426" y="3908999"/>
            <a:ext cx="6096000" cy="2246769"/>
          </a:xfrm>
          <a:prstGeom prst="rect">
            <a:avLst/>
          </a:prstGeom>
        </p:spPr>
        <p:txBody>
          <a:bodyPr>
            <a:spAutoFit/>
          </a:bodyPr>
          <a:lstStyle/>
          <a:p>
            <a:r>
              <a:rPr lang="en-US" sz="2800" dirty="0">
                <a:solidFill>
                  <a:schemeClr val="bg1"/>
                </a:solidFill>
              </a:rPr>
              <a:t>The names of the children of the Lord who have kept their covenants are enrolled in a special book known as “the book of the Lord”, “the book of the law of God”</a:t>
            </a:r>
          </a:p>
        </p:txBody>
      </p:sp>
      <p:pic>
        <p:nvPicPr>
          <p:cNvPr id="3074" name="Picture 2" descr="http://www.touchoffaith.org/images/Second%20Com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625" y="1028698"/>
            <a:ext cx="3502025" cy="26265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scriptures.jpg"/>
          <p:cNvPicPr>
            <a:picLocks noChangeAspect="1"/>
          </p:cNvPicPr>
          <p:nvPr/>
        </p:nvPicPr>
        <p:blipFill>
          <a:blip r:embed="rId4" cstate="print"/>
          <a:stretch>
            <a:fillRect/>
          </a:stretch>
        </p:blipFill>
        <p:spPr>
          <a:xfrm>
            <a:off x="2540025" y="3428999"/>
            <a:ext cx="2022921" cy="2554366"/>
          </a:xfrm>
          <a:prstGeom prst="rect">
            <a:avLst/>
          </a:prstGeom>
        </p:spPr>
      </p:pic>
    </p:spTree>
    <p:extLst>
      <p:ext uri="{BB962C8B-B14F-4D97-AF65-F5344CB8AC3E}">
        <p14:creationId xmlns:p14="http://schemas.microsoft.com/office/powerpoint/2010/main" val="392505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7498162" cy="369332"/>
          </a:xfrm>
          <a:prstGeom prst="rect">
            <a:avLst/>
          </a:prstGeom>
        </p:spPr>
        <p:txBody>
          <a:bodyPr wrap="square">
            <a:spAutoFit/>
          </a:bodyPr>
          <a:lstStyle/>
          <a:p>
            <a:r>
              <a:rPr lang="en-US" dirty="0">
                <a:solidFill>
                  <a:schemeClr val="bg1"/>
                </a:solidFill>
                <a:latin typeface="Calibri" panose="020F0502020204030204" pitchFamily="34" charset="0"/>
              </a:rPr>
              <a:t>Isaiah 34:16-17   D&amp;C 128:6-9  JST 34:16</a:t>
            </a:r>
            <a:endParaRPr lang="en-US" dirty="0">
              <a:solidFill>
                <a:schemeClr val="bg1"/>
              </a:solidFill>
            </a:endParaRPr>
          </a:p>
        </p:txBody>
      </p:sp>
      <p:sp>
        <p:nvSpPr>
          <p:cNvPr id="2" name="Rectangle 1"/>
          <p:cNvSpPr/>
          <p:nvPr/>
        </p:nvSpPr>
        <p:spPr>
          <a:xfrm>
            <a:off x="315190" y="35477"/>
            <a:ext cx="11208327" cy="769441"/>
          </a:xfrm>
          <a:prstGeom prst="rect">
            <a:avLst/>
          </a:prstGeom>
        </p:spPr>
        <p:txBody>
          <a:bodyPr wrap="square">
            <a:spAutoFit/>
          </a:bodyPr>
          <a:lstStyle/>
          <a:p>
            <a:pPr algn="ctr"/>
            <a:r>
              <a:rPr lang="en-US" sz="4400" dirty="0">
                <a:solidFill>
                  <a:schemeClr val="bg1"/>
                </a:solidFill>
              </a:rPr>
              <a:t>Records of Our Works</a:t>
            </a:r>
          </a:p>
        </p:txBody>
      </p:sp>
      <p:sp>
        <p:nvSpPr>
          <p:cNvPr id="35" name="Rectangle 34"/>
          <p:cNvSpPr/>
          <p:nvPr/>
        </p:nvSpPr>
        <p:spPr>
          <a:xfrm>
            <a:off x="8494619" y="6488667"/>
            <a:ext cx="3650439" cy="369332"/>
          </a:xfrm>
          <a:prstGeom prst="rect">
            <a:avLst/>
          </a:prstGeom>
        </p:spPr>
        <p:txBody>
          <a:bodyPr wrap="square">
            <a:spAutoFit/>
          </a:bodyPr>
          <a:lstStyle/>
          <a:p>
            <a:pPr algn="r"/>
            <a:r>
              <a:rPr lang="en-US" dirty="0">
                <a:solidFill>
                  <a:schemeClr val="bg1"/>
                </a:solidFill>
                <a:latin typeface="Calibri" panose="020F0502020204030204" pitchFamily="34" charset="0"/>
              </a:rPr>
              <a:t>(1)</a:t>
            </a:r>
            <a:endParaRPr lang="en-US" dirty="0">
              <a:solidFill>
                <a:schemeClr val="bg1"/>
              </a:solidFill>
            </a:endParaRPr>
          </a:p>
        </p:txBody>
      </p:sp>
      <p:sp>
        <p:nvSpPr>
          <p:cNvPr id="5" name="Rectangle 4"/>
          <p:cNvSpPr/>
          <p:nvPr/>
        </p:nvSpPr>
        <p:spPr>
          <a:xfrm>
            <a:off x="395335" y="1049924"/>
            <a:ext cx="6096000" cy="1938992"/>
          </a:xfrm>
          <a:prstGeom prst="rect">
            <a:avLst/>
          </a:prstGeom>
        </p:spPr>
        <p:txBody>
          <a:bodyPr>
            <a:spAutoFit/>
          </a:bodyPr>
          <a:lstStyle/>
          <a:p>
            <a:r>
              <a:rPr lang="en-US" sz="2400" dirty="0">
                <a:solidFill>
                  <a:schemeClr val="bg1"/>
                </a:solidFill>
              </a:rPr>
              <a:t>Records of our works are kept on earth by the Lord’s clerks, but the book of life is the record kept in heaven. Both records should agree. Of those whose names are recorded in the heavenly book, “no one of these shall fail”. </a:t>
            </a:r>
          </a:p>
        </p:txBody>
      </p:sp>
      <p:sp>
        <p:nvSpPr>
          <p:cNvPr id="8" name="Rectangle 7"/>
          <p:cNvSpPr/>
          <p:nvPr/>
        </p:nvSpPr>
        <p:spPr>
          <a:xfrm>
            <a:off x="5756391" y="4185476"/>
            <a:ext cx="6096000" cy="1938992"/>
          </a:xfrm>
          <a:prstGeom prst="rect">
            <a:avLst/>
          </a:prstGeom>
        </p:spPr>
        <p:txBody>
          <a:bodyPr>
            <a:spAutoFit/>
          </a:bodyPr>
          <a:lstStyle/>
          <a:p>
            <a:r>
              <a:rPr lang="en-US" sz="2400" dirty="0">
                <a:solidFill>
                  <a:schemeClr val="bg1"/>
                </a:solidFill>
              </a:rPr>
              <a:t>The promise that “none shall want [lack] their mate”  is particularly interesting to Latter-day Saints since we know that only through the ordinance of celestial marriage can we have our mate eternally.</a:t>
            </a:r>
          </a:p>
        </p:txBody>
      </p:sp>
      <p:pic>
        <p:nvPicPr>
          <p:cNvPr id="2050" name="Picture 2" descr="http://img.deseretnews.com/images/top/main/56135/561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3004" y="858755"/>
            <a:ext cx="2158196" cy="32211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4"/>
          <a:srcRect l="23214" t="30952" r="39286" b="36774"/>
          <a:stretch/>
        </p:blipFill>
        <p:spPr>
          <a:xfrm>
            <a:off x="806053" y="3518800"/>
            <a:ext cx="4564504" cy="2209801"/>
          </a:xfrm>
          <a:prstGeom prst="rect">
            <a:avLst/>
          </a:prstGeom>
        </p:spPr>
      </p:pic>
    </p:spTree>
    <p:extLst>
      <p:ext uri="{BB962C8B-B14F-4D97-AF65-F5344CB8AC3E}">
        <p14:creationId xmlns:p14="http://schemas.microsoft.com/office/powerpoint/2010/main" val="75599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1000"/>
                                        <p:tgtEl>
                                          <p:spTgt spid="2050"/>
                                        </p:tgtEl>
                                      </p:cBhvr>
                                    </p:animEffect>
                                    <p:anim calcmode="lin" valueType="num">
                                      <p:cBhvr>
                                        <p:cTn id="20" dur="1000" fill="hold"/>
                                        <p:tgtEl>
                                          <p:spTgt spid="2050"/>
                                        </p:tgtEl>
                                        <p:attrNameLst>
                                          <p:attrName>ppt_x</p:attrName>
                                        </p:attrNameLst>
                                      </p:cBhvr>
                                      <p:tavLst>
                                        <p:tav tm="0">
                                          <p:val>
                                            <p:strVal val="#ppt_x"/>
                                          </p:val>
                                        </p:tav>
                                        <p:tav tm="100000">
                                          <p:val>
                                            <p:strVal val="#ppt_x"/>
                                          </p:val>
                                        </p:tav>
                                      </p:tavLst>
                                    </p:anim>
                                    <p:anim calcmode="lin" valueType="num">
                                      <p:cBhvr>
                                        <p:cTn id="21" dur="1000" fill="hold"/>
                                        <p:tgtEl>
                                          <p:spTgt spid="205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7498162" cy="369332"/>
          </a:xfrm>
          <a:prstGeom prst="rect">
            <a:avLst/>
          </a:prstGeom>
        </p:spPr>
        <p:txBody>
          <a:bodyPr wrap="square">
            <a:spAutoFit/>
          </a:bodyPr>
          <a:lstStyle/>
          <a:p>
            <a:r>
              <a:rPr lang="en-US" dirty="0">
                <a:solidFill>
                  <a:schemeClr val="bg1"/>
                </a:solidFill>
                <a:latin typeface="Calibri" panose="020F0502020204030204" pitchFamily="34" charset="0"/>
              </a:rPr>
              <a:t>Isaiah 35:1</a:t>
            </a:r>
            <a:endParaRPr lang="en-US" dirty="0">
              <a:solidFill>
                <a:schemeClr val="bg1"/>
              </a:solidFill>
            </a:endParaRPr>
          </a:p>
        </p:txBody>
      </p:sp>
      <p:sp>
        <p:nvSpPr>
          <p:cNvPr id="7" name="Rectangle 6"/>
          <p:cNvSpPr/>
          <p:nvPr/>
        </p:nvSpPr>
        <p:spPr>
          <a:xfrm>
            <a:off x="0" y="35477"/>
            <a:ext cx="12192000" cy="769441"/>
          </a:xfrm>
          <a:prstGeom prst="rect">
            <a:avLst/>
          </a:prstGeom>
        </p:spPr>
        <p:txBody>
          <a:bodyPr wrap="square">
            <a:spAutoFit/>
          </a:bodyPr>
          <a:lstStyle/>
          <a:p>
            <a:pPr algn="ctr"/>
            <a:r>
              <a:rPr lang="en-US" sz="4400" dirty="0">
                <a:solidFill>
                  <a:schemeClr val="bg1"/>
                </a:solidFill>
              </a:rPr>
              <a:t>A Wilderness and Solitary Place</a:t>
            </a:r>
          </a:p>
        </p:txBody>
      </p:sp>
      <p:sp>
        <p:nvSpPr>
          <p:cNvPr id="24" name="Rectangle 23"/>
          <p:cNvSpPr/>
          <p:nvPr/>
        </p:nvSpPr>
        <p:spPr>
          <a:xfrm>
            <a:off x="146229" y="1392398"/>
            <a:ext cx="2535108" cy="2246769"/>
          </a:xfrm>
          <a:prstGeom prst="rect">
            <a:avLst/>
          </a:prstGeom>
        </p:spPr>
        <p:txBody>
          <a:bodyPr wrap="square">
            <a:spAutoFit/>
          </a:bodyPr>
          <a:lstStyle/>
          <a:p>
            <a:r>
              <a:rPr lang="en-US" sz="2000" dirty="0">
                <a:solidFill>
                  <a:schemeClr val="bg1"/>
                </a:solidFill>
              </a:rPr>
              <a:t>When the Saints arrived in the Salt Lake Valley in July 1847, it could be described as a “wilderness” and a “solitary place.” </a:t>
            </a:r>
          </a:p>
        </p:txBody>
      </p:sp>
      <p:pic>
        <p:nvPicPr>
          <p:cNvPr id="1032" name="Picture 8" descr="http://www.mormonnewsroom.org/media/blog/Entering-SL-Valle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1336" y="1153176"/>
            <a:ext cx="3414664" cy="260895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orsonprattbrown.com/CJB/-CaptainJamesBrown/plowing-july1847-cjb-first.jpg"/>
          <p:cNvPicPr>
            <a:picLocks noChangeAspect="1" noChangeArrowheads="1"/>
          </p:cNvPicPr>
          <p:nvPr/>
        </p:nvPicPr>
        <p:blipFill rotWithShape="1">
          <a:blip r:embed="rId4">
            <a:extLst>
              <a:ext uri="{28A0092B-C50C-407E-A947-70E740481C1C}">
                <a14:useLocalDpi xmlns:a14="http://schemas.microsoft.com/office/drawing/2010/main" val="0"/>
              </a:ext>
            </a:extLst>
          </a:blip>
          <a:srcRect l="15283" t="4695" r="7199" b="11813"/>
          <a:stretch/>
        </p:blipFill>
        <p:spPr bwMode="auto">
          <a:xfrm>
            <a:off x="6096000" y="1153176"/>
            <a:ext cx="3418366" cy="2608957"/>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9510664" y="1488158"/>
            <a:ext cx="2631144" cy="1938992"/>
          </a:xfrm>
          <a:prstGeom prst="rect">
            <a:avLst/>
          </a:prstGeom>
        </p:spPr>
        <p:txBody>
          <a:bodyPr wrap="square">
            <a:spAutoFit/>
          </a:bodyPr>
          <a:lstStyle/>
          <a:p>
            <a:r>
              <a:rPr lang="en-US" sz="2000" dirty="0">
                <a:solidFill>
                  <a:schemeClr val="bg1"/>
                </a:solidFill>
              </a:rPr>
              <a:t>The Saints went to work immediately, and soon the desert valleys of Utah began to “blossom as the rose.”</a:t>
            </a:r>
          </a:p>
        </p:txBody>
      </p:sp>
      <p:sp>
        <p:nvSpPr>
          <p:cNvPr id="30" name="Rectangle 29"/>
          <p:cNvSpPr/>
          <p:nvPr/>
        </p:nvSpPr>
        <p:spPr>
          <a:xfrm>
            <a:off x="2286983" y="5963662"/>
            <a:ext cx="7902045" cy="707886"/>
          </a:xfrm>
          <a:prstGeom prst="rect">
            <a:avLst/>
          </a:prstGeom>
        </p:spPr>
        <p:txBody>
          <a:bodyPr wrap="square">
            <a:spAutoFit/>
          </a:bodyPr>
          <a:lstStyle/>
          <a:p>
            <a:pPr algn="ctr"/>
            <a:r>
              <a:rPr lang="en-US" sz="2000" dirty="0">
                <a:solidFill>
                  <a:schemeClr val="bg1"/>
                </a:solidFill>
              </a:rPr>
              <a:t>But this prophecy may also be fulfilled by the settlement of modern Jews in the Holy Land, where similar things are taking place.</a:t>
            </a:r>
          </a:p>
        </p:txBody>
      </p:sp>
      <p:pic>
        <p:nvPicPr>
          <p:cNvPr id="1036" name="Picture 12" descr="http://pilgrimage.ph/wp-content/uploads/2014/08/holy-land-jerusalem.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9228" r="1133"/>
          <a:stretch/>
        </p:blipFill>
        <p:spPr bwMode="auto">
          <a:xfrm>
            <a:off x="3320142" y="3762133"/>
            <a:ext cx="5312229" cy="2162747"/>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8494619" y="6488667"/>
            <a:ext cx="3650439" cy="369332"/>
          </a:xfrm>
          <a:prstGeom prst="rect">
            <a:avLst/>
          </a:prstGeom>
        </p:spPr>
        <p:txBody>
          <a:bodyPr wrap="square">
            <a:spAutoFit/>
          </a:bodyPr>
          <a:lstStyle/>
          <a:p>
            <a:pPr algn="r"/>
            <a:r>
              <a:rPr lang="en-US" dirty="0">
                <a:solidFill>
                  <a:schemeClr val="bg1"/>
                </a:solidFill>
                <a:latin typeface="Calibri" panose="020F0502020204030204" pitchFamily="34" charset="0"/>
              </a:rPr>
              <a:t>(1)</a:t>
            </a:r>
            <a:endParaRPr lang="en-US" dirty="0">
              <a:solidFill>
                <a:schemeClr val="bg1"/>
              </a:solidFill>
            </a:endParaRPr>
          </a:p>
        </p:txBody>
      </p:sp>
    </p:spTree>
    <p:extLst>
      <p:ext uri="{BB962C8B-B14F-4D97-AF65-F5344CB8AC3E}">
        <p14:creationId xmlns:p14="http://schemas.microsoft.com/office/powerpoint/2010/main" val="396208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fade">
                                      <p:cBhvr>
                                        <p:cTn id="12" dur="1000"/>
                                        <p:tgtEl>
                                          <p:spTgt spid="1032"/>
                                        </p:tgtEl>
                                      </p:cBhvr>
                                    </p:animEffect>
                                    <p:anim calcmode="lin" valueType="num">
                                      <p:cBhvr>
                                        <p:cTn id="13" dur="1000" fill="hold"/>
                                        <p:tgtEl>
                                          <p:spTgt spid="1032"/>
                                        </p:tgtEl>
                                        <p:attrNameLst>
                                          <p:attrName>ppt_x</p:attrName>
                                        </p:attrNameLst>
                                      </p:cBhvr>
                                      <p:tavLst>
                                        <p:tav tm="0">
                                          <p:val>
                                            <p:strVal val="#ppt_x"/>
                                          </p:val>
                                        </p:tav>
                                        <p:tav tm="100000">
                                          <p:val>
                                            <p:strVal val="#ppt_x"/>
                                          </p:val>
                                        </p:tav>
                                      </p:tavLst>
                                    </p:anim>
                                    <p:anim calcmode="lin" valueType="num">
                                      <p:cBhvr>
                                        <p:cTn id="14"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34"/>
                                        </p:tgtEl>
                                        <p:attrNameLst>
                                          <p:attrName>style.visibility</p:attrName>
                                        </p:attrNameLst>
                                      </p:cBhvr>
                                      <p:to>
                                        <p:strVal val="visible"/>
                                      </p:to>
                                    </p:set>
                                    <p:animEffect transition="in" filter="fade">
                                      <p:cBhvr>
                                        <p:cTn id="19" dur="1000"/>
                                        <p:tgtEl>
                                          <p:spTgt spid="1034"/>
                                        </p:tgtEl>
                                      </p:cBhvr>
                                    </p:animEffect>
                                    <p:anim calcmode="lin" valueType="num">
                                      <p:cBhvr>
                                        <p:cTn id="20" dur="1000" fill="hold"/>
                                        <p:tgtEl>
                                          <p:spTgt spid="1034"/>
                                        </p:tgtEl>
                                        <p:attrNameLst>
                                          <p:attrName>ppt_x</p:attrName>
                                        </p:attrNameLst>
                                      </p:cBhvr>
                                      <p:tavLst>
                                        <p:tav tm="0">
                                          <p:val>
                                            <p:strVal val="#ppt_x"/>
                                          </p:val>
                                        </p:tav>
                                        <p:tav tm="100000">
                                          <p:val>
                                            <p:strVal val="#ppt_x"/>
                                          </p:val>
                                        </p:tav>
                                      </p:tavLst>
                                    </p:anim>
                                    <p:anim calcmode="lin" valueType="num">
                                      <p:cBhvr>
                                        <p:cTn id="21" dur="1000" fill="hold"/>
                                        <p:tgtEl>
                                          <p:spTgt spid="103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36"/>
                                        </p:tgtEl>
                                        <p:attrNameLst>
                                          <p:attrName>style.visibility</p:attrName>
                                        </p:attrNameLst>
                                      </p:cBhvr>
                                      <p:to>
                                        <p:strVal val="visible"/>
                                      </p:to>
                                    </p:set>
                                    <p:animEffect transition="in" filter="fade">
                                      <p:cBhvr>
                                        <p:cTn id="31" dur="1000"/>
                                        <p:tgtEl>
                                          <p:spTgt spid="1036"/>
                                        </p:tgtEl>
                                      </p:cBhvr>
                                    </p:animEffect>
                                    <p:anim calcmode="lin" valueType="num">
                                      <p:cBhvr>
                                        <p:cTn id="32" dur="1000" fill="hold"/>
                                        <p:tgtEl>
                                          <p:spTgt spid="1036"/>
                                        </p:tgtEl>
                                        <p:attrNameLst>
                                          <p:attrName>ppt_x</p:attrName>
                                        </p:attrNameLst>
                                      </p:cBhvr>
                                      <p:tavLst>
                                        <p:tav tm="0">
                                          <p:val>
                                            <p:strVal val="#ppt_x"/>
                                          </p:val>
                                        </p:tav>
                                        <p:tav tm="100000">
                                          <p:val>
                                            <p:strVal val="#ppt_x"/>
                                          </p:val>
                                        </p:tav>
                                      </p:tavLst>
                                    </p:anim>
                                    <p:anim calcmode="lin" valueType="num">
                                      <p:cBhvr>
                                        <p:cTn id="33" dur="1000" fill="hold"/>
                                        <p:tgtEl>
                                          <p:spTgt spid="103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anim calcmode="lin" valueType="num">
                                      <p:cBhvr>
                                        <p:cTn id="37" dur="1000" fill="hold"/>
                                        <p:tgtEl>
                                          <p:spTgt spid="30"/>
                                        </p:tgtEl>
                                        <p:attrNameLst>
                                          <p:attrName>ppt_x</p:attrName>
                                        </p:attrNameLst>
                                      </p:cBhvr>
                                      <p:tavLst>
                                        <p:tav tm="0">
                                          <p:val>
                                            <p:strVal val="#ppt_x"/>
                                          </p:val>
                                        </p:tav>
                                        <p:tav tm="100000">
                                          <p:val>
                                            <p:strVal val="#ppt_x"/>
                                          </p:val>
                                        </p:tav>
                                      </p:tavLst>
                                    </p:anim>
                                    <p:anim calcmode="lin" valueType="num">
                                      <p:cBhvr>
                                        <p:cTn id="3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7498162" cy="369332"/>
          </a:xfrm>
          <a:prstGeom prst="rect">
            <a:avLst/>
          </a:prstGeom>
        </p:spPr>
        <p:txBody>
          <a:bodyPr wrap="square">
            <a:spAutoFit/>
          </a:bodyPr>
          <a:lstStyle/>
          <a:p>
            <a:r>
              <a:rPr lang="en-US" dirty="0">
                <a:solidFill>
                  <a:schemeClr val="bg1"/>
                </a:solidFill>
                <a:latin typeface="Calibri" panose="020F0502020204030204" pitchFamily="34" charset="0"/>
              </a:rPr>
              <a:t>Isaiah 35:3-6</a:t>
            </a:r>
            <a:endParaRPr lang="en-US" dirty="0">
              <a:solidFill>
                <a:schemeClr val="bg1"/>
              </a:solidFill>
            </a:endParaRPr>
          </a:p>
        </p:txBody>
      </p:sp>
      <p:sp>
        <p:nvSpPr>
          <p:cNvPr id="7" name="Rectangle 6"/>
          <p:cNvSpPr/>
          <p:nvPr/>
        </p:nvSpPr>
        <p:spPr>
          <a:xfrm>
            <a:off x="0" y="35477"/>
            <a:ext cx="12192000" cy="769441"/>
          </a:xfrm>
          <a:prstGeom prst="rect">
            <a:avLst/>
          </a:prstGeom>
        </p:spPr>
        <p:txBody>
          <a:bodyPr wrap="square">
            <a:spAutoFit/>
          </a:bodyPr>
          <a:lstStyle/>
          <a:p>
            <a:pPr algn="ctr"/>
            <a:r>
              <a:rPr lang="en-US" sz="4400" dirty="0">
                <a:solidFill>
                  <a:schemeClr val="bg1"/>
                </a:solidFill>
              </a:rPr>
              <a:t>Strengthen And Confirm</a:t>
            </a:r>
          </a:p>
        </p:txBody>
      </p:sp>
      <p:sp>
        <p:nvSpPr>
          <p:cNvPr id="2" name="Rectangle 1"/>
          <p:cNvSpPr/>
          <p:nvPr/>
        </p:nvSpPr>
        <p:spPr>
          <a:xfrm>
            <a:off x="3192119" y="804918"/>
            <a:ext cx="6096000" cy="646331"/>
          </a:xfrm>
          <a:prstGeom prst="rect">
            <a:avLst/>
          </a:prstGeom>
        </p:spPr>
        <p:txBody>
          <a:bodyPr>
            <a:spAutoFit/>
          </a:bodyPr>
          <a:lstStyle/>
          <a:p>
            <a:pPr algn="ctr"/>
            <a:r>
              <a:rPr lang="en-US" dirty="0">
                <a:solidFill>
                  <a:srgbClr val="FFFF00"/>
                </a:solidFill>
              </a:rPr>
              <a:t>Strengthen</a:t>
            </a:r>
            <a:r>
              <a:rPr lang="en-US" dirty="0">
                <a:solidFill>
                  <a:srgbClr val="FFFF00"/>
                </a:solidFill>
                <a:latin typeface="Calibri" panose="020F0502020204030204" pitchFamily="34" charset="0"/>
              </a:rPr>
              <a:t> the faith of those who are exhausted, discouraged, or fearful</a:t>
            </a:r>
            <a:endParaRPr lang="en-US" dirty="0">
              <a:solidFill>
                <a:srgbClr val="FFFF00"/>
              </a:solidFill>
            </a:endParaRPr>
          </a:p>
        </p:txBody>
      </p:sp>
      <p:grpSp>
        <p:nvGrpSpPr>
          <p:cNvPr id="8" name="Group 7"/>
          <p:cNvGrpSpPr/>
          <p:nvPr/>
        </p:nvGrpSpPr>
        <p:grpSpPr>
          <a:xfrm>
            <a:off x="3936675" y="1402016"/>
            <a:ext cx="4286241" cy="3356347"/>
            <a:chOff x="4506298" y="3899560"/>
            <a:chExt cx="2884340" cy="2729840"/>
          </a:xfrm>
        </p:grpSpPr>
        <p:grpSp>
          <p:nvGrpSpPr>
            <p:cNvPr id="9" name="Group 8"/>
            <p:cNvGrpSpPr/>
            <p:nvPr/>
          </p:nvGrpSpPr>
          <p:grpSpPr>
            <a:xfrm>
              <a:off x="4506298" y="3899560"/>
              <a:ext cx="2884340" cy="2729840"/>
              <a:chOff x="471924" y="502576"/>
              <a:chExt cx="2263952" cy="2156875"/>
            </a:xfrm>
          </p:grpSpPr>
          <p:grpSp>
            <p:nvGrpSpPr>
              <p:cNvPr id="11" name="Group 10"/>
              <p:cNvGrpSpPr/>
              <p:nvPr/>
            </p:nvGrpSpPr>
            <p:grpSpPr>
              <a:xfrm>
                <a:off x="471924" y="502576"/>
                <a:ext cx="359343" cy="2134005"/>
                <a:chOff x="471924" y="502576"/>
                <a:chExt cx="359343" cy="2134005"/>
              </a:xfrm>
            </p:grpSpPr>
            <p:sp>
              <p:nvSpPr>
                <p:cNvPr id="20" name="Oval 19"/>
                <p:cNvSpPr/>
                <p:nvPr/>
              </p:nvSpPr>
              <p:spPr>
                <a:xfrm>
                  <a:off x="499606" y="502576"/>
                  <a:ext cx="321275" cy="550375"/>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89214" y="2086206"/>
                  <a:ext cx="321275" cy="550375"/>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552493" y="822021"/>
                  <a:ext cx="194716" cy="355853"/>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6200000">
                  <a:off x="555983" y="1916928"/>
                  <a:ext cx="194716" cy="355853"/>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ounded Rectangle 11"/>
              <p:cNvSpPr/>
              <p:nvPr/>
            </p:nvSpPr>
            <p:spPr>
              <a:xfrm>
                <a:off x="499606" y="1052951"/>
                <a:ext cx="310883" cy="1033255"/>
              </a:xfrm>
              <a:prstGeom prst="roundRect">
                <a:avLst>
                  <a:gd name="adj" fmla="val 7616"/>
                </a:avLst>
              </a:prstGeom>
              <a:solidFill>
                <a:srgbClr val="CD9D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376533" y="525446"/>
                <a:ext cx="359343" cy="2134005"/>
                <a:chOff x="471924" y="502576"/>
                <a:chExt cx="359343" cy="2134005"/>
              </a:xfrm>
            </p:grpSpPr>
            <p:sp>
              <p:nvSpPr>
                <p:cNvPr id="16" name="Oval 15"/>
                <p:cNvSpPr/>
                <p:nvPr/>
              </p:nvSpPr>
              <p:spPr>
                <a:xfrm>
                  <a:off x="499606" y="502576"/>
                  <a:ext cx="321275" cy="550375"/>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89214" y="2086206"/>
                  <a:ext cx="321275" cy="550375"/>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552493" y="822021"/>
                  <a:ext cx="194716" cy="355853"/>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555983" y="1916928"/>
                  <a:ext cx="194716" cy="355853"/>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ounded Rectangle 13"/>
              <p:cNvSpPr/>
              <p:nvPr/>
            </p:nvSpPr>
            <p:spPr>
              <a:xfrm>
                <a:off x="2399018" y="1059370"/>
                <a:ext cx="310883" cy="1033255"/>
              </a:xfrm>
              <a:prstGeom prst="roundRect">
                <a:avLst>
                  <a:gd name="adj" fmla="val 7616"/>
                </a:avLst>
              </a:prstGeom>
              <a:solidFill>
                <a:srgbClr val="CD9D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810485" y="1059370"/>
                <a:ext cx="1597220" cy="1033255"/>
              </a:xfrm>
              <a:prstGeom prst="roundRect">
                <a:avLst>
                  <a:gd name="adj" fmla="val 0"/>
                </a:avLst>
              </a:prstGeom>
              <a:solidFill>
                <a:srgbClr val="CD9D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4946484" y="4649337"/>
              <a:ext cx="2017205" cy="915684"/>
            </a:xfrm>
            <a:prstGeom prst="rect">
              <a:avLst/>
            </a:prstGeom>
          </p:spPr>
          <p:txBody>
            <a:bodyPr wrap="square">
              <a:spAutoFit/>
            </a:bodyPr>
            <a:lstStyle/>
            <a:p>
              <a:pPr algn="ctr"/>
              <a:r>
                <a:rPr lang="en-US" sz="2000" dirty="0"/>
                <a:t> </a:t>
              </a:r>
              <a:r>
                <a:rPr lang="en-US" sz="2000" b="1" dirty="0"/>
                <a:t>As we testify that the Lord will come to save and heal us, we can strengthen the faith of others</a:t>
              </a:r>
              <a:endParaRPr lang="en-US" sz="2000" dirty="0"/>
            </a:p>
          </p:txBody>
        </p:sp>
      </p:grpSp>
      <p:sp>
        <p:nvSpPr>
          <p:cNvPr id="24" name="Rectangle 23"/>
          <p:cNvSpPr/>
          <p:nvPr/>
        </p:nvSpPr>
        <p:spPr>
          <a:xfrm>
            <a:off x="519544" y="927502"/>
            <a:ext cx="3417131" cy="1384995"/>
          </a:xfrm>
          <a:prstGeom prst="rect">
            <a:avLst/>
          </a:prstGeom>
        </p:spPr>
        <p:txBody>
          <a:bodyPr wrap="square">
            <a:spAutoFit/>
          </a:bodyPr>
          <a:lstStyle/>
          <a:p>
            <a:r>
              <a:rPr lang="en-US" sz="2800" dirty="0">
                <a:solidFill>
                  <a:schemeClr val="bg1"/>
                </a:solidFill>
              </a:rPr>
              <a:t>What can we do to strengthen the faith of others?</a:t>
            </a:r>
          </a:p>
        </p:txBody>
      </p:sp>
      <p:pic>
        <p:nvPicPr>
          <p:cNvPr id="3" name="Picture 2" descr="http://mormonyouth.org/files/2008/07/mormon-you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182" y="2807551"/>
            <a:ext cx="2449856" cy="30623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o0bg.com/rf/image_460w/Boston/2011-2020/2013/07/01/BostonGlobe.com/Metro/Images/mormon-side-77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7947" y="3337138"/>
            <a:ext cx="3365532" cy="23339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ldsmediatalk.com/wp-content/uploads/2011/09/youth-share-gospe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7638" y="4601109"/>
            <a:ext cx="3033967" cy="2022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27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1000"/>
                                        <p:tgtEl>
                                          <p:spTgt spid="1028"/>
                                        </p:tgtEl>
                                      </p:cBhvr>
                                    </p:animEffect>
                                    <p:anim calcmode="lin" valueType="num">
                                      <p:cBhvr>
                                        <p:cTn id="18" dur="1000" fill="hold"/>
                                        <p:tgtEl>
                                          <p:spTgt spid="1028"/>
                                        </p:tgtEl>
                                        <p:attrNameLst>
                                          <p:attrName>ppt_x</p:attrName>
                                        </p:attrNameLst>
                                      </p:cBhvr>
                                      <p:tavLst>
                                        <p:tav tm="0">
                                          <p:val>
                                            <p:strVal val="#ppt_x"/>
                                          </p:val>
                                        </p:tav>
                                        <p:tav tm="100000">
                                          <p:val>
                                            <p:strVal val="#ppt_x"/>
                                          </p:val>
                                        </p:tav>
                                      </p:tavLst>
                                    </p:anim>
                                    <p:anim calcmode="lin" valueType="num">
                                      <p:cBhvr>
                                        <p:cTn id="1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outVertical)">
                                      <p:cBhvr>
                                        <p:cTn id="24" dur="500"/>
                                        <p:tgtEl>
                                          <p:spTgt spid="8"/>
                                        </p:tgtEl>
                                      </p:cBhvr>
                                    </p:animEffect>
                                  </p:childTnLst>
                                </p:cTn>
                              </p:par>
                              <p:par>
                                <p:cTn id="25" presetID="42" presetClass="entr" presetSubtype="0" fill="hold" nodeType="with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1000"/>
                                        <p:tgtEl>
                                          <p:spTgt spid="1030"/>
                                        </p:tgtEl>
                                      </p:cBhvr>
                                    </p:animEffect>
                                    <p:anim calcmode="lin" valueType="num">
                                      <p:cBhvr>
                                        <p:cTn id="28" dur="1000" fill="hold"/>
                                        <p:tgtEl>
                                          <p:spTgt spid="1030"/>
                                        </p:tgtEl>
                                        <p:attrNameLst>
                                          <p:attrName>ppt_x</p:attrName>
                                        </p:attrNameLst>
                                      </p:cBhvr>
                                      <p:tavLst>
                                        <p:tav tm="0">
                                          <p:val>
                                            <p:strVal val="#ppt_x"/>
                                          </p:val>
                                        </p:tav>
                                        <p:tav tm="100000">
                                          <p:val>
                                            <p:strVal val="#ppt_x"/>
                                          </p:val>
                                        </p:tav>
                                      </p:tavLst>
                                    </p:anim>
                                    <p:anim calcmode="lin" valueType="num">
                                      <p:cBhvr>
                                        <p:cTn id="29"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7498162" cy="369332"/>
          </a:xfrm>
          <a:prstGeom prst="rect">
            <a:avLst/>
          </a:prstGeom>
        </p:spPr>
        <p:txBody>
          <a:bodyPr wrap="square">
            <a:spAutoFit/>
          </a:bodyPr>
          <a:lstStyle/>
          <a:p>
            <a:r>
              <a:rPr lang="en-US" dirty="0">
                <a:solidFill>
                  <a:schemeClr val="bg1"/>
                </a:solidFill>
                <a:latin typeface="Calibri" panose="020F0502020204030204" pitchFamily="34" charset="0"/>
              </a:rPr>
              <a:t>Isaiah 35:8-10</a:t>
            </a:r>
            <a:endParaRPr lang="en-US" dirty="0">
              <a:solidFill>
                <a:schemeClr val="bg1"/>
              </a:solidFill>
            </a:endParaRPr>
          </a:p>
        </p:txBody>
      </p:sp>
      <p:sp>
        <p:nvSpPr>
          <p:cNvPr id="7" name="Rectangle 6"/>
          <p:cNvSpPr/>
          <p:nvPr/>
        </p:nvSpPr>
        <p:spPr>
          <a:xfrm>
            <a:off x="0" y="35477"/>
            <a:ext cx="12192000" cy="769441"/>
          </a:xfrm>
          <a:prstGeom prst="rect">
            <a:avLst/>
          </a:prstGeom>
        </p:spPr>
        <p:txBody>
          <a:bodyPr wrap="square">
            <a:spAutoFit/>
          </a:bodyPr>
          <a:lstStyle/>
          <a:p>
            <a:pPr algn="ctr"/>
            <a:r>
              <a:rPr lang="en-US" sz="4400" dirty="0">
                <a:solidFill>
                  <a:schemeClr val="bg1"/>
                </a:solidFill>
              </a:rPr>
              <a:t>The Ransomed of the Lord</a:t>
            </a:r>
          </a:p>
        </p:txBody>
      </p:sp>
      <p:sp>
        <p:nvSpPr>
          <p:cNvPr id="24" name="Rectangle 23"/>
          <p:cNvSpPr/>
          <p:nvPr/>
        </p:nvSpPr>
        <p:spPr>
          <a:xfrm>
            <a:off x="222429" y="1092247"/>
            <a:ext cx="3424285" cy="3785652"/>
          </a:xfrm>
          <a:prstGeom prst="rect">
            <a:avLst/>
          </a:prstGeom>
        </p:spPr>
        <p:txBody>
          <a:bodyPr wrap="square">
            <a:spAutoFit/>
          </a:bodyPr>
          <a:lstStyle/>
          <a:p>
            <a:r>
              <a:rPr lang="en-US" sz="2000" dirty="0">
                <a:solidFill>
                  <a:schemeClr val="bg1"/>
                </a:solidFill>
              </a:rPr>
              <a:t>Generally acknowledged to refer to the return of the ten tribes. </a:t>
            </a:r>
          </a:p>
          <a:p>
            <a:endParaRPr lang="en-US" sz="2000" dirty="0">
              <a:solidFill>
                <a:schemeClr val="bg1"/>
              </a:solidFill>
            </a:endParaRPr>
          </a:p>
          <a:p>
            <a:r>
              <a:rPr lang="en-US" sz="2000" dirty="0">
                <a:solidFill>
                  <a:schemeClr val="bg1"/>
                </a:solidFill>
              </a:rPr>
              <a:t>But these references may also include all the tribes. Only the “redeemed” of the Lord, that is the righteous, shall tread the “highway” or “way of holiness”—”the unclean shall not pass over it.” </a:t>
            </a:r>
          </a:p>
        </p:txBody>
      </p:sp>
      <p:sp>
        <p:nvSpPr>
          <p:cNvPr id="29" name="Rectangle 28"/>
          <p:cNvSpPr/>
          <p:nvPr/>
        </p:nvSpPr>
        <p:spPr>
          <a:xfrm>
            <a:off x="8969829" y="1092246"/>
            <a:ext cx="2892200" cy="2554545"/>
          </a:xfrm>
          <a:prstGeom prst="rect">
            <a:avLst/>
          </a:prstGeom>
        </p:spPr>
        <p:txBody>
          <a:bodyPr wrap="square">
            <a:spAutoFit/>
          </a:bodyPr>
          <a:lstStyle/>
          <a:p>
            <a:r>
              <a:rPr lang="en-US" sz="2000" i="1" dirty="0">
                <a:solidFill>
                  <a:srgbClr val="FFFF00"/>
                </a:solidFill>
              </a:rPr>
              <a:t>And there shall they fall down and be crowned with glory, even in Zion, by the hands of the servants of the Lord, even the children of Ephraim.</a:t>
            </a:r>
          </a:p>
          <a:p>
            <a:r>
              <a:rPr lang="en-US" sz="2000" i="1" dirty="0">
                <a:solidFill>
                  <a:srgbClr val="FFFF00"/>
                </a:solidFill>
              </a:rPr>
              <a:t>D&amp;C 133:32</a:t>
            </a:r>
          </a:p>
        </p:txBody>
      </p:sp>
      <p:sp>
        <p:nvSpPr>
          <p:cNvPr id="30" name="Rectangle 29"/>
          <p:cNvSpPr/>
          <p:nvPr/>
        </p:nvSpPr>
        <p:spPr>
          <a:xfrm>
            <a:off x="2265212" y="4983947"/>
            <a:ext cx="7902045" cy="1631216"/>
          </a:xfrm>
          <a:prstGeom prst="rect">
            <a:avLst/>
          </a:prstGeom>
        </p:spPr>
        <p:txBody>
          <a:bodyPr wrap="square">
            <a:spAutoFit/>
          </a:bodyPr>
          <a:lstStyle/>
          <a:p>
            <a:pPr algn="ctr"/>
            <a:r>
              <a:rPr lang="en-US" sz="2000" dirty="0">
                <a:solidFill>
                  <a:schemeClr val="bg1"/>
                </a:solidFill>
              </a:rPr>
              <a:t>Since Ephraim is the source of the ten tribes’ blessings, it stands to reason that Ephraim must be gathered first. The ten tribes may then “come to Zion with songs and everlasting joy upon their heads.”</a:t>
            </a:r>
          </a:p>
          <a:p>
            <a:pPr algn="ctr"/>
            <a:endParaRPr lang="en-US" sz="2000" dirty="0">
              <a:solidFill>
                <a:schemeClr val="bg1"/>
              </a:solidFill>
            </a:endParaRPr>
          </a:p>
          <a:p>
            <a:pPr algn="ctr"/>
            <a:r>
              <a:rPr lang="en-US" sz="2000" dirty="0">
                <a:solidFill>
                  <a:schemeClr val="bg1"/>
                </a:solidFill>
              </a:rPr>
              <a:t> Judah also shall be gathered as part of this same picture. </a:t>
            </a:r>
          </a:p>
        </p:txBody>
      </p:sp>
      <p:sp>
        <p:nvSpPr>
          <p:cNvPr id="11" name="Rectangle 10"/>
          <p:cNvSpPr/>
          <p:nvPr/>
        </p:nvSpPr>
        <p:spPr>
          <a:xfrm>
            <a:off x="8494619" y="6488667"/>
            <a:ext cx="3650439" cy="369332"/>
          </a:xfrm>
          <a:prstGeom prst="rect">
            <a:avLst/>
          </a:prstGeom>
        </p:spPr>
        <p:txBody>
          <a:bodyPr wrap="square">
            <a:spAutoFit/>
          </a:bodyPr>
          <a:lstStyle/>
          <a:p>
            <a:pPr algn="r"/>
            <a:r>
              <a:rPr lang="en-US" dirty="0">
                <a:solidFill>
                  <a:schemeClr val="bg1"/>
                </a:solidFill>
                <a:latin typeface="Calibri" panose="020F0502020204030204" pitchFamily="34" charset="0"/>
              </a:rPr>
              <a:t>(1)</a:t>
            </a:r>
            <a:endParaRPr lang="en-US" dirty="0">
              <a:solidFill>
                <a:schemeClr val="bg1"/>
              </a:solidFill>
            </a:endParaRPr>
          </a:p>
        </p:txBody>
      </p:sp>
      <p:pic>
        <p:nvPicPr>
          <p:cNvPr id="3074" name="Picture 2" descr="https://gospelfullness.files.wordpress.com/2014/12/012-012-jacob-blessing-his-sons-fu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0520" y="1337203"/>
            <a:ext cx="4591427" cy="2978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61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1000"/>
                                        <p:tgtEl>
                                          <p:spTgt spid="30"/>
                                        </p:tgtEl>
                                      </p:cBhvr>
                                    </p:animEffect>
                                    <p:anim calcmode="lin" valueType="num">
                                      <p:cBhvr>
                                        <p:cTn id="15" dur="1000" fill="hold"/>
                                        <p:tgtEl>
                                          <p:spTgt spid="30"/>
                                        </p:tgtEl>
                                        <p:attrNameLst>
                                          <p:attrName>ppt_x</p:attrName>
                                        </p:attrNameLst>
                                      </p:cBhvr>
                                      <p:tavLst>
                                        <p:tav tm="0">
                                          <p:val>
                                            <p:strVal val="#ppt_x"/>
                                          </p:val>
                                        </p:tav>
                                        <p:tav tm="100000">
                                          <p:val>
                                            <p:strVal val="#ppt_x"/>
                                          </p:val>
                                        </p:tav>
                                      </p:tavLst>
                                    </p:anim>
                                    <p:anim calcmode="lin" valueType="num">
                                      <p:cBhvr>
                                        <p:cTn id="1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7498162" cy="369332"/>
          </a:xfrm>
          <a:prstGeom prst="rect">
            <a:avLst/>
          </a:prstGeom>
        </p:spPr>
        <p:txBody>
          <a:bodyPr wrap="square">
            <a:spAutoFit/>
          </a:bodyPr>
          <a:lstStyle/>
          <a:p>
            <a:r>
              <a:rPr lang="en-US" dirty="0">
                <a:solidFill>
                  <a:schemeClr val="bg1"/>
                </a:solidFill>
                <a:latin typeface="Calibri" panose="020F0502020204030204" pitchFamily="34" charset="0"/>
              </a:rPr>
              <a:t>Isaiah 35:8-10  </a:t>
            </a:r>
            <a:endParaRPr lang="en-US" dirty="0">
              <a:solidFill>
                <a:schemeClr val="bg1"/>
              </a:solidFill>
            </a:endParaRPr>
          </a:p>
        </p:txBody>
      </p:sp>
      <p:sp>
        <p:nvSpPr>
          <p:cNvPr id="24" name="Rectangle 23"/>
          <p:cNvSpPr/>
          <p:nvPr/>
        </p:nvSpPr>
        <p:spPr>
          <a:xfrm>
            <a:off x="233315" y="579357"/>
            <a:ext cx="7582628" cy="5324535"/>
          </a:xfrm>
          <a:prstGeom prst="rect">
            <a:avLst/>
          </a:prstGeom>
        </p:spPr>
        <p:txBody>
          <a:bodyPr wrap="square">
            <a:spAutoFit/>
          </a:bodyPr>
          <a:lstStyle/>
          <a:p>
            <a:r>
              <a:rPr lang="en-US" sz="2000" dirty="0">
                <a:solidFill>
                  <a:schemeClr val="bg1"/>
                </a:solidFill>
              </a:rPr>
              <a:t>“Our western tribes of Indians are descendants from that Joseph who was sold into Egypt, and … the land of America is a promised land unto them, and unto it all the tribes of Israel will come, with as many of the Gentiles as shall comply with the requisitions of the new covenant. But the tribe of Judah will return to old Jerusalem. </a:t>
            </a:r>
          </a:p>
          <a:p>
            <a:endParaRPr lang="en-US" sz="2000" dirty="0">
              <a:solidFill>
                <a:schemeClr val="bg1"/>
              </a:solidFill>
            </a:endParaRPr>
          </a:p>
          <a:p>
            <a:r>
              <a:rPr lang="en-US" sz="2000" dirty="0">
                <a:solidFill>
                  <a:schemeClr val="bg1"/>
                </a:solidFill>
              </a:rPr>
              <a:t>The city of Zion spoken of by David, in the one hundred and second Psalm, will be built upon the land of America, ‘And the ransomed of the Lord shall return, and come to Zion with songs and everlasting joy upon their heads.’; and then they will be delivered from the overflowing scourge that shall pass through the land. </a:t>
            </a:r>
            <a:r>
              <a:rPr lang="en-US" sz="2000" u="sng" dirty="0">
                <a:solidFill>
                  <a:schemeClr val="bg1"/>
                </a:solidFill>
              </a:rPr>
              <a:t>But Judah shall obtain deliverance at Jerusalem. </a:t>
            </a:r>
          </a:p>
          <a:p>
            <a:endParaRPr lang="en-US" sz="2000" dirty="0">
              <a:solidFill>
                <a:schemeClr val="bg1"/>
              </a:solidFill>
            </a:endParaRPr>
          </a:p>
          <a:p>
            <a:r>
              <a:rPr lang="en-US" sz="2000" dirty="0">
                <a:solidFill>
                  <a:schemeClr val="bg1"/>
                </a:solidFill>
              </a:rPr>
              <a:t>…the Good Shepherd will put forth his own sheep, and lead them out from all nations where they have been scattered in a cloudy and dark day, to Zion, and to Jerusalem; besides many more testimonies which might be brought.”</a:t>
            </a:r>
          </a:p>
        </p:txBody>
      </p:sp>
      <p:sp>
        <p:nvSpPr>
          <p:cNvPr id="11" name="Rectangle 10"/>
          <p:cNvSpPr/>
          <p:nvPr/>
        </p:nvSpPr>
        <p:spPr>
          <a:xfrm>
            <a:off x="8494619" y="6488667"/>
            <a:ext cx="3650439" cy="369332"/>
          </a:xfrm>
          <a:prstGeom prst="rect">
            <a:avLst/>
          </a:prstGeom>
        </p:spPr>
        <p:txBody>
          <a:bodyPr wrap="square">
            <a:spAutoFit/>
          </a:bodyPr>
          <a:lstStyle/>
          <a:p>
            <a:pPr algn="r"/>
            <a:r>
              <a:rPr lang="en-US" dirty="0">
                <a:solidFill>
                  <a:schemeClr val="bg1"/>
                </a:solidFill>
                <a:latin typeface="Calibri" panose="020F0502020204030204" pitchFamily="34" charset="0"/>
              </a:rPr>
              <a:t>(9)</a:t>
            </a:r>
            <a:endParaRPr lang="en-US"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4619" y="1637647"/>
            <a:ext cx="2523744" cy="3060192"/>
          </a:xfrm>
          <a:prstGeom prst="rect">
            <a:avLst/>
          </a:prstGeom>
        </p:spPr>
      </p:pic>
    </p:spTree>
    <p:extLst>
      <p:ext uri="{BB962C8B-B14F-4D97-AF65-F5344CB8AC3E}">
        <p14:creationId xmlns:p14="http://schemas.microsoft.com/office/powerpoint/2010/main" val="370261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2" end="2"/>
                                            </p:txEl>
                                          </p:spTgt>
                                        </p:tgtEl>
                                        <p:attrNameLst>
                                          <p:attrName>style.visibility</p:attrName>
                                        </p:attrNameLst>
                                      </p:cBhvr>
                                      <p:to>
                                        <p:strVal val="visible"/>
                                      </p:to>
                                    </p:set>
                                    <p:animEffect transition="in" filter="fade">
                                      <p:cBhvr>
                                        <p:cTn id="7" dur="1000"/>
                                        <p:tgtEl>
                                          <p:spTgt spid="24">
                                            <p:txEl>
                                              <p:pRg st="2" end="2"/>
                                            </p:txEl>
                                          </p:spTgt>
                                        </p:tgtEl>
                                      </p:cBhvr>
                                    </p:animEffect>
                                    <p:anim calcmode="lin" valueType="num">
                                      <p:cBhvr>
                                        <p:cTn id="8"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xEl>
                                              <p:pRg st="4" end="4"/>
                                            </p:txEl>
                                          </p:spTgt>
                                        </p:tgtEl>
                                        <p:attrNameLst>
                                          <p:attrName>style.visibility</p:attrName>
                                        </p:attrNameLst>
                                      </p:cBhvr>
                                      <p:to>
                                        <p:strVal val="visible"/>
                                      </p:to>
                                    </p:set>
                                    <p:animEffect transition="in" filter="fade">
                                      <p:cBhvr>
                                        <p:cTn id="14" dur="1000"/>
                                        <p:tgtEl>
                                          <p:spTgt spid="24">
                                            <p:txEl>
                                              <p:pRg st="4" end="4"/>
                                            </p:txEl>
                                          </p:spTgt>
                                        </p:tgtEl>
                                      </p:cBhvr>
                                    </p:animEffect>
                                    <p:anim calcmode="lin" valueType="num">
                                      <p:cBhvr>
                                        <p:cTn id="15"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428" y="40911"/>
            <a:ext cx="12032055" cy="923330"/>
          </a:xfrm>
          <a:prstGeom prst="rect">
            <a:avLst/>
          </a:prstGeom>
          <a:noFill/>
        </p:spPr>
        <p:txBody>
          <a:bodyPr wrap="square" rtlCol="0">
            <a:spAutoFit/>
          </a:bodyPr>
          <a:lstStyle/>
          <a:p>
            <a:pPr algn="ctr"/>
            <a:r>
              <a:rPr lang="en-US" sz="5400" dirty="0">
                <a:solidFill>
                  <a:schemeClr val="bg1"/>
                </a:solidFill>
              </a:rPr>
              <a:t>Egypt</a:t>
            </a:r>
            <a:endParaRPr lang="en-US" sz="4000" dirty="0">
              <a:solidFill>
                <a:schemeClr val="bg1"/>
              </a:solidFill>
            </a:endParaRPr>
          </a:p>
        </p:txBody>
      </p:sp>
      <p:sp>
        <p:nvSpPr>
          <p:cNvPr id="2" name="TextBox 1"/>
          <p:cNvSpPr txBox="1"/>
          <p:nvPr/>
        </p:nvSpPr>
        <p:spPr>
          <a:xfrm>
            <a:off x="402124" y="389513"/>
            <a:ext cx="3155887" cy="1815882"/>
          </a:xfrm>
          <a:prstGeom prst="rect">
            <a:avLst/>
          </a:prstGeom>
          <a:noFill/>
        </p:spPr>
        <p:txBody>
          <a:bodyPr wrap="square" rtlCol="0">
            <a:spAutoFit/>
          </a:bodyPr>
          <a:lstStyle/>
          <a:p>
            <a:pPr fontAlgn="base"/>
            <a:r>
              <a:rPr lang="en-US" sz="2800" dirty="0">
                <a:solidFill>
                  <a:schemeClr val="bg1"/>
                </a:solidFill>
              </a:rPr>
              <a:t>Isaiah warns Judah not to trust in Egypt and to trust in the Lord instead</a:t>
            </a:r>
          </a:p>
        </p:txBody>
      </p:sp>
      <p:sp>
        <p:nvSpPr>
          <p:cNvPr id="3" name="Rectangle 2"/>
          <p:cNvSpPr/>
          <p:nvPr/>
        </p:nvSpPr>
        <p:spPr>
          <a:xfrm>
            <a:off x="4744770" y="4169042"/>
            <a:ext cx="6313283" cy="1754326"/>
          </a:xfrm>
          <a:prstGeom prst="rect">
            <a:avLst/>
          </a:prstGeom>
        </p:spPr>
        <p:txBody>
          <a:bodyPr wrap="square">
            <a:spAutoFit/>
          </a:bodyPr>
          <a:lstStyle/>
          <a:p>
            <a:r>
              <a:rPr lang="en-US" b="0" i="0" dirty="0">
                <a:solidFill>
                  <a:schemeClr val="bg1"/>
                </a:solidFill>
                <a:effectLst/>
                <a:latin typeface="Calibri" panose="020F0502020204030204" pitchFamily="34" charset="0"/>
              </a:rPr>
              <a:t>The Lord berated them for seeking to “strengthen themselves in the strength of Pharaoh, and to trust in the shadow of Egypt”.</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 All of this, Isaiah said, “shall help in vain, and to no purpose”.</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 As a result, Israel would be broken as easily as a clay pot.</a:t>
            </a:r>
            <a:endParaRPr lang="en-US" dirty="0">
              <a:solidFill>
                <a:schemeClr val="bg1"/>
              </a:solidFill>
            </a:endParaRPr>
          </a:p>
        </p:txBody>
      </p:sp>
      <p:pic>
        <p:nvPicPr>
          <p:cNvPr id="4" name="Picture 2" descr="http://vignette4.wikia.nocookie.net/kanechroniclesroleplay/images/3/3c/Broken-pot.jpg/revision/latest?cb=201108241702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0217" y="4134193"/>
            <a:ext cx="3124200" cy="23431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lashtrafficblog.files.wordpress.com/2011/02/egypt-came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4417" y="1075492"/>
            <a:ext cx="3780836" cy="2835627"/>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p:cNvSpPr/>
          <p:nvPr/>
        </p:nvSpPr>
        <p:spPr>
          <a:xfrm>
            <a:off x="8180680" y="1501174"/>
            <a:ext cx="3834145" cy="1477328"/>
          </a:xfrm>
          <a:prstGeom prst="rect">
            <a:avLst/>
          </a:prstGeom>
        </p:spPr>
        <p:txBody>
          <a:bodyPr wrap="square">
            <a:spAutoFit/>
          </a:bodyPr>
          <a:lstStyle/>
          <a:p>
            <a:r>
              <a:rPr lang="en-US" b="0" i="0" dirty="0">
                <a:solidFill>
                  <a:schemeClr val="bg1"/>
                </a:solidFill>
                <a:effectLst/>
                <a:latin typeface="Calibri" panose="020F0502020204030204" pitchFamily="34" charset="0"/>
              </a:rPr>
              <a:t>Israel and Judah had been cautioned by the Lord not to put their trust in other nations. But this people refused to hearken, and they turned to Egypt for protection from the Assyrians. </a:t>
            </a:r>
            <a:endParaRPr lang="en-US" dirty="0">
              <a:solidFill>
                <a:schemeClr val="bg1"/>
              </a:solidFill>
            </a:endParaRPr>
          </a:p>
        </p:txBody>
      </p:sp>
      <p:sp>
        <p:nvSpPr>
          <p:cNvPr id="47" name="Rectangle 46"/>
          <p:cNvSpPr/>
          <p:nvPr/>
        </p:nvSpPr>
        <p:spPr>
          <a:xfrm>
            <a:off x="11085965" y="6372797"/>
            <a:ext cx="1018518" cy="369332"/>
          </a:xfrm>
          <a:prstGeom prst="rect">
            <a:avLst/>
          </a:prstGeom>
        </p:spPr>
        <p:txBody>
          <a:bodyPr wrap="square">
            <a:spAutoFit/>
          </a:bodyPr>
          <a:lstStyle/>
          <a:p>
            <a:pPr algn="r"/>
            <a:r>
              <a:rPr lang="en-US" b="0" i="0" dirty="0">
                <a:solidFill>
                  <a:schemeClr val="bg1"/>
                </a:solidFill>
                <a:effectLst/>
                <a:latin typeface="Calibri" panose="020F0502020204030204" pitchFamily="34" charset="0"/>
              </a:rPr>
              <a:t>(1)</a:t>
            </a:r>
            <a:endParaRPr lang="en-US" dirty="0">
              <a:solidFill>
                <a:schemeClr val="bg1"/>
              </a:solidFill>
            </a:endParaRPr>
          </a:p>
        </p:txBody>
      </p:sp>
      <p:sp>
        <p:nvSpPr>
          <p:cNvPr id="48" name="Rectangle 47"/>
          <p:cNvSpPr/>
          <p:nvPr/>
        </p:nvSpPr>
        <p:spPr>
          <a:xfrm>
            <a:off x="-47160" y="6488667"/>
            <a:ext cx="2518755" cy="369332"/>
          </a:xfrm>
          <a:prstGeom prst="rect">
            <a:avLst/>
          </a:prstGeom>
        </p:spPr>
        <p:txBody>
          <a:bodyPr wrap="square">
            <a:spAutoFit/>
          </a:bodyPr>
          <a:lstStyle/>
          <a:p>
            <a:r>
              <a:rPr lang="en-US" dirty="0">
                <a:solidFill>
                  <a:schemeClr val="bg1"/>
                </a:solidFill>
                <a:latin typeface="Calibri" panose="020F0502020204030204" pitchFamily="34" charset="0"/>
              </a:rPr>
              <a:t>Isaiah 30:2</a:t>
            </a:r>
            <a:endParaRPr lang="en-US" dirty="0">
              <a:solidFill>
                <a:schemeClr val="bg1"/>
              </a:solidFill>
            </a:endParaRPr>
          </a:p>
        </p:txBody>
      </p:sp>
    </p:spTree>
    <p:extLst>
      <p:ext uri="{BB962C8B-B14F-4D97-AF65-F5344CB8AC3E}">
        <p14:creationId xmlns:p14="http://schemas.microsoft.com/office/powerpoint/2010/main" val="266210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1000"/>
                                        <p:tgtEl>
                                          <p:spTgt spid="46"/>
                                        </p:tgtEl>
                                      </p:cBhvr>
                                    </p:animEffect>
                                    <p:anim calcmode="lin" valueType="num">
                                      <p:cBhvr>
                                        <p:cTn id="13" dur="1000" fill="hold"/>
                                        <p:tgtEl>
                                          <p:spTgt spid="46"/>
                                        </p:tgtEl>
                                        <p:attrNameLst>
                                          <p:attrName>ppt_x</p:attrName>
                                        </p:attrNameLst>
                                      </p:cBhvr>
                                      <p:tavLst>
                                        <p:tav tm="0">
                                          <p:val>
                                            <p:strVal val="#ppt_x"/>
                                          </p:val>
                                        </p:tav>
                                        <p:tav tm="100000">
                                          <p:val>
                                            <p:strVal val="#ppt_x"/>
                                          </p:val>
                                        </p:tav>
                                      </p:tavLst>
                                    </p:anim>
                                    <p:anim calcmode="lin" valueType="num">
                                      <p:cBhvr>
                                        <p:cTn id="1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 y="108857"/>
            <a:ext cx="11973962" cy="6740307"/>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#128 </a:t>
            </a:r>
            <a:r>
              <a:rPr lang="en-US" i="1" dirty="0">
                <a:solidFill>
                  <a:schemeClr val="bg1"/>
                </a:solidFill>
              </a:rPr>
              <a:t>When Faith Endures</a:t>
            </a:r>
            <a:endParaRPr lang="en-US" dirty="0">
              <a:solidFill>
                <a:schemeClr val="bg1"/>
              </a:solidFill>
            </a:endParaRPr>
          </a:p>
          <a:p>
            <a:endParaRPr lang="en-US" dirty="0">
              <a:solidFill>
                <a:schemeClr val="bg1"/>
              </a:solidFill>
            </a:endParaRPr>
          </a:p>
          <a:p>
            <a:r>
              <a:rPr lang="en-US" dirty="0">
                <a:solidFill>
                  <a:schemeClr val="bg1"/>
                </a:solidFill>
              </a:rPr>
              <a:t>Videos:  The Cost—and Blessings—of Discipleship (1:04) </a:t>
            </a:r>
          </a:p>
          <a:p>
            <a:r>
              <a:rPr lang="en-US" dirty="0">
                <a:solidFill>
                  <a:schemeClr val="bg1"/>
                </a:solidFill>
              </a:rPr>
              <a:t>The Lord’s Work Moves Forward with Each of Us (1:16)</a:t>
            </a:r>
          </a:p>
          <a:p>
            <a:endParaRPr lang="en-US" dirty="0">
              <a:solidFill>
                <a:schemeClr val="bg1"/>
              </a:solidFill>
            </a:endParaRPr>
          </a:p>
          <a:p>
            <a:pPr marL="342900" indent="-342900">
              <a:buAutoNum type="arabicPeriod"/>
            </a:pPr>
            <a:r>
              <a:rPr lang="en-US" dirty="0">
                <a:solidFill>
                  <a:schemeClr val="bg1"/>
                </a:solidFill>
              </a:rPr>
              <a:t>Old Testament Institute Manual (Prophecies of the Dispensation of the fullness of Times) Chapter 15</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Jewish Encyclopedia</a:t>
            </a:r>
          </a:p>
          <a:p>
            <a:endParaRPr lang="en-US" dirty="0">
              <a:solidFill>
                <a:schemeClr val="bg1"/>
              </a:solidFill>
            </a:endParaRPr>
          </a:p>
          <a:p>
            <a:pPr marL="342900" indent="-342900" fontAlgn="base">
              <a:buAutoNum type="arabicPeriod" startAt="3"/>
            </a:pPr>
            <a:r>
              <a:rPr lang="en-US" dirty="0">
                <a:solidFill>
                  <a:schemeClr val="bg1"/>
                </a:solidFill>
              </a:rPr>
              <a:t>Elder Jeffrey R. Holland  (“The Cost—and Blessings—of Discipleship,”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May 2014, 7)</a:t>
            </a:r>
          </a:p>
          <a:p>
            <a:pPr marL="342900" indent="-342900" fontAlgn="base">
              <a:buAutoNum type="arabicPeriod" startAt="3"/>
            </a:pPr>
            <a:endParaRPr lang="en-US" dirty="0">
              <a:solidFill>
                <a:schemeClr val="bg1"/>
              </a:solidFill>
            </a:endParaRPr>
          </a:p>
          <a:p>
            <a:pPr marL="342900" indent="-342900" fontAlgn="base">
              <a:buAutoNum type="arabicPeriod" startAt="3"/>
            </a:pPr>
            <a:r>
              <a:rPr lang="en-US" dirty="0">
                <a:solidFill>
                  <a:schemeClr val="bg1"/>
                </a:solidFill>
              </a:rPr>
              <a:t>Elder Richard B. Scott </a:t>
            </a:r>
            <a:r>
              <a:rPr lang="en-US" i="1" dirty="0">
                <a:solidFill>
                  <a:schemeClr val="bg1"/>
                </a:solidFill>
              </a:rPr>
              <a:t>Trust in the Lord </a:t>
            </a:r>
            <a:r>
              <a:rPr lang="en-US" dirty="0">
                <a:solidFill>
                  <a:schemeClr val="bg1"/>
                </a:solidFill>
              </a:rPr>
              <a:t> November 1995 Ensign or Oct. 1995 Gen. Conf.</a:t>
            </a:r>
          </a:p>
          <a:p>
            <a:pPr marL="342900" indent="-342900" fontAlgn="base">
              <a:buAutoNum type="arabicPeriod" startAt="3"/>
            </a:pPr>
            <a:endParaRPr lang="en-US" dirty="0">
              <a:solidFill>
                <a:schemeClr val="bg1"/>
              </a:solidFill>
            </a:endParaRPr>
          </a:p>
          <a:p>
            <a:pPr marL="342900" indent="-342900" fontAlgn="base">
              <a:buAutoNum type="arabicPeriod" startAt="3"/>
            </a:pPr>
            <a:r>
              <a:rPr lang="en-US" dirty="0">
                <a:solidFill>
                  <a:schemeClr val="bg1"/>
                </a:solidFill>
              </a:rPr>
              <a:t>Nyman, </a:t>
            </a:r>
            <a:r>
              <a:rPr lang="en-US" i="1" dirty="0">
                <a:solidFill>
                  <a:schemeClr val="bg1"/>
                </a:solidFill>
              </a:rPr>
              <a:t>“Great Are the Words of Isaiah,”</a:t>
            </a:r>
            <a:r>
              <a:rPr lang="en-US" dirty="0">
                <a:solidFill>
                  <a:schemeClr val="bg1"/>
                </a:solidFill>
              </a:rPr>
              <a:t> p. 118</a:t>
            </a:r>
          </a:p>
          <a:p>
            <a:pPr marL="342900" indent="-342900" fontAlgn="base">
              <a:buAutoNum type="arabicPeriod" startAt="3"/>
            </a:pPr>
            <a:endParaRPr lang="en-US" dirty="0">
              <a:solidFill>
                <a:schemeClr val="bg1"/>
              </a:solidFill>
            </a:endParaRPr>
          </a:p>
          <a:p>
            <a:pPr marL="342900" indent="-342900" fontAlgn="base">
              <a:buAutoNum type="arabicPeriod" startAt="6"/>
            </a:pPr>
            <a:r>
              <a:rPr lang="en-US" dirty="0">
                <a:solidFill>
                  <a:schemeClr val="bg1"/>
                </a:solidFill>
              </a:rPr>
              <a:t>Elder Bruce R. McConkie “Think on These Things”  January 1974 Ensign</a:t>
            </a:r>
          </a:p>
          <a:p>
            <a:pPr marL="342900" indent="-342900" fontAlgn="base">
              <a:buAutoNum type="arabicPeriod" startAt="6"/>
            </a:pPr>
            <a:endParaRPr lang="en-US" dirty="0">
              <a:solidFill>
                <a:schemeClr val="bg1"/>
              </a:solidFill>
            </a:endParaRPr>
          </a:p>
          <a:p>
            <a:pPr marL="342900" indent="-342900" fontAlgn="base">
              <a:buAutoNum type="arabicPeriod" startAt="6"/>
            </a:pPr>
            <a:r>
              <a:rPr lang="en-US" dirty="0">
                <a:solidFill>
                  <a:schemeClr val="bg1"/>
                </a:solidFill>
              </a:rPr>
              <a:t>Poway Institute Handout by Becky Davies and Lesley Meacham </a:t>
            </a:r>
          </a:p>
          <a:p>
            <a:pPr marL="342900" indent="-342900" fontAlgn="base">
              <a:buAutoNum type="arabicPeriod" startAt="6"/>
            </a:pPr>
            <a:endParaRPr lang="en-US" dirty="0">
              <a:solidFill>
                <a:schemeClr val="bg1"/>
              </a:solidFill>
            </a:endParaRPr>
          </a:p>
          <a:p>
            <a:pPr marL="342900" indent="-342900" fontAlgn="base">
              <a:buAutoNum type="arabicPeriod" startAt="6"/>
            </a:pPr>
            <a:r>
              <a:rPr lang="en-US" dirty="0">
                <a:solidFill>
                  <a:schemeClr val="bg1"/>
                </a:solidFill>
              </a:rPr>
              <a:t>Bible Dictionary</a:t>
            </a:r>
          </a:p>
          <a:p>
            <a:pPr marL="342900" indent="-342900" fontAlgn="base">
              <a:buAutoNum type="arabicPeriod" startAt="6"/>
            </a:pPr>
            <a:endParaRPr lang="en-US" dirty="0">
              <a:solidFill>
                <a:schemeClr val="bg1"/>
              </a:solidFill>
            </a:endParaRPr>
          </a:p>
          <a:p>
            <a:pPr marL="342900" indent="-342900" fontAlgn="base">
              <a:buAutoNum type="arabicPeriod" startAt="6"/>
            </a:pPr>
            <a:r>
              <a:rPr lang="en-US" dirty="0">
                <a:solidFill>
                  <a:schemeClr val="bg1"/>
                </a:solidFill>
              </a:rPr>
              <a:t>President Joseph Smith </a:t>
            </a:r>
            <a:r>
              <a:rPr lang="en-US" i="1" dirty="0">
                <a:solidFill>
                  <a:schemeClr val="bg1"/>
                </a:solidFill>
              </a:rPr>
              <a:t>Teachings,</a:t>
            </a:r>
            <a:r>
              <a:rPr lang="en-US" dirty="0">
                <a:solidFill>
                  <a:schemeClr val="bg1"/>
                </a:solidFill>
              </a:rPr>
              <a:t> p. 17</a:t>
            </a:r>
          </a:p>
        </p:txBody>
      </p:sp>
      <p:grpSp>
        <p:nvGrpSpPr>
          <p:cNvPr id="4" name="Group 3"/>
          <p:cNvGrpSpPr/>
          <p:nvPr/>
        </p:nvGrpSpPr>
        <p:grpSpPr>
          <a:xfrm>
            <a:off x="5554274" y="690460"/>
            <a:ext cx="1017814" cy="1289231"/>
            <a:chOff x="7543800" y="3810000"/>
            <a:chExt cx="1143000" cy="1447800"/>
          </a:xfrm>
        </p:grpSpPr>
        <p:sp>
          <p:nvSpPr>
            <p:cNvPr id="5" name="Trapezoid 4"/>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924800" y="3810000"/>
              <a:ext cx="645353" cy="610017"/>
              <a:chOff x="7924800" y="5867400"/>
              <a:chExt cx="645353" cy="610017"/>
            </a:xfrm>
          </p:grpSpPr>
          <p:grpSp>
            <p:nvGrpSpPr>
              <p:cNvPr id="17" name="Group 13"/>
              <p:cNvGrpSpPr/>
              <p:nvPr/>
            </p:nvGrpSpPr>
            <p:grpSpPr>
              <a:xfrm>
                <a:off x="7924800" y="5867400"/>
                <a:ext cx="645353" cy="610017"/>
                <a:chOff x="3037563" y="3121795"/>
                <a:chExt cx="1250371" cy="1224010"/>
              </a:xfrm>
            </p:grpSpPr>
            <p:sp>
              <p:nvSpPr>
                <p:cNvPr id="19" name="Oval 18"/>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7543800" y="4038600"/>
              <a:ext cx="403070" cy="381000"/>
              <a:chOff x="7924800" y="5867400"/>
              <a:chExt cx="645353" cy="610017"/>
            </a:xfrm>
          </p:grpSpPr>
          <p:grpSp>
            <p:nvGrpSpPr>
              <p:cNvPr id="11" name="Group 13"/>
              <p:cNvGrpSpPr/>
              <p:nvPr/>
            </p:nvGrpSpPr>
            <p:grpSpPr>
              <a:xfrm>
                <a:off x="7924800" y="5867400"/>
                <a:ext cx="645353" cy="610017"/>
                <a:chOff x="3037563" y="3121795"/>
                <a:chExt cx="1250371" cy="1224010"/>
              </a:xfrm>
            </p:grpSpPr>
            <p:sp>
              <p:nvSpPr>
                <p:cNvPr id="13" name="Oval 12"/>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Footer Placeholder 14">
            <a:extLst>
              <a:ext uri="{FF2B5EF4-FFF2-40B4-BE49-F238E27FC236}">
                <a16:creationId xmlns:a16="http://schemas.microsoft.com/office/drawing/2014/main" id="{C7A1766D-0342-49D6-9C21-CAB3F778A108}"/>
              </a:ext>
            </a:extLst>
          </p:cNvPr>
          <p:cNvSpPr>
            <a:spLocks noGrp="1"/>
          </p:cNvSpPr>
          <p:nvPr/>
        </p:nvSpPr>
        <p:spPr>
          <a:xfrm>
            <a:off x="8325185" y="6384018"/>
            <a:ext cx="3724977"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934007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409" y="0"/>
            <a:ext cx="6050733" cy="1569660"/>
          </a:xfrm>
          <a:prstGeom prst="rect">
            <a:avLst/>
          </a:prstGeom>
          <a:ln>
            <a:solidFill>
              <a:schemeClr val="tx1"/>
            </a:solidFill>
          </a:ln>
        </p:spPr>
        <p:txBody>
          <a:bodyPr wrap="square">
            <a:spAutoFit/>
          </a:bodyPr>
          <a:lstStyle/>
          <a:p>
            <a:r>
              <a:rPr lang="en-US" sz="1200" b="1" dirty="0" err="1">
                <a:solidFill>
                  <a:srgbClr val="333333"/>
                </a:solidFill>
                <a:latin typeface="Calibri" panose="020F0502020204030204" pitchFamily="34" charset="0"/>
              </a:rPr>
              <a:t>Idumea</a:t>
            </a:r>
            <a:r>
              <a:rPr lang="en-US" sz="1200" dirty="0">
                <a:solidFill>
                  <a:srgbClr val="333333"/>
                </a:solidFill>
                <a:latin typeface="Calibri" panose="020F0502020204030204" pitchFamily="34" charset="0"/>
              </a:rPr>
              <a:t>:</a:t>
            </a:r>
          </a:p>
          <a:p>
            <a:r>
              <a:rPr lang="en-US" sz="1200" dirty="0">
                <a:solidFill>
                  <a:srgbClr val="333333"/>
                </a:solidFill>
                <a:latin typeface="Calibri" panose="020F0502020204030204" pitchFamily="34" charset="0"/>
              </a:rPr>
              <a:t>“Now, some Bible commentators, because of the name of </a:t>
            </a:r>
            <a:r>
              <a:rPr lang="en-US" sz="1200" dirty="0" err="1">
                <a:solidFill>
                  <a:srgbClr val="333333"/>
                </a:solidFill>
                <a:latin typeface="Calibri" panose="020F0502020204030204" pitchFamily="34" charset="0"/>
              </a:rPr>
              <a:t>Idumea</a:t>
            </a:r>
            <a:r>
              <a:rPr lang="en-US" sz="1200" dirty="0">
                <a:solidFill>
                  <a:srgbClr val="333333"/>
                </a:solidFill>
                <a:latin typeface="Calibri" panose="020F0502020204030204" pitchFamily="34" charset="0"/>
              </a:rPr>
              <a:t>, a little country east of the Jordan, is mentioned, have an idea that this had reference to that little country; but the term </a:t>
            </a:r>
            <a:r>
              <a:rPr lang="en-US" sz="1200" dirty="0" err="1">
                <a:solidFill>
                  <a:srgbClr val="333333"/>
                </a:solidFill>
                <a:latin typeface="Calibri" panose="020F0502020204030204" pitchFamily="34" charset="0"/>
              </a:rPr>
              <a:t>Idumea</a:t>
            </a:r>
            <a:r>
              <a:rPr lang="en-US" sz="1200" dirty="0">
                <a:solidFill>
                  <a:srgbClr val="333333"/>
                </a:solidFill>
                <a:latin typeface="Calibri" panose="020F0502020204030204" pitchFamily="34" charset="0"/>
              </a:rPr>
              <a:t> is one that the Lord uses to mean the world. You will find it so recorded in Section 1 of the </a:t>
            </a:r>
            <a:r>
              <a:rPr lang="en-US" sz="1200" dirty="0">
                <a:solidFill>
                  <a:srgbClr val="2F393A"/>
                </a:solidFill>
                <a:latin typeface="Calibri" panose="020F0502020204030204" pitchFamily="34" charset="0"/>
              </a:rPr>
              <a:t>Doctrine and Covenants</a:t>
            </a:r>
            <a:r>
              <a:rPr lang="en-US" sz="1200" dirty="0">
                <a:solidFill>
                  <a:srgbClr val="333333"/>
                </a:solidFill>
                <a:latin typeface="Calibri" panose="020F0502020204030204" pitchFamily="34" charset="0"/>
              </a:rPr>
              <a:t>. He is speaking of the world.” </a:t>
            </a:r>
          </a:p>
          <a:p>
            <a:r>
              <a:rPr lang="en-US" sz="1200" dirty="0"/>
              <a:t>“That is to take place in the dispensation of the </a:t>
            </a:r>
            <a:r>
              <a:rPr lang="en-US" sz="1200" dirty="0" err="1"/>
              <a:t>Fulness</a:t>
            </a:r>
            <a:r>
              <a:rPr lang="en-US" sz="1200" dirty="0"/>
              <a:t> of Times, and this prophecy had nothing to do with that little country called </a:t>
            </a:r>
            <a:r>
              <a:rPr lang="en-US" sz="1200" dirty="0" err="1"/>
              <a:t>Idumea</a:t>
            </a:r>
            <a:r>
              <a:rPr lang="en-US" sz="1200" dirty="0"/>
              <a:t> but to the nations of the earth.” </a:t>
            </a:r>
            <a:r>
              <a:rPr lang="en-US" sz="1200" dirty="0">
                <a:solidFill>
                  <a:srgbClr val="333333"/>
                </a:solidFill>
                <a:latin typeface="Calibri" panose="020F0502020204030204" pitchFamily="34" charset="0"/>
              </a:rPr>
              <a:t>President Joseph Fielding Smith </a:t>
            </a:r>
            <a:r>
              <a:rPr lang="en-US" sz="1200" dirty="0"/>
              <a:t>(</a:t>
            </a:r>
            <a:r>
              <a:rPr lang="en-US" sz="1200" i="1" dirty="0"/>
              <a:t>Signs of the Times,</a:t>
            </a:r>
            <a:r>
              <a:rPr lang="en-US" sz="1200" dirty="0"/>
              <a:t> p. 151).</a:t>
            </a:r>
            <a:r>
              <a:rPr lang="en-US" sz="1200" dirty="0">
                <a:solidFill>
                  <a:srgbClr val="333333"/>
                </a:solidFill>
                <a:latin typeface="Calibri" panose="020F0502020204030204" pitchFamily="34" charset="0"/>
              </a:rPr>
              <a:t>(</a:t>
            </a:r>
            <a:r>
              <a:rPr lang="en-US" sz="1200" i="1" dirty="0">
                <a:solidFill>
                  <a:srgbClr val="333333"/>
                </a:solidFill>
                <a:latin typeface="Calibri" panose="020F0502020204030204" pitchFamily="34" charset="0"/>
              </a:rPr>
              <a:t>The Signs of the Times,</a:t>
            </a:r>
            <a:r>
              <a:rPr lang="en-US" sz="1200" dirty="0">
                <a:solidFill>
                  <a:srgbClr val="333333"/>
                </a:solidFill>
                <a:latin typeface="Calibri" panose="020F0502020204030204" pitchFamily="34" charset="0"/>
              </a:rPr>
              <a:t> p. 150.)</a:t>
            </a:r>
            <a:endParaRPr lang="en-US" sz="1200" dirty="0"/>
          </a:p>
        </p:txBody>
      </p:sp>
      <p:sp>
        <p:nvSpPr>
          <p:cNvPr id="3" name="Rectangle 2"/>
          <p:cNvSpPr/>
          <p:nvPr/>
        </p:nvSpPr>
        <p:spPr>
          <a:xfrm>
            <a:off x="45268" y="1569660"/>
            <a:ext cx="6050732" cy="5078313"/>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Armageddon:</a:t>
            </a:r>
            <a:r>
              <a:rPr lang="en-US" sz="1200" dirty="0">
                <a:solidFill>
                  <a:srgbClr val="333333"/>
                </a:solidFill>
                <a:latin typeface="Calibri" panose="020F0502020204030204" pitchFamily="34" charset="0"/>
              </a:rPr>
              <a:t>:</a:t>
            </a:r>
          </a:p>
          <a:p>
            <a:r>
              <a:rPr lang="en-US" sz="1200" dirty="0"/>
              <a:t>Isaiah seems to parallel passages in Ezekiel, Joel, and Jeremiah where the great battle of Armageddon is foretold. This parallelism explains the reference to the “armies” (Isaiah 34:2) and the vast slaughter that will take place (see vv. 3, 5–7). The “pitch” and “brimstone” and “smoke” of verses 9 and 10 suggest the results of nuclear warfare, which could logically accompany the last great wars. </a:t>
            </a:r>
          </a:p>
          <a:p>
            <a:endParaRPr lang="en-US" sz="1200" dirty="0"/>
          </a:p>
          <a:p>
            <a:pPr fontAlgn="base"/>
            <a:r>
              <a:rPr lang="en-US" sz="1200" dirty="0">
                <a:latin typeface="Arial" panose="020B0604020202020204" pitchFamily="34" charset="0"/>
                <a:cs typeface="Arial" panose="020B0604020202020204" pitchFamily="34" charset="0"/>
              </a:rPr>
              <a:t>According to the prophets, some important events must take place before the battle actually begins:</a:t>
            </a:r>
          </a:p>
          <a:p>
            <a:pPr fontAlgn="base">
              <a:buFont typeface="+mj-lt"/>
              <a:buAutoNum type="arabicPeriod"/>
            </a:pPr>
            <a:r>
              <a:rPr lang="en-US" sz="1200" dirty="0">
                <a:latin typeface="Arial" panose="020B0604020202020204" pitchFamily="34" charset="0"/>
                <a:cs typeface="Arial" panose="020B0604020202020204" pitchFamily="34" charset="0"/>
              </a:rPr>
              <a:t> The house of Israel will be gathered from among the heathen (the Gentiles) and returned to their own land (see Ezekiel 36:24; 37:21).</a:t>
            </a:r>
          </a:p>
          <a:p>
            <a:pPr fontAlgn="base">
              <a:buFont typeface="+mj-lt"/>
              <a:buAutoNum type="arabicPeriod"/>
            </a:pPr>
            <a:r>
              <a:rPr lang="en-US" sz="1200" dirty="0">
                <a:latin typeface="Arial" panose="020B0604020202020204" pitchFamily="34" charset="0"/>
                <a:cs typeface="Arial" panose="020B0604020202020204" pitchFamily="34" charset="0"/>
              </a:rPr>
              <a:t>The land of Israel will be rebuilt and </a:t>
            </a:r>
            <a:r>
              <a:rPr lang="en-US" sz="1200" dirty="0" err="1">
                <a:latin typeface="Arial" panose="020B0604020202020204" pitchFamily="34" charset="0"/>
                <a:cs typeface="Arial" panose="020B0604020202020204" pitchFamily="34" charset="0"/>
              </a:rPr>
              <a:t>reinhabited</a:t>
            </a:r>
            <a:r>
              <a:rPr lang="en-US" sz="1200" dirty="0">
                <a:latin typeface="Arial" panose="020B0604020202020204" pitchFamily="34" charset="0"/>
                <a:cs typeface="Arial" panose="020B0604020202020204" pitchFamily="34" charset="0"/>
              </a:rPr>
              <a:t> by the covenant people (see Ezekiel 36:10–12, 33–36).</a:t>
            </a:r>
          </a:p>
          <a:p>
            <a:pPr fontAlgn="base">
              <a:buFont typeface="+mj-lt"/>
              <a:buAutoNum type="arabicPeriod"/>
            </a:pPr>
            <a:r>
              <a:rPr lang="en-US" sz="1200" dirty="0">
                <a:latin typeface="Arial" panose="020B0604020202020204" pitchFamily="34" charset="0"/>
                <a:cs typeface="Arial" panose="020B0604020202020204" pitchFamily="34" charset="0"/>
              </a:rPr>
              <a:t>The land will become highly productive and fruitful, even like the Garden of Eden (see Ezekiel 36:8, 29–30, 34–35).</a:t>
            </a:r>
          </a:p>
          <a:p>
            <a:pPr fontAlgn="base">
              <a:buFont typeface="+mj-lt"/>
              <a:buAutoNum type="arabicPeriod"/>
            </a:pPr>
            <a:r>
              <a:rPr lang="en-US" sz="1200" dirty="0">
                <a:latin typeface="Arial" panose="020B0604020202020204" pitchFamily="34" charset="0"/>
                <a:cs typeface="Arial" panose="020B0604020202020204" pitchFamily="34" charset="0"/>
              </a:rPr>
              <a:t>There will be one nation in the land of Israel again (see Ezekiel 37:22).</a:t>
            </a:r>
          </a:p>
          <a:p>
            <a:pPr fontAlgn="base">
              <a:buFont typeface="+mj-lt"/>
              <a:buAutoNum type="arabicPeriod"/>
            </a:pPr>
            <a:r>
              <a:rPr lang="en-US" sz="1200" dirty="0">
                <a:latin typeface="Arial" panose="020B0604020202020204" pitchFamily="34" charset="0"/>
                <a:cs typeface="Arial" panose="020B0604020202020204" pitchFamily="34" charset="0"/>
              </a:rPr>
              <a:t>Jerusalem will be reestablished as the capital city of the Israelites (see Zechariah 1:16–17; 2:12; 12:6;3 Nephi 20:46).</a:t>
            </a:r>
          </a:p>
          <a:p>
            <a:pPr fontAlgn="base">
              <a:buFont typeface="+mj-lt"/>
              <a:buAutoNum type="arabicPeriod"/>
            </a:pPr>
            <a:r>
              <a:rPr lang="en-US" sz="1200" dirty="0">
                <a:latin typeface="Arial" panose="020B0604020202020204" pitchFamily="34" charset="0"/>
                <a:cs typeface="Arial" panose="020B0604020202020204" pitchFamily="34" charset="0"/>
              </a:rPr>
              <a:t> Judah will become powerful in politics and warfare (see Isaiah 19:16–17; Zechariah 10:3, 5–6).</a:t>
            </a:r>
          </a:p>
          <a:p>
            <a:pPr fontAlgn="base">
              <a:buFont typeface="+mj-lt"/>
              <a:buAutoNum type="arabicPeriod"/>
            </a:pPr>
            <a:r>
              <a:rPr lang="en-US" sz="1200" dirty="0">
                <a:latin typeface="Arial" panose="020B0604020202020204" pitchFamily="34" charset="0"/>
                <a:cs typeface="Arial" panose="020B0604020202020204" pitchFamily="34" charset="0"/>
              </a:rPr>
              <a:t>A great combination of organizations serving Satan will arise in the last days. This combination has several names: the “beast … out of the sea” (Revelation 13:1), representing the kingdoms of the earth (see JST, Revelation 13:1; 17:8–14; Bruce R. McConkie, </a:t>
            </a:r>
            <a:r>
              <a:rPr lang="en-US" sz="1200" i="1" dirty="0">
                <a:latin typeface="Arial" panose="020B0604020202020204" pitchFamily="34" charset="0"/>
                <a:cs typeface="Arial" panose="020B0604020202020204" pitchFamily="34" charset="0"/>
              </a:rPr>
              <a:t>Doctrinal New Testament Commentary </a:t>
            </a:r>
            <a:r>
              <a:rPr lang="en-US" sz="1200" dirty="0">
                <a:latin typeface="Arial" panose="020B0604020202020204" pitchFamily="34" charset="0"/>
                <a:cs typeface="Arial" panose="020B0604020202020204" pitchFamily="34" charset="0"/>
              </a:rPr>
              <a:t>3:520); the “great and abominable church,” “the church of the devil,” “the great whore,” and “the mother of … abominations” (Revelation 17:1, 5).</a:t>
            </a:r>
          </a:p>
          <a:p>
            <a:endParaRPr lang="en-US" sz="1200" dirty="0"/>
          </a:p>
        </p:txBody>
      </p:sp>
      <p:pic>
        <p:nvPicPr>
          <p:cNvPr id="4098" name="Picture 2" descr="http://img.deseretnews.com/images/article/midres2/76726/76726.jpg"/>
          <p:cNvPicPr>
            <a:picLocks noChangeAspect="1" noChangeArrowheads="1"/>
          </p:cNvPicPr>
          <p:nvPr/>
        </p:nvPicPr>
        <p:blipFill rotWithShape="1">
          <a:blip r:embed="rId2">
            <a:extLst>
              <a:ext uri="{28A0092B-C50C-407E-A947-70E740481C1C}">
                <a14:useLocalDpi xmlns:a14="http://schemas.microsoft.com/office/drawing/2010/main" val="0"/>
              </a:ext>
            </a:extLst>
          </a:blip>
          <a:srcRect l="6750" t="2165"/>
          <a:stretch/>
        </p:blipFill>
        <p:spPr bwMode="auto">
          <a:xfrm>
            <a:off x="6337424" y="144855"/>
            <a:ext cx="2037031" cy="21467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74455" y="144855"/>
            <a:ext cx="3899026" cy="3693319"/>
          </a:xfrm>
          <a:prstGeom prst="rect">
            <a:avLst/>
          </a:prstGeom>
        </p:spPr>
        <p:txBody>
          <a:bodyPr wrap="square">
            <a:spAutoFit/>
          </a:bodyPr>
          <a:lstStyle/>
          <a:p>
            <a:r>
              <a:rPr lang="en-US" dirty="0">
                <a:solidFill>
                  <a:srgbClr val="464646"/>
                </a:solidFill>
                <a:latin typeface="georgia" panose="02040502050405020303" pitchFamily="18" charset="0"/>
              </a:rPr>
              <a:t>Besides genealogical preservation and storage, Granite Mountain Records Vault serves as the deep archives for a myriad of church materials — including scriptures in every language published, large leather-bound temple ordinance books that were hand-kept through the 1960s, materials and minutes from presiding priesthood quorums, financial records, backup tapes and audio-visual masters from "Legacy" to "Johnny Lingo."</a:t>
            </a:r>
            <a:endParaRPr lang="en-US" dirty="0"/>
          </a:p>
        </p:txBody>
      </p:sp>
    </p:spTree>
    <p:extLst>
      <p:ext uri="{BB962C8B-B14F-4D97-AF65-F5344CB8AC3E}">
        <p14:creationId xmlns:p14="http://schemas.microsoft.com/office/powerpoint/2010/main" val="3008849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230" y="217283"/>
            <a:ext cx="4463358" cy="6463308"/>
          </a:xfrm>
          <a:prstGeom prst="rect">
            <a:avLst/>
          </a:prstGeom>
          <a:noFill/>
        </p:spPr>
        <p:txBody>
          <a:bodyPr wrap="square" rtlCol="0">
            <a:spAutoFit/>
          </a:bodyPr>
          <a:lstStyle/>
          <a:p>
            <a:pPr algn="ctr"/>
            <a:r>
              <a:rPr lang="en-US" sz="1400" b="1" dirty="0"/>
              <a:t>Proclamation to the Nations</a:t>
            </a:r>
          </a:p>
          <a:p>
            <a:endParaRPr lang="en-US" sz="1400" dirty="0"/>
          </a:p>
          <a:p>
            <a:pPr marL="342900" indent="-342900">
              <a:buAutoNum type="arabicPeriod"/>
            </a:pPr>
            <a:r>
              <a:rPr lang="en-US" sz="1400" dirty="0"/>
              <a:t>The kingdom of God has come, with revelation and authority.</a:t>
            </a:r>
          </a:p>
          <a:p>
            <a:pPr marL="342900" indent="-342900">
              <a:buAutoNum type="arabicPeriod"/>
            </a:pPr>
            <a:endParaRPr lang="en-US" sz="1400" dirty="0"/>
          </a:p>
          <a:p>
            <a:pPr marL="342900" indent="-342900">
              <a:buAutoNum type="arabicPeriod"/>
            </a:pPr>
            <a:r>
              <a:rPr lang="en-US" sz="1400" dirty="0"/>
              <a:t>The Lord has commanded the rulers and all others to repent and be baptized.</a:t>
            </a:r>
          </a:p>
          <a:p>
            <a:pPr marL="342900" indent="-342900">
              <a:buAutoNum type="arabicPeriod"/>
            </a:pPr>
            <a:endParaRPr lang="en-US" sz="1400" dirty="0"/>
          </a:p>
          <a:p>
            <a:pPr marL="342900" indent="-342900">
              <a:buAutoNum type="arabicPeriod"/>
            </a:pPr>
            <a:r>
              <a:rPr lang="en-US" sz="1400" dirty="0"/>
              <a:t>Blessings come from the gift of the Holy Ghost.</a:t>
            </a:r>
          </a:p>
          <a:p>
            <a:pPr marL="342900" indent="-342900">
              <a:buAutoNum type="arabicPeriod"/>
            </a:pPr>
            <a:endParaRPr lang="en-US" sz="1400" dirty="0"/>
          </a:p>
          <a:p>
            <a:pPr marL="342900" indent="-342900">
              <a:buAutoNum type="arabicPeriod"/>
            </a:pPr>
            <a:r>
              <a:rPr lang="en-US" sz="1400" dirty="0"/>
              <a:t>The American Indians are a remnant of the House of Israel and will be civilized and receive the gospel.</a:t>
            </a:r>
          </a:p>
          <a:p>
            <a:pPr marL="342900" indent="-342900">
              <a:buAutoNum type="arabicPeriod"/>
            </a:pPr>
            <a:endParaRPr lang="en-US" sz="1400" dirty="0"/>
          </a:p>
          <a:p>
            <a:pPr marL="342900" indent="-342900">
              <a:buAutoNum type="arabicPeriod"/>
            </a:pPr>
            <a:r>
              <a:rPr lang="en-US" sz="1400" dirty="0"/>
              <a:t>New Jerusalem will be built on the American continent.</a:t>
            </a:r>
          </a:p>
          <a:p>
            <a:pPr marL="342900" indent="-342900">
              <a:buAutoNum type="arabicPeriod"/>
            </a:pPr>
            <a:endParaRPr lang="en-US" sz="1400" dirty="0"/>
          </a:p>
          <a:p>
            <a:pPr marL="342900" indent="-342900">
              <a:buAutoNum type="arabicPeriod"/>
            </a:pPr>
            <a:r>
              <a:rPr lang="en-US" sz="1400" dirty="0"/>
              <a:t>The Jews are together to Jerusalem, rebuild the temple and city and create their own government.</a:t>
            </a:r>
          </a:p>
          <a:p>
            <a:pPr marL="342900" indent="-342900">
              <a:buAutoNum type="arabicPeriod"/>
            </a:pPr>
            <a:endParaRPr lang="en-US" sz="1400" dirty="0"/>
          </a:p>
          <a:p>
            <a:pPr marL="342900" indent="-342900">
              <a:buAutoNum type="arabicPeriod"/>
            </a:pPr>
            <a:r>
              <a:rPr lang="en-US" sz="1400" dirty="0"/>
              <a:t>The rulers of the Gentiles are to use their material means to foster these objectives.</a:t>
            </a:r>
          </a:p>
          <a:p>
            <a:pPr marL="342900" indent="-342900">
              <a:buAutoNum type="arabicPeriod"/>
            </a:pPr>
            <a:endParaRPr lang="en-US" sz="1400" dirty="0"/>
          </a:p>
          <a:p>
            <a:pPr marL="342900" indent="-342900">
              <a:buAutoNum type="arabicPeriod"/>
            </a:pPr>
            <a:r>
              <a:rPr lang="en-US" sz="1400" dirty="0"/>
              <a:t>A great work is ahead, all are invited to help, and none can remain neutral toward the kings.</a:t>
            </a:r>
          </a:p>
          <a:p>
            <a:pPr marL="342900" indent="-342900">
              <a:buAutoNum type="arabicPeriod"/>
            </a:pPr>
            <a:endParaRPr lang="en-US" sz="1400" dirty="0"/>
          </a:p>
          <a:p>
            <a:pPr marL="342900" indent="-342900">
              <a:buAutoNum type="arabicPeriod"/>
            </a:pPr>
            <a:r>
              <a:rPr lang="en-US" sz="1400" dirty="0"/>
              <a:t>The resulting polarization will culminate in Armageddon</a:t>
            </a:r>
          </a:p>
          <a:p>
            <a:endParaRPr lang="en-US" sz="1400" dirty="0"/>
          </a:p>
          <a:p>
            <a:r>
              <a:rPr lang="en-US" sz="1100" dirty="0"/>
              <a:t>First published by Parley P. Pratt in 1845</a:t>
            </a:r>
          </a:p>
          <a:p>
            <a:r>
              <a:rPr lang="en-US" sz="1100" dirty="0"/>
              <a:t>Restated by President Ezra Taft Benson in October 1975 Gen. Conf.</a:t>
            </a:r>
          </a:p>
        </p:txBody>
      </p:sp>
      <p:sp>
        <p:nvSpPr>
          <p:cNvPr id="3" name="Rectangle 2"/>
          <p:cNvSpPr/>
          <p:nvPr/>
        </p:nvSpPr>
        <p:spPr>
          <a:xfrm>
            <a:off x="4816444" y="0"/>
            <a:ext cx="7375556" cy="6924973"/>
          </a:xfrm>
          <a:prstGeom prst="rect">
            <a:avLst/>
          </a:prstGeom>
        </p:spPr>
        <p:txBody>
          <a:bodyPr wrap="square">
            <a:spAutoFit/>
          </a:bodyPr>
          <a:lstStyle/>
          <a:p>
            <a:pPr fontAlgn="base"/>
            <a:r>
              <a:rPr lang="en-US" sz="1200" i="1" dirty="0">
                <a:solidFill>
                  <a:srgbClr val="333333"/>
                </a:solidFill>
                <a:latin typeface="Calibri" panose="020F0502020204030204" pitchFamily="34" charset="0"/>
              </a:rPr>
              <a:t>“To all the Kings of the World;</a:t>
            </a:r>
            <a:endParaRPr lang="en-US" sz="1200" dirty="0">
              <a:solidFill>
                <a:srgbClr val="333333"/>
              </a:solidFill>
              <a:latin typeface="Calibri" panose="020F0502020204030204" pitchFamily="34" charset="0"/>
            </a:endParaRPr>
          </a:p>
          <a:p>
            <a:pPr fontAlgn="base"/>
            <a:r>
              <a:rPr lang="en-US" sz="1200" i="1" dirty="0">
                <a:solidFill>
                  <a:srgbClr val="333333"/>
                </a:solidFill>
                <a:latin typeface="Calibri" panose="020F0502020204030204" pitchFamily="34" charset="0"/>
              </a:rPr>
              <a:t>To the President of the United States of America;</a:t>
            </a:r>
            <a:endParaRPr lang="en-US" sz="1200" dirty="0">
              <a:solidFill>
                <a:srgbClr val="333333"/>
              </a:solidFill>
              <a:latin typeface="Calibri" panose="020F0502020204030204" pitchFamily="34" charset="0"/>
            </a:endParaRPr>
          </a:p>
          <a:p>
            <a:pPr fontAlgn="base"/>
            <a:r>
              <a:rPr lang="en-US" sz="1200" i="1" dirty="0">
                <a:solidFill>
                  <a:srgbClr val="333333"/>
                </a:solidFill>
                <a:latin typeface="Calibri" panose="020F0502020204030204" pitchFamily="34" charset="0"/>
              </a:rPr>
              <a:t>To the Governors of the several States;</a:t>
            </a:r>
            <a:endParaRPr lang="en-US" sz="1200" dirty="0">
              <a:solidFill>
                <a:srgbClr val="333333"/>
              </a:solidFill>
              <a:latin typeface="Calibri" panose="020F0502020204030204" pitchFamily="34" charset="0"/>
            </a:endParaRPr>
          </a:p>
          <a:p>
            <a:pPr fontAlgn="base"/>
            <a:r>
              <a:rPr lang="en-US" sz="1200" i="1" dirty="0">
                <a:solidFill>
                  <a:srgbClr val="333333"/>
                </a:solidFill>
                <a:latin typeface="Calibri" panose="020F0502020204030204" pitchFamily="34" charset="0"/>
              </a:rPr>
              <a:t>And to the Rulers and People of all Nations:”</a:t>
            </a:r>
            <a:endParaRPr lang="en-US" sz="1200" dirty="0">
              <a:solidFill>
                <a:srgbClr val="333333"/>
              </a:solidFill>
              <a:latin typeface="Calibri" panose="020F0502020204030204" pitchFamily="34" charset="0"/>
            </a:endParaRPr>
          </a:p>
          <a:p>
            <a:pPr fontAlgn="base"/>
            <a:r>
              <a:rPr lang="en-US" sz="1200" dirty="0">
                <a:solidFill>
                  <a:srgbClr val="333333"/>
                </a:solidFill>
                <a:latin typeface="Calibri" panose="020F0502020204030204" pitchFamily="34" charset="0"/>
              </a:rPr>
              <a:t>In it they said:</a:t>
            </a:r>
          </a:p>
          <a:p>
            <a:pPr fontAlgn="base"/>
            <a:r>
              <a:rPr lang="en-US" sz="1200" dirty="0">
                <a:solidFill>
                  <a:srgbClr val="333333"/>
                </a:solidFill>
                <a:latin typeface="Calibri" panose="020F0502020204030204" pitchFamily="34" charset="0"/>
              </a:rPr>
              <a:t>“Know ye:</a:t>
            </a:r>
          </a:p>
          <a:p>
            <a:pPr fontAlgn="base"/>
            <a:r>
              <a:rPr lang="en-US" sz="1200" dirty="0">
                <a:solidFill>
                  <a:srgbClr val="333333"/>
                </a:solidFill>
                <a:latin typeface="Calibri" panose="020F0502020204030204" pitchFamily="34" charset="0"/>
              </a:rPr>
              <a:t>“That the kingdom of God has come: as has been predicted by ancient prophets, and prayed for in all ages; even that kingdom which shall fill the whole earth, and shall stand for ever.</a:t>
            </a:r>
          </a:p>
          <a:p>
            <a:pPr fontAlgn="base"/>
            <a:r>
              <a:rPr lang="en-US" sz="1200" dirty="0">
                <a:solidFill>
                  <a:srgbClr val="333333"/>
                </a:solidFill>
                <a:latin typeface="Calibri" panose="020F0502020204030204" pitchFamily="34" charset="0"/>
              </a:rPr>
              <a:t>“The great </a:t>
            </a:r>
            <a:r>
              <a:rPr lang="en-US" sz="1200" dirty="0" err="1">
                <a:solidFill>
                  <a:srgbClr val="333333"/>
                </a:solidFill>
                <a:latin typeface="Calibri" panose="020F0502020204030204" pitchFamily="34" charset="0"/>
              </a:rPr>
              <a:t>Eloheem</a:t>
            </a:r>
            <a:r>
              <a:rPr lang="en-US" sz="1200" dirty="0">
                <a:solidFill>
                  <a:srgbClr val="333333"/>
                </a:solidFill>
                <a:latin typeface="Calibri" panose="020F0502020204030204" pitchFamily="34" charset="0"/>
              </a:rPr>
              <a:t> … has been pleased once more to speak from the heavens: and also to commune with man upon the earth, by means of open visions, and by the ministration of Holy Messengers.</a:t>
            </a:r>
          </a:p>
          <a:p>
            <a:pPr fontAlgn="base"/>
            <a:r>
              <a:rPr lang="en-US" sz="1200" dirty="0"/>
              <a:t>“By this means the great and eternal High Priesthood, after the Order of His Son, even the Apostleship, has been restored; or, returned to the earth.</a:t>
            </a:r>
          </a:p>
          <a:p>
            <a:pPr fontAlgn="base"/>
            <a:r>
              <a:rPr lang="en-US" sz="1200" dirty="0"/>
              <a:t>“This High Priesthood, or Apostleship, holds the keys of the kingdom of God, and power to bind on earth that which shall be bound in heaven; and to loose on earth that which shall be loosed in heaven. And, in fine, to do, and to administer in all things pertaining to the ordinances, organization, government and direction of the kingdom of God.</a:t>
            </a:r>
          </a:p>
          <a:p>
            <a:pPr fontAlgn="base"/>
            <a:r>
              <a:rPr lang="en-US" sz="1200" dirty="0"/>
              <a:t>“Being established in these last days for the restoration of all things spoken by the prophets since the world began; and in order to prepare the way for the coming of the Son of Man.</a:t>
            </a:r>
          </a:p>
          <a:p>
            <a:pPr fontAlgn="base"/>
            <a:r>
              <a:rPr lang="en-US" sz="1200" dirty="0"/>
              <a:t>“And we now bear witness that his coming is near at hand; and not many years hence, the nations and their kings shall see him coming in the clouds of heaven with power and great glory.</a:t>
            </a:r>
          </a:p>
          <a:p>
            <a:pPr fontAlgn="base"/>
            <a:r>
              <a:rPr lang="en-US" sz="1200" dirty="0"/>
              <a:t>“In order to meet this great event there must needs be a preparation.</a:t>
            </a:r>
          </a:p>
          <a:p>
            <a:pPr fontAlgn="base"/>
            <a:r>
              <a:rPr lang="en-US" sz="1200" dirty="0"/>
              <a:t>“Therefore we send unto you with authority from on high, and command you all to repent and humble yourselves as little children, before the majesty of the Holy One; and come unto Jesus [Christ] with a broken heart and a contrite spirit; and be baptized in his name, for the remission of sins (that is, be buried in the water in the likeness of his burial and rise again to newness of life, in the likeness of his resurrection), and you shall receive the gift of the Holy Spirit, through the laying on of the hands of the Apostles and elders, of this great and last dispensation of mercy to man.</a:t>
            </a:r>
          </a:p>
          <a:p>
            <a:pPr fontAlgn="base"/>
            <a:r>
              <a:rPr lang="en-US" sz="1200" dirty="0"/>
              <a:t>“This Spirit shall bear witness to you, of the truth of our testimony; and shall enlighten your minds, and be in you as the spirit of prophecy and revelation. It shall bring things past to your understanding and remembrance; and shall show you things to come.</a:t>
            </a:r>
          </a:p>
          <a:p>
            <a:pPr fontAlgn="base"/>
            <a:r>
              <a:rPr lang="en-US" sz="1200" dirty="0"/>
              <a:t>“By the light of this Spirit, received through the ministration of the ordinances—by the power and authority of the Holy Apostleship and Priesthood, you will be enabled to understand, and to be the children of light; and thus be prepared to escape all the things that are coming on the earth, and so stand before the Son of Man.</a:t>
            </a:r>
          </a:p>
          <a:p>
            <a:pPr fontAlgn="base"/>
            <a:r>
              <a:rPr lang="en-US" sz="1200" dirty="0"/>
              <a:t>“We testify that the foregoing doctrine is the doctrine or gospel of Jesus Christ, in its </a:t>
            </a:r>
            <a:r>
              <a:rPr lang="en-US" sz="1200" dirty="0" err="1"/>
              <a:t>fulness</a:t>
            </a:r>
            <a:r>
              <a:rPr lang="en-US" sz="1200" dirty="0"/>
              <a:t>; and that it is the only true, everlasting, and unchangeable gospel; and the only plan revealed on earth whereby man can be saved.” (</a:t>
            </a:r>
            <a:r>
              <a:rPr lang="en-US" sz="1200" i="1" dirty="0"/>
              <a:t>Messages of the First Presidency,</a:t>
            </a:r>
            <a:r>
              <a:rPr lang="en-US" sz="1200" dirty="0"/>
              <a:t> 1:252–54.) Ezra Taft Benson October 1975 Gen. Conf.</a:t>
            </a:r>
          </a:p>
          <a:p>
            <a:pPr fontAlgn="base"/>
            <a:endParaRPr lang="en-US" sz="1200" b="0" i="0" dirty="0">
              <a:solidFill>
                <a:srgbClr val="333333"/>
              </a:solidFill>
              <a:effectLst/>
              <a:latin typeface="Calibri" panose="020F0502020204030204" pitchFamily="34" charset="0"/>
            </a:endParaRPr>
          </a:p>
        </p:txBody>
      </p:sp>
    </p:spTree>
    <p:extLst>
      <p:ext uri="{BB962C8B-B14F-4D97-AF65-F5344CB8AC3E}">
        <p14:creationId xmlns:p14="http://schemas.microsoft.com/office/powerpoint/2010/main" val="1734577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66486882"/>
              </p:ext>
            </p:extLst>
          </p:nvPr>
        </p:nvGraphicFramePr>
        <p:xfrm>
          <a:off x="290285" y="1753810"/>
          <a:ext cx="11400972" cy="4668520"/>
        </p:xfrm>
        <a:graphic>
          <a:graphicData uri="http://schemas.openxmlformats.org/drawingml/2006/table">
            <a:tbl>
              <a:tblPr firstRow="1" bandRow="1">
                <a:tableStyleId>{5940675A-B579-460E-94D1-54222C63F5DA}</a:tableStyleId>
              </a:tblPr>
              <a:tblGrid>
                <a:gridCol w="1852658">
                  <a:extLst>
                    <a:ext uri="{9D8B030D-6E8A-4147-A177-3AD203B41FA5}">
                      <a16:colId xmlns:a16="http://schemas.microsoft.com/office/drawing/2014/main" val="20000"/>
                    </a:ext>
                  </a:extLst>
                </a:gridCol>
                <a:gridCol w="9548314">
                  <a:extLst>
                    <a:ext uri="{9D8B030D-6E8A-4147-A177-3AD203B41FA5}">
                      <a16:colId xmlns:a16="http://schemas.microsoft.com/office/drawing/2014/main" val="20001"/>
                    </a:ext>
                  </a:extLst>
                </a:gridCol>
              </a:tblGrid>
              <a:tr h="370840">
                <a:tc>
                  <a:txBody>
                    <a:bodyPr/>
                    <a:lstStyle/>
                    <a:p>
                      <a:r>
                        <a:rPr lang="en-US" sz="1400" dirty="0"/>
                        <a:t>Isaiah 35:10</a:t>
                      </a:r>
                    </a:p>
                  </a:txBody>
                  <a:tcPr/>
                </a:tc>
                <a:tc>
                  <a:txBody>
                    <a:bodyPr/>
                    <a:lstStyle/>
                    <a:p>
                      <a:r>
                        <a:rPr lang="en-US" sz="1400" b="0" i="0" kern="1200" dirty="0">
                          <a:solidFill>
                            <a:schemeClr val="tx1"/>
                          </a:solidFill>
                          <a:effectLst/>
                          <a:latin typeface="+mn-lt"/>
                          <a:ea typeface="+mn-ea"/>
                          <a:cs typeface="+mn-cs"/>
                        </a:rPr>
                        <a:t>And the ransomed of the </a:t>
                      </a:r>
                      <a:r>
                        <a:rPr lang="en-US" sz="1400" b="0" i="0" kern="1200" cap="small" dirty="0">
                          <a:solidFill>
                            <a:schemeClr val="tx1"/>
                          </a:solidFill>
                          <a:effectLst/>
                          <a:latin typeface="+mn-lt"/>
                          <a:ea typeface="+mn-ea"/>
                          <a:cs typeface="+mn-cs"/>
                        </a:rPr>
                        <a:t>Lord</a:t>
                      </a:r>
                      <a:r>
                        <a:rPr lang="en-US" sz="1400" b="0" i="0" kern="1200" dirty="0">
                          <a:solidFill>
                            <a:schemeClr val="tx1"/>
                          </a:solidFill>
                          <a:effectLst/>
                          <a:latin typeface="+mn-lt"/>
                          <a:ea typeface="+mn-ea"/>
                          <a:cs typeface="+mn-cs"/>
                        </a:rPr>
                        <a:t> shall return, and come to Zion with songs and everlasting joy upon their heads: they shall obtain joy and gladness, and sorrow and sighing shall flee away.</a:t>
                      </a:r>
                      <a:endParaRPr lang="en-US" sz="1400" dirty="0"/>
                    </a:p>
                  </a:txBody>
                  <a:tcPr/>
                </a:tc>
                <a:extLst>
                  <a:ext uri="{0D108BD9-81ED-4DB2-BD59-A6C34878D82A}">
                    <a16:rowId xmlns:a16="http://schemas.microsoft.com/office/drawing/2014/main" val="10000"/>
                  </a:ext>
                </a:extLst>
              </a:tr>
              <a:tr h="370840">
                <a:tc>
                  <a:txBody>
                    <a:bodyPr/>
                    <a:lstStyle/>
                    <a:p>
                      <a:r>
                        <a:rPr lang="en-US" sz="1400" dirty="0"/>
                        <a:t>Joel 2:32</a:t>
                      </a:r>
                    </a:p>
                  </a:txBody>
                  <a:tcPr/>
                </a:tc>
                <a:tc>
                  <a:txBody>
                    <a:bodyPr/>
                    <a:lstStyle/>
                    <a:p>
                      <a:r>
                        <a:rPr lang="en-US" sz="1400" b="0" i="0" kern="1200" dirty="0">
                          <a:solidFill>
                            <a:schemeClr val="tx1"/>
                          </a:solidFill>
                          <a:effectLst/>
                          <a:latin typeface="+mn-lt"/>
                          <a:ea typeface="+mn-ea"/>
                          <a:cs typeface="+mn-cs"/>
                        </a:rPr>
                        <a:t>And it shall come to pass, </a:t>
                      </a:r>
                      <a:r>
                        <a:rPr lang="en-US" sz="1400" b="0" i="1" kern="1200" dirty="0">
                          <a:solidFill>
                            <a:schemeClr val="tx1"/>
                          </a:solidFill>
                          <a:effectLst/>
                          <a:latin typeface="+mn-lt"/>
                          <a:ea typeface="+mn-ea"/>
                          <a:cs typeface="+mn-cs"/>
                        </a:rPr>
                        <a:t>that</a:t>
                      </a:r>
                      <a:r>
                        <a:rPr lang="en-US" sz="1400" b="0" i="0" kern="1200" dirty="0">
                          <a:solidFill>
                            <a:schemeClr val="tx1"/>
                          </a:solidFill>
                          <a:effectLst/>
                          <a:latin typeface="+mn-lt"/>
                          <a:ea typeface="+mn-ea"/>
                          <a:cs typeface="+mn-cs"/>
                        </a:rPr>
                        <a:t> whosoever shall call on the name of the </a:t>
                      </a:r>
                      <a:r>
                        <a:rPr lang="en-US" sz="1400" b="0" i="0" kern="1200" cap="small" dirty="0">
                          <a:solidFill>
                            <a:schemeClr val="tx1"/>
                          </a:solidFill>
                          <a:effectLst/>
                          <a:latin typeface="+mn-lt"/>
                          <a:ea typeface="+mn-ea"/>
                          <a:cs typeface="+mn-cs"/>
                        </a:rPr>
                        <a:t>Lord</a:t>
                      </a:r>
                      <a:r>
                        <a:rPr lang="en-US" sz="1400" b="0" i="0" kern="1200" dirty="0">
                          <a:solidFill>
                            <a:schemeClr val="tx1"/>
                          </a:solidFill>
                          <a:effectLst/>
                          <a:latin typeface="+mn-lt"/>
                          <a:ea typeface="+mn-ea"/>
                          <a:cs typeface="+mn-cs"/>
                        </a:rPr>
                        <a:t> shall be delivered: for in mount Zion and in Jerusalem shall be deliverance, as the </a:t>
                      </a:r>
                      <a:r>
                        <a:rPr lang="en-US" sz="1400" b="0" i="0" kern="1200" cap="small" dirty="0">
                          <a:solidFill>
                            <a:schemeClr val="tx1"/>
                          </a:solidFill>
                          <a:effectLst/>
                          <a:latin typeface="+mn-lt"/>
                          <a:ea typeface="+mn-ea"/>
                          <a:cs typeface="+mn-cs"/>
                        </a:rPr>
                        <a:t>Lord</a:t>
                      </a:r>
                      <a:r>
                        <a:rPr lang="en-US" sz="1400" b="0" i="0" kern="1200" dirty="0">
                          <a:solidFill>
                            <a:schemeClr val="tx1"/>
                          </a:solidFill>
                          <a:effectLst/>
                          <a:latin typeface="+mn-lt"/>
                          <a:ea typeface="+mn-ea"/>
                          <a:cs typeface="+mn-cs"/>
                        </a:rPr>
                        <a:t> hath said, and in the remnant whom the </a:t>
                      </a:r>
                      <a:r>
                        <a:rPr lang="en-US" sz="1400" b="0" i="0" kern="1200" cap="small" dirty="0">
                          <a:solidFill>
                            <a:schemeClr val="tx1"/>
                          </a:solidFill>
                          <a:effectLst/>
                          <a:latin typeface="+mn-lt"/>
                          <a:ea typeface="+mn-ea"/>
                          <a:cs typeface="+mn-cs"/>
                        </a:rPr>
                        <a:t>Lord</a:t>
                      </a:r>
                      <a:r>
                        <a:rPr lang="en-US" sz="1400" b="0" i="0" kern="1200" dirty="0">
                          <a:solidFill>
                            <a:schemeClr val="tx1"/>
                          </a:solidFill>
                          <a:effectLst/>
                          <a:latin typeface="+mn-lt"/>
                          <a:ea typeface="+mn-ea"/>
                          <a:cs typeface="+mn-cs"/>
                        </a:rPr>
                        <a:t> shall call.</a:t>
                      </a:r>
                      <a:endParaRPr lang="en-US" sz="1400" dirty="0"/>
                    </a:p>
                  </a:txBody>
                  <a:tcPr/>
                </a:tc>
                <a:extLst>
                  <a:ext uri="{0D108BD9-81ED-4DB2-BD59-A6C34878D82A}">
                    <a16:rowId xmlns:a16="http://schemas.microsoft.com/office/drawing/2014/main" val="10001"/>
                  </a:ext>
                </a:extLst>
              </a:tr>
              <a:tr h="370840">
                <a:tc>
                  <a:txBody>
                    <a:bodyPr/>
                    <a:lstStyle/>
                    <a:p>
                      <a:r>
                        <a:rPr lang="en-US" sz="1400" dirty="0"/>
                        <a:t>Isaiah</a:t>
                      </a:r>
                      <a:r>
                        <a:rPr lang="en-US" sz="1400" baseline="0" dirty="0"/>
                        <a:t> 26:20-21</a:t>
                      </a:r>
                      <a:endParaRPr lang="en-US" sz="1400" dirty="0"/>
                    </a:p>
                  </a:txBody>
                  <a:tcPr/>
                </a:tc>
                <a:tc>
                  <a:txBody>
                    <a:bodyPr/>
                    <a:lstStyle/>
                    <a:p>
                      <a:pPr fontAlgn="base"/>
                      <a:r>
                        <a:rPr lang="en-US" sz="1400" b="0" i="0" kern="1200" dirty="0">
                          <a:solidFill>
                            <a:schemeClr val="tx1"/>
                          </a:solidFill>
                          <a:effectLst/>
                          <a:latin typeface="+mn-lt"/>
                          <a:ea typeface="+mn-ea"/>
                          <a:cs typeface="+mn-cs"/>
                        </a:rPr>
                        <a:t>Come, my people, enter thou into thy chambers, and shut thy doors about thee: hide thyself as it were for a little moment, until the indignation be </a:t>
                      </a:r>
                      <a:r>
                        <a:rPr lang="en-US" sz="1400" b="0" i="0" kern="1200" dirty="0" err="1">
                          <a:solidFill>
                            <a:schemeClr val="tx1"/>
                          </a:solidFill>
                          <a:effectLst/>
                          <a:latin typeface="+mn-lt"/>
                          <a:ea typeface="+mn-ea"/>
                          <a:cs typeface="+mn-cs"/>
                        </a:rPr>
                        <a:t>overpast</a:t>
                      </a:r>
                      <a:r>
                        <a:rPr lang="en-US" sz="1400" b="0" i="0" kern="1200" dirty="0">
                          <a:solidFill>
                            <a:schemeClr val="tx1"/>
                          </a:solidFill>
                          <a:effectLst/>
                          <a:latin typeface="+mn-lt"/>
                          <a:ea typeface="+mn-ea"/>
                          <a:cs typeface="+mn-cs"/>
                        </a:rPr>
                        <a:t>.</a:t>
                      </a:r>
                    </a:p>
                    <a:p>
                      <a:pPr fontAlgn="base"/>
                      <a:r>
                        <a:rPr lang="en-US" sz="1400" b="0" i="0" kern="1200" dirty="0">
                          <a:solidFill>
                            <a:schemeClr val="tx1"/>
                          </a:solidFill>
                          <a:effectLst/>
                          <a:latin typeface="+mn-lt"/>
                          <a:ea typeface="+mn-ea"/>
                          <a:cs typeface="+mn-cs"/>
                        </a:rPr>
                        <a:t>For, behold, the </a:t>
                      </a:r>
                      <a:r>
                        <a:rPr lang="en-US" sz="1400" b="0" i="0" kern="1200" cap="small" dirty="0">
                          <a:solidFill>
                            <a:schemeClr val="tx1"/>
                          </a:solidFill>
                          <a:effectLst/>
                          <a:latin typeface="+mn-lt"/>
                          <a:ea typeface="+mn-ea"/>
                          <a:cs typeface="+mn-cs"/>
                        </a:rPr>
                        <a:t>Lord</a:t>
                      </a:r>
                      <a:r>
                        <a:rPr lang="en-US" sz="1400" b="0" i="0" kern="1200" dirty="0">
                          <a:solidFill>
                            <a:schemeClr val="tx1"/>
                          </a:solidFill>
                          <a:effectLst/>
                          <a:latin typeface="+mn-lt"/>
                          <a:ea typeface="+mn-ea"/>
                          <a:cs typeface="+mn-cs"/>
                        </a:rPr>
                        <a:t> cometh out of his place to punish the inhabitants of the earth for their iniquity: the earth also shall disclose her blood, and shall no more cover her slain.</a:t>
                      </a:r>
                    </a:p>
                    <a:p>
                      <a:endParaRPr lang="en-US" sz="1400" dirty="0"/>
                    </a:p>
                  </a:txBody>
                  <a:tcPr/>
                </a:tc>
                <a:extLst>
                  <a:ext uri="{0D108BD9-81ED-4DB2-BD59-A6C34878D82A}">
                    <a16:rowId xmlns:a16="http://schemas.microsoft.com/office/drawing/2014/main" val="10002"/>
                  </a:ext>
                </a:extLst>
              </a:tr>
              <a:tr h="370840">
                <a:tc>
                  <a:txBody>
                    <a:bodyPr/>
                    <a:lstStyle/>
                    <a:p>
                      <a:r>
                        <a:rPr lang="en-US" sz="1400" dirty="0"/>
                        <a:t>Jeremiah 31:12</a:t>
                      </a:r>
                    </a:p>
                  </a:txBody>
                  <a:tcPr/>
                </a:tc>
                <a:tc>
                  <a:txBody>
                    <a:bodyPr/>
                    <a:lstStyle/>
                    <a:p>
                      <a:r>
                        <a:rPr lang="en-US" sz="1400" b="0" i="0" kern="1200" dirty="0">
                          <a:solidFill>
                            <a:schemeClr val="tx1"/>
                          </a:solidFill>
                          <a:effectLst/>
                          <a:latin typeface="+mn-lt"/>
                          <a:ea typeface="+mn-ea"/>
                          <a:cs typeface="+mn-cs"/>
                        </a:rPr>
                        <a:t>Therefore they shall come and sing in the height of Zion, and shall flow together to the goodness of the </a:t>
                      </a:r>
                      <a:r>
                        <a:rPr lang="en-US" sz="1400" b="0" i="0" kern="1200" cap="small" dirty="0">
                          <a:solidFill>
                            <a:schemeClr val="tx1"/>
                          </a:solidFill>
                          <a:effectLst/>
                          <a:latin typeface="+mn-lt"/>
                          <a:ea typeface="+mn-ea"/>
                          <a:cs typeface="+mn-cs"/>
                        </a:rPr>
                        <a:t>Lord</a:t>
                      </a:r>
                      <a:r>
                        <a:rPr lang="en-US" sz="1400" b="0" i="0" kern="1200" dirty="0">
                          <a:solidFill>
                            <a:schemeClr val="tx1"/>
                          </a:solidFill>
                          <a:effectLst/>
                          <a:latin typeface="+mn-lt"/>
                          <a:ea typeface="+mn-ea"/>
                          <a:cs typeface="+mn-cs"/>
                        </a:rPr>
                        <a:t>, for wheat, and for wine, and for oil, and for the young of the flock and of the herd: and their soul shall be as a watered garden; and they shall not sorrow any more at all.</a:t>
                      </a:r>
                      <a:endParaRPr lang="en-US" sz="1400" dirty="0"/>
                    </a:p>
                  </a:txBody>
                  <a:tcPr/>
                </a:tc>
                <a:extLst>
                  <a:ext uri="{0D108BD9-81ED-4DB2-BD59-A6C34878D82A}">
                    <a16:rowId xmlns:a16="http://schemas.microsoft.com/office/drawing/2014/main" val="10003"/>
                  </a:ext>
                </a:extLst>
              </a:tr>
              <a:tr h="370840">
                <a:tc>
                  <a:txBody>
                    <a:bodyPr/>
                    <a:lstStyle/>
                    <a:p>
                      <a:r>
                        <a:rPr lang="en-US" sz="1400" dirty="0"/>
                        <a:t>Psalm 1:5</a:t>
                      </a:r>
                    </a:p>
                  </a:txBody>
                  <a:tcPr/>
                </a:tc>
                <a:tc>
                  <a:txBody>
                    <a:bodyPr/>
                    <a:lstStyle/>
                    <a:p>
                      <a:r>
                        <a:rPr lang="en-US" sz="1400" b="0" i="0" kern="1200" dirty="0">
                          <a:solidFill>
                            <a:schemeClr val="tx1"/>
                          </a:solidFill>
                          <a:effectLst/>
                          <a:latin typeface="+mn-lt"/>
                          <a:ea typeface="+mn-ea"/>
                          <a:cs typeface="+mn-cs"/>
                        </a:rPr>
                        <a:t>Therefore the ungodly shall not stand in the judgment, nor sinners in the congregation of the righteous.</a:t>
                      </a:r>
                      <a:endParaRPr lang="en-US" sz="1400" dirty="0"/>
                    </a:p>
                  </a:txBody>
                  <a:tcPr/>
                </a:tc>
                <a:extLst>
                  <a:ext uri="{0D108BD9-81ED-4DB2-BD59-A6C34878D82A}">
                    <a16:rowId xmlns:a16="http://schemas.microsoft.com/office/drawing/2014/main" val="10004"/>
                  </a:ext>
                </a:extLst>
              </a:tr>
              <a:tr h="370840">
                <a:tc>
                  <a:txBody>
                    <a:bodyPr/>
                    <a:lstStyle/>
                    <a:p>
                      <a:r>
                        <a:rPr lang="en-US" sz="1400" dirty="0"/>
                        <a:t>Ezekiel 34:11-13</a:t>
                      </a:r>
                    </a:p>
                  </a:txBody>
                  <a:tcPr/>
                </a:tc>
                <a:tc>
                  <a:txBody>
                    <a:bodyPr/>
                    <a:lstStyle/>
                    <a:p>
                      <a:pPr fontAlgn="base"/>
                      <a:r>
                        <a:rPr lang="en-US" sz="1400" b="0" i="0" kern="1200" dirty="0">
                          <a:solidFill>
                            <a:schemeClr val="tx1"/>
                          </a:solidFill>
                          <a:effectLst/>
                          <a:latin typeface="+mn-lt"/>
                          <a:ea typeface="+mn-ea"/>
                          <a:cs typeface="+mn-cs"/>
                        </a:rPr>
                        <a:t>For thus </a:t>
                      </a:r>
                      <a:r>
                        <a:rPr lang="en-US" sz="1400" b="0" i="0" kern="1200" dirty="0" err="1">
                          <a:solidFill>
                            <a:schemeClr val="tx1"/>
                          </a:solidFill>
                          <a:effectLst/>
                          <a:latin typeface="+mn-lt"/>
                          <a:ea typeface="+mn-ea"/>
                          <a:cs typeface="+mn-cs"/>
                        </a:rPr>
                        <a:t>saith</a:t>
                      </a:r>
                      <a:r>
                        <a:rPr lang="en-US" sz="1400" b="0" i="0" kern="1200" dirty="0">
                          <a:solidFill>
                            <a:schemeClr val="tx1"/>
                          </a:solidFill>
                          <a:effectLst/>
                          <a:latin typeface="+mn-lt"/>
                          <a:ea typeface="+mn-ea"/>
                          <a:cs typeface="+mn-cs"/>
                        </a:rPr>
                        <a:t> the Lord </a:t>
                      </a:r>
                      <a:r>
                        <a:rPr lang="en-US" sz="1400" b="0" i="0" kern="1200" cap="small" dirty="0">
                          <a:solidFill>
                            <a:schemeClr val="tx1"/>
                          </a:solidFill>
                          <a:effectLst/>
                          <a:latin typeface="+mn-lt"/>
                          <a:ea typeface="+mn-ea"/>
                          <a:cs typeface="+mn-cs"/>
                        </a:rPr>
                        <a:t>God</a:t>
                      </a:r>
                      <a:r>
                        <a:rPr lang="en-US" sz="1400" b="0" i="0" kern="1200" dirty="0">
                          <a:solidFill>
                            <a:schemeClr val="tx1"/>
                          </a:solidFill>
                          <a:effectLst/>
                          <a:latin typeface="+mn-lt"/>
                          <a:ea typeface="+mn-ea"/>
                          <a:cs typeface="+mn-cs"/>
                        </a:rPr>
                        <a:t>; Behold, I, </a:t>
                      </a:r>
                      <a:r>
                        <a:rPr lang="en-US" sz="1400" b="0" i="1" kern="1200" dirty="0">
                          <a:solidFill>
                            <a:schemeClr val="tx1"/>
                          </a:solidFill>
                          <a:effectLst/>
                          <a:latin typeface="+mn-lt"/>
                          <a:ea typeface="+mn-ea"/>
                          <a:cs typeface="+mn-cs"/>
                        </a:rPr>
                        <a:t>even</a:t>
                      </a:r>
                      <a:r>
                        <a:rPr lang="en-US" sz="1400" b="0" i="0" kern="1200" dirty="0">
                          <a:solidFill>
                            <a:schemeClr val="tx1"/>
                          </a:solidFill>
                          <a:effectLst/>
                          <a:latin typeface="+mn-lt"/>
                          <a:ea typeface="+mn-ea"/>
                          <a:cs typeface="+mn-cs"/>
                        </a:rPr>
                        <a:t> I, will both search my sheep, and seek them out.</a:t>
                      </a:r>
                    </a:p>
                    <a:p>
                      <a:pPr fontAlgn="base"/>
                      <a:r>
                        <a:rPr lang="en-US" sz="1400" b="0" i="0" kern="1200" dirty="0">
                          <a:solidFill>
                            <a:schemeClr val="tx1"/>
                          </a:solidFill>
                          <a:effectLst/>
                          <a:latin typeface="+mn-lt"/>
                          <a:ea typeface="+mn-ea"/>
                          <a:cs typeface="+mn-cs"/>
                        </a:rPr>
                        <a:t> 12 As a shepherd </a:t>
                      </a:r>
                      <a:r>
                        <a:rPr lang="en-US" sz="1400" b="0" i="0" kern="1200" dirty="0" err="1">
                          <a:solidFill>
                            <a:schemeClr val="tx1"/>
                          </a:solidFill>
                          <a:effectLst/>
                          <a:latin typeface="+mn-lt"/>
                          <a:ea typeface="+mn-ea"/>
                          <a:cs typeface="+mn-cs"/>
                        </a:rPr>
                        <a:t>seeketh</a:t>
                      </a:r>
                      <a:r>
                        <a:rPr lang="en-US" sz="1400" b="0" i="0" kern="1200" dirty="0">
                          <a:solidFill>
                            <a:schemeClr val="tx1"/>
                          </a:solidFill>
                          <a:effectLst/>
                          <a:latin typeface="+mn-lt"/>
                          <a:ea typeface="+mn-ea"/>
                          <a:cs typeface="+mn-cs"/>
                        </a:rPr>
                        <a:t> out his flock in the day that he is among his sheep </a:t>
                      </a:r>
                      <a:r>
                        <a:rPr lang="en-US" sz="1400" b="0" i="1" kern="1200" dirty="0">
                          <a:solidFill>
                            <a:schemeClr val="tx1"/>
                          </a:solidFill>
                          <a:effectLst/>
                          <a:latin typeface="+mn-lt"/>
                          <a:ea typeface="+mn-ea"/>
                          <a:cs typeface="+mn-cs"/>
                        </a:rPr>
                        <a:t>that are</a:t>
                      </a:r>
                      <a:r>
                        <a:rPr lang="en-US" sz="1400" b="0" i="0" kern="1200" dirty="0">
                          <a:solidFill>
                            <a:schemeClr val="tx1"/>
                          </a:solidFill>
                          <a:effectLst/>
                          <a:latin typeface="+mn-lt"/>
                          <a:ea typeface="+mn-ea"/>
                          <a:cs typeface="+mn-cs"/>
                        </a:rPr>
                        <a:t> scattered; so will I seek out my sheep, and will deliver them out of all places where they have been scattered in the cloudy and dark day.</a:t>
                      </a:r>
                    </a:p>
                    <a:p>
                      <a:pPr fontAlgn="base"/>
                      <a:r>
                        <a:rPr lang="en-US" sz="1400" b="0" i="0" kern="1200" dirty="0">
                          <a:solidFill>
                            <a:schemeClr val="tx1"/>
                          </a:solidFill>
                          <a:effectLst/>
                          <a:latin typeface="+mn-lt"/>
                          <a:ea typeface="+mn-ea"/>
                          <a:cs typeface="+mn-cs"/>
                        </a:rPr>
                        <a:t> 13 And I will bring them out from the people, and gather them from the countries, and will bring them to their own land, and feed them upon the mountains of Israel by the rivers, and in all the inhabited places of the country.</a:t>
                      </a:r>
                    </a:p>
                    <a:p>
                      <a:endParaRPr lang="en-US" sz="1400" dirty="0"/>
                    </a:p>
                  </a:txBody>
                  <a:tcPr/>
                </a:tc>
                <a:extLst>
                  <a:ext uri="{0D108BD9-81ED-4DB2-BD59-A6C34878D82A}">
                    <a16:rowId xmlns:a16="http://schemas.microsoft.com/office/drawing/2014/main" val="10005"/>
                  </a:ext>
                </a:extLst>
              </a:tr>
            </a:tbl>
          </a:graphicData>
        </a:graphic>
      </p:graphicFrame>
      <p:sp>
        <p:nvSpPr>
          <p:cNvPr id="3" name="TextBox 2"/>
          <p:cNvSpPr txBox="1"/>
          <p:nvPr/>
        </p:nvSpPr>
        <p:spPr>
          <a:xfrm>
            <a:off x="2784928" y="903514"/>
            <a:ext cx="6411685" cy="584775"/>
          </a:xfrm>
          <a:prstGeom prst="rect">
            <a:avLst/>
          </a:prstGeom>
          <a:noFill/>
        </p:spPr>
        <p:txBody>
          <a:bodyPr wrap="square" rtlCol="0">
            <a:spAutoFit/>
          </a:bodyPr>
          <a:lstStyle/>
          <a:p>
            <a:r>
              <a:rPr lang="en-US" sz="3200" dirty="0"/>
              <a:t>Testimonies of the Good Shephard</a:t>
            </a:r>
          </a:p>
        </p:txBody>
      </p:sp>
    </p:spTree>
    <p:extLst>
      <p:ext uri="{BB962C8B-B14F-4D97-AF65-F5344CB8AC3E}">
        <p14:creationId xmlns:p14="http://schemas.microsoft.com/office/powerpoint/2010/main" val="3427099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428" y="40911"/>
            <a:ext cx="12032055" cy="923330"/>
          </a:xfrm>
          <a:prstGeom prst="rect">
            <a:avLst/>
          </a:prstGeom>
          <a:noFill/>
        </p:spPr>
        <p:txBody>
          <a:bodyPr wrap="square" rtlCol="0">
            <a:spAutoFit/>
          </a:bodyPr>
          <a:lstStyle/>
          <a:p>
            <a:pPr algn="ctr"/>
            <a:r>
              <a:rPr lang="en-US" sz="5400" dirty="0">
                <a:solidFill>
                  <a:schemeClr val="bg1"/>
                </a:solidFill>
              </a:rPr>
              <a:t>Princes at </a:t>
            </a:r>
            <a:r>
              <a:rPr lang="en-US" sz="5400" dirty="0" err="1">
                <a:solidFill>
                  <a:schemeClr val="bg1"/>
                </a:solidFill>
              </a:rPr>
              <a:t>Zoan</a:t>
            </a:r>
            <a:endParaRPr lang="en-US" sz="4000" dirty="0">
              <a:solidFill>
                <a:schemeClr val="bg1"/>
              </a:solidFill>
            </a:endParaRPr>
          </a:p>
        </p:txBody>
      </p:sp>
      <p:sp>
        <p:nvSpPr>
          <p:cNvPr id="2" name="TextBox 1"/>
          <p:cNvSpPr txBox="1"/>
          <p:nvPr/>
        </p:nvSpPr>
        <p:spPr>
          <a:xfrm>
            <a:off x="456446" y="1805395"/>
            <a:ext cx="3657722" cy="1323439"/>
          </a:xfrm>
          <a:prstGeom prst="rect">
            <a:avLst/>
          </a:prstGeom>
          <a:noFill/>
        </p:spPr>
        <p:txBody>
          <a:bodyPr wrap="square" rtlCol="0">
            <a:spAutoFit/>
          </a:bodyPr>
          <a:lstStyle/>
          <a:p>
            <a:pPr fontAlgn="base"/>
            <a:r>
              <a:rPr lang="en-US" sz="2000" dirty="0" err="1">
                <a:solidFill>
                  <a:schemeClr val="bg1"/>
                </a:solidFill>
              </a:rPr>
              <a:t>Zoan</a:t>
            </a:r>
            <a:r>
              <a:rPr lang="en-US" sz="2000" dirty="0">
                <a:solidFill>
                  <a:schemeClr val="bg1"/>
                </a:solidFill>
              </a:rPr>
              <a:t>--An important Egyptian city of great antiquity, almost as old as Hebron. Hebron was built 7 years before </a:t>
            </a:r>
            <a:r>
              <a:rPr lang="en-US" sz="2000" dirty="0" err="1">
                <a:solidFill>
                  <a:schemeClr val="bg1"/>
                </a:solidFill>
              </a:rPr>
              <a:t>Zoan</a:t>
            </a:r>
            <a:r>
              <a:rPr lang="en-US" sz="2000" dirty="0">
                <a:solidFill>
                  <a:schemeClr val="bg1"/>
                </a:solidFill>
              </a:rPr>
              <a:t>. (2)</a:t>
            </a:r>
          </a:p>
        </p:txBody>
      </p:sp>
      <p:sp>
        <p:nvSpPr>
          <p:cNvPr id="48" name="Rectangle 47"/>
          <p:cNvSpPr/>
          <p:nvPr/>
        </p:nvSpPr>
        <p:spPr>
          <a:xfrm>
            <a:off x="-47160" y="6488667"/>
            <a:ext cx="3650439" cy="369332"/>
          </a:xfrm>
          <a:prstGeom prst="rect">
            <a:avLst/>
          </a:prstGeom>
        </p:spPr>
        <p:txBody>
          <a:bodyPr wrap="square">
            <a:spAutoFit/>
          </a:bodyPr>
          <a:lstStyle/>
          <a:p>
            <a:r>
              <a:rPr lang="en-US" dirty="0">
                <a:solidFill>
                  <a:schemeClr val="bg1"/>
                </a:solidFill>
                <a:latin typeface="Calibri" panose="020F0502020204030204" pitchFamily="34" charset="0"/>
              </a:rPr>
              <a:t>Isaiah 30:2  Isaiah 19:11-17</a:t>
            </a:r>
            <a:endParaRPr lang="en-US" dirty="0">
              <a:solidFill>
                <a:schemeClr val="bg1"/>
              </a:solidFill>
            </a:endParaRPr>
          </a:p>
        </p:txBody>
      </p:sp>
      <p:pic>
        <p:nvPicPr>
          <p:cNvPr id="2050" name="Picture 2" descr="http://www.keyway.ca/gif/goshen2.gif"/>
          <p:cNvPicPr>
            <a:picLocks noChangeAspect="1" noChangeArrowheads="1"/>
          </p:cNvPicPr>
          <p:nvPr/>
        </p:nvPicPr>
        <p:blipFill rotWithShape="1">
          <a:blip r:embed="rId3">
            <a:extLst>
              <a:ext uri="{28A0092B-C50C-407E-A947-70E740481C1C}">
                <a14:useLocalDpi xmlns:a14="http://schemas.microsoft.com/office/drawing/2010/main" val="0"/>
              </a:ext>
            </a:extLst>
          </a:blip>
          <a:srcRect l="2697" t="4261" r="1234" b="10382"/>
          <a:stretch/>
        </p:blipFill>
        <p:spPr bwMode="auto">
          <a:xfrm>
            <a:off x="4989965" y="1249331"/>
            <a:ext cx="3413156" cy="24715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808896" y="5449467"/>
            <a:ext cx="6096000" cy="1323439"/>
          </a:xfrm>
          <a:prstGeom prst="rect">
            <a:avLst/>
          </a:prstGeom>
        </p:spPr>
        <p:txBody>
          <a:bodyPr>
            <a:spAutoFit/>
          </a:bodyPr>
          <a:lstStyle/>
          <a:p>
            <a:r>
              <a:rPr lang="en-US" sz="2000" i="1" dirty="0">
                <a:solidFill>
                  <a:schemeClr val="bg1"/>
                </a:solidFill>
              </a:rPr>
              <a:t>The princes of </a:t>
            </a:r>
            <a:r>
              <a:rPr lang="en-US" sz="2000" i="1" dirty="0" err="1">
                <a:solidFill>
                  <a:schemeClr val="bg1"/>
                </a:solidFill>
              </a:rPr>
              <a:t>Zoan</a:t>
            </a:r>
            <a:r>
              <a:rPr lang="en-US" sz="2000" i="1" dirty="0">
                <a:solidFill>
                  <a:schemeClr val="bg1"/>
                </a:solidFill>
              </a:rPr>
              <a:t> are become fools, the princes of </a:t>
            </a:r>
            <a:r>
              <a:rPr lang="en-US" sz="2000" i="1" dirty="0" err="1">
                <a:solidFill>
                  <a:schemeClr val="bg1"/>
                </a:solidFill>
              </a:rPr>
              <a:t>Noph</a:t>
            </a:r>
            <a:r>
              <a:rPr lang="en-US" sz="2000" i="1" dirty="0">
                <a:solidFill>
                  <a:schemeClr val="bg1"/>
                </a:solidFill>
              </a:rPr>
              <a:t> are deceived; they have also seduced Egypt, even they that are the stay of the tribes thereof. (Isaiah 19:13)</a:t>
            </a:r>
          </a:p>
        </p:txBody>
      </p:sp>
      <p:grpSp>
        <p:nvGrpSpPr>
          <p:cNvPr id="7" name="Group 6"/>
          <p:cNvGrpSpPr/>
          <p:nvPr/>
        </p:nvGrpSpPr>
        <p:grpSpPr>
          <a:xfrm>
            <a:off x="1131683" y="3720928"/>
            <a:ext cx="3250194" cy="2426203"/>
            <a:chOff x="1112231" y="3421158"/>
            <a:chExt cx="3250194" cy="2426203"/>
          </a:xfrm>
        </p:grpSpPr>
        <p:pic>
          <p:nvPicPr>
            <p:cNvPr id="2052" name="Picture 4" descr="https://ferrelljenkins.files.wordpress.com/2014/02/zoan-tanis-egypt_fjenkins012211_1345t.jpg"/>
            <p:cNvPicPr>
              <a:picLocks noChangeAspect="1" noChangeArrowheads="1"/>
            </p:cNvPicPr>
            <p:nvPr/>
          </p:nvPicPr>
          <p:blipFill rotWithShape="1">
            <a:blip r:embed="rId4">
              <a:extLst>
                <a:ext uri="{28A0092B-C50C-407E-A947-70E740481C1C}">
                  <a14:useLocalDpi xmlns:a14="http://schemas.microsoft.com/office/drawing/2010/main" val="0"/>
                </a:ext>
              </a:extLst>
            </a:blip>
            <a:srcRect l="3420" b="6135"/>
            <a:stretch/>
          </p:blipFill>
          <p:spPr bwMode="auto">
            <a:xfrm>
              <a:off x="1131683" y="3421158"/>
              <a:ext cx="3230742" cy="235495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112231" y="5585751"/>
              <a:ext cx="1127706" cy="261610"/>
            </a:xfrm>
            <a:prstGeom prst="rect">
              <a:avLst/>
            </a:prstGeom>
          </p:spPr>
          <p:txBody>
            <a:bodyPr wrap="square">
              <a:spAutoFit/>
            </a:bodyPr>
            <a:lstStyle/>
            <a:p>
              <a:r>
                <a:rPr lang="en-US" sz="1100" b="0" i="1" dirty="0">
                  <a:solidFill>
                    <a:schemeClr val="bg1"/>
                  </a:solidFill>
                  <a:effectLst/>
                  <a:latin typeface="Georgia" panose="02040502050405020303" pitchFamily="18" charset="0"/>
                </a:rPr>
                <a:t>Ferrell Jenkins</a:t>
              </a:r>
              <a:endParaRPr lang="en-US" sz="1100" dirty="0">
                <a:solidFill>
                  <a:schemeClr val="bg1"/>
                </a:solidFill>
              </a:endParaRPr>
            </a:p>
          </p:txBody>
        </p:sp>
      </p:grpSp>
      <p:pic>
        <p:nvPicPr>
          <p:cNvPr id="2054" name="Picture 6" descr="http://media-2.web.britannica.com/eb-media/54/130854-004-CA69538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3262" y="1395589"/>
            <a:ext cx="2491091" cy="3736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49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428" y="40911"/>
            <a:ext cx="12032055" cy="923330"/>
          </a:xfrm>
          <a:prstGeom prst="rect">
            <a:avLst/>
          </a:prstGeom>
          <a:noFill/>
        </p:spPr>
        <p:txBody>
          <a:bodyPr wrap="square" rtlCol="0">
            <a:spAutoFit/>
          </a:bodyPr>
          <a:lstStyle/>
          <a:p>
            <a:pPr algn="ctr"/>
            <a:r>
              <a:rPr lang="en-US" sz="5400" dirty="0">
                <a:solidFill>
                  <a:schemeClr val="bg1"/>
                </a:solidFill>
              </a:rPr>
              <a:t>Aligning With The Lord</a:t>
            </a:r>
            <a:endParaRPr lang="en-US" sz="4000" dirty="0">
              <a:solidFill>
                <a:schemeClr val="bg1"/>
              </a:solidFill>
            </a:endParaRPr>
          </a:p>
        </p:txBody>
      </p:sp>
      <p:sp>
        <p:nvSpPr>
          <p:cNvPr id="2" name="TextBox 1"/>
          <p:cNvSpPr txBox="1"/>
          <p:nvPr/>
        </p:nvSpPr>
        <p:spPr>
          <a:xfrm>
            <a:off x="6002448" y="5495133"/>
            <a:ext cx="5409442" cy="707886"/>
          </a:xfrm>
          <a:prstGeom prst="rect">
            <a:avLst/>
          </a:prstGeom>
          <a:noFill/>
        </p:spPr>
        <p:txBody>
          <a:bodyPr wrap="square" rtlCol="0">
            <a:spAutoFit/>
          </a:bodyPr>
          <a:lstStyle/>
          <a:p>
            <a:pPr fontAlgn="base"/>
            <a:r>
              <a:rPr lang="en-US" sz="2000" dirty="0">
                <a:solidFill>
                  <a:schemeClr val="bg1"/>
                </a:solidFill>
              </a:rPr>
              <a:t>“Realize your full dependence upon the Lord and your need to align your life with His teachings.” </a:t>
            </a:r>
          </a:p>
        </p:txBody>
      </p:sp>
      <p:sp>
        <p:nvSpPr>
          <p:cNvPr id="48" name="Rectangle 47"/>
          <p:cNvSpPr/>
          <p:nvPr/>
        </p:nvSpPr>
        <p:spPr>
          <a:xfrm>
            <a:off x="-47160" y="6488667"/>
            <a:ext cx="3650439" cy="369332"/>
          </a:xfrm>
          <a:prstGeom prst="rect">
            <a:avLst/>
          </a:prstGeom>
        </p:spPr>
        <p:txBody>
          <a:bodyPr wrap="square">
            <a:spAutoFit/>
          </a:bodyPr>
          <a:lstStyle/>
          <a:p>
            <a:r>
              <a:rPr lang="en-US" dirty="0">
                <a:solidFill>
                  <a:schemeClr val="bg1"/>
                </a:solidFill>
                <a:latin typeface="Calibri" panose="020F0502020204030204" pitchFamily="34" charset="0"/>
              </a:rPr>
              <a:t>Isaiah 30:1-7</a:t>
            </a:r>
            <a:endParaRPr lang="en-US" dirty="0">
              <a:solidFill>
                <a:schemeClr val="bg1"/>
              </a:solidFill>
            </a:endParaRPr>
          </a:p>
        </p:txBody>
      </p:sp>
      <p:sp>
        <p:nvSpPr>
          <p:cNvPr id="5" name="Rectangle 4"/>
          <p:cNvSpPr/>
          <p:nvPr/>
        </p:nvSpPr>
        <p:spPr>
          <a:xfrm>
            <a:off x="820847" y="2442320"/>
            <a:ext cx="5818361" cy="3046988"/>
          </a:xfrm>
          <a:prstGeom prst="rect">
            <a:avLst/>
          </a:prstGeom>
        </p:spPr>
        <p:txBody>
          <a:bodyPr wrap="square">
            <a:spAutoFit/>
          </a:bodyPr>
          <a:lstStyle/>
          <a:p>
            <a:pPr algn="just"/>
            <a:r>
              <a:rPr lang="en-US" sz="2400" dirty="0">
                <a:solidFill>
                  <a:schemeClr val="bg1"/>
                </a:solidFill>
              </a:rPr>
              <a:t>“This life is an experience in profound trust— trust in Jesus Christ, trust in His teachings, trust in our capacity as led by the Holy Spirit to obey those teachings for happiness now and for a purposeful, supremely happy eternal existence. To trust means to obey willingly without knowing the end from the beginning.”</a:t>
            </a:r>
            <a:endParaRPr lang="en-US" sz="2400" i="1" dirty="0">
              <a:solidFill>
                <a:schemeClr val="bg1"/>
              </a:solidFill>
            </a:endParaRPr>
          </a:p>
        </p:txBody>
      </p:sp>
      <p:sp>
        <p:nvSpPr>
          <p:cNvPr id="12" name="Rectangle 11"/>
          <p:cNvSpPr/>
          <p:nvPr/>
        </p:nvSpPr>
        <p:spPr>
          <a:xfrm>
            <a:off x="11085965" y="6372797"/>
            <a:ext cx="1018518" cy="369332"/>
          </a:xfrm>
          <a:prstGeom prst="rect">
            <a:avLst/>
          </a:prstGeom>
        </p:spPr>
        <p:txBody>
          <a:bodyPr wrap="square">
            <a:spAutoFit/>
          </a:bodyPr>
          <a:lstStyle/>
          <a:p>
            <a:pPr algn="r"/>
            <a:r>
              <a:rPr lang="en-US" b="0" i="0" dirty="0">
                <a:solidFill>
                  <a:schemeClr val="bg1"/>
                </a:solidFill>
                <a:effectLst/>
                <a:latin typeface="Calibri" panose="020F0502020204030204" pitchFamily="34" charset="0"/>
              </a:rPr>
              <a:t>(4)</a:t>
            </a:r>
            <a:endParaRPr lang="en-US" dirty="0">
              <a:solidFill>
                <a:schemeClr val="bg1"/>
              </a:solidFill>
            </a:endParaRPr>
          </a:p>
        </p:txBody>
      </p:sp>
      <p:pic>
        <p:nvPicPr>
          <p:cNvPr id="4098" name="Picture 2" descr="http://4.bp.blogspot.com/-EFHdCVopZtE/UZy__bJbafI/AAAAAAAAIzQ/xKmjvXWpgOs/s1600/richard_g_scott_M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904" y="2595078"/>
            <a:ext cx="2079699" cy="2623621"/>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a:off x="0" y="1134912"/>
            <a:ext cx="3730028" cy="49794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flipH="1">
            <a:off x="8461972" y="1140737"/>
            <a:ext cx="3730028" cy="49794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http://d1p3t35jiqtse7.cloudfront.net/content/uploads/2014/12/jes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3167" y="839817"/>
            <a:ext cx="1338561" cy="1248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05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7498162" cy="369332"/>
          </a:xfrm>
          <a:prstGeom prst="rect">
            <a:avLst/>
          </a:prstGeom>
        </p:spPr>
        <p:txBody>
          <a:bodyPr wrap="square">
            <a:spAutoFit/>
          </a:bodyPr>
          <a:lstStyle/>
          <a:p>
            <a:r>
              <a:rPr lang="en-US" dirty="0">
                <a:solidFill>
                  <a:schemeClr val="bg1"/>
                </a:solidFill>
                <a:latin typeface="Calibri" panose="020F0502020204030204" pitchFamily="34" charset="0"/>
              </a:rPr>
              <a:t>Isaiah 30:8</a:t>
            </a:r>
            <a:endParaRPr lang="en-US" dirty="0">
              <a:solidFill>
                <a:schemeClr val="bg1"/>
              </a:solidFill>
            </a:endParaRPr>
          </a:p>
        </p:txBody>
      </p:sp>
      <p:sp>
        <p:nvSpPr>
          <p:cNvPr id="2" name="Rectangle 1"/>
          <p:cNvSpPr/>
          <p:nvPr/>
        </p:nvSpPr>
        <p:spPr>
          <a:xfrm>
            <a:off x="315190" y="35477"/>
            <a:ext cx="11208327" cy="769441"/>
          </a:xfrm>
          <a:prstGeom prst="rect">
            <a:avLst/>
          </a:prstGeom>
        </p:spPr>
        <p:txBody>
          <a:bodyPr wrap="square">
            <a:spAutoFit/>
          </a:bodyPr>
          <a:lstStyle/>
          <a:p>
            <a:pPr algn="ctr"/>
            <a:r>
              <a:rPr lang="en-US" sz="4400" dirty="0">
                <a:solidFill>
                  <a:schemeClr val="bg1"/>
                </a:solidFill>
              </a:rPr>
              <a:t>Isaiah’s Record</a:t>
            </a:r>
          </a:p>
        </p:txBody>
      </p:sp>
      <p:sp>
        <p:nvSpPr>
          <p:cNvPr id="5" name="Rectangle 4"/>
          <p:cNvSpPr/>
          <p:nvPr/>
        </p:nvSpPr>
        <p:spPr>
          <a:xfrm>
            <a:off x="885192" y="2497723"/>
            <a:ext cx="4960436" cy="2062103"/>
          </a:xfrm>
          <a:prstGeom prst="rect">
            <a:avLst/>
          </a:prstGeom>
        </p:spPr>
        <p:txBody>
          <a:bodyPr wrap="square">
            <a:spAutoFit/>
          </a:bodyPr>
          <a:lstStyle/>
          <a:p>
            <a:r>
              <a:rPr lang="en-US" sz="3200" dirty="0">
                <a:solidFill>
                  <a:schemeClr val="bg1"/>
                </a:solidFill>
              </a:rPr>
              <a:t>The Lord’s commanded Isaiah to write in a book the Lord’s words regarding the people’s rebellion.</a:t>
            </a:r>
          </a:p>
        </p:txBody>
      </p:sp>
      <p:pic>
        <p:nvPicPr>
          <p:cNvPr id="5122" name="Picture 2" descr="http://amazingcatechists.com/wp-content/uploads/2014/12/isaiah-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5971" y="1823868"/>
            <a:ext cx="4651147" cy="3488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638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3650439" cy="369332"/>
          </a:xfrm>
          <a:prstGeom prst="rect">
            <a:avLst/>
          </a:prstGeom>
        </p:spPr>
        <p:txBody>
          <a:bodyPr wrap="square">
            <a:spAutoFit/>
          </a:bodyPr>
          <a:lstStyle/>
          <a:p>
            <a:r>
              <a:rPr lang="en-US" dirty="0">
                <a:solidFill>
                  <a:schemeClr val="bg1"/>
                </a:solidFill>
                <a:latin typeface="Calibri" panose="020F0502020204030204" pitchFamily="34" charset="0"/>
              </a:rPr>
              <a:t>Isaiah 30:9-11</a:t>
            </a:r>
            <a:endParaRPr lang="en-US" dirty="0">
              <a:solidFill>
                <a:schemeClr val="bg1"/>
              </a:solidFill>
            </a:endParaRPr>
          </a:p>
        </p:txBody>
      </p:sp>
      <p:sp>
        <p:nvSpPr>
          <p:cNvPr id="5" name="Rectangle 4"/>
          <p:cNvSpPr/>
          <p:nvPr/>
        </p:nvSpPr>
        <p:spPr>
          <a:xfrm>
            <a:off x="924959" y="1293926"/>
            <a:ext cx="6096000" cy="4524315"/>
          </a:xfrm>
          <a:prstGeom prst="rect">
            <a:avLst/>
          </a:prstGeom>
        </p:spPr>
        <p:txBody>
          <a:bodyPr>
            <a:spAutoFit/>
          </a:bodyPr>
          <a:lstStyle/>
          <a:p>
            <a:pPr fontAlgn="base"/>
            <a:r>
              <a:rPr lang="en-US" sz="2400" dirty="0">
                <a:solidFill>
                  <a:schemeClr val="bg1"/>
                </a:solidFill>
              </a:rPr>
              <a:t>“Unfortunately, messengers of divinely mandated commandments are often no more popular today than they were anciently. …</a:t>
            </a:r>
          </a:p>
          <a:p>
            <a:pPr fontAlgn="base"/>
            <a:endParaRPr lang="en-US" sz="2400" dirty="0">
              <a:solidFill>
                <a:schemeClr val="bg1"/>
              </a:solidFill>
            </a:endParaRPr>
          </a:p>
          <a:p>
            <a:pPr fontAlgn="base"/>
            <a:r>
              <a:rPr lang="en-US" sz="2400" dirty="0">
                <a:solidFill>
                  <a:schemeClr val="bg1"/>
                </a:solidFill>
              </a:rPr>
              <a:t>“Sadly enough, … it is a characteristic of our age that if people want any gods at all, they want them to be gods who do not demand much, comfortable gods, smooth gods who not only don’t rock the boat but don’t even row it, gods who pat us on the head, make us giggle, then tell us to run along and pick marigolds.”</a:t>
            </a:r>
          </a:p>
        </p:txBody>
      </p:sp>
      <p:sp>
        <p:nvSpPr>
          <p:cNvPr id="12" name="Rectangle 11"/>
          <p:cNvSpPr/>
          <p:nvPr/>
        </p:nvSpPr>
        <p:spPr>
          <a:xfrm>
            <a:off x="8454044" y="6403589"/>
            <a:ext cx="3650439" cy="369332"/>
          </a:xfrm>
          <a:prstGeom prst="rect">
            <a:avLst/>
          </a:prstGeom>
        </p:spPr>
        <p:txBody>
          <a:bodyPr wrap="square">
            <a:spAutoFit/>
          </a:bodyPr>
          <a:lstStyle/>
          <a:p>
            <a:pPr algn="r"/>
            <a:r>
              <a:rPr lang="en-US" dirty="0">
                <a:solidFill>
                  <a:schemeClr val="bg1"/>
                </a:solidFill>
                <a:latin typeface="Calibri" panose="020F0502020204030204" pitchFamily="34" charset="0"/>
              </a:rPr>
              <a:t>(3)</a:t>
            </a:r>
            <a:endParaRPr lang="en-US" dirty="0">
              <a:solidFill>
                <a:schemeClr val="bg1"/>
              </a:solidFill>
            </a:endParaRPr>
          </a:p>
        </p:txBody>
      </p:sp>
      <p:pic>
        <p:nvPicPr>
          <p:cNvPr id="3074" name="Picture 2" descr="https://www.lds.org/bc/content/shared/content/images/leaders/jeffrey-r-holland-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6172" y="1447835"/>
            <a:ext cx="253365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21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428" y="40911"/>
            <a:ext cx="12032055" cy="923330"/>
          </a:xfrm>
          <a:prstGeom prst="rect">
            <a:avLst/>
          </a:prstGeom>
          <a:noFill/>
        </p:spPr>
        <p:txBody>
          <a:bodyPr wrap="square" rtlCol="0">
            <a:spAutoFit/>
          </a:bodyPr>
          <a:lstStyle/>
          <a:p>
            <a:pPr algn="ctr"/>
            <a:r>
              <a:rPr lang="en-US" sz="5400" dirty="0">
                <a:solidFill>
                  <a:schemeClr val="bg1"/>
                </a:solidFill>
              </a:rPr>
              <a:t>Judah’s Rebellion</a:t>
            </a:r>
            <a:endParaRPr lang="en-US" sz="4000" dirty="0">
              <a:solidFill>
                <a:schemeClr val="bg1"/>
              </a:solidFill>
            </a:endParaRPr>
          </a:p>
        </p:txBody>
      </p:sp>
      <p:sp>
        <p:nvSpPr>
          <p:cNvPr id="48" name="Rectangle 47"/>
          <p:cNvSpPr/>
          <p:nvPr/>
        </p:nvSpPr>
        <p:spPr>
          <a:xfrm>
            <a:off x="-47160" y="6488667"/>
            <a:ext cx="3650439" cy="369332"/>
          </a:xfrm>
          <a:prstGeom prst="rect">
            <a:avLst/>
          </a:prstGeom>
        </p:spPr>
        <p:txBody>
          <a:bodyPr wrap="square">
            <a:spAutoFit/>
          </a:bodyPr>
          <a:lstStyle/>
          <a:p>
            <a:r>
              <a:rPr lang="en-US" dirty="0">
                <a:solidFill>
                  <a:schemeClr val="bg1"/>
                </a:solidFill>
                <a:latin typeface="Calibri" panose="020F0502020204030204" pitchFamily="34" charset="0"/>
              </a:rPr>
              <a:t>Isaiah 30:12-14</a:t>
            </a:r>
            <a:endParaRPr lang="en-US" dirty="0">
              <a:solidFill>
                <a:schemeClr val="bg1"/>
              </a:solidFill>
            </a:endParaRPr>
          </a:p>
        </p:txBody>
      </p:sp>
      <p:pic>
        <p:nvPicPr>
          <p:cNvPr id="5122" name="Picture 2" descr="http://31.media.tumblr.com/9b47d95b4c46fd91551b0f96f78447db/tumblr_inline_ny6ea7vSBD1qfg2qi_50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0552" y="964241"/>
            <a:ext cx="4762500" cy="26765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tblfaithnews.com/wp-content/uploads/2015/06/pot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607" y="3847257"/>
            <a:ext cx="38100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internetmonk.com/wp-content/uploads/THE-LAST-POT-e135830766666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9607" y="3847257"/>
            <a:ext cx="3804767" cy="25527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s://photos.travelblog.org/Photos/47657/231958/f/1819509-spring-water-well-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1344" y="3826924"/>
            <a:ext cx="4062883" cy="270638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destination-yisrael.biblesearchers.com/.a/6a0120a610bec4970c017d3e35e1b2970c-p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6577" y="3847257"/>
            <a:ext cx="4057650" cy="268605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59121" y="938287"/>
            <a:ext cx="2884340" cy="2729840"/>
            <a:chOff x="4506298" y="3899560"/>
            <a:chExt cx="2884340" cy="2729840"/>
          </a:xfrm>
        </p:grpSpPr>
        <p:grpSp>
          <p:nvGrpSpPr>
            <p:cNvPr id="9" name="Group 8"/>
            <p:cNvGrpSpPr/>
            <p:nvPr/>
          </p:nvGrpSpPr>
          <p:grpSpPr>
            <a:xfrm>
              <a:off x="4506298" y="3899560"/>
              <a:ext cx="2884340" cy="2729840"/>
              <a:chOff x="471924" y="502576"/>
              <a:chExt cx="2263952" cy="2156875"/>
            </a:xfrm>
          </p:grpSpPr>
          <p:grpSp>
            <p:nvGrpSpPr>
              <p:cNvPr id="8" name="Group 7"/>
              <p:cNvGrpSpPr/>
              <p:nvPr/>
            </p:nvGrpSpPr>
            <p:grpSpPr>
              <a:xfrm>
                <a:off x="471924" y="502576"/>
                <a:ext cx="359343" cy="2134005"/>
                <a:chOff x="471924" y="502576"/>
                <a:chExt cx="359343" cy="2134005"/>
              </a:xfrm>
            </p:grpSpPr>
            <p:sp>
              <p:nvSpPr>
                <p:cNvPr id="4" name="Oval 3"/>
                <p:cNvSpPr/>
                <p:nvPr/>
              </p:nvSpPr>
              <p:spPr>
                <a:xfrm>
                  <a:off x="499606" y="502576"/>
                  <a:ext cx="321275" cy="550375"/>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89214" y="2086206"/>
                  <a:ext cx="321275" cy="550375"/>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552493" y="822021"/>
                  <a:ext cx="194716" cy="355853"/>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555983" y="1916928"/>
                  <a:ext cx="194716" cy="355853"/>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ounded Rectangle 6"/>
              <p:cNvSpPr/>
              <p:nvPr/>
            </p:nvSpPr>
            <p:spPr>
              <a:xfrm>
                <a:off x="499606" y="1052951"/>
                <a:ext cx="310883" cy="1033255"/>
              </a:xfrm>
              <a:prstGeom prst="roundRect">
                <a:avLst>
                  <a:gd name="adj" fmla="val 7616"/>
                </a:avLst>
              </a:prstGeom>
              <a:solidFill>
                <a:srgbClr val="CD9D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2376533" y="525446"/>
                <a:ext cx="359343" cy="2134005"/>
                <a:chOff x="471924" y="502576"/>
                <a:chExt cx="359343" cy="2134005"/>
              </a:xfrm>
            </p:grpSpPr>
            <p:sp>
              <p:nvSpPr>
                <p:cNvPr id="24" name="Oval 23"/>
                <p:cNvSpPr/>
                <p:nvPr/>
              </p:nvSpPr>
              <p:spPr>
                <a:xfrm>
                  <a:off x="499606" y="502576"/>
                  <a:ext cx="321275" cy="550375"/>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89214" y="2086206"/>
                  <a:ext cx="321275" cy="550375"/>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552493" y="822021"/>
                  <a:ext cx="194716" cy="355853"/>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555983" y="1916928"/>
                  <a:ext cx="194716" cy="355853"/>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ounded Rectangle 27"/>
              <p:cNvSpPr/>
              <p:nvPr/>
            </p:nvSpPr>
            <p:spPr>
              <a:xfrm>
                <a:off x="2399018" y="1059370"/>
                <a:ext cx="310883" cy="1033255"/>
              </a:xfrm>
              <a:prstGeom prst="roundRect">
                <a:avLst>
                  <a:gd name="adj" fmla="val 7616"/>
                </a:avLst>
              </a:prstGeom>
              <a:solidFill>
                <a:srgbClr val="CD9D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810485" y="1059370"/>
                <a:ext cx="1597220" cy="1033255"/>
              </a:xfrm>
              <a:prstGeom prst="roundRect">
                <a:avLst>
                  <a:gd name="adj" fmla="val 0"/>
                </a:avLst>
              </a:prstGeom>
              <a:solidFill>
                <a:srgbClr val="CD9D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4895759" y="4629420"/>
              <a:ext cx="2017205" cy="1323439"/>
            </a:xfrm>
            <a:prstGeom prst="rect">
              <a:avLst/>
            </a:prstGeom>
          </p:spPr>
          <p:txBody>
            <a:bodyPr wrap="square">
              <a:spAutoFit/>
            </a:bodyPr>
            <a:lstStyle/>
            <a:p>
              <a:pPr algn="ctr"/>
              <a:r>
                <a:rPr lang="en-US" sz="1600" dirty="0">
                  <a:solidFill>
                    <a:srgbClr val="333333"/>
                  </a:solidFill>
                  <a:latin typeface="Calibri" panose="020F0502020204030204" pitchFamily="34" charset="0"/>
                </a:rPr>
                <a:t>I</a:t>
              </a:r>
              <a:r>
                <a:rPr lang="en-US" sz="1600" i="0" dirty="0">
                  <a:solidFill>
                    <a:srgbClr val="333333"/>
                  </a:solidFill>
                  <a:effectLst/>
                  <a:latin typeface="Calibri" panose="020F0502020204030204" pitchFamily="34" charset="0"/>
                </a:rPr>
                <a:t>f we rebel against God by rejecting the words of the prophets, then we will be weakened</a:t>
              </a:r>
              <a:endParaRPr lang="en-US" sz="1600" dirty="0"/>
            </a:p>
          </p:txBody>
        </p:sp>
      </p:grpSp>
      <p:grpSp>
        <p:nvGrpSpPr>
          <p:cNvPr id="33" name="Group 32"/>
          <p:cNvGrpSpPr/>
          <p:nvPr/>
        </p:nvGrpSpPr>
        <p:grpSpPr>
          <a:xfrm>
            <a:off x="8916597" y="923814"/>
            <a:ext cx="2884340" cy="2729840"/>
            <a:chOff x="4506298" y="3899560"/>
            <a:chExt cx="2884340" cy="2729840"/>
          </a:xfrm>
        </p:grpSpPr>
        <p:grpSp>
          <p:nvGrpSpPr>
            <p:cNvPr id="34" name="Group 33"/>
            <p:cNvGrpSpPr/>
            <p:nvPr/>
          </p:nvGrpSpPr>
          <p:grpSpPr>
            <a:xfrm>
              <a:off x="4506298" y="3899560"/>
              <a:ext cx="2884340" cy="2729840"/>
              <a:chOff x="471924" y="502576"/>
              <a:chExt cx="2263952" cy="2156875"/>
            </a:xfrm>
          </p:grpSpPr>
          <p:grpSp>
            <p:nvGrpSpPr>
              <p:cNvPr id="36" name="Group 35"/>
              <p:cNvGrpSpPr/>
              <p:nvPr/>
            </p:nvGrpSpPr>
            <p:grpSpPr>
              <a:xfrm>
                <a:off x="471924" y="502576"/>
                <a:ext cx="359343" cy="2134005"/>
                <a:chOff x="471924" y="502576"/>
                <a:chExt cx="359343" cy="2134005"/>
              </a:xfrm>
            </p:grpSpPr>
            <p:sp>
              <p:nvSpPr>
                <p:cNvPr id="45" name="Oval 44"/>
                <p:cNvSpPr/>
                <p:nvPr/>
              </p:nvSpPr>
              <p:spPr>
                <a:xfrm>
                  <a:off x="499606" y="502576"/>
                  <a:ext cx="321275" cy="550375"/>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89214" y="2086206"/>
                  <a:ext cx="321275" cy="550375"/>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6200000">
                  <a:off x="552493" y="822021"/>
                  <a:ext cx="194716" cy="355853"/>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6200000">
                  <a:off x="555983" y="1916928"/>
                  <a:ext cx="194716" cy="355853"/>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ounded Rectangle 36"/>
              <p:cNvSpPr/>
              <p:nvPr/>
            </p:nvSpPr>
            <p:spPr>
              <a:xfrm>
                <a:off x="499606" y="1052951"/>
                <a:ext cx="310883" cy="1033255"/>
              </a:xfrm>
              <a:prstGeom prst="roundRect">
                <a:avLst>
                  <a:gd name="adj" fmla="val 7616"/>
                </a:avLst>
              </a:prstGeom>
              <a:solidFill>
                <a:srgbClr val="CD9D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2376533" y="525446"/>
                <a:ext cx="359343" cy="2134005"/>
                <a:chOff x="471924" y="502576"/>
                <a:chExt cx="359343" cy="2134005"/>
              </a:xfrm>
            </p:grpSpPr>
            <p:sp>
              <p:nvSpPr>
                <p:cNvPr id="41" name="Oval 40"/>
                <p:cNvSpPr/>
                <p:nvPr/>
              </p:nvSpPr>
              <p:spPr>
                <a:xfrm>
                  <a:off x="499606" y="502576"/>
                  <a:ext cx="321275" cy="550375"/>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89214" y="2086206"/>
                  <a:ext cx="321275" cy="550375"/>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6200000">
                  <a:off x="552493" y="822021"/>
                  <a:ext cx="194716" cy="355853"/>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6200000">
                  <a:off x="555983" y="1916928"/>
                  <a:ext cx="194716" cy="355853"/>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ounded Rectangle 38"/>
              <p:cNvSpPr/>
              <p:nvPr/>
            </p:nvSpPr>
            <p:spPr>
              <a:xfrm>
                <a:off x="2399018" y="1059370"/>
                <a:ext cx="310883" cy="1033255"/>
              </a:xfrm>
              <a:prstGeom prst="roundRect">
                <a:avLst>
                  <a:gd name="adj" fmla="val 7616"/>
                </a:avLst>
              </a:prstGeom>
              <a:solidFill>
                <a:srgbClr val="CD9D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810485" y="1059370"/>
                <a:ext cx="1597220" cy="1033255"/>
              </a:xfrm>
              <a:prstGeom prst="roundRect">
                <a:avLst>
                  <a:gd name="adj" fmla="val 0"/>
                </a:avLst>
              </a:prstGeom>
              <a:solidFill>
                <a:srgbClr val="CD9D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p:cNvSpPr/>
            <p:nvPr/>
          </p:nvSpPr>
          <p:spPr>
            <a:xfrm>
              <a:off x="4895759" y="4629420"/>
              <a:ext cx="2017205" cy="1323439"/>
            </a:xfrm>
            <a:prstGeom prst="rect">
              <a:avLst/>
            </a:prstGeom>
          </p:spPr>
          <p:txBody>
            <a:bodyPr wrap="square">
              <a:spAutoFit/>
            </a:bodyPr>
            <a:lstStyle/>
            <a:p>
              <a:pPr algn="ctr"/>
              <a:r>
                <a:rPr lang="en-US" sz="1600" dirty="0"/>
                <a:t>…and if we continue to reject the words of the prophets, we will suffer spiritual destruction</a:t>
              </a:r>
            </a:p>
          </p:txBody>
        </p:sp>
      </p:grpSp>
    </p:spTree>
    <p:extLst>
      <p:ext uri="{BB962C8B-B14F-4D97-AF65-F5344CB8AC3E}">
        <p14:creationId xmlns:p14="http://schemas.microsoft.com/office/powerpoint/2010/main" val="107267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fade">
                                      <p:cBhvr>
                                        <p:cTn id="7" dur="3750"/>
                                        <p:tgtEl>
                                          <p:spTgt spid="5128"/>
                                        </p:tgtEl>
                                      </p:cBhvr>
                                    </p:animEffect>
                                  </p:childTnLst>
                                </p:cTn>
                              </p:par>
                              <p:par>
                                <p:cTn id="8" presetID="10" presetClass="entr" presetSubtype="0" fill="hold" nodeType="withEffect">
                                  <p:stCondLst>
                                    <p:cond delay="0"/>
                                  </p:stCondLst>
                                  <p:childTnLst>
                                    <p:set>
                                      <p:cBhvr>
                                        <p:cTn id="9" dur="1" fill="hold">
                                          <p:stCondLst>
                                            <p:cond delay="0"/>
                                          </p:stCondLst>
                                        </p:cTn>
                                        <p:tgtEl>
                                          <p:spTgt spid="5126"/>
                                        </p:tgtEl>
                                        <p:attrNameLst>
                                          <p:attrName>style.visibility</p:attrName>
                                        </p:attrNameLst>
                                      </p:cBhvr>
                                      <p:to>
                                        <p:strVal val="visible"/>
                                      </p:to>
                                    </p:set>
                                    <p:animEffect transition="in" filter="fade">
                                      <p:cBhvr>
                                        <p:cTn id="10" dur="3500"/>
                                        <p:tgtEl>
                                          <p:spTgt spid="512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out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arn(outVertical)">
                                      <p:cBhvr>
                                        <p:cTn id="2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428" y="40911"/>
            <a:ext cx="12032055" cy="923330"/>
          </a:xfrm>
          <a:prstGeom prst="rect">
            <a:avLst/>
          </a:prstGeom>
          <a:noFill/>
        </p:spPr>
        <p:txBody>
          <a:bodyPr wrap="square" rtlCol="0">
            <a:spAutoFit/>
          </a:bodyPr>
          <a:lstStyle/>
          <a:p>
            <a:pPr algn="ctr"/>
            <a:r>
              <a:rPr lang="en-US" sz="5400" dirty="0">
                <a:solidFill>
                  <a:schemeClr val="bg1"/>
                </a:solidFill>
              </a:rPr>
              <a:t>A Comfort in the Last Days</a:t>
            </a:r>
            <a:endParaRPr lang="en-US" sz="4000" dirty="0">
              <a:solidFill>
                <a:schemeClr val="bg1"/>
              </a:solidFill>
            </a:endParaRPr>
          </a:p>
        </p:txBody>
      </p:sp>
      <p:sp>
        <p:nvSpPr>
          <p:cNvPr id="48" name="Rectangle 47"/>
          <p:cNvSpPr/>
          <p:nvPr/>
        </p:nvSpPr>
        <p:spPr>
          <a:xfrm>
            <a:off x="-47160" y="6488667"/>
            <a:ext cx="3650439" cy="369332"/>
          </a:xfrm>
          <a:prstGeom prst="rect">
            <a:avLst/>
          </a:prstGeom>
        </p:spPr>
        <p:txBody>
          <a:bodyPr wrap="square">
            <a:spAutoFit/>
          </a:bodyPr>
          <a:lstStyle/>
          <a:p>
            <a:r>
              <a:rPr lang="en-US" dirty="0">
                <a:solidFill>
                  <a:schemeClr val="bg1"/>
                </a:solidFill>
                <a:latin typeface="Calibri" panose="020F0502020204030204" pitchFamily="34" charset="0"/>
              </a:rPr>
              <a:t>Isaiah 31</a:t>
            </a:r>
            <a:endParaRPr lang="en-US" dirty="0">
              <a:solidFill>
                <a:schemeClr val="bg1"/>
              </a:solidFill>
            </a:endParaRPr>
          </a:p>
        </p:txBody>
      </p:sp>
      <p:sp>
        <p:nvSpPr>
          <p:cNvPr id="2" name="Rectangle 1"/>
          <p:cNvSpPr/>
          <p:nvPr/>
        </p:nvSpPr>
        <p:spPr>
          <a:xfrm>
            <a:off x="294409" y="1005152"/>
            <a:ext cx="6096000" cy="1200329"/>
          </a:xfrm>
          <a:prstGeom prst="rect">
            <a:avLst/>
          </a:prstGeom>
        </p:spPr>
        <p:txBody>
          <a:bodyPr>
            <a:spAutoFit/>
          </a:bodyPr>
          <a:lstStyle/>
          <a:p>
            <a:r>
              <a:rPr lang="en-US" sz="2400" b="0" i="0" dirty="0">
                <a:solidFill>
                  <a:schemeClr val="bg1"/>
                </a:solidFill>
                <a:effectLst/>
                <a:latin typeface="Calibri" panose="020F0502020204030204" pitchFamily="34" charset="0"/>
              </a:rPr>
              <a:t> “the first warning speaks against trusting the </a:t>
            </a:r>
            <a:r>
              <a:rPr lang="en-US" sz="2400" b="0" i="1" dirty="0">
                <a:solidFill>
                  <a:schemeClr val="bg1"/>
                </a:solidFill>
                <a:effectLst/>
                <a:latin typeface="Calibri" panose="020F0502020204030204" pitchFamily="34" charset="0"/>
              </a:rPr>
              <a:t>wisdom</a:t>
            </a:r>
            <a:r>
              <a:rPr lang="en-US" sz="2400" b="0" i="0" dirty="0">
                <a:solidFill>
                  <a:schemeClr val="bg1"/>
                </a:solidFill>
                <a:effectLst/>
                <a:latin typeface="Calibri" panose="020F0502020204030204" pitchFamily="34" charset="0"/>
              </a:rPr>
              <a:t> of man, and the second against trusting the </a:t>
            </a:r>
            <a:r>
              <a:rPr lang="en-US" sz="2400" b="0" i="1" dirty="0">
                <a:solidFill>
                  <a:schemeClr val="bg1"/>
                </a:solidFill>
                <a:effectLst/>
                <a:latin typeface="Calibri" panose="020F0502020204030204" pitchFamily="34" charset="0"/>
              </a:rPr>
              <a:t>power</a:t>
            </a:r>
            <a:r>
              <a:rPr lang="en-US" sz="2400" b="0" i="0" dirty="0">
                <a:solidFill>
                  <a:schemeClr val="bg1"/>
                </a:solidFill>
                <a:effectLst/>
                <a:latin typeface="Calibri" panose="020F0502020204030204" pitchFamily="34" charset="0"/>
              </a:rPr>
              <a:t> of man” (5) </a:t>
            </a:r>
            <a:endParaRPr lang="en-US" sz="2400" dirty="0">
              <a:solidFill>
                <a:schemeClr val="bg1"/>
              </a:solidFill>
            </a:endParaRPr>
          </a:p>
        </p:txBody>
      </p:sp>
      <p:sp>
        <p:nvSpPr>
          <p:cNvPr id="3" name="Rectangle 2"/>
          <p:cNvSpPr/>
          <p:nvPr/>
        </p:nvSpPr>
        <p:spPr>
          <a:xfrm>
            <a:off x="5290264" y="2631274"/>
            <a:ext cx="6667500" cy="2031325"/>
          </a:xfrm>
          <a:prstGeom prst="rect">
            <a:avLst/>
          </a:prstGeom>
        </p:spPr>
        <p:txBody>
          <a:bodyPr wrap="square">
            <a:spAutoFit/>
          </a:bodyPr>
          <a:lstStyle/>
          <a:p>
            <a:r>
              <a:rPr lang="en-US" b="0" i="0" dirty="0">
                <a:solidFill>
                  <a:schemeClr val="bg1"/>
                </a:solidFill>
                <a:effectLst/>
                <a:latin typeface="Calibri" panose="020F0502020204030204" pitchFamily="34" charset="0"/>
              </a:rPr>
              <a:t>Only the Lord can save Israel. Isaiah said, “Turn ye unto him from whom the children of Israel have deeply revolted,” and “then shall the Assyrian fall with the sword, not of a mighty man,” but of the Lord.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The “Egyptian” and the “Assyrian” of the latter days may be those in whom a modern people trust rather than in the Lord. (1)</a:t>
            </a:r>
            <a:endParaRPr lang="en-US" dirty="0">
              <a:solidFill>
                <a:schemeClr val="bg1"/>
              </a:solidFill>
            </a:endParaRPr>
          </a:p>
        </p:txBody>
      </p:sp>
      <p:pic>
        <p:nvPicPr>
          <p:cNvPr id="6146" name="Picture 2" descr="http://www.bible-history.com/geography/maps/Map-Ancient-Near-East.gif"/>
          <p:cNvPicPr>
            <a:picLocks noChangeAspect="1" noChangeArrowheads="1"/>
          </p:cNvPicPr>
          <p:nvPr/>
        </p:nvPicPr>
        <p:blipFill rotWithShape="1">
          <a:blip r:embed="rId3">
            <a:extLst>
              <a:ext uri="{28A0092B-C50C-407E-A947-70E740481C1C}">
                <a14:useLocalDpi xmlns:a14="http://schemas.microsoft.com/office/drawing/2010/main" val="0"/>
              </a:ext>
            </a:extLst>
          </a:blip>
          <a:srcRect r="2421" b="8124"/>
          <a:stretch/>
        </p:blipFill>
        <p:spPr bwMode="auto">
          <a:xfrm>
            <a:off x="380955" y="2631274"/>
            <a:ext cx="4675073" cy="32291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66501" y="6006466"/>
            <a:ext cx="6096000" cy="830997"/>
          </a:xfrm>
          <a:prstGeom prst="rect">
            <a:avLst/>
          </a:prstGeom>
        </p:spPr>
        <p:txBody>
          <a:bodyPr>
            <a:spAutoFit/>
          </a:bodyPr>
          <a:lstStyle/>
          <a:p>
            <a:pPr algn="ctr"/>
            <a:r>
              <a:rPr lang="en-US" sz="2400" b="0" i="0" dirty="0">
                <a:solidFill>
                  <a:srgbClr val="FFFF00"/>
                </a:solidFill>
                <a:effectLst/>
              </a:rPr>
              <a:t>In the last days the Lord will defend the righteous inhabitants of Zion.</a:t>
            </a:r>
            <a:endParaRPr lang="en-US" sz="2400" dirty="0">
              <a:solidFill>
                <a:srgbClr val="FFFF00"/>
              </a:solidFill>
            </a:endParaRPr>
          </a:p>
        </p:txBody>
      </p:sp>
    </p:spTree>
    <p:extLst>
      <p:ext uri="{BB962C8B-B14F-4D97-AF65-F5344CB8AC3E}">
        <p14:creationId xmlns:p14="http://schemas.microsoft.com/office/powerpoint/2010/main" val="117740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3650439" cy="369332"/>
          </a:xfrm>
          <a:prstGeom prst="rect">
            <a:avLst/>
          </a:prstGeom>
        </p:spPr>
        <p:txBody>
          <a:bodyPr wrap="square">
            <a:spAutoFit/>
          </a:bodyPr>
          <a:lstStyle/>
          <a:p>
            <a:r>
              <a:rPr lang="en-US" dirty="0">
                <a:solidFill>
                  <a:schemeClr val="bg1"/>
                </a:solidFill>
                <a:latin typeface="Calibri" panose="020F0502020204030204" pitchFamily="34" charset="0"/>
              </a:rPr>
              <a:t>Isaiah 32:1-8</a:t>
            </a:r>
            <a:endParaRPr lang="en-US" dirty="0">
              <a:solidFill>
                <a:schemeClr val="bg1"/>
              </a:solidFill>
            </a:endParaRPr>
          </a:p>
        </p:txBody>
      </p:sp>
      <p:sp>
        <p:nvSpPr>
          <p:cNvPr id="9" name="Rectangle 8"/>
          <p:cNvSpPr/>
          <p:nvPr/>
        </p:nvSpPr>
        <p:spPr>
          <a:xfrm>
            <a:off x="4754400" y="2711263"/>
            <a:ext cx="2596396" cy="1569660"/>
          </a:xfrm>
          <a:prstGeom prst="rect">
            <a:avLst/>
          </a:prstGeom>
        </p:spPr>
        <p:txBody>
          <a:bodyPr wrap="square">
            <a:spAutoFit/>
          </a:bodyPr>
          <a:lstStyle/>
          <a:p>
            <a:pPr algn="ctr"/>
            <a:r>
              <a:rPr lang="en-US" sz="2400" dirty="0">
                <a:solidFill>
                  <a:schemeClr val="bg1"/>
                </a:solidFill>
              </a:rPr>
              <a:t>A King Shall Reign </a:t>
            </a:r>
          </a:p>
          <a:p>
            <a:pPr algn="ctr"/>
            <a:endParaRPr lang="en-US" sz="2400" dirty="0">
              <a:solidFill>
                <a:schemeClr val="bg1"/>
              </a:solidFill>
            </a:endParaRPr>
          </a:p>
          <a:p>
            <a:pPr algn="ctr"/>
            <a:r>
              <a:rPr lang="en-US" sz="2400" dirty="0">
                <a:solidFill>
                  <a:schemeClr val="bg1"/>
                </a:solidFill>
              </a:rPr>
              <a:t>The Savior in the Second Coming</a:t>
            </a:r>
          </a:p>
        </p:txBody>
      </p:sp>
      <p:grpSp>
        <p:nvGrpSpPr>
          <p:cNvPr id="4" name="Group 3"/>
          <p:cNvGrpSpPr/>
          <p:nvPr/>
        </p:nvGrpSpPr>
        <p:grpSpPr>
          <a:xfrm>
            <a:off x="4431389" y="336913"/>
            <a:ext cx="3329222" cy="2365909"/>
            <a:chOff x="4431389" y="336913"/>
            <a:chExt cx="3329222" cy="2365909"/>
          </a:xfrm>
        </p:grpSpPr>
        <p:sp>
          <p:nvSpPr>
            <p:cNvPr id="10" name="Rectangle 9"/>
            <p:cNvSpPr/>
            <p:nvPr/>
          </p:nvSpPr>
          <p:spPr>
            <a:xfrm>
              <a:off x="4431389" y="336913"/>
              <a:ext cx="3329222" cy="646331"/>
            </a:xfrm>
            <a:prstGeom prst="rect">
              <a:avLst/>
            </a:prstGeom>
          </p:spPr>
          <p:txBody>
            <a:bodyPr wrap="square">
              <a:spAutoFit/>
            </a:bodyPr>
            <a:lstStyle/>
            <a:p>
              <a:pPr algn="ctr"/>
              <a:r>
                <a:rPr lang="en-US" dirty="0">
                  <a:solidFill>
                    <a:schemeClr val="bg1"/>
                  </a:solidFill>
                </a:rPr>
                <a:t>Hiding Place From the Wind = </a:t>
              </a:r>
            </a:p>
            <a:p>
              <a:pPr algn="ctr"/>
              <a:r>
                <a:rPr lang="en-US" dirty="0">
                  <a:solidFill>
                    <a:schemeClr val="bg1"/>
                  </a:solidFill>
                </a:rPr>
                <a:t>Protection</a:t>
              </a:r>
            </a:p>
          </p:txBody>
        </p:sp>
        <p:pic>
          <p:nvPicPr>
            <p:cNvPr id="8194" name="Picture 2" descr="http://4.bp.blogspot.com/-7K5CIlZRSXM/UB3JExnV7zI/AAAAAAAAEBE/jRu1lpEIUF0/s1600/Jesus+with+gir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0477" y="956178"/>
              <a:ext cx="1199868" cy="17466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6845701" y="679242"/>
            <a:ext cx="4814251" cy="1736730"/>
            <a:chOff x="6845701" y="679242"/>
            <a:chExt cx="4814251" cy="1736730"/>
          </a:xfrm>
        </p:grpSpPr>
        <p:sp>
          <p:nvSpPr>
            <p:cNvPr id="11" name="Rectangle 10"/>
            <p:cNvSpPr/>
            <p:nvPr/>
          </p:nvSpPr>
          <p:spPr>
            <a:xfrm>
              <a:off x="6845701" y="1107551"/>
              <a:ext cx="2435054" cy="923330"/>
            </a:xfrm>
            <a:prstGeom prst="rect">
              <a:avLst/>
            </a:prstGeom>
          </p:spPr>
          <p:txBody>
            <a:bodyPr wrap="square">
              <a:spAutoFit/>
            </a:bodyPr>
            <a:lstStyle/>
            <a:p>
              <a:pPr algn="ctr"/>
              <a:r>
                <a:rPr lang="en-US" dirty="0">
                  <a:solidFill>
                    <a:schemeClr val="bg1"/>
                  </a:solidFill>
                </a:rPr>
                <a:t>Rivers of Water = Christ is the living water</a:t>
              </a:r>
            </a:p>
          </p:txBody>
        </p:sp>
        <p:pic>
          <p:nvPicPr>
            <p:cNvPr id="8198" name="Picture 6" descr="http://dustoffthebible.com/wp-content/uploads/2015/11/Jesus-with-the-Woman-at-we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59541" y="679242"/>
              <a:ext cx="2600411" cy="17367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7760611" y="2935138"/>
            <a:ext cx="3721098" cy="2115692"/>
            <a:chOff x="7760611" y="2935138"/>
            <a:chExt cx="3721098" cy="2115692"/>
          </a:xfrm>
        </p:grpSpPr>
        <p:sp>
          <p:nvSpPr>
            <p:cNvPr id="13" name="Rectangle 12"/>
            <p:cNvSpPr/>
            <p:nvPr/>
          </p:nvSpPr>
          <p:spPr>
            <a:xfrm>
              <a:off x="7760611" y="2935138"/>
              <a:ext cx="3721098" cy="923330"/>
            </a:xfrm>
            <a:prstGeom prst="rect">
              <a:avLst/>
            </a:prstGeom>
          </p:spPr>
          <p:txBody>
            <a:bodyPr wrap="square">
              <a:spAutoFit/>
            </a:bodyPr>
            <a:lstStyle/>
            <a:p>
              <a:r>
                <a:rPr lang="en-US" dirty="0">
                  <a:solidFill>
                    <a:schemeClr val="bg1"/>
                  </a:solidFill>
                </a:rPr>
                <a:t>See and hear = those who listen and  understand  the true doctrine of the gospel</a:t>
              </a:r>
            </a:p>
          </p:txBody>
        </p:sp>
        <p:pic>
          <p:nvPicPr>
            <p:cNvPr id="8200" name="Picture 8" descr="http://2.bp.blogspot.com/-a6nWFAUuQkw/Tkx_fjfWXHI/AAAAAAAAEik/4BH6xHwlNMk/s1600/stori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9145" y="3616325"/>
              <a:ext cx="2382937" cy="14345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5899089" y="5074397"/>
            <a:ext cx="4679864" cy="1637146"/>
            <a:chOff x="5899089" y="5074397"/>
            <a:chExt cx="4679864" cy="1637146"/>
          </a:xfrm>
        </p:grpSpPr>
        <p:sp>
          <p:nvSpPr>
            <p:cNvPr id="12" name="Rectangle 11"/>
            <p:cNvSpPr/>
            <p:nvPr/>
          </p:nvSpPr>
          <p:spPr>
            <a:xfrm>
              <a:off x="7982557" y="5788213"/>
              <a:ext cx="2596396" cy="923330"/>
            </a:xfrm>
            <a:prstGeom prst="rect">
              <a:avLst/>
            </a:prstGeom>
          </p:spPr>
          <p:txBody>
            <a:bodyPr wrap="square">
              <a:spAutoFit/>
            </a:bodyPr>
            <a:lstStyle/>
            <a:p>
              <a:r>
                <a:rPr lang="en-US" dirty="0">
                  <a:solidFill>
                    <a:schemeClr val="bg1"/>
                  </a:solidFill>
                </a:rPr>
                <a:t>Heart of rash  = those who take time and not judge in haste</a:t>
              </a:r>
            </a:p>
          </p:txBody>
        </p:sp>
        <p:pic>
          <p:nvPicPr>
            <p:cNvPr id="8202" name="Picture 10" descr="http://www.womeninthebible.net/Jesus_writing_in_san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9089" y="5074397"/>
              <a:ext cx="1987315" cy="14904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422640" y="4333577"/>
            <a:ext cx="5200480" cy="1974548"/>
            <a:chOff x="422640" y="4333577"/>
            <a:chExt cx="5200480" cy="1974548"/>
          </a:xfrm>
        </p:grpSpPr>
        <p:sp>
          <p:nvSpPr>
            <p:cNvPr id="14" name="Rectangle 13"/>
            <p:cNvSpPr/>
            <p:nvPr/>
          </p:nvSpPr>
          <p:spPr>
            <a:xfrm>
              <a:off x="2440107" y="4830797"/>
              <a:ext cx="3183013" cy="1477328"/>
            </a:xfrm>
            <a:prstGeom prst="rect">
              <a:avLst/>
            </a:prstGeom>
          </p:spPr>
          <p:txBody>
            <a:bodyPr wrap="square">
              <a:spAutoFit/>
            </a:bodyPr>
            <a:lstStyle/>
            <a:p>
              <a:r>
                <a:rPr lang="en-US" dirty="0">
                  <a:solidFill>
                    <a:schemeClr val="bg1"/>
                  </a:solidFill>
                </a:rPr>
                <a:t>Stammering = Those who are incapable of expressing themselves, but shall be ready to speak (interpretations of tongues)</a:t>
              </a:r>
            </a:p>
          </p:txBody>
        </p:sp>
        <p:pic>
          <p:nvPicPr>
            <p:cNvPr id="8204" name="Picture 12" descr="https://jimyarbrough.files.wordpress.com/2012/10/aron-mose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2640" y="4333577"/>
              <a:ext cx="1999542" cy="19745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127989" y="445994"/>
            <a:ext cx="4247173" cy="3169458"/>
            <a:chOff x="127989" y="445994"/>
            <a:chExt cx="4247173" cy="3169458"/>
          </a:xfrm>
        </p:grpSpPr>
        <p:sp>
          <p:nvSpPr>
            <p:cNvPr id="15" name="Rectangle 14"/>
            <p:cNvSpPr/>
            <p:nvPr/>
          </p:nvSpPr>
          <p:spPr>
            <a:xfrm>
              <a:off x="422640" y="2138124"/>
              <a:ext cx="3952522" cy="1477328"/>
            </a:xfrm>
            <a:prstGeom prst="rect">
              <a:avLst/>
            </a:prstGeom>
          </p:spPr>
          <p:txBody>
            <a:bodyPr wrap="square">
              <a:spAutoFit/>
            </a:bodyPr>
            <a:lstStyle/>
            <a:p>
              <a:r>
                <a:rPr lang="en-US" dirty="0">
                  <a:solidFill>
                    <a:schemeClr val="bg1"/>
                  </a:solidFill>
                </a:rPr>
                <a:t>Vile person = Those who call good evil and evil good</a:t>
              </a:r>
            </a:p>
            <a:p>
              <a:r>
                <a:rPr lang="en-US" dirty="0">
                  <a:solidFill>
                    <a:schemeClr val="bg1"/>
                  </a:solidFill>
                </a:rPr>
                <a:t>Churl = rude, deceiver</a:t>
              </a:r>
            </a:p>
            <a:p>
              <a:r>
                <a:rPr lang="en-US" dirty="0">
                  <a:solidFill>
                    <a:schemeClr val="bg1"/>
                  </a:solidFill>
                </a:rPr>
                <a:t>Those who are unworthy will not have a place</a:t>
              </a:r>
            </a:p>
          </p:txBody>
        </p:sp>
        <p:pic>
          <p:nvPicPr>
            <p:cNvPr id="8206" name="Picture 14" descr="https://www.lds.org/bc/content/shared/content/images/gospel-library/manual/32501/32501_all_032_02-Judgement.jpg"/>
            <p:cNvPicPr>
              <a:picLocks noChangeAspect="1" noChangeArrowheads="1"/>
            </p:cNvPicPr>
            <p:nvPr/>
          </p:nvPicPr>
          <p:blipFill rotWithShape="1">
            <a:blip r:embed="rId8">
              <a:extLst>
                <a:ext uri="{28A0092B-C50C-407E-A947-70E740481C1C}">
                  <a14:useLocalDpi xmlns:a14="http://schemas.microsoft.com/office/drawing/2010/main" val="0"/>
                </a:ext>
              </a:extLst>
            </a:blip>
            <a:srcRect l="25909" t="4100"/>
            <a:stretch/>
          </p:blipFill>
          <p:spPr bwMode="auto">
            <a:xfrm>
              <a:off x="127989" y="445994"/>
              <a:ext cx="3175703" cy="15802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9112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TotalTime>
  <Words>3790</Words>
  <Application>Microsoft Office PowerPoint</Application>
  <PresentationFormat>Widescreen</PresentationFormat>
  <Paragraphs>227</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Georgia</vt:lpstr>
      <vt:lpstr>Abadi</vt:lpstr>
      <vt:lpstr>Calibri</vt:lpstr>
      <vt:lpstr>Arial</vt:lpstr>
      <vt:lpstr>Franklin Gothic Medium</vt:lpstr>
      <vt:lpstr>Franklin Gothic Book</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31</cp:revision>
  <dcterms:created xsi:type="dcterms:W3CDTF">2016-03-10T16:23:45Z</dcterms:created>
  <dcterms:modified xsi:type="dcterms:W3CDTF">2020-11-16T16:34:10Z</dcterms:modified>
</cp:coreProperties>
</file>