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2" r:id="rId5"/>
    <p:sldId id="273" r:id="rId6"/>
    <p:sldId id="261" r:id="rId7"/>
    <p:sldId id="263" r:id="rId8"/>
    <p:sldId id="274" r:id="rId9"/>
    <p:sldId id="282" r:id="rId10"/>
    <p:sldId id="283" r:id="rId11"/>
    <p:sldId id="264" r:id="rId12"/>
    <p:sldId id="258" r:id="rId13"/>
    <p:sldId id="280" r:id="rId14"/>
    <p:sldId id="281" r:id="rId15"/>
    <p:sldId id="277" r:id="rId16"/>
    <p:sldId id="278" r:id="rId17"/>
    <p:sldId id="279" r:id="rId18"/>
  </p:sldIdLst>
  <p:sldSz cx="12192000" cy="6858000"/>
  <p:notesSz cx="6858000" cy="9144000"/>
  <p:embeddedFontLst>
    <p:embeddedFont>
      <p:font typeface="Abadi" panose="020B0604020104020204" pitchFamily="34" charset="0"/>
      <p:regular r:id="rId19"/>
    </p:embeddedFont>
    <p:embeddedFont>
      <p:font typeface="Calibri" panose="020F0502020204030204" pitchFamily="34" charset="0"/>
      <p:regular r:id="rId20"/>
      <p:bold r:id="rId21"/>
      <p:italic r:id="rId22"/>
      <p:boldItalic r:id="rId23"/>
    </p:embeddedFont>
    <p:embeddedFont>
      <p:font typeface="Franklin Gothic Book" panose="020B0503020102020204" pitchFamily="34" charset="0"/>
      <p:regular r:id="rId24"/>
      <p:italic r:id="rId25"/>
    </p:embeddedFont>
    <p:embeddedFont>
      <p:font typeface="Franklin Gothic Medium" panose="020B0603020102020204" pitchFamily="34" charset="0"/>
      <p:regular r:id="rId26"/>
      <p:italic r:id="rId27"/>
    </p:embeddedFont>
    <p:embeddedFont>
      <p:font typeface="Palatino"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D1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42583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85492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75759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4640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34015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12461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D04A37-DC52-48D1-BE81-4C458E199285}"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4345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D04A37-DC52-48D1-BE81-4C458E199285}"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7008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04A37-DC52-48D1-BE81-4C458E199285}"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80756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72788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61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04A37-DC52-48D1-BE81-4C458E199285}"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3A789-B031-4609-854F-29FF1946CEAC}" type="slidenum">
              <a:rPr lang="en-US" smtClean="0"/>
              <a:t>‹#›</a:t>
            </a:fld>
            <a:endParaRPr lang="en-US"/>
          </a:p>
        </p:txBody>
      </p:sp>
    </p:spTree>
    <p:extLst>
      <p:ext uri="{BB962C8B-B14F-4D97-AF65-F5344CB8AC3E}">
        <p14:creationId xmlns:p14="http://schemas.microsoft.com/office/powerpoint/2010/main" val="56543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historyguy.com/arab_israeli_wars.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1696C3C-2A92-44EB-8216-0955D10AD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19200" y="1090852"/>
            <a:ext cx="9744218" cy="2369880"/>
          </a:xfrm>
          <a:prstGeom prst="rect">
            <a:avLst/>
          </a:prstGeom>
          <a:noFill/>
        </p:spPr>
        <p:txBody>
          <a:bodyPr wrap="square" rtlCol="0">
            <a:spAutoFit/>
          </a:bodyPr>
          <a:lstStyle/>
          <a:p>
            <a:pPr algn="ctr"/>
            <a:r>
              <a:rPr lang="en-US" sz="5400" dirty="0">
                <a:solidFill>
                  <a:schemeClr val="bg1"/>
                </a:solidFill>
              </a:rPr>
              <a:t>Prophecy:</a:t>
            </a:r>
          </a:p>
          <a:p>
            <a:pPr algn="ctr"/>
            <a:r>
              <a:rPr lang="en-US" sz="5400" dirty="0">
                <a:solidFill>
                  <a:schemeClr val="bg1"/>
                </a:solidFill>
              </a:rPr>
              <a:t>The Coming of the Savior</a:t>
            </a:r>
          </a:p>
          <a:p>
            <a:pPr algn="ctr"/>
            <a:r>
              <a:rPr lang="en-US" sz="4000" dirty="0">
                <a:solidFill>
                  <a:schemeClr val="bg1"/>
                </a:solidFill>
              </a:rPr>
              <a:t>Isaiah 36-41</a:t>
            </a:r>
          </a:p>
        </p:txBody>
      </p:sp>
      <p:sp>
        <p:nvSpPr>
          <p:cNvPr id="2" name="TextBox 1"/>
          <p:cNvSpPr txBox="1"/>
          <p:nvPr/>
        </p:nvSpPr>
        <p:spPr>
          <a:xfrm>
            <a:off x="76200" y="108857"/>
            <a:ext cx="2286000" cy="369332"/>
          </a:xfrm>
          <a:prstGeom prst="rect">
            <a:avLst/>
          </a:prstGeom>
          <a:noFill/>
        </p:spPr>
        <p:txBody>
          <a:bodyPr wrap="square" rtlCol="0">
            <a:spAutoFit/>
          </a:bodyPr>
          <a:lstStyle/>
          <a:p>
            <a:r>
              <a:rPr lang="en-US" dirty="0">
                <a:solidFill>
                  <a:schemeClr val="bg1"/>
                </a:solidFill>
              </a:rPr>
              <a:t>Lesson 126 Part 2</a:t>
            </a:r>
          </a:p>
        </p:txBody>
      </p:sp>
      <p:grpSp>
        <p:nvGrpSpPr>
          <p:cNvPr id="5" name="Group 4"/>
          <p:cNvGrpSpPr/>
          <p:nvPr/>
        </p:nvGrpSpPr>
        <p:grpSpPr>
          <a:xfrm>
            <a:off x="1603151" y="2983116"/>
            <a:ext cx="2027108" cy="3499165"/>
            <a:chOff x="1593589" y="398948"/>
            <a:chExt cx="2902209" cy="5087452"/>
          </a:xfrm>
        </p:grpSpPr>
        <p:grpSp>
          <p:nvGrpSpPr>
            <p:cNvPr id="7" name="Group 33"/>
            <p:cNvGrpSpPr/>
            <p:nvPr/>
          </p:nvGrpSpPr>
          <p:grpSpPr>
            <a:xfrm>
              <a:off x="1593589" y="398948"/>
              <a:ext cx="2902209" cy="5087452"/>
              <a:chOff x="1593589" y="398948"/>
              <a:chExt cx="1375870" cy="4260181"/>
            </a:xfrm>
          </p:grpSpPr>
          <p:sp>
            <p:nvSpPr>
              <p:cNvPr id="2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a:off x="2383609" y="1732280"/>
                <a:ext cx="585850" cy="1566411"/>
                <a:chOff x="4699336" y="2759583"/>
                <a:chExt cx="1168064" cy="2193417"/>
              </a:xfrm>
            </p:grpSpPr>
            <p:sp>
              <p:nvSpPr>
                <p:cNvPr id="4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3"/>
            <p:cNvGrpSpPr/>
            <p:nvPr/>
          </p:nvGrpSpPr>
          <p:grpSpPr>
            <a:xfrm rot="5003920">
              <a:off x="2288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44"/>
            <p:cNvGrpSpPr/>
            <p:nvPr/>
          </p:nvGrpSpPr>
          <p:grpSpPr>
            <a:xfrm rot="16596080" flipH="1">
              <a:off x="1145001" y="3506278"/>
              <a:ext cx="2489460" cy="381000"/>
              <a:chOff x="1600200" y="6781800"/>
              <a:chExt cx="2754086" cy="1143000"/>
            </a:xfrm>
          </p:grpSpPr>
          <p:sp>
            <p:nvSpPr>
              <p:cNvPr id="11" name="Chevron 1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497370" y="4158053"/>
            <a:ext cx="6616944" cy="1323439"/>
          </a:xfrm>
          <a:prstGeom prst="rect">
            <a:avLst/>
          </a:prstGeom>
        </p:spPr>
        <p:txBody>
          <a:bodyPr wrap="square">
            <a:spAutoFit/>
          </a:bodyPr>
          <a:lstStyle/>
          <a:p>
            <a:r>
              <a:rPr lang="en-US" sz="2000" i="1" dirty="0">
                <a:solidFill>
                  <a:schemeClr val="bg1"/>
                </a:solidFill>
              </a:rPr>
              <a:t>My righteousness is near; my salvation is gone forth, and mine arms shall judge the people; the isles shall wait upon me, and on mine arm shall they trust.</a:t>
            </a:r>
          </a:p>
          <a:p>
            <a:r>
              <a:rPr lang="en-US" sz="2000" i="1" dirty="0">
                <a:solidFill>
                  <a:schemeClr val="bg1"/>
                </a:solidFill>
              </a:rPr>
              <a:t>Isaiah 51:5</a:t>
            </a:r>
          </a:p>
        </p:txBody>
      </p:sp>
    </p:spTree>
    <p:extLst>
      <p:ext uri="{BB962C8B-B14F-4D97-AF65-F5344CB8AC3E}">
        <p14:creationId xmlns:p14="http://schemas.microsoft.com/office/powerpoint/2010/main" val="330228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41:2   </a:t>
            </a:r>
            <a:endParaRPr lang="en-US" dirty="0">
              <a:solidFill>
                <a:schemeClr val="bg1"/>
              </a:solidFill>
            </a:endParaRPr>
          </a:p>
        </p:txBody>
      </p:sp>
      <p:sp>
        <p:nvSpPr>
          <p:cNvPr id="7" name="Rectangle 6"/>
          <p:cNvSpPr/>
          <p:nvPr/>
        </p:nvSpPr>
        <p:spPr>
          <a:xfrm>
            <a:off x="315190" y="35477"/>
            <a:ext cx="11208327" cy="769441"/>
          </a:xfrm>
          <a:prstGeom prst="rect">
            <a:avLst/>
          </a:prstGeom>
        </p:spPr>
        <p:txBody>
          <a:bodyPr wrap="square">
            <a:spAutoFit/>
          </a:bodyPr>
          <a:lstStyle/>
          <a:p>
            <a:pPr algn="ctr"/>
            <a:r>
              <a:rPr lang="en-US" sz="4400" dirty="0">
                <a:solidFill>
                  <a:schemeClr val="bg1"/>
                </a:solidFill>
              </a:rPr>
              <a:t>An Elias</a:t>
            </a:r>
          </a:p>
        </p:txBody>
      </p:sp>
      <p:sp>
        <p:nvSpPr>
          <p:cNvPr id="11" name="Rectangle 10"/>
          <p:cNvSpPr/>
          <p:nvPr/>
        </p:nvSpPr>
        <p:spPr>
          <a:xfrm>
            <a:off x="8440916" y="6432233"/>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(4)</a:t>
            </a:r>
            <a:endParaRPr lang="en-US" dirty="0">
              <a:solidFill>
                <a:schemeClr val="bg1"/>
              </a:solidFill>
            </a:endParaRPr>
          </a:p>
        </p:txBody>
      </p:sp>
      <p:sp>
        <p:nvSpPr>
          <p:cNvPr id="2" name="Rectangle 1"/>
          <p:cNvSpPr/>
          <p:nvPr/>
        </p:nvSpPr>
        <p:spPr>
          <a:xfrm>
            <a:off x="850888" y="1351507"/>
            <a:ext cx="6096000" cy="3785652"/>
          </a:xfrm>
          <a:prstGeom prst="rect">
            <a:avLst/>
          </a:prstGeom>
        </p:spPr>
        <p:txBody>
          <a:bodyPr>
            <a:spAutoFit/>
          </a:bodyPr>
          <a:lstStyle/>
          <a:p>
            <a:r>
              <a:rPr lang="en-US" sz="2400" dirty="0">
                <a:solidFill>
                  <a:schemeClr val="bg1"/>
                </a:solidFill>
                <a:latin typeface="Calibri" panose="020F0502020204030204" pitchFamily="34" charset="0"/>
              </a:rPr>
              <a:t>Since it is apparent that no one messenger </a:t>
            </a:r>
            <a:r>
              <a:rPr lang="en-US" sz="2400" dirty="0">
                <a:solidFill>
                  <a:schemeClr val="bg1"/>
                </a:solidFill>
              </a:rPr>
              <a:t>has</a:t>
            </a:r>
            <a:r>
              <a:rPr lang="en-US" sz="2400" dirty="0">
                <a:solidFill>
                  <a:schemeClr val="bg1"/>
                </a:solidFill>
                <a:latin typeface="Calibri" panose="020F0502020204030204" pitchFamily="34" charset="0"/>
              </a:rPr>
              <a:t> carried the whole burden of the restoration, but rather that each has come with a specific endowment from on high, it becomes clear that </a:t>
            </a:r>
            <a:r>
              <a:rPr lang="en-US" sz="2400" i="1" dirty="0">
                <a:solidFill>
                  <a:schemeClr val="bg1"/>
                </a:solidFill>
                <a:latin typeface="Calibri" panose="020F0502020204030204" pitchFamily="34" charset="0"/>
              </a:rPr>
              <a:t>Elias is a composite personage. </a:t>
            </a:r>
          </a:p>
          <a:p>
            <a:endParaRPr lang="en-US" sz="2400" i="1" dirty="0">
              <a:solidFill>
                <a:schemeClr val="bg1"/>
              </a:solidFill>
              <a:latin typeface="Calibri" panose="020F0502020204030204" pitchFamily="34" charset="0"/>
            </a:endParaRPr>
          </a:p>
          <a:p>
            <a:r>
              <a:rPr lang="en-US" sz="2400" i="1" dirty="0">
                <a:solidFill>
                  <a:schemeClr val="bg1"/>
                </a:solidFill>
                <a:latin typeface="Calibri" panose="020F0502020204030204" pitchFamily="34" charset="0"/>
              </a:rPr>
              <a:t>The expression must be understood to be a name and a title for those whose mission it was to commit keys and powers to men in this final dispensation.</a:t>
            </a:r>
            <a:r>
              <a:rPr lang="en-US" sz="2400" dirty="0">
                <a:solidFill>
                  <a:schemeClr val="bg1"/>
                </a:solidFill>
                <a:latin typeface="Calibri" panose="020F0502020204030204" pitchFamily="34" charset="0"/>
              </a:rPr>
              <a:t> </a:t>
            </a:r>
            <a:endParaRPr lang="en-US" sz="2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776" y="1706290"/>
            <a:ext cx="2468359" cy="3445418"/>
          </a:xfrm>
          <a:prstGeom prst="rect">
            <a:avLst/>
          </a:prstGeom>
        </p:spPr>
      </p:pic>
      <p:sp>
        <p:nvSpPr>
          <p:cNvPr id="6" name="Rectangle 5"/>
          <p:cNvSpPr/>
          <p:nvPr/>
        </p:nvSpPr>
        <p:spPr>
          <a:xfrm>
            <a:off x="2993571" y="5860286"/>
            <a:ext cx="7391400" cy="707886"/>
          </a:xfrm>
          <a:prstGeom prst="rect">
            <a:avLst/>
          </a:prstGeom>
        </p:spPr>
        <p:txBody>
          <a:bodyPr wrap="square">
            <a:spAutoFit/>
          </a:bodyPr>
          <a:lstStyle/>
          <a:p>
            <a:r>
              <a:rPr lang="en-US" sz="2000" dirty="0">
                <a:solidFill>
                  <a:srgbClr val="FFFF00"/>
                </a:solidFill>
              </a:rPr>
              <a:t>The “man from the east” seems to mean angels of the Restoration, who are grouped together under the composite title of Elias. (1)</a:t>
            </a:r>
          </a:p>
        </p:txBody>
      </p:sp>
    </p:spTree>
    <p:extLst>
      <p:ext uri="{BB962C8B-B14F-4D97-AF65-F5344CB8AC3E}">
        <p14:creationId xmlns:p14="http://schemas.microsoft.com/office/powerpoint/2010/main" val="10753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Desire to Strengthen</a:t>
            </a:r>
            <a:endParaRPr lang="en-US" sz="4000" dirty="0">
              <a:solidFill>
                <a:schemeClr val="bg1"/>
              </a:solidFill>
            </a:endParaRP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41</a:t>
            </a:r>
            <a:endParaRPr lang="en-US" dirty="0">
              <a:solidFill>
                <a:schemeClr val="bg1"/>
              </a:solidFill>
            </a:endParaRPr>
          </a:p>
        </p:txBody>
      </p:sp>
      <p:sp>
        <p:nvSpPr>
          <p:cNvPr id="10" name="Rectangle 9"/>
          <p:cNvSpPr/>
          <p:nvPr/>
        </p:nvSpPr>
        <p:spPr>
          <a:xfrm>
            <a:off x="8440916" y="6432233"/>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grpSp>
        <p:nvGrpSpPr>
          <p:cNvPr id="7" name="Group 6"/>
          <p:cNvGrpSpPr/>
          <p:nvPr/>
        </p:nvGrpSpPr>
        <p:grpSpPr>
          <a:xfrm>
            <a:off x="294409" y="1005152"/>
            <a:ext cx="6096000" cy="2239784"/>
            <a:chOff x="294409" y="1005152"/>
            <a:chExt cx="6096000" cy="2239784"/>
          </a:xfrm>
        </p:grpSpPr>
        <p:sp>
          <p:nvSpPr>
            <p:cNvPr id="2" name="Rectangle 1"/>
            <p:cNvSpPr/>
            <p:nvPr/>
          </p:nvSpPr>
          <p:spPr>
            <a:xfrm>
              <a:off x="294409" y="1005152"/>
              <a:ext cx="6096000" cy="1631216"/>
            </a:xfrm>
            <a:prstGeom prst="rect">
              <a:avLst/>
            </a:prstGeom>
          </p:spPr>
          <p:txBody>
            <a:bodyPr>
              <a:spAutoFit/>
            </a:bodyPr>
            <a:lstStyle/>
            <a:p>
              <a:r>
                <a:rPr lang="en-US" sz="2000" dirty="0">
                  <a:solidFill>
                    <a:schemeClr val="bg1"/>
                  </a:solidFill>
                </a:rPr>
                <a:t>1. How firm a foundation, ye Saints of the Lord,</a:t>
              </a:r>
              <a:br>
                <a:rPr lang="en-US" sz="2000" dirty="0">
                  <a:solidFill>
                    <a:schemeClr val="bg1"/>
                  </a:solidFill>
                </a:rPr>
              </a:br>
              <a:r>
                <a:rPr lang="en-US" sz="2000" dirty="0">
                  <a:solidFill>
                    <a:schemeClr val="bg1"/>
                  </a:solidFill>
                </a:rPr>
                <a:t>Is laid for your faith in his excellent word!</a:t>
              </a:r>
              <a:br>
                <a:rPr lang="en-US" sz="2000" dirty="0">
                  <a:solidFill>
                    <a:schemeClr val="bg1"/>
                  </a:solidFill>
                </a:rPr>
              </a:br>
              <a:r>
                <a:rPr lang="en-US" sz="2000" dirty="0">
                  <a:solidFill>
                    <a:schemeClr val="bg1"/>
                  </a:solidFill>
                </a:rPr>
                <a:t>What more can he say than to you he hath said,</a:t>
              </a:r>
              <a:br>
                <a:rPr lang="en-US" sz="2000" dirty="0">
                  <a:solidFill>
                    <a:schemeClr val="bg1"/>
                  </a:solidFill>
                </a:rPr>
              </a:br>
              <a:r>
                <a:rPr lang="en-US" sz="2000" dirty="0">
                  <a:solidFill>
                    <a:schemeClr val="bg1"/>
                  </a:solidFill>
                </a:rPr>
                <a:t>Who unto the Savior, who unto the Savior,</a:t>
              </a:r>
              <a:br>
                <a:rPr lang="en-US" sz="2000" dirty="0">
                  <a:solidFill>
                    <a:schemeClr val="bg1"/>
                  </a:solidFill>
                </a:rPr>
              </a:br>
              <a:r>
                <a:rPr lang="en-US" sz="2000" dirty="0">
                  <a:solidFill>
                    <a:schemeClr val="bg1"/>
                  </a:solidFill>
                </a:rPr>
                <a:t>Who unto the Savior for refuge have fled? </a:t>
              </a:r>
              <a:r>
                <a:rPr lang="en-US" sz="2000" b="0" i="0" dirty="0">
                  <a:solidFill>
                    <a:schemeClr val="bg1"/>
                  </a:solidFill>
                  <a:effectLst/>
                </a:rPr>
                <a:t> </a:t>
              </a:r>
              <a:endParaRPr lang="en-US" sz="2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306" y="2056080"/>
              <a:ext cx="880634" cy="1188856"/>
            </a:xfrm>
            <a:prstGeom prst="rect">
              <a:avLst/>
            </a:prstGeom>
          </p:spPr>
        </p:pic>
      </p:grpSp>
      <p:grpSp>
        <p:nvGrpSpPr>
          <p:cNvPr id="8" name="Group 7"/>
          <p:cNvGrpSpPr/>
          <p:nvPr/>
        </p:nvGrpSpPr>
        <p:grpSpPr>
          <a:xfrm>
            <a:off x="6096000" y="212767"/>
            <a:ext cx="6667500" cy="3195054"/>
            <a:chOff x="6096000" y="212767"/>
            <a:chExt cx="6667500" cy="3195054"/>
          </a:xfrm>
        </p:grpSpPr>
        <p:sp>
          <p:nvSpPr>
            <p:cNvPr id="3" name="Rectangle 2"/>
            <p:cNvSpPr/>
            <p:nvPr/>
          </p:nvSpPr>
          <p:spPr>
            <a:xfrm>
              <a:off x="6096000" y="1776605"/>
              <a:ext cx="6667500" cy="1631216"/>
            </a:xfrm>
            <a:prstGeom prst="rect">
              <a:avLst/>
            </a:prstGeom>
          </p:spPr>
          <p:txBody>
            <a:bodyPr wrap="square">
              <a:spAutoFit/>
            </a:bodyPr>
            <a:lstStyle/>
            <a:p>
              <a:r>
                <a:rPr lang="en-US" sz="2000" dirty="0">
                  <a:solidFill>
                    <a:schemeClr val="bg1"/>
                  </a:solidFill>
                </a:rPr>
                <a:t>2. In </a:t>
              </a:r>
              <a:r>
                <a:rPr lang="en-US" sz="2000" dirty="0" err="1">
                  <a:solidFill>
                    <a:schemeClr val="bg1"/>
                  </a:solidFill>
                </a:rPr>
                <a:t>ev'ry</a:t>
              </a:r>
              <a:r>
                <a:rPr lang="en-US" sz="2000" dirty="0">
                  <a:solidFill>
                    <a:schemeClr val="bg1"/>
                  </a:solidFill>
                </a:rPr>
                <a:t> condition—in sickness, in health,</a:t>
              </a:r>
              <a:br>
                <a:rPr lang="en-US" sz="2000" dirty="0">
                  <a:solidFill>
                    <a:schemeClr val="bg1"/>
                  </a:solidFill>
                </a:rPr>
              </a:br>
              <a:r>
                <a:rPr lang="en-US" sz="2000" dirty="0">
                  <a:solidFill>
                    <a:schemeClr val="bg1"/>
                  </a:solidFill>
                </a:rPr>
                <a:t>In poverty's vale or abounding in wealth,</a:t>
              </a:r>
              <a:br>
                <a:rPr lang="en-US" sz="2000" dirty="0">
                  <a:solidFill>
                    <a:schemeClr val="bg1"/>
                  </a:solidFill>
                </a:rPr>
              </a:br>
              <a:r>
                <a:rPr lang="en-US" sz="2000" dirty="0">
                  <a:solidFill>
                    <a:schemeClr val="bg1"/>
                  </a:solidFill>
                </a:rPr>
                <a:t>At home or abroad, on the land or the sea—</a:t>
              </a:r>
              <a:br>
                <a:rPr lang="en-US" sz="2000" dirty="0">
                  <a:solidFill>
                    <a:schemeClr val="bg1"/>
                  </a:solidFill>
                </a:rPr>
              </a:br>
              <a:r>
                <a:rPr lang="en-US" sz="2000" dirty="0">
                  <a:solidFill>
                    <a:schemeClr val="bg1"/>
                  </a:solidFill>
                </a:rPr>
                <a:t>As thy days may demand, as thy days may demand,</a:t>
              </a:r>
              <a:br>
                <a:rPr lang="en-US" sz="2000" dirty="0">
                  <a:solidFill>
                    <a:schemeClr val="bg1"/>
                  </a:solidFill>
                </a:rPr>
              </a:br>
              <a:r>
                <a:rPr lang="en-US" sz="2000" dirty="0">
                  <a:solidFill>
                    <a:schemeClr val="bg1"/>
                  </a:solidFill>
                </a:rPr>
                <a:t>As thy days may demand, so thy succor shall be.</a:t>
              </a:r>
            </a:p>
          </p:txBody>
        </p:sp>
        <p:pic>
          <p:nvPicPr>
            <p:cNvPr id="4100" name="Picture 4" descr="https://www.lds.org/bc/content/shared/content/images/gospel-library/manual/37108/37108_all_005_02-heal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0" y="212767"/>
              <a:ext cx="2226452" cy="16079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94409" y="3185324"/>
            <a:ext cx="6096000" cy="3612729"/>
            <a:chOff x="294409" y="3185324"/>
            <a:chExt cx="6096000" cy="3612729"/>
          </a:xfrm>
        </p:grpSpPr>
        <p:sp>
          <p:nvSpPr>
            <p:cNvPr id="5" name="Rectangle 4"/>
            <p:cNvSpPr/>
            <p:nvPr/>
          </p:nvSpPr>
          <p:spPr>
            <a:xfrm>
              <a:off x="294409" y="3185324"/>
              <a:ext cx="6096000" cy="1631216"/>
            </a:xfrm>
            <a:prstGeom prst="rect">
              <a:avLst/>
            </a:prstGeom>
          </p:spPr>
          <p:txBody>
            <a:bodyPr>
              <a:spAutoFit/>
            </a:bodyPr>
            <a:lstStyle/>
            <a:p>
              <a:r>
                <a:rPr lang="en-US" sz="2000" dirty="0">
                  <a:solidFill>
                    <a:schemeClr val="bg1"/>
                  </a:solidFill>
                </a:rPr>
                <a:t>3. Fear not, I am with thee; oh, be not dismayed,</a:t>
              </a:r>
              <a:br>
                <a:rPr lang="en-US" sz="2000" dirty="0">
                  <a:solidFill>
                    <a:schemeClr val="bg1"/>
                  </a:solidFill>
                </a:rPr>
              </a:br>
              <a:r>
                <a:rPr lang="en-US" sz="2000" dirty="0">
                  <a:solidFill>
                    <a:schemeClr val="bg1"/>
                  </a:solidFill>
                </a:rPr>
                <a:t>For I am thy God and will still give thee aid.</a:t>
              </a:r>
              <a:br>
                <a:rPr lang="en-US" sz="2000" dirty="0">
                  <a:solidFill>
                    <a:schemeClr val="bg1"/>
                  </a:solidFill>
                </a:rPr>
              </a:br>
              <a:r>
                <a:rPr lang="en-US" sz="2000" dirty="0">
                  <a:solidFill>
                    <a:schemeClr val="bg1"/>
                  </a:solidFill>
                </a:rPr>
                <a:t>I'll strengthen thee, help thee, and cause thee to stand,</a:t>
              </a:r>
              <a:br>
                <a:rPr lang="en-US" sz="2000" dirty="0">
                  <a:solidFill>
                    <a:schemeClr val="bg1"/>
                  </a:solidFill>
                </a:rPr>
              </a:br>
              <a:r>
                <a:rPr lang="en-US" sz="2000" dirty="0">
                  <a:solidFill>
                    <a:schemeClr val="bg1"/>
                  </a:solidFill>
                </a:rPr>
                <a:t>Upheld by my righteous, upheld by my righteous,</a:t>
              </a:r>
              <a:br>
                <a:rPr lang="en-US" sz="2000" dirty="0">
                  <a:solidFill>
                    <a:schemeClr val="bg1"/>
                  </a:solidFill>
                </a:rPr>
              </a:br>
              <a:r>
                <a:rPr lang="en-US" sz="2000" dirty="0">
                  <a:solidFill>
                    <a:schemeClr val="bg1"/>
                  </a:solidFill>
                </a:rPr>
                <a:t>Upheld by my righteous, omnipotent hand.</a:t>
              </a:r>
            </a:p>
          </p:txBody>
        </p:sp>
        <p:pic>
          <p:nvPicPr>
            <p:cNvPr id="4104" name="Picture 8" descr="http://www.godisreal.today/wp-content/uploads/2013/09/jesus-movi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4717" y="4816540"/>
              <a:ext cx="3082352" cy="19815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894711" y="3471212"/>
            <a:ext cx="6096000" cy="3273919"/>
            <a:chOff x="5894711" y="3471212"/>
            <a:chExt cx="6096000" cy="3273919"/>
          </a:xfrm>
        </p:grpSpPr>
        <p:sp>
          <p:nvSpPr>
            <p:cNvPr id="9" name="Rectangle 8"/>
            <p:cNvSpPr/>
            <p:nvPr/>
          </p:nvSpPr>
          <p:spPr>
            <a:xfrm>
              <a:off x="5894711" y="5113915"/>
              <a:ext cx="6096000" cy="1631216"/>
            </a:xfrm>
            <a:prstGeom prst="rect">
              <a:avLst/>
            </a:prstGeom>
          </p:spPr>
          <p:txBody>
            <a:bodyPr>
              <a:spAutoFit/>
            </a:bodyPr>
            <a:lstStyle/>
            <a:p>
              <a:r>
                <a:rPr lang="en-US" sz="2000" dirty="0">
                  <a:solidFill>
                    <a:schemeClr val="bg1"/>
                  </a:solidFill>
                </a:rPr>
                <a:t>7. The soul that on Jesus hath leaned for repose</a:t>
              </a:r>
              <a:br>
                <a:rPr lang="en-US" sz="2000" dirty="0">
                  <a:solidFill>
                    <a:schemeClr val="bg1"/>
                  </a:solidFill>
                </a:rPr>
              </a:br>
              <a:r>
                <a:rPr lang="en-US" sz="2000" dirty="0">
                  <a:solidFill>
                    <a:schemeClr val="bg1"/>
                  </a:solidFill>
                </a:rPr>
                <a:t>I will not, I cannot, desert to his foes;</a:t>
              </a:r>
              <a:br>
                <a:rPr lang="en-US" sz="2000" dirty="0">
                  <a:solidFill>
                    <a:schemeClr val="bg1"/>
                  </a:solidFill>
                </a:rPr>
              </a:br>
              <a:r>
                <a:rPr lang="en-US" sz="2000" dirty="0">
                  <a:solidFill>
                    <a:schemeClr val="bg1"/>
                  </a:solidFill>
                </a:rPr>
                <a:t>That soul, though all hell should endeavor to shake,</a:t>
              </a:r>
              <a:br>
                <a:rPr lang="en-US" sz="2000" dirty="0">
                  <a:solidFill>
                    <a:schemeClr val="bg1"/>
                  </a:solidFill>
                </a:rPr>
              </a:br>
              <a:r>
                <a:rPr lang="en-US" sz="2000" dirty="0">
                  <a:solidFill>
                    <a:schemeClr val="bg1"/>
                  </a:solidFill>
                </a:rPr>
                <a:t>I'll never, no never, I'll never, no never,</a:t>
              </a:r>
              <a:br>
                <a:rPr lang="en-US" sz="2000" dirty="0">
                  <a:solidFill>
                    <a:schemeClr val="bg1"/>
                  </a:solidFill>
                </a:rPr>
              </a:br>
              <a:r>
                <a:rPr lang="en-US" sz="2000" dirty="0">
                  <a:solidFill>
                    <a:schemeClr val="bg1"/>
                  </a:solidFill>
                </a:rPr>
                <a:t>I'll never, no never, no never forsake!</a:t>
              </a:r>
            </a:p>
          </p:txBody>
        </p:sp>
        <p:pic>
          <p:nvPicPr>
            <p:cNvPr id="4106" name="Picture 10" descr="http://m2.i.pbase.com/o6/93/329493/1/108955232.xPj1lJmW.EthiopiaJan09549.jpg"/>
            <p:cNvPicPr>
              <a:picLocks noChangeAspect="1" noChangeArrowheads="1"/>
            </p:cNvPicPr>
            <p:nvPr/>
          </p:nvPicPr>
          <p:blipFill rotWithShape="1">
            <a:blip r:embed="rId6">
              <a:extLst>
                <a:ext uri="{28A0092B-C50C-407E-A947-70E740481C1C}">
                  <a14:useLocalDpi xmlns:a14="http://schemas.microsoft.com/office/drawing/2010/main" val="0"/>
                </a:ext>
              </a:extLst>
            </a:blip>
            <a:srcRect l="20647" t="11968" r="5152" b="56984"/>
            <a:stretch/>
          </p:blipFill>
          <p:spPr bwMode="auto">
            <a:xfrm>
              <a:off x="7701805" y="3471212"/>
              <a:ext cx="2841171" cy="17743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740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108857"/>
            <a:ext cx="11973962"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#85 </a:t>
            </a:r>
            <a:r>
              <a:rPr lang="en-US" i="1" dirty="0">
                <a:solidFill>
                  <a:schemeClr val="bg1"/>
                </a:solidFill>
              </a:rPr>
              <a:t>How Firm A Foundation</a:t>
            </a:r>
            <a:endParaRPr lang="en-US" dirty="0">
              <a:solidFill>
                <a:schemeClr val="bg1"/>
              </a:solidFill>
            </a:endParaRPr>
          </a:p>
          <a:p>
            <a:endParaRPr lang="en-US" dirty="0">
              <a:solidFill>
                <a:schemeClr val="bg1"/>
              </a:solidFill>
            </a:endParaRPr>
          </a:p>
          <a:p>
            <a:r>
              <a:rPr lang="en-US" dirty="0">
                <a:solidFill>
                  <a:schemeClr val="bg1"/>
                </a:solidFill>
              </a:rPr>
              <a:t>Video:</a:t>
            </a:r>
          </a:p>
          <a:p>
            <a:r>
              <a:rPr lang="en-US" dirty="0">
                <a:solidFill>
                  <a:schemeClr val="bg1"/>
                </a:solidFill>
              </a:rPr>
              <a:t>Growing Through Life’s Trials(1:01)</a:t>
            </a:r>
          </a:p>
          <a:p>
            <a:endParaRPr lang="en-US" dirty="0">
              <a:solidFill>
                <a:schemeClr val="bg1"/>
              </a:solidFill>
            </a:endParaRPr>
          </a:p>
          <a:p>
            <a:pPr marL="342900" indent="-342900">
              <a:buAutoNum type="arabicPeriod"/>
            </a:pPr>
            <a:r>
              <a:rPr lang="en-US" dirty="0">
                <a:solidFill>
                  <a:schemeClr val="bg1"/>
                </a:solidFill>
              </a:rPr>
              <a:t>Old Testament Institute Manual (Prophecies of the Dispensation of the fullness of Times) Chapter 15</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Bible Chronology </a:t>
            </a:r>
          </a:p>
          <a:p>
            <a:pPr marL="342900" indent="-342900">
              <a:buAutoNum type="arabicPeriod"/>
            </a:pPr>
            <a:endParaRPr lang="en-US" dirty="0">
              <a:solidFill>
                <a:schemeClr val="bg1"/>
              </a:solidFill>
            </a:endParaRPr>
          </a:p>
          <a:p>
            <a:pPr fontAlgn="base"/>
            <a:r>
              <a:rPr lang="en-US" i="1" dirty="0">
                <a:solidFill>
                  <a:schemeClr val="bg1"/>
                </a:solidFill>
              </a:rPr>
              <a:t>3.  Text:</a:t>
            </a:r>
            <a:r>
              <a:rPr lang="en-US" dirty="0">
                <a:solidFill>
                  <a:schemeClr val="bg1"/>
                </a:solidFill>
              </a:rPr>
              <a:t> </a:t>
            </a:r>
            <a:r>
              <a:rPr lang="en-US" dirty="0" err="1">
                <a:solidFill>
                  <a:schemeClr val="bg1"/>
                </a:solidFill>
              </a:rPr>
              <a:t>Attr</a:t>
            </a:r>
            <a:r>
              <a:rPr lang="en-US" dirty="0">
                <a:solidFill>
                  <a:schemeClr val="bg1"/>
                </a:solidFill>
              </a:rPr>
              <a:t>. to Robert Keen, ca. 1787. Included in the first LDS hymnbook, 1835.</a:t>
            </a:r>
          </a:p>
          <a:p>
            <a:pPr fontAlgn="base"/>
            <a:r>
              <a:rPr lang="en-US" i="1" dirty="0">
                <a:solidFill>
                  <a:schemeClr val="bg1"/>
                </a:solidFill>
              </a:rPr>
              <a:t>Music:</a:t>
            </a:r>
            <a:r>
              <a:rPr lang="en-US" dirty="0">
                <a:solidFill>
                  <a:schemeClr val="bg1"/>
                </a:solidFill>
              </a:rPr>
              <a:t> </a:t>
            </a:r>
            <a:r>
              <a:rPr lang="en-US" dirty="0" err="1">
                <a:solidFill>
                  <a:schemeClr val="bg1"/>
                </a:solidFill>
              </a:rPr>
              <a:t>Attr</a:t>
            </a:r>
            <a:r>
              <a:rPr lang="en-US" dirty="0">
                <a:solidFill>
                  <a:schemeClr val="bg1"/>
                </a:solidFill>
              </a:rPr>
              <a:t>. to J. Ellis, ca. 1889</a:t>
            </a:r>
          </a:p>
          <a:p>
            <a:pPr fontAlgn="base"/>
            <a:endParaRPr lang="en-US" dirty="0">
              <a:solidFill>
                <a:schemeClr val="bg1"/>
              </a:solidFill>
            </a:endParaRPr>
          </a:p>
          <a:p>
            <a:pPr fontAlgn="base"/>
            <a:r>
              <a:rPr lang="en-US" dirty="0">
                <a:solidFill>
                  <a:schemeClr val="bg1"/>
                </a:solidFill>
                <a:latin typeface="Calibri" panose="020F0502020204030204" pitchFamily="34" charset="0"/>
              </a:rPr>
              <a:t>4.  Elder Bruce R. McConkie (</a:t>
            </a:r>
            <a:r>
              <a:rPr lang="en-US" i="1" dirty="0">
                <a:solidFill>
                  <a:schemeClr val="bg1"/>
                </a:solidFill>
                <a:latin typeface="Calibri" panose="020F0502020204030204" pitchFamily="34" charset="0"/>
              </a:rPr>
              <a:t>Doctrines of Salvation, </a:t>
            </a:r>
            <a:r>
              <a:rPr lang="en-US" dirty="0">
                <a:solidFill>
                  <a:schemeClr val="bg1"/>
                </a:solidFill>
                <a:latin typeface="Calibri" panose="020F0502020204030204" pitchFamily="34" charset="0"/>
              </a:rPr>
              <a:t>vol. 1, pp. 170–174.)” (</a:t>
            </a:r>
            <a:r>
              <a:rPr lang="en-US" i="1" dirty="0">
                <a:solidFill>
                  <a:schemeClr val="bg1"/>
                </a:solidFill>
                <a:latin typeface="Calibri" panose="020F0502020204030204" pitchFamily="34" charset="0"/>
              </a:rPr>
              <a:t>Mormon Doctrine,</a:t>
            </a:r>
            <a:r>
              <a:rPr lang="en-US" dirty="0">
                <a:solidFill>
                  <a:schemeClr val="bg1"/>
                </a:solidFill>
                <a:latin typeface="Calibri" panose="020F0502020204030204" pitchFamily="34" charset="0"/>
              </a:rPr>
              <a:t> p. 221.)</a:t>
            </a:r>
            <a:endParaRPr lang="en-US" dirty="0">
              <a:solidFill>
                <a:schemeClr val="bg1"/>
              </a:solidFill>
            </a:endParaRPr>
          </a:p>
          <a:p>
            <a:pPr fontAlgn="base"/>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a:p>
            <a:r>
              <a:rPr lang="en-US" dirty="0">
                <a:solidFill>
                  <a:schemeClr val="bg1"/>
                </a:solidFill>
              </a:rPr>
              <a:t> </a:t>
            </a:r>
          </a:p>
          <a:p>
            <a:endParaRPr lang="en-US" dirty="0">
              <a:solidFill>
                <a:schemeClr val="bg1"/>
              </a:solidFill>
            </a:endParaRPr>
          </a:p>
          <a:p>
            <a:endParaRPr lang="en-US" dirty="0">
              <a:solidFill>
                <a:schemeClr val="bg1"/>
              </a:solidFill>
            </a:endParaRPr>
          </a:p>
        </p:txBody>
      </p:sp>
      <p:grpSp>
        <p:nvGrpSpPr>
          <p:cNvPr id="4" name="Group 3"/>
          <p:cNvGrpSpPr/>
          <p:nvPr/>
        </p:nvGrpSpPr>
        <p:grpSpPr>
          <a:xfrm>
            <a:off x="3690258" y="1147661"/>
            <a:ext cx="695332" cy="880754"/>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E76E948C-05C7-4AD6-A982-8E7593DA319C}"/>
              </a:ext>
            </a:extLst>
          </p:cNvPr>
          <p:cNvSpPr>
            <a:spLocks noGrp="1"/>
          </p:cNvSpPr>
          <p:nvPr/>
        </p:nvSpPr>
        <p:spPr>
          <a:xfrm>
            <a:off x="76200" y="63826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3400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8008" y="791246"/>
            <a:ext cx="10441664" cy="6001643"/>
          </a:xfrm>
          <a:prstGeom prst="rect">
            <a:avLst/>
          </a:prstGeom>
          <a:ln>
            <a:solidFill>
              <a:schemeClr val="tx1"/>
            </a:solidFill>
          </a:ln>
        </p:spPr>
        <p:txBody>
          <a:bodyPr wrap="square">
            <a:spAutoFit/>
          </a:bodyPr>
          <a:lstStyle/>
          <a:p>
            <a:r>
              <a:rPr lang="en-US" sz="1200" dirty="0">
                <a:solidFill>
                  <a:srgbClr val="333333"/>
                </a:solidFill>
                <a:latin typeface="Calibri" panose="020F0502020204030204" pitchFamily="34" charset="0"/>
              </a:rPr>
              <a:t>Elder George Teasdale said: “Instead of speaking comforting words to Jerusalem, He [Christ] exclaimed: ‘O Jerusalem, Jerusalem, thou that </a:t>
            </a:r>
            <a:r>
              <a:rPr lang="en-US" sz="1200" dirty="0" err="1">
                <a:solidFill>
                  <a:srgbClr val="333333"/>
                </a:solidFill>
                <a:latin typeface="Calibri" panose="020F0502020204030204" pitchFamily="34" charset="0"/>
              </a:rPr>
              <a:t>killest</a:t>
            </a:r>
            <a:r>
              <a:rPr lang="en-US" sz="1200" dirty="0">
                <a:solidFill>
                  <a:srgbClr val="333333"/>
                </a:solidFill>
                <a:latin typeface="Calibri" panose="020F0502020204030204" pitchFamily="34" charset="0"/>
              </a:rPr>
              <a:t> the Prophets, and </a:t>
            </a:r>
            <a:r>
              <a:rPr lang="en-US" sz="1200" dirty="0" err="1">
                <a:solidFill>
                  <a:srgbClr val="333333"/>
                </a:solidFill>
                <a:latin typeface="Calibri" panose="020F0502020204030204" pitchFamily="34" charset="0"/>
              </a:rPr>
              <a:t>stonest</a:t>
            </a:r>
            <a:r>
              <a:rPr lang="en-US" sz="1200" dirty="0">
                <a:solidFill>
                  <a:srgbClr val="333333"/>
                </a:solidFill>
                <a:latin typeface="Calibri" panose="020F0502020204030204" pitchFamily="34" charset="0"/>
              </a:rPr>
              <a:t> them which are sent unto thee, how often would I have gathered thy children together, even as a hen </a:t>
            </a:r>
            <a:r>
              <a:rPr lang="en-US" sz="1200" dirty="0" err="1">
                <a:solidFill>
                  <a:srgbClr val="333333"/>
                </a:solidFill>
                <a:latin typeface="Calibri" panose="020F0502020204030204" pitchFamily="34" charset="0"/>
              </a:rPr>
              <a:t>gathereth</a:t>
            </a:r>
            <a:r>
              <a:rPr lang="en-US" sz="1200" dirty="0">
                <a:solidFill>
                  <a:srgbClr val="333333"/>
                </a:solidFill>
                <a:latin typeface="Calibri" panose="020F0502020204030204" pitchFamily="34" charset="0"/>
              </a:rPr>
              <a:t> her chickens under her wings, and ye would not! Behold, your house is left unto you desolate.’ Were these comforting words to Jerusalem? I think not. It is very evident that John the Baptist was not only the forerunner of His first coming, but also of His second advent. The Scriptures are plain on this matter.” (In </a:t>
            </a:r>
            <a:r>
              <a:rPr lang="en-US" sz="1200" i="1" dirty="0">
                <a:solidFill>
                  <a:srgbClr val="333333"/>
                </a:solidFill>
                <a:latin typeface="Calibri" panose="020F0502020204030204" pitchFamily="34" charset="0"/>
              </a:rPr>
              <a:t>Journal of Discourses,</a:t>
            </a:r>
            <a:r>
              <a:rPr lang="en-US" sz="1200" dirty="0">
                <a:solidFill>
                  <a:srgbClr val="333333"/>
                </a:solidFill>
                <a:latin typeface="Calibri" panose="020F0502020204030204" pitchFamily="34" charset="0"/>
              </a:rPr>
              <a:t> 25:16.)</a:t>
            </a:r>
          </a:p>
          <a:p>
            <a:pPr fontAlgn="base"/>
            <a:r>
              <a:rPr lang="en-US" sz="1200" dirty="0"/>
              <a:t>Only with the Second Coming of the Lord will Jerusalem find forgiveness and peace. Therefore, the reference to the voice in the wilderness (John the Baptist) making a straight way in the desert applies to his ministry as a forerunner for both the former and the latter days. Luke quoted Isaiah 40:3–5(see Luke 3:4–6)—not only verse 3 but also verses 4 and 5, which are clearly millennial in application. When Joseph Smith revised Luke’s passage, he added five verses that also apply to the Second Coming and clearly identify the Savior as Him for whom the forerunner would prepare the way.</a:t>
            </a:r>
          </a:p>
          <a:p>
            <a:pPr fontAlgn="base"/>
            <a:r>
              <a:rPr lang="en-US" sz="1200" dirty="0"/>
              <a:t>Since the five verses the Prophet Joseph added were put in the middle of Luke’s quotation of Isaiah, it can be assumed they were part of Isaiah’s original text. They are therefore cited here (they were inserted between verses 3 and 4 of Luke).</a:t>
            </a:r>
          </a:p>
          <a:p>
            <a:pPr fontAlgn="base"/>
            <a:r>
              <a:rPr lang="en-US" sz="1200" dirty="0"/>
              <a:t>“For behold, and lo, he shall come, as it is written in the book of the prophets, to take away the sins of the world, and to bring salvation unto the heathen nations, to gather together those who are lost, who are of the sheepfold of Israel;</a:t>
            </a:r>
          </a:p>
          <a:p>
            <a:pPr fontAlgn="base"/>
            <a:r>
              <a:rPr lang="en-US" sz="1200" dirty="0"/>
              <a:t>“Yea, even the dispersed and afflicted; and also to prepare the way, and make possible the preaching of the gospel unto the Gentiles;</a:t>
            </a:r>
          </a:p>
          <a:p>
            <a:pPr fontAlgn="base"/>
            <a:r>
              <a:rPr lang="en-US" sz="1200" dirty="0"/>
              <a:t>“And to be a light unto all who sit in darkness, unto the uttermost parts of the earth; to bring to pass the resurrection from the dead, and to ascend up on high, to dwell on the right hand of the Father,</a:t>
            </a:r>
          </a:p>
          <a:p>
            <a:pPr fontAlgn="base"/>
            <a:r>
              <a:rPr lang="en-US" sz="1200" dirty="0"/>
              <a:t>“Until the </a:t>
            </a:r>
            <a:r>
              <a:rPr lang="en-US" sz="1200" dirty="0" err="1"/>
              <a:t>fulness</a:t>
            </a:r>
            <a:r>
              <a:rPr lang="en-US" sz="1200" dirty="0"/>
              <a:t> of time, and the law and the testimony shall be sealed, and the keys of the kingdom shall be delivered up again unto the Father;</a:t>
            </a:r>
          </a:p>
          <a:p>
            <a:pPr fontAlgn="base"/>
            <a:r>
              <a:rPr lang="en-US" sz="1200" dirty="0"/>
              <a:t>“To administer justice unto all; to come down in judgment upon all, and to convince all the ungodly of their ungodly deeds, which they have committed; and all this in the day that he shall come.” (JST, Luke 3:5–9.)</a:t>
            </a:r>
          </a:p>
          <a:p>
            <a:pPr fontAlgn="base"/>
            <a:r>
              <a:rPr lang="en-US" sz="1200" dirty="0"/>
              <a:t>Clearly John the Baptist fulfilled this prophecy twice. But there was to be yet another fulfillment of the prophecy.</a:t>
            </a:r>
          </a:p>
          <a:p>
            <a:pPr fontAlgn="base"/>
            <a:r>
              <a:rPr lang="en-US" sz="1200" dirty="0"/>
              <a:t>Another forerunner who prepared for Christ’s coming was the Prophet Joseph Smith. President Joseph Fielding Smith observed that “Malachi [as does Isaiah] speaks of the Lord sending his messenger to prepare the way before him, and while that does have reference to the coming of John the Baptist, it is one of those prophecies in the scriptures that has a double fulfilment. It has reference also to the coming of the Prophet Joseph Smith, because that messenger which was to come and prepare the way before him, was to come in this day. I am going to take just a moment for that because it is important, and I will show you when this messenger was to deliver his message. …</a:t>
            </a:r>
          </a:p>
          <a:p>
            <a:pPr fontAlgn="base"/>
            <a:r>
              <a:rPr lang="en-US" sz="1200" dirty="0"/>
              <a:t>“The Lord declared, through one of his prophets, that before his second coming a messenger should be sent to prepare the way and make it straight. You may apply this to John if you will, and it is true. John, the messenger who came to prepare the way before the Lord in the former dispensation, also came in this dispensation as a messenger to Joseph Smith; so it applies, if you wish to apply it so, to John who came as a messenger to prepare the way before the Lord.</a:t>
            </a:r>
          </a:p>
          <a:p>
            <a:pPr fontAlgn="base"/>
            <a:r>
              <a:rPr lang="en-US" sz="1200" dirty="0"/>
              <a:t>“But I go farther and maintain that Joseph Smith was the messenger whom the Lord sent to prepare the way before him. He came, and under direction of holy messengers laid the foundation for the kingdom of God and of this marvelous work and a wonder that the world might be prepared for the coming of the Lord.” (</a:t>
            </a:r>
            <a:r>
              <a:rPr lang="en-US" sz="1200" i="1" dirty="0"/>
              <a:t>Doctrines of Salvation,</a:t>
            </a:r>
            <a:r>
              <a:rPr lang="en-US" sz="1200" dirty="0"/>
              <a:t> 1:193–95.)</a:t>
            </a:r>
          </a:p>
          <a:p>
            <a:pPr fontAlgn="base"/>
            <a:r>
              <a:rPr lang="en-US" sz="1200" dirty="0"/>
              <a:t>Found in source (1)</a:t>
            </a:r>
          </a:p>
        </p:txBody>
      </p:sp>
      <p:sp>
        <p:nvSpPr>
          <p:cNvPr id="3" name="TextBox 2"/>
          <p:cNvSpPr txBox="1"/>
          <p:nvPr/>
        </p:nvSpPr>
        <p:spPr>
          <a:xfrm>
            <a:off x="4644427" y="253497"/>
            <a:ext cx="1973656" cy="369332"/>
          </a:xfrm>
          <a:prstGeom prst="rect">
            <a:avLst/>
          </a:prstGeom>
          <a:noFill/>
        </p:spPr>
        <p:txBody>
          <a:bodyPr wrap="square" rtlCol="0">
            <a:spAutoFit/>
          </a:bodyPr>
          <a:lstStyle/>
          <a:p>
            <a:r>
              <a:rPr lang="en-US" dirty="0"/>
              <a:t>*Who is Esaias?</a:t>
            </a:r>
          </a:p>
        </p:txBody>
      </p:sp>
    </p:spTree>
    <p:extLst>
      <p:ext uri="{BB962C8B-B14F-4D97-AF65-F5344CB8AC3E}">
        <p14:creationId xmlns:p14="http://schemas.microsoft.com/office/powerpoint/2010/main" val="333510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0"/>
            <a:ext cx="5551714" cy="2893100"/>
          </a:xfrm>
          <a:prstGeom prst="rect">
            <a:avLst/>
          </a:prstGeom>
          <a:ln>
            <a:solidFill>
              <a:schemeClr val="tx1"/>
            </a:solidFill>
          </a:ln>
        </p:spPr>
        <p:txBody>
          <a:bodyPr wrap="square">
            <a:spAutoFit/>
          </a:bodyPr>
          <a:lstStyle/>
          <a:p>
            <a:r>
              <a:rPr lang="en-US" sz="1400" b="1" dirty="0">
                <a:latin typeface="Calibri" panose="020F0502020204030204" pitchFamily="34" charset="0"/>
              </a:rPr>
              <a:t>Grass and flowers:</a:t>
            </a:r>
          </a:p>
          <a:p>
            <a:r>
              <a:rPr lang="en-US" sz="1400" dirty="0">
                <a:latin typeface="Calibri" panose="020F0502020204030204" pitchFamily="34" charset="0"/>
              </a:rPr>
              <a:t>The metaphors the prophets drew from the land of Canaan had poignant spiritual messages. The spring rains, called the “latter rains” (Jeremiah 3:3), fall through April and May. During these rains the grass springs up in Israel as a spontaneous, green carpet over the land in such abundance and splendor that it seems it could never fail. Within a very short time the rains end, however, and the fierce summer heat turns the grass brown almost overnight. It simply seems to disappear across the barren hills. The withered, lifeless grass was the metaphor Isaiah chose to describe the wicked whose ways seem to be so attractive to the world but cannot endure long. Only those sanctified of the Lord will withstand the glory of His coming, for the wicked will be as the dried grass before a blazing fire. (Compare D&amp;C 101:24–25.) (1)</a:t>
            </a:r>
            <a:endParaRPr lang="en-US" sz="1400" dirty="0"/>
          </a:p>
        </p:txBody>
      </p:sp>
      <p:sp>
        <p:nvSpPr>
          <p:cNvPr id="3" name="Rectangle 2"/>
          <p:cNvSpPr/>
          <p:nvPr/>
        </p:nvSpPr>
        <p:spPr>
          <a:xfrm>
            <a:off x="108857" y="2893099"/>
            <a:ext cx="5551714" cy="2062103"/>
          </a:xfrm>
          <a:prstGeom prst="rect">
            <a:avLst/>
          </a:prstGeom>
          <a:ln>
            <a:solidFill>
              <a:schemeClr val="tx1"/>
            </a:solidFill>
          </a:ln>
        </p:spPr>
        <p:txBody>
          <a:bodyPr wrap="square">
            <a:spAutoFit/>
          </a:bodyPr>
          <a:lstStyle/>
          <a:p>
            <a:pPr fontAlgn="base"/>
            <a:r>
              <a:rPr lang="en-US" sz="1600" b="1" dirty="0"/>
              <a:t>Waters and Sand:</a:t>
            </a:r>
          </a:p>
          <a:p>
            <a:pPr fontAlgn="base"/>
            <a:r>
              <a:rPr lang="en-US" sz="1600" dirty="0"/>
              <a:t>Isaiah’s poetic way of saying that God knows the world so intimately that He knows even the measure of the waters of the ocean and the dust of the earth. (See Brigham Young, in </a:t>
            </a:r>
            <a:r>
              <a:rPr lang="en-US" sz="1600" i="1" dirty="0"/>
              <a:t>Journal of Discourses,</a:t>
            </a:r>
            <a:r>
              <a:rPr lang="en-US" sz="1600" dirty="0"/>
              <a:t>7:141.)</a:t>
            </a:r>
          </a:p>
          <a:p>
            <a:pPr fontAlgn="base"/>
            <a:r>
              <a:rPr lang="en-US" sz="1600" dirty="0"/>
              <a:t>The other verses emphasize through the impressive use of contrasts the greatness of God and the nothingness of mortal nations and the gods they worship. (1)</a:t>
            </a:r>
          </a:p>
        </p:txBody>
      </p:sp>
      <p:sp>
        <p:nvSpPr>
          <p:cNvPr id="4" name="Rectangle 3"/>
          <p:cNvSpPr/>
          <p:nvPr/>
        </p:nvSpPr>
        <p:spPr>
          <a:xfrm>
            <a:off x="108857" y="4955202"/>
            <a:ext cx="5551714" cy="1569660"/>
          </a:xfrm>
          <a:prstGeom prst="rect">
            <a:avLst/>
          </a:prstGeom>
          <a:ln>
            <a:solidFill>
              <a:schemeClr val="tx1"/>
            </a:solidFill>
          </a:ln>
        </p:spPr>
        <p:txBody>
          <a:bodyPr wrap="square">
            <a:spAutoFit/>
          </a:bodyPr>
          <a:lstStyle/>
          <a:p>
            <a:pPr fontAlgn="base"/>
            <a:r>
              <a:rPr lang="en-US" sz="1600" b="1" dirty="0"/>
              <a:t>Wisdom of the Wicked Futile: </a:t>
            </a:r>
            <a:r>
              <a:rPr lang="en-US" sz="1600" dirty="0"/>
              <a:t>Isaiah 41</a:t>
            </a:r>
          </a:p>
          <a:p>
            <a:pPr fontAlgn="base"/>
            <a:r>
              <a:rPr lang="en-US" sz="1600" dirty="0"/>
              <a:t>The Lord challenged the wisest of the world to produce the smallest insight into the future (see vv. 21–23) and reminded them that their works are “nothing” (v. 24) and that in the end their values “are all vanity” and will only bring “confusion” (v. 29). (1)</a:t>
            </a:r>
          </a:p>
        </p:txBody>
      </p:sp>
      <p:sp>
        <p:nvSpPr>
          <p:cNvPr id="5" name="Rectangle 4"/>
          <p:cNvSpPr/>
          <p:nvPr/>
        </p:nvSpPr>
        <p:spPr>
          <a:xfrm>
            <a:off x="5660571" y="0"/>
            <a:ext cx="7151915" cy="1200329"/>
          </a:xfrm>
          <a:prstGeom prst="rect">
            <a:avLst/>
          </a:prstGeom>
          <a:ln>
            <a:solidFill>
              <a:schemeClr val="tx1"/>
            </a:solidFill>
          </a:ln>
        </p:spPr>
        <p:txBody>
          <a:bodyPr wrap="square">
            <a:spAutoFit/>
          </a:bodyPr>
          <a:lstStyle/>
          <a:p>
            <a:pPr fontAlgn="base"/>
            <a:r>
              <a:rPr lang="en-US" sz="1200" dirty="0">
                <a:solidFill>
                  <a:srgbClr val="333333"/>
                </a:solidFill>
                <a:latin typeface="Abadi" panose="020B0604020104020204" pitchFamily="34" charset="0"/>
              </a:rPr>
              <a:t>A. O islands... let the people... come near</a:t>
            </a:r>
          </a:p>
          <a:p>
            <a:pPr fontAlgn="base"/>
            <a:r>
              <a:rPr lang="en-US" sz="1200" dirty="0">
                <a:solidFill>
                  <a:srgbClr val="333333"/>
                </a:solidFill>
                <a:latin typeface="Abadi" panose="020B0604020104020204" pitchFamily="34" charset="0"/>
              </a:rPr>
              <a:t>   B. Who raised up the righteous man from the east? (Rhetorical question suggesting the Lord)</a:t>
            </a:r>
          </a:p>
          <a:p>
            <a:pPr fontAlgn="base"/>
            <a:r>
              <a:rPr lang="en-US" sz="1200" dirty="0">
                <a:solidFill>
                  <a:srgbClr val="333333"/>
                </a:solidFill>
                <a:latin typeface="Abadi" panose="020B0604020104020204" pitchFamily="34" charset="0"/>
              </a:rPr>
              <a:t>      C. He gave them as the dust to his sword (might and power of the man)</a:t>
            </a:r>
          </a:p>
          <a:p>
            <a:pPr fontAlgn="base"/>
            <a:r>
              <a:rPr lang="en-US" sz="1200" dirty="0">
                <a:solidFill>
                  <a:srgbClr val="333333"/>
                </a:solidFill>
                <a:latin typeface="Abadi" panose="020B0604020104020204" pitchFamily="34" charset="0"/>
              </a:rPr>
              <a:t>      C. He pursued them and passed safely (might and power repeated)</a:t>
            </a:r>
          </a:p>
          <a:p>
            <a:pPr fontAlgn="base"/>
            <a:r>
              <a:rPr lang="en-US" sz="1200" dirty="0">
                <a:solidFill>
                  <a:srgbClr val="333333"/>
                </a:solidFill>
                <a:latin typeface="Abadi" panose="020B0604020104020204" pitchFamily="34" charset="0"/>
              </a:rPr>
              <a:t>   B. Who hath wrought and done it? (Rhetorical question suggesting the Lord repeated)</a:t>
            </a:r>
          </a:p>
          <a:p>
            <a:pPr fontAlgn="base"/>
            <a:r>
              <a:rPr lang="en-US" sz="1200" dirty="0">
                <a:solidFill>
                  <a:srgbClr val="333333"/>
                </a:solidFill>
                <a:latin typeface="Abadi" panose="020B0604020104020204" pitchFamily="34" charset="0"/>
              </a:rPr>
              <a:t>A. The isles saw it... drew near, and came</a:t>
            </a:r>
            <a:endParaRPr lang="en-US" sz="1200" b="0" i="0" dirty="0">
              <a:solidFill>
                <a:srgbClr val="333333"/>
              </a:solidFill>
              <a:effectLst/>
              <a:latin typeface="Abadi" panose="020B0604020104020204" pitchFamily="34" charset="0"/>
            </a:endParaRPr>
          </a:p>
        </p:txBody>
      </p:sp>
      <p:sp>
        <p:nvSpPr>
          <p:cNvPr id="6" name="Rectangle 5"/>
          <p:cNvSpPr/>
          <p:nvPr/>
        </p:nvSpPr>
        <p:spPr>
          <a:xfrm>
            <a:off x="5660570" y="1200329"/>
            <a:ext cx="6531429" cy="5447645"/>
          </a:xfrm>
          <a:prstGeom prst="rect">
            <a:avLst/>
          </a:prstGeom>
          <a:ln>
            <a:solidFill>
              <a:schemeClr val="tx1"/>
            </a:solidFill>
          </a:ln>
        </p:spPr>
        <p:txBody>
          <a:bodyPr wrap="square">
            <a:spAutoFit/>
          </a:bodyPr>
          <a:lstStyle/>
          <a:p>
            <a:pPr fontAlgn="base"/>
            <a:r>
              <a:rPr lang="en-US" sz="1200" b="1" dirty="0"/>
              <a:t>Isaiah 41:10 Strengthen:</a:t>
            </a:r>
          </a:p>
          <a:p>
            <a:pPr fontAlgn="base"/>
            <a:r>
              <a:rPr lang="en-US" sz="1200" dirty="0"/>
              <a:t>We do not know the challenges and adversities that life will give us. But the scriptures promise us that "with God nothing shall be impossible" (Luke 1:37), and we can say with the Apostle Paul, "I can do all things through Christ which </a:t>
            </a:r>
            <a:r>
              <a:rPr lang="en-US" sz="1200" dirty="0" err="1"/>
              <a:t>strengtheneth</a:t>
            </a:r>
            <a:r>
              <a:rPr lang="en-US" sz="1200" dirty="0"/>
              <a:t> me" (Philip. 4:13).</a:t>
            </a:r>
          </a:p>
          <a:p>
            <a:pPr fontAlgn="base"/>
            <a:r>
              <a:rPr lang="en-US" sz="1200" dirty="0"/>
              <a:t> </a:t>
            </a:r>
          </a:p>
          <a:p>
            <a:pPr fontAlgn="base"/>
            <a:r>
              <a:rPr lang="en-US" sz="1200" dirty="0"/>
              <a:t>The scriptures are filled with testimonies of the strength that comes from the Savior. I always feel a lift of the heart that comes to me when I read these rejoicings of the prophets:</a:t>
            </a:r>
          </a:p>
          <a:p>
            <a:pPr fontAlgn="base"/>
            <a:r>
              <a:rPr lang="en-US" sz="1200" dirty="0"/>
              <a:t> </a:t>
            </a:r>
          </a:p>
          <a:p>
            <a:pPr fontAlgn="base"/>
            <a:r>
              <a:rPr lang="en-US" sz="1200" dirty="0"/>
              <a:t>Moses exulted, "The Lord is my strength and song, and he is become my salvation" (Ex. 15:2).</a:t>
            </a:r>
          </a:p>
          <a:p>
            <a:pPr fontAlgn="base"/>
            <a:r>
              <a:rPr lang="en-US" sz="1200" dirty="0"/>
              <a:t> </a:t>
            </a:r>
          </a:p>
          <a:p>
            <a:pPr fontAlgn="base"/>
            <a:r>
              <a:rPr lang="en-US" sz="1200" dirty="0"/>
              <a:t>David sang, "God is my strength and power: and he </a:t>
            </a:r>
            <a:r>
              <a:rPr lang="en-US" sz="1200" dirty="0" err="1"/>
              <a:t>maketh</a:t>
            </a:r>
            <a:r>
              <a:rPr lang="en-US" sz="1200" dirty="0"/>
              <a:t> my way perfect" (2 Sam. 22:33).</a:t>
            </a:r>
          </a:p>
          <a:p>
            <a:pPr fontAlgn="base"/>
            <a:r>
              <a:rPr lang="en-US" sz="1200" dirty="0"/>
              <a:t> </a:t>
            </a:r>
          </a:p>
          <a:p>
            <a:pPr fontAlgn="base"/>
            <a:r>
              <a:rPr lang="en-US" sz="1200" dirty="0"/>
              <a:t>To Isaiah, the Lord promised, "Fear thou not; for I am with thee: be not dismayed; for I am thy God: I will strengthen thee; yea, I will help thee; yea, I will uphold thee with the right hand of my righteousness" (Isa. 41:10).</a:t>
            </a:r>
          </a:p>
          <a:p>
            <a:pPr fontAlgn="base"/>
            <a:r>
              <a:rPr lang="en-US" sz="1200" dirty="0"/>
              <a:t> </a:t>
            </a:r>
          </a:p>
          <a:p>
            <a:pPr fontAlgn="base"/>
            <a:r>
              <a:rPr lang="en-US" sz="1200" dirty="0"/>
              <a:t>How can we build this kind of faith in the strength of the Savior? David had counsel for the people of his time that I repeat to you: "Seek the Lord and his strength ... continually" (1 Chr. 16:11). "Blessed is the man [or woman] whose strength is in thee. ... Go from strength to strength" (Ps. 84:5, 7).</a:t>
            </a:r>
          </a:p>
          <a:p>
            <a:pPr fontAlgn="base"/>
            <a:r>
              <a:rPr lang="en-US" sz="1200" dirty="0"/>
              <a:t> </a:t>
            </a:r>
          </a:p>
          <a:p>
            <a:pPr fontAlgn="base"/>
            <a:r>
              <a:rPr lang="en-US" sz="1200" dirty="0"/>
              <a:t>Sisters, strengthen yourselves by seeking the source of true strength-the Savior. Come unto him. He loves you. He desires your happiness and exults in your desires for righteousness. Make him your strength, your daily companion, your rod and your staff. Let him comfort you. There is no burden we need bear alone. His grace compensates for our deficiencies.</a:t>
            </a:r>
          </a:p>
          <a:p>
            <a:pPr fontAlgn="base"/>
            <a:r>
              <a:rPr lang="en-US" sz="1200" dirty="0"/>
              <a:t> </a:t>
            </a:r>
          </a:p>
          <a:p>
            <a:pPr fontAlgn="base"/>
            <a:r>
              <a:rPr lang="en-US" sz="1200" dirty="0"/>
              <a:t>Your strength will strengthen others-your children, your husband, your friends, and your sisters in the gospel. That strength will flow back from them to you when you need it. Chieko N. Okazaki ("Strength in the Savior," </a:t>
            </a:r>
            <a:r>
              <a:rPr lang="en-US" sz="1200" i="1" dirty="0"/>
              <a:t>Ensign</a:t>
            </a:r>
            <a:r>
              <a:rPr lang="en-US" sz="1200" dirty="0"/>
              <a:t>, Nov. 1993, 95-96) </a:t>
            </a:r>
          </a:p>
        </p:txBody>
      </p:sp>
    </p:spTree>
    <p:extLst>
      <p:ext uri="{BB962C8B-B14F-4D97-AF65-F5344CB8AC3E}">
        <p14:creationId xmlns:p14="http://schemas.microsoft.com/office/powerpoint/2010/main" val="1195173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83666219"/>
              </p:ext>
            </p:extLst>
          </p:nvPr>
        </p:nvGraphicFramePr>
        <p:xfrm>
          <a:off x="268585" y="375635"/>
          <a:ext cx="11699089" cy="6405880"/>
        </p:xfrm>
        <a:graphic>
          <a:graphicData uri="http://schemas.openxmlformats.org/drawingml/2006/table">
            <a:tbl>
              <a:tblPr firstRow="1" bandRow="1">
                <a:tableStyleId>{5940675A-B579-460E-94D1-54222C63F5DA}</a:tableStyleId>
              </a:tblPr>
              <a:tblGrid>
                <a:gridCol w="2092226">
                  <a:extLst>
                    <a:ext uri="{9D8B030D-6E8A-4147-A177-3AD203B41FA5}">
                      <a16:colId xmlns:a16="http://schemas.microsoft.com/office/drawing/2014/main" val="20000"/>
                    </a:ext>
                  </a:extLst>
                </a:gridCol>
                <a:gridCol w="1117730">
                  <a:extLst>
                    <a:ext uri="{9D8B030D-6E8A-4147-A177-3AD203B41FA5}">
                      <a16:colId xmlns:a16="http://schemas.microsoft.com/office/drawing/2014/main" val="20001"/>
                    </a:ext>
                  </a:extLst>
                </a:gridCol>
                <a:gridCol w="8489133">
                  <a:extLst>
                    <a:ext uri="{9D8B030D-6E8A-4147-A177-3AD203B41FA5}">
                      <a16:colId xmlns:a16="http://schemas.microsoft.com/office/drawing/2014/main" val="20002"/>
                    </a:ext>
                  </a:extLst>
                </a:gridCol>
              </a:tblGrid>
              <a:tr h="370840">
                <a:tc>
                  <a:txBody>
                    <a:bodyPr/>
                    <a:lstStyle/>
                    <a:p>
                      <a:r>
                        <a:rPr lang="en-US" sz="1200" b="1" dirty="0">
                          <a:solidFill>
                            <a:srgbClr val="333333"/>
                          </a:solidFill>
                          <a:latin typeface="Abadi" panose="020B0604020104020204" pitchFamily="34" charset="0"/>
                        </a:rPr>
                        <a:t>Israeli War of Independence/ "al-Nakba" (The Disaster)</a:t>
                      </a:r>
                      <a:endParaRPr lang="en-US" sz="1200" dirty="0"/>
                    </a:p>
                  </a:txBody>
                  <a:tcPr/>
                </a:tc>
                <a:tc>
                  <a:txBody>
                    <a:bodyPr/>
                    <a:lstStyle/>
                    <a:p>
                      <a:r>
                        <a:rPr lang="en-US" sz="1200" dirty="0">
                          <a:solidFill>
                            <a:srgbClr val="333333"/>
                          </a:solidFill>
                          <a:latin typeface="Abadi" panose="020B0604020104020204" pitchFamily="34" charset="0"/>
                        </a:rPr>
                        <a:t>1948-1949</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badi" panose="020B0604020104020204" pitchFamily="34" charset="0"/>
                        </a:rPr>
                        <a:t>Upon independence, Israel was invaded by the armies of six Arab nations: Egypt, Syria, Transjordan (later Jordan), Lebanon, Iraq and Saudi Arabia. In addition, local Arab Palestinian forces also fought the Jewish Israelis.</a:t>
                      </a:r>
                    </a:p>
                    <a:p>
                      <a:endParaRPr lang="en-US" sz="1200" dirty="0"/>
                    </a:p>
                  </a:txBody>
                  <a:tcPr/>
                </a:tc>
                <a:extLst>
                  <a:ext uri="{0D108BD9-81ED-4DB2-BD59-A6C34878D82A}">
                    <a16:rowId xmlns:a16="http://schemas.microsoft.com/office/drawing/2014/main" val="10000"/>
                  </a:ext>
                </a:extLst>
              </a:tr>
              <a:tr h="370840">
                <a:tc>
                  <a:txBody>
                    <a:bodyPr/>
                    <a:lstStyle/>
                    <a:p>
                      <a:r>
                        <a:rPr lang="en-US" sz="1200" b="1" i="1" dirty="0" err="1">
                          <a:solidFill>
                            <a:srgbClr val="333333"/>
                          </a:solidFill>
                          <a:latin typeface="Abadi" panose="020B0604020104020204" pitchFamily="34" charset="0"/>
                        </a:rPr>
                        <a:t>Qibya</a:t>
                      </a:r>
                      <a:r>
                        <a:rPr lang="en-US" sz="1200" b="1" i="1" dirty="0">
                          <a:solidFill>
                            <a:srgbClr val="333333"/>
                          </a:solidFill>
                          <a:latin typeface="Abadi" panose="020B0604020104020204" pitchFamily="34" charset="0"/>
                        </a:rPr>
                        <a:t> Raid </a:t>
                      </a:r>
                      <a:endParaRPr lang="en-US" sz="1200" dirty="0"/>
                    </a:p>
                  </a:txBody>
                  <a:tcPr/>
                </a:tc>
                <a:tc>
                  <a:txBody>
                    <a:bodyPr/>
                    <a:lstStyle/>
                    <a:p>
                      <a:r>
                        <a:rPr lang="en-US" sz="1200" b="1" i="1" dirty="0">
                          <a:solidFill>
                            <a:srgbClr val="333333"/>
                          </a:solidFill>
                          <a:latin typeface="Abadi" panose="020B0604020104020204" pitchFamily="34" charset="0"/>
                        </a:rPr>
                        <a:t>October, 1951</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333333"/>
                          </a:solidFill>
                          <a:latin typeface="Abadi" panose="020B0604020104020204" pitchFamily="34" charset="0"/>
                        </a:rPr>
                        <a:t>Israeli troops, led by Major Ariel Sharon (Israeli Prime Minister 2001-2006) destroyed dozens of buildings in the West Bank (Jordan) town of </a:t>
                      </a:r>
                      <a:r>
                        <a:rPr lang="en-US" sz="1200" i="1" dirty="0" err="1">
                          <a:solidFill>
                            <a:srgbClr val="333333"/>
                          </a:solidFill>
                          <a:latin typeface="Abadi" panose="020B0604020104020204" pitchFamily="34" charset="0"/>
                        </a:rPr>
                        <a:t>Qibya</a:t>
                      </a:r>
                      <a:r>
                        <a:rPr lang="en-US" sz="1200" i="1" dirty="0">
                          <a:solidFill>
                            <a:srgbClr val="333333"/>
                          </a:solidFill>
                          <a:latin typeface="Abadi" panose="020B0604020104020204" pitchFamily="34" charset="0"/>
                        </a:rPr>
                        <a:t>. Civilian deaths reached 69.</a:t>
                      </a:r>
                      <a:endParaRPr lang="en-US" sz="1200" dirty="0">
                        <a:solidFill>
                          <a:srgbClr val="333333"/>
                        </a:solidFill>
                        <a:latin typeface="Abadi" panose="020B0604020104020204" pitchFamily="34" charset="0"/>
                      </a:endParaRPr>
                    </a:p>
                    <a:p>
                      <a:endParaRPr lang="en-US" sz="1200" dirty="0"/>
                    </a:p>
                  </a:txBody>
                  <a:tcPr/>
                </a:tc>
                <a:extLst>
                  <a:ext uri="{0D108BD9-81ED-4DB2-BD59-A6C34878D82A}">
                    <a16:rowId xmlns:a16="http://schemas.microsoft.com/office/drawing/2014/main" val="10001"/>
                  </a:ext>
                </a:extLst>
              </a:tr>
              <a:tr h="370840">
                <a:tc>
                  <a:txBody>
                    <a:bodyPr/>
                    <a:lstStyle/>
                    <a:p>
                      <a:r>
                        <a:rPr lang="en-US" sz="1200" b="1" i="1" dirty="0">
                          <a:solidFill>
                            <a:srgbClr val="333333"/>
                          </a:solidFill>
                          <a:latin typeface="Abadi" panose="020B0604020104020204" pitchFamily="34" charset="0"/>
                        </a:rPr>
                        <a:t>Egyptian Seizure of the Israeli ship Bat </a:t>
                      </a:r>
                      <a:r>
                        <a:rPr lang="en-US" sz="1200" b="1" i="1" dirty="0" err="1">
                          <a:solidFill>
                            <a:srgbClr val="333333"/>
                          </a:solidFill>
                          <a:latin typeface="Abadi" panose="020B0604020104020204" pitchFamily="34" charset="0"/>
                        </a:rPr>
                        <a:t>Galim</a:t>
                      </a:r>
                      <a:endParaRPr lang="en-US" sz="1200" dirty="0"/>
                    </a:p>
                  </a:txBody>
                  <a:tcPr/>
                </a:tc>
                <a:tc>
                  <a:txBody>
                    <a:bodyPr/>
                    <a:lstStyle/>
                    <a:p>
                      <a:r>
                        <a:rPr lang="en-US" sz="1200" b="1" i="1" dirty="0">
                          <a:solidFill>
                            <a:srgbClr val="333333"/>
                          </a:solidFill>
                          <a:latin typeface="Abadi" panose="020B0604020104020204" pitchFamily="34" charset="0"/>
                        </a:rPr>
                        <a:t>Summer, 1954</a:t>
                      </a:r>
                      <a:endParaRPr lang="en-US" sz="1200" dirty="0"/>
                    </a:p>
                  </a:txBody>
                  <a:tcPr/>
                </a:tc>
                <a:tc>
                  <a:txBody>
                    <a:bodyPr/>
                    <a:lstStyle/>
                    <a:p>
                      <a:r>
                        <a:rPr lang="en-US" sz="1200" i="1" dirty="0">
                          <a:solidFill>
                            <a:srgbClr val="333333"/>
                          </a:solidFill>
                          <a:latin typeface="Abadi" panose="020B0604020104020204" pitchFamily="34" charset="0"/>
                        </a:rPr>
                        <a:t>Egypt seized the Israeli ship Bat </a:t>
                      </a:r>
                      <a:r>
                        <a:rPr lang="en-US" sz="1200" i="1" dirty="0" err="1">
                          <a:solidFill>
                            <a:srgbClr val="333333"/>
                          </a:solidFill>
                          <a:latin typeface="Abadi" panose="020B0604020104020204" pitchFamily="34" charset="0"/>
                        </a:rPr>
                        <a:t>Galim</a:t>
                      </a:r>
                      <a:r>
                        <a:rPr lang="en-US" sz="1200" i="1" dirty="0">
                          <a:solidFill>
                            <a:srgbClr val="333333"/>
                          </a:solidFill>
                          <a:latin typeface="Abadi" panose="020B0604020104020204" pitchFamily="34" charset="0"/>
                        </a:rPr>
                        <a:t> as it attempted to enter the Suez Canal. According to various international agreements, the Suez Canal is supposed to be accessible to ships of all nations. This provoked worsening tensions between Israel and Egypt</a:t>
                      </a:r>
                      <a:endParaRPr lang="en-US" sz="1200" dirty="0"/>
                    </a:p>
                  </a:txBody>
                  <a:tcPr/>
                </a:tc>
                <a:extLst>
                  <a:ext uri="{0D108BD9-81ED-4DB2-BD59-A6C34878D82A}">
                    <a16:rowId xmlns:a16="http://schemas.microsoft.com/office/drawing/2014/main" val="10002"/>
                  </a:ext>
                </a:extLst>
              </a:tr>
              <a:tr h="370840">
                <a:tc>
                  <a:txBody>
                    <a:bodyPr/>
                    <a:lstStyle/>
                    <a:p>
                      <a:r>
                        <a:rPr lang="en-US" sz="1200" b="1" i="1" dirty="0">
                          <a:solidFill>
                            <a:srgbClr val="333333"/>
                          </a:solidFill>
                          <a:latin typeface="Abadi" panose="020B0604020104020204" pitchFamily="34" charset="0"/>
                        </a:rPr>
                        <a:t>Gaza Raid</a:t>
                      </a:r>
                      <a:r>
                        <a:rPr lang="en-US" sz="1200" i="1" dirty="0">
                          <a:solidFill>
                            <a:srgbClr val="333333"/>
                          </a:solidFill>
                          <a:latin typeface="Abadi" panose="020B0604020104020204" pitchFamily="34" charset="0"/>
                        </a:rPr>
                        <a:t> </a:t>
                      </a:r>
                      <a:endParaRPr lang="en-US" sz="1200" dirty="0"/>
                    </a:p>
                  </a:txBody>
                  <a:tcPr/>
                </a:tc>
                <a:tc>
                  <a:txBody>
                    <a:bodyPr/>
                    <a:lstStyle/>
                    <a:p>
                      <a:r>
                        <a:rPr lang="en-US" sz="1200" b="1" i="1" dirty="0">
                          <a:solidFill>
                            <a:srgbClr val="333333"/>
                          </a:solidFill>
                          <a:latin typeface="Abadi" panose="020B0604020104020204" pitchFamily="34" charset="0"/>
                        </a:rPr>
                        <a:t>Feb. 28, 1955</a:t>
                      </a:r>
                      <a:endParaRPr lang="en-US" sz="1200" dirty="0"/>
                    </a:p>
                  </a:txBody>
                  <a:tcPr/>
                </a:tc>
                <a:tc>
                  <a:txBody>
                    <a:bodyPr/>
                    <a:lstStyle/>
                    <a:p>
                      <a:pPr fontAlgn="base"/>
                      <a:r>
                        <a:rPr lang="en-US" sz="1200" i="1" dirty="0">
                          <a:solidFill>
                            <a:srgbClr val="333333"/>
                          </a:solidFill>
                          <a:latin typeface="Abadi" panose="020B0604020104020204" pitchFamily="34" charset="0"/>
                        </a:rPr>
                        <a:t>Israeli forces conducted a raid, a response to repeated guerrilla attacks and the seizure of an Israeli ship by Egypt, resulted in the deaths of 51 Egyptian soldiers and 8 Israeli troops. This raid was the largest of its kind against Arab forces since the end of the First Arab-Israeli War in 1949.</a:t>
                      </a:r>
                      <a:endParaRPr lang="en-US" sz="1200" dirty="0">
                        <a:solidFill>
                          <a:srgbClr val="333333"/>
                        </a:solidFill>
                        <a:latin typeface="Abadi" panose="020B0604020104020204" pitchFamily="34" charset="0"/>
                      </a:endParaRPr>
                    </a:p>
                  </a:txBody>
                  <a:tcPr/>
                </a:tc>
                <a:extLst>
                  <a:ext uri="{0D108BD9-81ED-4DB2-BD59-A6C34878D82A}">
                    <a16:rowId xmlns:a16="http://schemas.microsoft.com/office/drawing/2014/main" val="10003"/>
                  </a:ext>
                </a:extLst>
              </a:tr>
              <a:tr h="370840">
                <a:tc>
                  <a:txBody>
                    <a:bodyPr/>
                    <a:lstStyle/>
                    <a:p>
                      <a:r>
                        <a:rPr lang="en-US" sz="1200" b="1" dirty="0">
                          <a:solidFill>
                            <a:srgbClr val="333333"/>
                          </a:solidFill>
                          <a:latin typeface="Abadi" panose="020B0604020104020204" pitchFamily="34" charset="0"/>
                        </a:rPr>
                        <a:t>The Sinai War</a:t>
                      </a:r>
                      <a:endParaRPr lang="en-US" sz="1200" dirty="0"/>
                    </a:p>
                  </a:txBody>
                  <a:tcPr/>
                </a:tc>
                <a:tc>
                  <a:txBody>
                    <a:bodyPr/>
                    <a:lstStyle/>
                    <a:p>
                      <a:r>
                        <a:rPr lang="en-US" sz="1200" dirty="0">
                          <a:solidFill>
                            <a:srgbClr val="333333"/>
                          </a:solidFill>
                          <a:latin typeface="Abadi" panose="020B0604020104020204" pitchFamily="34" charset="0"/>
                        </a:rPr>
                        <a:t>1956</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badi" panose="020B0604020104020204" pitchFamily="34" charset="0"/>
                        </a:rPr>
                        <a:t>Also known as the Suez War]--The invasion and temporary conquest of Egypt's Sinai Peninsula by Israel, while France and Great Britain seized the Suez Canal.</a:t>
                      </a:r>
                    </a:p>
                    <a:p>
                      <a:endParaRPr lang="en-US" sz="1200" dirty="0"/>
                    </a:p>
                  </a:txBody>
                  <a:tcPr/>
                </a:tc>
                <a:extLst>
                  <a:ext uri="{0D108BD9-81ED-4DB2-BD59-A6C34878D82A}">
                    <a16:rowId xmlns:a16="http://schemas.microsoft.com/office/drawing/2014/main" val="10004"/>
                  </a:ext>
                </a:extLst>
              </a:tr>
              <a:tr h="370840">
                <a:tc>
                  <a:txBody>
                    <a:bodyPr/>
                    <a:lstStyle/>
                    <a:p>
                      <a:r>
                        <a:rPr lang="en-US" sz="1200" b="1" dirty="0">
                          <a:solidFill>
                            <a:srgbClr val="333333"/>
                          </a:solidFill>
                          <a:latin typeface="Abadi" panose="020B0604020104020204" pitchFamily="34" charset="0"/>
                        </a:rPr>
                        <a:t>Palestinian-Israeli Conflict</a:t>
                      </a:r>
                      <a:endParaRPr lang="en-US" sz="1200" dirty="0"/>
                    </a:p>
                  </a:txBody>
                  <a:tcPr/>
                </a:tc>
                <a:tc>
                  <a:txBody>
                    <a:bodyPr/>
                    <a:lstStyle/>
                    <a:p>
                      <a:r>
                        <a:rPr lang="en-US" sz="1200" dirty="0">
                          <a:solidFill>
                            <a:srgbClr val="333333"/>
                          </a:solidFill>
                          <a:latin typeface="Abadi" panose="020B0604020104020204" pitchFamily="34" charset="0"/>
                        </a:rPr>
                        <a:t>1960-Present</a:t>
                      </a:r>
                      <a:endParaRPr lang="en-US" sz="1200" dirty="0"/>
                    </a:p>
                  </a:txBody>
                  <a:tcPr/>
                </a:tc>
                <a:tc>
                  <a:txBody>
                    <a:bodyPr/>
                    <a:lstStyle/>
                    <a:p>
                      <a:endParaRPr lang="en-US" sz="1200"/>
                    </a:p>
                  </a:txBody>
                  <a:tcPr/>
                </a:tc>
                <a:extLst>
                  <a:ext uri="{0D108BD9-81ED-4DB2-BD59-A6C34878D82A}">
                    <a16:rowId xmlns:a16="http://schemas.microsoft.com/office/drawing/2014/main" val="10005"/>
                  </a:ext>
                </a:extLst>
              </a:tr>
              <a:tr h="370840">
                <a:tc>
                  <a:txBody>
                    <a:bodyPr/>
                    <a:lstStyle/>
                    <a:p>
                      <a:r>
                        <a:rPr lang="en-US" sz="1200" b="1" i="1" dirty="0">
                          <a:solidFill>
                            <a:srgbClr val="333333"/>
                          </a:solidFill>
                          <a:latin typeface="Abadi" panose="020B0604020104020204" pitchFamily="34" charset="0"/>
                        </a:rPr>
                        <a:t>First al-Fatah (PLO) Raid</a:t>
                      </a:r>
                      <a:endParaRPr lang="en-US" sz="1200" dirty="0"/>
                    </a:p>
                  </a:txBody>
                  <a:tcPr/>
                </a:tc>
                <a:tc>
                  <a:txBody>
                    <a:bodyPr/>
                    <a:lstStyle/>
                    <a:p>
                      <a:r>
                        <a:rPr lang="en-US" sz="1200" b="1" i="1" dirty="0">
                          <a:solidFill>
                            <a:srgbClr val="333333"/>
                          </a:solidFill>
                          <a:latin typeface="Abadi" panose="020B0604020104020204" pitchFamily="34" charset="0"/>
                        </a:rPr>
                        <a:t>Dec. 31, 1964</a:t>
                      </a:r>
                      <a:endParaRPr lang="en-US" sz="1200" dirty="0"/>
                    </a:p>
                  </a:txBody>
                  <a:tcPr/>
                </a:tc>
                <a:tc>
                  <a:txBody>
                    <a:bodyPr/>
                    <a:lstStyle/>
                    <a:p>
                      <a:r>
                        <a:rPr lang="en-US" sz="1200" dirty="0" err="1">
                          <a:solidFill>
                            <a:srgbClr val="333333"/>
                          </a:solidFill>
                          <a:latin typeface="Abadi" panose="020B0604020104020204" pitchFamily="34" charset="0"/>
                        </a:rPr>
                        <a:t>Yassir</a:t>
                      </a:r>
                      <a:r>
                        <a:rPr lang="en-US" sz="1200" dirty="0">
                          <a:solidFill>
                            <a:srgbClr val="333333"/>
                          </a:solidFill>
                          <a:latin typeface="Abadi" panose="020B0604020104020204" pitchFamily="34" charset="0"/>
                        </a:rPr>
                        <a:t> Arafat's al-Fatah faction of the Palestine Liberation Organization conducted its first raid into Israel from Lebanon.</a:t>
                      </a:r>
                      <a:endParaRPr lang="en-US" sz="1200" dirty="0"/>
                    </a:p>
                  </a:txBody>
                  <a:tcPr/>
                </a:tc>
                <a:extLst>
                  <a:ext uri="{0D108BD9-81ED-4DB2-BD59-A6C34878D82A}">
                    <a16:rowId xmlns:a16="http://schemas.microsoft.com/office/drawing/2014/main" val="10006"/>
                  </a:ext>
                </a:extLst>
              </a:tr>
              <a:tr h="370840">
                <a:tc>
                  <a:txBody>
                    <a:bodyPr/>
                    <a:lstStyle/>
                    <a:p>
                      <a:r>
                        <a:rPr lang="en-US" sz="1200" b="1" i="1" dirty="0">
                          <a:solidFill>
                            <a:srgbClr val="333333"/>
                          </a:solidFill>
                          <a:latin typeface="Abadi" panose="020B0604020104020204" pitchFamily="34" charset="0"/>
                        </a:rPr>
                        <a:t>Israeli-Syrian Border and Air Battle</a:t>
                      </a:r>
                      <a:endParaRPr lang="en-US" sz="1200" dirty="0"/>
                    </a:p>
                  </a:txBody>
                  <a:tcPr/>
                </a:tc>
                <a:tc>
                  <a:txBody>
                    <a:bodyPr/>
                    <a:lstStyle/>
                    <a:p>
                      <a:r>
                        <a:rPr lang="en-US" sz="1200" b="1" i="1" dirty="0">
                          <a:solidFill>
                            <a:srgbClr val="333333"/>
                          </a:solidFill>
                          <a:latin typeface="Abadi" panose="020B0604020104020204" pitchFamily="34" charset="0"/>
                        </a:rPr>
                        <a:t>Nov. 13, 1964</a:t>
                      </a:r>
                      <a:endParaRPr lang="en-US" sz="1200" dirty="0"/>
                    </a:p>
                  </a:txBody>
                  <a:tcPr/>
                </a:tc>
                <a:tc>
                  <a:txBody>
                    <a:bodyPr/>
                    <a:lstStyle/>
                    <a:p>
                      <a:endParaRPr lang="en-US" sz="1200" dirty="0"/>
                    </a:p>
                  </a:txBody>
                  <a:tcPr/>
                </a:tc>
                <a:extLst>
                  <a:ext uri="{0D108BD9-81ED-4DB2-BD59-A6C34878D82A}">
                    <a16:rowId xmlns:a16="http://schemas.microsoft.com/office/drawing/2014/main" val="10007"/>
                  </a:ext>
                </a:extLst>
              </a:tr>
              <a:tr h="370840">
                <a:tc>
                  <a:txBody>
                    <a:bodyPr/>
                    <a:lstStyle/>
                    <a:p>
                      <a:r>
                        <a:rPr lang="en-US" sz="1200" b="1" i="1" dirty="0">
                          <a:solidFill>
                            <a:srgbClr val="333333"/>
                          </a:solidFill>
                          <a:latin typeface="Abadi" panose="020B0604020104020204" pitchFamily="34" charset="0"/>
                        </a:rPr>
                        <a:t>West Bank Raids</a:t>
                      </a:r>
                      <a:endParaRPr lang="en-US" sz="1200" dirty="0"/>
                    </a:p>
                  </a:txBody>
                  <a:tcPr/>
                </a:tc>
                <a:tc>
                  <a:txBody>
                    <a:bodyPr/>
                    <a:lstStyle/>
                    <a:p>
                      <a:r>
                        <a:rPr lang="en-US" sz="1200" b="1" i="1" dirty="0">
                          <a:solidFill>
                            <a:srgbClr val="333333"/>
                          </a:solidFill>
                          <a:latin typeface="Abadi" panose="020B0604020104020204" pitchFamily="34" charset="0"/>
                        </a:rPr>
                        <a:t>May 1965</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badi" panose="020B0604020104020204" pitchFamily="34" charset="0"/>
                        </a:rPr>
                        <a:t>After Palestinian guerrilla raids resulting in the deaths of 6 Israelis, the Israeli military conducted raids on the West Bank towns of </a:t>
                      </a:r>
                      <a:r>
                        <a:rPr lang="en-US" sz="1200" dirty="0" err="1">
                          <a:solidFill>
                            <a:srgbClr val="333333"/>
                          </a:solidFill>
                          <a:latin typeface="Abadi" panose="020B0604020104020204" pitchFamily="34" charset="0"/>
                        </a:rPr>
                        <a:t>Qalqilya</a:t>
                      </a:r>
                      <a:r>
                        <a:rPr lang="en-US" sz="1200" dirty="0">
                          <a:solidFill>
                            <a:srgbClr val="333333"/>
                          </a:solidFill>
                          <a:latin typeface="Abadi" panose="020B0604020104020204" pitchFamily="34" charset="0"/>
                        </a:rPr>
                        <a:t>, </a:t>
                      </a:r>
                      <a:r>
                        <a:rPr lang="en-US" sz="1200" dirty="0" err="1">
                          <a:solidFill>
                            <a:srgbClr val="333333"/>
                          </a:solidFill>
                          <a:latin typeface="Abadi" panose="020B0604020104020204" pitchFamily="34" charset="0"/>
                        </a:rPr>
                        <a:t>Shuna</a:t>
                      </a:r>
                      <a:r>
                        <a:rPr lang="en-US" sz="1200" dirty="0">
                          <a:solidFill>
                            <a:srgbClr val="333333"/>
                          </a:solidFill>
                          <a:latin typeface="Abadi" panose="020B0604020104020204" pitchFamily="34" charset="0"/>
                        </a:rPr>
                        <a:t> and Jenin.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badi" panose="020B0604020104020204" pitchFamily="34" charset="0"/>
                        </a:rPr>
                        <a:t>1966 Israel reported 93 incidents along its borders</a:t>
                      </a:r>
                    </a:p>
                    <a:p>
                      <a:endParaRPr lang="en-US" sz="1200" dirty="0"/>
                    </a:p>
                  </a:txBody>
                  <a:tcPr/>
                </a:tc>
                <a:extLst>
                  <a:ext uri="{0D108BD9-81ED-4DB2-BD59-A6C34878D82A}">
                    <a16:rowId xmlns:a16="http://schemas.microsoft.com/office/drawing/2014/main" val="10008"/>
                  </a:ext>
                </a:extLst>
              </a:tr>
              <a:tr h="370840">
                <a:tc>
                  <a:txBody>
                    <a:bodyPr/>
                    <a:lstStyle/>
                    <a:p>
                      <a:r>
                        <a:rPr lang="en-US" sz="1200" b="1" i="1" dirty="0">
                          <a:solidFill>
                            <a:srgbClr val="333333"/>
                          </a:solidFill>
                          <a:latin typeface="Abadi" panose="020B0604020104020204" pitchFamily="34" charset="0"/>
                        </a:rPr>
                        <a:t>West Bank Raid</a:t>
                      </a:r>
                      <a:endParaRPr lang="en-US" sz="1200" dirty="0"/>
                    </a:p>
                  </a:txBody>
                  <a:tcPr/>
                </a:tc>
                <a:tc>
                  <a:txBody>
                    <a:bodyPr/>
                    <a:lstStyle/>
                    <a:p>
                      <a:r>
                        <a:rPr lang="en-US" sz="1200" i="1" dirty="0">
                          <a:solidFill>
                            <a:srgbClr val="333333"/>
                          </a:solidFill>
                          <a:latin typeface="Abadi" panose="020B0604020104020204" pitchFamily="34" charset="0"/>
                        </a:rPr>
                        <a:t>April 30 1966</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333333"/>
                          </a:solidFill>
                          <a:latin typeface="Abadi" panose="020B0604020104020204" pitchFamily="34" charset="0"/>
                        </a:rPr>
                        <a:t>I</a:t>
                      </a:r>
                      <a:r>
                        <a:rPr lang="en-US" sz="1200" dirty="0">
                          <a:solidFill>
                            <a:srgbClr val="333333"/>
                          </a:solidFill>
                          <a:latin typeface="Abadi" panose="020B0604020104020204" pitchFamily="34" charset="0"/>
                        </a:rPr>
                        <a:t>sraeli forces destroyed over two dozen houses in the West Bank town of </a:t>
                      </a:r>
                      <a:r>
                        <a:rPr lang="en-US" sz="1200" dirty="0" err="1">
                          <a:solidFill>
                            <a:srgbClr val="333333"/>
                          </a:solidFill>
                          <a:latin typeface="Abadi" panose="020B0604020104020204" pitchFamily="34" charset="0"/>
                        </a:rPr>
                        <a:t>Rafat</a:t>
                      </a:r>
                      <a:r>
                        <a:rPr lang="en-US" sz="1200" dirty="0">
                          <a:solidFill>
                            <a:srgbClr val="333333"/>
                          </a:solidFill>
                          <a:latin typeface="Abadi" panose="020B0604020104020204" pitchFamily="34" charset="0"/>
                        </a:rPr>
                        <a:t>, killing 11 civilians. This attack was in response to Palestinian raids on Israel. Most of these attacks on Israel</a:t>
                      </a:r>
                    </a:p>
                    <a:p>
                      <a:endParaRPr lang="en-US" sz="1200" dirty="0"/>
                    </a:p>
                  </a:txBody>
                  <a:tcPr/>
                </a:tc>
                <a:extLst>
                  <a:ext uri="{0D108BD9-81ED-4DB2-BD59-A6C34878D82A}">
                    <a16:rowId xmlns:a16="http://schemas.microsoft.com/office/drawing/2014/main" val="10009"/>
                  </a:ext>
                </a:extLst>
              </a:tr>
              <a:tr h="370840">
                <a:tc>
                  <a:txBody>
                    <a:bodyPr/>
                    <a:lstStyle/>
                    <a:p>
                      <a:r>
                        <a:rPr lang="en-US" sz="1200" b="1" i="1" dirty="0">
                          <a:solidFill>
                            <a:srgbClr val="333333"/>
                          </a:solidFill>
                          <a:latin typeface="Abadi" panose="020B0604020104020204" pitchFamily="34" charset="0"/>
                        </a:rPr>
                        <a:t>West Bank Raids</a:t>
                      </a:r>
                      <a:endParaRPr lang="en-US" sz="1200" dirty="0"/>
                    </a:p>
                  </a:txBody>
                  <a:tcPr/>
                </a:tc>
                <a:tc>
                  <a:txBody>
                    <a:bodyPr/>
                    <a:lstStyle/>
                    <a:p>
                      <a:r>
                        <a:rPr lang="en-US" sz="1200" i="1" dirty="0">
                          <a:solidFill>
                            <a:srgbClr val="333333"/>
                          </a:solidFill>
                          <a:latin typeface="Abadi" panose="020B0604020104020204" pitchFamily="34" charset="0"/>
                        </a:rPr>
                        <a:t>1966</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badi" panose="020B0604020104020204" pitchFamily="34" charset="0"/>
                        </a:rPr>
                        <a:t>Israeli forces raided the Hebron area of the West Bank. These raids resulted in 8 civilian deaths and firefights with the Jordanian Army.</a:t>
                      </a:r>
                    </a:p>
                  </a:txBody>
                  <a:tcPr/>
                </a:tc>
                <a:extLst>
                  <a:ext uri="{0D108BD9-81ED-4DB2-BD59-A6C34878D82A}">
                    <a16:rowId xmlns:a16="http://schemas.microsoft.com/office/drawing/2014/main" val="10010"/>
                  </a:ext>
                </a:extLst>
              </a:tr>
            </a:tbl>
          </a:graphicData>
        </a:graphic>
      </p:graphicFrame>
      <p:sp>
        <p:nvSpPr>
          <p:cNvPr id="5" name="TextBox 4"/>
          <p:cNvSpPr txBox="1"/>
          <p:nvPr/>
        </p:nvSpPr>
        <p:spPr>
          <a:xfrm>
            <a:off x="3331676" y="-9053"/>
            <a:ext cx="5748950" cy="369332"/>
          </a:xfrm>
          <a:prstGeom prst="rect">
            <a:avLst/>
          </a:prstGeom>
          <a:noFill/>
        </p:spPr>
        <p:txBody>
          <a:bodyPr wrap="square" rtlCol="0">
            <a:spAutoFit/>
          </a:bodyPr>
          <a:lstStyle/>
          <a:p>
            <a:r>
              <a:rPr lang="en-US" dirty="0"/>
              <a:t>Israel and the Wars Between 1949-2009</a:t>
            </a:r>
          </a:p>
        </p:txBody>
      </p:sp>
    </p:spTree>
    <p:extLst>
      <p:ext uri="{BB962C8B-B14F-4D97-AF65-F5344CB8AC3E}">
        <p14:creationId xmlns:p14="http://schemas.microsoft.com/office/powerpoint/2010/main" val="52954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62548268"/>
              </p:ext>
            </p:extLst>
          </p:nvPr>
        </p:nvGraphicFramePr>
        <p:xfrm>
          <a:off x="205210" y="158352"/>
          <a:ext cx="11699089" cy="6405880"/>
        </p:xfrm>
        <a:graphic>
          <a:graphicData uri="http://schemas.openxmlformats.org/drawingml/2006/table">
            <a:tbl>
              <a:tblPr firstRow="1" bandRow="1">
                <a:tableStyleId>{5940675A-B579-460E-94D1-54222C63F5DA}</a:tableStyleId>
              </a:tblPr>
              <a:tblGrid>
                <a:gridCol w="2092226">
                  <a:extLst>
                    <a:ext uri="{9D8B030D-6E8A-4147-A177-3AD203B41FA5}">
                      <a16:colId xmlns:a16="http://schemas.microsoft.com/office/drawing/2014/main" val="20000"/>
                    </a:ext>
                  </a:extLst>
                </a:gridCol>
                <a:gridCol w="1117730">
                  <a:extLst>
                    <a:ext uri="{9D8B030D-6E8A-4147-A177-3AD203B41FA5}">
                      <a16:colId xmlns:a16="http://schemas.microsoft.com/office/drawing/2014/main" val="20001"/>
                    </a:ext>
                  </a:extLst>
                </a:gridCol>
                <a:gridCol w="8489133">
                  <a:extLst>
                    <a:ext uri="{9D8B030D-6E8A-4147-A177-3AD203B41FA5}">
                      <a16:colId xmlns:a16="http://schemas.microsoft.com/office/drawing/2014/main" val="20002"/>
                    </a:ext>
                  </a:extLst>
                </a:gridCol>
              </a:tblGrid>
              <a:tr h="370840">
                <a:tc>
                  <a:txBody>
                    <a:bodyPr/>
                    <a:lstStyle/>
                    <a:p>
                      <a:r>
                        <a:rPr lang="en-US" sz="1200" b="1" i="1" dirty="0">
                          <a:solidFill>
                            <a:srgbClr val="333333"/>
                          </a:solidFill>
                          <a:latin typeface="Abadi" panose="020B0604020104020204" pitchFamily="34" charset="0"/>
                        </a:rPr>
                        <a:t>Israeli-Syrian Border Battles</a:t>
                      </a:r>
                      <a:endParaRPr lang="en-US" sz="1200" dirty="0"/>
                    </a:p>
                  </a:txBody>
                  <a:tcPr/>
                </a:tc>
                <a:tc>
                  <a:txBody>
                    <a:bodyPr/>
                    <a:lstStyle/>
                    <a:p>
                      <a:r>
                        <a:rPr lang="en-US" sz="1200" i="1" dirty="0">
                          <a:solidFill>
                            <a:srgbClr val="333333"/>
                          </a:solidFill>
                          <a:latin typeface="Abadi" panose="020B0604020104020204" pitchFamily="34" charset="0"/>
                        </a:rPr>
                        <a:t>Summer, 1966</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badi" panose="020B0604020104020204" pitchFamily="34" charset="0"/>
                        </a:rPr>
                        <a:t>Continued artillery and tank duels along the Golan Heights front led to—Israeli-Syrian Air Battles</a:t>
                      </a:r>
                      <a:endParaRPr lang="en-US" sz="1200" dirty="0"/>
                    </a:p>
                  </a:txBody>
                  <a:tcPr/>
                </a:tc>
                <a:extLst>
                  <a:ext uri="{0D108BD9-81ED-4DB2-BD59-A6C34878D82A}">
                    <a16:rowId xmlns:a16="http://schemas.microsoft.com/office/drawing/2014/main" val="10000"/>
                  </a:ext>
                </a:extLst>
              </a:tr>
              <a:tr h="370840">
                <a:tc>
                  <a:txBody>
                    <a:bodyPr/>
                    <a:lstStyle/>
                    <a:p>
                      <a:r>
                        <a:rPr lang="en-US" sz="1200" b="1" i="1" dirty="0">
                          <a:solidFill>
                            <a:srgbClr val="333333"/>
                          </a:solidFill>
                          <a:latin typeface="Abadi" panose="020B0604020104020204" pitchFamily="34" charset="0"/>
                        </a:rPr>
                        <a:t>Israeli-Syrian Air Battle</a:t>
                      </a:r>
                      <a:endParaRPr lang="en-US" sz="1200" dirty="0"/>
                    </a:p>
                  </a:txBody>
                  <a:tcPr/>
                </a:tc>
                <a:tc>
                  <a:txBody>
                    <a:bodyPr/>
                    <a:lstStyle/>
                    <a:p>
                      <a:r>
                        <a:rPr lang="en-US" sz="1200" i="1" dirty="0">
                          <a:solidFill>
                            <a:srgbClr val="333333"/>
                          </a:solidFill>
                          <a:latin typeface="Abadi" panose="020B0604020104020204" pitchFamily="34" charset="0"/>
                        </a:rPr>
                        <a:t>July 7, 1966</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badi" panose="020B0604020104020204" pitchFamily="34" charset="0"/>
                        </a:rPr>
                        <a:t>Responding to the continued fighting along the border, Israeli planes attacked Syrian forces, resulting in the loss of one Syrian </a:t>
                      </a:r>
                      <a:r>
                        <a:rPr lang="en-US" sz="1200" dirty="0" err="1">
                          <a:solidFill>
                            <a:srgbClr val="333333"/>
                          </a:solidFill>
                          <a:latin typeface="Abadi" panose="020B0604020104020204" pitchFamily="34" charset="0"/>
                        </a:rPr>
                        <a:t>MiG</a:t>
                      </a:r>
                      <a:r>
                        <a:rPr lang="en-US" sz="1200" dirty="0">
                          <a:solidFill>
                            <a:srgbClr val="333333"/>
                          </a:solidFill>
                          <a:latin typeface="Abadi" panose="020B0604020104020204" pitchFamily="34" charset="0"/>
                        </a:rPr>
                        <a:t> fighter plane.</a:t>
                      </a:r>
                      <a:endParaRPr lang="en-US" sz="1200" dirty="0"/>
                    </a:p>
                  </a:txBody>
                  <a:tcPr/>
                </a:tc>
                <a:extLst>
                  <a:ext uri="{0D108BD9-81ED-4DB2-BD59-A6C34878D82A}">
                    <a16:rowId xmlns:a16="http://schemas.microsoft.com/office/drawing/2014/main" val="10001"/>
                  </a:ext>
                </a:extLst>
              </a:tr>
              <a:tr h="370840">
                <a:tc>
                  <a:txBody>
                    <a:bodyPr/>
                    <a:lstStyle/>
                    <a:p>
                      <a:r>
                        <a:rPr lang="en-US" sz="1200" b="1" i="1" dirty="0">
                          <a:solidFill>
                            <a:srgbClr val="333333"/>
                          </a:solidFill>
                          <a:latin typeface="Abadi" panose="020B0604020104020204" pitchFamily="34" charset="0"/>
                        </a:rPr>
                        <a:t>Israeli-Syrian Air/Sea Battle</a:t>
                      </a:r>
                      <a:endParaRPr lang="en-US" sz="1200" dirty="0"/>
                    </a:p>
                  </a:txBody>
                  <a:tcPr/>
                </a:tc>
                <a:tc>
                  <a:txBody>
                    <a:bodyPr/>
                    <a:lstStyle/>
                    <a:p>
                      <a:r>
                        <a:rPr lang="en-US" sz="1200" i="1" dirty="0">
                          <a:solidFill>
                            <a:srgbClr val="333333"/>
                          </a:solidFill>
                          <a:latin typeface="Abadi" panose="020B0604020104020204" pitchFamily="34" charset="0"/>
                        </a:rPr>
                        <a:t>Aug. 15, 1966</a:t>
                      </a:r>
                      <a:endParaRPr lang="en-US" sz="1200" dirty="0"/>
                    </a:p>
                  </a:txBody>
                  <a:tcPr/>
                </a:tc>
                <a:tc>
                  <a:txBody>
                    <a:bodyPr/>
                    <a:lstStyle/>
                    <a:p>
                      <a:pPr fontAlgn="base"/>
                      <a:r>
                        <a:rPr lang="en-US" sz="1200" dirty="0">
                          <a:solidFill>
                            <a:srgbClr val="333333"/>
                          </a:solidFill>
                          <a:latin typeface="Abadi" panose="020B0604020104020204" pitchFamily="34" charset="0"/>
                        </a:rPr>
                        <a:t>After an Israeli patrol boat ran aground on the eastern shore of the Sea of Galilee (according to the 1949 cease-fire agreement, Israeli forces were not supposed to approach within 250 meters of the eastern shore, which was a Demilitarized Zone), Syrian planes attacked it. Israel responded, shooting down two </a:t>
                      </a:r>
                      <a:r>
                        <a:rPr lang="en-US" sz="1200" dirty="0" err="1">
                          <a:solidFill>
                            <a:srgbClr val="333333"/>
                          </a:solidFill>
                          <a:latin typeface="Abadi" panose="020B0604020104020204" pitchFamily="34" charset="0"/>
                        </a:rPr>
                        <a:t>MiG</a:t>
                      </a:r>
                      <a:r>
                        <a:rPr lang="en-US" sz="1200" dirty="0">
                          <a:solidFill>
                            <a:srgbClr val="333333"/>
                          </a:solidFill>
                          <a:latin typeface="Abadi" panose="020B0604020104020204" pitchFamily="34" charset="0"/>
                        </a:rPr>
                        <a:t> planes.</a:t>
                      </a:r>
                    </a:p>
                  </a:txBody>
                  <a:tcPr/>
                </a:tc>
                <a:extLst>
                  <a:ext uri="{0D108BD9-81ED-4DB2-BD59-A6C34878D82A}">
                    <a16:rowId xmlns:a16="http://schemas.microsoft.com/office/drawing/2014/main" val="10002"/>
                  </a:ext>
                </a:extLst>
              </a:tr>
              <a:tr h="370840">
                <a:tc>
                  <a:txBody>
                    <a:bodyPr/>
                    <a:lstStyle/>
                    <a:p>
                      <a:r>
                        <a:rPr lang="en-US" sz="1200" b="1" i="1" dirty="0" err="1"/>
                        <a:t>Samu</a:t>
                      </a:r>
                      <a:r>
                        <a:rPr lang="en-US" sz="1200" b="1" i="1" dirty="0"/>
                        <a:t> Raid (West Bank) </a:t>
                      </a:r>
                      <a:endParaRPr lang="en-US" sz="1200" dirty="0"/>
                    </a:p>
                  </a:txBody>
                  <a:tcPr/>
                </a:tc>
                <a:tc>
                  <a:txBody>
                    <a:bodyPr/>
                    <a:lstStyle/>
                    <a:p>
                      <a:r>
                        <a:rPr lang="en-US" sz="1200" b="1" i="1" dirty="0"/>
                        <a:t>November 13, 1966</a:t>
                      </a:r>
                      <a:endParaRPr lang="en-US" sz="1200" dirty="0"/>
                    </a:p>
                  </a:txBody>
                  <a:tcPr/>
                </a:tc>
                <a:tc>
                  <a:txBody>
                    <a:bodyPr/>
                    <a:lstStyle/>
                    <a:p>
                      <a:pPr fontAlgn="base"/>
                      <a:endParaRPr lang="en-US" sz="1200" dirty="0">
                        <a:solidFill>
                          <a:srgbClr val="333333"/>
                        </a:solidFill>
                        <a:latin typeface="Abadi" panose="020B0604020104020204" pitchFamily="34" charset="0"/>
                      </a:endParaRPr>
                    </a:p>
                  </a:txBody>
                  <a:tcPr/>
                </a:tc>
                <a:extLst>
                  <a:ext uri="{0D108BD9-81ED-4DB2-BD59-A6C34878D82A}">
                    <a16:rowId xmlns:a16="http://schemas.microsoft.com/office/drawing/2014/main" val="10003"/>
                  </a:ext>
                </a:extLst>
              </a:tr>
              <a:tr h="370840">
                <a:tc>
                  <a:txBody>
                    <a:bodyPr/>
                    <a:lstStyle/>
                    <a:p>
                      <a:r>
                        <a:rPr lang="en-US" sz="1200" b="1" dirty="0"/>
                        <a:t>The Six-Day War</a:t>
                      </a:r>
                      <a:endParaRPr lang="en-US" sz="1200" dirty="0"/>
                    </a:p>
                  </a:txBody>
                  <a:tcPr/>
                </a:tc>
                <a:tc>
                  <a:txBody>
                    <a:bodyPr/>
                    <a:lstStyle/>
                    <a:p>
                      <a:r>
                        <a:rPr lang="en-US" sz="1200" dirty="0"/>
                        <a:t>1967</a:t>
                      </a:r>
                    </a:p>
                  </a:txBody>
                  <a:tcPr/>
                </a:tc>
                <a:tc>
                  <a:txBody>
                    <a:bodyPr/>
                    <a:lstStyle/>
                    <a:p>
                      <a:pPr fontAlgn="base"/>
                      <a:r>
                        <a:rPr lang="en-US" sz="1200" dirty="0"/>
                        <a:t>In a rapid pre-emptive attack, Israel crushed the military forces of Egypt, Jordan and Syria and seized large amounts of land from each. Iraq also participated in the fighting on the Arab side.</a:t>
                      </a:r>
                    </a:p>
                    <a:p>
                      <a:endParaRPr lang="en-US" sz="1200" dirty="0"/>
                    </a:p>
                  </a:txBody>
                  <a:tcPr/>
                </a:tc>
                <a:extLst>
                  <a:ext uri="{0D108BD9-81ED-4DB2-BD59-A6C34878D82A}">
                    <a16:rowId xmlns:a16="http://schemas.microsoft.com/office/drawing/2014/main" val="10004"/>
                  </a:ext>
                </a:extLst>
              </a:tr>
              <a:tr h="370840">
                <a:tc>
                  <a:txBody>
                    <a:bodyPr/>
                    <a:lstStyle/>
                    <a:p>
                      <a:r>
                        <a:rPr lang="en-US" sz="1200" b="1" dirty="0"/>
                        <a:t>The War of Attrition</a:t>
                      </a:r>
                      <a:endParaRPr lang="en-US" sz="1200" dirty="0"/>
                    </a:p>
                  </a:txBody>
                  <a:tcPr/>
                </a:tc>
                <a:tc>
                  <a:txBody>
                    <a:bodyPr/>
                    <a:lstStyle/>
                    <a:p>
                      <a:r>
                        <a:rPr lang="en-US" sz="1200" dirty="0"/>
                        <a:t>1968-1970</a:t>
                      </a:r>
                    </a:p>
                  </a:txBody>
                  <a:tcPr/>
                </a:tc>
                <a:tc>
                  <a:txBody>
                    <a:bodyPr/>
                    <a:lstStyle/>
                    <a:p>
                      <a:r>
                        <a:rPr lang="en-US" sz="1200" dirty="0"/>
                        <a:t>The War of Attrition was a limited border war fought between Egypt and Israel in the aftermath of the Six-Day War. It was initiated by Egypt as a way to recapture the Sinai Peninsula after losing it to Israel in 1967. A cease-fire in 1970 ended the fighting, but left the borders unchanged</a:t>
                      </a:r>
                    </a:p>
                  </a:txBody>
                  <a:tcPr/>
                </a:tc>
                <a:extLst>
                  <a:ext uri="{0D108BD9-81ED-4DB2-BD59-A6C34878D82A}">
                    <a16:rowId xmlns:a16="http://schemas.microsoft.com/office/drawing/2014/main" val="10005"/>
                  </a:ext>
                </a:extLst>
              </a:tr>
              <a:tr h="370840">
                <a:tc>
                  <a:txBody>
                    <a:bodyPr/>
                    <a:lstStyle/>
                    <a:p>
                      <a:r>
                        <a:rPr lang="en-US" sz="1200" b="1" dirty="0"/>
                        <a:t>The Yom Kippur (Ramadan) War</a:t>
                      </a:r>
                      <a:endParaRPr lang="en-US" sz="1200" dirty="0"/>
                    </a:p>
                  </a:txBody>
                  <a:tcPr/>
                </a:tc>
                <a:tc>
                  <a:txBody>
                    <a:bodyPr/>
                    <a:lstStyle/>
                    <a:p>
                      <a:r>
                        <a:rPr lang="en-US" sz="1200" dirty="0"/>
                        <a:t>1973</a:t>
                      </a:r>
                    </a:p>
                  </a:txBody>
                  <a:tcPr/>
                </a:tc>
                <a:tc>
                  <a:txBody>
                    <a:bodyPr/>
                    <a:lstStyle/>
                    <a:p>
                      <a:pPr fontAlgn="base"/>
                      <a:r>
                        <a:rPr lang="en-US" sz="1200" dirty="0"/>
                        <a:t>In a surprise attack launched on the Jewish Yom Kippur holiday (the dates also fell on the Muslim Ramadan holiday), Egypt and Syria attacked Israel. Despite aid from Iraq, the Arab forces failed to defeat Israel.</a:t>
                      </a:r>
                    </a:p>
                  </a:txBody>
                  <a:tcPr/>
                </a:tc>
                <a:extLst>
                  <a:ext uri="{0D108BD9-81ED-4DB2-BD59-A6C34878D82A}">
                    <a16:rowId xmlns:a16="http://schemas.microsoft.com/office/drawing/2014/main" val="10006"/>
                  </a:ext>
                </a:extLst>
              </a:tr>
              <a:tr h="370840">
                <a:tc>
                  <a:txBody>
                    <a:bodyPr/>
                    <a:lstStyle/>
                    <a:p>
                      <a:r>
                        <a:rPr lang="en-US" sz="1200" b="1" dirty="0"/>
                        <a:t>Israeli Invasion of Lebanon</a:t>
                      </a:r>
                      <a:endParaRPr lang="en-US" sz="1200" dirty="0"/>
                    </a:p>
                  </a:txBody>
                  <a:tcPr/>
                </a:tc>
                <a:tc>
                  <a:txBody>
                    <a:bodyPr/>
                    <a:lstStyle/>
                    <a:p>
                      <a:r>
                        <a:rPr lang="en-US" sz="1200" dirty="0"/>
                        <a:t>1978</a:t>
                      </a:r>
                    </a:p>
                  </a:txBody>
                  <a:tcPr/>
                </a:tc>
                <a:tc>
                  <a:txBody>
                    <a:bodyPr/>
                    <a:lstStyle/>
                    <a:p>
                      <a:r>
                        <a:rPr lang="en-US" sz="1200" dirty="0"/>
                        <a:t>Operation </a:t>
                      </a:r>
                      <a:r>
                        <a:rPr lang="en-US" sz="1200" dirty="0" err="1"/>
                        <a:t>Litani</a:t>
                      </a:r>
                      <a:r>
                        <a:rPr lang="en-US" sz="1200" dirty="0"/>
                        <a:t> was the official name of Israel's 1978 invasion of Lebanon up to the </a:t>
                      </a:r>
                      <a:r>
                        <a:rPr lang="en-US" sz="1200" dirty="0" err="1"/>
                        <a:t>Litani</a:t>
                      </a:r>
                      <a:r>
                        <a:rPr lang="en-US" sz="1200" dirty="0"/>
                        <a:t> river. The invasion was a military success, as the Israeli military expelled the PLO from Southern Lebanon, where they had created a de facto state within a state. An international outcry over the invasion forced a partial Israeli retreat and the creation of a United Nations patrolled buffer zone between the Arab guerrillas and the Israeli military</a:t>
                      </a:r>
                    </a:p>
                  </a:txBody>
                  <a:tcPr/>
                </a:tc>
                <a:extLst>
                  <a:ext uri="{0D108BD9-81ED-4DB2-BD59-A6C34878D82A}">
                    <a16:rowId xmlns:a16="http://schemas.microsoft.com/office/drawing/2014/main" val="10007"/>
                  </a:ext>
                </a:extLst>
              </a:tr>
              <a:tr h="370840">
                <a:tc>
                  <a:txBody>
                    <a:bodyPr/>
                    <a:lstStyle/>
                    <a:p>
                      <a:r>
                        <a:rPr lang="en-US" sz="1200" b="1" dirty="0"/>
                        <a:t>The </a:t>
                      </a:r>
                      <a:r>
                        <a:rPr lang="en-US" sz="1200" b="1" dirty="0" err="1"/>
                        <a:t>Osirak</a:t>
                      </a:r>
                      <a:r>
                        <a:rPr lang="en-US" sz="1200" b="1" dirty="0"/>
                        <a:t> Raid</a:t>
                      </a:r>
                      <a:endParaRPr lang="en-US" sz="1200" dirty="0"/>
                    </a:p>
                  </a:txBody>
                  <a:tcPr/>
                </a:tc>
                <a:tc>
                  <a:txBody>
                    <a:bodyPr/>
                    <a:lstStyle/>
                    <a:p>
                      <a:r>
                        <a:rPr lang="en-US" sz="1200" dirty="0"/>
                        <a:t>1981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 Israeli air attack on Iraq's </a:t>
                      </a:r>
                      <a:r>
                        <a:rPr lang="en-US" sz="1200" dirty="0" err="1"/>
                        <a:t>Osirak</a:t>
                      </a:r>
                      <a:r>
                        <a:rPr lang="en-US" sz="1200" dirty="0"/>
                        <a:t> nuclear reactor</a:t>
                      </a:r>
                    </a:p>
                  </a:txBody>
                  <a:tcPr/>
                </a:tc>
                <a:extLst>
                  <a:ext uri="{0D108BD9-81ED-4DB2-BD59-A6C34878D82A}">
                    <a16:rowId xmlns:a16="http://schemas.microsoft.com/office/drawing/2014/main" val="10008"/>
                  </a:ext>
                </a:extLst>
              </a:tr>
              <a:tr h="370840">
                <a:tc>
                  <a:txBody>
                    <a:bodyPr/>
                    <a:lstStyle/>
                    <a:p>
                      <a:r>
                        <a:rPr lang="en-US" sz="1200" b="1" dirty="0"/>
                        <a:t>The Israeli Invasion of Lebanon</a:t>
                      </a:r>
                      <a:endParaRPr lang="en-US" sz="1200" dirty="0"/>
                    </a:p>
                  </a:txBody>
                  <a:tcPr/>
                </a:tc>
                <a:tc>
                  <a:txBody>
                    <a:bodyPr/>
                    <a:lstStyle/>
                    <a:p>
                      <a:r>
                        <a:rPr lang="en-US" sz="1200" dirty="0"/>
                        <a:t>1982-1984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response to repeated guerrilla attacks by the PLO, which were launched from South Lebanon, Israel invaded with the intent of destroying Arafat's forces. Syria, which maintained a large army in Lebanon, fought Israel and suffered an embarrassing defeat</a:t>
                      </a:r>
                    </a:p>
                  </a:txBody>
                  <a:tcPr/>
                </a:tc>
                <a:extLst>
                  <a:ext uri="{0D108BD9-81ED-4DB2-BD59-A6C34878D82A}">
                    <a16:rowId xmlns:a16="http://schemas.microsoft.com/office/drawing/2014/main" val="10009"/>
                  </a:ext>
                </a:extLst>
              </a:tr>
              <a:tr h="370840">
                <a:tc>
                  <a:txBody>
                    <a:bodyPr/>
                    <a:lstStyle/>
                    <a:p>
                      <a:r>
                        <a:rPr lang="en-US" sz="1200" b="1" dirty="0"/>
                        <a:t>The Israeli Occupation of South Lebanon</a:t>
                      </a:r>
                      <a:endParaRPr lang="en-US" sz="1200" dirty="0"/>
                    </a:p>
                  </a:txBody>
                  <a:tcPr/>
                </a:tc>
                <a:tc>
                  <a:txBody>
                    <a:bodyPr/>
                    <a:lstStyle/>
                    <a:p>
                      <a:r>
                        <a:rPr lang="en-US" sz="1200" dirty="0"/>
                        <a:t>1984-2000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 they withdrew from most of Lebanon seized in the 1982 invasion, Israel held onto a large part of Southern Lebanon with the aid of the "South Lebanon Army (SLA)," a militia set up and supported by Israel. This occupation was opposed by the PLO and other Palestinian groups as an extension of their long-running conflict with Israel. Also, other militia armies (mostly Lebanese Muslim groups), such as Hezbollah (supported by Iran and Syria), stepped up attacks on the Israeli-occupied region as well as on settlements and military targets in northern Israel. In 2000, Israel withdrew from Lebanon and the SLA disbanded</a:t>
                      </a:r>
                      <a:endParaRPr lang="en-US" sz="1200" dirty="0">
                        <a:solidFill>
                          <a:srgbClr val="333333"/>
                        </a:solidFill>
                        <a:latin typeface="Abadi" panose="020B060402010402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3800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22384171"/>
              </p:ext>
            </p:extLst>
          </p:nvPr>
        </p:nvGraphicFramePr>
        <p:xfrm>
          <a:off x="205210" y="156106"/>
          <a:ext cx="11699089" cy="3850640"/>
        </p:xfrm>
        <a:graphic>
          <a:graphicData uri="http://schemas.openxmlformats.org/drawingml/2006/table">
            <a:tbl>
              <a:tblPr firstRow="1" bandRow="1">
                <a:tableStyleId>{5940675A-B579-460E-94D1-54222C63F5DA}</a:tableStyleId>
              </a:tblPr>
              <a:tblGrid>
                <a:gridCol w="2092226">
                  <a:extLst>
                    <a:ext uri="{9D8B030D-6E8A-4147-A177-3AD203B41FA5}">
                      <a16:colId xmlns:a16="http://schemas.microsoft.com/office/drawing/2014/main" val="20000"/>
                    </a:ext>
                  </a:extLst>
                </a:gridCol>
                <a:gridCol w="1117730">
                  <a:extLst>
                    <a:ext uri="{9D8B030D-6E8A-4147-A177-3AD203B41FA5}">
                      <a16:colId xmlns:a16="http://schemas.microsoft.com/office/drawing/2014/main" val="20001"/>
                    </a:ext>
                  </a:extLst>
                </a:gridCol>
                <a:gridCol w="8489133">
                  <a:extLst>
                    <a:ext uri="{9D8B030D-6E8A-4147-A177-3AD203B41FA5}">
                      <a16:colId xmlns:a16="http://schemas.microsoft.com/office/drawing/2014/main" val="20002"/>
                    </a:ext>
                  </a:extLst>
                </a:gridCol>
              </a:tblGrid>
              <a:tr h="370840">
                <a:tc>
                  <a:txBody>
                    <a:bodyPr/>
                    <a:lstStyle/>
                    <a:p>
                      <a:r>
                        <a:rPr lang="en-US" sz="1200" b="1" dirty="0"/>
                        <a:t>The First Intifada </a:t>
                      </a:r>
                      <a:endParaRPr lang="en-US" sz="1200" dirty="0"/>
                    </a:p>
                  </a:txBody>
                  <a:tcPr/>
                </a:tc>
                <a:tc>
                  <a:txBody>
                    <a:bodyPr/>
                    <a:lstStyle/>
                    <a:p>
                      <a:r>
                        <a:rPr lang="en-US" sz="1200" b="1" i="0" kern="1200" dirty="0">
                          <a:solidFill>
                            <a:schemeClr val="tx1"/>
                          </a:solidFill>
                          <a:effectLst/>
                          <a:latin typeface="+mn-lt"/>
                          <a:ea typeface="+mn-ea"/>
                          <a:cs typeface="+mn-cs"/>
                        </a:rPr>
                        <a:t>1987-1993</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Urban uprising against Israeli rule in the West Bank and Gaza. The Oslo Peace Accords end the Intifada and lead to the formation of the Palestinian Authority with PLO Chief Yasser Arafat as the official leader of the </a:t>
                      </a:r>
                      <a:r>
                        <a:rPr lang="en-US" sz="1200" dirty="0" err="1"/>
                        <a:t>Palestininans</a:t>
                      </a:r>
                      <a:endParaRPr lang="en-US" sz="1200" dirty="0"/>
                    </a:p>
                  </a:txBody>
                  <a:tcPr/>
                </a:tc>
                <a:extLst>
                  <a:ext uri="{0D108BD9-81ED-4DB2-BD59-A6C34878D82A}">
                    <a16:rowId xmlns:a16="http://schemas.microsoft.com/office/drawing/2014/main" val="10000"/>
                  </a:ext>
                </a:extLst>
              </a:tr>
              <a:tr h="370840">
                <a:tc>
                  <a:txBody>
                    <a:bodyPr/>
                    <a:lstStyle/>
                    <a:p>
                      <a:r>
                        <a:rPr lang="en-US" sz="1200" b="1" dirty="0">
                          <a:solidFill>
                            <a:srgbClr val="333333"/>
                          </a:solidFill>
                          <a:latin typeface="Abadi" panose="020B0604020104020204" pitchFamily="34" charset="0"/>
                        </a:rPr>
                        <a:t>The Second Persian Gulf War</a:t>
                      </a:r>
                      <a:endParaRPr lang="en-US" sz="1200" dirty="0"/>
                    </a:p>
                  </a:txBody>
                  <a:tcPr/>
                </a:tc>
                <a:tc>
                  <a:txBody>
                    <a:bodyPr/>
                    <a:lstStyle/>
                    <a:p>
                      <a:r>
                        <a:rPr lang="en-US" sz="1200" dirty="0">
                          <a:solidFill>
                            <a:srgbClr val="333333"/>
                          </a:solidFill>
                          <a:latin typeface="Abadi" panose="020B0604020104020204" pitchFamily="34" charset="0"/>
                        </a:rPr>
                        <a:t>1991</a:t>
                      </a:r>
                      <a:endParaRPr lang="en-US" sz="1200" dirty="0"/>
                    </a:p>
                  </a:txBody>
                  <a:tcPr/>
                </a:tc>
                <a:tc>
                  <a:txBody>
                    <a:bodyPr/>
                    <a:lstStyle/>
                    <a:p>
                      <a:pPr fontAlgn="base"/>
                      <a:r>
                        <a:rPr lang="en-US" sz="1200" dirty="0">
                          <a:solidFill>
                            <a:srgbClr val="333333"/>
                          </a:solidFill>
                          <a:latin typeface="Abadi" panose="020B0604020104020204" pitchFamily="34" charset="0"/>
                        </a:rPr>
                        <a:t>While Israel took no offensive action in this war, Iraq did launch Scud missiles which struck Israel and almost caused Israel's intervention in the Gulf War.</a:t>
                      </a:r>
                    </a:p>
                  </a:txBody>
                  <a:tcPr/>
                </a:tc>
                <a:extLst>
                  <a:ext uri="{0D108BD9-81ED-4DB2-BD59-A6C34878D82A}">
                    <a16:rowId xmlns:a16="http://schemas.microsoft.com/office/drawing/2014/main" val="10001"/>
                  </a:ext>
                </a:extLst>
              </a:tr>
              <a:tr h="370840">
                <a:tc>
                  <a:txBody>
                    <a:bodyPr/>
                    <a:lstStyle/>
                    <a:p>
                      <a:r>
                        <a:rPr lang="en-US" sz="1200" b="1" dirty="0">
                          <a:solidFill>
                            <a:srgbClr val="333333"/>
                          </a:solidFill>
                          <a:latin typeface="Abadi" panose="020B0604020104020204" pitchFamily="34" charset="0"/>
                        </a:rPr>
                        <a:t>The "Al-Aqsa" Intifada</a:t>
                      </a:r>
                      <a:r>
                        <a:rPr lang="en-US" sz="1200" dirty="0">
                          <a:solidFill>
                            <a:srgbClr val="333333"/>
                          </a:solidFill>
                          <a:latin typeface="Abadi" panose="020B0604020104020204" pitchFamily="34" charset="0"/>
                        </a:rPr>
                        <a:t>-</a:t>
                      </a:r>
                      <a:endParaRPr lang="en-US" sz="1200" dirty="0"/>
                    </a:p>
                  </a:txBody>
                  <a:tcPr/>
                </a:tc>
                <a:tc>
                  <a:txBody>
                    <a:bodyPr/>
                    <a:lstStyle/>
                    <a:p>
                      <a:r>
                        <a:rPr lang="en-US" sz="1200" i="1" dirty="0">
                          <a:solidFill>
                            <a:srgbClr val="333333"/>
                          </a:solidFill>
                          <a:latin typeface="Abadi" panose="020B0604020104020204" pitchFamily="34" charset="0"/>
                        </a:rPr>
                        <a:t>Sept. 2000-Sept. 2007</a:t>
                      </a:r>
                      <a:endParaRPr lang="en-US" sz="1200" dirty="0"/>
                    </a:p>
                  </a:txBody>
                  <a:tcPr/>
                </a:tc>
                <a:tc>
                  <a:txBody>
                    <a:bodyPr/>
                    <a:lstStyle/>
                    <a:p>
                      <a:pPr fontAlgn="base"/>
                      <a:r>
                        <a:rPr lang="en-US" sz="1200" dirty="0">
                          <a:solidFill>
                            <a:srgbClr val="333333"/>
                          </a:solidFill>
                          <a:latin typeface="Abadi" panose="020B0604020104020204" pitchFamily="34" charset="0"/>
                        </a:rPr>
                        <a:t>Urban guerrilla/commando war waged between Israel and various Palestinian groups, including Hamas. Between September, 2000 and, September, 2007: 4,453 Palestinians and 1,114 Israelis have been killed due to the escalating violence.</a:t>
                      </a:r>
                    </a:p>
                  </a:txBody>
                  <a:tcPr/>
                </a:tc>
                <a:extLst>
                  <a:ext uri="{0D108BD9-81ED-4DB2-BD59-A6C34878D82A}">
                    <a16:rowId xmlns:a16="http://schemas.microsoft.com/office/drawing/2014/main" val="10002"/>
                  </a:ext>
                </a:extLst>
              </a:tr>
              <a:tr h="370840">
                <a:tc>
                  <a:txBody>
                    <a:bodyPr/>
                    <a:lstStyle/>
                    <a:p>
                      <a:r>
                        <a:rPr lang="en-US" sz="1200" b="1" i="1" dirty="0">
                          <a:solidFill>
                            <a:srgbClr val="333333"/>
                          </a:solidFill>
                          <a:latin typeface="Abadi" panose="020B0604020104020204" pitchFamily="34" charset="0"/>
                        </a:rPr>
                        <a:t>Israeli Air Strike on Syria</a:t>
                      </a:r>
                      <a:endParaRPr lang="en-US" sz="1200" dirty="0"/>
                    </a:p>
                  </a:txBody>
                  <a:tcPr/>
                </a:tc>
                <a:tc>
                  <a:txBody>
                    <a:bodyPr/>
                    <a:lstStyle/>
                    <a:p>
                      <a:r>
                        <a:rPr lang="en-US" sz="1200" i="1" dirty="0">
                          <a:solidFill>
                            <a:srgbClr val="333333"/>
                          </a:solidFill>
                          <a:latin typeface="Abadi" panose="020B0604020104020204" pitchFamily="34" charset="0"/>
                        </a:rPr>
                        <a:t>October, 2003</a:t>
                      </a:r>
                      <a:endParaRPr lang="en-US" sz="1200" dirty="0"/>
                    </a:p>
                  </a:txBody>
                  <a:tcPr/>
                </a:tc>
                <a:tc>
                  <a:txBody>
                    <a:bodyPr/>
                    <a:lstStyle/>
                    <a:p>
                      <a:pPr fontAlgn="base"/>
                      <a:r>
                        <a:rPr lang="en-US" sz="1200" dirty="0">
                          <a:solidFill>
                            <a:srgbClr val="333333"/>
                          </a:solidFill>
                          <a:latin typeface="Abadi" panose="020B0604020104020204" pitchFamily="34" charset="0"/>
                        </a:rPr>
                        <a:t>Israeli warplanes hit the Syrian village of Ain al-</a:t>
                      </a:r>
                      <a:r>
                        <a:rPr lang="en-US" sz="1200" dirty="0" err="1">
                          <a:solidFill>
                            <a:srgbClr val="333333"/>
                          </a:solidFill>
                          <a:latin typeface="Abadi" panose="020B0604020104020204" pitchFamily="34" charset="0"/>
                        </a:rPr>
                        <a:t>Saheb</a:t>
                      </a:r>
                      <a:r>
                        <a:rPr lang="en-US" sz="1200" dirty="0">
                          <a:solidFill>
                            <a:srgbClr val="333333"/>
                          </a:solidFill>
                          <a:latin typeface="Abadi" panose="020B0604020104020204" pitchFamily="34" charset="0"/>
                        </a:rPr>
                        <a:t>, near Damascus</a:t>
                      </a:r>
                    </a:p>
                  </a:txBody>
                  <a:tcPr/>
                </a:tc>
                <a:extLst>
                  <a:ext uri="{0D108BD9-81ED-4DB2-BD59-A6C34878D82A}">
                    <a16:rowId xmlns:a16="http://schemas.microsoft.com/office/drawing/2014/main" val="10003"/>
                  </a:ext>
                </a:extLst>
              </a:tr>
              <a:tr h="370840">
                <a:tc>
                  <a:txBody>
                    <a:bodyPr/>
                    <a:lstStyle/>
                    <a:p>
                      <a:r>
                        <a:rPr lang="en-US" sz="1200" b="1" dirty="0">
                          <a:solidFill>
                            <a:srgbClr val="333333"/>
                          </a:solidFill>
                          <a:latin typeface="Abadi" panose="020B0604020104020204" pitchFamily="34" charset="0"/>
                        </a:rPr>
                        <a:t>The Israeli-Hezbollah War (also known in Israel as "The Second Lebanon War)</a:t>
                      </a:r>
                      <a:endParaRPr lang="en-US" sz="1200" dirty="0"/>
                    </a:p>
                  </a:txBody>
                  <a:tcPr/>
                </a:tc>
                <a:tc>
                  <a:txBody>
                    <a:bodyPr/>
                    <a:lstStyle/>
                    <a:p>
                      <a:r>
                        <a:rPr lang="en-US" sz="1200" dirty="0">
                          <a:solidFill>
                            <a:srgbClr val="333333"/>
                          </a:solidFill>
                          <a:latin typeface="Abadi" panose="020B0604020104020204" pitchFamily="34" charset="0"/>
                        </a:rPr>
                        <a:t>2006</a:t>
                      </a:r>
                      <a:endParaRPr lang="en-US" sz="1200" dirty="0"/>
                    </a:p>
                  </a:txBody>
                  <a:tcPr/>
                </a:tc>
                <a:tc>
                  <a:txBody>
                    <a:bodyPr/>
                    <a:lstStyle/>
                    <a:p>
                      <a:pPr fontAlgn="base"/>
                      <a:r>
                        <a:rPr lang="en-US" sz="1200" dirty="0">
                          <a:solidFill>
                            <a:srgbClr val="333333"/>
                          </a:solidFill>
                          <a:latin typeface="Abadi" panose="020B0604020104020204" pitchFamily="34" charset="0"/>
                        </a:rPr>
                        <a:t>In response to repeated guerrilla attacks by the </a:t>
                      </a:r>
                      <a:r>
                        <a:rPr lang="en-US" sz="1200" dirty="0" err="1">
                          <a:solidFill>
                            <a:srgbClr val="333333"/>
                          </a:solidFill>
                          <a:latin typeface="Abadi" panose="020B0604020104020204" pitchFamily="34" charset="0"/>
                        </a:rPr>
                        <a:t>the</a:t>
                      </a:r>
                      <a:r>
                        <a:rPr lang="en-US" sz="1200" dirty="0">
                          <a:solidFill>
                            <a:srgbClr val="333333"/>
                          </a:solidFill>
                          <a:latin typeface="Abadi" panose="020B0604020104020204" pitchFamily="34" charset="0"/>
                        </a:rPr>
                        <a:t> Shiite Lebanese militia Hezbollah, Israel invaded southern Lebanon, set up a naval blockade, and launched a powerful bombing campaign in order to win the release of two captured Israeli soldiers.</a:t>
                      </a:r>
                    </a:p>
                    <a:p>
                      <a:endParaRPr lang="en-US" sz="1200" dirty="0"/>
                    </a:p>
                  </a:txBody>
                  <a:tcPr/>
                </a:tc>
                <a:extLst>
                  <a:ext uri="{0D108BD9-81ED-4DB2-BD59-A6C34878D82A}">
                    <a16:rowId xmlns:a16="http://schemas.microsoft.com/office/drawing/2014/main" val="10004"/>
                  </a:ext>
                </a:extLst>
              </a:tr>
              <a:tr h="370840">
                <a:tc>
                  <a:txBody>
                    <a:bodyPr/>
                    <a:lstStyle/>
                    <a:p>
                      <a:r>
                        <a:rPr lang="en-US" sz="1200" b="1" i="1" dirty="0">
                          <a:solidFill>
                            <a:srgbClr val="333333"/>
                          </a:solidFill>
                          <a:latin typeface="Abadi" panose="020B0604020104020204" pitchFamily="34" charset="0"/>
                        </a:rPr>
                        <a:t>Israeli Air Strike on Syria</a:t>
                      </a:r>
                      <a:endParaRPr lang="en-US" sz="1200" dirty="0"/>
                    </a:p>
                  </a:txBody>
                  <a:tcPr/>
                </a:tc>
                <a:tc>
                  <a:txBody>
                    <a:bodyPr/>
                    <a:lstStyle/>
                    <a:p>
                      <a:r>
                        <a:rPr lang="en-US" sz="1200" i="1" dirty="0">
                          <a:solidFill>
                            <a:srgbClr val="333333"/>
                          </a:solidFill>
                          <a:latin typeface="Abadi" panose="020B0604020104020204" pitchFamily="34" charset="0"/>
                        </a:rPr>
                        <a:t>Sept. 6, 2007</a:t>
                      </a:r>
                      <a:endParaRPr lang="en-US" sz="1200" dirty="0"/>
                    </a:p>
                  </a:txBody>
                  <a:tcPr/>
                </a:tc>
                <a:tc>
                  <a:txBody>
                    <a:bodyPr/>
                    <a:lstStyle/>
                    <a:p>
                      <a:pPr fontAlgn="base"/>
                      <a:r>
                        <a:rPr lang="en-US" sz="1200" dirty="0">
                          <a:solidFill>
                            <a:srgbClr val="333333"/>
                          </a:solidFill>
                          <a:latin typeface="Abadi" panose="020B0604020104020204" pitchFamily="34" charset="0"/>
                        </a:rPr>
                        <a:t>Israeli warplanes overflew northern Syria, dropping ordnance on a (publicly) unknown target. According to both the New York Times and ABC News, the target was a nuclear facility being built with North Korean aid and assistance. See War and Conflict Journal's article on this attack.</a:t>
                      </a:r>
                    </a:p>
                  </a:txBody>
                  <a:tcPr/>
                </a:tc>
                <a:extLst>
                  <a:ext uri="{0D108BD9-81ED-4DB2-BD59-A6C34878D82A}">
                    <a16:rowId xmlns:a16="http://schemas.microsoft.com/office/drawing/2014/main" val="10005"/>
                  </a:ext>
                </a:extLst>
              </a:tr>
              <a:tr h="370840">
                <a:tc>
                  <a:txBody>
                    <a:bodyPr/>
                    <a:lstStyle/>
                    <a:p>
                      <a:r>
                        <a:rPr lang="en-US" sz="1200" b="1" dirty="0">
                          <a:solidFill>
                            <a:srgbClr val="333333"/>
                          </a:solidFill>
                          <a:latin typeface="Abadi" panose="020B0604020104020204" pitchFamily="34" charset="0"/>
                        </a:rPr>
                        <a:t>The Gaza War</a:t>
                      </a:r>
                      <a:endParaRPr lang="en-US" sz="1200" dirty="0"/>
                    </a:p>
                  </a:txBody>
                  <a:tcPr/>
                </a:tc>
                <a:tc>
                  <a:txBody>
                    <a:bodyPr/>
                    <a:lstStyle/>
                    <a:p>
                      <a:r>
                        <a:rPr lang="en-US" sz="1200" dirty="0">
                          <a:solidFill>
                            <a:srgbClr val="333333"/>
                          </a:solidFill>
                          <a:latin typeface="Abadi" panose="020B0604020104020204" pitchFamily="34" charset="0"/>
                        </a:rPr>
                        <a:t>2008-2009</a:t>
                      </a:r>
                      <a:endParaRPr lang="en-US" sz="1200" dirty="0"/>
                    </a:p>
                  </a:txBody>
                  <a:tcPr/>
                </a:tc>
                <a:tc>
                  <a:txBody>
                    <a:bodyPr/>
                    <a:lstStyle/>
                    <a:p>
                      <a:pPr fontAlgn="base"/>
                      <a:r>
                        <a:rPr lang="en-US" sz="1200" dirty="0">
                          <a:solidFill>
                            <a:srgbClr val="333333"/>
                          </a:solidFill>
                          <a:latin typeface="Abadi" panose="020B0604020104020204" pitchFamily="34" charset="0"/>
                        </a:rPr>
                        <a:t>War between the Palestinian Hamas rulers of the Gaza Strip and Israel. Began in December, 2008</a:t>
                      </a:r>
                      <a:endParaRPr lang="en-US" sz="1200" dirty="0"/>
                    </a:p>
                  </a:txBody>
                  <a:tcPr/>
                </a:tc>
                <a:extLst>
                  <a:ext uri="{0D108BD9-81ED-4DB2-BD59-A6C34878D82A}">
                    <a16:rowId xmlns:a16="http://schemas.microsoft.com/office/drawing/2014/main" val="10006"/>
                  </a:ext>
                </a:extLst>
              </a:tr>
              <a:tr h="370840">
                <a:tc>
                  <a:txBody>
                    <a:bodyPr/>
                    <a:lstStyle/>
                    <a:p>
                      <a:r>
                        <a:rPr lang="en-US" sz="1200" b="1" dirty="0">
                          <a:solidFill>
                            <a:srgbClr val="333333"/>
                          </a:solidFill>
                          <a:latin typeface="Abadi" panose="020B0604020104020204" pitchFamily="34" charset="0"/>
                        </a:rPr>
                        <a:t>Threat of an Israeli-Iran War</a:t>
                      </a:r>
                      <a:r>
                        <a:rPr lang="en-US" sz="1200" dirty="0">
                          <a:solidFill>
                            <a:srgbClr val="333333"/>
                          </a:solidFill>
                          <a:latin typeface="Abadi" panose="020B0604020104020204" pitchFamily="34" charset="0"/>
                        </a:rPr>
                        <a:t>-</a:t>
                      </a:r>
                      <a:endParaRPr lang="en-US" sz="1200" dirty="0"/>
                    </a:p>
                  </a:txBody>
                  <a:tcPr/>
                </a:tc>
                <a:tc>
                  <a:txBody>
                    <a:bodyPr/>
                    <a:lstStyle/>
                    <a:p>
                      <a:endParaRPr lang="en-US" sz="1200" dirty="0"/>
                    </a:p>
                  </a:txBody>
                  <a:tcPr/>
                </a:tc>
                <a:tc>
                  <a:txBody>
                    <a:bodyPr/>
                    <a:lstStyle/>
                    <a:p>
                      <a:r>
                        <a:rPr lang="en-US" sz="1200" dirty="0">
                          <a:solidFill>
                            <a:srgbClr val="333333"/>
                          </a:solidFill>
                          <a:latin typeface="Abadi" panose="020B0604020104020204" pitchFamily="34" charset="0"/>
                        </a:rPr>
                        <a:t>Scenarios for a possible Israeli attack on Iran, or an Iranian attack on Israel. Emphasis on the nuclear threat from Iran.</a:t>
                      </a:r>
                      <a:endParaRPr lang="en-US" sz="1200" dirty="0"/>
                    </a:p>
                  </a:txBody>
                  <a:tcPr/>
                </a:tc>
                <a:extLst>
                  <a:ext uri="{0D108BD9-81ED-4DB2-BD59-A6C34878D82A}">
                    <a16:rowId xmlns:a16="http://schemas.microsoft.com/office/drawing/2014/main" val="10007"/>
                  </a:ext>
                </a:extLst>
              </a:tr>
            </a:tbl>
          </a:graphicData>
        </a:graphic>
      </p:graphicFrame>
      <p:sp>
        <p:nvSpPr>
          <p:cNvPr id="2" name="Rectangle 1"/>
          <p:cNvSpPr/>
          <p:nvPr/>
        </p:nvSpPr>
        <p:spPr>
          <a:xfrm>
            <a:off x="114675" y="6446564"/>
            <a:ext cx="7798053" cy="276999"/>
          </a:xfrm>
          <a:prstGeom prst="rect">
            <a:avLst/>
          </a:prstGeom>
        </p:spPr>
        <p:txBody>
          <a:bodyPr wrap="square">
            <a:spAutoFit/>
          </a:bodyPr>
          <a:lstStyle/>
          <a:p>
            <a:pPr fontAlgn="base"/>
            <a:r>
              <a:rPr lang="en-US" sz="1200" dirty="0">
                <a:solidFill>
                  <a:srgbClr val="333333"/>
                </a:solidFill>
                <a:latin typeface="Abadi" panose="020B0604020104020204" pitchFamily="34" charset="0"/>
              </a:rPr>
              <a:t>(</a:t>
            </a:r>
            <a:r>
              <a:rPr lang="en-US" sz="1200" u="sng" dirty="0">
                <a:solidFill>
                  <a:srgbClr val="156AA3"/>
                </a:solidFill>
                <a:latin typeface="Abadi" panose="020B0604020104020204" pitchFamily="34" charset="0"/>
                <a:hlinkClick r:id="rId2"/>
              </a:rPr>
              <a:t>http://www.historyguy.com/arab_israeli_wars.html</a:t>
            </a:r>
            <a:r>
              <a:rPr lang="en-US" sz="1200" dirty="0">
                <a:solidFill>
                  <a:srgbClr val="156AA3"/>
                </a:solidFill>
                <a:latin typeface="Abadi" panose="020B0604020104020204" pitchFamily="34" charset="0"/>
                <a:hlinkClick r:id="rId2"/>
              </a:rPr>
              <a:t>(link is external)</a:t>
            </a:r>
            <a:r>
              <a:rPr lang="en-US" sz="1200" dirty="0">
                <a:solidFill>
                  <a:srgbClr val="333333"/>
                </a:solidFill>
                <a:latin typeface="Abadi" panose="020B0604020104020204" pitchFamily="34" charset="0"/>
              </a:rPr>
              <a:t>)</a:t>
            </a:r>
          </a:p>
        </p:txBody>
      </p:sp>
      <p:sp>
        <p:nvSpPr>
          <p:cNvPr id="5" name="Rectangle 4"/>
          <p:cNvSpPr/>
          <p:nvPr/>
        </p:nvSpPr>
        <p:spPr>
          <a:xfrm>
            <a:off x="205210" y="4458866"/>
            <a:ext cx="5603089" cy="1323439"/>
          </a:xfrm>
          <a:prstGeom prst="rect">
            <a:avLst/>
          </a:prstGeom>
          <a:ln>
            <a:solidFill>
              <a:schemeClr val="tx1"/>
            </a:solidFill>
          </a:ln>
        </p:spPr>
        <p:txBody>
          <a:bodyPr wrap="square">
            <a:spAutoFit/>
          </a:bodyPr>
          <a:lstStyle/>
          <a:p>
            <a:r>
              <a:rPr lang="en-US" sz="1000" dirty="0">
                <a:solidFill>
                  <a:srgbClr val="333333"/>
                </a:solidFill>
                <a:latin typeface="Abadi" panose="020B0604020104020204" pitchFamily="34" charset="0"/>
              </a:rPr>
              <a:t>“The conflicts between the Arab nations (as a group), and Israel. As a rule, a legal state of war has existed between Israel and her Arab enemies since the beginning of the first war in 1948. Egypt signed a peace treaty with Israel in 1979, and Jordan made peace in 1994. The Palestine Authority, headed by </a:t>
            </a:r>
            <a:r>
              <a:rPr lang="en-US" sz="1000" dirty="0" err="1">
                <a:solidFill>
                  <a:srgbClr val="333333"/>
                </a:solidFill>
                <a:latin typeface="Abadi" panose="020B0604020104020204" pitchFamily="34" charset="0"/>
              </a:rPr>
              <a:t>Yassir</a:t>
            </a:r>
            <a:r>
              <a:rPr lang="en-US" sz="1000" dirty="0">
                <a:solidFill>
                  <a:srgbClr val="333333"/>
                </a:solidFill>
                <a:latin typeface="Abadi" panose="020B0604020104020204" pitchFamily="34" charset="0"/>
              </a:rPr>
              <a:t> Arafat and his Al-Fatah faction of the Palestine Liberation Organization negotiated a semi-peace, which, from mid-2000 on, has been destroyed through the "Al-Aqsa" Intifada violence. Other Palestinian groups, most notably Hamas, have been at war with Israel continuously. Although Israel and most Arab nations are technically in a continuous state of war, unless otherwise noted, specific outbreaks of fighting are considered to be separate wars...</a:t>
            </a:r>
            <a:endParaRPr lang="en-US" sz="1000" dirty="0"/>
          </a:p>
        </p:txBody>
      </p:sp>
      <p:sp>
        <p:nvSpPr>
          <p:cNvPr id="6" name="Rectangle 5"/>
          <p:cNvSpPr/>
          <p:nvPr/>
        </p:nvSpPr>
        <p:spPr>
          <a:xfrm>
            <a:off x="8080218" y="6354230"/>
            <a:ext cx="4111782" cy="461665"/>
          </a:xfrm>
          <a:prstGeom prst="rect">
            <a:avLst/>
          </a:prstGeom>
          <a:ln>
            <a:solidFill>
              <a:schemeClr val="tx1"/>
            </a:solidFill>
          </a:ln>
        </p:spPr>
        <p:txBody>
          <a:bodyPr wrap="square">
            <a:spAutoFit/>
          </a:bodyPr>
          <a:lstStyle/>
          <a:p>
            <a:r>
              <a:rPr lang="en-US" sz="1200" dirty="0">
                <a:solidFill>
                  <a:srgbClr val="333333"/>
                </a:solidFill>
                <a:latin typeface="Abadi" panose="020B0604020104020204" pitchFamily="34" charset="0"/>
              </a:rPr>
              <a:t>Found in:</a:t>
            </a:r>
          </a:p>
          <a:p>
            <a:r>
              <a:rPr lang="en-US" sz="1200" dirty="0"/>
              <a:t>http://www.gospeldoctrine.com/content/isaiah-40</a:t>
            </a:r>
          </a:p>
        </p:txBody>
      </p:sp>
      <p:sp>
        <p:nvSpPr>
          <p:cNvPr id="7" name="Rectangle 6"/>
          <p:cNvSpPr/>
          <p:nvPr/>
        </p:nvSpPr>
        <p:spPr>
          <a:xfrm>
            <a:off x="5808299" y="4458866"/>
            <a:ext cx="6096000" cy="1446550"/>
          </a:xfrm>
          <a:prstGeom prst="rect">
            <a:avLst/>
          </a:prstGeom>
          <a:ln>
            <a:solidFill>
              <a:schemeClr val="tx1"/>
            </a:solidFill>
          </a:ln>
        </p:spPr>
        <p:txBody>
          <a:bodyPr>
            <a:spAutoFit/>
          </a:bodyPr>
          <a:lstStyle/>
          <a:p>
            <a:r>
              <a:rPr lang="en-US" sz="1100" dirty="0">
                <a:solidFill>
                  <a:srgbClr val="000000"/>
                </a:solidFill>
                <a:latin typeface="Times New Roman" panose="02020603050405020304" pitchFamily="18" charset="0"/>
              </a:rPr>
              <a:t>The ongoing conflict between Israel and the Palestinians is both simple to understand, yet deeply complex. At the heart of this conflict is a basic idea that both sides believe: </a:t>
            </a:r>
          </a:p>
          <a:p>
            <a:r>
              <a:rPr lang="en-US" sz="1100" dirty="0">
                <a:solidFill>
                  <a:srgbClr val="000000"/>
                </a:solidFill>
                <a:latin typeface="Times New Roman" panose="02020603050405020304" pitchFamily="18" charset="0"/>
              </a:rPr>
              <a:t>The Israelis believe that they are entitled to the land now known as Israel, while the Palestinians believe that they are entitled to the land they call Palestine. Unfortunately, both sides claim the same land; they simply call the land by different names. For religious Jewish Israelis and religious Muslim Palestinians, the belief is deeper still, for both sides believe that God (called Jehovah by the Jews and Allah by the Muslims), gave them the land, and that to give it away or to give it up to another people is an insult to God and a sin.</a:t>
            </a:r>
            <a:endParaRPr lang="en-US" sz="1100" dirty="0"/>
          </a:p>
        </p:txBody>
      </p:sp>
    </p:spTree>
    <p:extLst>
      <p:ext uri="{BB962C8B-B14F-4D97-AF65-F5344CB8AC3E}">
        <p14:creationId xmlns:p14="http://schemas.microsoft.com/office/powerpoint/2010/main" val="399467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Placing Trust In the Lord</a:t>
            </a:r>
            <a:endParaRPr lang="en-US" sz="4000" dirty="0">
              <a:solidFill>
                <a:schemeClr val="bg1"/>
              </a:solidFill>
            </a:endParaRPr>
          </a:p>
        </p:txBody>
      </p:sp>
      <p:sp>
        <p:nvSpPr>
          <p:cNvPr id="46" name="Rectangle 45"/>
          <p:cNvSpPr/>
          <p:nvPr/>
        </p:nvSpPr>
        <p:spPr>
          <a:xfrm>
            <a:off x="3838289" y="2603965"/>
            <a:ext cx="4213473" cy="1815882"/>
          </a:xfrm>
          <a:prstGeom prst="rect">
            <a:avLst/>
          </a:prstGeom>
        </p:spPr>
        <p:txBody>
          <a:bodyPr wrap="square">
            <a:spAutoFit/>
          </a:bodyPr>
          <a:lstStyle/>
          <a:p>
            <a:r>
              <a:rPr lang="en-US" sz="2800" b="1" i="1" dirty="0">
                <a:solidFill>
                  <a:srgbClr val="FF0000"/>
                </a:solidFill>
              </a:rPr>
              <a:t>What are some situations you might face in which you will need to know that you can trust in the Lord?</a:t>
            </a:r>
            <a:endParaRPr lang="en-US" sz="2800" b="1" dirty="0">
              <a:solidFill>
                <a:srgbClr val="FF0000"/>
              </a:solidFill>
            </a:endParaRPr>
          </a:p>
        </p:txBody>
      </p:sp>
      <p:grpSp>
        <p:nvGrpSpPr>
          <p:cNvPr id="8" name="Group 7"/>
          <p:cNvGrpSpPr/>
          <p:nvPr/>
        </p:nvGrpSpPr>
        <p:grpSpPr>
          <a:xfrm>
            <a:off x="8320134" y="1226681"/>
            <a:ext cx="2793367" cy="2523567"/>
            <a:chOff x="8320134" y="1226681"/>
            <a:chExt cx="2793367" cy="2523567"/>
          </a:xfrm>
        </p:grpSpPr>
        <p:sp>
          <p:nvSpPr>
            <p:cNvPr id="3" name="Rectangle 2"/>
            <p:cNvSpPr/>
            <p:nvPr/>
          </p:nvSpPr>
          <p:spPr>
            <a:xfrm>
              <a:off x="8359175" y="1226681"/>
              <a:ext cx="2715284" cy="369332"/>
            </a:xfrm>
            <a:prstGeom prst="rect">
              <a:avLst/>
            </a:prstGeom>
          </p:spPr>
          <p:txBody>
            <a:bodyPr wrap="square">
              <a:spAutoFit/>
            </a:bodyPr>
            <a:lstStyle/>
            <a:p>
              <a:pPr algn="ctr"/>
              <a:r>
                <a:rPr lang="en-US" dirty="0">
                  <a:solidFill>
                    <a:schemeClr val="bg1"/>
                  </a:solidFill>
                  <a:latin typeface="Calibri" panose="020F0502020204030204" pitchFamily="34" charset="0"/>
                </a:rPr>
                <a:t>Dating issues</a:t>
              </a:r>
              <a:endParaRPr lang="en-US" dirty="0">
                <a:solidFill>
                  <a:schemeClr val="bg1"/>
                </a:solidFill>
              </a:endParaRPr>
            </a:p>
          </p:txBody>
        </p:sp>
        <p:pic>
          <p:nvPicPr>
            <p:cNvPr id="5" name="Picture 2" descr="http://elpaisanoonline.com/wp-content/uploads/2015/10/man-woma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0134" y="1655223"/>
              <a:ext cx="2793367" cy="2095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692300" y="4443822"/>
            <a:ext cx="3333750" cy="2298307"/>
            <a:chOff x="4160816" y="2006120"/>
            <a:chExt cx="3333750" cy="2298307"/>
          </a:xfrm>
        </p:grpSpPr>
        <p:pic>
          <p:nvPicPr>
            <p:cNvPr id="7" name="Picture 4" descr="http://i2.wp.com/www.missmalini.com/wp-content/uploads/2015/10/Couple-Silhouette-PSD.jpg?resize=350%2C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16" y="2006120"/>
              <a:ext cx="3333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470049" y="3935095"/>
              <a:ext cx="2715284" cy="369332"/>
            </a:xfrm>
            <a:prstGeom prst="rect">
              <a:avLst/>
            </a:prstGeom>
          </p:spPr>
          <p:txBody>
            <a:bodyPr wrap="square">
              <a:spAutoFit/>
            </a:bodyPr>
            <a:lstStyle/>
            <a:p>
              <a:pPr algn="ctr"/>
              <a:r>
                <a:rPr lang="en-US" dirty="0">
                  <a:solidFill>
                    <a:schemeClr val="bg1"/>
                  </a:solidFill>
                  <a:latin typeface="Calibri" panose="020F0502020204030204" pitchFamily="34" charset="0"/>
                </a:rPr>
                <a:t>Parent issues</a:t>
              </a:r>
              <a:endParaRPr lang="en-US" dirty="0">
                <a:solidFill>
                  <a:schemeClr val="bg1"/>
                </a:solidFill>
              </a:endParaRPr>
            </a:p>
          </p:txBody>
        </p:sp>
      </p:grpSp>
      <p:grpSp>
        <p:nvGrpSpPr>
          <p:cNvPr id="10" name="Group 9"/>
          <p:cNvGrpSpPr/>
          <p:nvPr/>
        </p:nvGrpSpPr>
        <p:grpSpPr>
          <a:xfrm>
            <a:off x="4298132" y="956647"/>
            <a:ext cx="2715284" cy="1419814"/>
            <a:chOff x="4388667" y="772536"/>
            <a:chExt cx="2715284" cy="1419814"/>
          </a:xfrm>
        </p:grpSpPr>
        <p:pic>
          <p:nvPicPr>
            <p:cNvPr id="1032" name="Picture 8" descr="http://us.cdn3.123rf.com/168nwm/ostill/ostill1208/ostill120800220/14683157-one-caucasian-young-teenager-silhouette-boy-girl-computer-computing-laptop-lying-on-front-full-leng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769" y="772536"/>
              <a:ext cx="1796385" cy="102650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388667" y="1823018"/>
              <a:ext cx="2715284" cy="369332"/>
            </a:xfrm>
            <a:prstGeom prst="rect">
              <a:avLst/>
            </a:prstGeom>
          </p:spPr>
          <p:txBody>
            <a:bodyPr wrap="square">
              <a:spAutoFit/>
            </a:bodyPr>
            <a:lstStyle/>
            <a:p>
              <a:pPr algn="ctr"/>
              <a:r>
                <a:rPr lang="en-US" dirty="0">
                  <a:solidFill>
                    <a:schemeClr val="bg1"/>
                  </a:solidFill>
                  <a:latin typeface="Calibri" panose="020F0502020204030204" pitchFamily="34" charset="0"/>
                </a:rPr>
                <a:t>Computer issues</a:t>
              </a:r>
              <a:endParaRPr lang="en-US" dirty="0">
                <a:solidFill>
                  <a:schemeClr val="bg1"/>
                </a:solidFill>
              </a:endParaRPr>
            </a:p>
          </p:txBody>
        </p:sp>
      </p:grpSp>
      <p:grpSp>
        <p:nvGrpSpPr>
          <p:cNvPr id="11" name="Group 10"/>
          <p:cNvGrpSpPr/>
          <p:nvPr/>
        </p:nvGrpSpPr>
        <p:grpSpPr>
          <a:xfrm>
            <a:off x="854634" y="1276908"/>
            <a:ext cx="2715284" cy="2272898"/>
            <a:chOff x="928735" y="2681535"/>
            <a:chExt cx="2715284" cy="2272898"/>
          </a:xfrm>
        </p:grpSpPr>
        <p:pic>
          <p:nvPicPr>
            <p:cNvPr id="1030" name="Picture 6" descr="http://eaglecountryonline.com/wp-content/uploads/2014/01/underage-drinking-silhouett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5169" y="268153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928735" y="4585101"/>
              <a:ext cx="2715284" cy="369332"/>
            </a:xfrm>
            <a:prstGeom prst="rect">
              <a:avLst/>
            </a:prstGeom>
          </p:spPr>
          <p:txBody>
            <a:bodyPr wrap="square">
              <a:spAutoFit/>
            </a:bodyPr>
            <a:lstStyle/>
            <a:p>
              <a:pPr algn="ctr"/>
              <a:r>
                <a:rPr lang="en-US" dirty="0">
                  <a:solidFill>
                    <a:schemeClr val="bg1"/>
                  </a:solidFill>
                  <a:latin typeface="Calibri" panose="020F0502020204030204" pitchFamily="34" charset="0"/>
                </a:rPr>
                <a:t>Peer pressure issues</a:t>
              </a:r>
              <a:endParaRPr lang="en-US" dirty="0">
                <a:solidFill>
                  <a:schemeClr val="bg1"/>
                </a:solidFill>
              </a:endParaRPr>
            </a:p>
          </p:txBody>
        </p:sp>
      </p:grpSp>
      <p:grpSp>
        <p:nvGrpSpPr>
          <p:cNvPr id="12" name="Group 11"/>
          <p:cNvGrpSpPr/>
          <p:nvPr/>
        </p:nvGrpSpPr>
        <p:grpSpPr>
          <a:xfrm>
            <a:off x="373925" y="4524457"/>
            <a:ext cx="3772609" cy="2112408"/>
            <a:chOff x="373925" y="4524457"/>
            <a:chExt cx="3772609" cy="2112408"/>
          </a:xfrm>
        </p:grpSpPr>
        <p:pic>
          <p:nvPicPr>
            <p:cNvPr id="1034" name="Picture 10" descr="Image result for teens drinking silhouet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543" y="4524457"/>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73925" y="6267533"/>
              <a:ext cx="3772609" cy="369332"/>
            </a:xfrm>
            <a:prstGeom prst="rect">
              <a:avLst/>
            </a:prstGeom>
          </p:spPr>
          <p:txBody>
            <a:bodyPr wrap="square">
              <a:spAutoFit/>
            </a:bodyPr>
            <a:lstStyle/>
            <a:p>
              <a:pPr algn="ctr"/>
              <a:r>
                <a:rPr lang="en-US" dirty="0">
                  <a:solidFill>
                    <a:schemeClr val="bg1"/>
                  </a:solidFill>
                  <a:latin typeface="Calibri" panose="020F0502020204030204" pitchFamily="34" charset="0"/>
                </a:rPr>
                <a:t>Defending your faith issues</a:t>
              </a:r>
              <a:endParaRPr lang="en-US" dirty="0">
                <a:solidFill>
                  <a:schemeClr val="bg1"/>
                </a:solidFill>
              </a:endParaRPr>
            </a:p>
          </p:txBody>
        </p:sp>
      </p:grpSp>
    </p:spTree>
    <p:extLst>
      <p:ext uri="{BB962C8B-B14F-4D97-AF65-F5344CB8AC3E}">
        <p14:creationId xmlns:p14="http://schemas.microsoft.com/office/powerpoint/2010/main" val="26621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Recap</a:t>
            </a:r>
            <a:endParaRPr lang="en-US" sz="4000" dirty="0">
              <a:solidFill>
                <a:schemeClr val="bg1"/>
              </a:solidFill>
            </a:endParaRPr>
          </a:p>
        </p:txBody>
      </p:sp>
      <p:sp>
        <p:nvSpPr>
          <p:cNvPr id="2" name="TextBox 1"/>
          <p:cNvSpPr txBox="1"/>
          <p:nvPr/>
        </p:nvSpPr>
        <p:spPr>
          <a:xfrm>
            <a:off x="1601075" y="4934758"/>
            <a:ext cx="3657722" cy="1323439"/>
          </a:xfrm>
          <a:prstGeom prst="rect">
            <a:avLst/>
          </a:prstGeom>
          <a:noFill/>
        </p:spPr>
        <p:txBody>
          <a:bodyPr wrap="square" rtlCol="0">
            <a:spAutoFit/>
          </a:bodyPr>
          <a:lstStyle/>
          <a:p>
            <a:pPr fontAlgn="base"/>
            <a:r>
              <a:rPr lang="en-US" sz="2000" dirty="0">
                <a:solidFill>
                  <a:schemeClr val="bg1"/>
                </a:solidFill>
              </a:rPr>
              <a:t>Isaiah told the people of Judah that if they trusted in the Lord, they would be saved from the Assyrian army. </a:t>
            </a: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36-39</a:t>
            </a:r>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7295" y="264534"/>
            <a:ext cx="3446241" cy="4109285"/>
          </a:xfrm>
          <a:prstGeom prst="rect">
            <a:avLst/>
          </a:prstGeom>
        </p:spPr>
      </p:pic>
      <p:cxnSp>
        <p:nvCxnSpPr>
          <p:cNvPr id="9" name="Straight Connector 8"/>
          <p:cNvCxnSpPr/>
          <p:nvPr/>
        </p:nvCxnSpPr>
        <p:spPr>
          <a:xfrm>
            <a:off x="479834" y="1602463"/>
            <a:ext cx="7387627" cy="181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63927" y="1002990"/>
            <a:ext cx="1705631" cy="2204847"/>
            <a:chOff x="72428" y="1070386"/>
            <a:chExt cx="1705631" cy="2204847"/>
          </a:xfrm>
        </p:grpSpPr>
        <p:cxnSp>
          <p:nvCxnSpPr>
            <p:cNvPr id="16" name="Straight Connector 15"/>
            <p:cNvCxnSpPr/>
            <p:nvPr/>
          </p:nvCxnSpPr>
          <p:spPr>
            <a:xfrm flipV="1">
              <a:off x="891766" y="1545863"/>
              <a:ext cx="1" cy="7891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428" y="2351903"/>
              <a:ext cx="1638677" cy="923330"/>
            </a:xfrm>
            <a:prstGeom prst="rect">
              <a:avLst/>
            </a:prstGeom>
            <a:solidFill>
              <a:schemeClr val="accent6">
                <a:lumMod val="60000"/>
                <a:lumOff val="40000"/>
              </a:schemeClr>
            </a:solidFill>
          </p:spPr>
          <p:txBody>
            <a:bodyPr wrap="square" rtlCol="0">
              <a:spAutoFit/>
            </a:bodyPr>
            <a:lstStyle/>
            <a:p>
              <a:pPr algn="ctr"/>
              <a:r>
                <a:rPr lang="en-US" dirty="0"/>
                <a:t>United Kingdom Under Saul</a:t>
              </a:r>
            </a:p>
          </p:txBody>
        </p:sp>
        <p:sp>
          <p:nvSpPr>
            <p:cNvPr id="20" name="TextBox 19"/>
            <p:cNvSpPr txBox="1"/>
            <p:nvPr/>
          </p:nvSpPr>
          <p:spPr>
            <a:xfrm>
              <a:off x="139382" y="1070386"/>
              <a:ext cx="1638677" cy="369332"/>
            </a:xfrm>
            <a:prstGeom prst="rect">
              <a:avLst/>
            </a:prstGeom>
            <a:solidFill>
              <a:schemeClr val="accent6">
                <a:lumMod val="60000"/>
                <a:lumOff val="40000"/>
              </a:schemeClr>
            </a:solidFill>
          </p:spPr>
          <p:txBody>
            <a:bodyPr wrap="square" rtlCol="0">
              <a:spAutoFit/>
            </a:bodyPr>
            <a:lstStyle/>
            <a:p>
              <a:pPr algn="ctr"/>
              <a:r>
                <a:rPr lang="en-US" dirty="0"/>
                <a:t>1095 B.C.</a:t>
              </a:r>
            </a:p>
          </p:txBody>
        </p:sp>
      </p:grpSp>
      <p:grpSp>
        <p:nvGrpSpPr>
          <p:cNvPr id="17" name="Group 16"/>
          <p:cNvGrpSpPr/>
          <p:nvPr/>
        </p:nvGrpSpPr>
        <p:grpSpPr>
          <a:xfrm>
            <a:off x="2309022" y="1009947"/>
            <a:ext cx="1679321" cy="3018995"/>
            <a:chOff x="1973752" y="1070386"/>
            <a:chExt cx="1679321" cy="3018995"/>
          </a:xfrm>
        </p:grpSpPr>
        <p:sp>
          <p:nvSpPr>
            <p:cNvPr id="21" name="TextBox 20"/>
            <p:cNvSpPr txBox="1"/>
            <p:nvPr/>
          </p:nvSpPr>
          <p:spPr>
            <a:xfrm>
              <a:off x="2014396" y="1070386"/>
              <a:ext cx="1638677" cy="369332"/>
            </a:xfrm>
            <a:prstGeom prst="rect">
              <a:avLst/>
            </a:prstGeom>
            <a:solidFill>
              <a:schemeClr val="accent3">
                <a:lumMod val="60000"/>
                <a:lumOff val="40000"/>
              </a:schemeClr>
            </a:solidFill>
          </p:spPr>
          <p:txBody>
            <a:bodyPr wrap="square" rtlCol="0">
              <a:spAutoFit/>
            </a:bodyPr>
            <a:lstStyle/>
            <a:p>
              <a:pPr algn="ctr"/>
              <a:r>
                <a:rPr lang="en-US" dirty="0"/>
                <a:t>975 B.C.</a:t>
              </a:r>
            </a:p>
          </p:txBody>
        </p:sp>
        <p:sp>
          <p:nvSpPr>
            <p:cNvPr id="22" name="TextBox 21"/>
            <p:cNvSpPr txBox="1"/>
            <p:nvPr/>
          </p:nvSpPr>
          <p:spPr>
            <a:xfrm>
              <a:off x="1973752" y="2335055"/>
              <a:ext cx="1638677" cy="1754326"/>
            </a:xfrm>
            <a:prstGeom prst="rect">
              <a:avLst/>
            </a:prstGeom>
            <a:solidFill>
              <a:schemeClr val="accent3">
                <a:lumMod val="60000"/>
                <a:lumOff val="40000"/>
              </a:schemeClr>
            </a:solidFill>
          </p:spPr>
          <p:txBody>
            <a:bodyPr wrap="square" rtlCol="0">
              <a:spAutoFit/>
            </a:bodyPr>
            <a:lstStyle/>
            <a:p>
              <a:pPr algn="ctr"/>
              <a:r>
                <a:rPr lang="en-US" dirty="0"/>
                <a:t>Kingdoms Divide</a:t>
              </a:r>
            </a:p>
            <a:p>
              <a:pPr algn="ctr"/>
              <a:r>
                <a:rPr lang="en-US" dirty="0" err="1"/>
                <a:t>Rehoboam</a:t>
              </a:r>
              <a:r>
                <a:rPr lang="en-US" dirty="0"/>
                <a:t>— Israel</a:t>
              </a:r>
            </a:p>
            <a:p>
              <a:pPr algn="ctr"/>
              <a:r>
                <a:rPr lang="en-US" dirty="0"/>
                <a:t>Jeroboam— Judah</a:t>
              </a:r>
            </a:p>
          </p:txBody>
        </p:sp>
        <p:cxnSp>
          <p:nvCxnSpPr>
            <p:cNvPr id="23" name="Straight Connector 22"/>
            <p:cNvCxnSpPr/>
            <p:nvPr/>
          </p:nvCxnSpPr>
          <p:spPr>
            <a:xfrm flipV="1">
              <a:off x="2810784" y="1529984"/>
              <a:ext cx="1" cy="7891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378908" y="1008229"/>
            <a:ext cx="1699228" cy="2798653"/>
            <a:chOff x="3814526" y="1063282"/>
            <a:chExt cx="1699228" cy="2798653"/>
          </a:xfrm>
        </p:grpSpPr>
        <p:cxnSp>
          <p:nvCxnSpPr>
            <p:cNvPr id="24" name="Straight Connector 23"/>
            <p:cNvCxnSpPr/>
            <p:nvPr/>
          </p:nvCxnSpPr>
          <p:spPr>
            <a:xfrm flipV="1">
              <a:off x="4619529" y="1545862"/>
              <a:ext cx="1" cy="7891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14526" y="1063282"/>
              <a:ext cx="1638677" cy="369332"/>
            </a:xfrm>
            <a:prstGeom prst="rect">
              <a:avLst/>
            </a:prstGeom>
            <a:solidFill>
              <a:srgbClr val="FFC000"/>
            </a:solidFill>
          </p:spPr>
          <p:txBody>
            <a:bodyPr wrap="square" rtlCol="0">
              <a:spAutoFit/>
            </a:bodyPr>
            <a:lstStyle/>
            <a:p>
              <a:pPr algn="ctr"/>
              <a:r>
                <a:rPr lang="en-US" dirty="0"/>
                <a:t>721 B.C.</a:t>
              </a:r>
            </a:p>
          </p:txBody>
        </p:sp>
        <p:sp>
          <p:nvSpPr>
            <p:cNvPr id="26" name="TextBox 25"/>
            <p:cNvSpPr txBox="1"/>
            <p:nvPr/>
          </p:nvSpPr>
          <p:spPr>
            <a:xfrm>
              <a:off x="3875077" y="2384607"/>
              <a:ext cx="1638677" cy="1477328"/>
            </a:xfrm>
            <a:prstGeom prst="rect">
              <a:avLst/>
            </a:prstGeom>
            <a:solidFill>
              <a:srgbClr val="FFC000"/>
            </a:solidFill>
          </p:spPr>
          <p:txBody>
            <a:bodyPr wrap="square" rtlCol="0">
              <a:spAutoFit/>
            </a:bodyPr>
            <a:lstStyle/>
            <a:p>
              <a:pPr algn="ctr"/>
              <a:r>
                <a:rPr lang="en-US" dirty="0"/>
                <a:t>Assyrians capture Israel</a:t>
              </a:r>
            </a:p>
            <a:p>
              <a:pPr algn="ctr"/>
              <a:r>
                <a:rPr lang="en-US" dirty="0"/>
                <a:t>(lost 10 tribes)</a:t>
              </a:r>
            </a:p>
            <a:p>
              <a:pPr algn="ctr"/>
              <a:r>
                <a:rPr lang="en-US" dirty="0"/>
                <a:t>Judah is spared</a:t>
              </a:r>
            </a:p>
          </p:txBody>
        </p:sp>
      </p:grpSp>
      <p:grpSp>
        <p:nvGrpSpPr>
          <p:cNvPr id="13" name="Group 12"/>
          <p:cNvGrpSpPr/>
          <p:nvPr/>
        </p:nvGrpSpPr>
        <p:grpSpPr>
          <a:xfrm>
            <a:off x="6328413" y="1014835"/>
            <a:ext cx="1672611" cy="2505649"/>
            <a:chOff x="5558651" y="1062779"/>
            <a:chExt cx="1672611" cy="2505649"/>
          </a:xfrm>
        </p:grpSpPr>
        <p:cxnSp>
          <p:nvCxnSpPr>
            <p:cNvPr id="27" name="Straight Connector 26"/>
            <p:cNvCxnSpPr/>
            <p:nvPr/>
          </p:nvCxnSpPr>
          <p:spPr>
            <a:xfrm flipV="1">
              <a:off x="6266942" y="1517391"/>
              <a:ext cx="1" cy="7891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8651" y="2368099"/>
              <a:ext cx="1638677" cy="1200329"/>
            </a:xfrm>
            <a:prstGeom prst="rect">
              <a:avLst/>
            </a:prstGeom>
            <a:solidFill>
              <a:srgbClr val="00B0F0"/>
            </a:solidFill>
          </p:spPr>
          <p:txBody>
            <a:bodyPr wrap="square" rtlCol="0">
              <a:spAutoFit/>
            </a:bodyPr>
            <a:lstStyle/>
            <a:p>
              <a:pPr algn="ctr"/>
              <a:r>
                <a:rPr lang="en-US" dirty="0"/>
                <a:t>Judah (Jerusalem) is taken captive by Babylonians</a:t>
              </a:r>
            </a:p>
          </p:txBody>
        </p:sp>
        <p:sp>
          <p:nvSpPr>
            <p:cNvPr id="29" name="TextBox 28"/>
            <p:cNvSpPr txBox="1"/>
            <p:nvPr/>
          </p:nvSpPr>
          <p:spPr>
            <a:xfrm>
              <a:off x="5592585" y="1062779"/>
              <a:ext cx="1638677" cy="369332"/>
            </a:xfrm>
            <a:prstGeom prst="rect">
              <a:avLst/>
            </a:prstGeom>
            <a:solidFill>
              <a:srgbClr val="00B0F0"/>
            </a:solidFill>
          </p:spPr>
          <p:txBody>
            <a:bodyPr wrap="square" rtlCol="0">
              <a:spAutoFit/>
            </a:bodyPr>
            <a:lstStyle/>
            <a:p>
              <a:pPr algn="ctr"/>
              <a:r>
                <a:rPr lang="en-US" dirty="0"/>
                <a:t>587 B.C.</a:t>
              </a:r>
            </a:p>
          </p:txBody>
        </p:sp>
      </p:grpSp>
      <p:sp>
        <p:nvSpPr>
          <p:cNvPr id="30" name="TextBox 29"/>
          <p:cNvSpPr txBox="1"/>
          <p:nvPr/>
        </p:nvSpPr>
        <p:spPr>
          <a:xfrm>
            <a:off x="6078136" y="4892215"/>
            <a:ext cx="5547633" cy="1323439"/>
          </a:xfrm>
          <a:prstGeom prst="rect">
            <a:avLst/>
          </a:prstGeom>
          <a:noFill/>
        </p:spPr>
        <p:txBody>
          <a:bodyPr wrap="square" rtlCol="0">
            <a:spAutoFit/>
          </a:bodyPr>
          <a:lstStyle/>
          <a:p>
            <a:pPr fontAlgn="base"/>
            <a:r>
              <a:rPr lang="en-US" sz="2000" dirty="0">
                <a:solidFill>
                  <a:schemeClr val="bg1"/>
                </a:solidFill>
              </a:rPr>
              <a:t>The people followed Isaiah’s counsel and were spared. However, Isaiah then prophesied that the Babylonians would eventually capture and plunder Jerusalem.</a:t>
            </a:r>
          </a:p>
        </p:txBody>
      </p:sp>
      <p:sp>
        <p:nvSpPr>
          <p:cNvPr id="19" name="Left Brace 18"/>
          <p:cNvSpPr/>
          <p:nvPr/>
        </p:nvSpPr>
        <p:spPr>
          <a:xfrm rot="16200000">
            <a:off x="4839165" y="3335381"/>
            <a:ext cx="838248" cy="1880355"/>
          </a:xfrm>
          <a:prstGeom prst="leftBrace">
            <a:avLst>
              <a:gd name="adj1" fmla="val 54775"/>
              <a:gd name="adj2" fmla="val 5096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11085965" y="6372797"/>
            <a:ext cx="1018518"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(2)</a:t>
            </a:r>
            <a:endParaRPr lang="en-US" dirty="0">
              <a:solidFill>
                <a:schemeClr val="bg1"/>
              </a:solidFill>
            </a:endParaRPr>
          </a:p>
        </p:txBody>
      </p:sp>
    </p:spTree>
    <p:extLst>
      <p:ext uri="{BB962C8B-B14F-4D97-AF65-F5344CB8AC3E}">
        <p14:creationId xmlns:p14="http://schemas.microsoft.com/office/powerpoint/2010/main" val="20634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A Message of Comfort</a:t>
            </a:r>
            <a:endParaRPr lang="en-US" sz="4000" dirty="0">
              <a:solidFill>
                <a:schemeClr val="bg1"/>
              </a:solidFill>
            </a:endParaRP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40:1-2</a:t>
            </a:r>
            <a:endParaRPr lang="en-US" dirty="0">
              <a:solidFill>
                <a:schemeClr val="bg1"/>
              </a:solidFill>
            </a:endParaRPr>
          </a:p>
        </p:txBody>
      </p:sp>
      <p:sp>
        <p:nvSpPr>
          <p:cNvPr id="5" name="Rectangle 4"/>
          <p:cNvSpPr/>
          <p:nvPr/>
        </p:nvSpPr>
        <p:spPr>
          <a:xfrm>
            <a:off x="558297" y="1382285"/>
            <a:ext cx="5818361" cy="2554545"/>
          </a:xfrm>
          <a:prstGeom prst="rect">
            <a:avLst/>
          </a:prstGeom>
        </p:spPr>
        <p:txBody>
          <a:bodyPr wrap="square">
            <a:spAutoFit/>
          </a:bodyPr>
          <a:lstStyle/>
          <a:p>
            <a:pPr algn="just"/>
            <a:r>
              <a:rPr lang="en-US" sz="2000" dirty="0">
                <a:solidFill>
                  <a:schemeClr val="bg1"/>
                </a:solidFill>
              </a:rPr>
              <a:t>“The message of comfort to Jerusalem, ‘that her warfare is accomplished, that her iniquity is pardoned,’ clearly refers to the latter days. </a:t>
            </a:r>
          </a:p>
          <a:p>
            <a:pPr algn="just"/>
            <a:endParaRPr lang="en-US" sz="2000" dirty="0">
              <a:solidFill>
                <a:schemeClr val="bg1"/>
              </a:solidFill>
            </a:endParaRPr>
          </a:p>
          <a:p>
            <a:pPr algn="just"/>
            <a:r>
              <a:rPr lang="en-US" sz="2000" dirty="0">
                <a:solidFill>
                  <a:schemeClr val="bg1"/>
                </a:solidFill>
              </a:rPr>
              <a:t>The Millennium will bring peace to a city that has known no peace. Ever since Israel was established as a state, there has been war and rumors of war for Jerusalem. </a:t>
            </a:r>
            <a:endParaRPr lang="en-US" sz="2000" i="1" dirty="0">
              <a:solidFill>
                <a:schemeClr val="bg1"/>
              </a:solidFill>
            </a:endParaRPr>
          </a:p>
        </p:txBody>
      </p:sp>
      <p:sp>
        <p:nvSpPr>
          <p:cNvPr id="12" name="Rectangle 11"/>
          <p:cNvSpPr/>
          <p:nvPr/>
        </p:nvSpPr>
        <p:spPr>
          <a:xfrm>
            <a:off x="11085965" y="6372797"/>
            <a:ext cx="1018518"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(4)</a:t>
            </a:r>
            <a:endParaRPr lang="en-US" dirty="0">
              <a:solidFill>
                <a:schemeClr val="bg1"/>
              </a:solidFill>
            </a:endParaRPr>
          </a:p>
        </p:txBody>
      </p:sp>
      <p:pic>
        <p:nvPicPr>
          <p:cNvPr id="2050" name="Picture 2" descr="http://ichef.bbci.co.uk/news/660/media/images/81133000/jpg/_81133779_hi0259624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413" y="1382285"/>
            <a:ext cx="3445378" cy="19367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45.tinypic.com/2aan66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364" y="3785687"/>
            <a:ext cx="3171825"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05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animEffect transition="in" filter="fade">
                                      <p:cBhvr>
                                        <p:cTn id="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40:3-5</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A Voice in the Wilderness—Isaiah Or John?</a:t>
            </a:r>
          </a:p>
        </p:txBody>
      </p:sp>
      <p:sp>
        <p:nvSpPr>
          <p:cNvPr id="5" name="Rectangle 4"/>
          <p:cNvSpPr/>
          <p:nvPr/>
        </p:nvSpPr>
        <p:spPr>
          <a:xfrm>
            <a:off x="5740604" y="2079784"/>
            <a:ext cx="4960436" cy="1508105"/>
          </a:xfrm>
          <a:prstGeom prst="rect">
            <a:avLst/>
          </a:prstGeom>
        </p:spPr>
        <p:txBody>
          <a:bodyPr wrap="square">
            <a:spAutoFit/>
          </a:bodyPr>
          <a:lstStyle/>
          <a:p>
            <a:r>
              <a:rPr lang="en-US" sz="2000" i="1" dirty="0">
                <a:solidFill>
                  <a:srgbClr val="FFFF00"/>
                </a:solidFill>
              </a:rPr>
              <a:t>For this is he that was </a:t>
            </a:r>
            <a:r>
              <a:rPr lang="en-US" sz="2000" i="1" u="sng" dirty="0">
                <a:solidFill>
                  <a:srgbClr val="FFFF00"/>
                </a:solidFill>
              </a:rPr>
              <a:t>spoken of by the prophet Esaias,</a:t>
            </a:r>
            <a:r>
              <a:rPr lang="en-US" sz="2000" i="1" dirty="0">
                <a:solidFill>
                  <a:srgbClr val="FFFF00"/>
                </a:solidFill>
              </a:rPr>
              <a:t> saying, The voice of one crying in the wilderness, Prepare ye the way of the Lord, make his paths straight.</a:t>
            </a:r>
          </a:p>
          <a:p>
            <a:r>
              <a:rPr lang="en-US" sz="1200" i="1" dirty="0">
                <a:solidFill>
                  <a:srgbClr val="FFFF00"/>
                </a:solidFill>
              </a:rPr>
              <a:t>Matthew 3:3</a:t>
            </a:r>
          </a:p>
        </p:txBody>
      </p:sp>
      <p:sp>
        <p:nvSpPr>
          <p:cNvPr id="3" name="Rectangle 2"/>
          <p:cNvSpPr/>
          <p:nvPr/>
        </p:nvSpPr>
        <p:spPr>
          <a:xfrm>
            <a:off x="5129354" y="3892812"/>
            <a:ext cx="5695380" cy="1107996"/>
          </a:xfrm>
          <a:prstGeom prst="rect">
            <a:avLst/>
          </a:prstGeom>
        </p:spPr>
        <p:txBody>
          <a:bodyPr wrap="square">
            <a:spAutoFit/>
          </a:bodyPr>
          <a:lstStyle/>
          <a:p>
            <a:r>
              <a:rPr lang="en-US" dirty="0">
                <a:solidFill>
                  <a:srgbClr val="FFFF00"/>
                </a:solidFill>
                <a:latin typeface="Palatino"/>
              </a:rPr>
              <a:t>He said, I </a:t>
            </a:r>
            <a:r>
              <a:rPr lang="en-US" i="1" dirty="0">
                <a:solidFill>
                  <a:srgbClr val="FFFF00"/>
                </a:solidFill>
                <a:latin typeface="Palatino"/>
              </a:rPr>
              <a:t>am</a:t>
            </a:r>
            <a:r>
              <a:rPr lang="en-US" dirty="0">
                <a:solidFill>
                  <a:srgbClr val="FFFF00"/>
                </a:solidFill>
                <a:latin typeface="Palatino"/>
              </a:rPr>
              <a:t> the voice of one crying in the wilderness, Make straight the way of the Lord, </a:t>
            </a:r>
            <a:r>
              <a:rPr lang="en-US" u="sng" dirty="0">
                <a:solidFill>
                  <a:srgbClr val="FFFF00"/>
                </a:solidFill>
                <a:latin typeface="Palatino"/>
              </a:rPr>
              <a:t>as said the prophet Esaias. </a:t>
            </a:r>
          </a:p>
          <a:p>
            <a:r>
              <a:rPr lang="en-US" sz="1200" dirty="0">
                <a:solidFill>
                  <a:srgbClr val="FFFF00"/>
                </a:solidFill>
                <a:latin typeface="Palatino"/>
              </a:rPr>
              <a:t>John 1:3</a:t>
            </a:r>
            <a:endParaRPr lang="en-US" sz="1200" dirty="0">
              <a:solidFill>
                <a:srgbClr val="FFFF00"/>
              </a:solidFill>
            </a:endParaRPr>
          </a:p>
        </p:txBody>
      </p:sp>
      <p:sp>
        <p:nvSpPr>
          <p:cNvPr id="4" name="Rectangle 3"/>
          <p:cNvSpPr/>
          <p:nvPr/>
        </p:nvSpPr>
        <p:spPr>
          <a:xfrm>
            <a:off x="1985861" y="5138697"/>
            <a:ext cx="6096000" cy="1477328"/>
          </a:xfrm>
          <a:prstGeom prst="rect">
            <a:avLst/>
          </a:prstGeom>
        </p:spPr>
        <p:txBody>
          <a:bodyPr>
            <a:spAutoFit/>
          </a:bodyPr>
          <a:lstStyle/>
          <a:p>
            <a:r>
              <a:rPr lang="en-US" i="1" dirty="0">
                <a:solidFill>
                  <a:srgbClr val="FFFF00"/>
                </a:solidFill>
                <a:latin typeface="Palatino"/>
              </a:rPr>
              <a:t>Yea, even he should go forth and cry in the wilderness: Prepare ye the way of the Lord, and make his paths straight; for there </a:t>
            </a:r>
            <a:r>
              <a:rPr lang="en-US" i="1" dirty="0" err="1">
                <a:solidFill>
                  <a:srgbClr val="FFFF00"/>
                </a:solidFill>
                <a:latin typeface="Palatino"/>
              </a:rPr>
              <a:t>standeth</a:t>
            </a:r>
            <a:r>
              <a:rPr lang="en-US" i="1" dirty="0">
                <a:solidFill>
                  <a:srgbClr val="FFFF00"/>
                </a:solidFill>
                <a:latin typeface="Palatino"/>
              </a:rPr>
              <a:t> one among you whom ye know not; and he is mightier than I,</a:t>
            </a:r>
          </a:p>
          <a:p>
            <a:r>
              <a:rPr lang="en-US" i="1" dirty="0">
                <a:solidFill>
                  <a:srgbClr val="FFFF00"/>
                </a:solidFill>
                <a:latin typeface="Palatino"/>
              </a:rPr>
              <a:t>1 Nephi 10:8-9  referring to Esaias as John the Baptist</a:t>
            </a:r>
            <a:endParaRPr lang="en-US" i="1" dirty="0">
              <a:solidFill>
                <a:srgbClr val="FFFF00"/>
              </a:solidFill>
            </a:endParaRPr>
          </a:p>
        </p:txBody>
      </p:sp>
      <p:sp>
        <p:nvSpPr>
          <p:cNvPr id="9" name="Rectangle 8"/>
          <p:cNvSpPr/>
          <p:nvPr/>
        </p:nvSpPr>
        <p:spPr>
          <a:xfrm>
            <a:off x="169298" y="751927"/>
            <a:ext cx="5750055" cy="1754326"/>
          </a:xfrm>
          <a:prstGeom prst="rect">
            <a:avLst/>
          </a:prstGeom>
        </p:spPr>
        <p:txBody>
          <a:bodyPr wrap="square">
            <a:spAutoFit/>
          </a:bodyPr>
          <a:lstStyle/>
          <a:p>
            <a:r>
              <a:rPr lang="en-US" dirty="0">
                <a:solidFill>
                  <a:schemeClr val="bg1"/>
                </a:solidFill>
              </a:rPr>
              <a:t>The New Testament (Greek) form of the name Isaiah, as in Luke 4:17 and Acts 8:30. </a:t>
            </a:r>
          </a:p>
          <a:p>
            <a:endParaRPr lang="en-US" dirty="0">
              <a:solidFill>
                <a:schemeClr val="bg1"/>
              </a:solidFill>
            </a:endParaRPr>
          </a:p>
          <a:p>
            <a:r>
              <a:rPr lang="en-US" dirty="0">
                <a:solidFill>
                  <a:schemeClr val="bg1"/>
                </a:solidFill>
              </a:rPr>
              <a:t>Also an ancient prophet who lived in the days of Abraham and who was blessed by him. He was a bearer of the Melchizedek Priesthood. </a:t>
            </a:r>
            <a:r>
              <a:rPr lang="en-US" sz="1100" dirty="0">
                <a:solidFill>
                  <a:schemeClr val="bg1"/>
                </a:solidFill>
              </a:rPr>
              <a:t>Bible Dictionary</a:t>
            </a:r>
          </a:p>
        </p:txBody>
      </p:sp>
      <p:sp>
        <p:nvSpPr>
          <p:cNvPr id="10" name="Rectangle 9"/>
          <p:cNvSpPr/>
          <p:nvPr/>
        </p:nvSpPr>
        <p:spPr>
          <a:xfrm>
            <a:off x="6865492" y="1374521"/>
            <a:ext cx="4760615" cy="646331"/>
          </a:xfrm>
          <a:prstGeom prst="rect">
            <a:avLst/>
          </a:prstGeom>
        </p:spPr>
        <p:txBody>
          <a:bodyPr wrap="square">
            <a:spAutoFit/>
          </a:bodyPr>
          <a:lstStyle/>
          <a:p>
            <a:r>
              <a:rPr lang="en-US" dirty="0">
                <a:solidFill>
                  <a:schemeClr val="bg1"/>
                </a:solidFill>
              </a:rPr>
              <a:t>The Savior clearly identified the “voice in the wilderness” as John the Baptist (1) </a:t>
            </a:r>
          </a:p>
        </p:txBody>
      </p:sp>
      <p:sp>
        <p:nvSpPr>
          <p:cNvPr id="11" name="Rectangle 10"/>
          <p:cNvSpPr/>
          <p:nvPr/>
        </p:nvSpPr>
        <p:spPr>
          <a:xfrm>
            <a:off x="368739" y="3246625"/>
            <a:ext cx="4760615" cy="1477328"/>
          </a:xfrm>
          <a:prstGeom prst="rect">
            <a:avLst/>
          </a:prstGeom>
        </p:spPr>
        <p:txBody>
          <a:bodyPr wrap="square">
            <a:spAutoFit/>
          </a:bodyPr>
          <a:lstStyle/>
          <a:p>
            <a:r>
              <a:rPr lang="en-US" dirty="0">
                <a:solidFill>
                  <a:schemeClr val="bg1"/>
                </a:solidFill>
              </a:rPr>
              <a:t>But if this forerunner was to prepare the way for the person who was to tell Jerusalem that times of trial were over (see Isaiah 40:1), then the prophet clearly could not be referring only to John the Baptist’s mortal ministry. (1)</a:t>
            </a:r>
          </a:p>
        </p:txBody>
      </p:sp>
      <p:sp>
        <p:nvSpPr>
          <p:cNvPr id="12" name="Rectangle 11"/>
          <p:cNvSpPr/>
          <p:nvPr/>
        </p:nvSpPr>
        <p:spPr>
          <a:xfrm>
            <a:off x="8614337" y="4769832"/>
            <a:ext cx="2414327" cy="1754326"/>
          </a:xfrm>
          <a:prstGeom prst="rect">
            <a:avLst/>
          </a:prstGeom>
          <a:solidFill>
            <a:srgbClr val="7030A0"/>
          </a:solidFill>
        </p:spPr>
        <p:txBody>
          <a:bodyPr wrap="square">
            <a:spAutoFit/>
          </a:bodyPr>
          <a:lstStyle/>
          <a:p>
            <a:pPr algn="ctr"/>
            <a:r>
              <a:rPr lang="en-US" dirty="0">
                <a:solidFill>
                  <a:schemeClr val="bg1"/>
                </a:solidFill>
              </a:rPr>
              <a:t>Conclusion: </a:t>
            </a:r>
          </a:p>
          <a:p>
            <a:pPr algn="ctr"/>
            <a:r>
              <a:rPr lang="en-US" dirty="0">
                <a:solidFill>
                  <a:schemeClr val="bg1"/>
                </a:solidFill>
              </a:rPr>
              <a:t>Esaias is a forerunner, a messenger of the coming of the Savior, those who preach the gospel*</a:t>
            </a:r>
          </a:p>
        </p:txBody>
      </p:sp>
    </p:spTree>
    <p:extLst>
      <p:ext uri="{BB962C8B-B14F-4D97-AF65-F5344CB8AC3E}">
        <p14:creationId xmlns:p14="http://schemas.microsoft.com/office/powerpoint/2010/main" val="274863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xit" presetSubtype="0" fill="hold" grpId="1"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P spid="4" grpId="0"/>
      <p:bldP spid="4" grpId="1"/>
      <p:bldP spid="9" grpId="0"/>
      <p:bldP spid="9" grpId="1"/>
      <p:bldP spid="10" grpId="0"/>
      <p:bldP spid="10" grpId="1"/>
      <p:bldP spid="11" grpId="0"/>
      <p:bldP spid="11" grpId="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5190" y="35477"/>
            <a:ext cx="11208327" cy="769441"/>
          </a:xfrm>
          <a:prstGeom prst="rect">
            <a:avLst/>
          </a:prstGeom>
        </p:spPr>
        <p:txBody>
          <a:bodyPr wrap="square">
            <a:spAutoFit/>
          </a:bodyPr>
          <a:lstStyle/>
          <a:p>
            <a:pPr algn="ctr"/>
            <a:r>
              <a:rPr lang="en-US" sz="4400" dirty="0">
                <a:solidFill>
                  <a:schemeClr val="bg1"/>
                </a:solidFill>
              </a:rPr>
              <a:t>Continuing Comfort--imagery</a:t>
            </a:r>
          </a:p>
        </p:txBody>
      </p:sp>
      <p:grpSp>
        <p:nvGrpSpPr>
          <p:cNvPr id="4" name="Group 3"/>
          <p:cNvGrpSpPr/>
          <p:nvPr/>
        </p:nvGrpSpPr>
        <p:grpSpPr>
          <a:xfrm>
            <a:off x="155575" y="634580"/>
            <a:ext cx="2849193" cy="2297778"/>
            <a:chOff x="155575" y="634580"/>
            <a:chExt cx="2849193" cy="2297778"/>
          </a:xfrm>
        </p:grpSpPr>
        <p:sp>
          <p:nvSpPr>
            <p:cNvPr id="5" name="Rectangle 4"/>
            <p:cNvSpPr/>
            <p:nvPr/>
          </p:nvSpPr>
          <p:spPr>
            <a:xfrm>
              <a:off x="155575" y="634580"/>
              <a:ext cx="2216593" cy="461665"/>
            </a:xfrm>
            <a:prstGeom prst="rect">
              <a:avLst/>
            </a:prstGeom>
          </p:spPr>
          <p:txBody>
            <a:bodyPr wrap="square">
              <a:spAutoFit/>
            </a:bodyPr>
            <a:lstStyle/>
            <a:p>
              <a:pPr fontAlgn="base"/>
              <a:r>
                <a:rPr lang="en-US" sz="2400" dirty="0">
                  <a:solidFill>
                    <a:schemeClr val="bg1"/>
                  </a:solidFill>
                </a:rPr>
                <a:t>Isaiah 40:6–8</a:t>
              </a:r>
            </a:p>
          </p:txBody>
        </p:sp>
        <p:pic>
          <p:nvPicPr>
            <p:cNvPr id="2" name="Picture 2" descr="http://www.dimplex.co.uk/gifs/Corporate_Images/DaisyField.jpg"/>
            <p:cNvPicPr>
              <a:picLocks noChangeAspect="1" noChangeArrowheads="1"/>
            </p:cNvPicPr>
            <p:nvPr/>
          </p:nvPicPr>
          <p:blipFill rotWithShape="1">
            <a:blip r:embed="rId3">
              <a:extLst>
                <a:ext uri="{28A0092B-C50C-407E-A947-70E740481C1C}">
                  <a14:useLocalDpi xmlns:a14="http://schemas.microsoft.com/office/drawing/2010/main" val="0"/>
                </a:ext>
              </a:extLst>
            </a:blip>
            <a:srcRect l="5573" t="670"/>
            <a:stretch/>
          </p:blipFill>
          <p:spPr bwMode="auto">
            <a:xfrm>
              <a:off x="460375" y="1205381"/>
              <a:ext cx="2544393" cy="17269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655797" y="718548"/>
            <a:ext cx="4745481" cy="2045644"/>
            <a:chOff x="6655797" y="718548"/>
            <a:chExt cx="4745481" cy="2045644"/>
          </a:xfrm>
        </p:grpSpPr>
        <p:sp>
          <p:nvSpPr>
            <p:cNvPr id="9" name="Rectangle 8"/>
            <p:cNvSpPr/>
            <p:nvPr/>
          </p:nvSpPr>
          <p:spPr>
            <a:xfrm>
              <a:off x="8994566" y="718548"/>
              <a:ext cx="2406712" cy="461665"/>
            </a:xfrm>
            <a:prstGeom prst="rect">
              <a:avLst/>
            </a:prstGeom>
          </p:spPr>
          <p:txBody>
            <a:bodyPr wrap="square">
              <a:spAutoFit/>
            </a:bodyPr>
            <a:lstStyle/>
            <a:p>
              <a:pPr fontAlgn="base"/>
              <a:r>
                <a:rPr lang="en-US" sz="2400" dirty="0">
                  <a:solidFill>
                    <a:schemeClr val="bg1"/>
                  </a:solidFill>
                </a:rPr>
                <a:t>Isaiah 40:10–11</a:t>
              </a:r>
            </a:p>
          </p:txBody>
        </p:sp>
        <p:pic>
          <p:nvPicPr>
            <p:cNvPr id="3076" name="Picture 4" descr="https://s-media-cache-ak0.pinimg.com/236x/5a/2f/26/5a2f26e6140e8700ed6e88475911b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797" y="935392"/>
              <a:ext cx="2247900" cy="1828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708287" y="2133031"/>
            <a:ext cx="5899682" cy="4116858"/>
            <a:chOff x="708287" y="2133031"/>
            <a:chExt cx="5899682" cy="4116858"/>
          </a:xfrm>
        </p:grpSpPr>
        <p:sp>
          <p:nvSpPr>
            <p:cNvPr id="8" name="Rectangle 7"/>
            <p:cNvSpPr/>
            <p:nvPr/>
          </p:nvSpPr>
          <p:spPr>
            <a:xfrm>
              <a:off x="708287" y="3893206"/>
              <a:ext cx="2634562" cy="461665"/>
            </a:xfrm>
            <a:prstGeom prst="rect">
              <a:avLst/>
            </a:prstGeom>
          </p:spPr>
          <p:txBody>
            <a:bodyPr wrap="square">
              <a:spAutoFit/>
            </a:bodyPr>
            <a:lstStyle/>
            <a:p>
              <a:pPr fontAlgn="base"/>
              <a:r>
                <a:rPr lang="en-US" sz="2400" dirty="0">
                  <a:solidFill>
                    <a:schemeClr val="bg1"/>
                  </a:solidFill>
                </a:rPr>
                <a:t>Isaiah 40:12–15</a:t>
              </a:r>
            </a:p>
          </p:txBody>
        </p:sp>
        <p:pic>
          <p:nvPicPr>
            <p:cNvPr id="3078" name="Picture 6" descr="https://media.licdn.com/mpr/mpr/p/7/005/08a/10a/2153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062" y="2133031"/>
              <a:ext cx="3333907" cy="22226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edia.mnn.com/assets/images/2012/09/sand.jpg.560x0_q80_crop-sma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3669" y="4354871"/>
              <a:ext cx="3347865" cy="189501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AutoShape 10" descr="Image result for grasshopper swa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6673412" y="2611482"/>
            <a:ext cx="4953260" cy="4143741"/>
            <a:chOff x="6673412" y="2611482"/>
            <a:chExt cx="4953260" cy="4143741"/>
          </a:xfrm>
        </p:grpSpPr>
        <p:sp>
          <p:nvSpPr>
            <p:cNvPr id="10" name="Rectangle 9"/>
            <p:cNvSpPr/>
            <p:nvPr/>
          </p:nvSpPr>
          <p:spPr>
            <a:xfrm>
              <a:off x="6673412" y="4816987"/>
              <a:ext cx="2580239" cy="461665"/>
            </a:xfrm>
            <a:prstGeom prst="rect">
              <a:avLst/>
            </a:prstGeom>
          </p:spPr>
          <p:txBody>
            <a:bodyPr wrap="square">
              <a:spAutoFit/>
            </a:bodyPr>
            <a:lstStyle/>
            <a:p>
              <a:pPr fontAlgn="base"/>
              <a:r>
                <a:rPr lang="en-US" sz="2400" dirty="0">
                  <a:solidFill>
                    <a:schemeClr val="bg1"/>
                  </a:solidFill>
                </a:rPr>
                <a:t>Isaiah 40:22–25</a:t>
              </a:r>
            </a:p>
          </p:txBody>
        </p:sp>
        <p:pic>
          <p:nvPicPr>
            <p:cNvPr id="3086" name="Picture 14" descr="http://www.labspaces.net/images/news/720955_grasshoppers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9172" y="2611482"/>
              <a:ext cx="28575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eleanordurbin.co.uk/wp-content/uploads/2015/01/Drawing-of-an-uprooted-tre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58830" y="4747872"/>
              <a:ext cx="1890925" cy="20073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82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707886"/>
          </a:xfrm>
          <a:prstGeom prst="rect">
            <a:avLst/>
          </a:prstGeom>
          <a:noFill/>
        </p:spPr>
        <p:txBody>
          <a:bodyPr wrap="square" rtlCol="0">
            <a:spAutoFit/>
          </a:bodyPr>
          <a:lstStyle/>
          <a:p>
            <a:pPr algn="ctr"/>
            <a:r>
              <a:rPr lang="en-US" sz="4000" dirty="0">
                <a:solidFill>
                  <a:schemeClr val="bg1"/>
                </a:solidFill>
              </a:rPr>
              <a:t>Endless, Eternal, and Everlasting</a:t>
            </a: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40:28-31</a:t>
            </a:r>
            <a:endParaRPr lang="en-US" dirty="0">
              <a:solidFill>
                <a:schemeClr val="bg1"/>
              </a:solidFill>
            </a:endParaRPr>
          </a:p>
        </p:txBody>
      </p:sp>
      <p:sp>
        <p:nvSpPr>
          <p:cNvPr id="3" name="Rectangle 2"/>
          <p:cNvSpPr/>
          <p:nvPr/>
        </p:nvSpPr>
        <p:spPr>
          <a:xfrm>
            <a:off x="3328915" y="1283517"/>
            <a:ext cx="6036129" cy="1200329"/>
          </a:xfrm>
          <a:prstGeom prst="rect">
            <a:avLst/>
          </a:prstGeom>
        </p:spPr>
        <p:txBody>
          <a:bodyPr wrap="square">
            <a:spAutoFit/>
          </a:bodyPr>
          <a:lstStyle/>
          <a:p>
            <a:r>
              <a:rPr lang="en-US" i="1" dirty="0">
                <a:solidFill>
                  <a:srgbClr val="FFFF00"/>
                </a:solidFill>
                <a:latin typeface="Palatino"/>
              </a:rPr>
              <a:t>And God </a:t>
            </a:r>
            <a:r>
              <a:rPr lang="en-US" i="1" dirty="0" err="1">
                <a:solidFill>
                  <a:srgbClr val="FFFF00"/>
                </a:solidFill>
                <a:latin typeface="Palatino"/>
              </a:rPr>
              <a:t>spake</a:t>
            </a:r>
            <a:r>
              <a:rPr lang="en-US" i="1" dirty="0">
                <a:solidFill>
                  <a:srgbClr val="FFFF00"/>
                </a:solidFill>
                <a:latin typeface="Palatino"/>
              </a:rPr>
              <a:t> unto Moses, saying: Behold, I am the Lord God Almighty, and Endless is my name; for I am without beginning of days or end of years; and is not this endless? Moses 1:3</a:t>
            </a:r>
            <a:endParaRPr lang="en-US" i="1" dirty="0">
              <a:solidFill>
                <a:srgbClr val="FFFF00"/>
              </a:solidFill>
            </a:endParaRPr>
          </a:p>
        </p:txBody>
      </p:sp>
      <p:sp>
        <p:nvSpPr>
          <p:cNvPr id="50" name="Rectangle 49"/>
          <p:cNvSpPr/>
          <p:nvPr/>
        </p:nvSpPr>
        <p:spPr>
          <a:xfrm>
            <a:off x="361710" y="2665844"/>
            <a:ext cx="6536445" cy="2862322"/>
          </a:xfrm>
          <a:prstGeom prst="rect">
            <a:avLst/>
          </a:prstGeom>
        </p:spPr>
        <p:txBody>
          <a:bodyPr wrap="square">
            <a:spAutoFit/>
          </a:bodyPr>
          <a:lstStyle/>
          <a:p>
            <a:r>
              <a:rPr lang="en-US" sz="3600" dirty="0">
                <a:solidFill>
                  <a:srgbClr val="FFFF00"/>
                </a:solidFill>
              </a:rPr>
              <a:t>Endless and Eternal:</a:t>
            </a:r>
          </a:p>
          <a:p>
            <a:r>
              <a:rPr lang="en-US" sz="3600" dirty="0">
                <a:solidFill>
                  <a:srgbClr val="FFFF00"/>
                </a:solidFill>
              </a:rPr>
              <a:t>Moses 1:3</a:t>
            </a:r>
          </a:p>
          <a:p>
            <a:r>
              <a:rPr lang="en-US" sz="3600" dirty="0">
                <a:solidFill>
                  <a:srgbClr val="FFFF00"/>
                </a:solidFill>
              </a:rPr>
              <a:t>Moses 7:35</a:t>
            </a:r>
          </a:p>
          <a:p>
            <a:r>
              <a:rPr lang="en-US" sz="3600" dirty="0">
                <a:solidFill>
                  <a:srgbClr val="FFFF00"/>
                </a:solidFill>
              </a:rPr>
              <a:t>D&amp;C 19:10</a:t>
            </a:r>
          </a:p>
          <a:p>
            <a:endParaRPr lang="en-US" sz="3600" dirty="0">
              <a:solidFill>
                <a:srgbClr val="FFFF00"/>
              </a:solidFill>
            </a:endParaRPr>
          </a:p>
        </p:txBody>
      </p:sp>
      <p:sp>
        <p:nvSpPr>
          <p:cNvPr id="51" name="Rectangle 50"/>
          <p:cNvSpPr/>
          <p:nvPr/>
        </p:nvSpPr>
        <p:spPr>
          <a:xfrm>
            <a:off x="7738408" y="2703015"/>
            <a:ext cx="4835808" cy="3970318"/>
          </a:xfrm>
          <a:prstGeom prst="rect">
            <a:avLst/>
          </a:prstGeom>
        </p:spPr>
        <p:txBody>
          <a:bodyPr wrap="square">
            <a:spAutoFit/>
          </a:bodyPr>
          <a:lstStyle/>
          <a:p>
            <a:r>
              <a:rPr lang="en-US" sz="3600" dirty="0">
                <a:solidFill>
                  <a:srgbClr val="FFFF00"/>
                </a:solidFill>
              </a:rPr>
              <a:t>Everlasting:</a:t>
            </a:r>
          </a:p>
          <a:p>
            <a:r>
              <a:rPr lang="en-US" sz="3600" dirty="0">
                <a:solidFill>
                  <a:srgbClr val="FFFF00"/>
                </a:solidFill>
              </a:rPr>
              <a:t>Gen. 21:33</a:t>
            </a:r>
          </a:p>
          <a:p>
            <a:r>
              <a:rPr lang="en-US" sz="3600" dirty="0">
                <a:solidFill>
                  <a:srgbClr val="FFFF00"/>
                </a:solidFill>
              </a:rPr>
              <a:t>Isaiah 9:6, 40:28 Jeremiah 10:10 Romans 16:26</a:t>
            </a:r>
          </a:p>
          <a:p>
            <a:r>
              <a:rPr lang="en-US" sz="3600" dirty="0">
                <a:solidFill>
                  <a:srgbClr val="FFFF00"/>
                </a:solidFill>
              </a:rPr>
              <a:t>D&amp;C 133:34</a:t>
            </a:r>
          </a:p>
          <a:p>
            <a:endParaRPr lang="en-US" sz="3600" dirty="0">
              <a:solidFill>
                <a:srgbClr val="FFFF00"/>
              </a:solidFill>
            </a:endParaRPr>
          </a:p>
        </p:txBody>
      </p:sp>
      <p:sp>
        <p:nvSpPr>
          <p:cNvPr id="5" name="Rectangle 4"/>
          <p:cNvSpPr/>
          <p:nvPr/>
        </p:nvSpPr>
        <p:spPr>
          <a:xfrm>
            <a:off x="3206267" y="695016"/>
            <a:ext cx="5561010" cy="369332"/>
          </a:xfrm>
          <a:prstGeom prst="rect">
            <a:avLst/>
          </a:prstGeom>
        </p:spPr>
        <p:txBody>
          <a:bodyPr wrap="none">
            <a:spAutoFit/>
          </a:bodyPr>
          <a:lstStyle/>
          <a:p>
            <a:r>
              <a:rPr lang="en-US" dirty="0">
                <a:solidFill>
                  <a:schemeClr val="bg1"/>
                </a:solidFill>
                <a:latin typeface="Calibri" panose="020F0502020204030204" pitchFamily="34" charset="0"/>
              </a:rPr>
              <a:t>Signifying that he endures forever, for ‘his years never fail</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527" y="2960417"/>
            <a:ext cx="1828800" cy="3048000"/>
          </a:xfrm>
          <a:prstGeom prst="rect">
            <a:avLst/>
          </a:prstGeom>
        </p:spPr>
      </p:pic>
    </p:spTree>
    <p:extLst>
      <p:ext uri="{BB962C8B-B14F-4D97-AF65-F5344CB8AC3E}">
        <p14:creationId xmlns:p14="http://schemas.microsoft.com/office/powerpoint/2010/main" val="10726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41:1, 5   </a:t>
            </a:r>
            <a:endParaRPr lang="en-US" dirty="0">
              <a:solidFill>
                <a:schemeClr val="bg1"/>
              </a:solidFill>
            </a:endParaRPr>
          </a:p>
        </p:txBody>
      </p:sp>
      <p:sp>
        <p:nvSpPr>
          <p:cNvPr id="7" name="Rectangle 6"/>
          <p:cNvSpPr/>
          <p:nvPr/>
        </p:nvSpPr>
        <p:spPr>
          <a:xfrm>
            <a:off x="315190" y="35477"/>
            <a:ext cx="11208327" cy="769441"/>
          </a:xfrm>
          <a:prstGeom prst="rect">
            <a:avLst/>
          </a:prstGeom>
        </p:spPr>
        <p:txBody>
          <a:bodyPr wrap="square">
            <a:spAutoFit/>
          </a:bodyPr>
          <a:lstStyle/>
          <a:p>
            <a:pPr algn="ctr"/>
            <a:r>
              <a:rPr lang="en-US" sz="4400" dirty="0">
                <a:solidFill>
                  <a:schemeClr val="bg1"/>
                </a:solidFill>
              </a:rPr>
              <a:t>“Isles” Include the Americas </a:t>
            </a:r>
          </a:p>
        </p:txBody>
      </p:sp>
      <p:sp>
        <p:nvSpPr>
          <p:cNvPr id="2" name="Rectangle 1"/>
          <p:cNvSpPr/>
          <p:nvPr/>
        </p:nvSpPr>
        <p:spPr>
          <a:xfrm>
            <a:off x="315190" y="840395"/>
            <a:ext cx="6096000" cy="1015663"/>
          </a:xfrm>
          <a:prstGeom prst="rect">
            <a:avLst/>
          </a:prstGeom>
        </p:spPr>
        <p:txBody>
          <a:bodyPr>
            <a:spAutoFit/>
          </a:bodyPr>
          <a:lstStyle/>
          <a:p>
            <a:r>
              <a:rPr lang="en-US" sz="2000" dirty="0">
                <a:solidFill>
                  <a:schemeClr val="bg1"/>
                </a:solidFill>
              </a:rPr>
              <a:t>From time to time the Lord has led away remnants of Israel to “isles” from which He will eventually gather them before the Second Coming. </a:t>
            </a:r>
          </a:p>
        </p:txBody>
      </p:sp>
      <p:sp>
        <p:nvSpPr>
          <p:cNvPr id="3" name="Rectangle 2"/>
          <p:cNvSpPr/>
          <p:nvPr/>
        </p:nvSpPr>
        <p:spPr>
          <a:xfrm>
            <a:off x="6721680" y="3318568"/>
            <a:ext cx="5159829" cy="3170099"/>
          </a:xfrm>
          <a:prstGeom prst="rect">
            <a:avLst/>
          </a:prstGeom>
        </p:spPr>
        <p:txBody>
          <a:bodyPr wrap="square">
            <a:spAutoFit/>
          </a:bodyPr>
          <a:lstStyle/>
          <a:p>
            <a:r>
              <a:rPr lang="en-US" sz="2000" dirty="0">
                <a:solidFill>
                  <a:schemeClr val="bg1"/>
                </a:solidFill>
              </a:rPr>
              <a:t>Isaiah alluded to scattered Israel when he used the metaphor “isles” and suggested that there, in the isles, they would learn to trust Him and wait upon His word and be renewed together. All of this would come near the time of the harvest. </a:t>
            </a:r>
          </a:p>
          <a:p>
            <a:endParaRPr lang="en-US" sz="2000" dirty="0">
              <a:solidFill>
                <a:schemeClr val="bg1"/>
              </a:solidFill>
            </a:endParaRPr>
          </a:p>
          <a:p>
            <a:r>
              <a:rPr lang="en-US" sz="2000" dirty="0">
                <a:solidFill>
                  <a:schemeClr val="bg1"/>
                </a:solidFill>
              </a:rPr>
              <a:t>Then scattered Israel will learn a new song, the song of the redeemed, as they are gathered into the kingdom.</a:t>
            </a:r>
          </a:p>
        </p:txBody>
      </p:sp>
      <p:sp>
        <p:nvSpPr>
          <p:cNvPr id="4" name="Rectangle 3"/>
          <p:cNvSpPr/>
          <p:nvPr/>
        </p:nvSpPr>
        <p:spPr>
          <a:xfrm>
            <a:off x="5938405" y="1468805"/>
            <a:ext cx="6096000" cy="923330"/>
          </a:xfrm>
          <a:prstGeom prst="rect">
            <a:avLst/>
          </a:prstGeom>
        </p:spPr>
        <p:txBody>
          <a:bodyPr>
            <a:spAutoFit/>
          </a:bodyPr>
          <a:lstStyle/>
          <a:p>
            <a:r>
              <a:rPr lang="en-US" b="1" dirty="0">
                <a:solidFill>
                  <a:srgbClr val="FFFF00"/>
                </a:solidFill>
                <a:latin typeface="Palatino"/>
              </a:rPr>
              <a:t> …but we have been led to a better land, for the Lord has made the sea our path, and we are upon an isle of the sea. 1 Nephi 19:10</a:t>
            </a:r>
            <a:endParaRPr lang="en-US" b="1" dirty="0">
              <a:solidFill>
                <a:srgbClr val="FFFF00"/>
              </a:solidFill>
            </a:endParaRPr>
          </a:p>
        </p:txBody>
      </p:sp>
      <p:sp>
        <p:nvSpPr>
          <p:cNvPr id="6" name="Rectangle 5"/>
          <p:cNvSpPr/>
          <p:nvPr/>
        </p:nvSpPr>
        <p:spPr>
          <a:xfrm>
            <a:off x="315190" y="2816887"/>
            <a:ext cx="3507801" cy="3139321"/>
          </a:xfrm>
          <a:prstGeom prst="rect">
            <a:avLst/>
          </a:prstGeom>
        </p:spPr>
        <p:txBody>
          <a:bodyPr wrap="square">
            <a:spAutoFit/>
          </a:bodyPr>
          <a:lstStyle/>
          <a:p>
            <a:r>
              <a:rPr lang="en-US" i="1" dirty="0">
                <a:solidFill>
                  <a:srgbClr val="FFFF00"/>
                </a:solidFill>
                <a:latin typeface="Palatino"/>
              </a:rPr>
              <a:t>And behold, there are many who are already lost from the knowledge of those who are at Jerusalem. Yea, the more part of all the tribes have been led away; and they are scattered to and fro upon the isles of the sea; and whither they are none of us </a:t>
            </a:r>
            <a:r>
              <a:rPr lang="en-US" i="1" dirty="0" err="1">
                <a:solidFill>
                  <a:srgbClr val="FFFF00"/>
                </a:solidFill>
                <a:latin typeface="Palatino"/>
              </a:rPr>
              <a:t>knoweth</a:t>
            </a:r>
            <a:r>
              <a:rPr lang="en-US" i="1" dirty="0">
                <a:solidFill>
                  <a:srgbClr val="FFFF00"/>
                </a:solidFill>
                <a:latin typeface="Palatino"/>
              </a:rPr>
              <a:t>, save that we know that they have been led away.</a:t>
            </a:r>
          </a:p>
          <a:p>
            <a:r>
              <a:rPr lang="en-US" i="1" dirty="0">
                <a:solidFill>
                  <a:srgbClr val="FFFF00"/>
                </a:solidFill>
                <a:latin typeface="Palatino"/>
              </a:rPr>
              <a:t>1 Nephi 22:4</a:t>
            </a:r>
            <a:endParaRPr lang="en-US" i="1" dirty="0">
              <a:solidFill>
                <a:srgbClr val="FFFF00"/>
              </a:solidFill>
            </a:endParaRPr>
          </a:p>
        </p:txBody>
      </p:sp>
      <p:sp>
        <p:nvSpPr>
          <p:cNvPr id="10" name="Rectangle 9"/>
          <p:cNvSpPr/>
          <p:nvPr/>
        </p:nvSpPr>
        <p:spPr>
          <a:xfrm>
            <a:off x="774991" y="2238221"/>
            <a:ext cx="6096000" cy="400110"/>
          </a:xfrm>
          <a:prstGeom prst="rect">
            <a:avLst/>
          </a:prstGeom>
        </p:spPr>
        <p:txBody>
          <a:bodyPr>
            <a:spAutoFit/>
          </a:bodyPr>
          <a:lstStyle/>
          <a:p>
            <a:r>
              <a:rPr lang="en-US" sz="2000" dirty="0">
                <a:solidFill>
                  <a:schemeClr val="bg1"/>
                </a:solidFill>
              </a:rPr>
              <a:t>“isles”—not known to others</a:t>
            </a:r>
          </a:p>
        </p:txBody>
      </p:sp>
      <p:pic>
        <p:nvPicPr>
          <p:cNvPr id="5122" name="Picture 2" descr="http://bibleencyclopedia.com/picturesjpeg/Isaiah_who_was_ready_C-5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991" y="3615200"/>
            <a:ext cx="2522171" cy="305813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440916" y="6432233"/>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(1)</a:t>
            </a:r>
            <a:endParaRPr lang="en-US" dirty="0">
              <a:solidFill>
                <a:schemeClr val="bg1"/>
              </a:solidFill>
            </a:endParaRPr>
          </a:p>
        </p:txBody>
      </p:sp>
    </p:spTree>
    <p:extLst>
      <p:ext uri="{BB962C8B-B14F-4D97-AF65-F5344CB8AC3E}">
        <p14:creationId xmlns:p14="http://schemas.microsoft.com/office/powerpoint/2010/main" val="396208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41:2   </a:t>
            </a:r>
            <a:endParaRPr lang="en-US" dirty="0">
              <a:solidFill>
                <a:schemeClr val="bg1"/>
              </a:solidFill>
            </a:endParaRPr>
          </a:p>
        </p:txBody>
      </p:sp>
      <p:sp>
        <p:nvSpPr>
          <p:cNvPr id="7" name="Rectangle 6"/>
          <p:cNvSpPr/>
          <p:nvPr/>
        </p:nvSpPr>
        <p:spPr>
          <a:xfrm>
            <a:off x="315190" y="35477"/>
            <a:ext cx="11208327" cy="769441"/>
          </a:xfrm>
          <a:prstGeom prst="rect">
            <a:avLst/>
          </a:prstGeom>
        </p:spPr>
        <p:txBody>
          <a:bodyPr wrap="square">
            <a:spAutoFit/>
          </a:bodyPr>
          <a:lstStyle/>
          <a:p>
            <a:pPr algn="ctr"/>
            <a:r>
              <a:rPr lang="en-US" sz="4400" dirty="0">
                <a:solidFill>
                  <a:schemeClr val="bg1"/>
                </a:solidFill>
              </a:rPr>
              <a:t>‘A Righteous Man”</a:t>
            </a:r>
          </a:p>
        </p:txBody>
      </p:sp>
      <p:sp>
        <p:nvSpPr>
          <p:cNvPr id="3" name="Rectangle 2"/>
          <p:cNvSpPr/>
          <p:nvPr/>
        </p:nvSpPr>
        <p:spPr>
          <a:xfrm>
            <a:off x="582137" y="1725041"/>
            <a:ext cx="5159829" cy="2554545"/>
          </a:xfrm>
          <a:prstGeom prst="rect">
            <a:avLst/>
          </a:prstGeom>
        </p:spPr>
        <p:txBody>
          <a:bodyPr wrap="square">
            <a:spAutoFit/>
          </a:bodyPr>
          <a:lstStyle/>
          <a:p>
            <a:r>
              <a:rPr lang="en-US" sz="2000" dirty="0">
                <a:solidFill>
                  <a:schemeClr val="bg1"/>
                </a:solidFill>
              </a:rPr>
              <a:t>Many angelic ministrants have been sent from the courts of glory to confer keys and powers, to commit their dispensations and glories again to men on earth.</a:t>
            </a:r>
          </a:p>
          <a:p>
            <a:endParaRPr lang="en-US" sz="2000" dirty="0">
              <a:solidFill>
                <a:schemeClr val="bg1"/>
              </a:solidFill>
            </a:endParaRPr>
          </a:p>
          <a:p>
            <a:r>
              <a:rPr lang="en-US" sz="2000" dirty="0">
                <a:solidFill>
                  <a:schemeClr val="bg1"/>
                </a:solidFill>
              </a:rPr>
              <a:t>At least the following have come: Moroni, John the Baptist, Peter, James and John, Moses, Elijah, Elias, Gabriel, Raphael, and Michael.</a:t>
            </a:r>
          </a:p>
        </p:txBody>
      </p:sp>
      <p:sp>
        <p:nvSpPr>
          <p:cNvPr id="4" name="Rectangle 3"/>
          <p:cNvSpPr/>
          <p:nvPr/>
        </p:nvSpPr>
        <p:spPr>
          <a:xfrm>
            <a:off x="3048000" y="747069"/>
            <a:ext cx="6096000" cy="707886"/>
          </a:xfrm>
          <a:prstGeom prst="rect">
            <a:avLst/>
          </a:prstGeom>
        </p:spPr>
        <p:txBody>
          <a:bodyPr>
            <a:spAutoFit/>
          </a:bodyPr>
          <a:lstStyle/>
          <a:p>
            <a:r>
              <a:rPr lang="en-US" sz="2000" i="1" dirty="0">
                <a:solidFill>
                  <a:srgbClr val="FFFF00"/>
                </a:solidFill>
              </a:rPr>
              <a:t>Elias which was to come to gather together the tribes of Israel and restore all things. D&amp;C 77:9</a:t>
            </a:r>
          </a:p>
        </p:txBody>
      </p:sp>
      <p:sp>
        <p:nvSpPr>
          <p:cNvPr id="11" name="Rectangle 10"/>
          <p:cNvSpPr/>
          <p:nvPr/>
        </p:nvSpPr>
        <p:spPr>
          <a:xfrm>
            <a:off x="8440916" y="6432233"/>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(1)</a:t>
            </a:r>
            <a:endParaRPr lang="en-US" dirty="0">
              <a:solidFill>
                <a:schemeClr val="bg1"/>
              </a:solidFill>
            </a:endParaRPr>
          </a:p>
        </p:txBody>
      </p:sp>
      <p:pic>
        <p:nvPicPr>
          <p:cNvPr id="6146" name="Picture 2" descr="http://rationalfaiths.com/wp-content/uploads/2012/12/206a-image-moroni-burying-pl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658" y="1725041"/>
            <a:ext cx="1403609" cy="183898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skgramps.org/files/2013/02/Peter-James-John-ordaining-Joseph-Smith-e1393445145189.jpg"/>
          <p:cNvPicPr>
            <a:picLocks noChangeAspect="1" noChangeArrowheads="1"/>
          </p:cNvPicPr>
          <p:nvPr/>
        </p:nvPicPr>
        <p:blipFill rotWithShape="1">
          <a:blip r:embed="rId4">
            <a:extLst>
              <a:ext uri="{28A0092B-C50C-407E-A947-70E740481C1C}">
                <a14:useLocalDpi xmlns:a14="http://schemas.microsoft.com/office/drawing/2010/main" val="0"/>
              </a:ext>
            </a:extLst>
          </a:blip>
          <a:srcRect l="12056" t="194" r="45108" b="54681"/>
          <a:stretch/>
        </p:blipFill>
        <p:spPr bwMode="auto">
          <a:xfrm>
            <a:off x="7254942" y="3907465"/>
            <a:ext cx="2852057" cy="216625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hepreachersword.files.wordpress.com/2012/07/mose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049" t="7134" r="39182"/>
          <a:stretch/>
        </p:blipFill>
        <p:spPr bwMode="auto">
          <a:xfrm>
            <a:off x="5251499" y="4361355"/>
            <a:ext cx="1902317" cy="242016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4.bp.blogspot.com/-H-1_unSfQuc/UtQt3FIpA-I/AAAAAAAAIxw/klX2sZ3VyQg/s1600/ElijahInTheWhirlwind.jpg"/>
          <p:cNvPicPr>
            <a:picLocks noChangeAspect="1" noChangeArrowheads="1"/>
          </p:cNvPicPr>
          <p:nvPr/>
        </p:nvPicPr>
        <p:blipFill rotWithShape="1">
          <a:blip r:embed="rId6">
            <a:extLst>
              <a:ext uri="{28A0092B-C50C-407E-A947-70E740481C1C}">
                <a14:useLocalDpi xmlns:a14="http://schemas.microsoft.com/office/drawing/2010/main" val="0"/>
              </a:ext>
            </a:extLst>
          </a:blip>
          <a:srcRect l="31933" t="20267" r="19839" b="4457"/>
          <a:stretch/>
        </p:blipFill>
        <p:spPr bwMode="auto">
          <a:xfrm>
            <a:off x="2811867" y="4586279"/>
            <a:ext cx="1683144" cy="197031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upload.wikimedia.org/wikipedia/commons/9/97/Saint_Raphael.JPG"/>
          <p:cNvPicPr>
            <a:picLocks noChangeAspect="1" noChangeArrowheads="1"/>
          </p:cNvPicPr>
          <p:nvPr/>
        </p:nvPicPr>
        <p:blipFill rotWithShape="1">
          <a:blip r:embed="rId7">
            <a:extLst>
              <a:ext uri="{28A0092B-C50C-407E-A947-70E740481C1C}">
                <a14:useLocalDpi xmlns:a14="http://schemas.microsoft.com/office/drawing/2010/main" val="0"/>
              </a:ext>
            </a:extLst>
          </a:blip>
          <a:srcRect l="28379" t="11263" r="37280" b="57421"/>
          <a:stretch/>
        </p:blipFill>
        <p:spPr bwMode="auto">
          <a:xfrm>
            <a:off x="10406226" y="420197"/>
            <a:ext cx="1169673" cy="1578429"/>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en.elds.org/mormonchurch-com/files/2009/05/adam-eve-alter-mormon1.jpg"/>
          <p:cNvPicPr>
            <a:picLocks noChangeAspect="1" noChangeArrowheads="1"/>
          </p:cNvPicPr>
          <p:nvPr/>
        </p:nvPicPr>
        <p:blipFill rotWithShape="1">
          <a:blip r:embed="rId8">
            <a:extLst>
              <a:ext uri="{28A0092B-C50C-407E-A947-70E740481C1C}">
                <a14:useLocalDpi xmlns:a14="http://schemas.microsoft.com/office/drawing/2010/main" val="0"/>
              </a:ext>
            </a:extLst>
          </a:blip>
          <a:srcRect l="55042" t="3143" r="11276" b="61571"/>
          <a:stretch/>
        </p:blipFill>
        <p:spPr bwMode="auto">
          <a:xfrm>
            <a:off x="10208126" y="3675930"/>
            <a:ext cx="1883229" cy="2688771"/>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s://www.lds.org/bc/content/ldsorg/media-library/images/High-Res%20Print/0001407.jpg?download=true&amp;lang=e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743" t="18564" r="42235" b="58536"/>
          <a:stretch/>
        </p:blipFill>
        <p:spPr bwMode="auto">
          <a:xfrm>
            <a:off x="8288047" y="1560070"/>
            <a:ext cx="1611086" cy="158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1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160"/>
                                        </p:tgtEl>
                                        <p:attrNameLst>
                                          <p:attrName>style.visibility</p:attrName>
                                        </p:attrNameLst>
                                      </p:cBhvr>
                                      <p:to>
                                        <p:strVal val="visible"/>
                                      </p:to>
                                    </p:set>
                                    <p:animEffect transition="in" filter="fade">
                                      <p:cBhvr>
                                        <p:cTn id="18" dur="1000"/>
                                        <p:tgtEl>
                                          <p:spTgt spid="6160"/>
                                        </p:tgtEl>
                                      </p:cBhvr>
                                    </p:animEffect>
                                    <p:anim calcmode="lin" valueType="num">
                                      <p:cBhvr>
                                        <p:cTn id="19" dur="1000" fill="hold"/>
                                        <p:tgtEl>
                                          <p:spTgt spid="6160"/>
                                        </p:tgtEl>
                                        <p:attrNameLst>
                                          <p:attrName>ppt_x</p:attrName>
                                        </p:attrNameLst>
                                      </p:cBhvr>
                                      <p:tavLst>
                                        <p:tav tm="0">
                                          <p:val>
                                            <p:strVal val="#ppt_x"/>
                                          </p:val>
                                        </p:tav>
                                        <p:tav tm="100000">
                                          <p:val>
                                            <p:strVal val="#ppt_x"/>
                                          </p:val>
                                        </p:tav>
                                      </p:tavLst>
                                    </p:anim>
                                    <p:anim calcmode="lin" valueType="num">
                                      <p:cBhvr>
                                        <p:cTn id="20" dur="1000" fill="hold"/>
                                        <p:tgtEl>
                                          <p:spTgt spid="616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156"/>
                                        </p:tgtEl>
                                        <p:attrNameLst>
                                          <p:attrName>style.visibility</p:attrName>
                                        </p:attrNameLst>
                                      </p:cBhvr>
                                      <p:to>
                                        <p:strVal val="visible"/>
                                      </p:to>
                                    </p:set>
                                    <p:animEffect transition="in" filter="fade">
                                      <p:cBhvr>
                                        <p:cTn id="23" dur="1000"/>
                                        <p:tgtEl>
                                          <p:spTgt spid="6156"/>
                                        </p:tgtEl>
                                      </p:cBhvr>
                                    </p:animEffect>
                                    <p:anim calcmode="lin" valueType="num">
                                      <p:cBhvr>
                                        <p:cTn id="24" dur="1000" fill="hold"/>
                                        <p:tgtEl>
                                          <p:spTgt spid="6156"/>
                                        </p:tgtEl>
                                        <p:attrNameLst>
                                          <p:attrName>ppt_x</p:attrName>
                                        </p:attrNameLst>
                                      </p:cBhvr>
                                      <p:tavLst>
                                        <p:tav tm="0">
                                          <p:val>
                                            <p:strVal val="#ppt_x"/>
                                          </p:val>
                                        </p:tav>
                                        <p:tav tm="100000">
                                          <p:val>
                                            <p:strVal val="#ppt_x"/>
                                          </p:val>
                                        </p:tav>
                                      </p:tavLst>
                                    </p:anim>
                                    <p:anim calcmode="lin" valueType="num">
                                      <p:cBhvr>
                                        <p:cTn id="25" dur="1000" fill="hold"/>
                                        <p:tgtEl>
                                          <p:spTgt spid="615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158"/>
                                        </p:tgtEl>
                                        <p:attrNameLst>
                                          <p:attrName>style.visibility</p:attrName>
                                        </p:attrNameLst>
                                      </p:cBhvr>
                                      <p:to>
                                        <p:strVal val="visible"/>
                                      </p:to>
                                    </p:set>
                                    <p:animEffect transition="in" filter="fade">
                                      <p:cBhvr>
                                        <p:cTn id="28" dur="1000"/>
                                        <p:tgtEl>
                                          <p:spTgt spid="6158"/>
                                        </p:tgtEl>
                                      </p:cBhvr>
                                    </p:animEffect>
                                    <p:anim calcmode="lin" valueType="num">
                                      <p:cBhvr>
                                        <p:cTn id="29" dur="1000" fill="hold"/>
                                        <p:tgtEl>
                                          <p:spTgt spid="6158"/>
                                        </p:tgtEl>
                                        <p:attrNameLst>
                                          <p:attrName>ppt_x</p:attrName>
                                        </p:attrNameLst>
                                      </p:cBhvr>
                                      <p:tavLst>
                                        <p:tav tm="0">
                                          <p:val>
                                            <p:strVal val="#ppt_x"/>
                                          </p:val>
                                        </p:tav>
                                        <p:tav tm="100000">
                                          <p:val>
                                            <p:strVal val="#ppt_x"/>
                                          </p:val>
                                        </p:tav>
                                      </p:tavLst>
                                    </p:anim>
                                    <p:anim calcmode="lin" valueType="num">
                                      <p:cBhvr>
                                        <p:cTn id="30" dur="1000" fill="hold"/>
                                        <p:tgtEl>
                                          <p:spTgt spid="615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fade">
                                      <p:cBhvr>
                                        <p:cTn id="33" dur="1000"/>
                                        <p:tgtEl>
                                          <p:spTgt spid="6150"/>
                                        </p:tgtEl>
                                      </p:cBhvr>
                                    </p:animEffect>
                                    <p:anim calcmode="lin" valueType="num">
                                      <p:cBhvr>
                                        <p:cTn id="34" dur="1000" fill="hold"/>
                                        <p:tgtEl>
                                          <p:spTgt spid="6150"/>
                                        </p:tgtEl>
                                        <p:attrNameLst>
                                          <p:attrName>ppt_x</p:attrName>
                                        </p:attrNameLst>
                                      </p:cBhvr>
                                      <p:tavLst>
                                        <p:tav tm="0">
                                          <p:val>
                                            <p:strVal val="#ppt_x"/>
                                          </p:val>
                                        </p:tav>
                                        <p:tav tm="100000">
                                          <p:val>
                                            <p:strVal val="#ppt_x"/>
                                          </p:val>
                                        </p:tav>
                                      </p:tavLst>
                                    </p:anim>
                                    <p:anim calcmode="lin" valueType="num">
                                      <p:cBhvr>
                                        <p:cTn id="35" dur="1000" fill="hold"/>
                                        <p:tgtEl>
                                          <p:spTgt spid="615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52"/>
                                        </p:tgtEl>
                                        <p:attrNameLst>
                                          <p:attrName>style.visibility</p:attrName>
                                        </p:attrNameLst>
                                      </p:cBhvr>
                                      <p:to>
                                        <p:strVal val="visible"/>
                                      </p:to>
                                    </p:set>
                                    <p:animEffect transition="in" filter="fade">
                                      <p:cBhvr>
                                        <p:cTn id="38" dur="1000"/>
                                        <p:tgtEl>
                                          <p:spTgt spid="6152"/>
                                        </p:tgtEl>
                                      </p:cBhvr>
                                    </p:animEffect>
                                    <p:anim calcmode="lin" valueType="num">
                                      <p:cBhvr>
                                        <p:cTn id="39" dur="1000" fill="hold"/>
                                        <p:tgtEl>
                                          <p:spTgt spid="6152"/>
                                        </p:tgtEl>
                                        <p:attrNameLst>
                                          <p:attrName>ppt_x</p:attrName>
                                        </p:attrNameLst>
                                      </p:cBhvr>
                                      <p:tavLst>
                                        <p:tav tm="0">
                                          <p:val>
                                            <p:strVal val="#ppt_x"/>
                                          </p:val>
                                        </p:tav>
                                        <p:tav tm="100000">
                                          <p:val>
                                            <p:strVal val="#ppt_x"/>
                                          </p:val>
                                        </p:tav>
                                      </p:tavLst>
                                    </p:anim>
                                    <p:anim calcmode="lin" valueType="num">
                                      <p:cBhvr>
                                        <p:cTn id="40" dur="1000" fill="hold"/>
                                        <p:tgtEl>
                                          <p:spTgt spid="615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154"/>
                                        </p:tgtEl>
                                        <p:attrNameLst>
                                          <p:attrName>style.visibility</p:attrName>
                                        </p:attrNameLst>
                                      </p:cBhvr>
                                      <p:to>
                                        <p:strVal val="visible"/>
                                      </p:to>
                                    </p:set>
                                    <p:animEffect transition="in" filter="fade">
                                      <p:cBhvr>
                                        <p:cTn id="43" dur="1000"/>
                                        <p:tgtEl>
                                          <p:spTgt spid="6154"/>
                                        </p:tgtEl>
                                      </p:cBhvr>
                                    </p:animEffect>
                                    <p:anim calcmode="lin" valueType="num">
                                      <p:cBhvr>
                                        <p:cTn id="44" dur="1000" fill="hold"/>
                                        <p:tgtEl>
                                          <p:spTgt spid="6154"/>
                                        </p:tgtEl>
                                        <p:attrNameLst>
                                          <p:attrName>ppt_x</p:attrName>
                                        </p:attrNameLst>
                                      </p:cBhvr>
                                      <p:tavLst>
                                        <p:tav tm="0">
                                          <p:val>
                                            <p:strVal val="#ppt_x"/>
                                          </p:val>
                                        </p:tav>
                                        <p:tav tm="100000">
                                          <p:val>
                                            <p:strVal val="#ppt_x"/>
                                          </p:val>
                                        </p:tav>
                                      </p:tavLst>
                                    </p:anim>
                                    <p:anim calcmode="lin" valueType="num">
                                      <p:cBhvr>
                                        <p:cTn id="45"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4692</Words>
  <Application>Microsoft Office PowerPoint</Application>
  <PresentationFormat>Widescreen</PresentationFormat>
  <Paragraphs>258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Arial</vt:lpstr>
      <vt:lpstr>Times New Roman</vt:lpstr>
      <vt:lpstr>Franklin Gothic Medium</vt:lpstr>
      <vt:lpstr>Abadi</vt:lpstr>
      <vt:lpstr>Franklin Gothic Book</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47</cp:revision>
  <dcterms:created xsi:type="dcterms:W3CDTF">2016-03-10T16:23:45Z</dcterms:created>
  <dcterms:modified xsi:type="dcterms:W3CDTF">2020-11-16T16:36:42Z</dcterms:modified>
</cp:coreProperties>
</file>