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4" r:id="rId7"/>
    <p:sldId id="263" r:id="rId8"/>
    <p:sldId id="259" r:id="rId9"/>
  </p:sldIdLst>
  <p:sldSz cx="12192000" cy="6858000"/>
  <p:notesSz cx="6858000" cy="9144000"/>
  <p:embeddedFontLst>
    <p:embeddedFont>
      <p:font typeface="Abadi" panose="020B0604020104020204" pitchFamily="3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627AA-C688-4710-8E97-4D06B3D46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6C5F7D-4423-414E-B94F-90586E2A3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29769-BDAF-44D4-9B4A-0B0A964F7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8A33-9177-4308-81DF-5DAECC92C79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FF779-2F1F-4C0D-8B89-0BFBE6BAB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4E5BD-E7C6-4D3E-B5A8-1ECB4E545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5E19-7629-458E-A394-65C5E1B49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70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E8DB9-913C-4DA9-B6FF-7C4CFE9D6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CA8C41-7352-43E0-9DEB-24D38620A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00976-CC60-4BA9-9B34-66974A303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8A33-9177-4308-81DF-5DAECC92C79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6A877-A4DA-4CA7-853D-77EE79786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9DF12-8A32-4605-A088-BBC827E4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5E19-7629-458E-A394-65C5E1B49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3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AD3700-2517-4513-9A36-B88DC42655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661EE5-E206-4C13-B1CE-7452DCE6C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3ADC3-9344-4790-9E8D-81846BF9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8A33-9177-4308-81DF-5DAECC92C79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75CC5-720A-4501-8702-32387765E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5FD76-2989-458B-A75A-53F42FAC2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5E19-7629-458E-A394-65C5E1B49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83A9-5B62-42B8-9C48-D28B62826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CECC7-B9D7-42ED-937A-0AC5D7D1C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3B820-9E05-43E1-814B-9649C6D05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8A33-9177-4308-81DF-5DAECC92C79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E5FA2-27B1-45F0-830E-A096F5BF4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F9483-8C55-4BCB-A850-5C1271E35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5E19-7629-458E-A394-65C5E1B49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8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748C6-F984-4930-9AF5-36950A28F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47B5E-1C0A-45B9-81AC-48CEB653B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957F2-05B1-454B-880D-EB0DB7EEB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8A33-9177-4308-81DF-5DAECC92C79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20909-BCF9-4F4A-ACAC-D5615C94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AC816-7F58-4D89-AC23-5A04A3ED0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5E19-7629-458E-A394-65C5E1B49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9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63AA9-B37B-4A92-9C4F-C1121FC81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C7225-B4AB-45D8-9AEC-741204CC7A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C09DD3-395F-49F7-BF25-95421A660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1155C-92B2-431D-AAEA-A77F4ECF3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8A33-9177-4308-81DF-5DAECC92C79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34C4A-E595-457A-BE72-8C18028E1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4598B-FA78-48A6-99AC-7569CE702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5E19-7629-458E-A394-65C5E1B49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59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08C97-CDBD-44AE-A978-89875BF32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C5F82-9838-43E7-8D33-B8ED464E4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6B5634-1A4C-49CA-87BF-EDFB11D6F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B5C6DE-8095-47AD-BC91-602181DFF7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8EE904-1473-4926-B4ED-02D216142F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9F490B-E6FC-4267-960F-E0DBC47F7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8A33-9177-4308-81DF-5DAECC92C79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9D194E-27D3-47A3-AA83-AC6C85FC6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B7AD0D-043F-44DD-B4B9-C63E189AE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5E19-7629-458E-A394-65C5E1B49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9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64656-0294-4FD0-B9EB-E85178BF0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694812-FECE-4C36-B823-8B507AA77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8A33-9177-4308-81DF-5DAECC92C79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9860C-A67A-426B-868B-87A4265C9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AD2C84-AECE-497D-969C-B424704AB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5E19-7629-458E-A394-65C5E1B49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59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4110F-E694-4F32-B165-E8D55E499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8A33-9177-4308-81DF-5DAECC92C79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7E27D9-E5C9-4D49-A403-7D975000E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8482A-3ED0-4C78-B7C5-9F59E9393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5E19-7629-458E-A394-65C5E1B49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6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295D7-01A9-4766-9572-5732FA7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1B016-38D0-4D0A-9F3D-483867809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A7AB3E-4831-44BF-AC54-2B844CF33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28977-F2FB-414B-A9AF-922766E94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8A33-9177-4308-81DF-5DAECC92C79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E9A01-20E7-41AF-B69D-9C5640CF4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319D5E-0148-46C6-B5B2-C4AD3B5DD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5E19-7629-458E-A394-65C5E1B49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80BA2-3B22-4632-8745-0B34E90BF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809F4E-A54A-453C-A30C-42B764DB1C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64661D-6C56-4011-AE5A-F7D5F8F8A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D7FA0-7DF2-45B0-81DB-4F48D2A42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8A33-9177-4308-81DF-5DAECC92C79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F40F3-8C1D-4020-88BE-FC061544B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E52D0-D041-4C6E-90D8-3135B23B2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5E19-7629-458E-A394-65C5E1B49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1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089735-0C10-431D-87ED-0AC08AC83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F7F53-3B97-4E48-90FD-C01836BDD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C38CC-1EFD-4395-82DF-986A07D150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28A33-9177-4308-81DF-5DAECC92C79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CE638-7782-4DDA-8EB6-AE7025A68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7289E-8719-45BA-9596-F1D6706EA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05E19-7629-458E-A394-65C5E1B49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2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2152F2-B653-4C2B-8142-3760E2096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-38100"/>
            <a:ext cx="12230100" cy="68961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0C51A9C-9907-4B9E-811C-B83236EF2FD8}"/>
              </a:ext>
            </a:extLst>
          </p:cNvPr>
          <p:cNvSpPr/>
          <p:nvPr/>
        </p:nvSpPr>
        <p:spPr>
          <a:xfrm>
            <a:off x="2918236" y="251236"/>
            <a:ext cx="6355529" cy="6355529"/>
          </a:xfrm>
          <a:prstGeom prst="ellipse">
            <a:avLst/>
          </a:prstGeom>
          <a:gradFill flip="none" rotWithShape="1">
            <a:gsLst>
              <a:gs pos="0">
                <a:srgbClr val="FFCCFF"/>
              </a:gs>
              <a:gs pos="24000">
                <a:srgbClr val="FF99FF"/>
              </a:gs>
              <a:gs pos="40000">
                <a:schemeClr val="tx2">
                  <a:lumMod val="40000"/>
                  <a:lumOff val="60000"/>
                </a:schemeClr>
              </a:gs>
              <a:gs pos="72000">
                <a:schemeClr val="accent4">
                  <a:lumMod val="60000"/>
                  <a:lumOff val="40000"/>
                </a:schemeClr>
              </a:gs>
              <a:gs pos="57000">
                <a:schemeClr val="tx2">
                  <a:lumMod val="60000"/>
                  <a:lumOff val="40000"/>
                </a:schemeClr>
              </a:gs>
              <a:gs pos="90000">
                <a:srgbClr val="7030A0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glow" dir="t">
              <a:rot lat="0" lon="0" rev="6600000"/>
            </a:lightRig>
          </a:scene3d>
          <a:sp3d contourW="12700" prstMaterial="clear">
            <a:bevelT w="635000" h="6350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51FE5D-C9FC-4C6B-BF86-CD111BD635F2}"/>
              </a:ext>
            </a:extLst>
          </p:cNvPr>
          <p:cNvSpPr txBox="1"/>
          <p:nvPr/>
        </p:nvSpPr>
        <p:spPr>
          <a:xfrm>
            <a:off x="66675" y="66570"/>
            <a:ext cx="18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Lesson 128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1B6EFB-20FA-4E8F-9211-7C52DCE83EA5}"/>
              </a:ext>
            </a:extLst>
          </p:cNvPr>
          <p:cNvSpPr txBox="1"/>
          <p:nvPr/>
        </p:nvSpPr>
        <p:spPr>
          <a:xfrm>
            <a:off x="2918235" y="2724045"/>
            <a:ext cx="6534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badi" panose="020B0604020104020204" pitchFamily="34" charset="0"/>
              </a:rPr>
              <a:t>Marriage and Family </a:t>
            </a:r>
          </a:p>
          <a:p>
            <a:pPr algn="ctr"/>
            <a:r>
              <a:rPr lang="en-US" sz="54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badi" panose="020B0604020104020204" pitchFamily="34" charset="0"/>
              </a:rPr>
              <a:t>Part 4</a:t>
            </a:r>
          </a:p>
        </p:txBody>
      </p:sp>
    </p:spTree>
    <p:extLst>
      <p:ext uri="{BB962C8B-B14F-4D97-AF65-F5344CB8AC3E}">
        <p14:creationId xmlns:p14="http://schemas.microsoft.com/office/powerpoint/2010/main" val="2930096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8273EC-0BBD-414C-A0F3-4A8E142355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23000">
                <a:schemeClr val="accent4">
                  <a:lumMod val="40000"/>
                  <a:lumOff val="60000"/>
                </a:schemeClr>
              </a:gs>
              <a:gs pos="45000">
                <a:schemeClr val="accent4">
                  <a:lumMod val="60000"/>
                  <a:lumOff val="40000"/>
                </a:schemeClr>
              </a:gs>
              <a:gs pos="97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A6CEAB-D1E2-4FC9-A6A6-8B375AAC4E4B}"/>
              </a:ext>
            </a:extLst>
          </p:cNvPr>
          <p:cNvSpPr/>
          <p:nvPr/>
        </p:nvSpPr>
        <p:spPr>
          <a:xfrm>
            <a:off x="723900" y="1556088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12225"/>
                </a:solidFill>
                <a:latin typeface="Abadi" panose="020B0604020104020204" pitchFamily="34" charset="0"/>
              </a:rPr>
              <a:t>Maria has become friends with a boy at school she really likes. </a:t>
            </a:r>
          </a:p>
          <a:p>
            <a:endParaRPr lang="en-US" dirty="0">
              <a:solidFill>
                <a:srgbClr val="212225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rgbClr val="212225"/>
                </a:solidFill>
                <a:latin typeface="Abadi" panose="020B0604020104020204" pitchFamily="34" charset="0"/>
              </a:rPr>
              <a:t>One day he asks her to send him an inappropriate picture of herself. </a:t>
            </a:r>
          </a:p>
          <a:p>
            <a:endParaRPr lang="en-US" dirty="0">
              <a:solidFill>
                <a:srgbClr val="212225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rgbClr val="212225"/>
                </a:solidFill>
                <a:latin typeface="Abadi" panose="020B0604020104020204" pitchFamily="34" charset="0"/>
              </a:rPr>
              <a:t>When he sees that she is hesitant to do so, he tells her that it’s not that bad and that a lot of other students are sharing pictures like that. </a:t>
            </a:r>
          </a:p>
          <a:p>
            <a:endParaRPr lang="en-US" dirty="0">
              <a:solidFill>
                <a:srgbClr val="212225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rgbClr val="212225"/>
                </a:solidFill>
                <a:latin typeface="Abadi" panose="020B0604020104020204" pitchFamily="34" charset="0"/>
              </a:rPr>
              <a:t>Maria worries that if she does not send him the picture, he and his friends will make fun of her and she might lose his friendship.</a:t>
            </a:r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72AD897-992F-43E9-942E-03FFE9843F3A}"/>
              </a:ext>
            </a:extLst>
          </p:cNvPr>
          <p:cNvSpPr/>
          <p:nvPr/>
        </p:nvSpPr>
        <p:spPr>
          <a:xfrm>
            <a:off x="7505700" y="1292430"/>
            <a:ext cx="4273139" cy="4273139"/>
          </a:xfrm>
          <a:prstGeom prst="ellipse">
            <a:avLst/>
          </a:prstGeom>
          <a:gradFill flip="none" rotWithShape="1">
            <a:gsLst>
              <a:gs pos="0">
                <a:srgbClr val="FFCCFF"/>
              </a:gs>
              <a:gs pos="24000">
                <a:srgbClr val="FF99FF"/>
              </a:gs>
              <a:gs pos="40000">
                <a:schemeClr val="tx2">
                  <a:lumMod val="40000"/>
                  <a:lumOff val="60000"/>
                </a:schemeClr>
              </a:gs>
              <a:gs pos="72000">
                <a:schemeClr val="accent4">
                  <a:lumMod val="60000"/>
                  <a:lumOff val="40000"/>
                </a:schemeClr>
              </a:gs>
              <a:gs pos="57000">
                <a:schemeClr val="tx2">
                  <a:lumMod val="60000"/>
                  <a:lumOff val="40000"/>
                </a:schemeClr>
              </a:gs>
              <a:gs pos="90000">
                <a:srgbClr val="7030A0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glow" dir="t">
              <a:rot lat="0" lon="0" rev="6600000"/>
            </a:lightRig>
          </a:scene3d>
          <a:sp3d contourW="12700" prstMaterial="clear">
            <a:bevelT w="635000" h="6350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686F67D9-D5D9-4200-83E4-CBC061C67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22"/>
          <a:stretch/>
        </p:blipFill>
        <p:spPr bwMode="auto">
          <a:xfrm>
            <a:off x="8090699" y="1685925"/>
            <a:ext cx="3250469" cy="33623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23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8273EC-0BBD-414C-A0F3-4A8E142355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23000">
                <a:schemeClr val="accent4">
                  <a:lumMod val="40000"/>
                  <a:lumOff val="60000"/>
                </a:schemeClr>
              </a:gs>
              <a:gs pos="45000">
                <a:schemeClr val="accent4">
                  <a:lumMod val="60000"/>
                  <a:lumOff val="40000"/>
                </a:schemeClr>
              </a:gs>
              <a:gs pos="97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A6CEAB-D1E2-4FC9-A6A6-8B375AAC4E4B}"/>
              </a:ext>
            </a:extLst>
          </p:cNvPr>
          <p:cNvSpPr/>
          <p:nvPr/>
        </p:nvSpPr>
        <p:spPr>
          <a:xfrm>
            <a:off x="723900" y="1556088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sz="2400" dirty="0">
                <a:latin typeface="Abadi" panose="020B0604020104020204" pitchFamily="34" charset="0"/>
              </a:rPr>
              <a:t>What could Maria do to act in faith in this situation?</a:t>
            </a:r>
          </a:p>
          <a:p>
            <a:pPr fontAlgn="base"/>
            <a:endParaRPr lang="en-US" sz="2400" dirty="0">
              <a:latin typeface="Abadi" panose="020B0604020104020204" pitchFamily="34" charset="0"/>
            </a:endParaRPr>
          </a:p>
          <a:p>
            <a:pPr fontAlgn="base"/>
            <a:r>
              <a:rPr lang="en-US" sz="2400" dirty="0">
                <a:latin typeface="Abadi" panose="020B0604020104020204" pitchFamily="34" charset="0"/>
              </a:rPr>
              <a:t>What might be some worldly assumptions or ideas that could cause someone to think that asking for or sending these kinds of photos is not immoral or wrong?</a:t>
            </a:r>
          </a:p>
          <a:p>
            <a:pPr fontAlgn="base"/>
            <a:endParaRPr lang="en-US" sz="2400" dirty="0">
              <a:latin typeface="Abadi" panose="020B0604020104020204" pitchFamily="34" charset="0"/>
            </a:endParaRPr>
          </a:p>
          <a:p>
            <a:pPr fontAlgn="base"/>
            <a:r>
              <a:rPr lang="en-US" sz="2400" dirty="0">
                <a:latin typeface="Abadi" panose="020B0604020104020204" pitchFamily="34" charset="0"/>
              </a:rPr>
              <a:t>What gospel doctrine or principle might help Maria in this situation?</a:t>
            </a:r>
          </a:p>
        </p:txBody>
      </p:sp>
      <p:pic>
        <p:nvPicPr>
          <p:cNvPr id="6" name="Picture 2" descr="http://www.uni.edu/becker/anImated%20question%20mark%20.gif">
            <a:extLst>
              <a:ext uri="{FF2B5EF4-FFF2-40B4-BE49-F238E27FC236}">
                <a16:creationId xmlns:a16="http://schemas.microsoft.com/office/drawing/2014/main" id="{9A4CCAB2-D65B-4095-BBFA-4C5004621E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206" y="1864757"/>
            <a:ext cx="176212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72AD897-992F-43E9-942E-03FFE9843F3A}"/>
              </a:ext>
            </a:extLst>
          </p:cNvPr>
          <p:cNvSpPr/>
          <p:nvPr/>
        </p:nvSpPr>
        <p:spPr>
          <a:xfrm>
            <a:off x="7505700" y="1292430"/>
            <a:ext cx="4273139" cy="4273139"/>
          </a:xfrm>
          <a:prstGeom prst="ellipse">
            <a:avLst/>
          </a:prstGeom>
          <a:gradFill flip="none" rotWithShape="1">
            <a:gsLst>
              <a:gs pos="0">
                <a:srgbClr val="FFCCFF"/>
              </a:gs>
              <a:gs pos="24000">
                <a:srgbClr val="FF99FF"/>
              </a:gs>
              <a:gs pos="40000">
                <a:schemeClr val="tx2">
                  <a:lumMod val="40000"/>
                  <a:lumOff val="60000"/>
                </a:schemeClr>
              </a:gs>
              <a:gs pos="72000">
                <a:schemeClr val="accent4">
                  <a:lumMod val="60000"/>
                  <a:lumOff val="40000"/>
                </a:schemeClr>
              </a:gs>
              <a:gs pos="57000">
                <a:schemeClr val="tx2">
                  <a:lumMod val="60000"/>
                  <a:lumOff val="40000"/>
                </a:schemeClr>
              </a:gs>
              <a:gs pos="90000">
                <a:srgbClr val="7030A0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glow" dir="t">
              <a:rot lat="0" lon="0" rev="6600000"/>
            </a:lightRig>
          </a:scene3d>
          <a:sp3d contourW="12700" prstMaterial="clear">
            <a:bevelT w="635000" h="6350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1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8273EC-0BBD-414C-A0F3-4A8E142355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23000">
                <a:schemeClr val="accent4">
                  <a:lumMod val="40000"/>
                  <a:lumOff val="60000"/>
                </a:schemeClr>
              </a:gs>
              <a:gs pos="45000">
                <a:schemeClr val="accent4">
                  <a:lumMod val="60000"/>
                  <a:lumOff val="40000"/>
                </a:schemeClr>
              </a:gs>
              <a:gs pos="97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A6CEAB-D1E2-4FC9-A6A6-8B375AAC4E4B}"/>
              </a:ext>
            </a:extLst>
          </p:cNvPr>
          <p:cNvSpPr/>
          <p:nvPr/>
        </p:nvSpPr>
        <p:spPr>
          <a:xfrm>
            <a:off x="723900" y="1556088"/>
            <a:ext cx="25086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/>
              <a:t>The prophets have taught about the importance of chastity and virtue.</a:t>
            </a:r>
            <a:endParaRPr lang="en-US" sz="2400" dirty="0">
              <a:latin typeface="Abadi" panose="020B06040201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AB66EE-C2E1-4202-B4CA-D64DBA7C4D7A}"/>
              </a:ext>
            </a:extLst>
          </p:cNvPr>
          <p:cNvSpPr txBox="1"/>
          <p:nvPr/>
        </p:nvSpPr>
        <p:spPr>
          <a:xfrm>
            <a:off x="400050" y="39828"/>
            <a:ext cx="1151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/>
                <a:latin typeface="Abadi" panose="020B0604020104020204" pitchFamily="34" charset="0"/>
              </a:rPr>
              <a:t>Importance of Chastity and Virtue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3DAEBC-4D4D-45C6-8DE0-762E0E53AF53}"/>
              </a:ext>
            </a:extLst>
          </p:cNvPr>
          <p:cNvSpPr/>
          <p:nvPr/>
        </p:nvSpPr>
        <p:spPr>
          <a:xfrm>
            <a:off x="962026" y="3349347"/>
            <a:ext cx="38004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/>
              <a:t>“Chastity is sexual purity. … To be chaste, you must be morally clean in your thoughts, words, and actions” (1). </a:t>
            </a:r>
          </a:p>
          <a:p>
            <a:pPr fontAlgn="base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52250F-7917-4548-BD3D-8681B510A40F}"/>
              </a:ext>
            </a:extLst>
          </p:cNvPr>
          <p:cNvSpPr/>
          <p:nvPr/>
        </p:nvSpPr>
        <p:spPr>
          <a:xfrm>
            <a:off x="7848601" y="5391835"/>
            <a:ext cx="38004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Chastity is a part of virtue, which is “a pattern of thought and behavior based on high moral standards” (2)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FEB66F3-4186-463C-A059-A608967DD809}"/>
              </a:ext>
            </a:extLst>
          </p:cNvPr>
          <p:cNvGrpSpPr/>
          <p:nvPr/>
        </p:nvGrpSpPr>
        <p:grpSpPr>
          <a:xfrm>
            <a:off x="333376" y="5244475"/>
            <a:ext cx="6638925" cy="1521308"/>
            <a:chOff x="333376" y="5244475"/>
            <a:chExt cx="6638925" cy="152130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2A6D0EB-E112-486C-8623-292F31F7172A}"/>
                </a:ext>
              </a:extLst>
            </p:cNvPr>
            <p:cNvSpPr/>
            <p:nvPr/>
          </p:nvSpPr>
          <p:spPr>
            <a:xfrm>
              <a:off x="876301" y="5543464"/>
              <a:ext cx="6096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212225"/>
                  </a:solidFill>
                  <a:latin typeface="Abadi" panose="020B0604020104020204" pitchFamily="34" charset="0"/>
                </a:rPr>
                <a:t>What are some of the differences between prophets’ teachings about chastity and virtue and the world’s attitude toward these things?</a:t>
              </a:r>
              <a:endParaRPr lang="en-US" dirty="0">
                <a:latin typeface="Abadi" panose="020B0604020104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2192E29-F59E-4F33-BD94-CE6513BDF089}"/>
                </a:ext>
              </a:extLst>
            </p:cNvPr>
            <p:cNvSpPr/>
            <p:nvPr/>
          </p:nvSpPr>
          <p:spPr>
            <a:xfrm>
              <a:off x="333376" y="5244475"/>
              <a:ext cx="6501990" cy="1521308"/>
            </a:xfrm>
            <a:prstGeom prst="ellipse">
              <a:avLst/>
            </a:prstGeom>
            <a:gradFill flip="none" rotWithShape="1">
              <a:gsLst>
                <a:gs pos="0">
                  <a:srgbClr val="FFCCFF"/>
                </a:gs>
                <a:gs pos="24000">
                  <a:srgbClr val="FF99FF"/>
                </a:gs>
                <a:gs pos="40000">
                  <a:schemeClr val="tx2">
                    <a:lumMod val="40000"/>
                    <a:lumOff val="60000"/>
                  </a:schemeClr>
                </a:gs>
                <a:gs pos="72000">
                  <a:schemeClr val="accent4">
                    <a:lumMod val="60000"/>
                    <a:lumOff val="40000"/>
                  </a:schemeClr>
                </a:gs>
                <a:gs pos="57000">
                  <a:schemeClr val="tx2">
                    <a:lumMod val="60000"/>
                    <a:lumOff val="40000"/>
                  </a:schemeClr>
                </a:gs>
                <a:gs pos="90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glow" dir="t">
                <a:rot lat="0" lon="0" rev="6600000"/>
              </a:lightRig>
            </a:scene3d>
            <a:sp3d contourW="12700" prstMaterial="clear">
              <a:bevelT w="635000" h="635000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FCD7E4-4551-44C9-BB48-5810A2F7CB2E}"/>
              </a:ext>
            </a:extLst>
          </p:cNvPr>
          <p:cNvGrpSpPr/>
          <p:nvPr/>
        </p:nvGrpSpPr>
        <p:grpSpPr>
          <a:xfrm>
            <a:off x="4947060" y="1040927"/>
            <a:ext cx="4273139" cy="4273139"/>
            <a:chOff x="4947060" y="1040927"/>
            <a:chExt cx="4273139" cy="427313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86957AA-387F-4691-9110-53063517F7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6328" t="29583" r="37500" b="10137"/>
            <a:stretch/>
          </p:blipFill>
          <p:spPr>
            <a:xfrm>
              <a:off x="5844537" y="1572191"/>
              <a:ext cx="2478183" cy="321061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72AD897-992F-43E9-942E-03FFE9843F3A}"/>
                </a:ext>
              </a:extLst>
            </p:cNvPr>
            <p:cNvSpPr/>
            <p:nvPr/>
          </p:nvSpPr>
          <p:spPr>
            <a:xfrm>
              <a:off x="4947060" y="1040927"/>
              <a:ext cx="4273139" cy="4273139"/>
            </a:xfrm>
            <a:prstGeom prst="ellipse">
              <a:avLst/>
            </a:prstGeom>
            <a:gradFill flip="none" rotWithShape="1">
              <a:gsLst>
                <a:gs pos="0">
                  <a:srgbClr val="FFCCFF"/>
                </a:gs>
                <a:gs pos="24000">
                  <a:srgbClr val="FF99FF"/>
                </a:gs>
                <a:gs pos="40000">
                  <a:schemeClr val="tx2">
                    <a:lumMod val="40000"/>
                    <a:lumOff val="60000"/>
                  </a:schemeClr>
                </a:gs>
                <a:gs pos="72000">
                  <a:schemeClr val="accent4">
                    <a:lumMod val="60000"/>
                    <a:lumOff val="40000"/>
                  </a:schemeClr>
                </a:gs>
                <a:gs pos="57000">
                  <a:schemeClr val="tx2">
                    <a:lumMod val="60000"/>
                    <a:lumOff val="40000"/>
                  </a:schemeClr>
                </a:gs>
                <a:gs pos="90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glow" dir="t">
                <a:rot lat="0" lon="0" rev="6600000"/>
              </a:lightRig>
            </a:scene3d>
            <a:sp3d contourW="12700" prstMaterial="clear">
              <a:bevelT w="635000" h="635000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914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8273EC-0BBD-414C-A0F3-4A8E142355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23000">
                <a:schemeClr val="accent4">
                  <a:lumMod val="40000"/>
                  <a:lumOff val="60000"/>
                </a:schemeClr>
              </a:gs>
              <a:gs pos="45000">
                <a:schemeClr val="accent4">
                  <a:lumMod val="60000"/>
                  <a:lumOff val="40000"/>
                </a:schemeClr>
              </a:gs>
              <a:gs pos="97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AB66EE-C2E1-4202-B4CA-D64DBA7C4D7A}"/>
              </a:ext>
            </a:extLst>
          </p:cNvPr>
          <p:cNvSpPr txBox="1"/>
          <p:nvPr/>
        </p:nvSpPr>
        <p:spPr>
          <a:xfrm>
            <a:off x="400050" y="39828"/>
            <a:ext cx="1151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/>
                <a:latin typeface="Abadi" panose="020B0604020104020204" pitchFamily="34" charset="0"/>
              </a:rPr>
              <a:t>Divinely Appointed Sources: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799710-64F0-4AAD-A2BD-7C45499280CB}"/>
              </a:ext>
            </a:extLst>
          </p:cNvPr>
          <p:cNvGrpSpPr/>
          <p:nvPr/>
        </p:nvGrpSpPr>
        <p:grpSpPr>
          <a:xfrm>
            <a:off x="676819" y="1389486"/>
            <a:ext cx="2362199" cy="2698896"/>
            <a:chOff x="1594260" y="1051047"/>
            <a:chExt cx="2362199" cy="269889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B3DAEBC-4D4D-45C6-8DE0-762E0E53AF53}"/>
                </a:ext>
              </a:extLst>
            </p:cNvPr>
            <p:cNvSpPr/>
            <p:nvPr/>
          </p:nvSpPr>
          <p:spPr>
            <a:xfrm>
              <a:off x="1899786" y="3380611"/>
              <a:ext cx="20002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en-US" dirty="0"/>
                <a:t>True to the Faith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C064262-44EE-46AC-A04D-C45209464263}"/>
                </a:ext>
              </a:extLst>
            </p:cNvPr>
            <p:cNvGrpSpPr/>
            <p:nvPr/>
          </p:nvGrpSpPr>
          <p:grpSpPr>
            <a:xfrm>
              <a:off x="1594260" y="1051047"/>
              <a:ext cx="2362199" cy="2362199"/>
              <a:chOff x="1594260" y="1051047"/>
              <a:chExt cx="2362199" cy="2362199"/>
            </a:xfrm>
          </p:grpSpPr>
          <p:pic>
            <p:nvPicPr>
              <p:cNvPr id="2050" name="Picture 2" descr="Image result for True to the faith booklet">
                <a:extLst>
                  <a:ext uri="{FF2B5EF4-FFF2-40B4-BE49-F238E27FC236}">
                    <a16:creationId xmlns:a16="http://schemas.microsoft.com/office/drawing/2014/main" id="{1659A1D1-CECA-4267-9CFD-C6912D1210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67" t="4607" r="19355" b="3720"/>
              <a:stretch/>
            </p:blipFill>
            <p:spPr bwMode="auto">
              <a:xfrm>
                <a:off x="2176856" y="1405594"/>
                <a:ext cx="1192295" cy="1659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72AD897-992F-43E9-942E-03FFE9843F3A}"/>
                  </a:ext>
                </a:extLst>
              </p:cNvPr>
              <p:cNvSpPr/>
              <p:nvPr/>
            </p:nvSpPr>
            <p:spPr>
              <a:xfrm>
                <a:off x="1594260" y="1051047"/>
                <a:ext cx="2362199" cy="2362199"/>
              </a:xfrm>
              <a:prstGeom prst="ellipse">
                <a:avLst/>
              </a:prstGeom>
              <a:gradFill flip="none" rotWithShape="1">
                <a:gsLst>
                  <a:gs pos="0">
                    <a:srgbClr val="FFCCFF"/>
                  </a:gs>
                  <a:gs pos="24000">
                    <a:srgbClr val="FF99FF"/>
                  </a:gs>
                  <a:gs pos="40000">
                    <a:schemeClr val="tx2">
                      <a:lumMod val="40000"/>
                      <a:lumOff val="60000"/>
                    </a:schemeClr>
                  </a:gs>
                  <a:gs pos="72000">
                    <a:schemeClr val="accent4">
                      <a:lumMod val="60000"/>
                      <a:lumOff val="40000"/>
                    </a:schemeClr>
                  </a:gs>
                  <a:gs pos="57000">
                    <a:schemeClr val="tx2">
                      <a:lumMod val="60000"/>
                      <a:lumOff val="40000"/>
                    </a:schemeClr>
                  </a:gs>
                  <a:gs pos="90000">
                    <a:srgbClr val="7030A0"/>
                  </a:gs>
                </a:gsLst>
                <a:path path="circle">
                  <a:fillToRect l="100000" t="100000"/>
                </a:path>
                <a:tileRect r="-100000" b="-100000"/>
              </a:gradFill>
              <a:scene3d>
                <a:camera prst="orthographicFront"/>
                <a:lightRig rig="glow" dir="t">
                  <a:rot lat="0" lon="0" rev="6600000"/>
                </a:lightRig>
              </a:scene3d>
              <a:sp3d contourW="12700" prstMaterial="clear">
                <a:bevelT w="635000" h="635000"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425944A-89CD-45B8-8250-5E0B425DF744}"/>
              </a:ext>
            </a:extLst>
          </p:cNvPr>
          <p:cNvGrpSpPr/>
          <p:nvPr/>
        </p:nvGrpSpPr>
        <p:grpSpPr>
          <a:xfrm>
            <a:off x="7766848" y="1046608"/>
            <a:ext cx="5007748" cy="5344883"/>
            <a:chOff x="7072313" y="1165347"/>
            <a:chExt cx="5007748" cy="53448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A52250F-7917-4548-BD3D-8681B510A40F}"/>
                </a:ext>
              </a:extLst>
            </p:cNvPr>
            <p:cNvSpPr/>
            <p:nvPr/>
          </p:nvSpPr>
          <p:spPr>
            <a:xfrm>
              <a:off x="8279587" y="3582207"/>
              <a:ext cx="38004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General Conference talks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B8E2F61-9554-4B17-85C4-B7C3EDFC18F7}"/>
                </a:ext>
              </a:extLst>
            </p:cNvPr>
            <p:cNvGrpSpPr/>
            <p:nvPr/>
          </p:nvGrpSpPr>
          <p:grpSpPr>
            <a:xfrm>
              <a:off x="8793367" y="1165347"/>
              <a:ext cx="2362199" cy="2362199"/>
              <a:chOff x="7848601" y="1460622"/>
              <a:chExt cx="2362199" cy="2362199"/>
            </a:xfrm>
          </p:grpSpPr>
          <p:pic>
            <p:nvPicPr>
              <p:cNvPr id="2054" name="Picture 6" descr="Image result for ensign magazines">
                <a:extLst>
                  <a:ext uri="{FF2B5EF4-FFF2-40B4-BE49-F238E27FC236}">
                    <a16:creationId xmlns:a16="http://schemas.microsoft.com/office/drawing/2014/main" id="{2279FC7B-7801-4D27-BE7F-93210D07A8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90875" y="1702896"/>
                <a:ext cx="1877650" cy="187765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5CAC954-39A0-4B5E-A14F-D9D1389B80C9}"/>
                  </a:ext>
                </a:extLst>
              </p:cNvPr>
              <p:cNvSpPr/>
              <p:nvPr/>
            </p:nvSpPr>
            <p:spPr>
              <a:xfrm>
                <a:off x="7848601" y="1460622"/>
                <a:ext cx="2362199" cy="2362199"/>
              </a:xfrm>
              <a:prstGeom prst="ellipse">
                <a:avLst/>
              </a:prstGeom>
              <a:gradFill flip="none" rotWithShape="1">
                <a:gsLst>
                  <a:gs pos="0">
                    <a:srgbClr val="FFCCFF"/>
                  </a:gs>
                  <a:gs pos="24000">
                    <a:srgbClr val="FF99FF"/>
                  </a:gs>
                  <a:gs pos="40000">
                    <a:schemeClr val="tx2">
                      <a:lumMod val="40000"/>
                      <a:lumOff val="60000"/>
                    </a:schemeClr>
                  </a:gs>
                  <a:gs pos="72000">
                    <a:schemeClr val="accent4">
                      <a:lumMod val="60000"/>
                      <a:lumOff val="40000"/>
                    </a:schemeClr>
                  </a:gs>
                  <a:gs pos="57000">
                    <a:schemeClr val="tx2">
                      <a:lumMod val="60000"/>
                      <a:lumOff val="40000"/>
                    </a:schemeClr>
                  </a:gs>
                  <a:gs pos="90000">
                    <a:srgbClr val="7030A0"/>
                  </a:gs>
                </a:gsLst>
                <a:path path="circle">
                  <a:fillToRect l="100000" t="100000"/>
                </a:path>
                <a:tileRect r="-100000" b="-100000"/>
              </a:gradFill>
              <a:scene3d>
                <a:camera prst="orthographicFront"/>
                <a:lightRig rig="glow" dir="t">
                  <a:rot lat="0" lon="0" rev="6600000"/>
                </a:lightRig>
              </a:scene3d>
              <a:sp3d contourW="12700" prstMaterial="clear">
                <a:bevelT w="635000" h="635000"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9508EAF-E533-4A29-A6F8-5E37F2E75AF6}"/>
                </a:ext>
              </a:extLst>
            </p:cNvPr>
            <p:cNvGrpSpPr/>
            <p:nvPr/>
          </p:nvGrpSpPr>
          <p:grpSpPr>
            <a:xfrm>
              <a:off x="7072313" y="4148031"/>
              <a:ext cx="2414549" cy="2362199"/>
              <a:chOff x="2862263" y="4455973"/>
              <a:chExt cx="2414549" cy="2362199"/>
            </a:xfrm>
          </p:grpSpPr>
          <p:pic>
            <p:nvPicPr>
              <p:cNvPr id="2056" name="Picture 8" descr="Image result for lds general conference talks">
                <a:extLst>
                  <a:ext uri="{FF2B5EF4-FFF2-40B4-BE49-F238E27FC236}">
                    <a16:creationId xmlns:a16="http://schemas.microsoft.com/office/drawing/2014/main" id="{31E52A71-B697-40CD-8E8E-D4F276179A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045" r="14151"/>
              <a:stretch/>
            </p:blipFill>
            <p:spPr bwMode="auto">
              <a:xfrm>
                <a:off x="2862263" y="4514710"/>
                <a:ext cx="2414549" cy="230346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56C0855-0D54-4AAD-B6C3-AC95BF6B3C8C}"/>
                  </a:ext>
                </a:extLst>
              </p:cNvPr>
              <p:cNvSpPr/>
              <p:nvPr/>
            </p:nvSpPr>
            <p:spPr>
              <a:xfrm>
                <a:off x="2870934" y="4455973"/>
                <a:ext cx="2362199" cy="2362199"/>
              </a:xfrm>
              <a:prstGeom prst="ellipse">
                <a:avLst/>
              </a:prstGeom>
              <a:gradFill flip="none" rotWithShape="1">
                <a:gsLst>
                  <a:gs pos="0">
                    <a:srgbClr val="FFCCFF"/>
                  </a:gs>
                  <a:gs pos="24000">
                    <a:srgbClr val="FF99FF"/>
                  </a:gs>
                  <a:gs pos="40000">
                    <a:schemeClr val="tx2">
                      <a:lumMod val="40000"/>
                      <a:lumOff val="60000"/>
                    </a:schemeClr>
                  </a:gs>
                  <a:gs pos="72000">
                    <a:schemeClr val="accent4">
                      <a:lumMod val="60000"/>
                      <a:lumOff val="40000"/>
                    </a:schemeClr>
                  </a:gs>
                  <a:gs pos="57000">
                    <a:schemeClr val="tx2">
                      <a:lumMod val="60000"/>
                      <a:lumOff val="40000"/>
                    </a:schemeClr>
                  </a:gs>
                  <a:gs pos="90000">
                    <a:srgbClr val="7030A0"/>
                  </a:gs>
                </a:gsLst>
                <a:path path="circle">
                  <a:fillToRect l="100000" t="100000"/>
                </a:path>
                <a:tileRect r="-100000" b="-100000"/>
              </a:gradFill>
              <a:scene3d>
                <a:camera prst="orthographicFront"/>
                <a:lightRig rig="glow" dir="t">
                  <a:rot lat="0" lon="0" rev="6600000"/>
                </a:lightRig>
              </a:scene3d>
              <a:sp3d contourW="12700" prstMaterial="clear">
                <a:bevelT w="635000" h="635000"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4E7B7EC-3E44-4B47-9EFE-F8D8B7CF1247}"/>
              </a:ext>
            </a:extLst>
          </p:cNvPr>
          <p:cNvGrpSpPr/>
          <p:nvPr/>
        </p:nvGrpSpPr>
        <p:grpSpPr>
          <a:xfrm>
            <a:off x="4710114" y="1321126"/>
            <a:ext cx="2362199" cy="2984002"/>
            <a:chOff x="5843860" y="2143872"/>
            <a:chExt cx="2362199" cy="29840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FA0DD84-F90E-4E57-908C-369C06E8796E}"/>
                </a:ext>
              </a:extLst>
            </p:cNvPr>
            <p:cNvGrpSpPr/>
            <p:nvPr/>
          </p:nvGrpSpPr>
          <p:grpSpPr>
            <a:xfrm>
              <a:off x="5843860" y="2765675"/>
              <a:ext cx="2362199" cy="2362199"/>
              <a:chOff x="4601802" y="2906911"/>
              <a:chExt cx="2362199" cy="2362199"/>
            </a:xfrm>
          </p:grpSpPr>
          <p:pic>
            <p:nvPicPr>
              <p:cNvPr id="2052" name="Picture 4" descr="Image result for for the strength of the youth">
                <a:extLst>
                  <a:ext uri="{FF2B5EF4-FFF2-40B4-BE49-F238E27FC236}">
                    <a16:creationId xmlns:a16="http://schemas.microsoft.com/office/drawing/2014/main" id="{580E2C8A-F3BF-42EB-BF39-1776C9678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3169" y="3204719"/>
                <a:ext cx="1195387" cy="17665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48F66F9-5CAC-43DD-8176-CC9B08BF15C7}"/>
                  </a:ext>
                </a:extLst>
              </p:cNvPr>
              <p:cNvSpPr/>
              <p:nvPr/>
            </p:nvSpPr>
            <p:spPr>
              <a:xfrm>
                <a:off x="4601802" y="2906911"/>
                <a:ext cx="2362199" cy="2362199"/>
              </a:xfrm>
              <a:prstGeom prst="ellipse">
                <a:avLst/>
              </a:prstGeom>
              <a:gradFill flip="none" rotWithShape="1">
                <a:gsLst>
                  <a:gs pos="0">
                    <a:srgbClr val="FFCCFF"/>
                  </a:gs>
                  <a:gs pos="24000">
                    <a:srgbClr val="FF99FF"/>
                  </a:gs>
                  <a:gs pos="40000">
                    <a:schemeClr val="tx2">
                      <a:lumMod val="40000"/>
                      <a:lumOff val="60000"/>
                    </a:schemeClr>
                  </a:gs>
                  <a:gs pos="72000">
                    <a:schemeClr val="accent4">
                      <a:lumMod val="60000"/>
                      <a:lumOff val="40000"/>
                    </a:schemeClr>
                  </a:gs>
                  <a:gs pos="57000">
                    <a:schemeClr val="tx2">
                      <a:lumMod val="60000"/>
                      <a:lumOff val="40000"/>
                    </a:schemeClr>
                  </a:gs>
                  <a:gs pos="90000">
                    <a:srgbClr val="7030A0"/>
                  </a:gs>
                </a:gsLst>
                <a:path path="circle">
                  <a:fillToRect l="100000" t="100000"/>
                </a:path>
                <a:tileRect r="-100000" b="-100000"/>
              </a:gradFill>
              <a:scene3d>
                <a:camera prst="orthographicFront"/>
                <a:lightRig rig="glow" dir="t">
                  <a:rot lat="0" lon="0" rev="6600000"/>
                </a:lightRig>
              </a:scene3d>
              <a:sp3d contourW="12700" prstMaterial="clear">
                <a:bevelT w="635000" h="635000"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2A3D604-95BE-4D83-A173-BD04A125C2EA}"/>
                </a:ext>
              </a:extLst>
            </p:cNvPr>
            <p:cNvSpPr/>
            <p:nvPr/>
          </p:nvSpPr>
          <p:spPr>
            <a:xfrm>
              <a:off x="6024834" y="2143872"/>
              <a:ext cx="200024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en-US" dirty="0"/>
                <a:t>For the Strength of Youth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01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8273EC-0BBD-414C-A0F3-4A8E142355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23000">
                <a:schemeClr val="accent4">
                  <a:lumMod val="40000"/>
                  <a:lumOff val="60000"/>
                </a:schemeClr>
              </a:gs>
              <a:gs pos="45000">
                <a:schemeClr val="accent4">
                  <a:lumMod val="60000"/>
                  <a:lumOff val="40000"/>
                </a:schemeClr>
              </a:gs>
              <a:gs pos="97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90CAC96-AA67-4077-AE02-6369BC59557B}"/>
              </a:ext>
            </a:extLst>
          </p:cNvPr>
          <p:cNvSpPr/>
          <p:nvPr/>
        </p:nvSpPr>
        <p:spPr>
          <a:xfrm>
            <a:off x="1536349" y="1538137"/>
            <a:ext cx="41424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333333"/>
                </a:solidFill>
                <a:latin typeface="Abadi" panose="020B0604020104020204" pitchFamily="34" charset="0"/>
              </a:rPr>
              <a:t>There is none greater in this house than I; neither hath he kept back any thing from me but thee, because thou art his wife: how then can I do this great </a:t>
            </a:r>
            <a:r>
              <a:rPr lang="en-US" sz="2800" i="1" dirty="0">
                <a:latin typeface="Abadi" panose="020B0604020104020204" pitchFamily="34" charset="0"/>
              </a:rPr>
              <a:t>wickedness</a:t>
            </a:r>
            <a:r>
              <a:rPr lang="en-US" sz="2800" i="1" dirty="0">
                <a:solidFill>
                  <a:srgbClr val="333333"/>
                </a:solidFill>
                <a:latin typeface="Abadi" panose="020B0604020104020204" pitchFamily="34" charset="0"/>
              </a:rPr>
              <a:t>, and </a:t>
            </a:r>
            <a:r>
              <a:rPr lang="en-US" sz="2800" i="1" dirty="0">
                <a:latin typeface="Abadi" panose="020B0604020104020204" pitchFamily="34" charset="0"/>
              </a:rPr>
              <a:t>sin</a:t>
            </a:r>
            <a:r>
              <a:rPr lang="en-US" sz="2800" i="1" dirty="0">
                <a:solidFill>
                  <a:srgbClr val="333333"/>
                </a:solidFill>
                <a:latin typeface="Abadi" panose="020B0604020104020204" pitchFamily="34" charset="0"/>
              </a:rPr>
              <a:t> against God? Genesis 39:9</a:t>
            </a:r>
            <a:endParaRPr lang="en-US" sz="2800" i="1" dirty="0">
              <a:latin typeface="Abadi" panose="020B0604020104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69BEAA-3262-4D25-B07B-7176898B4302}"/>
              </a:ext>
            </a:extLst>
          </p:cNvPr>
          <p:cNvGrpSpPr/>
          <p:nvPr/>
        </p:nvGrpSpPr>
        <p:grpSpPr>
          <a:xfrm>
            <a:off x="6977063" y="1218498"/>
            <a:ext cx="4462462" cy="4609596"/>
            <a:chOff x="7215188" y="1538137"/>
            <a:chExt cx="4462462" cy="460959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2F2B015-EA1B-4F27-8065-EF24614A4544}"/>
                </a:ext>
              </a:extLst>
            </p:cNvPr>
            <p:cNvGrpSpPr/>
            <p:nvPr/>
          </p:nvGrpSpPr>
          <p:grpSpPr>
            <a:xfrm>
              <a:off x="7215188" y="1538137"/>
              <a:ext cx="4462462" cy="4486921"/>
              <a:chOff x="3257550" y="4638675"/>
              <a:chExt cx="1999976" cy="2010938"/>
            </a:xfrm>
          </p:grpSpPr>
          <p:pic>
            <p:nvPicPr>
              <p:cNvPr id="2058" name="Picture 10" descr="Image result for potiphar's wife and joseph">
                <a:extLst>
                  <a:ext uri="{FF2B5EF4-FFF2-40B4-BE49-F238E27FC236}">
                    <a16:creationId xmlns:a16="http://schemas.microsoft.com/office/drawing/2014/main" id="{1B3B555B-E5AF-4705-B833-0CE6EA09D7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71" b="28889"/>
              <a:stretch/>
            </p:blipFill>
            <p:spPr bwMode="auto">
              <a:xfrm>
                <a:off x="3356406" y="4773070"/>
                <a:ext cx="1815542" cy="176658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9BF1E1F-997A-42B8-91A8-FA2C68E66D9A}"/>
                  </a:ext>
                </a:extLst>
              </p:cNvPr>
              <p:cNvSpPr/>
              <p:nvPr/>
            </p:nvSpPr>
            <p:spPr>
              <a:xfrm>
                <a:off x="3257550" y="4638675"/>
                <a:ext cx="1999976" cy="20109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CCFF"/>
                  </a:gs>
                  <a:gs pos="24000">
                    <a:srgbClr val="FF99FF"/>
                  </a:gs>
                  <a:gs pos="40000">
                    <a:schemeClr val="tx2">
                      <a:lumMod val="40000"/>
                      <a:lumOff val="60000"/>
                    </a:schemeClr>
                  </a:gs>
                  <a:gs pos="72000">
                    <a:schemeClr val="accent4">
                      <a:lumMod val="60000"/>
                      <a:lumOff val="40000"/>
                    </a:schemeClr>
                  </a:gs>
                  <a:gs pos="57000">
                    <a:schemeClr val="tx2">
                      <a:lumMod val="60000"/>
                      <a:lumOff val="40000"/>
                    </a:schemeClr>
                  </a:gs>
                  <a:gs pos="90000">
                    <a:srgbClr val="7030A0"/>
                  </a:gs>
                </a:gsLst>
                <a:path path="circle">
                  <a:fillToRect l="100000" t="100000"/>
                </a:path>
                <a:tileRect r="-100000" b="-100000"/>
              </a:gradFill>
              <a:scene3d>
                <a:camera prst="orthographicFront"/>
                <a:lightRig rig="glow" dir="t">
                  <a:rot lat="0" lon="0" rev="6600000"/>
                </a:lightRig>
              </a:scene3d>
              <a:sp3d contourW="12700" prstMaterial="clear">
                <a:bevelT w="635000" h="635000"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6F475A7-635D-4FB0-85AF-D96EF98806FF}"/>
                </a:ext>
              </a:extLst>
            </p:cNvPr>
            <p:cNvSpPr/>
            <p:nvPr/>
          </p:nvSpPr>
          <p:spPr>
            <a:xfrm>
              <a:off x="8148858" y="5901512"/>
              <a:ext cx="77938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Del Parson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225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8273EC-0BBD-414C-A0F3-4A8E142355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23000">
                <a:schemeClr val="accent4">
                  <a:lumMod val="40000"/>
                  <a:lumOff val="60000"/>
                </a:schemeClr>
              </a:gs>
              <a:gs pos="45000">
                <a:schemeClr val="accent4">
                  <a:lumMod val="60000"/>
                  <a:lumOff val="40000"/>
                </a:schemeClr>
              </a:gs>
              <a:gs pos="97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90CAC96-AA67-4077-AE02-6369BC59557B}"/>
              </a:ext>
            </a:extLst>
          </p:cNvPr>
          <p:cNvSpPr/>
          <p:nvPr/>
        </p:nvSpPr>
        <p:spPr>
          <a:xfrm>
            <a:off x="5676900" y="662791"/>
            <a:ext cx="595744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“My young friends, be strong. </a:t>
            </a:r>
          </a:p>
          <a:p>
            <a:endParaRPr lang="en-US" dirty="0"/>
          </a:p>
          <a:p>
            <a:r>
              <a:rPr lang="en-US" dirty="0"/>
              <a:t>The philosophies of men surround us. … Do not be deceived. … You know what is right and what is wrong, and no disguise, however appealing, can change that. </a:t>
            </a:r>
          </a:p>
          <a:p>
            <a:endParaRPr lang="en-US" dirty="0"/>
          </a:p>
          <a:p>
            <a:r>
              <a:rPr lang="en-US" dirty="0"/>
              <a:t>The character of transgression remains the same. If your so-called friends urge you to do anything you know to be wrong, </a:t>
            </a:r>
            <a:r>
              <a:rPr lang="en-US" i="1" dirty="0"/>
              <a:t>you</a:t>
            </a:r>
            <a:r>
              <a:rPr lang="en-US" dirty="0"/>
              <a:t> be the one to make a stand for right, even if you stand alone. </a:t>
            </a:r>
          </a:p>
          <a:p>
            <a:endParaRPr lang="en-US" dirty="0"/>
          </a:p>
          <a:p>
            <a:r>
              <a:rPr lang="en-US" dirty="0"/>
              <a:t>Have the moral courage to be a light for others to follow.</a:t>
            </a:r>
          </a:p>
          <a:p>
            <a:endParaRPr lang="en-US" dirty="0"/>
          </a:p>
          <a:p>
            <a:r>
              <a:rPr lang="en-US" dirty="0"/>
              <a:t>There is no friendship more valuable than your own clear conscience, your own moral cleanliness﻿—and what a glorious feeling it is to know that you stand in your appointed place clean and with the confidence that you are worthy to do so.” (3)</a:t>
            </a:r>
            <a:endParaRPr lang="en-US" i="1" dirty="0">
              <a:latin typeface="Abadi" panose="020B0604020104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1A16B04-0FDF-4786-820C-61BFAB47D220}"/>
              </a:ext>
            </a:extLst>
          </p:cNvPr>
          <p:cNvGrpSpPr/>
          <p:nvPr/>
        </p:nvGrpSpPr>
        <p:grpSpPr>
          <a:xfrm>
            <a:off x="508409" y="369063"/>
            <a:ext cx="2834865" cy="2832884"/>
            <a:chOff x="1079910" y="1682811"/>
            <a:chExt cx="3425415" cy="349237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E41EB2F-58B7-47FD-A1D7-9142F7A099D3}"/>
                </a:ext>
              </a:extLst>
            </p:cNvPr>
            <p:cNvGrpSpPr/>
            <p:nvPr/>
          </p:nvGrpSpPr>
          <p:grpSpPr>
            <a:xfrm>
              <a:off x="1079910" y="1682811"/>
              <a:ext cx="3425415" cy="3492378"/>
              <a:chOff x="1079910" y="1682811"/>
              <a:chExt cx="3425415" cy="349237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77CE4C2-F914-46B9-8B1C-133A40D76A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832" t="5416" r="12832" b="9665"/>
              <a:stretch/>
            </p:blipFill>
            <p:spPr>
              <a:xfrm>
                <a:off x="1244685" y="2039999"/>
                <a:ext cx="3095864" cy="2651064"/>
              </a:xfrm>
              <a:prstGeom prst="rect">
                <a:avLst/>
              </a:prstGeom>
            </p:spPr>
          </p:pic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08695F64-3580-4B75-8C78-FF8C2A8B66F1}"/>
                  </a:ext>
                </a:extLst>
              </p:cNvPr>
              <p:cNvSpPr/>
              <p:nvPr/>
            </p:nvSpPr>
            <p:spPr>
              <a:xfrm>
                <a:off x="1079910" y="1682811"/>
                <a:ext cx="3425415" cy="3492378"/>
              </a:xfrm>
              <a:prstGeom prst="ellipse">
                <a:avLst/>
              </a:prstGeom>
              <a:gradFill flip="none" rotWithShape="1">
                <a:gsLst>
                  <a:gs pos="0">
                    <a:srgbClr val="FFCCFF"/>
                  </a:gs>
                  <a:gs pos="24000">
                    <a:srgbClr val="FF99FF"/>
                  </a:gs>
                  <a:gs pos="40000">
                    <a:schemeClr val="tx2">
                      <a:lumMod val="40000"/>
                      <a:lumOff val="60000"/>
                    </a:schemeClr>
                  </a:gs>
                  <a:gs pos="72000">
                    <a:schemeClr val="accent4">
                      <a:lumMod val="60000"/>
                      <a:lumOff val="40000"/>
                    </a:schemeClr>
                  </a:gs>
                  <a:gs pos="57000">
                    <a:schemeClr val="tx2">
                      <a:lumMod val="60000"/>
                      <a:lumOff val="40000"/>
                    </a:schemeClr>
                  </a:gs>
                  <a:gs pos="90000">
                    <a:srgbClr val="7030A0"/>
                  </a:gs>
                </a:gsLst>
                <a:path path="circle">
                  <a:fillToRect l="100000" t="100000"/>
                </a:path>
                <a:tileRect r="-100000" b="-100000"/>
              </a:gradFill>
              <a:scene3d>
                <a:camera prst="orthographicFront"/>
                <a:lightRig rig="glow" dir="t">
                  <a:rot lat="0" lon="0" rev="6600000"/>
                </a:lightRig>
              </a:scene3d>
              <a:sp3d contourW="12700" prstMaterial="clear">
                <a:bevelT w="635000" h="635000"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201A99-3353-4BF2-8284-427E087356AD}"/>
                </a:ext>
              </a:extLst>
            </p:cNvPr>
            <p:cNvSpPr/>
            <p:nvPr/>
          </p:nvSpPr>
          <p:spPr>
            <a:xfrm>
              <a:off x="1869915" y="4744624"/>
              <a:ext cx="96853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/>
                <a:t>Jelena Vasiljevic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1B6348F-E5A3-49D1-BD05-BBB789E11487}"/>
              </a:ext>
            </a:extLst>
          </p:cNvPr>
          <p:cNvGrpSpPr/>
          <p:nvPr/>
        </p:nvGrpSpPr>
        <p:grpSpPr>
          <a:xfrm>
            <a:off x="2165759" y="3571010"/>
            <a:ext cx="2834865" cy="2999919"/>
            <a:chOff x="1689509" y="3571010"/>
            <a:chExt cx="2834865" cy="2999919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A9B7326-B3E9-4B4E-B046-D7FEE5BA8BDA}"/>
                </a:ext>
              </a:extLst>
            </p:cNvPr>
            <p:cNvSpPr/>
            <p:nvPr/>
          </p:nvSpPr>
          <p:spPr>
            <a:xfrm>
              <a:off x="1689509" y="3571010"/>
              <a:ext cx="2834865" cy="2999919"/>
            </a:xfrm>
            <a:prstGeom prst="ellipse">
              <a:avLst/>
            </a:prstGeom>
            <a:gradFill flip="none" rotWithShape="1">
              <a:gsLst>
                <a:gs pos="0">
                  <a:srgbClr val="FFCCFF"/>
                </a:gs>
                <a:gs pos="24000">
                  <a:srgbClr val="FF99FF"/>
                </a:gs>
                <a:gs pos="40000">
                  <a:schemeClr val="tx2">
                    <a:lumMod val="40000"/>
                    <a:lumOff val="60000"/>
                  </a:schemeClr>
                </a:gs>
                <a:gs pos="72000">
                  <a:schemeClr val="accent4">
                    <a:lumMod val="60000"/>
                    <a:lumOff val="40000"/>
                  </a:schemeClr>
                </a:gs>
                <a:gs pos="57000">
                  <a:schemeClr val="tx2">
                    <a:lumMod val="60000"/>
                    <a:lumOff val="40000"/>
                  </a:schemeClr>
                </a:gs>
                <a:gs pos="90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glow" dir="t">
                <a:rot lat="0" lon="0" rev="6600000"/>
              </a:lightRig>
            </a:scene3d>
            <a:sp3d contourW="12700" prstMaterial="clear">
              <a:bevelT w="635000" h="635000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B6D5293-A356-42B8-B5FA-66CB4703E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4593" y="3779927"/>
              <a:ext cx="1705739" cy="2600325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60304F8A-A6A6-46D7-82E0-F46C3B6AF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417" y="5614407"/>
            <a:ext cx="935736" cy="116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8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8273EC-0BBD-414C-A0F3-4A8E142355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23000">
                <a:schemeClr val="accent4">
                  <a:lumMod val="40000"/>
                  <a:lumOff val="60000"/>
                </a:schemeClr>
              </a:gs>
              <a:gs pos="45000">
                <a:schemeClr val="accent4">
                  <a:lumMod val="60000"/>
                  <a:lumOff val="40000"/>
                </a:schemeClr>
              </a:gs>
              <a:gs pos="97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14">
            <a:extLst>
              <a:ext uri="{FF2B5EF4-FFF2-40B4-BE49-F238E27FC236}">
                <a16:creationId xmlns:a16="http://schemas.microsoft.com/office/drawing/2014/main" id="{CBA98578-F7E8-4825-B7E2-D8674CF892F8}"/>
              </a:ext>
            </a:extLst>
          </p:cNvPr>
          <p:cNvSpPr>
            <a:spLocks noGrp="1"/>
          </p:cNvSpPr>
          <p:nvPr/>
        </p:nvSpPr>
        <p:spPr>
          <a:xfrm>
            <a:off x="85725" y="6419850"/>
            <a:ext cx="54692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/>
              <a:t>Presentation by ©http://fashionsbylynda.com/blog/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7EBFA7-8F3D-4D07-B82E-8854F572179E}"/>
              </a:ext>
            </a:extLst>
          </p:cNvPr>
          <p:cNvSpPr/>
          <p:nvPr/>
        </p:nvSpPr>
        <p:spPr>
          <a:xfrm>
            <a:off x="85725" y="73025"/>
            <a:ext cx="8792792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Sources:</a:t>
            </a:r>
          </a:p>
          <a:p>
            <a:endParaRPr lang="en-US" dirty="0"/>
          </a:p>
          <a:p>
            <a:r>
              <a:rPr lang="en-US" dirty="0"/>
              <a:t>Suggested Hymn: #239 Choose the Right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True to the Faith: A Gospel Reference [booklet, 2004], 29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Young Women Personal Progress [booklet, 2009], 70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Thomas S. Monson, “Examples of Righteousness,” Ensign or Liahona, May 2008, 65</a:t>
            </a:r>
          </a:p>
        </p:txBody>
      </p:sp>
    </p:spTree>
    <p:extLst>
      <p:ext uri="{BB962C8B-B14F-4D97-AF65-F5344CB8AC3E}">
        <p14:creationId xmlns:p14="http://schemas.microsoft.com/office/powerpoint/2010/main" val="253849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Abadi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511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Abadi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lynda blau</dc:creator>
  <cp:lastModifiedBy>lynda blau</cp:lastModifiedBy>
  <cp:revision>13</cp:revision>
  <dcterms:created xsi:type="dcterms:W3CDTF">2019-08-29T12:50:50Z</dcterms:created>
  <dcterms:modified xsi:type="dcterms:W3CDTF">2020-11-16T16:43:50Z</dcterms:modified>
</cp:coreProperties>
</file>