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9" r:id="rId3"/>
    <p:sldId id="260" r:id="rId4"/>
    <p:sldId id="262" r:id="rId5"/>
    <p:sldId id="273" r:id="rId6"/>
    <p:sldId id="263" r:id="rId7"/>
    <p:sldId id="264" r:id="rId8"/>
    <p:sldId id="267" r:id="rId9"/>
    <p:sldId id="269" r:id="rId10"/>
    <p:sldId id="268" r:id="rId11"/>
    <p:sldId id="272" r:id="rId12"/>
    <p:sldId id="274" r:id="rId13"/>
    <p:sldId id="271" r:id="rId14"/>
    <p:sldId id="277" r:id="rId15"/>
    <p:sldId id="278" r:id="rId16"/>
    <p:sldId id="279" r:id="rId17"/>
    <p:sldId id="280" r:id="rId18"/>
    <p:sldId id="293" r:id="rId19"/>
    <p:sldId id="281" r:id="rId20"/>
    <p:sldId id="282" r:id="rId21"/>
    <p:sldId id="287" r:id="rId22"/>
    <p:sldId id="283" r:id="rId23"/>
    <p:sldId id="284" r:id="rId24"/>
    <p:sldId id="285" r:id="rId25"/>
    <p:sldId id="286" r:id="rId26"/>
    <p:sldId id="288" r:id="rId27"/>
    <p:sldId id="289" r:id="rId28"/>
    <p:sldId id="290" r:id="rId29"/>
    <p:sldId id="291" r:id="rId30"/>
    <p:sldId id="292" r:id="rId31"/>
    <p:sldId id="294" r:id="rId32"/>
    <p:sldId id="295" r:id="rId33"/>
    <p:sldId id="296" r:id="rId34"/>
    <p:sldId id="297" r:id="rId35"/>
    <p:sldId id="258" r:id="rId36"/>
    <p:sldId id="275" r:id="rId37"/>
    <p:sldId id="276" r:id="rId38"/>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Franklin Gothic Book" panose="020B0503020102020204" pitchFamily="34" charset="0"/>
      <p:regular r:id="rId43"/>
      <p:italic r:id="rId44"/>
    </p:embeddedFont>
    <p:embeddedFont>
      <p:font typeface="Franklin Gothic Medium" panose="020B0603020102020204" pitchFamily="34" charset="0"/>
      <p:regular r:id="rId45"/>
      <p:italic r:id="rId46"/>
    </p:embeddedFont>
    <p:embeddedFont>
      <p:font typeface="Palatino" pitchFamily="2"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CD9D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D04A37-DC52-48D1-BE81-4C458E199285}"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4258396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04A37-DC52-48D1-BE81-4C458E199285}"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2854925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04A37-DC52-48D1-BE81-4C458E199285}"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75759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04A37-DC52-48D1-BE81-4C458E199285}"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1464010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D04A37-DC52-48D1-BE81-4C458E199285}"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3340158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D04A37-DC52-48D1-BE81-4C458E199285}"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3124618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D04A37-DC52-48D1-BE81-4C458E199285}" type="datetimeFigureOut">
              <a:rPr lang="en-US" smtClean="0"/>
              <a:t>11/16/2020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2434547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D04A37-DC52-48D1-BE81-4C458E199285}" type="datetimeFigureOut">
              <a:rPr lang="en-US" smtClean="0"/>
              <a:t>11/16/2020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2700865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04A37-DC52-48D1-BE81-4C458E199285}" type="datetimeFigureOut">
              <a:rPr lang="en-US" smtClean="0"/>
              <a:t>11/16/2020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807569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D04A37-DC52-48D1-BE81-4C458E199285}"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172788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D04A37-DC52-48D1-BE81-4C458E199285}"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161742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04A37-DC52-48D1-BE81-4C458E199285}" type="datetimeFigureOut">
              <a:rPr lang="en-US" smtClean="0"/>
              <a:t>11/16/2020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3A789-B031-4609-854F-29FF1946CEAC}" type="slidenum">
              <a:rPr lang="en-US" smtClean="0"/>
              <a:t>‹#›</a:t>
            </a:fld>
            <a:endParaRPr lang="en-US"/>
          </a:p>
        </p:txBody>
      </p:sp>
    </p:spTree>
    <p:extLst>
      <p:ext uri="{BB962C8B-B14F-4D97-AF65-F5344CB8AC3E}">
        <p14:creationId xmlns:p14="http://schemas.microsoft.com/office/powerpoint/2010/main" val="565437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30FA05-B1A5-4822-8567-0A56B7BA5E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219200" y="1090852"/>
            <a:ext cx="9744218" cy="1538883"/>
          </a:xfrm>
          <a:prstGeom prst="rect">
            <a:avLst/>
          </a:prstGeom>
          <a:noFill/>
        </p:spPr>
        <p:txBody>
          <a:bodyPr wrap="square" rtlCol="0">
            <a:spAutoFit/>
          </a:bodyPr>
          <a:lstStyle/>
          <a:p>
            <a:pPr algn="ctr"/>
            <a:r>
              <a:rPr lang="en-US" sz="5400" dirty="0">
                <a:solidFill>
                  <a:schemeClr val="bg1"/>
                </a:solidFill>
              </a:rPr>
              <a:t>“Come Ye Near Unto Me”</a:t>
            </a:r>
          </a:p>
          <a:p>
            <a:pPr algn="ctr"/>
            <a:r>
              <a:rPr lang="en-US" sz="4000" dirty="0">
                <a:solidFill>
                  <a:schemeClr val="bg1"/>
                </a:solidFill>
              </a:rPr>
              <a:t>Isaiah 48-50</a:t>
            </a:r>
          </a:p>
        </p:txBody>
      </p:sp>
      <p:sp>
        <p:nvSpPr>
          <p:cNvPr id="2" name="TextBox 1"/>
          <p:cNvSpPr txBox="1"/>
          <p:nvPr/>
        </p:nvSpPr>
        <p:spPr>
          <a:xfrm>
            <a:off x="76200" y="108857"/>
            <a:ext cx="2286000" cy="369332"/>
          </a:xfrm>
          <a:prstGeom prst="rect">
            <a:avLst/>
          </a:prstGeom>
          <a:noFill/>
        </p:spPr>
        <p:txBody>
          <a:bodyPr wrap="square" rtlCol="0">
            <a:spAutoFit/>
          </a:bodyPr>
          <a:lstStyle/>
          <a:p>
            <a:r>
              <a:rPr lang="en-US" dirty="0">
                <a:solidFill>
                  <a:schemeClr val="bg1"/>
                </a:solidFill>
              </a:rPr>
              <a:t>Lesson 129</a:t>
            </a:r>
          </a:p>
        </p:txBody>
      </p:sp>
      <p:grpSp>
        <p:nvGrpSpPr>
          <p:cNvPr id="5" name="Group 4"/>
          <p:cNvGrpSpPr/>
          <p:nvPr/>
        </p:nvGrpSpPr>
        <p:grpSpPr>
          <a:xfrm>
            <a:off x="1603151" y="2983116"/>
            <a:ext cx="2027108" cy="3499165"/>
            <a:chOff x="1593589" y="398948"/>
            <a:chExt cx="2902209" cy="5087452"/>
          </a:xfrm>
        </p:grpSpPr>
        <p:grpSp>
          <p:nvGrpSpPr>
            <p:cNvPr id="7" name="Group 33"/>
            <p:cNvGrpSpPr/>
            <p:nvPr/>
          </p:nvGrpSpPr>
          <p:grpSpPr>
            <a:xfrm>
              <a:off x="1593589" y="398948"/>
              <a:ext cx="2902209" cy="5087452"/>
              <a:chOff x="1593589" y="398948"/>
              <a:chExt cx="1375870" cy="4260181"/>
            </a:xfrm>
          </p:grpSpPr>
          <p:sp>
            <p:nvSpPr>
              <p:cNvPr id="25" name="Oval 28"/>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9"/>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30"/>
              <p:cNvSpPr/>
              <p:nvPr/>
            </p:nvSpPr>
            <p:spPr>
              <a:xfrm>
                <a:off x="1593589" y="2917767"/>
                <a:ext cx="191093" cy="4353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31"/>
              <p:cNvSpPr/>
              <p:nvPr/>
            </p:nvSpPr>
            <p:spPr>
              <a:xfrm rot="1480658">
                <a:off x="1679442" y="1918346"/>
                <a:ext cx="496842" cy="1306022"/>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32"/>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33"/>
              <p:cNvSpPr/>
              <p:nvPr/>
            </p:nvSpPr>
            <p:spPr>
              <a:xfrm>
                <a:off x="1746463" y="1992669"/>
                <a:ext cx="993684" cy="2448792"/>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4"/>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5"/>
              <p:cNvSpPr/>
              <p:nvPr/>
            </p:nvSpPr>
            <p:spPr>
              <a:xfrm rot="402310">
                <a:off x="1789363" y="1834689"/>
                <a:ext cx="382187" cy="2467938"/>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6"/>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7"/>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8"/>
              <p:cNvSpPr/>
              <p:nvPr/>
            </p:nvSpPr>
            <p:spPr>
              <a:xfrm>
                <a:off x="1975776" y="632228"/>
                <a:ext cx="611498" cy="13060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23"/>
              <p:cNvGrpSpPr/>
              <p:nvPr/>
            </p:nvGrpSpPr>
            <p:grpSpPr>
              <a:xfrm>
                <a:off x="2383609" y="1732280"/>
                <a:ext cx="585850" cy="1566411"/>
                <a:chOff x="4699336" y="2759583"/>
                <a:chExt cx="1168064" cy="2193417"/>
              </a:xfrm>
            </p:grpSpPr>
            <p:sp>
              <p:nvSpPr>
                <p:cNvPr id="41" name="Oval 44"/>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5"/>
                <p:cNvSpPr/>
                <p:nvPr/>
              </p:nvSpPr>
              <p:spPr>
                <a:xfrm rot="19830111">
                  <a:off x="4816550" y="2903312"/>
                  <a:ext cx="822282" cy="1828800"/>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6"/>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loud 37"/>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9"/>
              <p:cNvSpPr/>
              <p:nvPr/>
            </p:nvSpPr>
            <p:spPr>
              <a:xfrm rot="21185207">
                <a:off x="2319744" y="1992669"/>
                <a:ext cx="382187" cy="2356886"/>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42"/>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43"/>
              <p:cNvSpPr/>
              <p:nvPr/>
            </p:nvSpPr>
            <p:spPr>
              <a:xfrm rot="5225831">
                <a:off x="2195041" y="1472077"/>
                <a:ext cx="182834" cy="21282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3"/>
            <p:cNvGrpSpPr/>
            <p:nvPr/>
          </p:nvGrpSpPr>
          <p:grpSpPr>
            <a:xfrm rot="5003920">
              <a:off x="2288001" y="3506278"/>
              <a:ext cx="2489460" cy="381000"/>
              <a:chOff x="1600200" y="6781800"/>
              <a:chExt cx="2754086" cy="1143000"/>
            </a:xfrm>
          </p:grpSpPr>
          <p:sp>
            <p:nvSpPr>
              <p:cNvPr id="18" name="Chevron 17"/>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8"/>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9"/>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20"/>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21"/>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hevron 22"/>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hevron 23"/>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44"/>
            <p:cNvGrpSpPr/>
            <p:nvPr/>
          </p:nvGrpSpPr>
          <p:grpSpPr>
            <a:xfrm rot="16596080" flipH="1">
              <a:off x="1145001" y="3506278"/>
              <a:ext cx="2489460" cy="381000"/>
              <a:chOff x="1600200" y="6781800"/>
              <a:chExt cx="2754086" cy="1143000"/>
            </a:xfrm>
          </p:grpSpPr>
          <p:sp>
            <p:nvSpPr>
              <p:cNvPr id="11" name="Chevron 10"/>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13"/>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14"/>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15"/>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16"/>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Rectangle 9"/>
            <p:cNvSpPr/>
            <p:nvPr/>
          </p:nvSpPr>
          <p:spPr>
            <a:xfrm>
              <a:off x="2667000" y="3962400"/>
              <a:ext cx="609600" cy="2286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4157072" y="3701113"/>
            <a:ext cx="6096000" cy="1015663"/>
          </a:xfrm>
          <a:prstGeom prst="rect">
            <a:avLst/>
          </a:prstGeom>
        </p:spPr>
        <p:txBody>
          <a:bodyPr>
            <a:spAutoFit/>
          </a:bodyPr>
          <a:lstStyle/>
          <a:p>
            <a:r>
              <a:rPr lang="en-US" sz="2000" i="1" dirty="0">
                <a:solidFill>
                  <a:schemeClr val="bg1"/>
                </a:solidFill>
                <a:latin typeface="Palatino"/>
              </a:rPr>
              <a:t>I, the Lord, am bound when ye do what I say; but when ye do not what I say, ye have no promise. </a:t>
            </a:r>
          </a:p>
          <a:p>
            <a:r>
              <a:rPr lang="en-US" sz="2000" i="1" dirty="0">
                <a:solidFill>
                  <a:schemeClr val="bg1"/>
                </a:solidFill>
                <a:latin typeface="Palatino"/>
              </a:rPr>
              <a:t>D&amp;C 82:10</a:t>
            </a:r>
            <a:endParaRPr lang="en-US" sz="2000" i="1" dirty="0">
              <a:solidFill>
                <a:schemeClr val="bg1"/>
              </a:solidFill>
            </a:endParaRPr>
          </a:p>
        </p:txBody>
      </p:sp>
    </p:spTree>
    <p:extLst>
      <p:ext uri="{BB962C8B-B14F-4D97-AF65-F5344CB8AC3E}">
        <p14:creationId xmlns:p14="http://schemas.microsoft.com/office/powerpoint/2010/main" val="3302281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48:9-15  </a:t>
            </a:r>
            <a:endParaRPr lang="en-US" dirty="0">
              <a:solidFill>
                <a:schemeClr val="bg1"/>
              </a:solidFill>
            </a:endParaRPr>
          </a:p>
        </p:txBody>
      </p:sp>
      <p:sp>
        <p:nvSpPr>
          <p:cNvPr id="2" name="Rectangle 1"/>
          <p:cNvSpPr/>
          <p:nvPr/>
        </p:nvSpPr>
        <p:spPr>
          <a:xfrm>
            <a:off x="315190" y="35477"/>
            <a:ext cx="11208327" cy="923330"/>
          </a:xfrm>
          <a:prstGeom prst="rect">
            <a:avLst/>
          </a:prstGeom>
        </p:spPr>
        <p:txBody>
          <a:bodyPr wrap="square">
            <a:spAutoFit/>
          </a:bodyPr>
          <a:lstStyle/>
          <a:p>
            <a:pPr algn="ctr"/>
            <a:r>
              <a:rPr lang="en-US" sz="5400" dirty="0">
                <a:solidFill>
                  <a:schemeClr val="bg1"/>
                </a:solidFill>
              </a:rPr>
              <a:t>He Will Forgive</a:t>
            </a:r>
          </a:p>
        </p:txBody>
      </p:sp>
      <p:sp>
        <p:nvSpPr>
          <p:cNvPr id="16" name="Rectangle 15"/>
          <p:cNvSpPr/>
          <p:nvPr/>
        </p:nvSpPr>
        <p:spPr>
          <a:xfrm>
            <a:off x="468087" y="1481239"/>
            <a:ext cx="4071364" cy="1631216"/>
          </a:xfrm>
          <a:prstGeom prst="rect">
            <a:avLst/>
          </a:prstGeom>
        </p:spPr>
        <p:txBody>
          <a:bodyPr wrap="square">
            <a:spAutoFit/>
          </a:bodyPr>
          <a:lstStyle/>
          <a:p>
            <a:r>
              <a:rPr lang="en-US" sz="2000" dirty="0">
                <a:solidFill>
                  <a:schemeClr val="bg1"/>
                </a:solidFill>
              </a:rPr>
              <a:t>“Although the children of Israel were (and still are) stubborn and unrighteous at times, the Lord explains that He will forgive them and eventually exalt them.” (3)</a:t>
            </a:r>
          </a:p>
        </p:txBody>
      </p:sp>
      <p:sp>
        <p:nvSpPr>
          <p:cNvPr id="6" name="Rectangle 5"/>
          <p:cNvSpPr/>
          <p:nvPr/>
        </p:nvSpPr>
        <p:spPr>
          <a:xfrm>
            <a:off x="5317725" y="1821321"/>
            <a:ext cx="6096000" cy="646331"/>
          </a:xfrm>
          <a:prstGeom prst="rect">
            <a:avLst/>
          </a:prstGeom>
        </p:spPr>
        <p:txBody>
          <a:bodyPr>
            <a:spAutoFit/>
          </a:bodyPr>
          <a:lstStyle/>
          <a:p>
            <a:r>
              <a:rPr lang="en-US" i="1" dirty="0">
                <a:solidFill>
                  <a:srgbClr val="FFFF00"/>
                </a:solidFill>
                <a:latin typeface="Palatino"/>
              </a:rPr>
              <a:t>For my name’s sake will I defer mine anger, and for my praise will I refrain for thee, that I cut thee not off.</a:t>
            </a:r>
            <a:endParaRPr lang="en-US" i="1" dirty="0">
              <a:solidFill>
                <a:srgbClr val="FFFF00"/>
              </a:solidFill>
            </a:endParaRPr>
          </a:p>
        </p:txBody>
      </p:sp>
      <p:sp>
        <p:nvSpPr>
          <p:cNvPr id="18" name="Rectangle 17"/>
          <p:cNvSpPr/>
          <p:nvPr/>
        </p:nvSpPr>
        <p:spPr>
          <a:xfrm>
            <a:off x="468086" y="3890226"/>
            <a:ext cx="6063343" cy="1938992"/>
          </a:xfrm>
          <a:prstGeom prst="rect">
            <a:avLst/>
          </a:prstGeom>
        </p:spPr>
        <p:txBody>
          <a:bodyPr wrap="square">
            <a:spAutoFit/>
          </a:bodyPr>
          <a:lstStyle/>
          <a:p>
            <a:r>
              <a:rPr lang="en-US" sz="2000" dirty="0">
                <a:solidFill>
                  <a:schemeClr val="bg1"/>
                </a:solidFill>
              </a:rPr>
              <a:t>Furnace of affliction =  the metals in the furnace undergo intense heat and softening during the refining process as they are molded into a new form. </a:t>
            </a:r>
          </a:p>
          <a:p>
            <a:endParaRPr lang="en-US" sz="2000" dirty="0">
              <a:solidFill>
                <a:schemeClr val="bg1"/>
              </a:solidFill>
            </a:endParaRPr>
          </a:p>
          <a:p>
            <a:r>
              <a:rPr lang="en-US" sz="2000" dirty="0">
                <a:solidFill>
                  <a:schemeClr val="bg1"/>
                </a:solidFill>
              </a:rPr>
              <a:t>The chosen people must go through difficult trials to become softened, pliable, and purified. (3)</a:t>
            </a:r>
          </a:p>
        </p:txBody>
      </p:sp>
      <p:pic>
        <p:nvPicPr>
          <p:cNvPr id="20" name="Picture 2" descr="http://www.pxleyes.com/images/contests/sad%20or%20happy/fullsize/sad%20or%20happy_4ac84435985af_hir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4" r="51084" b="7318"/>
          <a:stretch/>
        </p:blipFill>
        <p:spPr bwMode="auto">
          <a:xfrm>
            <a:off x="6964382" y="3180787"/>
            <a:ext cx="2068285" cy="295437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pxleyes.com/images/contests/sad%20or%20happy/fullsize/sad%20or%20happy_4ac84435985af_hire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461" r="1137" b="8680"/>
          <a:stretch/>
        </p:blipFill>
        <p:spPr bwMode="auto">
          <a:xfrm>
            <a:off x="6975266" y="3180787"/>
            <a:ext cx="2046515" cy="291959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128657" y="6135158"/>
            <a:ext cx="6063343" cy="400110"/>
          </a:xfrm>
          <a:prstGeom prst="rect">
            <a:avLst/>
          </a:prstGeom>
        </p:spPr>
        <p:txBody>
          <a:bodyPr wrap="square">
            <a:spAutoFit/>
          </a:bodyPr>
          <a:lstStyle/>
          <a:p>
            <a:r>
              <a:rPr lang="en-US" sz="2000" dirty="0">
                <a:solidFill>
                  <a:schemeClr val="bg1"/>
                </a:solidFill>
              </a:rPr>
              <a:t>Christ truly serves as our Refiner</a:t>
            </a:r>
          </a:p>
        </p:txBody>
      </p:sp>
      <p:sp>
        <p:nvSpPr>
          <p:cNvPr id="23" name="Rectangle 22"/>
          <p:cNvSpPr/>
          <p:nvPr/>
        </p:nvSpPr>
        <p:spPr>
          <a:xfrm>
            <a:off x="9160328" y="4151836"/>
            <a:ext cx="2574601" cy="707886"/>
          </a:xfrm>
          <a:prstGeom prst="rect">
            <a:avLst/>
          </a:prstGeom>
        </p:spPr>
        <p:txBody>
          <a:bodyPr wrap="square">
            <a:spAutoFit/>
          </a:bodyPr>
          <a:lstStyle/>
          <a:p>
            <a:pPr algn="ctr"/>
            <a:r>
              <a:rPr lang="en-US" sz="2000" dirty="0">
                <a:solidFill>
                  <a:schemeClr val="bg1"/>
                </a:solidFill>
              </a:rPr>
              <a:t>Did you notice the smile?</a:t>
            </a:r>
          </a:p>
        </p:txBody>
      </p:sp>
    </p:spTree>
    <p:extLst>
      <p:ext uri="{BB962C8B-B14F-4D97-AF65-F5344CB8AC3E}">
        <p14:creationId xmlns:p14="http://schemas.microsoft.com/office/powerpoint/2010/main" val="179028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1250"/>
                                        <p:tgtEl>
                                          <p:spTgt spid="8194"/>
                                        </p:tgtEl>
                                      </p:cBhvr>
                                    </p:animEffect>
                                    <p:set>
                                      <p:cBhvr>
                                        <p:cTn id="25" dur="1" fill="hold">
                                          <p:stCondLst>
                                            <p:cond delay="1249"/>
                                          </p:stCondLst>
                                        </p:cTn>
                                        <p:tgtEl>
                                          <p:spTgt spid="819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48:13</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My Right Hand</a:t>
            </a:r>
          </a:p>
        </p:txBody>
      </p:sp>
      <p:sp>
        <p:nvSpPr>
          <p:cNvPr id="35" name="Rectangle 34"/>
          <p:cNvSpPr/>
          <p:nvPr/>
        </p:nvSpPr>
        <p:spPr>
          <a:xfrm>
            <a:off x="8494619" y="6488667"/>
            <a:ext cx="3650439" cy="369332"/>
          </a:xfrm>
          <a:prstGeom prst="rect">
            <a:avLst/>
          </a:prstGeom>
        </p:spPr>
        <p:txBody>
          <a:bodyPr wrap="square">
            <a:spAutoFit/>
          </a:bodyPr>
          <a:lstStyle/>
          <a:p>
            <a:pPr algn="r"/>
            <a:r>
              <a:rPr lang="en-US" dirty="0">
                <a:solidFill>
                  <a:schemeClr val="bg1"/>
                </a:solidFill>
                <a:latin typeface="Calibri" panose="020F0502020204030204" pitchFamily="34" charset="0"/>
              </a:rPr>
              <a:t>(3)</a:t>
            </a:r>
            <a:endParaRPr lang="en-US" dirty="0">
              <a:solidFill>
                <a:schemeClr val="bg1"/>
              </a:solidFill>
            </a:endParaRPr>
          </a:p>
        </p:txBody>
      </p:sp>
      <p:sp>
        <p:nvSpPr>
          <p:cNvPr id="5" name="Rectangle 4"/>
          <p:cNvSpPr/>
          <p:nvPr/>
        </p:nvSpPr>
        <p:spPr>
          <a:xfrm>
            <a:off x="395335" y="1049924"/>
            <a:ext cx="6096000" cy="1569660"/>
          </a:xfrm>
          <a:prstGeom prst="rect">
            <a:avLst/>
          </a:prstGeom>
        </p:spPr>
        <p:txBody>
          <a:bodyPr>
            <a:spAutoFit/>
          </a:bodyPr>
          <a:lstStyle/>
          <a:p>
            <a:r>
              <a:rPr lang="en-US" sz="2400" i="1" dirty="0">
                <a:solidFill>
                  <a:srgbClr val="FFFF00"/>
                </a:solidFill>
              </a:rPr>
              <a:t>Mine hand also hath laid the foundation of the earth, and my right hand hath spanned the heavens: when I call unto them, they stand up together.</a:t>
            </a:r>
          </a:p>
        </p:txBody>
      </p:sp>
      <p:sp>
        <p:nvSpPr>
          <p:cNvPr id="10" name="Rectangle 9"/>
          <p:cNvSpPr/>
          <p:nvPr/>
        </p:nvSpPr>
        <p:spPr>
          <a:xfrm>
            <a:off x="5186817" y="2414383"/>
            <a:ext cx="6615604" cy="3785652"/>
          </a:xfrm>
          <a:prstGeom prst="rect">
            <a:avLst/>
          </a:prstGeom>
        </p:spPr>
        <p:txBody>
          <a:bodyPr wrap="square">
            <a:spAutoFit/>
          </a:bodyPr>
          <a:lstStyle/>
          <a:p>
            <a:r>
              <a:rPr lang="en-US" sz="2400" dirty="0">
                <a:solidFill>
                  <a:schemeClr val="bg1"/>
                </a:solidFill>
              </a:rPr>
              <a:t>“It is the right hand of God—the covenant hand</a:t>
            </a:r>
          </a:p>
          <a:p>
            <a:endParaRPr lang="en-US" sz="2400" dirty="0">
              <a:solidFill>
                <a:schemeClr val="bg1"/>
              </a:solidFill>
            </a:endParaRPr>
          </a:p>
          <a:p>
            <a:r>
              <a:rPr lang="en-US" sz="2400" dirty="0">
                <a:solidFill>
                  <a:schemeClr val="bg1"/>
                </a:solidFill>
              </a:rPr>
              <a:t>Moses depicts the symbolic power of the Lord’s right hand, declaring to his people that the law came from Sinai—fiery law (Det. 33:2)</a:t>
            </a:r>
          </a:p>
          <a:p>
            <a:endParaRPr lang="en-US" sz="2400" dirty="0">
              <a:solidFill>
                <a:schemeClr val="bg1"/>
              </a:solidFill>
            </a:endParaRPr>
          </a:p>
          <a:p>
            <a:r>
              <a:rPr lang="en-US" sz="2400" dirty="0">
                <a:solidFill>
                  <a:schemeClr val="bg1"/>
                </a:solidFill>
              </a:rPr>
              <a:t>Right hand = a place of exaltation (Alma 28:12)</a:t>
            </a:r>
          </a:p>
          <a:p>
            <a:endParaRPr lang="en-US" sz="2400" dirty="0">
              <a:solidFill>
                <a:schemeClr val="bg1"/>
              </a:solidFill>
            </a:endParaRPr>
          </a:p>
          <a:p>
            <a:r>
              <a:rPr lang="en-US" sz="2400" dirty="0">
                <a:solidFill>
                  <a:schemeClr val="bg1"/>
                </a:solidFill>
              </a:rPr>
              <a:t>Right Hand extends a promise of strength and support</a:t>
            </a:r>
          </a:p>
        </p:txBody>
      </p:sp>
      <p:pic>
        <p:nvPicPr>
          <p:cNvPr id="9218" name="Picture 2" descr="http://f3y.com/wp-content/uploads/2010/10/jesus_h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89" y="2864590"/>
            <a:ext cx="4602631" cy="3046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64121" y="6027002"/>
            <a:ext cx="6096000" cy="646331"/>
          </a:xfrm>
          <a:prstGeom prst="rect">
            <a:avLst/>
          </a:prstGeom>
        </p:spPr>
        <p:txBody>
          <a:bodyPr>
            <a:spAutoFit/>
          </a:bodyPr>
          <a:lstStyle/>
          <a:p>
            <a:r>
              <a:rPr lang="en-US" dirty="0">
                <a:solidFill>
                  <a:srgbClr val="FFFF00"/>
                </a:solidFill>
                <a:latin typeface="Palatino"/>
              </a:rPr>
              <a:t>I, the Lord, am bound when ye do what I say; but when ye do not what I say, ye have no promise. D&amp;C </a:t>
            </a:r>
            <a:endParaRPr lang="en-US" dirty="0">
              <a:solidFill>
                <a:srgbClr val="FFFF00"/>
              </a:solidFill>
            </a:endParaRPr>
          </a:p>
        </p:txBody>
      </p:sp>
    </p:spTree>
    <p:extLst>
      <p:ext uri="{BB962C8B-B14F-4D97-AF65-F5344CB8AC3E}">
        <p14:creationId xmlns:p14="http://schemas.microsoft.com/office/powerpoint/2010/main" val="75599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48:12-17</a:t>
            </a:r>
            <a:endParaRPr lang="en-US" dirty="0">
              <a:solidFill>
                <a:schemeClr val="bg1"/>
              </a:solidFill>
            </a:endParaRPr>
          </a:p>
        </p:txBody>
      </p:sp>
      <p:sp>
        <p:nvSpPr>
          <p:cNvPr id="5" name="Rectangle 4"/>
          <p:cNvSpPr/>
          <p:nvPr/>
        </p:nvSpPr>
        <p:spPr>
          <a:xfrm>
            <a:off x="1578651" y="1138413"/>
            <a:ext cx="9944866" cy="4524315"/>
          </a:xfrm>
          <a:prstGeom prst="rect">
            <a:avLst/>
          </a:prstGeom>
        </p:spPr>
        <p:txBody>
          <a:bodyPr wrap="square">
            <a:spAutoFit/>
          </a:bodyPr>
          <a:lstStyle/>
          <a:p>
            <a:pPr fontAlgn="base"/>
            <a:r>
              <a:rPr lang="en-US" sz="3200" dirty="0">
                <a:solidFill>
                  <a:schemeClr val="bg1"/>
                </a:solidFill>
              </a:rPr>
              <a:t>The Creator God of the Father’s works		Verse 13</a:t>
            </a:r>
          </a:p>
          <a:p>
            <a:pPr fontAlgn="base"/>
            <a:endParaRPr lang="en-US" sz="3200" dirty="0">
              <a:solidFill>
                <a:schemeClr val="bg1"/>
              </a:solidFill>
            </a:endParaRPr>
          </a:p>
          <a:p>
            <a:pPr fontAlgn="base"/>
            <a:r>
              <a:rPr lang="en-US" sz="3200" dirty="0">
                <a:solidFill>
                  <a:schemeClr val="bg1"/>
                </a:solidFill>
              </a:rPr>
              <a:t>The Advocate God of the Father’s plan		Verse 14</a:t>
            </a:r>
          </a:p>
          <a:p>
            <a:pPr fontAlgn="base"/>
            <a:endParaRPr lang="en-US" sz="3200" dirty="0">
              <a:solidFill>
                <a:schemeClr val="bg1"/>
              </a:solidFill>
            </a:endParaRPr>
          </a:p>
          <a:p>
            <a:pPr fontAlgn="base"/>
            <a:r>
              <a:rPr lang="en-US" sz="3200" dirty="0">
                <a:solidFill>
                  <a:schemeClr val="bg1"/>
                </a:solidFill>
              </a:rPr>
              <a:t>The Administrator God of the Father’s will		Verse 15</a:t>
            </a:r>
          </a:p>
          <a:p>
            <a:pPr fontAlgn="base"/>
            <a:r>
              <a:rPr lang="en-US" sz="3200" dirty="0">
                <a:solidFill>
                  <a:schemeClr val="bg1"/>
                </a:solidFill>
              </a:rPr>
              <a:t>	</a:t>
            </a:r>
            <a:endParaRPr lang="en-US" sz="2800" dirty="0">
              <a:solidFill>
                <a:schemeClr val="bg1"/>
              </a:solidFill>
            </a:endParaRPr>
          </a:p>
          <a:p>
            <a:pPr fontAlgn="base"/>
            <a:r>
              <a:rPr lang="en-US" sz="2800" dirty="0">
                <a:solidFill>
                  <a:schemeClr val="bg1"/>
                </a:solidFill>
              </a:rPr>
              <a:t>The Teacher God of the Father’s commandments		</a:t>
            </a:r>
            <a:r>
              <a:rPr lang="en-US" sz="3200" dirty="0">
                <a:solidFill>
                  <a:schemeClr val="bg1"/>
                </a:solidFill>
              </a:rPr>
              <a:t>Verse 17</a:t>
            </a:r>
          </a:p>
          <a:p>
            <a:pPr fontAlgn="base"/>
            <a:endParaRPr lang="en-US" sz="3200" dirty="0">
              <a:solidFill>
                <a:schemeClr val="bg1"/>
              </a:solidFill>
            </a:endParaRPr>
          </a:p>
          <a:p>
            <a:pPr fontAlgn="base"/>
            <a:r>
              <a:rPr lang="en-US" sz="3200" dirty="0">
                <a:solidFill>
                  <a:schemeClr val="bg1"/>
                </a:solidFill>
              </a:rPr>
              <a:t>The Leader God of the Father’s way			Verse 17</a:t>
            </a: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I Am He – The Role of the Eternal God</a:t>
            </a:r>
          </a:p>
        </p:txBody>
      </p:sp>
      <p:pic>
        <p:nvPicPr>
          <p:cNvPr id="6" name="Picture 4" descr="http://www.clker.com/cliparts/k/o/y/2/l/s/pointing-finger-without-shade-md.png"/>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516045" y="922834"/>
            <a:ext cx="788245" cy="10236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clker.com/cliparts/k/o/y/2/l/s/pointing-finger-without-shade-md.png"/>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528959" y="1834757"/>
            <a:ext cx="788245" cy="10236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clker.com/cliparts/k/o/y/2/l/s/pointing-finger-without-shade-md.png"/>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511844" y="2807751"/>
            <a:ext cx="788245" cy="10236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clker.com/cliparts/k/o/y/2/l/s/pointing-finger-without-shade-md.png"/>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511846" y="3753893"/>
            <a:ext cx="788245" cy="10236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clker.com/cliparts/k/o/y/2/l/s/pointing-finger-without-shade-md.png"/>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511845" y="4775300"/>
            <a:ext cx="788245" cy="102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08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0-#ppt_w/2"/>
                                          </p:val>
                                        </p:tav>
                                        <p:tav tm="100000">
                                          <p:val>
                                            <p:strVal val="#ppt_x"/>
                                          </p:val>
                                        </p:tav>
                                      </p:tavLst>
                                    </p:anim>
                                    <p:anim calcmode="lin" valueType="num">
                                      <p:cBhvr additive="base">
                                        <p:cTn id="1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2" presetClass="entr" presetSubtype="8"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2" presetClass="entr" presetSubtype="8"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par>
                                <p:cTn id="31" presetID="2" presetClass="entr" presetSubtype="8"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0-#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par>
                                <p:cTn id="39" presetID="2" presetClass="entr" presetSubtype="8"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48:18</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Blessings of Obedience—Peace </a:t>
            </a:r>
          </a:p>
        </p:txBody>
      </p:sp>
      <p:sp>
        <p:nvSpPr>
          <p:cNvPr id="6" name="Rectangle 5"/>
          <p:cNvSpPr/>
          <p:nvPr/>
        </p:nvSpPr>
        <p:spPr>
          <a:xfrm>
            <a:off x="1667189" y="1238293"/>
            <a:ext cx="4051386" cy="523220"/>
          </a:xfrm>
          <a:prstGeom prst="rect">
            <a:avLst/>
          </a:prstGeom>
        </p:spPr>
        <p:txBody>
          <a:bodyPr wrap="square">
            <a:spAutoFit/>
          </a:bodyPr>
          <a:lstStyle/>
          <a:p>
            <a:r>
              <a:rPr lang="en-US" sz="2800" dirty="0">
                <a:solidFill>
                  <a:schemeClr val="bg1"/>
                </a:solidFill>
              </a:rPr>
              <a:t>Peace of the River</a:t>
            </a:r>
          </a:p>
        </p:txBody>
      </p:sp>
      <p:sp>
        <p:nvSpPr>
          <p:cNvPr id="10" name="Rectangle 9"/>
          <p:cNvSpPr/>
          <p:nvPr/>
        </p:nvSpPr>
        <p:spPr>
          <a:xfrm>
            <a:off x="7679540" y="1174247"/>
            <a:ext cx="4051386" cy="523220"/>
          </a:xfrm>
          <a:prstGeom prst="rect">
            <a:avLst/>
          </a:prstGeom>
        </p:spPr>
        <p:txBody>
          <a:bodyPr wrap="square">
            <a:spAutoFit/>
          </a:bodyPr>
          <a:lstStyle/>
          <a:p>
            <a:r>
              <a:rPr lang="en-US" sz="2800" dirty="0">
                <a:solidFill>
                  <a:schemeClr val="bg1"/>
                </a:solidFill>
              </a:rPr>
              <a:t>Waves of the Sea</a:t>
            </a:r>
          </a:p>
        </p:txBody>
      </p:sp>
      <p:pic>
        <p:nvPicPr>
          <p:cNvPr id="10242" name="Picture 2" descr="http://fullhdpictures.com/wp-content/uploads/2015/10/Full-HD-River-Wallpap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190" y="1965239"/>
            <a:ext cx="5551433" cy="346964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i.ytimg.com/vi/Q2-0w0YrsfA/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7261" y="1942165"/>
            <a:ext cx="5588351" cy="349272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509210" y="5700166"/>
            <a:ext cx="8244649" cy="523220"/>
          </a:xfrm>
          <a:prstGeom prst="rect">
            <a:avLst/>
          </a:prstGeom>
        </p:spPr>
        <p:txBody>
          <a:bodyPr wrap="square">
            <a:spAutoFit/>
          </a:bodyPr>
          <a:lstStyle/>
          <a:p>
            <a:r>
              <a:rPr lang="en-US" sz="2800" dirty="0">
                <a:solidFill>
                  <a:schemeClr val="bg1"/>
                </a:solidFill>
              </a:rPr>
              <a:t>Unyielding dedication to righteous obedience</a:t>
            </a:r>
          </a:p>
        </p:txBody>
      </p:sp>
    </p:spTree>
    <p:extLst>
      <p:ext uri="{BB962C8B-B14F-4D97-AF65-F5344CB8AC3E}">
        <p14:creationId xmlns:p14="http://schemas.microsoft.com/office/powerpoint/2010/main" val="392505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48:19  Genesis 12:1-3 and Abraham 2:9-10</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Seed As the Sand</a:t>
            </a:r>
          </a:p>
        </p:txBody>
      </p:sp>
      <p:sp>
        <p:nvSpPr>
          <p:cNvPr id="6" name="Rectangle 5"/>
          <p:cNvSpPr/>
          <p:nvPr/>
        </p:nvSpPr>
        <p:spPr>
          <a:xfrm>
            <a:off x="666294" y="1166841"/>
            <a:ext cx="5253059" cy="1384995"/>
          </a:xfrm>
          <a:prstGeom prst="rect">
            <a:avLst/>
          </a:prstGeom>
        </p:spPr>
        <p:txBody>
          <a:bodyPr wrap="square">
            <a:spAutoFit/>
          </a:bodyPr>
          <a:lstStyle/>
          <a:p>
            <a:r>
              <a:rPr lang="en-US" sz="2800" dirty="0">
                <a:solidFill>
                  <a:schemeClr val="bg1"/>
                </a:solidFill>
              </a:rPr>
              <a:t>“Posterity is a blessing promised to the righteous, as outlined the Abrahamic Covenant.” </a:t>
            </a:r>
          </a:p>
        </p:txBody>
      </p:sp>
      <p:sp>
        <p:nvSpPr>
          <p:cNvPr id="11" name="Rectangle 10"/>
          <p:cNvSpPr/>
          <p:nvPr/>
        </p:nvSpPr>
        <p:spPr>
          <a:xfrm>
            <a:off x="4713668" y="4342305"/>
            <a:ext cx="6467695" cy="1815882"/>
          </a:xfrm>
          <a:prstGeom prst="rect">
            <a:avLst/>
          </a:prstGeom>
        </p:spPr>
        <p:txBody>
          <a:bodyPr wrap="square">
            <a:spAutoFit/>
          </a:bodyPr>
          <a:lstStyle/>
          <a:p>
            <a:r>
              <a:rPr lang="en-US" sz="2800" dirty="0">
                <a:solidFill>
                  <a:schemeClr val="bg1"/>
                </a:solidFill>
              </a:rPr>
              <a:t>A righteous posterity will enjoy the blessings of the gospel now; while an unrighteous posterity will have to wait to be gathered.”</a:t>
            </a: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(5)</a:t>
            </a:r>
          </a:p>
        </p:txBody>
      </p:sp>
      <p:pic>
        <p:nvPicPr>
          <p:cNvPr id="12290" name="Picture 2" descr="http://bartable.bart.gov/files/images/events/big-famil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353" y="853032"/>
            <a:ext cx="4794328" cy="319621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3.bp.blogspot.com/-EtUghKHz-94/URK01ofyZmI/AAAAAAAALAo/ZzfA3S3RXIU/s1600/family+grav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9371" y="2865645"/>
            <a:ext cx="2797258" cy="3243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57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48:20</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Go Ye Out of Babylon</a:t>
            </a:r>
          </a:p>
        </p:txBody>
      </p:sp>
      <p:sp>
        <p:nvSpPr>
          <p:cNvPr id="11" name="Rectangle 10"/>
          <p:cNvSpPr/>
          <p:nvPr/>
        </p:nvSpPr>
        <p:spPr>
          <a:xfrm>
            <a:off x="528355" y="1045651"/>
            <a:ext cx="6467695" cy="1384995"/>
          </a:xfrm>
          <a:prstGeom prst="rect">
            <a:avLst/>
          </a:prstGeom>
        </p:spPr>
        <p:txBody>
          <a:bodyPr wrap="square">
            <a:spAutoFit/>
          </a:bodyPr>
          <a:lstStyle/>
          <a:p>
            <a:r>
              <a:rPr lang="en-US" sz="2800" dirty="0">
                <a:solidFill>
                  <a:schemeClr val="bg1"/>
                </a:solidFill>
              </a:rPr>
              <a:t>Isaiah is prophesying of the release of Israel as Jewish captive form Babylon (537 B.C.)</a:t>
            </a: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(5)</a:t>
            </a:r>
          </a:p>
        </p:txBody>
      </p:sp>
      <p:sp>
        <p:nvSpPr>
          <p:cNvPr id="3" name="Rectangle 2"/>
          <p:cNvSpPr/>
          <p:nvPr/>
        </p:nvSpPr>
        <p:spPr>
          <a:xfrm>
            <a:off x="2198567" y="5360661"/>
            <a:ext cx="7088086" cy="1015663"/>
          </a:xfrm>
          <a:prstGeom prst="rect">
            <a:avLst/>
          </a:prstGeom>
        </p:spPr>
        <p:txBody>
          <a:bodyPr wrap="square">
            <a:spAutoFit/>
          </a:bodyPr>
          <a:lstStyle/>
          <a:p>
            <a:r>
              <a:rPr lang="en-US" sz="2000" i="1" dirty="0">
                <a:solidFill>
                  <a:srgbClr val="FFFF00"/>
                </a:solidFill>
                <a:latin typeface="Palatino"/>
              </a:rPr>
              <a:t>Go ye out from among the nations, even from Babylon, from the midst of wickedness, which is spiritual Babylon.</a:t>
            </a:r>
          </a:p>
          <a:p>
            <a:r>
              <a:rPr lang="en-US" sz="2000" i="1" dirty="0">
                <a:solidFill>
                  <a:srgbClr val="FFFF00"/>
                </a:solidFill>
                <a:latin typeface="Palatino"/>
              </a:rPr>
              <a:t>D&amp;C 133:14</a:t>
            </a:r>
            <a:endParaRPr lang="en-US" sz="2000" i="1" dirty="0">
              <a:solidFill>
                <a:srgbClr val="FFFF00"/>
              </a:solidFill>
            </a:endParaRPr>
          </a:p>
        </p:txBody>
      </p:sp>
      <p:sp>
        <p:nvSpPr>
          <p:cNvPr id="10" name="Rectangle 9"/>
          <p:cNvSpPr/>
          <p:nvPr/>
        </p:nvSpPr>
        <p:spPr>
          <a:xfrm>
            <a:off x="3166115" y="2992652"/>
            <a:ext cx="6467695" cy="1815882"/>
          </a:xfrm>
          <a:prstGeom prst="rect">
            <a:avLst/>
          </a:prstGeom>
        </p:spPr>
        <p:txBody>
          <a:bodyPr wrap="square">
            <a:spAutoFit/>
          </a:bodyPr>
          <a:lstStyle/>
          <a:p>
            <a:r>
              <a:rPr lang="en-US" sz="2800" dirty="0">
                <a:solidFill>
                  <a:schemeClr val="bg1"/>
                </a:solidFill>
              </a:rPr>
              <a:t>However…</a:t>
            </a:r>
          </a:p>
          <a:p>
            <a:endParaRPr lang="en-US" sz="2800" dirty="0">
              <a:solidFill>
                <a:schemeClr val="bg1"/>
              </a:solidFill>
            </a:endParaRPr>
          </a:p>
          <a:p>
            <a:r>
              <a:rPr lang="en-US" sz="2800" dirty="0">
                <a:solidFill>
                  <a:schemeClr val="bg1"/>
                </a:solidFill>
              </a:rPr>
              <a:t>He is also telling future generations to leave spiritual Babylon behind. </a:t>
            </a:r>
          </a:p>
        </p:txBody>
      </p:sp>
      <p:grpSp>
        <p:nvGrpSpPr>
          <p:cNvPr id="5" name="Group 4"/>
          <p:cNvGrpSpPr/>
          <p:nvPr/>
        </p:nvGrpSpPr>
        <p:grpSpPr>
          <a:xfrm>
            <a:off x="8048876" y="592381"/>
            <a:ext cx="2943922" cy="5005956"/>
            <a:chOff x="8110359" y="966130"/>
            <a:chExt cx="2943922" cy="5005956"/>
          </a:xfrm>
        </p:grpSpPr>
        <p:sp>
          <p:nvSpPr>
            <p:cNvPr id="4" name="Rounded Rectangle 3"/>
            <p:cNvSpPr/>
            <p:nvPr/>
          </p:nvSpPr>
          <p:spPr>
            <a:xfrm>
              <a:off x="9277049" y="2925379"/>
              <a:ext cx="463639" cy="3046707"/>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8110359" y="966130"/>
              <a:ext cx="2943922" cy="3067318"/>
              <a:chOff x="3055434" y="2111298"/>
              <a:chExt cx="2943922" cy="1565495"/>
            </a:xfrm>
          </p:grpSpPr>
          <p:sp>
            <p:nvSpPr>
              <p:cNvPr id="14" name="Rounded Rectangle 13"/>
              <p:cNvSpPr/>
              <p:nvPr/>
            </p:nvSpPr>
            <p:spPr>
              <a:xfrm>
                <a:off x="3055434" y="2111298"/>
                <a:ext cx="2943922" cy="1033346"/>
              </a:xfrm>
              <a:prstGeom prst="roundRect">
                <a:avLst>
                  <a:gd name="adj" fmla="val 5875"/>
                </a:avLst>
              </a:prstGeom>
              <a:solidFill>
                <a:srgbClr val="589A8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ame 14"/>
              <p:cNvSpPr/>
              <p:nvPr/>
            </p:nvSpPr>
            <p:spPr>
              <a:xfrm>
                <a:off x="3129776" y="2178205"/>
                <a:ext cx="2772936" cy="881462"/>
              </a:xfrm>
              <a:prstGeom prst="frame">
                <a:avLst>
                  <a:gd name="adj1" fmla="val 3223"/>
                </a:avLst>
              </a:prstGeom>
              <a:solidFill>
                <a:schemeClr val="bg1"/>
              </a:solidFill>
              <a:ln>
                <a:solidFill>
                  <a:srgbClr val="589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3196683" y="2230243"/>
                <a:ext cx="2624254" cy="1446550"/>
              </a:xfrm>
              <a:prstGeom prst="rect">
                <a:avLst/>
              </a:prstGeom>
              <a:noFill/>
            </p:spPr>
            <p:txBody>
              <a:bodyPr wrap="square" rtlCol="0">
                <a:spAutoFit/>
              </a:bodyPr>
              <a:lstStyle/>
              <a:p>
                <a:pPr algn="ctr"/>
                <a:r>
                  <a:rPr lang="en-US" sz="4400" dirty="0">
                    <a:solidFill>
                      <a:schemeClr val="bg1"/>
                    </a:solidFill>
                  </a:rPr>
                  <a:t>Leaving Babylon</a:t>
                </a:r>
              </a:p>
            </p:txBody>
          </p:sp>
        </p:grpSp>
      </p:grpSp>
      <p:grpSp>
        <p:nvGrpSpPr>
          <p:cNvPr id="18" name="Group 17"/>
          <p:cNvGrpSpPr/>
          <p:nvPr/>
        </p:nvGrpSpPr>
        <p:grpSpPr>
          <a:xfrm flipH="1">
            <a:off x="6313420" y="1711486"/>
            <a:ext cx="843991" cy="1711441"/>
            <a:chOff x="3369330" y="990600"/>
            <a:chExt cx="1891155" cy="3834873"/>
          </a:xfrm>
        </p:grpSpPr>
        <p:sp>
          <p:nvSpPr>
            <p:cNvPr id="19" name="Rounded Rectangle 18"/>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5745961">
              <a:off x="4829111" y="2296036"/>
              <a:ext cx="221193" cy="6415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19242442">
              <a:off x="4383575" y="1823704"/>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7465154">
              <a:off x="4327124" y="3276318"/>
              <a:ext cx="339233" cy="71454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828296" y="990600"/>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8114643">
              <a:off x="3369330" y="2096811"/>
              <a:ext cx="1062605"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566960" y="3629049"/>
              <a:ext cx="252342" cy="87034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240782">
              <a:off x="3453400" y="2446870"/>
              <a:ext cx="221193" cy="75330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flipH="1">
            <a:off x="6991953" y="1251441"/>
            <a:ext cx="843991" cy="1711441"/>
            <a:chOff x="3369330" y="990600"/>
            <a:chExt cx="1891155" cy="3834873"/>
          </a:xfrm>
        </p:grpSpPr>
        <p:sp>
          <p:nvSpPr>
            <p:cNvPr id="29" name="Rounded Rectangle 28"/>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5745961">
              <a:off x="4829111" y="2296036"/>
              <a:ext cx="221193" cy="6415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19242442">
              <a:off x="4383575" y="1823704"/>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7465154">
              <a:off x="4327124" y="3276318"/>
              <a:ext cx="339233" cy="71454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828296" y="990600"/>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8114643">
              <a:off x="3369330" y="2096811"/>
              <a:ext cx="1062605"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4566960" y="3629049"/>
              <a:ext cx="252342" cy="87034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rot="240782">
              <a:off x="3453400" y="2446870"/>
              <a:ext cx="221193" cy="75330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5344774" y="2139002"/>
            <a:ext cx="843991" cy="1711441"/>
            <a:chOff x="6024626" y="2155709"/>
            <a:chExt cx="843991" cy="1711441"/>
          </a:xfrm>
        </p:grpSpPr>
        <p:grpSp>
          <p:nvGrpSpPr>
            <p:cNvPr id="38" name="Group 37"/>
            <p:cNvGrpSpPr/>
            <p:nvPr/>
          </p:nvGrpSpPr>
          <p:grpSpPr>
            <a:xfrm flipH="1">
              <a:off x="6024626" y="2155709"/>
              <a:ext cx="843991" cy="1711441"/>
              <a:chOff x="3369330" y="990600"/>
              <a:chExt cx="1891155" cy="3834873"/>
            </a:xfrm>
          </p:grpSpPr>
          <p:sp>
            <p:nvSpPr>
              <p:cNvPr id="39" name="Rounded Rectangle 38"/>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5745961">
                <a:off x="4829111" y="2296036"/>
                <a:ext cx="221193" cy="6415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19242442">
                <a:off x="4383575" y="1823704"/>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rot="7465154">
                <a:off x="4327124" y="3276318"/>
                <a:ext cx="339233" cy="71454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828296" y="990600"/>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rot="8114643">
                <a:off x="3369330" y="2096811"/>
                <a:ext cx="1062605"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4566960" y="3629049"/>
                <a:ext cx="252342" cy="87034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rot="240782">
                <a:off x="3453400" y="2446870"/>
                <a:ext cx="221193" cy="75330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Isosceles Triangle 6"/>
            <p:cNvSpPr/>
            <p:nvPr/>
          </p:nvSpPr>
          <p:spPr>
            <a:xfrm>
              <a:off x="6261027" y="2678048"/>
              <a:ext cx="472875" cy="62304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7905582" y="2227472"/>
            <a:ext cx="843991" cy="1711441"/>
            <a:chOff x="6024626" y="2155709"/>
            <a:chExt cx="843991" cy="1711441"/>
          </a:xfrm>
        </p:grpSpPr>
        <p:grpSp>
          <p:nvGrpSpPr>
            <p:cNvPr id="51" name="Group 50"/>
            <p:cNvGrpSpPr/>
            <p:nvPr/>
          </p:nvGrpSpPr>
          <p:grpSpPr>
            <a:xfrm flipH="1">
              <a:off x="6024626" y="2155709"/>
              <a:ext cx="843991" cy="1711441"/>
              <a:chOff x="3369330" y="990600"/>
              <a:chExt cx="1891155" cy="3834873"/>
            </a:xfrm>
          </p:grpSpPr>
          <p:sp>
            <p:nvSpPr>
              <p:cNvPr id="53" name="Rounded Rectangle 52"/>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5745961">
                <a:off x="4829111" y="2296036"/>
                <a:ext cx="221193" cy="6415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rot="19242442">
                <a:off x="4383575" y="1823704"/>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rot="7465154">
                <a:off x="4327124" y="3276318"/>
                <a:ext cx="339233" cy="71454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3828296" y="990600"/>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8114643">
                <a:off x="3369330" y="2096811"/>
                <a:ext cx="1062605"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4566960" y="3629049"/>
                <a:ext cx="252342" cy="87034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rot="240782">
                <a:off x="3453400" y="2446870"/>
                <a:ext cx="221193" cy="75330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Isosceles Triangle 51"/>
            <p:cNvSpPr/>
            <p:nvPr/>
          </p:nvSpPr>
          <p:spPr>
            <a:xfrm>
              <a:off x="6261027" y="2678048"/>
              <a:ext cx="472875" cy="62304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9762621" y="3095359"/>
            <a:ext cx="2444882" cy="1477328"/>
          </a:xfrm>
          <a:prstGeom prst="rect">
            <a:avLst/>
          </a:prstGeom>
        </p:spPr>
        <p:txBody>
          <a:bodyPr wrap="square">
            <a:spAutoFit/>
          </a:bodyPr>
          <a:lstStyle/>
          <a:p>
            <a:r>
              <a:rPr lang="en-US" dirty="0">
                <a:solidFill>
                  <a:schemeClr val="bg1"/>
                </a:solidFill>
              </a:rPr>
              <a:t>Leaving Babylon and the Chaldeans is symbolic of leaving worldliness behind and coming unto the Lord</a:t>
            </a:r>
            <a:endParaRPr lang="en-US" dirty="0"/>
          </a:p>
        </p:txBody>
      </p:sp>
    </p:spTree>
    <p:extLst>
      <p:ext uri="{BB962C8B-B14F-4D97-AF65-F5344CB8AC3E}">
        <p14:creationId xmlns:p14="http://schemas.microsoft.com/office/powerpoint/2010/main" val="64950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2" presetClass="exit" presetSubtype="9" fill="hold" nodeType="withEffect">
                                  <p:stCondLst>
                                    <p:cond delay="0"/>
                                  </p:stCondLst>
                                  <p:childTnLst>
                                    <p:anim calcmode="lin" valueType="num">
                                      <p:cBhvr additive="base">
                                        <p:cTn id="24" dur="1250"/>
                                        <p:tgtEl>
                                          <p:spTgt spid="8"/>
                                        </p:tgtEl>
                                        <p:attrNameLst>
                                          <p:attrName>ppt_x</p:attrName>
                                        </p:attrNameLst>
                                      </p:cBhvr>
                                      <p:tavLst>
                                        <p:tav tm="0">
                                          <p:val>
                                            <p:strVal val="ppt_x"/>
                                          </p:val>
                                        </p:tav>
                                        <p:tav tm="100000">
                                          <p:val>
                                            <p:strVal val="0-ppt_w/2"/>
                                          </p:val>
                                        </p:tav>
                                      </p:tavLst>
                                    </p:anim>
                                    <p:anim calcmode="lin" valueType="num">
                                      <p:cBhvr additive="base">
                                        <p:cTn id="25" dur="1250"/>
                                        <p:tgtEl>
                                          <p:spTgt spid="8"/>
                                        </p:tgtEl>
                                        <p:attrNameLst>
                                          <p:attrName>ppt_y</p:attrName>
                                        </p:attrNameLst>
                                      </p:cBhvr>
                                      <p:tavLst>
                                        <p:tav tm="0">
                                          <p:val>
                                            <p:strVal val="ppt_y"/>
                                          </p:val>
                                        </p:tav>
                                        <p:tav tm="100000">
                                          <p:val>
                                            <p:strVal val="0-ppt_h/2"/>
                                          </p:val>
                                        </p:tav>
                                      </p:tavLst>
                                    </p:anim>
                                    <p:set>
                                      <p:cBhvr>
                                        <p:cTn id="26" dur="1" fill="hold">
                                          <p:stCondLst>
                                            <p:cond delay="1249"/>
                                          </p:stCondLst>
                                        </p:cTn>
                                        <p:tgtEl>
                                          <p:spTgt spid="8"/>
                                        </p:tgtEl>
                                        <p:attrNameLst>
                                          <p:attrName>style.visibility</p:attrName>
                                        </p:attrNameLst>
                                      </p:cBhvr>
                                      <p:to>
                                        <p:strVal val="hidden"/>
                                      </p:to>
                                    </p:set>
                                  </p:childTnLst>
                                </p:cTn>
                              </p:par>
                              <p:par>
                                <p:cTn id="27" presetID="2" presetClass="exit" presetSubtype="9" fill="hold" nodeType="withEffect">
                                  <p:stCondLst>
                                    <p:cond delay="0"/>
                                  </p:stCondLst>
                                  <p:childTnLst>
                                    <p:anim calcmode="lin" valueType="num">
                                      <p:cBhvr additive="base">
                                        <p:cTn id="28" dur="1250"/>
                                        <p:tgtEl>
                                          <p:spTgt spid="18"/>
                                        </p:tgtEl>
                                        <p:attrNameLst>
                                          <p:attrName>ppt_x</p:attrName>
                                        </p:attrNameLst>
                                      </p:cBhvr>
                                      <p:tavLst>
                                        <p:tav tm="0">
                                          <p:val>
                                            <p:strVal val="ppt_x"/>
                                          </p:val>
                                        </p:tav>
                                        <p:tav tm="100000">
                                          <p:val>
                                            <p:strVal val="0-ppt_w/2"/>
                                          </p:val>
                                        </p:tav>
                                      </p:tavLst>
                                    </p:anim>
                                    <p:anim calcmode="lin" valueType="num">
                                      <p:cBhvr additive="base">
                                        <p:cTn id="29" dur="1250"/>
                                        <p:tgtEl>
                                          <p:spTgt spid="18"/>
                                        </p:tgtEl>
                                        <p:attrNameLst>
                                          <p:attrName>ppt_y</p:attrName>
                                        </p:attrNameLst>
                                      </p:cBhvr>
                                      <p:tavLst>
                                        <p:tav tm="0">
                                          <p:val>
                                            <p:strVal val="ppt_y"/>
                                          </p:val>
                                        </p:tav>
                                        <p:tav tm="100000">
                                          <p:val>
                                            <p:strVal val="0-ppt_h/2"/>
                                          </p:val>
                                        </p:tav>
                                      </p:tavLst>
                                    </p:anim>
                                    <p:set>
                                      <p:cBhvr>
                                        <p:cTn id="30" dur="1" fill="hold">
                                          <p:stCondLst>
                                            <p:cond delay="1249"/>
                                          </p:stCondLst>
                                        </p:cTn>
                                        <p:tgtEl>
                                          <p:spTgt spid="18"/>
                                        </p:tgtEl>
                                        <p:attrNameLst>
                                          <p:attrName>style.visibility</p:attrName>
                                        </p:attrNameLst>
                                      </p:cBhvr>
                                      <p:to>
                                        <p:strVal val="hidden"/>
                                      </p:to>
                                    </p:set>
                                  </p:childTnLst>
                                </p:cTn>
                              </p:par>
                              <p:par>
                                <p:cTn id="31" presetID="2" presetClass="exit" presetSubtype="9" fill="hold" nodeType="withEffect">
                                  <p:stCondLst>
                                    <p:cond delay="0"/>
                                  </p:stCondLst>
                                  <p:childTnLst>
                                    <p:anim calcmode="lin" valueType="num">
                                      <p:cBhvr additive="base">
                                        <p:cTn id="32" dur="1250"/>
                                        <p:tgtEl>
                                          <p:spTgt spid="28"/>
                                        </p:tgtEl>
                                        <p:attrNameLst>
                                          <p:attrName>ppt_x</p:attrName>
                                        </p:attrNameLst>
                                      </p:cBhvr>
                                      <p:tavLst>
                                        <p:tav tm="0">
                                          <p:val>
                                            <p:strVal val="ppt_x"/>
                                          </p:val>
                                        </p:tav>
                                        <p:tav tm="100000">
                                          <p:val>
                                            <p:strVal val="0-ppt_w/2"/>
                                          </p:val>
                                        </p:tav>
                                      </p:tavLst>
                                    </p:anim>
                                    <p:anim calcmode="lin" valueType="num">
                                      <p:cBhvr additive="base">
                                        <p:cTn id="33" dur="1250"/>
                                        <p:tgtEl>
                                          <p:spTgt spid="28"/>
                                        </p:tgtEl>
                                        <p:attrNameLst>
                                          <p:attrName>ppt_y</p:attrName>
                                        </p:attrNameLst>
                                      </p:cBhvr>
                                      <p:tavLst>
                                        <p:tav tm="0">
                                          <p:val>
                                            <p:strVal val="ppt_y"/>
                                          </p:val>
                                        </p:tav>
                                        <p:tav tm="100000">
                                          <p:val>
                                            <p:strVal val="0-ppt_h/2"/>
                                          </p:val>
                                        </p:tav>
                                      </p:tavLst>
                                    </p:anim>
                                    <p:set>
                                      <p:cBhvr>
                                        <p:cTn id="34" dur="1" fill="hold">
                                          <p:stCondLst>
                                            <p:cond delay="1249"/>
                                          </p:stCondLst>
                                        </p:cTn>
                                        <p:tgtEl>
                                          <p:spTgt spid="28"/>
                                        </p:tgtEl>
                                        <p:attrNameLst>
                                          <p:attrName>style.visibility</p:attrName>
                                        </p:attrNameLst>
                                      </p:cBhvr>
                                      <p:to>
                                        <p:strVal val="hidden"/>
                                      </p:to>
                                    </p:set>
                                  </p:childTnLst>
                                </p:cTn>
                              </p:par>
                              <p:par>
                                <p:cTn id="35" presetID="2" presetClass="exit" presetSubtype="9" fill="hold" nodeType="withEffect">
                                  <p:stCondLst>
                                    <p:cond delay="0"/>
                                  </p:stCondLst>
                                  <p:childTnLst>
                                    <p:anim calcmode="lin" valueType="num">
                                      <p:cBhvr additive="base">
                                        <p:cTn id="36" dur="1250"/>
                                        <p:tgtEl>
                                          <p:spTgt spid="50"/>
                                        </p:tgtEl>
                                        <p:attrNameLst>
                                          <p:attrName>ppt_x</p:attrName>
                                        </p:attrNameLst>
                                      </p:cBhvr>
                                      <p:tavLst>
                                        <p:tav tm="0">
                                          <p:val>
                                            <p:strVal val="ppt_x"/>
                                          </p:val>
                                        </p:tav>
                                        <p:tav tm="100000">
                                          <p:val>
                                            <p:strVal val="0-ppt_w/2"/>
                                          </p:val>
                                        </p:tav>
                                      </p:tavLst>
                                    </p:anim>
                                    <p:anim calcmode="lin" valueType="num">
                                      <p:cBhvr additive="base">
                                        <p:cTn id="37" dur="1250"/>
                                        <p:tgtEl>
                                          <p:spTgt spid="50"/>
                                        </p:tgtEl>
                                        <p:attrNameLst>
                                          <p:attrName>ppt_y</p:attrName>
                                        </p:attrNameLst>
                                      </p:cBhvr>
                                      <p:tavLst>
                                        <p:tav tm="0">
                                          <p:val>
                                            <p:strVal val="ppt_y"/>
                                          </p:val>
                                        </p:tav>
                                        <p:tav tm="100000">
                                          <p:val>
                                            <p:strVal val="0-ppt_h/2"/>
                                          </p:val>
                                        </p:tav>
                                      </p:tavLst>
                                    </p:anim>
                                    <p:set>
                                      <p:cBhvr>
                                        <p:cTn id="38" dur="1" fill="hold">
                                          <p:stCondLst>
                                            <p:cond delay="1249"/>
                                          </p:stCondLst>
                                        </p:cTn>
                                        <p:tgtEl>
                                          <p:spTgt spid="5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48:21</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Waters Flow Out of the Rock</a:t>
            </a:r>
          </a:p>
        </p:txBody>
      </p:sp>
      <p:sp>
        <p:nvSpPr>
          <p:cNvPr id="11" name="Rectangle 10"/>
          <p:cNvSpPr/>
          <p:nvPr/>
        </p:nvSpPr>
        <p:spPr>
          <a:xfrm>
            <a:off x="2685505" y="804918"/>
            <a:ext cx="6467695" cy="954107"/>
          </a:xfrm>
          <a:prstGeom prst="rect">
            <a:avLst/>
          </a:prstGeom>
        </p:spPr>
        <p:txBody>
          <a:bodyPr wrap="square">
            <a:spAutoFit/>
          </a:bodyPr>
          <a:lstStyle/>
          <a:p>
            <a:pPr algn="ctr"/>
            <a:r>
              <a:rPr lang="en-US" sz="2800" dirty="0">
                <a:solidFill>
                  <a:srgbClr val="FFFF00"/>
                </a:solidFill>
              </a:rPr>
              <a:t>The Saviors protective care and redeeming power</a:t>
            </a: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(5)</a:t>
            </a:r>
          </a:p>
        </p:txBody>
      </p:sp>
      <p:pic>
        <p:nvPicPr>
          <p:cNvPr id="13314" name="Picture 2" descr="http://agapegeek.files.wordpress.com/2010/04/moses_water_rock_stri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9722" y="1980721"/>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10059" y="2463160"/>
            <a:ext cx="3189605" cy="2677656"/>
          </a:xfrm>
          <a:prstGeom prst="rect">
            <a:avLst/>
          </a:prstGeom>
        </p:spPr>
        <p:txBody>
          <a:bodyPr wrap="square">
            <a:spAutoFit/>
          </a:bodyPr>
          <a:lstStyle/>
          <a:p>
            <a:pPr algn="ctr"/>
            <a:r>
              <a:rPr lang="en-US" sz="2800" dirty="0">
                <a:solidFill>
                  <a:srgbClr val="FFFF00"/>
                </a:solidFill>
              </a:rPr>
              <a:t>The Living Water that comes from Christ</a:t>
            </a:r>
          </a:p>
          <a:p>
            <a:pPr algn="ctr"/>
            <a:r>
              <a:rPr lang="en-US" sz="2800" dirty="0">
                <a:solidFill>
                  <a:srgbClr val="FFFF00"/>
                </a:solidFill>
              </a:rPr>
              <a:t>Psalm 95:1</a:t>
            </a:r>
          </a:p>
          <a:p>
            <a:pPr algn="ctr"/>
            <a:r>
              <a:rPr lang="en-US" sz="2800" dirty="0">
                <a:solidFill>
                  <a:srgbClr val="FFFF00"/>
                </a:solidFill>
              </a:rPr>
              <a:t>The Rock of our salvation</a:t>
            </a:r>
          </a:p>
        </p:txBody>
      </p:sp>
    </p:spTree>
    <p:extLst>
      <p:ext uri="{BB962C8B-B14F-4D97-AF65-F5344CB8AC3E}">
        <p14:creationId xmlns:p14="http://schemas.microsoft.com/office/powerpoint/2010/main" val="278833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fade">
                                      <p:cBhvr>
                                        <p:cTn id="10"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48:22</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There is No Peace For The Wicked</a:t>
            </a: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(5)</a:t>
            </a:r>
          </a:p>
        </p:txBody>
      </p:sp>
      <p:sp>
        <p:nvSpPr>
          <p:cNvPr id="9" name="Rectangle 8"/>
          <p:cNvSpPr/>
          <p:nvPr/>
        </p:nvSpPr>
        <p:spPr>
          <a:xfrm>
            <a:off x="656428" y="842008"/>
            <a:ext cx="4393006" cy="1938992"/>
          </a:xfrm>
          <a:prstGeom prst="rect">
            <a:avLst/>
          </a:prstGeom>
        </p:spPr>
        <p:txBody>
          <a:bodyPr wrap="square">
            <a:spAutoFit/>
          </a:bodyPr>
          <a:lstStyle/>
          <a:p>
            <a:r>
              <a:rPr lang="en-US" sz="2000" i="1" dirty="0">
                <a:solidFill>
                  <a:srgbClr val="FFFF00"/>
                </a:solidFill>
              </a:rPr>
              <a:t>Do not suppose, because it has been spoken concerning restoration, that ye shall be restored from sin to happiness. Behold, I say unto you, wickedness never was happiness.</a:t>
            </a:r>
          </a:p>
          <a:p>
            <a:r>
              <a:rPr lang="en-US" sz="2000" i="1" dirty="0">
                <a:solidFill>
                  <a:srgbClr val="FFFF00"/>
                </a:solidFill>
              </a:rPr>
              <a:t>Alma 41:10</a:t>
            </a:r>
          </a:p>
        </p:txBody>
      </p:sp>
      <p:sp>
        <p:nvSpPr>
          <p:cNvPr id="10" name="Rectangle 9"/>
          <p:cNvSpPr/>
          <p:nvPr/>
        </p:nvSpPr>
        <p:spPr>
          <a:xfrm>
            <a:off x="5306096" y="1305342"/>
            <a:ext cx="6395578" cy="2123658"/>
          </a:xfrm>
          <a:prstGeom prst="rect">
            <a:avLst/>
          </a:prstGeom>
        </p:spPr>
        <p:txBody>
          <a:bodyPr wrap="square">
            <a:spAutoFit/>
          </a:bodyPr>
          <a:lstStyle/>
          <a:p>
            <a:pPr algn="ctr"/>
            <a:r>
              <a:rPr lang="en-US" sz="4400" dirty="0">
                <a:solidFill>
                  <a:schemeClr val="bg1"/>
                </a:solidFill>
              </a:rPr>
              <a:t>Can you find peace outside of the plan of happiness?</a:t>
            </a:r>
          </a:p>
        </p:txBody>
      </p:sp>
      <p:grpSp>
        <p:nvGrpSpPr>
          <p:cNvPr id="13" name="Group 12"/>
          <p:cNvGrpSpPr/>
          <p:nvPr/>
        </p:nvGrpSpPr>
        <p:grpSpPr>
          <a:xfrm>
            <a:off x="3165064" y="3448550"/>
            <a:ext cx="4025403" cy="2965265"/>
            <a:chOff x="228600" y="381000"/>
            <a:chExt cx="3505068" cy="2501531"/>
          </a:xfrm>
        </p:grpSpPr>
        <p:grpSp>
          <p:nvGrpSpPr>
            <p:cNvPr id="14" name="Group 13"/>
            <p:cNvGrpSpPr/>
            <p:nvPr/>
          </p:nvGrpSpPr>
          <p:grpSpPr>
            <a:xfrm>
              <a:off x="228600" y="381000"/>
              <a:ext cx="3505068" cy="2501531"/>
              <a:chOff x="534986" y="381000"/>
              <a:chExt cx="2637111" cy="2501531"/>
            </a:xfrm>
          </p:grpSpPr>
          <p:sp>
            <p:nvSpPr>
              <p:cNvPr id="16" name="Rectangle 15"/>
              <p:cNvSpPr/>
              <p:nvPr/>
            </p:nvSpPr>
            <p:spPr>
              <a:xfrm>
                <a:off x="963712" y="967740"/>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34986" y="384805"/>
                <a:ext cx="457200" cy="2497726"/>
                <a:chOff x="533400" y="381000"/>
                <a:chExt cx="457200" cy="2497726"/>
              </a:xfrm>
            </p:grpSpPr>
            <p:sp>
              <p:nvSpPr>
                <p:cNvPr id="23" name="Oval 22"/>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2714897" y="381000"/>
                <a:ext cx="457200" cy="2497726"/>
                <a:chOff x="2714897" y="457200"/>
                <a:chExt cx="457200" cy="2497726"/>
              </a:xfrm>
            </p:grpSpPr>
            <p:sp>
              <p:nvSpPr>
                <p:cNvPr id="19" name="Oval 18"/>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Rectangle 14"/>
            <p:cNvSpPr/>
            <p:nvPr/>
          </p:nvSpPr>
          <p:spPr>
            <a:xfrm>
              <a:off x="855712" y="1090990"/>
              <a:ext cx="2293346" cy="1116468"/>
            </a:xfrm>
            <a:prstGeom prst="rect">
              <a:avLst/>
            </a:prstGeom>
          </p:spPr>
          <p:txBody>
            <a:bodyPr wrap="square">
              <a:spAutoFit/>
            </a:bodyPr>
            <a:lstStyle/>
            <a:p>
              <a:pPr algn="ctr"/>
              <a:r>
                <a:rPr lang="en-US" sz="2000" dirty="0"/>
                <a:t> </a:t>
              </a:r>
              <a:r>
                <a:rPr lang="en-US" sz="2000" b="1" dirty="0"/>
                <a:t>If we hearken to the Lord’s commandments, then we will have peace</a:t>
              </a:r>
              <a:endParaRPr lang="en-US" sz="2000" i="1" dirty="0"/>
            </a:p>
          </p:txBody>
        </p:sp>
      </p:grpSp>
    </p:spTree>
    <p:extLst>
      <p:ext uri="{BB962C8B-B14F-4D97-AF65-F5344CB8AC3E}">
        <p14:creationId xmlns:p14="http://schemas.microsoft.com/office/powerpoint/2010/main" val="346079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48:18</a:t>
            </a:r>
            <a:endParaRPr lang="en-US" dirty="0">
              <a:solidFill>
                <a:schemeClr val="bg1"/>
              </a:solidFill>
            </a:endParaRP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(8)</a:t>
            </a:r>
          </a:p>
        </p:txBody>
      </p:sp>
      <p:sp>
        <p:nvSpPr>
          <p:cNvPr id="9" name="TextBox 8"/>
          <p:cNvSpPr txBox="1"/>
          <p:nvPr/>
        </p:nvSpPr>
        <p:spPr>
          <a:xfrm>
            <a:off x="894612" y="1053904"/>
            <a:ext cx="6710300" cy="4524315"/>
          </a:xfrm>
          <a:prstGeom prst="rect">
            <a:avLst/>
          </a:prstGeom>
          <a:noFill/>
        </p:spPr>
        <p:txBody>
          <a:bodyPr wrap="square" rtlCol="0">
            <a:spAutoFit/>
          </a:bodyPr>
          <a:lstStyle/>
          <a:p>
            <a:pPr fontAlgn="base"/>
            <a:r>
              <a:rPr lang="en-US" sz="2400" dirty="0">
                <a:solidFill>
                  <a:schemeClr val="bg1"/>
                </a:solidFill>
              </a:rPr>
              <a:t>“We all long for peace. Peace is not just safety or lack of war, violence, conflict, and contention. Peace comes from knowing that the Savior knows who we are and knows that we have faith in Him, love Him, and keep His commandments, even and especially amid life’s devastating trials and tragedies. …</a:t>
            </a:r>
          </a:p>
          <a:p>
            <a:pPr fontAlgn="base"/>
            <a:endParaRPr lang="en-US" sz="2400" dirty="0">
              <a:solidFill>
                <a:schemeClr val="bg1"/>
              </a:solidFill>
            </a:endParaRPr>
          </a:p>
          <a:p>
            <a:pPr fontAlgn="base"/>
            <a:endParaRPr lang="en-US" sz="2400" dirty="0">
              <a:solidFill>
                <a:schemeClr val="bg1"/>
              </a:solidFill>
            </a:endParaRPr>
          </a:p>
          <a:p>
            <a:pPr fontAlgn="base"/>
            <a:r>
              <a:rPr lang="en-US" sz="2400" dirty="0">
                <a:solidFill>
                  <a:schemeClr val="bg1"/>
                </a:solidFill>
              </a:rPr>
              <a:t>“… Even with the trials of life, because of the Savior’s Atonement and His grace, righteous living will be rewarded with personal peace.”</a:t>
            </a:r>
          </a:p>
        </p:txBody>
      </p:sp>
      <p:pic>
        <p:nvPicPr>
          <p:cNvPr id="3" name="Picture 2" descr="http://www.mormonnewsroom.org/download/CookQL_07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9479" y="1768387"/>
            <a:ext cx="2476278" cy="3095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2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49:1-2, 5</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The Call</a:t>
            </a: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(6)</a:t>
            </a:r>
          </a:p>
        </p:txBody>
      </p:sp>
      <p:grpSp>
        <p:nvGrpSpPr>
          <p:cNvPr id="6" name="Group 5"/>
          <p:cNvGrpSpPr/>
          <p:nvPr/>
        </p:nvGrpSpPr>
        <p:grpSpPr>
          <a:xfrm>
            <a:off x="579520" y="956105"/>
            <a:ext cx="4898737" cy="2540787"/>
            <a:chOff x="579520" y="956105"/>
            <a:chExt cx="4898737" cy="2540787"/>
          </a:xfrm>
        </p:grpSpPr>
        <p:sp>
          <p:nvSpPr>
            <p:cNvPr id="4" name="TextBox 3"/>
            <p:cNvSpPr txBox="1"/>
            <p:nvPr/>
          </p:nvSpPr>
          <p:spPr>
            <a:xfrm>
              <a:off x="579520" y="1462763"/>
              <a:ext cx="2997902" cy="369332"/>
            </a:xfrm>
            <a:prstGeom prst="rect">
              <a:avLst/>
            </a:prstGeom>
            <a:noFill/>
          </p:spPr>
          <p:txBody>
            <a:bodyPr wrap="square" rtlCol="0">
              <a:spAutoFit/>
            </a:bodyPr>
            <a:lstStyle/>
            <a:p>
              <a:r>
                <a:rPr lang="en-US" dirty="0">
                  <a:solidFill>
                    <a:schemeClr val="bg1"/>
                  </a:solidFill>
                </a:rPr>
                <a:t>“Called me from the womb”</a:t>
              </a:r>
            </a:p>
          </p:txBody>
        </p:sp>
        <p:sp>
          <p:nvSpPr>
            <p:cNvPr id="88" name="TextBox 87"/>
            <p:cNvSpPr txBox="1"/>
            <p:nvPr/>
          </p:nvSpPr>
          <p:spPr>
            <a:xfrm>
              <a:off x="662871" y="2033100"/>
              <a:ext cx="3032113" cy="646331"/>
            </a:xfrm>
            <a:prstGeom prst="rect">
              <a:avLst/>
            </a:prstGeom>
            <a:noFill/>
          </p:spPr>
          <p:txBody>
            <a:bodyPr wrap="square" rtlCol="0">
              <a:spAutoFit/>
            </a:bodyPr>
            <a:lstStyle/>
            <a:p>
              <a:r>
                <a:rPr lang="en-US" dirty="0">
                  <a:solidFill>
                    <a:schemeClr val="bg1"/>
                  </a:solidFill>
                </a:rPr>
                <a:t>Jesus was foreordained in the Pre-existence</a:t>
              </a:r>
            </a:p>
          </p:txBody>
        </p:sp>
        <p:pic>
          <p:nvPicPr>
            <p:cNvPr id="5" name="Picture 2" descr="https://rsc.byu.edu/sites/default/files/The%20Grand%20Counci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4683" y="956105"/>
              <a:ext cx="2013574" cy="2540787"/>
            </a:xfrm>
            <a:prstGeom prst="rect">
              <a:avLst/>
            </a:prstGeom>
            <a:noFill/>
            <a:extLst>
              <a:ext uri="{909E8E84-426E-40DD-AFC4-6F175D3DCCD1}">
                <a14:hiddenFill xmlns:a14="http://schemas.microsoft.com/office/drawing/2010/main">
                  <a:solidFill>
                    <a:srgbClr val="FFFFFF"/>
                  </a:solidFill>
                </a14:hiddenFill>
              </a:ext>
            </a:extLst>
          </p:spPr>
        </p:pic>
      </p:grpSp>
      <p:sp>
        <p:nvSpPr>
          <p:cNvPr id="90" name="TextBox 89"/>
          <p:cNvSpPr txBox="1"/>
          <p:nvPr/>
        </p:nvSpPr>
        <p:spPr>
          <a:xfrm>
            <a:off x="6059931" y="1407676"/>
            <a:ext cx="2997902" cy="369332"/>
          </a:xfrm>
          <a:prstGeom prst="rect">
            <a:avLst/>
          </a:prstGeom>
          <a:noFill/>
        </p:spPr>
        <p:txBody>
          <a:bodyPr wrap="square" rtlCol="0">
            <a:spAutoFit/>
          </a:bodyPr>
          <a:lstStyle/>
          <a:p>
            <a:r>
              <a:rPr lang="en-US" dirty="0">
                <a:solidFill>
                  <a:schemeClr val="bg1"/>
                </a:solidFill>
              </a:rPr>
              <a:t>“made mention my name”</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6370" t="760" r="7303" b="31541"/>
          <a:stretch/>
        </p:blipFill>
        <p:spPr>
          <a:xfrm>
            <a:off x="8937960" y="652303"/>
            <a:ext cx="2254314" cy="2897109"/>
          </a:xfrm>
          <a:prstGeom prst="rect">
            <a:avLst/>
          </a:prstGeom>
        </p:spPr>
      </p:pic>
      <p:sp>
        <p:nvSpPr>
          <p:cNvPr id="8" name="Rectangle 7"/>
          <p:cNvSpPr/>
          <p:nvPr/>
        </p:nvSpPr>
        <p:spPr>
          <a:xfrm>
            <a:off x="6158787" y="1940516"/>
            <a:ext cx="2706986" cy="1754326"/>
          </a:xfrm>
          <a:prstGeom prst="rect">
            <a:avLst/>
          </a:prstGeom>
        </p:spPr>
        <p:txBody>
          <a:bodyPr wrap="square">
            <a:spAutoFit/>
          </a:bodyPr>
          <a:lstStyle/>
          <a:p>
            <a:r>
              <a:rPr lang="en-US" i="1" dirty="0">
                <a:solidFill>
                  <a:srgbClr val="FFFF00"/>
                </a:solidFill>
              </a:rPr>
              <a:t>And she shall bring forth a son, and thou shalt call his name Jesus: for he shall save his people from their sins. </a:t>
            </a:r>
          </a:p>
          <a:p>
            <a:r>
              <a:rPr lang="en-US" i="1" dirty="0">
                <a:solidFill>
                  <a:srgbClr val="FFFF00"/>
                </a:solidFill>
              </a:rPr>
              <a:t>Matthew 1:21</a:t>
            </a:r>
          </a:p>
        </p:txBody>
      </p:sp>
      <p:grpSp>
        <p:nvGrpSpPr>
          <p:cNvPr id="3" name="Group 2"/>
          <p:cNvGrpSpPr/>
          <p:nvPr/>
        </p:nvGrpSpPr>
        <p:grpSpPr>
          <a:xfrm>
            <a:off x="508664" y="3932182"/>
            <a:ext cx="6198551" cy="2121194"/>
            <a:chOff x="508664" y="3932182"/>
            <a:chExt cx="6198551" cy="2121194"/>
          </a:xfrm>
        </p:grpSpPr>
        <p:sp>
          <p:nvSpPr>
            <p:cNvPr id="93" name="TextBox 92"/>
            <p:cNvSpPr txBox="1"/>
            <p:nvPr/>
          </p:nvSpPr>
          <p:spPr>
            <a:xfrm>
              <a:off x="3725307" y="4375393"/>
              <a:ext cx="2981908" cy="1477328"/>
            </a:xfrm>
            <a:prstGeom prst="rect">
              <a:avLst/>
            </a:prstGeom>
            <a:noFill/>
          </p:spPr>
          <p:txBody>
            <a:bodyPr wrap="square" rtlCol="0">
              <a:spAutoFit/>
            </a:bodyPr>
            <a:lstStyle/>
            <a:p>
              <a:r>
                <a:rPr lang="en-US" dirty="0">
                  <a:solidFill>
                    <a:schemeClr val="bg1"/>
                  </a:solidFill>
                </a:rPr>
                <a:t>“Mouth is like a sharp sword”</a:t>
              </a:r>
            </a:p>
            <a:p>
              <a:endParaRPr lang="en-US" dirty="0">
                <a:solidFill>
                  <a:schemeClr val="bg1"/>
                </a:solidFill>
              </a:endParaRPr>
            </a:p>
            <a:p>
              <a:r>
                <a:rPr lang="en-US" dirty="0">
                  <a:solidFill>
                    <a:schemeClr val="bg1"/>
                  </a:solidFill>
                </a:rPr>
                <a:t>Justice and Mercy—2 edged—cuts to the center</a:t>
              </a:r>
            </a:p>
          </p:txBody>
        </p:sp>
        <p:pic>
          <p:nvPicPr>
            <p:cNvPr id="1028" name="Picture 4" descr="http://www.tillhecomes.org/wp-content/uploads/2014/04/go-and-sin-no-more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664" y="3932182"/>
              <a:ext cx="2956019" cy="21211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6413174" y="4085124"/>
            <a:ext cx="5506694" cy="2373529"/>
            <a:chOff x="6413174" y="4085124"/>
            <a:chExt cx="5506694" cy="2373529"/>
          </a:xfrm>
        </p:grpSpPr>
        <p:sp>
          <p:nvSpPr>
            <p:cNvPr id="94" name="TextBox 93"/>
            <p:cNvSpPr txBox="1"/>
            <p:nvPr/>
          </p:nvSpPr>
          <p:spPr>
            <a:xfrm>
              <a:off x="9279162" y="4392614"/>
              <a:ext cx="2640706" cy="1477328"/>
            </a:xfrm>
            <a:prstGeom prst="rect">
              <a:avLst/>
            </a:prstGeom>
            <a:noFill/>
          </p:spPr>
          <p:txBody>
            <a:bodyPr wrap="square" rtlCol="0">
              <a:spAutoFit/>
            </a:bodyPr>
            <a:lstStyle/>
            <a:p>
              <a:r>
                <a:rPr lang="en-US" dirty="0">
                  <a:solidFill>
                    <a:schemeClr val="bg1"/>
                  </a:solidFill>
                </a:rPr>
                <a:t>“Shadow of His hand”</a:t>
              </a:r>
            </a:p>
            <a:p>
              <a:endParaRPr lang="en-US" dirty="0">
                <a:solidFill>
                  <a:schemeClr val="bg1"/>
                </a:solidFill>
              </a:endParaRPr>
            </a:p>
            <a:p>
              <a:r>
                <a:rPr lang="en-US" dirty="0">
                  <a:solidFill>
                    <a:schemeClr val="bg1"/>
                  </a:solidFill>
                </a:rPr>
                <a:t>A place of ultimate safety—He is always there</a:t>
              </a:r>
            </a:p>
          </p:txBody>
        </p:sp>
        <p:grpSp>
          <p:nvGrpSpPr>
            <p:cNvPr id="9" name="Group 8"/>
            <p:cNvGrpSpPr/>
            <p:nvPr/>
          </p:nvGrpSpPr>
          <p:grpSpPr>
            <a:xfrm>
              <a:off x="6413174" y="4085124"/>
              <a:ext cx="2818828" cy="2373529"/>
              <a:chOff x="6413174" y="4085124"/>
              <a:chExt cx="2818828" cy="2373529"/>
            </a:xfrm>
          </p:grpSpPr>
          <p:pic>
            <p:nvPicPr>
              <p:cNvPr id="1030" name="Picture 6" descr="https://ldsbookstore.com/resize/shared/images/product/LL141S.jpg?lr=t&amp;bw=1000&amp;w=1000&amp;bh=1000&amp;h=100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542" t="15585" r="14245" b="15422"/>
              <a:stretch/>
            </p:blipFill>
            <p:spPr bwMode="auto">
              <a:xfrm>
                <a:off x="6413174" y="4085124"/>
                <a:ext cx="2818828" cy="2220687"/>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6413174" y="6227821"/>
                <a:ext cx="2227608" cy="230832"/>
              </a:xfrm>
              <a:prstGeom prst="rect">
                <a:avLst/>
              </a:prstGeom>
            </p:spPr>
            <p:txBody>
              <a:bodyPr wrap="square">
                <a:spAutoFit/>
              </a:bodyPr>
              <a:lstStyle/>
              <a:p>
                <a:r>
                  <a:rPr lang="en-US" sz="900" dirty="0">
                    <a:solidFill>
                      <a:schemeClr val="bg1"/>
                    </a:solidFill>
                    <a:latin typeface="Calibri" panose="020F0502020204030204" pitchFamily="34" charset="0"/>
                  </a:rPr>
                  <a:t>Liz Lemon Swindle</a:t>
                </a:r>
                <a:endParaRPr lang="en-US" sz="900" dirty="0">
                  <a:solidFill>
                    <a:schemeClr val="bg1"/>
                  </a:solidFill>
                </a:endParaRPr>
              </a:p>
            </p:txBody>
          </p:sp>
        </p:grpSp>
      </p:grpSp>
    </p:spTree>
    <p:extLst>
      <p:ext uri="{BB962C8B-B14F-4D97-AF65-F5344CB8AC3E}">
        <p14:creationId xmlns:p14="http://schemas.microsoft.com/office/powerpoint/2010/main" val="335907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11085965" y="6372797"/>
            <a:ext cx="1018518" cy="369332"/>
          </a:xfrm>
          <a:prstGeom prst="rect">
            <a:avLst/>
          </a:prstGeom>
        </p:spPr>
        <p:txBody>
          <a:bodyPr wrap="square">
            <a:spAutoFit/>
          </a:bodyPr>
          <a:lstStyle/>
          <a:p>
            <a:pPr algn="r"/>
            <a:r>
              <a:rPr lang="en-US" b="0" i="0" dirty="0">
                <a:solidFill>
                  <a:schemeClr val="bg1"/>
                </a:solidFill>
                <a:effectLst/>
                <a:latin typeface="Calibri" panose="020F0502020204030204" pitchFamily="34" charset="0"/>
              </a:rPr>
              <a:t>(1)</a:t>
            </a:r>
            <a:endParaRPr lang="en-US" dirty="0">
              <a:solidFill>
                <a:schemeClr val="bg1"/>
              </a:solidFill>
            </a:endParaRPr>
          </a:p>
        </p:txBody>
      </p:sp>
      <p:sp>
        <p:nvSpPr>
          <p:cNvPr id="48" name="Rectangle 47"/>
          <p:cNvSpPr/>
          <p:nvPr/>
        </p:nvSpPr>
        <p:spPr>
          <a:xfrm>
            <a:off x="-47160" y="6488667"/>
            <a:ext cx="2518755" cy="369332"/>
          </a:xfrm>
          <a:prstGeom prst="rect">
            <a:avLst/>
          </a:prstGeom>
        </p:spPr>
        <p:txBody>
          <a:bodyPr wrap="square">
            <a:spAutoFit/>
          </a:bodyPr>
          <a:lstStyle/>
          <a:p>
            <a:r>
              <a:rPr lang="en-US" dirty="0">
                <a:solidFill>
                  <a:schemeClr val="bg1"/>
                </a:solidFill>
                <a:latin typeface="Calibri" panose="020F0502020204030204" pitchFamily="34" charset="0"/>
              </a:rPr>
              <a:t>Isaiah 30:2</a:t>
            </a:r>
            <a:endParaRPr lang="en-US" dirty="0">
              <a:solidFill>
                <a:schemeClr val="bg1"/>
              </a:solidFill>
            </a:endParaRPr>
          </a:p>
        </p:txBody>
      </p:sp>
      <p:pic>
        <p:nvPicPr>
          <p:cNvPr id="5" name="Picture 2" descr="http://pacificpolicy.org/wp-content/blogs.dir/2/files/2015/04/Flags-of-the-World-650x450.jpg"/>
          <p:cNvPicPr>
            <a:picLocks noChangeAspect="1" noChangeArrowheads="1"/>
          </p:cNvPicPr>
          <p:nvPr/>
        </p:nvPicPr>
        <p:blipFill rotWithShape="1">
          <a:blip r:embed="rId2">
            <a:extLst>
              <a:ext uri="{28A0092B-C50C-407E-A947-70E740481C1C}">
                <a14:useLocalDpi xmlns:a14="http://schemas.microsoft.com/office/drawing/2010/main" val="0"/>
              </a:ext>
            </a:extLst>
          </a:blip>
          <a:srcRect r="173" b="10807"/>
          <a:stretch/>
        </p:blipFill>
        <p:spPr bwMode="auto">
          <a:xfrm>
            <a:off x="1" y="-1"/>
            <a:ext cx="12185964"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81968"/>
            <a:ext cx="12032055" cy="830997"/>
          </a:xfrm>
          <a:prstGeom prst="rect">
            <a:avLst/>
          </a:prstGeom>
          <a:solidFill>
            <a:srgbClr val="FFCC66"/>
          </a:solidFill>
        </p:spPr>
        <p:txBody>
          <a:bodyPr wrap="square" rtlCol="0">
            <a:spAutoFit/>
          </a:bodyPr>
          <a:lstStyle/>
          <a:p>
            <a:pPr algn="ctr"/>
            <a:r>
              <a:rPr lang="en-US" sz="4800" dirty="0"/>
              <a:t>Is It Possible to Have Peace in the World?</a:t>
            </a:r>
          </a:p>
        </p:txBody>
      </p:sp>
      <p:sp>
        <p:nvSpPr>
          <p:cNvPr id="13" name="TextBox 12"/>
          <p:cNvSpPr txBox="1"/>
          <p:nvPr/>
        </p:nvSpPr>
        <p:spPr>
          <a:xfrm>
            <a:off x="4599161" y="5366043"/>
            <a:ext cx="1691489" cy="830997"/>
          </a:xfrm>
          <a:prstGeom prst="rect">
            <a:avLst/>
          </a:prstGeom>
          <a:solidFill>
            <a:srgbClr val="FFCC66"/>
          </a:solidFill>
        </p:spPr>
        <p:txBody>
          <a:bodyPr wrap="square" rtlCol="0">
            <a:spAutoFit/>
          </a:bodyPr>
          <a:lstStyle/>
          <a:p>
            <a:pPr algn="ctr"/>
            <a:r>
              <a:rPr lang="en-US" sz="4800" dirty="0"/>
              <a:t>OR…</a:t>
            </a:r>
          </a:p>
        </p:txBody>
      </p:sp>
    </p:spTree>
    <p:extLst>
      <p:ext uri="{BB962C8B-B14F-4D97-AF65-F5344CB8AC3E}">
        <p14:creationId xmlns:p14="http://schemas.microsoft.com/office/powerpoint/2010/main" val="266210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49</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Obedience Through Trials and Suffering</a:t>
            </a: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(6)</a:t>
            </a:r>
          </a:p>
        </p:txBody>
      </p:sp>
      <p:sp>
        <p:nvSpPr>
          <p:cNvPr id="7" name="TextBox 6"/>
          <p:cNvSpPr txBox="1"/>
          <p:nvPr/>
        </p:nvSpPr>
        <p:spPr>
          <a:xfrm>
            <a:off x="4623953" y="1387333"/>
            <a:ext cx="2590799" cy="1938992"/>
          </a:xfrm>
          <a:prstGeom prst="rect">
            <a:avLst/>
          </a:prstGeom>
          <a:noFill/>
        </p:spPr>
        <p:txBody>
          <a:bodyPr wrap="square" rtlCol="0">
            <a:spAutoFit/>
          </a:bodyPr>
          <a:lstStyle/>
          <a:p>
            <a:pPr algn="ctr"/>
            <a:r>
              <a:rPr lang="en-US" sz="2400" dirty="0">
                <a:solidFill>
                  <a:schemeClr val="bg1"/>
                </a:solidFill>
              </a:rPr>
              <a:t>“Polished shaft”</a:t>
            </a:r>
          </a:p>
          <a:p>
            <a:pPr algn="ctr"/>
            <a:endParaRPr lang="en-US" sz="2400" dirty="0">
              <a:solidFill>
                <a:schemeClr val="bg1"/>
              </a:solidFill>
            </a:endParaRPr>
          </a:p>
          <a:p>
            <a:pPr algn="ctr"/>
            <a:r>
              <a:rPr lang="en-US" sz="2400" dirty="0">
                <a:solidFill>
                  <a:schemeClr val="bg1"/>
                </a:solidFill>
              </a:rPr>
              <a:t>His trials will prepare and perfect him</a:t>
            </a:r>
          </a:p>
        </p:txBody>
      </p:sp>
      <p:pic>
        <p:nvPicPr>
          <p:cNvPr id="2050" name="Picture 2" descr="https://www.lds.org/bc/content/shared/content/images/gospel-library/manual/36481/36481_all_31-01-JosephLibertyJ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002" y="1104291"/>
            <a:ext cx="4286250" cy="25050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turnbacktogod.com/wp-content/uploads/2010/08/Jesus-Carry-Cro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190" y="1104291"/>
            <a:ext cx="4249923" cy="30015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millennialmormons.com/wp-content/uploads/2015/05/Dollarphotoclub_716947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2710" y="3858130"/>
            <a:ext cx="3959737" cy="27434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treatment4addiction.com/images/article_images/addiction_drug_teen-drug-abuse.jpg"/>
          <p:cNvPicPr>
            <a:picLocks noChangeAspect="1" noChangeArrowheads="1"/>
          </p:cNvPicPr>
          <p:nvPr/>
        </p:nvPicPr>
        <p:blipFill rotWithShape="1">
          <a:blip r:embed="rId6">
            <a:extLst>
              <a:ext uri="{28A0092B-C50C-407E-A947-70E740481C1C}">
                <a14:useLocalDpi xmlns:a14="http://schemas.microsoft.com/office/drawing/2010/main" val="0"/>
              </a:ext>
            </a:extLst>
          </a:blip>
          <a:srcRect l="3708" t="4034" r="4864" b="6366"/>
          <a:stretch/>
        </p:blipFill>
        <p:spPr bwMode="auto">
          <a:xfrm>
            <a:off x="8675913" y="4201886"/>
            <a:ext cx="2830287"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h24-original.s3.amazonaws.com/66071/11517443-Hlwx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0727" y="4590125"/>
            <a:ext cx="2285359" cy="1689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25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nodeType="withEffect">
                                  <p:stCondLst>
                                    <p:cond delay="0"/>
                                  </p:stCondLst>
                                  <p:childTnLst>
                                    <p:set>
                                      <p:cBhvr>
                                        <p:cTn id="12" dur="1" fill="hold">
                                          <p:stCondLst>
                                            <p:cond delay="0"/>
                                          </p:stCondLst>
                                        </p:cTn>
                                        <p:tgtEl>
                                          <p:spTgt spid="2058"/>
                                        </p:tgtEl>
                                        <p:attrNameLst>
                                          <p:attrName>style.visibility</p:attrName>
                                        </p:attrNameLst>
                                      </p:cBhvr>
                                      <p:to>
                                        <p:strVal val="visible"/>
                                      </p:to>
                                    </p:set>
                                    <p:animEffect transition="in" filter="fade">
                                      <p:cBhvr>
                                        <p:cTn id="13" dur="500"/>
                                        <p:tgtEl>
                                          <p:spTgt spid="2058"/>
                                        </p:tgtEl>
                                      </p:cBhvr>
                                    </p:animEffect>
                                  </p:childTnLst>
                                </p:cTn>
                              </p:par>
                              <p:par>
                                <p:cTn id="14" presetID="10" presetClass="entr" presetSubtype="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fade">
                                      <p:cBhvr>
                                        <p:cTn id="16" dur="500"/>
                                        <p:tgtEl>
                                          <p:spTgt spid="2054"/>
                                        </p:tgtEl>
                                      </p:cBhvr>
                                    </p:animEffect>
                                  </p:childTnLst>
                                </p:cTn>
                              </p:par>
                              <p:par>
                                <p:cTn id="17" presetID="10"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500"/>
                                        <p:tgtEl>
                                          <p:spTgt spid="2050"/>
                                        </p:tgtEl>
                                      </p:cBhvr>
                                    </p:animEffect>
                                  </p:childTnLst>
                                </p:cTn>
                              </p:par>
                              <p:par>
                                <p:cTn id="20" presetID="10" presetClass="entr" presetSubtype="0" fill="hold" nodeType="with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fade">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49</a:t>
            </a:r>
            <a:endParaRPr lang="en-US" dirty="0">
              <a:solidFill>
                <a:schemeClr val="bg1"/>
              </a:solidFill>
            </a:endParaRP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(7)</a:t>
            </a:r>
          </a:p>
        </p:txBody>
      </p:sp>
      <p:sp>
        <p:nvSpPr>
          <p:cNvPr id="7" name="TextBox 6"/>
          <p:cNvSpPr txBox="1"/>
          <p:nvPr/>
        </p:nvSpPr>
        <p:spPr>
          <a:xfrm>
            <a:off x="1215549" y="1905506"/>
            <a:ext cx="4880451" cy="2677656"/>
          </a:xfrm>
          <a:prstGeom prst="rect">
            <a:avLst/>
          </a:prstGeom>
          <a:noFill/>
        </p:spPr>
        <p:txBody>
          <a:bodyPr wrap="square" rtlCol="0">
            <a:spAutoFit/>
          </a:bodyPr>
          <a:lstStyle/>
          <a:p>
            <a:pPr algn="just"/>
            <a:r>
              <a:rPr lang="en-US" sz="2400" dirty="0">
                <a:solidFill>
                  <a:schemeClr val="bg1"/>
                </a:solidFill>
              </a:rPr>
              <a:t>I am like a huge, rough stone rolling down from a high mountain; and the only polishing I get is when some corner gets rubbed off by coming in contact with something else…Thus I will become a smooth and polished shaft in the quiver of the Almighty.”</a:t>
            </a:r>
          </a:p>
        </p:txBody>
      </p:sp>
      <p:pic>
        <p:nvPicPr>
          <p:cNvPr id="2050" name="Picture 2" descr="https://www.lds.org/bc/content/shared/content/images/gospel-library/manual/36481/36481_all_31-01-JosephLibertyJ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487" y="2078086"/>
            <a:ext cx="4286250" cy="250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334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49:2</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“In his quiver he hath hid me”</a:t>
            </a: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(6)</a:t>
            </a:r>
          </a:p>
        </p:txBody>
      </p:sp>
      <p:sp>
        <p:nvSpPr>
          <p:cNvPr id="7" name="TextBox 6"/>
          <p:cNvSpPr txBox="1"/>
          <p:nvPr/>
        </p:nvSpPr>
        <p:spPr>
          <a:xfrm>
            <a:off x="1561108" y="1544827"/>
            <a:ext cx="3953990" cy="830997"/>
          </a:xfrm>
          <a:prstGeom prst="rect">
            <a:avLst/>
          </a:prstGeom>
          <a:noFill/>
        </p:spPr>
        <p:txBody>
          <a:bodyPr wrap="square" rtlCol="0">
            <a:spAutoFit/>
          </a:bodyPr>
          <a:lstStyle/>
          <a:p>
            <a:pPr algn="ctr"/>
            <a:r>
              <a:rPr lang="en-US" sz="2400" dirty="0">
                <a:solidFill>
                  <a:schemeClr val="bg1"/>
                </a:solidFill>
              </a:rPr>
              <a:t>Jesus was born of humble circumstance</a:t>
            </a:r>
          </a:p>
        </p:txBody>
      </p:sp>
      <p:sp>
        <p:nvSpPr>
          <p:cNvPr id="13" name="TextBox 12"/>
          <p:cNvSpPr txBox="1"/>
          <p:nvPr/>
        </p:nvSpPr>
        <p:spPr>
          <a:xfrm>
            <a:off x="7312723" y="4560413"/>
            <a:ext cx="2590799" cy="1938992"/>
          </a:xfrm>
          <a:prstGeom prst="rect">
            <a:avLst/>
          </a:prstGeom>
          <a:noFill/>
        </p:spPr>
        <p:txBody>
          <a:bodyPr wrap="square" rtlCol="0">
            <a:spAutoFit/>
          </a:bodyPr>
          <a:lstStyle/>
          <a:p>
            <a:r>
              <a:rPr lang="en-US" sz="2400" dirty="0">
                <a:solidFill>
                  <a:schemeClr val="bg1"/>
                </a:solidFill>
              </a:rPr>
              <a:t>He had been sheltered from the world until it was time for His mission</a:t>
            </a:r>
          </a:p>
        </p:txBody>
      </p:sp>
      <p:pic>
        <p:nvPicPr>
          <p:cNvPr id="3074" name="Picture 2" descr="http://www.doubtingbeliever.com/wp-content/uploads/2015/03/manger-bab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853" y="2917465"/>
            <a:ext cx="4762500" cy="35337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catholicbookwriter.com/goldenarrow/wp-content/uploads/2013/11/jesus-at-the-temple-by-brian-jekel.277103818_st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5536" y="1030078"/>
            <a:ext cx="3305175"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96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49:3</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“My Servant—All of Us”</a:t>
            </a: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(6)</a:t>
            </a:r>
          </a:p>
        </p:txBody>
      </p:sp>
      <p:sp>
        <p:nvSpPr>
          <p:cNvPr id="7" name="TextBox 6"/>
          <p:cNvSpPr txBox="1"/>
          <p:nvPr/>
        </p:nvSpPr>
        <p:spPr>
          <a:xfrm>
            <a:off x="6648931" y="4105491"/>
            <a:ext cx="3953990" cy="2308324"/>
          </a:xfrm>
          <a:prstGeom prst="rect">
            <a:avLst/>
          </a:prstGeom>
          <a:noFill/>
        </p:spPr>
        <p:txBody>
          <a:bodyPr wrap="square" rtlCol="0">
            <a:spAutoFit/>
          </a:bodyPr>
          <a:lstStyle/>
          <a:p>
            <a:pPr algn="ctr"/>
            <a:r>
              <a:rPr lang="en-US" sz="2400" dirty="0">
                <a:solidFill>
                  <a:schemeClr val="bg1"/>
                </a:solidFill>
              </a:rPr>
              <a:t>It will be through the work done by Christ and His spiritual children that will glorify the Father who increases through His exalted children</a:t>
            </a:r>
          </a:p>
        </p:txBody>
      </p:sp>
      <p:pic>
        <p:nvPicPr>
          <p:cNvPr id="4098" name="Picture 2" descr="http://www.townlively.com/wp-content/uploads/2015/06/122988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155" y="879770"/>
            <a:ext cx="4113932" cy="30854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emu.edu/now/news/files/2014/05/islamic_women_scholars_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069" y="1113761"/>
            <a:ext cx="4114376" cy="24956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www.lds.org/youth/bc/youth/learn/train/news/images/AV121012_cah000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5586" y="4311727"/>
            <a:ext cx="3248531" cy="2176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215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49:4</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“Labored in Vain”</a:t>
            </a: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(6)</a:t>
            </a:r>
          </a:p>
        </p:txBody>
      </p:sp>
      <p:sp>
        <p:nvSpPr>
          <p:cNvPr id="7" name="TextBox 6"/>
          <p:cNvSpPr txBox="1"/>
          <p:nvPr/>
        </p:nvSpPr>
        <p:spPr>
          <a:xfrm>
            <a:off x="581147" y="1318748"/>
            <a:ext cx="3953990" cy="1200329"/>
          </a:xfrm>
          <a:prstGeom prst="rect">
            <a:avLst/>
          </a:prstGeom>
          <a:noFill/>
        </p:spPr>
        <p:txBody>
          <a:bodyPr wrap="square" rtlCol="0">
            <a:spAutoFit/>
          </a:bodyPr>
          <a:lstStyle/>
          <a:p>
            <a:pPr algn="ctr"/>
            <a:r>
              <a:rPr lang="en-US" sz="2400" dirty="0">
                <a:solidFill>
                  <a:schemeClr val="bg1"/>
                </a:solidFill>
              </a:rPr>
              <a:t>The Savior has done all that was required of Him and in the end---it will be enough</a:t>
            </a:r>
          </a:p>
        </p:txBody>
      </p:sp>
      <p:sp>
        <p:nvSpPr>
          <p:cNvPr id="10" name="TextBox 9"/>
          <p:cNvSpPr txBox="1"/>
          <p:nvPr/>
        </p:nvSpPr>
        <p:spPr>
          <a:xfrm>
            <a:off x="6617845" y="4418656"/>
            <a:ext cx="3953990" cy="1938992"/>
          </a:xfrm>
          <a:prstGeom prst="rect">
            <a:avLst/>
          </a:prstGeom>
          <a:noFill/>
        </p:spPr>
        <p:txBody>
          <a:bodyPr wrap="square" rtlCol="0">
            <a:spAutoFit/>
          </a:bodyPr>
          <a:lstStyle/>
          <a:p>
            <a:pPr algn="ctr"/>
            <a:r>
              <a:rPr lang="en-US" sz="2400" dirty="0">
                <a:solidFill>
                  <a:schemeClr val="bg1"/>
                </a:solidFill>
              </a:rPr>
              <a:t>We are not called to be successful in all things</a:t>
            </a:r>
          </a:p>
          <a:p>
            <a:pPr algn="ctr"/>
            <a:endParaRPr lang="en-US" sz="2400" dirty="0">
              <a:solidFill>
                <a:schemeClr val="bg1"/>
              </a:solidFill>
            </a:endParaRPr>
          </a:p>
          <a:p>
            <a:pPr algn="ctr"/>
            <a:r>
              <a:rPr lang="en-US" sz="2400" dirty="0">
                <a:solidFill>
                  <a:schemeClr val="bg1"/>
                </a:solidFill>
              </a:rPr>
              <a:t>We are called to be faithful in all things</a:t>
            </a:r>
          </a:p>
        </p:txBody>
      </p:sp>
      <p:pic>
        <p:nvPicPr>
          <p:cNvPr id="5122" name="Picture 2" descr="https://www.knightstemplarinternational.com/wp-content/uploads/2015/09/Good-Friday-Cross-Jesu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8002" y="886857"/>
            <a:ext cx="4383315" cy="328748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alaskabibleteacher.files.wordpress.com/2010/08/jesus-clinging-to-the-cold-earth-in-gethsema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345" y="2894409"/>
            <a:ext cx="4442960" cy="333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89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fade">
                                      <p:cBhvr>
                                        <p:cTn id="11" dur="500"/>
                                        <p:tgtEl>
                                          <p:spTgt spid="512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49:6</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“It is a light thing”</a:t>
            </a: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(3)</a:t>
            </a:r>
          </a:p>
        </p:txBody>
      </p:sp>
      <p:sp>
        <p:nvSpPr>
          <p:cNvPr id="7" name="TextBox 6"/>
          <p:cNvSpPr txBox="1"/>
          <p:nvPr/>
        </p:nvSpPr>
        <p:spPr>
          <a:xfrm>
            <a:off x="78569" y="935687"/>
            <a:ext cx="3953990" cy="461665"/>
          </a:xfrm>
          <a:prstGeom prst="rect">
            <a:avLst/>
          </a:prstGeom>
          <a:noFill/>
        </p:spPr>
        <p:txBody>
          <a:bodyPr wrap="square" rtlCol="0">
            <a:spAutoFit/>
          </a:bodyPr>
          <a:lstStyle/>
          <a:p>
            <a:pPr algn="ctr"/>
            <a:r>
              <a:rPr lang="en-US" sz="2400" dirty="0">
                <a:solidFill>
                  <a:schemeClr val="bg1"/>
                </a:solidFill>
              </a:rPr>
              <a:t>A light unto the Gentiles</a:t>
            </a:r>
          </a:p>
        </p:txBody>
      </p:sp>
      <p:pic>
        <p:nvPicPr>
          <p:cNvPr id="11" name="Picture 2" descr="https://ldsbookstore.com/resize/Shared/Images/Product/Lead-Kindly-Light-Print/lead-kindly-light-simon-dewey.jpg?lr=t&amp;bw=1000&amp;w=1000&amp;bh=1000&amp;h=10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559" y="1549580"/>
            <a:ext cx="3430236" cy="44375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981081" y="1549580"/>
            <a:ext cx="3350948" cy="4893647"/>
          </a:xfrm>
          <a:prstGeom prst="rect">
            <a:avLst/>
          </a:prstGeom>
          <a:noFill/>
        </p:spPr>
        <p:txBody>
          <a:bodyPr wrap="square" rtlCol="0">
            <a:spAutoFit/>
          </a:bodyPr>
          <a:lstStyle/>
          <a:p>
            <a:pPr algn="just"/>
            <a:r>
              <a:rPr lang="en-US" sz="2400" dirty="0">
                <a:solidFill>
                  <a:schemeClr val="bg1"/>
                </a:solidFill>
              </a:rPr>
              <a:t>Showing obedience and righteousness of both the Savior and the faithful followers of God.</a:t>
            </a:r>
          </a:p>
          <a:p>
            <a:pPr algn="just"/>
            <a:endParaRPr lang="en-US" sz="2400" dirty="0">
              <a:solidFill>
                <a:schemeClr val="bg1"/>
              </a:solidFill>
            </a:endParaRPr>
          </a:p>
          <a:p>
            <a:pPr algn="just"/>
            <a:r>
              <a:rPr lang="en-US" sz="2400" dirty="0">
                <a:solidFill>
                  <a:schemeClr val="bg1"/>
                </a:solidFill>
              </a:rPr>
              <a:t>If we are to become true servants of the Lord, becoming ‘glorious” in His “eye,” we must act as a light to the Gentiles, bringing forth the gospel in this final dispensation.</a:t>
            </a:r>
          </a:p>
        </p:txBody>
      </p:sp>
    </p:spTree>
    <p:extLst>
      <p:ext uri="{BB962C8B-B14F-4D97-AF65-F5344CB8AC3E}">
        <p14:creationId xmlns:p14="http://schemas.microsoft.com/office/powerpoint/2010/main" val="320999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49:7-13</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Obligations and Promises--Covenant</a:t>
            </a: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(3)</a:t>
            </a:r>
          </a:p>
        </p:txBody>
      </p:sp>
      <p:sp>
        <p:nvSpPr>
          <p:cNvPr id="7" name="TextBox 6"/>
          <p:cNvSpPr txBox="1"/>
          <p:nvPr/>
        </p:nvSpPr>
        <p:spPr>
          <a:xfrm>
            <a:off x="78568" y="935687"/>
            <a:ext cx="4961517" cy="461665"/>
          </a:xfrm>
          <a:prstGeom prst="rect">
            <a:avLst/>
          </a:prstGeom>
          <a:noFill/>
        </p:spPr>
        <p:txBody>
          <a:bodyPr wrap="square" rtlCol="0">
            <a:spAutoFit/>
          </a:bodyPr>
          <a:lstStyle/>
          <a:p>
            <a:pPr algn="ctr"/>
            <a:r>
              <a:rPr lang="en-US" sz="2400" dirty="0">
                <a:solidFill>
                  <a:schemeClr val="bg1"/>
                </a:solidFill>
              </a:rPr>
              <a:t>The Great Servant—the Mediator</a:t>
            </a:r>
          </a:p>
        </p:txBody>
      </p:sp>
      <p:sp>
        <p:nvSpPr>
          <p:cNvPr id="13" name="TextBox 12"/>
          <p:cNvSpPr txBox="1"/>
          <p:nvPr/>
        </p:nvSpPr>
        <p:spPr>
          <a:xfrm>
            <a:off x="2445546" y="1528121"/>
            <a:ext cx="2926405" cy="3046988"/>
          </a:xfrm>
          <a:prstGeom prst="rect">
            <a:avLst/>
          </a:prstGeom>
          <a:noFill/>
        </p:spPr>
        <p:txBody>
          <a:bodyPr wrap="square" rtlCol="0">
            <a:spAutoFit/>
          </a:bodyPr>
          <a:lstStyle/>
          <a:p>
            <a:pPr algn="just"/>
            <a:r>
              <a:rPr lang="en-US" sz="2400" dirty="0">
                <a:solidFill>
                  <a:schemeClr val="bg1"/>
                </a:solidFill>
              </a:rPr>
              <a:t>Isaiah wants Israel to know that the Savior is a good provider and faithful keeper of His covenant, and He is very aware of His promises to His children.</a:t>
            </a:r>
          </a:p>
        </p:txBody>
      </p:sp>
      <p:pic>
        <p:nvPicPr>
          <p:cNvPr id="6146" name="Picture 2" descr="http://mormonbible.org/files/2013/02/jesus-christ-in-gethsemane-mormon.jpg"/>
          <p:cNvPicPr>
            <a:picLocks noChangeAspect="1" noChangeArrowheads="1"/>
          </p:cNvPicPr>
          <p:nvPr/>
        </p:nvPicPr>
        <p:blipFill rotWithShape="1">
          <a:blip r:embed="rId3">
            <a:extLst>
              <a:ext uri="{28A0092B-C50C-407E-A947-70E740481C1C}">
                <a14:useLocalDpi xmlns:a14="http://schemas.microsoft.com/office/drawing/2010/main" val="0"/>
              </a:ext>
            </a:extLst>
          </a:blip>
          <a:srcRect l="38025" t="-1494" r="26975" b="34193"/>
          <a:stretch/>
        </p:blipFill>
        <p:spPr bwMode="auto">
          <a:xfrm>
            <a:off x="424542" y="1740605"/>
            <a:ext cx="1822637" cy="19714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301217" y="1481955"/>
            <a:ext cx="4961517" cy="1569660"/>
          </a:xfrm>
          <a:prstGeom prst="rect">
            <a:avLst/>
          </a:prstGeom>
          <a:noFill/>
        </p:spPr>
        <p:txBody>
          <a:bodyPr wrap="square" rtlCol="0">
            <a:spAutoFit/>
          </a:bodyPr>
          <a:lstStyle/>
          <a:p>
            <a:pPr algn="ctr"/>
            <a:r>
              <a:rPr lang="en-US" sz="2400" dirty="0">
                <a:solidFill>
                  <a:schemeClr val="bg1"/>
                </a:solidFill>
              </a:rPr>
              <a:t>“Feed in the ways” and “their pastures…in high places”</a:t>
            </a:r>
          </a:p>
          <a:p>
            <a:pPr algn="ctr"/>
            <a:endParaRPr lang="en-US" sz="2400" dirty="0">
              <a:solidFill>
                <a:schemeClr val="bg1"/>
              </a:solidFill>
            </a:endParaRPr>
          </a:p>
          <a:p>
            <a:pPr algn="ctr"/>
            <a:r>
              <a:rPr lang="en-US" sz="2400" dirty="0">
                <a:solidFill>
                  <a:schemeClr val="bg1"/>
                </a:solidFill>
              </a:rPr>
              <a:t>The Savior as the shepherd</a:t>
            </a:r>
          </a:p>
        </p:txBody>
      </p:sp>
      <p:grpSp>
        <p:nvGrpSpPr>
          <p:cNvPr id="3" name="Group 2"/>
          <p:cNvGrpSpPr/>
          <p:nvPr/>
        </p:nvGrpSpPr>
        <p:grpSpPr>
          <a:xfrm>
            <a:off x="6552402" y="3242835"/>
            <a:ext cx="4308624" cy="3372437"/>
            <a:chOff x="6627663" y="3019695"/>
            <a:chExt cx="4308624" cy="3372437"/>
          </a:xfrm>
        </p:grpSpPr>
        <p:pic>
          <p:nvPicPr>
            <p:cNvPr id="6148" name="Picture 4" descr="https://ldsbookstore.com/resize/Shared/Images/Product/The-Lord-Is-My-Shepherd-Print/the-lord-is-my-shepherd-simon-dewey.jpg?lr=t&amp;bw=1000&amp;w=1000&amp;bh=1000&amp;h=1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663" y="3019695"/>
              <a:ext cx="4308624" cy="311082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627663" y="6130522"/>
              <a:ext cx="2996292" cy="261610"/>
            </a:xfrm>
            <a:prstGeom prst="rect">
              <a:avLst/>
            </a:prstGeom>
          </p:spPr>
          <p:txBody>
            <a:bodyPr wrap="square">
              <a:spAutoFit/>
            </a:bodyPr>
            <a:lstStyle/>
            <a:p>
              <a:r>
                <a:rPr lang="en-US" sz="1100" dirty="0">
                  <a:solidFill>
                    <a:schemeClr val="bg1"/>
                  </a:solidFill>
                  <a:latin typeface="Calibri" panose="020F0502020204030204" pitchFamily="34" charset="0"/>
                </a:rPr>
                <a:t>Simon Dewey</a:t>
              </a:r>
              <a:endParaRPr lang="en-US" sz="1100" dirty="0">
                <a:solidFill>
                  <a:schemeClr val="bg1"/>
                </a:solidFill>
              </a:endParaRPr>
            </a:p>
          </p:txBody>
        </p:sp>
      </p:grpSp>
    </p:spTree>
    <p:extLst>
      <p:ext uri="{BB962C8B-B14F-4D97-AF65-F5344CB8AC3E}">
        <p14:creationId xmlns:p14="http://schemas.microsoft.com/office/powerpoint/2010/main" val="216725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49:10</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No Pain From Hunger and Thirst</a:t>
            </a: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(3)</a:t>
            </a:r>
          </a:p>
        </p:txBody>
      </p:sp>
      <p:sp>
        <p:nvSpPr>
          <p:cNvPr id="7" name="TextBox 6"/>
          <p:cNvSpPr txBox="1"/>
          <p:nvPr/>
        </p:nvSpPr>
        <p:spPr>
          <a:xfrm>
            <a:off x="876051" y="723511"/>
            <a:ext cx="10439897" cy="461665"/>
          </a:xfrm>
          <a:prstGeom prst="rect">
            <a:avLst/>
          </a:prstGeom>
          <a:noFill/>
        </p:spPr>
        <p:txBody>
          <a:bodyPr wrap="square" rtlCol="0">
            <a:spAutoFit/>
          </a:bodyPr>
          <a:lstStyle/>
          <a:p>
            <a:pPr algn="ctr"/>
            <a:r>
              <a:rPr lang="en-US" sz="2400" dirty="0">
                <a:solidFill>
                  <a:schemeClr val="bg1"/>
                </a:solidFill>
              </a:rPr>
              <a:t>“scorched from heat”…and led them to the fountain of living waters</a:t>
            </a:r>
          </a:p>
        </p:txBody>
      </p:sp>
      <p:sp>
        <p:nvSpPr>
          <p:cNvPr id="10" name="TextBox 9"/>
          <p:cNvSpPr txBox="1"/>
          <p:nvPr/>
        </p:nvSpPr>
        <p:spPr>
          <a:xfrm>
            <a:off x="440973" y="4417658"/>
            <a:ext cx="4961517" cy="1569660"/>
          </a:xfrm>
          <a:prstGeom prst="rect">
            <a:avLst/>
          </a:prstGeom>
          <a:noFill/>
        </p:spPr>
        <p:txBody>
          <a:bodyPr wrap="square" rtlCol="0">
            <a:spAutoFit/>
          </a:bodyPr>
          <a:lstStyle/>
          <a:p>
            <a:r>
              <a:rPr lang="en-US" sz="2400" dirty="0">
                <a:solidFill>
                  <a:schemeClr val="bg1"/>
                </a:solidFill>
              </a:rPr>
              <a:t>While the children of Israel were wandering in the desert, the Lord provide a way for them to feed themselves and obtain water</a:t>
            </a:r>
          </a:p>
        </p:txBody>
      </p:sp>
      <p:pic>
        <p:nvPicPr>
          <p:cNvPr id="9218" name="Picture 2" descr="http://www.jesuswalk.com/moses/images/tissot-moses-smiteth-the-rock-in-the-desert-445x3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184" y="1349058"/>
            <a:ext cx="4238625" cy="2952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919353" y="2044126"/>
            <a:ext cx="4961517" cy="954107"/>
          </a:xfrm>
          <a:prstGeom prst="rect">
            <a:avLst/>
          </a:prstGeom>
          <a:noFill/>
        </p:spPr>
        <p:txBody>
          <a:bodyPr wrap="square" rtlCol="0">
            <a:spAutoFit/>
          </a:bodyPr>
          <a:lstStyle/>
          <a:p>
            <a:pPr algn="ctr"/>
            <a:r>
              <a:rPr lang="en-US" sz="2800" dirty="0">
                <a:solidFill>
                  <a:schemeClr val="bg1"/>
                </a:solidFill>
              </a:rPr>
              <a:t>How do we drink from the living waters?</a:t>
            </a:r>
          </a:p>
        </p:txBody>
      </p:sp>
      <p:sp>
        <p:nvSpPr>
          <p:cNvPr id="4" name="Rectangle 3"/>
          <p:cNvSpPr/>
          <p:nvPr/>
        </p:nvSpPr>
        <p:spPr>
          <a:xfrm>
            <a:off x="5231451" y="5288338"/>
            <a:ext cx="6292066" cy="1200329"/>
          </a:xfrm>
          <a:prstGeom prst="rect">
            <a:avLst/>
          </a:prstGeom>
        </p:spPr>
        <p:txBody>
          <a:bodyPr wrap="square">
            <a:spAutoFit/>
          </a:bodyPr>
          <a:lstStyle/>
          <a:p>
            <a:r>
              <a:rPr lang="en-US" i="1" dirty="0">
                <a:solidFill>
                  <a:srgbClr val="FFFF00"/>
                </a:solidFill>
                <a:latin typeface="Palatino"/>
              </a:rPr>
              <a:t>But whosoever </a:t>
            </a:r>
            <a:r>
              <a:rPr lang="en-US" i="1" dirty="0" err="1">
                <a:solidFill>
                  <a:srgbClr val="FFFF00"/>
                </a:solidFill>
                <a:latin typeface="Palatino"/>
              </a:rPr>
              <a:t>drinketh</a:t>
            </a:r>
            <a:r>
              <a:rPr lang="en-US" i="1" dirty="0">
                <a:solidFill>
                  <a:srgbClr val="FFFF00"/>
                </a:solidFill>
                <a:latin typeface="Palatino"/>
              </a:rPr>
              <a:t> of the water that I shall give him shall never thirst; but the water that I shall give him shall be in him a well of water springing up into everlasting life.</a:t>
            </a:r>
          </a:p>
          <a:p>
            <a:r>
              <a:rPr lang="en-US" i="1" dirty="0">
                <a:solidFill>
                  <a:srgbClr val="FFFF00"/>
                </a:solidFill>
                <a:latin typeface="Palatino"/>
              </a:rPr>
              <a:t>John 4:14</a:t>
            </a:r>
            <a:endParaRPr lang="en-US" i="1" dirty="0">
              <a:solidFill>
                <a:srgbClr val="FFFF00"/>
              </a:solidFill>
            </a:endParaRPr>
          </a:p>
        </p:txBody>
      </p:sp>
      <p:pic>
        <p:nvPicPr>
          <p:cNvPr id="9220" name="Picture 4" descr="http://www.todayschristianwoman.com/images/63669.jpg?w=6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281" y="3407301"/>
            <a:ext cx="3132953" cy="175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99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220"/>
                                        </p:tgtEl>
                                        <p:attrNameLst>
                                          <p:attrName>style.visibility</p:attrName>
                                        </p:attrNameLst>
                                      </p:cBhvr>
                                      <p:to>
                                        <p:strVal val="visible"/>
                                      </p:to>
                                    </p:set>
                                    <p:animEffect transition="in" filter="fade">
                                      <p:cBhvr>
                                        <p:cTn id="23" dur="1000"/>
                                        <p:tgtEl>
                                          <p:spTgt spid="9220"/>
                                        </p:tgtEl>
                                      </p:cBhvr>
                                    </p:animEffect>
                                    <p:anim calcmode="lin" valueType="num">
                                      <p:cBhvr>
                                        <p:cTn id="24" dur="1000" fill="hold"/>
                                        <p:tgtEl>
                                          <p:spTgt spid="9220"/>
                                        </p:tgtEl>
                                        <p:attrNameLst>
                                          <p:attrName>ppt_x</p:attrName>
                                        </p:attrNameLst>
                                      </p:cBhvr>
                                      <p:tavLst>
                                        <p:tav tm="0">
                                          <p:val>
                                            <p:strVal val="#ppt_x"/>
                                          </p:val>
                                        </p:tav>
                                        <p:tav tm="100000">
                                          <p:val>
                                            <p:strVal val="#ppt_x"/>
                                          </p:val>
                                        </p:tav>
                                      </p:tavLst>
                                    </p:anim>
                                    <p:anim calcmode="lin" valueType="num">
                                      <p:cBhvr>
                                        <p:cTn id="25"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49:14-15</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Can We Forget?</a:t>
            </a:r>
          </a:p>
        </p:txBody>
      </p:sp>
      <p:sp>
        <p:nvSpPr>
          <p:cNvPr id="10" name="TextBox 9"/>
          <p:cNvSpPr txBox="1"/>
          <p:nvPr/>
        </p:nvSpPr>
        <p:spPr>
          <a:xfrm>
            <a:off x="478918" y="1086630"/>
            <a:ext cx="4961517" cy="461665"/>
          </a:xfrm>
          <a:prstGeom prst="rect">
            <a:avLst/>
          </a:prstGeom>
          <a:noFill/>
        </p:spPr>
        <p:txBody>
          <a:bodyPr wrap="square" rtlCol="0">
            <a:spAutoFit/>
          </a:bodyPr>
          <a:lstStyle/>
          <a:p>
            <a:r>
              <a:rPr lang="en-US" sz="2400" dirty="0">
                <a:solidFill>
                  <a:schemeClr val="bg1"/>
                </a:solidFill>
              </a:rPr>
              <a:t>God’s love is always constant</a:t>
            </a:r>
          </a:p>
        </p:txBody>
      </p:sp>
      <p:sp>
        <p:nvSpPr>
          <p:cNvPr id="13" name="TextBox 12"/>
          <p:cNvSpPr txBox="1"/>
          <p:nvPr/>
        </p:nvSpPr>
        <p:spPr>
          <a:xfrm>
            <a:off x="4615543" y="777055"/>
            <a:ext cx="4961517" cy="1015663"/>
          </a:xfrm>
          <a:prstGeom prst="rect">
            <a:avLst/>
          </a:prstGeom>
          <a:noFill/>
        </p:spPr>
        <p:txBody>
          <a:bodyPr wrap="square" rtlCol="0">
            <a:spAutoFit/>
          </a:bodyPr>
          <a:lstStyle/>
          <a:p>
            <a:r>
              <a:rPr lang="en-US" sz="2000" i="1" dirty="0">
                <a:solidFill>
                  <a:srgbClr val="FFFF00"/>
                </a:solidFill>
              </a:rPr>
              <a:t>O remember, remember that these things are true; for the Lord God hath spoken it. Mosiah 2:41</a:t>
            </a:r>
          </a:p>
        </p:txBody>
      </p:sp>
      <p:sp>
        <p:nvSpPr>
          <p:cNvPr id="14" name="TextBox 13"/>
          <p:cNvSpPr txBox="1"/>
          <p:nvPr/>
        </p:nvSpPr>
        <p:spPr>
          <a:xfrm>
            <a:off x="5377213" y="1892015"/>
            <a:ext cx="4961517" cy="1200329"/>
          </a:xfrm>
          <a:prstGeom prst="rect">
            <a:avLst/>
          </a:prstGeom>
          <a:noFill/>
        </p:spPr>
        <p:txBody>
          <a:bodyPr wrap="square" rtlCol="0">
            <a:spAutoFit/>
          </a:bodyPr>
          <a:lstStyle/>
          <a:p>
            <a:r>
              <a:rPr lang="en-US" sz="2400" dirty="0">
                <a:solidFill>
                  <a:schemeClr val="bg1"/>
                </a:solidFill>
              </a:rPr>
              <a:t>The word remember and remembrance are in the sacrament prayers of promises and covenants</a:t>
            </a:r>
          </a:p>
        </p:txBody>
      </p:sp>
      <p:sp>
        <p:nvSpPr>
          <p:cNvPr id="3" name="Rectangle 2"/>
          <p:cNvSpPr/>
          <p:nvPr/>
        </p:nvSpPr>
        <p:spPr>
          <a:xfrm>
            <a:off x="4809971" y="3092344"/>
            <a:ext cx="6096000" cy="2308324"/>
          </a:xfrm>
          <a:prstGeom prst="rect">
            <a:avLst/>
          </a:prstGeom>
        </p:spPr>
        <p:txBody>
          <a:bodyPr>
            <a:spAutoFit/>
          </a:bodyPr>
          <a:lstStyle/>
          <a:p>
            <a:r>
              <a:rPr lang="en-US" i="1" dirty="0">
                <a:solidFill>
                  <a:srgbClr val="FFFF00"/>
                </a:solidFill>
                <a:latin typeface="Calibri" panose="020F0502020204030204" pitchFamily="34" charset="0"/>
              </a:rPr>
              <a:t>O God, the Eternal Father, we ask thee in the name of thy Son, Jesus Christ, to bless and sanctify this bread to the souls of all those who partake of it, that they may eat in </a:t>
            </a:r>
            <a:r>
              <a:rPr lang="en-US" i="1" dirty="0">
                <a:solidFill>
                  <a:schemeClr val="bg1"/>
                </a:solidFill>
                <a:latin typeface="Calibri" panose="020F0502020204030204" pitchFamily="34" charset="0"/>
              </a:rPr>
              <a:t>remembrance</a:t>
            </a:r>
            <a:r>
              <a:rPr lang="en-US" i="1" dirty="0">
                <a:solidFill>
                  <a:srgbClr val="FFFF00"/>
                </a:solidFill>
                <a:latin typeface="Calibri" panose="020F0502020204030204" pitchFamily="34" charset="0"/>
              </a:rPr>
              <a:t> of the body of thy Son, and witness unto thee, O God, the Eternal Father, that they are willing to take upon them the name of thy Son, </a:t>
            </a:r>
            <a:r>
              <a:rPr lang="en-US" i="1" dirty="0">
                <a:solidFill>
                  <a:schemeClr val="bg1"/>
                </a:solidFill>
                <a:latin typeface="Calibri" panose="020F0502020204030204" pitchFamily="34" charset="0"/>
              </a:rPr>
              <a:t>and always remember </a:t>
            </a:r>
            <a:r>
              <a:rPr lang="en-US" i="1" dirty="0">
                <a:solidFill>
                  <a:srgbClr val="FFFF00"/>
                </a:solidFill>
                <a:latin typeface="Calibri" panose="020F0502020204030204" pitchFamily="34" charset="0"/>
              </a:rPr>
              <a:t>him and keep his commandments which he has given them; that they may always have his Spirit to be with them. Amen. D&amp;C 20:79</a:t>
            </a:r>
            <a:endParaRPr lang="en-US" i="1" dirty="0">
              <a:solidFill>
                <a:srgbClr val="FFFF00"/>
              </a:solidFill>
            </a:endParaRPr>
          </a:p>
        </p:txBody>
      </p:sp>
      <p:pic>
        <p:nvPicPr>
          <p:cNvPr id="10242" name="Picture 2" descr="https://www.lds.org/bc/content/shared/content/images/gospel-library/manual/06195/remember-jesus-sacrament_1299214_in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774" y="1855618"/>
            <a:ext cx="2462793" cy="3689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360567" y="5852105"/>
            <a:ext cx="7074134" cy="830997"/>
          </a:xfrm>
          <a:prstGeom prst="rect">
            <a:avLst/>
          </a:prstGeom>
          <a:noFill/>
          <a:effectLst>
            <a:glow rad="228600">
              <a:schemeClr val="accent3">
                <a:satMod val="175000"/>
                <a:alpha val="40000"/>
              </a:schemeClr>
            </a:glow>
          </a:effectLst>
        </p:spPr>
        <p:txBody>
          <a:bodyPr wrap="square" rtlCol="0">
            <a:spAutoFit/>
          </a:bodyPr>
          <a:lstStyle/>
          <a:p>
            <a:r>
              <a:rPr lang="en-US" sz="2400" b="1" dirty="0">
                <a:solidFill>
                  <a:srgbClr val="FF0000"/>
                </a:solidFill>
                <a:effectLst>
                  <a:glow rad="101600">
                    <a:schemeClr val="accent1">
                      <a:satMod val="175000"/>
                      <a:alpha val="40000"/>
                    </a:schemeClr>
                  </a:glow>
                </a:effectLst>
              </a:rPr>
              <a:t>Do We Remember The Savior in All That He did and All that He does and All that He will do?</a:t>
            </a:r>
          </a:p>
        </p:txBody>
      </p:sp>
    </p:spTree>
    <p:extLst>
      <p:ext uri="{BB962C8B-B14F-4D97-AF65-F5344CB8AC3E}">
        <p14:creationId xmlns:p14="http://schemas.microsoft.com/office/powerpoint/2010/main" val="204635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4" grpId="0"/>
      <p:bldP spid="14" grpId="1"/>
      <p:bldP spid="3" grpId="0"/>
      <p:bldP spid="3" grpId="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49:16</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“Graven Upon”—A Constant Reminder</a:t>
            </a:r>
          </a:p>
        </p:txBody>
      </p:sp>
      <p:sp>
        <p:nvSpPr>
          <p:cNvPr id="14" name="TextBox 13"/>
          <p:cNvSpPr txBox="1"/>
          <p:nvPr/>
        </p:nvSpPr>
        <p:spPr>
          <a:xfrm>
            <a:off x="6016336" y="840395"/>
            <a:ext cx="5993067" cy="3046988"/>
          </a:xfrm>
          <a:prstGeom prst="rect">
            <a:avLst/>
          </a:prstGeom>
          <a:noFill/>
        </p:spPr>
        <p:txBody>
          <a:bodyPr wrap="square" rtlCol="0">
            <a:spAutoFit/>
          </a:bodyPr>
          <a:lstStyle/>
          <a:p>
            <a:r>
              <a:rPr lang="en-US" sz="2400" dirty="0">
                <a:solidFill>
                  <a:schemeClr val="bg1"/>
                </a:solidFill>
              </a:rPr>
              <a:t>Upon the palms of His hands:</a:t>
            </a:r>
          </a:p>
          <a:p>
            <a:endParaRPr lang="en-US" sz="2400" dirty="0">
              <a:solidFill>
                <a:schemeClr val="bg1"/>
              </a:solidFill>
            </a:endParaRPr>
          </a:p>
          <a:p>
            <a:r>
              <a:rPr lang="en-US" sz="2400" dirty="0">
                <a:solidFill>
                  <a:schemeClr val="bg1"/>
                </a:solidFill>
              </a:rPr>
              <a:t>“This imagery of the hand is significant, referring to both the crucifixion of the Savior as well as symbolic temple ordinances and sacred promises. The marks in the palms of His hand would distinguish Christ’ supreme calling as He later visited the Nephites.”</a:t>
            </a:r>
          </a:p>
        </p:txBody>
      </p:sp>
      <p:sp>
        <p:nvSpPr>
          <p:cNvPr id="3" name="Rectangle 2"/>
          <p:cNvSpPr/>
          <p:nvPr/>
        </p:nvSpPr>
        <p:spPr>
          <a:xfrm>
            <a:off x="3132057" y="4872133"/>
            <a:ext cx="6096000" cy="1754326"/>
          </a:xfrm>
          <a:prstGeom prst="rect">
            <a:avLst/>
          </a:prstGeom>
        </p:spPr>
        <p:txBody>
          <a:bodyPr>
            <a:spAutoFit/>
          </a:bodyPr>
          <a:lstStyle/>
          <a:p>
            <a:r>
              <a:rPr lang="en-US" i="1" dirty="0">
                <a:solidFill>
                  <a:srgbClr val="FFFF00"/>
                </a:solidFill>
              </a:rPr>
              <a:t>Arise and come forth unto me, that ye may thrust your hands into my side, and also that ye may feel the prints of the nails in my hands and in my feet, that ye may know that I am the God of Israel, and the God of the whole earth, and have been slain for the sins of the world.</a:t>
            </a:r>
          </a:p>
          <a:p>
            <a:r>
              <a:rPr lang="en-US" i="1" dirty="0">
                <a:solidFill>
                  <a:srgbClr val="FFFF00"/>
                </a:solidFill>
              </a:rPr>
              <a:t>3 Nephi 11:14</a:t>
            </a:r>
          </a:p>
        </p:txBody>
      </p:sp>
      <p:pic>
        <p:nvPicPr>
          <p:cNvPr id="11266" name="Picture 2" descr="https://zomarah.files.wordpress.com/2010/11/rane-christ-america_m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921" y="1167051"/>
            <a:ext cx="4706456" cy="330046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(3)</a:t>
            </a:r>
          </a:p>
        </p:txBody>
      </p:sp>
    </p:spTree>
    <p:extLst>
      <p:ext uri="{BB962C8B-B14F-4D97-AF65-F5344CB8AC3E}">
        <p14:creationId xmlns:p14="http://schemas.microsoft.com/office/powerpoint/2010/main" val="117428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1.bp.blogspot.com/-jmgF9x8ZITg/UzCwLUvy6NI/AAAAAAAAAj0/miwqf54yyBU/s1600/Words+and+Pictures+Mont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07089" cy="68342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6158" y="1715802"/>
            <a:ext cx="11814771" cy="769441"/>
          </a:xfrm>
          <a:prstGeom prst="rect">
            <a:avLst/>
          </a:prstGeom>
          <a:solidFill>
            <a:srgbClr val="FFCC66"/>
          </a:solidFill>
        </p:spPr>
        <p:txBody>
          <a:bodyPr wrap="square" rtlCol="0">
            <a:spAutoFit/>
          </a:bodyPr>
          <a:lstStyle/>
          <a:p>
            <a:pPr algn="ctr"/>
            <a:r>
              <a:rPr lang="en-US" sz="4400" dirty="0"/>
              <a:t>Is it possible to have peace in your lives?</a:t>
            </a:r>
          </a:p>
        </p:txBody>
      </p:sp>
    </p:spTree>
    <p:extLst>
      <p:ext uri="{BB962C8B-B14F-4D97-AF65-F5344CB8AC3E}">
        <p14:creationId xmlns:p14="http://schemas.microsoft.com/office/powerpoint/2010/main" val="2063490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50:1</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“Have I Put You Away?”</a:t>
            </a:r>
          </a:p>
        </p:txBody>
      </p:sp>
      <p:sp>
        <p:nvSpPr>
          <p:cNvPr id="14" name="TextBox 13"/>
          <p:cNvSpPr txBox="1"/>
          <p:nvPr/>
        </p:nvSpPr>
        <p:spPr>
          <a:xfrm>
            <a:off x="1050115" y="646335"/>
            <a:ext cx="9320524" cy="461665"/>
          </a:xfrm>
          <a:prstGeom prst="rect">
            <a:avLst/>
          </a:prstGeom>
          <a:noFill/>
        </p:spPr>
        <p:txBody>
          <a:bodyPr wrap="square" rtlCol="0">
            <a:spAutoFit/>
          </a:bodyPr>
          <a:lstStyle/>
          <a:p>
            <a:pPr algn="ctr"/>
            <a:r>
              <a:rPr lang="en-US" sz="2400" dirty="0">
                <a:solidFill>
                  <a:schemeClr val="bg1"/>
                </a:solidFill>
              </a:rPr>
              <a:t>A Marriage imagery between God and Israel</a:t>
            </a: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(6)</a:t>
            </a:r>
          </a:p>
        </p:txBody>
      </p:sp>
      <p:sp>
        <p:nvSpPr>
          <p:cNvPr id="9" name="TextBox 8"/>
          <p:cNvSpPr txBox="1"/>
          <p:nvPr/>
        </p:nvSpPr>
        <p:spPr>
          <a:xfrm>
            <a:off x="432669" y="1395367"/>
            <a:ext cx="4130061" cy="2677656"/>
          </a:xfrm>
          <a:prstGeom prst="rect">
            <a:avLst/>
          </a:prstGeom>
          <a:noFill/>
        </p:spPr>
        <p:txBody>
          <a:bodyPr wrap="square" rtlCol="0">
            <a:spAutoFit/>
          </a:bodyPr>
          <a:lstStyle/>
          <a:p>
            <a:r>
              <a:rPr lang="en-US" sz="2400" dirty="0">
                <a:solidFill>
                  <a:schemeClr val="bg1"/>
                </a:solidFill>
              </a:rPr>
              <a:t>Divorce was accomplished simply by the husband casting off his wife. (Det. 24:1)</a:t>
            </a:r>
          </a:p>
          <a:p>
            <a:endParaRPr lang="en-US" sz="2400" dirty="0">
              <a:solidFill>
                <a:schemeClr val="bg1"/>
              </a:solidFill>
            </a:endParaRPr>
          </a:p>
          <a:p>
            <a:r>
              <a:rPr lang="en-US" sz="2400" dirty="0">
                <a:solidFill>
                  <a:schemeClr val="bg1"/>
                </a:solidFill>
              </a:rPr>
              <a:t>However, it was not the husband (Christ) who turned away, it was the wife (Israel)</a:t>
            </a:r>
          </a:p>
        </p:txBody>
      </p:sp>
      <p:sp>
        <p:nvSpPr>
          <p:cNvPr id="10" name="TextBox 9"/>
          <p:cNvSpPr txBox="1"/>
          <p:nvPr/>
        </p:nvSpPr>
        <p:spPr>
          <a:xfrm>
            <a:off x="6769233" y="4682756"/>
            <a:ext cx="4130061" cy="1569660"/>
          </a:xfrm>
          <a:prstGeom prst="rect">
            <a:avLst/>
          </a:prstGeom>
          <a:noFill/>
        </p:spPr>
        <p:txBody>
          <a:bodyPr wrap="square" rtlCol="0">
            <a:spAutoFit/>
          </a:bodyPr>
          <a:lstStyle/>
          <a:p>
            <a:r>
              <a:rPr lang="en-US" sz="2400" dirty="0">
                <a:solidFill>
                  <a:schemeClr val="bg1"/>
                </a:solidFill>
              </a:rPr>
              <a:t>Mother—Israel or Zion</a:t>
            </a:r>
          </a:p>
          <a:p>
            <a:endParaRPr lang="en-US" sz="2400" dirty="0">
              <a:solidFill>
                <a:schemeClr val="bg1"/>
              </a:solidFill>
            </a:endParaRPr>
          </a:p>
          <a:p>
            <a:r>
              <a:rPr lang="en-US" sz="2400" dirty="0">
                <a:solidFill>
                  <a:schemeClr val="bg1"/>
                </a:solidFill>
              </a:rPr>
              <a:t>Children—Sons and Daughters of the covenant</a:t>
            </a:r>
          </a:p>
        </p:txBody>
      </p:sp>
      <p:pic>
        <p:nvPicPr>
          <p:cNvPr id="2052" name="Picture 4" descr="https://sunnyntayombya.files.wordpress.com/2013/05/divorc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489" y="4521357"/>
            <a:ext cx="230505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godisreal.today/wp-content/uploads/2015/02/tears-jesus-720x5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728" y="1270985"/>
            <a:ext cx="3982687" cy="294829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095482" y="4563438"/>
            <a:ext cx="1326057" cy="2072469"/>
            <a:chOff x="4095482" y="4563438"/>
            <a:chExt cx="1326057" cy="2072469"/>
          </a:xfrm>
        </p:grpSpPr>
        <p:pic>
          <p:nvPicPr>
            <p:cNvPr id="15" name="Picture 4" descr="https://sunnyntayombya.files.wordpress.com/2013/05/divorce.gif"/>
            <p:cNvPicPr>
              <a:picLocks noChangeAspect="1" noChangeArrowheads="1"/>
            </p:cNvPicPr>
            <p:nvPr/>
          </p:nvPicPr>
          <p:blipFill rotWithShape="1">
            <a:blip r:embed="rId3">
              <a:extLst>
                <a:ext uri="{28A0092B-C50C-407E-A947-70E740481C1C}">
                  <a14:useLocalDpi xmlns:a14="http://schemas.microsoft.com/office/drawing/2010/main" val="0"/>
                </a:ext>
              </a:extLst>
            </a:blip>
            <a:srcRect l="56440" t="3981"/>
            <a:stretch/>
          </p:blipFill>
          <p:spPr bwMode="auto">
            <a:xfrm>
              <a:off x="4417454" y="4605520"/>
              <a:ext cx="1004085" cy="20303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95482" y="4563438"/>
              <a:ext cx="321972" cy="20303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735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1250"/>
                                        <p:tgtEl>
                                          <p:spTgt spid="5"/>
                                        </p:tgtEl>
                                      </p:cBhvr>
                                    </p:animEffect>
                                    <p:set>
                                      <p:cBhvr>
                                        <p:cTn id="9" dur="1" fill="hold">
                                          <p:stCondLst>
                                            <p:cond delay="124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fade">
                                      <p:cBhvr>
                                        <p:cTn id="16" dur="500"/>
                                        <p:tgtEl>
                                          <p:spTgt spid="205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50:2</a:t>
            </a:r>
            <a:endParaRPr lang="en-US" dirty="0">
              <a:solidFill>
                <a:schemeClr val="bg1"/>
              </a:solidFill>
            </a:endParaRPr>
          </a:p>
        </p:txBody>
      </p:sp>
      <p:sp>
        <p:nvSpPr>
          <p:cNvPr id="2" name="Rectangle 1"/>
          <p:cNvSpPr/>
          <p:nvPr/>
        </p:nvSpPr>
        <p:spPr>
          <a:xfrm>
            <a:off x="315190" y="35477"/>
            <a:ext cx="11208327" cy="646331"/>
          </a:xfrm>
          <a:prstGeom prst="rect">
            <a:avLst/>
          </a:prstGeom>
        </p:spPr>
        <p:txBody>
          <a:bodyPr wrap="square">
            <a:spAutoFit/>
          </a:bodyPr>
          <a:lstStyle/>
          <a:p>
            <a:pPr algn="ctr"/>
            <a:r>
              <a:rPr lang="en-US" sz="3600" dirty="0">
                <a:solidFill>
                  <a:schemeClr val="bg1"/>
                </a:solidFill>
              </a:rPr>
              <a:t>“Is my hand shortened at all, that it cannot redeem? </a:t>
            </a:r>
          </a:p>
        </p:txBody>
      </p:sp>
      <p:sp>
        <p:nvSpPr>
          <p:cNvPr id="9" name="TextBox 8"/>
          <p:cNvSpPr txBox="1"/>
          <p:nvPr/>
        </p:nvSpPr>
        <p:spPr>
          <a:xfrm>
            <a:off x="432669" y="1395367"/>
            <a:ext cx="4130061" cy="461665"/>
          </a:xfrm>
          <a:prstGeom prst="rect">
            <a:avLst/>
          </a:prstGeom>
          <a:noFill/>
        </p:spPr>
        <p:txBody>
          <a:bodyPr wrap="square" rtlCol="0">
            <a:spAutoFit/>
          </a:bodyPr>
          <a:lstStyle/>
          <a:p>
            <a:r>
              <a:rPr lang="en-US" sz="2400" dirty="0">
                <a:solidFill>
                  <a:schemeClr val="bg1"/>
                </a:solidFill>
              </a:rPr>
              <a:t>His hand is stretched out still</a:t>
            </a:r>
          </a:p>
        </p:txBody>
      </p:sp>
      <p:sp>
        <p:nvSpPr>
          <p:cNvPr id="3" name="Rectangle 2"/>
          <p:cNvSpPr/>
          <p:nvPr/>
        </p:nvSpPr>
        <p:spPr>
          <a:xfrm>
            <a:off x="5181673" y="1831519"/>
            <a:ext cx="6096000" cy="5016758"/>
          </a:xfrm>
          <a:prstGeom prst="rect">
            <a:avLst/>
          </a:prstGeom>
        </p:spPr>
        <p:txBody>
          <a:bodyPr>
            <a:spAutoFit/>
          </a:bodyPr>
          <a:lstStyle/>
          <a:p>
            <a:r>
              <a:rPr lang="en-US" sz="2000" dirty="0">
                <a:solidFill>
                  <a:schemeClr val="bg1"/>
                </a:solidFill>
              </a:rPr>
              <a:t>When the Lord’s Apostles were in a ship, they were tossed in the midst of the sea. Jesus went to them, walking on the water; but not recognizing Him, they cried out in fear.</a:t>
            </a:r>
          </a:p>
          <a:p>
            <a:endParaRPr lang="en-US" sz="2000" dirty="0">
              <a:solidFill>
                <a:schemeClr val="bg1"/>
              </a:solidFill>
            </a:endParaRPr>
          </a:p>
          <a:p>
            <a:r>
              <a:rPr lang="en-US" sz="2000" dirty="0">
                <a:solidFill>
                  <a:schemeClr val="bg1"/>
                </a:solidFill>
              </a:rPr>
              <a:t>When Jesus said, “Come”  Then Peter walked on the water to Jesus</a:t>
            </a:r>
          </a:p>
          <a:p>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“But when he saw the wind boisterous, he was afraid,” began to sink, and cried out, “Lord, save me.</a:t>
            </a:r>
          </a:p>
          <a:p>
            <a:pPr fontAlgn="base"/>
            <a:endParaRPr lang="en-US" sz="2000" dirty="0">
              <a:solidFill>
                <a:schemeClr val="bg1"/>
              </a:solidFill>
            </a:endParaRPr>
          </a:p>
          <a:p>
            <a:pPr fontAlgn="base"/>
            <a:r>
              <a:rPr lang="en-US" sz="2000" dirty="0">
                <a:solidFill>
                  <a:schemeClr val="bg1"/>
                </a:solidFill>
              </a:rPr>
              <a:t>“And immediately Jesus stretched forth his hand, and caught him, and said unto him, O thou of little faith, wherefore didst thou doubt?” Matthew 14:25-31</a:t>
            </a:r>
          </a:p>
          <a:p>
            <a:endParaRPr lang="en-US" sz="2000" dirty="0">
              <a:solidFill>
                <a:schemeClr val="bg1"/>
              </a:solidFill>
            </a:endParaRPr>
          </a:p>
        </p:txBody>
      </p:sp>
      <p:pic>
        <p:nvPicPr>
          <p:cNvPr id="4098" name="Picture 2" descr="http://pray4usa.net/wp-content/uploads/2012/07/Jesus-saves-Peter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998" y="2063979"/>
            <a:ext cx="3990116" cy="420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46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42"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1000"/>
                                        <p:tgtEl>
                                          <p:spTgt spid="4098"/>
                                        </p:tgtEl>
                                      </p:cBhvr>
                                    </p:animEffect>
                                    <p:anim calcmode="lin" valueType="num">
                                      <p:cBhvr>
                                        <p:cTn id="22" dur="1000" fill="hold"/>
                                        <p:tgtEl>
                                          <p:spTgt spid="4098"/>
                                        </p:tgtEl>
                                        <p:attrNameLst>
                                          <p:attrName>ppt_x</p:attrName>
                                        </p:attrNameLst>
                                      </p:cBhvr>
                                      <p:tavLst>
                                        <p:tav tm="0">
                                          <p:val>
                                            <p:strVal val="#ppt_x"/>
                                          </p:val>
                                        </p:tav>
                                        <p:tav tm="100000">
                                          <p:val>
                                            <p:strVal val="#ppt_x"/>
                                          </p:val>
                                        </p:tav>
                                      </p:tavLst>
                                    </p:anim>
                                    <p:anim calcmode="lin" valueType="num">
                                      <p:cBhvr>
                                        <p:cTn id="23"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50:3</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Blackness—No More Revelation</a:t>
            </a: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(3)</a:t>
            </a:r>
          </a:p>
        </p:txBody>
      </p:sp>
      <p:sp>
        <p:nvSpPr>
          <p:cNvPr id="9" name="TextBox 8"/>
          <p:cNvSpPr txBox="1"/>
          <p:nvPr/>
        </p:nvSpPr>
        <p:spPr>
          <a:xfrm>
            <a:off x="432669" y="1395367"/>
            <a:ext cx="4130061" cy="1200329"/>
          </a:xfrm>
          <a:prstGeom prst="rect">
            <a:avLst/>
          </a:prstGeom>
          <a:noFill/>
        </p:spPr>
        <p:txBody>
          <a:bodyPr wrap="square" rtlCol="0">
            <a:spAutoFit/>
          </a:bodyPr>
          <a:lstStyle/>
          <a:p>
            <a:r>
              <a:rPr lang="en-US" sz="2400" dirty="0">
                <a:solidFill>
                  <a:schemeClr val="bg1"/>
                </a:solidFill>
              </a:rPr>
              <a:t>“Before the Second Coming, darkness will again cover the earth.” (Moses 7:61)</a:t>
            </a:r>
          </a:p>
        </p:txBody>
      </p:sp>
      <p:sp>
        <p:nvSpPr>
          <p:cNvPr id="16" name="TextBox 15"/>
          <p:cNvSpPr txBox="1"/>
          <p:nvPr/>
        </p:nvSpPr>
        <p:spPr>
          <a:xfrm>
            <a:off x="3803693" y="4872205"/>
            <a:ext cx="6324989" cy="1569660"/>
          </a:xfrm>
          <a:prstGeom prst="rect">
            <a:avLst/>
          </a:prstGeom>
          <a:noFill/>
        </p:spPr>
        <p:txBody>
          <a:bodyPr wrap="square" rtlCol="0">
            <a:spAutoFit/>
          </a:bodyPr>
          <a:lstStyle/>
          <a:p>
            <a:r>
              <a:rPr lang="en-US" sz="2400" dirty="0">
                <a:solidFill>
                  <a:schemeClr val="bg1"/>
                </a:solidFill>
              </a:rPr>
              <a:t>“The Lord’s power over the waters and the heavens provides periods of darkness in preparation for the light of a new day.” </a:t>
            </a:r>
          </a:p>
          <a:p>
            <a:r>
              <a:rPr lang="en-US" sz="2400" dirty="0">
                <a:solidFill>
                  <a:schemeClr val="bg1"/>
                </a:solidFill>
              </a:rPr>
              <a:t>(2 Nephi 19:2)</a:t>
            </a:r>
          </a:p>
        </p:txBody>
      </p:sp>
      <p:pic>
        <p:nvPicPr>
          <p:cNvPr id="3074" name="Picture 2" descr="http://en.es-static.us/upl/2014/11/city_lights_africa_1000-e1415291120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668" y="855942"/>
            <a:ext cx="4224762" cy="3875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07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50:7</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Face Like Flint</a:t>
            </a: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(9)</a:t>
            </a:r>
          </a:p>
        </p:txBody>
      </p:sp>
      <p:sp>
        <p:nvSpPr>
          <p:cNvPr id="9" name="TextBox 8"/>
          <p:cNvSpPr txBox="1"/>
          <p:nvPr/>
        </p:nvSpPr>
        <p:spPr>
          <a:xfrm>
            <a:off x="5056185" y="792410"/>
            <a:ext cx="4130061" cy="461665"/>
          </a:xfrm>
          <a:prstGeom prst="rect">
            <a:avLst/>
          </a:prstGeom>
          <a:noFill/>
        </p:spPr>
        <p:txBody>
          <a:bodyPr wrap="square" rtlCol="0">
            <a:spAutoFit/>
          </a:bodyPr>
          <a:lstStyle/>
          <a:p>
            <a:r>
              <a:rPr lang="en-US" sz="2400" dirty="0">
                <a:solidFill>
                  <a:schemeClr val="bg1"/>
                </a:solidFill>
              </a:rPr>
              <a:t>Set in stone</a:t>
            </a:r>
          </a:p>
        </p:txBody>
      </p:sp>
      <p:sp>
        <p:nvSpPr>
          <p:cNvPr id="3" name="Rectangle 2"/>
          <p:cNvSpPr/>
          <p:nvPr/>
        </p:nvSpPr>
        <p:spPr>
          <a:xfrm>
            <a:off x="409223" y="1254075"/>
            <a:ext cx="6096000" cy="1938992"/>
          </a:xfrm>
          <a:prstGeom prst="rect">
            <a:avLst/>
          </a:prstGeom>
        </p:spPr>
        <p:txBody>
          <a:bodyPr>
            <a:spAutoFit/>
          </a:bodyPr>
          <a:lstStyle/>
          <a:p>
            <a:r>
              <a:rPr lang="en-US" sz="2400" dirty="0">
                <a:solidFill>
                  <a:schemeClr val="bg1"/>
                </a:solidFill>
              </a:rPr>
              <a:t>It is to learn what the Lord expects of you, make a plan to do it, act on your plan with diligence, and then share with others how your experience changed you and blessed others.</a:t>
            </a:r>
          </a:p>
        </p:txBody>
      </p:sp>
      <p:sp>
        <p:nvSpPr>
          <p:cNvPr id="4" name="Rectangle 3"/>
          <p:cNvSpPr/>
          <p:nvPr/>
        </p:nvSpPr>
        <p:spPr>
          <a:xfrm>
            <a:off x="2694321" y="5385582"/>
            <a:ext cx="6881172" cy="830997"/>
          </a:xfrm>
          <a:prstGeom prst="rect">
            <a:avLst/>
          </a:prstGeom>
        </p:spPr>
        <p:txBody>
          <a:bodyPr wrap="square">
            <a:spAutoFit/>
          </a:bodyPr>
          <a:lstStyle/>
          <a:p>
            <a:r>
              <a:rPr lang="en-US" sz="2400" dirty="0">
                <a:solidFill>
                  <a:schemeClr val="bg1"/>
                </a:solidFill>
              </a:rPr>
              <a:t>You will become more diligent as you feel the magnitude of the trust God has placed in you. </a:t>
            </a:r>
          </a:p>
        </p:txBody>
      </p:sp>
      <p:sp>
        <p:nvSpPr>
          <p:cNvPr id="5" name="Rectangle 4"/>
          <p:cNvSpPr/>
          <p:nvPr/>
        </p:nvSpPr>
        <p:spPr>
          <a:xfrm>
            <a:off x="5056185" y="3128412"/>
            <a:ext cx="6096000" cy="1569660"/>
          </a:xfrm>
          <a:prstGeom prst="rect">
            <a:avLst/>
          </a:prstGeom>
        </p:spPr>
        <p:txBody>
          <a:bodyPr>
            <a:spAutoFit/>
          </a:bodyPr>
          <a:lstStyle/>
          <a:p>
            <a:r>
              <a:rPr lang="en-US" sz="2400" dirty="0">
                <a:solidFill>
                  <a:schemeClr val="bg1"/>
                </a:solidFill>
              </a:rPr>
              <a:t>We are to learn our duty from the Lord, and then we are to act in all diligence, never being lazy or slothful. The pattern is simple but not easy to follow. We are so easily distracted.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2501" y="302371"/>
            <a:ext cx="1408176" cy="1755648"/>
          </a:xfrm>
          <a:prstGeom prst="rect">
            <a:avLst/>
          </a:prstGeom>
        </p:spPr>
      </p:pic>
      <p:pic>
        <p:nvPicPr>
          <p:cNvPr id="7" name="Picture 2" descr="http://www.arrivaloftheprince.com/images/StoneTabletPlainGr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512" y="2922284"/>
            <a:ext cx="2857500"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60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When The Messiah Comes</a:t>
            </a:r>
          </a:p>
        </p:txBody>
      </p:sp>
      <p:sp>
        <p:nvSpPr>
          <p:cNvPr id="12" name="Rectangle 11"/>
          <p:cNvSpPr/>
          <p:nvPr/>
        </p:nvSpPr>
        <p:spPr>
          <a:xfrm>
            <a:off x="6966188" y="6451241"/>
            <a:ext cx="5085363" cy="369332"/>
          </a:xfrm>
          <a:prstGeom prst="rect">
            <a:avLst/>
          </a:prstGeom>
        </p:spPr>
        <p:txBody>
          <a:bodyPr wrap="square">
            <a:spAutoFit/>
          </a:bodyPr>
          <a:lstStyle/>
          <a:p>
            <a:pPr algn="r"/>
            <a:r>
              <a:rPr lang="en-US" dirty="0">
                <a:solidFill>
                  <a:schemeClr val="bg1"/>
                </a:solidFill>
              </a:rPr>
              <a:t>(10)</a:t>
            </a:r>
          </a:p>
        </p:txBody>
      </p:sp>
      <p:sp>
        <p:nvSpPr>
          <p:cNvPr id="3" name="Rectangle 2"/>
          <p:cNvSpPr/>
          <p:nvPr/>
        </p:nvSpPr>
        <p:spPr>
          <a:xfrm>
            <a:off x="512254" y="851616"/>
            <a:ext cx="6096000" cy="2308324"/>
          </a:xfrm>
          <a:prstGeom prst="rect">
            <a:avLst/>
          </a:prstGeom>
        </p:spPr>
        <p:txBody>
          <a:bodyPr>
            <a:spAutoFit/>
          </a:bodyPr>
          <a:lstStyle/>
          <a:p>
            <a:r>
              <a:rPr lang="en-US" sz="2400" dirty="0">
                <a:solidFill>
                  <a:schemeClr val="bg1"/>
                </a:solidFill>
              </a:rPr>
              <a:t>We know he is coming</a:t>
            </a:r>
            <a:br>
              <a:rPr lang="en-US" sz="2400" dirty="0">
                <a:solidFill>
                  <a:schemeClr val="bg1"/>
                </a:solidFill>
              </a:rPr>
            </a:br>
            <a:r>
              <a:rPr lang="en-US" sz="2400" dirty="0">
                <a:solidFill>
                  <a:schemeClr val="bg1"/>
                </a:solidFill>
              </a:rPr>
              <a:t>To gather his sheep</a:t>
            </a:r>
            <a:br>
              <a:rPr lang="en-US" sz="2400" dirty="0">
                <a:solidFill>
                  <a:schemeClr val="bg1"/>
                </a:solidFill>
              </a:rPr>
            </a:br>
            <a:r>
              <a:rPr lang="en-US" sz="2400" dirty="0">
                <a:solidFill>
                  <a:schemeClr val="bg1"/>
                </a:solidFill>
              </a:rPr>
              <a:t>And lead them to Zion in love,</a:t>
            </a:r>
            <a:br>
              <a:rPr lang="en-US" sz="2400" dirty="0">
                <a:solidFill>
                  <a:schemeClr val="bg1"/>
                </a:solidFill>
              </a:rPr>
            </a:br>
            <a:r>
              <a:rPr lang="en-US" sz="2400" dirty="0">
                <a:solidFill>
                  <a:schemeClr val="bg1"/>
                </a:solidFill>
              </a:rPr>
              <a:t>For why in the valley</a:t>
            </a:r>
            <a:br>
              <a:rPr lang="en-US" sz="2400" dirty="0">
                <a:solidFill>
                  <a:schemeClr val="bg1"/>
                </a:solidFill>
              </a:rPr>
            </a:br>
            <a:r>
              <a:rPr lang="en-US" sz="2400" dirty="0">
                <a:solidFill>
                  <a:schemeClr val="bg1"/>
                </a:solidFill>
              </a:rPr>
              <a:t>Of death should they weep</a:t>
            </a:r>
            <a:br>
              <a:rPr lang="en-US" sz="2400" dirty="0">
                <a:solidFill>
                  <a:schemeClr val="bg1"/>
                </a:solidFill>
              </a:rPr>
            </a:br>
            <a:r>
              <a:rPr lang="en-US" sz="2400" dirty="0">
                <a:solidFill>
                  <a:schemeClr val="bg1"/>
                </a:solidFill>
              </a:rPr>
              <a:t>Or in the lone wilderness rove?</a:t>
            </a:r>
          </a:p>
        </p:txBody>
      </p:sp>
      <p:sp>
        <p:nvSpPr>
          <p:cNvPr id="5" name="Rectangle 4"/>
          <p:cNvSpPr/>
          <p:nvPr/>
        </p:nvSpPr>
        <p:spPr>
          <a:xfrm>
            <a:off x="5761104" y="4358303"/>
            <a:ext cx="6096000" cy="2308324"/>
          </a:xfrm>
          <a:prstGeom prst="rect">
            <a:avLst/>
          </a:prstGeom>
        </p:spPr>
        <p:txBody>
          <a:bodyPr>
            <a:spAutoFit/>
          </a:bodyPr>
          <a:lstStyle/>
          <a:p>
            <a:r>
              <a:rPr lang="en-US" sz="2400" dirty="0">
                <a:solidFill>
                  <a:schemeClr val="bg1"/>
                </a:solidFill>
              </a:rPr>
              <a:t>How long we have wandered</a:t>
            </a:r>
            <a:br>
              <a:rPr lang="en-US" sz="2400" dirty="0">
                <a:solidFill>
                  <a:schemeClr val="bg1"/>
                </a:solidFill>
              </a:rPr>
            </a:br>
            <a:r>
              <a:rPr lang="en-US" sz="2400" dirty="0">
                <a:solidFill>
                  <a:schemeClr val="bg1"/>
                </a:solidFill>
              </a:rPr>
              <a:t>As strangers in sin</a:t>
            </a:r>
            <a:br>
              <a:rPr lang="en-US" sz="2400" dirty="0">
                <a:solidFill>
                  <a:schemeClr val="bg1"/>
                </a:solidFill>
              </a:rPr>
            </a:br>
            <a:r>
              <a:rPr lang="en-US" sz="2400" dirty="0">
                <a:solidFill>
                  <a:schemeClr val="bg1"/>
                </a:solidFill>
              </a:rPr>
              <a:t>And cried in the desert for thee!</a:t>
            </a:r>
            <a:br>
              <a:rPr lang="en-US" sz="2400" dirty="0">
                <a:solidFill>
                  <a:schemeClr val="bg1"/>
                </a:solidFill>
              </a:rPr>
            </a:br>
            <a:r>
              <a:rPr lang="en-US" sz="2400" dirty="0">
                <a:solidFill>
                  <a:schemeClr val="bg1"/>
                </a:solidFill>
              </a:rPr>
              <a:t>Our foes have rejoiced</a:t>
            </a:r>
            <a:br>
              <a:rPr lang="en-US" sz="2400" dirty="0">
                <a:solidFill>
                  <a:schemeClr val="bg1"/>
                </a:solidFill>
              </a:rPr>
            </a:br>
            <a:r>
              <a:rPr lang="en-US" sz="2400" dirty="0">
                <a:solidFill>
                  <a:schemeClr val="bg1"/>
                </a:solidFill>
              </a:rPr>
              <a:t>When our sorrows they've seen,</a:t>
            </a:r>
            <a:br>
              <a:rPr lang="en-US" sz="2400" dirty="0">
                <a:solidFill>
                  <a:schemeClr val="bg1"/>
                </a:solidFill>
              </a:rPr>
            </a:br>
            <a:r>
              <a:rPr lang="en-US" sz="2400" dirty="0">
                <a:solidFill>
                  <a:schemeClr val="bg1"/>
                </a:solidFill>
              </a:rPr>
              <a:t>But Israel will shortly be free.</a:t>
            </a:r>
          </a:p>
        </p:txBody>
      </p:sp>
      <p:pic>
        <p:nvPicPr>
          <p:cNvPr id="5122" name="Picture 2" descr="https://s-media-cache-ak0.pinimg.com/236x/32/a1/09/32a109981533383e0c42c5d4885b38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014" y="3335630"/>
            <a:ext cx="3151076" cy="325789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cdn2.landscapehdwalls.com/wallpapers/1/amazing-sky-view-in-the-desert-1237-1920x10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3712" y="1045798"/>
            <a:ext cx="5460665" cy="307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17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fade">
                                      <p:cBhvr>
                                        <p:cTn id="19" dur="1000"/>
                                        <p:tgtEl>
                                          <p:spTgt spid="5126"/>
                                        </p:tgtEl>
                                      </p:cBhvr>
                                    </p:animEffect>
                                    <p:anim calcmode="lin" valueType="num">
                                      <p:cBhvr>
                                        <p:cTn id="20" dur="1000" fill="hold"/>
                                        <p:tgtEl>
                                          <p:spTgt spid="5126"/>
                                        </p:tgtEl>
                                        <p:attrNameLst>
                                          <p:attrName>ppt_x</p:attrName>
                                        </p:attrNameLst>
                                      </p:cBhvr>
                                      <p:tavLst>
                                        <p:tav tm="0">
                                          <p:val>
                                            <p:strVal val="#ppt_x"/>
                                          </p:val>
                                        </p:tav>
                                        <p:tav tm="100000">
                                          <p:val>
                                            <p:strVal val="#ppt_x"/>
                                          </p:val>
                                        </p:tav>
                                      </p:tavLst>
                                    </p:anim>
                                    <p:anim calcmode="lin" valueType="num">
                                      <p:cBhvr>
                                        <p:cTn id="21" dur="1000" fill="hold"/>
                                        <p:tgtEl>
                                          <p:spTgt spid="512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108857"/>
            <a:ext cx="11973962" cy="674030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 108 The Lord is My Shepherd</a:t>
            </a:r>
          </a:p>
          <a:p>
            <a:endParaRPr lang="en-US" dirty="0">
              <a:solidFill>
                <a:schemeClr val="bg1"/>
              </a:solidFill>
            </a:endParaRPr>
          </a:p>
          <a:p>
            <a:r>
              <a:rPr lang="en-US" dirty="0">
                <a:solidFill>
                  <a:schemeClr val="bg1"/>
                </a:solidFill>
              </a:rPr>
              <a:t>Videos:</a:t>
            </a:r>
          </a:p>
          <a:p>
            <a:r>
              <a:rPr lang="en-US" dirty="0">
                <a:solidFill>
                  <a:schemeClr val="bg1"/>
                </a:solidFill>
              </a:rPr>
              <a:t>Steadfast in Our Covenants(1:15)</a:t>
            </a:r>
          </a:p>
          <a:p>
            <a:r>
              <a:rPr lang="en-US" dirty="0">
                <a:solidFill>
                  <a:schemeClr val="bg1"/>
                </a:solidFill>
              </a:rPr>
              <a:t>Redemption (1:45)</a:t>
            </a:r>
          </a:p>
          <a:p>
            <a:endParaRPr lang="en-US" dirty="0">
              <a:solidFill>
                <a:schemeClr val="bg1"/>
              </a:solidFill>
            </a:endParaRPr>
          </a:p>
          <a:p>
            <a:pPr marL="342900" indent="-342900">
              <a:buAutoNum type="arabicPeriod"/>
            </a:pPr>
            <a:r>
              <a:rPr lang="en-US" dirty="0">
                <a:solidFill>
                  <a:schemeClr val="bg1"/>
                </a:solidFill>
              </a:rPr>
              <a:t>Old Testament Institute Manual The Gathering of Israel and the Coming of the Messiah Chapter 17</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Bible Topics (Apostasy)</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Victor L. Ludlow </a:t>
            </a:r>
            <a:r>
              <a:rPr lang="en-US" i="1" dirty="0">
                <a:solidFill>
                  <a:schemeClr val="bg1"/>
                </a:solidFill>
              </a:rPr>
              <a:t>Unlocking Isaiah in the Book of Mormon </a:t>
            </a:r>
            <a:r>
              <a:rPr lang="en-US" dirty="0">
                <a:solidFill>
                  <a:schemeClr val="bg1"/>
                </a:solidFill>
              </a:rPr>
              <a:t>p. 39-40, 55, 64</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James E. </a:t>
            </a:r>
            <a:r>
              <a:rPr lang="en-US" dirty="0" err="1">
                <a:solidFill>
                  <a:schemeClr val="bg1"/>
                </a:solidFill>
              </a:rPr>
              <a:t>Talmage</a:t>
            </a:r>
            <a:r>
              <a:rPr lang="en-US" dirty="0">
                <a:solidFill>
                  <a:schemeClr val="bg1"/>
                </a:solidFill>
              </a:rPr>
              <a:t> </a:t>
            </a:r>
            <a:r>
              <a:rPr lang="en-US" i="1" dirty="0">
                <a:solidFill>
                  <a:schemeClr val="bg1"/>
                </a:solidFill>
              </a:rPr>
              <a:t>Jesus the Christ </a:t>
            </a:r>
            <a:r>
              <a:rPr lang="en-US" dirty="0">
                <a:solidFill>
                  <a:schemeClr val="bg1"/>
                </a:solidFill>
              </a:rPr>
              <a:t>pp. 40-41</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John </a:t>
            </a:r>
            <a:r>
              <a:rPr lang="en-US" dirty="0" err="1">
                <a:solidFill>
                  <a:schemeClr val="bg1"/>
                </a:solidFill>
              </a:rPr>
              <a:t>Bytheway</a:t>
            </a:r>
            <a:r>
              <a:rPr lang="en-US" dirty="0">
                <a:solidFill>
                  <a:schemeClr val="bg1"/>
                </a:solidFill>
              </a:rPr>
              <a:t>  </a:t>
            </a:r>
            <a:r>
              <a:rPr lang="en-US" i="1" dirty="0">
                <a:solidFill>
                  <a:schemeClr val="bg1"/>
                </a:solidFill>
              </a:rPr>
              <a:t>Isaiah for Air Heads </a:t>
            </a:r>
            <a:r>
              <a:rPr lang="en-US" dirty="0">
                <a:solidFill>
                  <a:schemeClr val="bg1"/>
                </a:solidFill>
              </a:rPr>
              <a:t>p. 43</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Poway Institute Handout Becky Davies and Lesley Meacham</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Joseph Smith </a:t>
            </a:r>
            <a:r>
              <a:rPr lang="en-US" i="1" dirty="0">
                <a:solidFill>
                  <a:schemeClr val="bg1"/>
                </a:solidFill>
              </a:rPr>
              <a:t>Teachings</a:t>
            </a:r>
            <a:r>
              <a:rPr lang="en-US" dirty="0">
                <a:solidFill>
                  <a:schemeClr val="bg1"/>
                </a:solidFill>
              </a:rPr>
              <a:t> 304</a:t>
            </a:r>
          </a:p>
          <a:p>
            <a:pPr marL="342900" indent="-342900">
              <a:buFontTx/>
              <a:buAutoNum type="arabicPeriod"/>
            </a:pPr>
            <a:r>
              <a:rPr lang="en-US" dirty="0">
                <a:solidFill>
                  <a:schemeClr val="bg1"/>
                </a:solidFill>
              </a:rPr>
              <a:t>Quentin L. Cook(“Personal Peace: The Reward of Righteousness,”</a:t>
            </a:r>
            <a:r>
              <a:rPr lang="en-US" i="1" dirty="0">
                <a:solidFill>
                  <a:schemeClr val="bg1"/>
                </a:solidFill>
              </a:rPr>
              <a:t> Ensign </a:t>
            </a:r>
            <a:r>
              <a:rPr lang="en-US" dirty="0">
                <a:solidFill>
                  <a:schemeClr val="bg1"/>
                </a:solidFill>
              </a:rPr>
              <a:t>or </a:t>
            </a:r>
            <a:r>
              <a:rPr lang="en-US" i="1" dirty="0">
                <a:solidFill>
                  <a:schemeClr val="bg1"/>
                </a:solidFill>
              </a:rPr>
              <a:t>Liahona,</a:t>
            </a:r>
            <a:r>
              <a:rPr lang="en-US" dirty="0">
                <a:solidFill>
                  <a:schemeClr val="bg1"/>
                </a:solidFill>
              </a:rPr>
              <a:t> May 2013, 33, 35).</a:t>
            </a:r>
          </a:p>
          <a:p>
            <a:pPr marL="342900" indent="-342900">
              <a:buFontTx/>
              <a:buAutoNum type="arabicPeriod"/>
            </a:pPr>
            <a:r>
              <a:rPr lang="en-US" dirty="0">
                <a:solidFill>
                  <a:schemeClr val="bg1"/>
                </a:solidFill>
              </a:rPr>
              <a:t>President Henry B. </a:t>
            </a:r>
            <a:r>
              <a:rPr lang="en-US" dirty="0" err="1">
                <a:solidFill>
                  <a:schemeClr val="bg1"/>
                </a:solidFill>
              </a:rPr>
              <a:t>Eyring</a:t>
            </a:r>
            <a:r>
              <a:rPr lang="en-US" dirty="0">
                <a:solidFill>
                  <a:schemeClr val="bg1"/>
                </a:solidFill>
              </a:rPr>
              <a:t> </a:t>
            </a:r>
            <a:r>
              <a:rPr lang="en-US" i="1" dirty="0">
                <a:solidFill>
                  <a:schemeClr val="bg1"/>
                </a:solidFill>
              </a:rPr>
              <a:t>Act In All Diligence </a:t>
            </a:r>
            <a:r>
              <a:rPr lang="en-US" dirty="0">
                <a:solidFill>
                  <a:schemeClr val="bg1"/>
                </a:solidFill>
              </a:rPr>
              <a:t>April 2010</a:t>
            </a:r>
          </a:p>
          <a:p>
            <a:pPr marL="342900" indent="-342900">
              <a:buFontTx/>
              <a:buAutoNum type="arabicPeriod"/>
            </a:pPr>
            <a:r>
              <a:rPr lang="en-US" dirty="0">
                <a:solidFill>
                  <a:schemeClr val="bg1"/>
                </a:solidFill>
              </a:rPr>
              <a:t>Redeemer of Israel Hymnal #6</a:t>
            </a:r>
          </a:p>
        </p:txBody>
      </p:sp>
      <p:sp>
        <p:nvSpPr>
          <p:cNvPr id="4" name="Footer Placeholder 14">
            <a:extLst>
              <a:ext uri="{FF2B5EF4-FFF2-40B4-BE49-F238E27FC236}">
                <a16:creationId xmlns:a16="http://schemas.microsoft.com/office/drawing/2014/main" id="{98D56211-6774-4295-A6B8-29FEE2D6F527}"/>
              </a:ext>
            </a:extLst>
          </p:cNvPr>
          <p:cNvSpPr>
            <a:spLocks noGrp="1"/>
          </p:cNvSpPr>
          <p:nvPr/>
        </p:nvSpPr>
        <p:spPr>
          <a:xfrm>
            <a:off x="6454427" y="649287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bg1"/>
                </a:solidFill>
              </a:rPr>
              <a:t>Presentation by ©http://fashionsbylynda.com/blog/</a:t>
            </a:r>
          </a:p>
        </p:txBody>
      </p:sp>
      <p:grpSp>
        <p:nvGrpSpPr>
          <p:cNvPr id="5" name="Group 4">
            <a:extLst>
              <a:ext uri="{FF2B5EF4-FFF2-40B4-BE49-F238E27FC236}">
                <a16:creationId xmlns:a16="http://schemas.microsoft.com/office/drawing/2014/main" id="{14DF7AA6-F6D2-4FB4-BDCC-1D2EB1C25990}"/>
              </a:ext>
            </a:extLst>
          </p:cNvPr>
          <p:cNvGrpSpPr/>
          <p:nvPr/>
        </p:nvGrpSpPr>
        <p:grpSpPr>
          <a:xfrm>
            <a:off x="3587940" y="1238413"/>
            <a:ext cx="694062" cy="879145"/>
            <a:chOff x="7543800" y="3810000"/>
            <a:chExt cx="1143000" cy="1447800"/>
          </a:xfrm>
        </p:grpSpPr>
        <p:sp>
          <p:nvSpPr>
            <p:cNvPr id="6" name="Trapezoid 5">
              <a:extLst>
                <a:ext uri="{FF2B5EF4-FFF2-40B4-BE49-F238E27FC236}">
                  <a16:creationId xmlns:a16="http://schemas.microsoft.com/office/drawing/2014/main" id="{9158815D-C1A1-4A6D-9DCF-9DE7EEB3409F}"/>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79">
              <a:extLst>
                <a:ext uri="{FF2B5EF4-FFF2-40B4-BE49-F238E27FC236}">
                  <a16:creationId xmlns:a16="http://schemas.microsoft.com/office/drawing/2014/main" id="{352BCD7A-89C2-4CF0-AF66-B639D6C31C56}"/>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80">
              <a:extLst>
                <a:ext uri="{FF2B5EF4-FFF2-40B4-BE49-F238E27FC236}">
                  <a16:creationId xmlns:a16="http://schemas.microsoft.com/office/drawing/2014/main" id="{6DFD4480-1F67-4328-A7D6-995B74563D8D}"/>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1">
              <a:extLst>
                <a:ext uri="{FF2B5EF4-FFF2-40B4-BE49-F238E27FC236}">
                  <a16:creationId xmlns:a16="http://schemas.microsoft.com/office/drawing/2014/main" id="{4090A6B9-0FCC-4976-A187-16F57EFF7096}"/>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C3A8044-27CB-41D3-B2B7-B5549E5D5ED4}"/>
                </a:ext>
              </a:extLst>
            </p:cNvPr>
            <p:cNvGrpSpPr/>
            <p:nvPr/>
          </p:nvGrpSpPr>
          <p:grpSpPr>
            <a:xfrm>
              <a:off x="7924800" y="3810000"/>
              <a:ext cx="645353" cy="610017"/>
              <a:chOff x="7924800" y="5867400"/>
              <a:chExt cx="645353" cy="610017"/>
            </a:xfrm>
          </p:grpSpPr>
          <p:grpSp>
            <p:nvGrpSpPr>
              <p:cNvPr id="18" name="Group 13">
                <a:extLst>
                  <a:ext uri="{FF2B5EF4-FFF2-40B4-BE49-F238E27FC236}">
                    <a16:creationId xmlns:a16="http://schemas.microsoft.com/office/drawing/2014/main" id="{FF77C316-C0D2-4155-BA9B-603A3EAC8AD8}"/>
                  </a:ext>
                </a:extLst>
              </p:cNvPr>
              <p:cNvGrpSpPr/>
              <p:nvPr/>
            </p:nvGrpSpPr>
            <p:grpSpPr>
              <a:xfrm>
                <a:off x="7924800" y="5867400"/>
                <a:ext cx="645353" cy="610017"/>
                <a:chOff x="3037563" y="3121795"/>
                <a:chExt cx="1250371" cy="1224010"/>
              </a:xfrm>
            </p:grpSpPr>
            <p:sp>
              <p:nvSpPr>
                <p:cNvPr id="20" name="Oval 19">
                  <a:extLst>
                    <a:ext uri="{FF2B5EF4-FFF2-40B4-BE49-F238E27FC236}">
                      <a16:creationId xmlns:a16="http://schemas.microsoft.com/office/drawing/2014/main" id="{1E5FF7D2-D3A9-4D14-834B-E95B415FA9EF}"/>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61E9A83-1CCC-485C-9A5B-1A2AF842983B}"/>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CA7BCB0-C521-4865-A0DA-0FF0EF28D032}"/>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C43AAFD-435F-4797-A72E-424DC4EF9FA3}"/>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a:extLst>
                  <a:ext uri="{FF2B5EF4-FFF2-40B4-BE49-F238E27FC236}">
                    <a16:creationId xmlns:a16="http://schemas.microsoft.com/office/drawing/2014/main" id="{CF50F2F7-B8E4-4D8A-8537-6DE33399E15B}"/>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B0DB13F6-DFC6-48A0-8038-16511826FDA4}"/>
                </a:ext>
              </a:extLst>
            </p:cNvPr>
            <p:cNvGrpSpPr/>
            <p:nvPr/>
          </p:nvGrpSpPr>
          <p:grpSpPr>
            <a:xfrm>
              <a:off x="7543800" y="4038600"/>
              <a:ext cx="403070" cy="381000"/>
              <a:chOff x="7924800" y="5867400"/>
              <a:chExt cx="645353" cy="610017"/>
            </a:xfrm>
          </p:grpSpPr>
          <p:grpSp>
            <p:nvGrpSpPr>
              <p:cNvPr id="12" name="Group 13">
                <a:extLst>
                  <a:ext uri="{FF2B5EF4-FFF2-40B4-BE49-F238E27FC236}">
                    <a16:creationId xmlns:a16="http://schemas.microsoft.com/office/drawing/2014/main" id="{3DD2855B-CC5F-42E3-8BB3-7F684EEC12BA}"/>
                  </a:ext>
                </a:extLst>
              </p:cNvPr>
              <p:cNvGrpSpPr/>
              <p:nvPr/>
            </p:nvGrpSpPr>
            <p:grpSpPr>
              <a:xfrm>
                <a:off x="7924800" y="5867400"/>
                <a:ext cx="645353" cy="610017"/>
                <a:chOff x="3037563" y="3121795"/>
                <a:chExt cx="1250371" cy="1224010"/>
              </a:xfrm>
            </p:grpSpPr>
            <p:sp>
              <p:nvSpPr>
                <p:cNvPr id="14" name="Oval 13">
                  <a:extLst>
                    <a:ext uri="{FF2B5EF4-FFF2-40B4-BE49-F238E27FC236}">
                      <a16:creationId xmlns:a16="http://schemas.microsoft.com/office/drawing/2014/main" id="{614B04CA-ECDD-4F32-BFF3-B29298C01728}"/>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9114642-2F89-47FC-BDAA-D913CDE15D04}"/>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9AE26D-E308-4954-849E-F6AA54AFD440}"/>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AD4AED2-9966-4F41-B341-66DEC2298AB4}"/>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F728B21E-F36F-4C44-AA16-215D4644AECF}"/>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34007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759618"/>
              </p:ext>
            </p:extLst>
          </p:nvPr>
        </p:nvGraphicFramePr>
        <p:xfrm>
          <a:off x="0" y="927896"/>
          <a:ext cx="11986788" cy="5841921"/>
        </p:xfrm>
        <a:graphic>
          <a:graphicData uri="http://schemas.openxmlformats.org/drawingml/2006/table">
            <a:tbl>
              <a:tblPr firstRow="1" bandRow="1">
                <a:tableStyleId>{5940675A-B579-460E-94D1-54222C63F5DA}</a:tableStyleId>
              </a:tblPr>
              <a:tblGrid>
                <a:gridCol w="5993394">
                  <a:extLst>
                    <a:ext uri="{9D8B030D-6E8A-4147-A177-3AD203B41FA5}">
                      <a16:colId xmlns:a16="http://schemas.microsoft.com/office/drawing/2014/main" val="20000"/>
                    </a:ext>
                  </a:extLst>
                </a:gridCol>
                <a:gridCol w="5993394">
                  <a:extLst>
                    <a:ext uri="{9D8B030D-6E8A-4147-A177-3AD203B41FA5}">
                      <a16:colId xmlns:a16="http://schemas.microsoft.com/office/drawing/2014/main" val="20001"/>
                    </a:ext>
                  </a:extLst>
                </a:gridCol>
              </a:tblGrid>
              <a:tr h="441923">
                <a:tc>
                  <a:txBody>
                    <a:bodyPr/>
                    <a:lstStyle/>
                    <a:p>
                      <a:pPr algn="ctr"/>
                      <a:r>
                        <a:rPr lang="en-US" sz="2000" dirty="0"/>
                        <a:t>Isaiah 48</a:t>
                      </a:r>
                    </a:p>
                  </a:txBody>
                  <a:tcPr/>
                </a:tc>
                <a:tc>
                  <a:txBody>
                    <a:bodyPr/>
                    <a:lstStyle/>
                    <a:p>
                      <a:pPr algn="ctr"/>
                      <a:r>
                        <a:rPr lang="en-US" sz="2000" dirty="0"/>
                        <a:t>1 Nephi 20</a:t>
                      </a:r>
                    </a:p>
                  </a:txBody>
                  <a:tcPr/>
                </a:tc>
                <a:extLst>
                  <a:ext uri="{0D108BD9-81ED-4DB2-BD59-A6C34878D82A}">
                    <a16:rowId xmlns:a16="http://schemas.microsoft.com/office/drawing/2014/main" val="10000"/>
                  </a:ext>
                </a:extLst>
              </a:tr>
              <a:tr h="765021">
                <a:tc>
                  <a:txBody>
                    <a:bodyPr/>
                    <a:lstStyle/>
                    <a:p>
                      <a:r>
                        <a:rPr lang="en-US" sz="1200" b="0" i="0" kern="1200" dirty="0">
                          <a:solidFill>
                            <a:schemeClr val="tx1"/>
                          </a:solidFill>
                          <a:effectLst/>
                          <a:latin typeface="+mn-lt"/>
                          <a:ea typeface="+mn-ea"/>
                          <a:cs typeface="+mn-cs"/>
                        </a:rPr>
                        <a:t>1</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Hear ye this, O house of Jacob, which are called by the name of Israel, and are come forth out of the waters of Judah, which swear by the name of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and make mention of the God of Israel, </a:t>
                      </a:r>
                      <a:r>
                        <a:rPr lang="en-US" sz="1200" b="0" i="1" kern="1200" dirty="0">
                          <a:solidFill>
                            <a:schemeClr val="tx1"/>
                          </a:solidFill>
                          <a:effectLst/>
                          <a:latin typeface="+mn-lt"/>
                          <a:ea typeface="+mn-ea"/>
                          <a:cs typeface="+mn-cs"/>
                        </a:rPr>
                        <a:t>but</a:t>
                      </a:r>
                      <a:r>
                        <a:rPr lang="en-US" sz="1200" b="0" i="0" kern="1200" dirty="0">
                          <a:solidFill>
                            <a:schemeClr val="tx1"/>
                          </a:solidFill>
                          <a:effectLst/>
                          <a:latin typeface="+mn-lt"/>
                          <a:ea typeface="+mn-ea"/>
                          <a:cs typeface="+mn-cs"/>
                        </a:rPr>
                        <a:t> not in truth, nor in righteousness.</a:t>
                      </a:r>
                      <a:endParaRPr lang="en-US" sz="1200" dirty="0"/>
                    </a:p>
                  </a:txBody>
                  <a:tcPr/>
                </a:tc>
                <a:tc>
                  <a:txBody>
                    <a:bodyPr/>
                    <a:lstStyle/>
                    <a:p>
                      <a:r>
                        <a:rPr lang="en-US" sz="1200" b="0" i="0" kern="1200" dirty="0">
                          <a:solidFill>
                            <a:schemeClr val="tx1"/>
                          </a:solidFill>
                          <a:effectLst/>
                          <a:latin typeface="+mn-lt"/>
                          <a:ea typeface="+mn-ea"/>
                          <a:cs typeface="+mn-cs"/>
                        </a:rPr>
                        <a:t> 1 </a:t>
                      </a:r>
                      <a:r>
                        <a:rPr lang="en-US" sz="1200" b="0" i="0" kern="1200" dirty="0">
                          <a:solidFill>
                            <a:schemeClr val="tx1"/>
                          </a:solidFill>
                          <a:effectLst>
                            <a:glow rad="139700">
                              <a:schemeClr val="accent3">
                                <a:satMod val="175000"/>
                                <a:alpha val="40000"/>
                              </a:schemeClr>
                            </a:glow>
                          </a:effectLst>
                          <a:latin typeface="+mn-lt"/>
                          <a:ea typeface="+mn-ea"/>
                          <a:cs typeface="+mn-cs"/>
                        </a:rPr>
                        <a:t>Hearken and hear this</a:t>
                      </a:r>
                      <a:r>
                        <a:rPr lang="en-US" sz="1200" b="0" i="0" kern="1200" dirty="0">
                          <a:solidFill>
                            <a:schemeClr val="tx1"/>
                          </a:solidFill>
                          <a:effectLst/>
                          <a:latin typeface="+mn-lt"/>
                          <a:ea typeface="+mn-ea"/>
                          <a:cs typeface="+mn-cs"/>
                        </a:rPr>
                        <a:t>, O house of Jacob, </a:t>
                      </a:r>
                      <a:r>
                        <a:rPr lang="en-US" sz="1200" b="0" i="0" kern="1200" dirty="0">
                          <a:solidFill>
                            <a:schemeClr val="tx1"/>
                          </a:solidFill>
                          <a:effectLst>
                            <a:glow rad="101600">
                              <a:schemeClr val="accent3">
                                <a:satMod val="175000"/>
                                <a:alpha val="40000"/>
                              </a:schemeClr>
                            </a:glow>
                          </a:effectLst>
                          <a:latin typeface="+mn-lt"/>
                          <a:ea typeface="+mn-ea"/>
                          <a:cs typeface="+mn-cs"/>
                        </a:rPr>
                        <a:t>who</a:t>
                      </a:r>
                      <a:r>
                        <a:rPr lang="en-US" sz="1200" b="0" i="0" kern="1200" dirty="0">
                          <a:solidFill>
                            <a:schemeClr val="tx1"/>
                          </a:solidFill>
                          <a:effectLst/>
                          <a:latin typeface="+mn-lt"/>
                          <a:ea typeface="+mn-ea"/>
                          <a:cs typeface="+mn-cs"/>
                        </a:rPr>
                        <a:t> are called by the name of Israel, and are come forth out of the waters of Judah, </a:t>
                      </a:r>
                      <a:r>
                        <a:rPr lang="en-US" sz="1200" b="0" i="0" kern="1200" dirty="0">
                          <a:solidFill>
                            <a:schemeClr val="tx1"/>
                          </a:solidFill>
                          <a:effectLst>
                            <a:glow rad="139700">
                              <a:schemeClr val="accent3">
                                <a:satMod val="175000"/>
                                <a:alpha val="40000"/>
                              </a:schemeClr>
                            </a:glow>
                          </a:effectLst>
                          <a:latin typeface="+mn-lt"/>
                          <a:ea typeface="+mn-ea"/>
                          <a:cs typeface="+mn-cs"/>
                        </a:rPr>
                        <a:t>or out of the waters of baptism</a:t>
                      </a:r>
                      <a:r>
                        <a:rPr lang="en-US" sz="1200" b="0" i="0" kern="1200" dirty="0">
                          <a:solidFill>
                            <a:schemeClr val="tx1"/>
                          </a:solidFill>
                          <a:effectLst/>
                          <a:latin typeface="+mn-lt"/>
                          <a:ea typeface="+mn-ea"/>
                          <a:cs typeface="+mn-cs"/>
                        </a:rPr>
                        <a:t>, </a:t>
                      </a:r>
                      <a:r>
                        <a:rPr lang="en-US" sz="1200" b="0" i="0" kern="1200" dirty="0">
                          <a:solidFill>
                            <a:schemeClr val="tx1"/>
                          </a:solidFill>
                          <a:effectLst>
                            <a:glow rad="139700">
                              <a:schemeClr val="accent3">
                                <a:satMod val="175000"/>
                                <a:alpha val="40000"/>
                              </a:schemeClr>
                            </a:glow>
                          </a:effectLst>
                          <a:latin typeface="+mn-lt"/>
                          <a:ea typeface="+mn-ea"/>
                          <a:cs typeface="+mn-cs"/>
                        </a:rPr>
                        <a:t>who swear by the name of the Lord</a:t>
                      </a:r>
                      <a:r>
                        <a:rPr lang="en-US" sz="1200" b="0" i="0" kern="1200" dirty="0">
                          <a:solidFill>
                            <a:schemeClr val="tx1"/>
                          </a:solidFill>
                          <a:effectLst/>
                          <a:latin typeface="+mn-lt"/>
                          <a:ea typeface="+mn-ea"/>
                          <a:cs typeface="+mn-cs"/>
                        </a:rPr>
                        <a:t>, and make mention of the God of Israel, </a:t>
                      </a:r>
                      <a:r>
                        <a:rPr lang="en-US" sz="1200" b="0" i="0" kern="1200" dirty="0">
                          <a:solidFill>
                            <a:schemeClr val="tx1"/>
                          </a:solidFill>
                          <a:effectLst>
                            <a:glow rad="139700">
                              <a:schemeClr val="accent3">
                                <a:satMod val="175000"/>
                                <a:alpha val="40000"/>
                              </a:schemeClr>
                            </a:glow>
                          </a:effectLst>
                          <a:latin typeface="+mn-lt"/>
                          <a:ea typeface="+mn-ea"/>
                          <a:cs typeface="+mn-cs"/>
                        </a:rPr>
                        <a:t>yet they swear not</a:t>
                      </a:r>
                      <a:r>
                        <a:rPr lang="en-US" sz="1200" b="0" i="0" kern="1200" dirty="0">
                          <a:solidFill>
                            <a:schemeClr val="tx1"/>
                          </a:solidFill>
                          <a:effectLst/>
                          <a:latin typeface="+mn-lt"/>
                          <a:ea typeface="+mn-ea"/>
                          <a:cs typeface="+mn-cs"/>
                        </a:rPr>
                        <a:t> in truth nor in righteousness.</a:t>
                      </a:r>
                      <a:endParaRPr lang="en-US" sz="1200" dirty="0"/>
                    </a:p>
                  </a:txBody>
                  <a:tcPr/>
                </a:tc>
                <a:extLst>
                  <a:ext uri="{0D108BD9-81ED-4DB2-BD59-A6C34878D82A}">
                    <a16:rowId xmlns:a16="http://schemas.microsoft.com/office/drawing/2014/main" val="10001"/>
                  </a:ext>
                </a:extLst>
              </a:tr>
              <a:tr h="476429">
                <a:tc>
                  <a:txBody>
                    <a:bodyPr/>
                    <a:lstStyle/>
                    <a:p>
                      <a:r>
                        <a:rPr lang="en-US" sz="1200" b="0" i="0" kern="1200" dirty="0">
                          <a:solidFill>
                            <a:schemeClr val="tx1"/>
                          </a:solidFill>
                          <a:effectLst/>
                          <a:latin typeface="+mn-lt"/>
                          <a:ea typeface="+mn-ea"/>
                          <a:cs typeface="+mn-cs"/>
                        </a:rPr>
                        <a:t>2 For they call themselves of the holy city, and stay themselves upon the God of Israel;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of hosts </a:t>
                      </a:r>
                      <a:r>
                        <a:rPr lang="en-US" sz="1200" b="0" i="1" kern="1200" dirty="0">
                          <a:solidFill>
                            <a:schemeClr val="tx1"/>
                          </a:solidFill>
                          <a:effectLst/>
                          <a:latin typeface="+mn-lt"/>
                          <a:ea typeface="+mn-ea"/>
                          <a:cs typeface="+mn-cs"/>
                        </a:rPr>
                        <a:t>is</a:t>
                      </a:r>
                      <a:r>
                        <a:rPr lang="en-US" sz="1200" b="0" i="0" kern="1200" dirty="0">
                          <a:solidFill>
                            <a:schemeClr val="tx1"/>
                          </a:solidFill>
                          <a:effectLst/>
                          <a:latin typeface="+mn-lt"/>
                          <a:ea typeface="+mn-ea"/>
                          <a:cs typeface="+mn-cs"/>
                        </a:rPr>
                        <a:t> his name.</a:t>
                      </a:r>
                      <a:endParaRPr lang="en-US" sz="1200" dirty="0"/>
                    </a:p>
                  </a:txBody>
                  <a:tcPr/>
                </a:tc>
                <a:tc>
                  <a:txBody>
                    <a:bodyPr/>
                    <a:lstStyle/>
                    <a:p>
                      <a:r>
                        <a:rPr lang="en-US" sz="1200" b="0" i="0" kern="1200" dirty="0">
                          <a:solidFill>
                            <a:schemeClr val="tx1"/>
                          </a:solidFill>
                          <a:effectLst/>
                          <a:latin typeface="+mn-lt"/>
                          <a:ea typeface="+mn-ea"/>
                          <a:cs typeface="+mn-cs"/>
                        </a:rPr>
                        <a:t>2 Nevertheless, they call themselves of the holy city, </a:t>
                      </a:r>
                      <a:r>
                        <a:rPr lang="en-US" sz="1200" b="0" i="0" kern="1200" dirty="0">
                          <a:solidFill>
                            <a:schemeClr val="tx1"/>
                          </a:solidFill>
                          <a:effectLst>
                            <a:glow rad="139700">
                              <a:schemeClr val="accent3">
                                <a:satMod val="175000"/>
                                <a:alpha val="40000"/>
                              </a:schemeClr>
                            </a:glow>
                          </a:effectLst>
                          <a:latin typeface="+mn-lt"/>
                          <a:ea typeface="+mn-ea"/>
                          <a:cs typeface="+mn-cs"/>
                        </a:rPr>
                        <a:t>but they do not</a:t>
                      </a:r>
                      <a:r>
                        <a:rPr lang="en-US" sz="1200" b="0" i="0" kern="1200" dirty="0">
                          <a:solidFill>
                            <a:schemeClr val="tx1"/>
                          </a:solidFill>
                          <a:effectLst/>
                          <a:latin typeface="+mn-lt"/>
                          <a:ea typeface="+mn-ea"/>
                          <a:cs typeface="+mn-cs"/>
                        </a:rPr>
                        <a:t> stay themselves upon the God of Israel</a:t>
                      </a:r>
                      <a:r>
                        <a:rPr lang="en-US" sz="1200" b="0" i="0" kern="1200" dirty="0">
                          <a:solidFill>
                            <a:schemeClr val="tx1"/>
                          </a:solidFill>
                          <a:effectLst>
                            <a:glow rad="139700">
                              <a:schemeClr val="accent3">
                                <a:satMod val="175000"/>
                                <a:alpha val="40000"/>
                              </a:schemeClr>
                            </a:glow>
                          </a:effectLst>
                          <a:latin typeface="+mn-lt"/>
                          <a:ea typeface="+mn-ea"/>
                          <a:cs typeface="+mn-cs"/>
                        </a:rPr>
                        <a:t>, who is the Lord of Hosts; yea</a:t>
                      </a:r>
                      <a:r>
                        <a:rPr lang="en-US" sz="1200" b="0" i="0" kern="1200" dirty="0">
                          <a:solidFill>
                            <a:schemeClr val="tx1"/>
                          </a:solidFill>
                          <a:effectLst/>
                          <a:latin typeface="+mn-lt"/>
                          <a:ea typeface="+mn-ea"/>
                          <a:cs typeface="+mn-cs"/>
                        </a:rPr>
                        <a:t>, the Lord of Hosts is his name.</a:t>
                      </a:r>
                      <a:endParaRPr lang="en-US" sz="1200" dirty="0"/>
                    </a:p>
                  </a:txBody>
                  <a:tcPr/>
                </a:tc>
                <a:extLst>
                  <a:ext uri="{0D108BD9-81ED-4DB2-BD59-A6C34878D82A}">
                    <a16:rowId xmlns:a16="http://schemas.microsoft.com/office/drawing/2014/main" val="10002"/>
                  </a:ext>
                </a:extLst>
              </a:tr>
              <a:tr h="525925">
                <a:tc>
                  <a:txBody>
                    <a:bodyPr/>
                    <a:lstStyle/>
                    <a:p>
                      <a:r>
                        <a:rPr lang="en-US" sz="1200" b="0" i="0" kern="1200" dirty="0">
                          <a:solidFill>
                            <a:schemeClr val="tx1"/>
                          </a:solidFill>
                          <a:effectLst/>
                          <a:latin typeface="+mn-lt"/>
                          <a:ea typeface="+mn-ea"/>
                          <a:cs typeface="+mn-cs"/>
                        </a:rPr>
                        <a:t>6</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Thou hast heard, see all this; and will not ye declare </a:t>
                      </a:r>
                      <a:r>
                        <a:rPr lang="en-US" sz="1200" b="0" i="1" kern="1200" dirty="0">
                          <a:solidFill>
                            <a:schemeClr val="tx1"/>
                          </a:solidFill>
                          <a:effectLst/>
                          <a:latin typeface="+mn-lt"/>
                          <a:ea typeface="+mn-ea"/>
                          <a:cs typeface="+mn-cs"/>
                        </a:rPr>
                        <a:t>it?</a:t>
                      </a:r>
                      <a:r>
                        <a:rPr lang="en-US" sz="1200" b="0" i="0" kern="1200" dirty="0">
                          <a:solidFill>
                            <a:schemeClr val="tx1"/>
                          </a:solidFill>
                          <a:effectLst/>
                          <a:latin typeface="+mn-lt"/>
                          <a:ea typeface="+mn-ea"/>
                          <a:cs typeface="+mn-cs"/>
                        </a:rPr>
                        <a:t> I have shewed thee new things from this time, even hidden things, and thou didst not know them.</a:t>
                      </a:r>
                      <a:endParaRPr lang="en-US" sz="1200" dirty="0"/>
                    </a:p>
                  </a:txBody>
                  <a:tcPr/>
                </a:tc>
                <a:tc>
                  <a:txBody>
                    <a:bodyPr/>
                    <a:lstStyle/>
                    <a:p>
                      <a:r>
                        <a:rPr lang="en-US" sz="1200" b="0" i="0" kern="1200" dirty="0">
                          <a:solidFill>
                            <a:schemeClr val="tx1"/>
                          </a:solidFill>
                          <a:effectLst/>
                          <a:latin typeface="+mn-lt"/>
                          <a:ea typeface="+mn-ea"/>
                          <a:cs typeface="+mn-cs"/>
                        </a:rPr>
                        <a:t> 6 Thou hast </a:t>
                      </a:r>
                      <a:r>
                        <a:rPr lang="en-US" sz="1200" b="0" i="0" kern="1200" dirty="0">
                          <a:solidFill>
                            <a:schemeClr val="tx1"/>
                          </a:solidFill>
                          <a:effectLst>
                            <a:glow rad="139700">
                              <a:schemeClr val="accent3">
                                <a:satMod val="175000"/>
                                <a:alpha val="40000"/>
                              </a:schemeClr>
                            </a:glow>
                          </a:effectLst>
                          <a:latin typeface="+mn-lt"/>
                          <a:ea typeface="+mn-ea"/>
                          <a:cs typeface="+mn-cs"/>
                        </a:rPr>
                        <a:t>seen and </a:t>
                      </a:r>
                      <a:r>
                        <a:rPr lang="en-US" sz="1200" b="0" i="0" kern="1200" dirty="0">
                          <a:solidFill>
                            <a:schemeClr val="tx1"/>
                          </a:solidFill>
                          <a:effectLst/>
                          <a:latin typeface="+mn-lt"/>
                          <a:ea typeface="+mn-ea"/>
                          <a:cs typeface="+mn-cs"/>
                        </a:rPr>
                        <a:t>heard all this; and </a:t>
                      </a:r>
                      <a:r>
                        <a:rPr lang="en-US" sz="1200" b="0" i="0" kern="1200" dirty="0">
                          <a:solidFill>
                            <a:schemeClr val="tx1"/>
                          </a:solidFill>
                          <a:effectLst>
                            <a:glow rad="139700">
                              <a:schemeClr val="accent3">
                                <a:satMod val="175000"/>
                                <a:alpha val="40000"/>
                              </a:schemeClr>
                            </a:glow>
                          </a:effectLst>
                          <a:latin typeface="+mn-lt"/>
                          <a:ea typeface="+mn-ea"/>
                          <a:cs typeface="+mn-cs"/>
                        </a:rPr>
                        <a:t>will ye not </a:t>
                      </a:r>
                      <a:r>
                        <a:rPr lang="en-US" sz="1200" b="0" i="0" kern="1200" dirty="0">
                          <a:solidFill>
                            <a:schemeClr val="tx1"/>
                          </a:solidFill>
                          <a:effectLst/>
                          <a:latin typeface="+mn-lt"/>
                          <a:ea typeface="+mn-ea"/>
                          <a:cs typeface="+mn-cs"/>
                        </a:rPr>
                        <a:t>declare </a:t>
                      </a:r>
                      <a:r>
                        <a:rPr lang="en-US" sz="1200" b="0" i="0" kern="1200" dirty="0">
                          <a:solidFill>
                            <a:schemeClr val="tx1"/>
                          </a:solidFill>
                          <a:effectLst>
                            <a:glow rad="228600">
                              <a:schemeClr val="accent3">
                                <a:satMod val="175000"/>
                                <a:alpha val="40000"/>
                              </a:schemeClr>
                            </a:glow>
                          </a:effectLst>
                          <a:latin typeface="+mn-lt"/>
                          <a:ea typeface="+mn-ea"/>
                          <a:cs typeface="+mn-cs"/>
                        </a:rPr>
                        <a:t>them</a:t>
                      </a:r>
                      <a:r>
                        <a:rPr lang="en-US" sz="1200" b="0" i="0" kern="1200" dirty="0">
                          <a:solidFill>
                            <a:schemeClr val="tx1"/>
                          </a:solidFill>
                          <a:effectLst/>
                          <a:latin typeface="+mn-lt"/>
                          <a:ea typeface="+mn-ea"/>
                          <a:cs typeface="+mn-cs"/>
                        </a:rPr>
                        <a:t>? </a:t>
                      </a:r>
                      <a:r>
                        <a:rPr lang="en-US" sz="1200" b="0" i="0" kern="1200" dirty="0">
                          <a:solidFill>
                            <a:schemeClr val="tx1"/>
                          </a:solidFill>
                          <a:effectLst>
                            <a:glow rad="139700">
                              <a:schemeClr val="accent3">
                                <a:satMod val="175000"/>
                                <a:alpha val="40000"/>
                              </a:schemeClr>
                            </a:glow>
                          </a:effectLst>
                          <a:latin typeface="+mn-lt"/>
                          <a:ea typeface="+mn-ea"/>
                          <a:cs typeface="+mn-cs"/>
                        </a:rPr>
                        <a:t>And that </a:t>
                      </a:r>
                      <a:r>
                        <a:rPr lang="en-US" sz="1200" b="0" i="0" kern="1200" dirty="0">
                          <a:solidFill>
                            <a:schemeClr val="tx1"/>
                          </a:solidFill>
                          <a:effectLst/>
                          <a:latin typeface="+mn-lt"/>
                          <a:ea typeface="+mn-ea"/>
                          <a:cs typeface="+mn-cs"/>
                        </a:rPr>
                        <a:t>I have showed thee new things from this time, even hidden things, and thou didst not know them.</a:t>
                      </a:r>
                      <a:endParaRPr lang="en-US" sz="1200" dirty="0"/>
                    </a:p>
                  </a:txBody>
                  <a:tcPr/>
                </a:tc>
                <a:extLst>
                  <a:ext uri="{0D108BD9-81ED-4DB2-BD59-A6C34878D82A}">
                    <a16:rowId xmlns:a16="http://schemas.microsoft.com/office/drawing/2014/main" val="10003"/>
                  </a:ext>
                </a:extLst>
              </a:tr>
              <a:tr h="622790">
                <a:tc>
                  <a:txBody>
                    <a:bodyPr/>
                    <a:lstStyle/>
                    <a:p>
                      <a:r>
                        <a:rPr lang="en-US" sz="1200" b="0" i="0" kern="1200" dirty="0">
                          <a:solidFill>
                            <a:schemeClr val="tx1"/>
                          </a:solidFill>
                          <a:effectLst/>
                          <a:latin typeface="+mn-lt"/>
                          <a:ea typeface="+mn-ea"/>
                          <a:cs typeface="+mn-cs"/>
                        </a:rPr>
                        <a:t>7 They are created now, and not from the beginning; even before the day when thou </a:t>
                      </a:r>
                      <a:r>
                        <a:rPr lang="en-US" sz="1200" b="0" i="0" kern="1200" dirty="0" err="1">
                          <a:solidFill>
                            <a:schemeClr val="tx1"/>
                          </a:solidFill>
                          <a:effectLst/>
                          <a:latin typeface="+mn-lt"/>
                          <a:ea typeface="+mn-ea"/>
                          <a:cs typeface="+mn-cs"/>
                        </a:rPr>
                        <a:t>heardest</a:t>
                      </a:r>
                      <a:r>
                        <a:rPr lang="en-US" sz="1200" b="0" i="0" kern="1200" dirty="0">
                          <a:solidFill>
                            <a:schemeClr val="tx1"/>
                          </a:solidFill>
                          <a:effectLst/>
                          <a:latin typeface="+mn-lt"/>
                          <a:ea typeface="+mn-ea"/>
                          <a:cs typeface="+mn-cs"/>
                        </a:rPr>
                        <a:t> them not; lest thou </a:t>
                      </a:r>
                      <a:r>
                        <a:rPr lang="en-US" sz="1200" b="0" i="0" kern="1200" dirty="0" err="1">
                          <a:solidFill>
                            <a:schemeClr val="tx1"/>
                          </a:solidFill>
                          <a:effectLst/>
                          <a:latin typeface="+mn-lt"/>
                          <a:ea typeface="+mn-ea"/>
                          <a:cs typeface="+mn-cs"/>
                        </a:rPr>
                        <a:t>shouldest</a:t>
                      </a:r>
                      <a:r>
                        <a:rPr lang="en-US" sz="1200" b="0" i="0" kern="1200" dirty="0">
                          <a:solidFill>
                            <a:schemeClr val="tx1"/>
                          </a:solidFill>
                          <a:effectLst/>
                          <a:latin typeface="+mn-lt"/>
                          <a:ea typeface="+mn-ea"/>
                          <a:cs typeface="+mn-cs"/>
                        </a:rPr>
                        <a:t> say, Behold, I knew them.</a:t>
                      </a:r>
                      <a:endParaRPr lang="en-US" sz="1200" dirty="0"/>
                    </a:p>
                  </a:txBody>
                  <a:tcPr/>
                </a:tc>
                <a:tc>
                  <a:txBody>
                    <a:bodyPr/>
                    <a:lstStyle/>
                    <a:p>
                      <a:r>
                        <a:rPr lang="en-US" sz="1200" b="0" i="0" kern="1200" dirty="0">
                          <a:solidFill>
                            <a:schemeClr val="tx1"/>
                          </a:solidFill>
                          <a:effectLst/>
                          <a:latin typeface="+mn-lt"/>
                          <a:ea typeface="+mn-ea"/>
                          <a:cs typeface="+mn-cs"/>
                        </a:rPr>
                        <a:t> 7 They are created now, and not from the beginning, even before the day when thou </a:t>
                      </a:r>
                      <a:r>
                        <a:rPr lang="en-US" sz="1200" b="0" i="0" kern="1200" dirty="0" err="1">
                          <a:solidFill>
                            <a:schemeClr val="tx1"/>
                          </a:solidFill>
                          <a:effectLst/>
                          <a:latin typeface="+mn-lt"/>
                          <a:ea typeface="+mn-ea"/>
                          <a:cs typeface="+mn-cs"/>
                        </a:rPr>
                        <a:t>heardest</a:t>
                      </a:r>
                      <a:r>
                        <a:rPr lang="en-US" sz="1200" b="0" i="0" kern="1200" dirty="0">
                          <a:solidFill>
                            <a:schemeClr val="tx1"/>
                          </a:solidFill>
                          <a:effectLst/>
                          <a:latin typeface="+mn-lt"/>
                          <a:ea typeface="+mn-ea"/>
                          <a:cs typeface="+mn-cs"/>
                        </a:rPr>
                        <a:t> them not </a:t>
                      </a:r>
                      <a:r>
                        <a:rPr lang="en-US" sz="1200" b="0" i="0" kern="1200" dirty="0">
                          <a:solidFill>
                            <a:schemeClr val="tx1"/>
                          </a:solidFill>
                          <a:effectLst>
                            <a:glow rad="139700">
                              <a:schemeClr val="accent3">
                                <a:satMod val="175000"/>
                                <a:alpha val="40000"/>
                              </a:schemeClr>
                            </a:glow>
                          </a:effectLst>
                          <a:latin typeface="+mn-lt"/>
                          <a:ea typeface="+mn-ea"/>
                          <a:cs typeface="+mn-cs"/>
                        </a:rPr>
                        <a:t>they were declared unto thee</a:t>
                      </a:r>
                      <a:r>
                        <a:rPr lang="en-US" sz="1200" b="0" i="0" kern="1200" dirty="0">
                          <a:solidFill>
                            <a:schemeClr val="tx1"/>
                          </a:solidFill>
                          <a:effectLst/>
                          <a:latin typeface="+mn-lt"/>
                          <a:ea typeface="+mn-ea"/>
                          <a:cs typeface="+mn-cs"/>
                        </a:rPr>
                        <a:t>, lest thou </a:t>
                      </a:r>
                      <a:r>
                        <a:rPr lang="en-US" sz="1200" b="0" i="0" kern="1200" dirty="0" err="1">
                          <a:solidFill>
                            <a:schemeClr val="tx1"/>
                          </a:solidFill>
                          <a:effectLst/>
                          <a:latin typeface="+mn-lt"/>
                          <a:ea typeface="+mn-ea"/>
                          <a:cs typeface="+mn-cs"/>
                        </a:rPr>
                        <a:t>shouldst</a:t>
                      </a:r>
                      <a:r>
                        <a:rPr lang="en-US" sz="1200" b="0" i="0" kern="1200" dirty="0">
                          <a:solidFill>
                            <a:schemeClr val="tx1"/>
                          </a:solidFill>
                          <a:effectLst/>
                          <a:latin typeface="+mn-lt"/>
                          <a:ea typeface="+mn-ea"/>
                          <a:cs typeface="+mn-cs"/>
                        </a:rPr>
                        <a:t> say—Behold I knew them.</a:t>
                      </a:r>
                      <a:endParaRPr lang="en-US" sz="1200" dirty="0"/>
                    </a:p>
                  </a:txBody>
                  <a:tcPr/>
                </a:tc>
                <a:extLst>
                  <a:ext uri="{0D108BD9-81ED-4DB2-BD59-A6C34878D82A}">
                    <a16:rowId xmlns:a16="http://schemas.microsoft.com/office/drawing/2014/main" val="10004"/>
                  </a:ext>
                </a:extLst>
              </a:tr>
              <a:tr h="765021">
                <a:tc>
                  <a:txBody>
                    <a:bodyPr/>
                    <a:lstStyle/>
                    <a:p>
                      <a:r>
                        <a:rPr lang="en-US" sz="1200" b="0" i="0" kern="1200" dirty="0">
                          <a:solidFill>
                            <a:schemeClr val="tx1"/>
                          </a:solidFill>
                          <a:effectLst/>
                          <a:latin typeface="+mn-lt"/>
                          <a:ea typeface="+mn-ea"/>
                          <a:cs typeface="+mn-cs"/>
                        </a:rPr>
                        <a:t>14 All ye, assemble yourselves, and hear; which among them hath declared these </a:t>
                      </a:r>
                      <a:r>
                        <a:rPr lang="en-US" sz="1200" b="0" i="1" kern="1200" dirty="0">
                          <a:solidFill>
                            <a:schemeClr val="tx1"/>
                          </a:solidFill>
                          <a:effectLst/>
                          <a:latin typeface="+mn-lt"/>
                          <a:ea typeface="+mn-ea"/>
                          <a:cs typeface="+mn-cs"/>
                        </a:rPr>
                        <a:t>things?</a:t>
                      </a:r>
                      <a:r>
                        <a:rPr lang="en-US" sz="1200" b="0" i="0" kern="1200" dirty="0">
                          <a:solidFill>
                            <a:schemeClr val="tx1"/>
                          </a:solidFill>
                          <a:effectLst/>
                          <a:latin typeface="+mn-lt"/>
                          <a:ea typeface="+mn-ea"/>
                          <a:cs typeface="+mn-cs"/>
                        </a:rPr>
                        <a:t>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hath loved him: he will do his pleasure on Babylon, and his arm </a:t>
                      </a:r>
                      <a:r>
                        <a:rPr lang="en-US" sz="1200" b="0" i="1" kern="1200" dirty="0">
                          <a:solidFill>
                            <a:schemeClr val="tx1"/>
                          </a:solidFill>
                          <a:effectLst/>
                          <a:latin typeface="+mn-lt"/>
                          <a:ea typeface="+mn-ea"/>
                          <a:cs typeface="+mn-cs"/>
                        </a:rPr>
                        <a:t>shall be on </a:t>
                      </a:r>
                      <a:r>
                        <a:rPr lang="en-US" sz="1200" b="0" i="0" kern="1200" dirty="0">
                          <a:solidFill>
                            <a:schemeClr val="tx1"/>
                          </a:solidFill>
                          <a:effectLst/>
                          <a:latin typeface="+mn-lt"/>
                          <a:ea typeface="+mn-ea"/>
                          <a:cs typeface="+mn-cs"/>
                        </a:rPr>
                        <a:t>the Chaldeans.</a:t>
                      </a:r>
                      <a:endParaRPr lang="en-US" sz="1200" dirty="0"/>
                    </a:p>
                  </a:txBody>
                  <a:tcPr/>
                </a:tc>
                <a:tc>
                  <a:txBody>
                    <a:bodyPr/>
                    <a:lstStyle/>
                    <a:p>
                      <a:r>
                        <a:rPr lang="en-US" sz="1200" b="0" i="0" kern="1200" dirty="0">
                          <a:solidFill>
                            <a:schemeClr val="tx1"/>
                          </a:solidFill>
                          <a:effectLst/>
                          <a:latin typeface="+mn-lt"/>
                          <a:ea typeface="+mn-ea"/>
                          <a:cs typeface="+mn-cs"/>
                        </a:rPr>
                        <a:t>14 All ye, assemble yourselves, and hear; who among them hath declared these things </a:t>
                      </a:r>
                      <a:r>
                        <a:rPr lang="en-US" sz="1200" b="0" i="0" kern="1200" dirty="0">
                          <a:solidFill>
                            <a:schemeClr val="tx1"/>
                          </a:solidFill>
                          <a:effectLst>
                            <a:glow rad="139700">
                              <a:schemeClr val="accent3">
                                <a:satMod val="175000"/>
                                <a:alpha val="40000"/>
                              </a:schemeClr>
                            </a:glow>
                          </a:effectLst>
                          <a:latin typeface="+mn-lt"/>
                          <a:ea typeface="+mn-ea"/>
                          <a:cs typeface="+mn-cs"/>
                        </a:rPr>
                        <a:t>unto</a:t>
                      </a:r>
                      <a:r>
                        <a:rPr lang="en-US" sz="1200" b="0" i="0" kern="1200" dirty="0">
                          <a:solidFill>
                            <a:schemeClr val="tx1"/>
                          </a:solidFill>
                          <a:effectLst/>
                          <a:latin typeface="+mn-lt"/>
                          <a:ea typeface="+mn-ea"/>
                          <a:cs typeface="+mn-cs"/>
                        </a:rPr>
                        <a:t> them? The Lord hath loved him; </a:t>
                      </a:r>
                      <a:r>
                        <a:rPr lang="en-US" sz="1200" b="0" i="0" kern="1200" dirty="0">
                          <a:solidFill>
                            <a:schemeClr val="tx1"/>
                          </a:solidFill>
                          <a:effectLst>
                            <a:glow rad="139700">
                              <a:schemeClr val="accent3">
                                <a:satMod val="175000"/>
                                <a:alpha val="40000"/>
                              </a:schemeClr>
                            </a:glow>
                          </a:effectLst>
                          <a:latin typeface="+mn-lt"/>
                          <a:ea typeface="+mn-ea"/>
                          <a:cs typeface="+mn-cs"/>
                        </a:rPr>
                        <a:t>yea, and he will fulfil his word which he hath declared by them; and </a:t>
                      </a:r>
                      <a:r>
                        <a:rPr lang="en-US" sz="1200" b="0" i="0" kern="1200" dirty="0">
                          <a:solidFill>
                            <a:schemeClr val="tx1"/>
                          </a:solidFill>
                          <a:effectLst/>
                          <a:latin typeface="+mn-lt"/>
                          <a:ea typeface="+mn-ea"/>
                          <a:cs typeface="+mn-cs"/>
                        </a:rPr>
                        <a:t>he will do his pleasure on Babylon, and his </a:t>
                      </a:r>
                      <a:r>
                        <a:rPr lang="en-US" sz="1200" b="0" i="0" kern="1200" dirty="0">
                          <a:solidFill>
                            <a:schemeClr val="tx1"/>
                          </a:solidFill>
                          <a:effectLst>
                            <a:glow rad="139700">
                              <a:schemeClr val="accent3">
                                <a:satMod val="175000"/>
                                <a:alpha val="40000"/>
                              </a:schemeClr>
                            </a:glow>
                          </a:effectLst>
                          <a:latin typeface="+mn-lt"/>
                          <a:ea typeface="+mn-ea"/>
                          <a:cs typeface="+mn-cs"/>
                        </a:rPr>
                        <a:t>arm shall come upon </a:t>
                      </a:r>
                      <a:r>
                        <a:rPr lang="en-US" sz="1200" b="0" i="0" kern="1200" dirty="0">
                          <a:solidFill>
                            <a:schemeClr val="tx1"/>
                          </a:solidFill>
                          <a:effectLst/>
                          <a:latin typeface="+mn-lt"/>
                          <a:ea typeface="+mn-ea"/>
                          <a:cs typeface="+mn-cs"/>
                        </a:rPr>
                        <a:t>the Chaldeans.</a:t>
                      </a:r>
                      <a:endParaRPr lang="en-US" sz="1200" dirty="0"/>
                    </a:p>
                  </a:txBody>
                  <a:tcPr/>
                </a:tc>
                <a:extLst>
                  <a:ext uri="{0D108BD9-81ED-4DB2-BD59-A6C34878D82A}">
                    <a16:rowId xmlns:a16="http://schemas.microsoft.com/office/drawing/2014/main" val="10005"/>
                  </a:ext>
                </a:extLst>
              </a:tr>
              <a:tr h="505806">
                <a:tc>
                  <a:txBody>
                    <a:bodyPr/>
                    <a:lstStyle/>
                    <a:p>
                      <a:r>
                        <a:rPr lang="en-US" sz="1200" b="0" i="0" kern="1200" dirty="0">
                          <a:solidFill>
                            <a:schemeClr val="tx1"/>
                          </a:solidFill>
                          <a:effectLst/>
                          <a:latin typeface="+mn-lt"/>
                          <a:ea typeface="+mn-ea"/>
                          <a:cs typeface="+mn-cs"/>
                        </a:rPr>
                        <a:t>16 ¶Come ye near unto me, </a:t>
                      </a:r>
                      <a:r>
                        <a:rPr lang="en-US" sz="1200" b="0" i="0" kern="1200" dirty="0">
                          <a:solidFill>
                            <a:schemeClr val="tx1"/>
                          </a:solidFill>
                          <a:effectLst>
                            <a:glow rad="139700">
                              <a:schemeClr val="accent3">
                                <a:satMod val="175000"/>
                                <a:alpha val="40000"/>
                              </a:schemeClr>
                            </a:glow>
                          </a:effectLst>
                          <a:latin typeface="+mn-lt"/>
                          <a:ea typeface="+mn-ea"/>
                          <a:cs typeface="+mn-cs"/>
                        </a:rPr>
                        <a:t>hear ye this</a:t>
                      </a:r>
                      <a:r>
                        <a:rPr lang="en-US" sz="1200" b="0" i="0" kern="1200" dirty="0">
                          <a:solidFill>
                            <a:schemeClr val="tx1"/>
                          </a:solidFill>
                          <a:effectLst/>
                          <a:latin typeface="+mn-lt"/>
                          <a:ea typeface="+mn-ea"/>
                          <a:cs typeface="+mn-cs"/>
                        </a:rPr>
                        <a:t>; I have not spoken in secret from the beginning; from the time that it was, </a:t>
                      </a:r>
                      <a:r>
                        <a:rPr lang="en-US" sz="1200" b="0" i="0" kern="1200" dirty="0">
                          <a:solidFill>
                            <a:schemeClr val="tx1"/>
                          </a:solidFill>
                          <a:effectLst>
                            <a:glow rad="139700">
                              <a:schemeClr val="accent3">
                                <a:satMod val="175000"/>
                                <a:alpha val="40000"/>
                              </a:schemeClr>
                            </a:glow>
                          </a:effectLst>
                          <a:latin typeface="+mn-lt"/>
                          <a:ea typeface="+mn-ea"/>
                          <a:cs typeface="+mn-cs"/>
                        </a:rPr>
                        <a:t>there </a:t>
                      </a:r>
                      <a:r>
                        <a:rPr lang="en-US" sz="1200" b="0" i="1" kern="1200" dirty="0">
                          <a:solidFill>
                            <a:schemeClr val="tx1"/>
                          </a:solidFill>
                          <a:effectLst>
                            <a:glow rad="139700">
                              <a:schemeClr val="accent3">
                                <a:satMod val="175000"/>
                                <a:alpha val="40000"/>
                              </a:schemeClr>
                            </a:glow>
                          </a:effectLst>
                          <a:latin typeface="+mn-lt"/>
                          <a:ea typeface="+mn-ea"/>
                          <a:cs typeface="+mn-cs"/>
                        </a:rPr>
                        <a:t>am</a:t>
                      </a:r>
                      <a:r>
                        <a:rPr lang="en-US" sz="1200" b="0" i="0" kern="1200" dirty="0">
                          <a:solidFill>
                            <a:schemeClr val="tx1"/>
                          </a:solidFill>
                          <a:effectLst>
                            <a:glow rad="139700">
                              <a:schemeClr val="accent3">
                                <a:satMod val="175000"/>
                                <a:alpha val="40000"/>
                              </a:schemeClr>
                            </a:glow>
                          </a:effectLst>
                          <a:latin typeface="+mn-lt"/>
                          <a:ea typeface="+mn-ea"/>
                          <a:cs typeface="+mn-cs"/>
                        </a:rPr>
                        <a:t> I</a:t>
                      </a:r>
                      <a:r>
                        <a:rPr lang="en-US" sz="1200" b="0" i="0" kern="1200" dirty="0">
                          <a:solidFill>
                            <a:schemeClr val="tx1"/>
                          </a:solidFill>
                          <a:effectLst/>
                          <a:latin typeface="+mn-lt"/>
                          <a:ea typeface="+mn-ea"/>
                          <a:cs typeface="+mn-cs"/>
                        </a:rPr>
                        <a:t>: and now the Lord </a:t>
                      </a:r>
                      <a:r>
                        <a:rPr lang="en-US" sz="1200" b="0" i="0" kern="1200" cap="small" dirty="0">
                          <a:solidFill>
                            <a:schemeClr val="tx1"/>
                          </a:solidFill>
                          <a:effectLst/>
                          <a:latin typeface="+mn-lt"/>
                          <a:ea typeface="+mn-ea"/>
                          <a:cs typeface="+mn-cs"/>
                        </a:rPr>
                        <a:t>God</a:t>
                      </a:r>
                      <a:r>
                        <a:rPr lang="en-US" sz="1200" b="0" i="0" kern="1200" dirty="0">
                          <a:solidFill>
                            <a:schemeClr val="tx1"/>
                          </a:solidFill>
                          <a:effectLst/>
                          <a:latin typeface="+mn-lt"/>
                          <a:ea typeface="+mn-ea"/>
                          <a:cs typeface="+mn-cs"/>
                        </a:rPr>
                        <a:t>, and his Spirit, hath sent me.</a:t>
                      </a:r>
                      <a:endParaRPr lang="en-US" sz="1200" dirty="0"/>
                    </a:p>
                  </a:txBody>
                  <a:tcPr/>
                </a:tc>
                <a:tc>
                  <a:txBody>
                    <a:bodyPr/>
                    <a:lstStyle/>
                    <a:p>
                      <a:r>
                        <a:rPr lang="en-US" sz="1200" b="0" i="0" kern="1200" dirty="0">
                          <a:solidFill>
                            <a:schemeClr val="tx1"/>
                          </a:solidFill>
                          <a:effectLst/>
                          <a:latin typeface="+mn-lt"/>
                          <a:ea typeface="+mn-ea"/>
                          <a:cs typeface="+mn-cs"/>
                        </a:rPr>
                        <a:t>16 Come ye near unto me; I have not spoken in secret; from the beginning, from the time that it was </a:t>
                      </a:r>
                      <a:r>
                        <a:rPr lang="en-US" sz="1200" b="0" i="0" kern="1200" dirty="0">
                          <a:solidFill>
                            <a:schemeClr val="tx1"/>
                          </a:solidFill>
                          <a:effectLst>
                            <a:glow rad="139700">
                              <a:schemeClr val="accent3">
                                <a:satMod val="175000"/>
                                <a:alpha val="40000"/>
                              </a:schemeClr>
                            </a:glow>
                          </a:effectLst>
                          <a:latin typeface="+mn-lt"/>
                          <a:ea typeface="+mn-ea"/>
                          <a:cs typeface="+mn-cs"/>
                        </a:rPr>
                        <a:t>declared have I spoken</a:t>
                      </a:r>
                      <a:r>
                        <a:rPr lang="en-US" sz="1200" b="0" i="0" kern="1200" dirty="0">
                          <a:solidFill>
                            <a:schemeClr val="tx1"/>
                          </a:solidFill>
                          <a:effectLst/>
                          <a:latin typeface="+mn-lt"/>
                          <a:ea typeface="+mn-ea"/>
                          <a:cs typeface="+mn-cs"/>
                        </a:rPr>
                        <a:t>; and the Lord God, and his Spirit, hath sent me.</a:t>
                      </a:r>
                      <a:endParaRPr lang="en-US" sz="1200" dirty="0"/>
                    </a:p>
                  </a:txBody>
                  <a:tcPr/>
                </a:tc>
                <a:extLst>
                  <a:ext uri="{0D108BD9-81ED-4DB2-BD59-A6C34878D82A}">
                    <a16:rowId xmlns:a16="http://schemas.microsoft.com/office/drawing/2014/main" val="10006"/>
                  </a:ext>
                </a:extLst>
              </a:tr>
              <a:tr h="639621">
                <a:tc>
                  <a:txBody>
                    <a:bodyPr/>
                    <a:lstStyle/>
                    <a:p>
                      <a:r>
                        <a:rPr lang="en-US" sz="1200" b="0" i="0" kern="1200" dirty="0">
                          <a:solidFill>
                            <a:schemeClr val="tx1"/>
                          </a:solidFill>
                          <a:effectLst/>
                          <a:latin typeface="+mn-lt"/>
                          <a:ea typeface="+mn-ea"/>
                          <a:cs typeface="+mn-cs"/>
                        </a:rPr>
                        <a:t>17 Thus </a:t>
                      </a:r>
                      <a:r>
                        <a:rPr lang="en-US" sz="1200" b="0" i="0" kern="1200" dirty="0" err="1">
                          <a:solidFill>
                            <a:schemeClr val="tx1"/>
                          </a:solidFill>
                          <a:effectLst/>
                          <a:latin typeface="+mn-lt"/>
                          <a:ea typeface="+mn-ea"/>
                          <a:cs typeface="+mn-cs"/>
                        </a:rPr>
                        <a:t>saith</a:t>
                      </a:r>
                      <a:r>
                        <a:rPr lang="en-US" sz="1200" b="0" i="0" kern="1200" dirty="0">
                          <a:solidFill>
                            <a:schemeClr val="tx1"/>
                          </a:solidFill>
                          <a:effectLst/>
                          <a:latin typeface="+mn-lt"/>
                          <a:ea typeface="+mn-ea"/>
                          <a:cs typeface="+mn-cs"/>
                        </a:rPr>
                        <a:t>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thy Redeemer, the Holy One of Israel; </a:t>
                      </a:r>
                      <a:r>
                        <a:rPr lang="en-US" sz="1200" b="0" i="0" kern="1200" dirty="0">
                          <a:solidFill>
                            <a:schemeClr val="tx1"/>
                          </a:solidFill>
                          <a:effectLst>
                            <a:glow rad="139700">
                              <a:schemeClr val="accent3">
                                <a:satMod val="175000"/>
                                <a:alpha val="40000"/>
                              </a:schemeClr>
                            </a:glow>
                          </a:effectLst>
                          <a:latin typeface="+mn-lt"/>
                          <a:ea typeface="+mn-ea"/>
                          <a:cs typeface="+mn-cs"/>
                        </a:rPr>
                        <a:t>I </a:t>
                      </a:r>
                      <a:r>
                        <a:rPr lang="en-US" sz="1200" b="0" i="1" kern="1200" dirty="0">
                          <a:solidFill>
                            <a:schemeClr val="tx1"/>
                          </a:solidFill>
                          <a:effectLst>
                            <a:glow rad="139700">
                              <a:schemeClr val="accent3">
                                <a:satMod val="175000"/>
                                <a:alpha val="40000"/>
                              </a:schemeClr>
                            </a:glow>
                          </a:effectLst>
                          <a:latin typeface="+mn-lt"/>
                          <a:ea typeface="+mn-ea"/>
                          <a:cs typeface="+mn-cs"/>
                        </a:rPr>
                        <a:t>am</a:t>
                      </a:r>
                      <a:r>
                        <a:rPr lang="en-US" sz="1200" b="0" i="0" kern="1200" dirty="0">
                          <a:solidFill>
                            <a:schemeClr val="tx1"/>
                          </a:solidFill>
                          <a:effectLst>
                            <a:glow rad="139700">
                              <a:schemeClr val="accent3">
                                <a:satMod val="175000"/>
                                <a:alpha val="40000"/>
                              </a:schemeClr>
                            </a:glow>
                          </a:effectLst>
                          <a:latin typeface="+mn-lt"/>
                          <a:ea typeface="+mn-ea"/>
                          <a:cs typeface="+mn-cs"/>
                        </a:rPr>
                        <a:t> the </a:t>
                      </a:r>
                      <a:r>
                        <a:rPr lang="en-US" sz="1200" b="0" i="0" kern="1200" cap="small" dirty="0">
                          <a:solidFill>
                            <a:schemeClr val="tx1"/>
                          </a:solidFill>
                          <a:effectLst>
                            <a:glow rad="139700">
                              <a:schemeClr val="accent3">
                                <a:satMod val="175000"/>
                                <a:alpha val="40000"/>
                              </a:schemeClr>
                            </a:glow>
                          </a:effectLst>
                          <a:latin typeface="+mn-lt"/>
                          <a:ea typeface="+mn-ea"/>
                          <a:cs typeface="+mn-cs"/>
                        </a:rPr>
                        <a:t>Lord</a:t>
                      </a:r>
                      <a:r>
                        <a:rPr lang="en-US" sz="1200" b="0" i="0" kern="1200" dirty="0">
                          <a:solidFill>
                            <a:schemeClr val="tx1"/>
                          </a:solidFill>
                          <a:effectLst>
                            <a:glow rad="139700">
                              <a:schemeClr val="accent3">
                                <a:satMod val="175000"/>
                                <a:alpha val="40000"/>
                              </a:schemeClr>
                            </a:glow>
                          </a:effectLst>
                          <a:latin typeface="+mn-lt"/>
                          <a:ea typeface="+mn-ea"/>
                          <a:cs typeface="+mn-cs"/>
                        </a:rPr>
                        <a:t> thy God </a:t>
                      </a:r>
                      <a:r>
                        <a:rPr lang="en-US" sz="1200" b="0" i="0" kern="1200" dirty="0">
                          <a:solidFill>
                            <a:schemeClr val="tx1"/>
                          </a:solidFill>
                          <a:effectLst/>
                          <a:latin typeface="+mn-lt"/>
                          <a:ea typeface="+mn-ea"/>
                          <a:cs typeface="+mn-cs"/>
                        </a:rPr>
                        <a:t>which </a:t>
                      </a:r>
                      <a:r>
                        <a:rPr lang="en-US" sz="1200" b="0" i="0" kern="1200" dirty="0" err="1">
                          <a:solidFill>
                            <a:schemeClr val="tx1"/>
                          </a:solidFill>
                          <a:effectLst/>
                          <a:latin typeface="+mn-lt"/>
                          <a:ea typeface="+mn-ea"/>
                          <a:cs typeface="+mn-cs"/>
                        </a:rPr>
                        <a:t>teacheth</a:t>
                      </a:r>
                      <a:r>
                        <a:rPr lang="en-US" sz="1200" b="0" i="0" kern="1200" dirty="0">
                          <a:solidFill>
                            <a:schemeClr val="tx1"/>
                          </a:solidFill>
                          <a:effectLst/>
                          <a:latin typeface="+mn-lt"/>
                          <a:ea typeface="+mn-ea"/>
                          <a:cs typeface="+mn-cs"/>
                        </a:rPr>
                        <a:t> thee to profit, which </a:t>
                      </a:r>
                      <a:r>
                        <a:rPr lang="en-US" sz="1200" b="0" i="0" kern="1200" dirty="0" err="1">
                          <a:solidFill>
                            <a:schemeClr val="tx1"/>
                          </a:solidFill>
                          <a:effectLst/>
                          <a:latin typeface="+mn-lt"/>
                          <a:ea typeface="+mn-ea"/>
                          <a:cs typeface="+mn-cs"/>
                        </a:rPr>
                        <a:t>leadeth</a:t>
                      </a:r>
                      <a:r>
                        <a:rPr lang="en-US" sz="1200" b="0" i="0" kern="1200" dirty="0">
                          <a:solidFill>
                            <a:schemeClr val="tx1"/>
                          </a:solidFill>
                          <a:effectLst/>
                          <a:latin typeface="+mn-lt"/>
                          <a:ea typeface="+mn-ea"/>
                          <a:cs typeface="+mn-cs"/>
                        </a:rPr>
                        <a:t> thee by the way </a:t>
                      </a:r>
                      <a:r>
                        <a:rPr lang="en-US" sz="1200" b="0" i="1" kern="1200" dirty="0">
                          <a:solidFill>
                            <a:schemeClr val="tx1"/>
                          </a:solidFill>
                          <a:effectLst/>
                          <a:latin typeface="+mn-lt"/>
                          <a:ea typeface="+mn-ea"/>
                          <a:cs typeface="+mn-cs"/>
                        </a:rPr>
                        <a:t>that</a:t>
                      </a:r>
                      <a:r>
                        <a:rPr lang="en-US" sz="1200" b="0" i="0" kern="1200" dirty="0">
                          <a:solidFill>
                            <a:schemeClr val="tx1"/>
                          </a:solidFill>
                          <a:effectLst/>
                          <a:latin typeface="+mn-lt"/>
                          <a:ea typeface="+mn-ea"/>
                          <a:cs typeface="+mn-cs"/>
                        </a:rPr>
                        <a:t> thou </a:t>
                      </a:r>
                      <a:r>
                        <a:rPr lang="en-US" sz="1200" b="0" i="0" kern="1200" dirty="0" err="1">
                          <a:solidFill>
                            <a:schemeClr val="tx1"/>
                          </a:solidFill>
                          <a:effectLst/>
                          <a:latin typeface="+mn-lt"/>
                          <a:ea typeface="+mn-ea"/>
                          <a:cs typeface="+mn-cs"/>
                        </a:rPr>
                        <a:t>shouldest</a:t>
                      </a:r>
                      <a:r>
                        <a:rPr lang="en-US" sz="1200" b="0" i="0" kern="1200" dirty="0">
                          <a:solidFill>
                            <a:schemeClr val="tx1"/>
                          </a:solidFill>
                          <a:effectLst/>
                          <a:latin typeface="+mn-lt"/>
                          <a:ea typeface="+mn-ea"/>
                          <a:cs typeface="+mn-cs"/>
                        </a:rPr>
                        <a:t> go.</a:t>
                      </a:r>
                      <a:endParaRPr lang="en-US" sz="1200" dirty="0"/>
                    </a:p>
                  </a:txBody>
                  <a:tcPr/>
                </a:tc>
                <a:tc>
                  <a:txBody>
                    <a:bodyPr/>
                    <a:lstStyle/>
                    <a:p>
                      <a:r>
                        <a:rPr lang="en-US" sz="1200" b="0" i="0" kern="1200" dirty="0">
                          <a:solidFill>
                            <a:schemeClr val="tx1"/>
                          </a:solidFill>
                          <a:effectLst/>
                          <a:latin typeface="+mn-lt"/>
                          <a:ea typeface="+mn-ea"/>
                          <a:cs typeface="+mn-cs"/>
                        </a:rPr>
                        <a:t>17 And thus </a:t>
                      </a:r>
                      <a:r>
                        <a:rPr lang="en-US" sz="1200" b="0" i="0" kern="1200" dirty="0" err="1">
                          <a:solidFill>
                            <a:schemeClr val="tx1"/>
                          </a:solidFill>
                          <a:effectLst/>
                          <a:latin typeface="+mn-lt"/>
                          <a:ea typeface="+mn-ea"/>
                          <a:cs typeface="+mn-cs"/>
                        </a:rPr>
                        <a:t>saith</a:t>
                      </a:r>
                      <a:r>
                        <a:rPr lang="en-US" sz="1200" b="0" i="0" kern="1200" dirty="0">
                          <a:solidFill>
                            <a:schemeClr val="tx1"/>
                          </a:solidFill>
                          <a:effectLst/>
                          <a:latin typeface="+mn-lt"/>
                          <a:ea typeface="+mn-ea"/>
                          <a:cs typeface="+mn-cs"/>
                        </a:rPr>
                        <a:t> the Lord, thy Redeemer, the Holy One of Israel</a:t>
                      </a:r>
                      <a:r>
                        <a:rPr lang="en-US" sz="1200" b="0" i="0" kern="1200" dirty="0">
                          <a:solidFill>
                            <a:schemeClr val="tx1"/>
                          </a:solidFill>
                          <a:effectLst>
                            <a:glow rad="139700">
                              <a:schemeClr val="accent3">
                                <a:satMod val="175000"/>
                                <a:alpha val="40000"/>
                              </a:schemeClr>
                            </a:glow>
                          </a:effectLst>
                          <a:latin typeface="+mn-lt"/>
                          <a:ea typeface="+mn-ea"/>
                          <a:cs typeface="+mn-cs"/>
                        </a:rPr>
                        <a:t>; I have sent him, the Lord thy God</a:t>
                      </a:r>
                      <a:r>
                        <a:rPr lang="en-US" sz="1200" b="0" i="0" kern="1200" dirty="0">
                          <a:solidFill>
                            <a:schemeClr val="tx1"/>
                          </a:solidFill>
                          <a:effectLst/>
                          <a:latin typeface="+mn-lt"/>
                          <a:ea typeface="+mn-ea"/>
                          <a:cs typeface="+mn-cs"/>
                        </a:rPr>
                        <a:t> who </a:t>
                      </a:r>
                      <a:r>
                        <a:rPr lang="en-US" sz="1200" b="0" i="0" kern="1200" dirty="0" err="1">
                          <a:solidFill>
                            <a:schemeClr val="tx1"/>
                          </a:solidFill>
                          <a:effectLst/>
                          <a:latin typeface="+mn-lt"/>
                          <a:ea typeface="+mn-ea"/>
                          <a:cs typeface="+mn-cs"/>
                        </a:rPr>
                        <a:t>teacheth</a:t>
                      </a:r>
                      <a:r>
                        <a:rPr lang="en-US" sz="1200" b="0" i="0" kern="1200" dirty="0">
                          <a:solidFill>
                            <a:schemeClr val="tx1"/>
                          </a:solidFill>
                          <a:effectLst/>
                          <a:latin typeface="+mn-lt"/>
                          <a:ea typeface="+mn-ea"/>
                          <a:cs typeface="+mn-cs"/>
                        </a:rPr>
                        <a:t> thee to profit, who </a:t>
                      </a:r>
                      <a:r>
                        <a:rPr lang="en-US" sz="1200" b="0" i="0" kern="1200" dirty="0" err="1">
                          <a:solidFill>
                            <a:schemeClr val="tx1"/>
                          </a:solidFill>
                          <a:effectLst/>
                          <a:latin typeface="+mn-lt"/>
                          <a:ea typeface="+mn-ea"/>
                          <a:cs typeface="+mn-cs"/>
                        </a:rPr>
                        <a:t>leadeth</a:t>
                      </a:r>
                      <a:r>
                        <a:rPr lang="en-US" sz="1200" b="0" i="0" kern="1200" dirty="0">
                          <a:solidFill>
                            <a:schemeClr val="tx1"/>
                          </a:solidFill>
                          <a:effectLst/>
                          <a:latin typeface="+mn-lt"/>
                          <a:ea typeface="+mn-ea"/>
                          <a:cs typeface="+mn-cs"/>
                        </a:rPr>
                        <a:t> thee by the way thou </a:t>
                      </a:r>
                      <a:r>
                        <a:rPr lang="en-US" sz="1200" b="0" i="0" kern="1200" dirty="0" err="1">
                          <a:solidFill>
                            <a:schemeClr val="tx1"/>
                          </a:solidFill>
                          <a:effectLst/>
                          <a:latin typeface="+mn-lt"/>
                          <a:ea typeface="+mn-ea"/>
                          <a:cs typeface="+mn-cs"/>
                        </a:rPr>
                        <a:t>shouldst</a:t>
                      </a:r>
                      <a:r>
                        <a:rPr lang="en-US" sz="1200" b="0" i="0" kern="1200" dirty="0">
                          <a:solidFill>
                            <a:schemeClr val="tx1"/>
                          </a:solidFill>
                          <a:effectLst/>
                          <a:latin typeface="+mn-lt"/>
                          <a:ea typeface="+mn-ea"/>
                          <a:cs typeface="+mn-cs"/>
                        </a:rPr>
                        <a:t> go, hath done it.</a:t>
                      </a:r>
                      <a:endParaRPr lang="en-US" sz="1200" dirty="0"/>
                    </a:p>
                  </a:txBody>
                  <a:tcPr/>
                </a:tc>
                <a:extLst>
                  <a:ext uri="{0D108BD9-81ED-4DB2-BD59-A6C34878D82A}">
                    <a16:rowId xmlns:a16="http://schemas.microsoft.com/office/drawing/2014/main" val="10007"/>
                  </a:ext>
                </a:extLst>
              </a:tr>
              <a:tr h="965758">
                <a:tc>
                  <a:txBody>
                    <a:bodyPr/>
                    <a:lstStyle/>
                    <a:p>
                      <a:r>
                        <a:rPr lang="en-US" sz="1200" b="0" i="0" kern="1200" dirty="0">
                          <a:solidFill>
                            <a:schemeClr val="tx1"/>
                          </a:solidFill>
                          <a:effectLst/>
                          <a:latin typeface="+mn-lt"/>
                          <a:ea typeface="+mn-ea"/>
                          <a:cs typeface="+mn-cs"/>
                        </a:rPr>
                        <a:t> 22 </a:t>
                      </a:r>
                      <a:r>
                        <a:rPr lang="en-US" sz="1200" b="0" i="1" kern="1200" dirty="0">
                          <a:solidFill>
                            <a:schemeClr val="tx1"/>
                          </a:solidFill>
                          <a:effectLst/>
                          <a:latin typeface="+mn-lt"/>
                          <a:ea typeface="+mn-ea"/>
                          <a:cs typeface="+mn-cs"/>
                        </a:rPr>
                        <a:t>There is</a:t>
                      </a:r>
                      <a:r>
                        <a:rPr lang="en-US" sz="1200" b="0" i="0" kern="1200" dirty="0">
                          <a:solidFill>
                            <a:schemeClr val="tx1"/>
                          </a:solidFill>
                          <a:effectLst/>
                          <a:latin typeface="+mn-lt"/>
                          <a:ea typeface="+mn-ea"/>
                          <a:cs typeface="+mn-cs"/>
                        </a:rPr>
                        <a:t> no peace, </a:t>
                      </a:r>
                      <a:r>
                        <a:rPr lang="en-US" sz="1200" b="0" i="0" kern="1200" dirty="0" err="1">
                          <a:solidFill>
                            <a:schemeClr val="tx1"/>
                          </a:solidFill>
                          <a:effectLst/>
                          <a:latin typeface="+mn-lt"/>
                          <a:ea typeface="+mn-ea"/>
                          <a:cs typeface="+mn-cs"/>
                        </a:rPr>
                        <a:t>saith</a:t>
                      </a:r>
                      <a:r>
                        <a:rPr lang="en-US" sz="1200" b="0" i="0" kern="1200" dirty="0">
                          <a:solidFill>
                            <a:schemeClr val="tx1"/>
                          </a:solidFill>
                          <a:effectLst/>
                          <a:latin typeface="+mn-lt"/>
                          <a:ea typeface="+mn-ea"/>
                          <a:cs typeface="+mn-cs"/>
                        </a:rPr>
                        <a:t>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unto the wicked.</a:t>
                      </a:r>
                      <a:endParaRPr lang="en-US" sz="1200" dirty="0"/>
                    </a:p>
                  </a:txBody>
                  <a:tcPr/>
                </a:tc>
                <a:tc>
                  <a:txBody>
                    <a:bodyPr/>
                    <a:lstStyle/>
                    <a:p>
                      <a:r>
                        <a:rPr lang="en-US" sz="1200" b="0" i="0" kern="1200" dirty="0">
                          <a:solidFill>
                            <a:schemeClr val="tx1"/>
                          </a:solidFill>
                          <a:effectLst/>
                          <a:latin typeface="+mn-lt"/>
                          <a:ea typeface="+mn-ea"/>
                          <a:cs typeface="+mn-cs"/>
                        </a:rPr>
                        <a:t> 22 </a:t>
                      </a:r>
                      <a:r>
                        <a:rPr lang="en-US" sz="1200" b="0" i="0" kern="1200" dirty="0">
                          <a:solidFill>
                            <a:schemeClr val="tx1"/>
                          </a:solidFill>
                          <a:effectLst>
                            <a:glow rad="139700">
                              <a:schemeClr val="accent3">
                                <a:satMod val="175000"/>
                                <a:alpha val="40000"/>
                              </a:schemeClr>
                            </a:glow>
                          </a:effectLst>
                          <a:latin typeface="+mn-lt"/>
                          <a:ea typeface="+mn-ea"/>
                          <a:cs typeface="+mn-cs"/>
                        </a:rPr>
                        <a:t>And notwithstanding he hath done all this, and greater also</a:t>
                      </a:r>
                      <a:r>
                        <a:rPr lang="en-US" sz="1200" b="0" i="0" kern="1200" dirty="0">
                          <a:solidFill>
                            <a:schemeClr val="tx1"/>
                          </a:solidFill>
                          <a:effectLst/>
                          <a:latin typeface="+mn-lt"/>
                          <a:ea typeface="+mn-ea"/>
                          <a:cs typeface="+mn-cs"/>
                        </a:rPr>
                        <a:t>, there is no peace, </a:t>
                      </a:r>
                      <a:r>
                        <a:rPr lang="en-US" sz="1200" b="0" i="0" kern="1200" dirty="0" err="1">
                          <a:solidFill>
                            <a:schemeClr val="tx1"/>
                          </a:solidFill>
                          <a:effectLst/>
                          <a:latin typeface="+mn-lt"/>
                          <a:ea typeface="+mn-ea"/>
                          <a:cs typeface="+mn-cs"/>
                        </a:rPr>
                        <a:t>saith</a:t>
                      </a:r>
                      <a:r>
                        <a:rPr lang="en-US" sz="1200" b="0" i="0" kern="1200" dirty="0">
                          <a:solidFill>
                            <a:schemeClr val="tx1"/>
                          </a:solidFill>
                          <a:effectLst/>
                          <a:latin typeface="+mn-lt"/>
                          <a:ea typeface="+mn-ea"/>
                          <a:cs typeface="+mn-cs"/>
                        </a:rPr>
                        <a:t> the Lord, unto the wicked.</a:t>
                      </a:r>
                      <a:endParaRPr lang="en-US" sz="1200" dirty="0"/>
                    </a:p>
                  </a:txBody>
                  <a:tcPr/>
                </a:tc>
                <a:extLst>
                  <a:ext uri="{0D108BD9-81ED-4DB2-BD59-A6C34878D82A}">
                    <a16:rowId xmlns:a16="http://schemas.microsoft.com/office/drawing/2014/main" val="10008"/>
                  </a:ext>
                </a:extLst>
              </a:tr>
            </a:tbl>
          </a:graphicData>
        </a:graphic>
      </p:graphicFrame>
      <p:sp>
        <p:nvSpPr>
          <p:cNvPr id="3" name="TextBox 2"/>
          <p:cNvSpPr txBox="1"/>
          <p:nvPr/>
        </p:nvSpPr>
        <p:spPr>
          <a:xfrm>
            <a:off x="431549" y="96899"/>
            <a:ext cx="3588190" cy="646331"/>
          </a:xfrm>
          <a:prstGeom prst="rect">
            <a:avLst/>
          </a:prstGeom>
          <a:noFill/>
        </p:spPr>
        <p:txBody>
          <a:bodyPr wrap="square" rtlCol="0">
            <a:spAutoFit/>
          </a:bodyPr>
          <a:lstStyle/>
          <a:p>
            <a:pPr algn="ctr"/>
            <a:r>
              <a:rPr lang="en-US" dirty="0"/>
              <a:t>A sample of how the Bible varies from the Book of Mormon</a:t>
            </a:r>
          </a:p>
        </p:txBody>
      </p:sp>
      <p:sp>
        <p:nvSpPr>
          <p:cNvPr id="4" name="Rectangle 3"/>
          <p:cNvSpPr/>
          <p:nvPr/>
        </p:nvSpPr>
        <p:spPr>
          <a:xfrm>
            <a:off x="4780230" y="96899"/>
            <a:ext cx="7291057" cy="830997"/>
          </a:xfrm>
          <a:prstGeom prst="rect">
            <a:avLst/>
          </a:prstGeom>
        </p:spPr>
        <p:txBody>
          <a:bodyPr wrap="square">
            <a:spAutoFit/>
          </a:bodyPr>
          <a:lstStyle/>
          <a:p>
            <a:r>
              <a:rPr lang="en-US" sz="1200" dirty="0">
                <a:solidFill>
                  <a:srgbClr val="333333"/>
                </a:solidFill>
                <a:latin typeface="Calibri" panose="020F0502020204030204" pitchFamily="34" charset="0"/>
              </a:rPr>
              <a:t>Every verse in the Book of Mormon reads differently from the way it reads in the King James text, and many of the differences are significant. It can be assumed that the Book of Mormon text is more correct than the King James Version because Nephi lived just a little more than one hundred years after Isaiah’s time and most likely possessed a purer text than the one the King James translators worked from. (1)</a:t>
            </a:r>
            <a:endParaRPr lang="en-US" sz="1200" dirty="0"/>
          </a:p>
        </p:txBody>
      </p:sp>
    </p:spTree>
    <p:extLst>
      <p:ext uri="{BB962C8B-B14F-4D97-AF65-F5344CB8AC3E}">
        <p14:creationId xmlns:p14="http://schemas.microsoft.com/office/powerpoint/2010/main" val="1725567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026" y="1647731"/>
            <a:ext cx="6655806" cy="1569660"/>
          </a:xfrm>
          <a:prstGeom prst="rect">
            <a:avLst/>
          </a:prstGeom>
          <a:noFill/>
          <a:ln>
            <a:solidFill>
              <a:schemeClr val="tx1"/>
            </a:solidFill>
          </a:ln>
        </p:spPr>
        <p:txBody>
          <a:bodyPr wrap="square" rtlCol="0">
            <a:spAutoFit/>
          </a:bodyPr>
          <a:lstStyle/>
          <a:p>
            <a:r>
              <a:rPr lang="en-US" sz="1200" b="1" dirty="0"/>
              <a:t>My Right Hand:</a:t>
            </a:r>
          </a:p>
          <a:p>
            <a:r>
              <a:rPr lang="en-US" sz="1200" dirty="0"/>
              <a:t>“Isaiah’s imagery of the hand may also allude to the covenant state of the children of Israel. Traditionally, the right hand was used in the making and sealing of sacred covenants (like modern-day handshake used to “seal a deal”. Thus, in calling to the children of Israel with His right hand, God is referring to the sacred covenants that He enters into with us if we are righteous. God is “shaking hands” or raising His hand “to the spare” with us, promising to keep His end of the bargain if we keep ours?</a:t>
            </a:r>
          </a:p>
          <a:p>
            <a:r>
              <a:rPr lang="en-US" sz="1200" dirty="0"/>
              <a:t>(3) p. 43</a:t>
            </a:r>
          </a:p>
        </p:txBody>
      </p:sp>
      <p:sp>
        <p:nvSpPr>
          <p:cNvPr id="5" name="TextBox 4"/>
          <p:cNvSpPr txBox="1"/>
          <p:nvPr/>
        </p:nvSpPr>
        <p:spPr>
          <a:xfrm>
            <a:off x="89026" y="3217391"/>
            <a:ext cx="6655806" cy="1384995"/>
          </a:xfrm>
          <a:prstGeom prst="rect">
            <a:avLst/>
          </a:prstGeom>
          <a:noFill/>
          <a:ln>
            <a:solidFill>
              <a:schemeClr val="tx1"/>
            </a:solidFill>
          </a:ln>
        </p:spPr>
        <p:txBody>
          <a:bodyPr wrap="square" rtlCol="0">
            <a:spAutoFit/>
          </a:bodyPr>
          <a:lstStyle/>
          <a:p>
            <a:r>
              <a:rPr lang="en-US" sz="1200" b="1" dirty="0"/>
              <a:t>Isaiah 49:</a:t>
            </a:r>
          </a:p>
          <a:p>
            <a:r>
              <a:rPr lang="en-US" sz="1200" dirty="0"/>
              <a:t>Monte S. Nyman observed that “chapter 49 is one of the most important chapters in the whole book of Isaiah, because it also clearly foretells the mission of the Latter-day Saints and the destiny of the land of America in connection with the house of Israel. Nephi interpreted the chapter as foretelling that the land of America would receive some of scattered Israel, while his brother Jacob applied it both to the Jews in Jerusalem and to the Gentiles. Chapter 49 is of such importance that it ought to be studied diligently by every member of the Church.” (</a:t>
            </a:r>
            <a:r>
              <a:rPr lang="en-US" sz="1200" i="1" dirty="0"/>
              <a:t>“Great Are the Words of Isaiah,”</a:t>
            </a:r>
            <a:r>
              <a:rPr lang="en-US" sz="1200" dirty="0"/>
              <a:t> pp. 173–74.)</a:t>
            </a:r>
          </a:p>
        </p:txBody>
      </p:sp>
      <p:sp>
        <p:nvSpPr>
          <p:cNvPr id="6" name="TextBox 5"/>
          <p:cNvSpPr txBox="1"/>
          <p:nvPr/>
        </p:nvSpPr>
        <p:spPr>
          <a:xfrm>
            <a:off x="89024" y="4602386"/>
            <a:ext cx="6655807" cy="2123658"/>
          </a:xfrm>
          <a:prstGeom prst="rect">
            <a:avLst/>
          </a:prstGeom>
          <a:noFill/>
          <a:ln>
            <a:solidFill>
              <a:schemeClr val="tx1"/>
            </a:solidFill>
          </a:ln>
        </p:spPr>
        <p:txBody>
          <a:bodyPr wrap="square" rtlCol="0">
            <a:spAutoFit/>
          </a:bodyPr>
          <a:lstStyle/>
          <a:p>
            <a:r>
              <a:rPr lang="en-US" sz="1200" b="1" dirty="0"/>
              <a:t>Isaiah 49:</a:t>
            </a:r>
          </a:p>
          <a:p>
            <a:r>
              <a:rPr lang="en-US" sz="1200" dirty="0"/>
              <a:t>The entire chapter of Isaiah 49 is quoted in 1 Nephi 21 . Half of verse one is missing from the King James text. What was lost from the Bible is the statement that the scattering of Israel was a direct result of the wickedness of the religious leaders. Those on the isles who are invited to hearken are the broken-off or scattered branches of the house of Israel. Nephi wrote that by his time “the more part of all the tribes” of Israel had been “scattered to and fro upon the isles of the sea” (1 Nephi 22:4). Moreover it is made clear that the person speaking in these verses, the “me” of Isaiah 49:1–2, was Israel herself. Her mouth was “like a sharp sword” (v. 2) because she possessed the word of God to give to the nations. In many places God’s message is likened to a sword with a keen edge (see Ephesians 6:17; Revelation 1:16; 2:12; D&amp;C 6:2; 33:1). It is double-edged because it cuts regardless of the direction it is moved.</a:t>
            </a:r>
          </a:p>
        </p:txBody>
      </p:sp>
      <p:sp>
        <p:nvSpPr>
          <p:cNvPr id="8" name="TextBox 7"/>
          <p:cNvSpPr txBox="1"/>
          <p:nvPr/>
        </p:nvSpPr>
        <p:spPr>
          <a:xfrm>
            <a:off x="89025" y="78071"/>
            <a:ext cx="6655807" cy="1569660"/>
          </a:xfrm>
          <a:prstGeom prst="rect">
            <a:avLst/>
          </a:prstGeom>
          <a:noFill/>
          <a:ln>
            <a:solidFill>
              <a:schemeClr val="tx1"/>
            </a:solidFill>
          </a:ln>
        </p:spPr>
        <p:txBody>
          <a:bodyPr wrap="square" rtlCol="0">
            <a:spAutoFit/>
          </a:bodyPr>
          <a:lstStyle/>
          <a:p>
            <a:r>
              <a:rPr lang="en-US" sz="1200" b="1" dirty="0"/>
              <a:t>“Isaiah 48</a:t>
            </a:r>
            <a:r>
              <a:rPr lang="en-US" sz="1200" dirty="0"/>
              <a:t> is the first chapter of Isaiah quoted in the Book of Mormon and is found there as 1 Nephi 20. Every verse in the Book of Mormon reads differently from the way it reads in the King James text, and many of the differences are significant. It can be assumed that the Book of Mormon text is more correct than the King James Version because Nephi lived just a little more than one hundred years after Isaiah’s time and most likely possessed a purer text than the one the King James translators worked from. Carefully compare verses 1–2, 6–7, 11, 14, 16–17, and 22 in both versions to see the significant changes” (</a:t>
            </a:r>
            <a:r>
              <a:rPr lang="en-US" sz="1200" i="1" dirty="0"/>
              <a:t>Old Testament Student Manual: 1 Kings–Malachi,</a:t>
            </a:r>
            <a:r>
              <a:rPr lang="en-US" sz="1200" dirty="0"/>
              <a:t> 3rd ed. [Church Educational System manual, 2003], 191).</a:t>
            </a:r>
          </a:p>
        </p:txBody>
      </p:sp>
      <p:sp>
        <p:nvSpPr>
          <p:cNvPr id="9" name="TextBox 8"/>
          <p:cNvSpPr txBox="1"/>
          <p:nvPr/>
        </p:nvSpPr>
        <p:spPr>
          <a:xfrm>
            <a:off x="6744831" y="78071"/>
            <a:ext cx="5350599" cy="3139321"/>
          </a:xfrm>
          <a:prstGeom prst="rect">
            <a:avLst/>
          </a:prstGeom>
          <a:noFill/>
          <a:ln>
            <a:solidFill>
              <a:schemeClr val="tx1"/>
            </a:solidFill>
          </a:ln>
        </p:spPr>
        <p:txBody>
          <a:bodyPr wrap="square" rtlCol="0">
            <a:spAutoFit/>
          </a:bodyPr>
          <a:lstStyle/>
          <a:p>
            <a:pPr fontAlgn="base"/>
            <a:r>
              <a:rPr lang="en-US" sz="1200" b="1" dirty="0"/>
              <a:t>“I have graven thee upon the palms of my hands” Isaiah 49:16</a:t>
            </a:r>
          </a:p>
          <a:p>
            <a:pPr fontAlgn="base"/>
            <a:r>
              <a:rPr lang="en-US" sz="1200" dirty="0"/>
              <a:t>“Even though the power of the Resurrection could have—and undoubtedly one day will have—completely restored and made new the wounds from the crucifixion, nevertheless Christ chose to retain those wounds for a purpose, including for his appearance in the last days when he will show those marks and reveal that he was wounded ‘in the house of [his] friends’ [Zechariah 13:6; see also D&amp;C 45:52].</a:t>
            </a:r>
          </a:p>
          <a:p>
            <a:pPr fontAlgn="base"/>
            <a:r>
              <a:rPr lang="en-US" sz="1200" dirty="0"/>
              <a:t>“The wounds in his hands, feet, and side are signs that in mortality painful things happen even to the pure and the perfect, signs that tribulation is </a:t>
            </a:r>
            <a:r>
              <a:rPr lang="en-US" sz="1200" i="1" dirty="0"/>
              <a:t>not</a:t>
            </a:r>
            <a:r>
              <a:rPr lang="en-US" sz="1200" dirty="0"/>
              <a:t> evidence that God does not love us. It is a significant and hopeful fact that it is the </a:t>
            </a:r>
            <a:r>
              <a:rPr lang="en-US" sz="1200" i="1" dirty="0"/>
              <a:t>wounded </a:t>
            </a:r>
            <a:r>
              <a:rPr lang="en-US" sz="1200" dirty="0"/>
              <a:t>Christ who comes to our rescue. He who bears the scars of sacrifice, the lesions of love, the emblems of humility and forgiveness is the Captain of our Soul. That evidence of pain in mortality is undoubtedly intended to give courage to others who are also hurt and wounded by life, perhaps even in the house of their friends” Elder Jeffrey R. Holland (</a:t>
            </a:r>
            <a:r>
              <a:rPr lang="en-US" sz="1200" i="1" dirty="0"/>
              <a:t>Christ and the New Covenant: The Messianic Message of the Book of Mormon</a:t>
            </a:r>
            <a:r>
              <a:rPr lang="en-US" sz="1200" dirty="0"/>
              <a:t> [1997], 258–59).</a:t>
            </a:r>
          </a:p>
        </p:txBody>
      </p:sp>
    </p:spTree>
    <p:extLst>
      <p:ext uri="{BB962C8B-B14F-4D97-AF65-F5344CB8AC3E}">
        <p14:creationId xmlns:p14="http://schemas.microsoft.com/office/powerpoint/2010/main" val="1688453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428" y="40911"/>
            <a:ext cx="12032055" cy="923330"/>
          </a:xfrm>
          <a:prstGeom prst="rect">
            <a:avLst/>
          </a:prstGeom>
          <a:noFill/>
        </p:spPr>
        <p:txBody>
          <a:bodyPr wrap="square" rtlCol="0">
            <a:spAutoFit/>
          </a:bodyPr>
          <a:lstStyle/>
          <a:p>
            <a:pPr algn="ctr"/>
            <a:r>
              <a:rPr lang="en-US" sz="5400" dirty="0">
                <a:solidFill>
                  <a:schemeClr val="bg1"/>
                </a:solidFill>
              </a:rPr>
              <a:t>Isaiah 48/1 Nephi 20</a:t>
            </a:r>
            <a:endParaRPr lang="en-US" sz="4000" dirty="0">
              <a:solidFill>
                <a:schemeClr val="bg1"/>
              </a:solidFill>
            </a:endParaRPr>
          </a:p>
        </p:txBody>
      </p:sp>
      <p:sp>
        <p:nvSpPr>
          <p:cNvPr id="5" name="Rectangle 4"/>
          <p:cNvSpPr/>
          <p:nvPr/>
        </p:nvSpPr>
        <p:spPr>
          <a:xfrm>
            <a:off x="1020023" y="1837442"/>
            <a:ext cx="4086131" cy="2308324"/>
          </a:xfrm>
          <a:prstGeom prst="rect">
            <a:avLst/>
          </a:prstGeom>
        </p:spPr>
        <p:txBody>
          <a:bodyPr wrap="square">
            <a:spAutoFit/>
          </a:bodyPr>
          <a:lstStyle/>
          <a:p>
            <a:pPr algn="just"/>
            <a:r>
              <a:rPr lang="en-US" sz="2400" dirty="0">
                <a:solidFill>
                  <a:schemeClr val="bg1"/>
                </a:solidFill>
              </a:rPr>
              <a:t>Nephi stated that his reason for reading Isaiah to his brethren was so that he “might more fully persuade them to believe in the Lord their Redeemer” </a:t>
            </a:r>
            <a:r>
              <a:rPr lang="en-US" sz="1400" dirty="0">
                <a:solidFill>
                  <a:schemeClr val="bg1"/>
                </a:solidFill>
              </a:rPr>
              <a:t>1 Nephi 19:23</a:t>
            </a:r>
            <a:r>
              <a:rPr lang="en-US" sz="2400" dirty="0">
                <a:solidFill>
                  <a:schemeClr val="bg1"/>
                </a:solidFill>
              </a:rPr>
              <a:t> </a:t>
            </a:r>
            <a:endParaRPr lang="en-US" sz="2400" i="1" dirty="0">
              <a:solidFill>
                <a:schemeClr val="bg1"/>
              </a:solidFill>
            </a:endParaRPr>
          </a:p>
        </p:txBody>
      </p:sp>
      <p:sp>
        <p:nvSpPr>
          <p:cNvPr id="12" name="Rectangle 11"/>
          <p:cNvSpPr/>
          <p:nvPr/>
        </p:nvSpPr>
        <p:spPr>
          <a:xfrm>
            <a:off x="11085965" y="6372797"/>
            <a:ext cx="1018518" cy="369332"/>
          </a:xfrm>
          <a:prstGeom prst="rect">
            <a:avLst/>
          </a:prstGeom>
        </p:spPr>
        <p:txBody>
          <a:bodyPr wrap="square">
            <a:spAutoFit/>
          </a:bodyPr>
          <a:lstStyle/>
          <a:p>
            <a:pPr algn="r"/>
            <a:r>
              <a:rPr lang="en-US" b="0" i="0" dirty="0">
                <a:solidFill>
                  <a:schemeClr val="bg1"/>
                </a:solidFill>
                <a:effectLst/>
                <a:latin typeface="Calibri" panose="020F0502020204030204" pitchFamily="34" charset="0"/>
              </a:rPr>
              <a:t>(4)</a:t>
            </a:r>
            <a:endParaRPr lang="en-US" dirty="0">
              <a:solidFill>
                <a:schemeClr val="bg1"/>
              </a:solidFill>
            </a:endParaRPr>
          </a:p>
        </p:txBody>
      </p:sp>
      <p:pic>
        <p:nvPicPr>
          <p:cNvPr id="3074" name="Picture 2" descr="https://www.lds.org/bc/content/shared/content/images/gospel-library/manual/35666/35666_all_005_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019" y="1837442"/>
            <a:ext cx="4928044" cy="355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053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48:1-8</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Judah’s Apostasy</a:t>
            </a:r>
          </a:p>
        </p:txBody>
      </p:sp>
      <p:sp>
        <p:nvSpPr>
          <p:cNvPr id="5" name="Rectangle 4"/>
          <p:cNvSpPr/>
          <p:nvPr/>
        </p:nvSpPr>
        <p:spPr>
          <a:xfrm>
            <a:off x="516273" y="1359850"/>
            <a:ext cx="4960436" cy="1015663"/>
          </a:xfrm>
          <a:prstGeom prst="rect">
            <a:avLst/>
          </a:prstGeom>
        </p:spPr>
        <p:txBody>
          <a:bodyPr wrap="square">
            <a:spAutoFit/>
          </a:bodyPr>
          <a:lstStyle/>
          <a:p>
            <a:r>
              <a:rPr lang="en-US" sz="2000" dirty="0">
                <a:solidFill>
                  <a:schemeClr val="bg1"/>
                </a:solidFill>
              </a:rPr>
              <a:t>Even though the Israelites made covenants with the Lord “they do not stay themselves upon the … Lord” = Apostatized </a:t>
            </a:r>
          </a:p>
        </p:txBody>
      </p:sp>
      <p:sp>
        <p:nvSpPr>
          <p:cNvPr id="3" name="Rectangle 2"/>
          <p:cNvSpPr/>
          <p:nvPr/>
        </p:nvSpPr>
        <p:spPr>
          <a:xfrm>
            <a:off x="601624" y="590409"/>
            <a:ext cx="3013582" cy="369332"/>
          </a:xfrm>
          <a:prstGeom prst="rect">
            <a:avLst/>
          </a:prstGeom>
        </p:spPr>
        <p:txBody>
          <a:bodyPr wrap="none">
            <a:spAutoFit/>
          </a:bodyPr>
          <a:lstStyle/>
          <a:p>
            <a:r>
              <a:rPr lang="en-US" dirty="0">
                <a:solidFill>
                  <a:schemeClr val="bg1"/>
                </a:solidFill>
              </a:rPr>
              <a:t>“waters of Judah” = Baptism </a:t>
            </a:r>
          </a:p>
        </p:txBody>
      </p:sp>
      <p:sp>
        <p:nvSpPr>
          <p:cNvPr id="4" name="Rectangle 3"/>
          <p:cNvSpPr/>
          <p:nvPr/>
        </p:nvSpPr>
        <p:spPr>
          <a:xfrm>
            <a:off x="6732822" y="1318021"/>
            <a:ext cx="4336717" cy="5170646"/>
          </a:xfrm>
          <a:prstGeom prst="rect">
            <a:avLst/>
          </a:prstGeom>
        </p:spPr>
        <p:txBody>
          <a:bodyPr wrap="square">
            <a:spAutoFit/>
          </a:bodyPr>
          <a:lstStyle/>
          <a:p>
            <a:pPr algn="ctr"/>
            <a:r>
              <a:rPr lang="en-US" dirty="0">
                <a:solidFill>
                  <a:schemeClr val="bg1"/>
                </a:solidFill>
              </a:rPr>
              <a:t>Apostasy State:</a:t>
            </a:r>
          </a:p>
          <a:p>
            <a:r>
              <a:rPr lang="en-US" dirty="0">
                <a:solidFill>
                  <a:schemeClr val="bg1"/>
                </a:solidFill>
              </a:rPr>
              <a:t> </a:t>
            </a:r>
          </a:p>
          <a:p>
            <a:r>
              <a:rPr lang="en-US" dirty="0">
                <a:solidFill>
                  <a:schemeClr val="bg1"/>
                </a:solidFill>
              </a:rPr>
              <a:t>1.  Individuals or groups of people turn away from the principles of the gospel</a:t>
            </a:r>
          </a:p>
          <a:p>
            <a:r>
              <a:rPr lang="en-US" dirty="0">
                <a:solidFill>
                  <a:schemeClr val="bg1"/>
                </a:solidFill>
              </a:rPr>
              <a:t> </a:t>
            </a:r>
          </a:p>
          <a:p>
            <a:r>
              <a:rPr lang="en-US" dirty="0">
                <a:solidFill>
                  <a:schemeClr val="bg1"/>
                </a:solidFill>
              </a:rPr>
              <a:t>2. People were without divine direction from living prophets. </a:t>
            </a:r>
          </a:p>
          <a:p>
            <a:endParaRPr lang="en-US" dirty="0">
              <a:solidFill>
                <a:schemeClr val="bg1"/>
              </a:solidFill>
            </a:endParaRPr>
          </a:p>
          <a:p>
            <a:r>
              <a:rPr lang="en-US" dirty="0">
                <a:solidFill>
                  <a:schemeClr val="bg1"/>
                </a:solidFill>
              </a:rPr>
              <a:t>3. Many churches were established, but they did not have priesthood power to lead.</a:t>
            </a:r>
          </a:p>
          <a:p>
            <a:endParaRPr lang="en-US" dirty="0">
              <a:solidFill>
                <a:schemeClr val="bg1"/>
              </a:solidFill>
            </a:endParaRPr>
          </a:p>
          <a:p>
            <a:r>
              <a:rPr lang="en-US" dirty="0">
                <a:solidFill>
                  <a:schemeClr val="bg1"/>
                </a:solidFill>
              </a:rPr>
              <a:t>4. Parts of the holy scriptures are corrupted or lost, and no one had the authority to confer the gift of the Holy Ghost or perform other priesthood ordinances. </a:t>
            </a:r>
            <a:r>
              <a:rPr lang="en-US" sz="1400" dirty="0">
                <a:solidFill>
                  <a:schemeClr val="bg1"/>
                </a:solidFill>
              </a:rPr>
              <a:t>(2)</a:t>
            </a:r>
          </a:p>
          <a:p>
            <a:endParaRPr lang="en-US" sz="1400" dirty="0">
              <a:solidFill>
                <a:schemeClr val="bg1"/>
              </a:solidFill>
            </a:endParaRPr>
          </a:p>
          <a:p>
            <a:r>
              <a:rPr lang="en-US" sz="1400" dirty="0">
                <a:solidFill>
                  <a:schemeClr val="bg1"/>
                </a:solidFill>
              </a:rPr>
              <a:t>5. The abandonment or renunciation of a religious or political belief--Wikipedia</a:t>
            </a:r>
          </a:p>
        </p:txBody>
      </p:sp>
      <p:pic>
        <p:nvPicPr>
          <p:cNvPr id="4100" name="Picture 4" descr="http://beautifuldecay.com/wp-content/uploads/2014/12/Broken+Mirror_Evening+Sky+kodak+prov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181" y="2407710"/>
            <a:ext cx="3290819" cy="4280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63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fade">
                                      <p:cBhvr>
                                        <p:cTn id="10" dur="5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428" y="40911"/>
            <a:ext cx="12032055" cy="923330"/>
          </a:xfrm>
          <a:prstGeom prst="rect">
            <a:avLst/>
          </a:prstGeom>
          <a:noFill/>
        </p:spPr>
        <p:txBody>
          <a:bodyPr wrap="square" rtlCol="0">
            <a:spAutoFit/>
          </a:bodyPr>
          <a:lstStyle/>
          <a:p>
            <a:pPr algn="ctr"/>
            <a:r>
              <a:rPr lang="en-US" sz="5400" dirty="0">
                <a:solidFill>
                  <a:schemeClr val="bg1"/>
                </a:solidFill>
              </a:rPr>
              <a:t>Obstinate</a:t>
            </a:r>
            <a:endParaRPr lang="en-US" sz="4000" dirty="0">
              <a:solidFill>
                <a:schemeClr val="bg1"/>
              </a:solidFill>
            </a:endParaRPr>
          </a:p>
        </p:txBody>
      </p:sp>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48:4</a:t>
            </a:r>
            <a:endParaRPr lang="en-US" dirty="0">
              <a:solidFill>
                <a:schemeClr val="bg1"/>
              </a:solidFill>
            </a:endParaRPr>
          </a:p>
        </p:txBody>
      </p:sp>
      <p:sp>
        <p:nvSpPr>
          <p:cNvPr id="51" name="Rectangle 50"/>
          <p:cNvSpPr/>
          <p:nvPr/>
        </p:nvSpPr>
        <p:spPr>
          <a:xfrm>
            <a:off x="677879" y="1006421"/>
            <a:ext cx="4555024" cy="3416320"/>
          </a:xfrm>
          <a:prstGeom prst="rect">
            <a:avLst/>
          </a:prstGeom>
        </p:spPr>
        <p:txBody>
          <a:bodyPr wrap="square">
            <a:spAutoFit/>
          </a:bodyPr>
          <a:lstStyle/>
          <a:p>
            <a:pPr fontAlgn="base"/>
            <a:r>
              <a:rPr lang="en-US" sz="2400" dirty="0">
                <a:solidFill>
                  <a:srgbClr val="FFFF00"/>
                </a:solidFill>
              </a:rPr>
              <a:t>Iron Sinew: stiff necked</a:t>
            </a:r>
          </a:p>
          <a:p>
            <a:pPr fontAlgn="base"/>
            <a:r>
              <a:rPr lang="en-US" sz="2400" dirty="0">
                <a:solidFill>
                  <a:schemeClr val="bg1"/>
                </a:solidFill>
              </a:rPr>
              <a:t>A sinew is a tendon. Just as iron does not bend easily, a prideful person will not bow his or her neck in humility. </a:t>
            </a:r>
          </a:p>
          <a:p>
            <a:pPr fontAlgn="base"/>
            <a:endParaRPr lang="en-US" sz="2400" dirty="0">
              <a:solidFill>
                <a:schemeClr val="bg1"/>
              </a:solidFill>
            </a:endParaRPr>
          </a:p>
          <a:p>
            <a:pPr fontAlgn="base"/>
            <a:r>
              <a:rPr lang="en-US" sz="2400" dirty="0">
                <a:solidFill>
                  <a:schemeClr val="bg1"/>
                </a:solidFill>
              </a:rPr>
              <a:t>The phrase “iron sinew” indicates that many people in the house of Israel were filled with pride.</a:t>
            </a:r>
          </a:p>
        </p:txBody>
      </p:sp>
      <p:sp>
        <p:nvSpPr>
          <p:cNvPr id="52" name="Rectangle 51"/>
          <p:cNvSpPr/>
          <p:nvPr/>
        </p:nvSpPr>
        <p:spPr>
          <a:xfrm>
            <a:off x="6976261" y="1120675"/>
            <a:ext cx="4267200" cy="2308324"/>
          </a:xfrm>
          <a:prstGeom prst="rect">
            <a:avLst/>
          </a:prstGeom>
        </p:spPr>
        <p:txBody>
          <a:bodyPr wrap="square">
            <a:spAutoFit/>
          </a:bodyPr>
          <a:lstStyle/>
          <a:p>
            <a:pPr fontAlgn="base"/>
            <a:r>
              <a:rPr lang="en-US" sz="2400" dirty="0">
                <a:solidFill>
                  <a:srgbClr val="FFFF00"/>
                </a:solidFill>
              </a:rPr>
              <a:t>Brow brass: hard headed</a:t>
            </a:r>
          </a:p>
          <a:p>
            <a:pPr fontAlgn="base"/>
            <a:r>
              <a:rPr lang="en-US" sz="2400" dirty="0">
                <a:solidFill>
                  <a:schemeClr val="bg1"/>
                </a:solidFill>
              </a:rPr>
              <a:t>Is generally taken to represent judgment, also of evil content.</a:t>
            </a:r>
          </a:p>
          <a:p>
            <a:pPr fontAlgn="base"/>
            <a:r>
              <a:rPr lang="en-US" sz="2400" dirty="0">
                <a:solidFill>
                  <a:schemeClr val="bg1"/>
                </a:solidFill>
              </a:rPr>
              <a:t> "I know that thou art obstinate, and thy neck is an iron sinew, and thy brow brass" (Isa. 48:4).</a:t>
            </a:r>
          </a:p>
        </p:txBody>
      </p:sp>
      <p:pic>
        <p:nvPicPr>
          <p:cNvPr id="53" name="Picture 4" descr="http://www.arizonaskiesmeteorites.com/AZ_Skies_Links/Irons/Iron-Meteorite.jpg"/>
          <p:cNvPicPr>
            <a:picLocks noChangeAspect="1" noChangeArrowheads="1"/>
          </p:cNvPicPr>
          <p:nvPr/>
        </p:nvPicPr>
        <p:blipFill>
          <a:blip r:embed="rId3" cstate="print"/>
          <a:srcRect/>
          <a:stretch>
            <a:fillRect/>
          </a:stretch>
        </p:blipFill>
        <p:spPr bwMode="auto">
          <a:xfrm>
            <a:off x="2938038" y="4464921"/>
            <a:ext cx="2362200" cy="1787399"/>
          </a:xfrm>
          <a:prstGeom prst="rect">
            <a:avLst/>
          </a:prstGeom>
          <a:noFill/>
        </p:spPr>
      </p:pic>
      <p:pic>
        <p:nvPicPr>
          <p:cNvPr id="54" name="Picture 6" descr="http://pimg.tradeindia.com/01448683/b/1/Brass-Alloy-Ingots.jpg"/>
          <p:cNvPicPr>
            <a:picLocks noChangeAspect="1" noChangeArrowheads="1"/>
          </p:cNvPicPr>
          <p:nvPr/>
        </p:nvPicPr>
        <p:blipFill>
          <a:blip r:embed="rId4" cstate="print"/>
          <a:srcRect/>
          <a:stretch>
            <a:fillRect/>
          </a:stretch>
        </p:blipFill>
        <p:spPr bwMode="auto">
          <a:xfrm>
            <a:off x="8584949" y="3792989"/>
            <a:ext cx="2057400" cy="2057400"/>
          </a:xfrm>
          <a:prstGeom prst="rect">
            <a:avLst/>
          </a:prstGeom>
          <a:noFill/>
        </p:spPr>
      </p:pic>
      <p:sp>
        <p:nvSpPr>
          <p:cNvPr id="55" name="Rectangle 54"/>
          <p:cNvSpPr/>
          <p:nvPr/>
        </p:nvSpPr>
        <p:spPr>
          <a:xfrm>
            <a:off x="6976261" y="4582562"/>
            <a:ext cx="1524000" cy="830997"/>
          </a:xfrm>
          <a:prstGeom prst="rect">
            <a:avLst/>
          </a:prstGeom>
        </p:spPr>
        <p:txBody>
          <a:bodyPr wrap="square">
            <a:spAutoFit/>
          </a:bodyPr>
          <a:lstStyle/>
          <a:p>
            <a:pPr fontAlgn="base"/>
            <a:r>
              <a:rPr lang="en-US" sz="4800" dirty="0">
                <a:solidFill>
                  <a:srgbClr val="FFFF00"/>
                </a:solidFill>
              </a:rPr>
              <a:t>Pride</a:t>
            </a:r>
          </a:p>
        </p:txBody>
      </p:sp>
    </p:spTree>
    <p:extLst>
      <p:ext uri="{BB962C8B-B14F-4D97-AF65-F5344CB8AC3E}">
        <p14:creationId xmlns:p14="http://schemas.microsoft.com/office/powerpoint/2010/main" val="107267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428" y="40911"/>
            <a:ext cx="12032055" cy="923330"/>
          </a:xfrm>
          <a:prstGeom prst="rect">
            <a:avLst/>
          </a:prstGeom>
          <a:noFill/>
        </p:spPr>
        <p:txBody>
          <a:bodyPr wrap="square" rtlCol="0">
            <a:spAutoFit/>
          </a:bodyPr>
          <a:lstStyle/>
          <a:p>
            <a:pPr algn="ctr"/>
            <a:r>
              <a:rPr lang="en-US" sz="5400" dirty="0">
                <a:solidFill>
                  <a:schemeClr val="bg1"/>
                </a:solidFill>
              </a:rPr>
              <a:t>O’ Those Graven Images</a:t>
            </a:r>
            <a:endParaRPr lang="en-US" sz="4000" dirty="0">
              <a:solidFill>
                <a:schemeClr val="bg1"/>
              </a:solidFill>
            </a:endParaRPr>
          </a:p>
        </p:txBody>
      </p:sp>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48:5</a:t>
            </a:r>
            <a:endParaRPr lang="en-US" dirty="0">
              <a:solidFill>
                <a:schemeClr val="bg1"/>
              </a:solidFill>
            </a:endParaRPr>
          </a:p>
        </p:txBody>
      </p:sp>
      <p:sp>
        <p:nvSpPr>
          <p:cNvPr id="2" name="Rectangle 1"/>
          <p:cNvSpPr/>
          <p:nvPr/>
        </p:nvSpPr>
        <p:spPr>
          <a:xfrm>
            <a:off x="330623" y="1629841"/>
            <a:ext cx="4576355" cy="1200329"/>
          </a:xfrm>
          <a:prstGeom prst="rect">
            <a:avLst/>
          </a:prstGeom>
        </p:spPr>
        <p:txBody>
          <a:bodyPr wrap="square">
            <a:spAutoFit/>
          </a:bodyPr>
          <a:lstStyle/>
          <a:p>
            <a:r>
              <a:rPr lang="en-US" sz="2400" b="0" i="0" dirty="0">
                <a:solidFill>
                  <a:schemeClr val="bg1"/>
                </a:solidFill>
                <a:effectLst/>
                <a:latin typeface="Calibri" panose="020F0502020204030204" pitchFamily="34" charset="0"/>
              </a:rPr>
              <a:t>Isaiah told the people that they would not be able to mistake His work for the work of their idols</a:t>
            </a:r>
            <a:endParaRPr lang="en-US" sz="2400" dirty="0">
              <a:solidFill>
                <a:schemeClr val="bg1"/>
              </a:solidFill>
            </a:endParaRPr>
          </a:p>
        </p:txBody>
      </p:sp>
      <p:sp>
        <p:nvSpPr>
          <p:cNvPr id="4" name="Rectangle 3"/>
          <p:cNvSpPr/>
          <p:nvPr/>
        </p:nvSpPr>
        <p:spPr>
          <a:xfrm>
            <a:off x="2121528" y="909517"/>
            <a:ext cx="7948943" cy="369332"/>
          </a:xfrm>
          <a:prstGeom prst="rect">
            <a:avLst/>
          </a:prstGeom>
        </p:spPr>
        <p:txBody>
          <a:bodyPr wrap="square">
            <a:spAutoFit/>
          </a:bodyPr>
          <a:lstStyle/>
          <a:p>
            <a:r>
              <a:rPr lang="en-US" dirty="0">
                <a:solidFill>
                  <a:schemeClr val="bg1"/>
                </a:solidFill>
                <a:latin typeface="Calibri" panose="020F0502020204030204" pitchFamily="34" charset="0"/>
              </a:rPr>
              <a:t>Israelites could not attribute the Lord’s acts to their graven images and idols</a:t>
            </a:r>
            <a:endParaRPr lang="en-US" dirty="0">
              <a:solidFill>
                <a:schemeClr val="bg1"/>
              </a:solidFill>
            </a:endParaRPr>
          </a:p>
        </p:txBody>
      </p:sp>
      <p:pic>
        <p:nvPicPr>
          <p:cNvPr id="5122" name="Picture 2" descr="http://www.landofpyramids.org/images/offerings-cat-alt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401" y="1932946"/>
            <a:ext cx="5758441" cy="369830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jamespaulgaard.files.wordpress.com/2010/11/04-jeroboam-sacrificing-to-the-golden-calf-by-jean-honore-fragona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087" y="2926913"/>
            <a:ext cx="4397227" cy="356175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944680" y="5667305"/>
            <a:ext cx="5521162" cy="1015663"/>
          </a:xfrm>
          <a:prstGeom prst="rect">
            <a:avLst/>
          </a:prstGeom>
        </p:spPr>
        <p:txBody>
          <a:bodyPr wrap="square">
            <a:spAutoFit/>
          </a:bodyPr>
          <a:lstStyle/>
          <a:p>
            <a:r>
              <a:rPr lang="en-US" sz="2000" b="0" i="0" dirty="0">
                <a:solidFill>
                  <a:schemeClr val="bg1"/>
                </a:solidFill>
                <a:effectLst/>
              </a:rPr>
              <a:t>The people had become like the graven images they had attached themselves to---stiff, stubborn, and resistant</a:t>
            </a:r>
            <a:endParaRPr lang="en-US" sz="2000" dirty="0">
              <a:solidFill>
                <a:schemeClr val="bg1"/>
              </a:solidFill>
            </a:endParaRPr>
          </a:p>
        </p:txBody>
      </p:sp>
    </p:spTree>
    <p:extLst>
      <p:ext uri="{BB962C8B-B14F-4D97-AF65-F5344CB8AC3E}">
        <p14:creationId xmlns:p14="http://schemas.microsoft.com/office/powerpoint/2010/main" val="117740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48:1-8</a:t>
            </a:r>
            <a:endParaRPr lang="en-US" dirty="0">
              <a:solidFill>
                <a:schemeClr val="bg1"/>
              </a:solidFill>
            </a:endParaRPr>
          </a:p>
        </p:txBody>
      </p:sp>
      <p:sp>
        <p:nvSpPr>
          <p:cNvPr id="2" name="Rectangle 1"/>
          <p:cNvSpPr/>
          <p:nvPr/>
        </p:nvSpPr>
        <p:spPr>
          <a:xfrm>
            <a:off x="315190" y="35477"/>
            <a:ext cx="11208327" cy="1015663"/>
          </a:xfrm>
          <a:prstGeom prst="rect">
            <a:avLst/>
          </a:prstGeom>
        </p:spPr>
        <p:txBody>
          <a:bodyPr wrap="square">
            <a:spAutoFit/>
          </a:bodyPr>
          <a:lstStyle/>
          <a:p>
            <a:pPr algn="ctr"/>
            <a:r>
              <a:rPr lang="en-US" sz="6000" dirty="0">
                <a:solidFill>
                  <a:schemeClr val="bg1"/>
                </a:solidFill>
              </a:rPr>
              <a:t>Becoming Like Our Idols</a:t>
            </a:r>
          </a:p>
        </p:txBody>
      </p:sp>
      <p:pic>
        <p:nvPicPr>
          <p:cNvPr id="7170" name="Picture 2" descr="https://s-media-cache-ak0.pinimg.com/236x/5b/0a/67/5b0a67de70caf053c6281943ad0df4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104" y="1086617"/>
            <a:ext cx="203835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madonnaforinspiration.com/uploads/4/5/8/2/4582677/1983_-_madonna_by_gary_heery_mfi_edit_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319" y="1247062"/>
            <a:ext cx="2239467" cy="225085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cdn.fstoppers.com/styles/large/s3/wp-content/uploads/2012/07/money-man.jpg"/>
          <p:cNvPicPr>
            <a:picLocks noChangeAspect="1" noChangeArrowheads="1"/>
          </p:cNvPicPr>
          <p:nvPr/>
        </p:nvPicPr>
        <p:blipFill rotWithShape="1">
          <a:blip r:embed="rId5">
            <a:extLst>
              <a:ext uri="{28A0092B-C50C-407E-A947-70E740481C1C}">
                <a14:useLocalDpi xmlns:a14="http://schemas.microsoft.com/office/drawing/2010/main" val="0"/>
              </a:ext>
            </a:extLst>
          </a:blip>
          <a:srcRect l="38699" t="-253"/>
          <a:stretch/>
        </p:blipFill>
        <p:spPr bwMode="auto">
          <a:xfrm>
            <a:off x="8142024" y="959278"/>
            <a:ext cx="2682971" cy="246972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s-media-cache-ak0.pinimg.com/236x/96/35/e8/9635e8b4ef9bfa2c538094e73649e56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5403" y="3579573"/>
            <a:ext cx="2247900" cy="299085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3.bp.blogspot.com/-rOMn4NHC-vQ/VgLKle6y8WI/AAAAAAAACmA/N5D8K0yC-p0/s640/House%2BThat%2BLooks%2BLike%2Ba%2BFa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3066" y="4063155"/>
            <a:ext cx="2621189" cy="2091709"/>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s://haveyoumetislam.files.wordpress.com/2014/12/isi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0664" y="3661329"/>
            <a:ext cx="3425692" cy="2827338"/>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http://static5.businessinsider.com/image/4e8f519f6bb3f7303e000044/man-holding-cash-twenty-dollar-bill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5890" y="1303676"/>
            <a:ext cx="2651094" cy="1988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086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48:9</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Name’s Sake</a:t>
            </a:r>
          </a:p>
        </p:txBody>
      </p:sp>
      <p:sp>
        <p:nvSpPr>
          <p:cNvPr id="35" name="Rectangle 34"/>
          <p:cNvSpPr/>
          <p:nvPr/>
        </p:nvSpPr>
        <p:spPr>
          <a:xfrm>
            <a:off x="8494619" y="6488667"/>
            <a:ext cx="3650439" cy="369332"/>
          </a:xfrm>
          <a:prstGeom prst="rect">
            <a:avLst/>
          </a:prstGeom>
        </p:spPr>
        <p:txBody>
          <a:bodyPr wrap="square">
            <a:spAutoFit/>
          </a:bodyPr>
          <a:lstStyle/>
          <a:p>
            <a:pPr algn="r"/>
            <a:r>
              <a:rPr lang="en-US" dirty="0">
                <a:solidFill>
                  <a:schemeClr val="bg1"/>
                </a:solidFill>
                <a:latin typeface="Calibri" panose="020F0502020204030204" pitchFamily="34" charset="0"/>
              </a:rPr>
              <a:t>(4)</a:t>
            </a:r>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679994170"/>
              </p:ext>
            </p:extLst>
          </p:nvPr>
        </p:nvGraphicFramePr>
        <p:xfrm>
          <a:off x="2055534" y="1045833"/>
          <a:ext cx="7727638" cy="5027748"/>
        </p:xfrm>
        <a:graphic>
          <a:graphicData uri="http://schemas.openxmlformats.org/drawingml/2006/table">
            <a:tbl>
              <a:tblPr firstRow="1" bandRow="1">
                <a:tableStyleId>{93296810-A885-4BE3-A3E7-6D5BEEA58F35}</a:tableStyleId>
              </a:tblPr>
              <a:tblGrid>
                <a:gridCol w="1762741">
                  <a:extLst>
                    <a:ext uri="{9D8B030D-6E8A-4147-A177-3AD203B41FA5}">
                      <a16:colId xmlns:a16="http://schemas.microsoft.com/office/drawing/2014/main" val="20000"/>
                    </a:ext>
                  </a:extLst>
                </a:gridCol>
                <a:gridCol w="5964897">
                  <a:extLst>
                    <a:ext uri="{9D8B030D-6E8A-4147-A177-3AD203B41FA5}">
                      <a16:colId xmlns:a16="http://schemas.microsoft.com/office/drawing/2014/main" val="20001"/>
                    </a:ext>
                  </a:extLst>
                </a:gridCol>
              </a:tblGrid>
              <a:tr h="685558">
                <a:tc>
                  <a:txBody>
                    <a:bodyPr/>
                    <a:lstStyle/>
                    <a:p>
                      <a:pPr algn="ctr"/>
                      <a:r>
                        <a:rPr lang="en-US" dirty="0"/>
                        <a:t>Scripture</a:t>
                      </a:r>
                    </a:p>
                  </a:txBody>
                  <a:tcPr/>
                </a:tc>
                <a:tc>
                  <a:txBody>
                    <a:bodyPr/>
                    <a:lstStyle/>
                    <a:p>
                      <a:pPr algn="ctr"/>
                      <a:r>
                        <a:rPr lang="en-US" dirty="0"/>
                        <a:t>What is known that belong to Him</a:t>
                      </a:r>
                    </a:p>
                  </a:txBody>
                  <a:tcPr/>
                </a:tc>
                <a:extLst>
                  <a:ext uri="{0D108BD9-81ED-4DB2-BD59-A6C34878D82A}">
                    <a16:rowId xmlns:a16="http://schemas.microsoft.com/office/drawing/2014/main" val="10000"/>
                  </a:ext>
                </a:extLst>
              </a:tr>
              <a:tr h="685558">
                <a:tc>
                  <a:txBody>
                    <a:bodyPr/>
                    <a:lstStyle/>
                    <a:p>
                      <a:pPr algn="l"/>
                      <a:r>
                        <a:rPr lang="en-US" dirty="0"/>
                        <a:t>Deuteronomy 18:20; </a:t>
                      </a:r>
                    </a:p>
                    <a:p>
                      <a:pPr algn="l"/>
                      <a:r>
                        <a:rPr lang="en-US" dirty="0"/>
                        <a:t>Matthew 21:9</a:t>
                      </a:r>
                    </a:p>
                  </a:txBody>
                  <a:tcPr/>
                </a:tc>
                <a:tc>
                  <a:txBody>
                    <a:bodyPr/>
                    <a:lstStyle/>
                    <a:p>
                      <a:pPr algn="l"/>
                      <a:r>
                        <a:rPr lang="en-US" dirty="0"/>
                        <a:t>His Authority</a:t>
                      </a:r>
                    </a:p>
                  </a:txBody>
                  <a:tcPr/>
                </a:tc>
                <a:extLst>
                  <a:ext uri="{0D108BD9-81ED-4DB2-BD59-A6C34878D82A}">
                    <a16:rowId xmlns:a16="http://schemas.microsoft.com/office/drawing/2014/main" val="10001"/>
                  </a:ext>
                </a:extLst>
              </a:tr>
              <a:tr h="685558">
                <a:tc>
                  <a:txBody>
                    <a:bodyPr/>
                    <a:lstStyle/>
                    <a:p>
                      <a:pPr algn="l"/>
                      <a:r>
                        <a:rPr lang="en-US" dirty="0"/>
                        <a:t>Isaiah 48:9</a:t>
                      </a:r>
                    </a:p>
                  </a:txBody>
                  <a:tcPr/>
                </a:tc>
                <a:tc>
                  <a:txBody>
                    <a:bodyPr/>
                    <a:lstStyle/>
                    <a:p>
                      <a:pPr algn="l"/>
                      <a:r>
                        <a:rPr lang="en-US" dirty="0"/>
                        <a:t>His dignity and glory</a:t>
                      </a:r>
                    </a:p>
                  </a:txBody>
                  <a:tcPr/>
                </a:tc>
                <a:extLst>
                  <a:ext uri="{0D108BD9-81ED-4DB2-BD59-A6C34878D82A}">
                    <a16:rowId xmlns:a16="http://schemas.microsoft.com/office/drawing/2014/main" val="10002"/>
                  </a:ext>
                </a:extLst>
              </a:tr>
              <a:tr h="685558">
                <a:tc>
                  <a:txBody>
                    <a:bodyPr/>
                    <a:lstStyle/>
                    <a:p>
                      <a:pPr algn="l"/>
                      <a:r>
                        <a:rPr lang="en-US" dirty="0"/>
                        <a:t>Proverbs 18:10</a:t>
                      </a:r>
                    </a:p>
                  </a:txBody>
                  <a:tcPr/>
                </a:tc>
                <a:tc>
                  <a:txBody>
                    <a:bodyPr/>
                    <a:lstStyle/>
                    <a:p>
                      <a:pPr algn="l"/>
                      <a:r>
                        <a:rPr lang="en-US" dirty="0"/>
                        <a:t>His protection and favor</a:t>
                      </a:r>
                    </a:p>
                  </a:txBody>
                  <a:tcPr/>
                </a:tc>
                <a:extLst>
                  <a:ext uri="{0D108BD9-81ED-4DB2-BD59-A6C34878D82A}">
                    <a16:rowId xmlns:a16="http://schemas.microsoft.com/office/drawing/2014/main" val="10003"/>
                  </a:ext>
                </a:extLst>
              </a:tr>
              <a:tr h="685558">
                <a:tc>
                  <a:txBody>
                    <a:bodyPr/>
                    <a:lstStyle/>
                    <a:p>
                      <a:pPr algn="l"/>
                      <a:r>
                        <a:rPr lang="en-US" dirty="0"/>
                        <a:t>Exodus 34:5</a:t>
                      </a:r>
                    </a:p>
                  </a:txBody>
                  <a:tcPr/>
                </a:tc>
                <a:tc>
                  <a:txBody>
                    <a:bodyPr/>
                    <a:lstStyle/>
                    <a:p>
                      <a:pPr algn="l"/>
                      <a:r>
                        <a:rPr lang="en-US" dirty="0"/>
                        <a:t>His character</a:t>
                      </a:r>
                    </a:p>
                  </a:txBody>
                  <a:tcPr/>
                </a:tc>
                <a:extLst>
                  <a:ext uri="{0D108BD9-81ED-4DB2-BD59-A6C34878D82A}">
                    <a16:rowId xmlns:a16="http://schemas.microsoft.com/office/drawing/2014/main" val="10004"/>
                  </a:ext>
                </a:extLst>
              </a:tr>
              <a:tr h="685558">
                <a:tc>
                  <a:txBody>
                    <a:bodyPr/>
                    <a:lstStyle/>
                    <a:p>
                      <a:pPr algn="l"/>
                      <a:r>
                        <a:rPr lang="en-US" dirty="0"/>
                        <a:t>Matthew 6:9</a:t>
                      </a:r>
                    </a:p>
                  </a:txBody>
                  <a:tcPr/>
                </a:tc>
                <a:tc>
                  <a:txBody>
                    <a:bodyPr/>
                    <a:lstStyle/>
                    <a:p>
                      <a:pPr algn="l"/>
                      <a:r>
                        <a:rPr lang="en-US" dirty="0"/>
                        <a:t>His divine attributes in general</a:t>
                      </a:r>
                    </a:p>
                  </a:txBody>
                  <a:tcPr/>
                </a:tc>
                <a:extLst>
                  <a:ext uri="{0D108BD9-81ED-4DB2-BD59-A6C34878D82A}">
                    <a16:rowId xmlns:a16="http://schemas.microsoft.com/office/drawing/2014/main" val="10005"/>
                  </a:ext>
                </a:extLst>
              </a:tr>
              <a:tr h="685558">
                <a:tc>
                  <a:txBody>
                    <a:bodyPr/>
                    <a:lstStyle/>
                    <a:p>
                      <a:pPr algn="l"/>
                      <a:r>
                        <a:rPr lang="en-US" dirty="0"/>
                        <a:t>Deuteronomy 12:5; 14:24</a:t>
                      </a:r>
                    </a:p>
                  </a:txBody>
                  <a:tcPr/>
                </a:tc>
                <a:tc>
                  <a:txBody>
                    <a:bodyPr/>
                    <a:lstStyle/>
                    <a:p>
                      <a:pPr algn="l"/>
                      <a:r>
                        <a:rPr lang="en-US" dirty="0"/>
                        <a:t>His name where the revelation or manifestation of His perfection</a:t>
                      </a:r>
                    </a:p>
                  </a:txBody>
                  <a:tcPr/>
                </a:tc>
                <a:extLst>
                  <a:ext uri="{0D108BD9-81ED-4DB2-BD59-A6C34878D82A}">
                    <a16:rowId xmlns:a16="http://schemas.microsoft.com/office/drawing/2014/main" val="10006"/>
                  </a:ext>
                </a:extLst>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169" y="3428999"/>
            <a:ext cx="1699197" cy="260803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87" y="1045833"/>
            <a:ext cx="1787979" cy="201853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1340" y="1045833"/>
            <a:ext cx="1962150" cy="233362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1340" y="3505278"/>
            <a:ext cx="1877366" cy="2697656"/>
          </a:xfrm>
          <a:prstGeom prst="rect">
            <a:avLst/>
          </a:prstGeom>
        </p:spPr>
      </p:pic>
    </p:spTree>
    <p:extLst>
      <p:ext uri="{BB962C8B-B14F-4D97-AF65-F5344CB8AC3E}">
        <p14:creationId xmlns:p14="http://schemas.microsoft.com/office/powerpoint/2010/main" val="4076101765"/>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TotalTime>
  <Words>4176</Words>
  <Application>Microsoft Office PowerPoint</Application>
  <PresentationFormat>Widescreen</PresentationFormat>
  <Paragraphs>309</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Calibri</vt:lpstr>
      <vt:lpstr>Arial</vt:lpstr>
      <vt:lpstr>Franklin Gothic Medium</vt:lpstr>
      <vt:lpstr>Franklin Gothic Book</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70</cp:revision>
  <dcterms:created xsi:type="dcterms:W3CDTF">2016-03-10T16:23:45Z</dcterms:created>
  <dcterms:modified xsi:type="dcterms:W3CDTF">2020-11-16T16:45:43Z</dcterms:modified>
</cp:coreProperties>
</file>