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1" r:id="rId5"/>
    <p:sldId id="262" r:id="rId6"/>
    <p:sldId id="263" r:id="rId7"/>
    <p:sldId id="264" r:id="rId8"/>
    <p:sldId id="268" r:id="rId9"/>
    <p:sldId id="269" r:id="rId10"/>
    <p:sldId id="265" r:id="rId11"/>
    <p:sldId id="270" r:id="rId12"/>
    <p:sldId id="271" r:id="rId13"/>
    <p:sldId id="272" r:id="rId14"/>
    <p:sldId id="258" r:id="rId15"/>
    <p:sldId id="274" r:id="rId16"/>
    <p:sldId id="266" r:id="rId17"/>
    <p:sldId id="273" r:id="rId18"/>
  </p:sldIdLst>
  <p:sldSz cx="12192000" cy="6858000"/>
  <p:notesSz cx="6858000" cy="9144000"/>
  <p:embeddedFontLst>
    <p:embeddedFont>
      <p:font typeface="Arial Black" panose="020B0A04020102020204" pitchFamily="34" charset="0"/>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olonna MT" panose="04020805060202030203" pitchFamily="82" charset="0"/>
      <p:regular r:id="rId26"/>
    </p:embeddedFont>
    <p:embeddedFont>
      <p:font typeface="Comic Sans MS" panose="030F0702030302020204" pitchFamily="66"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9C9A"/>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48"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640F02-2470-4BA5-B940-A332D609D9BD}"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CCD23-E0DD-4912-B105-080D7811897B}" type="slidenum">
              <a:rPr lang="en-US" smtClean="0"/>
              <a:t>‹#›</a:t>
            </a:fld>
            <a:endParaRPr lang="en-US"/>
          </a:p>
        </p:txBody>
      </p:sp>
    </p:spTree>
    <p:extLst>
      <p:ext uri="{BB962C8B-B14F-4D97-AF65-F5344CB8AC3E}">
        <p14:creationId xmlns:p14="http://schemas.microsoft.com/office/powerpoint/2010/main" val="45418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640F02-2470-4BA5-B940-A332D609D9BD}"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CCD23-E0DD-4912-B105-080D7811897B}" type="slidenum">
              <a:rPr lang="en-US" smtClean="0"/>
              <a:t>‹#›</a:t>
            </a:fld>
            <a:endParaRPr lang="en-US"/>
          </a:p>
        </p:txBody>
      </p:sp>
    </p:spTree>
    <p:extLst>
      <p:ext uri="{BB962C8B-B14F-4D97-AF65-F5344CB8AC3E}">
        <p14:creationId xmlns:p14="http://schemas.microsoft.com/office/powerpoint/2010/main" val="1596087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640F02-2470-4BA5-B940-A332D609D9BD}"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CCD23-E0DD-4912-B105-080D7811897B}" type="slidenum">
              <a:rPr lang="en-US" smtClean="0"/>
              <a:t>‹#›</a:t>
            </a:fld>
            <a:endParaRPr lang="en-US"/>
          </a:p>
        </p:txBody>
      </p:sp>
    </p:spTree>
    <p:extLst>
      <p:ext uri="{BB962C8B-B14F-4D97-AF65-F5344CB8AC3E}">
        <p14:creationId xmlns:p14="http://schemas.microsoft.com/office/powerpoint/2010/main" val="4137238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640F02-2470-4BA5-B940-A332D609D9BD}"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CCD23-E0DD-4912-B105-080D7811897B}" type="slidenum">
              <a:rPr lang="en-US" smtClean="0"/>
              <a:t>‹#›</a:t>
            </a:fld>
            <a:endParaRPr lang="en-US"/>
          </a:p>
        </p:txBody>
      </p:sp>
    </p:spTree>
    <p:extLst>
      <p:ext uri="{BB962C8B-B14F-4D97-AF65-F5344CB8AC3E}">
        <p14:creationId xmlns:p14="http://schemas.microsoft.com/office/powerpoint/2010/main" val="2532240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640F02-2470-4BA5-B940-A332D609D9BD}"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CCD23-E0DD-4912-B105-080D7811897B}" type="slidenum">
              <a:rPr lang="en-US" smtClean="0"/>
              <a:t>‹#›</a:t>
            </a:fld>
            <a:endParaRPr lang="en-US"/>
          </a:p>
        </p:txBody>
      </p:sp>
    </p:spTree>
    <p:extLst>
      <p:ext uri="{BB962C8B-B14F-4D97-AF65-F5344CB8AC3E}">
        <p14:creationId xmlns:p14="http://schemas.microsoft.com/office/powerpoint/2010/main" val="396595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640F02-2470-4BA5-B940-A332D609D9BD}"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CCD23-E0DD-4912-B105-080D7811897B}" type="slidenum">
              <a:rPr lang="en-US" smtClean="0"/>
              <a:t>‹#›</a:t>
            </a:fld>
            <a:endParaRPr lang="en-US"/>
          </a:p>
        </p:txBody>
      </p:sp>
    </p:spTree>
    <p:extLst>
      <p:ext uri="{BB962C8B-B14F-4D97-AF65-F5344CB8AC3E}">
        <p14:creationId xmlns:p14="http://schemas.microsoft.com/office/powerpoint/2010/main" val="535520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640F02-2470-4BA5-B940-A332D609D9BD}"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CCCD23-E0DD-4912-B105-080D7811897B}" type="slidenum">
              <a:rPr lang="en-US" smtClean="0"/>
              <a:t>‹#›</a:t>
            </a:fld>
            <a:endParaRPr lang="en-US"/>
          </a:p>
        </p:txBody>
      </p:sp>
    </p:spTree>
    <p:extLst>
      <p:ext uri="{BB962C8B-B14F-4D97-AF65-F5344CB8AC3E}">
        <p14:creationId xmlns:p14="http://schemas.microsoft.com/office/powerpoint/2010/main" val="385359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640F02-2470-4BA5-B940-A332D609D9BD}"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CCD23-E0DD-4912-B105-080D7811897B}" type="slidenum">
              <a:rPr lang="en-US" smtClean="0"/>
              <a:t>‹#›</a:t>
            </a:fld>
            <a:endParaRPr lang="en-US"/>
          </a:p>
        </p:txBody>
      </p:sp>
    </p:spTree>
    <p:extLst>
      <p:ext uri="{BB962C8B-B14F-4D97-AF65-F5344CB8AC3E}">
        <p14:creationId xmlns:p14="http://schemas.microsoft.com/office/powerpoint/2010/main" val="338610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640F02-2470-4BA5-B940-A332D609D9BD}"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CCCD23-E0DD-4912-B105-080D7811897B}" type="slidenum">
              <a:rPr lang="en-US" smtClean="0"/>
              <a:t>‹#›</a:t>
            </a:fld>
            <a:endParaRPr lang="en-US"/>
          </a:p>
        </p:txBody>
      </p:sp>
    </p:spTree>
    <p:extLst>
      <p:ext uri="{BB962C8B-B14F-4D97-AF65-F5344CB8AC3E}">
        <p14:creationId xmlns:p14="http://schemas.microsoft.com/office/powerpoint/2010/main" val="29638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640F02-2470-4BA5-B940-A332D609D9BD}"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CCD23-E0DD-4912-B105-080D7811897B}" type="slidenum">
              <a:rPr lang="en-US" smtClean="0"/>
              <a:t>‹#›</a:t>
            </a:fld>
            <a:endParaRPr lang="en-US"/>
          </a:p>
        </p:txBody>
      </p:sp>
    </p:spTree>
    <p:extLst>
      <p:ext uri="{BB962C8B-B14F-4D97-AF65-F5344CB8AC3E}">
        <p14:creationId xmlns:p14="http://schemas.microsoft.com/office/powerpoint/2010/main" val="1043602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640F02-2470-4BA5-B940-A332D609D9BD}"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CCD23-E0DD-4912-B105-080D7811897B}" type="slidenum">
              <a:rPr lang="en-US" smtClean="0"/>
              <a:t>‹#›</a:t>
            </a:fld>
            <a:endParaRPr lang="en-US"/>
          </a:p>
        </p:txBody>
      </p:sp>
    </p:spTree>
    <p:extLst>
      <p:ext uri="{BB962C8B-B14F-4D97-AF65-F5344CB8AC3E}">
        <p14:creationId xmlns:p14="http://schemas.microsoft.com/office/powerpoint/2010/main" val="1866146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40F02-2470-4BA5-B940-A332D609D9BD}" type="datetimeFigureOut">
              <a:rPr lang="en-US" smtClean="0"/>
              <a:t>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CCD23-E0DD-4912-B105-080D7811897B}" type="slidenum">
              <a:rPr lang="en-US" smtClean="0"/>
              <a:t>‹#›</a:t>
            </a:fld>
            <a:endParaRPr lang="en-US"/>
          </a:p>
        </p:txBody>
      </p:sp>
    </p:spTree>
    <p:extLst>
      <p:ext uri="{BB962C8B-B14F-4D97-AF65-F5344CB8AC3E}">
        <p14:creationId xmlns:p14="http://schemas.microsoft.com/office/powerpoint/2010/main" val="2890405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image" Target="../media/image24.gif"/></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ADDCE-308D-4CCB-AAE3-6A5AF91C9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502875" cy="369332"/>
          </a:xfrm>
          <a:prstGeom prst="rect">
            <a:avLst/>
          </a:prstGeom>
          <a:noFill/>
        </p:spPr>
        <p:txBody>
          <a:bodyPr wrap="square" rtlCol="0">
            <a:spAutoFit/>
          </a:bodyPr>
          <a:lstStyle/>
          <a:p>
            <a:r>
              <a:rPr lang="en-US"/>
              <a:t>Lesson 13</a:t>
            </a:r>
            <a:endParaRPr lang="en-US" dirty="0"/>
          </a:p>
        </p:txBody>
      </p:sp>
      <p:sp>
        <p:nvSpPr>
          <p:cNvPr id="6" name="TextBox 5"/>
          <p:cNvSpPr txBox="1"/>
          <p:nvPr/>
        </p:nvSpPr>
        <p:spPr>
          <a:xfrm>
            <a:off x="0" y="577913"/>
            <a:ext cx="12192000" cy="1785104"/>
          </a:xfrm>
          <a:prstGeom prst="rect">
            <a:avLst/>
          </a:prstGeom>
          <a:noFill/>
        </p:spPr>
        <p:txBody>
          <a:bodyPr wrap="square" rtlCol="0">
            <a:spAutoFit/>
          </a:bodyPr>
          <a:lstStyle/>
          <a:p>
            <a:pPr algn="ctr"/>
            <a:r>
              <a:rPr lang="en-US" sz="6600" dirty="0">
                <a:latin typeface="Arial Black" panose="020B0A04020102020204" pitchFamily="34" charset="0"/>
              </a:rPr>
              <a:t>Adam and Eve</a:t>
            </a:r>
          </a:p>
          <a:p>
            <a:pPr algn="ctr"/>
            <a:r>
              <a:rPr lang="en-US" sz="4400" dirty="0">
                <a:latin typeface="Arial Black" panose="020B0A04020102020204" pitchFamily="34" charset="0"/>
              </a:rPr>
              <a:t>Moses 5:1-11</a:t>
            </a:r>
          </a:p>
        </p:txBody>
      </p:sp>
      <p:grpSp>
        <p:nvGrpSpPr>
          <p:cNvPr id="7" name="Group 6"/>
          <p:cNvGrpSpPr/>
          <p:nvPr/>
        </p:nvGrpSpPr>
        <p:grpSpPr>
          <a:xfrm>
            <a:off x="1003951" y="2222303"/>
            <a:ext cx="1894738" cy="3986091"/>
            <a:chOff x="6196511" y="1887967"/>
            <a:chExt cx="1565766" cy="3294010"/>
          </a:xfrm>
          <a:solidFill>
            <a:schemeClr val="tx1"/>
          </a:solidFill>
        </p:grpSpPr>
        <p:grpSp>
          <p:nvGrpSpPr>
            <p:cNvPr id="8" name="Group 7"/>
            <p:cNvGrpSpPr/>
            <p:nvPr/>
          </p:nvGrpSpPr>
          <p:grpSpPr>
            <a:xfrm>
              <a:off x="6196511" y="1887967"/>
              <a:ext cx="1565766" cy="3294010"/>
              <a:chOff x="6196511" y="1887967"/>
              <a:chExt cx="1565766" cy="3294010"/>
            </a:xfrm>
            <a:grpFill/>
          </p:grpSpPr>
          <p:sp>
            <p:nvSpPr>
              <p:cNvPr id="10" name="Oval 9"/>
              <p:cNvSpPr/>
              <p:nvPr/>
            </p:nvSpPr>
            <p:spPr>
              <a:xfrm rot="2387893">
                <a:off x="6902699" y="4825347"/>
                <a:ext cx="421151" cy="29211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159777">
                <a:off x="6521699" y="4825345"/>
                <a:ext cx="421151" cy="29211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6477000" y="3124200"/>
                <a:ext cx="990600" cy="1828800"/>
              </a:xfrm>
              <a:prstGeom prst="trapezoid">
                <a:avLst>
                  <a:gd name="adj" fmla="val 280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387893">
                <a:off x="7341126" y="3569341"/>
                <a:ext cx="421151" cy="29211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7204752">
                <a:off x="6156138" y="3548415"/>
                <a:ext cx="415962" cy="3352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673599">
                <a:off x="6340113" y="2896387"/>
                <a:ext cx="439615" cy="830600"/>
              </a:xfrm>
              <a:prstGeom prst="trapezoid">
                <a:avLst>
                  <a:gd name="adj" fmla="val 3996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9808278">
                <a:off x="7114631" y="2933168"/>
                <a:ext cx="439615" cy="827580"/>
              </a:xfrm>
              <a:prstGeom prst="trapezoid">
                <a:avLst>
                  <a:gd name="adj" fmla="val 2886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626469" y="4019774"/>
                <a:ext cx="615462" cy="1559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033590" y="2927872"/>
                <a:ext cx="357809" cy="2025127"/>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477001" y="2927872"/>
                <a:ext cx="381000" cy="2025128"/>
              </a:xfrm>
              <a:prstGeom prst="roundRect">
                <a:avLst>
                  <a:gd name="adj" fmla="val 4187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714392" y="2771887"/>
                <a:ext cx="483577" cy="46795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626469" y="2147944"/>
                <a:ext cx="615462" cy="9359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3184928">
                <a:off x="6798074" y="2084122"/>
                <a:ext cx="623944" cy="439615"/>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6582508" y="1887967"/>
                <a:ext cx="571500" cy="623944"/>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rot="7204752">
              <a:off x="6812373" y="2097169"/>
              <a:ext cx="415962" cy="335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968380" y="2323996"/>
            <a:ext cx="1527420" cy="3747858"/>
            <a:chOff x="4545037" y="2116953"/>
            <a:chExt cx="1262223" cy="3097139"/>
          </a:xfrm>
          <a:solidFill>
            <a:schemeClr val="tx1"/>
          </a:solidFill>
        </p:grpSpPr>
        <p:grpSp>
          <p:nvGrpSpPr>
            <p:cNvPr id="25" name="Group 24"/>
            <p:cNvGrpSpPr/>
            <p:nvPr/>
          </p:nvGrpSpPr>
          <p:grpSpPr>
            <a:xfrm>
              <a:off x="4545037" y="2116953"/>
              <a:ext cx="1262223" cy="3097139"/>
              <a:chOff x="10747838" y="2440038"/>
              <a:chExt cx="1262223" cy="3097139"/>
            </a:xfrm>
            <a:grpFill/>
          </p:grpSpPr>
          <p:sp>
            <p:nvSpPr>
              <p:cNvPr id="28" name="Oval 27"/>
              <p:cNvSpPr/>
              <p:nvPr/>
            </p:nvSpPr>
            <p:spPr>
              <a:xfrm rot="18542915">
                <a:off x="10924958" y="5215260"/>
                <a:ext cx="415962" cy="2198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4290252">
                <a:off x="11385632" y="5219292"/>
                <a:ext cx="415962" cy="2198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10815475" y="4583576"/>
                <a:ext cx="1077059" cy="729858"/>
              </a:xfrm>
              <a:prstGeom prst="trapezoid">
                <a:avLst>
                  <a:gd name="adj" fmla="val 3527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p:cNvSpPr/>
              <p:nvPr/>
            </p:nvSpPr>
            <p:spPr>
              <a:xfrm>
                <a:off x="10837457" y="2544029"/>
                <a:ext cx="1055077" cy="1559859"/>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542915">
                <a:off x="10649761" y="4133403"/>
                <a:ext cx="415962" cy="2198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387893">
                <a:off x="11658369" y="4154900"/>
                <a:ext cx="351692" cy="25997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2280925">
                <a:off x="10819371" y="3606404"/>
                <a:ext cx="439615" cy="740300"/>
              </a:xfrm>
              <a:prstGeom prst="trapezoid">
                <a:avLst>
                  <a:gd name="adj" fmla="val 2886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9556788">
                <a:off x="11461317" y="3588336"/>
                <a:ext cx="439615" cy="729858"/>
              </a:xfrm>
              <a:prstGeom prst="trapezoid">
                <a:avLst>
                  <a:gd name="adj" fmla="val 3527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10925380" y="4259873"/>
                <a:ext cx="835269" cy="729858"/>
              </a:xfrm>
              <a:prstGeom prst="trapezoid">
                <a:avLst>
                  <a:gd name="adj" fmla="val 3527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1057264" y="3583935"/>
                <a:ext cx="615462" cy="987911"/>
              </a:xfrm>
              <a:prstGeom prst="roundRect">
                <a:avLst>
                  <a:gd name="adj" fmla="val 2423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1057264" y="4415859"/>
                <a:ext cx="615462" cy="1559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3629068">
                <a:off x="11178993" y="4690347"/>
                <a:ext cx="635774" cy="9982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4838901">
                <a:off x="11096067" y="4689204"/>
                <a:ext cx="635774" cy="9982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3629068">
                <a:off x="11278974" y="4411050"/>
                <a:ext cx="162926" cy="1136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rot="10800000">
                <a:off x="11233110" y="3583935"/>
                <a:ext cx="307731" cy="311972"/>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1101226" y="2804005"/>
                <a:ext cx="571500" cy="8319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a:off x="10925380" y="2440038"/>
                <a:ext cx="835269" cy="571948"/>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p:nvPr/>
          </p:nvSpPr>
          <p:spPr>
            <a:xfrm rot="3602381">
              <a:off x="5282061" y="2334512"/>
              <a:ext cx="319249" cy="2861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3602381">
              <a:off x="4746663" y="2417866"/>
              <a:ext cx="303522" cy="2720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5258549" y="3436539"/>
            <a:ext cx="7961397" cy="1077218"/>
          </a:xfrm>
          <a:prstGeom prst="rect">
            <a:avLst/>
          </a:prstGeom>
          <a:noFill/>
        </p:spPr>
        <p:txBody>
          <a:bodyPr wrap="square" rtlCol="0">
            <a:spAutoFit/>
          </a:bodyPr>
          <a:lstStyle/>
          <a:p>
            <a:r>
              <a:rPr lang="en-US" sz="3200" b="1" i="1" dirty="0"/>
              <a:t>Adam fell that men might be</a:t>
            </a:r>
          </a:p>
          <a:p>
            <a:pPr algn="ctr"/>
            <a:r>
              <a:rPr lang="en-US" sz="3200" b="1" i="1" dirty="0"/>
              <a:t>2 Nephi 2:25</a:t>
            </a:r>
          </a:p>
        </p:txBody>
      </p:sp>
    </p:spTree>
    <p:extLst>
      <p:ext uri="{BB962C8B-B14F-4D97-AF65-F5344CB8AC3E}">
        <p14:creationId xmlns:p14="http://schemas.microsoft.com/office/powerpoint/2010/main" val="291219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latin typeface="Arial Black" panose="020B0A04020102020204" pitchFamily="34" charset="0"/>
              </a:rPr>
              <a:t>The Similitude</a:t>
            </a:r>
          </a:p>
        </p:txBody>
      </p:sp>
      <p:graphicFrame>
        <p:nvGraphicFramePr>
          <p:cNvPr id="2" name="Table 1"/>
          <p:cNvGraphicFramePr>
            <a:graphicFrameLocks noGrp="1"/>
          </p:cNvGraphicFramePr>
          <p:nvPr>
            <p:extLst>
              <p:ext uri="{D42A27DB-BD31-4B8C-83A1-F6EECF244321}">
                <p14:modId xmlns:p14="http://schemas.microsoft.com/office/powerpoint/2010/main" val="2397289624"/>
              </p:ext>
            </p:extLst>
          </p:nvPr>
        </p:nvGraphicFramePr>
        <p:xfrm>
          <a:off x="195943" y="1041854"/>
          <a:ext cx="11745687" cy="522516"/>
        </p:xfrm>
        <a:graphic>
          <a:graphicData uri="http://schemas.openxmlformats.org/drawingml/2006/table">
            <a:tbl>
              <a:tblPr firstRow="1" bandRow="1">
                <a:tableStyleId>{5940675A-B579-460E-94D1-54222C63F5DA}</a:tableStyleId>
              </a:tblPr>
              <a:tblGrid>
                <a:gridCol w="3915229">
                  <a:extLst>
                    <a:ext uri="{9D8B030D-6E8A-4147-A177-3AD203B41FA5}">
                      <a16:colId xmlns:a16="http://schemas.microsoft.com/office/drawing/2014/main" val="20000"/>
                    </a:ext>
                  </a:extLst>
                </a:gridCol>
                <a:gridCol w="3915229">
                  <a:extLst>
                    <a:ext uri="{9D8B030D-6E8A-4147-A177-3AD203B41FA5}">
                      <a16:colId xmlns:a16="http://schemas.microsoft.com/office/drawing/2014/main" val="20001"/>
                    </a:ext>
                  </a:extLst>
                </a:gridCol>
                <a:gridCol w="3915229">
                  <a:extLst>
                    <a:ext uri="{9D8B030D-6E8A-4147-A177-3AD203B41FA5}">
                      <a16:colId xmlns:a16="http://schemas.microsoft.com/office/drawing/2014/main" val="20002"/>
                    </a:ext>
                  </a:extLst>
                </a:gridCol>
              </a:tblGrid>
              <a:tr h="522516">
                <a:tc>
                  <a:txBody>
                    <a:bodyPr/>
                    <a:lstStyle/>
                    <a:p>
                      <a:r>
                        <a:rPr lang="en-US" b="1" dirty="0"/>
                        <a:t>Symbol</a:t>
                      </a:r>
                    </a:p>
                  </a:txBody>
                  <a:tcPr>
                    <a:solidFill>
                      <a:schemeClr val="accent4">
                        <a:lumMod val="40000"/>
                        <a:lumOff val="60000"/>
                      </a:schemeClr>
                    </a:solidFill>
                  </a:tcPr>
                </a:tc>
                <a:tc>
                  <a:txBody>
                    <a:bodyPr/>
                    <a:lstStyle/>
                    <a:p>
                      <a:r>
                        <a:rPr lang="en-US" b="1" dirty="0"/>
                        <a:t>Sacrifice</a:t>
                      </a:r>
                    </a:p>
                  </a:txBody>
                  <a:tcPr>
                    <a:solidFill>
                      <a:schemeClr val="accent4">
                        <a:lumMod val="40000"/>
                        <a:lumOff val="60000"/>
                      </a:schemeClr>
                    </a:solidFill>
                  </a:tcPr>
                </a:tc>
                <a:tc>
                  <a:txBody>
                    <a:bodyPr/>
                    <a:lstStyle/>
                    <a:p>
                      <a:r>
                        <a:rPr lang="en-US" b="1" dirty="0"/>
                        <a:t>Atonement</a:t>
                      </a:r>
                    </a:p>
                  </a:txBody>
                  <a:tcPr>
                    <a:solidFill>
                      <a:schemeClr val="accent4">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1535575"/>
              </p:ext>
            </p:extLst>
          </p:nvPr>
        </p:nvGraphicFramePr>
        <p:xfrm>
          <a:off x="195943" y="1575254"/>
          <a:ext cx="11745687" cy="914400"/>
        </p:xfrm>
        <a:graphic>
          <a:graphicData uri="http://schemas.openxmlformats.org/drawingml/2006/table">
            <a:tbl>
              <a:tblPr firstRow="1" bandRow="1">
                <a:tableStyleId>{5940675A-B579-460E-94D1-54222C63F5DA}</a:tableStyleId>
              </a:tblPr>
              <a:tblGrid>
                <a:gridCol w="3915229">
                  <a:extLst>
                    <a:ext uri="{9D8B030D-6E8A-4147-A177-3AD203B41FA5}">
                      <a16:colId xmlns:a16="http://schemas.microsoft.com/office/drawing/2014/main" val="20000"/>
                    </a:ext>
                  </a:extLst>
                </a:gridCol>
                <a:gridCol w="3915229">
                  <a:extLst>
                    <a:ext uri="{9D8B030D-6E8A-4147-A177-3AD203B41FA5}">
                      <a16:colId xmlns:a16="http://schemas.microsoft.com/office/drawing/2014/main" val="20001"/>
                    </a:ext>
                  </a:extLst>
                </a:gridCol>
                <a:gridCol w="3915229">
                  <a:extLst>
                    <a:ext uri="{9D8B030D-6E8A-4147-A177-3AD203B41FA5}">
                      <a16:colId xmlns:a16="http://schemas.microsoft.com/office/drawing/2014/main" val="20002"/>
                    </a:ext>
                  </a:extLst>
                </a:gridCol>
              </a:tblGrid>
              <a:tr h="754289">
                <a:tc>
                  <a:txBody>
                    <a:bodyPr/>
                    <a:lstStyle/>
                    <a:p>
                      <a:r>
                        <a:rPr lang="en-US" b="1" dirty="0"/>
                        <a:t>A Lamb</a:t>
                      </a:r>
                    </a:p>
                  </a:txBody>
                  <a:tcPr>
                    <a:solidFill>
                      <a:schemeClr val="accent1">
                        <a:lumMod val="20000"/>
                        <a:lumOff val="80000"/>
                      </a:schemeClr>
                    </a:solidFill>
                  </a:tcPr>
                </a:tc>
                <a:tc>
                  <a:txBody>
                    <a:bodyPr/>
                    <a:lstStyle/>
                    <a:p>
                      <a:r>
                        <a:rPr lang="en-US" b="1" dirty="0"/>
                        <a:t>“Take to them…A lamb for an house.”</a:t>
                      </a:r>
                    </a:p>
                    <a:p>
                      <a:r>
                        <a:rPr lang="en-US" b="1" dirty="0"/>
                        <a:t>Exodus 12:3</a:t>
                      </a:r>
                    </a:p>
                  </a:txBody>
                  <a:tcPr>
                    <a:solidFill>
                      <a:schemeClr val="accent1">
                        <a:lumMod val="20000"/>
                        <a:lumOff val="80000"/>
                      </a:schemeClr>
                    </a:solidFill>
                  </a:tcPr>
                </a:tc>
                <a:tc>
                  <a:txBody>
                    <a:bodyPr/>
                    <a:lstStyle/>
                    <a:p>
                      <a:r>
                        <a:rPr lang="en-US" b="1" dirty="0"/>
                        <a:t>“Behold the Lamb of God.”</a:t>
                      </a:r>
                    </a:p>
                    <a:p>
                      <a:r>
                        <a:rPr lang="en-US" b="1" dirty="0"/>
                        <a:t>John 1:29; 36</a:t>
                      </a:r>
                    </a:p>
                    <a:p>
                      <a:endParaRPr lang="en-US" b="1" dirty="0"/>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51409243"/>
              </p:ext>
            </p:extLst>
          </p:nvPr>
        </p:nvGraphicFramePr>
        <p:xfrm>
          <a:off x="195941" y="2481943"/>
          <a:ext cx="11800116" cy="849086"/>
        </p:xfrm>
        <a:graphic>
          <a:graphicData uri="http://schemas.openxmlformats.org/drawingml/2006/table">
            <a:tbl>
              <a:tblPr firstRow="1" bandRow="1"/>
              <a:tblGrid>
                <a:gridCol w="3933372">
                  <a:extLst>
                    <a:ext uri="{9D8B030D-6E8A-4147-A177-3AD203B41FA5}">
                      <a16:colId xmlns:a16="http://schemas.microsoft.com/office/drawing/2014/main" val="20000"/>
                    </a:ext>
                  </a:extLst>
                </a:gridCol>
                <a:gridCol w="3933372">
                  <a:extLst>
                    <a:ext uri="{9D8B030D-6E8A-4147-A177-3AD203B41FA5}">
                      <a16:colId xmlns:a16="http://schemas.microsoft.com/office/drawing/2014/main" val="20001"/>
                    </a:ext>
                  </a:extLst>
                </a:gridCol>
                <a:gridCol w="3933372">
                  <a:extLst>
                    <a:ext uri="{9D8B030D-6E8A-4147-A177-3AD203B41FA5}">
                      <a16:colId xmlns:a16="http://schemas.microsoft.com/office/drawing/2014/main" val="20002"/>
                    </a:ext>
                  </a:extLst>
                </a:gridCol>
              </a:tblGrid>
              <a:tr h="849086">
                <a:tc>
                  <a:txBody>
                    <a:bodyPr/>
                    <a:lstStyle/>
                    <a:p>
                      <a:pPr marL="0" algn="l" rtl="0" eaLnBrk="1" fontAlgn="t" latinLnBrk="0" hangingPunct="1">
                        <a:spcBef>
                          <a:spcPts val="0"/>
                        </a:spcBef>
                        <a:spcAft>
                          <a:spcPts val="0"/>
                        </a:spcAft>
                      </a:pPr>
                      <a:r>
                        <a:rPr lang="en-US" sz="1600" b="1" i="0" u="none" strike="noStrike" kern="1200" dirty="0">
                          <a:solidFill>
                            <a:srgbClr val="000000"/>
                          </a:solidFill>
                          <a:effectLst/>
                          <a:latin typeface="Calibri" panose="020F0502020204030204" pitchFamily="34" charset="0"/>
                        </a:rPr>
                        <a:t>Male</a:t>
                      </a:r>
                      <a:endParaRPr lang="en-US" sz="1600" b="1" i="0" u="none" strike="noStrike" dirty="0">
                        <a:effectLst/>
                        <a:latin typeface="Arial" panose="020B0604020202020204" pitchFamily="34" charset="0"/>
                      </a:endParaRPr>
                    </a:p>
                  </a:txBody>
                  <a:tcPr marL="81851" marR="81851" marT="40926" marB="409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algn="l" rtl="0" eaLnBrk="1" fontAlgn="t" latinLnBrk="0" hangingPunct="1">
                        <a:spcBef>
                          <a:spcPts val="0"/>
                        </a:spcBef>
                        <a:spcAft>
                          <a:spcPts val="0"/>
                        </a:spcAft>
                      </a:pPr>
                      <a:r>
                        <a:rPr lang="en-US" sz="1600" b="1" i="0" u="none" strike="noStrike" kern="1200">
                          <a:solidFill>
                            <a:srgbClr val="000000"/>
                          </a:solidFill>
                          <a:effectLst/>
                          <a:latin typeface="Calibri" panose="020F0502020204030204" pitchFamily="34" charset="0"/>
                        </a:rPr>
                        <a:t>“Your lamb shall be…A male of the first year.”</a:t>
                      </a:r>
                      <a:endParaRPr lang="en-US" sz="1600" b="1" i="0" u="none" strike="noStrike">
                        <a:effectLst/>
                        <a:latin typeface="Arial" panose="020B0604020202020204" pitchFamily="34" charset="0"/>
                      </a:endParaRPr>
                    </a:p>
                    <a:p>
                      <a:pPr marL="0" algn="l" rtl="0" eaLnBrk="1" fontAlgn="t" latinLnBrk="0" hangingPunct="1">
                        <a:spcBef>
                          <a:spcPts val="0"/>
                        </a:spcBef>
                        <a:spcAft>
                          <a:spcPts val="0"/>
                        </a:spcAft>
                      </a:pPr>
                      <a:r>
                        <a:rPr lang="en-US" sz="1600" b="1" i="0" u="none" strike="noStrike" kern="1200">
                          <a:solidFill>
                            <a:srgbClr val="000000"/>
                          </a:solidFill>
                          <a:effectLst/>
                          <a:latin typeface="Calibri" panose="020F0502020204030204" pitchFamily="34" charset="0"/>
                        </a:rPr>
                        <a:t>Exodus 12:5</a:t>
                      </a:r>
                      <a:endParaRPr lang="en-US" sz="1600" b="1" i="0" u="none" strike="noStrike">
                        <a:effectLst/>
                        <a:latin typeface="Arial" panose="020B0604020202020204" pitchFamily="34" charset="0"/>
                      </a:endParaRPr>
                    </a:p>
                  </a:txBody>
                  <a:tcPr marL="81851" marR="81851" marT="40926" marB="409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algn="l" rtl="0" eaLnBrk="1" fontAlgn="t" latinLnBrk="0" hangingPunct="1">
                        <a:spcBef>
                          <a:spcPts val="0"/>
                        </a:spcBef>
                        <a:spcAft>
                          <a:spcPts val="0"/>
                        </a:spcAft>
                      </a:pPr>
                      <a:r>
                        <a:rPr lang="en-US" sz="1600" b="1" i="0" u="none" strike="noStrike" kern="1200" dirty="0">
                          <a:solidFill>
                            <a:srgbClr val="000000"/>
                          </a:solidFill>
                          <a:effectLst/>
                          <a:latin typeface="Calibri" panose="020F0502020204030204" pitchFamily="34" charset="0"/>
                        </a:rPr>
                        <a:t>This is the Son of God.”</a:t>
                      </a:r>
                      <a:endParaRPr lang="en-US" sz="1600" b="1"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600" b="1" i="0" u="none" strike="noStrike" kern="1200" dirty="0">
                          <a:solidFill>
                            <a:srgbClr val="000000"/>
                          </a:solidFill>
                          <a:effectLst/>
                          <a:latin typeface="Calibri" panose="020F0502020204030204" pitchFamily="34" charset="0"/>
                        </a:rPr>
                        <a:t>John 1:34</a:t>
                      </a:r>
                      <a:endParaRPr lang="en-US" sz="1600" b="1" i="0" u="none" strike="noStrike" dirty="0">
                        <a:effectLst/>
                        <a:latin typeface="Arial" panose="020B0604020202020204" pitchFamily="34" charset="0"/>
                      </a:endParaRPr>
                    </a:p>
                  </a:txBody>
                  <a:tcPr marL="81851" marR="81851" marT="40926" marB="409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54902550"/>
              </p:ext>
            </p:extLst>
          </p:nvPr>
        </p:nvGraphicFramePr>
        <p:xfrm>
          <a:off x="206829" y="3316967"/>
          <a:ext cx="11745687" cy="1046843"/>
        </p:xfrm>
        <a:graphic>
          <a:graphicData uri="http://schemas.openxmlformats.org/drawingml/2006/table">
            <a:tbl>
              <a:tblPr firstRow="1" bandRow="1">
                <a:tableStyleId>{5940675A-B579-460E-94D1-54222C63F5DA}</a:tableStyleId>
              </a:tblPr>
              <a:tblGrid>
                <a:gridCol w="3915229">
                  <a:extLst>
                    <a:ext uri="{9D8B030D-6E8A-4147-A177-3AD203B41FA5}">
                      <a16:colId xmlns:a16="http://schemas.microsoft.com/office/drawing/2014/main" val="20000"/>
                    </a:ext>
                  </a:extLst>
                </a:gridCol>
                <a:gridCol w="3915229">
                  <a:extLst>
                    <a:ext uri="{9D8B030D-6E8A-4147-A177-3AD203B41FA5}">
                      <a16:colId xmlns:a16="http://schemas.microsoft.com/office/drawing/2014/main" val="20001"/>
                    </a:ext>
                  </a:extLst>
                </a:gridCol>
                <a:gridCol w="3915229">
                  <a:extLst>
                    <a:ext uri="{9D8B030D-6E8A-4147-A177-3AD203B41FA5}">
                      <a16:colId xmlns:a16="http://schemas.microsoft.com/office/drawing/2014/main" val="20002"/>
                    </a:ext>
                  </a:extLst>
                </a:gridCol>
              </a:tblGrid>
              <a:tr h="1046843">
                <a:tc>
                  <a:txBody>
                    <a:bodyPr/>
                    <a:lstStyle/>
                    <a:p>
                      <a:r>
                        <a:rPr lang="en-US" b="1" dirty="0"/>
                        <a:t>Firstborn</a:t>
                      </a:r>
                    </a:p>
                  </a:txBody>
                  <a:tcPr>
                    <a:solidFill>
                      <a:srgbClr val="FFCCFF"/>
                    </a:solidFill>
                  </a:tcPr>
                </a:tc>
                <a:tc>
                  <a:txBody>
                    <a:bodyPr/>
                    <a:lstStyle/>
                    <a:p>
                      <a:r>
                        <a:rPr lang="en-US" b="1" dirty="0"/>
                        <a:t>“Offer the firstling of their flock.”</a:t>
                      </a:r>
                    </a:p>
                    <a:p>
                      <a:r>
                        <a:rPr lang="en-US" b="1" dirty="0"/>
                        <a:t>Moses 5:5</a:t>
                      </a:r>
                    </a:p>
                  </a:txBody>
                  <a:tcPr>
                    <a:solidFill>
                      <a:srgbClr val="FFCCFF"/>
                    </a:solidFill>
                  </a:tcPr>
                </a:tc>
                <a:tc>
                  <a:txBody>
                    <a:bodyPr/>
                    <a:lstStyle/>
                    <a:p>
                      <a:r>
                        <a:rPr lang="en-US" b="1" dirty="0"/>
                        <a:t>“Christ is the image of the invisible god, the firstborn of every creature.” </a:t>
                      </a:r>
                    </a:p>
                    <a:p>
                      <a:r>
                        <a:rPr lang="en-US" b="1" dirty="0"/>
                        <a:t>Colossians 1:15</a:t>
                      </a:r>
                    </a:p>
                  </a:txBody>
                  <a:tcPr>
                    <a:solidFill>
                      <a:srgbClr val="FFCCFF"/>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59896746"/>
              </p:ext>
            </p:extLst>
          </p:nvPr>
        </p:nvGraphicFramePr>
        <p:xfrm>
          <a:off x="206828" y="4351110"/>
          <a:ext cx="11745687" cy="1463040"/>
        </p:xfrm>
        <a:graphic>
          <a:graphicData uri="http://schemas.openxmlformats.org/drawingml/2006/table">
            <a:tbl>
              <a:tblPr firstRow="1" bandRow="1">
                <a:tableStyleId>{5940675A-B579-460E-94D1-54222C63F5DA}</a:tableStyleId>
              </a:tblPr>
              <a:tblGrid>
                <a:gridCol w="3915229">
                  <a:extLst>
                    <a:ext uri="{9D8B030D-6E8A-4147-A177-3AD203B41FA5}">
                      <a16:colId xmlns:a16="http://schemas.microsoft.com/office/drawing/2014/main" val="20000"/>
                    </a:ext>
                  </a:extLst>
                </a:gridCol>
                <a:gridCol w="3915229">
                  <a:extLst>
                    <a:ext uri="{9D8B030D-6E8A-4147-A177-3AD203B41FA5}">
                      <a16:colId xmlns:a16="http://schemas.microsoft.com/office/drawing/2014/main" val="20001"/>
                    </a:ext>
                  </a:extLst>
                </a:gridCol>
                <a:gridCol w="3915229">
                  <a:extLst>
                    <a:ext uri="{9D8B030D-6E8A-4147-A177-3AD203B41FA5}">
                      <a16:colId xmlns:a16="http://schemas.microsoft.com/office/drawing/2014/main" val="20002"/>
                    </a:ext>
                  </a:extLst>
                </a:gridCol>
              </a:tblGrid>
              <a:tr h="1046843">
                <a:tc>
                  <a:txBody>
                    <a:bodyPr/>
                    <a:lstStyle/>
                    <a:p>
                      <a:r>
                        <a:rPr lang="en-US" b="1" dirty="0"/>
                        <a:t>Perfect</a:t>
                      </a:r>
                    </a:p>
                  </a:txBody>
                  <a:tcPr>
                    <a:solidFill>
                      <a:schemeClr val="accent2">
                        <a:lumMod val="40000"/>
                        <a:lumOff val="60000"/>
                      </a:schemeClr>
                    </a:solidFill>
                  </a:tcPr>
                </a:tc>
                <a:tc>
                  <a:txBody>
                    <a:bodyPr/>
                    <a:lstStyle/>
                    <a:p>
                      <a:r>
                        <a:rPr lang="en-US" b="1" dirty="0"/>
                        <a:t>“If</a:t>
                      </a:r>
                      <a:r>
                        <a:rPr lang="en-US" b="1" baseline="0" dirty="0"/>
                        <a:t> there be any blemish therein, as if it be lame, or blind, or have any ill blemish, thou shalt not sacrifice it unto the Lord.”</a:t>
                      </a:r>
                    </a:p>
                    <a:p>
                      <a:r>
                        <a:rPr lang="en-US" b="1" baseline="0" dirty="0"/>
                        <a:t>Deuteronomy 15:21</a:t>
                      </a:r>
                      <a:endParaRPr lang="en-US" b="1" dirty="0"/>
                    </a:p>
                  </a:txBody>
                  <a:tcPr>
                    <a:solidFill>
                      <a:schemeClr val="accent2">
                        <a:lumMod val="40000"/>
                        <a:lumOff val="60000"/>
                      </a:schemeClr>
                    </a:solidFill>
                  </a:tcPr>
                </a:tc>
                <a:tc>
                  <a:txBody>
                    <a:bodyPr/>
                    <a:lstStyle/>
                    <a:p>
                      <a:r>
                        <a:rPr lang="en-US" b="1" dirty="0"/>
                        <a:t>“Christ…a lamb without blemish and without spot.”</a:t>
                      </a:r>
                    </a:p>
                    <a:p>
                      <a:r>
                        <a:rPr lang="en-US" b="1" dirty="0"/>
                        <a:t>1 Peter 1:19</a:t>
                      </a:r>
                    </a:p>
                  </a:txBody>
                  <a:tcPr>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047265339"/>
              </p:ext>
            </p:extLst>
          </p:nvPr>
        </p:nvGraphicFramePr>
        <p:xfrm>
          <a:off x="217715" y="5811158"/>
          <a:ext cx="11745687" cy="850900"/>
        </p:xfrm>
        <a:graphic>
          <a:graphicData uri="http://schemas.openxmlformats.org/drawingml/2006/table">
            <a:tbl>
              <a:tblPr firstRow="1" bandRow="1">
                <a:tableStyleId>{5940675A-B579-460E-94D1-54222C63F5DA}</a:tableStyleId>
              </a:tblPr>
              <a:tblGrid>
                <a:gridCol w="3915229">
                  <a:extLst>
                    <a:ext uri="{9D8B030D-6E8A-4147-A177-3AD203B41FA5}">
                      <a16:colId xmlns:a16="http://schemas.microsoft.com/office/drawing/2014/main" val="20000"/>
                    </a:ext>
                  </a:extLst>
                </a:gridCol>
                <a:gridCol w="3915229">
                  <a:extLst>
                    <a:ext uri="{9D8B030D-6E8A-4147-A177-3AD203B41FA5}">
                      <a16:colId xmlns:a16="http://schemas.microsoft.com/office/drawing/2014/main" val="20001"/>
                    </a:ext>
                  </a:extLst>
                </a:gridCol>
                <a:gridCol w="3915229">
                  <a:extLst>
                    <a:ext uri="{9D8B030D-6E8A-4147-A177-3AD203B41FA5}">
                      <a16:colId xmlns:a16="http://schemas.microsoft.com/office/drawing/2014/main" val="20002"/>
                    </a:ext>
                  </a:extLst>
                </a:gridCol>
              </a:tblGrid>
              <a:tr h="850900">
                <a:tc>
                  <a:txBody>
                    <a:bodyPr/>
                    <a:lstStyle/>
                    <a:p>
                      <a:r>
                        <a:rPr lang="en-US" b="1" dirty="0"/>
                        <a:t>Shedding of Blood</a:t>
                      </a:r>
                    </a:p>
                  </a:txBody>
                  <a:tcPr>
                    <a:solidFill>
                      <a:srgbClr val="F09C9A"/>
                    </a:solidFill>
                  </a:tcPr>
                </a:tc>
                <a:tc>
                  <a:txBody>
                    <a:bodyPr/>
                    <a:lstStyle/>
                    <a:p>
                      <a:r>
                        <a:rPr lang="en-US" b="1" dirty="0"/>
                        <a:t>“They shall take of the blood.”</a:t>
                      </a:r>
                    </a:p>
                    <a:p>
                      <a:r>
                        <a:rPr lang="en-US" b="1" dirty="0"/>
                        <a:t>Exodus 12:7</a:t>
                      </a:r>
                    </a:p>
                  </a:txBody>
                  <a:tcPr>
                    <a:solidFill>
                      <a:srgbClr val="F09C9A"/>
                    </a:solidFill>
                  </a:tcPr>
                </a:tc>
                <a:tc>
                  <a:txBody>
                    <a:bodyPr/>
                    <a:lstStyle/>
                    <a:p>
                      <a:r>
                        <a:rPr lang="en-US" b="1" dirty="0"/>
                        <a:t>“Suffering caused Christ…to bleed at every pore.” D&amp;C 19:18</a:t>
                      </a:r>
                    </a:p>
                  </a:txBody>
                  <a:tcPr>
                    <a:solidFill>
                      <a:srgbClr val="F09C9A"/>
                    </a:solidFill>
                  </a:tcPr>
                </a:tc>
                <a:extLst>
                  <a:ext uri="{0D108BD9-81ED-4DB2-BD59-A6C34878D82A}">
                    <a16:rowId xmlns:a16="http://schemas.microsoft.com/office/drawing/2014/main" val="10000"/>
                  </a:ext>
                </a:extLst>
              </a:tr>
            </a:tbl>
          </a:graphicData>
        </a:graphic>
      </p:graphicFrame>
      <p:sp>
        <p:nvSpPr>
          <p:cNvPr id="11" name="Rectangle 10"/>
          <p:cNvSpPr/>
          <p:nvPr/>
        </p:nvSpPr>
        <p:spPr>
          <a:xfrm>
            <a:off x="250369" y="6366002"/>
            <a:ext cx="6096000" cy="276999"/>
          </a:xfrm>
          <a:prstGeom prst="rect">
            <a:avLst/>
          </a:prstGeom>
        </p:spPr>
        <p:txBody>
          <a:bodyPr>
            <a:spAutoFit/>
          </a:bodyPr>
          <a:lstStyle/>
          <a:p>
            <a:r>
              <a:rPr lang="en-US" sz="1200" dirty="0"/>
              <a:t>H. </a:t>
            </a:r>
            <a:r>
              <a:rPr lang="en-US" sz="1200" dirty="0" err="1"/>
              <a:t>Donl</a:t>
            </a:r>
            <a:r>
              <a:rPr lang="en-US" sz="1200" dirty="0"/>
              <a:t> Peterson</a:t>
            </a:r>
            <a:endParaRPr lang="en-US" sz="1200" i="1" dirty="0"/>
          </a:p>
        </p:txBody>
      </p:sp>
    </p:spTree>
    <p:extLst>
      <p:ext uri="{BB962C8B-B14F-4D97-AF65-F5344CB8AC3E}">
        <p14:creationId xmlns:p14="http://schemas.microsoft.com/office/powerpoint/2010/main" val="228356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5" name="TextBox 4"/>
          <p:cNvSpPr txBox="1"/>
          <p:nvPr/>
        </p:nvSpPr>
        <p:spPr>
          <a:xfrm>
            <a:off x="0" y="6488668"/>
            <a:ext cx="1502875" cy="369332"/>
          </a:xfrm>
          <a:prstGeom prst="rect">
            <a:avLst/>
          </a:prstGeom>
          <a:noFill/>
        </p:spPr>
        <p:txBody>
          <a:bodyPr wrap="square" rtlCol="0">
            <a:spAutoFit/>
          </a:bodyPr>
          <a:lstStyle/>
          <a:p>
            <a:r>
              <a:rPr lang="en-US" dirty="0"/>
              <a:t>Moses 5:8</a:t>
            </a:r>
          </a:p>
        </p:txBody>
      </p:sp>
      <p:sp>
        <p:nvSpPr>
          <p:cNvPr id="3" name="Rectangle 2"/>
          <p:cNvSpPr/>
          <p:nvPr/>
        </p:nvSpPr>
        <p:spPr>
          <a:xfrm>
            <a:off x="511629" y="570637"/>
            <a:ext cx="6096000" cy="2246769"/>
          </a:xfrm>
          <a:prstGeom prst="rect">
            <a:avLst/>
          </a:prstGeom>
        </p:spPr>
        <p:txBody>
          <a:bodyPr>
            <a:spAutoFit/>
          </a:bodyPr>
          <a:lstStyle/>
          <a:p>
            <a:r>
              <a:rPr lang="en-US" sz="2800" b="1" i="0" dirty="0">
                <a:effectLst/>
              </a:rPr>
              <a:t>“Why are they to call upon God? Is this a social visit? Is it a friendly neighborhood chat? No, this is a call for help from the lone and dreary world. This is a call from the brink of despair. </a:t>
            </a:r>
          </a:p>
        </p:txBody>
      </p:sp>
      <p:sp>
        <p:nvSpPr>
          <p:cNvPr id="36" name="Rectangle 35"/>
          <p:cNvSpPr/>
          <p:nvPr/>
        </p:nvSpPr>
        <p:spPr>
          <a:xfrm>
            <a:off x="5840186" y="4533037"/>
            <a:ext cx="6096000" cy="1600438"/>
          </a:xfrm>
          <a:prstGeom prst="rect">
            <a:avLst/>
          </a:prstGeom>
        </p:spPr>
        <p:txBody>
          <a:bodyPr>
            <a:spAutoFit/>
          </a:bodyPr>
          <a:lstStyle/>
          <a:p>
            <a:r>
              <a:rPr lang="en-US" sz="2800" b="1" i="0" dirty="0">
                <a:effectLst/>
              </a:rPr>
              <a:t>… This is a call from the personal prison of a sinful heart. It is a call for the </a:t>
            </a:r>
            <a:r>
              <a:rPr lang="en-US" sz="2800" b="1" i="0" u="none" strike="noStrike" dirty="0">
                <a:effectLst/>
              </a:rPr>
              <a:t>forgiveness</a:t>
            </a:r>
            <a:r>
              <a:rPr lang="en-US" sz="2800" b="1" i="0" dirty="0">
                <a:effectLst/>
              </a:rPr>
              <a:t> of sins.” </a:t>
            </a:r>
          </a:p>
          <a:p>
            <a:r>
              <a:rPr lang="en-US" sz="1400" b="1" i="0" dirty="0">
                <a:effectLst/>
              </a:rPr>
              <a:t>Elder Jeffrey R. Holland</a:t>
            </a:r>
            <a:endParaRPr lang="en-US" sz="1400" b="1" dirty="0"/>
          </a:p>
        </p:txBody>
      </p:sp>
      <p:pic>
        <p:nvPicPr>
          <p:cNvPr id="13316" name="Picture 4" descr="http://www.redtickfilms.biz/wp-content/uploads/2013/09/silhouette4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1437" y="3388043"/>
            <a:ext cx="4381500" cy="26289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7237549" y="291921"/>
            <a:ext cx="3490776" cy="3237637"/>
            <a:chOff x="7119259" y="150406"/>
            <a:chExt cx="3892094" cy="3609853"/>
          </a:xfrm>
        </p:grpSpPr>
        <p:sp>
          <p:nvSpPr>
            <p:cNvPr id="7" name="Rectangle 6"/>
            <p:cNvSpPr/>
            <p:nvPr/>
          </p:nvSpPr>
          <p:spPr>
            <a:xfrm>
              <a:off x="7119259" y="150406"/>
              <a:ext cx="3875312" cy="3609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http://www.fosterparentsunderattack.com/images/Sad-Woman-Silhouett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0403" y="216959"/>
              <a:ext cx="3790950" cy="3543300"/>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48362E06-D1EF-4F4A-9428-9A549F0EAB43}"/>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0573901" y="5161171"/>
            <a:ext cx="1124762" cy="1404908"/>
          </a:xfrm>
          <a:prstGeom prst="rect">
            <a:avLst/>
          </a:prstGeom>
        </p:spPr>
      </p:pic>
    </p:spTree>
    <p:extLst>
      <p:ext uri="{BB962C8B-B14F-4D97-AF65-F5344CB8AC3E}">
        <p14:creationId xmlns:p14="http://schemas.microsoft.com/office/powerpoint/2010/main" val="44793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5" name="TextBox 4"/>
          <p:cNvSpPr txBox="1"/>
          <p:nvPr/>
        </p:nvSpPr>
        <p:spPr>
          <a:xfrm>
            <a:off x="0" y="6488668"/>
            <a:ext cx="1502875" cy="369332"/>
          </a:xfrm>
          <a:prstGeom prst="rect">
            <a:avLst/>
          </a:prstGeom>
          <a:noFill/>
        </p:spPr>
        <p:txBody>
          <a:bodyPr wrap="square" rtlCol="0">
            <a:spAutoFit/>
          </a:bodyPr>
          <a:lstStyle/>
          <a:p>
            <a:r>
              <a:rPr lang="en-US" dirty="0"/>
              <a:t>Moses 5:9</a:t>
            </a:r>
          </a:p>
        </p:txBody>
      </p:sp>
      <p:sp>
        <p:nvSpPr>
          <p:cNvPr id="3" name="Rectangle 2"/>
          <p:cNvSpPr/>
          <p:nvPr/>
        </p:nvSpPr>
        <p:spPr>
          <a:xfrm>
            <a:off x="1589742" y="3595568"/>
            <a:ext cx="6096000" cy="2893100"/>
          </a:xfrm>
          <a:prstGeom prst="rect">
            <a:avLst/>
          </a:prstGeom>
        </p:spPr>
        <p:txBody>
          <a:bodyPr>
            <a:spAutoFit/>
          </a:bodyPr>
          <a:lstStyle/>
          <a:p>
            <a:r>
              <a:rPr lang="en-US" sz="2800" b="1" i="0" dirty="0">
                <a:effectLst/>
              </a:rPr>
              <a:t>“Since all of us sin in greater or lesser degree, we are all in need of constant repentance, of continual raising our sights and our performance. …This is an effort which must be extended through the remainder of one’s years.”</a:t>
            </a:r>
          </a:p>
          <a:p>
            <a:r>
              <a:rPr lang="en-US" sz="1400" b="1" dirty="0"/>
              <a:t>President Spencer W. Kimball</a:t>
            </a:r>
            <a:endParaRPr lang="en-US" sz="1400" b="1" i="0" dirty="0">
              <a:effectLst/>
            </a:endParaRPr>
          </a:p>
        </p:txBody>
      </p:sp>
      <p:sp>
        <p:nvSpPr>
          <p:cNvPr id="36" name="Rectangle 35"/>
          <p:cNvSpPr/>
          <p:nvPr/>
        </p:nvSpPr>
        <p:spPr>
          <a:xfrm>
            <a:off x="5451055" y="1244353"/>
            <a:ext cx="6096000" cy="1384995"/>
          </a:xfrm>
          <a:prstGeom prst="rect">
            <a:avLst/>
          </a:prstGeom>
        </p:spPr>
        <p:txBody>
          <a:bodyPr>
            <a:spAutoFit/>
          </a:bodyPr>
          <a:lstStyle/>
          <a:p>
            <a:r>
              <a:rPr lang="en-US" sz="2800" b="1" dirty="0"/>
              <a:t>“Individuals are to undertake personal acts of repentance and prayer in the Son’s name.” </a:t>
            </a:r>
            <a:r>
              <a:rPr lang="en-US" sz="1400" b="1" dirty="0"/>
              <a:t>H. </a:t>
            </a:r>
            <a:r>
              <a:rPr lang="en-US" sz="1400" b="1" dirty="0" err="1"/>
              <a:t>Donl</a:t>
            </a:r>
            <a:r>
              <a:rPr lang="en-US" sz="1400" b="1" dirty="0"/>
              <a:t> Peterson</a:t>
            </a:r>
          </a:p>
        </p:txBody>
      </p:sp>
      <p:sp>
        <p:nvSpPr>
          <p:cNvPr id="10" name="TextBox 9"/>
          <p:cNvSpPr txBox="1"/>
          <p:nvPr/>
        </p:nvSpPr>
        <p:spPr>
          <a:xfrm>
            <a:off x="0" y="0"/>
            <a:ext cx="12192000" cy="923330"/>
          </a:xfrm>
          <a:prstGeom prst="rect">
            <a:avLst/>
          </a:prstGeom>
          <a:noFill/>
        </p:spPr>
        <p:txBody>
          <a:bodyPr wrap="square" rtlCol="0">
            <a:spAutoFit/>
          </a:bodyPr>
          <a:lstStyle/>
          <a:p>
            <a:pPr algn="ctr"/>
            <a:r>
              <a:rPr lang="en-US" sz="5400" dirty="0">
                <a:latin typeface="Arial Black" panose="020B0A04020102020204" pitchFamily="34" charset="0"/>
              </a:rPr>
              <a:t>Repentance</a:t>
            </a:r>
          </a:p>
        </p:txBody>
      </p:sp>
      <p:grpSp>
        <p:nvGrpSpPr>
          <p:cNvPr id="11" name="Group 10"/>
          <p:cNvGrpSpPr/>
          <p:nvPr/>
        </p:nvGrpSpPr>
        <p:grpSpPr>
          <a:xfrm>
            <a:off x="489858" y="923330"/>
            <a:ext cx="4316252" cy="2501531"/>
            <a:chOff x="4521104" y="1519080"/>
            <a:chExt cx="4316252" cy="2501531"/>
          </a:xfrm>
        </p:grpSpPr>
        <p:grpSp>
          <p:nvGrpSpPr>
            <p:cNvPr id="12" name="Group 11"/>
            <p:cNvGrpSpPr/>
            <p:nvPr/>
          </p:nvGrpSpPr>
          <p:grpSpPr>
            <a:xfrm>
              <a:off x="4521104" y="1519080"/>
              <a:ext cx="4316252" cy="2501531"/>
              <a:chOff x="534986" y="381000"/>
              <a:chExt cx="2637111" cy="2501531"/>
            </a:xfrm>
            <a:solidFill>
              <a:schemeClr val="tx1"/>
            </a:solidFill>
          </p:grpSpPr>
          <p:sp>
            <p:nvSpPr>
              <p:cNvPr id="14" name="Rectangle 13"/>
              <p:cNvSpPr/>
              <p:nvPr/>
            </p:nvSpPr>
            <p:spPr>
              <a:xfrm>
                <a:off x="902971" y="980041"/>
                <a:ext cx="1811926" cy="142571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a:grpFill/>
            </p:grpSpPr>
            <p:sp>
              <p:nvSpPr>
                <p:cNvPr id="21" name="Oval 20"/>
                <p:cNvSpPr/>
                <p:nvPr/>
              </p:nvSpPr>
              <p:spPr>
                <a:xfrm rot="16200000">
                  <a:off x="469990" y="2452006"/>
                  <a:ext cx="586739" cy="26670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a:grpFill/>
            </p:grpSpPr>
            <p:sp>
              <p:nvSpPr>
                <p:cNvPr id="17" name="Oval 16"/>
                <p:cNvSpPr/>
                <p:nvPr/>
              </p:nvSpPr>
              <p:spPr>
                <a:xfrm rot="16200000">
                  <a:off x="2642509" y="2528206"/>
                  <a:ext cx="586739" cy="26670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TextBox 12"/>
            <p:cNvSpPr txBox="1"/>
            <p:nvPr/>
          </p:nvSpPr>
          <p:spPr>
            <a:xfrm>
              <a:off x="5283450" y="2260574"/>
              <a:ext cx="2791559" cy="1200329"/>
            </a:xfrm>
            <a:prstGeom prst="rect">
              <a:avLst/>
            </a:prstGeom>
            <a:noFill/>
          </p:spPr>
          <p:txBody>
            <a:bodyPr wrap="square" rtlCol="0">
              <a:spAutoFit/>
            </a:bodyPr>
            <a:lstStyle/>
            <a:p>
              <a:r>
                <a:rPr lang="en-US" b="1" dirty="0">
                  <a:solidFill>
                    <a:schemeClr val="bg1"/>
                  </a:solidFill>
                </a:rPr>
                <a:t>If we repent and call upon God for forgiveness, then we can be redeemed from our sins</a:t>
              </a:r>
            </a:p>
          </p:txBody>
        </p:sp>
      </p:grpSp>
      <p:pic>
        <p:nvPicPr>
          <p:cNvPr id="14338" name="Picture 2" descr="http://t10.deviantart.net/ItLoEN5T3dcYdCwRiMXCnzPuc6Q=/fit-in/150x150/filters:no_upscale():origin()/pre15/04f1/th/pre/f/2012/070/8/6/prayer_in_silhouette_by_mike44nh-d4sgsi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860" y="3026989"/>
            <a:ext cx="2691024" cy="28227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4CA8EBB-080D-4801-90AD-26D957BD1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767" y="216227"/>
            <a:ext cx="761489" cy="1129952"/>
          </a:xfrm>
          <a:prstGeom prst="rect">
            <a:avLst/>
          </a:prstGeom>
        </p:spPr>
      </p:pic>
      <p:pic>
        <p:nvPicPr>
          <p:cNvPr id="8" name="Picture 7">
            <a:extLst>
              <a:ext uri="{FF2B5EF4-FFF2-40B4-BE49-F238E27FC236}">
                <a16:creationId xmlns:a16="http://schemas.microsoft.com/office/drawing/2014/main" id="{ECF004AF-748F-4067-98A3-EFA969E61B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813" y="3738412"/>
            <a:ext cx="978792" cy="1244894"/>
          </a:xfrm>
          <a:prstGeom prst="rect">
            <a:avLst/>
          </a:prstGeom>
        </p:spPr>
      </p:pic>
    </p:spTree>
    <p:extLst>
      <p:ext uri="{BB962C8B-B14F-4D97-AF65-F5344CB8AC3E}">
        <p14:creationId xmlns:p14="http://schemas.microsoft.com/office/powerpoint/2010/main" val="184291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338"/>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5" name="TextBox 4"/>
          <p:cNvSpPr txBox="1"/>
          <p:nvPr/>
        </p:nvSpPr>
        <p:spPr>
          <a:xfrm>
            <a:off x="0" y="6488668"/>
            <a:ext cx="2612571" cy="369332"/>
          </a:xfrm>
          <a:prstGeom prst="rect">
            <a:avLst/>
          </a:prstGeom>
          <a:noFill/>
        </p:spPr>
        <p:txBody>
          <a:bodyPr wrap="square" rtlCol="0">
            <a:spAutoFit/>
          </a:bodyPr>
          <a:lstStyle/>
          <a:p>
            <a:r>
              <a:rPr lang="en-US" dirty="0"/>
              <a:t>Moses 5:10-11</a:t>
            </a:r>
          </a:p>
        </p:txBody>
      </p:sp>
      <p:sp>
        <p:nvSpPr>
          <p:cNvPr id="3" name="Rectangle 2"/>
          <p:cNvSpPr/>
          <p:nvPr/>
        </p:nvSpPr>
        <p:spPr>
          <a:xfrm>
            <a:off x="2369392" y="631027"/>
            <a:ext cx="8505437" cy="400110"/>
          </a:xfrm>
          <a:prstGeom prst="rect">
            <a:avLst/>
          </a:prstGeom>
        </p:spPr>
        <p:txBody>
          <a:bodyPr wrap="square">
            <a:spAutoFit/>
          </a:bodyPr>
          <a:lstStyle/>
          <a:p>
            <a:r>
              <a:rPr lang="en-US" sz="2000" b="1" i="0" dirty="0">
                <a:effectLst/>
              </a:rPr>
              <a:t>Transgressor--</a:t>
            </a:r>
            <a:r>
              <a:rPr lang="en-US" sz="2000" b="1" dirty="0"/>
              <a:t> partaking of the fruit that resulted in the Fall of Adam and Eve.</a:t>
            </a:r>
            <a:endParaRPr lang="en-US" sz="2000" b="1" i="0" dirty="0">
              <a:effectLst/>
            </a:endParaRPr>
          </a:p>
        </p:txBody>
      </p:sp>
      <p:sp>
        <p:nvSpPr>
          <p:cNvPr id="10" name="TextBox 9"/>
          <p:cNvSpPr txBox="1"/>
          <p:nvPr/>
        </p:nvSpPr>
        <p:spPr>
          <a:xfrm>
            <a:off x="0" y="0"/>
            <a:ext cx="12192000" cy="923330"/>
          </a:xfrm>
          <a:prstGeom prst="rect">
            <a:avLst/>
          </a:prstGeom>
          <a:noFill/>
        </p:spPr>
        <p:txBody>
          <a:bodyPr wrap="square" rtlCol="0">
            <a:spAutoFit/>
          </a:bodyPr>
          <a:lstStyle/>
          <a:p>
            <a:pPr algn="ctr"/>
            <a:r>
              <a:rPr lang="en-US" sz="5400" dirty="0">
                <a:latin typeface="Arial Black" panose="020B0A04020102020204" pitchFamily="34" charset="0"/>
              </a:rPr>
              <a:t>Adam And Eve</a:t>
            </a:r>
          </a:p>
        </p:txBody>
      </p:sp>
      <p:pic>
        <p:nvPicPr>
          <p:cNvPr id="15364" name="Picture 4" descr="http://cliparts.co/cliparts/Bia/Eg4/BiaEg4n8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82" y="1320640"/>
            <a:ext cx="2909875" cy="27524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8945156" y="1320640"/>
            <a:ext cx="2220685" cy="2677885"/>
            <a:chOff x="5769429" y="3264957"/>
            <a:chExt cx="2220685" cy="2677885"/>
          </a:xfrm>
        </p:grpSpPr>
        <p:sp>
          <p:nvSpPr>
            <p:cNvPr id="2" name="Rectangle 1"/>
            <p:cNvSpPr/>
            <p:nvPr/>
          </p:nvSpPr>
          <p:spPr>
            <a:xfrm>
              <a:off x="5769429" y="3264957"/>
              <a:ext cx="2220685" cy="2677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6" descr="http://res.freestockphotos.biz/pictures/15/15639-illustrated-silhouette-of-a-beautiful-woman-pv.png"/>
            <p:cNvPicPr>
              <a:picLocks noChangeAspect="1" noChangeArrowheads="1"/>
            </p:cNvPicPr>
            <p:nvPr/>
          </p:nvPicPr>
          <p:blipFill rotWithShape="1">
            <a:blip r:embed="rId4">
              <a:extLst>
                <a:ext uri="{28A0092B-C50C-407E-A947-70E740481C1C}">
                  <a14:useLocalDpi xmlns:a14="http://schemas.microsoft.com/office/drawing/2010/main" val="0"/>
                </a:ext>
              </a:extLst>
            </a:blip>
            <a:srcRect l="36350" t="927" r="40029" b="70442"/>
            <a:stretch/>
          </p:blipFill>
          <p:spPr bwMode="auto">
            <a:xfrm>
              <a:off x="5834743" y="3330271"/>
              <a:ext cx="2155371" cy="2612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3837148" y="1390491"/>
            <a:ext cx="4316252" cy="2501531"/>
            <a:chOff x="4521104" y="1519080"/>
            <a:chExt cx="4316252" cy="2501531"/>
          </a:xfrm>
        </p:grpSpPr>
        <p:grpSp>
          <p:nvGrpSpPr>
            <p:cNvPr id="29" name="Group 28"/>
            <p:cNvGrpSpPr/>
            <p:nvPr/>
          </p:nvGrpSpPr>
          <p:grpSpPr>
            <a:xfrm>
              <a:off x="4521104" y="1519080"/>
              <a:ext cx="4316252" cy="2501531"/>
              <a:chOff x="534986" y="381000"/>
              <a:chExt cx="2637111" cy="2501531"/>
            </a:xfrm>
            <a:solidFill>
              <a:schemeClr val="tx1"/>
            </a:solidFill>
          </p:grpSpPr>
          <p:sp>
            <p:nvSpPr>
              <p:cNvPr id="31" name="Rectangle 30"/>
              <p:cNvSpPr/>
              <p:nvPr/>
            </p:nvSpPr>
            <p:spPr>
              <a:xfrm>
                <a:off x="902971" y="980041"/>
                <a:ext cx="1811926" cy="142571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34986" y="384805"/>
                <a:ext cx="457200" cy="2497726"/>
                <a:chOff x="533400" y="381000"/>
                <a:chExt cx="457200" cy="2497726"/>
              </a:xfrm>
              <a:grpFill/>
            </p:grpSpPr>
            <p:sp>
              <p:nvSpPr>
                <p:cNvPr id="39" name="Oval 38"/>
                <p:cNvSpPr/>
                <p:nvPr/>
              </p:nvSpPr>
              <p:spPr>
                <a:xfrm rot="16200000">
                  <a:off x="469990" y="2452006"/>
                  <a:ext cx="586739" cy="26670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nvSpPr>
              <p:spPr>
                <a:xfrm>
                  <a:off x="533400" y="956854"/>
                  <a:ext cx="457200" cy="15240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33400" y="868679"/>
                  <a:ext cx="457200" cy="152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6200000">
                  <a:off x="468631" y="541019"/>
                  <a:ext cx="586739" cy="26670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2714897" y="381000"/>
                <a:ext cx="457200" cy="2497726"/>
                <a:chOff x="2714897" y="457200"/>
                <a:chExt cx="457200" cy="2497726"/>
              </a:xfrm>
              <a:grpFill/>
            </p:grpSpPr>
            <p:sp>
              <p:nvSpPr>
                <p:cNvPr id="34" name="Oval 33"/>
                <p:cNvSpPr/>
                <p:nvPr/>
              </p:nvSpPr>
              <p:spPr>
                <a:xfrm rot="16200000">
                  <a:off x="2642509" y="2528206"/>
                  <a:ext cx="586739" cy="26670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2714897" y="1043940"/>
                  <a:ext cx="457200" cy="15240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14897" y="956854"/>
                  <a:ext cx="457200" cy="152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6200000">
                  <a:off x="2642508" y="617219"/>
                  <a:ext cx="586739" cy="26670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TextBox 29"/>
            <p:cNvSpPr txBox="1"/>
            <p:nvPr/>
          </p:nvSpPr>
          <p:spPr>
            <a:xfrm>
              <a:off x="5283450" y="2260574"/>
              <a:ext cx="2791559" cy="1200329"/>
            </a:xfrm>
            <a:prstGeom prst="rect">
              <a:avLst/>
            </a:prstGeom>
            <a:noFill/>
          </p:spPr>
          <p:txBody>
            <a:bodyPr wrap="square" rtlCol="0">
              <a:spAutoFit/>
            </a:bodyPr>
            <a:lstStyle/>
            <a:p>
              <a:r>
                <a:rPr lang="en-US" b="1" dirty="0">
                  <a:solidFill>
                    <a:schemeClr val="bg1"/>
                  </a:solidFill>
                </a:rPr>
                <a:t>Without the Fall and the Atonement, we could not obtain the blessings of eternal life</a:t>
              </a:r>
            </a:p>
          </p:txBody>
        </p:sp>
      </p:grpSp>
      <p:sp>
        <p:nvSpPr>
          <p:cNvPr id="43" name="TextBox 42"/>
          <p:cNvSpPr txBox="1"/>
          <p:nvPr/>
        </p:nvSpPr>
        <p:spPr>
          <a:xfrm>
            <a:off x="3324957" y="4452545"/>
            <a:ext cx="6130669" cy="1415772"/>
          </a:xfrm>
          <a:prstGeom prst="rect">
            <a:avLst/>
          </a:prstGeom>
          <a:noFill/>
        </p:spPr>
        <p:txBody>
          <a:bodyPr wrap="square" rtlCol="0">
            <a:spAutoFit/>
          </a:bodyPr>
          <a:lstStyle/>
          <a:p>
            <a:r>
              <a:rPr lang="en-US" b="1" dirty="0"/>
              <a:t>“I do not look upon Adam’s action as a sin. I think it was a deliberate act of free agency. He chose to do that which had to be done to further the purposes of God. The consequences of his act made necessary the atonement of the Redeemer.” </a:t>
            </a:r>
            <a:r>
              <a:rPr lang="en-US" sz="1400" b="1" dirty="0"/>
              <a:t>Marion G. Romney</a:t>
            </a:r>
          </a:p>
        </p:txBody>
      </p:sp>
      <p:sp>
        <p:nvSpPr>
          <p:cNvPr id="44" name="TextBox 43"/>
          <p:cNvSpPr txBox="1"/>
          <p:nvPr/>
        </p:nvSpPr>
        <p:spPr>
          <a:xfrm>
            <a:off x="4230603" y="6128305"/>
            <a:ext cx="7961397" cy="584775"/>
          </a:xfrm>
          <a:prstGeom prst="rect">
            <a:avLst/>
          </a:prstGeom>
          <a:noFill/>
        </p:spPr>
        <p:txBody>
          <a:bodyPr wrap="square" rtlCol="0">
            <a:spAutoFit/>
          </a:bodyPr>
          <a:lstStyle/>
          <a:p>
            <a:r>
              <a:rPr lang="en-US" sz="3200" b="1" dirty="0"/>
              <a:t>Adam fell that men might be—2 Nephi 2:25</a:t>
            </a:r>
          </a:p>
        </p:txBody>
      </p:sp>
      <p:pic>
        <p:nvPicPr>
          <p:cNvPr id="8" name="Picture 7">
            <a:extLst>
              <a:ext uri="{FF2B5EF4-FFF2-40B4-BE49-F238E27FC236}">
                <a16:creationId xmlns:a16="http://schemas.microsoft.com/office/drawing/2014/main" id="{7F72D387-6744-471C-A45C-84B07A7E84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0019" y="4470350"/>
            <a:ext cx="1104900" cy="1457325"/>
          </a:xfrm>
          <a:prstGeom prst="rect">
            <a:avLst/>
          </a:prstGeom>
        </p:spPr>
      </p:pic>
    </p:spTree>
    <p:extLst>
      <p:ext uri="{BB962C8B-B14F-4D97-AF65-F5344CB8AC3E}">
        <p14:creationId xmlns:p14="http://schemas.microsoft.com/office/powerpoint/2010/main" val="429273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5" name="TextBox 4"/>
          <p:cNvSpPr txBox="1"/>
          <p:nvPr/>
        </p:nvSpPr>
        <p:spPr>
          <a:xfrm>
            <a:off x="0" y="0"/>
            <a:ext cx="12113537" cy="6740307"/>
          </a:xfrm>
          <a:prstGeom prst="rect">
            <a:avLst/>
          </a:prstGeom>
          <a:noFill/>
        </p:spPr>
        <p:txBody>
          <a:bodyPr wrap="square" rtlCol="0">
            <a:spAutoFit/>
          </a:bodyPr>
          <a:lstStyle/>
          <a:p>
            <a:r>
              <a:rPr lang="en-US" sz="1600" b="1" dirty="0"/>
              <a:t>Sources:</a:t>
            </a:r>
          </a:p>
          <a:p>
            <a:endParaRPr lang="en-US" sz="1600" b="1" dirty="0"/>
          </a:p>
          <a:p>
            <a:r>
              <a:rPr lang="en-US" sz="1600" b="1" dirty="0"/>
              <a:t>Suggested Hymn: #193 </a:t>
            </a:r>
            <a:r>
              <a:rPr lang="en-US" sz="1600" b="1" i="1" dirty="0"/>
              <a:t>I Stand All Amazed</a:t>
            </a:r>
            <a:endParaRPr lang="en-US" sz="1600" b="1" dirty="0"/>
          </a:p>
          <a:p>
            <a:endParaRPr lang="en-US" sz="1600" b="1" dirty="0"/>
          </a:p>
          <a:p>
            <a:r>
              <a:rPr lang="en-US" sz="1600" b="1" dirty="0"/>
              <a:t>Video: Jesus Christ Suffered </a:t>
            </a:r>
            <a:r>
              <a:rPr lang="en-US" sz="1600" b="1"/>
              <a:t>For Us (2:21)</a:t>
            </a:r>
            <a:endParaRPr lang="en-US" sz="1600" b="1" dirty="0"/>
          </a:p>
          <a:p>
            <a:endParaRPr lang="en-US" sz="1600" b="1" dirty="0"/>
          </a:p>
          <a:p>
            <a:r>
              <a:rPr lang="en-US" sz="1600" b="1" dirty="0"/>
              <a:t>Richard D. Draper, S. Kent Brown, Michael D. Rhodes </a:t>
            </a:r>
            <a:r>
              <a:rPr lang="en-US" sz="1600" b="1" i="1" dirty="0"/>
              <a:t>The Pearl of Great Price Verse by Verse Commentary</a:t>
            </a:r>
          </a:p>
          <a:p>
            <a:endParaRPr lang="en-US" sz="1600" b="1" i="1" dirty="0"/>
          </a:p>
          <a:p>
            <a:r>
              <a:rPr lang="en-US" sz="1600" b="1" i="1" dirty="0"/>
              <a:t>True to the Faith: A Gospel Reference</a:t>
            </a:r>
            <a:r>
              <a:rPr lang="en-US" sz="1600" b="1" dirty="0"/>
              <a:t> [2004], 48.</a:t>
            </a:r>
          </a:p>
          <a:p>
            <a:endParaRPr lang="en-US" sz="1600" b="1" dirty="0"/>
          </a:p>
          <a:p>
            <a:r>
              <a:rPr lang="en-US" sz="1600" b="1" dirty="0"/>
              <a:t>Elder Bruce R. McConkie </a:t>
            </a:r>
            <a:r>
              <a:rPr lang="en-US" sz="1600" b="1" i="1" dirty="0"/>
              <a:t>Promised Messiah </a:t>
            </a:r>
            <a:r>
              <a:rPr lang="en-US" sz="1600" b="1" dirty="0"/>
              <a:t>pp. 379-80</a:t>
            </a:r>
          </a:p>
          <a:p>
            <a:endParaRPr lang="en-US" sz="1600" b="1" dirty="0"/>
          </a:p>
          <a:p>
            <a:r>
              <a:rPr lang="en-US" sz="1600" b="1" dirty="0"/>
              <a:t>H. </a:t>
            </a:r>
            <a:r>
              <a:rPr lang="en-US" sz="1600" b="1" dirty="0" err="1"/>
              <a:t>Donl</a:t>
            </a:r>
            <a:r>
              <a:rPr lang="en-US" sz="1600" b="1" dirty="0"/>
              <a:t> Peterson </a:t>
            </a:r>
            <a:r>
              <a:rPr lang="en-US" sz="1600" b="1" i="1" dirty="0"/>
              <a:t>The Pearl of Great Price, The History and Commentary </a:t>
            </a:r>
            <a:r>
              <a:rPr lang="en-US" sz="1600" b="1" dirty="0"/>
              <a:t>p. 155</a:t>
            </a:r>
          </a:p>
          <a:p>
            <a:endParaRPr lang="en-US" sz="1600" b="1" i="1" dirty="0"/>
          </a:p>
          <a:p>
            <a:r>
              <a:rPr lang="en-US" sz="1600" b="1" i="0" dirty="0">
                <a:effectLst/>
              </a:rPr>
              <a:t>President Joseph Smith (</a:t>
            </a:r>
            <a:r>
              <a:rPr lang="en-US" sz="1600" b="1" i="1" dirty="0">
                <a:effectLst/>
              </a:rPr>
              <a:t>Teachings of the Presidents of the Church: Joseph Smith</a:t>
            </a:r>
            <a:r>
              <a:rPr lang="en-US" sz="1600" b="1" i="0" dirty="0">
                <a:effectLst/>
              </a:rPr>
              <a:t> [2007],</a:t>
            </a:r>
            <a:r>
              <a:rPr lang="en-US" sz="1600" b="1" i="0" u="none" strike="noStrike" dirty="0">
                <a:effectLst/>
              </a:rPr>
              <a:t>48–49</a:t>
            </a:r>
            <a:r>
              <a:rPr lang="en-US" sz="1600" b="1" i="0" dirty="0">
                <a:effectLst/>
              </a:rPr>
              <a:t>).</a:t>
            </a:r>
          </a:p>
          <a:p>
            <a:endParaRPr lang="en-US" sz="1600" b="1" dirty="0"/>
          </a:p>
          <a:p>
            <a:r>
              <a:rPr lang="en-US" sz="1600" b="1" i="0" dirty="0">
                <a:effectLst/>
              </a:rPr>
              <a:t>Elder Jeffrey R. Holland (</a:t>
            </a:r>
            <a:r>
              <a:rPr lang="en-US" sz="1600" b="1" i="0" u="none" strike="noStrike" dirty="0">
                <a:effectLst/>
              </a:rPr>
              <a:t>“I Stand All Amazed,”</a:t>
            </a:r>
            <a:r>
              <a:rPr lang="en-US" sz="1600" b="1" i="1" dirty="0">
                <a:effectLst/>
              </a:rPr>
              <a:t> Ensign,</a:t>
            </a:r>
            <a:r>
              <a:rPr lang="en-US" sz="1600" b="1" i="0" dirty="0">
                <a:effectLst/>
              </a:rPr>
              <a:t> Aug. 1986, 69).</a:t>
            </a:r>
          </a:p>
          <a:p>
            <a:endParaRPr lang="en-US" sz="1600" b="1" dirty="0"/>
          </a:p>
          <a:p>
            <a:r>
              <a:rPr lang="en-US" sz="1600" b="1" dirty="0"/>
              <a:t>President Spencer W. Kimball </a:t>
            </a:r>
            <a:r>
              <a:rPr lang="en-US" sz="1600" b="1" i="1" dirty="0"/>
              <a:t>Miracle of Forgiveness </a:t>
            </a:r>
            <a:r>
              <a:rPr lang="en-US" sz="1600" b="1" dirty="0"/>
              <a:t>p. 202</a:t>
            </a:r>
          </a:p>
          <a:p>
            <a:endParaRPr lang="en-US" sz="1600" b="1" dirty="0"/>
          </a:p>
          <a:p>
            <a:r>
              <a:rPr lang="en-US" sz="1600" b="1" dirty="0"/>
              <a:t>Marion G. Romney, Conf. Report April. 1953 p. 124</a:t>
            </a:r>
          </a:p>
          <a:p>
            <a:endParaRPr lang="en-US" sz="1600" b="1" dirty="0"/>
          </a:p>
          <a:p>
            <a:endParaRPr lang="en-US" sz="1600" b="1" dirty="0"/>
          </a:p>
          <a:p>
            <a:endParaRPr lang="en-US" sz="1600" b="1" i="1" dirty="0"/>
          </a:p>
          <a:p>
            <a:endParaRPr lang="en-US" sz="1600" b="1" dirty="0"/>
          </a:p>
          <a:p>
            <a:endParaRPr lang="en-US" sz="1600" b="1" i="1" dirty="0"/>
          </a:p>
          <a:p>
            <a:endParaRPr lang="en-US" sz="1600" b="1" dirty="0"/>
          </a:p>
        </p:txBody>
      </p:sp>
      <p:pic>
        <p:nvPicPr>
          <p:cNvPr id="2050" name="Picture 2" descr="http://aboutjesuschrist.org/files/2012/08/adam-eve-alter-morm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7056" y="1933666"/>
            <a:ext cx="3165543" cy="431419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679370" y="566323"/>
            <a:ext cx="681958" cy="863813"/>
            <a:chOff x="7543800" y="3810000"/>
            <a:chExt cx="1143000" cy="1447800"/>
          </a:xfrm>
        </p:grpSpPr>
        <p:sp>
          <p:nvSpPr>
            <p:cNvPr id="10" name="Trapezoid 9"/>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7924800" y="3810000"/>
              <a:ext cx="645353" cy="610017"/>
              <a:chOff x="7924800" y="5867400"/>
              <a:chExt cx="645353" cy="610017"/>
            </a:xfrm>
          </p:grpSpPr>
          <p:grpSp>
            <p:nvGrpSpPr>
              <p:cNvPr id="22" name="Group 13"/>
              <p:cNvGrpSpPr/>
              <p:nvPr/>
            </p:nvGrpSpPr>
            <p:grpSpPr>
              <a:xfrm>
                <a:off x="7924800" y="5867400"/>
                <a:ext cx="645353" cy="610017"/>
                <a:chOff x="3037563" y="3121795"/>
                <a:chExt cx="1250371" cy="1224010"/>
              </a:xfrm>
            </p:grpSpPr>
            <p:sp>
              <p:nvSpPr>
                <p:cNvPr id="24" name="Oval 2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7543800" y="4038600"/>
              <a:ext cx="403070" cy="381000"/>
              <a:chOff x="7924800" y="5867400"/>
              <a:chExt cx="645353" cy="610017"/>
            </a:xfrm>
          </p:grpSpPr>
          <p:grpSp>
            <p:nvGrpSpPr>
              <p:cNvPr id="16" name="Group 13"/>
              <p:cNvGrpSpPr/>
              <p:nvPr/>
            </p:nvGrpSpPr>
            <p:grpSpPr>
              <a:xfrm>
                <a:off x="7924800" y="5867400"/>
                <a:ext cx="645353" cy="610017"/>
                <a:chOff x="3037563" y="3121795"/>
                <a:chExt cx="1250371" cy="1224010"/>
              </a:xfrm>
            </p:grpSpPr>
            <p:sp>
              <p:nvSpPr>
                <p:cNvPr id="18" name="Oval 17"/>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Footer Placeholder 14">
            <a:extLst>
              <a:ext uri="{FF2B5EF4-FFF2-40B4-BE49-F238E27FC236}">
                <a16:creationId xmlns:a16="http://schemas.microsoft.com/office/drawing/2014/main" id="{8D37BD93-8D97-4607-ABDE-DE4D97FDCDE1}"/>
              </a:ext>
            </a:extLst>
          </p:cNvPr>
          <p:cNvSpPr>
            <a:spLocks noGrp="1"/>
          </p:cNvSpPr>
          <p:nvPr/>
        </p:nvSpPr>
        <p:spPr>
          <a:xfrm>
            <a:off x="0" y="648801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941112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8D89215-102B-48AC-90C6-D3BD908D8C49}"/>
              </a:ext>
            </a:extLst>
          </p:cNvPr>
          <p:cNvGraphicFramePr>
            <a:graphicFrameLocks noGrp="1"/>
          </p:cNvGraphicFramePr>
          <p:nvPr>
            <p:extLst>
              <p:ext uri="{D42A27DB-BD31-4B8C-83A1-F6EECF244321}">
                <p14:modId xmlns:p14="http://schemas.microsoft.com/office/powerpoint/2010/main" val="2770512936"/>
              </p:ext>
            </p:extLst>
          </p:nvPr>
        </p:nvGraphicFramePr>
        <p:xfrm>
          <a:off x="176463" y="122900"/>
          <a:ext cx="11855116" cy="2112446"/>
        </p:xfrm>
        <a:graphic>
          <a:graphicData uri="http://schemas.openxmlformats.org/drawingml/2006/table">
            <a:tbl>
              <a:tblPr firstRow="1" bandRow="1">
                <a:tableStyleId>{5940675A-B579-460E-94D1-54222C63F5DA}</a:tableStyleId>
              </a:tblPr>
              <a:tblGrid>
                <a:gridCol w="5927558">
                  <a:extLst>
                    <a:ext uri="{9D8B030D-6E8A-4147-A177-3AD203B41FA5}">
                      <a16:colId xmlns:a16="http://schemas.microsoft.com/office/drawing/2014/main" val="3617462569"/>
                    </a:ext>
                  </a:extLst>
                </a:gridCol>
                <a:gridCol w="5927558">
                  <a:extLst>
                    <a:ext uri="{9D8B030D-6E8A-4147-A177-3AD203B41FA5}">
                      <a16:colId xmlns:a16="http://schemas.microsoft.com/office/drawing/2014/main" val="299792861"/>
                    </a:ext>
                  </a:extLst>
                </a:gridCol>
              </a:tblGrid>
              <a:tr h="460870">
                <a:tc>
                  <a:txBody>
                    <a:bodyPr/>
                    <a:lstStyle/>
                    <a:p>
                      <a:pPr algn="ctr"/>
                      <a:r>
                        <a:rPr lang="en-US" dirty="0"/>
                        <a:t>BEFORE THE FALL</a:t>
                      </a:r>
                    </a:p>
                    <a:p>
                      <a:pPr algn="ctr"/>
                      <a:r>
                        <a:rPr lang="en-US" dirty="0"/>
                        <a:t>Moses 5:1-4</a:t>
                      </a:r>
                    </a:p>
                  </a:txBody>
                  <a:tcPr/>
                </a:tc>
                <a:tc>
                  <a:txBody>
                    <a:bodyPr/>
                    <a:lstStyle/>
                    <a:p>
                      <a:pPr algn="ctr"/>
                      <a:r>
                        <a:rPr lang="en-US" dirty="0"/>
                        <a:t>AFTER THE FALL</a:t>
                      </a:r>
                    </a:p>
                  </a:txBody>
                  <a:tcPr/>
                </a:tc>
                <a:extLst>
                  <a:ext uri="{0D108BD9-81ED-4DB2-BD59-A6C34878D82A}">
                    <a16:rowId xmlns:a16="http://schemas.microsoft.com/office/drawing/2014/main" val="3747913024"/>
                  </a:ext>
                </a:extLst>
              </a:tr>
              <a:tr h="416143">
                <a:tc>
                  <a:txBody>
                    <a:bodyPr/>
                    <a:lstStyle/>
                    <a:p>
                      <a:pPr algn="ctr"/>
                      <a:r>
                        <a:rPr lang="en-US" sz="1800" b="0" i="0" kern="1200" dirty="0">
                          <a:solidFill>
                            <a:schemeClr val="tx1"/>
                          </a:solidFill>
                          <a:effectLst/>
                          <a:latin typeface="+mn-lt"/>
                          <a:ea typeface="+mn-ea"/>
                          <a:cs typeface="+mn-cs"/>
                        </a:rPr>
                        <a:t>Adam and Eve did not need to labor for their food.</a:t>
                      </a:r>
                      <a:endParaRPr lang="en-US" dirty="0"/>
                    </a:p>
                  </a:txBody>
                  <a:tcPr/>
                </a:tc>
                <a:tc>
                  <a:txBody>
                    <a:bodyPr/>
                    <a:lstStyle/>
                    <a:p>
                      <a:pPr algn="ctr"/>
                      <a:endParaRPr lang="en-US"/>
                    </a:p>
                  </a:txBody>
                  <a:tcPr/>
                </a:tc>
                <a:extLst>
                  <a:ext uri="{0D108BD9-81ED-4DB2-BD59-A6C34878D82A}">
                    <a16:rowId xmlns:a16="http://schemas.microsoft.com/office/drawing/2014/main" val="317327712"/>
                  </a:ext>
                </a:extLst>
              </a:tr>
              <a:tr h="416143">
                <a:tc>
                  <a:txBody>
                    <a:bodyPr/>
                    <a:lstStyle/>
                    <a:p>
                      <a:pPr algn="ctr"/>
                      <a:r>
                        <a:rPr lang="en-US" sz="1800" b="0" i="0" kern="1200" dirty="0">
                          <a:solidFill>
                            <a:schemeClr val="tx1"/>
                          </a:solidFill>
                          <a:effectLst/>
                          <a:latin typeface="+mn-lt"/>
                          <a:ea typeface="+mn-ea"/>
                          <a:cs typeface="+mn-cs"/>
                        </a:rPr>
                        <a:t>Adam and Eve could not have children.</a:t>
                      </a:r>
                      <a:endParaRPr lang="en-US" dirty="0"/>
                    </a:p>
                  </a:txBody>
                  <a:tcPr/>
                </a:tc>
                <a:tc>
                  <a:txBody>
                    <a:bodyPr/>
                    <a:lstStyle/>
                    <a:p>
                      <a:pPr algn="ctr"/>
                      <a:endParaRPr lang="en-US"/>
                    </a:p>
                  </a:txBody>
                  <a:tcPr/>
                </a:tc>
                <a:extLst>
                  <a:ext uri="{0D108BD9-81ED-4DB2-BD59-A6C34878D82A}">
                    <a16:rowId xmlns:a16="http://schemas.microsoft.com/office/drawing/2014/main" val="3681941137"/>
                  </a:ext>
                </a:extLst>
              </a:tr>
              <a:tr h="460870">
                <a:tc>
                  <a:txBody>
                    <a:bodyPr/>
                    <a:lstStyle/>
                    <a:p>
                      <a:pPr algn="ctr"/>
                      <a:r>
                        <a:rPr lang="en-US" sz="1800" b="0" i="0" kern="1200" dirty="0">
                          <a:solidFill>
                            <a:schemeClr val="tx1"/>
                          </a:solidFill>
                          <a:effectLst/>
                          <a:latin typeface="+mn-lt"/>
                          <a:ea typeface="+mn-ea"/>
                          <a:cs typeface="+mn-cs"/>
                        </a:rPr>
                        <a:t>Adam and Eve lived in God’s presence and spoke with Him face to face</a:t>
                      </a:r>
                      <a:endParaRPr lang="en-US" dirty="0"/>
                    </a:p>
                  </a:txBody>
                  <a:tcPr/>
                </a:tc>
                <a:tc>
                  <a:txBody>
                    <a:bodyPr/>
                    <a:lstStyle/>
                    <a:p>
                      <a:pPr algn="ctr"/>
                      <a:endParaRPr lang="en-US" dirty="0"/>
                    </a:p>
                  </a:txBody>
                  <a:tcPr/>
                </a:tc>
                <a:extLst>
                  <a:ext uri="{0D108BD9-81ED-4DB2-BD59-A6C34878D82A}">
                    <a16:rowId xmlns:a16="http://schemas.microsoft.com/office/drawing/2014/main" val="31270935"/>
                  </a:ext>
                </a:extLst>
              </a:tr>
            </a:tbl>
          </a:graphicData>
        </a:graphic>
      </p:graphicFrame>
      <p:graphicFrame>
        <p:nvGraphicFramePr>
          <p:cNvPr id="4" name="Table 3">
            <a:extLst>
              <a:ext uri="{FF2B5EF4-FFF2-40B4-BE49-F238E27FC236}">
                <a16:creationId xmlns:a16="http://schemas.microsoft.com/office/drawing/2014/main" id="{7D787815-5E41-4498-A01C-DF1A862CBAB8}"/>
              </a:ext>
            </a:extLst>
          </p:cNvPr>
          <p:cNvGraphicFramePr>
            <a:graphicFrameLocks noGrp="1"/>
          </p:cNvGraphicFramePr>
          <p:nvPr>
            <p:extLst>
              <p:ext uri="{D42A27DB-BD31-4B8C-83A1-F6EECF244321}">
                <p14:modId xmlns:p14="http://schemas.microsoft.com/office/powerpoint/2010/main" val="1511675829"/>
              </p:ext>
            </p:extLst>
          </p:nvPr>
        </p:nvGraphicFramePr>
        <p:xfrm>
          <a:off x="176463" y="2372777"/>
          <a:ext cx="11855116" cy="2112446"/>
        </p:xfrm>
        <a:graphic>
          <a:graphicData uri="http://schemas.openxmlformats.org/drawingml/2006/table">
            <a:tbl>
              <a:tblPr firstRow="1" bandRow="1">
                <a:tableStyleId>{5940675A-B579-460E-94D1-54222C63F5DA}</a:tableStyleId>
              </a:tblPr>
              <a:tblGrid>
                <a:gridCol w="5927558">
                  <a:extLst>
                    <a:ext uri="{9D8B030D-6E8A-4147-A177-3AD203B41FA5}">
                      <a16:colId xmlns:a16="http://schemas.microsoft.com/office/drawing/2014/main" val="3617462569"/>
                    </a:ext>
                  </a:extLst>
                </a:gridCol>
                <a:gridCol w="5927558">
                  <a:extLst>
                    <a:ext uri="{9D8B030D-6E8A-4147-A177-3AD203B41FA5}">
                      <a16:colId xmlns:a16="http://schemas.microsoft.com/office/drawing/2014/main" val="299792861"/>
                    </a:ext>
                  </a:extLst>
                </a:gridCol>
              </a:tblGrid>
              <a:tr h="460870">
                <a:tc>
                  <a:txBody>
                    <a:bodyPr/>
                    <a:lstStyle/>
                    <a:p>
                      <a:pPr algn="ctr"/>
                      <a:r>
                        <a:rPr lang="en-US" dirty="0"/>
                        <a:t>BEFORE THE FALL</a:t>
                      </a:r>
                    </a:p>
                    <a:p>
                      <a:pPr algn="ctr"/>
                      <a:r>
                        <a:rPr lang="en-US" dirty="0"/>
                        <a:t>Moses 5:1-4</a:t>
                      </a:r>
                    </a:p>
                  </a:txBody>
                  <a:tcPr/>
                </a:tc>
                <a:tc>
                  <a:txBody>
                    <a:bodyPr/>
                    <a:lstStyle/>
                    <a:p>
                      <a:pPr algn="ctr"/>
                      <a:r>
                        <a:rPr lang="en-US" dirty="0"/>
                        <a:t>AFTER THE FALL</a:t>
                      </a:r>
                    </a:p>
                  </a:txBody>
                  <a:tcPr/>
                </a:tc>
                <a:extLst>
                  <a:ext uri="{0D108BD9-81ED-4DB2-BD59-A6C34878D82A}">
                    <a16:rowId xmlns:a16="http://schemas.microsoft.com/office/drawing/2014/main" val="3747913024"/>
                  </a:ext>
                </a:extLst>
              </a:tr>
              <a:tr h="416143">
                <a:tc>
                  <a:txBody>
                    <a:bodyPr/>
                    <a:lstStyle/>
                    <a:p>
                      <a:pPr algn="ctr"/>
                      <a:r>
                        <a:rPr lang="en-US" sz="1800" b="0" i="0" kern="1200" dirty="0">
                          <a:solidFill>
                            <a:schemeClr val="tx1"/>
                          </a:solidFill>
                          <a:effectLst/>
                          <a:latin typeface="+mn-lt"/>
                          <a:ea typeface="+mn-ea"/>
                          <a:cs typeface="+mn-cs"/>
                        </a:rPr>
                        <a:t>Adam and Eve did not need to labor for their food.</a:t>
                      </a:r>
                      <a:endParaRPr lang="en-US" dirty="0"/>
                    </a:p>
                  </a:txBody>
                  <a:tcPr/>
                </a:tc>
                <a:tc>
                  <a:txBody>
                    <a:bodyPr/>
                    <a:lstStyle/>
                    <a:p>
                      <a:pPr algn="ctr"/>
                      <a:endParaRPr lang="en-US"/>
                    </a:p>
                  </a:txBody>
                  <a:tcPr/>
                </a:tc>
                <a:extLst>
                  <a:ext uri="{0D108BD9-81ED-4DB2-BD59-A6C34878D82A}">
                    <a16:rowId xmlns:a16="http://schemas.microsoft.com/office/drawing/2014/main" val="317327712"/>
                  </a:ext>
                </a:extLst>
              </a:tr>
              <a:tr h="416143">
                <a:tc>
                  <a:txBody>
                    <a:bodyPr/>
                    <a:lstStyle/>
                    <a:p>
                      <a:pPr algn="ctr"/>
                      <a:r>
                        <a:rPr lang="en-US" sz="1800" b="0" i="0" kern="1200" dirty="0">
                          <a:solidFill>
                            <a:schemeClr val="tx1"/>
                          </a:solidFill>
                          <a:effectLst/>
                          <a:latin typeface="+mn-lt"/>
                          <a:ea typeface="+mn-ea"/>
                          <a:cs typeface="+mn-cs"/>
                        </a:rPr>
                        <a:t>Adam and Eve could not have children.</a:t>
                      </a:r>
                      <a:endParaRPr lang="en-US" dirty="0"/>
                    </a:p>
                  </a:txBody>
                  <a:tcPr/>
                </a:tc>
                <a:tc>
                  <a:txBody>
                    <a:bodyPr/>
                    <a:lstStyle/>
                    <a:p>
                      <a:pPr algn="ctr"/>
                      <a:endParaRPr lang="en-US"/>
                    </a:p>
                  </a:txBody>
                  <a:tcPr/>
                </a:tc>
                <a:extLst>
                  <a:ext uri="{0D108BD9-81ED-4DB2-BD59-A6C34878D82A}">
                    <a16:rowId xmlns:a16="http://schemas.microsoft.com/office/drawing/2014/main" val="3681941137"/>
                  </a:ext>
                </a:extLst>
              </a:tr>
              <a:tr h="460870">
                <a:tc>
                  <a:txBody>
                    <a:bodyPr/>
                    <a:lstStyle/>
                    <a:p>
                      <a:pPr algn="ctr"/>
                      <a:r>
                        <a:rPr lang="en-US" sz="1800" b="0" i="0" kern="1200" dirty="0">
                          <a:solidFill>
                            <a:schemeClr val="tx1"/>
                          </a:solidFill>
                          <a:effectLst/>
                          <a:latin typeface="+mn-lt"/>
                          <a:ea typeface="+mn-ea"/>
                          <a:cs typeface="+mn-cs"/>
                        </a:rPr>
                        <a:t>Adam and Eve lived in God’s presence and spoke with Him face to face</a:t>
                      </a:r>
                      <a:endParaRPr lang="en-US" dirty="0"/>
                    </a:p>
                  </a:txBody>
                  <a:tcPr/>
                </a:tc>
                <a:tc>
                  <a:txBody>
                    <a:bodyPr/>
                    <a:lstStyle/>
                    <a:p>
                      <a:pPr algn="ctr"/>
                      <a:endParaRPr lang="en-US" dirty="0"/>
                    </a:p>
                  </a:txBody>
                  <a:tcPr/>
                </a:tc>
                <a:extLst>
                  <a:ext uri="{0D108BD9-81ED-4DB2-BD59-A6C34878D82A}">
                    <a16:rowId xmlns:a16="http://schemas.microsoft.com/office/drawing/2014/main" val="31270935"/>
                  </a:ext>
                </a:extLst>
              </a:tr>
            </a:tbl>
          </a:graphicData>
        </a:graphic>
      </p:graphicFrame>
      <p:graphicFrame>
        <p:nvGraphicFramePr>
          <p:cNvPr id="5" name="Table 4">
            <a:extLst>
              <a:ext uri="{FF2B5EF4-FFF2-40B4-BE49-F238E27FC236}">
                <a16:creationId xmlns:a16="http://schemas.microsoft.com/office/drawing/2014/main" id="{E3BF6C7B-3AC2-4559-B642-80546510C426}"/>
              </a:ext>
            </a:extLst>
          </p:cNvPr>
          <p:cNvGraphicFramePr>
            <a:graphicFrameLocks noGrp="1"/>
          </p:cNvGraphicFramePr>
          <p:nvPr>
            <p:extLst>
              <p:ext uri="{D42A27DB-BD31-4B8C-83A1-F6EECF244321}">
                <p14:modId xmlns:p14="http://schemas.microsoft.com/office/powerpoint/2010/main" val="4077551797"/>
              </p:ext>
            </p:extLst>
          </p:nvPr>
        </p:nvGraphicFramePr>
        <p:xfrm>
          <a:off x="160421" y="4622654"/>
          <a:ext cx="11855116" cy="2112446"/>
        </p:xfrm>
        <a:graphic>
          <a:graphicData uri="http://schemas.openxmlformats.org/drawingml/2006/table">
            <a:tbl>
              <a:tblPr firstRow="1" bandRow="1">
                <a:tableStyleId>{5940675A-B579-460E-94D1-54222C63F5DA}</a:tableStyleId>
              </a:tblPr>
              <a:tblGrid>
                <a:gridCol w="5927558">
                  <a:extLst>
                    <a:ext uri="{9D8B030D-6E8A-4147-A177-3AD203B41FA5}">
                      <a16:colId xmlns:a16="http://schemas.microsoft.com/office/drawing/2014/main" val="3617462569"/>
                    </a:ext>
                  </a:extLst>
                </a:gridCol>
                <a:gridCol w="5927558">
                  <a:extLst>
                    <a:ext uri="{9D8B030D-6E8A-4147-A177-3AD203B41FA5}">
                      <a16:colId xmlns:a16="http://schemas.microsoft.com/office/drawing/2014/main" val="299792861"/>
                    </a:ext>
                  </a:extLst>
                </a:gridCol>
              </a:tblGrid>
              <a:tr h="460870">
                <a:tc>
                  <a:txBody>
                    <a:bodyPr/>
                    <a:lstStyle/>
                    <a:p>
                      <a:pPr algn="ctr"/>
                      <a:r>
                        <a:rPr lang="en-US" dirty="0"/>
                        <a:t>BEFORE THE FALL</a:t>
                      </a:r>
                    </a:p>
                    <a:p>
                      <a:pPr algn="ctr"/>
                      <a:r>
                        <a:rPr lang="en-US" dirty="0"/>
                        <a:t>Moses 5:1-4</a:t>
                      </a:r>
                    </a:p>
                  </a:txBody>
                  <a:tcPr/>
                </a:tc>
                <a:tc>
                  <a:txBody>
                    <a:bodyPr/>
                    <a:lstStyle/>
                    <a:p>
                      <a:pPr algn="ctr"/>
                      <a:r>
                        <a:rPr lang="en-US" dirty="0"/>
                        <a:t>AFTER THE FALL</a:t>
                      </a:r>
                    </a:p>
                  </a:txBody>
                  <a:tcPr/>
                </a:tc>
                <a:extLst>
                  <a:ext uri="{0D108BD9-81ED-4DB2-BD59-A6C34878D82A}">
                    <a16:rowId xmlns:a16="http://schemas.microsoft.com/office/drawing/2014/main" val="3747913024"/>
                  </a:ext>
                </a:extLst>
              </a:tr>
              <a:tr h="416143">
                <a:tc>
                  <a:txBody>
                    <a:bodyPr/>
                    <a:lstStyle/>
                    <a:p>
                      <a:pPr algn="ctr"/>
                      <a:r>
                        <a:rPr lang="en-US" sz="1800" b="0" i="0" kern="1200" dirty="0">
                          <a:solidFill>
                            <a:schemeClr val="tx1"/>
                          </a:solidFill>
                          <a:effectLst/>
                          <a:latin typeface="+mn-lt"/>
                          <a:ea typeface="+mn-ea"/>
                          <a:cs typeface="+mn-cs"/>
                        </a:rPr>
                        <a:t>Adam and Eve did not need to labor for their food.</a:t>
                      </a:r>
                      <a:endParaRPr lang="en-US" dirty="0"/>
                    </a:p>
                  </a:txBody>
                  <a:tcPr/>
                </a:tc>
                <a:tc>
                  <a:txBody>
                    <a:bodyPr/>
                    <a:lstStyle/>
                    <a:p>
                      <a:pPr algn="ctr"/>
                      <a:endParaRPr lang="en-US"/>
                    </a:p>
                  </a:txBody>
                  <a:tcPr/>
                </a:tc>
                <a:extLst>
                  <a:ext uri="{0D108BD9-81ED-4DB2-BD59-A6C34878D82A}">
                    <a16:rowId xmlns:a16="http://schemas.microsoft.com/office/drawing/2014/main" val="317327712"/>
                  </a:ext>
                </a:extLst>
              </a:tr>
              <a:tr h="416143">
                <a:tc>
                  <a:txBody>
                    <a:bodyPr/>
                    <a:lstStyle/>
                    <a:p>
                      <a:pPr algn="ctr"/>
                      <a:r>
                        <a:rPr lang="en-US" sz="1800" b="0" i="0" kern="1200" dirty="0">
                          <a:solidFill>
                            <a:schemeClr val="tx1"/>
                          </a:solidFill>
                          <a:effectLst/>
                          <a:latin typeface="+mn-lt"/>
                          <a:ea typeface="+mn-ea"/>
                          <a:cs typeface="+mn-cs"/>
                        </a:rPr>
                        <a:t>Adam and Eve could not have children.</a:t>
                      </a:r>
                      <a:endParaRPr lang="en-US" dirty="0"/>
                    </a:p>
                  </a:txBody>
                  <a:tcPr/>
                </a:tc>
                <a:tc>
                  <a:txBody>
                    <a:bodyPr/>
                    <a:lstStyle/>
                    <a:p>
                      <a:pPr algn="ctr"/>
                      <a:endParaRPr lang="en-US"/>
                    </a:p>
                  </a:txBody>
                  <a:tcPr/>
                </a:tc>
                <a:extLst>
                  <a:ext uri="{0D108BD9-81ED-4DB2-BD59-A6C34878D82A}">
                    <a16:rowId xmlns:a16="http://schemas.microsoft.com/office/drawing/2014/main" val="3681941137"/>
                  </a:ext>
                </a:extLst>
              </a:tr>
              <a:tr h="460870">
                <a:tc>
                  <a:txBody>
                    <a:bodyPr/>
                    <a:lstStyle/>
                    <a:p>
                      <a:pPr algn="ctr"/>
                      <a:r>
                        <a:rPr lang="en-US" sz="1800" b="0" i="0" kern="1200" dirty="0">
                          <a:solidFill>
                            <a:schemeClr val="tx1"/>
                          </a:solidFill>
                          <a:effectLst/>
                          <a:latin typeface="+mn-lt"/>
                          <a:ea typeface="+mn-ea"/>
                          <a:cs typeface="+mn-cs"/>
                        </a:rPr>
                        <a:t>Adam and Eve lived in God’s presence and spoke with Him face to face</a:t>
                      </a:r>
                      <a:endParaRPr lang="en-US" dirty="0"/>
                    </a:p>
                  </a:txBody>
                  <a:tcPr/>
                </a:tc>
                <a:tc>
                  <a:txBody>
                    <a:bodyPr/>
                    <a:lstStyle/>
                    <a:p>
                      <a:pPr algn="ctr"/>
                      <a:endParaRPr lang="en-US" dirty="0"/>
                    </a:p>
                  </a:txBody>
                  <a:tcPr/>
                </a:tc>
                <a:extLst>
                  <a:ext uri="{0D108BD9-81ED-4DB2-BD59-A6C34878D82A}">
                    <a16:rowId xmlns:a16="http://schemas.microsoft.com/office/drawing/2014/main" val="31270935"/>
                  </a:ext>
                </a:extLst>
              </a:tr>
            </a:tbl>
          </a:graphicData>
        </a:graphic>
      </p:graphicFrame>
    </p:spTree>
    <p:extLst>
      <p:ext uri="{BB962C8B-B14F-4D97-AF65-F5344CB8AC3E}">
        <p14:creationId xmlns:p14="http://schemas.microsoft.com/office/powerpoint/2010/main" val="1826482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424438"/>
              </p:ext>
            </p:extLst>
          </p:nvPr>
        </p:nvGraphicFramePr>
        <p:xfrm>
          <a:off x="141515" y="391885"/>
          <a:ext cx="11745687" cy="6074955"/>
        </p:xfrm>
        <a:graphic>
          <a:graphicData uri="http://schemas.openxmlformats.org/drawingml/2006/table">
            <a:tbl>
              <a:tblPr firstRow="1" bandRow="1">
                <a:tableStyleId>{5940675A-B579-460E-94D1-54222C63F5DA}</a:tableStyleId>
              </a:tblPr>
              <a:tblGrid>
                <a:gridCol w="3915229">
                  <a:extLst>
                    <a:ext uri="{9D8B030D-6E8A-4147-A177-3AD203B41FA5}">
                      <a16:colId xmlns:a16="http://schemas.microsoft.com/office/drawing/2014/main" val="20000"/>
                    </a:ext>
                  </a:extLst>
                </a:gridCol>
                <a:gridCol w="3915229">
                  <a:extLst>
                    <a:ext uri="{9D8B030D-6E8A-4147-A177-3AD203B41FA5}">
                      <a16:colId xmlns:a16="http://schemas.microsoft.com/office/drawing/2014/main" val="20001"/>
                    </a:ext>
                  </a:extLst>
                </a:gridCol>
                <a:gridCol w="3915229">
                  <a:extLst>
                    <a:ext uri="{9D8B030D-6E8A-4147-A177-3AD203B41FA5}">
                      <a16:colId xmlns:a16="http://schemas.microsoft.com/office/drawing/2014/main" val="20002"/>
                    </a:ext>
                  </a:extLst>
                </a:gridCol>
              </a:tblGrid>
              <a:tr h="424543">
                <a:tc>
                  <a:txBody>
                    <a:bodyPr/>
                    <a:lstStyle/>
                    <a:p>
                      <a:r>
                        <a:rPr lang="en-US" dirty="0"/>
                        <a:t>Symbol</a:t>
                      </a:r>
                    </a:p>
                  </a:txBody>
                  <a:tcPr/>
                </a:tc>
                <a:tc>
                  <a:txBody>
                    <a:bodyPr/>
                    <a:lstStyle/>
                    <a:p>
                      <a:r>
                        <a:rPr lang="en-US" dirty="0"/>
                        <a:t>Sacrifice</a:t>
                      </a:r>
                    </a:p>
                  </a:txBody>
                  <a:tcPr/>
                </a:tc>
                <a:tc>
                  <a:txBody>
                    <a:bodyPr/>
                    <a:lstStyle/>
                    <a:p>
                      <a:r>
                        <a:rPr lang="en-US" dirty="0"/>
                        <a:t>Atonement</a:t>
                      </a:r>
                    </a:p>
                  </a:txBody>
                  <a:tcPr/>
                </a:tc>
                <a:extLst>
                  <a:ext uri="{0D108BD9-81ED-4DB2-BD59-A6C34878D82A}">
                    <a16:rowId xmlns:a16="http://schemas.microsoft.com/office/drawing/2014/main" val="10000"/>
                  </a:ext>
                </a:extLst>
              </a:tr>
              <a:tr h="1046843">
                <a:tc>
                  <a:txBody>
                    <a:bodyPr/>
                    <a:lstStyle/>
                    <a:p>
                      <a:r>
                        <a:rPr lang="en-US" dirty="0"/>
                        <a:t>A Lamb</a:t>
                      </a:r>
                    </a:p>
                  </a:txBody>
                  <a:tcPr/>
                </a:tc>
                <a:tc>
                  <a:txBody>
                    <a:bodyPr/>
                    <a:lstStyle/>
                    <a:p>
                      <a:r>
                        <a:rPr lang="en-US" dirty="0"/>
                        <a:t>“Take to them…A lamb for an house.”</a:t>
                      </a:r>
                    </a:p>
                    <a:p>
                      <a:r>
                        <a:rPr lang="en-US" dirty="0"/>
                        <a:t>Exodus 12:3</a:t>
                      </a:r>
                    </a:p>
                  </a:txBody>
                  <a:tcPr/>
                </a:tc>
                <a:tc>
                  <a:txBody>
                    <a:bodyPr/>
                    <a:lstStyle/>
                    <a:p>
                      <a:r>
                        <a:rPr lang="en-US" dirty="0"/>
                        <a:t>“Behold the Lamb of God.”</a:t>
                      </a:r>
                    </a:p>
                    <a:p>
                      <a:r>
                        <a:rPr lang="en-US" dirty="0"/>
                        <a:t>John 1:29; 36</a:t>
                      </a:r>
                    </a:p>
                    <a:p>
                      <a:endParaRPr lang="en-US" dirty="0"/>
                    </a:p>
                  </a:txBody>
                  <a:tcPr/>
                </a:tc>
                <a:extLst>
                  <a:ext uri="{0D108BD9-81ED-4DB2-BD59-A6C34878D82A}">
                    <a16:rowId xmlns:a16="http://schemas.microsoft.com/office/drawing/2014/main" val="10001"/>
                  </a:ext>
                </a:extLst>
              </a:tr>
              <a:tr h="1046843">
                <a:tc>
                  <a:txBody>
                    <a:bodyPr/>
                    <a:lstStyle/>
                    <a:p>
                      <a:r>
                        <a:rPr lang="en-US" dirty="0"/>
                        <a:t>Male</a:t>
                      </a:r>
                    </a:p>
                  </a:txBody>
                  <a:tcPr/>
                </a:tc>
                <a:tc>
                  <a:txBody>
                    <a:bodyPr/>
                    <a:lstStyle/>
                    <a:p>
                      <a:r>
                        <a:rPr lang="en-US" dirty="0"/>
                        <a:t>“Your lamb shall be…A male of the first year.”</a:t>
                      </a:r>
                    </a:p>
                    <a:p>
                      <a:r>
                        <a:rPr lang="en-US" dirty="0"/>
                        <a:t>Exodus 12:5</a:t>
                      </a:r>
                    </a:p>
                  </a:txBody>
                  <a:tcPr/>
                </a:tc>
                <a:tc>
                  <a:txBody>
                    <a:bodyPr/>
                    <a:lstStyle/>
                    <a:p>
                      <a:r>
                        <a:rPr lang="en-US" dirty="0"/>
                        <a:t>This is the Son of God.”</a:t>
                      </a:r>
                    </a:p>
                    <a:p>
                      <a:r>
                        <a:rPr lang="en-US" dirty="0"/>
                        <a:t>John 1:34</a:t>
                      </a:r>
                    </a:p>
                  </a:txBody>
                  <a:tcPr/>
                </a:tc>
                <a:extLst>
                  <a:ext uri="{0D108BD9-81ED-4DB2-BD59-A6C34878D82A}">
                    <a16:rowId xmlns:a16="http://schemas.microsoft.com/office/drawing/2014/main" val="10002"/>
                  </a:ext>
                </a:extLst>
              </a:tr>
              <a:tr h="1046843">
                <a:tc>
                  <a:txBody>
                    <a:bodyPr/>
                    <a:lstStyle/>
                    <a:p>
                      <a:r>
                        <a:rPr lang="en-US" dirty="0"/>
                        <a:t>Firstborn</a:t>
                      </a:r>
                    </a:p>
                  </a:txBody>
                  <a:tcPr/>
                </a:tc>
                <a:tc>
                  <a:txBody>
                    <a:bodyPr/>
                    <a:lstStyle/>
                    <a:p>
                      <a:r>
                        <a:rPr lang="en-US" dirty="0"/>
                        <a:t>“Offer the firstling of their flock.”</a:t>
                      </a:r>
                    </a:p>
                    <a:p>
                      <a:r>
                        <a:rPr lang="en-US" dirty="0"/>
                        <a:t>Moses 5:5</a:t>
                      </a:r>
                    </a:p>
                  </a:txBody>
                  <a:tcPr/>
                </a:tc>
                <a:tc>
                  <a:txBody>
                    <a:bodyPr/>
                    <a:lstStyle/>
                    <a:p>
                      <a:r>
                        <a:rPr lang="en-US" dirty="0"/>
                        <a:t>“Christ is the image of the invisible god, the firstborn of every creature.” </a:t>
                      </a:r>
                    </a:p>
                    <a:p>
                      <a:r>
                        <a:rPr lang="en-US" dirty="0"/>
                        <a:t>Colossians 1:15</a:t>
                      </a:r>
                    </a:p>
                  </a:txBody>
                  <a:tcPr/>
                </a:tc>
                <a:extLst>
                  <a:ext uri="{0D108BD9-81ED-4DB2-BD59-A6C34878D82A}">
                    <a16:rowId xmlns:a16="http://schemas.microsoft.com/office/drawing/2014/main" val="10003"/>
                  </a:ext>
                </a:extLst>
              </a:tr>
              <a:tr h="1046843">
                <a:tc>
                  <a:txBody>
                    <a:bodyPr/>
                    <a:lstStyle/>
                    <a:p>
                      <a:r>
                        <a:rPr lang="en-US" dirty="0"/>
                        <a:t>Perfect</a:t>
                      </a:r>
                    </a:p>
                  </a:txBody>
                  <a:tcPr/>
                </a:tc>
                <a:tc>
                  <a:txBody>
                    <a:bodyPr/>
                    <a:lstStyle/>
                    <a:p>
                      <a:r>
                        <a:rPr lang="en-US" dirty="0"/>
                        <a:t>“If</a:t>
                      </a:r>
                      <a:r>
                        <a:rPr lang="en-US" baseline="0" dirty="0"/>
                        <a:t> there be any blemish therein, as if it be lame, or blind, or have any ill blemish, thou shalt not sacrifice it unto the Lord.”</a:t>
                      </a:r>
                    </a:p>
                    <a:p>
                      <a:r>
                        <a:rPr lang="en-US" baseline="0" dirty="0"/>
                        <a:t>Deuteronomy 15:21</a:t>
                      </a:r>
                      <a:endParaRPr lang="en-US" dirty="0"/>
                    </a:p>
                  </a:txBody>
                  <a:tcPr/>
                </a:tc>
                <a:tc>
                  <a:txBody>
                    <a:bodyPr/>
                    <a:lstStyle/>
                    <a:p>
                      <a:r>
                        <a:rPr lang="en-US" dirty="0"/>
                        <a:t>“Christ…a lamb without blemish and without spot.”</a:t>
                      </a:r>
                    </a:p>
                    <a:p>
                      <a:r>
                        <a:rPr lang="en-US" dirty="0"/>
                        <a:t>1 Peter 1:19</a:t>
                      </a:r>
                    </a:p>
                  </a:txBody>
                  <a:tcPr/>
                </a:tc>
                <a:extLst>
                  <a:ext uri="{0D108BD9-81ED-4DB2-BD59-A6C34878D82A}">
                    <a16:rowId xmlns:a16="http://schemas.microsoft.com/office/drawing/2014/main" val="10004"/>
                  </a:ext>
                </a:extLst>
              </a:tr>
              <a:tr h="1046843">
                <a:tc>
                  <a:txBody>
                    <a:bodyPr/>
                    <a:lstStyle/>
                    <a:p>
                      <a:r>
                        <a:rPr lang="en-US" dirty="0"/>
                        <a:t>Shedding of Blood</a:t>
                      </a:r>
                    </a:p>
                  </a:txBody>
                  <a:tcPr/>
                </a:tc>
                <a:tc>
                  <a:txBody>
                    <a:bodyPr/>
                    <a:lstStyle/>
                    <a:p>
                      <a:r>
                        <a:rPr lang="en-US" dirty="0"/>
                        <a:t>“They shall take of the blood.”</a:t>
                      </a:r>
                    </a:p>
                    <a:p>
                      <a:r>
                        <a:rPr lang="en-US" dirty="0"/>
                        <a:t>Exodus 12:7</a:t>
                      </a:r>
                    </a:p>
                  </a:txBody>
                  <a:tcPr/>
                </a:tc>
                <a:tc>
                  <a:txBody>
                    <a:bodyPr/>
                    <a:lstStyle/>
                    <a:p>
                      <a:r>
                        <a:rPr lang="en-US" dirty="0"/>
                        <a:t>“Suffering caused Christ…to bleed at every pore.” D&amp;C 19:18</a:t>
                      </a:r>
                    </a:p>
                  </a:txBody>
                  <a:tcPr/>
                </a:tc>
                <a:extLst>
                  <a:ext uri="{0D108BD9-81ED-4DB2-BD59-A6C34878D82A}">
                    <a16:rowId xmlns:a16="http://schemas.microsoft.com/office/drawing/2014/main" val="10005"/>
                  </a:ext>
                </a:extLst>
              </a:tr>
            </a:tbl>
          </a:graphicData>
        </a:graphic>
      </p:graphicFrame>
      <p:sp>
        <p:nvSpPr>
          <p:cNvPr id="3" name="Rectangle 2"/>
          <p:cNvSpPr/>
          <p:nvPr/>
        </p:nvSpPr>
        <p:spPr>
          <a:xfrm>
            <a:off x="0" y="6496630"/>
            <a:ext cx="6096000" cy="461665"/>
          </a:xfrm>
          <a:prstGeom prst="rect">
            <a:avLst/>
          </a:prstGeom>
        </p:spPr>
        <p:txBody>
          <a:bodyPr>
            <a:spAutoFit/>
          </a:bodyPr>
          <a:lstStyle/>
          <a:p>
            <a:r>
              <a:rPr lang="en-US" sz="1200" dirty="0"/>
              <a:t>H. </a:t>
            </a:r>
            <a:r>
              <a:rPr lang="en-US" sz="1200" dirty="0" err="1"/>
              <a:t>Donl</a:t>
            </a:r>
            <a:r>
              <a:rPr lang="en-US" sz="1200" dirty="0"/>
              <a:t> Peterson  </a:t>
            </a:r>
            <a:r>
              <a:rPr lang="en-US" sz="1200" i="1" dirty="0"/>
              <a:t>The Pearl of Great Price, The History and Commentary </a:t>
            </a:r>
            <a:r>
              <a:rPr lang="en-US" sz="1200" dirty="0"/>
              <a:t>p. 55</a:t>
            </a:r>
            <a:endParaRPr lang="en-US" sz="1200" i="1" dirty="0"/>
          </a:p>
          <a:p>
            <a:endParaRPr lang="en-US" sz="1200" i="1" dirty="0"/>
          </a:p>
        </p:txBody>
      </p:sp>
    </p:spTree>
    <p:extLst>
      <p:ext uri="{BB962C8B-B14F-4D97-AF65-F5344CB8AC3E}">
        <p14:creationId xmlns:p14="http://schemas.microsoft.com/office/powerpoint/2010/main" val="2436931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200329"/>
          </a:xfrm>
          <a:prstGeom prst="rect">
            <a:avLst/>
          </a:prstGeom>
          <a:ln>
            <a:solidFill>
              <a:schemeClr val="tx1"/>
            </a:solidFill>
          </a:ln>
        </p:spPr>
        <p:txBody>
          <a:bodyPr>
            <a:spAutoFit/>
          </a:bodyPr>
          <a:lstStyle/>
          <a:p>
            <a:pPr fontAlgn="base"/>
            <a:r>
              <a:rPr lang="en-US" sz="1200" b="0" i="0" dirty="0">
                <a:effectLst/>
                <a:latin typeface="Open Sans"/>
              </a:rPr>
              <a:t>Elder Jeffrey R. Holland of the Quorum of the Twelve Apostles taught:</a:t>
            </a:r>
          </a:p>
          <a:p>
            <a:pPr fontAlgn="base"/>
            <a:r>
              <a:rPr lang="en-US" sz="1200" b="0" i="0" dirty="0">
                <a:effectLst/>
                <a:latin typeface="Open Sans"/>
              </a:rPr>
              <a:t>“</a:t>
            </a:r>
            <a:r>
              <a:rPr lang="en-US" sz="1200" b="1" i="0" dirty="0">
                <a:effectLst/>
                <a:latin typeface="Open Sans"/>
              </a:rPr>
              <a:t>The Fall </a:t>
            </a:r>
            <a:r>
              <a:rPr lang="en-US" sz="1200" b="0" i="0" dirty="0">
                <a:effectLst/>
                <a:latin typeface="Open Sans"/>
              </a:rPr>
              <a:t>was an essential part of Heavenly Father’s divine plan. Without it no mortal children would have been born to Adam and Eve, and there would have been no human </a:t>
            </a:r>
            <a:r>
              <a:rPr lang="en-US" sz="1200" b="0" i="0" u="none" strike="noStrike" dirty="0">
                <a:effectLst/>
                <a:latin typeface="Open Sans"/>
              </a:rPr>
              <a:t>family</a:t>
            </a:r>
            <a:r>
              <a:rPr lang="en-US" sz="1200" b="0" i="0" dirty="0">
                <a:effectLst/>
                <a:latin typeface="Open Sans"/>
              </a:rPr>
              <a:t> to experience opposition and growth, moral agency, and the joy of </a:t>
            </a:r>
            <a:r>
              <a:rPr lang="en-US" sz="1200" b="0" i="0" u="none" strike="noStrike" dirty="0">
                <a:effectLst/>
                <a:latin typeface="Open Sans"/>
              </a:rPr>
              <a:t>resurrection</a:t>
            </a:r>
            <a:r>
              <a:rPr lang="en-US" sz="1200" b="0" i="0" dirty="0">
                <a:effectLst/>
                <a:latin typeface="Open Sans"/>
              </a:rPr>
              <a:t>, redemption, and eternal life” (</a:t>
            </a:r>
            <a:r>
              <a:rPr lang="en-US" sz="1200" b="0" i="0" u="none" strike="noStrike" dirty="0">
                <a:effectLst/>
                <a:latin typeface="Open Sans"/>
              </a:rPr>
              <a:t>“The Atonement of Jesus Christ,”</a:t>
            </a:r>
            <a:r>
              <a:rPr lang="en-US" sz="1200" b="0" i="1" dirty="0">
                <a:effectLst/>
                <a:latin typeface="Open Sans"/>
              </a:rPr>
              <a:t> Ensign,</a:t>
            </a:r>
            <a:r>
              <a:rPr lang="en-US" sz="1200" b="0" i="0" dirty="0">
                <a:effectLst/>
                <a:latin typeface="Open Sans"/>
              </a:rPr>
              <a:t> Mar. 2008, 35).</a:t>
            </a:r>
          </a:p>
        </p:txBody>
      </p:sp>
      <p:sp>
        <p:nvSpPr>
          <p:cNvPr id="3" name="Rectangle 2"/>
          <p:cNvSpPr/>
          <p:nvPr/>
        </p:nvSpPr>
        <p:spPr>
          <a:xfrm>
            <a:off x="0" y="1200329"/>
            <a:ext cx="6096000" cy="4893647"/>
          </a:xfrm>
          <a:prstGeom prst="rect">
            <a:avLst/>
          </a:prstGeom>
          <a:ln>
            <a:solidFill>
              <a:schemeClr val="tx1"/>
            </a:solidFill>
          </a:ln>
        </p:spPr>
        <p:txBody>
          <a:bodyPr>
            <a:spAutoFit/>
          </a:bodyPr>
          <a:lstStyle/>
          <a:p>
            <a:pPr fontAlgn="base"/>
            <a:r>
              <a:rPr lang="en-US" sz="1200" b="0" i="0" dirty="0">
                <a:solidFill>
                  <a:srgbClr val="333333"/>
                </a:solidFill>
                <a:effectLst/>
                <a:latin typeface="Open Sans"/>
              </a:rPr>
              <a:t>Elder Dallin H. Oaks of the Quorum of the Twelve Apostles explained why the act of </a:t>
            </a:r>
            <a:r>
              <a:rPr lang="en-US" sz="1200" b="1" i="0" dirty="0">
                <a:solidFill>
                  <a:srgbClr val="333333"/>
                </a:solidFill>
                <a:effectLst/>
                <a:latin typeface="Open Sans"/>
              </a:rPr>
              <a:t>Adam and Eve is considered a transgression </a:t>
            </a:r>
            <a:r>
              <a:rPr lang="en-US" sz="1200" b="0" i="0" dirty="0">
                <a:solidFill>
                  <a:srgbClr val="333333"/>
                </a:solidFill>
                <a:effectLst/>
                <a:latin typeface="Open Sans"/>
              </a:rPr>
              <a:t>rather than a sin:</a:t>
            </a:r>
          </a:p>
          <a:p>
            <a:pPr fontAlgn="base"/>
            <a:endParaRPr lang="en-US" sz="1200" b="0" i="0" dirty="0">
              <a:solidFill>
                <a:srgbClr val="333333"/>
              </a:solidFill>
              <a:effectLst/>
              <a:latin typeface="Open Sans"/>
            </a:endParaRPr>
          </a:p>
          <a:p>
            <a:pPr fontAlgn="base"/>
            <a:r>
              <a:rPr lang="en-US" sz="1200" b="0" i="0" dirty="0">
                <a:solidFill>
                  <a:srgbClr val="333333"/>
                </a:solidFill>
                <a:effectLst/>
                <a:latin typeface="Open Sans"/>
              </a:rPr>
              <a:t>“Elder Joseph Fielding Smith said: ‘I never speak of the part Eve took in this fall as a sin, nor do I accuse Adam of a sin. … This was a transgression of the law, but not a sin … for it was something that Adam and Eve had to do!’ [</a:t>
            </a:r>
            <a:r>
              <a:rPr lang="en-US" sz="1200" b="0" i="1" dirty="0">
                <a:solidFill>
                  <a:srgbClr val="333333"/>
                </a:solidFill>
                <a:effectLst/>
                <a:latin typeface="Open Sans"/>
              </a:rPr>
              <a:t>Doctrines of Salvation, </a:t>
            </a:r>
            <a:r>
              <a:rPr lang="en-US" sz="1200" b="0" i="0" dirty="0">
                <a:solidFill>
                  <a:srgbClr val="333333"/>
                </a:solidFill>
                <a:effectLst/>
                <a:latin typeface="Open Sans"/>
              </a:rPr>
              <a:t>comp. Bruce R. McConkie, 3 vols. (1954–56), 1:114–15].</a:t>
            </a:r>
          </a:p>
          <a:p>
            <a:pPr fontAlgn="base"/>
            <a:r>
              <a:rPr lang="en-US" sz="1200" b="0" i="0" dirty="0">
                <a:effectLst/>
                <a:latin typeface="Open Sans"/>
              </a:rPr>
              <a:t>“This suggested contrast between a </a:t>
            </a:r>
            <a:r>
              <a:rPr lang="en-US" sz="1200" b="0" i="1" dirty="0">
                <a:effectLst/>
                <a:latin typeface="Open Sans"/>
              </a:rPr>
              <a:t>sin</a:t>
            </a:r>
            <a:r>
              <a:rPr lang="en-US" sz="1200" b="0" i="0" dirty="0">
                <a:effectLst/>
                <a:latin typeface="Open Sans"/>
              </a:rPr>
              <a:t> and a </a:t>
            </a:r>
            <a:r>
              <a:rPr lang="en-US" sz="1200" b="0" i="1" dirty="0">
                <a:effectLst/>
                <a:latin typeface="Open Sans"/>
              </a:rPr>
              <a:t>transgression </a:t>
            </a:r>
            <a:r>
              <a:rPr lang="en-US" sz="1200" b="0" i="0" dirty="0">
                <a:effectLst/>
                <a:latin typeface="Open Sans"/>
              </a:rPr>
              <a:t>reminds us of the careful wording in the second article of faith: ‘We believe that men will be punished for their own </a:t>
            </a:r>
            <a:r>
              <a:rPr lang="en-US" sz="1200" b="0" i="1" dirty="0">
                <a:effectLst/>
                <a:latin typeface="Open Sans"/>
              </a:rPr>
              <a:t>sins,</a:t>
            </a:r>
            <a:r>
              <a:rPr lang="en-US" sz="1200" b="0" i="0" dirty="0">
                <a:effectLst/>
                <a:latin typeface="Open Sans"/>
              </a:rPr>
              <a:t> and not for Adam’s </a:t>
            </a:r>
            <a:r>
              <a:rPr lang="en-US" sz="1200" b="0" i="1" dirty="0">
                <a:effectLst/>
                <a:latin typeface="Open Sans"/>
              </a:rPr>
              <a:t>transgression</a:t>
            </a:r>
            <a:r>
              <a:rPr lang="en-US" sz="1200" b="0" i="0" dirty="0">
                <a:effectLst/>
                <a:latin typeface="Open Sans"/>
              </a:rPr>
              <a:t>’ (emphasis added). It also echoes a familiar distinction in the law. Some acts, like murder, are crimes because they are inherently wrong. Other acts, like operating without a license, are crimes only because they are legally prohibited. Under these distinctions, the act that produced the Fall was not a sin—inherently wrong—but a transgression—wrong because it was formally prohibited. These words are not always used to denote something different, but this distinction seems meaningful in the circumstances of the Fall.</a:t>
            </a:r>
          </a:p>
          <a:p>
            <a:pPr fontAlgn="base"/>
            <a:r>
              <a:rPr lang="en-US" sz="1200" b="0" i="0" dirty="0">
                <a:effectLst/>
                <a:latin typeface="Open Sans"/>
              </a:rPr>
              <a:t>“Modern revelation shows that our first parents understood the necessity of the Fall. Adam declared, ‘Blessed be the name of God, for because of my transgression my eyes are opened, and in this life I shall have joy, and again in the flesh I shall see God’ (</a:t>
            </a:r>
            <a:r>
              <a:rPr lang="en-US" sz="1200" b="0" i="0" u="none" strike="noStrike" dirty="0">
                <a:effectLst/>
                <a:latin typeface="Open Sans"/>
              </a:rPr>
              <a:t>Moses 5:10</a:t>
            </a:r>
            <a:r>
              <a:rPr lang="en-US" sz="1200" b="0" i="0" dirty="0">
                <a:effectLst/>
                <a:latin typeface="Open Sans"/>
              </a:rPr>
              <a:t>).</a:t>
            </a:r>
          </a:p>
          <a:p>
            <a:pPr fontAlgn="base"/>
            <a:r>
              <a:rPr lang="en-US" sz="1200" b="0" i="0" dirty="0">
                <a:effectLst/>
                <a:latin typeface="Open Sans"/>
              </a:rPr>
              <a:t>“Note the different perspective and the special wisdom of Eve, who focused on the purpose and effect of the great plan of happiness: ‘Were it not for our transgression we never should have had seed, and never should have known good and evil, and the joy of our redemption, and the eternal life which God giveth unto all the obedient’ (v. 11)” (</a:t>
            </a:r>
            <a:r>
              <a:rPr lang="en-US" sz="1200" b="0" i="0" u="none" strike="noStrike" dirty="0">
                <a:effectLst/>
                <a:latin typeface="Open Sans"/>
              </a:rPr>
              <a:t>“The Great Plan Of Happiness,” </a:t>
            </a:r>
            <a:r>
              <a:rPr lang="en-US" sz="1200" b="0" i="1" dirty="0">
                <a:effectLst/>
                <a:latin typeface="Open Sans"/>
              </a:rPr>
              <a:t>Ensign,</a:t>
            </a:r>
            <a:r>
              <a:rPr lang="en-US" sz="1200" b="0" i="0" dirty="0">
                <a:effectLst/>
                <a:latin typeface="Open Sans"/>
              </a:rPr>
              <a:t> Nov. 1993, 73).</a:t>
            </a:r>
          </a:p>
          <a:p>
            <a:pPr fontAlgn="base"/>
            <a:endParaRPr lang="en-US" sz="1200" b="0" i="0" dirty="0">
              <a:solidFill>
                <a:srgbClr val="333333"/>
              </a:solidFill>
              <a:effectLst/>
              <a:latin typeface="Open Sans"/>
            </a:endParaRPr>
          </a:p>
        </p:txBody>
      </p:sp>
      <p:sp>
        <p:nvSpPr>
          <p:cNvPr id="5" name="Rectangle 4"/>
          <p:cNvSpPr/>
          <p:nvPr/>
        </p:nvSpPr>
        <p:spPr>
          <a:xfrm>
            <a:off x="6096000" y="0"/>
            <a:ext cx="6096000" cy="2862322"/>
          </a:xfrm>
          <a:prstGeom prst="rect">
            <a:avLst/>
          </a:prstGeom>
          <a:ln>
            <a:solidFill>
              <a:schemeClr val="tx1"/>
            </a:solidFill>
          </a:ln>
        </p:spPr>
        <p:txBody>
          <a:bodyPr>
            <a:spAutoFit/>
          </a:bodyPr>
          <a:lstStyle/>
          <a:p>
            <a:pPr fontAlgn="base"/>
            <a:r>
              <a:rPr lang="en-US" sz="1200" b="1" i="0" dirty="0">
                <a:effectLst/>
              </a:rPr>
              <a:t>Regarding Adam and Eve’s different perspectives of their transgression</a:t>
            </a:r>
            <a:r>
              <a:rPr lang="en-US" sz="1200" b="0" i="0" dirty="0">
                <a:effectLst/>
              </a:rPr>
              <a:t>, Elder Richard G. Scott of the Quorum of the Twelve Apostles explained:</a:t>
            </a:r>
          </a:p>
          <a:p>
            <a:pPr fontAlgn="base"/>
            <a:r>
              <a:rPr lang="en-US" sz="1200" b="0" i="0" dirty="0">
                <a:effectLst/>
              </a:rPr>
              <a:t>“Later, ‘Adam blessed God … and began to prophesy concerning all the families of the earth, saying: Blessed be the name of God, for because of </a:t>
            </a:r>
            <a:r>
              <a:rPr lang="en-US" sz="1200" b="0" i="1" dirty="0">
                <a:effectLst/>
              </a:rPr>
              <a:t>my</a:t>
            </a:r>
            <a:r>
              <a:rPr lang="en-US" sz="1200" b="0" i="0" dirty="0">
                <a:effectLst/>
              </a:rPr>
              <a:t> transgression </a:t>
            </a:r>
            <a:r>
              <a:rPr lang="en-US" sz="1200" b="0" i="1" dirty="0">
                <a:effectLst/>
              </a:rPr>
              <a:t>my</a:t>
            </a:r>
            <a:r>
              <a:rPr lang="en-US" sz="1200" b="0" i="0" dirty="0">
                <a:effectLst/>
              </a:rPr>
              <a:t> eyes are opened, and in this life </a:t>
            </a:r>
            <a:r>
              <a:rPr lang="en-US" sz="1200" b="0" i="1" dirty="0">
                <a:effectLst/>
              </a:rPr>
              <a:t>I</a:t>
            </a:r>
            <a:r>
              <a:rPr lang="en-US" sz="1200" b="0" i="0" dirty="0">
                <a:effectLst/>
              </a:rPr>
              <a:t> shall have joy, and again in the flesh </a:t>
            </a:r>
            <a:r>
              <a:rPr lang="en-US" sz="1200" b="0" i="1" dirty="0">
                <a:effectLst/>
              </a:rPr>
              <a:t>I</a:t>
            </a:r>
            <a:r>
              <a:rPr lang="en-US" sz="1200" b="0" i="0" dirty="0">
                <a:effectLst/>
              </a:rPr>
              <a:t> shall see God’ [</a:t>
            </a:r>
            <a:r>
              <a:rPr lang="en-US" sz="1200" b="0" i="0" u="none" strike="noStrike" dirty="0">
                <a:effectLst/>
              </a:rPr>
              <a:t>Moses 5:10</a:t>
            </a:r>
            <a:r>
              <a:rPr lang="en-US" sz="1200" b="0" i="0" dirty="0">
                <a:effectLst/>
              </a:rPr>
              <a:t>; emphasis added]. Adam was thinking about his responsibilities. He was trying to align his performance with the desires of the Lord. Eve said, ‘Were it not for </a:t>
            </a:r>
            <a:r>
              <a:rPr lang="en-US" sz="1200" b="0" i="1" dirty="0">
                <a:effectLst/>
              </a:rPr>
              <a:t>our</a:t>
            </a:r>
            <a:r>
              <a:rPr lang="en-US" sz="1200" b="0" i="0" dirty="0">
                <a:effectLst/>
              </a:rPr>
              <a:t> transgression </a:t>
            </a:r>
            <a:r>
              <a:rPr lang="en-US" sz="1200" b="0" i="1" dirty="0">
                <a:effectLst/>
              </a:rPr>
              <a:t>we</a:t>
            </a:r>
            <a:r>
              <a:rPr lang="en-US" sz="1200" b="0" i="0" dirty="0">
                <a:effectLst/>
              </a:rPr>
              <a:t> never should have had seed, and never should have known good and evil, and the joy of </a:t>
            </a:r>
            <a:r>
              <a:rPr lang="en-US" sz="1200" b="0" i="1" dirty="0">
                <a:effectLst/>
              </a:rPr>
              <a:t>our</a:t>
            </a:r>
            <a:r>
              <a:rPr lang="en-US" sz="1200" b="0" i="0" dirty="0">
                <a:effectLst/>
              </a:rPr>
              <a:t> redemption, and the eternal life which God giveth unto </a:t>
            </a:r>
            <a:r>
              <a:rPr lang="en-US" sz="1200" b="0" i="1" dirty="0">
                <a:effectLst/>
              </a:rPr>
              <a:t>all</a:t>
            </a:r>
            <a:r>
              <a:rPr lang="en-US" sz="1200" b="0" i="0" dirty="0">
                <a:effectLst/>
              </a:rPr>
              <a:t> the obedient’ [</a:t>
            </a:r>
            <a:r>
              <a:rPr lang="en-US" sz="1200" b="0" i="0" u="none" strike="noStrike" dirty="0">
                <a:effectLst/>
              </a:rPr>
              <a:t>Moses 5:11</a:t>
            </a:r>
            <a:r>
              <a:rPr lang="en-US" sz="1200" b="0" i="0" dirty="0">
                <a:effectLst/>
              </a:rPr>
              <a:t>; emphasis added]. Eve’s response was characteristic of a woman. She embraced all, wanted to make sure that everyone was considered. One response was not more correct than the other. The two perspectives resulted from the traits inherent in men and women. The Lord intends that we use those differences to fulfill His plan for happiness, personal growth, and development. By counseling together they arrived at a broader, more correct understanding of truth” (</a:t>
            </a:r>
            <a:r>
              <a:rPr lang="en-US" sz="1200" b="0" i="0" u="none" strike="noStrike" dirty="0">
                <a:effectLst/>
              </a:rPr>
              <a:t>“The Joy of Living the Great Plan of Happiness,”</a:t>
            </a:r>
            <a:r>
              <a:rPr lang="en-US" sz="1200" b="0" i="1" dirty="0">
                <a:effectLst/>
              </a:rPr>
              <a:t> Ensign,</a:t>
            </a:r>
            <a:r>
              <a:rPr lang="en-US" sz="1200" b="0" i="0" dirty="0">
                <a:effectLst/>
              </a:rPr>
              <a:t> Nov. 1996, 74).</a:t>
            </a:r>
          </a:p>
        </p:txBody>
      </p:sp>
    </p:spTree>
    <p:extLst>
      <p:ext uri="{BB962C8B-B14F-4D97-AF65-F5344CB8AC3E}">
        <p14:creationId xmlns:p14="http://schemas.microsoft.com/office/powerpoint/2010/main" val="2628600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05.deviantart.net/678e/i/2011/183/7/8/green_grass_by_emerald_stock-d3kt4n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16"/>
            <a:ext cx="6047715" cy="68607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7715" y="-2716"/>
            <a:ext cx="6144285" cy="6860716"/>
          </a:xfrm>
          <a:prstGeom prst="rect">
            <a:avLst/>
          </a:prstGeom>
        </p:spPr>
      </p:pic>
      <p:sp>
        <p:nvSpPr>
          <p:cNvPr id="5" name="TextBox 4"/>
          <p:cNvSpPr txBox="1"/>
          <p:nvPr/>
        </p:nvSpPr>
        <p:spPr>
          <a:xfrm>
            <a:off x="0" y="6488668"/>
            <a:ext cx="1502875" cy="369332"/>
          </a:xfrm>
          <a:prstGeom prst="rect">
            <a:avLst/>
          </a:prstGeom>
          <a:noFill/>
        </p:spPr>
        <p:txBody>
          <a:bodyPr wrap="square" rtlCol="0">
            <a:spAutoFit/>
          </a:bodyPr>
          <a:lstStyle/>
          <a:p>
            <a:r>
              <a:rPr lang="en-US" dirty="0">
                <a:solidFill>
                  <a:schemeClr val="bg1"/>
                </a:solidFill>
              </a:rPr>
              <a:t>Moses 5:1</a:t>
            </a:r>
          </a:p>
        </p:txBody>
      </p:sp>
      <p:sp>
        <p:nvSpPr>
          <p:cNvPr id="6" name="TextBox 5"/>
          <p:cNvSpPr txBox="1"/>
          <p:nvPr/>
        </p:nvSpPr>
        <p:spPr>
          <a:xfrm>
            <a:off x="99588" y="3177"/>
            <a:ext cx="12192000" cy="1107996"/>
          </a:xfrm>
          <a:prstGeom prst="rect">
            <a:avLst/>
          </a:prstGeom>
          <a:noFill/>
        </p:spPr>
        <p:txBody>
          <a:bodyPr wrap="square" rtlCol="0">
            <a:spAutoFit/>
          </a:bodyPr>
          <a:lstStyle/>
          <a:p>
            <a:pPr algn="ctr"/>
            <a:r>
              <a:rPr lang="en-US" sz="6600" dirty="0">
                <a:solidFill>
                  <a:schemeClr val="bg1"/>
                </a:solidFill>
                <a:latin typeface="Arial Black" panose="020B0A04020102020204" pitchFamily="34" charset="0"/>
              </a:rPr>
              <a:t>Cha</a:t>
            </a:r>
            <a:r>
              <a:rPr lang="en-US" sz="6600" dirty="0">
                <a:latin typeface="Arial Black" panose="020B0A04020102020204" pitchFamily="34" charset="0"/>
              </a:rPr>
              <a:t>nges</a:t>
            </a:r>
            <a:endParaRPr lang="en-US" sz="4400" dirty="0">
              <a:latin typeface="Arial Black" panose="020B0A04020102020204" pitchFamily="34" charset="0"/>
            </a:endParaRPr>
          </a:p>
        </p:txBody>
      </p:sp>
      <p:sp>
        <p:nvSpPr>
          <p:cNvPr id="7" name="TextBox 6"/>
          <p:cNvSpPr txBox="1"/>
          <p:nvPr/>
        </p:nvSpPr>
        <p:spPr>
          <a:xfrm>
            <a:off x="316871" y="1243019"/>
            <a:ext cx="3585173" cy="584775"/>
          </a:xfrm>
          <a:prstGeom prst="rect">
            <a:avLst/>
          </a:prstGeom>
          <a:noFill/>
        </p:spPr>
        <p:txBody>
          <a:bodyPr wrap="square" rtlCol="0">
            <a:spAutoFit/>
          </a:bodyPr>
          <a:lstStyle/>
          <a:p>
            <a:r>
              <a:rPr lang="en-US" sz="3200" b="1" dirty="0">
                <a:solidFill>
                  <a:schemeClr val="bg1"/>
                </a:solidFill>
              </a:rPr>
              <a:t>Before the Fall:</a:t>
            </a:r>
          </a:p>
        </p:txBody>
      </p:sp>
      <p:sp>
        <p:nvSpPr>
          <p:cNvPr id="8" name="TextBox 7"/>
          <p:cNvSpPr txBox="1"/>
          <p:nvPr/>
        </p:nvSpPr>
        <p:spPr>
          <a:xfrm>
            <a:off x="366664" y="2241281"/>
            <a:ext cx="2706987" cy="923330"/>
          </a:xfrm>
          <a:prstGeom prst="rect">
            <a:avLst/>
          </a:prstGeom>
          <a:noFill/>
        </p:spPr>
        <p:txBody>
          <a:bodyPr wrap="square" rtlCol="0">
            <a:spAutoFit/>
          </a:bodyPr>
          <a:lstStyle/>
          <a:p>
            <a:r>
              <a:rPr lang="en-US" b="1" dirty="0">
                <a:solidFill>
                  <a:schemeClr val="bg1"/>
                </a:solidFill>
              </a:rPr>
              <a:t>Adam and Eve did not need to labor for their food</a:t>
            </a:r>
          </a:p>
        </p:txBody>
      </p:sp>
      <p:sp>
        <p:nvSpPr>
          <p:cNvPr id="9" name="TextBox 8"/>
          <p:cNvSpPr txBox="1"/>
          <p:nvPr/>
        </p:nvSpPr>
        <p:spPr>
          <a:xfrm>
            <a:off x="2825686" y="5349440"/>
            <a:ext cx="2706987" cy="923330"/>
          </a:xfrm>
          <a:prstGeom prst="rect">
            <a:avLst/>
          </a:prstGeom>
          <a:noFill/>
        </p:spPr>
        <p:txBody>
          <a:bodyPr wrap="square" rtlCol="0">
            <a:spAutoFit/>
          </a:bodyPr>
          <a:lstStyle/>
          <a:p>
            <a:r>
              <a:rPr lang="en-US" b="1" dirty="0">
                <a:solidFill>
                  <a:schemeClr val="bg1"/>
                </a:solidFill>
              </a:rPr>
              <a:t>Adam and Eve lived in God’s presence and spoke with Him face to face</a:t>
            </a:r>
          </a:p>
        </p:txBody>
      </p:sp>
      <p:sp>
        <p:nvSpPr>
          <p:cNvPr id="10" name="TextBox 9"/>
          <p:cNvSpPr txBox="1"/>
          <p:nvPr/>
        </p:nvSpPr>
        <p:spPr>
          <a:xfrm>
            <a:off x="7612455" y="1243018"/>
            <a:ext cx="3585173" cy="584775"/>
          </a:xfrm>
          <a:prstGeom prst="rect">
            <a:avLst/>
          </a:prstGeom>
          <a:noFill/>
        </p:spPr>
        <p:txBody>
          <a:bodyPr wrap="square" rtlCol="0">
            <a:spAutoFit/>
          </a:bodyPr>
          <a:lstStyle/>
          <a:p>
            <a:r>
              <a:rPr lang="en-US" sz="3200" b="1" dirty="0"/>
              <a:t>After the Fall:</a:t>
            </a:r>
          </a:p>
        </p:txBody>
      </p:sp>
      <p:sp>
        <p:nvSpPr>
          <p:cNvPr id="11" name="TextBox 10"/>
          <p:cNvSpPr txBox="1"/>
          <p:nvPr/>
        </p:nvSpPr>
        <p:spPr>
          <a:xfrm>
            <a:off x="7612455" y="2174672"/>
            <a:ext cx="3387505" cy="1477328"/>
          </a:xfrm>
          <a:prstGeom prst="rect">
            <a:avLst/>
          </a:prstGeom>
          <a:noFill/>
        </p:spPr>
        <p:txBody>
          <a:bodyPr wrap="square" rtlCol="0">
            <a:spAutoFit/>
          </a:bodyPr>
          <a:lstStyle/>
          <a:p>
            <a:r>
              <a:rPr lang="en-US" b="1" dirty="0"/>
              <a:t>Adam and Eve had to:</a:t>
            </a:r>
          </a:p>
          <a:p>
            <a:endParaRPr lang="en-US" b="1" dirty="0"/>
          </a:p>
          <a:p>
            <a:r>
              <a:rPr lang="en-US" b="1" dirty="0"/>
              <a:t>Till the earth</a:t>
            </a:r>
          </a:p>
          <a:p>
            <a:r>
              <a:rPr lang="en-US" b="1" dirty="0"/>
              <a:t>Domesticate animals for help</a:t>
            </a:r>
          </a:p>
          <a:p>
            <a:r>
              <a:rPr lang="en-US" b="1" dirty="0"/>
              <a:t>Survive through hard work</a:t>
            </a:r>
          </a:p>
        </p:txBody>
      </p:sp>
      <p:pic>
        <p:nvPicPr>
          <p:cNvPr id="1028" name="Picture 4" descr="http://sodandmulch.com/wp-content/uploads/2012/04/Orlando-Fruit-Tre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353" y="2124907"/>
            <a:ext cx="2645655" cy="19842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SjJjcVPaioWYzCnaaB4CHUwlr9ns8jZviVImDhyJaDe9U9dA5gG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607" y="3465925"/>
            <a:ext cx="27051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bible-history.com/past/images/tilling_sowing_livestock_mural_theb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4315" y="4031830"/>
            <a:ext cx="4286250" cy="21717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224620" y="6165502"/>
            <a:ext cx="5596205" cy="646331"/>
          </a:xfrm>
          <a:prstGeom prst="rect">
            <a:avLst/>
          </a:prstGeom>
          <a:noFill/>
        </p:spPr>
        <p:txBody>
          <a:bodyPr wrap="square" rtlCol="0">
            <a:spAutoFit/>
          </a:bodyPr>
          <a:lstStyle/>
          <a:p>
            <a:r>
              <a:rPr lang="en-US" b="1" dirty="0"/>
              <a:t>The Bible does not mention the survival lessons Adam and Eve had to go through</a:t>
            </a:r>
          </a:p>
        </p:txBody>
      </p:sp>
    </p:spTree>
    <p:extLst>
      <p:ext uri="{BB962C8B-B14F-4D97-AF65-F5344CB8AC3E}">
        <p14:creationId xmlns:p14="http://schemas.microsoft.com/office/powerpoint/2010/main" val="271244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5" name="TextBox 4"/>
          <p:cNvSpPr txBox="1"/>
          <p:nvPr/>
        </p:nvSpPr>
        <p:spPr>
          <a:xfrm>
            <a:off x="0" y="6488668"/>
            <a:ext cx="1502875" cy="369332"/>
          </a:xfrm>
          <a:prstGeom prst="rect">
            <a:avLst/>
          </a:prstGeom>
          <a:noFill/>
        </p:spPr>
        <p:txBody>
          <a:bodyPr wrap="square" rtlCol="0">
            <a:spAutoFit/>
          </a:bodyPr>
          <a:lstStyle/>
          <a:p>
            <a:r>
              <a:rPr lang="en-US" dirty="0"/>
              <a:t>Moses 5:2-3</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latin typeface="Arial Black" panose="020B0A04020102020204" pitchFamily="34" charset="0"/>
              </a:rPr>
              <a:t>Children Born</a:t>
            </a:r>
            <a:endParaRPr lang="en-US" sz="4400" dirty="0">
              <a:latin typeface="Arial Black" panose="020B0A04020102020204" pitchFamily="34" charset="0"/>
            </a:endParaRPr>
          </a:p>
        </p:txBody>
      </p:sp>
      <p:sp>
        <p:nvSpPr>
          <p:cNvPr id="7" name="TextBox 6"/>
          <p:cNvSpPr txBox="1"/>
          <p:nvPr/>
        </p:nvSpPr>
        <p:spPr>
          <a:xfrm>
            <a:off x="588475" y="1252852"/>
            <a:ext cx="3268301" cy="1200329"/>
          </a:xfrm>
          <a:prstGeom prst="rect">
            <a:avLst/>
          </a:prstGeom>
          <a:noFill/>
        </p:spPr>
        <p:txBody>
          <a:bodyPr wrap="square" rtlCol="0">
            <a:spAutoFit/>
          </a:bodyPr>
          <a:lstStyle/>
          <a:p>
            <a:r>
              <a:rPr lang="en-US" sz="2400" b="1" dirty="0"/>
              <a:t>Knew—The covenant marriage between man and woman</a:t>
            </a:r>
          </a:p>
        </p:txBody>
      </p:sp>
      <p:sp>
        <p:nvSpPr>
          <p:cNvPr id="8" name="TextBox 7"/>
          <p:cNvSpPr txBox="1"/>
          <p:nvPr/>
        </p:nvSpPr>
        <p:spPr>
          <a:xfrm>
            <a:off x="6562253" y="1252852"/>
            <a:ext cx="3903553" cy="923330"/>
          </a:xfrm>
          <a:prstGeom prst="rect">
            <a:avLst/>
          </a:prstGeom>
          <a:noFill/>
        </p:spPr>
        <p:txBody>
          <a:bodyPr wrap="square" rtlCol="0">
            <a:spAutoFit/>
          </a:bodyPr>
          <a:lstStyle/>
          <a:p>
            <a:r>
              <a:rPr lang="en-US" b="1" dirty="0"/>
              <a:t>Bare/Begat— It seems that there were sons and daughters born to Adam and Eve before Cain and Abel</a:t>
            </a:r>
          </a:p>
        </p:txBody>
      </p:sp>
      <p:sp>
        <p:nvSpPr>
          <p:cNvPr id="9" name="TextBox 8"/>
          <p:cNvSpPr txBox="1"/>
          <p:nvPr/>
        </p:nvSpPr>
        <p:spPr>
          <a:xfrm>
            <a:off x="4292850" y="4543196"/>
            <a:ext cx="3903553" cy="923330"/>
          </a:xfrm>
          <a:prstGeom prst="rect">
            <a:avLst/>
          </a:prstGeom>
          <a:noFill/>
        </p:spPr>
        <p:txBody>
          <a:bodyPr wrap="square" rtlCol="0">
            <a:spAutoFit/>
          </a:bodyPr>
          <a:lstStyle/>
          <a:p>
            <a:r>
              <a:rPr lang="en-US" b="1" dirty="0"/>
              <a:t>One of the commandments for Adam and Eve was to bare children…and their children to also multiply</a:t>
            </a:r>
          </a:p>
        </p:txBody>
      </p:sp>
      <p:pic>
        <p:nvPicPr>
          <p:cNvPr id="3074" name="Picture 2" descr="https://s-media-cache-ak0.pinimg.com/originals/8d/65/88/8d658894a7059a1b3a2d0f667821af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687" y="2529212"/>
            <a:ext cx="3571875" cy="30551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mg0.etsystatic.com/000/0/5349395/il_570xN.2377425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7058" y="2228143"/>
            <a:ext cx="2543313" cy="19454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s-media-cache-ak0.pinimg.com/originals/97/6d/de/976ddef4a27c153987ce2ea109122f16.jpg"/>
          <p:cNvPicPr>
            <a:picLocks noChangeAspect="1" noChangeArrowheads="1"/>
          </p:cNvPicPr>
          <p:nvPr/>
        </p:nvPicPr>
        <p:blipFill rotWithShape="1">
          <a:blip r:embed="rId5">
            <a:extLst>
              <a:ext uri="{28A0092B-C50C-407E-A947-70E740481C1C}">
                <a14:useLocalDpi xmlns:a14="http://schemas.microsoft.com/office/drawing/2010/main" val="0"/>
              </a:ext>
            </a:extLst>
          </a:blip>
          <a:srcRect t="47739" r="94564" b="31442"/>
          <a:stretch/>
        </p:blipFill>
        <p:spPr bwMode="auto">
          <a:xfrm>
            <a:off x="10387631" y="1562128"/>
            <a:ext cx="1051400" cy="247916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southasianparent.com/site/wp-content/uploads/2013/01/baby.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7577" y="4582885"/>
            <a:ext cx="2214676" cy="19911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publicdomainpictures.net/pictures/40000/nahled/silhouettes-of-childre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5755" y="2374842"/>
            <a:ext cx="2159407" cy="1429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07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5" name="TextBox 4"/>
          <p:cNvSpPr txBox="1"/>
          <p:nvPr/>
        </p:nvSpPr>
        <p:spPr>
          <a:xfrm>
            <a:off x="0" y="6488668"/>
            <a:ext cx="1502875" cy="369332"/>
          </a:xfrm>
          <a:prstGeom prst="rect">
            <a:avLst/>
          </a:prstGeom>
          <a:noFill/>
        </p:spPr>
        <p:txBody>
          <a:bodyPr wrap="square" rtlCol="0">
            <a:spAutoFit/>
          </a:bodyPr>
          <a:lstStyle/>
          <a:p>
            <a:r>
              <a:rPr lang="en-US" dirty="0"/>
              <a:t>Moses 5:3</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latin typeface="Arial Black" panose="020B0A04020102020204" pitchFamily="34" charset="0"/>
              </a:rPr>
              <a:t>Divide The Land</a:t>
            </a:r>
            <a:endParaRPr lang="en-US" sz="4400" dirty="0">
              <a:latin typeface="Arial Black" panose="020B0A04020102020204" pitchFamily="34" charset="0"/>
            </a:endParaRPr>
          </a:p>
        </p:txBody>
      </p:sp>
      <p:sp>
        <p:nvSpPr>
          <p:cNvPr id="7" name="TextBox 6"/>
          <p:cNvSpPr txBox="1"/>
          <p:nvPr/>
        </p:nvSpPr>
        <p:spPr>
          <a:xfrm>
            <a:off x="588475" y="1252852"/>
            <a:ext cx="3268301" cy="523220"/>
          </a:xfrm>
          <a:prstGeom prst="rect">
            <a:avLst/>
          </a:prstGeom>
          <a:noFill/>
        </p:spPr>
        <p:txBody>
          <a:bodyPr wrap="square" rtlCol="0">
            <a:spAutoFit/>
          </a:bodyPr>
          <a:lstStyle/>
          <a:p>
            <a:r>
              <a:rPr lang="en-US" sz="2800" b="1" dirty="0"/>
              <a:t>Two by Two</a:t>
            </a:r>
          </a:p>
        </p:txBody>
      </p:sp>
      <p:pic>
        <p:nvPicPr>
          <p:cNvPr id="5122" name="Picture 2" descr="http://www.wallwords.com/images/Uploader/FR-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187" y="1873338"/>
            <a:ext cx="2905988" cy="229589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pixelsportraits.files.wordpress.com/2010/09/topping1yr141p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6349" y="1103654"/>
            <a:ext cx="3182477" cy="212165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clipartbest.com/cliparts/pi5/be8/pi5be8bkT.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281" y="2164479"/>
            <a:ext cx="3214688"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s://encrypted-tbn2.gstatic.com/images?q=tbn:ANd9GcQSUYBiFfsd0EuqVKNnUdYqcEYym4mcX2ny6e4F43ka3v4wvS72h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5912" y="3771525"/>
            <a:ext cx="1971675" cy="231457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163790" y="4562109"/>
            <a:ext cx="3268301" cy="1815882"/>
          </a:xfrm>
          <a:prstGeom prst="rect">
            <a:avLst/>
          </a:prstGeom>
          <a:noFill/>
        </p:spPr>
        <p:txBody>
          <a:bodyPr wrap="square" rtlCol="0">
            <a:spAutoFit/>
          </a:bodyPr>
          <a:lstStyle/>
          <a:p>
            <a:pPr algn="ctr"/>
            <a:r>
              <a:rPr lang="en-US" sz="2800" b="1" dirty="0"/>
              <a:t>The children also learned to work and provide for their families</a:t>
            </a:r>
          </a:p>
        </p:txBody>
      </p:sp>
    </p:spTree>
    <p:extLst>
      <p:ext uri="{BB962C8B-B14F-4D97-AF65-F5344CB8AC3E}">
        <p14:creationId xmlns:p14="http://schemas.microsoft.com/office/powerpoint/2010/main" val="296751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5" name="TextBox 4"/>
          <p:cNvSpPr txBox="1"/>
          <p:nvPr/>
        </p:nvSpPr>
        <p:spPr>
          <a:xfrm>
            <a:off x="0" y="6488668"/>
            <a:ext cx="1502875" cy="369332"/>
          </a:xfrm>
          <a:prstGeom prst="rect">
            <a:avLst/>
          </a:prstGeom>
          <a:noFill/>
        </p:spPr>
        <p:txBody>
          <a:bodyPr wrap="square" rtlCol="0">
            <a:spAutoFit/>
          </a:bodyPr>
          <a:lstStyle/>
          <a:p>
            <a:r>
              <a:rPr lang="en-US" dirty="0"/>
              <a:t>Moses 5:4</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latin typeface="Arial Black" panose="020B0A04020102020204" pitchFamily="34" charset="0"/>
              </a:rPr>
              <a:t>Call Upon</a:t>
            </a:r>
            <a:endParaRPr lang="en-US" sz="4400" dirty="0">
              <a:latin typeface="Arial Black" panose="020B0A04020102020204" pitchFamily="34" charset="0"/>
            </a:endParaRPr>
          </a:p>
        </p:txBody>
      </p:sp>
      <p:sp>
        <p:nvSpPr>
          <p:cNvPr id="19" name="TextBox 18"/>
          <p:cNvSpPr txBox="1"/>
          <p:nvPr/>
        </p:nvSpPr>
        <p:spPr>
          <a:xfrm>
            <a:off x="3328315" y="2107505"/>
            <a:ext cx="4585600" cy="2431435"/>
          </a:xfrm>
          <a:prstGeom prst="rect">
            <a:avLst/>
          </a:prstGeom>
          <a:noFill/>
        </p:spPr>
        <p:txBody>
          <a:bodyPr wrap="square" rtlCol="0">
            <a:spAutoFit/>
          </a:bodyPr>
          <a:lstStyle/>
          <a:p>
            <a:r>
              <a:rPr lang="en-US" sz="2000" b="1" dirty="0"/>
              <a:t>“Although Adam and Eve had suffered banishment from the Lord’s presence, He did not cut them off entirely. </a:t>
            </a:r>
          </a:p>
          <a:p>
            <a:endParaRPr lang="en-US" sz="2000" b="1" dirty="0"/>
          </a:p>
          <a:p>
            <a:r>
              <a:rPr lang="en-US" sz="2000" b="1" dirty="0"/>
              <a:t>Rather, is loving care brought Him to continue to guide them as they continued to pray to Him. </a:t>
            </a:r>
          </a:p>
          <a:p>
            <a:r>
              <a:rPr lang="en-US" sz="1200" b="1" dirty="0"/>
              <a:t>Richard D. Draper</a:t>
            </a:r>
          </a:p>
        </p:txBody>
      </p:sp>
      <p:pic>
        <p:nvPicPr>
          <p:cNvPr id="6146" name="Picture 2" descr="http://www.clipartbest.com/cliparts/4Tb/ML4/4TbML4Ka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066" y="591421"/>
            <a:ext cx="2298244" cy="41786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rtfi.org/sites/rtfi.org/files/images/Worship%20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1805" y="140816"/>
            <a:ext cx="4650689" cy="46506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0C02535-A8DA-4892-A6D4-4581BAD21530}"/>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0989809" y="5471142"/>
            <a:ext cx="801461" cy="1202192"/>
          </a:xfrm>
          <a:prstGeom prst="rect">
            <a:avLst/>
          </a:prstGeom>
        </p:spPr>
      </p:pic>
    </p:spTree>
    <p:extLst>
      <p:ext uri="{BB962C8B-B14F-4D97-AF65-F5344CB8AC3E}">
        <p14:creationId xmlns:p14="http://schemas.microsoft.com/office/powerpoint/2010/main" val="393793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5" name="TextBox 4"/>
          <p:cNvSpPr txBox="1"/>
          <p:nvPr/>
        </p:nvSpPr>
        <p:spPr>
          <a:xfrm>
            <a:off x="0" y="6488668"/>
            <a:ext cx="1502875" cy="369332"/>
          </a:xfrm>
          <a:prstGeom prst="rect">
            <a:avLst/>
          </a:prstGeom>
          <a:noFill/>
        </p:spPr>
        <p:txBody>
          <a:bodyPr wrap="square" rtlCol="0">
            <a:spAutoFit/>
          </a:bodyPr>
          <a:lstStyle/>
          <a:p>
            <a:r>
              <a:rPr lang="en-US" dirty="0"/>
              <a:t>Moses 5:4</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latin typeface="Arial Black" panose="020B0A04020102020204" pitchFamily="34" charset="0"/>
              </a:rPr>
              <a:t>Spiritual Death</a:t>
            </a:r>
            <a:endParaRPr lang="en-US" sz="4400" dirty="0">
              <a:latin typeface="Arial Black" panose="020B0A04020102020204" pitchFamily="34" charset="0"/>
            </a:endParaRPr>
          </a:p>
        </p:txBody>
      </p:sp>
      <p:sp>
        <p:nvSpPr>
          <p:cNvPr id="19" name="TextBox 18"/>
          <p:cNvSpPr txBox="1"/>
          <p:nvPr/>
        </p:nvSpPr>
        <p:spPr>
          <a:xfrm>
            <a:off x="240431" y="1182543"/>
            <a:ext cx="4585600" cy="1200329"/>
          </a:xfrm>
          <a:prstGeom prst="rect">
            <a:avLst/>
          </a:prstGeom>
          <a:noFill/>
        </p:spPr>
        <p:txBody>
          <a:bodyPr wrap="square" rtlCol="0">
            <a:spAutoFit/>
          </a:bodyPr>
          <a:lstStyle/>
          <a:p>
            <a:r>
              <a:rPr lang="en-US" sz="2000" b="1" dirty="0"/>
              <a:t>“The scriptures teach of two sources of spiritual death. The first source is the Fall, and the second is our own disobedience” </a:t>
            </a:r>
            <a:r>
              <a:rPr lang="en-US" sz="1200" b="1" i="1" dirty="0"/>
              <a:t>True to the Faith</a:t>
            </a:r>
            <a:endParaRPr lang="en-US" sz="1200" b="1" dirty="0"/>
          </a:p>
        </p:txBody>
      </p:sp>
      <p:grpSp>
        <p:nvGrpSpPr>
          <p:cNvPr id="2" name="Group 1"/>
          <p:cNvGrpSpPr/>
          <p:nvPr/>
        </p:nvGrpSpPr>
        <p:grpSpPr>
          <a:xfrm>
            <a:off x="5157488" y="1073512"/>
            <a:ext cx="2287958" cy="2310040"/>
            <a:chOff x="5459830" y="1107996"/>
            <a:chExt cx="3044502" cy="3073885"/>
          </a:xfrm>
        </p:grpSpPr>
        <p:grpSp>
          <p:nvGrpSpPr>
            <p:cNvPr id="8" name="Group 7"/>
            <p:cNvGrpSpPr/>
            <p:nvPr/>
          </p:nvGrpSpPr>
          <p:grpSpPr>
            <a:xfrm>
              <a:off x="6321482" y="1107996"/>
              <a:ext cx="2182850" cy="2762349"/>
              <a:chOff x="2819400" y="3657600"/>
              <a:chExt cx="1447800" cy="2121932"/>
            </a:xfrm>
          </p:grpSpPr>
          <p:sp>
            <p:nvSpPr>
              <p:cNvPr id="9" name="TextBox 8"/>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0" name="Rectangle 9"/>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a:t>
                </a:r>
              </a:p>
            </p:txBody>
          </p:sp>
          <p:sp>
            <p:nvSpPr>
              <p:cNvPr id="13" name="Rectangle 12"/>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rot="20257130">
              <a:off x="5459830" y="1419532"/>
              <a:ext cx="2182850" cy="2762349"/>
              <a:chOff x="2819400" y="3657600"/>
              <a:chExt cx="1447800" cy="2121932"/>
            </a:xfrm>
          </p:grpSpPr>
          <p:sp>
            <p:nvSpPr>
              <p:cNvPr id="15" name="TextBox 14"/>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6" name="Rectangle 15"/>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a:t>
                </a:r>
              </a:p>
            </p:txBody>
          </p:sp>
          <p:sp>
            <p:nvSpPr>
              <p:cNvPr id="20" name="Rectangle 19"/>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p:cNvSpPr/>
          <p:nvPr/>
        </p:nvSpPr>
        <p:spPr>
          <a:xfrm>
            <a:off x="573764" y="3665378"/>
            <a:ext cx="10894026" cy="2492990"/>
          </a:xfrm>
          <a:prstGeom prst="rect">
            <a:avLst/>
          </a:prstGeom>
        </p:spPr>
        <p:txBody>
          <a:bodyPr wrap="square">
            <a:spAutoFit/>
          </a:bodyPr>
          <a:lstStyle/>
          <a:p>
            <a:pPr fontAlgn="base"/>
            <a:r>
              <a:rPr lang="en-US" sz="2400" b="1" i="0" dirty="0">
                <a:solidFill>
                  <a:srgbClr val="333333"/>
                </a:solidFill>
                <a:effectLst/>
              </a:rPr>
              <a:t>How does the Fall of Adam and Eve cause us to experience spiritual death? </a:t>
            </a:r>
          </a:p>
          <a:p>
            <a:pPr fontAlgn="base"/>
            <a:endParaRPr lang="en-US" b="1" dirty="0">
              <a:solidFill>
                <a:srgbClr val="333333"/>
              </a:solidFill>
            </a:endParaRPr>
          </a:p>
          <a:p>
            <a:pPr fontAlgn="base"/>
            <a:r>
              <a:rPr lang="en-US" b="1" i="0" dirty="0">
                <a:effectLst/>
              </a:rPr>
              <a:t>We are born into a fallen world in which we are separated from our Heavenly Father.</a:t>
            </a:r>
          </a:p>
          <a:p>
            <a:pPr fontAlgn="base"/>
            <a:endParaRPr lang="en-US" b="1" i="0" dirty="0">
              <a:effectLst/>
            </a:endParaRPr>
          </a:p>
          <a:p>
            <a:pPr fontAlgn="base"/>
            <a:endParaRPr lang="en-US" b="1" dirty="0">
              <a:solidFill>
                <a:srgbClr val="333333"/>
              </a:solidFill>
            </a:endParaRPr>
          </a:p>
          <a:p>
            <a:pPr fontAlgn="base"/>
            <a:r>
              <a:rPr lang="en-US" sz="2400" b="1" i="0" dirty="0">
                <a:solidFill>
                  <a:srgbClr val="333333"/>
                </a:solidFill>
                <a:effectLst/>
              </a:rPr>
              <a:t>How does our own disobedience cause us to experience spiritual death? </a:t>
            </a:r>
          </a:p>
          <a:p>
            <a:pPr fontAlgn="base"/>
            <a:endParaRPr lang="en-US" b="1" dirty="0">
              <a:solidFill>
                <a:srgbClr val="333333"/>
              </a:solidFill>
            </a:endParaRPr>
          </a:p>
          <a:p>
            <a:pPr fontAlgn="base"/>
            <a:r>
              <a:rPr lang="en-US" b="1" dirty="0">
                <a:solidFill>
                  <a:srgbClr val="333333"/>
                </a:solidFill>
              </a:rPr>
              <a:t>W</a:t>
            </a:r>
            <a:r>
              <a:rPr lang="en-US" b="1" i="0" dirty="0">
                <a:solidFill>
                  <a:srgbClr val="333333"/>
                </a:solidFill>
                <a:effectLst/>
              </a:rPr>
              <a:t>hen we sin we become spiritually unclean and unworthy to be in our Heavenly Father’s presence.</a:t>
            </a:r>
          </a:p>
        </p:txBody>
      </p:sp>
      <p:grpSp>
        <p:nvGrpSpPr>
          <p:cNvPr id="22" name="Group 21"/>
          <p:cNvGrpSpPr/>
          <p:nvPr/>
        </p:nvGrpSpPr>
        <p:grpSpPr>
          <a:xfrm>
            <a:off x="10301368" y="3300255"/>
            <a:ext cx="1604464" cy="1634972"/>
            <a:chOff x="6911993" y="3315227"/>
            <a:chExt cx="1604464" cy="1634972"/>
          </a:xfrm>
          <a:solidFill>
            <a:schemeClr val="bg1"/>
          </a:solidFill>
        </p:grpSpPr>
        <p:sp>
          <p:nvSpPr>
            <p:cNvPr id="23" name="Chord 22"/>
            <p:cNvSpPr/>
            <p:nvPr/>
          </p:nvSpPr>
          <p:spPr>
            <a:xfrm rot="6727858">
              <a:off x="6898103" y="3331846"/>
              <a:ext cx="1632243" cy="1604464"/>
            </a:xfrm>
            <a:prstGeom prst="chord">
              <a:avLst>
                <a:gd name="adj1" fmla="val 2700000"/>
                <a:gd name="adj2" fmla="val 215509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7123631" y="3315227"/>
              <a:ext cx="1334569" cy="1485372"/>
              <a:chOff x="7123631" y="3315227"/>
              <a:chExt cx="1334569" cy="1485372"/>
            </a:xfrm>
            <a:grpFill/>
          </p:grpSpPr>
          <p:sp>
            <p:nvSpPr>
              <p:cNvPr id="25" name="Freeform 24"/>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quot;No&quot; Symbol 6"/>
          <p:cNvSpPr/>
          <p:nvPr/>
        </p:nvSpPr>
        <p:spPr>
          <a:xfrm>
            <a:off x="10403769" y="5120171"/>
            <a:ext cx="1455460" cy="1487379"/>
          </a:xfrm>
          <a:prstGeom prst="noSmoking">
            <a:avLst>
              <a:gd name="adj" fmla="val 120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7636094" y="990011"/>
            <a:ext cx="4223135" cy="2492990"/>
          </a:xfrm>
          <a:prstGeom prst="rect">
            <a:avLst/>
          </a:prstGeom>
        </p:spPr>
        <p:txBody>
          <a:bodyPr wrap="square">
            <a:spAutoFit/>
          </a:bodyPr>
          <a:lstStyle/>
          <a:p>
            <a:r>
              <a:rPr lang="en-US" b="1" i="1" dirty="0">
                <a:effectLst/>
              </a:rPr>
              <a:t>Wherefore, I command you again to repent, lest I</a:t>
            </a:r>
            <a:r>
              <a:rPr lang="en-US" b="1" i="1" baseline="30000" dirty="0"/>
              <a:t> </a:t>
            </a:r>
            <a:r>
              <a:rPr lang="en-US" b="1" i="1" u="none" strike="noStrike" dirty="0">
                <a:effectLst/>
              </a:rPr>
              <a:t>humble</a:t>
            </a:r>
            <a:r>
              <a:rPr lang="en-US" b="1" i="1" dirty="0">
                <a:effectLst/>
              </a:rPr>
              <a:t> you with my almighty power; and that you</a:t>
            </a:r>
            <a:r>
              <a:rPr lang="en-US" b="1" i="1" baseline="30000" dirty="0"/>
              <a:t> </a:t>
            </a:r>
            <a:r>
              <a:rPr lang="en-US" b="1" i="1" u="none" strike="noStrike" dirty="0">
                <a:effectLst/>
              </a:rPr>
              <a:t>confess</a:t>
            </a:r>
            <a:r>
              <a:rPr lang="en-US" b="1" i="1" dirty="0">
                <a:effectLst/>
              </a:rPr>
              <a:t> your sins, lest you suffer these </a:t>
            </a:r>
            <a:r>
              <a:rPr lang="en-US" b="1" i="1" u="none" strike="noStrike" dirty="0">
                <a:effectLst/>
              </a:rPr>
              <a:t>punishments</a:t>
            </a:r>
            <a:r>
              <a:rPr lang="en-US" b="1" i="1" dirty="0">
                <a:effectLst/>
              </a:rPr>
              <a:t> of which I have spoken, of which in the smallest, yea, even in the least degree you have </a:t>
            </a:r>
            <a:r>
              <a:rPr lang="en-US" b="1" i="1" u="none" strike="noStrike" dirty="0">
                <a:effectLst/>
              </a:rPr>
              <a:t>tasted</a:t>
            </a:r>
            <a:r>
              <a:rPr lang="en-US" b="1" i="1" dirty="0">
                <a:effectLst/>
              </a:rPr>
              <a:t> at the time I withdrew my Spirit. </a:t>
            </a:r>
          </a:p>
          <a:p>
            <a:r>
              <a:rPr lang="en-US" sz="1200" b="1" i="1" dirty="0">
                <a:effectLst/>
              </a:rPr>
              <a:t>D&amp;C 19:20</a:t>
            </a:r>
            <a:endParaRPr lang="en-US" sz="1200" b="1" i="1" dirty="0"/>
          </a:p>
        </p:txBody>
      </p:sp>
    </p:spTree>
    <p:extLst>
      <p:ext uri="{BB962C8B-B14F-4D97-AF65-F5344CB8AC3E}">
        <p14:creationId xmlns:p14="http://schemas.microsoft.com/office/powerpoint/2010/main" val="427150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5" name="TextBox 4"/>
          <p:cNvSpPr txBox="1"/>
          <p:nvPr/>
        </p:nvSpPr>
        <p:spPr>
          <a:xfrm>
            <a:off x="0" y="6488668"/>
            <a:ext cx="1502875" cy="369332"/>
          </a:xfrm>
          <a:prstGeom prst="rect">
            <a:avLst/>
          </a:prstGeom>
          <a:noFill/>
        </p:spPr>
        <p:txBody>
          <a:bodyPr wrap="square" rtlCol="0">
            <a:spAutoFit/>
          </a:bodyPr>
          <a:lstStyle/>
          <a:p>
            <a:r>
              <a:rPr lang="en-US" dirty="0"/>
              <a:t>Moses 5:5-7</a:t>
            </a:r>
          </a:p>
        </p:txBody>
      </p:sp>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latin typeface="Arial Black" panose="020B0A04020102020204" pitchFamily="34" charset="0"/>
              </a:rPr>
              <a:t>Overcoming Effects of Death</a:t>
            </a:r>
          </a:p>
        </p:txBody>
      </p:sp>
      <p:sp>
        <p:nvSpPr>
          <p:cNvPr id="19" name="TextBox 18"/>
          <p:cNvSpPr txBox="1"/>
          <p:nvPr/>
        </p:nvSpPr>
        <p:spPr>
          <a:xfrm>
            <a:off x="240431" y="1182543"/>
            <a:ext cx="4585600" cy="1323439"/>
          </a:xfrm>
          <a:prstGeom prst="rect">
            <a:avLst/>
          </a:prstGeom>
          <a:noFill/>
        </p:spPr>
        <p:txBody>
          <a:bodyPr wrap="square" rtlCol="0">
            <a:spAutoFit/>
          </a:bodyPr>
          <a:lstStyle/>
          <a:p>
            <a:r>
              <a:rPr lang="en-US" sz="2000" b="1" dirty="0"/>
              <a:t> Offering the firstlings of their flocks:</a:t>
            </a:r>
          </a:p>
          <a:p>
            <a:endParaRPr lang="en-US" sz="2000" b="1" dirty="0"/>
          </a:p>
          <a:p>
            <a:r>
              <a:rPr lang="en-US" sz="2000" b="1" dirty="0"/>
              <a:t>To sacrifice the firstborn male lambs upon an altar.</a:t>
            </a:r>
            <a:endParaRPr lang="en-US" sz="1200" b="1" dirty="0"/>
          </a:p>
        </p:txBody>
      </p:sp>
      <p:pic>
        <p:nvPicPr>
          <p:cNvPr id="7172" name="Picture 4" descr="https://s-media-cache-ak0.pinimg.com/236x/19/6d/eb/196deb94accdb03176dfeb73624468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864" y="2291535"/>
            <a:ext cx="2247900" cy="2828925"/>
          </a:xfrm>
          <a:prstGeom prst="rect">
            <a:avLst/>
          </a:prstGeom>
          <a:noFill/>
          <a:extLst>
            <a:ext uri="{909E8E84-426E-40DD-AFC4-6F175D3DCCD1}">
              <a14:hiddenFill xmlns:a14="http://schemas.microsoft.com/office/drawing/2010/main">
                <a:solidFill>
                  <a:srgbClr val="FFFFFF"/>
                </a:solidFill>
              </a14:hiddenFill>
            </a:ext>
          </a:extLst>
        </p:spPr>
      </p:pic>
      <p:grpSp>
        <p:nvGrpSpPr>
          <p:cNvPr id="7171" name="Group 7170"/>
          <p:cNvGrpSpPr/>
          <p:nvPr/>
        </p:nvGrpSpPr>
        <p:grpSpPr>
          <a:xfrm>
            <a:off x="6095999" y="2992521"/>
            <a:ext cx="3700404" cy="1274605"/>
            <a:chOff x="4806987" y="3107574"/>
            <a:chExt cx="3700404" cy="1274605"/>
          </a:xfrm>
        </p:grpSpPr>
        <p:grpSp>
          <p:nvGrpSpPr>
            <p:cNvPr id="29" name="Group 28"/>
            <p:cNvGrpSpPr/>
            <p:nvPr/>
          </p:nvGrpSpPr>
          <p:grpSpPr>
            <a:xfrm>
              <a:off x="5225141" y="3107574"/>
              <a:ext cx="2928257" cy="1224734"/>
              <a:chOff x="5366656" y="2797629"/>
              <a:chExt cx="2928257" cy="1224734"/>
            </a:xfrm>
          </p:grpSpPr>
          <p:sp>
            <p:nvSpPr>
              <p:cNvPr id="28" name="Rounded Rectangle 27"/>
              <p:cNvSpPr/>
              <p:nvPr/>
            </p:nvSpPr>
            <p:spPr>
              <a:xfrm>
                <a:off x="5736771" y="2797629"/>
                <a:ext cx="2220686" cy="63272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366656" y="3389634"/>
                <a:ext cx="2928257" cy="63272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9" name="Group 7168"/>
            <p:cNvGrpSpPr/>
            <p:nvPr/>
          </p:nvGrpSpPr>
          <p:grpSpPr>
            <a:xfrm rot="1518950">
              <a:off x="7864723" y="3478828"/>
              <a:ext cx="642668" cy="903351"/>
              <a:chOff x="9187133" y="3093632"/>
              <a:chExt cx="642668" cy="903351"/>
            </a:xfrm>
          </p:grpSpPr>
          <p:sp>
            <p:nvSpPr>
              <p:cNvPr id="7168" name="Moon 7167"/>
              <p:cNvSpPr/>
              <p:nvPr/>
            </p:nvSpPr>
            <p:spPr>
              <a:xfrm>
                <a:off x="9350829" y="3093632"/>
                <a:ext cx="293914" cy="73813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19494398">
                <a:off x="9187133" y="3258844"/>
                <a:ext cx="293914" cy="73813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1677236">
                <a:off x="9535887" y="3104518"/>
                <a:ext cx="293914" cy="73813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rot="18665823" flipH="1">
              <a:off x="4891050" y="3786896"/>
              <a:ext cx="414487" cy="582614"/>
              <a:chOff x="9187133" y="3093632"/>
              <a:chExt cx="642668" cy="903351"/>
            </a:xfrm>
          </p:grpSpPr>
          <p:sp>
            <p:nvSpPr>
              <p:cNvPr id="39" name="Moon 38"/>
              <p:cNvSpPr/>
              <p:nvPr/>
            </p:nvSpPr>
            <p:spPr>
              <a:xfrm>
                <a:off x="9350829" y="3093632"/>
                <a:ext cx="293914" cy="73813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19494398">
                <a:off x="9187133" y="3258844"/>
                <a:ext cx="293914" cy="73813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1677236">
                <a:off x="9535887" y="3104518"/>
                <a:ext cx="293914" cy="73813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173" name="Rectangle 7172"/>
          <p:cNvSpPr/>
          <p:nvPr/>
        </p:nvSpPr>
        <p:spPr>
          <a:xfrm>
            <a:off x="4975331" y="1213077"/>
            <a:ext cx="6557590" cy="1569660"/>
          </a:xfrm>
          <a:prstGeom prst="rect">
            <a:avLst/>
          </a:prstGeom>
        </p:spPr>
        <p:txBody>
          <a:bodyPr wrap="square">
            <a:spAutoFit/>
          </a:bodyPr>
          <a:lstStyle/>
          <a:p>
            <a:r>
              <a:rPr lang="en-US" sz="2400" b="1" dirty="0">
                <a:solidFill>
                  <a:srgbClr val="333333"/>
                </a:solidFill>
              </a:rPr>
              <a:t>H</a:t>
            </a:r>
            <a:r>
              <a:rPr lang="en-US" sz="2400" b="1" i="0" dirty="0">
                <a:solidFill>
                  <a:srgbClr val="333333"/>
                </a:solidFill>
                <a:effectLst/>
              </a:rPr>
              <a:t>ow does sacrificing the firstborn male lambs  help Adam and Eve understand Heavenly Father’s plan of redemption and what would be required for them to be able to return to God’s presence?</a:t>
            </a:r>
            <a:endParaRPr lang="en-US" sz="2400" b="1" dirty="0"/>
          </a:p>
        </p:txBody>
      </p:sp>
      <p:sp>
        <p:nvSpPr>
          <p:cNvPr id="44" name="Rectangle 43"/>
          <p:cNvSpPr/>
          <p:nvPr/>
        </p:nvSpPr>
        <p:spPr>
          <a:xfrm>
            <a:off x="4517571" y="4290310"/>
            <a:ext cx="7313559" cy="2431435"/>
          </a:xfrm>
          <a:prstGeom prst="rect">
            <a:avLst/>
          </a:prstGeom>
        </p:spPr>
        <p:txBody>
          <a:bodyPr wrap="square">
            <a:spAutoFit/>
          </a:bodyPr>
          <a:lstStyle/>
          <a:p>
            <a:r>
              <a:rPr lang="en-US" sz="2000" b="1" dirty="0">
                <a:solidFill>
                  <a:srgbClr val="333333"/>
                </a:solidFill>
              </a:rPr>
              <a:t>“Sacrifice is a similitude. It is performed to typify the coming sacrifice of the Son of God. </a:t>
            </a:r>
          </a:p>
          <a:p>
            <a:endParaRPr lang="en-US" sz="2000" b="1" dirty="0">
              <a:solidFill>
                <a:srgbClr val="333333"/>
              </a:solidFill>
            </a:endParaRPr>
          </a:p>
          <a:p>
            <a:r>
              <a:rPr lang="en-US" sz="2000" b="1" dirty="0">
                <a:solidFill>
                  <a:srgbClr val="333333"/>
                </a:solidFill>
              </a:rPr>
              <a:t>For four thousand long years, from Adam to that…day when our Lord was lifted up by sinful men, all of His righteous followers sought remission of their sins through sacrifice. It was an ordinance of the Melchizedek Priesthood…the lesser law given to Moses…”</a:t>
            </a:r>
          </a:p>
          <a:p>
            <a:r>
              <a:rPr lang="en-US" sz="1200" b="1" dirty="0">
                <a:solidFill>
                  <a:srgbClr val="333333"/>
                </a:solidFill>
              </a:rPr>
              <a:t>Elder Bruce R. McConkie</a:t>
            </a:r>
            <a:endParaRPr lang="en-US" sz="1200" b="1" dirty="0"/>
          </a:p>
        </p:txBody>
      </p:sp>
      <p:pic>
        <p:nvPicPr>
          <p:cNvPr id="3" name="Picture 2">
            <a:extLst>
              <a:ext uri="{FF2B5EF4-FFF2-40B4-BE49-F238E27FC236}">
                <a16:creationId xmlns:a16="http://schemas.microsoft.com/office/drawing/2014/main" id="{FB748119-AD37-4987-8658-03308503EE42}"/>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3310227" y="5382388"/>
            <a:ext cx="926260" cy="1292905"/>
          </a:xfrm>
          <a:prstGeom prst="rect">
            <a:avLst/>
          </a:prstGeom>
        </p:spPr>
      </p:pic>
    </p:spTree>
    <p:extLst>
      <p:ext uri="{BB962C8B-B14F-4D97-AF65-F5344CB8AC3E}">
        <p14:creationId xmlns:p14="http://schemas.microsoft.com/office/powerpoint/2010/main" val="378475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171"/>
                                        </p:tgtEl>
                                        <p:attrNameLst>
                                          <p:attrName>style.visibility</p:attrName>
                                        </p:attrNameLst>
                                      </p:cBhvr>
                                      <p:to>
                                        <p:strVal val="visible"/>
                                      </p:to>
                                    </p:set>
                                    <p:animEffect transition="in" filter="fade">
                                      <p:cBhvr>
                                        <p:cTn id="9" dur="500"/>
                                        <p:tgtEl>
                                          <p:spTgt spid="717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5" name="TextBox 4"/>
          <p:cNvSpPr txBox="1"/>
          <p:nvPr/>
        </p:nvSpPr>
        <p:spPr>
          <a:xfrm>
            <a:off x="0" y="6488668"/>
            <a:ext cx="1502875" cy="369332"/>
          </a:xfrm>
          <a:prstGeom prst="rect">
            <a:avLst/>
          </a:prstGeom>
          <a:noFill/>
        </p:spPr>
        <p:txBody>
          <a:bodyPr wrap="square" rtlCol="0">
            <a:spAutoFit/>
          </a:bodyPr>
          <a:lstStyle/>
          <a:p>
            <a:r>
              <a:rPr lang="en-US" dirty="0"/>
              <a:t>Moses 5:6</a:t>
            </a:r>
          </a:p>
        </p:txBody>
      </p:sp>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latin typeface="Arial Black" panose="020B0A04020102020204" pitchFamily="34" charset="0"/>
              </a:rPr>
              <a:t>Obedience</a:t>
            </a:r>
          </a:p>
        </p:txBody>
      </p:sp>
      <p:grpSp>
        <p:nvGrpSpPr>
          <p:cNvPr id="2" name="Group 1"/>
          <p:cNvGrpSpPr/>
          <p:nvPr/>
        </p:nvGrpSpPr>
        <p:grpSpPr>
          <a:xfrm>
            <a:off x="4913086" y="1823044"/>
            <a:ext cx="4316252" cy="2501531"/>
            <a:chOff x="4521104" y="1519080"/>
            <a:chExt cx="4316252" cy="2501531"/>
          </a:xfrm>
        </p:grpSpPr>
        <p:grpSp>
          <p:nvGrpSpPr>
            <p:cNvPr id="22" name="Group 21"/>
            <p:cNvGrpSpPr/>
            <p:nvPr/>
          </p:nvGrpSpPr>
          <p:grpSpPr>
            <a:xfrm>
              <a:off x="4521104" y="1519080"/>
              <a:ext cx="4316252" cy="2501531"/>
              <a:chOff x="534986" y="381000"/>
              <a:chExt cx="2637111" cy="2501531"/>
            </a:xfrm>
            <a:solidFill>
              <a:schemeClr val="tx1"/>
            </a:solidFill>
          </p:grpSpPr>
          <p:sp>
            <p:nvSpPr>
              <p:cNvPr id="24" name="Rectangle 23"/>
              <p:cNvSpPr/>
              <p:nvPr/>
            </p:nvSpPr>
            <p:spPr>
              <a:xfrm>
                <a:off x="902971" y="980041"/>
                <a:ext cx="1811926" cy="142571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534986" y="384805"/>
                <a:ext cx="457200" cy="2497726"/>
                <a:chOff x="533400" y="381000"/>
                <a:chExt cx="457200" cy="2497726"/>
              </a:xfrm>
              <a:grpFill/>
            </p:grpSpPr>
            <p:sp>
              <p:nvSpPr>
                <p:cNvPr id="34" name="Oval 33"/>
                <p:cNvSpPr/>
                <p:nvPr/>
              </p:nvSpPr>
              <p:spPr>
                <a:xfrm rot="16200000">
                  <a:off x="469990" y="2452006"/>
                  <a:ext cx="586739" cy="26670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533400" y="956854"/>
                  <a:ext cx="457200" cy="15240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33400" y="868679"/>
                  <a:ext cx="457200" cy="152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6200000">
                  <a:off x="468631" y="541019"/>
                  <a:ext cx="586739" cy="26670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2714897" y="381000"/>
                <a:ext cx="457200" cy="2497726"/>
                <a:chOff x="2714897" y="457200"/>
                <a:chExt cx="457200" cy="2497726"/>
              </a:xfrm>
              <a:grpFill/>
            </p:grpSpPr>
            <p:sp>
              <p:nvSpPr>
                <p:cNvPr id="27" name="Oval 26"/>
                <p:cNvSpPr/>
                <p:nvPr/>
              </p:nvSpPr>
              <p:spPr>
                <a:xfrm rot="16200000">
                  <a:off x="2642509" y="2528206"/>
                  <a:ext cx="586739" cy="26670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714897" y="1043940"/>
                  <a:ext cx="457200" cy="15240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14897" y="956854"/>
                  <a:ext cx="457200" cy="152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6200000">
                  <a:off x="2642508" y="617219"/>
                  <a:ext cx="586739" cy="26670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TextBox 18"/>
            <p:cNvSpPr txBox="1"/>
            <p:nvPr/>
          </p:nvSpPr>
          <p:spPr>
            <a:xfrm>
              <a:off x="5256949" y="2078804"/>
              <a:ext cx="2791559" cy="1477328"/>
            </a:xfrm>
            <a:prstGeom prst="rect">
              <a:avLst/>
            </a:prstGeom>
            <a:noFill/>
          </p:spPr>
          <p:txBody>
            <a:bodyPr wrap="square" rtlCol="0">
              <a:spAutoFit/>
            </a:bodyPr>
            <a:lstStyle/>
            <a:p>
              <a:r>
                <a:rPr lang="en-US" b="1" dirty="0">
                  <a:solidFill>
                    <a:schemeClr val="bg1"/>
                  </a:solidFill>
                </a:rPr>
                <a:t>We can choose to obey the Lord’s commandments even if we do not understand the reason for those commandments</a:t>
              </a:r>
            </a:p>
          </p:txBody>
        </p:sp>
      </p:grpSp>
      <p:grpSp>
        <p:nvGrpSpPr>
          <p:cNvPr id="45" name="Group 44"/>
          <p:cNvGrpSpPr/>
          <p:nvPr/>
        </p:nvGrpSpPr>
        <p:grpSpPr>
          <a:xfrm>
            <a:off x="1053761" y="1057415"/>
            <a:ext cx="2443795" cy="4115230"/>
            <a:chOff x="499872" y="609600"/>
            <a:chExt cx="2443795" cy="4115230"/>
          </a:xfrm>
        </p:grpSpPr>
        <p:sp>
          <p:nvSpPr>
            <p:cNvPr id="46" name="Oval 45"/>
            <p:cNvSpPr/>
            <p:nvPr/>
          </p:nvSpPr>
          <p:spPr>
            <a:xfrm>
              <a:off x="1143000" y="990600"/>
              <a:ext cx="685800" cy="1295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5400000">
              <a:off x="950421" y="2707178"/>
              <a:ext cx="1143000" cy="14824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19006567">
              <a:off x="1398788" y="2094981"/>
              <a:ext cx="1236868" cy="12434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7605983" flipV="1">
              <a:off x="812382" y="2656716"/>
              <a:ext cx="817642" cy="8635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1040931" flipV="1">
              <a:off x="919739" y="3032049"/>
              <a:ext cx="419323" cy="9978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2858673" flipV="1">
              <a:off x="1820727" y="1410563"/>
              <a:ext cx="733267" cy="14805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Block Arc 51"/>
            <p:cNvSpPr/>
            <p:nvPr/>
          </p:nvSpPr>
          <p:spPr>
            <a:xfrm rot="4460581">
              <a:off x="1543183" y="933583"/>
              <a:ext cx="457200" cy="457200"/>
            </a:xfrm>
            <a:prstGeom prst="blockArc">
              <a:avLst>
                <a:gd name="adj1" fmla="val 10800000"/>
                <a:gd name="adj2" fmla="val 344804"/>
                <a:gd name="adj3" fmla="val 107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Oval 52"/>
            <p:cNvSpPr/>
            <p:nvPr/>
          </p:nvSpPr>
          <p:spPr>
            <a:xfrm>
              <a:off x="1281545" y="2443942"/>
              <a:ext cx="547255" cy="1295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16200000">
              <a:off x="790402" y="3956165"/>
              <a:ext cx="1236868" cy="12434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16200000">
              <a:off x="1108882" y="3917721"/>
              <a:ext cx="1229419" cy="14391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9075438" flipV="1">
              <a:off x="1141656" y="4588628"/>
              <a:ext cx="367318" cy="13620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2524562" flipH="1" flipV="1">
              <a:off x="1626566" y="4558148"/>
              <a:ext cx="367318" cy="13620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9075438" flipV="1">
              <a:off x="1094551" y="3178236"/>
              <a:ext cx="367318" cy="13620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rot="19779993">
              <a:off x="2438400" y="609600"/>
              <a:ext cx="505267" cy="923330"/>
            </a:xfrm>
            <a:prstGeom prst="rect">
              <a:avLst/>
            </a:prstGeom>
          </p:spPr>
          <p:txBody>
            <a:bodyPr wrap="none">
              <a:spAutoFit/>
            </a:bodyPr>
            <a:lstStyle/>
            <a:p>
              <a:r>
                <a:rPr lang="en-US" sz="5400" dirty="0"/>
                <a:t>?</a:t>
              </a:r>
            </a:p>
          </p:txBody>
        </p:sp>
        <p:sp>
          <p:nvSpPr>
            <p:cNvPr id="60" name="Rectangle 59"/>
            <p:cNvSpPr/>
            <p:nvPr/>
          </p:nvSpPr>
          <p:spPr>
            <a:xfrm rot="972947">
              <a:off x="499872" y="814184"/>
              <a:ext cx="505267" cy="923330"/>
            </a:xfrm>
            <a:prstGeom prst="rect">
              <a:avLst/>
            </a:prstGeom>
          </p:spPr>
          <p:txBody>
            <a:bodyPr wrap="none">
              <a:spAutoFit/>
            </a:bodyPr>
            <a:lstStyle/>
            <a:p>
              <a:r>
                <a:rPr lang="en-US" sz="5400" dirty="0"/>
                <a:t>?</a:t>
              </a:r>
            </a:p>
          </p:txBody>
        </p:sp>
      </p:grpSp>
    </p:spTree>
    <p:extLst>
      <p:ext uri="{BB962C8B-B14F-4D97-AF65-F5344CB8AC3E}">
        <p14:creationId xmlns:p14="http://schemas.microsoft.com/office/powerpoint/2010/main" val="293888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5" name="TextBox 4"/>
          <p:cNvSpPr txBox="1"/>
          <p:nvPr/>
        </p:nvSpPr>
        <p:spPr>
          <a:xfrm>
            <a:off x="0" y="6488668"/>
            <a:ext cx="1502875" cy="369332"/>
          </a:xfrm>
          <a:prstGeom prst="rect">
            <a:avLst/>
          </a:prstGeom>
          <a:noFill/>
        </p:spPr>
        <p:txBody>
          <a:bodyPr wrap="square" rtlCol="0">
            <a:spAutoFit/>
          </a:bodyPr>
          <a:lstStyle/>
          <a:p>
            <a:r>
              <a:rPr lang="en-US" dirty="0"/>
              <a:t>Moses 5:5-7</a:t>
            </a:r>
          </a:p>
        </p:txBody>
      </p:sp>
      <p:sp>
        <p:nvSpPr>
          <p:cNvPr id="19" name="TextBox 18"/>
          <p:cNvSpPr txBox="1"/>
          <p:nvPr/>
        </p:nvSpPr>
        <p:spPr>
          <a:xfrm>
            <a:off x="283973" y="382012"/>
            <a:ext cx="4585600" cy="2862322"/>
          </a:xfrm>
          <a:prstGeom prst="rect">
            <a:avLst/>
          </a:prstGeom>
          <a:noFill/>
        </p:spPr>
        <p:txBody>
          <a:bodyPr wrap="square" rtlCol="0">
            <a:spAutoFit/>
          </a:bodyPr>
          <a:lstStyle/>
          <a:p>
            <a:r>
              <a:rPr lang="en-US" sz="2000" b="1" dirty="0"/>
              <a:t>“Certainly, the shedding of the blood of a beast could be beneficial to no man, except it was done in imitation, or as a type, or explanation of what was to be offered through the gift of God Himself—and this performance done with an eye looking forward in faith on the power of that great Sacrifice for the remission of sins. …</a:t>
            </a:r>
            <a:endParaRPr lang="en-US" sz="1200" b="1" dirty="0"/>
          </a:p>
        </p:txBody>
      </p:sp>
      <p:sp>
        <p:nvSpPr>
          <p:cNvPr id="2" name="Rectangle 1"/>
          <p:cNvSpPr/>
          <p:nvPr/>
        </p:nvSpPr>
        <p:spPr>
          <a:xfrm>
            <a:off x="5627914" y="3909375"/>
            <a:ext cx="6096000" cy="2154436"/>
          </a:xfrm>
          <a:prstGeom prst="rect">
            <a:avLst/>
          </a:prstGeom>
        </p:spPr>
        <p:txBody>
          <a:bodyPr>
            <a:spAutoFit/>
          </a:bodyPr>
          <a:lstStyle/>
          <a:p>
            <a:r>
              <a:rPr lang="en-US" sz="2000" b="1" i="0" dirty="0">
                <a:effectLst/>
              </a:rPr>
              <a:t>“… We conclude that whenever the Lord revealed Himself to men in ancient days, and commanded them to offer sacrifice to Him, that it was done that they might look forward in faith to the time of His coming, and rely upon the power of that atonement for a remission of their sins” </a:t>
            </a:r>
          </a:p>
          <a:p>
            <a:r>
              <a:rPr lang="en-US" sz="1400" b="1" i="0" dirty="0">
                <a:effectLst/>
              </a:rPr>
              <a:t>President Joseph Smith</a:t>
            </a:r>
            <a:endParaRPr lang="en-US" sz="1400" b="1" dirty="0"/>
          </a:p>
        </p:txBody>
      </p:sp>
      <p:pic>
        <p:nvPicPr>
          <p:cNvPr id="10242" name="Picture 2" descr="https://s-media-cache-ak0.pinimg.com/236x/7a/79/8d/7a798db9540a6694f9b6e8d736fc74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8" y="327272"/>
            <a:ext cx="2220687" cy="317407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133122" y="3501343"/>
            <a:ext cx="2736451" cy="2562468"/>
            <a:chOff x="734023" y="3501343"/>
            <a:chExt cx="2736451" cy="2562468"/>
          </a:xfrm>
        </p:grpSpPr>
        <p:sp>
          <p:nvSpPr>
            <p:cNvPr id="3" name="Rectangle 2"/>
            <p:cNvSpPr/>
            <p:nvPr/>
          </p:nvSpPr>
          <p:spPr>
            <a:xfrm>
              <a:off x="734023" y="3501343"/>
              <a:ext cx="2736451" cy="2562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4" descr="http://www.fightwinsurvive.com/resources/Wom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023" y="3601004"/>
              <a:ext cx="2736451" cy="24628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006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2296</Words>
  <Application>Microsoft Office PowerPoint</Application>
  <PresentationFormat>Widescreen</PresentationFormat>
  <Paragraphs>193</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Colonna MT</vt:lpstr>
      <vt:lpstr>Open Sans</vt:lpstr>
      <vt:lpstr>Comic Sans MS</vt:lpstr>
      <vt:lpstr>Calibri Light</vt:lpstr>
      <vt:lpstr>Calibri</vt:lpstr>
      <vt:lpstr>Arial</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27</cp:revision>
  <dcterms:created xsi:type="dcterms:W3CDTF">2015-06-25T15:15:50Z</dcterms:created>
  <dcterms:modified xsi:type="dcterms:W3CDTF">2020-11-08T21:06:56Z</dcterms:modified>
</cp:coreProperties>
</file>