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57" r:id="rId11"/>
  </p:sldIdLst>
  <p:sldSz cx="12192000" cy="6858000"/>
  <p:notesSz cx="6858000" cy="9144000"/>
  <p:embeddedFontLst>
    <p:embeddedFont>
      <p:font typeface="Abadi" panose="020B0604020104020204" pitchFamily="3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6FEB"/>
    <a:srgbClr val="F7A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4690-13C8-4331-BEFB-62D18D40B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1BBB6-6B86-4B8F-83AE-ADD750305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C2F0FB-E616-4A1F-BF20-E097705E06B3}"/>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5" name="Footer Placeholder 4">
            <a:extLst>
              <a:ext uri="{FF2B5EF4-FFF2-40B4-BE49-F238E27FC236}">
                <a16:creationId xmlns:a16="http://schemas.microsoft.com/office/drawing/2014/main" id="{76F3ED30-051F-4404-8D6C-6AD38093E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883C0-B21D-4901-A952-CDF6BB5161DD}"/>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165768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2C2A-195D-49C5-9917-F4A2665B2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189B01-4E35-4158-9518-B8773FC6D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B5254-3AA9-436D-BB4A-9AD59C8CDB6B}"/>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5" name="Footer Placeholder 4">
            <a:extLst>
              <a:ext uri="{FF2B5EF4-FFF2-40B4-BE49-F238E27FC236}">
                <a16:creationId xmlns:a16="http://schemas.microsoft.com/office/drawing/2014/main" id="{FCA63745-2D94-4B57-B4CA-A7FA4A90F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394E9-CBB6-489B-8C09-25B6587B49FF}"/>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206139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EABDA-E7B6-4DA6-84DF-DBF46C56A9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3C3B6-84C7-48F0-AC58-C4C020DAB2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9D112-3553-4DA8-866E-AFA1AE34BF64}"/>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5" name="Footer Placeholder 4">
            <a:extLst>
              <a:ext uri="{FF2B5EF4-FFF2-40B4-BE49-F238E27FC236}">
                <a16:creationId xmlns:a16="http://schemas.microsoft.com/office/drawing/2014/main" id="{1A000F9B-DE2A-4110-ABCA-52DFFB0C5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94F5C-6A56-4FBD-93FC-77080FF537CE}"/>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416806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3E43-1691-4AC6-B484-EE92A0717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37533-EFDB-40F2-8D47-3D3D9EF90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5B273-384E-40AD-AF65-D3D3A0A931BE}"/>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5" name="Footer Placeholder 4">
            <a:extLst>
              <a:ext uri="{FF2B5EF4-FFF2-40B4-BE49-F238E27FC236}">
                <a16:creationId xmlns:a16="http://schemas.microsoft.com/office/drawing/2014/main" id="{2C22BA2F-0C2A-4D39-A823-2BBE3CFB3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F3D2F-911C-4979-A971-7B723A0B74B2}"/>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58596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0A25-9987-40FA-B49F-A99000379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A3E559-8C20-40E6-9CF2-D22075117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A07DC5-A0E4-4C9B-AE22-445BB061DD0F}"/>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5" name="Footer Placeholder 4">
            <a:extLst>
              <a:ext uri="{FF2B5EF4-FFF2-40B4-BE49-F238E27FC236}">
                <a16:creationId xmlns:a16="http://schemas.microsoft.com/office/drawing/2014/main" id="{AE56D8FA-6891-420F-92A7-CEF88CC2A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AD4C3-3067-4C18-B93A-DB79D2882836}"/>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418055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6771-5182-4629-AD6F-3D576E8ED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A93AC-51B9-4DCF-B266-AD97A5C6B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93F896-1929-4BD6-912E-635306AE9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F510E4-7F16-400F-92A2-CCB470930846}"/>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6" name="Footer Placeholder 5">
            <a:extLst>
              <a:ext uri="{FF2B5EF4-FFF2-40B4-BE49-F238E27FC236}">
                <a16:creationId xmlns:a16="http://schemas.microsoft.com/office/drawing/2014/main" id="{BD83DB49-8195-463E-A3C0-F9494497B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FFAAF-23AE-48F5-9B50-2EFDC0887D82}"/>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304253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50DC-10B8-4C23-B7F6-E2A0CA0045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40718-77E7-4273-8C70-BFB5983B1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344CF-5258-4C74-BB54-CD3A55C48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DD40C-40F0-40DB-A063-507A20454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CD50EF-5106-4DD2-93BF-CCD21DC48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E3E286-8950-4B46-9E2A-48A05E291C48}"/>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8" name="Footer Placeholder 7">
            <a:extLst>
              <a:ext uri="{FF2B5EF4-FFF2-40B4-BE49-F238E27FC236}">
                <a16:creationId xmlns:a16="http://schemas.microsoft.com/office/drawing/2014/main" id="{03F6610E-9728-40C6-829C-690F2E31E0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F64ABC-D9FA-44E8-B242-B7033506D517}"/>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258185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D059-1393-44CC-80AF-DAAD0F198A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C77200-BDAF-474D-9F2A-6E7253FFCFBE}"/>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4" name="Footer Placeholder 3">
            <a:extLst>
              <a:ext uri="{FF2B5EF4-FFF2-40B4-BE49-F238E27FC236}">
                <a16:creationId xmlns:a16="http://schemas.microsoft.com/office/drawing/2014/main" id="{630935E0-37A0-4FF7-8A8B-4BE93DB40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EE79DF-9F6F-4CF4-841C-284DC7F237C2}"/>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356834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A6E98-9EAA-4015-9546-073182F8AEB8}"/>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3" name="Footer Placeholder 2">
            <a:extLst>
              <a:ext uri="{FF2B5EF4-FFF2-40B4-BE49-F238E27FC236}">
                <a16:creationId xmlns:a16="http://schemas.microsoft.com/office/drawing/2014/main" id="{ED7BAB10-C951-442B-8C7F-9D98EB5C8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54D499-2048-4756-9509-0257E48DEBD2}"/>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139951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8423-9117-434B-9C12-5D4349CBA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1BBAC8-BCBB-4271-9AFF-6D0AAAB59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DF131-B0A8-471F-A41C-7F77624BD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FCD81-E04C-47BB-BDA8-77697E02A6F0}"/>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6" name="Footer Placeholder 5">
            <a:extLst>
              <a:ext uri="{FF2B5EF4-FFF2-40B4-BE49-F238E27FC236}">
                <a16:creationId xmlns:a16="http://schemas.microsoft.com/office/drawing/2014/main" id="{81140D43-1E4F-443F-9F1C-00DB10E66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FD254-491B-408A-8D62-80399BD73E72}"/>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138570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06A8-DEBC-4F34-BC1F-64D8762B9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3827E-CF60-4C08-BCD7-97E7FC277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85AA39-8AC0-4957-A04A-A06595FAD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AA601-6D6F-4098-8C6D-99C74E63A4FE}"/>
              </a:ext>
            </a:extLst>
          </p:cNvPr>
          <p:cNvSpPr>
            <a:spLocks noGrp="1"/>
          </p:cNvSpPr>
          <p:nvPr>
            <p:ph type="dt" sz="half" idx="10"/>
          </p:nvPr>
        </p:nvSpPr>
        <p:spPr/>
        <p:txBody>
          <a:bodyPr/>
          <a:lstStyle/>
          <a:p>
            <a:fld id="{17E104C6-A384-435C-86DC-B218A01D977C}" type="datetimeFigureOut">
              <a:rPr lang="en-US" smtClean="0"/>
              <a:t>11/16/2020</a:t>
            </a:fld>
            <a:endParaRPr lang="en-US"/>
          </a:p>
        </p:txBody>
      </p:sp>
      <p:sp>
        <p:nvSpPr>
          <p:cNvPr id="6" name="Footer Placeholder 5">
            <a:extLst>
              <a:ext uri="{FF2B5EF4-FFF2-40B4-BE49-F238E27FC236}">
                <a16:creationId xmlns:a16="http://schemas.microsoft.com/office/drawing/2014/main" id="{E7E9B540-9B81-4A6D-935B-3A234CFFD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156C6-CE6A-44FF-A488-331DFD8AE870}"/>
              </a:ext>
            </a:extLst>
          </p:cNvPr>
          <p:cNvSpPr>
            <a:spLocks noGrp="1"/>
          </p:cNvSpPr>
          <p:nvPr>
            <p:ph type="sldNum" sz="quarter" idx="12"/>
          </p:nvPr>
        </p:nvSpPr>
        <p:spPr/>
        <p:txBody>
          <a:bodyPr/>
          <a:lstStyle/>
          <a:p>
            <a:fld id="{67973177-D04B-4DF6-883B-94DB8667DD8F}" type="slidenum">
              <a:rPr lang="en-US" smtClean="0"/>
              <a:t>‹#›</a:t>
            </a:fld>
            <a:endParaRPr lang="en-US"/>
          </a:p>
        </p:txBody>
      </p:sp>
    </p:spTree>
    <p:extLst>
      <p:ext uri="{BB962C8B-B14F-4D97-AF65-F5344CB8AC3E}">
        <p14:creationId xmlns:p14="http://schemas.microsoft.com/office/powerpoint/2010/main" val="17256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D0759-E6B0-4C44-AB35-A8AFAC987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0D19C-AD33-45E5-B492-0039C2D5D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D8C99-042F-453A-87C7-9D9C7A020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104C6-A384-435C-86DC-B218A01D977C}" type="datetimeFigureOut">
              <a:rPr lang="en-US" smtClean="0"/>
              <a:t>11/16/2020</a:t>
            </a:fld>
            <a:endParaRPr lang="en-US"/>
          </a:p>
        </p:txBody>
      </p:sp>
      <p:sp>
        <p:nvSpPr>
          <p:cNvPr id="5" name="Footer Placeholder 4">
            <a:extLst>
              <a:ext uri="{FF2B5EF4-FFF2-40B4-BE49-F238E27FC236}">
                <a16:creationId xmlns:a16="http://schemas.microsoft.com/office/drawing/2014/main" id="{5C47CD73-54DA-4A4C-ABFD-FC57745A0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3A6504-FB07-4676-8FA7-C554230AB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73177-D04B-4DF6-883B-94DB8667DD8F}" type="slidenum">
              <a:rPr lang="en-US" smtClean="0"/>
              <a:t>‹#›</a:t>
            </a:fld>
            <a:endParaRPr lang="en-US"/>
          </a:p>
        </p:txBody>
      </p:sp>
    </p:spTree>
    <p:extLst>
      <p:ext uri="{BB962C8B-B14F-4D97-AF65-F5344CB8AC3E}">
        <p14:creationId xmlns:p14="http://schemas.microsoft.com/office/powerpoint/2010/main" val="194735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urchofjesuschrist.org/study/manual/for-the-strength-of-youth/sabbath-day-observance?lang=eng&amp;para=p4-p5#p4" TargetMode="External"/><Relationship Id="rId2" Type="http://schemas.openxmlformats.org/officeDocument/2006/relationships/hyperlink" Target="https://www.churchofjesuschrist.org/study/general-conference/2015/04/the-sabbath-is-a-delight?lang=eng&amp;para=p35#p3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churchofjesuschrist.org/study/scriptures/ot/isa/58.13?lang=eng#p13" TargetMode="Externa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oter Placeholder 14">
            <a:extLst>
              <a:ext uri="{FF2B5EF4-FFF2-40B4-BE49-F238E27FC236}">
                <a16:creationId xmlns:a16="http://schemas.microsoft.com/office/drawing/2014/main" id="{AA289FDA-6578-4FB5-9A26-6ECB7F1CCCE6}"/>
              </a:ext>
            </a:extLst>
          </p:cNvPr>
          <p:cNvSpPr>
            <a:spLocks noGrp="1"/>
          </p:cNvSpPr>
          <p:nvPr/>
        </p:nvSpPr>
        <p:spPr>
          <a:xfrm>
            <a:off x="130629" y="64526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47" name="Group 46">
            <a:extLst>
              <a:ext uri="{FF2B5EF4-FFF2-40B4-BE49-F238E27FC236}">
                <a16:creationId xmlns:a16="http://schemas.microsoft.com/office/drawing/2014/main" id="{BCBDD184-A72A-48B0-96B4-284FD29DA458}"/>
              </a:ext>
            </a:extLst>
          </p:cNvPr>
          <p:cNvGrpSpPr/>
          <p:nvPr/>
        </p:nvGrpSpPr>
        <p:grpSpPr>
          <a:xfrm>
            <a:off x="2865276" y="1112071"/>
            <a:ext cx="6394045" cy="5241670"/>
            <a:chOff x="2869145" y="872165"/>
            <a:chExt cx="6394045" cy="5241670"/>
          </a:xfrm>
        </p:grpSpPr>
        <p:grpSp>
          <p:nvGrpSpPr>
            <p:cNvPr id="48" name="Group 47">
              <a:extLst>
                <a:ext uri="{FF2B5EF4-FFF2-40B4-BE49-F238E27FC236}">
                  <a16:creationId xmlns:a16="http://schemas.microsoft.com/office/drawing/2014/main" id="{6AB4EA6B-D3DF-42EC-AF57-3CD14FDDE7ED}"/>
                </a:ext>
              </a:extLst>
            </p:cNvPr>
            <p:cNvGrpSpPr/>
            <p:nvPr/>
          </p:nvGrpSpPr>
          <p:grpSpPr>
            <a:xfrm>
              <a:off x="2869145" y="872165"/>
              <a:ext cx="3343953" cy="4931996"/>
              <a:chOff x="2493950" y="1171148"/>
              <a:chExt cx="3343953" cy="4430596"/>
            </a:xfrm>
          </p:grpSpPr>
          <p:sp>
            <p:nvSpPr>
              <p:cNvPr id="52" name="Flowchart: Delay 51">
                <a:extLst>
                  <a:ext uri="{FF2B5EF4-FFF2-40B4-BE49-F238E27FC236}">
                    <a16:creationId xmlns:a16="http://schemas.microsoft.com/office/drawing/2014/main" id="{646F7E52-B92D-431F-A659-D0C672208838}"/>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a:extLst>
                  <a:ext uri="{FF2B5EF4-FFF2-40B4-BE49-F238E27FC236}">
                    <a16:creationId xmlns:a16="http://schemas.microsoft.com/office/drawing/2014/main" id="{DCE169ED-6D07-4F1B-8E1C-21AC75022321}"/>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84575BDE-B811-42C4-B816-49EBADB98955}"/>
                </a:ext>
              </a:extLst>
            </p:cNvPr>
            <p:cNvGrpSpPr/>
            <p:nvPr/>
          </p:nvGrpSpPr>
          <p:grpSpPr>
            <a:xfrm rot="1898031">
              <a:off x="5919237" y="1077892"/>
              <a:ext cx="3343953" cy="5035943"/>
              <a:chOff x="2493950" y="1171148"/>
              <a:chExt cx="3343953" cy="4430596"/>
            </a:xfrm>
          </p:grpSpPr>
          <p:sp>
            <p:nvSpPr>
              <p:cNvPr id="50" name="Flowchart: Delay 49">
                <a:extLst>
                  <a:ext uri="{FF2B5EF4-FFF2-40B4-BE49-F238E27FC236}">
                    <a16:creationId xmlns:a16="http://schemas.microsoft.com/office/drawing/2014/main" id="{3C8E05DA-07AD-4DB1-85B4-530B19340E67}"/>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a:extLst>
                  <a:ext uri="{FF2B5EF4-FFF2-40B4-BE49-F238E27FC236}">
                    <a16:creationId xmlns:a16="http://schemas.microsoft.com/office/drawing/2014/main" id="{BA322C58-55C7-4014-B135-289CCF2CB045}"/>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a:extLst>
              <a:ext uri="{FF2B5EF4-FFF2-40B4-BE49-F238E27FC236}">
                <a16:creationId xmlns:a16="http://schemas.microsoft.com/office/drawing/2014/main" id="{4DC691B3-139F-4E1A-86AA-335C4AF3BFCB}"/>
              </a:ext>
            </a:extLst>
          </p:cNvPr>
          <p:cNvSpPr txBox="1"/>
          <p:nvPr/>
        </p:nvSpPr>
        <p:spPr>
          <a:xfrm>
            <a:off x="3337281" y="96408"/>
            <a:ext cx="5997489"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Commandments</a:t>
            </a:r>
          </a:p>
        </p:txBody>
      </p:sp>
      <p:sp>
        <p:nvSpPr>
          <p:cNvPr id="55" name="TextBox 54">
            <a:extLst>
              <a:ext uri="{FF2B5EF4-FFF2-40B4-BE49-F238E27FC236}">
                <a16:creationId xmlns:a16="http://schemas.microsoft.com/office/drawing/2014/main" id="{4250E389-C71F-4962-8492-EFC2101CAF36}"/>
              </a:ext>
            </a:extLst>
          </p:cNvPr>
          <p:cNvSpPr txBox="1"/>
          <p:nvPr/>
        </p:nvSpPr>
        <p:spPr>
          <a:xfrm>
            <a:off x="5595628" y="1078871"/>
            <a:ext cx="1163782" cy="523220"/>
          </a:xfrm>
          <a:prstGeom prst="rect">
            <a:avLst/>
          </a:prstGeom>
          <a:noFill/>
        </p:spPr>
        <p:txBody>
          <a:bodyPr wrap="square" rtlCol="0">
            <a:spAutoFit/>
          </a:bodyPr>
          <a:lstStyle/>
          <a:p>
            <a:r>
              <a:rPr lang="en-US" sz="2800" dirty="0">
                <a:solidFill>
                  <a:schemeClr val="bg1"/>
                </a:solidFill>
                <a:latin typeface="Abadi" panose="020B0604020104020204" pitchFamily="34" charset="0"/>
              </a:rPr>
              <a:t>Part 1</a:t>
            </a:r>
          </a:p>
        </p:txBody>
      </p:sp>
      <p:sp>
        <p:nvSpPr>
          <p:cNvPr id="56" name="TextBox 55">
            <a:extLst>
              <a:ext uri="{FF2B5EF4-FFF2-40B4-BE49-F238E27FC236}">
                <a16:creationId xmlns:a16="http://schemas.microsoft.com/office/drawing/2014/main" id="{2758DD96-2608-4A05-A175-0339042A7A16}"/>
              </a:ext>
            </a:extLst>
          </p:cNvPr>
          <p:cNvSpPr txBox="1"/>
          <p:nvPr/>
        </p:nvSpPr>
        <p:spPr>
          <a:xfrm>
            <a:off x="130628" y="106304"/>
            <a:ext cx="2125531" cy="369332"/>
          </a:xfrm>
          <a:prstGeom prst="rect">
            <a:avLst/>
          </a:prstGeom>
          <a:noFill/>
        </p:spPr>
        <p:txBody>
          <a:bodyPr wrap="square" rtlCol="0">
            <a:spAutoFit/>
          </a:bodyPr>
          <a:lstStyle/>
          <a:p>
            <a:r>
              <a:rPr lang="en-US" dirty="0">
                <a:solidFill>
                  <a:schemeClr val="bg1"/>
                </a:solidFill>
                <a:latin typeface="Abadi" panose="020B0604020104020204" pitchFamily="34" charset="0"/>
              </a:rPr>
              <a:t>Lesson 131</a:t>
            </a:r>
          </a:p>
        </p:txBody>
      </p:sp>
    </p:spTree>
    <p:extLst>
      <p:ext uri="{BB962C8B-B14F-4D97-AF65-F5344CB8AC3E}">
        <p14:creationId xmlns:p14="http://schemas.microsoft.com/office/powerpoint/2010/main" val="143361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14">
            <a:extLst>
              <a:ext uri="{FF2B5EF4-FFF2-40B4-BE49-F238E27FC236}">
                <a16:creationId xmlns:a16="http://schemas.microsoft.com/office/drawing/2014/main" id="{224709EE-6F38-40AA-B532-A0C5A9EB76C5}"/>
              </a:ext>
            </a:extLst>
          </p:cNvPr>
          <p:cNvSpPr>
            <a:spLocks noGrp="1"/>
          </p:cNvSpPr>
          <p:nvPr/>
        </p:nvSpPr>
        <p:spPr>
          <a:xfrm>
            <a:off x="130629" y="64526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
        <p:nvSpPr>
          <p:cNvPr id="2" name="Rectangle 1">
            <a:extLst>
              <a:ext uri="{FF2B5EF4-FFF2-40B4-BE49-F238E27FC236}">
                <a16:creationId xmlns:a16="http://schemas.microsoft.com/office/drawing/2014/main" id="{9BA21228-DD58-422A-B0B1-DC37A961F007}"/>
              </a:ext>
            </a:extLst>
          </p:cNvPr>
          <p:cNvSpPr/>
          <p:nvPr/>
        </p:nvSpPr>
        <p:spPr>
          <a:xfrm>
            <a:off x="198923" y="150879"/>
            <a:ext cx="7972926" cy="2031325"/>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#303 Keep the Commandments</a:t>
            </a:r>
          </a:p>
          <a:p>
            <a:endParaRPr lang="en-US" dirty="0">
              <a:solidFill>
                <a:schemeClr val="bg1"/>
              </a:solidFill>
            </a:endParaRPr>
          </a:p>
          <a:p>
            <a:pPr marL="342900" indent="-342900">
              <a:buAutoNum type="arabicPeriod"/>
            </a:pPr>
            <a:r>
              <a:rPr lang="en-US" dirty="0">
                <a:solidFill>
                  <a:schemeClr val="bg1"/>
                </a:solidFill>
              </a:rPr>
              <a:t>Russell M. Nelson, “</a:t>
            </a:r>
            <a:r>
              <a:rPr lang="en-US" dirty="0">
                <a:solidFill>
                  <a:schemeClr val="bg1"/>
                </a:solidFill>
                <a:hlinkClick r:id="rId2">
                  <a:extLst>
                    <a:ext uri="{A12FA001-AC4F-418D-AE19-62706E023703}">
                      <ahyp:hlinkClr xmlns:ahyp="http://schemas.microsoft.com/office/drawing/2018/hyperlinkcolor" val="tx"/>
                    </a:ext>
                  </a:extLst>
                </a:hlinkClick>
              </a:rPr>
              <a:t>The Sabbath Is a Delight</a:t>
            </a:r>
            <a:r>
              <a:rPr lang="en-US" dirty="0">
                <a:solidFill>
                  <a:schemeClr val="bg1"/>
                </a:solidFill>
              </a:rPr>
              <a:t>,” </a:t>
            </a:r>
            <a:r>
              <a:rPr lang="en-US" i="1" dirty="0">
                <a:solidFill>
                  <a:schemeClr val="bg1"/>
                </a:solidFill>
              </a:rPr>
              <a:t>Ensign</a:t>
            </a:r>
            <a:r>
              <a:rPr lang="en-US" dirty="0">
                <a:solidFill>
                  <a:schemeClr val="bg1"/>
                </a:solidFill>
              </a:rPr>
              <a:t> or </a:t>
            </a:r>
            <a:r>
              <a:rPr lang="en-US" i="1" dirty="0">
                <a:solidFill>
                  <a:schemeClr val="bg1"/>
                </a:solidFill>
              </a:rPr>
              <a:t>Liahona, </a:t>
            </a:r>
            <a:r>
              <a:rPr lang="en-US" dirty="0">
                <a:solidFill>
                  <a:schemeClr val="bg1"/>
                </a:solidFill>
              </a:rPr>
              <a:t>May 2015, 132).</a:t>
            </a:r>
          </a:p>
          <a:p>
            <a:pPr marL="342900" indent="-342900">
              <a:buAutoNum type="arabicPeriod"/>
            </a:pPr>
            <a:r>
              <a:rPr lang="en-US" i="1" dirty="0">
                <a:solidFill>
                  <a:schemeClr val="bg1"/>
                </a:solidFill>
              </a:rPr>
              <a:t>For the Strength of Youth</a:t>
            </a:r>
            <a:r>
              <a:rPr lang="en-US" dirty="0">
                <a:solidFill>
                  <a:schemeClr val="bg1"/>
                </a:solidFill>
              </a:rPr>
              <a:t>[booklet, 2011], </a:t>
            </a:r>
            <a:r>
              <a:rPr lang="en-US" dirty="0">
                <a:solidFill>
                  <a:schemeClr val="bg1"/>
                </a:solidFill>
                <a:hlinkClick r:id="rId3">
                  <a:extLst>
                    <a:ext uri="{A12FA001-AC4F-418D-AE19-62706E023703}">
                      <ahyp:hlinkClr xmlns:ahyp="http://schemas.microsoft.com/office/drawing/2018/hyperlinkcolor" val="tx"/>
                    </a:ext>
                  </a:extLst>
                </a:hlinkClick>
              </a:rPr>
              <a:t>30</a:t>
            </a:r>
            <a:endParaRPr lang="en-US" dirty="0"/>
          </a:p>
        </p:txBody>
      </p:sp>
    </p:spTree>
    <p:extLst>
      <p:ext uri="{BB962C8B-B14F-4D97-AF65-F5344CB8AC3E}">
        <p14:creationId xmlns:p14="http://schemas.microsoft.com/office/powerpoint/2010/main" val="133002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412305A-392B-4678-B5E6-7EC1EAFD6D6B}"/>
              </a:ext>
            </a:extLst>
          </p:cNvPr>
          <p:cNvGrpSpPr/>
          <p:nvPr/>
        </p:nvGrpSpPr>
        <p:grpSpPr>
          <a:xfrm>
            <a:off x="618705" y="833575"/>
            <a:ext cx="3343953" cy="5043565"/>
            <a:chOff x="920909" y="850514"/>
            <a:chExt cx="3343953" cy="5043565"/>
          </a:xfrm>
        </p:grpSpPr>
        <p:grpSp>
          <p:nvGrpSpPr>
            <p:cNvPr id="3" name="Group 2">
              <a:extLst>
                <a:ext uri="{FF2B5EF4-FFF2-40B4-BE49-F238E27FC236}">
                  <a16:creationId xmlns:a16="http://schemas.microsoft.com/office/drawing/2014/main" id="{8C29DBE7-BE8C-490C-99D7-460CE32F4E5D}"/>
                </a:ext>
              </a:extLst>
            </p:cNvPr>
            <p:cNvGrpSpPr/>
            <p:nvPr/>
          </p:nvGrpSpPr>
          <p:grpSpPr>
            <a:xfrm rot="967096">
              <a:off x="920909" y="850514"/>
              <a:ext cx="3343953" cy="5043565"/>
              <a:chOff x="2493950" y="1171148"/>
              <a:chExt cx="3343953" cy="4430596"/>
            </a:xfrm>
          </p:grpSpPr>
          <p:sp>
            <p:nvSpPr>
              <p:cNvPr id="2" name="Flowchart: Delay 1">
                <a:extLst>
                  <a:ext uri="{FF2B5EF4-FFF2-40B4-BE49-F238E27FC236}">
                    <a16:creationId xmlns:a16="http://schemas.microsoft.com/office/drawing/2014/main" id="{41EE2D33-CA2A-43A4-8A2C-6F4FDEE5B1E5}"/>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034500DA-B9AD-431B-AA92-21E99D57CFE6}"/>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594EFB3-FE49-48AA-95E5-277EC3031E9D}"/>
                </a:ext>
              </a:extLst>
            </p:cNvPr>
            <p:cNvSpPr/>
            <p:nvPr/>
          </p:nvSpPr>
          <p:spPr>
            <a:xfrm>
              <a:off x="1346391" y="2371561"/>
              <a:ext cx="2765659" cy="2862322"/>
            </a:xfrm>
            <a:prstGeom prst="rect">
              <a:avLst/>
            </a:prstGeom>
          </p:spPr>
          <p:txBody>
            <a:bodyPr wrap="square">
              <a:spAutoFit/>
            </a:bodyPr>
            <a:lstStyle/>
            <a:p>
              <a:r>
                <a:rPr lang="en-US" sz="2000" dirty="0">
                  <a:solidFill>
                    <a:srgbClr val="212225"/>
                  </a:solidFill>
                  <a:latin typeface="Abadi" panose="020B0604020104020204" pitchFamily="34" charset="0"/>
                </a:rPr>
                <a:t>Commandments are the laws and requirements that God gives to help us progress and become like Him. </a:t>
              </a:r>
            </a:p>
            <a:p>
              <a:endParaRPr lang="en-US" sz="2000" dirty="0">
                <a:solidFill>
                  <a:srgbClr val="212225"/>
                </a:solidFill>
                <a:latin typeface="Abadi" panose="020B0604020104020204" pitchFamily="34" charset="0"/>
              </a:endParaRPr>
            </a:p>
            <a:p>
              <a:r>
                <a:rPr lang="en-US" sz="2000" dirty="0">
                  <a:solidFill>
                    <a:srgbClr val="212225"/>
                  </a:solidFill>
                  <a:latin typeface="Abadi" panose="020B0604020104020204" pitchFamily="34" charset="0"/>
                </a:rPr>
                <a:t>The commandments are a manifestation of God’s love for us.</a:t>
              </a:r>
              <a:endParaRPr lang="en-US" sz="2000" dirty="0">
                <a:latin typeface="Abadi" panose="020B0604020104020204" pitchFamily="34" charset="0"/>
              </a:endParaRPr>
            </a:p>
          </p:txBody>
        </p:sp>
      </p:grpSp>
      <p:grpSp>
        <p:nvGrpSpPr>
          <p:cNvPr id="13" name="Group 12">
            <a:extLst>
              <a:ext uri="{FF2B5EF4-FFF2-40B4-BE49-F238E27FC236}">
                <a16:creationId xmlns:a16="http://schemas.microsoft.com/office/drawing/2014/main" id="{9027CB6E-E61E-4E89-8B00-5ED83F5DA8EA}"/>
              </a:ext>
            </a:extLst>
          </p:cNvPr>
          <p:cNvGrpSpPr/>
          <p:nvPr/>
        </p:nvGrpSpPr>
        <p:grpSpPr>
          <a:xfrm>
            <a:off x="8368979" y="801763"/>
            <a:ext cx="3343953" cy="5035943"/>
            <a:chOff x="7940542" y="796662"/>
            <a:chExt cx="3343953" cy="5035943"/>
          </a:xfrm>
        </p:grpSpPr>
        <p:grpSp>
          <p:nvGrpSpPr>
            <p:cNvPr id="6" name="Group 5">
              <a:extLst>
                <a:ext uri="{FF2B5EF4-FFF2-40B4-BE49-F238E27FC236}">
                  <a16:creationId xmlns:a16="http://schemas.microsoft.com/office/drawing/2014/main" id="{5D38C65F-C9F2-431F-B9C2-BDD34BA6FB0B}"/>
                </a:ext>
              </a:extLst>
            </p:cNvPr>
            <p:cNvGrpSpPr/>
            <p:nvPr/>
          </p:nvGrpSpPr>
          <p:grpSpPr>
            <a:xfrm rot="973383">
              <a:off x="7940542" y="796662"/>
              <a:ext cx="3343953" cy="5035943"/>
              <a:chOff x="2493950" y="1171148"/>
              <a:chExt cx="3343953" cy="4430596"/>
            </a:xfrm>
          </p:grpSpPr>
          <p:sp>
            <p:nvSpPr>
              <p:cNvPr id="7" name="Flowchart: Delay 6">
                <a:extLst>
                  <a:ext uri="{FF2B5EF4-FFF2-40B4-BE49-F238E27FC236}">
                    <a16:creationId xmlns:a16="http://schemas.microsoft.com/office/drawing/2014/main" id="{11981072-C21C-4FD6-B0DE-76A59F4FD1CC}"/>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a:extLst>
                  <a:ext uri="{FF2B5EF4-FFF2-40B4-BE49-F238E27FC236}">
                    <a16:creationId xmlns:a16="http://schemas.microsoft.com/office/drawing/2014/main" id="{79AEE367-7493-4879-901B-5889CA561BBD}"/>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5647B734-D5C3-4D54-BABE-1BAE2A0A4E7F}"/>
                </a:ext>
              </a:extLst>
            </p:cNvPr>
            <p:cNvSpPr/>
            <p:nvPr/>
          </p:nvSpPr>
          <p:spPr>
            <a:xfrm>
              <a:off x="8379081" y="2521059"/>
              <a:ext cx="2765659" cy="1815882"/>
            </a:xfrm>
            <a:prstGeom prst="rect">
              <a:avLst/>
            </a:prstGeom>
          </p:spPr>
          <p:txBody>
            <a:bodyPr wrap="square">
              <a:spAutoFit/>
            </a:bodyPr>
            <a:lstStyle/>
            <a:p>
              <a:r>
                <a:rPr lang="en-US" sz="2800" dirty="0"/>
                <a:t>We manifest our love for Him by keeping His commandments </a:t>
              </a:r>
              <a:endParaRPr lang="en-US" sz="2800" dirty="0">
                <a:latin typeface="Abadi" panose="020B0604020104020204" pitchFamily="34" charset="0"/>
              </a:endParaRPr>
            </a:p>
          </p:txBody>
        </p:sp>
      </p:grpSp>
      <p:pic>
        <p:nvPicPr>
          <p:cNvPr id="1026" name="Picture 2" descr="Image result for love for heavenly father">
            <a:extLst>
              <a:ext uri="{FF2B5EF4-FFF2-40B4-BE49-F238E27FC236}">
                <a16:creationId xmlns:a16="http://schemas.microsoft.com/office/drawing/2014/main" id="{ECF9E9AB-CEA6-4FF2-9274-F8342788D5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87" t="4220" r="9255"/>
          <a:stretch/>
        </p:blipFill>
        <p:spPr bwMode="auto">
          <a:xfrm>
            <a:off x="4374110" y="1773330"/>
            <a:ext cx="3578919" cy="3443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E790B00-E6CD-48B0-9147-9D3DC1E31EFC}"/>
              </a:ext>
            </a:extLst>
          </p:cNvPr>
          <p:cNvSpPr/>
          <p:nvPr/>
        </p:nvSpPr>
        <p:spPr>
          <a:xfrm>
            <a:off x="2675363" y="5752320"/>
            <a:ext cx="6976590" cy="1077218"/>
          </a:xfrm>
          <a:prstGeom prst="rect">
            <a:avLst/>
          </a:prstGeom>
        </p:spPr>
        <p:txBody>
          <a:bodyPr wrap="none">
            <a:spAutoFit/>
          </a:bodyPr>
          <a:lstStyle/>
          <a:p>
            <a:pPr algn="ctr"/>
            <a:r>
              <a:rPr lang="en-US" sz="3200" i="1" dirty="0">
                <a:solidFill>
                  <a:srgbClr val="FFFF00"/>
                </a:solidFill>
                <a:latin typeface="Abadi" panose="020B0604020104020204" pitchFamily="34" charset="0"/>
              </a:rPr>
              <a:t>If ye love me, keep my commandments</a:t>
            </a:r>
          </a:p>
          <a:p>
            <a:pPr algn="ctr"/>
            <a:r>
              <a:rPr lang="en-US" sz="3200" i="1" dirty="0">
                <a:solidFill>
                  <a:srgbClr val="FFFF00"/>
                </a:solidFill>
                <a:latin typeface="Abadi" panose="020B0604020104020204" pitchFamily="34" charset="0"/>
              </a:rPr>
              <a:t>John 14:15</a:t>
            </a:r>
          </a:p>
        </p:txBody>
      </p:sp>
    </p:spTree>
    <p:extLst>
      <p:ext uri="{BB962C8B-B14F-4D97-AF65-F5344CB8AC3E}">
        <p14:creationId xmlns:p14="http://schemas.microsoft.com/office/powerpoint/2010/main" val="87003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412305A-392B-4678-B5E6-7EC1EAFD6D6B}"/>
              </a:ext>
            </a:extLst>
          </p:cNvPr>
          <p:cNvGrpSpPr/>
          <p:nvPr/>
        </p:nvGrpSpPr>
        <p:grpSpPr>
          <a:xfrm>
            <a:off x="618705" y="833575"/>
            <a:ext cx="3343953" cy="5043565"/>
            <a:chOff x="920909" y="850514"/>
            <a:chExt cx="3343953" cy="5043565"/>
          </a:xfrm>
        </p:grpSpPr>
        <p:grpSp>
          <p:nvGrpSpPr>
            <p:cNvPr id="3" name="Group 2">
              <a:extLst>
                <a:ext uri="{FF2B5EF4-FFF2-40B4-BE49-F238E27FC236}">
                  <a16:creationId xmlns:a16="http://schemas.microsoft.com/office/drawing/2014/main" id="{8C29DBE7-BE8C-490C-99D7-460CE32F4E5D}"/>
                </a:ext>
              </a:extLst>
            </p:cNvPr>
            <p:cNvGrpSpPr/>
            <p:nvPr/>
          </p:nvGrpSpPr>
          <p:grpSpPr>
            <a:xfrm rot="967096">
              <a:off x="920909" y="850514"/>
              <a:ext cx="3343953" cy="5043565"/>
              <a:chOff x="2493950" y="1171148"/>
              <a:chExt cx="3343953" cy="4430596"/>
            </a:xfrm>
          </p:grpSpPr>
          <p:sp>
            <p:nvSpPr>
              <p:cNvPr id="2" name="Flowchart: Delay 1">
                <a:extLst>
                  <a:ext uri="{FF2B5EF4-FFF2-40B4-BE49-F238E27FC236}">
                    <a16:creationId xmlns:a16="http://schemas.microsoft.com/office/drawing/2014/main" id="{41EE2D33-CA2A-43A4-8A2C-6F4FDEE5B1E5}"/>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034500DA-B9AD-431B-AA92-21E99D57CFE6}"/>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594EFB3-FE49-48AA-95E5-277EC3031E9D}"/>
                </a:ext>
              </a:extLst>
            </p:cNvPr>
            <p:cNvSpPr/>
            <p:nvPr/>
          </p:nvSpPr>
          <p:spPr>
            <a:xfrm>
              <a:off x="1295429" y="2441589"/>
              <a:ext cx="2830762" cy="2677656"/>
            </a:xfrm>
            <a:prstGeom prst="rect">
              <a:avLst/>
            </a:prstGeom>
          </p:spPr>
          <p:txBody>
            <a:bodyPr wrap="square">
              <a:spAutoFit/>
            </a:bodyPr>
            <a:lstStyle/>
            <a:p>
              <a:pPr algn="ctr"/>
              <a:r>
                <a:rPr lang="en-US" sz="2800" dirty="0"/>
                <a:t>Keeping the commandments will always bring happiness and blessings from the Lord</a:t>
              </a:r>
              <a:endParaRPr lang="en-US" sz="2800" dirty="0">
                <a:latin typeface="Abadi" panose="020B0604020104020204" pitchFamily="34" charset="0"/>
              </a:endParaRPr>
            </a:p>
          </p:txBody>
        </p:sp>
      </p:grpSp>
      <p:sp>
        <p:nvSpPr>
          <p:cNvPr id="14" name="Rectangle 13">
            <a:extLst>
              <a:ext uri="{FF2B5EF4-FFF2-40B4-BE49-F238E27FC236}">
                <a16:creationId xmlns:a16="http://schemas.microsoft.com/office/drawing/2014/main" id="{B50520A5-568B-41A1-B82A-671F86530D49}"/>
              </a:ext>
            </a:extLst>
          </p:cNvPr>
          <p:cNvSpPr/>
          <p:nvPr/>
        </p:nvSpPr>
        <p:spPr>
          <a:xfrm>
            <a:off x="4085534" y="404281"/>
            <a:ext cx="4428980" cy="4247317"/>
          </a:xfrm>
          <a:prstGeom prst="rect">
            <a:avLst/>
          </a:prstGeom>
        </p:spPr>
        <p:txBody>
          <a:bodyPr wrap="square">
            <a:spAutoFit/>
          </a:bodyPr>
          <a:lstStyle/>
          <a:p>
            <a:r>
              <a:rPr lang="en-US" i="1" dirty="0">
                <a:solidFill>
                  <a:srgbClr val="FFFF00"/>
                </a:solidFill>
                <a:latin typeface="Abadi" panose="020B0604020104020204" pitchFamily="34" charset="0"/>
              </a:rPr>
              <a:t>And moreover, I would desire that ye should consider on the blessed and happy state of those that keep the commandments of God. </a:t>
            </a:r>
          </a:p>
          <a:p>
            <a:endParaRPr lang="en-US" i="1" dirty="0">
              <a:solidFill>
                <a:srgbClr val="FFFF00"/>
              </a:solidFill>
              <a:latin typeface="Abadi" panose="020B0604020104020204" pitchFamily="34" charset="0"/>
            </a:endParaRPr>
          </a:p>
          <a:p>
            <a:r>
              <a:rPr lang="en-US" i="1" dirty="0">
                <a:solidFill>
                  <a:srgbClr val="FFFF00"/>
                </a:solidFill>
                <a:latin typeface="Abadi" panose="020B0604020104020204" pitchFamily="34" charset="0"/>
              </a:rPr>
              <a:t>For behold, they are blessed in all things, both temporal and spiritual; and if they hold out faithful to the end they are received into heaven, that thereby they may dwell with God in a state of never-ending happiness. </a:t>
            </a:r>
          </a:p>
          <a:p>
            <a:endParaRPr lang="en-US" i="1" dirty="0">
              <a:solidFill>
                <a:srgbClr val="FFFF00"/>
              </a:solidFill>
              <a:latin typeface="Abadi" panose="020B0604020104020204" pitchFamily="34" charset="0"/>
            </a:endParaRPr>
          </a:p>
          <a:p>
            <a:r>
              <a:rPr lang="en-US" i="1" dirty="0">
                <a:solidFill>
                  <a:srgbClr val="FFFF00"/>
                </a:solidFill>
                <a:latin typeface="Abadi" panose="020B0604020104020204" pitchFamily="34" charset="0"/>
              </a:rPr>
              <a:t>O remember, remember that these things are true; for the Lord God hath spoken it.</a:t>
            </a:r>
          </a:p>
          <a:p>
            <a:r>
              <a:rPr lang="en-US" i="1" dirty="0">
                <a:solidFill>
                  <a:srgbClr val="FFFF00"/>
                </a:solidFill>
                <a:latin typeface="Abadi" panose="020B0604020104020204" pitchFamily="34" charset="0"/>
              </a:rPr>
              <a:t>Mosiah 2:41</a:t>
            </a:r>
          </a:p>
        </p:txBody>
      </p:sp>
      <p:sp>
        <p:nvSpPr>
          <p:cNvPr id="15" name="Rectangle 14">
            <a:extLst>
              <a:ext uri="{FF2B5EF4-FFF2-40B4-BE49-F238E27FC236}">
                <a16:creationId xmlns:a16="http://schemas.microsoft.com/office/drawing/2014/main" id="{DD39BA39-68BD-4574-9F02-8E342714FC97}"/>
              </a:ext>
            </a:extLst>
          </p:cNvPr>
          <p:cNvSpPr/>
          <p:nvPr/>
        </p:nvSpPr>
        <p:spPr>
          <a:xfrm>
            <a:off x="6737684" y="4812414"/>
            <a:ext cx="4846339" cy="1477328"/>
          </a:xfrm>
          <a:prstGeom prst="rect">
            <a:avLst/>
          </a:prstGeom>
        </p:spPr>
        <p:txBody>
          <a:bodyPr wrap="square">
            <a:spAutoFit/>
          </a:bodyPr>
          <a:lstStyle/>
          <a:p>
            <a:r>
              <a:rPr lang="en-US" i="1" dirty="0">
                <a:solidFill>
                  <a:srgbClr val="FFFF00"/>
                </a:solidFill>
                <a:latin typeface="Abadi" panose="020B0604020104020204" pitchFamily="34" charset="0"/>
              </a:rPr>
              <a:t>Do not suppose, because it has been spoken concerning restoration, that ye shall be restored from sin to happiness. Behold, I say unto you, wickedness never was happiness.</a:t>
            </a:r>
          </a:p>
          <a:p>
            <a:r>
              <a:rPr lang="en-US" i="1" dirty="0">
                <a:solidFill>
                  <a:srgbClr val="FFFF00"/>
                </a:solidFill>
                <a:latin typeface="Abadi" panose="020B0604020104020204" pitchFamily="34" charset="0"/>
              </a:rPr>
              <a:t>Alma 41:10</a:t>
            </a:r>
          </a:p>
        </p:txBody>
      </p:sp>
      <p:pic>
        <p:nvPicPr>
          <p:cNvPr id="1028" name="Picture 4" descr="Image result for looking at the stars">
            <a:extLst>
              <a:ext uri="{FF2B5EF4-FFF2-40B4-BE49-F238E27FC236}">
                <a16:creationId xmlns:a16="http://schemas.microsoft.com/office/drawing/2014/main" id="{33059C14-FF50-4DAC-BB92-BD9CA488F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619"/>
          <a:stretch/>
        </p:blipFill>
        <p:spPr bwMode="auto">
          <a:xfrm>
            <a:off x="8618168" y="769035"/>
            <a:ext cx="3103057" cy="2994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412305A-392B-4678-B5E6-7EC1EAFD6D6B}"/>
              </a:ext>
            </a:extLst>
          </p:cNvPr>
          <p:cNvGrpSpPr/>
          <p:nvPr/>
        </p:nvGrpSpPr>
        <p:grpSpPr>
          <a:xfrm>
            <a:off x="7414140" y="907217"/>
            <a:ext cx="3343953" cy="5043565"/>
            <a:chOff x="920909" y="850514"/>
            <a:chExt cx="3343953" cy="5043565"/>
          </a:xfrm>
        </p:grpSpPr>
        <p:grpSp>
          <p:nvGrpSpPr>
            <p:cNvPr id="3" name="Group 2">
              <a:extLst>
                <a:ext uri="{FF2B5EF4-FFF2-40B4-BE49-F238E27FC236}">
                  <a16:creationId xmlns:a16="http://schemas.microsoft.com/office/drawing/2014/main" id="{8C29DBE7-BE8C-490C-99D7-460CE32F4E5D}"/>
                </a:ext>
              </a:extLst>
            </p:cNvPr>
            <p:cNvGrpSpPr/>
            <p:nvPr/>
          </p:nvGrpSpPr>
          <p:grpSpPr>
            <a:xfrm rot="967096">
              <a:off x="920909" y="850514"/>
              <a:ext cx="3343953" cy="5043565"/>
              <a:chOff x="2493950" y="1171148"/>
              <a:chExt cx="3343953" cy="4430596"/>
            </a:xfrm>
          </p:grpSpPr>
          <p:sp>
            <p:nvSpPr>
              <p:cNvPr id="2" name="Flowchart: Delay 1">
                <a:extLst>
                  <a:ext uri="{FF2B5EF4-FFF2-40B4-BE49-F238E27FC236}">
                    <a16:creationId xmlns:a16="http://schemas.microsoft.com/office/drawing/2014/main" id="{41EE2D33-CA2A-43A4-8A2C-6F4FDEE5B1E5}"/>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034500DA-B9AD-431B-AA92-21E99D57CFE6}"/>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594EFB3-FE49-48AA-95E5-277EC3031E9D}"/>
                </a:ext>
              </a:extLst>
            </p:cNvPr>
            <p:cNvSpPr/>
            <p:nvPr/>
          </p:nvSpPr>
          <p:spPr>
            <a:xfrm>
              <a:off x="1295429" y="2355558"/>
              <a:ext cx="2830762" cy="2677656"/>
            </a:xfrm>
            <a:prstGeom prst="rect">
              <a:avLst/>
            </a:prstGeom>
          </p:spPr>
          <p:txBody>
            <a:bodyPr wrap="square">
              <a:spAutoFit/>
            </a:bodyPr>
            <a:lstStyle/>
            <a:p>
              <a:pPr algn="ctr"/>
              <a:r>
                <a:rPr lang="en-US" sz="2800" dirty="0"/>
                <a:t>God will not give us a commandment without preparing a way for us to obey it.</a:t>
              </a:r>
              <a:endParaRPr lang="en-US" sz="2800" dirty="0">
                <a:latin typeface="Abadi" panose="020B0604020104020204" pitchFamily="34" charset="0"/>
              </a:endParaRPr>
            </a:p>
          </p:txBody>
        </p:sp>
      </p:grpSp>
      <p:sp>
        <p:nvSpPr>
          <p:cNvPr id="14" name="Rectangle 13">
            <a:extLst>
              <a:ext uri="{FF2B5EF4-FFF2-40B4-BE49-F238E27FC236}">
                <a16:creationId xmlns:a16="http://schemas.microsoft.com/office/drawing/2014/main" id="{B50520A5-568B-41A1-B82A-671F86530D49}"/>
              </a:ext>
            </a:extLst>
          </p:cNvPr>
          <p:cNvSpPr/>
          <p:nvPr/>
        </p:nvSpPr>
        <p:spPr>
          <a:xfrm>
            <a:off x="925610" y="4355636"/>
            <a:ext cx="5982120" cy="2246769"/>
          </a:xfrm>
          <a:prstGeom prst="rect">
            <a:avLst/>
          </a:prstGeom>
        </p:spPr>
        <p:txBody>
          <a:bodyPr wrap="square">
            <a:spAutoFit/>
          </a:bodyPr>
          <a:lstStyle/>
          <a:p>
            <a:r>
              <a:rPr lang="en-US" sz="2000" i="1" dirty="0">
                <a:solidFill>
                  <a:srgbClr val="FFFF00"/>
                </a:solidFill>
              </a:rPr>
              <a:t>And it came to pass that I, Nephi, said unto my father: I will go and do the things which the Lord hath commanded, for I know that the Lord giveth no commandments unto the children of men, save he shall prepare a way for them that they may accomplish the thing which he </a:t>
            </a:r>
            <a:r>
              <a:rPr lang="en-US" sz="2000" i="1" dirty="0" err="1">
                <a:solidFill>
                  <a:srgbClr val="FFFF00"/>
                </a:solidFill>
              </a:rPr>
              <a:t>commandeth</a:t>
            </a:r>
            <a:r>
              <a:rPr lang="en-US" sz="2000" i="1" dirty="0">
                <a:solidFill>
                  <a:srgbClr val="FFFF00"/>
                </a:solidFill>
              </a:rPr>
              <a:t> them.</a:t>
            </a:r>
          </a:p>
          <a:p>
            <a:r>
              <a:rPr lang="en-US" sz="2000" i="1" dirty="0">
                <a:solidFill>
                  <a:srgbClr val="FFFF00"/>
                </a:solidFill>
                <a:latin typeface="Abadi" panose="020B0604020104020204" pitchFamily="34" charset="0"/>
              </a:rPr>
              <a:t>1 Nephi 3:7</a:t>
            </a:r>
          </a:p>
        </p:txBody>
      </p:sp>
      <p:pic>
        <p:nvPicPr>
          <p:cNvPr id="3074" name="Picture 2" descr="Image result for looking at the stars">
            <a:extLst>
              <a:ext uri="{FF2B5EF4-FFF2-40B4-BE49-F238E27FC236}">
                <a16:creationId xmlns:a16="http://schemas.microsoft.com/office/drawing/2014/main" id="{69428951-4D40-418B-BFEE-DE6EABB6F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246" y="442442"/>
            <a:ext cx="3657600"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7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412305A-392B-4678-B5E6-7EC1EAFD6D6B}"/>
              </a:ext>
            </a:extLst>
          </p:cNvPr>
          <p:cNvGrpSpPr/>
          <p:nvPr/>
        </p:nvGrpSpPr>
        <p:grpSpPr>
          <a:xfrm>
            <a:off x="618644" y="833566"/>
            <a:ext cx="3344014" cy="5043573"/>
            <a:chOff x="920848" y="850505"/>
            <a:chExt cx="3344014" cy="5043573"/>
          </a:xfrm>
        </p:grpSpPr>
        <p:grpSp>
          <p:nvGrpSpPr>
            <p:cNvPr id="3" name="Group 2">
              <a:extLst>
                <a:ext uri="{FF2B5EF4-FFF2-40B4-BE49-F238E27FC236}">
                  <a16:creationId xmlns:a16="http://schemas.microsoft.com/office/drawing/2014/main" id="{8C29DBE7-BE8C-490C-99D7-460CE32F4E5D}"/>
                </a:ext>
              </a:extLst>
            </p:cNvPr>
            <p:cNvGrpSpPr/>
            <p:nvPr/>
          </p:nvGrpSpPr>
          <p:grpSpPr>
            <a:xfrm rot="967096">
              <a:off x="920848" y="850505"/>
              <a:ext cx="3344014" cy="5043573"/>
              <a:chOff x="2493889" y="1171148"/>
              <a:chExt cx="3344014" cy="4430603"/>
            </a:xfrm>
          </p:grpSpPr>
          <p:sp>
            <p:nvSpPr>
              <p:cNvPr id="2" name="Flowchart: Delay 1">
                <a:extLst>
                  <a:ext uri="{FF2B5EF4-FFF2-40B4-BE49-F238E27FC236}">
                    <a16:creationId xmlns:a16="http://schemas.microsoft.com/office/drawing/2014/main" id="{41EE2D33-CA2A-43A4-8A2C-6F4FDEE5B1E5}"/>
                  </a:ext>
                </a:extLst>
              </p:cNvPr>
              <p:cNvSpPr/>
              <p:nvPr/>
            </p:nvSpPr>
            <p:spPr>
              <a:xfrm rot="15236856">
                <a:off x="1851597" y="1898483"/>
                <a:ext cx="4345560" cy="3060976"/>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034500DA-B9AD-431B-AA92-21E99D57CFE6}"/>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594EFB3-FE49-48AA-95E5-277EC3031E9D}"/>
                </a:ext>
              </a:extLst>
            </p:cNvPr>
            <p:cNvSpPr/>
            <p:nvPr/>
          </p:nvSpPr>
          <p:spPr>
            <a:xfrm>
              <a:off x="1348811" y="1315830"/>
              <a:ext cx="2683447" cy="4524315"/>
            </a:xfrm>
            <a:prstGeom prst="rect">
              <a:avLst/>
            </a:prstGeom>
          </p:spPr>
          <p:txBody>
            <a:bodyPr wrap="square">
              <a:spAutoFit/>
            </a:bodyPr>
            <a:lstStyle/>
            <a:p>
              <a:pPr algn="ctr"/>
              <a:r>
                <a:rPr lang="en-US" sz="2400" dirty="0"/>
                <a:t>The </a:t>
              </a:r>
            </a:p>
            <a:p>
              <a:pPr algn="ctr"/>
              <a:r>
                <a:rPr lang="en-US" sz="2400" dirty="0"/>
                <a:t>two greatest and most fundamental commandments are “love the Lord thy God with all thy heart, and with all thy soul, and with all thy mind. … And … love thy </a:t>
              </a:r>
              <a:r>
                <a:rPr lang="en-US" sz="2400" dirty="0" err="1"/>
                <a:t>neighbour</a:t>
              </a:r>
              <a:r>
                <a:rPr lang="en-US" sz="2400" dirty="0"/>
                <a:t> as thyself”.</a:t>
              </a:r>
              <a:endParaRPr lang="en-US" sz="2400" dirty="0">
                <a:latin typeface="Abadi" panose="020B0604020104020204" pitchFamily="34" charset="0"/>
              </a:endParaRPr>
            </a:p>
          </p:txBody>
        </p:sp>
      </p:grpSp>
      <p:sp>
        <p:nvSpPr>
          <p:cNvPr id="14" name="Rectangle 13">
            <a:extLst>
              <a:ext uri="{FF2B5EF4-FFF2-40B4-BE49-F238E27FC236}">
                <a16:creationId xmlns:a16="http://schemas.microsoft.com/office/drawing/2014/main" id="{B50520A5-568B-41A1-B82A-671F86530D49}"/>
              </a:ext>
            </a:extLst>
          </p:cNvPr>
          <p:cNvSpPr/>
          <p:nvPr/>
        </p:nvSpPr>
        <p:spPr>
          <a:xfrm>
            <a:off x="5546436" y="887425"/>
            <a:ext cx="5982120" cy="2308324"/>
          </a:xfrm>
          <a:prstGeom prst="rect">
            <a:avLst/>
          </a:prstGeom>
        </p:spPr>
        <p:txBody>
          <a:bodyPr wrap="square">
            <a:spAutoFit/>
          </a:bodyPr>
          <a:lstStyle/>
          <a:p>
            <a:pPr fontAlgn="base"/>
            <a:r>
              <a:rPr lang="en-US" i="1" dirty="0">
                <a:solidFill>
                  <a:srgbClr val="FFFF00"/>
                </a:solidFill>
              </a:rPr>
              <a:t>Jesus said unto him, Thou shalt love the Lord thy God with all thy heart, and with all thy soul, and with all thy mind.</a:t>
            </a:r>
          </a:p>
          <a:p>
            <a:pPr fontAlgn="base"/>
            <a:endParaRPr lang="en-US" b="1" i="1" dirty="0">
              <a:solidFill>
                <a:srgbClr val="FFFF00"/>
              </a:solidFill>
            </a:endParaRPr>
          </a:p>
          <a:p>
            <a:pPr fontAlgn="base"/>
            <a:r>
              <a:rPr lang="en-US" i="1" dirty="0">
                <a:solidFill>
                  <a:srgbClr val="FFFF00"/>
                </a:solidFill>
              </a:rPr>
              <a:t>This is the first and great commandment.</a:t>
            </a:r>
          </a:p>
          <a:p>
            <a:pPr fontAlgn="base"/>
            <a:endParaRPr lang="en-US" b="1" i="1" dirty="0">
              <a:solidFill>
                <a:srgbClr val="FFFF00"/>
              </a:solidFill>
            </a:endParaRPr>
          </a:p>
          <a:p>
            <a:pPr fontAlgn="base"/>
            <a:r>
              <a:rPr lang="en-US" i="1" dirty="0">
                <a:solidFill>
                  <a:srgbClr val="FFFF00"/>
                </a:solidFill>
              </a:rPr>
              <a:t>And the second is like unto it, Thou shalt </a:t>
            </a:r>
            <a:r>
              <a:rPr lang="en-US" i="1" baseline="30000" dirty="0">
                <a:solidFill>
                  <a:srgbClr val="FFFF00"/>
                </a:solidFill>
              </a:rPr>
              <a:t> </a:t>
            </a:r>
            <a:r>
              <a:rPr lang="en-US" i="1" dirty="0">
                <a:solidFill>
                  <a:srgbClr val="FFFF00"/>
                </a:solidFill>
              </a:rPr>
              <a:t>love thy </a:t>
            </a:r>
            <a:r>
              <a:rPr lang="en-US" i="1" dirty="0" err="1">
                <a:solidFill>
                  <a:srgbClr val="FFFF00"/>
                </a:solidFill>
              </a:rPr>
              <a:t>neighbour</a:t>
            </a:r>
            <a:r>
              <a:rPr lang="en-US" i="1" dirty="0">
                <a:solidFill>
                  <a:srgbClr val="FFFF00"/>
                </a:solidFill>
              </a:rPr>
              <a:t> as thyself.</a:t>
            </a:r>
          </a:p>
          <a:p>
            <a:pPr fontAlgn="base"/>
            <a:r>
              <a:rPr lang="en-US" i="1" dirty="0">
                <a:solidFill>
                  <a:srgbClr val="FFFF00"/>
                </a:solidFill>
              </a:rPr>
              <a:t>Matthew 22:37-39</a:t>
            </a:r>
          </a:p>
        </p:txBody>
      </p:sp>
      <p:pic>
        <p:nvPicPr>
          <p:cNvPr id="4098" name="Picture 2" descr="Related image">
            <a:extLst>
              <a:ext uri="{FF2B5EF4-FFF2-40B4-BE49-F238E27FC236}">
                <a16:creationId xmlns:a16="http://schemas.microsoft.com/office/drawing/2014/main" id="{7FA651AE-56B4-416D-954F-5DAE4F8A8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436" y="3461101"/>
            <a:ext cx="4688370" cy="3125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29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412305A-392B-4678-B5E6-7EC1EAFD6D6B}"/>
              </a:ext>
            </a:extLst>
          </p:cNvPr>
          <p:cNvGrpSpPr/>
          <p:nvPr/>
        </p:nvGrpSpPr>
        <p:grpSpPr>
          <a:xfrm>
            <a:off x="7871137" y="907213"/>
            <a:ext cx="3344014" cy="5043573"/>
            <a:chOff x="920848" y="850505"/>
            <a:chExt cx="3344014" cy="5043573"/>
          </a:xfrm>
        </p:grpSpPr>
        <p:grpSp>
          <p:nvGrpSpPr>
            <p:cNvPr id="3" name="Group 2">
              <a:extLst>
                <a:ext uri="{FF2B5EF4-FFF2-40B4-BE49-F238E27FC236}">
                  <a16:creationId xmlns:a16="http://schemas.microsoft.com/office/drawing/2014/main" id="{8C29DBE7-BE8C-490C-99D7-460CE32F4E5D}"/>
                </a:ext>
              </a:extLst>
            </p:cNvPr>
            <p:cNvGrpSpPr/>
            <p:nvPr/>
          </p:nvGrpSpPr>
          <p:grpSpPr>
            <a:xfrm rot="967096">
              <a:off x="920848" y="850505"/>
              <a:ext cx="3344014" cy="5043573"/>
              <a:chOff x="2493889" y="1171148"/>
              <a:chExt cx="3344014" cy="4430603"/>
            </a:xfrm>
          </p:grpSpPr>
          <p:sp>
            <p:nvSpPr>
              <p:cNvPr id="2" name="Flowchart: Delay 1">
                <a:extLst>
                  <a:ext uri="{FF2B5EF4-FFF2-40B4-BE49-F238E27FC236}">
                    <a16:creationId xmlns:a16="http://schemas.microsoft.com/office/drawing/2014/main" id="{41EE2D33-CA2A-43A4-8A2C-6F4FDEE5B1E5}"/>
                  </a:ext>
                </a:extLst>
              </p:cNvPr>
              <p:cNvSpPr/>
              <p:nvPr/>
            </p:nvSpPr>
            <p:spPr>
              <a:xfrm rot="15236856">
                <a:off x="1851597" y="1898483"/>
                <a:ext cx="4345560" cy="3060976"/>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034500DA-B9AD-431B-AA92-21E99D57CFE6}"/>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594EFB3-FE49-48AA-95E5-277EC3031E9D}"/>
                </a:ext>
              </a:extLst>
            </p:cNvPr>
            <p:cNvSpPr/>
            <p:nvPr/>
          </p:nvSpPr>
          <p:spPr>
            <a:xfrm>
              <a:off x="1400561" y="2058526"/>
              <a:ext cx="2683447" cy="3046988"/>
            </a:xfrm>
            <a:prstGeom prst="rect">
              <a:avLst/>
            </a:prstGeom>
          </p:spPr>
          <p:txBody>
            <a:bodyPr wrap="square">
              <a:spAutoFit/>
            </a:bodyPr>
            <a:lstStyle/>
            <a:p>
              <a:pPr algn="ctr"/>
              <a:r>
                <a:rPr lang="en-US" sz="3200" dirty="0"/>
                <a:t>We can love and serve God by choosing to love and serve others.</a:t>
              </a:r>
              <a:endParaRPr lang="en-US" sz="3200" dirty="0">
                <a:latin typeface="Abadi" panose="020B0604020104020204" pitchFamily="34" charset="0"/>
              </a:endParaRPr>
            </a:p>
          </p:txBody>
        </p:sp>
      </p:grpSp>
      <p:sp>
        <p:nvSpPr>
          <p:cNvPr id="14" name="Rectangle 13">
            <a:extLst>
              <a:ext uri="{FF2B5EF4-FFF2-40B4-BE49-F238E27FC236}">
                <a16:creationId xmlns:a16="http://schemas.microsoft.com/office/drawing/2014/main" id="{B50520A5-568B-41A1-B82A-671F86530D49}"/>
              </a:ext>
            </a:extLst>
          </p:cNvPr>
          <p:cNvSpPr/>
          <p:nvPr/>
        </p:nvSpPr>
        <p:spPr>
          <a:xfrm>
            <a:off x="1048208" y="4966149"/>
            <a:ext cx="5154401" cy="1477328"/>
          </a:xfrm>
          <a:prstGeom prst="rect">
            <a:avLst/>
          </a:prstGeom>
        </p:spPr>
        <p:txBody>
          <a:bodyPr wrap="square">
            <a:spAutoFit/>
          </a:bodyPr>
          <a:lstStyle/>
          <a:p>
            <a:pPr fontAlgn="base"/>
            <a:r>
              <a:rPr lang="en-US" i="1" dirty="0">
                <a:solidFill>
                  <a:srgbClr val="FFFF00"/>
                </a:solidFill>
              </a:rPr>
              <a:t>And behold, I tell you these things that ye may learn wisdom; that ye may learn that when ye are in the service of your fellow beings ye are only in the service of your God.</a:t>
            </a:r>
          </a:p>
          <a:p>
            <a:pPr fontAlgn="base"/>
            <a:r>
              <a:rPr lang="en-US" i="1" dirty="0">
                <a:solidFill>
                  <a:srgbClr val="FFFF00"/>
                </a:solidFill>
              </a:rPr>
              <a:t>Mosiah 2:17</a:t>
            </a:r>
          </a:p>
        </p:txBody>
      </p:sp>
      <p:pic>
        <p:nvPicPr>
          <p:cNvPr id="5122" name="Picture 2" descr="Related image">
            <a:extLst>
              <a:ext uri="{FF2B5EF4-FFF2-40B4-BE49-F238E27FC236}">
                <a16:creationId xmlns:a16="http://schemas.microsoft.com/office/drawing/2014/main" id="{91B2504F-47DC-4BD9-B9AD-BE1667C47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566" y="655167"/>
            <a:ext cx="5483723" cy="3655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ooking at the stars">
            <a:extLst>
              <a:ext uri="{FF2B5EF4-FFF2-40B4-BE49-F238E27FC236}">
                <a16:creationId xmlns:a16="http://schemas.microsoft.com/office/drawing/2014/main" id="{79F68114-0503-4EEB-8519-582B7A0D9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94"/>
            <a:ext cx="12191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412305A-392B-4678-B5E6-7EC1EAFD6D6B}"/>
              </a:ext>
            </a:extLst>
          </p:cNvPr>
          <p:cNvGrpSpPr/>
          <p:nvPr/>
        </p:nvGrpSpPr>
        <p:grpSpPr>
          <a:xfrm>
            <a:off x="305680" y="907213"/>
            <a:ext cx="3344014" cy="5043573"/>
            <a:chOff x="920848" y="850505"/>
            <a:chExt cx="3344014" cy="5043573"/>
          </a:xfrm>
        </p:grpSpPr>
        <p:grpSp>
          <p:nvGrpSpPr>
            <p:cNvPr id="3" name="Group 2">
              <a:extLst>
                <a:ext uri="{FF2B5EF4-FFF2-40B4-BE49-F238E27FC236}">
                  <a16:creationId xmlns:a16="http://schemas.microsoft.com/office/drawing/2014/main" id="{8C29DBE7-BE8C-490C-99D7-460CE32F4E5D}"/>
                </a:ext>
              </a:extLst>
            </p:cNvPr>
            <p:cNvGrpSpPr/>
            <p:nvPr/>
          </p:nvGrpSpPr>
          <p:grpSpPr>
            <a:xfrm rot="967096">
              <a:off x="920848" y="850505"/>
              <a:ext cx="3344014" cy="5043573"/>
              <a:chOff x="2493889" y="1171148"/>
              <a:chExt cx="3344014" cy="4430603"/>
            </a:xfrm>
          </p:grpSpPr>
          <p:sp>
            <p:nvSpPr>
              <p:cNvPr id="2" name="Flowchart: Delay 1">
                <a:extLst>
                  <a:ext uri="{FF2B5EF4-FFF2-40B4-BE49-F238E27FC236}">
                    <a16:creationId xmlns:a16="http://schemas.microsoft.com/office/drawing/2014/main" id="{41EE2D33-CA2A-43A4-8A2C-6F4FDEE5B1E5}"/>
                  </a:ext>
                </a:extLst>
              </p:cNvPr>
              <p:cNvSpPr/>
              <p:nvPr/>
            </p:nvSpPr>
            <p:spPr>
              <a:xfrm rot="15236856">
                <a:off x="1851597" y="1898483"/>
                <a:ext cx="4345560" cy="3060976"/>
              </a:xfrm>
              <a:prstGeom prst="flowChartDelay">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lay 3">
                <a:extLst>
                  <a:ext uri="{FF2B5EF4-FFF2-40B4-BE49-F238E27FC236}">
                    <a16:creationId xmlns:a16="http://schemas.microsoft.com/office/drawing/2014/main" id="{034500DA-B9AD-431B-AA92-21E99D57CFE6}"/>
                  </a:ext>
                </a:extLst>
              </p:cNvPr>
              <p:cNvSpPr/>
              <p:nvPr/>
            </p:nvSpPr>
            <p:spPr>
              <a:xfrm rot="15236856">
                <a:off x="2134697" y="1813429"/>
                <a:ext cx="4345488" cy="3060925"/>
              </a:xfrm>
              <a:prstGeom prst="flowChartDelay">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594EFB3-FE49-48AA-95E5-277EC3031E9D}"/>
                </a:ext>
              </a:extLst>
            </p:cNvPr>
            <p:cNvSpPr/>
            <p:nvPr/>
          </p:nvSpPr>
          <p:spPr>
            <a:xfrm>
              <a:off x="1400561" y="2058526"/>
              <a:ext cx="2683447" cy="1938992"/>
            </a:xfrm>
            <a:prstGeom prst="rect">
              <a:avLst/>
            </a:prstGeom>
          </p:spPr>
          <p:txBody>
            <a:bodyPr wrap="square">
              <a:spAutoFit/>
            </a:bodyPr>
            <a:lstStyle/>
            <a:p>
              <a:pPr algn="ctr"/>
              <a:r>
                <a:rPr lang="en-US" sz="2400" dirty="0"/>
                <a:t>One of the earliest commandments given to man was to keep the Sabbath day holy. </a:t>
              </a:r>
              <a:endParaRPr lang="en-US" sz="2400" dirty="0">
                <a:latin typeface="Abadi" panose="020B0604020104020204" pitchFamily="34" charset="0"/>
              </a:endParaRPr>
            </a:p>
          </p:txBody>
        </p:sp>
      </p:grpSp>
      <p:sp>
        <p:nvSpPr>
          <p:cNvPr id="14" name="Rectangle 13">
            <a:extLst>
              <a:ext uri="{FF2B5EF4-FFF2-40B4-BE49-F238E27FC236}">
                <a16:creationId xmlns:a16="http://schemas.microsoft.com/office/drawing/2014/main" id="{B50520A5-568B-41A1-B82A-671F86530D49}"/>
              </a:ext>
            </a:extLst>
          </p:cNvPr>
          <p:cNvSpPr/>
          <p:nvPr/>
        </p:nvSpPr>
        <p:spPr>
          <a:xfrm>
            <a:off x="4152104" y="1076893"/>
            <a:ext cx="4165820" cy="4247317"/>
          </a:xfrm>
          <a:prstGeom prst="rect">
            <a:avLst/>
          </a:prstGeom>
        </p:spPr>
        <p:txBody>
          <a:bodyPr wrap="square">
            <a:spAutoFit/>
          </a:bodyPr>
          <a:lstStyle/>
          <a:p>
            <a:pPr fontAlgn="base"/>
            <a:r>
              <a:rPr lang="en-US" i="1" dirty="0">
                <a:solidFill>
                  <a:srgbClr val="FFFF00"/>
                </a:solidFill>
              </a:rPr>
              <a:t>If thou turn away thy foot from the sabbath, from doing thy pleasure on my holy day; and call the sabbath a delight, the holy of the </a:t>
            </a:r>
            <a:r>
              <a:rPr lang="en-US" i="1" cap="small" dirty="0">
                <a:solidFill>
                  <a:srgbClr val="FFFF00"/>
                </a:solidFill>
              </a:rPr>
              <a:t>Lord</a:t>
            </a:r>
            <a:r>
              <a:rPr lang="en-US" i="1" dirty="0">
                <a:solidFill>
                  <a:srgbClr val="FFFF00"/>
                </a:solidFill>
              </a:rPr>
              <a:t>, </a:t>
            </a:r>
            <a:r>
              <a:rPr lang="en-US" i="1" dirty="0" err="1">
                <a:solidFill>
                  <a:srgbClr val="FFFF00"/>
                </a:solidFill>
              </a:rPr>
              <a:t>honourable</a:t>
            </a:r>
            <a:r>
              <a:rPr lang="en-US" i="1" dirty="0">
                <a:solidFill>
                  <a:srgbClr val="FFFF00"/>
                </a:solidFill>
              </a:rPr>
              <a:t>; and shalt </a:t>
            </a:r>
            <a:r>
              <a:rPr lang="en-US" i="1" dirty="0" err="1">
                <a:solidFill>
                  <a:srgbClr val="FFFF00"/>
                </a:solidFill>
              </a:rPr>
              <a:t>honour</a:t>
            </a:r>
            <a:r>
              <a:rPr lang="en-US" i="1" dirty="0">
                <a:solidFill>
                  <a:srgbClr val="FFFF00"/>
                </a:solidFill>
              </a:rPr>
              <a:t> him, not doing thine own ways, nor finding thine own pleasure, nor speaking thine own words:</a:t>
            </a:r>
          </a:p>
          <a:p>
            <a:pPr fontAlgn="base"/>
            <a:endParaRPr lang="en-US" b="1" i="1" dirty="0">
              <a:solidFill>
                <a:srgbClr val="FFFF00"/>
              </a:solidFill>
            </a:endParaRPr>
          </a:p>
          <a:p>
            <a:pPr fontAlgn="base"/>
            <a:r>
              <a:rPr lang="en-US" i="1" dirty="0">
                <a:solidFill>
                  <a:srgbClr val="FFFF00"/>
                </a:solidFill>
              </a:rPr>
              <a:t>Then shalt thou delight thyself in the </a:t>
            </a:r>
            <a:r>
              <a:rPr lang="en-US" i="1" cap="small" dirty="0">
                <a:solidFill>
                  <a:srgbClr val="FFFF00"/>
                </a:solidFill>
              </a:rPr>
              <a:t>Lord</a:t>
            </a:r>
            <a:r>
              <a:rPr lang="en-US" i="1" dirty="0">
                <a:solidFill>
                  <a:srgbClr val="FFFF00"/>
                </a:solidFill>
              </a:rPr>
              <a:t>; and I will cause thee to ride upon the high places of the earth, and feed thee with the heritage of Jacob thy father: for the mouth of the </a:t>
            </a:r>
            <a:r>
              <a:rPr lang="en-US" i="1" cap="small" dirty="0">
                <a:solidFill>
                  <a:srgbClr val="FFFF00"/>
                </a:solidFill>
              </a:rPr>
              <a:t>Lord</a:t>
            </a:r>
            <a:r>
              <a:rPr lang="en-US" i="1" dirty="0">
                <a:solidFill>
                  <a:srgbClr val="FFFF00"/>
                </a:solidFill>
              </a:rPr>
              <a:t> hath spoken it.</a:t>
            </a:r>
          </a:p>
          <a:p>
            <a:pPr fontAlgn="base"/>
            <a:r>
              <a:rPr lang="en-US" i="1" dirty="0">
                <a:solidFill>
                  <a:srgbClr val="FFFF00"/>
                </a:solidFill>
              </a:rPr>
              <a:t>Isaiah 58:13-14</a:t>
            </a:r>
          </a:p>
        </p:txBody>
      </p:sp>
      <p:grpSp>
        <p:nvGrpSpPr>
          <p:cNvPr id="11" name="Group 10">
            <a:extLst>
              <a:ext uri="{FF2B5EF4-FFF2-40B4-BE49-F238E27FC236}">
                <a16:creationId xmlns:a16="http://schemas.microsoft.com/office/drawing/2014/main" id="{AC96A141-27DB-4E73-A264-D726E1BBF846}"/>
              </a:ext>
            </a:extLst>
          </p:cNvPr>
          <p:cNvGrpSpPr/>
          <p:nvPr/>
        </p:nvGrpSpPr>
        <p:grpSpPr>
          <a:xfrm>
            <a:off x="8531580" y="899966"/>
            <a:ext cx="3344014" cy="5043573"/>
            <a:chOff x="920848" y="850505"/>
            <a:chExt cx="3344014" cy="5043573"/>
          </a:xfrm>
        </p:grpSpPr>
        <p:grpSp>
          <p:nvGrpSpPr>
            <p:cNvPr id="13" name="Group 12">
              <a:extLst>
                <a:ext uri="{FF2B5EF4-FFF2-40B4-BE49-F238E27FC236}">
                  <a16:creationId xmlns:a16="http://schemas.microsoft.com/office/drawing/2014/main" id="{33639095-2A74-43D5-966F-52908BAAC8F2}"/>
                </a:ext>
              </a:extLst>
            </p:cNvPr>
            <p:cNvGrpSpPr/>
            <p:nvPr/>
          </p:nvGrpSpPr>
          <p:grpSpPr>
            <a:xfrm rot="967096">
              <a:off x="920848" y="850505"/>
              <a:ext cx="3344014" cy="5043573"/>
              <a:chOff x="2493889" y="1171148"/>
              <a:chExt cx="3344014" cy="4430603"/>
            </a:xfrm>
          </p:grpSpPr>
          <p:sp>
            <p:nvSpPr>
              <p:cNvPr id="16" name="Flowchart: Delay 15">
                <a:extLst>
                  <a:ext uri="{FF2B5EF4-FFF2-40B4-BE49-F238E27FC236}">
                    <a16:creationId xmlns:a16="http://schemas.microsoft.com/office/drawing/2014/main" id="{B82EE575-086D-47BF-B637-510FC1AA329B}"/>
                  </a:ext>
                </a:extLst>
              </p:cNvPr>
              <p:cNvSpPr/>
              <p:nvPr/>
            </p:nvSpPr>
            <p:spPr>
              <a:xfrm rot="15236856">
                <a:off x="1851597" y="1898483"/>
                <a:ext cx="4345560" cy="3060976"/>
              </a:xfrm>
              <a:prstGeom prst="flowChartDelay">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EA88D4BF-D382-47FC-907F-18EADF1F12CC}"/>
                  </a:ext>
                </a:extLst>
              </p:cNvPr>
              <p:cNvSpPr/>
              <p:nvPr/>
            </p:nvSpPr>
            <p:spPr>
              <a:xfrm rot="15236856">
                <a:off x="2134697" y="1813429"/>
                <a:ext cx="4345488" cy="3060925"/>
              </a:xfrm>
              <a:prstGeom prst="flowChartDelay">
                <a:avLst/>
              </a:prstGeom>
              <a:blipFill>
                <a:blip r:embed="rId3"/>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6F60BEB4-DC5B-4A54-AD20-35664C4A22B3}"/>
                </a:ext>
              </a:extLst>
            </p:cNvPr>
            <p:cNvSpPr/>
            <p:nvPr/>
          </p:nvSpPr>
          <p:spPr>
            <a:xfrm>
              <a:off x="1413864" y="1548020"/>
              <a:ext cx="2658788" cy="4154984"/>
            </a:xfrm>
            <a:prstGeom prst="rect">
              <a:avLst/>
            </a:prstGeom>
          </p:spPr>
          <p:txBody>
            <a:bodyPr wrap="square">
              <a:spAutoFit/>
            </a:bodyPr>
            <a:lstStyle/>
            <a:p>
              <a:pPr algn="ctr"/>
              <a:r>
                <a:rPr lang="en-US" sz="2400" dirty="0"/>
                <a:t>God commands His children to honor Him by doing His will rather than our own on the Sabbath, and He promises great blessings to those who keep His day holy. </a:t>
              </a:r>
              <a:endParaRPr lang="en-US" sz="2400" dirty="0">
                <a:latin typeface="Abadi" panose="020B0604020104020204" pitchFamily="34" charset="0"/>
              </a:endParaRPr>
            </a:p>
          </p:txBody>
        </p:sp>
      </p:grpSp>
    </p:spTree>
    <p:extLst>
      <p:ext uri="{BB962C8B-B14F-4D97-AF65-F5344CB8AC3E}">
        <p14:creationId xmlns:p14="http://schemas.microsoft.com/office/powerpoint/2010/main" val="19056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4EFB3-FE49-48AA-95E5-277EC3031E9D}"/>
              </a:ext>
            </a:extLst>
          </p:cNvPr>
          <p:cNvSpPr/>
          <p:nvPr/>
        </p:nvSpPr>
        <p:spPr>
          <a:xfrm>
            <a:off x="6868558" y="1441465"/>
            <a:ext cx="4267871" cy="4154984"/>
          </a:xfrm>
          <a:prstGeom prst="rect">
            <a:avLst/>
          </a:prstGeom>
        </p:spPr>
        <p:txBody>
          <a:bodyPr wrap="square">
            <a:spAutoFit/>
          </a:bodyPr>
          <a:lstStyle/>
          <a:p>
            <a:r>
              <a:rPr lang="en-US" sz="2400" dirty="0">
                <a:solidFill>
                  <a:schemeClr val="bg1"/>
                </a:solidFill>
              </a:rPr>
              <a:t>“Not pursuing your ‘own pleasure’ on the Sabbath requires self-discipline. </a:t>
            </a:r>
          </a:p>
          <a:p>
            <a:endParaRPr lang="en-US" sz="2400" dirty="0">
              <a:solidFill>
                <a:schemeClr val="bg1"/>
              </a:solidFill>
            </a:endParaRPr>
          </a:p>
          <a:p>
            <a:r>
              <a:rPr lang="en-US" sz="2400" dirty="0">
                <a:solidFill>
                  <a:schemeClr val="bg1"/>
                </a:solidFill>
              </a:rPr>
              <a:t>You may have to deny yourself of something you might like. </a:t>
            </a:r>
          </a:p>
          <a:p>
            <a:endParaRPr lang="en-US" sz="2400" dirty="0">
              <a:solidFill>
                <a:schemeClr val="bg1"/>
              </a:solidFill>
            </a:endParaRPr>
          </a:p>
          <a:p>
            <a:r>
              <a:rPr lang="en-US" sz="2400" dirty="0">
                <a:solidFill>
                  <a:schemeClr val="bg1"/>
                </a:solidFill>
              </a:rPr>
              <a:t>If you choose to delight yourself </a:t>
            </a:r>
            <a:r>
              <a:rPr lang="en-US" sz="2400" i="1" dirty="0">
                <a:solidFill>
                  <a:schemeClr val="bg1"/>
                </a:solidFill>
              </a:rPr>
              <a:t>in the Lord,</a:t>
            </a:r>
            <a:r>
              <a:rPr lang="en-US" sz="2400" dirty="0">
                <a:solidFill>
                  <a:schemeClr val="bg1"/>
                </a:solidFill>
              </a:rPr>
              <a:t> you will not permit yourself to treat it as any other day” (1)</a:t>
            </a:r>
            <a:endParaRPr lang="en-US" sz="2400" dirty="0">
              <a:solidFill>
                <a:schemeClr val="bg1"/>
              </a:solidFill>
              <a:latin typeface="Abadi" panose="020B0604020104020204" pitchFamily="34" charset="0"/>
            </a:endParaRPr>
          </a:p>
        </p:txBody>
      </p:sp>
      <p:sp>
        <p:nvSpPr>
          <p:cNvPr id="6" name="Rectangle 5">
            <a:extLst>
              <a:ext uri="{FF2B5EF4-FFF2-40B4-BE49-F238E27FC236}">
                <a16:creationId xmlns:a16="http://schemas.microsoft.com/office/drawing/2014/main" id="{29A3E744-732A-4042-9C92-2E3169196C68}"/>
              </a:ext>
            </a:extLst>
          </p:cNvPr>
          <p:cNvSpPr/>
          <p:nvPr/>
        </p:nvSpPr>
        <p:spPr>
          <a:xfrm>
            <a:off x="89835" y="6402231"/>
            <a:ext cx="1423788" cy="369332"/>
          </a:xfrm>
          <a:prstGeom prst="rect">
            <a:avLst/>
          </a:prstGeom>
        </p:spPr>
        <p:txBody>
          <a:bodyPr wrap="non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Isaiah 58:13</a:t>
            </a:r>
            <a:endParaRPr lang="en-US" dirty="0"/>
          </a:p>
        </p:txBody>
      </p:sp>
      <p:pic>
        <p:nvPicPr>
          <p:cNvPr id="7170" name="Picture 2" descr="Related image">
            <a:extLst>
              <a:ext uri="{FF2B5EF4-FFF2-40B4-BE49-F238E27FC236}">
                <a16:creationId xmlns:a16="http://schemas.microsoft.com/office/drawing/2014/main" id="{180DE9F0-0176-40A5-83B8-D713FED73D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04"/>
          <a:stretch/>
        </p:blipFill>
        <p:spPr bwMode="auto">
          <a:xfrm>
            <a:off x="1603458" y="308437"/>
            <a:ext cx="4429125" cy="6093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C67A9E-D00E-4D95-A98E-5884C390A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7297" y="168976"/>
            <a:ext cx="1047730" cy="1311632"/>
          </a:xfrm>
          <a:prstGeom prst="rect">
            <a:avLst/>
          </a:prstGeom>
        </p:spPr>
      </p:pic>
    </p:spTree>
    <p:extLst>
      <p:ext uri="{BB962C8B-B14F-4D97-AF65-F5344CB8AC3E}">
        <p14:creationId xmlns:p14="http://schemas.microsoft.com/office/powerpoint/2010/main" val="31146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A9EDE-32DE-445C-A1F7-93A640C33891}"/>
              </a:ext>
            </a:extLst>
          </p:cNvPr>
          <p:cNvSpPr/>
          <p:nvPr/>
        </p:nvSpPr>
        <p:spPr>
          <a:xfrm>
            <a:off x="0" y="0"/>
            <a:ext cx="12192000" cy="6858000"/>
          </a:xfrm>
          <a:prstGeom prst="rect">
            <a:avLst/>
          </a:prstGeom>
          <a:gradFill flip="none" rotWithShape="1">
            <a:gsLst>
              <a:gs pos="0">
                <a:schemeClr val="accent1">
                  <a:lumMod val="50000"/>
                </a:schemeClr>
              </a:gs>
              <a:gs pos="52000">
                <a:schemeClr val="accent6">
                  <a:lumMod val="73000"/>
                </a:schemeClr>
              </a:gs>
              <a:gs pos="70000">
                <a:srgbClr val="B66FEB"/>
              </a:gs>
              <a:gs pos="25000">
                <a:schemeClr val="accent1">
                  <a:lumMod val="75000"/>
                </a:schemeClr>
              </a:gs>
              <a:gs pos="97000">
                <a:srgbClr val="7030A0"/>
              </a:gs>
            </a:gsLst>
            <a:path path="circle">
              <a:fillToRect l="100000" t="100000"/>
            </a:path>
            <a:tileRect r="-100000" b="-100000"/>
          </a:gradFill>
          <a:effectLst>
            <a:softEdge rad="0"/>
          </a:effectLst>
          <a:scene3d>
            <a:camera prst="orthographicFront"/>
            <a:lightRig rig="twoPt" dir="t">
              <a:rot lat="0" lon="0" rev="6600000"/>
            </a:lightRig>
          </a:scene3d>
          <a:sp3d extrusionH="1270000" prstMaterial="dkEdge">
            <a:bevelT w="317500" h="317500"/>
            <a:bevelB w="317500" h="317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4EFB3-FE49-48AA-95E5-277EC3031E9D}"/>
              </a:ext>
            </a:extLst>
          </p:cNvPr>
          <p:cNvSpPr/>
          <p:nvPr/>
        </p:nvSpPr>
        <p:spPr>
          <a:xfrm>
            <a:off x="1340417" y="1077457"/>
            <a:ext cx="4267871" cy="5078313"/>
          </a:xfrm>
          <a:prstGeom prst="rect">
            <a:avLst/>
          </a:prstGeom>
        </p:spPr>
        <p:txBody>
          <a:bodyPr wrap="square">
            <a:spAutoFit/>
          </a:bodyPr>
          <a:lstStyle/>
          <a:p>
            <a:pPr fontAlgn="base"/>
            <a:r>
              <a:rPr lang="en-US" dirty="0">
                <a:solidFill>
                  <a:schemeClr val="bg1"/>
                </a:solidFill>
              </a:rPr>
              <a:t>“Honoring the Sabbath day includes attending all your Church meetings. …</a:t>
            </a:r>
          </a:p>
          <a:p>
            <a:pPr fontAlgn="base"/>
            <a:endParaRPr lang="en-US" dirty="0">
              <a:solidFill>
                <a:schemeClr val="bg1"/>
              </a:solidFill>
            </a:endParaRPr>
          </a:p>
          <a:p>
            <a:pPr fontAlgn="base"/>
            <a:r>
              <a:rPr lang="en-US" dirty="0">
                <a:solidFill>
                  <a:schemeClr val="bg1"/>
                </a:solidFill>
              </a:rPr>
              <a:t>“Prepare during the week so that you can reserve Sunday for the many uplifting activities that are appropriate for the Sabbath day. </a:t>
            </a:r>
          </a:p>
          <a:p>
            <a:pPr fontAlgn="base"/>
            <a:endParaRPr lang="en-US" dirty="0">
              <a:solidFill>
                <a:schemeClr val="bg1"/>
              </a:solidFill>
            </a:endParaRPr>
          </a:p>
          <a:p>
            <a:pPr fontAlgn="base"/>
            <a:r>
              <a:rPr lang="en-US" dirty="0">
                <a:solidFill>
                  <a:schemeClr val="bg1"/>
                </a:solidFill>
              </a:rPr>
              <a:t>Such activities include spending quiet time with your family, studying the gospel, fulfilling your Church callings and responsibilities, serving others, writing letters, writing in your journal, and doing family history work. </a:t>
            </a:r>
          </a:p>
          <a:p>
            <a:pPr fontAlgn="base"/>
            <a:endParaRPr lang="en-US" dirty="0">
              <a:solidFill>
                <a:schemeClr val="bg1"/>
              </a:solidFill>
            </a:endParaRPr>
          </a:p>
          <a:p>
            <a:pPr fontAlgn="base"/>
            <a:r>
              <a:rPr lang="en-US" dirty="0">
                <a:solidFill>
                  <a:schemeClr val="bg1"/>
                </a:solidFill>
              </a:rPr>
              <a:t>Your behavior and dress on the Sabbath should show respect for the Lord and His holy day.” (2)</a:t>
            </a:r>
          </a:p>
        </p:txBody>
      </p:sp>
      <p:pic>
        <p:nvPicPr>
          <p:cNvPr id="8194" name="Picture 2" descr="Related image">
            <a:extLst>
              <a:ext uri="{FF2B5EF4-FFF2-40B4-BE49-F238E27FC236}">
                <a16:creationId xmlns:a16="http://schemas.microsoft.com/office/drawing/2014/main" id="{C825A649-C8E5-47D8-951F-CB052CC42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360" y="664143"/>
            <a:ext cx="5450171" cy="5678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6" name="Picture 4" descr="Image result for for the strength of youth">
            <a:extLst>
              <a:ext uri="{FF2B5EF4-FFF2-40B4-BE49-F238E27FC236}">
                <a16:creationId xmlns:a16="http://schemas.microsoft.com/office/drawing/2014/main" id="{A8F2045F-426A-458D-853E-69D0E8DA9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52" y="132948"/>
            <a:ext cx="782794" cy="115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789</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2019-08-30T14:52:42Z</dcterms:created>
  <dcterms:modified xsi:type="dcterms:W3CDTF">2020-11-16T16:50:35Z</dcterms:modified>
</cp:coreProperties>
</file>