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9" r:id="rId3"/>
    <p:sldId id="260" r:id="rId4"/>
    <p:sldId id="262" r:id="rId5"/>
    <p:sldId id="273" r:id="rId6"/>
    <p:sldId id="263" r:id="rId7"/>
    <p:sldId id="264" r:id="rId8"/>
    <p:sldId id="266" r:id="rId9"/>
    <p:sldId id="267" r:id="rId10"/>
    <p:sldId id="268" r:id="rId11"/>
    <p:sldId id="269" r:id="rId12"/>
    <p:sldId id="271" r:id="rId13"/>
    <p:sldId id="272" r:id="rId14"/>
    <p:sldId id="274" r:id="rId15"/>
    <p:sldId id="278" r:id="rId16"/>
    <p:sldId id="280" r:id="rId17"/>
    <p:sldId id="281" r:id="rId18"/>
    <p:sldId id="283" r:id="rId19"/>
    <p:sldId id="285" r:id="rId20"/>
    <p:sldId id="286" r:id="rId21"/>
    <p:sldId id="288" r:id="rId22"/>
    <p:sldId id="287" r:id="rId23"/>
    <p:sldId id="289" r:id="rId24"/>
    <p:sldId id="290" r:id="rId25"/>
    <p:sldId id="291" r:id="rId26"/>
    <p:sldId id="292" r:id="rId27"/>
    <p:sldId id="258" r:id="rId28"/>
    <p:sldId id="275" r:id="rId29"/>
    <p:sldId id="276" r:id="rId30"/>
    <p:sldId id="279" r:id="rId31"/>
    <p:sldId id="277" r:id="rId32"/>
    <p:sldId id="284" r:id="rId33"/>
  </p:sldIdLst>
  <p:sldSz cx="12192000" cy="6858000"/>
  <p:notesSz cx="6858000" cy="9144000"/>
  <p:embeddedFontLst>
    <p:embeddedFont>
      <p:font typeface="Abadi" panose="020B0604020104020204" pitchFamily="34" charset="0"/>
      <p:regular r:id="rId34"/>
    </p:embeddedFont>
    <p:embeddedFont>
      <p:font typeface="Calibri" panose="020F0502020204030204" pitchFamily="34" charset="0"/>
      <p:regular r:id="rId35"/>
      <p:bold r:id="rId36"/>
      <p:italic r:id="rId37"/>
      <p:boldItalic r:id="rId38"/>
    </p:embeddedFont>
    <p:embeddedFont>
      <p:font typeface="Franklin Gothic Book" panose="020B0503020102020204" pitchFamily="34" charset="0"/>
      <p:regular r:id="rId39"/>
      <p:italic r:id="rId40"/>
    </p:embeddedFont>
    <p:embeddedFont>
      <p:font typeface="Franklin Gothic Medium" panose="020B0603020102020204" pitchFamily="34" charset="0"/>
      <p:regular r:id="rId41"/>
      <p:italic r:id="rId42"/>
    </p:embeddedFont>
    <p:embeddedFont>
      <p:font typeface="georgia" panose="02040502050405020303" pitchFamily="18" charset="0"/>
      <p:regular r:id="rId43"/>
      <p:bold r:id="rId44"/>
      <p:italic r:id="rId45"/>
      <p:boldItalic r:id="rId46"/>
    </p:embeddedFont>
    <p:embeddedFont>
      <p:font typeface="Palatino" pitchFamily="2"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40"/>
    <a:srgbClr val="CD9D1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4258396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85492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7575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464010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D04A37-DC52-48D1-BE81-4C458E199285}"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34015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312461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04A37-DC52-48D1-BE81-4C458E199285}"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434547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04A37-DC52-48D1-BE81-4C458E199285}"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2700865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04A37-DC52-48D1-BE81-4C458E199285}"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807569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72788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04A37-DC52-48D1-BE81-4C458E199285}"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43A789-B031-4609-854F-29FF1946CEAC}" type="slidenum">
              <a:rPr lang="en-US" smtClean="0"/>
              <a:t>‹#›</a:t>
            </a:fld>
            <a:endParaRPr lang="en-US"/>
          </a:p>
        </p:txBody>
      </p:sp>
    </p:spTree>
    <p:extLst>
      <p:ext uri="{BB962C8B-B14F-4D97-AF65-F5344CB8AC3E}">
        <p14:creationId xmlns:p14="http://schemas.microsoft.com/office/powerpoint/2010/main" val="161742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04A37-DC52-48D1-BE81-4C458E199285}"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3A789-B031-4609-854F-29FF1946CEAC}" type="slidenum">
              <a:rPr lang="en-US" smtClean="0"/>
              <a:t>‹#›</a:t>
            </a:fld>
            <a:endParaRPr lang="en-US"/>
          </a:p>
        </p:txBody>
      </p:sp>
    </p:spTree>
    <p:extLst>
      <p:ext uri="{BB962C8B-B14F-4D97-AF65-F5344CB8AC3E}">
        <p14:creationId xmlns:p14="http://schemas.microsoft.com/office/powerpoint/2010/main" val="565437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reachmygospel.blogspot.com/2013/10/the-plan-of-salvation-hits-streets.html#comment-form" TargetMode="External"/><Relationship Id="rId2" Type="http://schemas.openxmlformats.org/officeDocument/2006/relationships/hyperlink" Target="http://www.deseretnews.com/article/865589068/The-story-behind-New-York-Mormon-missionaries-viral-chalk-art-video.html?pg=al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11FF08CC-664D-42D4-BD7B-A4EEB0A6F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219200" y="1090852"/>
            <a:ext cx="9744218" cy="1538883"/>
          </a:xfrm>
          <a:prstGeom prst="rect">
            <a:avLst/>
          </a:prstGeom>
          <a:noFill/>
        </p:spPr>
        <p:txBody>
          <a:bodyPr wrap="square" rtlCol="0">
            <a:spAutoFit/>
          </a:bodyPr>
          <a:lstStyle/>
          <a:p>
            <a:pPr algn="ctr"/>
            <a:r>
              <a:rPr lang="en-US" sz="5400" dirty="0">
                <a:solidFill>
                  <a:schemeClr val="bg1"/>
                </a:solidFill>
              </a:rPr>
              <a:t>Latter-day Gathering </a:t>
            </a:r>
            <a:r>
              <a:rPr lang="en-US" sz="5400">
                <a:solidFill>
                  <a:schemeClr val="bg1"/>
                </a:solidFill>
              </a:rPr>
              <a:t>Of Israel</a:t>
            </a:r>
            <a:endParaRPr lang="en-US" sz="5400" dirty="0">
              <a:solidFill>
                <a:schemeClr val="bg1"/>
              </a:solidFill>
            </a:endParaRPr>
          </a:p>
          <a:p>
            <a:pPr algn="ctr"/>
            <a:r>
              <a:rPr lang="en-US" sz="4000" dirty="0">
                <a:solidFill>
                  <a:schemeClr val="bg1"/>
                </a:solidFill>
              </a:rPr>
              <a:t>Isaiah 54-57</a:t>
            </a:r>
          </a:p>
        </p:txBody>
      </p:sp>
      <p:sp>
        <p:nvSpPr>
          <p:cNvPr id="2" name="TextBox 1"/>
          <p:cNvSpPr txBox="1"/>
          <p:nvPr/>
        </p:nvSpPr>
        <p:spPr>
          <a:xfrm>
            <a:off x="76200" y="108857"/>
            <a:ext cx="2286000" cy="369332"/>
          </a:xfrm>
          <a:prstGeom prst="rect">
            <a:avLst/>
          </a:prstGeom>
          <a:noFill/>
        </p:spPr>
        <p:txBody>
          <a:bodyPr wrap="square" rtlCol="0">
            <a:spAutoFit/>
          </a:bodyPr>
          <a:lstStyle/>
          <a:p>
            <a:r>
              <a:rPr lang="en-US" dirty="0">
                <a:solidFill>
                  <a:schemeClr val="bg1"/>
                </a:solidFill>
              </a:rPr>
              <a:t>Lesson 133</a:t>
            </a:r>
          </a:p>
        </p:txBody>
      </p:sp>
      <p:grpSp>
        <p:nvGrpSpPr>
          <p:cNvPr id="5" name="Group 4"/>
          <p:cNvGrpSpPr/>
          <p:nvPr/>
        </p:nvGrpSpPr>
        <p:grpSpPr>
          <a:xfrm>
            <a:off x="2113290" y="2629735"/>
            <a:ext cx="2027108" cy="3499165"/>
            <a:chOff x="1593589" y="398948"/>
            <a:chExt cx="2902209" cy="5087452"/>
          </a:xfrm>
        </p:grpSpPr>
        <p:grpSp>
          <p:nvGrpSpPr>
            <p:cNvPr id="7" name="Group 33"/>
            <p:cNvGrpSpPr/>
            <p:nvPr/>
          </p:nvGrpSpPr>
          <p:grpSpPr>
            <a:xfrm>
              <a:off x="1593589" y="398948"/>
              <a:ext cx="2902209" cy="5087452"/>
              <a:chOff x="1593589" y="398948"/>
              <a:chExt cx="1375870" cy="4260181"/>
            </a:xfrm>
          </p:grpSpPr>
          <p:sp>
            <p:nvSpPr>
              <p:cNvPr id="25" name="Oval 28"/>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9"/>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0"/>
              <p:cNvSpPr/>
              <p:nvPr/>
            </p:nvSpPr>
            <p:spPr>
              <a:xfrm>
                <a:off x="1593589" y="2917767"/>
                <a:ext cx="191093" cy="43534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31"/>
              <p:cNvSpPr/>
              <p:nvPr/>
            </p:nvSpPr>
            <p:spPr>
              <a:xfrm rot="1480658">
                <a:off x="1679442" y="1918346"/>
                <a:ext cx="496842" cy="1306022"/>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32"/>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33"/>
              <p:cNvSpPr/>
              <p:nvPr/>
            </p:nvSpPr>
            <p:spPr>
              <a:xfrm>
                <a:off x="1746463" y="1992669"/>
                <a:ext cx="993684" cy="2448792"/>
              </a:xfrm>
              <a:prstGeom prst="trapezoid">
                <a:avLst>
                  <a:gd name="adj" fmla="val 30469"/>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4"/>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5"/>
              <p:cNvSpPr/>
              <p:nvPr/>
            </p:nvSpPr>
            <p:spPr>
              <a:xfrm rot="402310">
                <a:off x="1789363" y="1834689"/>
                <a:ext cx="382187" cy="2467938"/>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6"/>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7"/>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8"/>
              <p:cNvSpPr/>
              <p:nvPr/>
            </p:nvSpPr>
            <p:spPr>
              <a:xfrm>
                <a:off x="1975776" y="632228"/>
                <a:ext cx="611498" cy="130602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23"/>
              <p:cNvGrpSpPr/>
              <p:nvPr/>
            </p:nvGrpSpPr>
            <p:grpSpPr>
              <a:xfrm>
                <a:off x="2383609" y="1732280"/>
                <a:ext cx="585850" cy="1566411"/>
                <a:chOff x="4699336" y="2759583"/>
                <a:chExt cx="1168064" cy="2193417"/>
              </a:xfrm>
            </p:grpSpPr>
            <p:sp>
              <p:nvSpPr>
                <p:cNvPr id="41" name="Oval 44"/>
                <p:cNvSpPr/>
                <p:nvPr/>
              </p:nvSpPr>
              <p:spPr>
                <a:xfrm>
                  <a:off x="5486400" y="4267200"/>
                  <a:ext cx="381000" cy="685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5"/>
                <p:cNvSpPr/>
                <p:nvPr/>
              </p:nvSpPr>
              <p:spPr>
                <a:xfrm rot="19830111">
                  <a:off x="4816550" y="2903312"/>
                  <a:ext cx="822282" cy="1828800"/>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6"/>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Cloud 37"/>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apezoid 39"/>
              <p:cNvSpPr/>
              <p:nvPr/>
            </p:nvSpPr>
            <p:spPr>
              <a:xfrm rot="21185207">
                <a:off x="2319744" y="1992669"/>
                <a:ext cx="382187" cy="2356886"/>
              </a:xfrm>
              <a:prstGeom prst="trapezoid">
                <a:avLst>
                  <a:gd name="adj" fmla="val 30469"/>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42"/>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43"/>
              <p:cNvSpPr/>
              <p:nvPr/>
            </p:nvSpPr>
            <p:spPr>
              <a:xfrm rot="5225831">
                <a:off x="2195041" y="1472077"/>
                <a:ext cx="182834" cy="21282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rot="5003920">
              <a:off x="2288001" y="3506278"/>
              <a:ext cx="2489460" cy="381000"/>
              <a:chOff x="1600200" y="6781800"/>
              <a:chExt cx="2754086" cy="1143000"/>
            </a:xfrm>
          </p:grpSpPr>
          <p:sp>
            <p:nvSpPr>
              <p:cNvPr id="18" name="Chevron 17"/>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9"/>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hevron 20"/>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44"/>
            <p:cNvGrpSpPr/>
            <p:nvPr/>
          </p:nvGrpSpPr>
          <p:grpSpPr>
            <a:xfrm rot="16596080" flipH="1">
              <a:off x="1145001" y="3506278"/>
              <a:ext cx="2489460" cy="381000"/>
              <a:chOff x="1600200" y="6781800"/>
              <a:chExt cx="2754086" cy="1143000"/>
            </a:xfrm>
          </p:grpSpPr>
          <p:sp>
            <p:nvSpPr>
              <p:cNvPr id="11" name="Chevron 10"/>
              <p:cNvSpPr/>
              <p:nvPr/>
            </p:nvSpPr>
            <p:spPr>
              <a:xfrm rot="16200000">
                <a:off x="1981200" y="6858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2286000" y="7162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2991592"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hevron 13"/>
              <p:cNvSpPr/>
              <p:nvPr/>
            </p:nvSpPr>
            <p:spPr>
              <a:xfrm rot="16200000">
                <a:off x="26670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14"/>
              <p:cNvSpPr/>
              <p:nvPr/>
            </p:nvSpPr>
            <p:spPr>
              <a:xfrm rot="5400000">
                <a:off x="3668486" y="7136081"/>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rot="5400000">
                <a:off x="1600200" y="72390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16"/>
              <p:cNvSpPr/>
              <p:nvPr/>
            </p:nvSpPr>
            <p:spPr>
              <a:xfrm rot="16200000">
                <a:off x="3352800" y="6781800"/>
                <a:ext cx="685800" cy="685800"/>
              </a:xfrm>
              <a:prstGeom prst="chevr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Rectangle 9"/>
            <p:cNvSpPr/>
            <p:nvPr/>
          </p:nvSpPr>
          <p:spPr>
            <a:xfrm>
              <a:off x="2667000" y="3962400"/>
              <a:ext cx="609600" cy="2286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4568405" y="3227096"/>
            <a:ext cx="6648388" cy="2585323"/>
          </a:xfrm>
          <a:prstGeom prst="rect">
            <a:avLst/>
          </a:prstGeom>
        </p:spPr>
        <p:txBody>
          <a:bodyPr wrap="square">
            <a:spAutoFit/>
          </a:bodyPr>
          <a:lstStyle/>
          <a:p>
            <a:r>
              <a:rPr lang="en-US" i="1" dirty="0">
                <a:solidFill>
                  <a:schemeClr val="bg1"/>
                </a:solidFill>
                <a:latin typeface="Abadi" panose="020B0604020104020204" pitchFamily="34" charset="0"/>
              </a:rPr>
              <a:t>Come, my brethren, every one that </a:t>
            </a:r>
            <a:r>
              <a:rPr lang="en-US" i="1" dirty="0" err="1">
                <a:solidFill>
                  <a:schemeClr val="bg1"/>
                </a:solidFill>
                <a:latin typeface="Abadi" panose="020B0604020104020204" pitchFamily="34" charset="0"/>
              </a:rPr>
              <a:t>thirsteth</a:t>
            </a:r>
            <a:r>
              <a:rPr lang="en-US" i="1" dirty="0">
                <a:solidFill>
                  <a:schemeClr val="bg1"/>
                </a:solidFill>
                <a:latin typeface="Abadi" panose="020B0604020104020204" pitchFamily="34" charset="0"/>
              </a:rPr>
              <a:t>, come ye to the waters; and he that hath no money, come buy and eat; yea, come buy wine and milk without money and without price…</a:t>
            </a:r>
          </a:p>
          <a:p>
            <a:endParaRPr lang="en-US" i="1" dirty="0">
              <a:solidFill>
                <a:schemeClr val="bg1"/>
              </a:solidFill>
              <a:latin typeface="Abadi" panose="020B0604020104020204" pitchFamily="34" charset="0"/>
            </a:endParaRPr>
          </a:p>
          <a:p>
            <a:r>
              <a:rPr lang="en-US" i="1" dirty="0">
                <a:solidFill>
                  <a:schemeClr val="bg1"/>
                </a:solidFill>
                <a:latin typeface="Abadi" panose="020B0604020104020204" pitchFamily="34" charset="0"/>
              </a:rPr>
              <a:t>…Hearken diligently unto me, and remember the words which I have spoken; and come unto the Holy One of Israel, and feast upon that which </a:t>
            </a:r>
            <a:r>
              <a:rPr lang="en-US" i="1" dirty="0" err="1">
                <a:solidFill>
                  <a:schemeClr val="bg1"/>
                </a:solidFill>
                <a:latin typeface="Abadi" panose="020B0604020104020204" pitchFamily="34" charset="0"/>
              </a:rPr>
              <a:t>perisheth</a:t>
            </a:r>
            <a:r>
              <a:rPr lang="en-US" i="1" dirty="0">
                <a:solidFill>
                  <a:schemeClr val="bg1"/>
                </a:solidFill>
                <a:latin typeface="Abadi" panose="020B0604020104020204" pitchFamily="34" charset="0"/>
              </a:rPr>
              <a:t> not, neither can be corrupted, and let your soul delight in fatness.</a:t>
            </a:r>
          </a:p>
          <a:p>
            <a:r>
              <a:rPr lang="en-US" i="1" dirty="0">
                <a:solidFill>
                  <a:schemeClr val="bg1"/>
                </a:solidFill>
                <a:latin typeface="Abadi" panose="020B0604020104020204" pitchFamily="34" charset="0"/>
              </a:rPr>
              <a:t> 2 Nephi 9:50</a:t>
            </a:r>
          </a:p>
        </p:txBody>
      </p:sp>
    </p:spTree>
    <p:extLst>
      <p:ext uri="{BB962C8B-B14F-4D97-AF65-F5344CB8AC3E}">
        <p14:creationId xmlns:p14="http://schemas.microsoft.com/office/powerpoint/2010/main" val="330228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54:13</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All the Children Shall Be Taught</a:t>
            </a:r>
          </a:p>
        </p:txBody>
      </p:sp>
      <p:sp>
        <p:nvSpPr>
          <p:cNvPr id="4" name="Rectangle 3"/>
          <p:cNvSpPr/>
          <p:nvPr/>
        </p:nvSpPr>
        <p:spPr>
          <a:xfrm>
            <a:off x="521808" y="1569300"/>
            <a:ext cx="7271373" cy="4154984"/>
          </a:xfrm>
          <a:prstGeom prst="rect">
            <a:avLst/>
          </a:prstGeom>
        </p:spPr>
        <p:txBody>
          <a:bodyPr wrap="square">
            <a:spAutoFit/>
          </a:bodyPr>
          <a:lstStyle/>
          <a:p>
            <a:r>
              <a:rPr lang="en-US" sz="2400" dirty="0">
                <a:solidFill>
                  <a:schemeClr val="bg1"/>
                </a:solidFill>
              </a:rPr>
              <a:t>“How much more beautiful would be the world and the societies in which we live if every father and mother looked upon their children as the most precious of their assets, if they led them by the power of their example in kindness and love, and if in times of stress blessed them by the authority of the holy priesthood; and if they regarded their children as the jewels of their lives, as gifts from the God of heaven who is their Eternal Father, and brought them up with true affection in the wisdom and admonition of the Lord.”</a:t>
            </a:r>
          </a:p>
          <a:p>
            <a:r>
              <a:rPr lang="en-US" sz="2400" dirty="0">
                <a:solidFill>
                  <a:schemeClr val="bg1"/>
                </a:solidFill>
              </a:rPr>
              <a:t>(8)</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877" y="1921527"/>
            <a:ext cx="3643007" cy="2817898"/>
          </a:xfrm>
          <a:prstGeom prst="rect">
            <a:avLst/>
          </a:prstGeom>
        </p:spPr>
      </p:pic>
    </p:spTree>
    <p:extLst>
      <p:ext uri="{BB962C8B-B14F-4D97-AF65-F5344CB8AC3E}">
        <p14:creationId xmlns:p14="http://schemas.microsoft.com/office/powerpoint/2010/main" val="1790280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media-cache-ak0.pinimg.com/736x/65/0f/6f/650f6f371b3af0f5be13a0a210c64c7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45058"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54:14-17</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Continually Peace and Protection</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solidFill>
                <a:schemeClr val="bg1"/>
              </a:solidFill>
            </a:endParaRPr>
          </a:p>
        </p:txBody>
      </p:sp>
      <p:sp>
        <p:nvSpPr>
          <p:cNvPr id="3" name="Rectangle 2"/>
          <p:cNvSpPr/>
          <p:nvPr/>
        </p:nvSpPr>
        <p:spPr>
          <a:xfrm>
            <a:off x="315190" y="858317"/>
            <a:ext cx="2604655" cy="2246769"/>
          </a:xfrm>
          <a:prstGeom prst="rect">
            <a:avLst/>
          </a:prstGeom>
          <a:noFill/>
        </p:spPr>
        <p:txBody>
          <a:bodyPr wrap="square">
            <a:spAutoFit/>
          </a:bodyPr>
          <a:lstStyle/>
          <a:p>
            <a:r>
              <a:rPr lang="en-US" sz="2000" dirty="0">
                <a:solidFill>
                  <a:schemeClr val="bg1"/>
                </a:solidFill>
              </a:rPr>
              <a:t>Isaiah promises the blessings of righteousness with continual protection and peace, and freedom from oppression and fear.</a:t>
            </a:r>
          </a:p>
        </p:txBody>
      </p:sp>
      <p:sp>
        <p:nvSpPr>
          <p:cNvPr id="12" name="Rectangle 11"/>
          <p:cNvSpPr/>
          <p:nvPr/>
        </p:nvSpPr>
        <p:spPr>
          <a:xfrm>
            <a:off x="6861280" y="1081652"/>
            <a:ext cx="5598968" cy="400110"/>
          </a:xfrm>
          <a:prstGeom prst="rect">
            <a:avLst/>
          </a:prstGeom>
          <a:noFill/>
        </p:spPr>
        <p:txBody>
          <a:bodyPr wrap="square">
            <a:spAutoFit/>
          </a:bodyPr>
          <a:lstStyle/>
          <a:p>
            <a:r>
              <a:rPr lang="en-US" sz="2000" dirty="0">
                <a:solidFill>
                  <a:schemeClr val="bg1"/>
                </a:solidFill>
              </a:rPr>
              <a:t>Coal = Refiner’s Fire = Purify in the last days</a:t>
            </a:r>
          </a:p>
        </p:txBody>
      </p:sp>
      <p:sp>
        <p:nvSpPr>
          <p:cNvPr id="5" name="Rectangle 4"/>
          <p:cNvSpPr/>
          <p:nvPr/>
        </p:nvSpPr>
        <p:spPr>
          <a:xfrm>
            <a:off x="7356764" y="1813922"/>
            <a:ext cx="4404064" cy="2031325"/>
          </a:xfrm>
          <a:prstGeom prst="rect">
            <a:avLst/>
          </a:prstGeom>
        </p:spPr>
        <p:txBody>
          <a:bodyPr wrap="square">
            <a:spAutoFit/>
          </a:bodyPr>
          <a:lstStyle/>
          <a:p>
            <a:r>
              <a:rPr lang="en-US" i="1" dirty="0">
                <a:solidFill>
                  <a:srgbClr val="FFFF00"/>
                </a:solidFill>
                <a:latin typeface="Palatino"/>
              </a:rPr>
              <a:t>For he is like a refiner’s fire, and like fuller’s soap; and he shall sit as a refiner and purifier of silver, and he shall purify the sons of Levi, and purge them as gold and silver, that they may offer unto the Lord an offering in righteousness. D&amp;C 128:24</a:t>
            </a:r>
            <a:endParaRPr lang="en-US" i="1" dirty="0">
              <a:solidFill>
                <a:srgbClr val="FFFF00"/>
              </a:solidFill>
            </a:endParaRPr>
          </a:p>
        </p:txBody>
      </p:sp>
      <p:sp>
        <p:nvSpPr>
          <p:cNvPr id="14" name="Rectangle 13"/>
          <p:cNvSpPr/>
          <p:nvPr/>
        </p:nvSpPr>
        <p:spPr>
          <a:xfrm>
            <a:off x="219073" y="5341372"/>
            <a:ext cx="5598968" cy="1015663"/>
          </a:xfrm>
          <a:prstGeom prst="rect">
            <a:avLst/>
          </a:prstGeom>
          <a:noFill/>
        </p:spPr>
        <p:txBody>
          <a:bodyPr wrap="square">
            <a:spAutoFit/>
          </a:bodyPr>
          <a:lstStyle/>
          <a:p>
            <a:r>
              <a:rPr lang="en-US" sz="2000" dirty="0">
                <a:solidFill>
                  <a:schemeClr val="bg1"/>
                </a:solidFill>
              </a:rPr>
              <a:t>“The Lord does not condone the devil’s work, but He sometimes allows Satan’s evil actions to fulfill His own plan.</a:t>
            </a:r>
          </a:p>
        </p:txBody>
      </p:sp>
      <p:sp>
        <p:nvSpPr>
          <p:cNvPr id="16" name="Rectangle 15"/>
          <p:cNvSpPr/>
          <p:nvPr/>
        </p:nvSpPr>
        <p:spPr>
          <a:xfrm>
            <a:off x="6072529" y="5599046"/>
            <a:ext cx="5598968" cy="1015663"/>
          </a:xfrm>
          <a:prstGeom prst="rect">
            <a:avLst/>
          </a:prstGeom>
          <a:noFill/>
        </p:spPr>
        <p:txBody>
          <a:bodyPr wrap="square">
            <a:spAutoFit/>
          </a:bodyPr>
          <a:lstStyle/>
          <a:p>
            <a:r>
              <a:rPr lang="en-US" sz="2000" dirty="0">
                <a:solidFill>
                  <a:schemeClr val="bg1"/>
                </a:solidFill>
              </a:rPr>
              <a:t>“Although bad things may occur because of Lucifer’s temptations and dealing with humanity, all things will eventually be for our good.” </a:t>
            </a:r>
          </a:p>
        </p:txBody>
      </p:sp>
    </p:spTree>
    <p:extLst>
      <p:ext uri="{BB962C8B-B14F-4D97-AF65-F5344CB8AC3E}">
        <p14:creationId xmlns:p14="http://schemas.microsoft.com/office/powerpoint/2010/main" val="40761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54:17  2 Kings 6:16-17  D&amp;C 71:9</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No Power Will Prevail</a:t>
            </a:r>
          </a:p>
        </p:txBody>
      </p:sp>
      <p:sp>
        <p:nvSpPr>
          <p:cNvPr id="35" name="Rectangle 34"/>
          <p:cNvSpPr/>
          <p:nvPr/>
        </p:nvSpPr>
        <p:spPr>
          <a:xfrm>
            <a:off x="8494619" y="6488667"/>
            <a:ext cx="3650439" cy="369332"/>
          </a:xfrm>
          <a:prstGeom prst="rect">
            <a:avLst/>
          </a:prstGeom>
        </p:spPr>
        <p:txBody>
          <a:bodyPr wrap="square">
            <a:spAutoFit/>
          </a:bodyPr>
          <a:lstStyle/>
          <a:p>
            <a:pPr algn="r"/>
            <a:r>
              <a:rPr lang="en-US" dirty="0">
                <a:solidFill>
                  <a:schemeClr val="bg1"/>
                </a:solidFill>
                <a:latin typeface="Calibri" panose="020F0502020204030204" pitchFamily="34" charset="0"/>
              </a:rPr>
              <a:t>(1)</a:t>
            </a:r>
            <a:endParaRPr lang="en-US" dirty="0">
              <a:solidFill>
                <a:schemeClr val="bg1"/>
              </a:solidFill>
            </a:endParaRPr>
          </a:p>
        </p:txBody>
      </p:sp>
      <p:sp>
        <p:nvSpPr>
          <p:cNvPr id="6" name="Rectangle 5"/>
          <p:cNvSpPr/>
          <p:nvPr/>
        </p:nvSpPr>
        <p:spPr>
          <a:xfrm>
            <a:off x="315190" y="1667752"/>
            <a:ext cx="5212774" cy="3785652"/>
          </a:xfrm>
          <a:prstGeom prst="rect">
            <a:avLst/>
          </a:prstGeom>
        </p:spPr>
        <p:txBody>
          <a:bodyPr wrap="square">
            <a:spAutoFit/>
          </a:bodyPr>
          <a:lstStyle/>
          <a:p>
            <a:r>
              <a:rPr lang="en-US" sz="2400" dirty="0">
                <a:solidFill>
                  <a:schemeClr val="bg1"/>
                </a:solidFill>
              </a:rPr>
              <a:t>Yes, “the enemy is combined,” but when we are combined with the Lord’s “chariots of fire,” then “they that be with us are more than they that be with them”!</a:t>
            </a:r>
          </a:p>
          <a:p>
            <a:endParaRPr lang="en-US" sz="2400" dirty="0">
              <a:solidFill>
                <a:schemeClr val="bg1"/>
              </a:solidFill>
            </a:endParaRPr>
          </a:p>
          <a:p>
            <a:r>
              <a:rPr lang="en-US" sz="2400" dirty="0">
                <a:solidFill>
                  <a:schemeClr val="bg1"/>
                </a:solidFill>
              </a:rPr>
              <a:t>Furthermore, the divine promise is that no weapon formed against the Lord’s work shall finally prosper; this “is the heritage of the servants of the Lord.” </a:t>
            </a:r>
            <a:r>
              <a:rPr lang="en-US" sz="1400" dirty="0">
                <a:solidFill>
                  <a:schemeClr val="bg1"/>
                </a:solidFill>
              </a:rPr>
              <a:t>(8)</a:t>
            </a:r>
          </a:p>
        </p:txBody>
      </p:sp>
      <p:sp>
        <p:nvSpPr>
          <p:cNvPr id="3" name="Rectangle 2"/>
          <p:cNvSpPr/>
          <p:nvPr/>
        </p:nvSpPr>
        <p:spPr>
          <a:xfrm>
            <a:off x="5219700" y="804918"/>
            <a:ext cx="6096000" cy="1200329"/>
          </a:xfrm>
          <a:prstGeom prst="rect">
            <a:avLst/>
          </a:prstGeom>
        </p:spPr>
        <p:txBody>
          <a:bodyPr>
            <a:spAutoFit/>
          </a:bodyPr>
          <a:lstStyle/>
          <a:p>
            <a:r>
              <a:rPr lang="en-US" i="1" dirty="0">
                <a:solidFill>
                  <a:srgbClr val="FFFF00"/>
                </a:solidFill>
                <a:latin typeface="Palatino"/>
              </a:rPr>
              <a:t>Which </a:t>
            </a:r>
            <a:r>
              <a:rPr lang="en-US" i="1" dirty="0" err="1">
                <a:solidFill>
                  <a:srgbClr val="FFFF00"/>
                </a:solidFill>
                <a:latin typeface="Palatino"/>
              </a:rPr>
              <a:t>causeth</a:t>
            </a:r>
            <a:r>
              <a:rPr lang="en-US" i="1" dirty="0">
                <a:solidFill>
                  <a:srgbClr val="FFFF00"/>
                </a:solidFill>
                <a:latin typeface="Palatino"/>
              </a:rPr>
              <a:t> silence to reign, and all eternity is pained, and the angels are waiting the great command to reap down the earth, to gather the tares that they may be burned; and, behold, the enemy is combined. D&amp;C 38:12</a:t>
            </a:r>
            <a:endParaRPr lang="en-US" i="1" dirty="0">
              <a:solidFill>
                <a:srgbClr val="FFFF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7399" y="2419894"/>
            <a:ext cx="2483481" cy="3108069"/>
          </a:xfrm>
          <a:prstGeom prst="rect">
            <a:avLst/>
          </a:prstGeom>
        </p:spPr>
      </p:pic>
    </p:spTree>
    <p:extLst>
      <p:ext uri="{BB962C8B-B14F-4D97-AF65-F5344CB8AC3E}">
        <p14:creationId xmlns:p14="http://schemas.microsoft.com/office/powerpoint/2010/main" val="392505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55:1-2</a:t>
            </a:r>
            <a:endParaRPr lang="en-US" dirty="0">
              <a:solidFill>
                <a:schemeClr val="bg1"/>
              </a:solidFill>
            </a:endParaRPr>
          </a:p>
        </p:txBody>
      </p:sp>
      <p:sp>
        <p:nvSpPr>
          <p:cNvPr id="2" name="Rectangle 1"/>
          <p:cNvSpPr/>
          <p:nvPr/>
        </p:nvSpPr>
        <p:spPr>
          <a:xfrm>
            <a:off x="0" y="35477"/>
            <a:ext cx="12145058" cy="707886"/>
          </a:xfrm>
          <a:prstGeom prst="rect">
            <a:avLst/>
          </a:prstGeom>
        </p:spPr>
        <p:txBody>
          <a:bodyPr wrap="square">
            <a:spAutoFit/>
          </a:bodyPr>
          <a:lstStyle/>
          <a:p>
            <a:pPr algn="ctr"/>
            <a:r>
              <a:rPr lang="en-US" sz="4000" dirty="0">
                <a:solidFill>
                  <a:schemeClr val="bg1"/>
                </a:solidFill>
              </a:rPr>
              <a:t> An invitation to Come to the Living Waters</a:t>
            </a:r>
          </a:p>
        </p:txBody>
      </p:sp>
      <p:sp>
        <p:nvSpPr>
          <p:cNvPr id="8" name="Rectangle 7"/>
          <p:cNvSpPr/>
          <p:nvPr/>
        </p:nvSpPr>
        <p:spPr>
          <a:xfrm>
            <a:off x="3865245" y="778840"/>
            <a:ext cx="6096000" cy="461665"/>
          </a:xfrm>
          <a:prstGeom prst="rect">
            <a:avLst/>
          </a:prstGeom>
        </p:spPr>
        <p:txBody>
          <a:bodyPr>
            <a:spAutoFit/>
          </a:bodyPr>
          <a:lstStyle/>
          <a:p>
            <a:r>
              <a:rPr lang="en-US" sz="2400" dirty="0">
                <a:solidFill>
                  <a:schemeClr val="bg1"/>
                </a:solidFill>
              </a:rPr>
              <a:t>The Blessings Of Redemption</a:t>
            </a:r>
          </a:p>
        </p:txBody>
      </p:sp>
      <p:grpSp>
        <p:nvGrpSpPr>
          <p:cNvPr id="3" name="Group 2"/>
          <p:cNvGrpSpPr/>
          <p:nvPr/>
        </p:nvGrpSpPr>
        <p:grpSpPr>
          <a:xfrm>
            <a:off x="425738" y="1569027"/>
            <a:ext cx="4167044" cy="3769670"/>
            <a:chOff x="425738" y="1569027"/>
            <a:chExt cx="3520787" cy="2930036"/>
          </a:xfrm>
        </p:grpSpPr>
        <p:pic>
          <p:nvPicPr>
            <p:cNvPr id="6146" name="Picture 2" descr="Living Water (Pri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 y="1569027"/>
              <a:ext cx="3448050" cy="28575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25738" y="4295722"/>
              <a:ext cx="2317461" cy="203341"/>
            </a:xfrm>
            <a:prstGeom prst="rect">
              <a:avLst/>
            </a:prstGeom>
          </p:spPr>
          <p:txBody>
            <a:bodyPr wrap="square">
              <a:spAutoFit/>
            </a:bodyPr>
            <a:lstStyle/>
            <a:p>
              <a:r>
                <a:rPr lang="en-US" sz="1100" dirty="0">
                  <a:solidFill>
                    <a:schemeClr val="bg1"/>
                  </a:solidFill>
                  <a:latin typeface="Calibri" panose="020F0502020204030204" pitchFamily="34" charset="0"/>
                </a:rPr>
                <a:t>Simon Dewey</a:t>
              </a:r>
              <a:endParaRPr lang="en-US" sz="1100" dirty="0">
                <a:solidFill>
                  <a:schemeClr val="bg1"/>
                </a:solidFill>
              </a:endParaRPr>
            </a:p>
          </p:txBody>
        </p:sp>
      </p:grpSp>
      <p:sp>
        <p:nvSpPr>
          <p:cNvPr id="4" name="Rectangle 3"/>
          <p:cNvSpPr/>
          <p:nvPr/>
        </p:nvSpPr>
        <p:spPr>
          <a:xfrm>
            <a:off x="5104608" y="1762731"/>
            <a:ext cx="5197120" cy="1200329"/>
          </a:xfrm>
          <a:prstGeom prst="rect">
            <a:avLst/>
          </a:prstGeom>
        </p:spPr>
        <p:txBody>
          <a:bodyPr wrap="square">
            <a:spAutoFit/>
          </a:bodyPr>
          <a:lstStyle/>
          <a:p>
            <a:r>
              <a:rPr lang="en-US" dirty="0">
                <a:solidFill>
                  <a:schemeClr val="bg1"/>
                </a:solidFill>
                <a:latin typeface="Calibri" panose="020F0502020204030204" pitchFamily="34" charset="0"/>
              </a:rPr>
              <a:t>Christ invited them to come unto Him to enjoy the eternal blessings He freely offers rather than waste their effort in worldly pursuits that do not provide true satisfaction.</a:t>
            </a:r>
            <a:endParaRPr lang="en-US" dirty="0">
              <a:solidFill>
                <a:schemeClr val="bg1"/>
              </a:solidFill>
            </a:endParaRPr>
          </a:p>
        </p:txBody>
      </p:sp>
      <p:sp>
        <p:nvSpPr>
          <p:cNvPr id="14" name="Rectangle 13"/>
          <p:cNvSpPr/>
          <p:nvPr/>
        </p:nvSpPr>
        <p:spPr>
          <a:xfrm>
            <a:off x="850537" y="825006"/>
            <a:ext cx="1467862" cy="369332"/>
          </a:xfrm>
          <a:prstGeom prst="rect">
            <a:avLst/>
          </a:prstGeom>
        </p:spPr>
        <p:txBody>
          <a:bodyPr wrap="square">
            <a:spAutoFit/>
          </a:bodyPr>
          <a:lstStyle/>
          <a:p>
            <a:r>
              <a:rPr lang="en-US" dirty="0">
                <a:solidFill>
                  <a:schemeClr val="bg1"/>
                </a:solidFill>
                <a:latin typeface="Calibri" panose="020F0502020204030204" pitchFamily="34" charset="0"/>
              </a:rPr>
              <a:t>Ho = Hey!</a:t>
            </a:r>
            <a:endParaRPr lang="en-US" dirty="0">
              <a:solidFill>
                <a:schemeClr val="bg1"/>
              </a:solidFill>
            </a:endParaRPr>
          </a:p>
        </p:txBody>
      </p:sp>
      <p:sp>
        <p:nvSpPr>
          <p:cNvPr id="6" name="Rectangle 5"/>
          <p:cNvSpPr/>
          <p:nvPr/>
        </p:nvSpPr>
        <p:spPr>
          <a:xfrm>
            <a:off x="5464162" y="3483979"/>
            <a:ext cx="6096000" cy="1200329"/>
          </a:xfrm>
          <a:prstGeom prst="rect">
            <a:avLst/>
          </a:prstGeom>
        </p:spPr>
        <p:txBody>
          <a:bodyPr>
            <a:spAutoFit/>
          </a:bodyPr>
          <a:lstStyle/>
          <a:p>
            <a:r>
              <a:rPr lang="en-US" i="1" dirty="0">
                <a:solidFill>
                  <a:srgbClr val="FFFF00"/>
                </a:solidFill>
                <a:latin typeface="Palatino"/>
              </a:rPr>
              <a:t>But whosoever </a:t>
            </a:r>
            <a:r>
              <a:rPr lang="en-US" i="1" dirty="0" err="1">
                <a:solidFill>
                  <a:srgbClr val="FFFF00"/>
                </a:solidFill>
                <a:latin typeface="Palatino"/>
              </a:rPr>
              <a:t>drinketh</a:t>
            </a:r>
            <a:r>
              <a:rPr lang="en-US" i="1" dirty="0">
                <a:solidFill>
                  <a:srgbClr val="FFFF00"/>
                </a:solidFill>
                <a:latin typeface="Palatino"/>
              </a:rPr>
              <a:t> of the water that I shall give him shall never thirst; but the water that I shall give him shall be in him a well of water springing up into everlasting life.</a:t>
            </a:r>
          </a:p>
          <a:p>
            <a:r>
              <a:rPr lang="en-US" i="1" dirty="0">
                <a:solidFill>
                  <a:srgbClr val="FFFF00"/>
                </a:solidFill>
                <a:latin typeface="Palatino"/>
              </a:rPr>
              <a:t>John 4:14</a:t>
            </a:r>
            <a:endParaRPr lang="en-US" i="1" dirty="0">
              <a:solidFill>
                <a:srgbClr val="FFFF00"/>
              </a:solidFill>
            </a:endParaRPr>
          </a:p>
        </p:txBody>
      </p:sp>
      <p:sp>
        <p:nvSpPr>
          <p:cNvPr id="7" name="Rectangle 6"/>
          <p:cNvSpPr/>
          <p:nvPr/>
        </p:nvSpPr>
        <p:spPr>
          <a:xfrm>
            <a:off x="3168580" y="5439668"/>
            <a:ext cx="7131952" cy="707886"/>
          </a:xfrm>
          <a:prstGeom prst="rect">
            <a:avLst/>
          </a:prstGeom>
        </p:spPr>
        <p:txBody>
          <a:bodyPr wrap="none">
            <a:spAutoFit/>
          </a:bodyPr>
          <a:lstStyle/>
          <a:p>
            <a:r>
              <a:rPr lang="en-US" sz="4000" dirty="0">
                <a:solidFill>
                  <a:schemeClr val="bg1"/>
                </a:solidFill>
                <a:latin typeface="Calibri" panose="020F0502020204030204" pitchFamily="34" charset="0"/>
              </a:rPr>
              <a:t> His gracious gifts to men are free</a:t>
            </a:r>
            <a:endParaRPr lang="en-US" sz="4000" dirty="0">
              <a:solidFill>
                <a:schemeClr val="bg1"/>
              </a:solidFill>
            </a:endParaRPr>
          </a:p>
        </p:txBody>
      </p:sp>
    </p:spTree>
    <p:extLst>
      <p:ext uri="{BB962C8B-B14F-4D97-AF65-F5344CB8AC3E}">
        <p14:creationId xmlns:p14="http://schemas.microsoft.com/office/powerpoint/2010/main" val="75599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250" fill="hold"/>
                                        <p:tgtEl>
                                          <p:spTgt spid="7"/>
                                        </p:tgtEl>
                                        <p:attrNameLst>
                                          <p:attrName>ppt_w</p:attrName>
                                        </p:attrNameLst>
                                      </p:cBhvr>
                                      <p:tavLst>
                                        <p:tav tm="0">
                                          <p:val>
                                            <p:fltVal val="0"/>
                                          </p:val>
                                        </p:tav>
                                        <p:tav tm="100000">
                                          <p:val>
                                            <p:strVal val="#ppt_w"/>
                                          </p:val>
                                        </p:tav>
                                      </p:tavLst>
                                    </p:anim>
                                    <p:anim calcmode="lin" valueType="num">
                                      <p:cBhvr>
                                        <p:cTn id="28" dur="1250" fill="hold"/>
                                        <p:tgtEl>
                                          <p:spTgt spid="7"/>
                                        </p:tgtEl>
                                        <p:attrNameLst>
                                          <p:attrName>ppt_h</p:attrName>
                                        </p:attrNameLst>
                                      </p:cBhvr>
                                      <p:tavLst>
                                        <p:tav tm="0">
                                          <p:val>
                                            <p:fltVal val="0"/>
                                          </p:val>
                                        </p:tav>
                                        <p:tav tm="100000">
                                          <p:val>
                                            <p:strVal val="#ppt_h"/>
                                          </p:val>
                                        </p:tav>
                                      </p:tavLst>
                                    </p:anim>
                                    <p:animEffect transition="in" filter="fade">
                                      <p:cBhvr>
                                        <p:cTn id="29"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55:2-3</a:t>
            </a:r>
            <a:endParaRPr lang="en-US" dirty="0">
              <a:solidFill>
                <a:schemeClr val="bg1"/>
              </a:solidFill>
            </a:endParaRPr>
          </a:p>
        </p:txBody>
      </p:sp>
      <p:sp>
        <p:nvSpPr>
          <p:cNvPr id="5" name="Rectangle 4"/>
          <p:cNvSpPr/>
          <p:nvPr/>
        </p:nvSpPr>
        <p:spPr>
          <a:xfrm>
            <a:off x="808993" y="1158781"/>
            <a:ext cx="6005465" cy="1938992"/>
          </a:xfrm>
          <a:prstGeom prst="rect">
            <a:avLst/>
          </a:prstGeom>
        </p:spPr>
        <p:txBody>
          <a:bodyPr wrap="square">
            <a:spAutoFit/>
          </a:bodyPr>
          <a:lstStyle/>
          <a:p>
            <a:pPr fontAlgn="base"/>
            <a:r>
              <a:rPr lang="en-US" sz="2400" dirty="0">
                <a:solidFill>
                  <a:schemeClr val="bg1"/>
                </a:solidFill>
              </a:rPr>
              <a:t>The things of the world can not satisfy our deepest and most vital needs</a:t>
            </a:r>
          </a:p>
          <a:p>
            <a:pPr fontAlgn="base"/>
            <a:endParaRPr lang="en-US" sz="2400" dirty="0">
              <a:solidFill>
                <a:schemeClr val="bg1"/>
              </a:solidFill>
            </a:endParaRPr>
          </a:p>
          <a:p>
            <a:pPr fontAlgn="base"/>
            <a:r>
              <a:rPr lang="en-US" sz="2400" dirty="0">
                <a:solidFill>
                  <a:schemeClr val="bg1"/>
                </a:solidFill>
              </a:rPr>
              <a:t>We tend to listen only in our time of need, or our times of trials.</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Things of the World Are Not Lasting</a:t>
            </a:r>
          </a:p>
        </p:txBody>
      </p:sp>
      <p:sp>
        <p:nvSpPr>
          <p:cNvPr id="8" name="Rectangle 7"/>
          <p:cNvSpPr/>
          <p:nvPr/>
        </p:nvSpPr>
        <p:spPr>
          <a:xfrm>
            <a:off x="6814458" y="3013501"/>
            <a:ext cx="4378036" cy="461665"/>
          </a:xfrm>
          <a:prstGeom prst="rect">
            <a:avLst/>
          </a:prstGeom>
        </p:spPr>
        <p:txBody>
          <a:bodyPr wrap="square">
            <a:spAutoFit/>
          </a:bodyPr>
          <a:lstStyle/>
          <a:p>
            <a:pPr fontAlgn="base"/>
            <a:r>
              <a:rPr lang="en-US" sz="2400" dirty="0">
                <a:solidFill>
                  <a:schemeClr val="bg1"/>
                </a:solidFill>
              </a:rPr>
              <a:t>Fatness = Spiritual Food</a:t>
            </a:r>
          </a:p>
        </p:txBody>
      </p:sp>
      <p:sp>
        <p:nvSpPr>
          <p:cNvPr id="9" name="Rectangle 8"/>
          <p:cNvSpPr/>
          <p:nvPr/>
        </p:nvSpPr>
        <p:spPr>
          <a:xfrm>
            <a:off x="5919353" y="4666079"/>
            <a:ext cx="4378036" cy="1569660"/>
          </a:xfrm>
          <a:prstGeom prst="rect">
            <a:avLst/>
          </a:prstGeom>
        </p:spPr>
        <p:txBody>
          <a:bodyPr wrap="square">
            <a:spAutoFit/>
          </a:bodyPr>
          <a:lstStyle/>
          <a:p>
            <a:pPr fontAlgn="base"/>
            <a:r>
              <a:rPr lang="en-US" sz="2400" dirty="0">
                <a:solidFill>
                  <a:schemeClr val="bg1"/>
                </a:solidFill>
              </a:rPr>
              <a:t>David = Even David will be resurrected though he partook in adultery and murder. (Acts 13:30-34)</a:t>
            </a:r>
          </a:p>
        </p:txBody>
      </p:sp>
      <p:pic>
        <p:nvPicPr>
          <p:cNvPr id="8194" name="Picture 2" descr="https://www.thewrap.com/wp-content/uploads/2013/12/king-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542" y="3244333"/>
            <a:ext cx="4293829" cy="2862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0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55:4-5</a:t>
            </a:r>
            <a:endParaRPr lang="en-US" dirty="0">
              <a:solidFill>
                <a:schemeClr val="bg1"/>
              </a:solidFill>
            </a:endParaRPr>
          </a:p>
        </p:txBody>
      </p:sp>
      <p:sp>
        <p:nvSpPr>
          <p:cNvPr id="5" name="Rectangle 4"/>
          <p:cNvSpPr/>
          <p:nvPr/>
        </p:nvSpPr>
        <p:spPr>
          <a:xfrm>
            <a:off x="771356" y="1368975"/>
            <a:ext cx="6005465" cy="461665"/>
          </a:xfrm>
          <a:prstGeom prst="rect">
            <a:avLst/>
          </a:prstGeom>
        </p:spPr>
        <p:txBody>
          <a:bodyPr wrap="square">
            <a:spAutoFit/>
          </a:bodyPr>
          <a:lstStyle/>
          <a:p>
            <a:pPr fontAlgn="base"/>
            <a:r>
              <a:rPr lang="en-US" sz="2400" dirty="0">
                <a:solidFill>
                  <a:schemeClr val="bg1"/>
                </a:solidFill>
              </a:rPr>
              <a:t>Christ represents himself on the earth</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Witness</a:t>
            </a:r>
          </a:p>
        </p:txBody>
      </p:sp>
      <p:sp>
        <p:nvSpPr>
          <p:cNvPr id="8" name="Rectangle 7"/>
          <p:cNvSpPr/>
          <p:nvPr/>
        </p:nvSpPr>
        <p:spPr>
          <a:xfrm>
            <a:off x="3774089" y="654382"/>
            <a:ext cx="7353825" cy="461665"/>
          </a:xfrm>
          <a:prstGeom prst="rect">
            <a:avLst/>
          </a:prstGeom>
        </p:spPr>
        <p:txBody>
          <a:bodyPr wrap="square">
            <a:spAutoFit/>
          </a:bodyPr>
          <a:lstStyle/>
          <a:p>
            <a:pPr fontAlgn="base"/>
            <a:r>
              <a:rPr lang="en-US" sz="2400" dirty="0">
                <a:solidFill>
                  <a:schemeClr val="bg1"/>
                </a:solidFill>
              </a:rPr>
              <a:t>Leadership and commander--Christ</a:t>
            </a:r>
          </a:p>
        </p:txBody>
      </p:sp>
      <p:sp>
        <p:nvSpPr>
          <p:cNvPr id="9" name="Rectangle 8"/>
          <p:cNvSpPr/>
          <p:nvPr/>
        </p:nvSpPr>
        <p:spPr>
          <a:xfrm>
            <a:off x="6096000" y="3392891"/>
            <a:ext cx="5604410" cy="1200329"/>
          </a:xfrm>
          <a:prstGeom prst="rect">
            <a:avLst/>
          </a:prstGeom>
        </p:spPr>
        <p:txBody>
          <a:bodyPr wrap="square">
            <a:spAutoFit/>
          </a:bodyPr>
          <a:lstStyle/>
          <a:p>
            <a:pPr fontAlgn="base"/>
            <a:r>
              <a:rPr lang="en-US" sz="2400" dirty="0">
                <a:solidFill>
                  <a:schemeClr val="bg1"/>
                </a:solidFill>
              </a:rPr>
              <a:t>The Gentiles (the latter-day covenant people) will restore the gospel to the posterity of ancient Israel</a:t>
            </a:r>
          </a:p>
        </p:txBody>
      </p:sp>
      <p:pic>
        <p:nvPicPr>
          <p:cNvPr id="2" name="Picture 2" descr="http://www.brucellama.com/wp-content/uploads/2012/07/jesuswor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547" y="1080090"/>
            <a:ext cx="2348908" cy="23489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(9)</a:t>
            </a:r>
            <a:endParaRPr lang="en-US" dirty="0">
              <a:solidFill>
                <a:schemeClr val="bg1"/>
              </a:solidFill>
            </a:endParaRPr>
          </a:p>
        </p:txBody>
      </p:sp>
      <p:pic>
        <p:nvPicPr>
          <p:cNvPr id="1028" name="Picture 4" descr="http://josephsmith.net/bc/content/images/joseph-smith-net/Artwork/390x292/lawlor-preaching-kirtl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92" y="2154764"/>
            <a:ext cx="3231820" cy="24259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40737" y="4728797"/>
            <a:ext cx="4517679" cy="1323439"/>
          </a:xfrm>
          <a:prstGeom prst="rect">
            <a:avLst/>
          </a:prstGeom>
        </p:spPr>
        <p:txBody>
          <a:bodyPr wrap="square">
            <a:spAutoFit/>
          </a:bodyPr>
          <a:lstStyle/>
          <a:p>
            <a:pPr fontAlgn="base"/>
            <a:r>
              <a:rPr lang="en-US" sz="2000" dirty="0">
                <a:solidFill>
                  <a:schemeClr val="bg1"/>
                </a:solidFill>
              </a:rPr>
              <a:t>“Call a nation that thou </a:t>
            </a:r>
            <a:r>
              <a:rPr lang="en-US" sz="2000" dirty="0" err="1">
                <a:solidFill>
                  <a:schemeClr val="bg1"/>
                </a:solidFill>
              </a:rPr>
              <a:t>knowest</a:t>
            </a:r>
            <a:r>
              <a:rPr lang="en-US" sz="2000" dirty="0">
                <a:solidFill>
                  <a:schemeClr val="bg1"/>
                </a:solidFill>
              </a:rPr>
              <a:t> not” = The Covenant people will take the gospel to the Gentiles, who will also help take the word to the world.</a:t>
            </a:r>
          </a:p>
        </p:txBody>
      </p:sp>
      <p:grpSp>
        <p:nvGrpSpPr>
          <p:cNvPr id="6" name="Group 5"/>
          <p:cNvGrpSpPr/>
          <p:nvPr/>
        </p:nvGrpSpPr>
        <p:grpSpPr>
          <a:xfrm>
            <a:off x="6943949" y="4629328"/>
            <a:ext cx="3199915" cy="2143998"/>
            <a:chOff x="6943949" y="4629328"/>
            <a:chExt cx="3199915" cy="2143998"/>
          </a:xfrm>
        </p:grpSpPr>
        <p:pic>
          <p:nvPicPr>
            <p:cNvPr id="1030" name="Picture 6" descr="http://img.deseretnews.com/images/article/midres2/1239246/12392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503" y="4629328"/>
              <a:ext cx="2692809" cy="20196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43949" y="6511716"/>
              <a:ext cx="3199915" cy="261610"/>
            </a:xfrm>
            <a:prstGeom prst="rect">
              <a:avLst/>
            </a:prstGeom>
          </p:spPr>
          <p:txBody>
            <a:bodyPr wrap="none">
              <a:spAutoFit/>
            </a:bodyPr>
            <a:lstStyle/>
            <a:p>
              <a:r>
                <a:rPr lang="en-US" sz="1100" dirty="0">
                  <a:solidFill>
                    <a:schemeClr val="bg1"/>
                  </a:solidFill>
                  <a:latin typeface="georgia" panose="02040502050405020303" pitchFamily="18" charset="0"/>
                </a:rPr>
                <a:t>Elder Aaron Potter, left, and Elder Brad </a:t>
              </a:r>
              <a:r>
                <a:rPr lang="en-US" sz="1100" dirty="0" err="1">
                  <a:solidFill>
                    <a:schemeClr val="bg1"/>
                  </a:solidFill>
                  <a:latin typeface="georgia" panose="02040502050405020303" pitchFamily="18" charset="0"/>
                </a:rPr>
                <a:t>Witbeck</a:t>
              </a:r>
              <a:endParaRPr lang="en-US" sz="1100" dirty="0">
                <a:solidFill>
                  <a:schemeClr val="bg1"/>
                </a:solidFill>
              </a:endParaRPr>
            </a:p>
          </p:txBody>
        </p:sp>
      </p:grpSp>
    </p:spTree>
    <p:extLst>
      <p:ext uri="{BB962C8B-B14F-4D97-AF65-F5344CB8AC3E}">
        <p14:creationId xmlns:p14="http://schemas.microsoft.com/office/powerpoint/2010/main" val="42317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55:6</a:t>
            </a:r>
            <a:endParaRPr lang="en-US" dirty="0">
              <a:solidFill>
                <a:schemeClr val="bg1"/>
              </a:solidFill>
            </a:endParaRPr>
          </a:p>
        </p:txBody>
      </p:sp>
      <p:sp>
        <p:nvSpPr>
          <p:cNvPr id="5" name="Rectangle 4"/>
          <p:cNvSpPr/>
          <p:nvPr/>
        </p:nvSpPr>
        <p:spPr>
          <a:xfrm>
            <a:off x="771356" y="1368975"/>
            <a:ext cx="4076543" cy="646331"/>
          </a:xfrm>
          <a:prstGeom prst="rect">
            <a:avLst/>
          </a:prstGeom>
        </p:spPr>
        <p:txBody>
          <a:bodyPr wrap="square">
            <a:spAutoFit/>
          </a:bodyPr>
          <a:lstStyle/>
          <a:p>
            <a:pPr fontAlgn="base"/>
            <a:r>
              <a:rPr lang="en-US" sz="2400" dirty="0">
                <a:solidFill>
                  <a:schemeClr val="bg1"/>
                </a:solidFill>
              </a:rPr>
              <a:t>Ask and it shall be given you</a:t>
            </a:r>
          </a:p>
          <a:p>
            <a:pPr fontAlgn="base"/>
            <a:r>
              <a:rPr lang="en-US" sz="1200" dirty="0">
                <a:solidFill>
                  <a:schemeClr val="bg1"/>
                </a:solidFill>
              </a:rPr>
              <a:t>                              Matthew 7:7-8</a:t>
            </a: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Seek--Ask</a:t>
            </a:r>
          </a:p>
        </p:txBody>
      </p:sp>
      <p:sp>
        <p:nvSpPr>
          <p:cNvPr id="8" name="Rectangle 7"/>
          <p:cNvSpPr/>
          <p:nvPr/>
        </p:nvSpPr>
        <p:spPr>
          <a:xfrm>
            <a:off x="1076157" y="932488"/>
            <a:ext cx="3314774" cy="461665"/>
          </a:xfrm>
          <a:prstGeom prst="rect">
            <a:avLst/>
          </a:prstGeom>
        </p:spPr>
        <p:txBody>
          <a:bodyPr wrap="square">
            <a:spAutoFit/>
          </a:bodyPr>
          <a:lstStyle/>
          <a:p>
            <a:pPr fontAlgn="base"/>
            <a:r>
              <a:rPr lang="en-US" sz="2400" dirty="0">
                <a:solidFill>
                  <a:schemeClr val="bg1"/>
                </a:solidFill>
              </a:rPr>
              <a:t>Seek and ye shall find</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(9)</a:t>
            </a:r>
            <a:endParaRPr lang="en-US" dirty="0">
              <a:solidFill>
                <a:schemeClr val="bg1"/>
              </a:solidFill>
            </a:endParaRPr>
          </a:p>
        </p:txBody>
      </p:sp>
      <p:sp>
        <p:nvSpPr>
          <p:cNvPr id="11" name="Rectangle 10"/>
          <p:cNvSpPr/>
          <p:nvPr/>
        </p:nvSpPr>
        <p:spPr>
          <a:xfrm>
            <a:off x="1195285" y="2173215"/>
            <a:ext cx="6026839" cy="1569660"/>
          </a:xfrm>
          <a:prstGeom prst="rect">
            <a:avLst/>
          </a:prstGeom>
        </p:spPr>
        <p:txBody>
          <a:bodyPr wrap="square">
            <a:spAutoFit/>
          </a:bodyPr>
          <a:lstStyle/>
          <a:p>
            <a:pPr fontAlgn="base"/>
            <a:r>
              <a:rPr lang="en-US" sz="2400" dirty="0">
                <a:solidFill>
                  <a:schemeClr val="bg1"/>
                </a:solidFill>
              </a:rPr>
              <a:t>There is an allotted time during which mankind can repent and call upon the Lord.</a:t>
            </a:r>
          </a:p>
          <a:p>
            <a:pPr fontAlgn="base"/>
            <a:endParaRPr lang="en-US" sz="2400" dirty="0">
              <a:solidFill>
                <a:schemeClr val="bg1"/>
              </a:solidFill>
            </a:endParaRPr>
          </a:p>
          <a:p>
            <a:pPr fontAlgn="base"/>
            <a:r>
              <a:rPr lang="en-US" sz="2400" dirty="0">
                <a:solidFill>
                  <a:schemeClr val="bg1"/>
                </a:solidFill>
              </a:rPr>
              <a:t>If they wait it will be too late.</a:t>
            </a:r>
          </a:p>
        </p:txBody>
      </p:sp>
      <p:sp>
        <p:nvSpPr>
          <p:cNvPr id="10" name="Rectangle 9"/>
          <p:cNvSpPr/>
          <p:nvPr/>
        </p:nvSpPr>
        <p:spPr>
          <a:xfrm>
            <a:off x="5427517" y="4589970"/>
            <a:ext cx="6096000" cy="1754326"/>
          </a:xfrm>
          <a:prstGeom prst="rect">
            <a:avLst/>
          </a:prstGeom>
        </p:spPr>
        <p:txBody>
          <a:bodyPr>
            <a:spAutoFit/>
          </a:bodyPr>
          <a:lstStyle/>
          <a:p>
            <a:r>
              <a:rPr lang="en-US" i="1" dirty="0">
                <a:solidFill>
                  <a:srgbClr val="FFFF00"/>
                </a:solidFill>
                <a:latin typeface="Palatino"/>
              </a:rPr>
              <a:t>…therefore, I beseech of you that ye do not procrastinate the day of your repentance until the end; for after this day of life, which is given us to prepare for eternity, behold, if we do not improve our time while in this life, then cometh the night of darkness wherein there can be no labor performed. Alma 34:33</a:t>
            </a:r>
            <a:endParaRPr lang="en-US" i="1" dirty="0">
              <a:solidFill>
                <a:srgbClr val="FFFF00"/>
              </a:solidFill>
            </a:endParaRPr>
          </a:p>
        </p:txBody>
      </p:sp>
      <p:grpSp>
        <p:nvGrpSpPr>
          <p:cNvPr id="12" name="Group 11"/>
          <p:cNvGrpSpPr/>
          <p:nvPr/>
        </p:nvGrpSpPr>
        <p:grpSpPr>
          <a:xfrm>
            <a:off x="7001418" y="1301192"/>
            <a:ext cx="3401013" cy="2999203"/>
            <a:chOff x="7001418" y="1301192"/>
            <a:chExt cx="3401013" cy="2999203"/>
          </a:xfrm>
        </p:grpSpPr>
        <p:grpSp>
          <p:nvGrpSpPr>
            <p:cNvPr id="17" name="Group 16"/>
            <p:cNvGrpSpPr/>
            <p:nvPr/>
          </p:nvGrpSpPr>
          <p:grpSpPr>
            <a:xfrm>
              <a:off x="7001418" y="1301192"/>
              <a:ext cx="3401013" cy="2999203"/>
              <a:chOff x="3124200" y="4267200"/>
              <a:chExt cx="2514600" cy="2057400"/>
            </a:xfrm>
          </p:grpSpPr>
          <p:sp>
            <p:nvSpPr>
              <p:cNvPr id="18" name="Frame 17"/>
              <p:cNvSpPr/>
              <p:nvPr/>
            </p:nvSpPr>
            <p:spPr>
              <a:xfrm>
                <a:off x="3124200" y="4267200"/>
                <a:ext cx="2514600" cy="2057400"/>
              </a:xfrm>
              <a:prstGeom prst="frame">
                <a:avLst>
                  <a:gd name="adj1" fmla="val 711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3276600" y="4419600"/>
                <a:ext cx="2209800" cy="1752600"/>
              </a:xfrm>
              <a:prstGeom prst="rect">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rot="20677238">
              <a:off x="8568357" y="1739429"/>
              <a:ext cx="1505536" cy="1482091"/>
              <a:chOff x="2405906" y="4480484"/>
              <a:chExt cx="2385493" cy="2348345"/>
            </a:xfrm>
          </p:grpSpPr>
          <p:sp>
            <p:nvSpPr>
              <p:cNvPr id="21" name="Folded Corner 20"/>
              <p:cNvSpPr/>
              <p:nvPr/>
            </p:nvSpPr>
            <p:spPr>
              <a:xfrm>
                <a:off x="2498485" y="4480484"/>
                <a:ext cx="2288194" cy="2348345"/>
              </a:xfrm>
              <a:prstGeom prst="foldedCorner">
                <a:avLst>
                  <a:gd name="adj" fmla="val 32052"/>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21105152">
                <a:off x="2405906" y="5157425"/>
                <a:ext cx="2385493" cy="487667"/>
              </a:xfrm>
              <a:prstGeom prst="rect">
                <a:avLst/>
              </a:prstGeom>
            </p:spPr>
            <p:txBody>
              <a:bodyPr wrap="square">
                <a:spAutoFit/>
              </a:bodyPr>
              <a:lstStyle/>
              <a:p>
                <a:pPr algn="ctr"/>
                <a:r>
                  <a:rPr lang="en-US" sz="1400" b="0" i="0" dirty="0">
                    <a:solidFill>
                      <a:srgbClr val="FF0000"/>
                    </a:solidFill>
                    <a:effectLst/>
                    <a:latin typeface="Calibri" panose="020F0502020204030204" pitchFamily="34" charset="0"/>
                  </a:rPr>
                  <a:t>Tomorrow</a:t>
                </a:r>
                <a:endParaRPr lang="en-US" sz="1400" dirty="0">
                  <a:solidFill>
                    <a:srgbClr val="FF0000"/>
                  </a:solidFill>
                </a:endParaRPr>
              </a:p>
            </p:txBody>
          </p:sp>
        </p:grpSp>
      </p:grpSp>
      <p:grpSp>
        <p:nvGrpSpPr>
          <p:cNvPr id="26" name="Group 25"/>
          <p:cNvGrpSpPr/>
          <p:nvPr/>
        </p:nvGrpSpPr>
        <p:grpSpPr>
          <a:xfrm>
            <a:off x="389259" y="4036387"/>
            <a:ext cx="1976387" cy="1044881"/>
            <a:chOff x="1295400" y="1523999"/>
            <a:chExt cx="4273826" cy="2259496"/>
          </a:xfrm>
        </p:grpSpPr>
        <p:sp>
          <p:nvSpPr>
            <p:cNvPr id="27" name="Rounded Rectangle 26"/>
            <p:cNvSpPr/>
            <p:nvPr/>
          </p:nvSpPr>
          <p:spPr>
            <a:xfrm>
              <a:off x="1295400" y="2352261"/>
              <a:ext cx="1368285" cy="987287"/>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905000" y="1523999"/>
              <a:ext cx="3581400" cy="1775791"/>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905000" y="2478156"/>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911626" y="2670312"/>
              <a:ext cx="3568148" cy="927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16200000">
              <a:off x="2073966" y="2181638"/>
              <a:ext cx="1472648"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6200000">
              <a:off x="2434261" y="2258666"/>
              <a:ext cx="1613453" cy="422413"/>
            </a:xfrm>
            <a:prstGeom prst="roundRect">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581400" y="172278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237383" y="1739347"/>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893366" y="1755912"/>
              <a:ext cx="513522" cy="5433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693504" y="1815548"/>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124200" y="1835426"/>
              <a:ext cx="235226" cy="49033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133600" y="3001617"/>
              <a:ext cx="7620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Block Arc 38"/>
            <p:cNvSpPr/>
            <p:nvPr/>
          </p:nvSpPr>
          <p:spPr>
            <a:xfrm>
              <a:off x="1994452" y="2938670"/>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Oval 39"/>
            <p:cNvSpPr/>
            <p:nvPr/>
          </p:nvSpPr>
          <p:spPr>
            <a:xfrm>
              <a:off x="4469296" y="2961862"/>
              <a:ext cx="6858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181600" y="3180522"/>
              <a:ext cx="387626" cy="10270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Block Arc 41"/>
            <p:cNvSpPr/>
            <p:nvPr/>
          </p:nvSpPr>
          <p:spPr>
            <a:xfrm>
              <a:off x="4267200" y="2945295"/>
              <a:ext cx="1066800" cy="838200"/>
            </a:xfrm>
            <a:prstGeom prst="blockArc">
              <a:avLst/>
            </a:prstGeom>
            <a:solidFill>
              <a:srgbClr val="FFD3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p:cNvSpPr/>
            <p:nvPr/>
          </p:nvSpPr>
          <p:spPr>
            <a:xfrm>
              <a:off x="1457738" y="3180522"/>
              <a:ext cx="513522" cy="14577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6398748">
              <a:off x="1196495" y="2935872"/>
              <a:ext cx="424069" cy="2020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1921565" y="1633330"/>
              <a:ext cx="424070" cy="68580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p:nvPr/>
          </p:nvSpPr>
          <p:spPr>
            <a:xfrm>
              <a:off x="2286000" y="2286000"/>
              <a:ext cx="304800" cy="304800"/>
            </a:xfrm>
            <a:prstGeom prst="hex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flipH="1">
            <a:off x="2832827" y="3905825"/>
            <a:ext cx="2546322" cy="2715277"/>
            <a:chOff x="7756795" y="1487184"/>
            <a:chExt cx="3540592" cy="3775520"/>
          </a:xfrm>
        </p:grpSpPr>
        <p:sp>
          <p:nvSpPr>
            <p:cNvPr id="49" name="Oval 48"/>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61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1000"/>
                                        <p:tgtEl>
                                          <p:spTgt spid="12"/>
                                        </p:tgtEl>
                                      </p:cBhvr>
                                    </p:animEffect>
                                    <p:anim calcmode="lin" valueType="num">
                                      <p:cBhvr>
                                        <p:cTn id="10" dur="1000" fill="hold"/>
                                        <p:tgtEl>
                                          <p:spTgt spid="12"/>
                                        </p:tgtEl>
                                        <p:attrNameLst>
                                          <p:attrName>ppt_x</p:attrName>
                                        </p:attrNameLst>
                                      </p:cBhvr>
                                      <p:tavLst>
                                        <p:tav tm="0">
                                          <p:val>
                                            <p:strVal val="#ppt_x"/>
                                          </p:val>
                                        </p:tav>
                                        <p:tav tm="100000">
                                          <p:val>
                                            <p:strVal val="#ppt_x"/>
                                          </p:val>
                                        </p:tav>
                                      </p:tavLst>
                                    </p:anim>
                                    <p:anim calcmode="lin" valueType="num">
                                      <p:cBhvr>
                                        <p:cTn id="1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childTnLst>
                                </p:cTn>
                              </p:par>
                              <p:par>
                                <p:cTn id="20" presetID="2" presetClass="entr" presetSubtype="2"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750" fill="hold"/>
                                        <p:tgtEl>
                                          <p:spTgt spid="47"/>
                                        </p:tgtEl>
                                        <p:attrNameLst>
                                          <p:attrName>ppt_x</p:attrName>
                                        </p:attrNameLst>
                                      </p:cBhvr>
                                      <p:tavLst>
                                        <p:tav tm="0">
                                          <p:val>
                                            <p:strVal val="1+#ppt_w/2"/>
                                          </p:val>
                                        </p:tav>
                                        <p:tav tm="100000">
                                          <p:val>
                                            <p:strVal val="#ppt_x"/>
                                          </p:val>
                                        </p:tav>
                                      </p:tavLst>
                                    </p:anim>
                                    <p:anim calcmode="lin" valueType="num">
                                      <p:cBhvr additive="base">
                                        <p:cTn id="23" dur="750" fill="hold"/>
                                        <p:tgtEl>
                                          <p:spTgt spid="47"/>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750" fill="hold"/>
                                        <p:tgtEl>
                                          <p:spTgt spid="26"/>
                                        </p:tgtEl>
                                        <p:attrNameLst>
                                          <p:attrName>ppt_x</p:attrName>
                                        </p:attrNameLst>
                                      </p:cBhvr>
                                      <p:tavLst>
                                        <p:tav tm="0">
                                          <p:val>
                                            <p:strVal val="1+#ppt_w/2"/>
                                          </p:val>
                                        </p:tav>
                                        <p:tav tm="100000">
                                          <p:val>
                                            <p:strVal val="#ppt_x"/>
                                          </p:val>
                                        </p:tav>
                                      </p:tavLst>
                                    </p:anim>
                                    <p:anim calcmode="lin" valueType="num">
                                      <p:cBhvr additive="base">
                                        <p:cTn id="27" dur="75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8" fill="hold" nodeType="clickEffect">
                                  <p:stCondLst>
                                    <p:cond delay="0"/>
                                  </p:stCondLst>
                                  <p:childTnLst>
                                    <p:anim calcmode="lin" valueType="num">
                                      <p:cBhvr additive="base">
                                        <p:cTn id="31" dur="1000"/>
                                        <p:tgtEl>
                                          <p:spTgt spid="47"/>
                                        </p:tgtEl>
                                        <p:attrNameLst>
                                          <p:attrName>ppt_x</p:attrName>
                                        </p:attrNameLst>
                                      </p:cBhvr>
                                      <p:tavLst>
                                        <p:tav tm="0">
                                          <p:val>
                                            <p:strVal val="ppt_x"/>
                                          </p:val>
                                        </p:tav>
                                        <p:tav tm="100000">
                                          <p:val>
                                            <p:strVal val="0-ppt_w/2"/>
                                          </p:val>
                                        </p:tav>
                                      </p:tavLst>
                                    </p:anim>
                                    <p:anim calcmode="lin" valueType="num">
                                      <p:cBhvr additive="base">
                                        <p:cTn id="32" dur="1000"/>
                                        <p:tgtEl>
                                          <p:spTgt spid="47"/>
                                        </p:tgtEl>
                                        <p:attrNameLst>
                                          <p:attrName>ppt_y</p:attrName>
                                        </p:attrNameLst>
                                      </p:cBhvr>
                                      <p:tavLst>
                                        <p:tav tm="0">
                                          <p:val>
                                            <p:strVal val="ppt_y"/>
                                          </p:val>
                                        </p:tav>
                                        <p:tav tm="100000">
                                          <p:val>
                                            <p:strVal val="ppt_y"/>
                                          </p:val>
                                        </p:tav>
                                      </p:tavLst>
                                    </p:anim>
                                    <p:set>
                                      <p:cBhvr>
                                        <p:cTn id="33" dur="1" fill="hold">
                                          <p:stCondLst>
                                            <p:cond delay="999"/>
                                          </p:stCondLst>
                                        </p:cTn>
                                        <p:tgtEl>
                                          <p:spTgt spid="47"/>
                                        </p:tgtEl>
                                        <p:attrNameLst>
                                          <p:attrName>style.visibility</p:attrName>
                                        </p:attrNameLst>
                                      </p:cBhvr>
                                      <p:to>
                                        <p:strVal val="hidden"/>
                                      </p:to>
                                    </p:set>
                                  </p:childTnLst>
                                </p:cTn>
                              </p:par>
                              <p:par>
                                <p:cTn id="34" presetID="2" presetClass="exit" presetSubtype="8" fill="hold" nodeType="withEffect">
                                  <p:stCondLst>
                                    <p:cond delay="0"/>
                                  </p:stCondLst>
                                  <p:childTnLst>
                                    <p:anim calcmode="lin" valueType="num">
                                      <p:cBhvr additive="base">
                                        <p:cTn id="35" dur="1000"/>
                                        <p:tgtEl>
                                          <p:spTgt spid="26"/>
                                        </p:tgtEl>
                                        <p:attrNameLst>
                                          <p:attrName>ppt_x</p:attrName>
                                        </p:attrNameLst>
                                      </p:cBhvr>
                                      <p:tavLst>
                                        <p:tav tm="0">
                                          <p:val>
                                            <p:strVal val="ppt_x"/>
                                          </p:val>
                                        </p:tav>
                                        <p:tav tm="100000">
                                          <p:val>
                                            <p:strVal val="0-ppt_w/2"/>
                                          </p:val>
                                        </p:tav>
                                      </p:tavLst>
                                    </p:anim>
                                    <p:anim calcmode="lin" valueType="num">
                                      <p:cBhvr additive="base">
                                        <p:cTn id="36" dur="1000"/>
                                        <p:tgtEl>
                                          <p:spTgt spid="26"/>
                                        </p:tgtEl>
                                        <p:attrNameLst>
                                          <p:attrName>ppt_y</p:attrName>
                                        </p:attrNameLst>
                                      </p:cBhvr>
                                      <p:tavLst>
                                        <p:tav tm="0">
                                          <p:val>
                                            <p:strVal val="ppt_y"/>
                                          </p:val>
                                        </p:tav>
                                        <p:tav tm="100000">
                                          <p:val>
                                            <p:strVal val="ppt_y"/>
                                          </p:val>
                                        </p:tav>
                                      </p:tavLst>
                                    </p:anim>
                                    <p:set>
                                      <p:cBhvr>
                                        <p:cTn id="37"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55:7-9</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Watching Our Words, Actions, and Thoughts</a:t>
            </a:r>
          </a:p>
        </p:txBody>
      </p:sp>
      <p:sp>
        <p:nvSpPr>
          <p:cNvPr id="2" name="Rectangle 1"/>
          <p:cNvSpPr/>
          <p:nvPr/>
        </p:nvSpPr>
        <p:spPr>
          <a:xfrm>
            <a:off x="6800349" y="1949830"/>
            <a:ext cx="4909728" cy="1754326"/>
          </a:xfrm>
          <a:prstGeom prst="rect">
            <a:avLst/>
          </a:prstGeom>
        </p:spPr>
        <p:txBody>
          <a:bodyPr wrap="square">
            <a:spAutoFit/>
          </a:bodyPr>
          <a:lstStyle/>
          <a:p>
            <a:r>
              <a:rPr lang="en-US" i="1" dirty="0">
                <a:solidFill>
                  <a:srgbClr val="FFFF00"/>
                </a:solidFill>
                <a:latin typeface="Palatino"/>
              </a:rPr>
              <a:t>For our words will condemn us, yea, all our works will condemn us; we shall not be found spotless; and our thoughts will also condemn us; and in this awful state we shall not dare to look up to our God;</a:t>
            </a:r>
          </a:p>
          <a:p>
            <a:r>
              <a:rPr lang="en-US" i="1" dirty="0">
                <a:solidFill>
                  <a:srgbClr val="FFFF00"/>
                </a:solidFill>
                <a:latin typeface="Palatino"/>
              </a:rPr>
              <a:t>Alma 12:14 </a:t>
            </a:r>
            <a:endParaRPr lang="en-US" i="1" dirty="0">
              <a:solidFill>
                <a:srgbClr val="FFFF00"/>
              </a:solidFill>
            </a:endParaRPr>
          </a:p>
        </p:txBody>
      </p:sp>
      <p:grpSp>
        <p:nvGrpSpPr>
          <p:cNvPr id="57" name="Group 56"/>
          <p:cNvGrpSpPr/>
          <p:nvPr/>
        </p:nvGrpSpPr>
        <p:grpSpPr>
          <a:xfrm>
            <a:off x="489443" y="1300179"/>
            <a:ext cx="1551294" cy="1551294"/>
            <a:chOff x="762000" y="2362200"/>
            <a:chExt cx="2667000" cy="2667000"/>
          </a:xfrm>
        </p:grpSpPr>
        <p:sp>
          <p:nvSpPr>
            <p:cNvPr id="58" name="Oval 57"/>
            <p:cNvSpPr/>
            <p:nvPr/>
          </p:nvSpPr>
          <p:spPr>
            <a:xfrm>
              <a:off x="762000" y="2362200"/>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1036139" y="3904908"/>
              <a:ext cx="1903834" cy="450593"/>
              <a:chOff x="4451084" y="474867"/>
              <a:chExt cx="3733575" cy="883649"/>
            </a:xfrm>
          </p:grpSpPr>
          <p:sp>
            <p:nvSpPr>
              <p:cNvPr id="72" name="Oval 71"/>
              <p:cNvSpPr/>
              <p:nvPr/>
            </p:nvSpPr>
            <p:spPr>
              <a:xfrm>
                <a:off x="5095479" y="631246"/>
                <a:ext cx="374969" cy="457200"/>
              </a:xfrm>
              <a:prstGeom prst="ellipse">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ame 72"/>
              <p:cNvSpPr/>
              <p:nvPr/>
            </p:nvSpPr>
            <p:spPr>
              <a:xfrm>
                <a:off x="4451084" y="657842"/>
                <a:ext cx="862022" cy="422950"/>
              </a:xfrm>
              <a:prstGeom prst="frame">
                <a:avLst>
                  <a:gd name="adj1" fmla="val 20659"/>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4" name="Group 73"/>
              <p:cNvGrpSpPr/>
              <p:nvPr/>
            </p:nvGrpSpPr>
            <p:grpSpPr>
              <a:xfrm>
                <a:off x="5659921" y="474867"/>
                <a:ext cx="2173563" cy="385675"/>
                <a:chOff x="5659921" y="298393"/>
                <a:chExt cx="2173563" cy="562150"/>
              </a:xfrm>
            </p:grpSpPr>
            <p:sp>
              <p:nvSpPr>
                <p:cNvPr id="85" name="Rectangle 84"/>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5462951" y="902360"/>
                <a:ext cx="2173563" cy="456156"/>
                <a:chOff x="5659921" y="298393"/>
                <a:chExt cx="2173563" cy="562150"/>
              </a:xfrm>
            </p:grpSpPr>
            <p:sp>
              <p:nvSpPr>
                <p:cNvPr id="79" name="Rectangle 78"/>
                <p:cNvSpPr/>
                <p:nvPr/>
              </p:nvSpPr>
              <p:spPr>
                <a:xfrm>
                  <a:off x="5659921" y="298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053860" y="304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6447799" y="3098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6841738" y="3156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235677" y="32139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7629616" y="327143"/>
                  <a:ext cx="203868" cy="533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p:cNvSpPr/>
              <p:nvPr/>
            </p:nvSpPr>
            <p:spPr>
              <a:xfrm>
                <a:off x="5410200" y="831793"/>
                <a:ext cx="2423284" cy="96671"/>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7838885" y="692423"/>
                <a:ext cx="345774" cy="457200"/>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4899804" y="796330"/>
                <a:ext cx="605911" cy="143949"/>
              </a:xfrm>
              <a:prstGeom prst="roundRect">
                <a:avLst/>
              </a:prstGeom>
              <a:solidFill>
                <a:schemeClr val="bg1">
                  <a:lumMod val="50000"/>
                </a:schemeClr>
              </a:solidFill>
              <a:ln>
                <a:solidFill>
                  <a:schemeClr val="tx1"/>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128153" y="2906648"/>
              <a:ext cx="762000" cy="762000"/>
              <a:chOff x="1226056" y="2773679"/>
              <a:chExt cx="762000" cy="762000"/>
            </a:xfrm>
          </p:grpSpPr>
          <p:sp>
            <p:nvSpPr>
              <p:cNvPr id="68" name="Oval 67"/>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flipH="1">
              <a:off x="2169311" y="2908379"/>
              <a:ext cx="762000" cy="762000"/>
              <a:chOff x="1226056" y="2773679"/>
              <a:chExt cx="762000" cy="762000"/>
            </a:xfrm>
          </p:grpSpPr>
          <p:sp>
            <p:nvSpPr>
              <p:cNvPr id="64" name="Oval 63"/>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Moon 61"/>
            <p:cNvSpPr/>
            <p:nvPr/>
          </p:nvSpPr>
          <p:spPr>
            <a:xfrm rot="5124408">
              <a:off x="1469274" y="248420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Moon 62"/>
            <p:cNvSpPr/>
            <p:nvPr/>
          </p:nvSpPr>
          <p:spPr>
            <a:xfrm rot="5578965">
              <a:off x="2467865" y="2481794"/>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1" name="Group 90"/>
          <p:cNvGrpSpPr/>
          <p:nvPr/>
        </p:nvGrpSpPr>
        <p:grpSpPr>
          <a:xfrm>
            <a:off x="5028094" y="885956"/>
            <a:ext cx="1552834" cy="1938252"/>
            <a:chOff x="4364700" y="0"/>
            <a:chExt cx="2667000" cy="3328956"/>
          </a:xfrm>
        </p:grpSpPr>
        <p:sp>
          <p:nvSpPr>
            <p:cNvPr id="92" name="Oval 91"/>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rot="14121608">
              <a:off x="4787169" y="1214397"/>
              <a:ext cx="762000" cy="762000"/>
              <a:chOff x="1226056" y="2773679"/>
              <a:chExt cx="762000" cy="762000"/>
            </a:xfrm>
          </p:grpSpPr>
          <p:sp>
            <p:nvSpPr>
              <p:cNvPr id="103" name="Oval 102"/>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rot="8038943" flipH="1">
              <a:off x="5828327" y="1216128"/>
              <a:ext cx="762000" cy="762000"/>
              <a:chOff x="1226056" y="2773679"/>
              <a:chExt cx="762000" cy="762000"/>
            </a:xfrm>
          </p:grpSpPr>
          <p:sp>
            <p:nvSpPr>
              <p:cNvPr id="99" name="Oval 98"/>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Moon 94"/>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Moon 95"/>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Moon 96"/>
            <p:cNvSpPr/>
            <p:nvPr/>
          </p:nvSpPr>
          <p:spPr>
            <a:xfrm rot="4888541">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Cloud Callout 97"/>
            <p:cNvSpPr/>
            <p:nvPr/>
          </p:nvSpPr>
          <p:spPr>
            <a:xfrm>
              <a:off x="5140692" y="0"/>
              <a:ext cx="1891008" cy="661956"/>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06"/>
          <p:cNvGrpSpPr/>
          <p:nvPr/>
        </p:nvGrpSpPr>
        <p:grpSpPr>
          <a:xfrm>
            <a:off x="1716489" y="2101837"/>
            <a:ext cx="2914270" cy="1366645"/>
            <a:chOff x="1852286" y="3073062"/>
            <a:chExt cx="5687183" cy="2667000"/>
          </a:xfrm>
        </p:grpSpPr>
        <p:sp>
          <p:nvSpPr>
            <p:cNvPr id="108" name="Oval 107"/>
            <p:cNvSpPr/>
            <p:nvPr/>
          </p:nvSpPr>
          <p:spPr>
            <a:xfrm rot="19267190">
              <a:off x="2546028" y="4409546"/>
              <a:ext cx="2667000" cy="103709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19267190">
              <a:off x="4119068" y="3698794"/>
              <a:ext cx="2667000" cy="103709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3276600" y="3073062"/>
              <a:ext cx="2667000" cy="2667000"/>
              <a:chOff x="5867400" y="583656"/>
              <a:chExt cx="2667000" cy="2667000"/>
            </a:xfrm>
          </p:grpSpPr>
          <p:sp>
            <p:nvSpPr>
              <p:cNvPr id="114" name="Oval 113"/>
              <p:cNvSpPr/>
              <p:nvPr/>
            </p:nvSpPr>
            <p:spPr>
              <a:xfrm>
                <a:off x="5867400" y="5836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6265944" y="1346934"/>
                <a:ext cx="762000" cy="762000"/>
                <a:chOff x="1226056" y="2773679"/>
                <a:chExt cx="762000" cy="762000"/>
              </a:xfrm>
            </p:grpSpPr>
            <p:sp>
              <p:nvSpPr>
                <p:cNvPr id="123" name="Oval 122"/>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flipH="1">
                <a:off x="7307102" y="1348665"/>
                <a:ext cx="762000" cy="762000"/>
                <a:chOff x="1226056" y="2773679"/>
                <a:chExt cx="762000" cy="762000"/>
              </a:xfrm>
            </p:grpSpPr>
            <p:sp>
              <p:nvSpPr>
                <p:cNvPr id="119" name="Oval 118"/>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Moon 116"/>
              <p:cNvSpPr/>
              <p:nvPr/>
            </p:nvSpPr>
            <p:spPr>
              <a:xfrm rot="17183275">
                <a:off x="6450151" y="90733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Moon 117"/>
              <p:cNvSpPr/>
              <p:nvPr/>
            </p:nvSpPr>
            <p:spPr>
              <a:xfrm rot="15320344">
                <a:off x="7605656" y="922080"/>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Oval 110"/>
            <p:cNvSpPr/>
            <p:nvPr/>
          </p:nvSpPr>
          <p:spPr>
            <a:xfrm rot="1681978">
              <a:off x="1852286" y="5100505"/>
              <a:ext cx="1613315" cy="62477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rot="1681978">
              <a:off x="5926154" y="3439328"/>
              <a:ext cx="1613315" cy="624772"/>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oon 112"/>
            <p:cNvSpPr/>
            <p:nvPr/>
          </p:nvSpPr>
          <p:spPr>
            <a:xfrm rot="5241646">
              <a:off x="4468393" y="4505861"/>
              <a:ext cx="405949" cy="1147255"/>
            </a:xfrm>
            <a:prstGeom prst="moon">
              <a:avLst>
                <a:gd name="adj" fmla="val 87500"/>
              </a:avLst>
            </a:prstGeom>
            <a:solidFill>
              <a:schemeClr val="tx1"/>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7" name="Rectangle 126"/>
          <p:cNvSpPr/>
          <p:nvPr/>
        </p:nvSpPr>
        <p:spPr>
          <a:xfrm>
            <a:off x="1027617" y="4515695"/>
            <a:ext cx="3827779" cy="707886"/>
          </a:xfrm>
          <a:prstGeom prst="rect">
            <a:avLst/>
          </a:prstGeom>
        </p:spPr>
        <p:txBody>
          <a:bodyPr wrap="square">
            <a:spAutoFit/>
          </a:bodyPr>
          <a:lstStyle/>
          <a:p>
            <a:pPr fontAlgn="base"/>
            <a:r>
              <a:rPr lang="en-US" sz="2000" dirty="0">
                <a:solidFill>
                  <a:schemeClr val="bg1"/>
                </a:solidFill>
              </a:rPr>
              <a:t>Let him return and He will abundantly pardon = fully forgive</a:t>
            </a:r>
          </a:p>
        </p:txBody>
      </p:sp>
      <p:grpSp>
        <p:nvGrpSpPr>
          <p:cNvPr id="128" name="Group 127"/>
          <p:cNvGrpSpPr/>
          <p:nvPr/>
        </p:nvGrpSpPr>
        <p:grpSpPr>
          <a:xfrm>
            <a:off x="4865169" y="3949854"/>
            <a:ext cx="3505068" cy="2501531"/>
            <a:chOff x="228600" y="381000"/>
            <a:chExt cx="3505068" cy="2501531"/>
          </a:xfrm>
        </p:grpSpPr>
        <p:grpSp>
          <p:nvGrpSpPr>
            <p:cNvPr id="129" name="Group 128"/>
            <p:cNvGrpSpPr/>
            <p:nvPr/>
          </p:nvGrpSpPr>
          <p:grpSpPr>
            <a:xfrm>
              <a:off x="228600" y="381000"/>
              <a:ext cx="3505068" cy="2501531"/>
              <a:chOff x="534986" y="381000"/>
              <a:chExt cx="2637111" cy="2501531"/>
            </a:xfrm>
          </p:grpSpPr>
          <p:sp>
            <p:nvSpPr>
              <p:cNvPr id="131" name="Rectangle 13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534986" y="384805"/>
                <a:ext cx="457200" cy="2497726"/>
                <a:chOff x="533400" y="381000"/>
                <a:chExt cx="457200" cy="2497726"/>
              </a:xfrm>
            </p:grpSpPr>
            <p:sp>
              <p:nvSpPr>
                <p:cNvPr id="138" name="Oval 13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ounded Rectangle 13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2714897" y="381000"/>
                <a:ext cx="457200" cy="2497726"/>
                <a:chOff x="2714897" y="457200"/>
                <a:chExt cx="457200" cy="2497726"/>
              </a:xfrm>
            </p:grpSpPr>
            <p:sp>
              <p:nvSpPr>
                <p:cNvPr id="134" name="Oval 13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 name="Rectangle 129"/>
            <p:cNvSpPr/>
            <p:nvPr/>
          </p:nvSpPr>
          <p:spPr>
            <a:xfrm>
              <a:off x="772066" y="1181251"/>
              <a:ext cx="2293346" cy="923330"/>
            </a:xfrm>
            <a:prstGeom prst="rect">
              <a:avLst/>
            </a:prstGeom>
          </p:spPr>
          <p:txBody>
            <a:bodyPr wrap="square">
              <a:spAutoFit/>
            </a:bodyPr>
            <a:lstStyle/>
            <a:p>
              <a:pPr algn="ctr"/>
              <a:r>
                <a:rPr lang="en-US" b="1" dirty="0"/>
                <a:t>If we return to the Lord, then He will have mercy on us</a:t>
              </a:r>
              <a:endParaRPr lang="en-US" i="1" dirty="0"/>
            </a:p>
          </p:txBody>
        </p:sp>
      </p:grpSp>
      <p:grpSp>
        <p:nvGrpSpPr>
          <p:cNvPr id="142" name="Group 141"/>
          <p:cNvGrpSpPr/>
          <p:nvPr/>
        </p:nvGrpSpPr>
        <p:grpSpPr>
          <a:xfrm>
            <a:off x="8840638" y="4438357"/>
            <a:ext cx="1452893" cy="1452893"/>
            <a:chOff x="2726659" y="4091768"/>
            <a:chExt cx="2667000" cy="2667000"/>
          </a:xfrm>
        </p:grpSpPr>
        <p:sp>
          <p:nvSpPr>
            <p:cNvPr id="143" name="Oval 142"/>
            <p:cNvSpPr/>
            <p:nvPr/>
          </p:nvSpPr>
          <p:spPr>
            <a:xfrm>
              <a:off x="2726659" y="4091768"/>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p:cNvGrpSpPr/>
            <p:nvPr/>
          </p:nvGrpSpPr>
          <p:grpSpPr>
            <a:xfrm>
              <a:off x="3092812" y="4636216"/>
              <a:ext cx="762000" cy="762000"/>
              <a:chOff x="1226056" y="2773679"/>
              <a:chExt cx="762000" cy="762000"/>
            </a:xfrm>
          </p:grpSpPr>
          <p:sp>
            <p:nvSpPr>
              <p:cNvPr id="153" name="Oval 152"/>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p:cNvGrpSpPr/>
            <p:nvPr/>
          </p:nvGrpSpPr>
          <p:grpSpPr>
            <a:xfrm flipH="1">
              <a:off x="4133970" y="4637947"/>
              <a:ext cx="762000" cy="762000"/>
              <a:chOff x="1226056" y="2773679"/>
              <a:chExt cx="762000" cy="762000"/>
            </a:xfrm>
          </p:grpSpPr>
          <p:sp>
            <p:nvSpPr>
              <p:cNvPr id="149" name="Oval 148"/>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Moon 145"/>
            <p:cNvSpPr/>
            <p:nvPr/>
          </p:nvSpPr>
          <p:spPr>
            <a:xfrm rot="5124408">
              <a:off x="3433933" y="4213768"/>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Moon 146"/>
            <p:cNvSpPr/>
            <p:nvPr/>
          </p:nvSpPr>
          <p:spPr>
            <a:xfrm rot="5578965">
              <a:off x="4432524" y="4211362"/>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8" name="Moon 147"/>
            <p:cNvSpPr/>
            <p:nvPr/>
          </p:nvSpPr>
          <p:spPr>
            <a:xfrm rot="16200000">
              <a:off x="3852575" y="5450741"/>
              <a:ext cx="405949" cy="1147255"/>
            </a:xfrm>
            <a:prstGeom prst="moon">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3468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par>
                                <p:cTn id="11" presetID="26" presetClass="entr" presetSubtype="0" fill="hold" nodeType="withEffect">
                                  <p:stCondLst>
                                    <p:cond delay="0"/>
                                  </p:stCondLst>
                                  <p:childTnLst>
                                    <p:set>
                                      <p:cBhvr>
                                        <p:cTn id="12" dur="1" fill="hold">
                                          <p:stCondLst>
                                            <p:cond delay="0"/>
                                          </p:stCondLst>
                                        </p:cTn>
                                        <p:tgtEl>
                                          <p:spTgt spid="142"/>
                                        </p:tgtEl>
                                        <p:attrNameLst>
                                          <p:attrName>style.visibility</p:attrName>
                                        </p:attrNameLst>
                                      </p:cBhvr>
                                      <p:to>
                                        <p:strVal val="visible"/>
                                      </p:to>
                                    </p:set>
                                    <p:animEffect transition="in" filter="wipe(down)">
                                      <p:cBhvr>
                                        <p:cTn id="13" dur="580">
                                          <p:stCondLst>
                                            <p:cond delay="0"/>
                                          </p:stCondLst>
                                        </p:cTn>
                                        <p:tgtEl>
                                          <p:spTgt spid="142"/>
                                        </p:tgtEl>
                                      </p:cBhvr>
                                    </p:animEffect>
                                    <p:anim calcmode="lin" valueType="num">
                                      <p:cBhvr>
                                        <p:cTn id="14" dur="1822" tmFilter="0,0; 0.14,0.36; 0.43,0.73; 0.71,0.91; 1.0,1.0">
                                          <p:stCondLst>
                                            <p:cond delay="0"/>
                                          </p:stCondLst>
                                        </p:cTn>
                                        <p:tgtEl>
                                          <p:spTgt spid="14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4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4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4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42"/>
                                        </p:tgtEl>
                                        <p:attrNameLst>
                                          <p:attrName>ppt_y</p:attrName>
                                        </p:attrNameLst>
                                      </p:cBhvr>
                                      <p:tavLst>
                                        <p:tav tm="0" fmla="#ppt_y-sin(pi*$)/81">
                                          <p:val>
                                            <p:fltVal val="0"/>
                                          </p:val>
                                        </p:tav>
                                        <p:tav tm="100000">
                                          <p:val>
                                            <p:fltVal val="1"/>
                                          </p:val>
                                        </p:tav>
                                      </p:tavLst>
                                    </p:anim>
                                    <p:animScale>
                                      <p:cBhvr>
                                        <p:cTn id="19" dur="26">
                                          <p:stCondLst>
                                            <p:cond delay="650"/>
                                          </p:stCondLst>
                                        </p:cTn>
                                        <p:tgtEl>
                                          <p:spTgt spid="142"/>
                                        </p:tgtEl>
                                      </p:cBhvr>
                                      <p:to x="100000" y="60000"/>
                                    </p:animScale>
                                    <p:animScale>
                                      <p:cBhvr>
                                        <p:cTn id="20" dur="166" decel="50000">
                                          <p:stCondLst>
                                            <p:cond delay="676"/>
                                          </p:stCondLst>
                                        </p:cTn>
                                        <p:tgtEl>
                                          <p:spTgt spid="142"/>
                                        </p:tgtEl>
                                      </p:cBhvr>
                                      <p:to x="100000" y="100000"/>
                                    </p:animScale>
                                    <p:animScale>
                                      <p:cBhvr>
                                        <p:cTn id="21" dur="26">
                                          <p:stCondLst>
                                            <p:cond delay="1312"/>
                                          </p:stCondLst>
                                        </p:cTn>
                                        <p:tgtEl>
                                          <p:spTgt spid="142"/>
                                        </p:tgtEl>
                                      </p:cBhvr>
                                      <p:to x="100000" y="80000"/>
                                    </p:animScale>
                                    <p:animScale>
                                      <p:cBhvr>
                                        <p:cTn id="22" dur="166" decel="50000">
                                          <p:stCondLst>
                                            <p:cond delay="1338"/>
                                          </p:stCondLst>
                                        </p:cTn>
                                        <p:tgtEl>
                                          <p:spTgt spid="142"/>
                                        </p:tgtEl>
                                      </p:cBhvr>
                                      <p:to x="100000" y="100000"/>
                                    </p:animScale>
                                    <p:animScale>
                                      <p:cBhvr>
                                        <p:cTn id="23" dur="26">
                                          <p:stCondLst>
                                            <p:cond delay="1642"/>
                                          </p:stCondLst>
                                        </p:cTn>
                                        <p:tgtEl>
                                          <p:spTgt spid="142"/>
                                        </p:tgtEl>
                                      </p:cBhvr>
                                      <p:to x="100000" y="90000"/>
                                    </p:animScale>
                                    <p:animScale>
                                      <p:cBhvr>
                                        <p:cTn id="24" dur="166" decel="50000">
                                          <p:stCondLst>
                                            <p:cond delay="1668"/>
                                          </p:stCondLst>
                                        </p:cTn>
                                        <p:tgtEl>
                                          <p:spTgt spid="142"/>
                                        </p:tgtEl>
                                      </p:cBhvr>
                                      <p:to x="100000" y="100000"/>
                                    </p:animScale>
                                    <p:animScale>
                                      <p:cBhvr>
                                        <p:cTn id="25" dur="26">
                                          <p:stCondLst>
                                            <p:cond delay="1808"/>
                                          </p:stCondLst>
                                        </p:cTn>
                                        <p:tgtEl>
                                          <p:spTgt spid="142"/>
                                        </p:tgtEl>
                                      </p:cBhvr>
                                      <p:to x="100000" y="95000"/>
                                    </p:animScale>
                                    <p:animScale>
                                      <p:cBhvr>
                                        <p:cTn id="26" dur="166" decel="50000">
                                          <p:stCondLst>
                                            <p:cond delay="1834"/>
                                          </p:stCondLst>
                                        </p:cTn>
                                        <p:tgtEl>
                                          <p:spTgt spid="14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barn(outVertical)">
                                      <p:cBhvr>
                                        <p:cTn id="3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55:8-13</a:t>
            </a:r>
            <a:endParaRPr lang="en-US" dirty="0">
              <a:solidFill>
                <a:schemeClr val="bg1"/>
              </a:solidFill>
            </a:endParaRPr>
          </a:p>
        </p:txBody>
      </p:sp>
      <p:grpSp>
        <p:nvGrpSpPr>
          <p:cNvPr id="128" name="Group 127"/>
          <p:cNvGrpSpPr/>
          <p:nvPr/>
        </p:nvGrpSpPr>
        <p:grpSpPr>
          <a:xfrm>
            <a:off x="4481620" y="282562"/>
            <a:ext cx="3505068" cy="2501531"/>
            <a:chOff x="228600" y="381000"/>
            <a:chExt cx="3505068" cy="2501531"/>
          </a:xfrm>
        </p:grpSpPr>
        <p:grpSp>
          <p:nvGrpSpPr>
            <p:cNvPr id="129" name="Group 128"/>
            <p:cNvGrpSpPr/>
            <p:nvPr/>
          </p:nvGrpSpPr>
          <p:grpSpPr>
            <a:xfrm>
              <a:off x="228600" y="381000"/>
              <a:ext cx="3505068" cy="2501531"/>
              <a:chOff x="534986" y="381000"/>
              <a:chExt cx="2637111" cy="2501531"/>
            </a:xfrm>
          </p:grpSpPr>
          <p:sp>
            <p:nvSpPr>
              <p:cNvPr id="131" name="Rectangle 13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534986" y="384805"/>
                <a:ext cx="457200" cy="2497726"/>
                <a:chOff x="533400" y="381000"/>
                <a:chExt cx="457200" cy="2497726"/>
              </a:xfrm>
            </p:grpSpPr>
            <p:sp>
              <p:nvSpPr>
                <p:cNvPr id="138" name="Oval 13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ounded Rectangle 13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2714897" y="381000"/>
                <a:ext cx="457200" cy="2497726"/>
                <a:chOff x="2714897" y="457200"/>
                <a:chExt cx="457200" cy="2497726"/>
              </a:xfrm>
            </p:grpSpPr>
            <p:sp>
              <p:nvSpPr>
                <p:cNvPr id="134" name="Oval 13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ounded Rectangle 13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0" name="Rectangle 129"/>
            <p:cNvSpPr/>
            <p:nvPr/>
          </p:nvSpPr>
          <p:spPr>
            <a:xfrm>
              <a:off x="772066" y="1181251"/>
              <a:ext cx="2293346" cy="923330"/>
            </a:xfrm>
            <a:prstGeom prst="rect">
              <a:avLst/>
            </a:prstGeom>
          </p:spPr>
          <p:txBody>
            <a:bodyPr wrap="square">
              <a:spAutoFit/>
            </a:bodyPr>
            <a:lstStyle/>
            <a:p>
              <a:pPr algn="ctr"/>
              <a:r>
                <a:rPr lang="en-US" b="1" dirty="0"/>
                <a:t>The Lord is all-knowing and His ways are perfect</a:t>
              </a:r>
              <a:endParaRPr lang="en-US" i="1" dirty="0"/>
            </a:p>
          </p:txBody>
        </p:sp>
      </p:grpSp>
      <p:sp>
        <p:nvSpPr>
          <p:cNvPr id="3" name="Rectangle 2"/>
          <p:cNvSpPr/>
          <p:nvPr/>
        </p:nvSpPr>
        <p:spPr>
          <a:xfrm>
            <a:off x="3802880" y="3158336"/>
            <a:ext cx="4862549" cy="3416320"/>
          </a:xfrm>
          <a:prstGeom prst="rect">
            <a:avLst/>
          </a:prstGeom>
        </p:spPr>
        <p:txBody>
          <a:bodyPr wrap="square">
            <a:spAutoFit/>
          </a:bodyPr>
          <a:lstStyle/>
          <a:p>
            <a:r>
              <a:rPr lang="en-US" dirty="0">
                <a:solidFill>
                  <a:schemeClr val="bg1"/>
                </a:solidFill>
              </a:rPr>
              <a:t>God’s ways, words, and thoughts are not like ours: they are higher and greater. </a:t>
            </a:r>
          </a:p>
          <a:p>
            <a:endParaRPr lang="en-US" dirty="0">
              <a:solidFill>
                <a:schemeClr val="bg1"/>
              </a:solidFill>
            </a:endParaRPr>
          </a:p>
          <a:p>
            <a:r>
              <a:rPr lang="en-US" dirty="0">
                <a:solidFill>
                  <a:schemeClr val="bg1"/>
                </a:solidFill>
              </a:rPr>
              <a:t>As the rain comes down from heaven to help crops grow and provide food for us, so will the words of God feed and prosper our souls if we incline our ears to hear His word.</a:t>
            </a:r>
          </a:p>
          <a:p>
            <a:endParaRPr lang="en-US" dirty="0">
              <a:solidFill>
                <a:schemeClr val="bg1"/>
              </a:solidFill>
            </a:endParaRPr>
          </a:p>
          <a:p>
            <a:r>
              <a:rPr lang="en-US" dirty="0">
                <a:solidFill>
                  <a:schemeClr val="bg1"/>
                </a:solidFill>
              </a:rPr>
              <a:t>Often we are tempted to forget God and trust in our own wisdom or reject God’s way of doing things because they are not done as we think they should be done. (3)</a:t>
            </a:r>
          </a:p>
        </p:txBody>
      </p:sp>
      <p:grpSp>
        <p:nvGrpSpPr>
          <p:cNvPr id="5" name="Group 4"/>
          <p:cNvGrpSpPr/>
          <p:nvPr/>
        </p:nvGrpSpPr>
        <p:grpSpPr>
          <a:xfrm>
            <a:off x="425116" y="408865"/>
            <a:ext cx="3749081" cy="2954003"/>
            <a:chOff x="425116" y="408865"/>
            <a:chExt cx="3749081" cy="2954003"/>
          </a:xfrm>
        </p:grpSpPr>
        <p:pic>
          <p:nvPicPr>
            <p:cNvPr id="5122" name="Picture 2" descr="http://www.photoimagesearch.com/img/content/jesus/jesusandfisherm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93" y="408865"/>
              <a:ext cx="3715204" cy="2731768"/>
            </a:xfrm>
            <a:prstGeom prst="rect">
              <a:avLst/>
            </a:prstGeom>
            <a:noFill/>
            <a:extLst>
              <a:ext uri="{909E8E84-426E-40DD-AFC4-6F175D3DCCD1}">
                <a14:hiddenFill xmlns:a14="http://schemas.microsoft.com/office/drawing/2010/main">
                  <a:solidFill>
                    <a:srgbClr val="FFFFFF"/>
                  </a:solidFill>
                </a14:hiddenFill>
              </a:ext>
            </a:extLst>
          </p:spPr>
        </p:pic>
        <p:sp>
          <p:nvSpPr>
            <p:cNvPr id="157" name="Rectangle 156"/>
            <p:cNvSpPr/>
            <p:nvPr/>
          </p:nvSpPr>
          <p:spPr>
            <a:xfrm>
              <a:off x="425116" y="3101258"/>
              <a:ext cx="3749081" cy="261610"/>
            </a:xfrm>
            <a:prstGeom prst="rect">
              <a:avLst/>
            </a:prstGeom>
          </p:spPr>
          <p:txBody>
            <a:bodyPr wrap="square">
              <a:spAutoFit/>
            </a:bodyPr>
            <a:lstStyle/>
            <a:p>
              <a:r>
                <a:rPr lang="en-US" sz="1100" dirty="0">
                  <a:solidFill>
                    <a:schemeClr val="bg1"/>
                  </a:solidFill>
                  <a:latin typeface="Calibri" panose="020F0502020204030204" pitchFamily="34" charset="0"/>
                </a:rPr>
                <a:t>Simon Dewey</a:t>
              </a:r>
              <a:endParaRPr lang="en-US" sz="1100" dirty="0">
                <a:solidFill>
                  <a:schemeClr val="bg1"/>
                </a:solidFill>
              </a:endParaRPr>
            </a:p>
          </p:txBody>
        </p:sp>
      </p:grpSp>
      <p:pic>
        <p:nvPicPr>
          <p:cNvPr id="5124" name="Picture 4" descr="https://encrypted-tbn2.gstatic.com/images?q=tbn:ANd9GcQXb_jXx5c5kCO5FVXkszCp1bBlFnp-vgaCOYxyeZFyz8xHr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7430" y="878858"/>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catholic-artists.org/wp-content/gallery/fine-art/dynamic/Kim-Yongsun-sand-writing.jpg-nggid03240-ngg0dyn-400x400x100-00f0w010c010r110f110r010t0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114" y="3719850"/>
            <a:ext cx="2767742" cy="221419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lds.org/bc/content/ldsorg/church/news/for-the-strength-of-youth-updated-and-refreshed/images/strength-of-youth-480x270-09403_000_Thumbnai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9453" y="5050798"/>
            <a:ext cx="2556211" cy="1437869"/>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7"/>
          <p:cNvSpPr/>
          <p:nvPr/>
        </p:nvSpPr>
        <p:spPr>
          <a:xfrm>
            <a:off x="9051017" y="3719850"/>
            <a:ext cx="2992176" cy="1200329"/>
          </a:xfrm>
          <a:prstGeom prst="rect">
            <a:avLst/>
          </a:prstGeom>
        </p:spPr>
        <p:txBody>
          <a:bodyPr wrap="square">
            <a:spAutoFit/>
          </a:bodyPr>
          <a:lstStyle/>
          <a:p>
            <a:r>
              <a:rPr lang="en-US" dirty="0">
                <a:solidFill>
                  <a:srgbClr val="FFFF00"/>
                </a:solidFill>
                <a:latin typeface="Calibri" panose="020F0502020204030204" pitchFamily="34" charset="0"/>
              </a:rPr>
              <a:t>Where can we find information on how to act, what to say, or where our thoughts should be?</a:t>
            </a:r>
            <a:endParaRPr lang="en-US" dirty="0">
              <a:solidFill>
                <a:srgbClr val="FFFF00"/>
              </a:solidFill>
            </a:endParaRPr>
          </a:p>
        </p:txBody>
      </p:sp>
    </p:spTree>
    <p:extLst>
      <p:ext uri="{BB962C8B-B14F-4D97-AF65-F5344CB8AC3E}">
        <p14:creationId xmlns:p14="http://schemas.microsoft.com/office/powerpoint/2010/main" val="28395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out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5126"/>
                                        </p:tgtEl>
                                        <p:attrNameLst>
                                          <p:attrName>style.visibility</p:attrName>
                                        </p:attrNameLst>
                                      </p:cBhvr>
                                      <p:to>
                                        <p:strVal val="visible"/>
                                      </p:to>
                                    </p:set>
                                    <p:animEffect transition="in" filter="fade">
                                      <p:cBhvr>
                                        <p:cTn id="28" dur="500"/>
                                        <p:tgtEl>
                                          <p:spTgt spid="51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8"/>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fade">
                                      <p:cBhvr>
                                        <p:cTn id="35"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429604" y="586406"/>
            <a:ext cx="11762396" cy="4770537"/>
          </a:xfrm>
          <a:prstGeom prst="rect">
            <a:avLst/>
          </a:prstGeom>
          <a:ln>
            <a:solidFill>
              <a:schemeClr val="tx1"/>
            </a:solidFill>
          </a:ln>
        </p:spPr>
        <p:txBody>
          <a:bodyPr wrap="square">
            <a:spAutoFit/>
          </a:bodyPr>
          <a:lstStyle/>
          <a:p>
            <a:pPr algn="ctr" fontAlgn="base"/>
            <a:r>
              <a:rPr lang="en-US" sz="4000" dirty="0">
                <a:solidFill>
                  <a:schemeClr val="bg1"/>
                </a:solidFill>
              </a:rPr>
              <a:t>Chiasm of Isaiah 56: 1-8</a:t>
            </a:r>
          </a:p>
          <a:p>
            <a:pPr fontAlgn="base"/>
            <a:r>
              <a:rPr lang="en-US" sz="2400" dirty="0">
                <a:solidFill>
                  <a:schemeClr val="bg1"/>
                </a:solidFill>
              </a:rPr>
              <a:t>A. The Lord Will Rescue</a:t>
            </a:r>
          </a:p>
          <a:p>
            <a:pPr lvl="1" fontAlgn="base"/>
            <a:r>
              <a:rPr lang="en-US" sz="2400" dirty="0">
                <a:solidFill>
                  <a:schemeClr val="bg1"/>
                </a:solidFill>
              </a:rPr>
              <a:t>B. Blessed people (Heb.- happy)</a:t>
            </a:r>
          </a:p>
          <a:p>
            <a:pPr lvl="1" fontAlgn="base"/>
            <a:r>
              <a:rPr lang="en-US" sz="2400" i="0" dirty="0">
                <a:solidFill>
                  <a:schemeClr val="bg1"/>
                </a:solidFill>
                <a:effectLst/>
              </a:rPr>
              <a:t>	</a:t>
            </a:r>
            <a:r>
              <a:rPr lang="en-US" sz="2400" dirty="0">
                <a:solidFill>
                  <a:schemeClr val="bg1"/>
                </a:solidFill>
              </a:rPr>
              <a:t>C. Sabbath keepers (keeping whole covenants)</a:t>
            </a:r>
          </a:p>
          <a:p>
            <a:pPr lvl="1" fontAlgn="base"/>
            <a:r>
              <a:rPr lang="en-US" sz="2400" i="0" dirty="0">
                <a:solidFill>
                  <a:schemeClr val="bg1"/>
                </a:solidFill>
                <a:effectLst/>
              </a:rPr>
              <a:t>	</a:t>
            </a:r>
            <a:r>
              <a:rPr lang="en-US" sz="2400" dirty="0">
                <a:solidFill>
                  <a:schemeClr val="bg1"/>
                </a:solidFill>
              </a:rPr>
              <a:t>        D. Blessings for Gentiles</a:t>
            </a:r>
          </a:p>
          <a:p>
            <a:pPr lvl="1" fontAlgn="base"/>
            <a:r>
              <a:rPr lang="en-US" sz="2400" i="0" dirty="0">
                <a:solidFill>
                  <a:schemeClr val="bg1"/>
                </a:solidFill>
                <a:effectLst/>
              </a:rPr>
              <a:t>		E. Eunuchs accepted by the Lord (those who feel they are 2</a:t>
            </a:r>
            <a:r>
              <a:rPr lang="en-US" sz="2400" i="0" baseline="30000" dirty="0">
                <a:solidFill>
                  <a:schemeClr val="bg1"/>
                </a:solidFill>
                <a:effectLst/>
              </a:rPr>
              <a:t>nd</a:t>
            </a:r>
            <a:r>
              <a:rPr lang="en-US" sz="2400" i="0" dirty="0">
                <a:solidFill>
                  <a:schemeClr val="bg1"/>
                </a:solidFill>
                <a:effectLst/>
              </a:rPr>
              <a:t> class citizens)</a:t>
            </a:r>
          </a:p>
          <a:p>
            <a:pPr lvl="1" fontAlgn="base"/>
            <a:r>
              <a:rPr lang="en-US" sz="2400" dirty="0">
                <a:solidFill>
                  <a:schemeClr val="bg1"/>
                </a:solidFill>
              </a:rPr>
              <a:t>		       F. </a:t>
            </a:r>
            <a:r>
              <a:rPr lang="en-US" sz="2400" b="1" dirty="0">
                <a:solidFill>
                  <a:srgbClr val="FFFF00"/>
                </a:solidFill>
              </a:rPr>
              <a:t>Blessing conditional upon following the Lord</a:t>
            </a:r>
          </a:p>
          <a:p>
            <a:pPr lvl="1" fontAlgn="base"/>
            <a:r>
              <a:rPr lang="en-US" sz="2400" i="0" dirty="0">
                <a:solidFill>
                  <a:schemeClr val="bg1"/>
                </a:solidFill>
                <a:effectLst/>
              </a:rPr>
              <a:t>		E. Blessings greater than children (an everlasting name</a:t>
            </a:r>
          </a:p>
          <a:p>
            <a:pPr lvl="1" fontAlgn="base"/>
            <a:r>
              <a:rPr lang="en-US" sz="2400" dirty="0">
                <a:solidFill>
                  <a:schemeClr val="bg1"/>
                </a:solidFill>
              </a:rPr>
              <a:t>	         D. Invitation to Gentiles</a:t>
            </a:r>
          </a:p>
          <a:p>
            <a:pPr lvl="1" fontAlgn="base"/>
            <a:r>
              <a:rPr lang="en-US" sz="2400" i="0" dirty="0">
                <a:solidFill>
                  <a:schemeClr val="bg1"/>
                </a:solidFill>
                <a:effectLst/>
              </a:rPr>
              <a:t>	C. Sabbath Keepers (those who don’t desecrate the Sabbath)</a:t>
            </a:r>
          </a:p>
          <a:p>
            <a:pPr lvl="1" fontAlgn="base"/>
            <a:r>
              <a:rPr lang="en-US" sz="2400" dirty="0">
                <a:solidFill>
                  <a:schemeClr val="bg1"/>
                </a:solidFill>
              </a:rPr>
              <a:t>B. Joyful people </a:t>
            </a:r>
          </a:p>
          <a:p>
            <a:pPr lvl="1" fontAlgn="base"/>
            <a:endParaRPr lang="en-US" sz="2400" dirty="0">
              <a:solidFill>
                <a:schemeClr val="bg1"/>
              </a:solidFill>
            </a:endParaRPr>
          </a:p>
        </p:txBody>
      </p:sp>
      <p:sp>
        <p:nvSpPr>
          <p:cNvPr id="29" name="TextBox 28"/>
          <p:cNvSpPr txBox="1"/>
          <p:nvPr/>
        </p:nvSpPr>
        <p:spPr>
          <a:xfrm>
            <a:off x="429604" y="4779684"/>
            <a:ext cx="3135217" cy="461665"/>
          </a:xfrm>
          <a:prstGeom prst="rect">
            <a:avLst/>
          </a:prstGeom>
          <a:noFill/>
        </p:spPr>
        <p:txBody>
          <a:bodyPr wrap="none" rtlCol="0">
            <a:spAutoFit/>
          </a:bodyPr>
          <a:lstStyle/>
          <a:p>
            <a:r>
              <a:rPr lang="en-US" sz="2400" dirty="0">
                <a:solidFill>
                  <a:schemeClr val="bg1"/>
                </a:solidFill>
              </a:rPr>
              <a:t>A. The Lord Will Gather</a:t>
            </a:r>
          </a:p>
        </p:txBody>
      </p:sp>
    </p:spTree>
    <p:extLst>
      <p:ext uri="{BB962C8B-B14F-4D97-AF65-F5344CB8AC3E}">
        <p14:creationId xmlns:p14="http://schemas.microsoft.com/office/powerpoint/2010/main" val="2292636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Recap</a:t>
            </a:r>
            <a:endParaRPr lang="en-US" sz="4000" dirty="0">
              <a:solidFill>
                <a:schemeClr val="bg1"/>
              </a:solidFill>
            </a:endParaRPr>
          </a:p>
        </p:txBody>
      </p:sp>
      <p:sp>
        <p:nvSpPr>
          <p:cNvPr id="2" name="TextBox 1"/>
          <p:cNvSpPr txBox="1"/>
          <p:nvPr/>
        </p:nvSpPr>
        <p:spPr>
          <a:xfrm>
            <a:off x="417485" y="3095512"/>
            <a:ext cx="3155887" cy="1631216"/>
          </a:xfrm>
          <a:prstGeom prst="rect">
            <a:avLst/>
          </a:prstGeom>
          <a:noFill/>
        </p:spPr>
        <p:txBody>
          <a:bodyPr wrap="square" rtlCol="0">
            <a:spAutoFit/>
          </a:bodyPr>
          <a:lstStyle/>
          <a:p>
            <a:pPr fontAlgn="base"/>
            <a:r>
              <a:rPr lang="en-US" sz="2000" dirty="0">
                <a:solidFill>
                  <a:schemeClr val="bg1"/>
                </a:solidFill>
              </a:rPr>
              <a:t>During Isaiah’s life, he witnessed the scattering of the Northern Kingdom of Israel because of the wickedness of its people. </a:t>
            </a:r>
          </a:p>
        </p:txBody>
      </p:sp>
      <p:pic>
        <p:nvPicPr>
          <p:cNvPr id="11" name="Picture 2" descr="http://amazingcatechists.com/wp-content/uploads/2014/12/isaiah-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952" y="2366286"/>
            <a:ext cx="5266410" cy="39498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70079" y="2910028"/>
            <a:ext cx="2046514" cy="2862322"/>
          </a:xfrm>
          <a:prstGeom prst="rect">
            <a:avLst/>
          </a:prstGeom>
        </p:spPr>
        <p:txBody>
          <a:bodyPr wrap="square">
            <a:spAutoFit/>
          </a:bodyPr>
          <a:lstStyle/>
          <a:p>
            <a:r>
              <a:rPr lang="en-US" sz="2000" dirty="0">
                <a:solidFill>
                  <a:schemeClr val="bg1"/>
                </a:solidFill>
              </a:rPr>
              <a:t>The Lord spoke of the growth of the house of Israel that would occur in the last days after being gathered from its scattered condition.</a:t>
            </a:r>
          </a:p>
        </p:txBody>
      </p:sp>
      <p:sp>
        <p:nvSpPr>
          <p:cNvPr id="7" name="Rectangle 6"/>
          <p:cNvSpPr/>
          <p:nvPr/>
        </p:nvSpPr>
        <p:spPr>
          <a:xfrm>
            <a:off x="4246902" y="1157432"/>
            <a:ext cx="4265582" cy="1015663"/>
          </a:xfrm>
          <a:prstGeom prst="rect">
            <a:avLst/>
          </a:prstGeom>
        </p:spPr>
        <p:txBody>
          <a:bodyPr wrap="square">
            <a:spAutoFit/>
          </a:bodyPr>
          <a:lstStyle/>
          <a:p>
            <a:pPr fontAlgn="base"/>
            <a:r>
              <a:rPr lang="en-US" sz="2000" dirty="0">
                <a:solidFill>
                  <a:schemeClr val="bg1"/>
                </a:solidFill>
              </a:rPr>
              <a:t>He also prophesied that because of the wickedness of the kingdom of Judah, it too would be conquered. </a:t>
            </a:r>
          </a:p>
        </p:txBody>
      </p:sp>
    </p:spTree>
    <p:extLst>
      <p:ext uri="{BB962C8B-B14F-4D97-AF65-F5344CB8AC3E}">
        <p14:creationId xmlns:p14="http://schemas.microsoft.com/office/powerpoint/2010/main" val="266210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56:1</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Do Justice</a:t>
            </a:r>
          </a:p>
        </p:txBody>
      </p:sp>
      <p:sp>
        <p:nvSpPr>
          <p:cNvPr id="8" name="Rectangle 7"/>
          <p:cNvSpPr/>
          <p:nvPr/>
        </p:nvSpPr>
        <p:spPr>
          <a:xfrm>
            <a:off x="2337174" y="840395"/>
            <a:ext cx="8548541" cy="461665"/>
          </a:xfrm>
          <a:prstGeom prst="rect">
            <a:avLst/>
          </a:prstGeom>
        </p:spPr>
        <p:txBody>
          <a:bodyPr wrap="square">
            <a:spAutoFit/>
          </a:bodyPr>
          <a:lstStyle/>
          <a:p>
            <a:pPr fontAlgn="base"/>
            <a:r>
              <a:rPr lang="en-US" sz="2400" dirty="0">
                <a:solidFill>
                  <a:schemeClr val="bg1"/>
                </a:solidFill>
              </a:rPr>
              <a:t>We are held accountable for our actions and our thoughts</a:t>
            </a:r>
          </a:p>
        </p:txBody>
      </p:sp>
      <p:sp>
        <p:nvSpPr>
          <p:cNvPr id="3" name="Rectangle 2"/>
          <p:cNvSpPr/>
          <p:nvPr/>
        </p:nvSpPr>
        <p:spPr>
          <a:xfrm>
            <a:off x="11523517" y="6488667"/>
            <a:ext cx="559769" cy="369332"/>
          </a:xfrm>
          <a:prstGeom prst="rect">
            <a:avLst/>
          </a:prstGeom>
        </p:spPr>
        <p:txBody>
          <a:bodyPr wrap="none">
            <a:spAutoFit/>
          </a:bodyPr>
          <a:lstStyle/>
          <a:p>
            <a:r>
              <a:rPr lang="en-US" dirty="0">
                <a:solidFill>
                  <a:schemeClr val="bg1"/>
                </a:solidFill>
                <a:latin typeface="Calibri" panose="020F0502020204030204" pitchFamily="34" charset="0"/>
              </a:rPr>
              <a:t>(10)</a:t>
            </a:r>
            <a:endParaRPr lang="en-US" dirty="0">
              <a:solidFill>
                <a:schemeClr val="bg1"/>
              </a:solidFill>
            </a:endParaRPr>
          </a:p>
        </p:txBody>
      </p:sp>
      <p:sp>
        <p:nvSpPr>
          <p:cNvPr id="13" name="Rectangle 12"/>
          <p:cNvSpPr/>
          <p:nvPr/>
        </p:nvSpPr>
        <p:spPr>
          <a:xfrm>
            <a:off x="2525486" y="4773774"/>
            <a:ext cx="7761514" cy="1077218"/>
          </a:xfrm>
          <a:prstGeom prst="rect">
            <a:avLst/>
          </a:prstGeom>
        </p:spPr>
        <p:txBody>
          <a:bodyPr wrap="square">
            <a:spAutoFit/>
          </a:bodyPr>
          <a:lstStyle/>
          <a:p>
            <a:r>
              <a:rPr lang="en-US" sz="3200" dirty="0">
                <a:solidFill>
                  <a:schemeClr val="bg1"/>
                </a:solidFill>
              </a:rPr>
              <a:t>“When your life is complete in mortality, it will be the sum of your thoughts.”</a:t>
            </a:r>
          </a:p>
        </p:txBody>
      </p:sp>
      <p:pic>
        <p:nvPicPr>
          <p:cNvPr id="11266" name="Picture 2" descr="http://3.bp.blogspot.com/-9lPK78RMSIw/UCC21L14SZI/AAAAAAAAARw/QFwvGfokBCQ/s1600/abstract+though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5" y="1766557"/>
            <a:ext cx="3810000"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ia.ldscdn.org/images/media-library/teachings-of-presidents-of-the-church/george-albert-smith/lds-president-george-albert-smith-775263-gall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424" y="4509758"/>
            <a:ext cx="1204613" cy="148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56:2, 4</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Sabbath</a:t>
            </a:r>
          </a:p>
        </p:txBody>
      </p:sp>
      <p:sp>
        <p:nvSpPr>
          <p:cNvPr id="8" name="Rectangle 7"/>
          <p:cNvSpPr/>
          <p:nvPr/>
        </p:nvSpPr>
        <p:spPr>
          <a:xfrm>
            <a:off x="2242440" y="804918"/>
            <a:ext cx="7353825" cy="461665"/>
          </a:xfrm>
          <a:prstGeom prst="rect">
            <a:avLst/>
          </a:prstGeom>
        </p:spPr>
        <p:txBody>
          <a:bodyPr wrap="square">
            <a:spAutoFit/>
          </a:bodyPr>
          <a:lstStyle/>
          <a:p>
            <a:pPr algn="ctr" fontAlgn="base"/>
            <a:r>
              <a:rPr lang="en-US" sz="2400" dirty="0">
                <a:solidFill>
                  <a:schemeClr val="bg1"/>
                </a:solidFill>
              </a:rPr>
              <a:t>Only Sunday?  Or Only the Lord’s Day?</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12" name="Rectangle 11"/>
          <p:cNvSpPr/>
          <p:nvPr/>
        </p:nvSpPr>
        <p:spPr>
          <a:xfrm>
            <a:off x="478248" y="1187043"/>
            <a:ext cx="6096000" cy="1938992"/>
          </a:xfrm>
          <a:prstGeom prst="rect">
            <a:avLst/>
          </a:prstGeom>
        </p:spPr>
        <p:txBody>
          <a:bodyPr>
            <a:spAutoFit/>
          </a:bodyPr>
          <a:lstStyle/>
          <a:p>
            <a:r>
              <a:rPr lang="en-US" sz="2000" dirty="0">
                <a:solidFill>
                  <a:schemeClr val="bg1"/>
                </a:solidFill>
              </a:rPr>
              <a:t>The weekly </a:t>
            </a:r>
            <a:r>
              <a:rPr lang="en-US" sz="2000" dirty="0" err="1">
                <a:solidFill>
                  <a:schemeClr val="bg1"/>
                </a:solidFill>
              </a:rPr>
              <a:t>sabbath</a:t>
            </a:r>
            <a:r>
              <a:rPr lang="en-US" sz="2000" dirty="0">
                <a:solidFill>
                  <a:schemeClr val="bg1"/>
                </a:solidFill>
              </a:rPr>
              <a:t> was only one of several days called the Sabbath. </a:t>
            </a:r>
          </a:p>
          <a:p>
            <a:endParaRPr lang="en-US" sz="2000" dirty="0">
              <a:solidFill>
                <a:schemeClr val="bg1"/>
              </a:solidFill>
            </a:endParaRPr>
          </a:p>
          <a:p>
            <a:r>
              <a:rPr lang="en-US" sz="2000" dirty="0">
                <a:solidFill>
                  <a:schemeClr val="bg1"/>
                </a:solidFill>
              </a:rPr>
              <a:t>All of the feast days, including Passover, Pentecost, Tabernacles, and the day of Atonement, were also called Sabbaths. </a:t>
            </a:r>
          </a:p>
        </p:txBody>
      </p:sp>
      <p:sp>
        <p:nvSpPr>
          <p:cNvPr id="9" name="Rectangle 8"/>
          <p:cNvSpPr/>
          <p:nvPr/>
        </p:nvSpPr>
        <p:spPr>
          <a:xfrm>
            <a:off x="4844143" y="3659748"/>
            <a:ext cx="6788231" cy="1631216"/>
          </a:xfrm>
          <a:prstGeom prst="rect">
            <a:avLst/>
          </a:prstGeom>
        </p:spPr>
        <p:txBody>
          <a:bodyPr wrap="square">
            <a:spAutoFit/>
          </a:bodyPr>
          <a:lstStyle/>
          <a:p>
            <a:r>
              <a:rPr lang="en-US" sz="2000" dirty="0">
                <a:solidFill>
                  <a:schemeClr val="bg1"/>
                </a:solidFill>
              </a:rPr>
              <a:t>Thus, to “keep my </a:t>
            </a:r>
            <a:r>
              <a:rPr lang="en-US" sz="2000" dirty="0" err="1">
                <a:solidFill>
                  <a:schemeClr val="bg1"/>
                </a:solidFill>
              </a:rPr>
              <a:t>sabbaths</a:t>
            </a:r>
            <a:r>
              <a:rPr lang="en-US" sz="2000" dirty="0">
                <a:solidFill>
                  <a:schemeClr val="bg1"/>
                </a:solidFill>
              </a:rPr>
              <a:t> [plural]” (v. 4) implied a keeping of the whole law of Moses, since the various feasts covered many aspects of the Israelites’ commitment to God. Also, by revelation, the Lord told Moses that keeping the Sabbath was a sign of the covenant between Israel and God.</a:t>
            </a:r>
          </a:p>
        </p:txBody>
      </p:sp>
      <p:sp>
        <p:nvSpPr>
          <p:cNvPr id="2" name="Rectangle 1"/>
          <p:cNvSpPr/>
          <p:nvPr/>
        </p:nvSpPr>
        <p:spPr>
          <a:xfrm>
            <a:off x="1987167" y="5571794"/>
            <a:ext cx="6096000" cy="923330"/>
          </a:xfrm>
          <a:prstGeom prst="rect">
            <a:avLst/>
          </a:prstGeom>
        </p:spPr>
        <p:txBody>
          <a:bodyPr>
            <a:spAutoFit/>
          </a:bodyPr>
          <a:lstStyle/>
          <a:p>
            <a:r>
              <a:rPr lang="en-US" dirty="0">
                <a:solidFill>
                  <a:schemeClr val="bg1"/>
                </a:solidFill>
                <a:latin typeface="Calibri" panose="020F0502020204030204" pitchFamily="34" charset="0"/>
              </a:rPr>
              <a:t>When Isaiah talked about polluting the Sabbath, he meant far more than simply working or playing on Sunday (Saturday for the Jews).</a:t>
            </a:r>
            <a:endParaRPr lang="en-US" dirty="0">
              <a:solidFill>
                <a:schemeClr val="bg1"/>
              </a:solidFill>
            </a:endParaRPr>
          </a:p>
        </p:txBody>
      </p:sp>
      <p:pic>
        <p:nvPicPr>
          <p:cNvPr id="9218" name="Picture 2" descr="http://www.myjewishlearning.com/wp-content/uploads/2015/04/shabbat-modern-wor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495" y="1386196"/>
            <a:ext cx="3246139" cy="21749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orderlessnewsandviews.com/wp-content/uploads/2012/06/shabbat-meal-t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9006" y="3126035"/>
            <a:ext cx="2816890" cy="2367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15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220"/>
                                        </p:tgtEl>
                                        <p:attrNameLst>
                                          <p:attrName>style.visibility</p:attrName>
                                        </p:attrNameLst>
                                      </p:cBhvr>
                                      <p:to>
                                        <p:strVal val="visible"/>
                                      </p:to>
                                    </p:set>
                                    <p:animEffect transition="in" filter="fade">
                                      <p:cBhvr>
                                        <p:cTn id="9" dur="500"/>
                                        <p:tgtEl>
                                          <p:spTgt spid="92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56:3, 6  Exodus 20:10   Leviticus 16:29; 17:8   2 Samuel 1:13  Ezekiel 14:7</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Strangers</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12" name="Rectangle 11"/>
          <p:cNvSpPr/>
          <p:nvPr/>
        </p:nvSpPr>
        <p:spPr>
          <a:xfrm>
            <a:off x="462373" y="1581596"/>
            <a:ext cx="6096000" cy="2862322"/>
          </a:xfrm>
          <a:prstGeom prst="rect">
            <a:avLst/>
          </a:prstGeom>
        </p:spPr>
        <p:txBody>
          <a:bodyPr>
            <a:spAutoFit/>
          </a:bodyPr>
          <a:lstStyle/>
          <a:p>
            <a:r>
              <a:rPr lang="en-US" sz="2000" dirty="0">
                <a:solidFill>
                  <a:schemeClr val="bg1"/>
                </a:solidFill>
              </a:rPr>
              <a:t>“A stranger in the Mosaic law, and in the Old Testament generally, means one not of </a:t>
            </a:r>
            <a:r>
              <a:rPr lang="en-US" sz="2000" dirty="0" err="1">
                <a:solidFill>
                  <a:schemeClr val="bg1"/>
                </a:solidFill>
              </a:rPr>
              <a:t>Israelitish</a:t>
            </a:r>
            <a:r>
              <a:rPr lang="en-US" sz="2000" dirty="0">
                <a:solidFill>
                  <a:schemeClr val="bg1"/>
                </a:solidFill>
              </a:rPr>
              <a:t> descent dwelling with the Hebrews, as distinguished from a foreigner temporarily visiting the land.</a:t>
            </a:r>
          </a:p>
          <a:p>
            <a:endParaRPr lang="en-US" sz="2000" dirty="0">
              <a:solidFill>
                <a:schemeClr val="bg1"/>
              </a:solidFill>
            </a:endParaRPr>
          </a:p>
          <a:p>
            <a:r>
              <a:rPr lang="en-US" sz="2000" dirty="0">
                <a:solidFill>
                  <a:schemeClr val="bg1"/>
                </a:solidFill>
              </a:rPr>
              <a:t>The stranger was not a full citizen, yet he had recognized rights and duties. He was under the protection of God, and the Israelites were charged to treat him kindly.</a:t>
            </a:r>
          </a:p>
        </p:txBody>
      </p:sp>
      <p:pic>
        <p:nvPicPr>
          <p:cNvPr id="10242" name="Picture 2" descr="http://www.gaychristian101.com/images/xCamelTrek2.jpg.pagespeed.ic.UFMa-iwo_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887" y="1515207"/>
            <a:ext cx="4393067" cy="292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56:4   Deuteronomy 23:1-2 Leviticus 21:17-23</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Eunuchs</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12" name="Rectangle 11"/>
          <p:cNvSpPr/>
          <p:nvPr/>
        </p:nvSpPr>
        <p:spPr>
          <a:xfrm>
            <a:off x="315190" y="854996"/>
            <a:ext cx="6096000" cy="2862322"/>
          </a:xfrm>
          <a:prstGeom prst="rect">
            <a:avLst/>
          </a:prstGeom>
        </p:spPr>
        <p:txBody>
          <a:bodyPr>
            <a:spAutoFit/>
          </a:bodyPr>
          <a:lstStyle/>
          <a:p>
            <a:r>
              <a:rPr lang="en-US" sz="2000" dirty="0">
                <a:solidFill>
                  <a:schemeClr val="bg1"/>
                </a:solidFill>
              </a:rPr>
              <a:t> Under the Mosaic law, anyone who had been sexually mutilated was not allowed into full fellowship in the house of Israel.</a:t>
            </a:r>
          </a:p>
          <a:p>
            <a:endParaRPr lang="en-US" sz="2000" dirty="0">
              <a:solidFill>
                <a:schemeClr val="bg1"/>
              </a:solidFill>
            </a:endParaRPr>
          </a:p>
          <a:p>
            <a:r>
              <a:rPr lang="en-US" sz="2000" dirty="0">
                <a:solidFill>
                  <a:schemeClr val="bg1"/>
                </a:solidFill>
              </a:rPr>
              <a:t>The law was likely written because wholeness of body typified or symbolized spiritual wholeness. </a:t>
            </a:r>
          </a:p>
          <a:p>
            <a:endParaRPr lang="en-US" sz="2000" dirty="0">
              <a:solidFill>
                <a:schemeClr val="bg1"/>
              </a:solidFill>
            </a:endParaRPr>
          </a:p>
          <a:p>
            <a:r>
              <a:rPr lang="en-US" sz="2000" dirty="0">
                <a:solidFill>
                  <a:schemeClr val="bg1"/>
                </a:solidFill>
              </a:rPr>
              <a:t>A priest or Levite who was a eunuch could not function in the priesthood offices.</a:t>
            </a:r>
          </a:p>
        </p:txBody>
      </p:sp>
      <p:grpSp>
        <p:nvGrpSpPr>
          <p:cNvPr id="4" name="Group 3"/>
          <p:cNvGrpSpPr/>
          <p:nvPr/>
        </p:nvGrpSpPr>
        <p:grpSpPr>
          <a:xfrm>
            <a:off x="7020745" y="916807"/>
            <a:ext cx="4010413" cy="4504312"/>
            <a:chOff x="7020745" y="916807"/>
            <a:chExt cx="4010413" cy="4504312"/>
          </a:xfrm>
        </p:grpSpPr>
        <p:pic>
          <p:nvPicPr>
            <p:cNvPr id="13314" name="Picture 2" descr="http://www.bible-history.com/ancient_art/images/assyrian_neo_king_eunoch_relief_883_859_bc_nimru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745" y="916807"/>
              <a:ext cx="4010413" cy="40906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65341" y="5144120"/>
              <a:ext cx="3521220" cy="276999"/>
            </a:xfrm>
            <a:prstGeom prst="rect">
              <a:avLst/>
            </a:prstGeom>
          </p:spPr>
          <p:txBody>
            <a:bodyPr wrap="none">
              <a:spAutoFit/>
            </a:bodyPr>
            <a:lstStyle/>
            <a:p>
              <a:r>
                <a:rPr lang="en-US" sz="1200" dirty="0">
                  <a:solidFill>
                    <a:schemeClr val="bg1"/>
                  </a:solidFill>
                  <a:latin typeface="arial" panose="020B0604020202020204" pitchFamily="34" charset="0"/>
                </a:rPr>
                <a:t>Stone Relief of </a:t>
              </a:r>
              <a:r>
                <a:rPr lang="en-US" sz="1200" dirty="0" err="1">
                  <a:solidFill>
                    <a:schemeClr val="bg1"/>
                  </a:solidFill>
                  <a:latin typeface="arial" panose="020B0604020202020204" pitchFamily="34" charset="0"/>
                </a:rPr>
                <a:t>Ashurnasirpal</a:t>
              </a:r>
              <a:r>
                <a:rPr lang="en-US" sz="1200" dirty="0">
                  <a:solidFill>
                    <a:schemeClr val="bg1"/>
                  </a:solidFill>
                  <a:latin typeface="arial" panose="020B0604020202020204" pitchFamily="34" charset="0"/>
                </a:rPr>
                <a:t> II and his Attendant</a:t>
              </a:r>
              <a:endParaRPr lang="en-US" sz="1200" dirty="0">
                <a:solidFill>
                  <a:schemeClr val="bg1"/>
                </a:solidFill>
              </a:endParaRPr>
            </a:p>
          </p:txBody>
        </p:sp>
      </p:grpSp>
      <p:pic>
        <p:nvPicPr>
          <p:cNvPr id="13316" name="Picture 4" descr="http://4.bp.blogspot.com/-ZexfgsZgQ9Q/UP7L6GJQ1VI/AAAAAAAAA1I/NZXeRN8bD0M/s1600/ethiopian-eunuch-and-phili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9542" y="3706569"/>
            <a:ext cx="3428644" cy="260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57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fade">
                                      <p:cBhvr>
                                        <p:cTn id="13"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56:5-8</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A Place For All</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12" name="Rectangle 11"/>
          <p:cNvSpPr/>
          <p:nvPr/>
        </p:nvSpPr>
        <p:spPr>
          <a:xfrm>
            <a:off x="522018" y="1259175"/>
            <a:ext cx="6096000" cy="1323439"/>
          </a:xfrm>
          <a:prstGeom prst="rect">
            <a:avLst/>
          </a:prstGeom>
        </p:spPr>
        <p:txBody>
          <a:bodyPr>
            <a:spAutoFit/>
          </a:bodyPr>
          <a:lstStyle/>
          <a:p>
            <a:r>
              <a:rPr lang="en-US" sz="2000" i="1" dirty="0">
                <a:solidFill>
                  <a:srgbClr val="FFFF00"/>
                </a:solidFill>
              </a:rPr>
              <a:t> Even unto them will I give in mine house and within my walls a place and a name better than of sons and of daughters: I will give them an everlasting name, that shall not be cut off.</a:t>
            </a:r>
          </a:p>
        </p:txBody>
      </p:sp>
      <p:sp>
        <p:nvSpPr>
          <p:cNvPr id="5" name="Rectangle 4"/>
          <p:cNvSpPr/>
          <p:nvPr/>
        </p:nvSpPr>
        <p:spPr>
          <a:xfrm>
            <a:off x="4985657" y="3036871"/>
            <a:ext cx="6614060" cy="3139321"/>
          </a:xfrm>
          <a:prstGeom prst="rect">
            <a:avLst/>
          </a:prstGeom>
        </p:spPr>
        <p:txBody>
          <a:bodyPr wrap="square">
            <a:spAutoFit/>
          </a:bodyPr>
          <a:lstStyle/>
          <a:p>
            <a:r>
              <a:rPr lang="en-US" dirty="0">
                <a:solidFill>
                  <a:schemeClr val="bg1"/>
                </a:solidFill>
                <a:latin typeface="Calibri" panose="020F0502020204030204" pitchFamily="34" charset="0"/>
              </a:rPr>
              <a:t> Isaiah was saying that those outcasts could now find the full blessings of God extended to them if they kept the </a:t>
            </a:r>
            <a:r>
              <a:rPr lang="en-US" dirty="0" err="1">
                <a:solidFill>
                  <a:schemeClr val="bg1"/>
                </a:solidFill>
                <a:latin typeface="Calibri" panose="020F0502020204030204" pitchFamily="34" charset="0"/>
              </a:rPr>
              <a:t>sabbaths</a:t>
            </a:r>
            <a:r>
              <a:rPr lang="en-US" dirty="0">
                <a:solidFill>
                  <a:schemeClr val="bg1"/>
                </a:solidFill>
                <a:latin typeface="Calibri" panose="020F0502020204030204" pitchFamily="34" charset="0"/>
              </a:rPr>
              <a:t> (epitomizing the law of God).</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Not only will the “outcasts of Israel” (those who were scattered) be gathered in the last days, but so will “others.”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Whether one is a literal descendant of Israel will not matter as much as whether one will make and keep the covenant with God. In the age of restoration, the house of God will be “an house of prayer for </a:t>
            </a:r>
            <a:r>
              <a:rPr lang="en-US" i="1" dirty="0">
                <a:solidFill>
                  <a:schemeClr val="bg1"/>
                </a:solidFill>
                <a:latin typeface="Calibri" panose="020F0502020204030204" pitchFamily="34" charset="0"/>
              </a:rPr>
              <a:t>all</a:t>
            </a:r>
            <a:r>
              <a:rPr lang="en-US" dirty="0">
                <a:solidFill>
                  <a:schemeClr val="bg1"/>
                </a:solidFill>
                <a:latin typeface="Calibri" panose="020F0502020204030204" pitchFamily="34" charset="0"/>
              </a:rPr>
              <a:t> people.”</a:t>
            </a:r>
            <a:endParaRPr lang="en-US" dirty="0">
              <a:solidFill>
                <a:schemeClr val="bg1"/>
              </a:solidFill>
            </a:endParaRPr>
          </a:p>
        </p:txBody>
      </p:sp>
      <p:grpSp>
        <p:nvGrpSpPr>
          <p:cNvPr id="6" name="Group 5"/>
          <p:cNvGrpSpPr/>
          <p:nvPr/>
        </p:nvGrpSpPr>
        <p:grpSpPr>
          <a:xfrm>
            <a:off x="522018" y="3036871"/>
            <a:ext cx="3942444" cy="2852300"/>
            <a:chOff x="522018" y="3036871"/>
            <a:chExt cx="3942444" cy="2852300"/>
          </a:xfrm>
        </p:grpSpPr>
        <p:pic>
          <p:nvPicPr>
            <p:cNvPr id="14338" name="Picture 2" descr="http://1.bp.blogspot.com/-yEN95w6iDOU/UoThirtC3qI/AAAAAAAAOTU/HwCjh5a_xhM/s1600/bibl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18" y="3036871"/>
              <a:ext cx="3942444" cy="28523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582140" y="3916681"/>
              <a:ext cx="470771" cy="954627"/>
              <a:chOff x="3369330" y="990600"/>
              <a:chExt cx="1891155" cy="3834873"/>
            </a:xfrm>
          </p:grpSpPr>
          <p:sp>
            <p:nvSpPr>
              <p:cNvPr id="14" name="Rounded Rectangle 1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3252028" y="4373378"/>
              <a:ext cx="449893" cy="912291"/>
              <a:chOff x="6024626" y="2155709"/>
              <a:chExt cx="843991" cy="1711441"/>
            </a:xfrm>
          </p:grpSpPr>
          <p:grpSp>
            <p:nvGrpSpPr>
              <p:cNvPr id="24" name="Group 23"/>
              <p:cNvGrpSpPr/>
              <p:nvPr/>
            </p:nvGrpSpPr>
            <p:grpSpPr>
              <a:xfrm flipH="1">
                <a:off x="6024626" y="2155709"/>
                <a:ext cx="843991" cy="1711441"/>
                <a:chOff x="3369330" y="990600"/>
                <a:chExt cx="1891155" cy="3834873"/>
              </a:xfrm>
            </p:grpSpPr>
            <p:sp>
              <p:nvSpPr>
                <p:cNvPr id="26" name="Rounded Rectangle 25"/>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7465154">
                  <a:off x="4327124" y="3276318"/>
                  <a:ext cx="339233" cy="71454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4566960" y="3629049"/>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Isosceles Triangle 24"/>
              <p:cNvSpPr/>
              <p:nvPr/>
            </p:nvSpPr>
            <p:spPr>
              <a:xfrm>
                <a:off x="6261027" y="2678048"/>
                <a:ext cx="472875" cy="6230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340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56:9-12</a:t>
            </a:r>
            <a:endParaRPr lang="en-US" dirty="0">
              <a:solidFill>
                <a:schemeClr val="bg1"/>
              </a:solidFill>
            </a:endParaRPr>
          </a:p>
        </p:txBody>
      </p:sp>
      <p:sp>
        <p:nvSpPr>
          <p:cNvPr id="7" name="Rectangle 6"/>
          <p:cNvSpPr/>
          <p:nvPr/>
        </p:nvSpPr>
        <p:spPr>
          <a:xfrm>
            <a:off x="315190" y="35477"/>
            <a:ext cx="11208327" cy="769441"/>
          </a:xfrm>
          <a:prstGeom prst="rect">
            <a:avLst/>
          </a:prstGeom>
        </p:spPr>
        <p:txBody>
          <a:bodyPr wrap="square">
            <a:spAutoFit/>
          </a:bodyPr>
          <a:lstStyle/>
          <a:p>
            <a:pPr algn="ctr"/>
            <a:r>
              <a:rPr lang="en-US" sz="4400" dirty="0">
                <a:solidFill>
                  <a:schemeClr val="bg1"/>
                </a:solidFill>
              </a:rPr>
              <a:t>Christian World in the Last Days</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5" name="Rectangle 4"/>
          <p:cNvSpPr/>
          <p:nvPr/>
        </p:nvSpPr>
        <p:spPr>
          <a:xfrm>
            <a:off x="2623457" y="766845"/>
            <a:ext cx="7299860" cy="707886"/>
          </a:xfrm>
          <a:prstGeom prst="rect">
            <a:avLst/>
          </a:prstGeom>
        </p:spPr>
        <p:txBody>
          <a:bodyPr wrap="square">
            <a:spAutoFit/>
          </a:bodyPr>
          <a:lstStyle/>
          <a:p>
            <a:pPr algn="ctr"/>
            <a:r>
              <a:rPr lang="en-US" sz="2000" dirty="0">
                <a:solidFill>
                  <a:schemeClr val="bg1"/>
                </a:solidFill>
              </a:rPr>
              <a:t>The beasts devour, the watchmen are blind, the dogs are mute and greedy, and the shepherds are without understanding. </a:t>
            </a:r>
          </a:p>
        </p:txBody>
      </p:sp>
      <p:sp>
        <p:nvSpPr>
          <p:cNvPr id="35" name="Rectangle 34"/>
          <p:cNvSpPr/>
          <p:nvPr/>
        </p:nvSpPr>
        <p:spPr>
          <a:xfrm>
            <a:off x="151411" y="1403656"/>
            <a:ext cx="6614060" cy="2246769"/>
          </a:xfrm>
          <a:prstGeom prst="rect">
            <a:avLst/>
          </a:prstGeom>
        </p:spPr>
        <p:txBody>
          <a:bodyPr wrap="square">
            <a:spAutoFit/>
          </a:bodyPr>
          <a:lstStyle/>
          <a:p>
            <a:endParaRPr lang="en-US" sz="2000" dirty="0">
              <a:solidFill>
                <a:schemeClr val="bg1"/>
              </a:solidFill>
            </a:endParaRPr>
          </a:p>
          <a:p>
            <a:r>
              <a:rPr lang="en-US" sz="2000" dirty="0">
                <a:solidFill>
                  <a:schemeClr val="bg1"/>
                </a:solidFill>
              </a:rPr>
              <a:t>In a latter-day context, which this seems to be, these figures may point to the Gentiles who reject the gospel when it is presented to them and seek to have others do the same. </a:t>
            </a:r>
          </a:p>
          <a:p>
            <a:endParaRPr lang="en-US" sz="2000" dirty="0">
              <a:solidFill>
                <a:schemeClr val="bg1"/>
              </a:solidFill>
            </a:endParaRPr>
          </a:p>
          <a:p>
            <a:r>
              <a:rPr lang="en-US" sz="2000" dirty="0">
                <a:solidFill>
                  <a:schemeClr val="bg1"/>
                </a:solidFill>
              </a:rPr>
              <a:t>This passage may also refer to those who have the gospel (watch over the flock) but do not make it available to others.</a:t>
            </a:r>
          </a:p>
        </p:txBody>
      </p:sp>
      <p:sp>
        <p:nvSpPr>
          <p:cNvPr id="2" name="Rectangle 1"/>
          <p:cNvSpPr/>
          <p:nvPr/>
        </p:nvSpPr>
        <p:spPr>
          <a:xfrm>
            <a:off x="7821386" y="1835398"/>
            <a:ext cx="3827621" cy="1754326"/>
          </a:xfrm>
          <a:prstGeom prst="rect">
            <a:avLst/>
          </a:prstGeom>
        </p:spPr>
        <p:txBody>
          <a:bodyPr wrap="square">
            <a:spAutoFit/>
          </a:bodyPr>
          <a:lstStyle/>
          <a:p>
            <a:r>
              <a:rPr lang="en-US" i="1" dirty="0">
                <a:solidFill>
                  <a:srgbClr val="FFFF00"/>
                </a:solidFill>
                <a:latin typeface="Palatino"/>
              </a:rPr>
              <a:t>And they shall contend one with another; and their priests shall contend one with another, and they shall teach with their learning, and deny the Holy Ghost, which giveth utterance. 2 Nephi 28:4</a:t>
            </a:r>
            <a:endParaRPr lang="en-US" i="1" dirty="0">
              <a:solidFill>
                <a:srgbClr val="FFFF00"/>
              </a:solidFill>
            </a:endParaRPr>
          </a:p>
        </p:txBody>
      </p:sp>
      <p:grpSp>
        <p:nvGrpSpPr>
          <p:cNvPr id="36" name="Group 35"/>
          <p:cNvGrpSpPr/>
          <p:nvPr/>
        </p:nvGrpSpPr>
        <p:grpSpPr>
          <a:xfrm>
            <a:off x="2743200" y="3818324"/>
            <a:ext cx="6705600" cy="2819400"/>
            <a:chOff x="1143000" y="2438400"/>
            <a:chExt cx="6705600" cy="2819400"/>
          </a:xfrm>
        </p:grpSpPr>
        <p:sp>
          <p:nvSpPr>
            <p:cNvPr id="37" name="Rounded Rectangle 36"/>
            <p:cNvSpPr/>
            <p:nvPr/>
          </p:nvSpPr>
          <p:spPr>
            <a:xfrm>
              <a:off x="1143000" y="2438400"/>
              <a:ext cx="6705600" cy="2819400"/>
            </a:xfrm>
            <a:prstGeom prst="roundRect">
              <a:avLst>
                <a:gd name="adj" fmla="val 1077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295400" y="2590800"/>
              <a:ext cx="6248400" cy="457200"/>
              <a:chOff x="1295400" y="2590800"/>
              <a:chExt cx="6248400" cy="457200"/>
            </a:xfrm>
          </p:grpSpPr>
          <p:sp>
            <p:nvSpPr>
              <p:cNvPr id="74" name="Rounded Rectangle 73"/>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1524000" y="3200400"/>
              <a:ext cx="5715000" cy="457200"/>
              <a:chOff x="1295400" y="2590800"/>
              <a:chExt cx="5715000" cy="457200"/>
            </a:xfrm>
          </p:grpSpPr>
          <p:sp>
            <p:nvSpPr>
              <p:cNvPr id="63" name="Rounded Rectangle 62"/>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1295400" y="3810000"/>
              <a:ext cx="6248400" cy="457200"/>
              <a:chOff x="1295400" y="2590800"/>
              <a:chExt cx="6248400" cy="457200"/>
            </a:xfrm>
          </p:grpSpPr>
          <p:sp>
            <p:nvSpPr>
              <p:cNvPr id="52" name="Rounded Rectangle 51"/>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2895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3429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3962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4495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6553200" y="2590800"/>
                <a:ext cx="990600" cy="457200"/>
              </a:xfrm>
              <a:prstGeom prst="roundRect">
                <a:avLst>
                  <a:gd name="adj" fmla="val 10770"/>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REJECT</a:t>
                </a:r>
              </a:p>
            </p:txBody>
          </p:sp>
        </p:grpSp>
        <p:grpSp>
          <p:nvGrpSpPr>
            <p:cNvPr id="41" name="Group 40"/>
            <p:cNvGrpSpPr/>
            <p:nvPr/>
          </p:nvGrpSpPr>
          <p:grpSpPr>
            <a:xfrm>
              <a:off x="1371600" y="4419600"/>
              <a:ext cx="6248400" cy="457200"/>
              <a:chOff x="1295400" y="2590800"/>
              <a:chExt cx="6248400" cy="457200"/>
            </a:xfrm>
          </p:grpSpPr>
          <p:sp>
            <p:nvSpPr>
              <p:cNvPr id="42" name="Rounded Rectangle 41"/>
              <p:cNvSpPr/>
              <p:nvPr/>
            </p:nvSpPr>
            <p:spPr>
              <a:xfrm>
                <a:off x="1295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1828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2362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2895600" y="2590800"/>
                <a:ext cx="1905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50292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55626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60960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66294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7162800" y="2590800"/>
                <a:ext cx="381000" cy="457200"/>
              </a:xfrm>
              <a:prstGeom prst="roundRect">
                <a:avLst>
                  <a:gd name="adj" fmla="val 1077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7413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15190" y="35477"/>
            <a:ext cx="11208327" cy="707886"/>
          </a:xfrm>
          <a:prstGeom prst="rect">
            <a:avLst/>
          </a:prstGeom>
        </p:spPr>
        <p:txBody>
          <a:bodyPr wrap="square">
            <a:spAutoFit/>
          </a:bodyPr>
          <a:lstStyle/>
          <a:p>
            <a:pPr algn="ctr"/>
            <a:r>
              <a:rPr lang="en-US" sz="4000" i="1" dirty="0">
                <a:solidFill>
                  <a:schemeClr val="bg1"/>
                </a:solidFill>
              </a:rPr>
              <a:t>There is</a:t>
            </a:r>
            <a:r>
              <a:rPr lang="en-US" sz="4000" dirty="0">
                <a:solidFill>
                  <a:schemeClr val="bg1"/>
                </a:solidFill>
              </a:rPr>
              <a:t> no peace, </a:t>
            </a:r>
            <a:r>
              <a:rPr lang="en-US" sz="4000" dirty="0" err="1">
                <a:solidFill>
                  <a:schemeClr val="bg1"/>
                </a:solidFill>
              </a:rPr>
              <a:t>saith</a:t>
            </a:r>
            <a:r>
              <a:rPr lang="en-US" sz="4000" dirty="0">
                <a:solidFill>
                  <a:schemeClr val="bg1"/>
                </a:solidFill>
              </a:rPr>
              <a:t> my God, to the wicked.</a:t>
            </a:r>
          </a:p>
        </p:txBody>
      </p:sp>
      <p:sp>
        <p:nvSpPr>
          <p:cNvPr id="3" name="Rectangle 2"/>
          <p:cNvSpPr/>
          <p:nvPr/>
        </p:nvSpPr>
        <p:spPr>
          <a:xfrm>
            <a:off x="11725206" y="6403994"/>
            <a:ext cx="442750" cy="369332"/>
          </a:xfrm>
          <a:prstGeom prst="rect">
            <a:avLst/>
          </a:prstGeom>
        </p:spPr>
        <p:txBody>
          <a:bodyPr wrap="none">
            <a:spAutoFit/>
          </a:bodyPr>
          <a:lstStyle/>
          <a:p>
            <a:r>
              <a:rPr lang="en-US" dirty="0">
                <a:solidFill>
                  <a:schemeClr val="bg1"/>
                </a:solidFill>
                <a:latin typeface="Calibri" panose="020F0502020204030204" pitchFamily="34" charset="0"/>
              </a:rPr>
              <a:t>(3)</a:t>
            </a:r>
            <a:endParaRPr lang="en-US" dirty="0">
              <a:solidFill>
                <a:schemeClr val="bg1"/>
              </a:solidFill>
            </a:endParaRPr>
          </a:p>
        </p:txBody>
      </p:sp>
      <p:sp>
        <p:nvSpPr>
          <p:cNvPr id="4" name="Rectangle 3"/>
          <p:cNvSpPr/>
          <p:nvPr/>
        </p:nvSpPr>
        <p:spPr>
          <a:xfrm>
            <a:off x="443005" y="791704"/>
            <a:ext cx="11796155" cy="2246769"/>
          </a:xfrm>
          <a:prstGeom prst="rect">
            <a:avLst/>
          </a:prstGeom>
        </p:spPr>
        <p:txBody>
          <a:bodyPr wrap="square">
            <a:spAutoFit/>
          </a:bodyPr>
          <a:lstStyle/>
          <a:p>
            <a:r>
              <a:rPr lang="en-US" sz="2000" dirty="0">
                <a:solidFill>
                  <a:schemeClr val="bg1"/>
                </a:solidFill>
                <a:latin typeface="Calibri" panose="020F0502020204030204" pitchFamily="34" charset="0"/>
              </a:rPr>
              <a:t>When the righteous die, they go to paradise, a state of peace and rest.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The wicked, on the other hand, know no peace. </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Isaiah refers to the general wickedness and uses Israel’s faithlessness to God.</a:t>
            </a:r>
          </a:p>
          <a:p>
            <a:endParaRPr lang="en-US" sz="2000" dirty="0">
              <a:solidFill>
                <a:schemeClr val="bg1"/>
              </a:solidFill>
              <a:latin typeface="Calibri" panose="020F0502020204030204" pitchFamily="34" charset="0"/>
            </a:endParaRPr>
          </a:p>
          <a:p>
            <a:r>
              <a:rPr lang="en-US" sz="2000" dirty="0">
                <a:solidFill>
                  <a:schemeClr val="bg1"/>
                </a:solidFill>
                <a:latin typeface="Calibri" panose="020F0502020204030204" pitchFamily="34" charset="0"/>
              </a:rPr>
              <a:t> “I will declare thy righteousness, and thy works,” the Lord said, “for they shall not profit thee.”</a:t>
            </a:r>
          </a:p>
        </p:txBody>
      </p:sp>
      <p:pic>
        <p:nvPicPr>
          <p:cNvPr id="15362" name="Picture 2" descr="https://chadlawrencenielsen.files.wordpress.com/2012/10/washington-dc-temple-mural-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169" y="3206458"/>
            <a:ext cx="10589802" cy="3428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472203" y="5619243"/>
            <a:ext cx="4963885" cy="1015663"/>
          </a:xfrm>
          <a:prstGeom prst="rect">
            <a:avLst/>
          </a:prstGeom>
        </p:spPr>
        <p:txBody>
          <a:bodyPr wrap="square">
            <a:spAutoFit/>
          </a:bodyPr>
          <a:lstStyle/>
          <a:p>
            <a:r>
              <a:rPr lang="en-US" sz="2000" i="1" dirty="0">
                <a:solidFill>
                  <a:srgbClr val="FFFF00"/>
                </a:solidFill>
                <a:latin typeface="Palatino"/>
              </a:rPr>
              <a:t>Treasures of wickedness profit nothing: but righteousness </a:t>
            </a:r>
            <a:r>
              <a:rPr lang="en-US" sz="2000" i="1" dirty="0" err="1">
                <a:solidFill>
                  <a:srgbClr val="FFFF00"/>
                </a:solidFill>
                <a:latin typeface="Palatino"/>
              </a:rPr>
              <a:t>delivereth</a:t>
            </a:r>
            <a:r>
              <a:rPr lang="en-US" sz="2000" i="1" dirty="0">
                <a:solidFill>
                  <a:srgbClr val="FFFF00"/>
                </a:solidFill>
                <a:latin typeface="Palatino"/>
              </a:rPr>
              <a:t> from death. </a:t>
            </a:r>
          </a:p>
          <a:p>
            <a:r>
              <a:rPr lang="en-US" sz="2000" i="1" dirty="0">
                <a:solidFill>
                  <a:srgbClr val="FFFF00"/>
                </a:solidFill>
                <a:latin typeface="Palatino"/>
              </a:rPr>
              <a:t>Proverbs 10:2</a:t>
            </a:r>
            <a:endParaRPr lang="en-US" sz="2000" i="1" dirty="0">
              <a:solidFill>
                <a:srgbClr val="FFFF00"/>
              </a:solidFill>
            </a:endParaRPr>
          </a:p>
        </p:txBody>
      </p:sp>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57</a:t>
            </a:r>
            <a:endParaRPr lang="en-US" dirty="0">
              <a:solidFill>
                <a:schemeClr val="bg1"/>
              </a:solidFill>
            </a:endParaRPr>
          </a:p>
        </p:txBody>
      </p:sp>
    </p:spTree>
    <p:extLst>
      <p:ext uri="{BB962C8B-B14F-4D97-AF65-F5344CB8AC3E}">
        <p14:creationId xmlns:p14="http://schemas.microsoft.com/office/powerpoint/2010/main" val="52054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108857"/>
            <a:ext cx="11973962" cy="6740307"/>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#7 Israel, Israel God is Calling</a:t>
            </a:r>
          </a:p>
          <a:p>
            <a:endParaRPr lang="en-US" dirty="0">
              <a:solidFill>
                <a:schemeClr val="bg1"/>
              </a:solidFill>
            </a:endParaRPr>
          </a:p>
          <a:p>
            <a:r>
              <a:rPr lang="en-US" dirty="0">
                <a:solidFill>
                  <a:schemeClr val="bg1"/>
                </a:solidFill>
              </a:rPr>
              <a:t>Videos: </a:t>
            </a:r>
          </a:p>
          <a:p>
            <a:r>
              <a:rPr lang="en-US" dirty="0">
                <a:solidFill>
                  <a:schemeClr val="bg1"/>
                </a:solidFill>
              </a:rPr>
              <a:t>Trial of Your Faith (2:04)</a:t>
            </a:r>
          </a:p>
          <a:p>
            <a:r>
              <a:rPr lang="en-US" dirty="0">
                <a:solidFill>
                  <a:schemeClr val="bg1"/>
                </a:solidFill>
              </a:rPr>
              <a:t>The Savior Wants to Forgive (5:50)</a:t>
            </a:r>
          </a:p>
          <a:p>
            <a:endParaRPr lang="en-US" dirty="0">
              <a:solidFill>
                <a:schemeClr val="bg1"/>
              </a:solidFill>
            </a:endParaRPr>
          </a:p>
          <a:p>
            <a:pPr marL="342900" indent="-342900">
              <a:buAutoNum type="arabicPeriod"/>
            </a:pPr>
            <a:r>
              <a:rPr lang="en-US" dirty="0">
                <a:solidFill>
                  <a:schemeClr val="bg1"/>
                </a:solidFill>
              </a:rPr>
              <a:t>John </a:t>
            </a:r>
            <a:r>
              <a:rPr lang="en-US" dirty="0" err="1">
                <a:solidFill>
                  <a:schemeClr val="bg1"/>
                </a:solidFill>
              </a:rPr>
              <a:t>Bytheway</a:t>
            </a:r>
            <a:r>
              <a:rPr lang="en-US" dirty="0">
                <a:solidFill>
                  <a:schemeClr val="bg1"/>
                </a:solidFill>
              </a:rPr>
              <a:t> </a:t>
            </a:r>
            <a:r>
              <a:rPr lang="en-US" i="1" dirty="0">
                <a:solidFill>
                  <a:schemeClr val="bg1"/>
                </a:solidFill>
              </a:rPr>
              <a:t>Isaiah for Airheads p. 173-175</a:t>
            </a:r>
          </a:p>
          <a:p>
            <a:pPr marL="342900" indent="-342900">
              <a:buAutoNum type="arabicPeriod"/>
            </a:pPr>
            <a:r>
              <a:rPr lang="en-US" dirty="0">
                <a:solidFill>
                  <a:schemeClr val="bg1"/>
                </a:solidFill>
              </a:rPr>
              <a:t>Victor L. Ludlow </a:t>
            </a:r>
            <a:r>
              <a:rPr lang="en-US" i="1" dirty="0">
                <a:solidFill>
                  <a:schemeClr val="bg1"/>
                </a:solidFill>
              </a:rPr>
              <a:t>Unlocking Isaiah in the Book of Mormon p. 246-251</a:t>
            </a:r>
          </a:p>
          <a:p>
            <a:pPr marL="342900" indent="-342900">
              <a:buFontTx/>
              <a:buAutoNum type="arabicPeriod"/>
            </a:pPr>
            <a:r>
              <a:rPr lang="en-US" dirty="0">
                <a:solidFill>
                  <a:schemeClr val="bg1"/>
                </a:solidFill>
              </a:rPr>
              <a:t>Old Testament Institute Manual </a:t>
            </a:r>
            <a:r>
              <a:rPr lang="en-US" i="1" dirty="0">
                <a:solidFill>
                  <a:schemeClr val="bg1"/>
                </a:solidFill>
              </a:rPr>
              <a:t>The Gathering of Israel and the Coming of the Messiah </a:t>
            </a:r>
            <a:r>
              <a:rPr lang="en-US" dirty="0">
                <a:solidFill>
                  <a:schemeClr val="bg1"/>
                </a:solidFill>
              </a:rPr>
              <a:t>Chapter 17 and The Last Days and the Millennium Chapter 18</a:t>
            </a:r>
            <a:endParaRPr lang="en-US" i="1" dirty="0">
              <a:solidFill>
                <a:schemeClr val="bg1"/>
              </a:solidFill>
            </a:endParaRPr>
          </a:p>
          <a:p>
            <a:pPr marL="342900" indent="-342900">
              <a:buFontTx/>
              <a:buAutoNum type="arabicPeriod"/>
            </a:pPr>
            <a:r>
              <a:rPr lang="en-US" i="1" dirty="0">
                <a:solidFill>
                  <a:schemeClr val="bg1"/>
                </a:solidFill>
              </a:rPr>
              <a:t>Mormon Newsroom and Church Membership (Wikipedia) 2014 Statistic Report at 2015 April Gen. Conf.</a:t>
            </a:r>
          </a:p>
          <a:p>
            <a:pPr marL="342900" indent="-342900">
              <a:buFontTx/>
              <a:buAutoNum type="arabicPeriod"/>
            </a:pPr>
            <a:r>
              <a:rPr lang="en-US" dirty="0">
                <a:solidFill>
                  <a:schemeClr val="bg1"/>
                </a:solidFill>
              </a:rPr>
              <a:t>Elder Boyd K. Packer </a:t>
            </a:r>
            <a:r>
              <a:rPr lang="en-US" i="1" dirty="0">
                <a:solidFill>
                  <a:schemeClr val="bg1"/>
                </a:solidFill>
              </a:rPr>
              <a:t> The Brilliant Morning of Forgiveness </a:t>
            </a:r>
            <a:r>
              <a:rPr lang="en-US" dirty="0">
                <a:solidFill>
                  <a:schemeClr val="bg1"/>
                </a:solidFill>
              </a:rPr>
              <a:t>Nov. 1995 Gen. Conf.</a:t>
            </a:r>
            <a:endParaRPr lang="en-US" i="1" dirty="0">
              <a:solidFill>
                <a:schemeClr val="bg1"/>
              </a:solidFill>
            </a:endParaRPr>
          </a:p>
          <a:p>
            <a:pPr marL="342900" indent="-342900">
              <a:buFontTx/>
              <a:buAutoNum type="arabicPeriod"/>
            </a:pPr>
            <a:r>
              <a:rPr lang="en-US" dirty="0">
                <a:solidFill>
                  <a:schemeClr val="bg1"/>
                </a:solidFill>
              </a:rPr>
              <a:t>Jeffery R. Holland </a:t>
            </a:r>
            <a:r>
              <a:rPr lang="en-US" i="1" dirty="0">
                <a:solidFill>
                  <a:schemeClr val="bg1"/>
                </a:solidFill>
              </a:rPr>
              <a:t>Christ and the New Covenant </a:t>
            </a:r>
            <a:r>
              <a:rPr lang="en-US" dirty="0">
                <a:solidFill>
                  <a:schemeClr val="bg1"/>
                </a:solidFill>
              </a:rPr>
              <a:t>p. 290</a:t>
            </a:r>
          </a:p>
          <a:p>
            <a:pPr marL="342900" indent="-342900">
              <a:buAutoNum type="arabicPeriod" startAt="7"/>
            </a:pPr>
            <a:r>
              <a:rPr lang="en-US" dirty="0">
                <a:solidFill>
                  <a:schemeClr val="bg1"/>
                </a:solidFill>
              </a:rPr>
              <a:t>President Gordon B. Hinckley </a:t>
            </a:r>
            <a:r>
              <a:rPr lang="en-US" i="1" dirty="0">
                <a:solidFill>
                  <a:schemeClr val="bg1"/>
                </a:solidFill>
              </a:rPr>
              <a:t>Behold Your Little Ones </a:t>
            </a:r>
            <a:r>
              <a:rPr lang="en-US" dirty="0">
                <a:solidFill>
                  <a:schemeClr val="bg1"/>
                </a:solidFill>
              </a:rPr>
              <a:t>March 2001 (First Presidency Message)</a:t>
            </a:r>
          </a:p>
          <a:p>
            <a:pPr marL="342900" indent="-342900">
              <a:buAutoNum type="arabicPeriod" startAt="7"/>
            </a:pPr>
            <a:r>
              <a:rPr lang="en-US" dirty="0">
                <a:solidFill>
                  <a:schemeClr val="bg1"/>
                </a:solidFill>
              </a:rPr>
              <a:t>Elder Neal A. Maxwell </a:t>
            </a:r>
            <a:r>
              <a:rPr lang="en-US" i="1" dirty="0">
                <a:solidFill>
                  <a:schemeClr val="bg1"/>
                </a:solidFill>
              </a:rPr>
              <a:t>Yes, the Enemy is Combined </a:t>
            </a:r>
            <a:r>
              <a:rPr lang="en-US" dirty="0">
                <a:solidFill>
                  <a:schemeClr val="bg1"/>
                </a:solidFill>
              </a:rPr>
              <a:t>Ensign May 1993</a:t>
            </a:r>
          </a:p>
          <a:p>
            <a:pPr marL="342900" indent="-342900">
              <a:buAutoNum type="arabicPeriod" startAt="7"/>
            </a:pPr>
            <a:r>
              <a:rPr lang="en-US" dirty="0">
                <a:solidFill>
                  <a:schemeClr val="bg1"/>
                </a:solidFill>
              </a:rPr>
              <a:t>Poway Institute Handout Becky Davies and Lesley Meacham</a:t>
            </a:r>
          </a:p>
          <a:p>
            <a:pPr marL="342900" indent="-342900">
              <a:buAutoNum type="arabicPeriod" startAt="7"/>
            </a:pPr>
            <a:r>
              <a:rPr lang="en-US" dirty="0">
                <a:solidFill>
                  <a:schemeClr val="bg1"/>
                </a:solidFill>
              </a:rPr>
              <a:t>George Albert Smith Collection, Univ. of Utah, </a:t>
            </a:r>
            <a:r>
              <a:rPr lang="en-US" dirty="0" err="1">
                <a:solidFill>
                  <a:schemeClr val="bg1"/>
                </a:solidFill>
              </a:rPr>
              <a:t>ms</a:t>
            </a:r>
            <a:r>
              <a:rPr lang="en-US" dirty="0">
                <a:solidFill>
                  <a:schemeClr val="bg1"/>
                </a:solidFill>
              </a:rPr>
              <a:t> 36, Scrapbook 1, p. 256; </a:t>
            </a:r>
            <a:r>
              <a:rPr lang="en-US" i="1" dirty="0">
                <a:solidFill>
                  <a:schemeClr val="bg1"/>
                </a:solidFill>
              </a:rPr>
              <a:t>Church News,</a:t>
            </a:r>
            <a:r>
              <a:rPr lang="en-US" dirty="0">
                <a:solidFill>
                  <a:schemeClr val="bg1"/>
                </a:solidFill>
              </a:rPr>
              <a:t> 16 Feb. 1946, p. 1).</a:t>
            </a:r>
          </a:p>
          <a:p>
            <a:pPr marL="342900" indent="-342900">
              <a:buAutoNum type="arabicPeriod"/>
            </a:pPr>
            <a:endParaRPr lang="en-US" dirty="0">
              <a:solidFill>
                <a:schemeClr val="bg1"/>
              </a:solidFill>
            </a:endParaRPr>
          </a:p>
          <a:p>
            <a:pPr marL="342900" indent="-342900">
              <a:buAutoNum type="arabicPeriod"/>
            </a:pPr>
            <a:endParaRPr lang="en-US" dirty="0">
              <a:solidFill>
                <a:schemeClr val="bg1"/>
              </a:solidFill>
            </a:endParaRPr>
          </a:p>
          <a:p>
            <a:r>
              <a:rPr lang="en-US" dirty="0">
                <a:solidFill>
                  <a:schemeClr val="bg1"/>
                </a:solidFill>
              </a:rPr>
              <a:t> </a:t>
            </a:r>
          </a:p>
          <a:p>
            <a:endParaRPr lang="en-US" dirty="0">
              <a:solidFill>
                <a:schemeClr val="bg1"/>
              </a:solidFill>
            </a:endParaRPr>
          </a:p>
          <a:p>
            <a:endParaRPr lang="en-US" dirty="0">
              <a:solidFill>
                <a:schemeClr val="bg1"/>
              </a:solidFill>
            </a:endParaRPr>
          </a:p>
        </p:txBody>
      </p:sp>
      <p:sp>
        <p:nvSpPr>
          <p:cNvPr id="4" name="Footer Placeholder 14">
            <a:extLst>
              <a:ext uri="{FF2B5EF4-FFF2-40B4-BE49-F238E27FC236}">
                <a16:creationId xmlns:a16="http://schemas.microsoft.com/office/drawing/2014/main" id="{11CEBF10-C470-47ED-8499-68F55EB2ECDC}"/>
              </a:ext>
            </a:extLst>
          </p:cNvPr>
          <p:cNvSpPr>
            <a:spLocks noGrp="1"/>
          </p:cNvSpPr>
          <p:nvPr/>
        </p:nvSpPr>
        <p:spPr>
          <a:xfrm>
            <a:off x="0" y="648403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grpSp>
        <p:nvGrpSpPr>
          <p:cNvPr id="10" name="Group 9">
            <a:extLst>
              <a:ext uri="{FF2B5EF4-FFF2-40B4-BE49-F238E27FC236}">
                <a16:creationId xmlns:a16="http://schemas.microsoft.com/office/drawing/2014/main" id="{8D1C5615-DDA7-4A00-A780-2436F9683C19}"/>
              </a:ext>
            </a:extLst>
          </p:cNvPr>
          <p:cNvGrpSpPr/>
          <p:nvPr/>
        </p:nvGrpSpPr>
        <p:grpSpPr>
          <a:xfrm>
            <a:off x="3669540" y="1231073"/>
            <a:ext cx="807654" cy="1023029"/>
            <a:chOff x="7543800" y="3810000"/>
            <a:chExt cx="1143000" cy="1447800"/>
          </a:xfrm>
        </p:grpSpPr>
        <p:sp>
          <p:nvSpPr>
            <p:cNvPr id="11" name="Trapezoid 10">
              <a:extLst>
                <a:ext uri="{FF2B5EF4-FFF2-40B4-BE49-F238E27FC236}">
                  <a16:creationId xmlns:a16="http://schemas.microsoft.com/office/drawing/2014/main" id="{3AF54716-1902-4E10-88C4-AC007E0B356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ounded Rectangle 79">
              <a:extLst>
                <a:ext uri="{FF2B5EF4-FFF2-40B4-BE49-F238E27FC236}">
                  <a16:creationId xmlns:a16="http://schemas.microsoft.com/office/drawing/2014/main" id="{A4C5F6B2-7D07-4E57-944B-B8D52398DD6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ounded Rectangle 80">
              <a:extLst>
                <a:ext uri="{FF2B5EF4-FFF2-40B4-BE49-F238E27FC236}">
                  <a16:creationId xmlns:a16="http://schemas.microsoft.com/office/drawing/2014/main" id="{0BB56D14-6467-4532-AE78-56115E0EB26F}"/>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ounded Rectangle 81">
              <a:extLst>
                <a:ext uri="{FF2B5EF4-FFF2-40B4-BE49-F238E27FC236}">
                  <a16:creationId xmlns:a16="http://schemas.microsoft.com/office/drawing/2014/main" id="{6E9B6DB1-9AC0-4A24-8F26-C73AC742D083}"/>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15" name="Group 14">
              <a:extLst>
                <a:ext uri="{FF2B5EF4-FFF2-40B4-BE49-F238E27FC236}">
                  <a16:creationId xmlns:a16="http://schemas.microsoft.com/office/drawing/2014/main" id="{50EBA80F-6B62-4D66-B3D5-C661D1740E6E}"/>
                </a:ext>
              </a:extLst>
            </p:cNvPr>
            <p:cNvGrpSpPr/>
            <p:nvPr/>
          </p:nvGrpSpPr>
          <p:grpSpPr>
            <a:xfrm>
              <a:off x="7924800" y="3810000"/>
              <a:ext cx="645353" cy="610017"/>
              <a:chOff x="7924800" y="5867400"/>
              <a:chExt cx="645353" cy="610017"/>
            </a:xfrm>
          </p:grpSpPr>
          <p:grpSp>
            <p:nvGrpSpPr>
              <p:cNvPr id="23" name="Group 22">
                <a:extLst>
                  <a:ext uri="{FF2B5EF4-FFF2-40B4-BE49-F238E27FC236}">
                    <a16:creationId xmlns:a16="http://schemas.microsoft.com/office/drawing/2014/main" id="{5DDEA7F6-5364-4E46-9977-8AC70EA41D68}"/>
                  </a:ext>
                </a:extLst>
              </p:cNvPr>
              <p:cNvGrpSpPr/>
              <p:nvPr/>
            </p:nvGrpSpPr>
            <p:grpSpPr>
              <a:xfrm>
                <a:off x="7924800" y="5867400"/>
                <a:ext cx="645353" cy="610017"/>
                <a:chOff x="3037563" y="3121795"/>
                <a:chExt cx="1250371" cy="1224010"/>
              </a:xfrm>
            </p:grpSpPr>
            <p:sp>
              <p:nvSpPr>
                <p:cNvPr id="25" name="Oval 24">
                  <a:extLst>
                    <a:ext uri="{FF2B5EF4-FFF2-40B4-BE49-F238E27FC236}">
                      <a16:creationId xmlns:a16="http://schemas.microsoft.com/office/drawing/2014/main" id="{5A5E5257-B891-4CA8-AE24-88D3B3E4C74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6" name="Oval 25">
                  <a:extLst>
                    <a:ext uri="{FF2B5EF4-FFF2-40B4-BE49-F238E27FC236}">
                      <a16:creationId xmlns:a16="http://schemas.microsoft.com/office/drawing/2014/main" id="{F0D376C6-1B96-4869-81B6-DCD7DA6DBF6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824D28C9-5ADD-45B5-96C8-1213606A149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a:extLst>
                    <a:ext uri="{FF2B5EF4-FFF2-40B4-BE49-F238E27FC236}">
                      <a16:creationId xmlns:a16="http://schemas.microsoft.com/office/drawing/2014/main" id="{9C65980F-E290-4300-843D-6B64CB66ECC8}"/>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4" name="Oval 23">
                <a:extLst>
                  <a:ext uri="{FF2B5EF4-FFF2-40B4-BE49-F238E27FC236}">
                    <a16:creationId xmlns:a16="http://schemas.microsoft.com/office/drawing/2014/main" id="{ECF13E33-FD5C-4386-A60F-A9715AE70F5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6" name="Group 15">
              <a:extLst>
                <a:ext uri="{FF2B5EF4-FFF2-40B4-BE49-F238E27FC236}">
                  <a16:creationId xmlns:a16="http://schemas.microsoft.com/office/drawing/2014/main" id="{FE335788-E77A-40EC-825F-1FB107FE0F0A}"/>
                </a:ext>
              </a:extLst>
            </p:cNvPr>
            <p:cNvGrpSpPr/>
            <p:nvPr/>
          </p:nvGrpSpPr>
          <p:grpSpPr>
            <a:xfrm>
              <a:off x="7543800" y="4038600"/>
              <a:ext cx="403070" cy="381000"/>
              <a:chOff x="7924800" y="5867400"/>
              <a:chExt cx="645353" cy="610017"/>
            </a:xfrm>
          </p:grpSpPr>
          <p:grpSp>
            <p:nvGrpSpPr>
              <p:cNvPr id="17" name="Group 16">
                <a:extLst>
                  <a:ext uri="{FF2B5EF4-FFF2-40B4-BE49-F238E27FC236}">
                    <a16:creationId xmlns:a16="http://schemas.microsoft.com/office/drawing/2014/main" id="{D31A6323-2146-4B1C-AC63-45C3C276CE08}"/>
                  </a:ext>
                </a:extLst>
              </p:cNvPr>
              <p:cNvGrpSpPr/>
              <p:nvPr/>
            </p:nvGrpSpPr>
            <p:grpSpPr>
              <a:xfrm>
                <a:off x="7924800" y="5867400"/>
                <a:ext cx="645353" cy="610017"/>
                <a:chOff x="3037563" y="3121795"/>
                <a:chExt cx="1250371" cy="1224010"/>
              </a:xfrm>
            </p:grpSpPr>
            <p:sp>
              <p:nvSpPr>
                <p:cNvPr id="19" name="Oval 18">
                  <a:extLst>
                    <a:ext uri="{FF2B5EF4-FFF2-40B4-BE49-F238E27FC236}">
                      <a16:creationId xmlns:a16="http://schemas.microsoft.com/office/drawing/2014/main" id="{1B444DFF-9941-4BAF-BC15-212B723FF9B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Oval 19">
                  <a:extLst>
                    <a:ext uri="{FF2B5EF4-FFF2-40B4-BE49-F238E27FC236}">
                      <a16:creationId xmlns:a16="http://schemas.microsoft.com/office/drawing/2014/main" id="{5EA32D50-78F4-4730-995B-672EA648326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Oval 20">
                  <a:extLst>
                    <a:ext uri="{FF2B5EF4-FFF2-40B4-BE49-F238E27FC236}">
                      <a16:creationId xmlns:a16="http://schemas.microsoft.com/office/drawing/2014/main" id="{4E0E0F5C-35FB-40B1-94E6-38E3987C6CE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F8797B65-7684-4264-8E26-61CDECDBE73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8" name="Oval 17">
                <a:extLst>
                  <a:ext uri="{FF2B5EF4-FFF2-40B4-BE49-F238E27FC236}">
                    <a16:creationId xmlns:a16="http://schemas.microsoft.com/office/drawing/2014/main" id="{998A83E5-876C-49CB-BBCD-DEB7062991C8}"/>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3934007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4759" t="18165" r="24408" b="18132"/>
          <a:stretch/>
        </p:blipFill>
        <p:spPr>
          <a:xfrm rot="5400000">
            <a:off x="-316827" y="615101"/>
            <a:ext cx="6664340" cy="5725885"/>
          </a:xfrm>
          <a:prstGeom prst="rect">
            <a:avLst/>
          </a:prstGeom>
        </p:spPr>
      </p:pic>
      <p:pic>
        <p:nvPicPr>
          <p:cNvPr id="3" name="Picture 2"/>
          <p:cNvPicPr>
            <a:picLocks noChangeAspect="1"/>
          </p:cNvPicPr>
          <p:nvPr/>
        </p:nvPicPr>
        <p:blipFill rotWithShape="1">
          <a:blip r:embed="rId2"/>
          <a:srcRect l="24759" t="18165" r="24408" b="18132"/>
          <a:stretch/>
        </p:blipFill>
        <p:spPr>
          <a:xfrm rot="5400000">
            <a:off x="5761135" y="566117"/>
            <a:ext cx="6733071" cy="5823857"/>
          </a:xfrm>
          <a:prstGeom prst="rect">
            <a:avLst/>
          </a:prstGeom>
        </p:spPr>
      </p:pic>
      <p:cxnSp>
        <p:nvCxnSpPr>
          <p:cNvPr id="5" name="Straight Connector 4"/>
          <p:cNvCxnSpPr/>
          <p:nvPr/>
        </p:nvCxnSpPr>
        <p:spPr>
          <a:xfrm flipH="1">
            <a:off x="6052457" y="0"/>
            <a:ext cx="32658" cy="68445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359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754326"/>
          </a:xfrm>
          <a:prstGeom prst="rect">
            <a:avLst/>
          </a:prstGeom>
          <a:ln>
            <a:solidFill>
              <a:schemeClr val="tx1"/>
            </a:solidFill>
          </a:ln>
        </p:spPr>
        <p:txBody>
          <a:bodyPr>
            <a:spAutoFit/>
          </a:bodyPr>
          <a:lstStyle/>
          <a:p>
            <a:r>
              <a:rPr lang="en-US" sz="1200" b="1" dirty="0">
                <a:solidFill>
                  <a:srgbClr val="333333"/>
                </a:solidFill>
              </a:rPr>
              <a:t>Forgiveness:</a:t>
            </a:r>
          </a:p>
          <a:p>
            <a:r>
              <a:rPr lang="en-US" sz="1200" dirty="0">
                <a:solidFill>
                  <a:srgbClr val="333333"/>
                </a:solidFill>
              </a:rPr>
              <a:t>The Lord provides ways to pay our debts to Him. In one sense we ourselves may participate in an atonement. When we are willing to restore to others that which we have not taken, or heal wounds that we did not inflict, or pay a debt that we did not incur, we are emulating His part in the Atonement.</a:t>
            </a:r>
          </a:p>
          <a:p>
            <a:endParaRPr lang="en-US" sz="1200" dirty="0">
              <a:solidFill>
                <a:srgbClr val="333333"/>
              </a:solidFill>
            </a:endParaRPr>
          </a:p>
          <a:p>
            <a:r>
              <a:rPr lang="en-US" sz="1200" dirty="0"/>
              <a:t>That great morning of forgiveness may not come at once. Do not give up if at first you fail. Often the most difficult part of repentance is to forgive yourself. Discouragement is part of that test. Do not give up. That brilliant morning will come.</a:t>
            </a:r>
          </a:p>
        </p:txBody>
      </p:sp>
      <p:sp>
        <p:nvSpPr>
          <p:cNvPr id="3" name="Rectangle 2"/>
          <p:cNvSpPr/>
          <p:nvPr/>
        </p:nvSpPr>
        <p:spPr>
          <a:xfrm>
            <a:off x="0" y="1754326"/>
            <a:ext cx="6096000" cy="1015663"/>
          </a:xfrm>
          <a:prstGeom prst="rect">
            <a:avLst/>
          </a:prstGeom>
          <a:ln>
            <a:solidFill>
              <a:schemeClr val="tx1"/>
            </a:solidFill>
          </a:ln>
        </p:spPr>
        <p:txBody>
          <a:bodyPr>
            <a:spAutoFit/>
          </a:bodyPr>
          <a:lstStyle/>
          <a:p>
            <a:pPr fontAlgn="base"/>
            <a:r>
              <a:rPr lang="en-US" sz="1200" b="1" dirty="0"/>
              <a:t>Turning From God:</a:t>
            </a:r>
          </a:p>
          <a:p>
            <a:pPr fontAlgn="base"/>
            <a:r>
              <a:rPr lang="en-US" sz="1200" dirty="0"/>
              <a:t>“When we sin, we turn away from God. When we repent, we turn back toward God.</a:t>
            </a:r>
          </a:p>
          <a:p>
            <a:pPr fontAlgn="base"/>
            <a:r>
              <a:rPr lang="en-US" sz="1200" dirty="0"/>
              <a:t>“The invitation to repent is rarely a voice of chastisement but rather a loving appeal to turn around and to ‘re-turn’ toward God” Elder Neil L. Andersen (“Repent … That I May Heal You” </a:t>
            </a:r>
            <a:r>
              <a:rPr lang="en-US" sz="1200" i="1" dirty="0"/>
              <a:t>Ensign</a:t>
            </a:r>
            <a:r>
              <a:rPr lang="en-US" sz="1200" dirty="0"/>
              <a:t> or</a:t>
            </a:r>
            <a:r>
              <a:rPr lang="en-US" sz="1200" i="1" dirty="0"/>
              <a:t> Liahona,</a:t>
            </a:r>
            <a:r>
              <a:rPr lang="en-US" sz="1200" dirty="0"/>
              <a:t> Nov. 2009, 40).</a:t>
            </a:r>
          </a:p>
        </p:txBody>
      </p:sp>
      <p:sp>
        <p:nvSpPr>
          <p:cNvPr id="4" name="Rectangle 3"/>
          <p:cNvSpPr/>
          <p:nvPr/>
        </p:nvSpPr>
        <p:spPr>
          <a:xfrm>
            <a:off x="0" y="2769989"/>
            <a:ext cx="6096000" cy="1015663"/>
          </a:xfrm>
          <a:prstGeom prst="rect">
            <a:avLst/>
          </a:prstGeom>
          <a:ln>
            <a:solidFill>
              <a:schemeClr val="tx1"/>
            </a:solidFill>
          </a:ln>
        </p:spPr>
        <p:txBody>
          <a:bodyPr>
            <a:spAutoFit/>
          </a:bodyPr>
          <a:lstStyle/>
          <a:p>
            <a:pPr fontAlgn="base"/>
            <a:r>
              <a:rPr lang="en-US" sz="1200" b="1" dirty="0"/>
              <a:t>Peace in the Family:</a:t>
            </a:r>
          </a:p>
          <a:p>
            <a:pPr fontAlgn="base"/>
            <a:r>
              <a:rPr lang="en-US" sz="1200" dirty="0"/>
              <a:t>“Surely every good parent would like this peace for his offspring. It comes from the simple life of the true Latter-day Saint as he makes his home and family supreme.” He assures us that this is not too much to ask of any parent.” Spence W. Kimball </a:t>
            </a:r>
            <a:r>
              <a:rPr lang="en-US" sz="1200" i="1" dirty="0"/>
              <a:t>The Family Influence” </a:t>
            </a:r>
            <a:r>
              <a:rPr lang="en-US" sz="1200" dirty="0"/>
              <a:t>Ensign Nov. 1995</a:t>
            </a:r>
          </a:p>
        </p:txBody>
      </p:sp>
      <p:sp>
        <p:nvSpPr>
          <p:cNvPr id="5" name="Rectangle 4"/>
          <p:cNvSpPr/>
          <p:nvPr/>
        </p:nvSpPr>
        <p:spPr>
          <a:xfrm>
            <a:off x="0" y="3785652"/>
            <a:ext cx="6096000" cy="1754326"/>
          </a:xfrm>
          <a:prstGeom prst="rect">
            <a:avLst/>
          </a:prstGeom>
          <a:ln>
            <a:solidFill>
              <a:schemeClr val="tx1"/>
            </a:solidFill>
          </a:ln>
        </p:spPr>
        <p:txBody>
          <a:bodyPr>
            <a:spAutoFit/>
          </a:bodyPr>
          <a:lstStyle/>
          <a:p>
            <a:pPr fontAlgn="base"/>
            <a:r>
              <a:rPr lang="en-US" sz="1200" b="1" dirty="0"/>
              <a:t>Sure Mercies of David:</a:t>
            </a:r>
          </a:p>
          <a:p>
            <a:pPr fontAlgn="base"/>
            <a:r>
              <a:rPr lang="en-US" sz="1200" dirty="0"/>
              <a:t>“Since it takes a first and a second coming to fulfill many Messianic prophecies, we of necessity must consider them here, and in the case of the Davidic-Messianic utterances show also how they apply to our Lord’s Second Coming. Christ is the Son of David, the Seed of David, the inheritor, through Mary his mother, of the blood of the great king. He is also called the Stem of Jesse and the Branch, meaning Branch of David. Messianic prophecies under these headings deal with the power and dominion he shall wield as he sits on David’s throne, and have reference almost exclusively to his second sojourn on planet earth.</a:t>
            </a:r>
          </a:p>
          <a:p>
            <a:pPr fontAlgn="base"/>
            <a:r>
              <a:rPr lang="en-US" sz="1200" dirty="0"/>
              <a:t>Old Testament Institute Manual </a:t>
            </a:r>
            <a:r>
              <a:rPr lang="en-US" sz="1200" i="1" dirty="0"/>
              <a:t>The Establishment of Zion </a:t>
            </a:r>
            <a:r>
              <a:rPr lang="en-US" sz="1200" dirty="0"/>
              <a:t>Chapter 13 see 11-1</a:t>
            </a:r>
          </a:p>
        </p:txBody>
      </p:sp>
      <p:sp>
        <p:nvSpPr>
          <p:cNvPr id="8" name="Rectangle 7"/>
          <p:cNvSpPr/>
          <p:nvPr/>
        </p:nvSpPr>
        <p:spPr>
          <a:xfrm>
            <a:off x="6096000" y="33211"/>
            <a:ext cx="6096000" cy="1200329"/>
          </a:xfrm>
          <a:prstGeom prst="rect">
            <a:avLst/>
          </a:prstGeom>
          <a:ln>
            <a:solidFill>
              <a:schemeClr val="tx1"/>
            </a:solidFill>
          </a:ln>
        </p:spPr>
        <p:txBody>
          <a:bodyPr>
            <a:spAutoFit/>
          </a:bodyPr>
          <a:lstStyle/>
          <a:p>
            <a:pPr fontAlgn="base"/>
            <a:r>
              <a:rPr lang="en-US" sz="1200" b="1" dirty="0"/>
              <a:t>The Beasts, the watchmen,  and the flocks:</a:t>
            </a:r>
          </a:p>
          <a:p>
            <a:pPr fontAlgn="base"/>
            <a:r>
              <a:rPr lang="en-US" sz="1200" dirty="0"/>
              <a:t>“Kimchi observes, ‘The flock is </a:t>
            </a:r>
            <a:r>
              <a:rPr lang="en-US" sz="1200" dirty="0" err="1"/>
              <a:t>intrusted</a:t>
            </a:r>
            <a:r>
              <a:rPr lang="en-US" sz="1200" dirty="0"/>
              <a:t> to the care of these watchmen. The wild beasts come; these dogs bark not; and the wild beasts devour the flock. Thus they do not </a:t>
            </a:r>
            <a:r>
              <a:rPr lang="en-US" sz="1200" i="1" dirty="0"/>
              <a:t>profit</a:t>
            </a:r>
            <a:r>
              <a:rPr lang="en-US" sz="1200" dirty="0"/>
              <a:t> the flock. Yea, they </a:t>
            </a:r>
            <a:r>
              <a:rPr lang="en-US" sz="1200" i="1" dirty="0"/>
              <a:t>injure</a:t>
            </a:r>
            <a:r>
              <a:rPr lang="en-US" sz="1200" dirty="0"/>
              <a:t> it; for the owner trusts in them, that they will watch and be faithful; but they are not. These are the false teachers and careless shepherds.’” (Adam Clarke, </a:t>
            </a:r>
            <a:r>
              <a:rPr lang="en-US" sz="1200" i="1" dirty="0"/>
              <a:t>The Holy Bible … with a Commentary and Critical Notes,</a:t>
            </a:r>
            <a:r>
              <a:rPr lang="en-US" sz="1200" dirty="0"/>
              <a:t> 4:212.)</a:t>
            </a:r>
          </a:p>
        </p:txBody>
      </p:sp>
      <p:sp>
        <p:nvSpPr>
          <p:cNvPr id="10" name="Rectangle 9"/>
          <p:cNvSpPr/>
          <p:nvPr/>
        </p:nvSpPr>
        <p:spPr>
          <a:xfrm>
            <a:off x="6096000" y="1229888"/>
            <a:ext cx="6096000" cy="5262979"/>
          </a:xfrm>
          <a:prstGeom prst="rect">
            <a:avLst/>
          </a:prstGeom>
          <a:ln>
            <a:solidFill>
              <a:schemeClr val="tx1"/>
            </a:solidFill>
          </a:ln>
        </p:spPr>
        <p:txBody>
          <a:bodyPr>
            <a:spAutoFit/>
          </a:bodyPr>
          <a:lstStyle/>
          <a:p>
            <a:pPr fontAlgn="base"/>
            <a:r>
              <a:rPr lang="en-US" sz="1200" b="1" dirty="0"/>
              <a:t>The Greedy Dogs:</a:t>
            </a:r>
          </a:p>
          <a:p>
            <a:pPr fontAlgn="base"/>
            <a:r>
              <a:rPr lang="en-US" sz="1200" dirty="0"/>
              <a:t>"Yea, they are greedy dogs which can never have enough, and they are shepherds that cannot understand: they all look to their own way, every one for his gain, from his quarter." (Isa. 56:11.) Greed can make a person both dishonest and gullible. Such are spoken of in Doctrine and Covenants 68:31-32: "Their eyes are full of greediness. These things ought not to be, and must be done away from among them." Good advice for those who would avoid deceitful propositions is found in Doctrine and Covenants 9:13: "Be faithful, and yield to no temptation."</a:t>
            </a:r>
          </a:p>
          <a:p>
            <a:pPr fontAlgn="base"/>
            <a:r>
              <a:rPr lang="en-US" sz="1200" dirty="0"/>
              <a:t> </a:t>
            </a:r>
          </a:p>
          <a:p>
            <a:pPr fontAlgn="base"/>
            <a:r>
              <a:rPr lang="en-US" sz="1200" dirty="0"/>
              <a:t>A friend recently confided that he had lost heavily in a get-rich-quick scheme because he couldn't turn off his greed valve. Wanting more and more-living beyond one's income-makes many of us susceptible to the dishonest promoter. The plan that offers exorbitant rewards or gives you and only you a once-in-a-lifetime deal is to be avoided.</a:t>
            </a:r>
          </a:p>
          <a:p>
            <a:pPr fontAlgn="base"/>
            <a:r>
              <a:rPr lang="en-US" sz="1200" dirty="0"/>
              <a:t> </a:t>
            </a:r>
          </a:p>
          <a:p>
            <a:pPr fontAlgn="base"/>
            <a:r>
              <a:rPr lang="en-US" sz="1200" dirty="0"/>
              <a:t>Use of important, well-recognized names or undue reference to special community or religious affiliations are often used to gain confidence and open the door to sales deceptions.</a:t>
            </a:r>
          </a:p>
          <a:p>
            <a:pPr fontAlgn="base"/>
            <a:r>
              <a:rPr lang="en-US" sz="1200" dirty="0"/>
              <a:t> </a:t>
            </a:r>
          </a:p>
          <a:p>
            <a:pPr fontAlgn="base"/>
            <a:r>
              <a:rPr lang="en-US" sz="1200" dirty="0"/>
              <a:t>Avoid those who want immediate decisions or cash right now. All worthwhile investment opportunities can bear deliberation and scrutiny. We must get all the available facts and consider them well, and then make decisions that are in the best interest of all. When marginal cases and situations arise, personal integrity must be an important element in any decision. When right actions are not clearly evident, personal honesty will lead us to discern and reveal relevant points or facts of which others may not be aware. A person of integrity will assist others to be honest. A person of integrity will ask questions and give answers that are accurate. Integrity makes it possible for us to chart a course of righteous personal conduct long before the time for action arrives. Marvin J. Ashton ("This Is No Harm," </a:t>
            </a:r>
            <a:r>
              <a:rPr lang="en-US" sz="1200" i="1" dirty="0"/>
              <a:t>Ensign</a:t>
            </a:r>
            <a:r>
              <a:rPr lang="en-US" sz="1200" dirty="0"/>
              <a:t>, May 1982, 10)</a:t>
            </a:r>
          </a:p>
        </p:txBody>
      </p:sp>
    </p:spTree>
    <p:extLst>
      <p:ext uri="{BB962C8B-B14F-4D97-AF65-F5344CB8AC3E}">
        <p14:creationId xmlns:p14="http://schemas.microsoft.com/office/powerpoint/2010/main" val="3839204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769441"/>
          </a:xfrm>
          <a:prstGeom prst="rect">
            <a:avLst/>
          </a:prstGeom>
          <a:noFill/>
        </p:spPr>
        <p:txBody>
          <a:bodyPr wrap="square" rtlCol="0">
            <a:spAutoFit/>
          </a:bodyPr>
          <a:lstStyle/>
          <a:p>
            <a:pPr algn="ctr"/>
            <a:r>
              <a:rPr lang="en-US" sz="4400" dirty="0">
                <a:solidFill>
                  <a:schemeClr val="bg1"/>
                </a:solidFill>
              </a:rPr>
              <a:t>Relationship Between the Lord and The People</a:t>
            </a:r>
          </a:p>
        </p:txBody>
      </p:sp>
      <p:sp>
        <p:nvSpPr>
          <p:cNvPr id="2" name="TextBox 1"/>
          <p:cNvSpPr txBox="1"/>
          <p:nvPr/>
        </p:nvSpPr>
        <p:spPr>
          <a:xfrm>
            <a:off x="717703" y="1305342"/>
            <a:ext cx="3657722" cy="2677656"/>
          </a:xfrm>
          <a:prstGeom prst="rect">
            <a:avLst/>
          </a:prstGeom>
          <a:noFill/>
        </p:spPr>
        <p:txBody>
          <a:bodyPr wrap="square" rtlCol="0">
            <a:spAutoFit/>
          </a:bodyPr>
          <a:lstStyle/>
          <a:p>
            <a:pPr fontAlgn="base"/>
            <a:r>
              <a:rPr lang="en-US" sz="2400" dirty="0">
                <a:solidFill>
                  <a:schemeClr val="bg1"/>
                </a:solidFill>
              </a:rPr>
              <a:t>Sing O Barren = Scattered Israel who hasn’t fulfilled her foreordained destiny because of her inability or unwillingness to produce spiritually strong offspring for the Lord.</a:t>
            </a: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54:1</a:t>
            </a:r>
            <a:endParaRPr lang="en-US" dirty="0">
              <a:solidFill>
                <a:schemeClr val="bg1"/>
              </a:solidFill>
            </a:endParaRPr>
          </a:p>
        </p:txBody>
      </p:sp>
      <p:sp>
        <p:nvSpPr>
          <p:cNvPr id="13" name="TextBox 12"/>
          <p:cNvSpPr txBox="1"/>
          <p:nvPr/>
        </p:nvSpPr>
        <p:spPr>
          <a:xfrm>
            <a:off x="6019483" y="1492006"/>
            <a:ext cx="5040463" cy="830997"/>
          </a:xfrm>
          <a:prstGeom prst="rect">
            <a:avLst/>
          </a:prstGeom>
          <a:noFill/>
        </p:spPr>
        <p:txBody>
          <a:bodyPr wrap="square" rtlCol="0">
            <a:spAutoFit/>
          </a:bodyPr>
          <a:lstStyle/>
          <a:p>
            <a:pPr fontAlgn="base"/>
            <a:r>
              <a:rPr lang="en-US" sz="2400" dirty="0">
                <a:solidFill>
                  <a:schemeClr val="bg1"/>
                </a:solidFill>
              </a:rPr>
              <a:t>Born to the  “desolate” woman = Gentiles will be adopted into Israel.</a:t>
            </a:r>
          </a:p>
        </p:txBody>
      </p:sp>
      <p:sp>
        <p:nvSpPr>
          <p:cNvPr id="15" name="TextBox 14"/>
          <p:cNvSpPr txBox="1"/>
          <p:nvPr/>
        </p:nvSpPr>
        <p:spPr>
          <a:xfrm>
            <a:off x="3693845" y="4266336"/>
            <a:ext cx="5040463" cy="2308324"/>
          </a:xfrm>
          <a:prstGeom prst="rect">
            <a:avLst/>
          </a:prstGeom>
          <a:noFill/>
        </p:spPr>
        <p:txBody>
          <a:bodyPr wrap="square" rtlCol="0">
            <a:spAutoFit/>
          </a:bodyPr>
          <a:lstStyle/>
          <a:p>
            <a:pPr fontAlgn="base"/>
            <a:r>
              <a:rPr lang="en-US" sz="2400" dirty="0">
                <a:solidFill>
                  <a:schemeClr val="bg1"/>
                </a:solidFill>
              </a:rPr>
              <a:t>“Forlorn woman”= Israel that had been scattered and remained in the Holy Land and will bring forth many children (physically and spiritually) outside the land of her original inheritance. </a:t>
            </a:r>
          </a:p>
        </p:txBody>
      </p:sp>
      <p:sp>
        <p:nvSpPr>
          <p:cNvPr id="16" name="TextBox 15"/>
          <p:cNvSpPr txBox="1"/>
          <p:nvPr/>
        </p:nvSpPr>
        <p:spPr>
          <a:xfrm>
            <a:off x="2546564" y="743375"/>
            <a:ext cx="8513382" cy="400110"/>
          </a:xfrm>
          <a:prstGeom prst="rect">
            <a:avLst/>
          </a:prstGeom>
          <a:noFill/>
        </p:spPr>
        <p:txBody>
          <a:bodyPr wrap="square" rtlCol="0">
            <a:spAutoFit/>
          </a:bodyPr>
          <a:lstStyle/>
          <a:p>
            <a:pPr fontAlgn="base"/>
            <a:r>
              <a:rPr lang="en-US" sz="2000" dirty="0">
                <a:solidFill>
                  <a:srgbClr val="FFFF00"/>
                </a:solidFill>
              </a:rPr>
              <a:t>A marriage image between the woman and the Husband—The Lord</a:t>
            </a:r>
          </a:p>
        </p:txBody>
      </p:sp>
      <p:sp>
        <p:nvSpPr>
          <p:cNvPr id="3" name="Rectangle 2"/>
          <p:cNvSpPr/>
          <p:nvPr/>
        </p:nvSpPr>
        <p:spPr>
          <a:xfrm>
            <a:off x="11650513" y="6407177"/>
            <a:ext cx="453970" cy="369332"/>
          </a:xfrm>
          <a:prstGeom prst="rect">
            <a:avLst/>
          </a:prstGeom>
        </p:spPr>
        <p:txBody>
          <a:bodyPr wrap="none">
            <a:spAutoFit/>
          </a:bodyPr>
          <a:lstStyle/>
          <a:p>
            <a:pPr fontAlgn="base"/>
            <a:r>
              <a:rPr lang="en-US" dirty="0">
                <a:solidFill>
                  <a:schemeClr val="bg1"/>
                </a:solidFill>
              </a:rPr>
              <a:t>(2)</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3853" t="916" r="2894" b="52100"/>
          <a:stretch/>
        </p:blipFill>
        <p:spPr>
          <a:xfrm>
            <a:off x="2133283" y="4262344"/>
            <a:ext cx="1338943" cy="2013857"/>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r="54267" b="54385"/>
          <a:stretch/>
        </p:blipFill>
        <p:spPr>
          <a:xfrm>
            <a:off x="8825818" y="2478156"/>
            <a:ext cx="1637336" cy="2261217"/>
          </a:xfrm>
          <a:prstGeom prst="rect">
            <a:avLst/>
          </a:prstGeom>
        </p:spPr>
      </p:pic>
    </p:spTree>
    <p:extLst>
      <p:ext uri="{BB962C8B-B14F-4D97-AF65-F5344CB8AC3E}">
        <p14:creationId xmlns:p14="http://schemas.microsoft.com/office/powerpoint/2010/main" val="20634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9104" y="5940087"/>
            <a:ext cx="6096000" cy="830997"/>
          </a:xfrm>
          <a:prstGeom prst="rect">
            <a:avLst/>
          </a:prstGeom>
        </p:spPr>
        <p:txBody>
          <a:bodyPr>
            <a:spAutoFit/>
          </a:bodyPr>
          <a:lstStyle/>
          <a:p>
            <a:r>
              <a:rPr lang="en-US" sz="1200" dirty="0"/>
              <a:t>Chalk Drawing in New York: One Way to Share the Gospel</a:t>
            </a:r>
          </a:p>
          <a:p>
            <a:r>
              <a:rPr lang="en-US" sz="1200" dirty="0">
                <a:hlinkClick r:id="rId2"/>
              </a:rPr>
              <a:t>http://www.deseretnews.com/article/865589068/The-story-behind-New-York-Mormon-missionaries-viral-chalk-art-video.html?pg=all</a:t>
            </a:r>
            <a:endParaRPr lang="en-US" sz="1200" dirty="0"/>
          </a:p>
          <a:p>
            <a:endParaRPr lang="en-US" sz="1200" dirty="0"/>
          </a:p>
        </p:txBody>
      </p:sp>
      <p:sp>
        <p:nvSpPr>
          <p:cNvPr id="7" name="Rectangle 6"/>
          <p:cNvSpPr/>
          <p:nvPr/>
        </p:nvSpPr>
        <p:spPr>
          <a:xfrm>
            <a:off x="0" y="0"/>
            <a:ext cx="12324783" cy="6355586"/>
          </a:xfrm>
          <a:prstGeom prst="rect">
            <a:avLst/>
          </a:prstGeom>
        </p:spPr>
        <p:txBody>
          <a:bodyPr wrap="square">
            <a:spAutoFit/>
          </a:bodyPr>
          <a:lstStyle/>
          <a:p>
            <a:r>
              <a:rPr lang="en-US" sz="1100" dirty="0">
                <a:solidFill>
                  <a:srgbClr val="464646"/>
                </a:solidFill>
              </a:rPr>
              <a:t>MANHATTAN, N.Y. — It wasn't their first project in Union Square, but for Elder Brad </a:t>
            </a:r>
            <a:r>
              <a:rPr lang="en-US" sz="1100" dirty="0" err="1">
                <a:solidFill>
                  <a:srgbClr val="464646"/>
                </a:solidFill>
              </a:rPr>
              <a:t>Witbeck</a:t>
            </a:r>
            <a:r>
              <a:rPr lang="en-US" sz="1100" dirty="0">
                <a:solidFill>
                  <a:srgbClr val="464646"/>
                </a:solidFill>
              </a:rPr>
              <a:t> of Cottonwood Heights, Utah, and Elder Aaron Potter of Idaho Falls, Idaho, last Friday was a completely new experience.</a:t>
            </a:r>
          </a:p>
          <a:p>
            <a:r>
              <a:rPr lang="en-US" sz="1100" dirty="0">
                <a:solidFill>
                  <a:srgbClr val="464646"/>
                </a:solidFill>
              </a:rPr>
              <a:t>Both Elder </a:t>
            </a:r>
            <a:r>
              <a:rPr lang="en-US" sz="1100" dirty="0" err="1">
                <a:solidFill>
                  <a:srgbClr val="464646"/>
                </a:solidFill>
              </a:rPr>
              <a:t>Witbeck</a:t>
            </a:r>
            <a:r>
              <a:rPr lang="en-US" sz="1100" dirty="0">
                <a:solidFill>
                  <a:srgbClr val="464646"/>
                </a:solidFill>
              </a:rPr>
              <a:t> and Elder Potter are serving as missionaries for The Church of Jesus Christ of Latter-</a:t>
            </a:r>
            <a:r>
              <a:rPr lang="en-US" sz="1100" dirty="0"/>
              <a:t>day Saints in the New York New York North Mission under President Tom Morgan. Both are close to the end of their two-year service and are in leadership positions. After they received a suggestion from a member of their local congregation assigned to help the missionaries, they invited several other missionaries to join them in preaching in a unique way.</a:t>
            </a:r>
          </a:p>
          <a:p>
            <a:r>
              <a:rPr lang="en-US" sz="1100" dirty="0"/>
              <a:t>"We came together for a brainstorm session, and we talked about different ideas that we could do," Elder Potter said about their meeting with the ward member. "He brought up that on his mission in Russia, they painted the plan of salvation on giant pieces of paper. And then from that, we decided we could do something similar, and that’s where the chalk-art idea came from."</a:t>
            </a:r>
          </a:p>
          <a:p>
            <a:r>
              <a:rPr lang="en-US" sz="1100" dirty="0"/>
              <a:t>The elders drew up their plans and distributed the idea to the other missionaries, deciding to illustrate each step in the plan of salvation. Days before the project was to take place, Elder </a:t>
            </a:r>
            <a:r>
              <a:rPr lang="en-US" sz="1100" dirty="0" err="1"/>
              <a:t>Witbeck</a:t>
            </a:r>
            <a:r>
              <a:rPr lang="en-US" sz="1100" dirty="0"/>
              <a:t> and Elder Potter scouted out different areas and concluded Union Square would work best.</a:t>
            </a:r>
          </a:p>
          <a:p>
            <a:r>
              <a:rPr lang="en-US" sz="1100" dirty="0"/>
              <a:t>"We made sure to talk to cops and make sure it was something we could do before we did it," Elder </a:t>
            </a:r>
            <a:r>
              <a:rPr lang="en-US" sz="1100" dirty="0" err="1"/>
              <a:t>Witbeck</a:t>
            </a:r>
            <a:r>
              <a:rPr lang="en-US" sz="1100" dirty="0"/>
              <a:t> said. "We were just looking forward to sharing the gospel in a way that people in New York probably hadn't seen too often. We thought it would be pretty refreshing."</a:t>
            </a:r>
          </a:p>
          <a:p>
            <a:r>
              <a:rPr lang="en-US" sz="1100" dirty="0"/>
              <a:t>A few days before, the two elders felt impressed to attend an institute class and encourage the young single adult members to participate in the chalk event. Lara Mayfield was one of many who decided to attend, and because of her idea to film the event with her iPhone, Elder </a:t>
            </a:r>
            <a:r>
              <a:rPr lang="en-US" sz="1100" dirty="0" err="1"/>
              <a:t>Witbeck</a:t>
            </a:r>
            <a:r>
              <a:rPr lang="en-US" sz="1100" dirty="0"/>
              <a:t> and Elder Potter have been able to share their activity with thousands.</a:t>
            </a:r>
          </a:p>
          <a:p>
            <a:r>
              <a:rPr lang="en-US" sz="1100" dirty="0"/>
              <a:t>"It was actually while I was on my way there, in the subway, when I had this thought, 'You know what would be cool ...' because I've put together little videos like that before," Mayfield said. "I just started filming. It still blows my mind, the way technology has progressed to the point that I could just have this random idea and throw together a video that has ended up being seen by thousands of people with what I had on hand."</a:t>
            </a:r>
          </a:p>
          <a:p>
            <a:r>
              <a:rPr lang="en-US" sz="1100" dirty="0"/>
              <a:t>After helping to draw some of the artwork, Mayfield began filming. Elder and sister missionaries spoke with those who passed by and showed interest in the project.</a:t>
            </a:r>
          </a:p>
          <a:p>
            <a:r>
              <a:rPr lang="en-US" sz="1100" dirty="0"/>
              <a:t>"There were a lot of people stopping and staring, and that brought up an opportunity for us to go up to them," Elder Potter said. "I think anyone walking through or around that area definitely noticed it because it was really large, especially the drawing of the Earth. ... We just had a lot of really great opportunities to teach people."</a:t>
            </a:r>
          </a:p>
          <a:p>
            <a:r>
              <a:rPr lang="en-US" sz="1100" dirty="0"/>
              <a:t>From Mayfield's perspective, it was an easy way to attract interest from a large number of people, and because there were several missionaries present, they were able to talk to anyone who was interested.</a:t>
            </a:r>
          </a:p>
          <a:p>
            <a:r>
              <a:rPr lang="en-US" sz="1100" dirty="0"/>
              <a:t>"It was a good way for the missionaries to casually strike up a conversation, and the people walking across Union Square aren't exactly in a hurry. ... I saw some really awesome discussions about the Book of Mormon and the plan of salvation," Mayfield said.</a:t>
            </a:r>
          </a:p>
          <a:p>
            <a:r>
              <a:rPr lang="en-US" sz="1100" dirty="0"/>
              <a:t>Although they hadn't planned to document the experience, the video has turned out to be the most effective missionary tool of all. It was posted to YouTube on Oct. 19 and has had more than 33,000 views as of Thursday afternoon, along with more than 14,000 views on Elder Potter and Elder </a:t>
            </a:r>
            <a:r>
              <a:rPr lang="en-US" sz="1100" dirty="0" err="1"/>
              <a:t>Witbeck's</a:t>
            </a:r>
            <a:r>
              <a:rPr lang="en-US" sz="1100" dirty="0"/>
              <a:t> </a:t>
            </a:r>
            <a:r>
              <a:rPr lang="en-US" sz="1100" dirty="0" err="1"/>
              <a:t>blog,</a:t>
            </a:r>
            <a:r>
              <a:rPr lang="en-US" sz="1100" dirty="0" err="1">
                <a:hlinkClick r:id="rId3"/>
              </a:rPr>
              <a:t>reachmygospel.blogspot.com</a:t>
            </a:r>
            <a:endParaRPr lang="en-US" sz="1100" dirty="0"/>
          </a:p>
          <a:p>
            <a:r>
              <a:rPr lang="en-US" sz="1100" dirty="0"/>
              <a:t>"Not only was there the influence of their message and of their individual offering as a missionary there at Union Square, but now the idea and the excitement and enthusiasm will be taken from their efforts by those who watch the video," President Morgan said.</a:t>
            </a:r>
          </a:p>
          <a:p>
            <a:r>
              <a:rPr lang="en-US" sz="1100" dirty="0"/>
              <a:t>"This idea that social media can influence people across the world is so awesome, and it's just our little zone in South Manhattan. ... Now thousands, literally thousands, of people have seen it, felt the Spirit from it and maybe taken some courage from it, maybe even go copy that idea — why not? It's incredible!"</a:t>
            </a:r>
          </a:p>
          <a:p>
            <a:r>
              <a:rPr lang="en-US" sz="1100" dirty="0"/>
              <a:t>As the video continues to gain momentum, the missionaries in South Manhattan have felt a growing sense of excitement.</a:t>
            </a:r>
          </a:p>
          <a:p>
            <a:r>
              <a:rPr lang="en-US" sz="1100" dirty="0"/>
              <a:t>"We definitely think it's more successful than we ever thought it would be," Elder </a:t>
            </a:r>
            <a:r>
              <a:rPr lang="en-US" sz="1100" dirty="0" err="1"/>
              <a:t>Witbeck</a:t>
            </a:r>
            <a:r>
              <a:rPr lang="en-US" sz="1100" dirty="0"/>
              <a:t> said. "It's been amazing the number of views we've been able to have."</a:t>
            </a:r>
          </a:p>
          <a:p>
            <a:r>
              <a:rPr lang="en-US" sz="1100" dirty="0"/>
              <a:t>The New York New York North Mission recently became an online proselytizing mission, allowing missionaries to engage with investigators online. In fact, it was only about a week ago that Elder </a:t>
            </a:r>
            <a:r>
              <a:rPr lang="en-US" sz="1100" dirty="0" err="1"/>
              <a:t>Witbeck</a:t>
            </a:r>
            <a:r>
              <a:rPr lang="en-US" sz="1100" dirty="0"/>
              <a:t> and Elder Potter created their blog. Although they have reached thousands of people with their video already, the elders agreed that they have a lot to learn about how to share the gospel online…</a:t>
            </a:r>
          </a:p>
          <a:p>
            <a:r>
              <a:rPr lang="en-US" sz="1100" dirty="0"/>
              <a:t>"The hand of God really does a lot more than we can," Elder </a:t>
            </a:r>
            <a:r>
              <a:rPr lang="en-US" sz="1100" dirty="0" err="1"/>
              <a:t>Witbeck</a:t>
            </a:r>
            <a:r>
              <a:rPr lang="en-US" sz="1100" dirty="0"/>
              <a:t> said. "If we can do everything we can on our own, God will help us magnify the things that we've done. I don't think there's ever really a way that we saw this coming.“ Desert News Oct 29, 2013</a:t>
            </a:r>
          </a:p>
          <a:p>
            <a:r>
              <a:rPr lang="en-US" sz="1100" dirty="0"/>
              <a:t>.</a:t>
            </a:r>
          </a:p>
          <a:p>
            <a:endParaRPr lang="en-US" sz="1100" dirty="0"/>
          </a:p>
          <a:p>
            <a:r>
              <a:rPr lang="en-US" sz="1100" b="0" i="0" dirty="0">
                <a:solidFill>
                  <a:srgbClr val="464646"/>
                </a:solidFill>
                <a:effectLst/>
              </a:rPr>
              <a:t>:</a:t>
            </a:r>
          </a:p>
        </p:txBody>
      </p:sp>
      <p:sp>
        <p:nvSpPr>
          <p:cNvPr id="2" name="TextBox 1">
            <a:extLst>
              <a:ext uri="{FF2B5EF4-FFF2-40B4-BE49-F238E27FC236}">
                <a16:creationId xmlns:a16="http://schemas.microsoft.com/office/drawing/2014/main" id="{8C2F10BE-8779-4134-BB1A-57739E33169B}"/>
              </a:ext>
            </a:extLst>
          </p:cNvPr>
          <p:cNvSpPr txBox="1"/>
          <p:nvPr/>
        </p:nvSpPr>
        <p:spPr>
          <a:xfrm>
            <a:off x="1113830" y="5986253"/>
            <a:ext cx="2531444" cy="369332"/>
          </a:xfrm>
          <a:prstGeom prst="rect">
            <a:avLst/>
          </a:prstGeom>
          <a:noFill/>
        </p:spPr>
        <p:txBody>
          <a:bodyPr wrap="square" rtlCol="0">
            <a:spAutoFit/>
          </a:bodyPr>
          <a:lstStyle/>
          <a:p>
            <a:r>
              <a:rPr lang="en-US" dirty="0"/>
              <a:t>Chalk Drawing Artists</a:t>
            </a:r>
          </a:p>
        </p:txBody>
      </p:sp>
    </p:spTree>
    <p:extLst>
      <p:ext uri="{BB962C8B-B14F-4D97-AF65-F5344CB8AC3E}">
        <p14:creationId xmlns:p14="http://schemas.microsoft.com/office/powerpoint/2010/main" val="5586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7559435"/>
              </p:ext>
            </p:extLst>
          </p:nvPr>
        </p:nvGraphicFramePr>
        <p:xfrm>
          <a:off x="-1" y="584775"/>
          <a:ext cx="6438519" cy="3032760"/>
        </p:xfrm>
        <a:graphic>
          <a:graphicData uri="http://schemas.openxmlformats.org/drawingml/2006/table">
            <a:tbl>
              <a:tblPr firstRow="1" bandRow="1">
                <a:tableStyleId>{5940675A-B579-460E-94D1-54222C63F5DA}</a:tableStyleId>
              </a:tblPr>
              <a:tblGrid>
                <a:gridCol w="1274827">
                  <a:extLst>
                    <a:ext uri="{9D8B030D-6E8A-4147-A177-3AD203B41FA5}">
                      <a16:colId xmlns:a16="http://schemas.microsoft.com/office/drawing/2014/main" val="20000"/>
                    </a:ext>
                  </a:extLst>
                </a:gridCol>
                <a:gridCol w="3017519">
                  <a:extLst>
                    <a:ext uri="{9D8B030D-6E8A-4147-A177-3AD203B41FA5}">
                      <a16:colId xmlns:a16="http://schemas.microsoft.com/office/drawing/2014/main" val="20001"/>
                    </a:ext>
                  </a:extLst>
                </a:gridCol>
                <a:gridCol w="2146173">
                  <a:extLst>
                    <a:ext uri="{9D8B030D-6E8A-4147-A177-3AD203B41FA5}">
                      <a16:colId xmlns:a16="http://schemas.microsoft.com/office/drawing/2014/main" val="20002"/>
                    </a:ext>
                  </a:extLst>
                </a:gridCol>
              </a:tblGrid>
              <a:tr h="370840">
                <a:tc>
                  <a:txBody>
                    <a:bodyPr/>
                    <a:lstStyle/>
                    <a:p>
                      <a:pPr algn="ctr"/>
                      <a:r>
                        <a:rPr lang="en-US" dirty="0"/>
                        <a:t>Verses</a:t>
                      </a:r>
                    </a:p>
                  </a:txBody>
                  <a:tcPr/>
                </a:tc>
                <a:tc>
                  <a:txBody>
                    <a:bodyPr/>
                    <a:lstStyle/>
                    <a:p>
                      <a:pPr algn="ctr"/>
                      <a:r>
                        <a:rPr lang="en-US" dirty="0"/>
                        <a:t>Husband Provide Wife</a:t>
                      </a:r>
                    </a:p>
                  </a:txBody>
                  <a:tcPr/>
                </a:tc>
                <a:tc>
                  <a:txBody>
                    <a:bodyPr/>
                    <a:lstStyle/>
                    <a:p>
                      <a:pPr algn="ctr"/>
                      <a:r>
                        <a:rPr lang="en-US" dirty="0"/>
                        <a:t>The Lord Provides Israel</a:t>
                      </a:r>
                    </a:p>
                  </a:txBody>
                  <a:tcPr/>
                </a:tc>
                <a:extLst>
                  <a:ext uri="{0D108BD9-81ED-4DB2-BD59-A6C34878D82A}">
                    <a16:rowId xmlns:a16="http://schemas.microsoft.com/office/drawing/2014/main" val="10000"/>
                  </a:ext>
                </a:extLst>
              </a:tr>
              <a:tr h="370840">
                <a:tc>
                  <a:txBody>
                    <a:bodyPr/>
                    <a:lstStyle/>
                    <a:p>
                      <a:r>
                        <a:rPr lang="en-US" dirty="0"/>
                        <a:t>1-3</a:t>
                      </a:r>
                    </a:p>
                  </a:txBody>
                  <a:tcPr/>
                </a:tc>
                <a:tc>
                  <a:txBody>
                    <a:bodyPr/>
                    <a:lstStyle/>
                    <a:p>
                      <a:r>
                        <a:rPr lang="en-US" dirty="0"/>
                        <a:t>Children</a:t>
                      </a:r>
                    </a:p>
                  </a:txBody>
                  <a:tcPr/>
                </a:tc>
                <a:tc>
                  <a:txBody>
                    <a:bodyPr/>
                    <a:lstStyle/>
                    <a:p>
                      <a:r>
                        <a:rPr lang="en-US" dirty="0"/>
                        <a:t>Great numbers of posterity</a:t>
                      </a:r>
                    </a:p>
                  </a:txBody>
                  <a:tcPr/>
                </a:tc>
                <a:extLst>
                  <a:ext uri="{0D108BD9-81ED-4DB2-BD59-A6C34878D82A}">
                    <a16:rowId xmlns:a16="http://schemas.microsoft.com/office/drawing/2014/main" val="10001"/>
                  </a:ext>
                </a:extLst>
              </a:tr>
              <a:tr h="370840">
                <a:tc>
                  <a:txBody>
                    <a:bodyPr/>
                    <a:lstStyle/>
                    <a:p>
                      <a:r>
                        <a:rPr lang="en-US" dirty="0"/>
                        <a:t>4-8</a:t>
                      </a:r>
                    </a:p>
                  </a:txBody>
                  <a:tcPr/>
                </a:tc>
                <a:tc>
                  <a:txBody>
                    <a:bodyPr/>
                    <a:lstStyle/>
                    <a:p>
                      <a:r>
                        <a:rPr lang="en-US" dirty="0"/>
                        <a:t>Love</a:t>
                      </a:r>
                    </a:p>
                  </a:txBody>
                  <a:tcPr/>
                </a:tc>
                <a:tc>
                  <a:txBody>
                    <a:bodyPr/>
                    <a:lstStyle/>
                    <a:p>
                      <a:r>
                        <a:rPr lang="en-US" dirty="0"/>
                        <a:t>Reconciliation</a:t>
                      </a:r>
                    </a:p>
                  </a:txBody>
                  <a:tcPr/>
                </a:tc>
                <a:extLst>
                  <a:ext uri="{0D108BD9-81ED-4DB2-BD59-A6C34878D82A}">
                    <a16:rowId xmlns:a16="http://schemas.microsoft.com/office/drawing/2014/main" val="10002"/>
                  </a:ext>
                </a:extLst>
              </a:tr>
              <a:tr h="370840">
                <a:tc>
                  <a:txBody>
                    <a:bodyPr/>
                    <a:lstStyle/>
                    <a:p>
                      <a:r>
                        <a:rPr lang="en-US" dirty="0"/>
                        <a:t>9-10</a:t>
                      </a:r>
                    </a:p>
                  </a:txBody>
                  <a:tcPr/>
                </a:tc>
                <a:tc>
                  <a:txBody>
                    <a:bodyPr/>
                    <a:lstStyle/>
                    <a:p>
                      <a:r>
                        <a:rPr lang="en-US" dirty="0"/>
                        <a:t>Commitment</a:t>
                      </a:r>
                    </a:p>
                  </a:txBody>
                  <a:tcPr/>
                </a:tc>
                <a:tc>
                  <a:txBody>
                    <a:bodyPr/>
                    <a:lstStyle/>
                    <a:p>
                      <a:r>
                        <a:rPr lang="en-US" dirty="0"/>
                        <a:t>Covenant</a:t>
                      </a:r>
                      <a:r>
                        <a:rPr lang="en-US" baseline="0" dirty="0"/>
                        <a:t> Relationship</a:t>
                      </a:r>
                    </a:p>
                  </a:txBody>
                  <a:tcPr/>
                </a:tc>
                <a:extLst>
                  <a:ext uri="{0D108BD9-81ED-4DB2-BD59-A6C34878D82A}">
                    <a16:rowId xmlns:a16="http://schemas.microsoft.com/office/drawing/2014/main" val="10003"/>
                  </a:ext>
                </a:extLst>
              </a:tr>
              <a:tr h="370840">
                <a:tc>
                  <a:txBody>
                    <a:bodyPr/>
                    <a:lstStyle/>
                    <a:p>
                      <a:r>
                        <a:rPr lang="en-US" dirty="0"/>
                        <a:t>11-12</a:t>
                      </a:r>
                    </a:p>
                  </a:txBody>
                  <a:tcPr/>
                </a:tc>
                <a:tc>
                  <a:txBody>
                    <a:bodyPr/>
                    <a:lstStyle/>
                    <a:p>
                      <a:r>
                        <a:rPr lang="en-US" dirty="0"/>
                        <a:t>Material comfort</a:t>
                      </a:r>
                    </a:p>
                  </a:txBody>
                  <a:tcPr/>
                </a:tc>
                <a:tc>
                  <a:txBody>
                    <a:bodyPr/>
                    <a:lstStyle/>
                    <a:p>
                      <a:r>
                        <a:rPr lang="en-US" baseline="0" dirty="0"/>
                        <a:t>Prosperity</a:t>
                      </a:r>
                    </a:p>
                  </a:txBody>
                  <a:tcPr/>
                </a:tc>
                <a:extLst>
                  <a:ext uri="{0D108BD9-81ED-4DB2-BD59-A6C34878D82A}">
                    <a16:rowId xmlns:a16="http://schemas.microsoft.com/office/drawing/2014/main" val="10004"/>
                  </a:ext>
                </a:extLst>
              </a:tr>
              <a:tr h="370840">
                <a:tc>
                  <a:txBody>
                    <a:bodyPr/>
                    <a:lstStyle/>
                    <a:p>
                      <a:r>
                        <a:rPr lang="en-US" dirty="0"/>
                        <a:t>13-17</a:t>
                      </a:r>
                    </a:p>
                  </a:txBody>
                  <a:tcPr/>
                </a:tc>
                <a:tc>
                  <a:txBody>
                    <a:bodyPr/>
                    <a:lstStyle/>
                    <a:p>
                      <a:r>
                        <a:rPr lang="en-US" dirty="0"/>
                        <a:t>Protection</a:t>
                      </a:r>
                    </a:p>
                  </a:txBody>
                  <a:tcPr/>
                </a:tc>
                <a:tc>
                  <a:txBody>
                    <a:bodyPr/>
                    <a:lstStyle/>
                    <a:p>
                      <a:r>
                        <a:rPr lang="en-US" baseline="0" dirty="0"/>
                        <a:t>Peace</a:t>
                      </a:r>
                    </a:p>
                  </a:txBody>
                  <a:tcPr/>
                </a:tc>
                <a:extLst>
                  <a:ext uri="{0D108BD9-81ED-4DB2-BD59-A6C34878D82A}">
                    <a16:rowId xmlns:a16="http://schemas.microsoft.com/office/drawing/2014/main" val="10005"/>
                  </a:ext>
                </a:extLst>
              </a:tr>
            </a:tbl>
          </a:graphicData>
        </a:graphic>
      </p:graphicFrame>
      <p:sp>
        <p:nvSpPr>
          <p:cNvPr id="3" name="TextBox 2"/>
          <p:cNvSpPr txBox="1"/>
          <p:nvPr/>
        </p:nvSpPr>
        <p:spPr>
          <a:xfrm>
            <a:off x="992578" y="10886"/>
            <a:ext cx="4959927" cy="584775"/>
          </a:xfrm>
          <a:prstGeom prst="rect">
            <a:avLst/>
          </a:prstGeom>
          <a:noFill/>
        </p:spPr>
        <p:txBody>
          <a:bodyPr wrap="square" rtlCol="0">
            <a:spAutoFit/>
          </a:bodyPr>
          <a:lstStyle/>
          <a:p>
            <a:r>
              <a:rPr lang="en-US" sz="3200" dirty="0"/>
              <a:t>Isaiah 54/3 Nephi 22</a:t>
            </a:r>
          </a:p>
        </p:txBody>
      </p:sp>
      <p:sp>
        <p:nvSpPr>
          <p:cNvPr id="4" name="Rectangle 3"/>
          <p:cNvSpPr/>
          <p:nvPr/>
        </p:nvSpPr>
        <p:spPr>
          <a:xfrm>
            <a:off x="6438519" y="0"/>
            <a:ext cx="5753481" cy="1477328"/>
          </a:xfrm>
          <a:prstGeom prst="rect">
            <a:avLst/>
          </a:prstGeom>
          <a:ln>
            <a:solidFill>
              <a:schemeClr val="tx1"/>
            </a:solidFill>
          </a:ln>
        </p:spPr>
        <p:txBody>
          <a:bodyPr wrap="square">
            <a:spAutoFit/>
          </a:bodyPr>
          <a:lstStyle/>
          <a:p>
            <a:pPr algn="ctr" fontAlgn="base"/>
            <a:r>
              <a:rPr lang="en-US" dirty="0"/>
              <a:t>Chiasm of Isaiah 55:1</a:t>
            </a:r>
          </a:p>
          <a:p>
            <a:pPr fontAlgn="base"/>
            <a:r>
              <a:rPr lang="en-US" dirty="0"/>
              <a:t>A. Ho, every one that </a:t>
            </a:r>
            <a:r>
              <a:rPr lang="en-US" dirty="0" err="1"/>
              <a:t>thirsteth</a:t>
            </a:r>
            <a:r>
              <a:rPr lang="en-US" dirty="0"/>
              <a:t>...he that hath no money;</a:t>
            </a:r>
          </a:p>
          <a:p>
            <a:pPr fontAlgn="base"/>
            <a:r>
              <a:rPr lang="en-US" dirty="0"/>
              <a:t>	B. </a:t>
            </a:r>
            <a:r>
              <a:rPr lang="en-US" b="1" dirty="0"/>
              <a:t>come ye</a:t>
            </a:r>
            <a:r>
              <a:rPr lang="en-US" dirty="0"/>
              <a:t>, buy, and eat;</a:t>
            </a:r>
          </a:p>
          <a:p>
            <a:pPr fontAlgn="base"/>
            <a:r>
              <a:rPr lang="en-US" dirty="0"/>
              <a:t>	B’. yea, </a:t>
            </a:r>
            <a:r>
              <a:rPr lang="en-US" b="1" dirty="0"/>
              <a:t>come</a:t>
            </a:r>
            <a:r>
              <a:rPr lang="en-US" dirty="0"/>
              <a:t>, buy wine and milk</a:t>
            </a:r>
          </a:p>
          <a:p>
            <a:pPr fontAlgn="base"/>
            <a:r>
              <a:rPr lang="en-US" dirty="0"/>
              <a:t>A’. without money and without price.</a:t>
            </a:r>
            <a:endParaRPr lang="en-US" i="0" dirty="0">
              <a:effectLst/>
            </a:endParaRPr>
          </a:p>
        </p:txBody>
      </p:sp>
      <p:grpSp>
        <p:nvGrpSpPr>
          <p:cNvPr id="13" name="Group 12"/>
          <p:cNvGrpSpPr/>
          <p:nvPr/>
        </p:nvGrpSpPr>
        <p:grpSpPr>
          <a:xfrm>
            <a:off x="2280176" y="3617535"/>
            <a:ext cx="9443738" cy="2677656"/>
            <a:chOff x="2280176" y="3617535"/>
            <a:chExt cx="9443738" cy="2677656"/>
          </a:xfrm>
        </p:grpSpPr>
        <p:sp>
          <p:nvSpPr>
            <p:cNvPr id="11" name="Rectangle 10"/>
            <p:cNvSpPr/>
            <p:nvPr/>
          </p:nvSpPr>
          <p:spPr>
            <a:xfrm>
              <a:off x="2280176" y="3617535"/>
              <a:ext cx="9443738" cy="2677656"/>
            </a:xfrm>
            <a:prstGeom prst="rect">
              <a:avLst/>
            </a:prstGeom>
            <a:ln>
              <a:solidFill>
                <a:schemeClr val="tx1"/>
              </a:solidFill>
            </a:ln>
          </p:spPr>
          <p:txBody>
            <a:bodyPr wrap="square">
              <a:spAutoFit/>
            </a:bodyPr>
            <a:lstStyle/>
            <a:p>
              <a:pPr algn="ctr" fontAlgn="base"/>
              <a:r>
                <a:rPr lang="en-US" sz="1400" dirty="0"/>
                <a:t>Chiasm of Isaiah 56: 1-8</a:t>
              </a:r>
            </a:p>
            <a:p>
              <a:pPr fontAlgn="base"/>
              <a:r>
                <a:rPr lang="en-US" sz="1400" dirty="0"/>
                <a:t>A. The Lord Will Rescue</a:t>
              </a:r>
            </a:p>
            <a:p>
              <a:pPr lvl="1" fontAlgn="base"/>
              <a:r>
                <a:rPr lang="en-US" sz="1400" dirty="0"/>
                <a:t>B. Blessed people (Heb.- happy)</a:t>
              </a:r>
            </a:p>
            <a:p>
              <a:pPr lvl="1" fontAlgn="base"/>
              <a:r>
                <a:rPr lang="en-US" sz="1400" i="0" dirty="0">
                  <a:effectLst/>
                </a:rPr>
                <a:t>	</a:t>
              </a:r>
              <a:r>
                <a:rPr lang="en-US" sz="1400" dirty="0"/>
                <a:t>C. Sabbath keepers (keeping whole covenants)</a:t>
              </a:r>
            </a:p>
            <a:p>
              <a:pPr lvl="1" fontAlgn="base"/>
              <a:r>
                <a:rPr lang="en-US" sz="1400" i="0" dirty="0">
                  <a:effectLst/>
                </a:rPr>
                <a:t>	</a:t>
              </a:r>
              <a:r>
                <a:rPr lang="en-US" sz="1400" dirty="0"/>
                <a:t>        D. Blessings for Gentiles</a:t>
              </a:r>
            </a:p>
            <a:p>
              <a:pPr lvl="1" fontAlgn="base"/>
              <a:r>
                <a:rPr lang="en-US" sz="1400" i="0" dirty="0">
                  <a:effectLst/>
                </a:rPr>
                <a:t>		E. Eunuchs accepted by the Lord (those who feel they are 2</a:t>
              </a:r>
              <a:r>
                <a:rPr lang="en-US" sz="1400" i="0" baseline="30000" dirty="0">
                  <a:effectLst/>
                </a:rPr>
                <a:t>nd</a:t>
              </a:r>
              <a:r>
                <a:rPr lang="en-US" sz="1400" i="0" dirty="0">
                  <a:effectLst/>
                </a:rPr>
                <a:t> class citizens)</a:t>
              </a:r>
            </a:p>
            <a:p>
              <a:pPr lvl="1" fontAlgn="base"/>
              <a:r>
                <a:rPr lang="en-US" sz="1400" dirty="0"/>
                <a:t>		       F. Blessing conditional upon following the Lord</a:t>
              </a:r>
            </a:p>
            <a:p>
              <a:pPr lvl="1" fontAlgn="base"/>
              <a:r>
                <a:rPr lang="en-US" sz="1400" i="0" dirty="0">
                  <a:effectLst/>
                </a:rPr>
                <a:t>		E. Blessings greater than children (an everlasting name</a:t>
              </a:r>
            </a:p>
            <a:p>
              <a:pPr lvl="1" fontAlgn="base"/>
              <a:r>
                <a:rPr lang="en-US" sz="1400" dirty="0"/>
                <a:t>	         D. Invitation to Gentiles</a:t>
              </a:r>
            </a:p>
            <a:p>
              <a:pPr lvl="1" fontAlgn="base"/>
              <a:r>
                <a:rPr lang="en-US" sz="1400" i="0" dirty="0">
                  <a:effectLst/>
                </a:rPr>
                <a:t>	C. Sabbath Keepers (those who don’t desecrate the Sabbath)</a:t>
              </a:r>
            </a:p>
            <a:p>
              <a:pPr lvl="1" fontAlgn="base"/>
              <a:r>
                <a:rPr lang="en-US" sz="1400" dirty="0"/>
                <a:t>B. Joyful people </a:t>
              </a:r>
            </a:p>
            <a:p>
              <a:pPr lvl="1" fontAlgn="base"/>
              <a:endParaRPr lang="en-US" sz="1400" dirty="0"/>
            </a:p>
          </p:txBody>
        </p:sp>
        <p:sp>
          <p:nvSpPr>
            <p:cNvPr id="12" name="TextBox 11"/>
            <p:cNvSpPr txBox="1"/>
            <p:nvPr/>
          </p:nvSpPr>
          <p:spPr>
            <a:xfrm>
              <a:off x="2396188" y="5956637"/>
              <a:ext cx="1902765" cy="307777"/>
            </a:xfrm>
            <a:prstGeom prst="rect">
              <a:avLst/>
            </a:prstGeom>
            <a:noFill/>
          </p:spPr>
          <p:txBody>
            <a:bodyPr wrap="none" rtlCol="0">
              <a:spAutoFit/>
            </a:bodyPr>
            <a:lstStyle/>
            <a:p>
              <a:r>
                <a:rPr lang="en-US" sz="1400" dirty="0"/>
                <a:t>A. The Lord Will Gather</a:t>
              </a:r>
            </a:p>
          </p:txBody>
        </p:sp>
      </p:grpSp>
    </p:spTree>
    <p:extLst>
      <p:ext uri="{BB962C8B-B14F-4D97-AF65-F5344CB8AC3E}">
        <p14:creationId xmlns:p14="http://schemas.microsoft.com/office/powerpoint/2010/main" val="1386406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35581686"/>
              </p:ext>
            </p:extLst>
          </p:nvPr>
        </p:nvGraphicFramePr>
        <p:xfrm>
          <a:off x="87087" y="0"/>
          <a:ext cx="11996055" cy="1483360"/>
        </p:xfrm>
        <a:graphic>
          <a:graphicData uri="http://schemas.openxmlformats.org/drawingml/2006/table">
            <a:tbl>
              <a:tblPr firstRow="1" bandRow="1">
                <a:tableStyleId>{5940675A-B579-460E-94D1-54222C63F5DA}</a:tableStyleId>
              </a:tblPr>
              <a:tblGrid>
                <a:gridCol w="3998685">
                  <a:extLst>
                    <a:ext uri="{9D8B030D-6E8A-4147-A177-3AD203B41FA5}">
                      <a16:colId xmlns:a16="http://schemas.microsoft.com/office/drawing/2014/main" val="20000"/>
                    </a:ext>
                  </a:extLst>
                </a:gridCol>
                <a:gridCol w="3998685">
                  <a:extLst>
                    <a:ext uri="{9D8B030D-6E8A-4147-A177-3AD203B41FA5}">
                      <a16:colId xmlns:a16="http://schemas.microsoft.com/office/drawing/2014/main" val="20001"/>
                    </a:ext>
                  </a:extLst>
                </a:gridCol>
                <a:gridCol w="399868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The Lord’s Ways</a:t>
                      </a:r>
                    </a:p>
                  </a:txBody>
                  <a:tcPr/>
                </a:tc>
                <a:tc>
                  <a:txBody>
                    <a:bodyPr/>
                    <a:lstStyle/>
                    <a:p>
                      <a:r>
                        <a:rPr lang="en-US" dirty="0"/>
                        <a:t>Man’s Way</a:t>
                      </a:r>
                    </a:p>
                  </a:txBody>
                  <a:tcPr/>
                </a:tc>
                <a:extLst>
                  <a:ext uri="{0D108BD9-81ED-4DB2-BD59-A6C34878D82A}">
                    <a16:rowId xmlns:a16="http://schemas.microsoft.com/office/drawing/2014/main" val="10000"/>
                  </a:ext>
                </a:extLst>
              </a:tr>
              <a:tr h="370840">
                <a:tc>
                  <a:txBody>
                    <a:bodyPr/>
                    <a:lstStyle/>
                    <a:p>
                      <a:r>
                        <a:rPr lang="en-US" dirty="0"/>
                        <a:t>Choosing entertainment and Media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Dating</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Language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140311177"/>
              </p:ext>
            </p:extLst>
          </p:nvPr>
        </p:nvGraphicFramePr>
        <p:xfrm>
          <a:off x="87086" y="1720306"/>
          <a:ext cx="11996055" cy="1483360"/>
        </p:xfrm>
        <a:graphic>
          <a:graphicData uri="http://schemas.openxmlformats.org/drawingml/2006/table">
            <a:tbl>
              <a:tblPr firstRow="1" bandRow="1">
                <a:tableStyleId>{5940675A-B579-460E-94D1-54222C63F5DA}</a:tableStyleId>
              </a:tblPr>
              <a:tblGrid>
                <a:gridCol w="3998685">
                  <a:extLst>
                    <a:ext uri="{9D8B030D-6E8A-4147-A177-3AD203B41FA5}">
                      <a16:colId xmlns:a16="http://schemas.microsoft.com/office/drawing/2014/main" val="20000"/>
                    </a:ext>
                  </a:extLst>
                </a:gridCol>
                <a:gridCol w="3998685">
                  <a:extLst>
                    <a:ext uri="{9D8B030D-6E8A-4147-A177-3AD203B41FA5}">
                      <a16:colId xmlns:a16="http://schemas.microsoft.com/office/drawing/2014/main" val="20001"/>
                    </a:ext>
                  </a:extLst>
                </a:gridCol>
                <a:gridCol w="399868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The Lord’s Ways</a:t>
                      </a:r>
                    </a:p>
                  </a:txBody>
                  <a:tcPr/>
                </a:tc>
                <a:tc>
                  <a:txBody>
                    <a:bodyPr/>
                    <a:lstStyle/>
                    <a:p>
                      <a:r>
                        <a:rPr lang="en-US" dirty="0"/>
                        <a:t>Man’s Way</a:t>
                      </a:r>
                    </a:p>
                  </a:txBody>
                  <a:tcPr/>
                </a:tc>
                <a:extLst>
                  <a:ext uri="{0D108BD9-81ED-4DB2-BD59-A6C34878D82A}">
                    <a16:rowId xmlns:a16="http://schemas.microsoft.com/office/drawing/2014/main" val="10000"/>
                  </a:ext>
                </a:extLst>
              </a:tr>
              <a:tr h="370840">
                <a:tc>
                  <a:txBody>
                    <a:bodyPr/>
                    <a:lstStyle/>
                    <a:p>
                      <a:r>
                        <a:rPr lang="en-US" dirty="0"/>
                        <a:t>Choosing entertainment and Media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Dating</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Language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274121690"/>
              </p:ext>
            </p:extLst>
          </p:nvPr>
        </p:nvGraphicFramePr>
        <p:xfrm>
          <a:off x="87087" y="3434806"/>
          <a:ext cx="11996055" cy="1483360"/>
        </p:xfrm>
        <a:graphic>
          <a:graphicData uri="http://schemas.openxmlformats.org/drawingml/2006/table">
            <a:tbl>
              <a:tblPr firstRow="1" bandRow="1">
                <a:tableStyleId>{5940675A-B579-460E-94D1-54222C63F5DA}</a:tableStyleId>
              </a:tblPr>
              <a:tblGrid>
                <a:gridCol w="3998685">
                  <a:extLst>
                    <a:ext uri="{9D8B030D-6E8A-4147-A177-3AD203B41FA5}">
                      <a16:colId xmlns:a16="http://schemas.microsoft.com/office/drawing/2014/main" val="20000"/>
                    </a:ext>
                  </a:extLst>
                </a:gridCol>
                <a:gridCol w="3998685">
                  <a:extLst>
                    <a:ext uri="{9D8B030D-6E8A-4147-A177-3AD203B41FA5}">
                      <a16:colId xmlns:a16="http://schemas.microsoft.com/office/drawing/2014/main" val="20001"/>
                    </a:ext>
                  </a:extLst>
                </a:gridCol>
                <a:gridCol w="399868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The Lord’s Ways</a:t>
                      </a:r>
                    </a:p>
                  </a:txBody>
                  <a:tcPr/>
                </a:tc>
                <a:tc>
                  <a:txBody>
                    <a:bodyPr/>
                    <a:lstStyle/>
                    <a:p>
                      <a:r>
                        <a:rPr lang="en-US" dirty="0"/>
                        <a:t>Man’s Way</a:t>
                      </a:r>
                    </a:p>
                  </a:txBody>
                  <a:tcPr/>
                </a:tc>
                <a:extLst>
                  <a:ext uri="{0D108BD9-81ED-4DB2-BD59-A6C34878D82A}">
                    <a16:rowId xmlns:a16="http://schemas.microsoft.com/office/drawing/2014/main" val="10000"/>
                  </a:ext>
                </a:extLst>
              </a:tr>
              <a:tr h="370840">
                <a:tc>
                  <a:txBody>
                    <a:bodyPr/>
                    <a:lstStyle/>
                    <a:p>
                      <a:r>
                        <a:rPr lang="en-US" dirty="0"/>
                        <a:t>Choosing entertainment and Media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Dating</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Language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385324284"/>
              </p:ext>
            </p:extLst>
          </p:nvPr>
        </p:nvGraphicFramePr>
        <p:xfrm>
          <a:off x="87087" y="5191760"/>
          <a:ext cx="11996055" cy="1483360"/>
        </p:xfrm>
        <a:graphic>
          <a:graphicData uri="http://schemas.openxmlformats.org/drawingml/2006/table">
            <a:tbl>
              <a:tblPr firstRow="1" bandRow="1">
                <a:tableStyleId>{5940675A-B579-460E-94D1-54222C63F5DA}</a:tableStyleId>
              </a:tblPr>
              <a:tblGrid>
                <a:gridCol w="3998685">
                  <a:extLst>
                    <a:ext uri="{9D8B030D-6E8A-4147-A177-3AD203B41FA5}">
                      <a16:colId xmlns:a16="http://schemas.microsoft.com/office/drawing/2014/main" val="20000"/>
                    </a:ext>
                  </a:extLst>
                </a:gridCol>
                <a:gridCol w="3998685">
                  <a:extLst>
                    <a:ext uri="{9D8B030D-6E8A-4147-A177-3AD203B41FA5}">
                      <a16:colId xmlns:a16="http://schemas.microsoft.com/office/drawing/2014/main" val="20001"/>
                    </a:ext>
                  </a:extLst>
                </a:gridCol>
                <a:gridCol w="3998685">
                  <a:extLst>
                    <a:ext uri="{9D8B030D-6E8A-4147-A177-3AD203B41FA5}">
                      <a16:colId xmlns:a16="http://schemas.microsoft.com/office/drawing/2014/main" val="20002"/>
                    </a:ext>
                  </a:extLst>
                </a:gridCol>
              </a:tblGrid>
              <a:tr h="370840">
                <a:tc>
                  <a:txBody>
                    <a:bodyPr/>
                    <a:lstStyle/>
                    <a:p>
                      <a:endParaRPr lang="en-US" dirty="0"/>
                    </a:p>
                  </a:txBody>
                  <a:tcPr/>
                </a:tc>
                <a:tc>
                  <a:txBody>
                    <a:bodyPr/>
                    <a:lstStyle/>
                    <a:p>
                      <a:r>
                        <a:rPr lang="en-US" dirty="0"/>
                        <a:t>The Lord’s Ways</a:t>
                      </a:r>
                    </a:p>
                  </a:txBody>
                  <a:tcPr/>
                </a:tc>
                <a:tc>
                  <a:txBody>
                    <a:bodyPr/>
                    <a:lstStyle/>
                    <a:p>
                      <a:r>
                        <a:rPr lang="en-US" dirty="0"/>
                        <a:t>Man’s Way</a:t>
                      </a:r>
                    </a:p>
                  </a:txBody>
                  <a:tcPr/>
                </a:tc>
                <a:extLst>
                  <a:ext uri="{0D108BD9-81ED-4DB2-BD59-A6C34878D82A}">
                    <a16:rowId xmlns:a16="http://schemas.microsoft.com/office/drawing/2014/main" val="10000"/>
                  </a:ext>
                </a:extLst>
              </a:tr>
              <a:tr h="370840">
                <a:tc>
                  <a:txBody>
                    <a:bodyPr/>
                    <a:lstStyle/>
                    <a:p>
                      <a:r>
                        <a:rPr lang="en-US" dirty="0"/>
                        <a:t>Choosing entertainment and Media</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t>Dating</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a:t>Language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7547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solidFill>
                  <a:schemeClr val="bg1"/>
                </a:solidFill>
              </a:rPr>
              <a:t>Enlarge The Place of Your Tents</a:t>
            </a:r>
            <a:endParaRPr lang="en-US" sz="4000" dirty="0">
              <a:solidFill>
                <a:schemeClr val="bg1"/>
              </a:solidFill>
            </a:endParaRP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54:2-3</a:t>
            </a:r>
            <a:endParaRPr lang="en-US" dirty="0">
              <a:solidFill>
                <a:schemeClr val="bg1"/>
              </a:solidFill>
            </a:endParaRPr>
          </a:p>
        </p:txBody>
      </p:sp>
      <p:sp>
        <p:nvSpPr>
          <p:cNvPr id="5" name="Rectangle 4"/>
          <p:cNvSpPr/>
          <p:nvPr/>
        </p:nvSpPr>
        <p:spPr>
          <a:xfrm>
            <a:off x="139868" y="964241"/>
            <a:ext cx="6372964" cy="3046988"/>
          </a:xfrm>
          <a:prstGeom prst="rect">
            <a:avLst/>
          </a:prstGeom>
        </p:spPr>
        <p:txBody>
          <a:bodyPr wrap="square">
            <a:spAutoFit/>
          </a:bodyPr>
          <a:lstStyle/>
          <a:p>
            <a:r>
              <a:rPr lang="en-US" sz="2400" dirty="0">
                <a:solidFill>
                  <a:schemeClr val="bg1"/>
                </a:solidFill>
              </a:rPr>
              <a:t>Zion can be expanded to accommodate them all (Jews and Gentiles). </a:t>
            </a:r>
          </a:p>
          <a:p>
            <a:endParaRPr lang="en-US" sz="2400" dirty="0">
              <a:solidFill>
                <a:schemeClr val="bg1"/>
              </a:solidFill>
            </a:endParaRPr>
          </a:p>
          <a:p>
            <a:r>
              <a:rPr lang="en-US" sz="2400" dirty="0">
                <a:solidFill>
                  <a:schemeClr val="bg1"/>
                </a:solidFill>
              </a:rPr>
              <a:t>When one wishes to make a small tent larger, one must pull up the stakes and move to a further distance from the center pole = “lengthening the cords and strengthening the stakes” </a:t>
            </a:r>
          </a:p>
        </p:txBody>
      </p:sp>
      <p:sp>
        <p:nvSpPr>
          <p:cNvPr id="12" name="Rectangle 11"/>
          <p:cNvSpPr/>
          <p:nvPr/>
        </p:nvSpPr>
        <p:spPr>
          <a:xfrm>
            <a:off x="11085965" y="6372797"/>
            <a:ext cx="1018518" cy="369332"/>
          </a:xfrm>
          <a:prstGeom prst="rect">
            <a:avLst/>
          </a:prstGeom>
        </p:spPr>
        <p:txBody>
          <a:bodyPr wrap="square">
            <a:spAutoFit/>
          </a:bodyPr>
          <a:lstStyle/>
          <a:p>
            <a:pPr algn="r"/>
            <a:r>
              <a:rPr lang="en-US" b="0" i="0" dirty="0">
                <a:solidFill>
                  <a:schemeClr val="bg1"/>
                </a:solidFill>
                <a:effectLst/>
                <a:latin typeface="Calibri" panose="020F0502020204030204" pitchFamily="34" charset="0"/>
              </a:rPr>
              <a:t>(3)</a:t>
            </a:r>
            <a:endParaRPr lang="en-US" dirty="0">
              <a:solidFill>
                <a:schemeClr val="bg1"/>
              </a:solidFill>
            </a:endParaRPr>
          </a:p>
        </p:txBody>
      </p:sp>
      <p:pic>
        <p:nvPicPr>
          <p:cNvPr id="4" name="Picture 2" descr="http://www.greenprophet.com/wp-content/uploads/2012/08/bedouin-tent-jorda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2832" y="1676400"/>
            <a:ext cx="4762500" cy="31813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208474" y="4987803"/>
            <a:ext cx="5525524" cy="1569660"/>
          </a:xfrm>
          <a:prstGeom prst="rect">
            <a:avLst/>
          </a:prstGeom>
        </p:spPr>
        <p:txBody>
          <a:bodyPr wrap="square">
            <a:spAutoFit/>
          </a:bodyPr>
          <a:lstStyle/>
          <a:p>
            <a:r>
              <a:rPr lang="en-US" sz="2400" dirty="0">
                <a:solidFill>
                  <a:schemeClr val="bg1"/>
                </a:solidFill>
              </a:rPr>
              <a:t>Israel’s latter-day growth through conversion and gathering is represented as breaking “forth on the right hand and on the left.”</a:t>
            </a:r>
            <a:endParaRPr lang="en-US" sz="2400" i="1" dirty="0">
              <a:solidFill>
                <a:schemeClr val="bg1"/>
              </a:solidFill>
            </a:endParaRPr>
          </a:p>
        </p:txBody>
      </p:sp>
      <p:grpSp>
        <p:nvGrpSpPr>
          <p:cNvPr id="7" name="Group 6"/>
          <p:cNvGrpSpPr/>
          <p:nvPr/>
        </p:nvGrpSpPr>
        <p:grpSpPr>
          <a:xfrm>
            <a:off x="1424310" y="3850617"/>
            <a:ext cx="4119904" cy="2522180"/>
            <a:chOff x="1630568" y="4097292"/>
            <a:chExt cx="4119904" cy="2522180"/>
          </a:xfrm>
        </p:grpSpPr>
        <p:pic>
          <p:nvPicPr>
            <p:cNvPr id="1028" name="Picture 4" descr="https://www.lds.org/bc/content/shared/content/images/gospel-library/magazine/ensignlp.nfo:o:7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568" y="4097292"/>
              <a:ext cx="4119904" cy="246017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150780" y="6357862"/>
              <a:ext cx="1052190" cy="261610"/>
            </a:xfrm>
            <a:prstGeom prst="rect">
              <a:avLst/>
            </a:prstGeom>
          </p:spPr>
          <p:txBody>
            <a:bodyPr wrap="square">
              <a:spAutoFit/>
            </a:bodyPr>
            <a:lstStyle/>
            <a:p>
              <a:r>
                <a:rPr lang="en-US" sz="1100" dirty="0">
                  <a:latin typeface="Calibri" panose="020F0502020204030204" pitchFamily="34" charset="0"/>
                </a:rPr>
                <a:t>As of 2005</a:t>
              </a:r>
              <a:endParaRPr lang="en-US" sz="1100" dirty="0"/>
            </a:p>
          </p:txBody>
        </p:sp>
      </p:grpSp>
      <p:sp>
        <p:nvSpPr>
          <p:cNvPr id="17" name="Rectangle 16"/>
          <p:cNvSpPr/>
          <p:nvPr/>
        </p:nvSpPr>
        <p:spPr>
          <a:xfrm>
            <a:off x="1778059" y="6358985"/>
            <a:ext cx="4263965" cy="369332"/>
          </a:xfrm>
          <a:prstGeom prst="rect">
            <a:avLst/>
          </a:prstGeom>
        </p:spPr>
        <p:txBody>
          <a:bodyPr wrap="square">
            <a:spAutoFit/>
          </a:bodyPr>
          <a:lstStyle/>
          <a:p>
            <a:r>
              <a:rPr lang="en-US" dirty="0">
                <a:solidFill>
                  <a:schemeClr val="bg1"/>
                </a:solidFill>
                <a:latin typeface="Calibri" panose="020F0502020204030204" pitchFamily="34" charset="0"/>
              </a:rPr>
              <a:t>15,372,337 Members as of 2014 </a:t>
            </a:r>
            <a:r>
              <a:rPr lang="en-US" sz="1100" dirty="0">
                <a:solidFill>
                  <a:schemeClr val="bg1"/>
                </a:solidFill>
                <a:latin typeface="Calibri" panose="020F0502020204030204" pitchFamily="34" charset="0"/>
              </a:rPr>
              <a:t>(4)</a:t>
            </a:r>
            <a:endParaRPr lang="en-US" sz="1100" dirty="0">
              <a:solidFill>
                <a:schemeClr val="bg1"/>
              </a:solidFill>
            </a:endParaRPr>
          </a:p>
        </p:txBody>
      </p:sp>
    </p:spTree>
    <p:extLst>
      <p:ext uri="{BB962C8B-B14F-4D97-AF65-F5344CB8AC3E}">
        <p14:creationId xmlns:p14="http://schemas.microsoft.com/office/powerpoint/2010/main" val="24680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7498162" cy="369332"/>
          </a:xfrm>
          <a:prstGeom prst="rect">
            <a:avLst/>
          </a:prstGeom>
        </p:spPr>
        <p:txBody>
          <a:bodyPr wrap="square">
            <a:spAutoFit/>
          </a:bodyPr>
          <a:lstStyle/>
          <a:p>
            <a:r>
              <a:rPr lang="en-US" dirty="0">
                <a:solidFill>
                  <a:schemeClr val="bg1"/>
                </a:solidFill>
                <a:latin typeface="Calibri" panose="020F0502020204030204" pitchFamily="34" charset="0"/>
              </a:rPr>
              <a:t>Isaiah 54:4-5</a:t>
            </a:r>
            <a:endParaRPr lang="en-US"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What would gathered Israel forget?</a:t>
            </a:r>
          </a:p>
        </p:txBody>
      </p:sp>
      <p:sp>
        <p:nvSpPr>
          <p:cNvPr id="5" name="Rectangle 4"/>
          <p:cNvSpPr/>
          <p:nvPr/>
        </p:nvSpPr>
        <p:spPr>
          <a:xfrm>
            <a:off x="2100404" y="804918"/>
            <a:ext cx="9641941" cy="400110"/>
          </a:xfrm>
          <a:prstGeom prst="rect">
            <a:avLst/>
          </a:prstGeom>
        </p:spPr>
        <p:txBody>
          <a:bodyPr wrap="square">
            <a:spAutoFit/>
          </a:bodyPr>
          <a:lstStyle/>
          <a:p>
            <a:r>
              <a:rPr lang="en-US" sz="2000" dirty="0">
                <a:solidFill>
                  <a:srgbClr val="FFFF00"/>
                </a:solidFill>
              </a:rPr>
              <a:t>Its shame and reproach, or disgrace, caused by unfaithfulness to the Lord.</a:t>
            </a:r>
          </a:p>
        </p:txBody>
      </p:sp>
      <p:grpSp>
        <p:nvGrpSpPr>
          <p:cNvPr id="7" name="Group 6"/>
          <p:cNvGrpSpPr/>
          <p:nvPr/>
        </p:nvGrpSpPr>
        <p:grpSpPr>
          <a:xfrm>
            <a:off x="4212714" y="1254544"/>
            <a:ext cx="4800924" cy="3289942"/>
            <a:chOff x="4065006" y="2151538"/>
            <a:chExt cx="4800924" cy="3289942"/>
          </a:xfrm>
        </p:grpSpPr>
        <p:sp>
          <p:nvSpPr>
            <p:cNvPr id="3" name="Rectangle 2"/>
            <p:cNvSpPr/>
            <p:nvPr/>
          </p:nvSpPr>
          <p:spPr>
            <a:xfrm>
              <a:off x="4065006" y="4118041"/>
              <a:ext cx="4800924" cy="1323439"/>
            </a:xfrm>
            <a:prstGeom prst="rect">
              <a:avLst/>
            </a:prstGeom>
          </p:spPr>
          <p:txBody>
            <a:bodyPr wrap="square">
              <a:spAutoFit/>
            </a:bodyPr>
            <a:lstStyle/>
            <a:p>
              <a:r>
                <a:rPr lang="en-US" sz="2000" dirty="0">
                  <a:solidFill>
                    <a:schemeClr val="bg1"/>
                  </a:solidFill>
                </a:rPr>
                <a:t>“the shame of thy youth” and “the reproach of thy widowhood” = Israel’s condition of separation from her close covenant relationship with the Lord.</a:t>
              </a:r>
            </a:p>
          </p:txBody>
        </p:sp>
        <p:pic>
          <p:nvPicPr>
            <p:cNvPr id="2052" name="Picture 4" descr="http://www.walkingwithgod.com/images/rope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757" y="2151538"/>
              <a:ext cx="2615927" cy="189847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imagecache5.art.com/p/LRG/28/2895/LNIPD00Z/taut-fiber-rope-tied-into-a-kn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596" y="1381187"/>
            <a:ext cx="2093032" cy="15697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1856" y="3031239"/>
            <a:ext cx="4301772" cy="1631216"/>
          </a:xfrm>
          <a:prstGeom prst="rect">
            <a:avLst/>
          </a:prstGeom>
        </p:spPr>
        <p:txBody>
          <a:bodyPr wrap="square">
            <a:spAutoFit/>
          </a:bodyPr>
          <a:lstStyle/>
          <a:p>
            <a:pPr fontAlgn="base"/>
            <a:r>
              <a:rPr lang="en-US" sz="2000" dirty="0">
                <a:solidFill>
                  <a:schemeClr val="bg1"/>
                </a:solidFill>
              </a:rPr>
              <a:t>How did the Lord describe His relationship with Israel?</a:t>
            </a:r>
          </a:p>
          <a:p>
            <a:pPr fontAlgn="base"/>
            <a:endParaRPr lang="en-US" sz="2000" dirty="0">
              <a:solidFill>
                <a:schemeClr val="bg1"/>
              </a:solidFill>
            </a:endParaRPr>
          </a:p>
          <a:p>
            <a:pPr fontAlgn="base"/>
            <a:r>
              <a:rPr lang="en-US" sz="2000" dirty="0">
                <a:solidFill>
                  <a:srgbClr val="FFFF00"/>
                </a:solidFill>
              </a:rPr>
              <a:t>As a marriage in which He is the husband and Israel is the wife</a:t>
            </a:r>
            <a:endParaRPr lang="en-US" sz="2000" b="0" i="0" dirty="0">
              <a:solidFill>
                <a:schemeClr val="bg1"/>
              </a:solidFill>
              <a:effectLst/>
            </a:endParaRPr>
          </a:p>
        </p:txBody>
      </p:sp>
      <p:grpSp>
        <p:nvGrpSpPr>
          <p:cNvPr id="8" name="Group 7"/>
          <p:cNvGrpSpPr/>
          <p:nvPr/>
        </p:nvGrpSpPr>
        <p:grpSpPr>
          <a:xfrm>
            <a:off x="8652724" y="1278668"/>
            <a:ext cx="2988645" cy="3344586"/>
            <a:chOff x="8652724" y="1960233"/>
            <a:chExt cx="2988645" cy="3344586"/>
          </a:xfrm>
        </p:grpSpPr>
        <p:pic>
          <p:nvPicPr>
            <p:cNvPr id="4" name="Picture 2" descr="http://www.faithwithoutborders.com/wp-data/uploads/2012/02/rope_knot.jpg"/>
            <p:cNvPicPr>
              <a:picLocks noChangeAspect="1" noChangeArrowheads="1"/>
            </p:cNvPicPr>
            <p:nvPr/>
          </p:nvPicPr>
          <p:blipFill rotWithShape="1">
            <a:blip r:embed="rId5">
              <a:extLst>
                <a:ext uri="{28A0092B-C50C-407E-A947-70E740481C1C}">
                  <a14:useLocalDpi xmlns:a14="http://schemas.microsoft.com/office/drawing/2010/main" val="0"/>
                </a:ext>
              </a:extLst>
            </a:blip>
            <a:srcRect l="1" r="1794" b="9988"/>
            <a:stretch/>
          </p:blipFill>
          <p:spPr bwMode="auto">
            <a:xfrm>
              <a:off x="8652724" y="1960233"/>
              <a:ext cx="2870793" cy="17576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913090" y="3981380"/>
              <a:ext cx="2728279" cy="1323439"/>
            </a:xfrm>
            <a:prstGeom prst="rect">
              <a:avLst/>
            </a:prstGeom>
          </p:spPr>
          <p:txBody>
            <a:bodyPr wrap="square">
              <a:spAutoFit/>
            </a:bodyPr>
            <a:lstStyle/>
            <a:p>
              <a:r>
                <a:rPr lang="en-US" sz="2000" dirty="0">
                  <a:solidFill>
                    <a:schemeClr val="bg1"/>
                  </a:solidFill>
                </a:rPr>
                <a:t>Israel’s forsaken years will gradually fade from her memory and become apostate </a:t>
              </a:r>
            </a:p>
          </p:txBody>
        </p:sp>
      </p:grpSp>
      <p:pic>
        <p:nvPicPr>
          <p:cNvPr id="14" name="Picture 2" descr="http://imagecache5.art.com/p/LRG/28/2895/LNIPD00Z/taut-fiber-rope-tied-into-a-knot.jpg"/>
          <p:cNvPicPr>
            <a:picLocks noChangeAspect="1" noChangeArrowheads="1"/>
          </p:cNvPicPr>
          <p:nvPr/>
        </p:nvPicPr>
        <p:blipFill rotWithShape="1">
          <a:blip r:embed="rId4">
            <a:extLst>
              <a:ext uri="{28A0092B-C50C-407E-A947-70E740481C1C}">
                <a14:useLocalDpi xmlns:a14="http://schemas.microsoft.com/office/drawing/2010/main" val="0"/>
              </a:ext>
            </a:extLst>
          </a:blip>
          <a:srcRect l="50236" t="752"/>
          <a:stretch/>
        </p:blipFill>
        <p:spPr bwMode="auto">
          <a:xfrm>
            <a:off x="6581489" y="4771175"/>
            <a:ext cx="1271677" cy="19021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cache5.art.com/p/LRG/28/2895/LNIPD00Z/taut-fiber-rope-tied-into-a-knot.jpg"/>
          <p:cNvPicPr>
            <a:picLocks noChangeAspect="1" noChangeArrowheads="1"/>
          </p:cNvPicPr>
          <p:nvPr/>
        </p:nvPicPr>
        <p:blipFill rotWithShape="1">
          <a:blip r:embed="rId4">
            <a:extLst>
              <a:ext uri="{28A0092B-C50C-407E-A947-70E740481C1C}">
                <a14:useLocalDpi xmlns:a14="http://schemas.microsoft.com/office/drawing/2010/main" val="0"/>
              </a:ext>
            </a:extLst>
          </a:blip>
          <a:srcRect r="48657" b="-1868"/>
          <a:stretch/>
        </p:blipFill>
        <p:spPr bwMode="auto">
          <a:xfrm>
            <a:off x="2634727" y="4771175"/>
            <a:ext cx="1312035" cy="195237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011327" y="5130666"/>
            <a:ext cx="3527568" cy="1631216"/>
          </a:xfrm>
          <a:prstGeom prst="rect">
            <a:avLst/>
          </a:prstGeom>
        </p:spPr>
        <p:txBody>
          <a:bodyPr wrap="square">
            <a:spAutoFit/>
          </a:bodyPr>
          <a:lstStyle/>
          <a:p>
            <a:r>
              <a:rPr lang="en-US" sz="2000" dirty="0">
                <a:solidFill>
                  <a:schemeClr val="bg1"/>
                </a:solidFill>
              </a:rPr>
              <a:t>“With great mercies will I gather thee” = </a:t>
            </a:r>
          </a:p>
          <a:p>
            <a:endParaRPr lang="en-US" sz="2000" dirty="0">
              <a:solidFill>
                <a:schemeClr val="bg1"/>
              </a:solidFill>
            </a:endParaRPr>
          </a:p>
          <a:p>
            <a:r>
              <a:rPr lang="en-US" sz="2000" dirty="0">
                <a:solidFill>
                  <a:schemeClr val="bg1"/>
                </a:solidFill>
              </a:rPr>
              <a:t>The Lord will forgive and gather in great mercy (3 Nephi 22:9)</a:t>
            </a:r>
          </a:p>
        </p:txBody>
      </p:sp>
    </p:spTree>
    <p:extLst>
      <p:ext uri="{BB962C8B-B14F-4D97-AF65-F5344CB8AC3E}">
        <p14:creationId xmlns:p14="http://schemas.microsoft.com/office/powerpoint/2010/main" val="274863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childTnLst>
                                </p:cTn>
                              </p:par>
                              <p:par>
                                <p:cTn id="38" presetID="63" presetClass="path" presetSubtype="0" accel="50000" decel="50000" fill="hold" nodeType="withEffect">
                                  <p:stCondLst>
                                    <p:cond delay="0"/>
                                  </p:stCondLst>
                                  <p:childTnLst>
                                    <p:animMotion origin="layout" path="M -1.875E-6 -2.96296E-6 L 0.21628 0.00023 " pathEditMode="relative" rAng="0" ptsTypes="AA">
                                      <p:cBhvr>
                                        <p:cTn id="39" dur="2000" fill="hold"/>
                                        <p:tgtEl>
                                          <p:spTgt spid="15"/>
                                        </p:tgtEl>
                                        <p:attrNameLst>
                                          <p:attrName>ppt_x</p:attrName>
                                          <p:attrName>ppt_y</p:attrName>
                                        </p:attrNameLst>
                                      </p:cBhvr>
                                      <p:rCtr x="108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1231106"/>
          </a:xfrm>
          <a:prstGeom prst="rect">
            <a:avLst/>
          </a:prstGeom>
          <a:noFill/>
        </p:spPr>
        <p:txBody>
          <a:bodyPr wrap="square" rtlCol="0">
            <a:spAutoFit/>
          </a:bodyPr>
          <a:lstStyle/>
          <a:p>
            <a:pPr algn="ctr"/>
            <a:r>
              <a:rPr lang="en-US" sz="5400" dirty="0">
                <a:solidFill>
                  <a:schemeClr val="bg1"/>
                </a:solidFill>
              </a:rPr>
              <a:t>Reunite with Jehovah </a:t>
            </a:r>
          </a:p>
          <a:p>
            <a:pPr algn="ctr"/>
            <a:r>
              <a:rPr lang="en-US" sz="2000" dirty="0">
                <a:solidFill>
                  <a:schemeClr val="bg1"/>
                </a:solidFill>
              </a:rPr>
              <a:t> Husband</a:t>
            </a:r>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54:5-7</a:t>
            </a:r>
            <a:endParaRPr lang="en-US" dirty="0">
              <a:solidFill>
                <a:schemeClr val="bg1"/>
              </a:solidFill>
            </a:endParaRPr>
          </a:p>
        </p:txBody>
      </p:sp>
      <p:grpSp>
        <p:nvGrpSpPr>
          <p:cNvPr id="11" name="Group 10"/>
          <p:cNvGrpSpPr/>
          <p:nvPr/>
        </p:nvGrpSpPr>
        <p:grpSpPr>
          <a:xfrm>
            <a:off x="327995" y="1267404"/>
            <a:ext cx="2900127" cy="1976929"/>
            <a:chOff x="4506298" y="3899560"/>
            <a:chExt cx="2884340" cy="2729840"/>
          </a:xfrm>
        </p:grpSpPr>
        <p:grpSp>
          <p:nvGrpSpPr>
            <p:cNvPr id="9" name="Group 8"/>
            <p:cNvGrpSpPr/>
            <p:nvPr/>
          </p:nvGrpSpPr>
          <p:grpSpPr>
            <a:xfrm>
              <a:off x="4506298" y="3899560"/>
              <a:ext cx="2884340" cy="2729840"/>
              <a:chOff x="471924" y="502576"/>
              <a:chExt cx="2263952" cy="2156875"/>
            </a:xfrm>
          </p:grpSpPr>
          <p:grpSp>
            <p:nvGrpSpPr>
              <p:cNvPr id="8" name="Group 7"/>
              <p:cNvGrpSpPr/>
              <p:nvPr/>
            </p:nvGrpSpPr>
            <p:grpSpPr>
              <a:xfrm>
                <a:off x="471924" y="502576"/>
                <a:ext cx="359343" cy="2134005"/>
                <a:chOff x="471924" y="502576"/>
                <a:chExt cx="359343" cy="2134005"/>
              </a:xfrm>
            </p:grpSpPr>
            <p:sp>
              <p:nvSpPr>
                <p:cNvPr id="4" name="Oval 3"/>
                <p:cNvSpPr/>
                <p:nvPr/>
              </p:nvSpPr>
              <p:spPr>
                <a:xfrm>
                  <a:off x="499606" y="502576"/>
                  <a:ext cx="321275" cy="550375"/>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9214" y="2086206"/>
                  <a:ext cx="321275" cy="550375"/>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6200000">
                  <a:off x="552493" y="822021"/>
                  <a:ext cx="194716" cy="355853"/>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555983" y="1916928"/>
                  <a:ext cx="194716" cy="355853"/>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p:cNvSpPr/>
              <p:nvPr/>
            </p:nvSpPr>
            <p:spPr>
              <a:xfrm>
                <a:off x="499606" y="1052951"/>
                <a:ext cx="310883" cy="1033255"/>
              </a:xfrm>
              <a:prstGeom prst="roundRect">
                <a:avLst>
                  <a:gd name="adj" fmla="val 7616"/>
                </a:avLst>
              </a:prstGeom>
              <a:solidFill>
                <a:srgbClr val="CD9D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2376533" y="525446"/>
                <a:ext cx="359343" cy="2134005"/>
                <a:chOff x="471924" y="502576"/>
                <a:chExt cx="359343" cy="2134005"/>
              </a:xfrm>
            </p:grpSpPr>
            <p:sp>
              <p:nvSpPr>
                <p:cNvPr id="24" name="Oval 23"/>
                <p:cNvSpPr/>
                <p:nvPr/>
              </p:nvSpPr>
              <p:spPr>
                <a:xfrm>
                  <a:off x="499606" y="502576"/>
                  <a:ext cx="321275" cy="550375"/>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89214" y="2086206"/>
                  <a:ext cx="321275" cy="550375"/>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552493" y="822021"/>
                  <a:ext cx="194716" cy="355853"/>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16200000">
                  <a:off x="555983" y="1916928"/>
                  <a:ext cx="194716" cy="355853"/>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27"/>
              <p:cNvSpPr/>
              <p:nvPr/>
            </p:nvSpPr>
            <p:spPr>
              <a:xfrm>
                <a:off x="2399018" y="1059370"/>
                <a:ext cx="310883" cy="1033255"/>
              </a:xfrm>
              <a:prstGeom prst="roundRect">
                <a:avLst>
                  <a:gd name="adj" fmla="val 7616"/>
                </a:avLst>
              </a:prstGeom>
              <a:solidFill>
                <a:srgbClr val="CD9D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810485" y="1059370"/>
                <a:ext cx="1597220" cy="1033255"/>
              </a:xfrm>
              <a:prstGeom prst="roundRect">
                <a:avLst>
                  <a:gd name="adj" fmla="val 0"/>
                </a:avLst>
              </a:prstGeom>
              <a:solidFill>
                <a:srgbClr val="CD9D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4895759" y="4629420"/>
              <a:ext cx="2017205" cy="830997"/>
            </a:xfrm>
            <a:prstGeom prst="rect">
              <a:avLst/>
            </a:prstGeom>
          </p:spPr>
          <p:txBody>
            <a:bodyPr wrap="square">
              <a:spAutoFit/>
            </a:bodyPr>
            <a:lstStyle/>
            <a:p>
              <a:pPr algn="ctr"/>
              <a:r>
                <a:rPr lang="en-US" sz="1600" b="1" dirty="0"/>
                <a:t>If we return to the Lord, then He will have mercy on us</a:t>
              </a:r>
              <a:endParaRPr lang="en-US" sz="1600" dirty="0"/>
            </a:p>
          </p:txBody>
        </p:sp>
      </p:grpSp>
      <p:sp>
        <p:nvSpPr>
          <p:cNvPr id="50" name="Rectangle 49"/>
          <p:cNvSpPr/>
          <p:nvPr/>
        </p:nvSpPr>
        <p:spPr>
          <a:xfrm>
            <a:off x="3457818" y="1382049"/>
            <a:ext cx="3650439" cy="923330"/>
          </a:xfrm>
          <a:prstGeom prst="rect">
            <a:avLst/>
          </a:prstGeom>
        </p:spPr>
        <p:txBody>
          <a:bodyPr wrap="square">
            <a:spAutoFit/>
          </a:bodyPr>
          <a:lstStyle/>
          <a:p>
            <a:r>
              <a:rPr lang="en-US" dirty="0">
                <a:solidFill>
                  <a:schemeClr val="bg1"/>
                </a:solidFill>
              </a:rPr>
              <a:t>“Although the wife left her husband (broken covenants and apostasy) The Lord will forgive.</a:t>
            </a:r>
          </a:p>
        </p:txBody>
      </p:sp>
      <p:sp>
        <p:nvSpPr>
          <p:cNvPr id="2" name="Rectangle 1"/>
          <p:cNvSpPr/>
          <p:nvPr/>
        </p:nvSpPr>
        <p:spPr>
          <a:xfrm>
            <a:off x="3556118" y="3763154"/>
            <a:ext cx="5413570" cy="3139321"/>
          </a:xfrm>
          <a:prstGeom prst="rect">
            <a:avLst/>
          </a:prstGeom>
        </p:spPr>
        <p:txBody>
          <a:bodyPr wrap="square">
            <a:spAutoFit/>
          </a:bodyPr>
          <a:lstStyle/>
          <a:p>
            <a:r>
              <a:rPr lang="en-US" dirty="0">
                <a:solidFill>
                  <a:schemeClr val="bg1"/>
                </a:solidFill>
                <a:latin typeface="Calibri" panose="020F0502020204030204" pitchFamily="34" charset="0"/>
              </a:rPr>
              <a:t>The gospel teaches us that relief from torment and guilt can be earned through repentance. Save for those few who defect to perdition after having known a </a:t>
            </a:r>
            <a:r>
              <a:rPr lang="en-US" dirty="0" err="1">
                <a:solidFill>
                  <a:schemeClr val="bg1"/>
                </a:solidFill>
                <a:latin typeface="Calibri" panose="020F0502020204030204" pitchFamily="34" charset="0"/>
              </a:rPr>
              <a:t>fulness</a:t>
            </a:r>
            <a:r>
              <a:rPr lang="en-US" dirty="0">
                <a:solidFill>
                  <a:schemeClr val="bg1"/>
                </a:solidFill>
                <a:latin typeface="Calibri" panose="020F0502020204030204" pitchFamily="34" charset="0"/>
              </a:rPr>
              <a:t>, there is no habit, no addiction, no rebellion, no transgression, no offense exempted from the promise of complete forgiveness…</a:t>
            </a:r>
          </a:p>
          <a:p>
            <a:endParaRPr lang="en-US" dirty="0">
              <a:solidFill>
                <a:schemeClr val="bg1"/>
              </a:solidFill>
              <a:latin typeface="Calibri" panose="020F0502020204030204" pitchFamily="34" charset="0"/>
            </a:endParaRPr>
          </a:p>
          <a:p>
            <a:r>
              <a:rPr lang="en-US" dirty="0">
                <a:solidFill>
                  <a:schemeClr val="bg1"/>
                </a:solidFill>
              </a:rPr>
              <a:t>So many live with accusing guilt when relief is ever at hand.</a:t>
            </a:r>
            <a:r>
              <a:rPr lang="en-US" dirty="0">
                <a:solidFill>
                  <a:schemeClr val="bg1"/>
                </a:solidFill>
                <a:latin typeface="Calibri" panose="020F0502020204030204" pitchFamily="34" charset="0"/>
              </a:rPr>
              <a:t> (5)</a:t>
            </a:r>
          </a:p>
          <a:p>
            <a:endParaRPr lang="en-US" dirty="0">
              <a:solidFill>
                <a:schemeClr val="bg1"/>
              </a:solidFill>
              <a:latin typeface="Calibri" panose="020F0502020204030204" pitchFamily="34" charset="0"/>
            </a:endParaRPr>
          </a:p>
          <a:p>
            <a:endParaRPr lang="en-US" dirty="0">
              <a:solidFill>
                <a:schemeClr val="bg1"/>
              </a:solidFill>
            </a:endParaRPr>
          </a:p>
        </p:txBody>
      </p:sp>
      <p:sp>
        <p:nvSpPr>
          <p:cNvPr id="3" name="Rectangle 2"/>
          <p:cNvSpPr/>
          <p:nvPr/>
        </p:nvSpPr>
        <p:spPr>
          <a:xfrm>
            <a:off x="5450804" y="2409864"/>
            <a:ext cx="6096000" cy="1200329"/>
          </a:xfrm>
          <a:prstGeom prst="rect">
            <a:avLst/>
          </a:prstGeom>
        </p:spPr>
        <p:txBody>
          <a:bodyPr>
            <a:spAutoFit/>
          </a:bodyPr>
          <a:lstStyle/>
          <a:p>
            <a:r>
              <a:rPr lang="en-US" i="1" dirty="0">
                <a:solidFill>
                  <a:srgbClr val="FFFF00"/>
                </a:solidFill>
                <a:latin typeface="Palatino"/>
              </a:rPr>
              <a:t> Come now, and let us reason together, </a:t>
            </a:r>
            <a:r>
              <a:rPr lang="en-US" i="1" dirty="0" err="1">
                <a:solidFill>
                  <a:srgbClr val="FFFF00"/>
                </a:solidFill>
                <a:latin typeface="Palatino"/>
              </a:rPr>
              <a:t>saith</a:t>
            </a:r>
            <a:r>
              <a:rPr lang="en-US" i="1" dirty="0">
                <a:solidFill>
                  <a:srgbClr val="FFFF00"/>
                </a:solidFill>
                <a:latin typeface="Palatino"/>
              </a:rPr>
              <a:t> the </a:t>
            </a:r>
            <a:r>
              <a:rPr lang="en-US" i="1" cap="small" dirty="0">
                <a:solidFill>
                  <a:srgbClr val="FFFF00"/>
                </a:solidFill>
                <a:latin typeface="Palatino"/>
              </a:rPr>
              <a:t>Lord</a:t>
            </a:r>
            <a:r>
              <a:rPr lang="en-US" i="1" dirty="0">
                <a:solidFill>
                  <a:srgbClr val="FFFF00"/>
                </a:solidFill>
                <a:latin typeface="Palatino"/>
              </a:rPr>
              <a:t>: though your sins be as scarlet, they shall be as white as snow; though they be red like crimson, they shall be as wool. Isaiah 1:18</a:t>
            </a:r>
            <a:endParaRPr lang="en-US" i="1" dirty="0">
              <a:solidFill>
                <a:srgbClr val="FFFF0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1308" y="366366"/>
            <a:ext cx="1063039" cy="1324871"/>
          </a:xfrm>
          <a:prstGeom prst="rect">
            <a:avLst/>
          </a:prstGeom>
        </p:spPr>
      </p:pic>
      <p:pic>
        <p:nvPicPr>
          <p:cNvPr id="2050" name="Picture 2" descr="https://classes.lt.unt.edu/Fall_2011/LTEC_3260_020/jwl0091/assign5/squarekn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415" y="3723222"/>
            <a:ext cx="2985288" cy="2370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ythyng.files.wordpress.com/2012/10/sheet-bend-animation.gif?w=73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011902" y="3574728"/>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p:cNvSpPr/>
          <p:nvPr/>
        </p:nvSpPr>
        <p:spPr>
          <a:xfrm>
            <a:off x="9255103" y="6464739"/>
            <a:ext cx="2537323" cy="276999"/>
          </a:xfrm>
          <a:prstGeom prst="rect">
            <a:avLst/>
          </a:prstGeom>
        </p:spPr>
        <p:txBody>
          <a:bodyPr wrap="square">
            <a:spAutoFit/>
          </a:bodyPr>
          <a:lstStyle/>
          <a:p>
            <a:pPr algn="ctr"/>
            <a:r>
              <a:rPr lang="en-US" sz="1200" dirty="0">
                <a:solidFill>
                  <a:schemeClr val="bg1"/>
                </a:solidFill>
              </a:rPr>
              <a:t>Sheet Bend Tying</a:t>
            </a:r>
          </a:p>
        </p:txBody>
      </p:sp>
    </p:spTree>
    <p:extLst>
      <p:ext uri="{BB962C8B-B14F-4D97-AF65-F5344CB8AC3E}">
        <p14:creationId xmlns:p14="http://schemas.microsoft.com/office/powerpoint/2010/main" val="107267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nodeType="with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fade">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3"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www.robinwood.com/Catalog/Technical/LightwaveTuts/LWPacks/Bryce2LW1/B2LWImages/BryceMistyMounta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428" y="40911"/>
            <a:ext cx="12032055" cy="923330"/>
          </a:xfrm>
          <a:prstGeom prst="rect">
            <a:avLst/>
          </a:prstGeom>
          <a:noFill/>
        </p:spPr>
        <p:txBody>
          <a:bodyPr wrap="square" rtlCol="0">
            <a:spAutoFit/>
          </a:bodyPr>
          <a:lstStyle/>
          <a:p>
            <a:pPr algn="ctr"/>
            <a:r>
              <a:rPr lang="en-US" sz="5400" dirty="0"/>
              <a:t>“Never Rebuke You Again”</a:t>
            </a:r>
            <a:endParaRPr lang="en-US" sz="4000" dirty="0"/>
          </a:p>
        </p:txBody>
      </p:sp>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54:7-10  Genesis 9:11-17</a:t>
            </a:r>
            <a:endParaRPr lang="en-US" dirty="0">
              <a:solidFill>
                <a:schemeClr val="bg1"/>
              </a:solidFill>
            </a:endParaRPr>
          </a:p>
        </p:txBody>
      </p:sp>
      <p:sp>
        <p:nvSpPr>
          <p:cNvPr id="2" name="Rectangle 1"/>
          <p:cNvSpPr/>
          <p:nvPr/>
        </p:nvSpPr>
        <p:spPr>
          <a:xfrm>
            <a:off x="221673" y="1254174"/>
            <a:ext cx="6096000" cy="1200329"/>
          </a:xfrm>
          <a:prstGeom prst="rect">
            <a:avLst/>
          </a:prstGeom>
        </p:spPr>
        <p:txBody>
          <a:bodyPr>
            <a:spAutoFit/>
          </a:bodyPr>
          <a:lstStyle/>
          <a:p>
            <a:r>
              <a:rPr lang="en-US" sz="2400" b="1" dirty="0">
                <a:solidFill>
                  <a:schemeClr val="bg1"/>
                </a:solidFill>
                <a:latin typeface="Calibri" panose="020F0502020204030204" pitchFamily="34" charset="0"/>
              </a:rPr>
              <a:t>A time will come when Israel will become righteous enough that she will need no chastisement from the Lord</a:t>
            </a:r>
            <a:r>
              <a:rPr lang="en-US" sz="2400" b="1" i="0" dirty="0">
                <a:solidFill>
                  <a:schemeClr val="bg1"/>
                </a:solidFill>
                <a:effectLst/>
                <a:latin typeface="Calibri" panose="020F0502020204030204" pitchFamily="34" charset="0"/>
              </a:rPr>
              <a:t> </a:t>
            </a:r>
            <a:endParaRPr lang="en-US" sz="2400" b="1" dirty="0">
              <a:solidFill>
                <a:schemeClr val="bg1"/>
              </a:solidFill>
            </a:endParaRPr>
          </a:p>
        </p:txBody>
      </p:sp>
      <p:sp>
        <p:nvSpPr>
          <p:cNvPr id="4" name="Rectangle 3"/>
          <p:cNvSpPr/>
          <p:nvPr/>
        </p:nvSpPr>
        <p:spPr>
          <a:xfrm>
            <a:off x="5687290" y="2157878"/>
            <a:ext cx="6096000" cy="3416320"/>
          </a:xfrm>
          <a:prstGeom prst="rect">
            <a:avLst/>
          </a:prstGeom>
        </p:spPr>
        <p:txBody>
          <a:bodyPr>
            <a:spAutoFit/>
          </a:bodyPr>
          <a:lstStyle/>
          <a:p>
            <a:r>
              <a:rPr lang="en-US" b="1" dirty="0"/>
              <a:t>When God makes promises, He keeps them. </a:t>
            </a:r>
          </a:p>
          <a:p>
            <a:endParaRPr lang="en-US" b="1" dirty="0"/>
          </a:p>
          <a:p>
            <a:r>
              <a:rPr lang="en-US" b="1" dirty="0"/>
              <a:t>He vowed to send a flood to cleanse the earth in Noah’s day and then covenanted with Noah that He would never again destroy the earth in that manner. </a:t>
            </a:r>
          </a:p>
          <a:p>
            <a:endParaRPr lang="en-US" b="1" dirty="0"/>
          </a:p>
          <a:p>
            <a:r>
              <a:rPr lang="en-US" b="1" dirty="0"/>
              <a:t>His promise to restore Israel in the latter days is “as the waters of Noah unto me”, that is, His promise to restore Israel is just as sure as His promise to Noah. </a:t>
            </a:r>
          </a:p>
          <a:p>
            <a:endParaRPr lang="en-US" b="1" dirty="0"/>
          </a:p>
          <a:p>
            <a:r>
              <a:rPr lang="en-US" b="1" dirty="0"/>
              <a:t>Mountains may depart and “hills be removed”,  but God’s promise will still see fulfillment.</a:t>
            </a:r>
          </a:p>
        </p:txBody>
      </p:sp>
      <p:pic>
        <p:nvPicPr>
          <p:cNvPr id="3074" name="Picture 2" descr="http://www.netanimations.net/water_waves_ocean_ripple_high_quality_animated_gi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940" y="2758323"/>
            <a:ext cx="4882724" cy="282976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63840" y="5698837"/>
            <a:ext cx="6096000" cy="1015663"/>
          </a:xfrm>
          <a:prstGeom prst="rect">
            <a:avLst/>
          </a:prstGeom>
        </p:spPr>
        <p:txBody>
          <a:bodyPr>
            <a:spAutoFit/>
          </a:bodyPr>
          <a:lstStyle/>
          <a:p>
            <a:pPr algn="ctr"/>
            <a:r>
              <a:rPr lang="en-US" sz="2000" b="1" dirty="0">
                <a:solidFill>
                  <a:schemeClr val="bg1"/>
                </a:solidFill>
              </a:rPr>
              <a:t>Is Noah mentioned in the Book of Mormon?</a:t>
            </a:r>
          </a:p>
          <a:p>
            <a:pPr algn="ctr"/>
            <a:endParaRPr lang="en-US" sz="2000" b="1" dirty="0">
              <a:solidFill>
                <a:schemeClr val="bg1"/>
              </a:solidFill>
            </a:endParaRPr>
          </a:p>
          <a:p>
            <a:pPr algn="ctr"/>
            <a:r>
              <a:rPr lang="en-US" sz="2000" b="1" dirty="0">
                <a:solidFill>
                  <a:schemeClr val="bg1"/>
                </a:solidFill>
              </a:rPr>
              <a:t>3 Nephi 22:7-8</a:t>
            </a:r>
          </a:p>
        </p:txBody>
      </p:sp>
    </p:spTree>
    <p:extLst>
      <p:ext uri="{BB962C8B-B14F-4D97-AF65-F5344CB8AC3E}">
        <p14:creationId xmlns:p14="http://schemas.microsoft.com/office/powerpoint/2010/main" val="11774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07777"/>
          </a:xfrm>
          <a:prstGeom prst="rect">
            <a:avLst/>
          </a:prstGeom>
        </p:spPr>
        <p:txBody>
          <a:bodyPr wrap="square">
            <a:spAutoFit/>
          </a:bodyPr>
          <a:lstStyle/>
          <a:p>
            <a:r>
              <a:rPr lang="en-US" sz="1400" dirty="0">
                <a:solidFill>
                  <a:schemeClr val="bg1"/>
                </a:solidFill>
                <a:latin typeface="Calibri" panose="020F0502020204030204" pitchFamily="34" charset="0"/>
              </a:rPr>
              <a:t>Isaiah 54:11-12</a:t>
            </a:r>
            <a:endParaRPr lang="en-US" sz="1400" dirty="0">
              <a:solidFill>
                <a:schemeClr val="bg1"/>
              </a:solidFill>
            </a:endParaRPr>
          </a:p>
        </p:txBody>
      </p:sp>
      <p:sp>
        <p:nvSpPr>
          <p:cNvPr id="2" name="Rectangle 1"/>
          <p:cNvSpPr/>
          <p:nvPr/>
        </p:nvSpPr>
        <p:spPr>
          <a:xfrm>
            <a:off x="315190" y="35477"/>
            <a:ext cx="11208327" cy="769441"/>
          </a:xfrm>
          <a:prstGeom prst="rect">
            <a:avLst/>
          </a:prstGeom>
        </p:spPr>
        <p:txBody>
          <a:bodyPr wrap="square">
            <a:spAutoFit/>
          </a:bodyPr>
          <a:lstStyle/>
          <a:p>
            <a:pPr algn="ctr"/>
            <a:r>
              <a:rPr lang="en-US" sz="4400" dirty="0">
                <a:solidFill>
                  <a:schemeClr val="bg1"/>
                </a:solidFill>
              </a:rPr>
              <a:t>A Gathered Condition—the Millennium</a:t>
            </a:r>
          </a:p>
        </p:txBody>
      </p:sp>
      <p:sp>
        <p:nvSpPr>
          <p:cNvPr id="36" name="Rectangle 35"/>
          <p:cNvSpPr/>
          <p:nvPr/>
        </p:nvSpPr>
        <p:spPr>
          <a:xfrm>
            <a:off x="624785" y="906605"/>
            <a:ext cx="3650439" cy="369332"/>
          </a:xfrm>
          <a:prstGeom prst="rect">
            <a:avLst/>
          </a:prstGeom>
        </p:spPr>
        <p:txBody>
          <a:bodyPr wrap="square">
            <a:spAutoFit/>
          </a:bodyPr>
          <a:lstStyle/>
          <a:p>
            <a:r>
              <a:rPr lang="en-US" dirty="0">
                <a:solidFill>
                  <a:schemeClr val="bg1"/>
                </a:solidFill>
              </a:rPr>
              <a:t>Lay stones with fair colors</a:t>
            </a:r>
          </a:p>
        </p:txBody>
      </p:sp>
      <p:sp>
        <p:nvSpPr>
          <p:cNvPr id="37" name="Rectangle 36"/>
          <p:cNvSpPr/>
          <p:nvPr/>
        </p:nvSpPr>
        <p:spPr>
          <a:xfrm>
            <a:off x="315189" y="1351228"/>
            <a:ext cx="3288089" cy="2554545"/>
          </a:xfrm>
          <a:prstGeom prst="rect">
            <a:avLst/>
          </a:prstGeom>
        </p:spPr>
        <p:txBody>
          <a:bodyPr wrap="square">
            <a:spAutoFit/>
          </a:bodyPr>
          <a:lstStyle/>
          <a:p>
            <a:r>
              <a:rPr lang="en-US" sz="2000" b="1" dirty="0">
                <a:solidFill>
                  <a:schemeClr val="bg1"/>
                </a:solidFill>
              </a:rPr>
              <a:t>“Even in the midst and aftermath of great affliction, the Lord will shower material and spiritual blessings on Israel, including those jewels and precious metals that will be used to build the New Jerusalem.</a:t>
            </a:r>
            <a:r>
              <a:rPr lang="en-US" sz="1400" b="1" dirty="0">
                <a:solidFill>
                  <a:schemeClr val="bg1"/>
                </a:solidFill>
              </a:rPr>
              <a:t> (7)</a:t>
            </a:r>
          </a:p>
        </p:txBody>
      </p:sp>
      <p:pic>
        <p:nvPicPr>
          <p:cNvPr id="4100" name="Picture 4" descr="http://blogs.smithsonianmag.com/history/files/2013/08/Cheapside-h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003" y="804918"/>
            <a:ext cx="4076700" cy="35718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206618" y="1250792"/>
            <a:ext cx="3054927" cy="923330"/>
          </a:xfrm>
          <a:prstGeom prst="rect">
            <a:avLst/>
          </a:prstGeom>
        </p:spPr>
        <p:txBody>
          <a:bodyPr wrap="square">
            <a:spAutoFit/>
          </a:bodyPr>
          <a:lstStyle/>
          <a:p>
            <a:r>
              <a:rPr lang="en-US" dirty="0">
                <a:solidFill>
                  <a:schemeClr val="bg1"/>
                </a:solidFill>
                <a:latin typeface="Calibri" panose="020F0502020204030204" pitchFamily="34" charset="0"/>
              </a:rPr>
              <a:t>Represent the material and spiritual blessings that redeemed Israel will enjoy (3)</a:t>
            </a:r>
            <a:endParaRPr lang="en-US" dirty="0">
              <a:solidFill>
                <a:schemeClr val="bg1"/>
              </a:solidFill>
            </a:endParaRPr>
          </a:p>
        </p:txBody>
      </p:sp>
      <p:sp>
        <p:nvSpPr>
          <p:cNvPr id="5" name="Rectangle 4"/>
          <p:cNvSpPr/>
          <p:nvPr/>
        </p:nvSpPr>
        <p:spPr>
          <a:xfrm>
            <a:off x="1391052" y="4423172"/>
            <a:ext cx="10848108" cy="2308324"/>
          </a:xfrm>
          <a:prstGeom prst="rect">
            <a:avLst/>
          </a:prstGeom>
        </p:spPr>
        <p:txBody>
          <a:bodyPr wrap="square">
            <a:spAutoFit/>
          </a:bodyPr>
          <a:lstStyle/>
          <a:p>
            <a:pPr fontAlgn="base"/>
            <a:r>
              <a:rPr lang="en-US" i="1" dirty="0">
                <a:solidFill>
                  <a:srgbClr val="FFFF00"/>
                </a:solidFill>
                <a:latin typeface="Palatino"/>
              </a:rPr>
              <a:t> And the foundations of the wall of the city were garnished with all manner of precious stones. The first foundation was jasper; the second, sapphire; the third, a chalcedony; the fourth, an emerald;</a:t>
            </a:r>
          </a:p>
          <a:p>
            <a:pPr fontAlgn="base"/>
            <a:endParaRPr lang="en-US" i="1" dirty="0">
              <a:solidFill>
                <a:srgbClr val="FFFF00"/>
              </a:solidFill>
              <a:latin typeface="Palatino"/>
            </a:endParaRPr>
          </a:p>
          <a:p>
            <a:pPr fontAlgn="base"/>
            <a:r>
              <a:rPr lang="en-US" i="1" dirty="0">
                <a:solidFill>
                  <a:srgbClr val="FFFF00"/>
                </a:solidFill>
                <a:latin typeface="Palatino"/>
              </a:rPr>
              <a:t>The fifth, sardonyx; the sixth, </a:t>
            </a:r>
            <a:r>
              <a:rPr lang="en-US" i="1" dirty="0" err="1">
                <a:solidFill>
                  <a:srgbClr val="FFFF00"/>
                </a:solidFill>
                <a:latin typeface="Palatino"/>
              </a:rPr>
              <a:t>sardius</a:t>
            </a:r>
            <a:r>
              <a:rPr lang="en-US" i="1" dirty="0">
                <a:solidFill>
                  <a:srgbClr val="FFFF00"/>
                </a:solidFill>
                <a:latin typeface="Palatino"/>
              </a:rPr>
              <a:t>; the seventh, </a:t>
            </a:r>
            <a:r>
              <a:rPr lang="en-US" i="1" dirty="0" err="1">
                <a:solidFill>
                  <a:srgbClr val="FFFF00"/>
                </a:solidFill>
                <a:latin typeface="Palatino"/>
              </a:rPr>
              <a:t>chrysolite</a:t>
            </a:r>
            <a:r>
              <a:rPr lang="en-US" i="1" dirty="0">
                <a:solidFill>
                  <a:srgbClr val="FFFF00"/>
                </a:solidFill>
                <a:latin typeface="Palatino"/>
              </a:rPr>
              <a:t>; the eighth, beryl; the ninth, a topaz; the tenth, a </a:t>
            </a:r>
            <a:r>
              <a:rPr lang="en-US" i="1" dirty="0" err="1">
                <a:solidFill>
                  <a:srgbClr val="FFFF00"/>
                </a:solidFill>
                <a:latin typeface="Palatino"/>
              </a:rPr>
              <a:t>chrysoprasus</a:t>
            </a:r>
            <a:r>
              <a:rPr lang="en-US" i="1" dirty="0">
                <a:solidFill>
                  <a:srgbClr val="FFFF00"/>
                </a:solidFill>
                <a:latin typeface="Palatino"/>
              </a:rPr>
              <a:t>; the eleventh, a jacinth; the twelfth, an amethyst.</a:t>
            </a:r>
          </a:p>
          <a:p>
            <a:pPr fontAlgn="base"/>
            <a:endParaRPr lang="en-US" i="1" dirty="0">
              <a:solidFill>
                <a:srgbClr val="FFFF00"/>
              </a:solidFill>
              <a:latin typeface="Palatino"/>
            </a:endParaRPr>
          </a:p>
          <a:p>
            <a:pPr fontAlgn="base"/>
            <a:r>
              <a:rPr lang="en-US" i="1" dirty="0">
                <a:solidFill>
                  <a:srgbClr val="FFFF00"/>
                </a:solidFill>
                <a:latin typeface="Palatino"/>
              </a:rPr>
              <a:t> And the twelve gates were twelve pearls; every several gate was of one pearl: and the street of the city was pure gold, as it were transparent glass. Revelation 21:19-21</a:t>
            </a:r>
            <a:endParaRPr lang="en-US" b="0" i="1" dirty="0">
              <a:solidFill>
                <a:srgbClr val="FFFF00"/>
              </a:solidFill>
              <a:effectLst/>
              <a:latin typeface="Palatino"/>
            </a:endParaRPr>
          </a:p>
        </p:txBody>
      </p:sp>
      <p:pic>
        <p:nvPicPr>
          <p:cNvPr id="4102" name="Picture 6" descr="http://www.gnadenquelle.de/images/Neues_Jerusalem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6181" y="2268974"/>
            <a:ext cx="2025939" cy="208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28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w4eu.com/wp-content/uploads/2015/03/grunge-blue-background.jpg"/>
          <p:cNvPicPr>
            <a:picLocks noChangeAspect="1" noChangeArrowheads="1"/>
          </p:cNvPicPr>
          <p:nvPr/>
        </p:nvPicPr>
        <p:blipFill rotWithShape="1">
          <a:blip r:embed="rId2">
            <a:extLst>
              <a:ext uri="{28A0092B-C50C-407E-A947-70E740481C1C}">
                <a14:useLocalDpi xmlns:a14="http://schemas.microsoft.com/office/drawing/2010/main" val="0"/>
              </a:ext>
            </a:extLst>
          </a:blip>
          <a:srcRect t="1746" r="536"/>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160" y="6488667"/>
            <a:ext cx="3650439" cy="369332"/>
          </a:xfrm>
          <a:prstGeom prst="rect">
            <a:avLst/>
          </a:prstGeom>
        </p:spPr>
        <p:txBody>
          <a:bodyPr wrap="square">
            <a:spAutoFit/>
          </a:bodyPr>
          <a:lstStyle/>
          <a:p>
            <a:r>
              <a:rPr lang="en-US" dirty="0">
                <a:solidFill>
                  <a:schemeClr val="bg1"/>
                </a:solidFill>
                <a:latin typeface="Calibri" panose="020F0502020204030204" pitchFamily="34" charset="0"/>
              </a:rPr>
              <a:t>Isaiah 54:11-12</a:t>
            </a:r>
            <a:endParaRPr lang="en-US" dirty="0">
              <a:solidFill>
                <a:schemeClr val="bg1"/>
              </a:solidFill>
            </a:endParaRPr>
          </a:p>
        </p:txBody>
      </p:sp>
      <p:sp>
        <p:nvSpPr>
          <p:cNvPr id="2" name="Rectangle 1"/>
          <p:cNvSpPr/>
          <p:nvPr/>
        </p:nvSpPr>
        <p:spPr>
          <a:xfrm>
            <a:off x="315190" y="35477"/>
            <a:ext cx="11208327" cy="1015663"/>
          </a:xfrm>
          <a:prstGeom prst="rect">
            <a:avLst/>
          </a:prstGeom>
        </p:spPr>
        <p:txBody>
          <a:bodyPr wrap="square">
            <a:spAutoFit/>
          </a:bodyPr>
          <a:lstStyle/>
          <a:p>
            <a:pPr algn="ctr"/>
            <a:r>
              <a:rPr lang="en-US" sz="6000" dirty="0">
                <a:solidFill>
                  <a:schemeClr val="bg1"/>
                </a:solidFill>
              </a:rPr>
              <a:t>Peace</a:t>
            </a:r>
          </a:p>
        </p:txBody>
      </p:sp>
      <p:sp>
        <p:nvSpPr>
          <p:cNvPr id="21" name="Rectangle 20"/>
          <p:cNvSpPr/>
          <p:nvPr/>
        </p:nvSpPr>
        <p:spPr>
          <a:xfrm>
            <a:off x="5003195" y="3813188"/>
            <a:ext cx="3332405" cy="1754326"/>
          </a:xfrm>
          <a:prstGeom prst="rect">
            <a:avLst/>
          </a:prstGeom>
        </p:spPr>
        <p:txBody>
          <a:bodyPr wrap="square">
            <a:spAutoFit/>
          </a:bodyPr>
          <a:lstStyle/>
          <a:p>
            <a:r>
              <a:rPr lang="en-US" dirty="0">
                <a:solidFill>
                  <a:schemeClr val="bg1"/>
                </a:solidFill>
                <a:latin typeface="Calibri" panose="020F0502020204030204" pitchFamily="34" charset="0"/>
              </a:rPr>
              <a:t>John </a:t>
            </a:r>
            <a:r>
              <a:rPr lang="en-US" dirty="0" err="1">
                <a:solidFill>
                  <a:schemeClr val="bg1"/>
                </a:solidFill>
                <a:latin typeface="Calibri" panose="020F0502020204030204" pitchFamily="34" charset="0"/>
              </a:rPr>
              <a:t>Bytheway</a:t>
            </a:r>
            <a:r>
              <a:rPr lang="en-US" dirty="0">
                <a:solidFill>
                  <a:schemeClr val="bg1"/>
                </a:solidFill>
                <a:latin typeface="Calibri" panose="020F0502020204030204" pitchFamily="34" charset="0"/>
              </a:rPr>
              <a:t> said:</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“I’d rather have my children be good and be at peace than have them be popular, good-looking or accomplished—and miserable.”</a:t>
            </a:r>
            <a:endParaRPr lang="en-US" dirty="0">
              <a:solidFill>
                <a:schemeClr val="bg1"/>
              </a:solidFill>
            </a:endParaRPr>
          </a:p>
        </p:txBody>
      </p:sp>
      <p:sp>
        <p:nvSpPr>
          <p:cNvPr id="22" name="Rectangle 21"/>
          <p:cNvSpPr/>
          <p:nvPr/>
        </p:nvSpPr>
        <p:spPr>
          <a:xfrm>
            <a:off x="440578" y="494965"/>
            <a:ext cx="3650439" cy="1200329"/>
          </a:xfrm>
          <a:prstGeom prst="rect">
            <a:avLst/>
          </a:prstGeom>
        </p:spPr>
        <p:txBody>
          <a:bodyPr wrap="square">
            <a:spAutoFit/>
          </a:bodyPr>
          <a:lstStyle/>
          <a:p>
            <a:r>
              <a:rPr lang="en-US" dirty="0">
                <a:solidFill>
                  <a:schemeClr val="bg1"/>
                </a:solidFill>
                <a:latin typeface="Calibri" panose="020F0502020204030204" pitchFamily="34" charset="0"/>
              </a:rPr>
              <a:t>“Isaiah addresses those who are not yet comforted by the Lord’s assurance of mercy and protection.” (2)</a:t>
            </a:r>
            <a:endParaRPr lang="en-US" dirty="0">
              <a:solidFill>
                <a:schemeClr val="bg1"/>
              </a:solidFill>
            </a:endParaRPr>
          </a:p>
        </p:txBody>
      </p:sp>
      <p:sp>
        <p:nvSpPr>
          <p:cNvPr id="23" name="Rectangle 22"/>
          <p:cNvSpPr/>
          <p:nvPr/>
        </p:nvSpPr>
        <p:spPr>
          <a:xfrm>
            <a:off x="4932411" y="1307066"/>
            <a:ext cx="3650439" cy="1754326"/>
          </a:xfrm>
          <a:prstGeom prst="rect">
            <a:avLst/>
          </a:prstGeom>
        </p:spPr>
        <p:txBody>
          <a:bodyPr wrap="square">
            <a:spAutoFit/>
          </a:bodyPr>
          <a:lstStyle/>
          <a:p>
            <a:r>
              <a:rPr lang="en-US" dirty="0">
                <a:solidFill>
                  <a:schemeClr val="bg1"/>
                </a:solidFill>
                <a:latin typeface="Calibri" panose="020F0502020204030204" pitchFamily="34" charset="0"/>
              </a:rPr>
              <a:t>The latter days will be a time of great turmoil, and both the righteous and the wicked will be afflicted.</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Isaiah promises the magnificent glory of a millennial earth. (2)</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5833" t="11212" r="26780" b="3030"/>
          <a:stretch/>
        </p:blipFill>
        <p:spPr>
          <a:xfrm>
            <a:off x="266990" y="2841540"/>
            <a:ext cx="2212437" cy="300297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4075" t="2103" r="26677" b="756"/>
          <a:stretch/>
        </p:blipFill>
        <p:spPr>
          <a:xfrm>
            <a:off x="8716042" y="325798"/>
            <a:ext cx="2449929" cy="3012593"/>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291" t="7323" r="14976"/>
          <a:stretch/>
        </p:blipFill>
        <p:spPr>
          <a:xfrm>
            <a:off x="2669666" y="4287493"/>
            <a:ext cx="2101331" cy="2125014"/>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9812" t="7888" r="14976" b="9108"/>
          <a:stretch/>
        </p:blipFill>
        <p:spPr>
          <a:xfrm>
            <a:off x="8582850" y="3747753"/>
            <a:ext cx="3203894" cy="2651912"/>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16715" t="1878" r="22863" b="34835"/>
          <a:stretch/>
        </p:blipFill>
        <p:spPr>
          <a:xfrm>
            <a:off x="2725673" y="1697278"/>
            <a:ext cx="2140223" cy="1681247"/>
          </a:xfrm>
          <a:prstGeom prst="rect">
            <a:avLst/>
          </a:prstGeom>
        </p:spPr>
      </p:pic>
    </p:spTree>
    <p:extLst>
      <p:ext uri="{BB962C8B-B14F-4D97-AF65-F5344CB8AC3E}">
        <p14:creationId xmlns:p14="http://schemas.microsoft.com/office/powerpoint/2010/main" val="374108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3" grpId="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624</TotalTime>
  <Words>5206</Words>
  <Application>Microsoft Office PowerPoint</Application>
  <PresentationFormat>Widescreen</PresentationFormat>
  <Paragraphs>345</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georgia</vt:lpstr>
      <vt:lpstr>Abadi</vt:lpstr>
      <vt:lpstr>Arial</vt:lpstr>
      <vt:lpstr>Calibri</vt:lpstr>
      <vt:lpstr>Franklin Gothic Medium</vt:lpstr>
      <vt:lpstr>Franklin Gothic Book</vt:lpstr>
      <vt:lpstr>Arial</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69</cp:revision>
  <dcterms:created xsi:type="dcterms:W3CDTF">2016-03-10T16:23:45Z</dcterms:created>
  <dcterms:modified xsi:type="dcterms:W3CDTF">2020-11-16T16:54:59Z</dcterms:modified>
</cp:coreProperties>
</file>