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5" r:id="rId8"/>
    <p:sldId id="266" r:id="rId9"/>
    <p:sldId id="267" r:id="rId10"/>
    <p:sldId id="268" r:id="rId11"/>
    <p:sldId id="269" r:id="rId12"/>
    <p:sldId id="272" r:id="rId13"/>
    <p:sldId id="280" r:id="rId14"/>
    <p:sldId id="273" r:id="rId15"/>
    <p:sldId id="270" r:id="rId16"/>
    <p:sldId id="271" r:id="rId17"/>
    <p:sldId id="274" r:id="rId18"/>
    <p:sldId id="275" r:id="rId19"/>
    <p:sldId id="276" r:id="rId20"/>
    <p:sldId id="277" r:id="rId21"/>
    <p:sldId id="278" r:id="rId22"/>
    <p:sldId id="279" r:id="rId23"/>
    <p:sldId id="281" r:id="rId24"/>
    <p:sldId id="257" r:id="rId25"/>
    <p:sldId id="263" r:id="rId26"/>
    <p:sldId id="264" r:id="rId27"/>
    <p:sldId id="283" r:id="rId28"/>
    <p:sldId id="284" r:id="rId29"/>
  </p:sldIdLst>
  <p:sldSz cx="12192000" cy="6858000"/>
  <p:notesSz cx="6858000" cy="9144000"/>
  <p:embeddedFontLst>
    <p:embeddedFont>
      <p:font typeface="Abadi" panose="020B060402010402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olonna MT" panose="04020805060202030203" pitchFamily="82" charset="0"/>
      <p:regular r:id="rId37"/>
    </p:embeddedFont>
    <p:embeddedFont>
      <p:font typeface="Comic Sans MS" panose="030F0702030302020204" pitchFamily="66" charset="0"/>
      <p:regular r:id="rId38"/>
      <p:bold r:id="rId39"/>
      <p:italic r:id="rId40"/>
      <p:boldItalic r:id="rId41"/>
    </p:embeddedFont>
    <p:embeddedFont>
      <p:font typeface="Palatino"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70AF5-9A39-4C9B-9C40-7DAD7B01AA0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138273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70AF5-9A39-4C9B-9C40-7DAD7B01AA0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43153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70AF5-9A39-4C9B-9C40-7DAD7B01AA0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364736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70AF5-9A39-4C9B-9C40-7DAD7B01AA0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387663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70AF5-9A39-4C9B-9C40-7DAD7B01AA0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323378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70AF5-9A39-4C9B-9C40-7DAD7B01AA0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186226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A70AF5-9A39-4C9B-9C40-7DAD7B01AA09}"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344400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A70AF5-9A39-4C9B-9C40-7DAD7B01AA09}"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417606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0AF5-9A39-4C9B-9C40-7DAD7B01AA09}"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39582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70AF5-9A39-4C9B-9C40-7DAD7B01AA0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4804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70AF5-9A39-4C9B-9C40-7DAD7B01AA0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03335-2134-4371-827D-0978B25A6339}" type="slidenum">
              <a:rPr lang="en-US" smtClean="0"/>
              <a:t>‹#›</a:t>
            </a:fld>
            <a:endParaRPr lang="en-US"/>
          </a:p>
        </p:txBody>
      </p:sp>
    </p:spTree>
    <p:extLst>
      <p:ext uri="{BB962C8B-B14F-4D97-AF65-F5344CB8AC3E}">
        <p14:creationId xmlns:p14="http://schemas.microsoft.com/office/powerpoint/2010/main" val="198457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0AF5-9A39-4C9B-9C40-7DAD7B01AA09}"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03335-2134-4371-827D-0978B25A6339}" type="slidenum">
              <a:rPr lang="en-US" smtClean="0"/>
              <a:t>‹#›</a:t>
            </a:fld>
            <a:endParaRPr lang="en-US"/>
          </a:p>
        </p:txBody>
      </p:sp>
    </p:spTree>
    <p:extLst>
      <p:ext uri="{BB962C8B-B14F-4D97-AF65-F5344CB8AC3E}">
        <p14:creationId xmlns:p14="http://schemas.microsoft.com/office/powerpoint/2010/main" val="3166968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1090852"/>
            <a:ext cx="9744218" cy="1538883"/>
          </a:xfrm>
          <a:prstGeom prst="rect">
            <a:avLst/>
          </a:prstGeom>
          <a:noFill/>
        </p:spPr>
        <p:txBody>
          <a:bodyPr wrap="square" rtlCol="0">
            <a:spAutoFit/>
          </a:bodyPr>
          <a:lstStyle/>
          <a:p>
            <a:pPr algn="ctr"/>
            <a:r>
              <a:rPr lang="en-US" sz="5400" dirty="0"/>
              <a:t>Fasting and the Sabbath</a:t>
            </a:r>
          </a:p>
          <a:p>
            <a:pPr algn="ctr"/>
            <a:r>
              <a:rPr lang="en-US" sz="4000" dirty="0"/>
              <a:t>Isaiah 58</a:t>
            </a:r>
          </a:p>
        </p:txBody>
      </p:sp>
      <p:sp>
        <p:nvSpPr>
          <p:cNvPr id="6" name="TextBox 5"/>
          <p:cNvSpPr txBox="1"/>
          <p:nvPr/>
        </p:nvSpPr>
        <p:spPr>
          <a:xfrm>
            <a:off x="76200" y="108857"/>
            <a:ext cx="2286000" cy="369332"/>
          </a:xfrm>
          <a:prstGeom prst="rect">
            <a:avLst/>
          </a:prstGeom>
          <a:noFill/>
        </p:spPr>
        <p:txBody>
          <a:bodyPr wrap="square" rtlCol="0">
            <a:spAutoFit/>
          </a:bodyPr>
          <a:lstStyle/>
          <a:p>
            <a:r>
              <a:rPr lang="en-US" dirty="0"/>
              <a:t>Lesson 130</a:t>
            </a:r>
          </a:p>
        </p:txBody>
      </p:sp>
      <p:grpSp>
        <p:nvGrpSpPr>
          <p:cNvPr id="7" name="Group 6"/>
          <p:cNvGrpSpPr/>
          <p:nvPr/>
        </p:nvGrpSpPr>
        <p:grpSpPr>
          <a:xfrm>
            <a:off x="1603151" y="2983116"/>
            <a:ext cx="2027108" cy="3499165"/>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158781" y="2823870"/>
            <a:ext cx="6096000" cy="1200329"/>
          </a:xfrm>
          <a:prstGeom prst="rect">
            <a:avLst/>
          </a:prstGeom>
        </p:spPr>
        <p:txBody>
          <a:bodyPr>
            <a:spAutoFit/>
          </a:bodyPr>
          <a:lstStyle/>
          <a:p>
            <a:r>
              <a:rPr lang="en-US" sz="2400" b="0" i="1" dirty="0">
                <a:solidFill>
                  <a:srgbClr val="FFFF00"/>
                </a:solidFill>
                <a:effectLst/>
                <a:latin typeface="Calibri" panose="020F0502020204030204" pitchFamily="34" charset="0"/>
              </a:rPr>
              <a:t>And he said unto them, The </a:t>
            </a:r>
            <a:r>
              <a:rPr lang="en-US" sz="2400" b="0" i="1" dirty="0" err="1">
                <a:solidFill>
                  <a:srgbClr val="FFFF00"/>
                </a:solidFill>
                <a:effectLst/>
                <a:latin typeface="Calibri" panose="020F0502020204030204" pitchFamily="34" charset="0"/>
              </a:rPr>
              <a:t>sabbath</a:t>
            </a:r>
            <a:r>
              <a:rPr lang="en-US" sz="2400" b="0" i="1" dirty="0">
                <a:solidFill>
                  <a:srgbClr val="FFFF00"/>
                </a:solidFill>
                <a:effectLst/>
                <a:latin typeface="Calibri" panose="020F0502020204030204" pitchFamily="34" charset="0"/>
              </a:rPr>
              <a:t> was made for man, and not man for the </a:t>
            </a:r>
            <a:r>
              <a:rPr lang="en-US" sz="2400" b="0" i="1" dirty="0" err="1">
                <a:solidFill>
                  <a:srgbClr val="FFFF00"/>
                </a:solidFill>
                <a:effectLst/>
                <a:latin typeface="Calibri" panose="020F0502020204030204" pitchFamily="34" charset="0"/>
              </a:rPr>
              <a:t>sabbath</a:t>
            </a:r>
            <a:r>
              <a:rPr lang="en-US" sz="2400" b="0" i="1" dirty="0">
                <a:solidFill>
                  <a:srgbClr val="FFFF00"/>
                </a:solidFill>
                <a:effectLst/>
                <a:latin typeface="Calibri" panose="020F0502020204030204" pitchFamily="34" charset="0"/>
              </a:rPr>
              <a:t>:</a:t>
            </a:r>
          </a:p>
          <a:p>
            <a:r>
              <a:rPr lang="en-US" sz="2400" i="1" dirty="0">
                <a:solidFill>
                  <a:srgbClr val="FFFF00"/>
                </a:solidFill>
                <a:latin typeface="Calibri" panose="020F0502020204030204" pitchFamily="34" charset="0"/>
              </a:rPr>
              <a:t>Mark 2:27</a:t>
            </a:r>
            <a:endParaRPr lang="en-US" sz="2400" i="1" dirty="0">
              <a:solidFill>
                <a:srgbClr val="FFFF00"/>
              </a:solidFill>
            </a:endParaRPr>
          </a:p>
        </p:txBody>
      </p:sp>
      <p:pic>
        <p:nvPicPr>
          <p:cNvPr id="2" name="Picture 2" descr="https://cdn4.iconfinder.com/data/icons/travel-2/500/breakfast_delicious_dinner_eat_food_fork_fun_holiday_knife_plate-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458" y="4113355"/>
            <a:ext cx="2162427" cy="216242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5" name="Footer Placeholder 14">
            <a:extLst>
              <a:ext uri="{FF2B5EF4-FFF2-40B4-BE49-F238E27FC236}">
                <a16:creationId xmlns:a16="http://schemas.microsoft.com/office/drawing/2014/main" id="{19DFCC96-46E9-4C5F-BCB1-32268F6588F2}"/>
              </a:ext>
            </a:extLst>
          </p:cNvPr>
          <p:cNvSpPr>
            <a:spLocks noGrp="1"/>
          </p:cNvSpPr>
          <p:nvPr/>
        </p:nvSpPr>
        <p:spPr>
          <a:xfrm>
            <a:off x="50984" y="648180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2070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The Hungry and the Poor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58:7</a:t>
            </a:r>
          </a:p>
        </p:txBody>
      </p:sp>
      <p:sp>
        <p:nvSpPr>
          <p:cNvPr id="2" name="Rectangle 1"/>
          <p:cNvSpPr/>
          <p:nvPr/>
        </p:nvSpPr>
        <p:spPr>
          <a:xfrm>
            <a:off x="549243" y="991403"/>
            <a:ext cx="6096000" cy="461665"/>
          </a:xfrm>
          <a:prstGeom prst="rect">
            <a:avLst/>
          </a:prstGeom>
        </p:spPr>
        <p:txBody>
          <a:bodyPr>
            <a:spAutoFit/>
          </a:bodyPr>
          <a:lstStyle/>
          <a:p>
            <a:r>
              <a:rPr lang="en-US" sz="2400" i="1" dirty="0">
                <a:solidFill>
                  <a:srgbClr val="333333"/>
                </a:solidFill>
                <a:latin typeface="Calibri" panose="020F0502020204030204" pitchFamily="34" charset="0"/>
              </a:rPr>
              <a:t>Our fast should be extremely generous</a:t>
            </a:r>
            <a:endParaRPr lang="en-US" sz="1400" dirty="0"/>
          </a:p>
        </p:txBody>
      </p:sp>
      <p:sp>
        <p:nvSpPr>
          <p:cNvPr id="3" name="Rectangle 2"/>
          <p:cNvSpPr/>
          <p:nvPr/>
        </p:nvSpPr>
        <p:spPr>
          <a:xfrm>
            <a:off x="7188452" y="2692493"/>
            <a:ext cx="4348680" cy="2246769"/>
          </a:xfrm>
          <a:prstGeom prst="rect">
            <a:avLst/>
          </a:prstGeom>
        </p:spPr>
        <p:txBody>
          <a:bodyPr wrap="square">
            <a:spAutoFit/>
          </a:bodyPr>
          <a:lstStyle/>
          <a:p>
            <a:r>
              <a:rPr lang="en-US" sz="2800" dirty="0">
                <a:solidFill>
                  <a:srgbClr val="333333"/>
                </a:solidFill>
                <a:latin typeface="Calibri" panose="020F0502020204030204" pitchFamily="34" charset="0"/>
              </a:rPr>
              <a:t>Hide not thyself = Don’t avoid opportunities to help others</a:t>
            </a:r>
          </a:p>
          <a:p>
            <a:endParaRPr lang="en-US" sz="2800" dirty="0">
              <a:solidFill>
                <a:srgbClr val="333333"/>
              </a:solidFill>
              <a:latin typeface="Calibri" panose="020F0502020204030204" pitchFamily="34" charset="0"/>
            </a:endParaRPr>
          </a:p>
          <a:p>
            <a:r>
              <a:rPr lang="en-US" sz="2800" dirty="0">
                <a:solidFill>
                  <a:srgbClr val="333333"/>
                </a:solidFill>
                <a:latin typeface="Calibri" panose="020F0502020204030204" pitchFamily="34" charset="0"/>
              </a:rPr>
              <a:t>Cover Them!</a:t>
            </a:r>
            <a:endParaRPr lang="en-US" sz="2800" dirty="0"/>
          </a:p>
        </p:txBody>
      </p:sp>
      <p:pic>
        <p:nvPicPr>
          <p:cNvPr id="10242" name="Picture 2" descr="http://blog.chron.com/mormonvoice/files/2012/02/good-samari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673" y="1862750"/>
            <a:ext cx="4668570" cy="350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Doctrinal Mastery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58:6-7</a:t>
            </a:r>
          </a:p>
        </p:txBody>
      </p:sp>
      <p:sp>
        <p:nvSpPr>
          <p:cNvPr id="3" name="Rectangle 2"/>
          <p:cNvSpPr/>
          <p:nvPr/>
        </p:nvSpPr>
        <p:spPr>
          <a:xfrm>
            <a:off x="5994526" y="1269800"/>
            <a:ext cx="4997512" cy="4524315"/>
          </a:xfrm>
          <a:prstGeom prst="rect">
            <a:avLst/>
          </a:prstGeom>
        </p:spPr>
        <p:txBody>
          <a:bodyPr wrap="square">
            <a:spAutoFit/>
          </a:bodyPr>
          <a:lstStyle/>
          <a:p>
            <a:pPr fontAlgn="base"/>
            <a:r>
              <a:rPr lang="en-US" sz="2400" i="1" dirty="0"/>
              <a:t>Is</a:t>
            </a:r>
            <a:r>
              <a:rPr lang="en-US" sz="2400" dirty="0"/>
              <a:t> not this the fast that I have chosen? to loose the bands of wickedness, to undo the heavy burdens, and to let the oppressed go free, and that ye break every yoke?</a:t>
            </a:r>
          </a:p>
          <a:p>
            <a:pPr fontAlgn="base"/>
            <a:endParaRPr lang="en-US" sz="2400" dirty="0"/>
          </a:p>
          <a:p>
            <a:pPr fontAlgn="base"/>
            <a:r>
              <a:rPr lang="en-US" sz="2400" dirty="0"/>
              <a:t> </a:t>
            </a:r>
            <a:r>
              <a:rPr lang="en-US" sz="2400" i="1" dirty="0"/>
              <a:t>Is it</a:t>
            </a:r>
            <a:r>
              <a:rPr lang="en-US" sz="2400" dirty="0"/>
              <a:t> not to deal thy bread to the hungry, and that thou bring the poor that are cast out to thy house? when thou </a:t>
            </a:r>
            <a:r>
              <a:rPr lang="en-US" sz="2400" dirty="0" err="1"/>
              <a:t>seest</a:t>
            </a:r>
            <a:r>
              <a:rPr lang="en-US" sz="2400" dirty="0"/>
              <a:t> the naked, that thou cover him; and that thou hide not thyself from thine own flesh?</a:t>
            </a:r>
          </a:p>
        </p:txBody>
      </p:sp>
      <p:grpSp>
        <p:nvGrpSpPr>
          <p:cNvPr id="10" name="Group 9"/>
          <p:cNvGrpSpPr/>
          <p:nvPr/>
        </p:nvGrpSpPr>
        <p:grpSpPr>
          <a:xfrm>
            <a:off x="917207" y="1611000"/>
            <a:ext cx="2979879" cy="3770972"/>
            <a:chOff x="2819400" y="3657600"/>
            <a:chExt cx="1447800" cy="2121932"/>
          </a:xfrm>
        </p:grpSpPr>
        <p:sp>
          <p:nvSpPr>
            <p:cNvPr id="11" name="TextBox 10"/>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2" name="Rectangle 11"/>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a:t>
              </a:r>
            </a:p>
            <a:p>
              <a:pPr algn="ctr"/>
              <a:r>
                <a:rPr lang="en-US" sz="4000" dirty="0">
                  <a:solidFill>
                    <a:srgbClr val="FFC000"/>
                  </a:solidFill>
                  <a:latin typeface="Colonna MT" pitchFamily="82" charset="0"/>
                </a:rPr>
                <a:t>58:6-7</a:t>
              </a:r>
            </a:p>
          </p:txBody>
        </p:sp>
        <p:sp>
          <p:nvSpPr>
            <p:cNvPr id="15" name="Rectangle 14"/>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Arrow 5"/>
          <p:cNvSpPr/>
          <p:nvPr/>
        </p:nvSpPr>
        <p:spPr>
          <a:xfrm>
            <a:off x="4158343" y="2645229"/>
            <a:ext cx="1578428" cy="12300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1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Fasting, a Spiritual Purpose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58:1-7</a:t>
            </a:r>
          </a:p>
        </p:txBody>
      </p:sp>
      <p:sp>
        <p:nvSpPr>
          <p:cNvPr id="2" name="Rectangle 1"/>
          <p:cNvSpPr/>
          <p:nvPr/>
        </p:nvSpPr>
        <p:spPr>
          <a:xfrm>
            <a:off x="549243" y="991403"/>
            <a:ext cx="6096000" cy="1200329"/>
          </a:xfrm>
          <a:prstGeom prst="rect">
            <a:avLst/>
          </a:prstGeom>
        </p:spPr>
        <p:txBody>
          <a:bodyPr>
            <a:spAutoFit/>
          </a:bodyPr>
          <a:lstStyle/>
          <a:p>
            <a:r>
              <a:rPr lang="en-US" sz="2400" dirty="0"/>
              <a:t>Men who truly love the Lord seek to overcome their sins and to draw nearer to the Lord in fasting and prayer.</a:t>
            </a:r>
            <a:endParaRPr lang="en-US" sz="1400" dirty="0"/>
          </a:p>
        </p:txBody>
      </p:sp>
      <p:sp>
        <p:nvSpPr>
          <p:cNvPr id="3" name="Rectangle 2"/>
          <p:cNvSpPr/>
          <p:nvPr/>
        </p:nvSpPr>
        <p:spPr>
          <a:xfrm>
            <a:off x="6367254" y="2419453"/>
            <a:ext cx="4997512" cy="1323439"/>
          </a:xfrm>
          <a:prstGeom prst="rect">
            <a:avLst/>
          </a:prstGeom>
        </p:spPr>
        <p:txBody>
          <a:bodyPr wrap="square">
            <a:spAutoFit/>
          </a:bodyPr>
          <a:lstStyle/>
          <a:p>
            <a:r>
              <a:rPr lang="en-US" sz="2000" dirty="0"/>
              <a:t>Fasting has genuine spiritual purpose: it breaks the bands of wickedness, sets free the spiritually oppressed, and provides bread for the hungry and covering for the naked.</a:t>
            </a:r>
          </a:p>
        </p:txBody>
      </p:sp>
      <p:sp>
        <p:nvSpPr>
          <p:cNvPr id="9" name="TextBox 8"/>
          <p:cNvSpPr txBox="1"/>
          <p:nvPr/>
        </p:nvSpPr>
        <p:spPr>
          <a:xfrm>
            <a:off x="10521258" y="6486000"/>
            <a:ext cx="1446292" cy="369332"/>
          </a:xfrm>
          <a:prstGeom prst="rect">
            <a:avLst/>
          </a:prstGeom>
          <a:noFill/>
        </p:spPr>
        <p:txBody>
          <a:bodyPr wrap="square" rtlCol="0">
            <a:spAutoFit/>
          </a:bodyPr>
          <a:lstStyle/>
          <a:p>
            <a:pPr algn="r"/>
            <a:r>
              <a:rPr lang="en-US" dirty="0"/>
              <a:t>(2)</a:t>
            </a:r>
          </a:p>
        </p:txBody>
      </p:sp>
      <p:sp>
        <p:nvSpPr>
          <p:cNvPr id="4" name="Rectangle 3"/>
          <p:cNvSpPr/>
          <p:nvPr/>
        </p:nvSpPr>
        <p:spPr>
          <a:xfrm>
            <a:off x="1210147" y="4776138"/>
            <a:ext cx="6096000" cy="1200329"/>
          </a:xfrm>
          <a:prstGeom prst="rect">
            <a:avLst/>
          </a:prstGeom>
        </p:spPr>
        <p:txBody>
          <a:bodyPr>
            <a:spAutoFit/>
          </a:bodyPr>
          <a:lstStyle/>
          <a:p>
            <a:r>
              <a:rPr lang="en-US" b="0" i="0" dirty="0">
                <a:effectLst/>
                <a:latin typeface="Calibri" panose="020F0502020204030204" pitchFamily="34" charset="0"/>
              </a:rPr>
              <a:t>“Fast offerings are used for one purpose only: to bless the lives of those in need. Every dollar given to the bishop as a fast offering goes to assist the poor. When donations exceed local needs, they are passed along to fulfill the needs elsewhere” </a:t>
            </a:r>
            <a:r>
              <a:rPr lang="en-US" sz="1400" b="0" i="0" dirty="0">
                <a:effectLst/>
                <a:latin typeface="Calibri" panose="020F0502020204030204" pitchFamily="34" charset="0"/>
              </a:rPr>
              <a:t>(7)</a:t>
            </a:r>
            <a:endParaRPr lang="en-US" sz="1400" dirty="0"/>
          </a:p>
        </p:txBody>
      </p:sp>
      <p:pic>
        <p:nvPicPr>
          <p:cNvPr id="21506" name="Picture 2" descr="https://danhoran.files.wordpress.com/2010/10/james-c-christensen-the-widows-m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056" y="4341069"/>
            <a:ext cx="3363147" cy="241586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www.lds.org/youth/bc/youth/learn/ap/commandments/fast/images/What%20does%20it%20mean%20to%20fast%20%20-%20AV0802019cah018-cir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889" y="1914452"/>
            <a:ext cx="2657475"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9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A Proper Fast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58:1-7</a:t>
            </a:r>
          </a:p>
        </p:txBody>
      </p:sp>
      <p:sp>
        <p:nvSpPr>
          <p:cNvPr id="2" name="Rectangle 1"/>
          <p:cNvSpPr/>
          <p:nvPr/>
        </p:nvSpPr>
        <p:spPr>
          <a:xfrm>
            <a:off x="268208" y="976692"/>
            <a:ext cx="5571277" cy="3046988"/>
          </a:xfrm>
          <a:prstGeom prst="rect">
            <a:avLst/>
          </a:prstGeom>
        </p:spPr>
        <p:txBody>
          <a:bodyPr wrap="square">
            <a:spAutoFit/>
          </a:bodyPr>
          <a:lstStyle/>
          <a:p>
            <a:pPr fontAlgn="base"/>
            <a:r>
              <a:rPr lang="en-US" sz="2400" dirty="0"/>
              <a:t>“Periodic fasting can help clear up the mind and strengthen the body and the spirit. … To make a fast most fruitful, it should be coupled with prayer and meditation; physical work should be held to a minimum, and it’s a blessing if one can ponder on the scriptures and the reason for the fast” </a:t>
            </a:r>
            <a:r>
              <a:rPr lang="en-US" sz="1400" dirty="0"/>
              <a:t>(8)</a:t>
            </a:r>
          </a:p>
        </p:txBody>
      </p:sp>
      <p:sp>
        <p:nvSpPr>
          <p:cNvPr id="3" name="Rectangle 2"/>
          <p:cNvSpPr/>
          <p:nvPr/>
        </p:nvSpPr>
        <p:spPr>
          <a:xfrm>
            <a:off x="6376656" y="3503235"/>
            <a:ext cx="5540720" cy="3170099"/>
          </a:xfrm>
          <a:prstGeom prst="rect">
            <a:avLst/>
          </a:prstGeom>
        </p:spPr>
        <p:txBody>
          <a:bodyPr wrap="square">
            <a:spAutoFit/>
          </a:bodyPr>
          <a:lstStyle/>
          <a:p>
            <a:r>
              <a:rPr lang="en-US" sz="2000" dirty="0"/>
              <a:t>“We observe that in the scriptures, fasting almost always is linked with prayer. Without prayer, fasting is not complete fasting; it’s simply going hungry. If we want our fasting to be more than just going without eating, we must lift our hearts, our minds, and our voices in communion with our Heavenly Father. Fasting, coupled with mighty prayer, is powerful. It can fill our minds with the revelations of the Spirit. It can strengthen us against times of temptation” </a:t>
            </a:r>
            <a:r>
              <a:rPr lang="en-US" sz="1400" dirty="0"/>
              <a:t>(7)</a:t>
            </a:r>
          </a:p>
        </p:txBody>
      </p:sp>
      <p:grpSp>
        <p:nvGrpSpPr>
          <p:cNvPr id="10" name="Group 9"/>
          <p:cNvGrpSpPr/>
          <p:nvPr/>
        </p:nvGrpSpPr>
        <p:grpSpPr>
          <a:xfrm>
            <a:off x="6219730" y="1096961"/>
            <a:ext cx="1738265" cy="2215950"/>
            <a:chOff x="7297092" y="1049243"/>
            <a:chExt cx="1738265" cy="2215950"/>
          </a:xfrm>
        </p:grpSpPr>
        <p:pic>
          <p:nvPicPr>
            <p:cNvPr id="13314" name="Picture 2" descr="http://www.us.all.biz/img/us/catalog/12415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58250" y="1288085"/>
              <a:ext cx="2215950" cy="1738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1535" y="1280587"/>
              <a:ext cx="1240326" cy="1754802"/>
            </a:xfrm>
            <a:prstGeom prst="rect">
              <a:avLst/>
            </a:prstGeom>
          </p:spPr>
        </p:pic>
      </p:grpSp>
      <p:grpSp>
        <p:nvGrpSpPr>
          <p:cNvPr id="11" name="Group 10"/>
          <p:cNvGrpSpPr/>
          <p:nvPr/>
        </p:nvGrpSpPr>
        <p:grpSpPr>
          <a:xfrm>
            <a:off x="4170719" y="4023680"/>
            <a:ext cx="1738265" cy="2087411"/>
            <a:chOff x="2658790" y="4023681"/>
            <a:chExt cx="1738265" cy="2087411"/>
          </a:xfrm>
        </p:grpSpPr>
        <p:pic>
          <p:nvPicPr>
            <p:cNvPr id="13" name="Picture 2" descr="http://www.us.all.biz/img/us/catalog/12415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484217" y="4198254"/>
              <a:ext cx="2087411" cy="17382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7791" y="4260677"/>
              <a:ext cx="1258671" cy="1587862"/>
            </a:xfrm>
            <a:prstGeom prst="rect">
              <a:avLst/>
            </a:prstGeom>
          </p:spPr>
        </p:pic>
      </p:grpSp>
    </p:spTree>
    <p:extLst>
      <p:ext uri="{BB962C8B-B14F-4D97-AF65-F5344CB8AC3E}">
        <p14:creationId xmlns:p14="http://schemas.microsoft.com/office/powerpoint/2010/main" val="22887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58:1-7</a:t>
            </a:r>
          </a:p>
        </p:txBody>
      </p:sp>
      <p:sp>
        <p:nvSpPr>
          <p:cNvPr id="9" name="TextBox 8"/>
          <p:cNvSpPr txBox="1"/>
          <p:nvPr/>
        </p:nvSpPr>
        <p:spPr>
          <a:xfrm>
            <a:off x="10521258" y="6486000"/>
            <a:ext cx="1446292" cy="369332"/>
          </a:xfrm>
          <a:prstGeom prst="rect">
            <a:avLst/>
          </a:prstGeom>
          <a:noFill/>
        </p:spPr>
        <p:txBody>
          <a:bodyPr wrap="square" rtlCol="0">
            <a:spAutoFit/>
          </a:bodyPr>
          <a:lstStyle/>
          <a:p>
            <a:pPr algn="r"/>
            <a:r>
              <a:rPr lang="en-US" dirty="0"/>
              <a:t>(2)</a:t>
            </a:r>
          </a:p>
        </p:txBody>
      </p:sp>
      <p:grpSp>
        <p:nvGrpSpPr>
          <p:cNvPr id="10" name="Group 9"/>
          <p:cNvGrpSpPr/>
          <p:nvPr/>
        </p:nvGrpSpPr>
        <p:grpSpPr>
          <a:xfrm>
            <a:off x="228600" y="381000"/>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79332" y="937829"/>
              <a:ext cx="2293346" cy="1569660"/>
            </a:xfrm>
            <a:prstGeom prst="rect">
              <a:avLst/>
            </a:prstGeom>
          </p:spPr>
          <p:txBody>
            <a:bodyPr wrap="square">
              <a:spAutoFit/>
            </a:bodyPr>
            <a:lstStyle/>
            <a:p>
              <a:pPr algn="ctr"/>
              <a:r>
                <a:rPr lang="en-US" sz="1600" b="1" dirty="0"/>
                <a:t>If we fast as the Lord intends, then we can help relieve others’ burdens and receive relief from our own burdens</a:t>
              </a:r>
              <a:endParaRPr lang="en-US" sz="1600" i="1" dirty="0"/>
            </a:p>
          </p:txBody>
        </p:sp>
      </p:grpSp>
      <p:grpSp>
        <p:nvGrpSpPr>
          <p:cNvPr id="24" name="Group 23"/>
          <p:cNvGrpSpPr/>
          <p:nvPr/>
        </p:nvGrpSpPr>
        <p:grpSpPr>
          <a:xfrm>
            <a:off x="4011440" y="2181063"/>
            <a:ext cx="3505068" cy="2501531"/>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23521" y="1145417"/>
              <a:ext cx="2293346" cy="1077218"/>
            </a:xfrm>
            <a:prstGeom prst="rect">
              <a:avLst/>
            </a:prstGeom>
          </p:spPr>
          <p:txBody>
            <a:bodyPr wrap="square">
              <a:spAutoFit/>
            </a:bodyPr>
            <a:lstStyle/>
            <a:p>
              <a:pPr algn="ctr"/>
              <a:r>
                <a:rPr lang="en-US" sz="1600" b="1" dirty="0"/>
                <a:t>If we fast as the Lord intends, then we will care for the poor and needy</a:t>
              </a:r>
              <a:endParaRPr lang="en-US" sz="1600" i="1" dirty="0"/>
            </a:p>
          </p:txBody>
        </p:sp>
      </p:grpSp>
      <p:grpSp>
        <p:nvGrpSpPr>
          <p:cNvPr id="38" name="Group 37"/>
          <p:cNvGrpSpPr/>
          <p:nvPr/>
        </p:nvGrpSpPr>
        <p:grpSpPr>
          <a:xfrm>
            <a:off x="7919071" y="3810755"/>
            <a:ext cx="3505068" cy="2501531"/>
            <a:chOff x="228600" y="381000"/>
            <a:chExt cx="3505068" cy="2501531"/>
          </a:xfrm>
        </p:grpSpPr>
        <p:grpSp>
          <p:nvGrpSpPr>
            <p:cNvPr id="39" name="Group 38"/>
            <p:cNvGrpSpPr/>
            <p:nvPr/>
          </p:nvGrpSpPr>
          <p:grpSpPr>
            <a:xfrm>
              <a:off x="228600" y="381000"/>
              <a:ext cx="3505068" cy="2501531"/>
              <a:chOff x="534986" y="381000"/>
              <a:chExt cx="2637111" cy="2501531"/>
            </a:xfrm>
          </p:grpSpPr>
          <p:sp>
            <p:nvSpPr>
              <p:cNvPr id="41" name="Rectangle 40"/>
              <p:cNvSpPr/>
              <p:nvPr/>
            </p:nvSpPr>
            <p:spPr>
              <a:xfrm>
                <a:off x="953621" y="971545"/>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4986" y="384805"/>
                <a:ext cx="457200"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714897" y="381000"/>
                <a:ext cx="457200"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Rectangle 39"/>
            <p:cNvSpPr/>
            <p:nvPr/>
          </p:nvSpPr>
          <p:spPr>
            <a:xfrm>
              <a:off x="773364" y="981204"/>
              <a:ext cx="2419945" cy="1323439"/>
            </a:xfrm>
            <a:prstGeom prst="rect">
              <a:avLst/>
            </a:prstGeom>
          </p:spPr>
          <p:txBody>
            <a:bodyPr wrap="square">
              <a:spAutoFit/>
            </a:bodyPr>
            <a:lstStyle/>
            <a:p>
              <a:pPr algn="ctr"/>
              <a:r>
                <a:rPr lang="en-US" sz="1600" b="1" dirty="0"/>
                <a:t>If we fast as the Lord intends, then He can bless us with light, health, righteousness, protection, revelation, and guidance</a:t>
              </a:r>
              <a:endParaRPr lang="en-US" sz="1600" i="1" dirty="0"/>
            </a:p>
          </p:txBody>
        </p:sp>
      </p:grpSp>
      <p:pic>
        <p:nvPicPr>
          <p:cNvPr id="20482" name="Picture 2" descr="https://www.lds.org/bc/content/ldsorg/content/images/p1003-01-0667-ps-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601" y="405517"/>
            <a:ext cx="3575891" cy="21753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media.graytvinc.com/images/690*388/bish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03" y="3976659"/>
            <a:ext cx="3290572" cy="185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Vertical)">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0484"/>
                                        </p:tgtEl>
                                        <p:attrNameLst>
                                          <p:attrName>style.visibility</p:attrName>
                                        </p:attrNameLst>
                                      </p:cBhvr>
                                      <p:to>
                                        <p:strVal val="visible"/>
                                      </p:to>
                                    </p:set>
                                    <p:animEffect transition="in" filter="fade">
                                      <p:cBhvr>
                                        <p:cTn id="18" dur="500"/>
                                        <p:tgtEl>
                                          <p:spTgt spid="2048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The Light—A Blessing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58:8</a:t>
            </a:r>
          </a:p>
        </p:txBody>
      </p:sp>
      <p:sp>
        <p:nvSpPr>
          <p:cNvPr id="2" name="Rectangle 1"/>
          <p:cNvSpPr/>
          <p:nvPr/>
        </p:nvSpPr>
        <p:spPr>
          <a:xfrm>
            <a:off x="318271" y="813252"/>
            <a:ext cx="6096000" cy="1200329"/>
          </a:xfrm>
          <a:prstGeom prst="rect">
            <a:avLst/>
          </a:prstGeom>
        </p:spPr>
        <p:txBody>
          <a:bodyPr>
            <a:spAutoFit/>
          </a:bodyPr>
          <a:lstStyle/>
          <a:p>
            <a:r>
              <a:rPr lang="en-US" sz="2400" i="1" dirty="0">
                <a:solidFill>
                  <a:srgbClr val="333333"/>
                </a:solidFill>
                <a:latin typeface="Calibri" panose="020F0502020204030204" pitchFamily="34" charset="0"/>
              </a:rPr>
              <a:t>One of the blessings of a true fast is the spiritual light that comes as we break away from darkness</a:t>
            </a:r>
            <a:r>
              <a:rPr lang="en-US" sz="1400" i="1" dirty="0">
                <a:solidFill>
                  <a:srgbClr val="333333"/>
                </a:solidFill>
                <a:latin typeface="Calibri" panose="020F0502020204030204" pitchFamily="34" charset="0"/>
              </a:rPr>
              <a:t> (3)</a:t>
            </a:r>
            <a:endParaRPr lang="en-US" sz="1400" dirty="0"/>
          </a:p>
        </p:txBody>
      </p:sp>
      <p:sp>
        <p:nvSpPr>
          <p:cNvPr id="3" name="Rectangle 2"/>
          <p:cNvSpPr/>
          <p:nvPr/>
        </p:nvSpPr>
        <p:spPr>
          <a:xfrm>
            <a:off x="3002085" y="3820987"/>
            <a:ext cx="5699158" cy="1015663"/>
          </a:xfrm>
          <a:prstGeom prst="rect">
            <a:avLst/>
          </a:prstGeom>
        </p:spPr>
        <p:txBody>
          <a:bodyPr wrap="square">
            <a:spAutoFit/>
          </a:bodyPr>
          <a:lstStyle/>
          <a:p>
            <a:r>
              <a:rPr lang="en-US" sz="2000" dirty="0"/>
              <a:t> “it is applied to the gathering up of the scattered rear of an army, or the keeping it from straggling, and defending it from the attacks of an enemy” </a:t>
            </a:r>
            <a:r>
              <a:rPr lang="en-US" sz="1400" dirty="0"/>
              <a:t>(5) </a:t>
            </a:r>
          </a:p>
        </p:txBody>
      </p:sp>
      <p:sp>
        <p:nvSpPr>
          <p:cNvPr id="7" name="Rectangle 6"/>
          <p:cNvSpPr/>
          <p:nvPr/>
        </p:nvSpPr>
        <p:spPr>
          <a:xfrm>
            <a:off x="6732543" y="1217520"/>
            <a:ext cx="5699158" cy="1015663"/>
          </a:xfrm>
          <a:prstGeom prst="rect">
            <a:avLst/>
          </a:prstGeom>
        </p:spPr>
        <p:txBody>
          <a:bodyPr wrap="square">
            <a:spAutoFit/>
          </a:bodyPr>
          <a:lstStyle/>
          <a:p>
            <a:r>
              <a:rPr lang="en-US" sz="2000" i="1" dirty="0" err="1"/>
              <a:t>Rereward</a:t>
            </a:r>
            <a:r>
              <a:rPr lang="en-US" sz="2000" dirty="0"/>
              <a:t> = an older word meaning “rear guard.” </a:t>
            </a:r>
          </a:p>
          <a:p>
            <a:endParaRPr lang="en-US" sz="2000" dirty="0"/>
          </a:p>
          <a:p>
            <a:r>
              <a:rPr lang="en-US" sz="2000" dirty="0"/>
              <a:t>Hebrew word </a:t>
            </a:r>
            <a:r>
              <a:rPr lang="en-US" sz="2000" i="1" dirty="0" err="1"/>
              <a:t>asaph</a:t>
            </a:r>
            <a:r>
              <a:rPr lang="en-US" sz="2000" dirty="0"/>
              <a:t> = “to gather”</a:t>
            </a:r>
          </a:p>
        </p:txBody>
      </p:sp>
      <p:sp>
        <p:nvSpPr>
          <p:cNvPr id="9" name="Rectangle 8"/>
          <p:cNvSpPr/>
          <p:nvPr/>
        </p:nvSpPr>
        <p:spPr>
          <a:xfrm>
            <a:off x="7425511" y="5342322"/>
            <a:ext cx="4313222" cy="1015663"/>
          </a:xfrm>
          <a:prstGeom prst="rect">
            <a:avLst/>
          </a:prstGeom>
        </p:spPr>
        <p:txBody>
          <a:bodyPr wrap="square">
            <a:spAutoFit/>
          </a:bodyPr>
          <a:lstStyle/>
          <a:p>
            <a:r>
              <a:rPr lang="en-US" sz="2000" dirty="0"/>
              <a:t>A better translation would be “the glory of Jehovah will gather thee, or keep thee together, </a:t>
            </a:r>
            <a:r>
              <a:rPr lang="en-US" sz="2000" i="1" dirty="0"/>
              <a:t>i.e.</a:t>
            </a:r>
            <a:r>
              <a:rPr lang="en-US" sz="2000" dirty="0"/>
              <a:t>be thy rear-guard” </a:t>
            </a:r>
            <a:r>
              <a:rPr lang="en-US" sz="1400" dirty="0"/>
              <a:t>(6)</a:t>
            </a:r>
          </a:p>
        </p:txBody>
      </p:sp>
      <p:sp>
        <p:nvSpPr>
          <p:cNvPr id="10" name="Rectangle 9"/>
          <p:cNvSpPr/>
          <p:nvPr/>
        </p:nvSpPr>
        <p:spPr>
          <a:xfrm>
            <a:off x="659014" y="4890585"/>
            <a:ext cx="7892557" cy="1015663"/>
          </a:xfrm>
          <a:prstGeom prst="rect">
            <a:avLst/>
          </a:prstGeom>
        </p:spPr>
        <p:txBody>
          <a:bodyPr wrap="square">
            <a:spAutoFit/>
          </a:bodyPr>
          <a:lstStyle/>
          <a:p>
            <a:r>
              <a:rPr lang="en-US" sz="6000" dirty="0">
                <a:solidFill>
                  <a:srgbClr val="FF0000"/>
                </a:solidFill>
                <a:effectLst>
                  <a:glow rad="139700">
                    <a:schemeClr val="accent3">
                      <a:satMod val="175000"/>
                      <a:alpha val="40000"/>
                    </a:schemeClr>
                  </a:glow>
                </a:effectLst>
              </a:rPr>
              <a:t>Leave No One Behind</a:t>
            </a:r>
          </a:p>
        </p:txBody>
      </p:sp>
      <p:pic>
        <p:nvPicPr>
          <p:cNvPr id="23554" name="Picture 2" descr="https://marriottschool.byu.edu/army/img/feature/00PWArmy_web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0" t="51810"/>
          <a:stretch/>
        </p:blipFill>
        <p:spPr bwMode="auto">
          <a:xfrm>
            <a:off x="1046862" y="2328955"/>
            <a:ext cx="9111796" cy="137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Thine Health—A Blessing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58:8</a:t>
            </a:r>
          </a:p>
        </p:txBody>
      </p:sp>
      <p:sp>
        <p:nvSpPr>
          <p:cNvPr id="2" name="Rectangle 1"/>
          <p:cNvSpPr/>
          <p:nvPr/>
        </p:nvSpPr>
        <p:spPr>
          <a:xfrm>
            <a:off x="549243" y="991403"/>
            <a:ext cx="6096000" cy="1077218"/>
          </a:xfrm>
          <a:prstGeom prst="rect">
            <a:avLst/>
          </a:prstGeom>
        </p:spPr>
        <p:txBody>
          <a:bodyPr>
            <a:spAutoFit/>
          </a:bodyPr>
          <a:lstStyle/>
          <a:p>
            <a:r>
              <a:rPr lang="en-US" sz="3200" i="1" dirty="0">
                <a:solidFill>
                  <a:srgbClr val="333333"/>
                </a:solidFill>
                <a:latin typeface="Calibri" panose="020F0502020204030204" pitchFamily="34" charset="0"/>
              </a:rPr>
              <a:t>A growth of new flesh in the place of the old wound</a:t>
            </a:r>
            <a:endParaRPr lang="en-US" sz="3200" dirty="0"/>
          </a:p>
        </p:txBody>
      </p:sp>
      <p:sp>
        <p:nvSpPr>
          <p:cNvPr id="7" name="Rectangle 6"/>
          <p:cNvSpPr/>
          <p:nvPr/>
        </p:nvSpPr>
        <p:spPr>
          <a:xfrm>
            <a:off x="5588200" y="4339527"/>
            <a:ext cx="5699158" cy="1077218"/>
          </a:xfrm>
          <a:prstGeom prst="rect">
            <a:avLst/>
          </a:prstGeom>
        </p:spPr>
        <p:txBody>
          <a:bodyPr wrap="square">
            <a:spAutoFit/>
          </a:bodyPr>
          <a:lstStyle/>
          <a:p>
            <a:r>
              <a:rPr lang="en-US" sz="3200" i="1" dirty="0"/>
              <a:t>Fasting properly helps in the healing of spiritual wounds</a:t>
            </a:r>
            <a:endParaRPr lang="en-US" sz="3200" dirty="0"/>
          </a:p>
        </p:txBody>
      </p:sp>
      <p:pic>
        <p:nvPicPr>
          <p:cNvPr id="22530" name="Picture 2" descr="https://encrypted-tbn3.gstatic.com/images?q=tbn:ANd9GcTTDToL1rGMXI9dliqcsCKLJy9WjJlCJY330FT-vcnpjrFkkb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543" y="1356039"/>
            <a:ext cx="2872078" cy="2872078"/>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18" y="2136694"/>
            <a:ext cx="283845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500"/>
                                        <p:tgtEl>
                                          <p:spTgt spid="2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A Guide and Protection—A Blessing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58:8-10</a:t>
            </a:r>
          </a:p>
        </p:txBody>
      </p:sp>
      <p:sp>
        <p:nvSpPr>
          <p:cNvPr id="2" name="Rectangle 1"/>
          <p:cNvSpPr/>
          <p:nvPr/>
        </p:nvSpPr>
        <p:spPr>
          <a:xfrm>
            <a:off x="3047999" y="991600"/>
            <a:ext cx="6096000" cy="830997"/>
          </a:xfrm>
          <a:prstGeom prst="rect">
            <a:avLst/>
          </a:prstGeom>
        </p:spPr>
        <p:txBody>
          <a:bodyPr>
            <a:spAutoFit/>
          </a:bodyPr>
          <a:lstStyle/>
          <a:p>
            <a:pPr algn="ctr"/>
            <a:r>
              <a:rPr lang="en-US" sz="2400" i="1" dirty="0">
                <a:solidFill>
                  <a:srgbClr val="333333"/>
                </a:solidFill>
                <a:latin typeface="Calibri" panose="020F0502020204030204" pitchFamily="34" charset="0"/>
              </a:rPr>
              <a:t>Isaiah promises that we will be surrounded by the glory of the Lord</a:t>
            </a:r>
            <a:endParaRPr lang="en-US" sz="1400" dirty="0"/>
          </a:p>
        </p:txBody>
      </p:sp>
      <p:sp>
        <p:nvSpPr>
          <p:cNvPr id="3" name="Rectangle 2"/>
          <p:cNvSpPr/>
          <p:nvPr/>
        </p:nvSpPr>
        <p:spPr>
          <a:xfrm>
            <a:off x="3519811" y="2818353"/>
            <a:ext cx="4851363" cy="2246769"/>
          </a:xfrm>
          <a:prstGeom prst="rect">
            <a:avLst/>
          </a:prstGeom>
        </p:spPr>
        <p:txBody>
          <a:bodyPr wrap="square">
            <a:spAutoFit/>
          </a:bodyPr>
          <a:lstStyle/>
          <a:p>
            <a:r>
              <a:rPr lang="en-US" sz="2800" b="0" i="1" dirty="0">
                <a:solidFill>
                  <a:srgbClr val="FFFF00"/>
                </a:solidFill>
                <a:effectLst>
                  <a:glow rad="139700">
                    <a:schemeClr val="accent2">
                      <a:satMod val="175000"/>
                      <a:alpha val="40000"/>
                    </a:schemeClr>
                  </a:glow>
                </a:effectLst>
                <a:latin typeface="Palatino"/>
              </a:rPr>
              <a:t>And if thou draw out thy soul to the hungry, and satisfy the afflicted soul; then shall thy light rise in obscurity, and thy darkness be as the noonday:</a:t>
            </a:r>
            <a:endParaRPr lang="en-US" sz="2800" i="1" dirty="0">
              <a:solidFill>
                <a:srgbClr val="FFFF00"/>
              </a:solidFill>
              <a:effectLst>
                <a:glow rad="139700">
                  <a:schemeClr val="accent2">
                    <a:satMod val="175000"/>
                    <a:alpha val="40000"/>
                  </a:schemeClr>
                </a:glow>
              </a:effectLst>
            </a:endParaRPr>
          </a:p>
        </p:txBody>
      </p:sp>
      <p:pic>
        <p:nvPicPr>
          <p:cNvPr id="19458" name="Picture 2" descr="i love this picture. Aren't we all lost in the stream of life? And the Savior is always reaching out to us and willing to carry us through the tough times...we just have to make the choice to take his h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18" y="1981128"/>
            <a:ext cx="238125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Jesu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175" y="1768337"/>
            <a:ext cx="3243882" cy="43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Safety of Thy Soul—A Blessing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58:11</a:t>
            </a:r>
          </a:p>
        </p:txBody>
      </p:sp>
      <p:sp>
        <p:nvSpPr>
          <p:cNvPr id="2" name="Rectangle 1"/>
          <p:cNvSpPr/>
          <p:nvPr/>
        </p:nvSpPr>
        <p:spPr>
          <a:xfrm>
            <a:off x="549243" y="991403"/>
            <a:ext cx="6096000" cy="830997"/>
          </a:xfrm>
          <a:prstGeom prst="rect">
            <a:avLst/>
          </a:prstGeom>
        </p:spPr>
        <p:txBody>
          <a:bodyPr>
            <a:spAutoFit/>
          </a:bodyPr>
          <a:lstStyle/>
          <a:p>
            <a:r>
              <a:rPr lang="en-US" sz="2400" i="1" dirty="0">
                <a:solidFill>
                  <a:srgbClr val="333333"/>
                </a:solidFill>
                <a:latin typeface="Calibri" panose="020F0502020204030204" pitchFamily="34" charset="0"/>
              </a:rPr>
              <a:t>Jehovah is like a shepherd who provides living water to his thirsting sheep</a:t>
            </a:r>
            <a:endParaRPr lang="en-US" sz="1400" dirty="0"/>
          </a:p>
        </p:txBody>
      </p:sp>
      <p:sp>
        <p:nvSpPr>
          <p:cNvPr id="3" name="Rectangle 2"/>
          <p:cNvSpPr/>
          <p:nvPr/>
        </p:nvSpPr>
        <p:spPr>
          <a:xfrm>
            <a:off x="4780134" y="2950941"/>
            <a:ext cx="6096000" cy="923330"/>
          </a:xfrm>
          <a:prstGeom prst="rect">
            <a:avLst/>
          </a:prstGeom>
        </p:spPr>
        <p:txBody>
          <a:bodyPr>
            <a:spAutoFit/>
          </a:bodyPr>
          <a:lstStyle/>
          <a:p>
            <a:r>
              <a:rPr lang="en-US" b="0" i="0" dirty="0">
                <a:solidFill>
                  <a:srgbClr val="333333"/>
                </a:solidFill>
                <a:effectLst/>
                <a:latin typeface="Palatino"/>
              </a:rPr>
              <a:t>Fat thy bones = Bones are the gauge of vitality</a:t>
            </a:r>
          </a:p>
          <a:p>
            <a:r>
              <a:rPr lang="en-US" dirty="0">
                <a:solidFill>
                  <a:srgbClr val="333333"/>
                </a:solidFill>
                <a:latin typeface="Palatino"/>
              </a:rPr>
              <a:t>	Dry brittle = sickness and old age (ouch)</a:t>
            </a:r>
          </a:p>
          <a:p>
            <a:r>
              <a:rPr lang="en-US" dirty="0">
                <a:solidFill>
                  <a:srgbClr val="333333"/>
                </a:solidFill>
                <a:latin typeface="Palatino"/>
              </a:rPr>
              <a:t>	Fat Bones = young and vital, not easily broken</a:t>
            </a:r>
            <a:endParaRPr lang="en-US" dirty="0"/>
          </a:p>
        </p:txBody>
      </p:sp>
      <p:sp>
        <p:nvSpPr>
          <p:cNvPr id="7" name="Rectangle 6"/>
          <p:cNvSpPr/>
          <p:nvPr/>
        </p:nvSpPr>
        <p:spPr>
          <a:xfrm>
            <a:off x="585097" y="4839944"/>
            <a:ext cx="6096000" cy="369332"/>
          </a:xfrm>
          <a:prstGeom prst="rect">
            <a:avLst/>
          </a:prstGeom>
        </p:spPr>
        <p:txBody>
          <a:bodyPr>
            <a:spAutoFit/>
          </a:bodyPr>
          <a:lstStyle/>
          <a:p>
            <a:r>
              <a:rPr lang="en-US" b="0" i="0" dirty="0">
                <a:solidFill>
                  <a:srgbClr val="333333"/>
                </a:solidFill>
                <a:effectLst/>
                <a:latin typeface="Palatino"/>
              </a:rPr>
              <a:t>Watered garden = </a:t>
            </a:r>
            <a:endParaRPr lang="en-US" dirty="0"/>
          </a:p>
        </p:txBody>
      </p:sp>
      <p:sp>
        <p:nvSpPr>
          <p:cNvPr id="4" name="Rectangle 3"/>
          <p:cNvSpPr/>
          <p:nvPr/>
        </p:nvSpPr>
        <p:spPr>
          <a:xfrm>
            <a:off x="2006223" y="5306854"/>
            <a:ext cx="6575835" cy="1200329"/>
          </a:xfrm>
          <a:prstGeom prst="rect">
            <a:avLst/>
          </a:prstGeom>
        </p:spPr>
        <p:txBody>
          <a:bodyPr wrap="square">
            <a:spAutoFit/>
          </a:bodyPr>
          <a:lstStyle/>
          <a:p>
            <a:r>
              <a:rPr lang="en-US" b="0" i="1">
                <a:solidFill>
                  <a:srgbClr val="FFFF00"/>
                </a:solidFill>
                <a:effectLst/>
                <a:latin typeface="Palatino"/>
              </a:rPr>
              <a:t>But unto him that keepeth my commandments I will give the mysteries of my kingdom, and the same shall be in him a well of living water, springing up unto everlasting life.</a:t>
            </a:r>
          </a:p>
          <a:p>
            <a:r>
              <a:rPr lang="en-US" b="0" i="1">
                <a:solidFill>
                  <a:srgbClr val="FFFF00"/>
                </a:solidFill>
                <a:effectLst/>
                <a:latin typeface="Palatino"/>
              </a:rPr>
              <a:t> D&amp;C 63:23</a:t>
            </a:r>
            <a:endParaRPr lang="en-US" i="1" dirty="0">
              <a:solidFill>
                <a:srgbClr val="FFFF00"/>
              </a:solidFill>
            </a:endParaRPr>
          </a:p>
        </p:txBody>
      </p:sp>
      <p:grpSp>
        <p:nvGrpSpPr>
          <p:cNvPr id="9" name="Group 8"/>
          <p:cNvGrpSpPr/>
          <p:nvPr/>
        </p:nvGrpSpPr>
        <p:grpSpPr>
          <a:xfrm>
            <a:off x="8582058" y="3874270"/>
            <a:ext cx="2181271" cy="2881470"/>
            <a:chOff x="9539060" y="4123128"/>
            <a:chExt cx="1912655" cy="2552771"/>
          </a:xfrm>
        </p:grpSpPr>
        <p:pic>
          <p:nvPicPr>
            <p:cNvPr id="18434" name="Picture 2" descr="Awesome painting -  by Yongkim Kim. What Jesus did for 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061" y="4123128"/>
              <a:ext cx="1912654" cy="2550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9060" y="6444132"/>
              <a:ext cx="871753" cy="231767"/>
            </a:xfrm>
            <a:prstGeom prst="rect">
              <a:avLst/>
            </a:prstGeom>
          </p:spPr>
          <p:txBody>
            <a:bodyPr wrap="none">
              <a:spAutoFit/>
            </a:bodyPr>
            <a:lstStyle/>
            <a:p>
              <a:r>
                <a:rPr lang="en-US" sz="1100" b="0" i="0" dirty="0" err="1">
                  <a:solidFill>
                    <a:schemeClr val="bg1"/>
                  </a:solidFill>
                  <a:effectLst/>
                  <a:latin typeface="Abadi" panose="020B0604020104020204" pitchFamily="34" charset="0"/>
                </a:rPr>
                <a:t>Yongkim</a:t>
              </a:r>
              <a:r>
                <a:rPr lang="en-US" sz="1100" b="0" i="0" dirty="0">
                  <a:solidFill>
                    <a:schemeClr val="bg1"/>
                  </a:solidFill>
                  <a:effectLst/>
                  <a:latin typeface="Abadi" panose="020B0604020104020204" pitchFamily="34" charset="0"/>
                </a:rPr>
                <a:t> Kim</a:t>
              </a:r>
              <a:endParaRPr lang="en-US" sz="1100" dirty="0">
                <a:solidFill>
                  <a:schemeClr val="bg1"/>
                </a:solidFill>
              </a:endParaRPr>
            </a:p>
          </p:txBody>
        </p:sp>
      </p:grpSp>
      <p:pic>
        <p:nvPicPr>
          <p:cNvPr id="18442" name="Picture 10" descr="Our Lion Who was the Lamb of GO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620" y="1883456"/>
            <a:ext cx="2581319" cy="2581319"/>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www.tricitypsychology.com/blog/wp-content/uploads/2010/07/Old-and-Young-han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206" y="952348"/>
            <a:ext cx="2969435" cy="197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The Rebuilders—A Blessing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58:12</a:t>
            </a:r>
          </a:p>
        </p:txBody>
      </p:sp>
      <p:sp>
        <p:nvSpPr>
          <p:cNvPr id="2" name="Rectangle 1"/>
          <p:cNvSpPr/>
          <p:nvPr/>
        </p:nvSpPr>
        <p:spPr>
          <a:xfrm>
            <a:off x="549242" y="991403"/>
            <a:ext cx="6467193" cy="830997"/>
          </a:xfrm>
          <a:prstGeom prst="rect">
            <a:avLst/>
          </a:prstGeom>
        </p:spPr>
        <p:txBody>
          <a:bodyPr wrap="square">
            <a:spAutoFit/>
          </a:bodyPr>
          <a:lstStyle/>
          <a:p>
            <a:r>
              <a:rPr lang="en-US" sz="2400" i="1" dirty="0">
                <a:solidFill>
                  <a:srgbClr val="333333"/>
                </a:solidFill>
                <a:latin typeface="Calibri" panose="020F0502020204030204" pitchFamily="34" charset="0"/>
              </a:rPr>
              <a:t>Those filled with light become rebuilders of broken walls, and restorers of houses in ruins.</a:t>
            </a:r>
            <a:endParaRPr lang="en-US" sz="1400" dirty="0"/>
          </a:p>
        </p:txBody>
      </p:sp>
      <p:sp>
        <p:nvSpPr>
          <p:cNvPr id="6" name="Rectangle 5"/>
          <p:cNvSpPr/>
          <p:nvPr/>
        </p:nvSpPr>
        <p:spPr>
          <a:xfrm>
            <a:off x="6246892" y="3219224"/>
            <a:ext cx="5305330" cy="1569660"/>
          </a:xfrm>
          <a:prstGeom prst="rect">
            <a:avLst/>
          </a:prstGeom>
        </p:spPr>
        <p:txBody>
          <a:bodyPr wrap="square">
            <a:spAutoFit/>
          </a:bodyPr>
          <a:lstStyle/>
          <a:p>
            <a:r>
              <a:rPr lang="en-US" sz="2400" i="1" dirty="0">
                <a:solidFill>
                  <a:srgbClr val="333333"/>
                </a:solidFill>
                <a:latin typeface="Calibri" panose="020F0502020204030204" pitchFamily="34" charset="0"/>
              </a:rPr>
              <a:t>Fasting helps us to repair our broken relationship with the Savior and we then join Him in the greatest work of restoring others to Christ</a:t>
            </a:r>
            <a:endParaRPr lang="en-US" sz="2400" dirty="0"/>
          </a:p>
        </p:txBody>
      </p:sp>
      <p:pic>
        <p:nvPicPr>
          <p:cNvPr id="17412" name="Picture 4" descr="File:Mormon Helping Hands Arkans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19" y="2354696"/>
            <a:ext cx="4647054" cy="263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3890" y="0"/>
            <a:ext cx="9744218" cy="923330"/>
          </a:xfrm>
          <a:prstGeom prst="rect">
            <a:avLst/>
          </a:prstGeom>
          <a:noFill/>
        </p:spPr>
        <p:txBody>
          <a:bodyPr wrap="square" rtlCol="0">
            <a:spAutoFit/>
          </a:bodyPr>
          <a:lstStyle/>
          <a:p>
            <a:pPr algn="ctr"/>
            <a:r>
              <a:rPr lang="en-US" sz="5400" dirty="0"/>
              <a:t>The True Law of the Fast</a:t>
            </a:r>
            <a:endParaRPr lang="en-US" sz="4000" dirty="0"/>
          </a:p>
        </p:txBody>
      </p:sp>
      <p:sp>
        <p:nvSpPr>
          <p:cNvPr id="6" name="TextBox 5"/>
          <p:cNvSpPr txBox="1"/>
          <p:nvPr/>
        </p:nvSpPr>
        <p:spPr>
          <a:xfrm>
            <a:off x="688063" y="1440974"/>
            <a:ext cx="3974471" cy="2554545"/>
          </a:xfrm>
          <a:prstGeom prst="rect">
            <a:avLst/>
          </a:prstGeom>
          <a:noFill/>
        </p:spPr>
        <p:txBody>
          <a:bodyPr wrap="square" rtlCol="0">
            <a:spAutoFit/>
          </a:bodyPr>
          <a:lstStyle/>
          <a:p>
            <a:r>
              <a:rPr lang="en-US" sz="2000" dirty="0"/>
              <a:t>Fasting is more than abstaining from two meals.</a:t>
            </a:r>
          </a:p>
          <a:p>
            <a:endParaRPr lang="en-US" sz="2000" dirty="0"/>
          </a:p>
          <a:p>
            <a:r>
              <a:rPr lang="en-US" sz="2000" dirty="0"/>
              <a:t>The intent of the fast is not personal depravation but seeking to help and bless others.</a:t>
            </a:r>
          </a:p>
          <a:p>
            <a:endParaRPr lang="en-US" sz="2000" dirty="0"/>
          </a:p>
          <a:p>
            <a:endParaRPr lang="en-US" sz="2000" dirty="0"/>
          </a:p>
        </p:txBody>
      </p:sp>
      <p:sp>
        <p:nvSpPr>
          <p:cNvPr id="2" name="Rectangle 1"/>
          <p:cNvSpPr/>
          <p:nvPr/>
        </p:nvSpPr>
        <p:spPr>
          <a:xfrm>
            <a:off x="5060888" y="4657636"/>
            <a:ext cx="6726724" cy="1292662"/>
          </a:xfrm>
          <a:prstGeom prst="rect">
            <a:avLst/>
          </a:prstGeom>
        </p:spPr>
        <p:txBody>
          <a:bodyPr wrap="square">
            <a:spAutoFit/>
          </a:bodyPr>
          <a:lstStyle/>
          <a:p>
            <a:r>
              <a:rPr lang="en-US" sz="2400" b="0" i="0" dirty="0">
                <a:solidFill>
                  <a:srgbClr val="FFFF00"/>
                </a:solidFill>
                <a:effectLst/>
                <a:latin typeface="Calibri" panose="020F0502020204030204" pitchFamily="34" charset="0"/>
              </a:rPr>
              <a:t>What amount should we give for a fast offering?</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Generally, at least the value of the two meals not eaten. Prophets have encouraged us to be generous when possible</a:t>
            </a:r>
            <a:endParaRPr lang="en-US" dirty="0"/>
          </a:p>
        </p:txBody>
      </p:sp>
      <p:pic>
        <p:nvPicPr>
          <p:cNvPr id="7170" name="Picture 2" descr="http://temples.elds.org/sandiegomormontemple-com/files/2012/02/mormon-beliefs-doctr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253" y="3790053"/>
            <a:ext cx="2175511" cy="27193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2.spectator.co.uk/files/2015/12/132617-empty-p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742" y="1278489"/>
            <a:ext cx="5113887" cy="287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The Law of the Sabbath </a:t>
            </a:r>
            <a:endParaRPr lang="en-US" sz="4000" dirty="0"/>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58:13-14</a:t>
            </a:r>
          </a:p>
        </p:txBody>
      </p:sp>
      <p:sp>
        <p:nvSpPr>
          <p:cNvPr id="2" name="Rectangle 1"/>
          <p:cNvSpPr/>
          <p:nvPr/>
        </p:nvSpPr>
        <p:spPr>
          <a:xfrm>
            <a:off x="1338941" y="725243"/>
            <a:ext cx="9514115" cy="830997"/>
          </a:xfrm>
          <a:prstGeom prst="rect">
            <a:avLst/>
          </a:prstGeom>
        </p:spPr>
        <p:txBody>
          <a:bodyPr wrap="square">
            <a:spAutoFit/>
          </a:bodyPr>
          <a:lstStyle/>
          <a:p>
            <a:pPr algn="ctr"/>
            <a:r>
              <a:rPr lang="en-US" sz="2400" i="1" dirty="0">
                <a:latin typeface="Calibri" panose="020F0502020204030204" pitchFamily="34" charset="0"/>
              </a:rPr>
              <a:t>One of the greatest challenges of the Sabbath is in giving up our desire for a “day off”. </a:t>
            </a:r>
            <a:endParaRPr lang="en-US" sz="1400" dirty="0"/>
          </a:p>
        </p:txBody>
      </p:sp>
      <p:sp>
        <p:nvSpPr>
          <p:cNvPr id="6" name="Rectangle 5"/>
          <p:cNvSpPr/>
          <p:nvPr/>
        </p:nvSpPr>
        <p:spPr>
          <a:xfrm>
            <a:off x="3758122" y="4101865"/>
            <a:ext cx="3891839" cy="1569660"/>
          </a:xfrm>
          <a:prstGeom prst="rect">
            <a:avLst/>
          </a:prstGeom>
        </p:spPr>
        <p:txBody>
          <a:bodyPr wrap="square">
            <a:spAutoFit/>
          </a:bodyPr>
          <a:lstStyle/>
          <a:p>
            <a:pPr algn="ctr"/>
            <a:r>
              <a:rPr lang="en-US" sz="2400" i="1" dirty="0">
                <a:latin typeface="Calibri" panose="020F0502020204030204" pitchFamily="34" charset="0"/>
              </a:rPr>
              <a:t>If we obey the Sabbath and consecrate it to the Lord with pure hearts we will find joy in our obedience and in the Lord</a:t>
            </a:r>
            <a:endParaRPr lang="en-US" sz="2400" dirty="0"/>
          </a:p>
        </p:txBody>
      </p:sp>
      <p:pic>
        <p:nvPicPr>
          <p:cNvPr id="16388" name="Picture 4" descr="http://media.ldscdn.org/images/media-library/family-portraits/family-church-attendance-993074-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59" y="1309990"/>
            <a:ext cx="2924638" cy="195122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standard.net/image/2015/06/11/800x_a16-9_b0_q80_p1/sacramentmeeting-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753" y="1173997"/>
            <a:ext cx="3108268" cy="174451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www.mormonchannel.org/bc/content/mormon-channel/images/audio/1600x900/family-home-evening-part-2-episode-12-2012-04-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8314" y="4227799"/>
            <a:ext cx="4014299" cy="2260869"/>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ldsimages.org/files/2013/08/mormon-visiting-620x49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7070" y="1849630"/>
            <a:ext cx="2431544" cy="194523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media.ldscdn.org/images/media-library/prayer/family-praying-1018983-galle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73" y="4010054"/>
            <a:ext cx="2921049" cy="194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6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99"/>
                                          </p:stCondLst>
                                        </p:cTn>
                                        <p:tgtEl>
                                          <p:spTgt spid="16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1499"/>
                                          </p:stCondLst>
                                        </p:cTn>
                                        <p:tgtEl>
                                          <p:spTgt spid="163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1999"/>
                                          </p:stCondLst>
                                        </p:cTn>
                                        <p:tgtEl>
                                          <p:spTgt spid="16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Doctrinal Mastery </a:t>
            </a:r>
            <a:endParaRPr lang="en-US" sz="4000" dirty="0"/>
          </a:p>
        </p:txBody>
      </p:sp>
      <p:sp>
        <p:nvSpPr>
          <p:cNvPr id="6" name="Rectangle 5"/>
          <p:cNvSpPr/>
          <p:nvPr/>
        </p:nvSpPr>
        <p:spPr>
          <a:xfrm>
            <a:off x="5884753" y="1109767"/>
            <a:ext cx="5413972" cy="5262979"/>
          </a:xfrm>
          <a:prstGeom prst="rect">
            <a:avLst/>
          </a:prstGeom>
        </p:spPr>
        <p:txBody>
          <a:bodyPr wrap="square">
            <a:spAutoFit/>
          </a:bodyPr>
          <a:lstStyle/>
          <a:p>
            <a:pPr fontAlgn="base"/>
            <a:r>
              <a:rPr lang="en-US" sz="2400" dirty="0"/>
              <a:t>If thou turn away thy foot from the </a:t>
            </a:r>
            <a:r>
              <a:rPr lang="en-US" sz="2400" dirty="0" err="1"/>
              <a:t>sabbath</a:t>
            </a:r>
            <a:r>
              <a:rPr lang="en-US" sz="2400" dirty="0"/>
              <a:t>, </a:t>
            </a:r>
            <a:r>
              <a:rPr lang="en-US" sz="2400" i="1" dirty="0"/>
              <a:t>from </a:t>
            </a:r>
            <a:r>
              <a:rPr lang="en-US" sz="2400" dirty="0"/>
              <a:t>doing thy pleasure on my holy day; and call the </a:t>
            </a:r>
            <a:r>
              <a:rPr lang="en-US" sz="2400" dirty="0" err="1"/>
              <a:t>sabbath</a:t>
            </a:r>
            <a:r>
              <a:rPr lang="en-US" sz="2400" dirty="0"/>
              <a:t> a delight, the holy of the </a:t>
            </a:r>
            <a:r>
              <a:rPr lang="en-US" sz="2400" cap="small" dirty="0"/>
              <a:t>Lord</a:t>
            </a:r>
            <a:r>
              <a:rPr lang="en-US" sz="2400" dirty="0"/>
              <a:t>, </a:t>
            </a:r>
            <a:r>
              <a:rPr lang="en-US" sz="2400" dirty="0" err="1"/>
              <a:t>honourable</a:t>
            </a:r>
            <a:r>
              <a:rPr lang="en-US" sz="2400" dirty="0"/>
              <a:t>; and shalt </a:t>
            </a:r>
            <a:r>
              <a:rPr lang="en-US" sz="2400" dirty="0" err="1"/>
              <a:t>honour</a:t>
            </a:r>
            <a:r>
              <a:rPr lang="en-US" sz="2400" dirty="0"/>
              <a:t> him, not doing thine own ways, nor finding thine own pleasure, nor speaking </a:t>
            </a:r>
            <a:r>
              <a:rPr lang="en-US" sz="2400" i="1" dirty="0"/>
              <a:t>thine own</a:t>
            </a:r>
            <a:r>
              <a:rPr lang="en-US" sz="2400" dirty="0"/>
              <a:t> words:</a:t>
            </a:r>
          </a:p>
          <a:p>
            <a:pPr fontAlgn="base"/>
            <a:r>
              <a:rPr lang="en-US" sz="2400" dirty="0"/>
              <a:t> </a:t>
            </a:r>
          </a:p>
          <a:p>
            <a:pPr fontAlgn="base"/>
            <a:r>
              <a:rPr lang="en-US" sz="2400" dirty="0"/>
              <a:t>Then shalt thou delight thyself in the </a:t>
            </a:r>
            <a:r>
              <a:rPr lang="en-US" sz="2400" cap="small" dirty="0"/>
              <a:t>Lord</a:t>
            </a:r>
            <a:r>
              <a:rPr lang="en-US" sz="2400" dirty="0"/>
              <a:t>; and I will cause thee to ride upon the high places of the earth, and feed thee with the heritage of Jacob thy father: for the mouth of the </a:t>
            </a:r>
            <a:r>
              <a:rPr lang="en-US" sz="2400" cap="small" dirty="0"/>
              <a:t>Lord</a:t>
            </a:r>
            <a:r>
              <a:rPr lang="en-US" sz="2400" dirty="0"/>
              <a:t> hath spoken </a:t>
            </a:r>
            <a:r>
              <a:rPr lang="en-US" sz="2400" i="1" dirty="0"/>
              <a:t>it.</a:t>
            </a:r>
            <a:endParaRPr lang="en-US" sz="2400" dirty="0"/>
          </a:p>
        </p:txBody>
      </p:sp>
      <p:grpSp>
        <p:nvGrpSpPr>
          <p:cNvPr id="7" name="Group 6"/>
          <p:cNvGrpSpPr/>
          <p:nvPr/>
        </p:nvGrpSpPr>
        <p:grpSpPr>
          <a:xfrm>
            <a:off x="917207" y="1611000"/>
            <a:ext cx="2979879" cy="3770972"/>
            <a:chOff x="2819400" y="3657600"/>
            <a:chExt cx="1447800" cy="2121932"/>
          </a:xfrm>
        </p:grpSpPr>
        <p:sp>
          <p:nvSpPr>
            <p:cNvPr id="9" name="TextBox 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0" name="Rectangle 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58:13-14</a:t>
              </a:r>
            </a:p>
          </p:txBody>
        </p:sp>
        <p:sp>
          <p:nvSpPr>
            <p:cNvPr id="13" name="Rectangle 1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Arrow 13"/>
          <p:cNvSpPr/>
          <p:nvPr/>
        </p:nvSpPr>
        <p:spPr>
          <a:xfrm>
            <a:off x="4158343" y="2645229"/>
            <a:ext cx="1578428" cy="12300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0-#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0-#ppt_w/2"/>
                                          </p:val>
                                        </p:tav>
                                        <p:tav tm="100000">
                                          <p:val>
                                            <p:strVal val="#ppt_x"/>
                                          </p:val>
                                        </p:tav>
                                      </p:tavLst>
                                    </p:anim>
                                    <p:anim calcmode="lin" valueType="num">
                                      <p:cBhvr additive="base">
                                        <p:cTn id="16"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705991" y="1249379"/>
            <a:ext cx="6112083" cy="4381876"/>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32643" y="997580"/>
              <a:ext cx="2293346" cy="1591083"/>
            </a:xfrm>
            <a:prstGeom prst="rect">
              <a:avLst/>
            </a:prstGeom>
          </p:spPr>
          <p:txBody>
            <a:bodyPr wrap="square">
              <a:spAutoFit/>
            </a:bodyPr>
            <a:lstStyle/>
            <a:p>
              <a:pPr algn="ctr"/>
              <a:r>
                <a:rPr lang="en-US" sz="2400" dirty="0"/>
                <a:t> </a:t>
              </a:r>
              <a:r>
                <a:rPr lang="en-US" sz="2400" b="1" dirty="0"/>
                <a:t>If we honor the Lord by keeping the Sabbath day holy, then we will have joy in our relationship with the Lord and obtain both temporal and spiritual blessings</a:t>
              </a:r>
              <a:endParaRPr lang="en-US" sz="2400" i="1" dirty="0"/>
            </a:p>
          </p:txBody>
        </p:sp>
      </p:grpSp>
    </p:spTree>
    <p:extLst>
      <p:ext uri="{BB962C8B-B14F-4D97-AF65-F5344CB8AC3E}">
        <p14:creationId xmlns:p14="http://schemas.microsoft.com/office/powerpoint/2010/main" val="340067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58:13-14</a:t>
            </a:r>
          </a:p>
        </p:txBody>
      </p:sp>
      <p:sp>
        <p:nvSpPr>
          <p:cNvPr id="6" name="Rectangle 5"/>
          <p:cNvSpPr/>
          <p:nvPr/>
        </p:nvSpPr>
        <p:spPr>
          <a:xfrm>
            <a:off x="353085" y="575612"/>
            <a:ext cx="5413972" cy="2677656"/>
          </a:xfrm>
          <a:prstGeom prst="rect">
            <a:avLst/>
          </a:prstGeom>
        </p:spPr>
        <p:txBody>
          <a:bodyPr wrap="square">
            <a:spAutoFit/>
          </a:bodyPr>
          <a:lstStyle/>
          <a:p>
            <a:pPr fontAlgn="base"/>
            <a:r>
              <a:rPr lang="en-US" sz="2400" dirty="0"/>
              <a:t>“The Sabbath is a holy day in which to do worthy and holy things. Abstinence from work and recreation is important but insufficient. The Sabbath calls for constructive thoughts and acts, and if one merely lounges about doing nothing on the Sabbath, he is breaking it. </a:t>
            </a:r>
          </a:p>
        </p:txBody>
      </p:sp>
      <p:sp>
        <p:nvSpPr>
          <p:cNvPr id="7" name="Rectangle 6"/>
          <p:cNvSpPr/>
          <p:nvPr/>
        </p:nvSpPr>
        <p:spPr>
          <a:xfrm>
            <a:off x="6236764" y="3305509"/>
            <a:ext cx="5413972" cy="3046988"/>
          </a:xfrm>
          <a:prstGeom prst="rect">
            <a:avLst/>
          </a:prstGeom>
        </p:spPr>
        <p:txBody>
          <a:bodyPr wrap="square">
            <a:spAutoFit/>
          </a:bodyPr>
          <a:lstStyle/>
          <a:p>
            <a:pPr fontAlgn="base"/>
            <a:r>
              <a:rPr lang="en-US" sz="2400" dirty="0"/>
              <a:t>“To observe it, one will be on his knees in prayer, preparing lessons, studying the gospel, meditating, visiting the ill and distressed, sleeping, reading wholesome material, and attending all the meetings of that day to which he is expected. To fail to do these proper things is a transgression on the omission side.” </a:t>
            </a:r>
          </a:p>
        </p:txBody>
      </p:sp>
      <p:sp>
        <p:nvSpPr>
          <p:cNvPr id="2" name="Rectangle 1"/>
          <p:cNvSpPr/>
          <p:nvPr/>
        </p:nvSpPr>
        <p:spPr>
          <a:xfrm>
            <a:off x="11650736" y="6488668"/>
            <a:ext cx="442750" cy="369332"/>
          </a:xfrm>
          <a:prstGeom prst="rect">
            <a:avLst/>
          </a:prstGeom>
        </p:spPr>
        <p:txBody>
          <a:bodyPr wrap="none">
            <a:spAutoFit/>
          </a:bodyPr>
          <a:lstStyle/>
          <a:p>
            <a:pPr fontAlgn="base"/>
            <a:r>
              <a:rPr lang="en-US" dirty="0"/>
              <a:t>(4)</a:t>
            </a:r>
          </a:p>
        </p:txBody>
      </p:sp>
      <p:grpSp>
        <p:nvGrpSpPr>
          <p:cNvPr id="9" name="Group 8"/>
          <p:cNvGrpSpPr/>
          <p:nvPr/>
        </p:nvGrpSpPr>
        <p:grpSpPr>
          <a:xfrm>
            <a:off x="7514376" y="384296"/>
            <a:ext cx="2006941" cy="2410053"/>
            <a:chOff x="5293349" y="2231910"/>
            <a:chExt cx="1738265" cy="2087411"/>
          </a:xfrm>
        </p:grpSpPr>
        <p:pic>
          <p:nvPicPr>
            <p:cNvPr id="10" name="Picture 2" descr="http://www.us.all.biz/img/us/catalog/12415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18776" y="2406483"/>
              <a:ext cx="2087411" cy="17382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487" y="2498756"/>
              <a:ext cx="1231559" cy="1562704"/>
            </a:xfrm>
            <a:prstGeom prst="rect">
              <a:avLst/>
            </a:prstGeom>
          </p:spPr>
        </p:pic>
      </p:grpSp>
    </p:spTree>
    <p:extLst>
      <p:ext uri="{BB962C8B-B14F-4D97-AF65-F5344CB8AC3E}">
        <p14:creationId xmlns:p14="http://schemas.microsoft.com/office/powerpoint/2010/main" val="16043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199" y="108857"/>
            <a:ext cx="12028283" cy="6463308"/>
          </a:xfrm>
          <a:prstGeom prst="rect">
            <a:avLst/>
          </a:prstGeom>
          <a:noFill/>
        </p:spPr>
        <p:txBody>
          <a:bodyPr wrap="square" rtlCol="0">
            <a:spAutoFit/>
          </a:bodyPr>
          <a:lstStyle/>
          <a:p>
            <a:r>
              <a:rPr lang="en-US" dirty="0"/>
              <a:t>Sources:</a:t>
            </a:r>
          </a:p>
          <a:p>
            <a:endParaRPr lang="en-US" dirty="0"/>
          </a:p>
          <a:p>
            <a:r>
              <a:rPr lang="en-US" dirty="0"/>
              <a:t>Suggested Hymn: #280 Welcome, Welcome, Sabbath Morning</a:t>
            </a:r>
          </a:p>
          <a:p>
            <a:endParaRPr lang="en-US" dirty="0"/>
          </a:p>
          <a:p>
            <a:r>
              <a:rPr lang="en-US" dirty="0"/>
              <a:t>Videos:</a:t>
            </a:r>
          </a:p>
          <a:p>
            <a:r>
              <a:rPr lang="en-US" dirty="0"/>
              <a:t>“Is Not This the Fast That I Have Chosen?” (3:15)</a:t>
            </a:r>
          </a:p>
          <a:p>
            <a:r>
              <a:rPr lang="en-US" dirty="0"/>
              <a:t>Wherefore Have We Fasted(7:22)</a:t>
            </a:r>
          </a:p>
          <a:p>
            <a:endParaRPr lang="en-US" dirty="0"/>
          </a:p>
          <a:p>
            <a:pPr marL="342900" indent="-342900">
              <a:buAutoNum type="arabicPeriod"/>
            </a:pPr>
            <a:r>
              <a:rPr lang="en-US" i="1" dirty="0"/>
              <a:t>True to the Faith: A Gospel Reference</a:t>
            </a:r>
            <a:r>
              <a:rPr lang="en-US" dirty="0"/>
              <a:t>(2004), 67</a:t>
            </a:r>
          </a:p>
          <a:p>
            <a:pPr marL="342900" indent="-342900">
              <a:buFontTx/>
              <a:buAutoNum type="arabicPeriod"/>
            </a:pPr>
            <a:r>
              <a:rPr lang="en-US" dirty="0"/>
              <a:t>Old Testament Institute Manual The Last Days and the Millennium Chapter 18 </a:t>
            </a:r>
          </a:p>
          <a:p>
            <a:pPr marL="342900" indent="-342900">
              <a:buFontTx/>
              <a:buAutoNum type="arabicPeriod"/>
            </a:pPr>
            <a:r>
              <a:rPr lang="en-US" dirty="0"/>
              <a:t>Poway Institute Handout Becky Davies and Lesley Meacham</a:t>
            </a:r>
          </a:p>
          <a:p>
            <a:pPr marL="342900" indent="-342900">
              <a:buFontTx/>
              <a:buAutoNum type="arabicPeriod"/>
            </a:pPr>
            <a:r>
              <a:rPr lang="en-US" dirty="0"/>
              <a:t>Spencer W. Kimball </a:t>
            </a:r>
            <a:r>
              <a:rPr lang="en-US" i="1" dirty="0"/>
              <a:t>Miracle of Forgiveness</a:t>
            </a:r>
          </a:p>
          <a:p>
            <a:r>
              <a:rPr lang="en-US" i="1" dirty="0"/>
              <a:t>	</a:t>
            </a:r>
            <a:r>
              <a:rPr lang="en-US" dirty="0"/>
              <a:t>President Spencer W. Kimball(</a:t>
            </a:r>
            <a:r>
              <a:rPr lang="en-US" i="1" dirty="0"/>
              <a:t>The Miracle of Forgiveness</a:t>
            </a:r>
            <a:r>
              <a:rPr lang="en-US" dirty="0"/>
              <a:t> [1969], 96–97)</a:t>
            </a:r>
            <a:r>
              <a:rPr lang="en-US" i="1" dirty="0"/>
              <a:t> </a:t>
            </a:r>
          </a:p>
          <a:p>
            <a:pPr marL="342900" indent="-342900">
              <a:buFont typeface="+mj-lt"/>
              <a:buAutoNum type="arabicPeriod" startAt="5"/>
            </a:pPr>
            <a:r>
              <a:rPr lang="en-US" dirty="0"/>
              <a:t>William Wilson, </a:t>
            </a:r>
            <a:r>
              <a:rPr lang="en-US" i="1" dirty="0"/>
              <a:t>Old Testament Word Studies, </a:t>
            </a:r>
            <a:r>
              <a:rPr lang="en-US" dirty="0" err="1"/>
              <a:t>s.v</a:t>
            </a:r>
            <a:r>
              <a:rPr lang="en-US" dirty="0"/>
              <a:t>. “</a:t>
            </a:r>
            <a:r>
              <a:rPr lang="en-US" dirty="0" err="1"/>
              <a:t>rereward</a:t>
            </a:r>
            <a:r>
              <a:rPr lang="en-US" dirty="0"/>
              <a:t>.”</a:t>
            </a:r>
          </a:p>
          <a:p>
            <a:pPr marL="342900" indent="-342900">
              <a:buFontTx/>
              <a:buAutoNum type="arabicPeriod" startAt="5"/>
            </a:pPr>
            <a:r>
              <a:rPr lang="en-US" dirty="0"/>
              <a:t>C. F. </a:t>
            </a:r>
            <a:r>
              <a:rPr lang="en-US" dirty="0" err="1"/>
              <a:t>Keil</a:t>
            </a:r>
            <a:r>
              <a:rPr lang="en-US" dirty="0"/>
              <a:t> and F. </a:t>
            </a:r>
            <a:r>
              <a:rPr lang="en-US" dirty="0" err="1"/>
              <a:t>Delitzsch</a:t>
            </a:r>
            <a:r>
              <a:rPr lang="en-US" dirty="0"/>
              <a:t>, </a:t>
            </a:r>
            <a:r>
              <a:rPr lang="en-US" i="1" dirty="0"/>
              <a:t>Commentary on the Old Testament,</a:t>
            </a:r>
            <a:r>
              <a:rPr lang="en-US" dirty="0"/>
              <a:t> 7:2:390</a:t>
            </a:r>
          </a:p>
          <a:p>
            <a:pPr marL="342900" indent="-342900">
              <a:buFontTx/>
              <a:buAutoNum type="arabicPeriod" startAt="5"/>
            </a:pPr>
            <a:r>
              <a:rPr lang="en-US" dirty="0"/>
              <a:t>Elder Joseph B. </a:t>
            </a:r>
            <a:r>
              <a:rPr lang="en-US" dirty="0" err="1"/>
              <a:t>Wirthlin</a:t>
            </a:r>
            <a:r>
              <a:rPr lang="en-US" dirty="0"/>
              <a:t> </a:t>
            </a:r>
            <a:r>
              <a:rPr lang="en-US" i="0" dirty="0">
                <a:effectLst/>
              </a:rPr>
              <a:t>(</a:t>
            </a:r>
            <a:r>
              <a:rPr lang="en-US" i="0" u="none" strike="noStrike" dirty="0">
                <a:effectLst/>
              </a:rPr>
              <a:t>“The Law of the Fast,”</a:t>
            </a:r>
            <a:r>
              <a:rPr lang="en-US" i="1" dirty="0">
                <a:effectLst/>
              </a:rPr>
              <a:t> Ensign,</a:t>
            </a:r>
            <a:r>
              <a:rPr lang="en-US" i="0" dirty="0">
                <a:effectLst/>
              </a:rPr>
              <a:t> May 2001, 73-74).</a:t>
            </a:r>
          </a:p>
          <a:p>
            <a:pPr marL="342900" indent="-342900">
              <a:buFontTx/>
              <a:buAutoNum type="arabicPeriod" startAt="5"/>
            </a:pPr>
            <a:r>
              <a:rPr lang="en-US" dirty="0"/>
              <a:t>President Ezra Taft Benson (“Do Not Despair,” E</a:t>
            </a:r>
            <a:r>
              <a:rPr lang="en-US" i="1" dirty="0"/>
              <a:t>nsign, </a:t>
            </a:r>
            <a:r>
              <a:rPr lang="en-US" dirty="0"/>
              <a:t>Nov. 1974, 66–67).</a:t>
            </a:r>
          </a:p>
          <a:p>
            <a:pPr marL="342900" indent="-342900">
              <a:buFontTx/>
              <a:buAutoNum type="arabicPeriod" startAt="5"/>
            </a:pPr>
            <a:endParaRPr lang="en-US" dirty="0"/>
          </a:p>
          <a:p>
            <a:pPr marL="342900" indent="-342900">
              <a:buFontTx/>
              <a:buAutoNum type="arabicPeriod" startAt="5"/>
            </a:pPr>
            <a:endParaRPr lang="en-US" dirty="0"/>
          </a:p>
          <a:p>
            <a:pPr marL="342900" indent="-342900">
              <a:buFontTx/>
              <a:buAutoNum type="arabicPeriod" startAt="5"/>
            </a:pPr>
            <a:endParaRPr lang="en-US" dirty="0"/>
          </a:p>
          <a:p>
            <a:pPr marL="342900" indent="-342900">
              <a:buAutoNum type="arabicPeriod" startAt="5"/>
            </a:pPr>
            <a:endParaRPr lang="en-US" dirty="0"/>
          </a:p>
          <a:p>
            <a:r>
              <a:rPr lang="en-US" dirty="0"/>
              <a:t>  </a:t>
            </a:r>
          </a:p>
          <a:p>
            <a:endParaRPr lang="en-US" dirty="0"/>
          </a:p>
        </p:txBody>
      </p:sp>
      <p:grpSp>
        <p:nvGrpSpPr>
          <p:cNvPr id="45" name="Group 44"/>
          <p:cNvGrpSpPr/>
          <p:nvPr/>
        </p:nvGrpSpPr>
        <p:grpSpPr>
          <a:xfrm>
            <a:off x="4818099" y="1202089"/>
            <a:ext cx="804155" cy="1018596"/>
            <a:chOff x="7543800" y="3810000"/>
            <a:chExt cx="1143000" cy="1447800"/>
          </a:xfrm>
        </p:grpSpPr>
        <p:sp>
          <p:nvSpPr>
            <p:cNvPr id="46" name="Trapezoid 4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924800" y="3810000"/>
              <a:ext cx="645353" cy="610017"/>
              <a:chOff x="7924800" y="5867400"/>
              <a:chExt cx="645353" cy="610017"/>
            </a:xfrm>
          </p:grpSpPr>
          <p:grpSp>
            <p:nvGrpSpPr>
              <p:cNvPr id="58" name="Group 13"/>
              <p:cNvGrpSpPr/>
              <p:nvPr/>
            </p:nvGrpSpPr>
            <p:grpSpPr>
              <a:xfrm>
                <a:off x="7924800" y="5867400"/>
                <a:ext cx="645353" cy="610017"/>
                <a:chOff x="3037563" y="3121795"/>
                <a:chExt cx="1250371" cy="1224010"/>
              </a:xfrm>
            </p:grpSpPr>
            <p:sp>
              <p:nvSpPr>
                <p:cNvPr id="60" name="Oval 5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43800" y="4038600"/>
              <a:ext cx="403070" cy="381000"/>
              <a:chOff x="7924800" y="5867400"/>
              <a:chExt cx="645353" cy="610017"/>
            </a:xfrm>
          </p:grpSpPr>
          <p:grpSp>
            <p:nvGrpSpPr>
              <p:cNvPr id="52" name="Group 13"/>
              <p:cNvGrpSpPr/>
              <p:nvPr/>
            </p:nvGrpSpPr>
            <p:grpSpPr>
              <a:xfrm>
                <a:off x="7924800" y="5867400"/>
                <a:ext cx="645353" cy="610017"/>
                <a:chOff x="3037563" y="3121795"/>
                <a:chExt cx="1250371" cy="1224010"/>
              </a:xfrm>
            </p:grpSpPr>
            <p:sp>
              <p:nvSpPr>
                <p:cNvPr id="54" name="Oval 5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7E2C15C4-DBBA-4AB1-A170-A7C8403A1FC2}"/>
              </a:ext>
            </a:extLst>
          </p:cNvPr>
          <p:cNvSpPr>
            <a:spLocks noGrp="1"/>
          </p:cNvSpPr>
          <p:nvPr/>
        </p:nvSpPr>
        <p:spPr>
          <a:xfrm>
            <a:off x="-11319" y="64435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5286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8" y="87744"/>
            <a:ext cx="6096000" cy="2862322"/>
          </a:xfrm>
          <a:prstGeom prst="rect">
            <a:avLst/>
          </a:prstGeom>
          <a:ln>
            <a:solidFill>
              <a:schemeClr val="tx1"/>
            </a:solidFill>
          </a:ln>
        </p:spPr>
        <p:txBody>
          <a:bodyPr>
            <a:spAutoFit/>
          </a:bodyPr>
          <a:lstStyle/>
          <a:p>
            <a:r>
              <a:rPr lang="en-US" sz="1200" b="1" i="0" dirty="0">
                <a:effectLst/>
                <a:latin typeface="Arial" panose="020B0604020202020204" pitchFamily="34" charset="0"/>
              </a:rPr>
              <a:t>Lent</a:t>
            </a:r>
            <a:r>
              <a:rPr lang="en-US" sz="1200" b="0" i="0" dirty="0">
                <a:effectLst/>
                <a:latin typeface="Arial" panose="020B0604020202020204" pitchFamily="34" charset="0"/>
              </a:rPr>
              <a:t> is a solemn religious observance in the </a:t>
            </a:r>
            <a:r>
              <a:rPr lang="en-US" sz="1200" b="0" i="0" u="none" strike="noStrike" dirty="0">
                <a:effectLst/>
                <a:latin typeface="Arial" panose="020B0604020202020204" pitchFamily="34" charset="0"/>
              </a:rPr>
              <a:t>liturgical calendar</a:t>
            </a:r>
            <a:r>
              <a:rPr lang="en-US" sz="1200" b="0" i="0" dirty="0">
                <a:effectLst/>
                <a:latin typeface="Arial" panose="020B0604020202020204" pitchFamily="34" charset="0"/>
              </a:rPr>
              <a:t> of many </a:t>
            </a:r>
            <a:r>
              <a:rPr lang="en-US" sz="1200" b="0" i="0" u="none" strike="noStrike" dirty="0">
                <a:effectLst/>
                <a:latin typeface="Arial" panose="020B0604020202020204" pitchFamily="34" charset="0"/>
              </a:rPr>
              <a:t>Christian</a:t>
            </a:r>
            <a:r>
              <a:rPr lang="en-US" sz="1200" b="0" i="0" dirty="0">
                <a:effectLst/>
                <a:latin typeface="Arial" panose="020B0604020202020204" pitchFamily="34" charset="0"/>
              </a:rPr>
              <a:t> denominations that begins on </a:t>
            </a:r>
            <a:r>
              <a:rPr lang="en-US" sz="1200" b="0" i="0" u="none" strike="noStrike" dirty="0">
                <a:effectLst/>
                <a:latin typeface="Arial" panose="020B0604020202020204" pitchFamily="34" charset="0"/>
              </a:rPr>
              <a:t>Ash Wednesday</a:t>
            </a:r>
            <a:r>
              <a:rPr lang="en-US" sz="1200" b="0" i="0" dirty="0">
                <a:effectLst/>
                <a:latin typeface="Arial" panose="020B0604020202020204" pitchFamily="34" charset="0"/>
              </a:rPr>
              <a:t> and covers a period of approximately six weeks before </a:t>
            </a:r>
            <a:r>
              <a:rPr lang="en-US" sz="1200" b="0" i="0" u="none" strike="noStrike" dirty="0">
                <a:effectLst/>
                <a:latin typeface="Arial" panose="020B0604020202020204" pitchFamily="34" charset="0"/>
              </a:rPr>
              <a:t>Easter Sunday</a:t>
            </a:r>
            <a:r>
              <a:rPr lang="en-US" sz="1200" b="0" i="0" dirty="0">
                <a:effectLst/>
                <a:latin typeface="Arial" panose="020B0604020202020204" pitchFamily="34" charset="0"/>
              </a:rPr>
              <a:t>. The traditional purpose of Lent is the preparation of the believer through </a:t>
            </a:r>
            <a:r>
              <a:rPr lang="en-US" sz="1200" b="0" i="0" u="none" strike="noStrike" dirty="0">
                <a:effectLst/>
                <a:latin typeface="Arial" panose="020B0604020202020204" pitchFamily="34" charset="0"/>
              </a:rPr>
              <a:t>prayer</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penance</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repentance</a:t>
            </a:r>
            <a:r>
              <a:rPr lang="en-US" sz="1200" b="0" i="0" dirty="0">
                <a:effectLst/>
                <a:latin typeface="Arial" panose="020B0604020202020204" pitchFamily="34" charset="0"/>
              </a:rPr>
              <a:t> of sins, </a:t>
            </a:r>
            <a:r>
              <a:rPr lang="en-US" sz="1200" b="0" i="0" u="none" strike="noStrike" dirty="0">
                <a:effectLst/>
                <a:latin typeface="Arial" panose="020B0604020202020204" pitchFamily="34" charset="0"/>
              </a:rPr>
              <a:t>almsgiving</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atonement</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self-denial</a:t>
            </a:r>
            <a:r>
              <a:rPr lang="en-US" sz="1200" b="0" i="0" dirty="0">
                <a:effectLst/>
                <a:latin typeface="Arial" panose="020B0604020202020204" pitchFamily="34" charset="0"/>
              </a:rPr>
              <a:t>. This event is observed by Christians in the </a:t>
            </a:r>
            <a:r>
              <a:rPr lang="en-US" sz="1200" b="0" i="0" u="none" strike="noStrike" dirty="0">
                <a:effectLst/>
                <a:latin typeface="Arial" panose="020B0604020202020204" pitchFamily="34" charset="0"/>
              </a:rPr>
              <a:t>Anglican</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Eastern Orthodox</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Lutheran</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Methodist</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Roman Catholic</a:t>
            </a:r>
            <a:r>
              <a:rPr lang="en-US" sz="1200" dirty="0">
                <a:latin typeface="Arial" panose="020B0604020202020204" pitchFamily="34" charset="0"/>
              </a:rPr>
              <a:t>.</a:t>
            </a:r>
            <a:r>
              <a:rPr lang="en-US" sz="1200" b="0" i="0" dirty="0">
                <a:effectLst/>
                <a:latin typeface="Arial" panose="020B0604020202020204" pitchFamily="34" charset="0"/>
              </a:rPr>
              <a:t> Recently, some </a:t>
            </a:r>
            <a:r>
              <a:rPr lang="en-US" sz="1200" b="0" i="0" u="none" strike="noStrike" dirty="0">
                <a:effectLst/>
                <a:latin typeface="Arial" panose="020B0604020202020204" pitchFamily="34" charset="0"/>
              </a:rPr>
              <a:t>Anabaptist</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evangelical</a:t>
            </a:r>
            <a:r>
              <a:rPr lang="en-US" sz="1200" b="0" i="0" dirty="0">
                <a:effectLst/>
                <a:latin typeface="Arial" panose="020B0604020202020204" pitchFamily="34" charset="0"/>
              </a:rPr>
              <a:t> churches also observe the Lenten season. Its institutional purpose is heightened in the annual commemoration of </a:t>
            </a:r>
            <a:r>
              <a:rPr lang="en-US" sz="1200" b="0" i="0" u="none" strike="noStrike" dirty="0">
                <a:effectLst/>
                <a:latin typeface="Arial" panose="020B0604020202020204" pitchFamily="34" charset="0"/>
              </a:rPr>
              <a:t>Holy Week</a:t>
            </a:r>
            <a:r>
              <a:rPr lang="en-US" sz="1200" b="0" i="0" dirty="0">
                <a:effectLst/>
                <a:latin typeface="Arial" panose="020B0604020202020204" pitchFamily="34" charset="0"/>
              </a:rPr>
              <a:t>, marking the death, burial, and </a:t>
            </a:r>
            <a:r>
              <a:rPr lang="en-US" sz="1200" b="0" i="0" u="none" strike="noStrike" dirty="0">
                <a:effectLst/>
                <a:latin typeface="Arial" panose="020B0604020202020204" pitchFamily="34" charset="0"/>
              </a:rPr>
              <a:t>resurrection of Jesus</a:t>
            </a:r>
            <a:r>
              <a:rPr lang="en-US" sz="1200" b="0" i="0" dirty="0">
                <a:effectLst/>
                <a:latin typeface="Arial" panose="020B0604020202020204" pitchFamily="34" charset="0"/>
              </a:rPr>
              <a:t>, which recalls the tradition and events of the </a:t>
            </a:r>
            <a:r>
              <a:rPr lang="en-US" sz="1200" b="0" i="0" u="none" strike="noStrike" dirty="0">
                <a:effectLst/>
                <a:latin typeface="Arial" panose="020B0604020202020204" pitchFamily="34" charset="0"/>
              </a:rPr>
              <a:t>New Testament</a:t>
            </a:r>
            <a:r>
              <a:rPr lang="en-US" sz="1200" b="0" i="0" dirty="0">
                <a:effectLst/>
                <a:latin typeface="Arial" panose="020B0604020202020204" pitchFamily="34" charset="0"/>
              </a:rPr>
              <a:t> beginning on </a:t>
            </a:r>
            <a:r>
              <a:rPr lang="en-US" sz="1200" b="0" i="0" u="none" strike="noStrike" dirty="0">
                <a:effectLst/>
                <a:latin typeface="Arial" panose="020B0604020202020204" pitchFamily="34" charset="0"/>
              </a:rPr>
              <a:t>Friday of Sorrows</a:t>
            </a:r>
            <a:r>
              <a:rPr lang="en-US" sz="1200" b="0" i="0" dirty="0">
                <a:effectLst/>
                <a:latin typeface="Arial" panose="020B0604020202020204" pitchFamily="34" charset="0"/>
              </a:rPr>
              <a:t>, further climaxing on Jesus' </a:t>
            </a:r>
            <a:r>
              <a:rPr lang="en-US" sz="1200" b="0" i="0" u="none" strike="noStrike" dirty="0">
                <a:effectLst/>
                <a:latin typeface="Arial" panose="020B0604020202020204" pitchFamily="34" charset="0"/>
              </a:rPr>
              <a:t>crucifixion</a:t>
            </a:r>
            <a:r>
              <a:rPr lang="en-US" sz="1200" b="0" i="0" dirty="0">
                <a:effectLst/>
                <a:latin typeface="Arial" panose="020B0604020202020204" pitchFamily="34" charset="0"/>
              </a:rPr>
              <a:t> on </a:t>
            </a:r>
            <a:r>
              <a:rPr lang="en-US" sz="1200" b="0" i="0" u="none" strike="noStrike" dirty="0">
                <a:effectLst/>
                <a:latin typeface="Arial" panose="020B0604020202020204" pitchFamily="34" charset="0"/>
              </a:rPr>
              <a:t>Good Friday</a:t>
            </a:r>
            <a:r>
              <a:rPr lang="en-US" sz="1200" b="0" i="0" dirty="0">
                <a:effectLst/>
                <a:latin typeface="Arial" panose="020B0604020202020204" pitchFamily="34" charset="0"/>
              </a:rPr>
              <a:t>, which ultimately culminates in the joyful celebration on </a:t>
            </a:r>
            <a:r>
              <a:rPr lang="en-US" sz="1200" b="0" i="0" u="none" strike="noStrike" dirty="0">
                <a:effectLst/>
                <a:latin typeface="Arial" panose="020B0604020202020204" pitchFamily="34" charset="0"/>
              </a:rPr>
              <a:t>Easter Sunday</a:t>
            </a:r>
            <a:r>
              <a:rPr lang="en-US" sz="1200" b="0" i="0" dirty="0">
                <a:effectLst/>
                <a:latin typeface="Arial" panose="020B0604020202020204" pitchFamily="34" charset="0"/>
              </a:rPr>
              <a:t> of the </a:t>
            </a:r>
            <a:r>
              <a:rPr lang="en-US" sz="1200" b="0" i="0" u="none" strike="noStrike" dirty="0">
                <a:effectLst/>
                <a:latin typeface="Arial" panose="020B0604020202020204" pitchFamily="34" charset="0"/>
              </a:rPr>
              <a:t>Resurrection of Jesus Christ</a:t>
            </a:r>
            <a:r>
              <a:rPr lang="en-US" sz="1200" b="0" i="0" dirty="0">
                <a:effectLst/>
                <a:latin typeface="Arial" panose="020B0604020202020204" pitchFamily="34" charset="0"/>
              </a:rPr>
              <a:t>.</a:t>
            </a:r>
          </a:p>
          <a:p>
            <a:r>
              <a:rPr lang="en-US" sz="1200" dirty="0"/>
              <a:t>Lent is traditionally described as lasting for </a:t>
            </a:r>
            <a:r>
              <a:rPr lang="en-US" sz="1200" b="1" dirty="0"/>
              <a:t>40 days</a:t>
            </a:r>
            <a:r>
              <a:rPr lang="en-US" sz="1200" dirty="0"/>
              <a:t>, in commemoration of the 40 days Jesus spent fasting in the desert, according to the Gospels of Matthew, Mark and Luke, before beginning his public ministry, after which he endured temptation by the Devil.</a:t>
            </a:r>
          </a:p>
        </p:txBody>
      </p:sp>
      <p:pic>
        <p:nvPicPr>
          <p:cNvPr id="2050" name="Picture 2" descr="https://upload.wikimedia.org/wikipedia/commons/thumb/1/1e/Holy_Week_procession_in_Granada%2C_Nicaragua.jpg/200px-Holy_Week_procession_in_Granada%2C_Nicarag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627" y="90154"/>
            <a:ext cx="2598300" cy="1948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27927" y="112032"/>
            <a:ext cx="2630988" cy="1754326"/>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Lent celebrants carrying out a street procession during </a:t>
            </a:r>
            <a:r>
              <a:rPr lang="en-US" sz="1200" b="0" i="0" u="none" strike="noStrike" dirty="0">
                <a:effectLst/>
                <a:latin typeface="Arial" panose="020B0604020202020204" pitchFamily="34" charset="0"/>
              </a:rPr>
              <a:t>Holy Week</a:t>
            </a:r>
            <a:r>
              <a:rPr lang="en-US" sz="1200" b="0" i="0" dirty="0">
                <a:effectLst/>
                <a:latin typeface="Arial" panose="020B0604020202020204" pitchFamily="34" charset="0"/>
              </a:rPr>
              <a:t>, in </a:t>
            </a:r>
            <a:r>
              <a:rPr lang="en-US" sz="1200" b="0" i="0" u="none" strike="noStrike" dirty="0">
                <a:effectLst/>
                <a:latin typeface="Arial" panose="020B0604020202020204" pitchFamily="34" charset="0"/>
              </a:rPr>
              <a:t>Granada, Nicaragua</a:t>
            </a:r>
            <a:r>
              <a:rPr lang="en-US" sz="1200" b="0" i="0" dirty="0">
                <a:effectLst/>
                <a:latin typeface="Arial" panose="020B0604020202020204" pitchFamily="34" charset="0"/>
              </a:rPr>
              <a:t>. The violet color is often associated with penance and </a:t>
            </a:r>
            <a:r>
              <a:rPr lang="en-US" sz="1200" b="0" i="0" u="none" strike="noStrike" dirty="0">
                <a:effectLst/>
                <a:latin typeface="Arial" panose="020B0604020202020204" pitchFamily="34" charset="0"/>
              </a:rPr>
              <a:t>detachment</a:t>
            </a:r>
            <a:r>
              <a:rPr lang="en-US" sz="1200" b="0" i="0" dirty="0">
                <a:effectLst/>
                <a:latin typeface="Arial" panose="020B0604020202020204" pitchFamily="34" charset="0"/>
              </a:rPr>
              <a:t>. Similar Christian penitential practice is seen in other </a:t>
            </a:r>
            <a:r>
              <a:rPr lang="en-US" sz="1200" b="0" i="0" u="none" strike="noStrike" dirty="0">
                <a:effectLst/>
                <a:latin typeface="Arial" panose="020B0604020202020204" pitchFamily="34" charset="0"/>
              </a:rPr>
              <a:t>Catholic countries</a:t>
            </a:r>
            <a:r>
              <a:rPr lang="en-US" sz="1200" b="0" i="0" dirty="0">
                <a:effectLst/>
                <a:latin typeface="Arial" panose="020B0604020202020204" pitchFamily="34" charset="0"/>
              </a:rPr>
              <a:t>, sometimes associated with </a:t>
            </a:r>
            <a:r>
              <a:rPr lang="en-US" sz="1200" b="0" i="0" u="none" strike="noStrike" dirty="0">
                <a:effectLst/>
                <a:latin typeface="Arial" panose="020B0604020202020204" pitchFamily="34" charset="0"/>
              </a:rPr>
              <a:t>mortification of the flesh</a:t>
            </a:r>
            <a:r>
              <a:rPr lang="en-US" sz="1200" b="0" i="0" dirty="0">
                <a:effectLst/>
                <a:latin typeface="Arial" panose="020B0604020202020204" pitchFamily="34" charset="0"/>
              </a:rPr>
              <a:t>.</a:t>
            </a:r>
            <a:endParaRPr lang="en-US" sz="1200" dirty="0"/>
          </a:p>
        </p:txBody>
      </p:sp>
      <p:sp>
        <p:nvSpPr>
          <p:cNvPr id="4" name="Rectangle 3"/>
          <p:cNvSpPr/>
          <p:nvPr/>
        </p:nvSpPr>
        <p:spPr>
          <a:xfrm>
            <a:off x="168998" y="2950066"/>
            <a:ext cx="11926432" cy="3785652"/>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The number 40 has many Biblical references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Moses</a:t>
            </a:r>
            <a:r>
              <a:rPr lang="en-US" sz="1200" b="0" i="0" dirty="0">
                <a:effectLst/>
                <a:latin typeface="Arial" panose="020B0604020202020204" pitchFamily="34" charset="0"/>
              </a:rPr>
              <a:t> spent 40 days on </a:t>
            </a:r>
            <a:r>
              <a:rPr lang="en-US" sz="1200" b="0" i="0" u="none" strike="noStrike" dirty="0">
                <a:effectLst/>
                <a:latin typeface="Arial" panose="020B0604020202020204" pitchFamily="34" charset="0"/>
              </a:rPr>
              <a:t>Mount Sinai</a:t>
            </a:r>
            <a:r>
              <a:rPr lang="en-US" sz="1200" b="0" i="0" dirty="0">
                <a:effectLst/>
                <a:latin typeface="Arial" panose="020B0604020202020204" pitchFamily="34" charset="0"/>
              </a:rPr>
              <a:t> with </a:t>
            </a:r>
            <a:r>
              <a:rPr lang="en-US" sz="1200" b="0" i="0" u="none" strike="noStrike" dirty="0">
                <a:effectLst/>
                <a:latin typeface="Arial" panose="020B0604020202020204" pitchFamily="34" charset="0"/>
              </a:rPr>
              <a:t>God</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Exodus 24:18</a:t>
            </a:r>
            <a:r>
              <a:rPr lang="en-US" sz="1200" b="0" i="0" dirty="0">
                <a:effectLst/>
                <a:latin typeface="Arial" panose="020B0604020202020204" pitchFamily="34" charset="0"/>
              </a:rPr>
              <a:t>)</a:t>
            </a:r>
          </a:p>
          <a:p>
            <a:pPr>
              <a:buFont typeface="Arial" panose="020B0604020202020204" pitchFamily="34" charset="0"/>
              <a:buChar char="•"/>
            </a:pPr>
            <a:r>
              <a:rPr lang="en-US" sz="1200" b="0" i="0" u="none" strike="noStrike" dirty="0">
                <a:effectLst/>
                <a:latin typeface="Arial" panose="020B0604020202020204" pitchFamily="34" charset="0"/>
              </a:rPr>
              <a:t>Elijah</a:t>
            </a:r>
            <a:r>
              <a:rPr lang="en-US" sz="1200" b="0" i="0" dirty="0">
                <a:effectLst/>
                <a:latin typeface="Arial" panose="020B0604020202020204" pitchFamily="34" charset="0"/>
              </a:rPr>
              <a:t> spent 40 days and nights walking to </a:t>
            </a:r>
            <a:r>
              <a:rPr lang="en-US" sz="1200" b="0" i="0" u="none" strike="noStrike" dirty="0">
                <a:effectLst/>
                <a:latin typeface="Arial" panose="020B0604020202020204" pitchFamily="34" charset="0"/>
              </a:rPr>
              <a:t>Mount </a:t>
            </a:r>
            <a:r>
              <a:rPr lang="en-US" sz="1200" b="0" i="0" u="none" strike="noStrike" dirty="0" err="1">
                <a:effectLst/>
                <a:latin typeface="Arial" panose="020B0604020202020204" pitchFamily="34" charset="0"/>
              </a:rPr>
              <a:t>Horeb</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1 Kings 19:8</a:t>
            </a:r>
            <a:r>
              <a:rPr lang="en-US" sz="1200" b="0" i="0" dirty="0">
                <a:effectLst/>
                <a:latin typeface="Arial" panose="020B0604020202020204" pitchFamily="34" charset="0"/>
              </a:rPr>
              <a:t>)</a:t>
            </a:r>
          </a:p>
          <a:p>
            <a:pPr>
              <a:buFont typeface="Arial" panose="020B0604020202020204" pitchFamily="34" charset="0"/>
              <a:buChar char="•"/>
            </a:pPr>
            <a:r>
              <a:rPr lang="en-US" sz="1200" b="0" i="0" dirty="0">
                <a:effectLst/>
                <a:latin typeface="Arial" panose="020B0604020202020204" pitchFamily="34" charset="0"/>
              </a:rPr>
              <a:t>God sent 40 days and nights of rain in the great flood of </a:t>
            </a:r>
            <a:r>
              <a:rPr lang="en-US" sz="1200" b="0" i="0" u="none" strike="noStrike" dirty="0">
                <a:effectLst/>
                <a:latin typeface="Arial" panose="020B0604020202020204" pitchFamily="34" charset="0"/>
              </a:rPr>
              <a:t>Noah</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Genesis 7:4</a:t>
            </a:r>
            <a:r>
              <a:rPr lang="en-US" sz="1200" b="0" i="0" dirty="0">
                <a:effectLst/>
                <a:latin typeface="Arial" panose="020B0604020202020204" pitchFamily="34" charset="0"/>
              </a:rPr>
              <a:t>)</a:t>
            </a:r>
          </a:p>
          <a:p>
            <a:pPr>
              <a:buFont typeface="Arial" panose="020B0604020202020204" pitchFamily="34" charset="0"/>
              <a:buChar char="•"/>
            </a:pPr>
            <a:r>
              <a:rPr lang="en-US" sz="1200" b="0" i="0" dirty="0">
                <a:effectLst/>
                <a:latin typeface="Arial" panose="020B0604020202020204" pitchFamily="34" charset="0"/>
              </a:rPr>
              <a:t>the Hebrew people wandered 40 years in the desert while traveling to the </a:t>
            </a:r>
            <a:r>
              <a:rPr lang="en-US" sz="1200" b="0" i="0" u="none" strike="noStrike" dirty="0">
                <a:effectLst/>
                <a:latin typeface="Arial" panose="020B0604020202020204" pitchFamily="34" charset="0"/>
              </a:rPr>
              <a:t>Promised Land</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Numbers 14:33</a:t>
            </a:r>
            <a:r>
              <a:rPr lang="en-US" sz="1200" b="0" i="0" dirty="0">
                <a:effectLst/>
                <a:latin typeface="Arial" panose="020B0604020202020204" pitchFamily="34" charset="0"/>
              </a:rPr>
              <a:t>)</a:t>
            </a:r>
          </a:p>
          <a:p>
            <a:pPr>
              <a:buFont typeface="Arial" panose="020B0604020202020204" pitchFamily="34" charset="0"/>
              <a:buChar char="•"/>
            </a:pPr>
            <a:r>
              <a:rPr lang="en-US" sz="1200" b="0" i="0" u="none" strike="noStrike" dirty="0">
                <a:effectLst/>
                <a:latin typeface="Arial" panose="020B0604020202020204" pitchFamily="34" charset="0"/>
              </a:rPr>
              <a:t>Jonah</a:t>
            </a:r>
            <a:r>
              <a:rPr lang="en-US" sz="1200" b="0" i="0" dirty="0">
                <a:effectLst/>
                <a:latin typeface="Arial" panose="020B0604020202020204" pitchFamily="34" charset="0"/>
              </a:rPr>
              <a:t>'s prophecy of </a:t>
            </a:r>
            <a:r>
              <a:rPr lang="en-US" sz="1200" b="0" i="0" u="none" strike="noStrike" dirty="0">
                <a:effectLst/>
                <a:latin typeface="Arial" panose="020B0604020202020204" pitchFamily="34" charset="0"/>
              </a:rPr>
              <a:t>judgment</a:t>
            </a:r>
            <a:r>
              <a:rPr lang="en-US" sz="1200" b="0" i="0" dirty="0">
                <a:effectLst/>
                <a:latin typeface="Arial" panose="020B0604020202020204" pitchFamily="34" charset="0"/>
              </a:rPr>
              <a:t> gave 40 days to the city of </a:t>
            </a:r>
            <a:r>
              <a:rPr lang="en-US" sz="1200" b="0" i="0" u="none" strike="noStrike" dirty="0">
                <a:effectLst/>
                <a:latin typeface="Arial" panose="020B0604020202020204" pitchFamily="34" charset="0"/>
              </a:rPr>
              <a:t>Nineveh</a:t>
            </a:r>
            <a:r>
              <a:rPr lang="en-US" sz="1200" b="0" i="0" dirty="0">
                <a:effectLst/>
                <a:latin typeface="Arial" panose="020B0604020202020204" pitchFamily="34" charset="0"/>
              </a:rPr>
              <a:t> in which to repent or be destroyed (</a:t>
            </a:r>
            <a:r>
              <a:rPr lang="en-US" sz="1200" b="0" i="0" u="none" strike="noStrike" dirty="0">
                <a:effectLst/>
                <a:latin typeface="Arial" panose="020B0604020202020204" pitchFamily="34" charset="0"/>
              </a:rPr>
              <a:t>Jonah 3:4</a:t>
            </a:r>
            <a:r>
              <a:rPr lang="en-US" sz="1200" b="0" i="0" dirty="0">
                <a:effectLst/>
                <a:latin typeface="Arial" panose="020B0604020202020204" pitchFamily="34" charset="0"/>
              </a:rPr>
              <a:t>).</a:t>
            </a:r>
          </a:p>
          <a:p>
            <a:pPr>
              <a:buFont typeface="Arial" panose="020B0604020202020204" pitchFamily="34" charset="0"/>
              <a:buChar char="•"/>
            </a:pPr>
            <a:r>
              <a:rPr lang="en-US" sz="1200" b="0" i="0" dirty="0">
                <a:effectLst/>
                <a:latin typeface="Arial" panose="020B0604020202020204" pitchFamily="34" charset="0"/>
              </a:rPr>
              <a:t>Jesus retreated into the wilderness, where He fasted for 40 days, and was </a:t>
            </a:r>
            <a:r>
              <a:rPr lang="en-US" sz="1200" b="0" i="0" u="none" strike="noStrike" dirty="0">
                <a:effectLst/>
                <a:latin typeface="Arial" panose="020B0604020202020204" pitchFamily="34" charset="0"/>
              </a:rPr>
              <a:t>tempted</a:t>
            </a:r>
            <a:r>
              <a:rPr lang="en-US" sz="1200" b="0" i="0" dirty="0">
                <a:effectLst/>
                <a:latin typeface="Arial" panose="020B0604020202020204" pitchFamily="34" charset="0"/>
              </a:rPr>
              <a:t> by the </a:t>
            </a:r>
            <a:r>
              <a:rPr lang="en-US" sz="1200" b="0" i="0" u="none" strike="noStrike" dirty="0">
                <a:effectLst/>
                <a:latin typeface="Arial" panose="020B0604020202020204" pitchFamily="34" charset="0"/>
              </a:rPr>
              <a:t>devil</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Matthew 4:1–2</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Mark 1:12–13</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Luke 4:1–2</a:t>
            </a:r>
            <a:r>
              <a:rPr lang="en-US" sz="1200" b="0" i="0" dirty="0">
                <a:effectLst/>
                <a:latin typeface="Arial" panose="020B0604020202020204" pitchFamily="34" charset="0"/>
              </a:rPr>
              <a:t>). He overcame all three of Satan's </a:t>
            </a:r>
            <a:r>
              <a:rPr lang="en-US" sz="1200" b="0" i="0" u="none" strike="noStrike" dirty="0">
                <a:effectLst/>
                <a:latin typeface="Arial" panose="020B0604020202020204" pitchFamily="34" charset="0"/>
              </a:rPr>
              <a:t>temptations</a:t>
            </a:r>
            <a:r>
              <a:rPr lang="en-US" sz="1200" b="0" i="0" dirty="0">
                <a:effectLst/>
                <a:latin typeface="Arial" panose="020B0604020202020204" pitchFamily="34" charset="0"/>
              </a:rPr>
              <a:t> by citing scripture to the devil, at which point the devil left him, angels ministered to Jesus, and He began His </a:t>
            </a:r>
            <a:r>
              <a:rPr lang="en-US" sz="1200" b="0" i="0" u="none" strike="noStrike" dirty="0">
                <a:effectLst/>
                <a:latin typeface="Arial" panose="020B0604020202020204" pitchFamily="34" charset="0"/>
              </a:rPr>
              <a:t>ministry</a:t>
            </a:r>
            <a:r>
              <a:rPr lang="en-US" sz="1200" b="0" i="0" dirty="0">
                <a:effectLst/>
                <a:latin typeface="Arial" panose="020B0604020202020204" pitchFamily="34" charset="0"/>
              </a:rPr>
              <a:t>. Jesus further said that His disciples should fast "when the bridegroom shall be taken from them" (</a:t>
            </a:r>
            <a:r>
              <a:rPr lang="en-US" sz="1200" b="0" i="0" u="none" strike="noStrike" dirty="0">
                <a:effectLst/>
                <a:latin typeface="Arial" panose="020B0604020202020204" pitchFamily="34" charset="0"/>
              </a:rPr>
              <a:t>Matthew 9:15</a:t>
            </a:r>
            <a:r>
              <a:rPr lang="en-US" sz="1200" b="0" i="0" dirty="0">
                <a:effectLst/>
                <a:latin typeface="Arial" panose="020B0604020202020204" pitchFamily="34" charset="0"/>
              </a:rPr>
              <a:t>), a reference to his Passion.</a:t>
            </a:r>
          </a:p>
          <a:p>
            <a:pPr>
              <a:buFont typeface="Arial" panose="020B0604020202020204" pitchFamily="34" charset="0"/>
              <a:buChar char="•"/>
            </a:pPr>
            <a:r>
              <a:rPr lang="en-US" sz="1200" b="0" i="0" dirty="0">
                <a:effectLst/>
                <a:latin typeface="Arial" panose="020B0604020202020204" pitchFamily="34" charset="0"/>
              </a:rPr>
              <a:t>Since, presumably, the Apostles fasted as they mourned the death of Jesus, Christians have traditionally fasted during the annual commemoration of his burial.</a:t>
            </a:r>
          </a:p>
          <a:p>
            <a:pPr>
              <a:buFont typeface="Arial" panose="020B0604020202020204" pitchFamily="34" charset="0"/>
              <a:buChar char="•"/>
            </a:pPr>
            <a:r>
              <a:rPr lang="en-US" sz="1200" b="0" i="0" dirty="0">
                <a:effectLst/>
                <a:latin typeface="Arial" panose="020B0604020202020204" pitchFamily="34" charset="0"/>
              </a:rPr>
              <a:t>It is the traditional belief that Jesus lay for 40 hours in the tomb, which led to the 40 hours of total fasting that preceded the Easter celebration in the </a:t>
            </a:r>
            <a:r>
              <a:rPr lang="en-US" sz="1200" b="0" i="0" u="none" strike="noStrike" dirty="0">
                <a:effectLst/>
                <a:latin typeface="Arial" panose="020B0604020202020204" pitchFamily="34" charset="0"/>
              </a:rPr>
              <a:t>early Church</a:t>
            </a:r>
            <a:r>
              <a:rPr lang="en-US" sz="1200" b="0" i="0" dirty="0">
                <a:effectLst/>
                <a:latin typeface="Arial" panose="020B0604020202020204" pitchFamily="34" charset="0"/>
              </a:rPr>
              <a:t> (the biblical reference to 'three days in the tomb' is understood by them as </a:t>
            </a:r>
            <a:r>
              <a:rPr lang="en-US" sz="1200" b="0" i="1" dirty="0">
                <a:effectLst/>
                <a:latin typeface="Arial" panose="020B0604020202020204" pitchFamily="34" charset="0"/>
              </a:rPr>
              <a:t>spanning</a:t>
            </a:r>
            <a:r>
              <a:rPr lang="en-US" sz="1200" b="0" i="0" dirty="0">
                <a:effectLst/>
                <a:latin typeface="Arial" panose="020B0604020202020204" pitchFamily="34" charset="0"/>
              </a:rPr>
              <a:t> three days, from Friday afternoon to early Sunday morning, rather than three 24-hour periods of time). Some Christian denominations, such as The Way International and Logos Apostolic Church of God, as well as </a:t>
            </a:r>
            <a:r>
              <a:rPr lang="en-US" sz="1200" b="0" i="0" u="none" strike="noStrike" dirty="0">
                <a:effectLst/>
                <a:latin typeface="Arial" panose="020B0604020202020204" pitchFamily="34" charset="0"/>
              </a:rPr>
              <a:t>Anglican</a:t>
            </a:r>
            <a:r>
              <a:rPr lang="en-US" sz="1200" b="0" i="0" dirty="0">
                <a:effectLst/>
                <a:latin typeface="Arial" panose="020B0604020202020204" pitchFamily="34" charset="0"/>
              </a:rPr>
              <a:t> scholar </a:t>
            </a:r>
            <a:r>
              <a:rPr lang="en-US" sz="1200" b="0" i="0" u="none" strike="noStrike" dirty="0">
                <a:effectLst/>
                <a:latin typeface="Arial" panose="020B0604020202020204" pitchFamily="34" charset="0"/>
              </a:rPr>
              <a:t>E. W. </a:t>
            </a:r>
            <a:r>
              <a:rPr lang="en-US" sz="1200" b="0" i="0" u="none" strike="noStrike" dirty="0" err="1">
                <a:effectLst/>
                <a:latin typeface="Arial" panose="020B0604020202020204" pitchFamily="34" charset="0"/>
              </a:rPr>
              <a:t>Bullinger</a:t>
            </a:r>
            <a:r>
              <a:rPr lang="en-US" sz="1200" b="0" i="0" dirty="0">
                <a:effectLst/>
                <a:latin typeface="Arial" panose="020B0604020202020204" pitchFamily="34" charset="0"/>
              </a:rPr>
              <a:t> in </a:t>
            </a:r>
            <a:r>
              <a:rPr lang="en-US" sz="1200" b="0" i="1" dirty="0">
                <a:effectLst/>
                <a:latin typeface="Arial" panose="020B0604020202020204" pitchFamily="34" charset="0"/>
              </a:rPr>
              <a:t>The Companion Bible</a:t>
            </a:r>
            <a:r>
              <a:rPr lang="en-US" sz="1200" b="0" i="0" dirty="0">
                <a:effectLst/>
                <a:latin typeface="Arial" panose="020B0604020202020204" pitchFamily="34" charset="0"/>
              </a:rPr>
              <a:t>, believe Christ was in the grave for a total of 72 hours, reflecting the </a:t>
            </a:r>
            <a:r>
              <a:rPr lang="en-US" sz="1200" b="0" i="0" u="none" strike="noStrike" dirty="0">
                <a:effectLst/>
                <a:latin typeface="Arial" panose="020B0604020202020204" pitchFamily="34" charset="0"/>
              </a:rPr>
              <a:t>type</a:t>
            </a:r>
            <a:r>
              <a:rPr lang="en-US" sz="1200" b="0" i="0" dirty="0">
                <a:effectLst/>
                <a:latin typeface="Arial" panose="020B0604020202020204" pitchFamily="34" charset="0"/>
              </a:rPr>
              <a:t> of Jonah in the belly of the whale.</a:t>
            </a:r>
          </a:p>
          <a:p>
            <a:r>
              <a:rPr lang="en-US" sz="1200" b="0" i="0" dirty="0">
                <a:effectLst/>
                <a:latin typeface="Arial" panose="020B0604020202020204" pitchFamily="34" charset="0"/>
              </a:rPr>
              <a:t>One of the most important ceremonies at Easter is the </a:t>
            </a:r>
            <a:r>
              <a:rPr lang="en-US" sz="1200" b="0" i="0" u="none" strike="noStrike" dirty="0">
                <a:effectLst/>
                <a:latin typeface="Arial" panose="020B0604020202020204" pitchFamily="34" charset="0"/>
              </a:rPr>
              <a:t>baptism</a:t>
            </a:r>
            <a:r>
              <a:rPr lang="en-US" sz="1200" b="0" i="0" dirty="0">
                <a:effectLst/>
                <a:latin typeface="Arial" panose="020B0604020202020204" pitchFamily="34" charset="0"/>
              </a:rPr>
              <a:t> of the initiates on Easter Eve. The fast was initially undertaken by the </a:t>
            </a:r>
            <a:r>
              <a:rPr lang="en-US" sz="1200" b="0" i="0" u="none" strike="noStrike" dirty="0">
                <a:effectLst/>
                <a:latin typeface="Arial" panose="020B0604020202020204" pitchFamily="34" charset="0"/>
              </a:rPr>
              <a:t>catechumens</a:t>
            </a:r>
            <a:r>
              <a:rPr lang="en-US" sz="1200" b="0" i="0" dirty="0">
                <a:effectLst/>
                <a:latin typeface="Arial" panose="020B0604020202020204" pitchFamily="34" charset="0"/>
              </a:rPr>
              <a:t> to prepare them for the reception of this </a:t>
            </a:r>
            <a:r>
              <a:rPr lang="en-US" sz="1200" b="0" i="0" u="none" strike="noStrike" dirty="0">
                <a:effectLst/>
                <a:latin typeface="Arial" panose="020B0604020202020204" pitchFamily="34" charset="0"/>
              </a:rPr>
              <a:t>sacrament</a:t>
            </a:r>
            <a:r>
              <a:rPr lang="en-US" sz="1200" b="0" i="0" dirty="0">
                <a:effectLst/>
                <a:latin typeface="Arial" panose="020B0604020202020204" pitchFamily="34" charset="0"/>
              </a:rPr>
              <a:t>. Later, the period of fasting from </a:t>
            </a:r>
            <a:r>
              <a:rPr lang="en-US" sz="1200" b="0" i="0" u="none" strike="noStrike" dirty="0">
                <a:effectLst/>
                <a:latin typeface="Arial" panose="020B0604020202020204" pitchFamily="34" charset="0"/>
              </a:rPr>
              <a:t>Good Friday</a:t>
            </a:r>
            <a:r>
              <a:rPr lang="en-US" sz="1200" b="0" i="0" dirty="0">
                <a:effectLst/>
                <a:latin typeface="Arial" panose="020B0604020202020204" pitchFamily="34" charset="0"/>
              </a:rPr>
              <a:t> until Easter Day was extended to six days, to correspond with the six weeks of training necessary to give the final instruction to those </a:t>
            </a:r>
            <a:r>
              <a:rPr lang="en-US" sz="1200" b="0" i="0" u="none" strike="noStrike" dirty="0">
                <a:effectLst/>
                <a:latin typeface="Arial" panose="020B0604020202020204" pitchFamily="34" charset="0"/>
              </a:rPr>
              <a:t>converts</a:t>
            </a:r>
            <a:r>
              <a:rPr lang="en-US" sz="1200" b="0" i="0" dirty="0">
                <a:effectLst/>
                <a:latin typeface="Arial" panose="020B0604020202020204" pitchFamily="34" charset="0"/>
              </a:rPr>
              <a:t> who were to be baptized.</a:t>
            </a:r>
          </a:p>
          <a:p>
            <a:r>
              <a:rPr lang="en-US" sz="1200" b="0" i="0" dirty="0">
                <a:effectLst/>
                <a:latin typeface="Arial" panose="020B0604020202020204" pitchFamily="34" charset="0"/>
              </a:rPr>
              <a:t>Converts to Catholicism followed a strict </a:t>
            </a:r>
            <a:r>
              <a:rPr lang="en-US" sz="1200" b="0" i="0" u="none" strike="noStrike" dirty="0">
                <a:effectLst/>
                <a:latin typeface="Arial" panose="020B0604020202020204" pitchFamily="34" charset="0"/>
              </a:rPr>
              <a:t>catechumenate</a:t>
            </a:r>
            <a:r>
              <a:rPr lang="en-US" sz="1200" b="0" i="0" dirty="0">
                <a:effectLst/>
                <a:latin typeface="Arial" panose="020B0604020202020204" pitchFamily="34" charset="0"/>
              </a:rPr>
              <a:t> or period of instruction and discipline prior to baptism. In </a:t>
            </a:r>
            <a:r>
              <a:rPr lang="en-US" sz="1200" b="0" i="0" u="none" strike="noStrike" dirty="0">
                <a:effectLst/>
                <a:latin typeface="Arial" panose="020B0604020202020204" pitchFamily="34" charset="0"/>
              </a:rPr>
              <a:t>Jerusalem</a:t>
            </a:r>
            <a:r>
              <a:rPr lang="en-US" sz="1200" b="0" i="0" dirty="0">
                <a:effectLst/>
                <a:latin typeface="Arial" panose="020B0604020202020204" pitchFamily="34" charset="0"/>
              </a:rPr>
              <a:t> near the close of the fourth century, classes were held throughout Lent for three hours each day. With the legalization of Christianity (by the </a:t>
            </a:r>
            <a:r>
              <a:rPr lang="en-US" sz="1200" b="0" i="0" u="none" strike="noStrike" dirty="0">
                <a:effectLst/>
                <a:latin typeface="Arial" panose="020B0604020202020204" pitchFamily="34" charset="0"/>
              </a:rPr>
              <a:t>Edict of Milan</a:t>
            </a:r>
            <a:r>
              <a:rPr lang="en-US" sz="1200" b="0" i="0" dirty="0">
                <a:effectLst/>
                <a:latin typeface="Arial" panose="020B0604020202020204" pitchFamily="34" charset="0"/>
              </a:rPr>
              <a:t>) and its later imposition as the </a:t>
            </a:r>
            <a:r>
              <a:rPr lang="en-US" sz="1200" b="0" i="0" u="none" strike="noStrike" dirty="0">
                <a:effectLst/>
                <a:latin typeface="Arial" panose="020B0604020202020204" pitchFamily="34" charset="0"/>
              </a:rPr>
              <a:t>state religion</a:t>
            </a:r>
            <a:r>
              <a:rPr lang="en-US" sz="1200" b="0" i="0" dirty="0">
                <a:effectLst/>
                <a:latin typeface="Arial" panose="020B0604020202020204" pitchFamily="34" charset="0"/>
              </a:rPr>
              <a:t> of the </a:t>
            </a:r>
            <a:r>
              <a:rPr lang="en-US" sz="1200" b="0" i="0" u="none" strike="noStrike" dirty="0">
                <a:effectLst/>
                <a:latin typeface="Arial" panose="020B0604020202020204" pitchFamily="34" charset="0"/>
              </a:rPr>
              <a:t>Roman Empire</a:t>
            </a:r>
            <a:r>
              <a:rPr lang="en-US" sz="1200" b="0" i="0" dirty="0">
                <a:effectLst/>
                <a:latin typeface="Arial" panose="020B0604020202020204" pitchFamily="34" charset="0"/>
              </a:rPr>
              <a:t>, its character was endangered by the great influx of new members. In response, the Lenten fast and practices of </a:t>
            </a:r>
            <a:r>
              <a:rPr lang="en-US" sz="1200" b="0" i="0" u="none" strike="noStrike" dirty="0">
                <a:effectLst/>
                <a:latin typeface="Arial" panose="020B0604020202020204" pitchFamily="34" charset="0"/>
              </a:rPr>
              <a:t>self-renunciation</a:t>
            </a:r>
            <a:r>
              <a:rPr lang="en-US" sz="1200" b="0" i="0" dirty="0">
                <a:effectLst/>
                <a:latin typeface="Arial" panose="020B0604020202020204" pitchFamily="34" charset="0"/>
              </a:rPr>
              <a:t> were required annually of all Christians, both to show solidarity with the catechumens, and for their own spiritual benefit.						Wikipedia</a:t>
            </a:r>
          </a:p>
        </p:txBody>
      </p:sp>
      <p:sp>
        <p:nvSpPr>
          <p:cNvPr id="5" name="TextBox 4"/>
          <p:cNvSpPr txBox="1"/>
          <p:nvPr/>
        </p:nvSpPr>
        <p:spPr>
          <a:xfrm>
            <a:off x="7319727" y="2211401"/>
            <a:ext cx="3720974" cy="369332"/>
          </a:xfrm>
          <a:prstGeom prst="rect">
            <a:avLst/>
          </a:prstGeom>
          <a:noFill/>
        </p:spPr>
        <p:txBody>
          <a:bodyPr wrap="square" rtlCol="0">
            <a:spAutoFit/>
          </a:bodyPr>
          <a:lstStyle/>
          <a:p>
            <a:r>
              <a:rPr lang="en-US" dirty="0"/>
              <a:t>What Has Fasting Turned Into?</a:t>
            </a:r>
          </a:p>
        </p:txBody>
      </p:sp>
    </p:spTree>
    <p:extLst>
      <p:ext uri="{BB962C8B-B14F-4D97-AF65-F5344CB8AC3E}">
        <p14:creationId xmlns:p14="http://schemas.microsoft.com/office/powerpoint/2010/main" val="365422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6" y="84086"/>
            <a:ext cx="6096000" cy="2677656"/>
          </a:xfrm>
          <a:prstGeom prst="rect">
            <a:avLst/>
          </a:prstGeom>
          <a:ln>
            <a:solidFill>
              <a:schemeClr val="tx1"/>
            </a:solidFill>
          </a:ln>
        </p:spPr>
        <p:txBody>
          <a:bodyPr>
            <a:spAutoFit/>
          </a:bodyPr>
          <a:lstStyle/>
          <a:p>
            <a:r>
              <a:rPr lang="en-US" sz="1200" b="1" i="0" dirty="0">
                <a:effectLst/>
                <a:latin typeface="Arial" panose="020B0604020202020204" pitchFamily="34" charset="0"/>
              </a:rPr>
              <a:t>Pre-Lent days have turned into Carnivals:</a:t>
            </a:r>
          </a:p>
          <a:p>
            <a:r>
              <a:rPr lang="en-US" sz="1200" b="0" i="0" dirty="0">
                <a:effectLst/>
                <a:latin typeface="Arial" panose="020B0604020202020204" pitchFamily="34" charset="0"/>
              </a:rPr>
              <a:t>The carnival celebrations which in many cultures traditionally precede Lent are seen as a last opportunity for excess before Lent begins. Some of the most famous are the </a:t>
            </a:r>
            <a:r>
              <a:rPr lang="en-US" sz="1200" b="0" i="0" u="none" strike="noStrike" dirty="0">
                <a:effectLst/>
                <a:latin typeface="Arial" panose="020B0604020202020204" pitchFamily="34" charset="0"/>
              </a:rPr>
              <a:t>Carnival of Barranquilla</a:t>
            </a:r>
            <a:r>
              <a:rPr lang="en-US" sz="1200" b="0" i="0" dirty="0">
                <a:effectLst/>
                <a:latin typeface="Arial" panose="020B0604020202020204" pitchFamily="34" charset="0"/>
              </a:rPr>
              <a:t>, the </a:t>
            </a:r>
            <a:r>
              <a:rPr lang="en-US" sz="1200" b="0" i="0" u="none" strike="noStrike" dirty="0">
                <a:effectLst/>
                <a:latin typeface="Arial" panose="020B0604020202020204" pitchFamily="34" charset="0"/>
              </a:rPr>
              <a:t>Carnival of Santa Cruz de Tenerife</a:t>
            </a:r>
            <a:r>
              <a:rPr lang="en-US" sz="1200" b="0" i="0" dirty="0">
                <a:effectLst/>
                <a:latin typeface="Arial" panose="020B0604020202020204" pitchFamily="34" charset="0"/>
              </a:rPr>
              <a:t>, the </a:t>
            </a:r>
            <a:r>
              <a:rPr lang="en-US" sz="1200" b="0" i="0" u="none" strike="noStrike" dirty="0">
                <a:effectLst/>
                <a:latin typeface="Arial" panose="020B0604020202020204" pitchFamily="34" charset="0"/>
              </a:rPr>
              <a:t>Carnival of Venice</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Cologne Carnival</a:t>
            </a:r>
            <a:r>
              <a:rPr lang="en-US" sz="1200" b="0" i="0" dirty="0">
                <a:effectLst/>
                <a:latin typeface="Arial" panose="020B0604020202020204" pitchFamily="34" charset="0"/>
              </a:rPr>
              <a:t>, the </a:t>
            </a:r>
            <a:r>
              <a:rPr lang="en-US" sz="1200" b="0" i="0" u="none" strike="noStrike" dirty="0">
                <a:effectLst/>
                <a:latin typeface="Arial" panose="020B0604020202020204" pitchFamily="34" charset="0"/>
              </a:rPr>
              <a:t>New Orleans Mardi Gras</a:t>
            </a:r>
            <a:r>
              <a:rPr lang="en-US" sz="1200" b="0" i="0" dirty="0">
                <a:effectLst/>
                <a:latin typeface="Arial" panose="020B0604020202020204" pitchFamily="34" charset="0"/>
              </a:rPr>
              <a:t>, the </a:t>
            </a:r>
            <a:r>
              <a:rPr lang="en-US" sz="1200" b="0" i="0" u="none" strike="noStrike" dirty="0">
                <a:effectLst/>
                <a:latin typeface="Arial" panose="020B0604020202020204" pitchFamily="34" charset="0"/>
              </a:rPr>
              <a:t>Rio Carnival</a:t>
            </a:r>
            <a:r>
              <a:rPr lang="en-US" sz="1200" b="0" i="0" dirty="0">
                <a:effectLst/>
                <a:latin typeface="Arial" panose="020B0604020202020204" pitchFamily="34" charset="0"/>
              </a:rPr>
              <a:t>, and the </a:t>
            </a:r>
            <a:r>
              <a:rPr lang="en-US" sz="1200" b="0" i="0" u="none" strike="noStrike" dirty="0">
                <a:effectLst/>
                <a:latin typeface="Arial" panose="020B0604020202020204" pitchFamily="34" charset="0"/>
              </a:rPr>
              <a:t>Trinidad and Tobago Carnival</a:t>
            </a:r>
            <a:r>
              <a:rPr lang="en-US" sz="1200" b="0" i="0" dirty="0">
                <a:effectLst/>
                <a:latin typeface="Arial" panose="020B0604020202020204" pitchFamily="34" charset="0"/>
              </a:rPr>
              <a:t>.</a:t>
            </a:r>
          </a:p>
          <a:p>
            <a:r>
              <a:rPr lang="en-US" sz="1200" b="0" i="0" dirty="0">
                <a:effectLst/>
                <a:latin typeface="Arial" panose="020B0604020202020204" pitchFamily="34" charset="0"/>
              </a:rPr>
              <a:t>The day immediately preceding Lent is called </a:t>
            </a:r>
            <a:r>
              <a:rPr lang="en-US" sz="1200" b="0" i="0" u="none" strike="noStrike" dirty="0">
                <a:effectLst/>
                <a:latin typeface="Arial" panose="020B0604020202020204" pitchFamily="34" charset="0"/>
              </a:rPr>
              <a:t>Mardi Gras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Fat Tuesday</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Pancake Tuesday</a:t>
            </a:r>
            <a:r>
              <a:rPr lang="en-US" sz="1200" b="0" i="0" dirty="0">
                <a:effectLst/>
                <a:latin typeface="Arial" panose="020B0604020202020204" pitchFamily="34" charset="0"/>
              </a:rPr>
              <a:t>, or </a:t>
            </a:r>
            <a:r>
              <a:rPr lang="en-US" sz="1200" b="0" i="0" u="none" strike="noStrike" dirty="0">
                <a:effectLst/>
                <a:latin typeface="Arial" panose="020B0604020202020204" pitchFamily="34" charset="0"/>
              </a:rPr>
              <a:t>Shrove Tuesday</a:t>
            </a:r>
            <a:r>
              <a:rPr lang="en-US" sz="1200" b="0" i="0" dirty="0">
                <a:effectLst/>
                <a:latin typeface="Arial" panose="020B0604020202020204" pitchFamily="34" charset="0"/>
              </a:rPr>
              <a:t>.</a:t>
            </a:r>
          </a:p>
          <a:p>
            <a:r>
              <a:rPr lang="en-US" sz="1200" b="0" i="0" dirty="0">
                <a:effectLst/>
                <a:latin typeface="Arial" panose="020B0604020202020204" pitchFamily="34" charset="0"/>
              </a:rPr>
              <a:t>Originally, in </a:t>
            </a:r>
            <a:r>
              <a:rPr lang="en-US" sz="1200" b="0" i="0" u="none" strike="noStrike" dirty="0">
                <a:effectLst/>
                <a:latin typeface="Arial" panose="020B0604020202020204" pitchFamily="34" charset="0"/>
              </a:rPr>
              <a:t>Lebanon</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Syria</a:t>
            </a:r>
            <a:r>
              <a:rPr lang="en-US" sz="1200" b="0" i="0" dirty="0">
                <a:effectLst/>
                <a:latin typeface="Arial" panose="020B0604020202020204" pitchFamily="34" charset="0"/>
              </a:rPr>
              <a:t>, the last Thursday preceding Lent was called "</a:t>
            </a:r>
            <a:r>
              <a:rPr lang="en-US" sz="1200" b="0" i="0" dirty="0" err="1">
                <a:effectLst/>
                <a:latin typeface="Arial" panose="020B0604020202020204" pitchFamily="34" charset="0"/>
              </a:rPr>
              <a:t>Khamis</a:t>
            </a:r>
            <a:r>
              <a:rPr lang="en-US" sz="1200" b="0" i="0" dirty="0">
                <a:effectLst/>
                <a:latin typeface="Arial" panose="020B0604020202020204" pitchFamily="34" charset="0"/>
              </a:rPr>
              <a:t> el </a:t>
            </a:r>
            <a:r>
              <a:rPr lang="en-US" sz="1200" b="0" i="0" dirty="0" err="1">
                <a:effectLst/>
                <a:latin typeface="Arial" panose="020B0604020202020204" pitchFamily="34" charset="0"/>
              </a:rPr>
              <a:t>zakara</a:t>
            </a:r>
            <a:r>
              <a:rPr lang="en-US" sz="1200" b="0" i="0" dirty="0">
                <a:effectLst/>
                <a:latin typeface="Arial" panose="020B0604020202020204" pitchFamily="34" charset="0"/>
              </a:rPr>
              <a:t>". For Catholics, it was meant to be a day of remembrance of the dead ones. However, </a:t>
            </a:r>
            <a:r>
              <a:rPr lang="en-US" sz="1200" b="0" i="1" dirty="0" err="1">
                <a:effectLst/>
                <a:latin typeface="Arial" panose="020B0604020202020204" pitchFamily="34" charset="0"/>
              </a:rPr>
              <a:t>zakara</a:t>
            </a:r>
            <a:r>
              <a:rPr lang="en-US" sz="1200" b="0" i="0" dirty="0">
                <a:effectLst/>
                <a:latin typeface="Arial" panose="020B0604020202020204" pitchFamily="34" charset="0"/>
              </a:rPr>
              <a:t> (which means "remembrance", in Arabic) was gradually replaced by </a:t>
            </a:r>
            <a:r>
              <a:rPr lang="en-US" sz="1200" b="0" i="1" dirty="0" err="1">
                <a:effectLst/>
                <a:latin typeface="Arial" panose="020B0604020202020204" pitchFamily="34" charset="0"/>
              </a:rPr>
              <a:t>sakara</a:t>
            </a:r>
            <a:r>
              <a:rPr lang="en-US" sz="1200" b="0" i="1" dirty="0">
                <a:effectLst/>
                <a:latin typeface="Arial" panose="020B0604020202020204" pitchFamily="34" charset="0"/>
              </a:rPr>
              <a:t>" (meaning "getting drunk" in Arabic) , and so the occasion came to be known as</a:t>
            </a:r>
            <a:r>
              <a:rPr lang="en-US" sz="1200" b="0" i="0" dirty="0">
                <a:effectLst/>
                <a:latin typeface="Arial" panose="020B0604020202020204" pitchFamily="34" charset="0"/>
              </a:rPr>
              <a:t> </a:t>
            </a:r>
            <a:r>
              <a:rPr lang="en-US" sz="1200" b="0" i="0" u="none" strike="noStrike" dirty="0" err="1">
                <a:effectLst/>
                <a:latin typeface="Arial" panose="020B0604020202020204" pitchFamily="34" charset="0"/>
              </a:rPr>
              <a:t>Khamis</a:t>
            </a:r>
            <a:r>
              <a:rPr lang="en-US" sz="1200" b="0" i="0" u="none" strike="noStrike" dirty="0">
                <a:effectLst/>
                <a:latin typeface="Arial" panose="020B0604020202020204" pitchFamily="34" charset="0"/>
              </a:rPr>
              <a:t> el </a:t>
            </a:r>
            <a:r>
              <a:rPr lang="en-US" sz="1200" b="0" i="0" u="none" strike="noStrike" dirty="0" err="1">
                <a:effectLst/>
                <a:latin typeface="Arial" panose="020B0604020202020204" pitchFamily="34" charset="0"/>
              </a:rPr>
              <a:t>sakara</a:t>
            </a:r>
            <a:r>
              <a:rPr lang="en-US" sz="1200" b="0" i="1" dirty="0">
                <a:effectLst/>
                <a:latin typeface="Arial" panose="020B0604020202020204" pitchFamily="34" charset="0"/>
              </a:rPr>
              <a:t>, wherein celebrants indulge themselves with </a:t>
            </a:r>
            <a:r>
              <a:rPr lang="en-US" sz="1200" b="0" i="1" u="none" strike="noStrike" dirty="0">
                <a:effectLst/>
                <a:latin typeface="Arial" panose="020B0604020202020204" pitchFamily="34" charset="0"/>
              </a:rPr>
              <a:t>alcoholic beverages.</a:t>
            </a:r>
          </a:p>
          <a:p>
            <a:r>
              <a:rPr lang="en-US" sz="1200" i="1" dirty="0">
                <a:latin typeface="Arial" panose="020B0604020202020204" pitchFamily="34" charset="0"/>
              </a:rPr>
              <a:t>Wikipedia</a:t>
            </a:r>
            <a:endParaRPr lang="en-US" sz="1200" b="0" i="0" dirty="0">
              <a:effectLst/>
              <a:latin typeface="Arial" panose="020B0604020202020204" pitchFamily="34" charset="0"/>
            </a:endParaRPr>
          </a:p>
        </p:txBody>
      </p:sp>
      <p:sp>
        <p:nvSpPr>
          <p:cNvPr id="3" name="Rectangle 2"/>
          <p:cNvSpPr/>
          <p:nvPr/>
        </p:nvSpPr>
        <p:spPr>
          <a:xfrm>
            <a:off x="87516" y="2761742"/>
            <a:ext cx="6096000" cy="2862322"/>
          </a:xfrm>
          <a:prstGeom prst="rect">
            <a:avLst/>
          </a:prstGeom>
          <a:ln>
            <a:solidFill>
              <a:schemeClr val="tx1"/>
            </a:solidFill>
          </a:ln>
        </p:spPr>
        <p:txBody>
          <a:bodyPr>
            <a:spAutoFit/>
          </a:bodyPr>
          <a:lstStyle/>
          <a:p>
            <a:pPr fontAlgn="base"/>
            <a:r>
              <a:rPr lang="en-US" sz="1200" b="1" dirty="0"/>
              <a:t>Loosing the bands of wickedness:</a:t>
            </a:r>
          </a:p>
          <a:p>
            <a:pPr fontAlgn="base"/>
            <a:r>
              <a:rPr lang="en-US" sz="1200" dirty="0"/>
              <a:t>“I suppose when he speaks of ‘loosing the bands of wickedness’ of ‘undoing the heavy burdens,’ and the ‘breaking of every yoke’ that he is referring to the wickedness of people who think only of themselves in selfishness, vanity, pride, and having hearts so set upon the things of this world that the two great commandments of loving God and loving neighbor are entirely forgotten. The principles of loving thy neighbor and of loving God are encompassed in the true purpose of the fast.</a:t>
            </a:r>
          </a:p>
          <a:p>
            <a:pPr fontAlgn="base"/>
            <a:r>
              <a:rPr lang="en-US" sz="1200" dirty="0"/>
              <a:t>“Certainly, it takes no imagination to understand what is meant when he says, ‘… that thou bring the poor that are cast out to thy house? when thou </a:t>
            </a:r>
            <a:r>
              <a:rPr lang="en-US" sz="1200" dirty="0" err="1"/>
              <a:t>seest</a:t>
            </a:r>
            <a:r>
              <a:rPr lang="en-US" sz="1200" dirty="0"/>
              <a:t> the naked, that thou cover him; and that thou hide not thyself from thine own flesh?’</a:t>
            </a:r>
          </a:p>
          <a:p>
            <a:pPr fontAlgn="base"/>
            <a:r>
              <a:rPr lang="en-US" sz="1200" dirty="0"/>
              <a:t>“He meant that in addition to taking care of the poor, that we should watch over our own kin and be responsible for our father, mother, brother, and sister when they are in need.</a:t>
            </a:r>
          </a:p>
          <a:p>
            <a:pPr fontAlgn="base"/>
            <a:r>
              <a:rPr lang="en-US" sz="1200" dirty="0"/>
              <a:t>“It is here that I would like to state that the Lord has caused a day of fasting and prayer to be set up in this day so that collectively the Church might join together to fulfil the purposes of fasting.” Bishop John H. Vandenberg  (In Conference Report, Apr. 1963, p. 28.)</a:t>
            </a:r>
          </a:p>
        </p:txBody>
      </p:sp>
      <p:sp>
        <p:nvSpPr>
          <p:cNvPr id="4" name="Rectangle 3"/>
          <p:cNvSpPr/>
          <p:nvPr/>
        </p:nvSpPr>
        <p:spPr>
          <a:xfrm>
            <a:off x="6183516" y="84086"/>
            <a:ext cx="5845521" cy="2862322"/>
          </a:xfrm>
          <a:prstGeom prst="rect">
            <a:avLst/>
          </a:prstGeom>
          <a:ln>
            <a:solidFill>
              <a:schemeClr val="tx1"/>
            </a:solidFill>
          </a:ln>
        </p:spPr>
        <p:txBody>
          <a:bodyPr wrap="square">
            <a:spAutoFit/>
          </a:bodyPr>
          <a:lstStyle/>
          <a:p>
            <a:pPr fontAlgn="base"/>
            <a:r>
              <a:rPr lang="en-US" sz="1200" dirty="0"/>
              <a:t>Delight thyself in the Lord:</a:t>
            </a:r>
          </a:p>
          <a:p>
            <a:pPr fontAlgn="base"/>
            <a:r>
              <a:rPr lang="en-US" sz="1200" dirty="0"/>
              <a:t>Our part is to turn away our foot (the symbol of following or obeying) from doing our own pleasure on the Sabbath, to call the Sabbath a delight (that is, to take delight in it), to call it the “holy of the Lord” (</a:t>
            </a:r>
            <a:r>
              <a:rPr lang="en-US" sz="1200" i="1" dirty="0"/>
              <a:t>holy </a:t>
            </a:r>
            <a:r>
              <a:rPr lang="en-US" sz="1200" dirty="0"/>
              <a:t>means set apart or sanctified for the work of God), to call it honorable (that is, capable of being honored), and to honor God by not doing our own ways, finding our own pleasures, or even speaking our own words (see v. 13). If we do this, then we will be able to delight our self in the Lord (a promise similar to “then shall thy confidence wax strong in the presence of God” [D&amp;C 121:45]). We will be able to ride upon the “high places of the earth” (Isaiah 58:14; mountains, or the high places of the earth, have long been the site of revelation and communion with God; see </a:t>
            </a:r>
            <a:r>
              <a:rPr lang="en-US" sz="1200" dirty="0" err="1"/>
              <a:t>Mose</a:t>
            </a:r>
            <a:r>
              <a:rPr lang="en-US" sz="1200" dirty="0"/>
              <a:t> 1:1; 7:2; 1 Nephi 11:1;Ether 3:1; Isaiah 2:2). And we will feed on the heritage of Jacob (eat or consume it so that it becomes part of us). The word </a:t>
            </a:r>
            <a:r>
              <a:rPr lang="en-US" sz="1200" i="1" dirty="0"/>
              <a:t>heritage</a:t>
            </a:r>
            <a:r>
              <a:rPr lang="en-US" sz="1200" dirty="0"/>
              <a:t> comes from the same root as </a:t>
            </a:r>
            <a:r>
              <a:rPr lang="en-US" sz="1200" i="1" dirty="0"/>
              <a:t>heir </a:t>
            </a:r>
            <a:r>
              <a:rPr lang="en-US" sz="1200" dirty="0"/>
              <a:t>and </a:t>
            </a:r>
            <a:r>
              <a:rPr lang="en-US" sz="1200" i="1" dirty="0"/>
              <a:t>inherit.</a:t>
            </a:r>
            <a:r>
              <a:rPr lang="en-US" sz="1200" dirty="0"/>
              <a:t> Latter-day revelation teaches that Jacob’s inheritance is exaltation and godhood (see D&amp;C 132:37). Old Testament Institute Manual The Last Days and the Millennium Chapter 18</a:t>
            </a:r>
          </a:p>
        </p:txBody>
      </p:sp>
      <p:sp>
        <p:nvSpPr>
          <p:cNvPr id="5" name="Rectangle 4"/>
          <p:cNvSpPr/>
          <p:nvPr/>
        </p:nvSpPr>
        <p:spPr>
          <a:xfrm>
            <a:off x="6183516" y="2946408"/>
            <a:ext cx="5845521" cy="1815882"/>
          </a:xfrm>
          <a:prstGeom prst="rect">
            <a:avLst/>
          </a:prstGeom>
          <a:ln>
            <a:solidFill>
              <a:schemeClr val="tx1"/>
            </a:solidFill>
          </a:ln>
        </p:spPr>
        <p:txBody>
          <a:bodyPr wrap="square">
            <a:spAutoFit/>
          </a:bodyPr>
          <a:lstStyle/>
          <a:p>
            <a:pPr fontAlgn="base"/>
            <a:r>
              <a:rPr lang="en-US" sz="1400" b="0" i="0" dirty="0">
                <a:solidFill>
                  <a:srgbClr val="373737"/>
                </a:solidFill>
                <a:effectLst/>
                <a:latin typeface="Abadi" panose="020B0604020104020204" pitchFamily="34" charset="0"/>
              </a:rPr>
              <a:t>The Sabbath is a day of rest.</a:t>
            </a:r>
          </a:p>
          <a:p>
            <a:pPr fontAlgn="base"/>
            <a:r>
              <a:rPr lang="en-US" sz="1400" b="0" i="0" dirty="0">
                <a:solidFill>
                  <a:srgbClr val="373737"/>
                </a:solidFill>
                <a:effectLst/>
                <a:latin typeface="Abadi" panose="020B0604020104020204" pitchFamily="34" charset="0"/>
              </a:rPr>
              <a:t>• It is a day of worship to pay our devotions to the Most High.</a:t>
            </a:r>
          </a:p>
          <a:p>
            <a:pPr fontAlgn="base"/>
            <a:r>
              <a:rPr lang="en-US" sz="1400" b="0" i="0" dirty="0">
                <a:solidFill>
                  <a:srgbClr val="373737"/>
                </a:solidFill>
                <a:effectLst/>
                <a:latin typeface="Abadi" panose="020B0604020104020204" pitchFamily="34" charset="0"/>
              </a:rPr>
              <a:t>• It is a day to offer up our vows in righteousness.</a:t>
            </a:r>
          </a:p>
          <a:p>
            <a:pPr fontAlgn="base"/>
            <a:r>
              <a:rPr lang="en-US" sz="1400" b="0" i="0" dirty="0">
                <a:solidFill>
                  <a:srgbClr val="373737"/>
                </a:solidFill>
                <a:effectLst/>
                <a:latin typeface="Abadi" panose="020B0604020104020204" pitchFamily="34" charset="0"/>
              </a:rPr>
              <a:t>• It is a day to confess our sins.</a:t>
            </a:r>
          </a:p>
          <a:p>
            <a:pPr fontAlgn="base"/>
            <a:r>
              <a:rPr lang="en-US" sz="1400" b="0" i="0" dirty="0">
                <a:solidFill>
                  <a:srgbClr val="373737"/>
                </a:solidFill>
                <a:effectLst/>
                <a:latin typeface="Abadi" panose="020B0604020104020204" pitchFamily="34" charset="0"/>
              </a:rPr>
              <a:t>• It is a day to partake of the sacrament.</a:t>
            </a:r>
          </a:p>
          <a:p>
            <a:pPr fontAlgn="base"/>
            <a:r>
              <a:rPr lang="en-US" sz="1400" b="0" i="0" dirty="0">
                <a:solidFill>
                  <a:srgbClr val="373737"/>
                </a:solidFill>
                <a:effectLst/>
                <a:latin typeface="Abadi" panose="020B0604020104020204" pitchFamily="34" charset="0"/>
              </a:rPr>
              <a:t>• It is a day to prepare our food with singleness of heart.</a:t>
            </a:r>
          </a:p>
          <a:p>
            <a:pPr fontAlgn="base"/>
            <a:r>
              <a:rPr lang="en-US" sz="1400" b="0" i="0" dirty="0">
                <a:solidFill>
                  <a:srgbClr val="373737"/>
                </a:solidFill>
                <a:effectLst/>
                <a:latin typeface="Abadi" panose="020B0604020104020204" pitchFamily="34" charset="0"/>
              </a:rPr>
              <a:t>• It is a day to perfect our fasting.</a:t>
            </a:r>
          </a:p>
          <a:p>
            <a:pPr fontAlgn="base"/>
            <a:r>
              <a:rPr lang="en-US" sz="1400" dirty="0">
                <a:solidFill>
                  <a:srgbClr val="373737"/>
                </a:solidFill>
                <a:latin typeface="Abadi" panose="020B0604020104020204" pitchFamily="34" charset="0"/>
              </a:rPr>
              <a:t>Earl C. </a:t>
            </a:r>
            <a:r>
              <a:rPr lang="en-US" sz="1400" dirty="0" err="1">
                <a:solidFill>
                  <a:srgbClr val="373737"/>
                </a:solidFill>
                <a:latin typeface="Abadi" panose="020B0604020104020204" pitchFamily="34" charset="0"/>
              </a:rPr>
              <a:t>Tingey</a:t>
            </a:r>
            <a:r>
              <a:rPr lang="en-US" sz="1400" dirty="0">
                <a:solidFill>
                  <a:srgbClr val="373737"/>
                </a:solidFill>
                <a:latin typeface="Abadi" panose="020B0604020104020204" pitchFamily="34" charset="0"/>
              </a:rPr>
              <a:t> </a:t>
            </a:r>
            <a:r>
              <a:rPr lang="en-US" sz="1400" i="1" dirty="0">
                <a:solidFill>
                  <a:srgbClr val="373737"/>
                </a:solidFill>
                <a:latin typeface="Abadi" panose="020B0604020104020204" pitchFamily="34" charset="0"/>
              </a:rPr>
              <a:t>The Law of the Sabbath </a:t>
            </a:r>
            <a:r>
              <a:rPr lang="en-US" sz="1400" dirty="0">
                <a:solidFill>
                  <a:srgbClr val="373737"/>
                </a:solidFill>
                <a:latin typeface="Abadi" panose="020B0604020104020204" pitchFamily="34" charset="0"/>
              </a:rPr>
              <a:t> BYU speeches Aug. 6, 1995</a:t>
            </a:r>
            <a:endParaRPr lang="en-US" sz="1400" b="0" i="0" dirty="0">
              <a:solidFill>
                <a:srgbClr val="373737"/>
              </a:solidFill>
              <a:effectLst/>
              <a:latin typeface="Abadi" panose="020B0604020104020204" pitchFamily="34" charset="0"/>
            </a:endParaRPr>
          </a:p>
        </p:txBody>
      </p:sp>
    </p:spTree>
    <p:extLst>
      <p:ext uri="{BB962C8B-B14F-4D97-AF65-F5344CB8AC3E}">
        <p14:creationId xmlns:p14="http://schemas.microsoft.com/office/powerpoint/2010/main" val="1604830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eaLnBrk="0" fontAlgn="base" hangingPunct="0">
              <a:spcBef>
                <a:spcPct val="0"/>
              </a:spcBef>
              <a:spcAft>
                <a:spcPct val="0"/>
              </a:spcAft>
            </a:pPr>
            <a:r>
              <a:rPr kumimoji="0" lang="en-US" altLang="en-US" b="0" i="0" u="none" strike="noStrike" cap="none" normalizeH="0" baseline="0" dirty="0">
                <a:ln>
                  <a:noFill/>
                </a:ln>
                <a:solidFill>
                  <a:srgbClr val="333333"/>
                </a:solidFill>
                <a:effectLst/>
              </a:rPr>
              <a:t>In our exacting lives, we are either growing spiritually or we are losing ground. We either feed the spirit or it withers and dies. There is no neutral course. If we have not grown spiritually' during the Sabbath day, of what value has it been to us? We may have obtained much-needed physical relaxation, but we would be foolish in- deed to overlook the fact that the finest care of the physical self is no substitute for the neglect of the soul.</a:t>
            </a:r>
            <a:endParaRPr lang="en-US" altLang="en-US" dirty="0">
              <a:solidFill>
                <a:srgbClr val="333333"/>
              </a:solidFill>
            </a:endParaRPr>
          </a:p>
          <a:p>
            <a:pPr eaLnBrk="0" fontAlgn="base" hangingPunct="0">
              <a:spcBef>
                <a:spcPct val="0"/>
              </a:spcBef>
              <a:spcAft>
                <a:spcPct val="0"/>
              </a:spcAft>
            </a:pPr>
            <a:r>
              <a:rPr kumimoji="0" lang="en-US" altLang="en-US" b="0" i="0" u="none" strike="noStrike" cap="none" normalizeH="0" baseline="0" dirty="0">
                <a:ln>
                  <a:noFill/>
                </a:ln>
                <a:solidFill>
                  <a:srgbClr val="333333"/>
                </a:solidFill>
                <a:effectLst/>
              </a:rPr>
              <a:t>Theodore Roosevelt was once asked by a soldier if he could not worship God while in the mountains as well as in church on Sunday. Roosevelt promptly replied, "You could, but you don't." It is true that Moses found God on a mountain, and Joseph Smith found him in a grove of trees, but, as has been pointed out, neither of them had a golf club or was carrying a fishing pole in his hand at the time. William E. Berrett writes, "It takes proper environment to induce deep thinking and deep feeling. It requires the harmony of soul that is accomplished in prayer or song. It needs the assuring presence of others reaching for the same things in order to quicken the spirit within us. It requires the spirit of God to reach out and kindle the flame of our own spirit. Jesus said, 'Where two or three are gathered together in my name, there I will be in the midst of them.' " You may remember the story of the two </a:t>
            </a:r>
          </a:p>
          <a:p>
            <a:pPr eaLnBrk="0" fontAlgn="base" hangingPunct="0">
              <a:spcBef>
                <a:spcPct val="0"/>
              </a:spcBef>
              <a:spcAft>
                <a:spcPct val="0"/>
              </a:spcAft>
            </a:pPr>
            <a:r>
              <a:rPr kumimoji="0" lang="en-US" altLang="en-US" b="0" i="0" u="none" strike="noStrike" cap="none" normalizeH="0" baseline="0" dirty="0">
                <a:ln>
                  <a:noFill/>
                </a:ln>
                <a:solidFill>
                  <a:srgbClr val="333333"/>
                </a:solidFill>
                <a:effectLst/>
              </a:rPr>
              <a:t>ministers who were mulling over some of the time- worn excuses for not attending church. They decided to apply these excuses for not attending church to something people like to do, such as going to the movies. They came up with this list: </a:t>
            </a:r>
          </a:p>
          <a:p>
            <a:pPr eaLnBrk="0" fontAlgn="base" hangingPunct="0">
              <a:spcBef>
                <a:spcPct val="0"/>
              </a:spcBef>
              <a:spcAft>
                <a:spcPct val="0"/>
              </a:spcAft>
            </a:pPr>
            <a:endParaRPr lang="en-US" altLang="en-US" dirty="0">
              <a:solidFill>
                <a:srgbClr val="333333"/>
              </a:solidFill>
            </a:endParaRP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I don't attend the movies because the man- ager of the theater has never visited me.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I did go a few times, but no one spoke to me. Those who go there aren't very friendly.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Every time I go they ask me for money.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Not all folks who go to the movies live up to the high standards of the film.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I went to the movies so much as a child I've decided I have had all the entertainment I need.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The performance lasts too long; I can't sit still for an hour and a half.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I don't always agree with what I hear and see there.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I don't think they have very good music.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 The shows are held in the evening, and that's the only time I have to be home with family.</a:t>
            </a:r>
            <a:endParaRPr kumimoji="0" lang="en-US" altLang="en-US" b="0" i="0" u="none" strike="noStrike" cap="none" normalizeH="0" baseline="0" dirty="0">
              <a:ln>
                <a:noFill/>
              </a:ln>
              <a:solidFill>
                <a:schemeClr val="tx1"/>
              </a:solidFill>
              <a:effectLst/>
            </a:endParaRPr>
          </a:p>
        </p:txBody>
      </p:sp>
      <p:sp>
        <p:nvSpPr>
          <p:cNvPr id="3" name="Rectangle 2"/>
          <p:cNvSpPr/>
          <p:nvPr/>
        </p:nvSpPr>
        <p:spPr>
          <a:xfrm>
            <a:off x="9208394" y="4036281"/>
            <a:ext cx="2704564" cy="2123658"/>
          </a:xfrm>
          <a:prstGeom prst="rect">
            <a:avLst/>
          </a:prstGeom>
          <a:noFill/>
          <a:ln>
            <a:solidFill>
              <a:schemeClr val="tx1"/>
            </a:solidFill>
          </a:ln>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Keep the Sabbath Day Holy</a:t>
            </a:r>
          </a:p>
        </p:txBody>
      </p:sp>
      <p:sp>
        <p:nvSpPr>
          <p:cNvPr id="4" name="TextBox 3"/>
          <p:cNvSpPr txBox="1"/>
          <p:nvPr/>
        </p:nvSpPr>
        <p:spPr>
          <a:xfrm>
            <a:off x="10560676" y="6488668"/>
            <a:ext cx="1365161" cy="369332"/>
          </a:xfrm>
          <a:prstGeom prst="rect">
            <a:avLst/>
          </a:prstGeom>
          <a:noFill/>
        </p:spPr>
        <p:txBody>
          <a:bodyPr wrap="square" rtlCol="0">
            <a:spAutoFit/>
          </a:bodyPr>
          <a:lstStyle/>
          <a:p>
            <a:r>
              <a:rPr lang="en-US" dirty="0"/>
              <a:t>Page 1</a:t>
            </a:r>
          </a:p>
        </p:txBody>
      </p:sp>
    </p:spTree>
    <p:extLst>
      <p:ext uri="{BB962C8B-B14F-4D97-AF65-F5344CB8AC3E}">
        <p14:creationId xmlns:p14="http://schemas.microsoft.com/office/powerpoint/2010/main" val="24240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3" y="310088"/>
            <a:ext cx="11762705" cy="6186309"/>
          </a:xfrm>
          <a:prstGeom prst="rect">
            <a:avLst/>
          </a:prstGeom>
        </p:spPr>
        <p:txBody>
          <a:bodyPr wrap="square">
            <a:spAutoFit/>
          </a:bodyPr>
          <a:lstStyle/>
          <a:p>
            <a:pPr lvl="0" eaLnBrk="0" fontAlgn="base" hangingPunct="0">
              <a:spcBef>
                <a:spcPct val="0"/>
              </a:spcBef>
              <a:spcAft>
                <a:spcPct val="0"/>
              </a:spcAft>
            </a:pPr>
            <a:r>
              <a:rPr kumimoji="0" lang="en-US" altLang="en-US" b="0" i="0" u="none" strike="noStrike" cap="none" normalizeH="0" baseline="0" dirty="0">
                <a:ln>
                  <a:noFill/>
                </a:ln>
                <a:solidFill>
                  <a:srgbClr val="333333"/>
                </a:solidFill>
                <a:effectLst/>
              </a:rPr>
              <a:t>We can see how ridiculous these excuses seem when they are used in this manner. In June 1959 Presidents David 0. McKay, J. Reuben Clark, Jr., and Henry D. Moyle of the First Presidency issued the following in a statement concerning the Sabbath : "The Sabbath is not just another day on which we merely rest from work, free to spend it as our light-mindedness may suggest. It is a holy day, the Lord's day, to be spent as a day of worship and reverence. All matters extraneous thereto should be shunned. "This is a Holy Day of the Lord, on which we are commanded to pour out our souls in gratitude for the many blessings of health, strength, physical comfort, and spiritual joy which come from the Lord's bounteous hand." President McKay has further commented on our conduct when we do come to Church on Sun- day. He states: "When you enter a church build- </a:t>
            </a:r>
            <a:r>
              <a:rPr kumimoji="0" lang="en-US" altLang="en-US" b="0" i="0" u="none" strike="noStrike" cap="none" normalizeH="0" baseline="0" dirty="0" err="1">
                <a:ln>
                  <a:noFill/>
                </a:ln>
                <a:solidFill>
                  <a:srgbClr val="333333"/>
                </a:solidFill>
                <a:effectLst/>
              </a:rPr>
              <a:t>ing</a:t>
            </a:r>
            <a:r>
              <a:rPr kumimoji="0" lang="en-US" altLang="en-US" b="0" i="0" u="none" strike="noStrike" cap="none" normalizeH="0" baseline="0" dirty="0">
                <a:ln>
                  <a:noFill/>
                </a:ln>
                <a:solidFill>
                  <a:srgbClr val="333333"/>
                </a:solidFill>
                <a:effectLst/>
              </a:rPr>
              <a:t>, you are coming into the presence of our Father in heaven; and that thought should be sufficient incentive for you to prepare your hearts, your minds, and even your attire, that you might appropriately and properly sit in his presence. . . ." In conclusion, William E. Berrett suggests five questions to ask ourselves each Sabbath day :</a:t>
            </a:r>
            <a:r>
              <a:rPr kumimoji="0" lang="en-US" altLang="en-US" b="0" i="0" u="none" strike="noStrike" cap="none" normalizeH="0" baseline="0" dirty="0">
                <a:ln>
                  <a:noFill/>
                </a:ln>
                <a:solidFill>
                  <a:schemeClr val="tx1"/>
                </a:solidFill>
                <a:effectLst/>
              </a:rPr>
              <a:t> </a:t>
            </a:r>
          </a:p>
          <a:p>
            <a:pPr lvl="0" eaLnBrk="0" fontAlgn="base" hangingPunct="0">
              <a:spcBef>
                <a:spcPct val="0"/>
              </a:spcBef>
              <a:spcAft>
                <a:spcPct val="0"/>
              </a:spcAft>
            </a:pPr>
            <a:endParaRPr lang="en-US" altLang="en-US" dirty="0"/>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Have I this day learned one new spiritual truth?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Have I come one whit closer to understanding and loving my fellowman?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Have I resolved anew to become in my words and actions more like Jesus Christ?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Have I renewed my solemn covenants with God? </a:t>
            </a:r>
          </a:p>
          <a:p>
            <a:pPr marL="342900" indent="-342900" eaLnBrk="0" fontAlgn="base" hangingPunct="0">
              <a:spcBef>
                <a:spcPct val="0"/>
              </a:spcBef>
              <a:spcAft>
                <a:spcPct val="0"/>
              </a:spcAft>
              <a:buAutoNum type="arabicPeriod"/>
            </a:pPr>
            <a:r>
              <a:rPr kumimoji="0" lang="en-US" altLang="en-US" b="0" i="0" u="none" strike="noStrike" cap="none" normalizeH="0" baseline="0" dirty="0">
                <a:ln>
                  <a:noFill/>
                </a:ln>
                <a:solidFill>
                  <a:srgbClr val="333333"/>
                </a:solidFill>
                <a:effectLst/>
              </a:rPr>
              <a:t>Have I kept my mind unhampered by thoughts of violence, financial schemes, petty jealousies, or sordid desires? </a:t>
            </a:r>
          </a:p>
          <a:p>
            <a:pPr marL="342900" indent="-342900" eaLnBrk="0" fontAlgn="base" hangingPunct="0">
              <a:spcBef>
                <a:spcPct val="0"/>
              </a:spcBef>
              <a:spcAft>
                <a:spcPct val="0"/>
              </a:spcAft>
              <a:buAutoNum type="arabicPeriod"/>
            </a:pPr>
            <a:endParaRPr kumimoji="0" lang="en-US" altLang="en-US" b="0" i="0" u="none" strike="noStrike" cap="none" normalizeH="0" baseline="0" dirty="0">
              <a:ln>
                <a:noFill/>
              </a:ln>
              <a:solidFill>
                <a:srgbClr val="333333"/>
              </a:solidFill>
              <a:effectLst/>
            </a:endParaRPr>
          </a:p>
          <a:p>
            <a:pPr eaLnBrk="0" fontAlgn="base" hangingPunct="0">
              <a:spcBef>
                <a:spcPct val="0"/>
              </a:spcBef>
              <a:spcAft>
                <a:spcPct val="0"/>
              </a:spcAft>
            </a:pPr>
            <a:r>
              <a:rPr kumimoji="0" lang="en-US" altLang="en-US" b="0" i="0" u="none" strike="noStrike" cap="none" normalizeH="0" baseline="0" dirty="0">
                <a:ln>
                  <a:noFill/>
                </a:ln>
                <a:solidFill>
                  <a:srgbClr val="333333"/>
                </a:solidFill>
                <a:effectLst/>
              </a:rPr>
              <a:t>If we can answer "yes" to all of these, we may be sure that we have indeed kept the Sabbath day holy. </a:t>
            </a:r>
          </a:p>
          <a:p>
            <a:pPr eaLnBrk="0" fontAlgn="base" hangingPunct="0">
              <a:spcBef>
                <a:spcPct val="0"/>
              </a:spcBef>
              <a:spcAft>
                <a:spcPct val="0"/>
              </a:spcAft>
            </a:pPr>
            <a:endParaRPr lang="en-US" altLang="en-US" dirty="0">
              <a:solidFill>
                <a:srgbClr val="333333"/>
              </a:solidFill>
            </a:endParaRPr>
          </a:p>
          <a:p>
            <a:pPr eaLnBrk="0" fontAlgn="base" hangingPunct="0">
              <a:spcBef>
                <a:spcPct val="0"/>
              </a:spcBef>
              <a:spcAft>
                <a:spcPct val="0"/>
              </a:spcAft>
            </a:pPr>
            <a:r>
              <a:rPr kumimoji="0" lang="en-US" altLang="en-US" b="0" i="0" u="none" strike="noStrike" cap="none" normalizeH="0" baseline="0" dirty="0">
                <a:ln>
                  <a:noFill/>
                </a:ln>
                <a:solidFill>
                  <a:srgbClr val="333333"/>
                </a:solidFill>
                <a:effectLst/>
              </a:rPr>
              <a:t>By Steve Sorensen Era on Youth page 42  </a:t>
            </a:r>
          </a:p>
          <a:p>
            <a:pPr eaLnBrk="0" fontAlgn="base" hangingPunct="0">
              <a:spcBef>
                <a:spcPct val="0"/>
              </a:spcBef>
              <a:spcAft>
                <a:spcPct val="0"/>
              </a:spcAft>
            </a:pPr>
            <a:r>
              <a:rPr kumimoji="0" lang="en-US" altLang="en-US" b="0" i="0" u="none" strike="noStrike" cap="none" normalizeH="0" baseline="0" dirty="0">
                <a:ln>
                  <a:noFill/>
                </a:ln>
                <a:solidFill>
                  <a:schemeClr val="tx1"/>
                </a:solidFill>
                <a:effectLst/>
              </a:rPr>
              <a:t>https://archive.org/stream/improvementera7102unse/improvementera7102unse_djvu.txt</a:t>
            </a:r>
          </a:p>
          <a:p>
            <a:pPr lvl="0" eaLnBrk="0" fontAlgn="base" hangingPunct="0">
              <a:spcBef>
                <a:spcPct val="0"/>
              </a:spcBef>
              <a:spcAft>
                <a:spcPct val="0"/>
              </a:spcAft>
            </a:pPr>
            <a:endParaRPr kumimoji="0" lang="en-US" altLang="en-US" b="0" i="0" u="none" strike="noStrike" cap="none" normalizeH="0" baseline="0" dirty="0">
              <a:ln>
                <a:noFill/>
              </a:ln>
              <a:solidFill>
                <a:schemeClr val="tx1"/>
              </a:solidFill>
              <a:effectLst/>
            </a:endParaRPr>
          </a:p>
        </p:txBody>
      </p:sp>
      <p:sp>
        <p:nvSpPr>
          <p:cNvPr id="3" name="TextBox 2"/>
          <p:cNvSpPr txBox="1"/>
          <p:nvPr/>
        </p:nvSpPr>
        <p:spPr>
          <a:xfrm>
            <a:off x="10560676" y="6488668"/>
            <a:ext cx="1365161" cy="369332"/>
          </a:xfrm>
          <a:prstGeom prst="rect">
            <a:avLst/>
          </a:prstGeom>
          <a:noFill/>
        </p:spPr>
        <p:txBody>
          <a:bodyPr wrap="square" rtlCol="0">
            <a:spAutoFit/>
          </a:bodyPr>
          <a:lstStyle/>
          <a:p>
            <a:r>
              <a:rPr lang="en-US" dirty="0"/>
              <a:t>Page 2</a:t>
            </a:r>
          </a:p>
        </p:txBody>
      </p:sp>
    </p:spTree>
    <p:extLst>
      <p:ext uri="{BB962C8B-B14F-4D97-AF65-F5344CB8AC3E}">
        <p14:creationId xmlns:p14="http://schemas.microsoft.com/office/powerpoint/2010/main" val="13649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3890" y="0"/>
            <a:ext cx="9744218" cy="923330"/>
          </a:xfrm>
          <a:prstGeom prst="rect">
            <a:avLst/>
          </a:prstGeom>
          <a:noFill/>
        </p:spPr>
        <p:txBody>
          <a:bodyPr wrap="square" rtlCol="0">
            <a:spAutoFit/>
          </a:bodyPr>
          <a:lstStyle/>
          <a:p>
            <a:pPr algn="ctr"/>
            <a:r>
              <a:rPr lang="en-US" sz="5400" dirty="0"/>
              <a:t>What is fasting?</a:t>
            </a:r>
            <a:endParaRPr lang="en-US" sz="4000" dirty="0"/>
          </a:p>
        </p:txBody>
      </p:sp>
      <p:sp>
        <p:nvSpPr>
          <p:cNvPr id="6" name="TextBox 5"/>
          <p:cNvSpPr txBox="1"/>
          <p:nvPr/>
        </p:nvSpPr>
        <p:spPr>
          <a:xfrm>
            <a:off x="766903" y="1726591"/>
            <a:ext cx="4131021" cy="3539430"/>
          </a:xfrm>
          <a:prstGeom prst="rect">
            <a:avLst/>
          </a:prstGeom>
          <a:noFill/>
        </p:spPr>
        <p:txBody>
          <a:bodyPr wrap="square" rtlCol="0">
            <a:spAutoFit/>
          </a:bodyPr>
          <a:lstStyle/>
          <a:p>
            <a:r>
              <a:rPr lang="en-US" sz="2800" dirty="0"/>
              <a:t>When members of the Church “fast,” they voluntarily go without food and drink for about 24 hours in order to draw closer to the Lord and seek His blessings.</a:t>
            </a:r>
          </a:p>
          <a:p>
            <a:endParaRPr lang="en-US" sz="2800" dirty="0"/>
          </a:p>
        </p:txBody>
      </p:sp>
      <p:pic>
        <p:nvPicPr>
          <p:cNvPr id="6146" name="Picture 2" descr="http://i.kinja-img.com/gawker-media/image/upload/zcihjdhyo6ieevshlnkg.jpg"/>
          <p:cNvPicPr>
            <a:picLocks noChangeAspect="1" noChangeArrowheads="1"/>
          </p:cNvPicPr>
          <p:nvPr/>
        </p:nvPicPr>
        <p:blipFill rotWithShape="1">
          <a:blip r:embed="rId3">
            <a:extLst>
              <a:ext uri="{28A0092B-C50C-407E-A947-70E740481C1C}">
                <a14:useLocalDpi xmlns:a14="http://schemas.microsoft.com/office/drawing/2010/main" val="0"/>
              </a:ext>
            </a:extLst>
          </a:blip>
          <a:srcRect l="14901" t="2585" r="13873"/>
          <a:stretch/>
        </p:blipFill>
        <p:spPr bwMode="auto">
          <a:xfrm>
            <a:off x="5395867" y="1267485"/>
            <a:ext cx="5432078" cy="41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When do Church members usually fast? </a:t>
            </a:r>
            <a:endParaRPr lang="en-US" sz="4000" dirty="0"/>
          </a:p>
        </p:txBody>
      </p:sp>
      <p:sp>
        <p:nvSpPr>
          <p:cNvPr id="6" name="TextBox 5"/>
          <p:cNvSpPr txBox="1"/>
          <p:nvPr/>
        </p:nvSpPr>
        <p:spPr>
          <a:xfrm>
            <a:off x="1153561" y="1603936"/>
            <a:ext cx="5238186" cy="2862322"/>
          </a:xfrm>
          <a:prstGeom prst="rect">
            <a:avLst/>
          </a:prstGeom>
          <a:noFill/>
        </p:spPr>
        <p:txBody>
          <a:bodyPr wrap="square" rtlCol="0">
            <a:spAutoFit/>
          </a:bodyPr>
          <a:lstStyle/>
          <a:p>
            <a:r>
              <a:rPr lang="en-US" sz="3600" dirty="0"/>
              <a:t>We can fast at any time, but “the Church designates one Sunday each month, usually the first Sunday, as a day of fasting” </a:t>
            </a:r>
            <a:r>
              <a:rPr lang="en-US" sz="1400" dirty="0"/>
              <a:t>(1)</a:t>
            </a:r>
          </a:p>
        </p:txBody>
      </p:sp>
      <p:grpSp>
        <p:nvGrpSpPr>
          <p:cNvPr id="3" name="Group 2"/>
          <p:cNvGrpSpPr/>
          <p:nvPr/>
        </p:nvGrpSpPr>
        <p:grpSpPr>
          <a:xfrm>
            <a:off x="7052650" y="1267484"/>
            <a:ext cx="3512745" cy="4931099"/>
            <a:chOff x="7052650" y="1267484"/>
            <a:chExt cx="3512745" cy="4931099"/>
          </a:xfrm>
        </p:grpSpPr>
        <p:pic>
          <p:nvPicPr>
            <p:cNvPr id="5122" name="Picture 2" descr="https://s-media-cache-ak0.pinimg.com/736x/b7/30/24/b73024046f89f21cd34fadb5a744c43e.jpg"/>
            <p:cNvPicPr>
              <a:picLocks noChangeAspect="1" noChangeArrowheads="1"/>
            </p:cNvPicPr>
            <p:nvPr/>
          </p:nvPicPr>
          <p:blipFill rotWithShape="1">
            <a:blip r:embed="rId3">
              <a:extLst>
                <a:ext uri="{28A0092B-C50C-407E-A947-70E740481C1C}">
                  <a14:useLocalDpi xmlns:a14="http://schemas.microsoft.com/office/drawing/2010/main" val="0"/>
                </a:ext>
              </a:extLst>
            </a:blip>
            <a:srcRect l="8496" t="4795" r="7543" b="6810"/>
            <a:stretch/>
          </p:blipFill>
          <p:spPr bwMode="auto">
            <a:xfrm>
              <a:off x="7052650" y="1267484"/>
              <a:ext cx="3512745" cy="4931099"/>
            </a:xfrm>
            <a:prstGeom prst="rect">
              <a:avLst/>
            </a:prstGeom>
            <a:noFill/>
            <a:extLst>
              <a:ext uri="{909E8E84-426E-40DD-AFC4-6F175D3DCCD1}">
                <a14:hiddenFill xmlns:a14="http://schemas.microsoft.com/office/drawing/2010/main">
                  <a:solidFill>
                    <a:srgbClr val="FFFFFF"/>
                  </a:solidFill>
                </a14:hiddenFill>
              </a:ext>
            </a:extLst>
          </p:spPr>
        </p:pic>
        <p:sp>
          <p:nvSpPr>
            <p:cNvPr id="2" name="Smiley Face 1"/>
            <p:cNvSpPr/>
            <p:nvPr/>
          </p:nvSpPr>
          <p:spPr>
            <a:xfrm>
              <a:off x="7116024" y="2018923"/>
              <a:ext cx="419477" cy="452673"/>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75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Cry Aloud </a:t>
            </a:r>
            <a:endParaRPr lang="en-US" sz="4000" dirty="0"/>
          </a:p>
        </p:txBody>
      </p:sp>
      <p:sp>
        <p:nvSpPr>
          <p:cNvPr id="6" name="TextBox 5"/>
          <p:cNvSpPr txBox="1"/>
          <p:nvPr/>
        </p:nvSpPr>
        <p:spPr>
          <a:xfrm>
            <a:off x="4937910" y="763640"/>
            <a:ext cx="3228316" cy="400110"/>
          </a:xfrm>
          <a:prstGeom prst="rect">
            <a:avLst/>
          </a:prstGeom>
          <a:noFill/>
        </p:spPr>
        <p:txBody>
          <a:bodyPr wrap="square" rtlCol="0">
            <a:spAutoFit/>
          </a:bodyPr>
          <a:lstStyle/>
          <a:p>
            <a:r>
              <a:rPr lang="en-US" sz="2000" dirty="0">
                <a:solidFill>
                  <a:srgbClr val="FFFF00"/>
                </a:solidFill>
                <a:effectLst>
                  <a:glow rad="139700">
                    <a:schemeClr val="accent2">
                      <a:satMod val="175000"/>
                      <a:alpha val="40000"/>
                    </a:schemeClr>
                  </a:glow>
                </a:effectLst>
              </a:rPr>
              <a:t>Voice and Trumpet</a:t>
            </a:r>
          </a:p>
        </p:txBody>
      </p:sp>
      <p:sp>
        <p:nvSpPr>
          <p:cNvPr id="7" name="TextBox 6"/>
          <p:cNvSpPr txBox="1"/>
          <p:nvPr/>
        </p:nvSpPr>
        <p:spPr>
          <a:xfrm>
            <a:off x="854797" y="1323440"/>
            <a:ext cx="3228316" cy="1200329"/>
          </a:xfrm>
          <a:prstGeom prst="rect">
            <a:avLst/>
          </a:prstGeom>
          <a:noFill/>
        </p:spPr>
        <p:txBody>
          <a:bodyPr wrap="square" rtlCol="0">
            <a:spAutoFit/>
          </a:bodyPr>
          <a:lstStyle/>
          <a:p>
            <a:r>
              <a:rPr lang="en-US" sz="2400" dirty="0"/>
              <a:t>Prophets are to cry out against the people concerning their sins. </a:t>
            </a:r>
          </a:p>
        </p:txBody>
      </p:sp>
      <p:sp>
        <p:nvSpPr>
          <p:cNvPr id="2" name="Rectangle 1"/>
          <p:cNvSpPr/>
          <p:nvPr/>
        </p:nvSpPr>
        <p:spPr>
          <a:xfrm>
            <a:off x="5247992" y="3335830"/>
            <a:ext cx="6096000" cy="3046988"/>
          </a:xfrm>
          <a:prstGeom prst="rect">
            <a:avLst/>
          </a:prstGeom>
        </p:spPr>
        <p:txBody>
          <a:bodyPr>
            <a:spAutoFit/>
          </a:bodyPr>
          <a:lstStyle/>
          <a:p>
            <a:pPr algn="ctr"/>
            <a:r>
              <a:rPr lang="en-US" sz="2400" b="0" i="0" dirty="0">
                <a:solidFill>
                  <a:srgbClr val="333333"/>
                </a:solidFill>
                <a:effectLst/>
                <a:latin typeface="Calibri" panose="020F0502020204030204" pitchFamily="34" charset="0"/>
              </a:rPr>
              <a:t>Alma Cries Repentance:</a:t>
            </a:r>
          </a:p>
          <a:p>
            <a:endParaRPr lang="en-US" sz="2400" dirty="0">
              <a:solidFill>
                <a:srgbClr val="333333"/>
              </a:solidFill>
              <a:latin typeface="Calibri" panose="020F0502020204030204" pitchFamily="34" charset="0"/>
            </a:endParaRPr>
          </a:p>
          <a:p>
            <a:r>
              <a:rPr lang="en-US" sz="2400" b="0" i="1" dirty="0">
                <a:solidFill>
                  <a:srgbClr val="FFFF00"/>
                </a:solidFill>
                <a:effectLst/>
                <a:latin typeface="Calibri" panose="020F0502020204030204" pitchFamily="34" charset="0"/>
              </a:rPr>
              <a:t>O that I were an angel, and could have the wish of mine heart, that I might go forth and speak with the trump of God, with a voice to shake the earth, and cry repentance unto every people!</a:t>
            </a:r>
          </a:p>
          <a:p>
            <a:r>
              <a:rPr lang="en-US" sz="2400" i="1" dirty="0">
                <a:solidFill>
                  <a:srgbClr val="FFFF00"/>
                </a:solidFill>
                <a:latin typeface="Calibri" panose="020F0502020204030204" pitchFamily="34" charset="0"/>
              </a:rPr>
              <a:t>Alma 29:1</a:t>
            </a:r>
            <a:endParaRPr lang="en-US" sz="2400" i="1" dirty="0">
              <a:solidFill>
                <a:srgbClr val="FFFF00"/>
              </a:solidFill>
            </a:endParaRPr>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58:1</a:t>
            </a:r>
          </a:p>
        </p:txBody>
      </p:sp>
      <p:grpSp>
        <p:nvGrpSpPr>
          <p:cNvPr id="9" name="Group 8"/>
          <p:cNvGrpSpPr/>
          <p:nvPr/>
        </p:nvGrpSpPr>
        <p:grpSpPr>
          <a:xfrm>
            <a:off x="3413910" y="2923879"/>
            <a:ext cx="1524000" cy="3766449"/>
            <a:chOff x="3429000" y="1066800"/>
            <a:chExt cx="1524000" cy="3766449"/>
          </a:xfrm>
        </p:grpSpPr>
        <p:grpSp>
          <p:nvGrpSpPr>
            <p:cNvPr id="10" name="Group 49"/>
            <p:cNvGrpSpPr/>
            <p:nvPr/>
          </p:nvGrpSpPr>
          <p:grpSpPr>
            <a:xfrm rot="9550070">
              <a:off x="4213978" y="4219465"/>
              <a:ext cx="304800" cy="613784"/>
              <a:chOff x="1295400" y="4546730"/>
              <a:chExt cx="409568" cy="689984"/>
            </a:xfrm>
          </p:grpSpPr>
          <p:sp>
            <p:nvSpPr>
              <p:cNvPr id="58" name="Oval 57"/>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2"/>
            <p:cNvGrpSpPr/>
            <p:nvPr/>
          </p:nvGrpSpPr>
          <p:grpSpPr>
            <a:xfrm rot="15885139">
              <a:off x="3977145" y="4210668"/>
              <a:ext cx="304800" cy="613784"/>
              <a:chOff x="1295400" y="4546730"/>
              <a:chExt cx="409568" cy="689984"/>
            </a:xfrm>
          </p:grpSpPr>
          <p:sp>
            <p:nvSpPr>
              <p:cNvPr id="56"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1"/>
            <p:cNvGrpSpPr/>
            <p:nvPr/>
          </p:nvGrpSpPr>
          <p:grpSpPr>
            <a:xfrm rot="21151532">
              <a:off x="4409671" y="1410436"/>
              <a:ext cx="343204" cy="757299"/>
              <a:chOff x="1434718" y="4935165"/>
              <a:chExt cx="343204" cy="757299"/>
            </a:xfrm>
          </p:grpSpPr>
          <p:sp>
            <p:nvSpPr>
              <p:cNvPr id="53" name="Moon 5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9"/>
            <p:cNvGrpSpPr/>
            <p:nvPr/>
          </p:nvGrpSpPr>
          <p:grpSpPr>
            <a:xfrm rot="1653802">
              <a:off x="3690953" y="1480868"/>
              <a:ext cx="343204" cy="757299"/>
              <a:chOff x="1434718" y="4935165"/>
              <a:chExt cx="343204" cy="757299"/>
            </a:xfrm>
          </p:grpSpPr>
          <p:sp>
            <p:nvSpPr>
              <p:cNvPr id="50" name="Moon 4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48"/>
            <p:cNvGrpSpPr/>
            <p:nvPr/>
          </p:nvGrpSpPr>
          <p:grpSpPr>
            <a:xfrm>
              <a:off x="3890818" y="3982130"/>
              <a:ext cx="609600" cy="164123"/>
              <a:chOff x="553453" y="4798401"/>
              <a:chExt cx="1858183" cy="519282"/>
            </a:xfrm>
          </p:grpSpPr>
          <p:sp>
            <p:nvSpPr>
              <p:cNvPr id="45" name="Frame 44"/>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53"/>
            <p:cNvGrpSpPr/>
            <p:nvPr/>
          </p:nvGrpSpPr>
          <p:grpSpPr>
            <a:xfrm rot="1653802">
              <a:off x="3691791" y="1315553"/>
              <a:ext cx="243277" cy="536804"/>
              <a:chOff x="1434718" y="4935165"/>
              <a:chExt cx="343204" cy="757299"/>
            </a:xfrm>
          </p:grpSpPr>
          <p:sp>
            <p:nvSpPr>
              <p:cNvPr id="42" name="Moon 4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57"/>
            <p:cNvGrpSpPr/>
            <p:nvPr/>
          </p:nvGrpSpPr>
          <p:grpSpPr>
            <a:xfrm rot="20849912">
              <a:off x="4551016" y="1309696"/>
              <a:ext cx="243277" cy="536804"/>
              <a:chOff x="1434718" y="4935165"/>
              <a:chExt cx="343204" cy="757299"/>
            </a:xfrm>
          </p:grpSpPr>
          <p:sp>
            <p:nvSpPr>
              <p:cNvPr id="39" name="Moon 3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ounded Rectangle 37"/>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449493" y="959724"/>
            <a:ext cx="4038600" cy="1600200"/>
            <a:chOff x="950976" y="914400"/>
            <a:chExt cx="3465576" cy="1447800"/>
          </a:xfrm>
        </p:grpSpPr>
        <p:sp>
          <p:nvSpPr>
            <p:cNvPr id="61" name="Rectangle 60"/>
            <p:cNvSpPr/>
            <p:nvPr/>
          </p:nvSpPr>
          <p:spPr>
            <a:xfrm rot="5400000" flipV="1">
              <a:off x="2644142" y="1574294"/>
              <a:ext cx="1139950" cy="8229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2301242" y="1554482"/>
              <a:ext cx="1066798" cy="914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1920242" y="1539242"/>
              <a:ext cx="1075942" cy="1127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6200000">
              <a:off x="3971544" y="1591056"/>
              <a:ext cx="414528" cy="2804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p:nvSpPr>
          <p:spPr>
            <a:xfrm rot="5400000">
              <a:off x="989838" y="1067562"/>
              <a:ext cx="992124"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00200" y="1295400"/>
              <a:ext cx="1752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50976" y="990600"/>
              <a:ext cx="320040" cy="9936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67"/>
            <p:cNvSpPr/>
            <p:nvPr/>
          </p:nvSpPr>
          <p:spPr>
            <a:xfrm rot="5400000">
              <a:off x="2819400" y="1295400"/>
              <a:ext cx="1066800" cy="1066800"/>
            </a:xfrm>
            <a:prstGeom prst="blockArc">
              <a:avLst>
                <a:gd name="adj1" fmla="val 10800000"/>
                <a:gd name="adj2" fmla="val 48579"/>
                <a:gd name="adj3" fmla="val 210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p:cNvSpPr/>
            <p:nvPr/>
          </p:nvSpPr>
          <p:spPr>
            <a:xfrm>
              <a:off x="1828800" y="2133600"/>
              <a:ext cx="1600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Block Arc 69"/>
            <p:cNvSpPr/>
            <p:nvPr/>
          </p:nvSpPr>
          <p:spPr>
            <a:xfrm rot="16200000">
              <a:off x="1600200" y="1447800"/>
              <a:ext cx="762000" cy="1066800"/>
            </a:xfrm>
            <a:prstGeom prst="blockArc">
              <a:avLst>
                <a:gd name="adj1" fmla="val 10800000"/>
                <a:gd name="adj2" fmla="val 1906149"/>
                <a:gd name="adj3" fmla="val 316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1981200" y="1600200"/>
              <a:ext cx="22098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258056" y="1524000"/>
              <a:ext cx="158496" cy="42367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86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67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048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00400" y="12954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828800" y="16002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8288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2766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47800" y="1295400"/>
              <a:ext cx="3048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38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Wherefore Have We Fasted? </a:t>
            </a:r>
            <a:endParaRPr lang="en-US" sz="4000" dirty="0"/>
          </a:p>
        </p:txBody>
      </p:sp>
      <p:sp>
        <p:nvSpPr>
          <p:cNvPr id="7" name="TextBox 6"/>
          <p:cNvSpPr txBox="1"/>
          <p:nvPr/>
        </p:nvSpPr>
        <p:spPr>
          <a:xfrm>
            <a:off x="463988" y="1562049"/>
            <a:ext cx="3935995" cy="707886"/>
          </a:xfrm>
          <a:prstGeom prst="rect">
            <a:avLst/>
          </a:prstGeom>
          <a:noFill/>
        </p:spPr>
        <p:txBody>
          <a:bodyPr wrap="square" rtlCol="0">
            <a:spAutoFit/>
          </a:bodyPr>
          <a:lstStyle/>
          <a:p>
            <a:r>
              <a:rPr lang="en-US" sz="2000" dirty="0"/>
              <a:t>Their day of fasting was to be a holy day and they made it a holiday</a:t>
            </a:r>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58:3</a:t>
            </a:r>
          </a:p>
        </p:txBody>
      </p:sp>
      <p:sp>
        <p:nvSpPr>
          <p:cNvPr id="3" name="Rectangle 2"/>
          <p:cNvSpPr/>
          <p:nvPr/>
        </p:nvSpPr>
        <p:spPr>
          <a:xfrm>
            <a:off x="5000625" y="2383438"/>
            <a:ext cx="6433902" cy="1477328"/>
          </a:xfrm>
          <a:prstGeom prst="rect">
            <a:avLst/>
          </a:prstGeom>
        </p:spPr>
        <p:txBody>
          <a:bodyPr wrap="square">
            <a:spAutoFit/>
          </a:bodyPr>
          <a:lstStyle/>
          <a:p>
            <a:r>
              <a:rPr lang="en-US" b="0" i="0" dirty="0">
                <a:effectLst/>
                <a:latin typeface="Arial" panose="020B0604020202020204" pitchFamily="34" charset="0"/>
              </a:rPr>
              <a:t>During Lent, many Christians commit to </a:t>
            </a:r>
            <a:r>
              <a:rPr lang="en-US" b="0" i="0" u="none" strike="noStrike" dirty="0">
                <a:effectLst/>
                <a:latin typeface="Arial" panose="020B0604020202020204" pitchFamily="34" charset="0"/>
              </a:rPr>
              <a:t>fasting</a:t>
            </a:r>
            <a:r>
              <a:rPr lang="en-US" b="0" i="0" dirty="0">
                <a:effectLst/>
                <a:latin typeface="Arial" panose="020B0604020202020204" pitchFamily="34" charset="0"/>
              </a:rPr>
              <a:t> or giving up certain types of </a:t>
            </a:r>
            <a:r>
              <a:rPr lang="en-US" b="0" i="0" u="none" strike="noStrike" dirty="0">
                <a:effectLst/>
                <a:latin typeface="Arial" panose="020B0604020202020204" pitchFamily="34" charset="0"/>
              </a:rPr>
              <a:t>luxuries</a:t>
            </a:r>
            <a:r>
              <a:rPr lang="en-US" b="0" i="0" dirty="0">
                <a:effectLst/>
                <a:latin typeface="Arial" panose="020B0604020202020204" pitchFamily="34" charset="0"/>
              </a:rPr>
              <a:t> as a form of penitence. Many Christians also add a Lenten spiritual discipline, such as reading a </a:t>
            </a:r>
            <a:r>
              <a:rPr lang="en-US" b="0" i="0" u="none" strike="noStrike" dirty="0">
                <a:effectLst/>
                <a:latin typeface="Arial" panose="020B0604020202020204" pitchFamily="34" charset="0"/>
              </a:rPr>
              <a:t>daily devotional</a:t>
            </a:r>
            <a:r>
              <a:rPr lang="en-US" b="0" i="0" dirty="0">
                <a:effectLst/>
                <a:latin typeface="Arial" panose="020B0604020202020204" pitchFamily="34" charset="0"/>
              </a:rPr>
              <a:t>, to draw themselves near to God.</a:t>
            </a:r>
          </a:p>
          <a:p>
            <a:endParaRPr lang="en-US" dirty="0">
              <a:latin typeface="Arial" panose="020B0604020202020204" pitchFamily="34" charset="0"/>
            </a:endParaRPr>
          </a:p>
        </p:txBody>
      </p:sp>
      <p:pic>
        <p:nvPicPr>
          <p:cNvPr id="3074" name="Picture 2" descr="http://stsharbel.org/wp-content/uploads/2016/01/lent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381" y="3784365"/>
            <a:ext cx="4143375" cy="2609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74834" y="757941"/>
            <a:ext cx="5093093" cy="400110"/>
          </a:xfrm>
          <a:prstGeom prst="rect">
            <a:avLst/>
          </a:prstGeom>
          <a:noFill/>
        </p:spPr>
        <p:txBody>
          <a:bodyPr wrap="square" rtlCol="0">
            <a:spAutoFit/>
          </a:bodyPr>
          <a:lstStyle/>
          <a:p>
            <a:r>
              <a:rPr lang="en-US" sz="2000" dirty="0"/>
              <a:t>Why didn’t the Lord recognize their fast?</a:t>
            </a:r>
          </a:p>
        </p:txBody>
      </p:sp>
      <p:pic>
        <p:nvPicPr>
          <p:cNvPr id="3076" name="Picture 4" descr="http://www.webweaver.nu/clipart/img/holidays/easter/easter-eg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02" y="2499309"/>
            <a:ext cx="2318866" cy="186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Fast For Strife and Debate </a:t>
            </a:r>
            <a:endParaRPr lang="en-US" sz="4000" dirty="0"/>
          </a:p>
        </p:txBody>
      </p:sp>
      <p:sp>
        <p:nvSpPr>
          <p:cNvPr id="7" name="TextBox 6"/>
          <p:cNvSpPr txBox="1"/>
          <p:nvPr/>
        </p:nvSpPr>
        <p:spPr>
          <a:xfrm>
            <a:off x="2591552" y="871003"/>
            <a:ext cx="8118697" cy="400110"/>
          </a:xfrm>
          <a:prstGeom prst="rect">
            <a:avLst/>
          </a:prstGeom>
          <a:noFill/>
        </p:spPr>
        <p:txBody>
          <a:bodyPr wrap="square" rtlCol="0">
            <a:spAutoFit/>
          </a:bodyPr>
          <a:lstStyle/>
          <a:p>
            <a:r>
              <a:rPr lang="en-US" sz="2000" dirty="0"/>
              <a:t>Fasting for the wrong reason just made them miserable and irritable</a:t>
            </a:r>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58:3-4</a:t>
            </a:r>
          </a:p>
        </p:txBody>
      </p:sp>
      <p:sp>
        <p:nvSpPr>
          <p:cNvPr id="2" name="Rectangle 1"/>
          <p:cNvSpPr/>
          <p:nvPr/>
        </p:nvSpPr>
        <p:spPr>
          <a:xfrm>
            <a:off x="404388" y="1536263"/>
            <a:ext cx="6096000" cy="1200329"/>
          </a:xfrm>
          <a:prstGeom prst="rect">
            <a:avLst/>
          </a:prstGeom>
        </p:spPr>
        <p:txBody>
          <a:bodyPr>
            <a:spAutoFit/>
          </a:bodyPr>
          <a:lstStyle/>
          <a:p>
            <a:r>
              <a:rPr lang="en-US" b="0" i="0" dirty="0">
                <a:solidFill>
                  <a:srgbClr val="333333"/>
                </a:solidFill>
                <a:effectLst/>
                <a:latin typeface="Calibri" panose="020F0502020204030204" pitchFamily="34" charset="0"/>
              </a:rPr>
              <a:t>The Lord directed Isaiah to boldly declare to the house of Jacob (or Israel) their sins. These sins included outwardly performing religious practices without sincere intent and thus acting as if they were a righteous nation that had not forsaken the Lord</a:t>
            </a:r>
            <a:endParaRPr lang="en-US" dirty="0"/>
          </a:p>
        </p:txBody>
      </p:sp>
      <p:sp>
        <p:nvSpPr>
          <p:cNvPr id="4" name="Rectangle 3"/>
          <p:cNvSpPr/>
          <p:nvPr/>
        </p:nvSpPr>
        <p:spPr>
          <a:xfrm>
            <a:off x="5809307" y="3472870"/>
            <a:ext cx="6096000" cy="923330"/>
          </a:xfrm>
          <a:prstGeom prst="rect">
            <a:avLst/>
          </a:prstGeom>
        </p:spPr>
        <p:txBody>
          <a:bodyPr>
            <a:spAutoFit/>
          </a:bodyPr>
          <a:lstStyle/>
          <a:p>
            <a:r>
              <a:rPr lang="en-US" dirty="0">
                <a:latin typeface="Calibri" panose="020F0502020204030204" pitchFamily="34" charset="0"/>
              </a:rPr>
              <a:t>He</a:t>
            </a:r>
            <a:r>
              <a:rPr lang="en-US" b="0" i="0" dirty="0">
                <a:effectLst/>
                <a:latin typeface="Calibri" panose="020F0502020204030204" pitchFamily="34" charset="0"/>
              </a:rPr>
              <a:t> taught that rather than seeking to be repentant and draw closer to Him while they fasted, they sought worldly pleasures and engaged in worldly activities.</a:t>
            </a:r>
            <a:endParaRPr lang="en-US" dirty="0"/>
          </a:p>
        </p:txBody>
      </p:sp>
      <p:sp>
        <p:nvSpPr>
          <p:cNvPr id="6" name="Rectangle 5"/>
          <p:cNvSpPr/>
          <p:nvPr/>
        </p:nvSpPr>
        <p:spPr>
          <a:xfrm>
            <a:off x="443413" y="4843631"/>
            <a:ext cx="7451209" cy="1477328"/>
          </a:xfrm>
          <a:prstGeom prst="rect">
            <a:avLst/>
          </a:prstGeom>
        </p:spPr>
        <p:txBody>
          <a:bodyPr wrap="square">
            <a:spAutoFit/>
          </a:bodyPr>
          <a:lstStyle/>
          <a:p>
            <a:r>
              <a:rPr lang="en-US" b="0" i="0" dirty="0">
                <a:solidFill>
                  <a:srgbClr val="333333"/>
                </a:solidFill>
                <a:effectLst/>
                <a:latin typeface="Calibri" panose="020F0502020204030204" pitchFamily="34" charset="0"/>
              </a:rPr>
              <a:t>Instead of showing compassion to others, they forced others to work, and they were irritable and contentious.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The Lord said that because their intentions and actions were improper while they fasted, He would not acknowledge their prayers.</a:t>
            </a:r>
            <a:endParaRPr lang="en-US" dirty="0"/>
          </a:p>
        </p:txBody>
      </p:sp>
      <p:pic>
        <p:nvPicPr>
          <p:cNvPr id="9220" name="Picture 4" descr="http://i0.wp.com/www.burntorangereport.com/wp-content/uploads/2015/04/hungry-child.jpg?resize=702%2C3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714" y="1394017"/>
            <a:ext cx="3863535" cy="18492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johnzoller.net/wp-content/uploads/2015/05/girl_reading_bib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725" y="2753370"/>
            <a:ext cx="2898256" cy="19394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heintelligentnest.files.wordpress.com/2013/01/sf-apprehensive-chi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622" y="4441124"/>
            <a:ext cx="3423513" cy="228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220"/>
                                        </p:tgtEl>
                                      </p:cBhvr>
                                    </p:animEffect>
                                    <p:set>
                                      <p:cBhvr>
                                        <p:cTn id="20" dur="1" fill="hold">
                                          <p:stCondLst>
                                            <p:cond delay="499"/>
                                          </p:stCondLst>
                                        </p:cTn>
                                        <p:tgtEl>
                                          <p:spTgt spid="92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fade">
                                      <p:cBhvr>
                                        <p:cTn id="27" dur="500"/>
                                        <p:tgtEl>
                                          <p:spTgt spid="9224"/>
                                        </p:tgtEl>
                                      </p:cBhvr>
                                    </p:animEffect>
                                  </p:childTnLst>
                                </p:cTn>
                              </p:par>
                              <p:par>
                                <p:cTn id="28" presetID="10" presetClass="exit" presetSubtype="0" fill="hold" nodeType="withEffect">
                                  <p:stCondLst>
                                    <p:cond delay="0"/>
                                  </p:stCondLst>
                                  <p:childTnLst>
                                    <p:animEffect transition="out" filter="fade">
                                      <p:cBhvr>
                                        <p:cTn id="29" dur="500"/>
                                        <p:tgtEl>
                                          <p:spTgt spid="9222"/>
                                        </p:tgtEl>
                                      </p:cBhvr>
                                    </p:animEffect>
                                    <p:set>
                                      <p:cBhvr>
                                        <p:cTn id="30" dur="1" fill="hold">
                                          <p:stCondLst>
                                            <p:cond delay="499"/>
                                          </p:stCondLst>
                                        </p:cTn>
                                        <p:tgtEl>
                                          <p:spTgt spid="922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Sackcloth and Ashes </a:t>
            </a:r>
            <a:endParaRPr lang="en-US" sz="4000" dirty="0"/>
          </a:p>
        </p:txBody>
      </p:sp>
      <p:sp>
        <p:nvSpPr>
          <p:cNvPr id="7" name="TextBox 6"/>
          <p:cNvSpPr txBox="1"/>
          <p:nvPr/>
        </p:nvSpPr>
        <p:spPr>
          <a:xfrm>
            <a:off x="5331952" y="5165229"/>
            <a:ext cx="5142367" cy="1323439"/>
          </a:xfrm>
          <a:prstGeom prst="rect">
            <a:avLst/>
          </a:prstGeom>
          <a:noFill/>
        </p:spPr>
        <p:txBody>
          <a:bodyPr wrap="square" rtlCol="0">
            <a:spAutoFit/>
          </a:bodyPr>
          <a:lstStyle/>
          <a:p>
            <a:r>
              <a:rPr lang="en-US" sz="2000" dirty="0"/>
              <a:t>The point of fasting was not to show an outward sign of their misery but to bypass the needs of our body and find connections between our spirit and the Holy Ghost. (3)</a:t>
            </a:r>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58:5</a:t>
            </a:r>
          </a:p>
        </p:txBody>
      </p:sp>
      <p:sp>
        <p:nvSpPr>
          <p:cNvPr id="2" name="Rectangle 1"/>
          <p:cNvSpPr/>
          <p:nvPr/>
        </p:nvSpPr>
        <p:spPr>
          <a:xfrm>
            <a:off x="549243" y="991403"/>
            <a:ext cx="6096000" cy="1754326"/>
          </a:xfrm>
          <a:prstGeom prst="rect">
            <a:avLst/>
          </a:prstGeom>
        </p:spPr>
        <p:txBody>
          <a:bodyPr>
            <a:spAutoFit/>
          </a:bodyPr>
          <a:lstStyle/>
          <a:p>
            <a:r>
              <a:rPr lang="en-US" b="0" i="1" dirty="0">
                <a:solidFill>
                  <a:srgbClr val="333333"/>
                </a:solidFill>
                <a:effectLst/>
                <a:latin typeface="Calibri" panose="020F0502020204030204" pitchFamily="34" charset="0"/>
              </a:rPr>
              <a:t>bulrush</a:t>
            </a:r>
            <a:r>
              <a:rPr lang="en-US" b="0" i="0" dirty="0">
                <a:solidFill>
                  <a:srgbClr val="333333"/>
                </a:solidFill>
                <a:effectLst/>
                <a:latin typeface="Calibri" panose="020F0502020204030204" pitchFamily="34" charset="0"/>
              </a:rPr>
              <a:t> = a tall, thin grass that droops </a:t>
            </a:r>
            <a:endParaRPr lang="en-US" dirty="0">
              <a:solidFill>
                <a:srgbClr val="333333"/>
              </a:solidFill>
              <a:latin typeface="Calibri" panose="020F0502020204030204" pitchFamily="34" charset="0"/>
            </a:endParaRPr>
          </a:p>
          <a:p>
            <a:endParaRPr lang="en-US" b="0" i="1" dirty="0">
              <a:solidFill>
                <a:srgbClr val="333333"/>
              </a:solidFill>
              <a:effectLst/>
              <a:latin typeface="Calibri" panose="020F0502020204030204" pitchFamily="34" charset="0"/>
            </a:endParaRPr>
          </a:p>
          <a:p>
            <a:r>
              <a:rPr lang="en-US" b="0" i="1" dirty="0">
                <a:solidFill>
                  <a:srgbClr val="333333"/>
                </a:solidFill>
                <a:effectLst/>
                <a:latin typeface="Calibri" panose="020F0502020204030204" pitchFamily="34" charset="0"/>
              </a:rPr>
              <a:t>sackcloth</a:t>
            </a:r>
            <a:r>
              <a:rPr lang="en-US" b="0" i="0" dirty="0">
                <a:solidFill>
                  <a:srgbClr val="333333"/>
                </a:solidFill>
                <a:effectLst/>
                <a:latin typeface="Calibri" panose="020F0502020204030204" pitchFamily="34" charset="0"/>
              </a:rPr>
              <a:t> = a coarse material sometimes made from goat’s hair.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In biblical times people often wore sackcloth or sat on sackcloth and ashes to symbolize their humility or sorrow.</a:t>
            </a:r>
            <a:endParaRPr lang="en-US" dirty="0"/>
          </a:p>
        </p:txBody>
      </p:sp>
      <p:sp>
        <p:nvSpPr>
          <p:cNvPr id="3" name="Rectangle 2"/>
          <p:cNvSpPr/>
          <p:nvPr/>
        </p:nvSpPr>
        <p:spPr>
          <a:xfrm>
            <a:off x="6981826" y="3439214"/>
            <a:ext cx="4196077" cy="923330"/>
          </a:xfrm>
          <a:prstGeom prst="rect">
            <a:avLst/>
          </a:prstGeom>
        </p:spPr>
        <p:txBody>
          <a:bodyPr wrap="square">
            <a:spAutoFit/>
          </a:bodyPr>
          <a:lstStyle/>
          <a:p>
            <a:r>
              <a:rPr lang="en-US" dirty="0">
                <a:solidFill>
                  <a:srgbClr val="333333"/>
                </a:solidFill>
                <a:latin typeface="Calibri" panose="020F0502020204030204" pitchFamily="34" charset="0"/>
              </a:rPr>
              <a:t>The Lord</a:t>
            </a:r>
            <a:r>
              <a:rPr lang="en-US" b="0" i="0" dirty="0">
                <a:solidFill>
                  <a:srgbClr val="333333"/>
                </a:solidFill>
                <a:effectLst/>
                <a:latin typeface="Calibri" panose="020F0502020204030204" pitchFamily="34" charset="0"/>
              </a:rPr>
              <a:t> questioned whether the outward appearances of fasting reflected the proper spirit of the fast that He intended</a:t>
            </a:r>
            <a:endParaRPr lang="en-US" dirty="0"/>
          </a:p>
        </p:txBody>
      </p:sp>
      <p:pic>
        <p:nvPicPr>
          <p:cNvPr id="12290" name="Picture 2" descr="http://1.bp.blogspot.com/-oFiDOYIwvUA/Vk7bD59b1jI/AAAAAAAAyls/fr40fceb08k/s1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223" y="3090937"/>
            <a:ext cx="3201709" cy="320170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thepondguy.com/images/weed_id/weed_id_guide/weed_id_bulrush_main.jpg"/>
          <p:cNvPicPr>
            <a:picLocks noChangeAspect="1" noChangeArrowheads="1"/>
          </p:cNvPicPr>
          <p:nvPr/>
        </p:nvPicPr>
        <p:blipFill rotWithShape="1">
          <a:blip r:embed="rId4">
            <a:extLst>
              <a:ext uri="{28A0092B-C50C-407E-A947-70E740481C1C}">
                <a14:useLocalDpi xmlns:a14="http://schemas.microsoft.com/office/drawing/2010/main" val="0"/>
              </a:ext>
            </a:extLst>
          </a:blip>
          <a:srcRect l="55492" b="4018"/>
          <a:stretch/>
        </p:blipFill>
        <p:spPr bwMode="auto">
          <a:xfrm>
            <a:off x="6645243" y="802291"/>
            <a:ext cx="2348188" cy="20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animEffect transition="in" filter="fade">
                                      <p:cBhvr>
                                        <p:cTn id="9" dur="500"/>
                                        <p:tgtEl>
                                          <p:spTgt spid="1229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untairyhabitat.org/wp-content/uploads/2013/05/gray-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3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t>The Fast of the Lord </a:t>
            </a:r>
            <a:endParaRPr lang="en-US" sz="4000" dirty="0"/>
          </a:p>
        </p:txBody>
      </p:sp>
      <p:sp>
        <p:nvSpPr>
          <p:cNvPr id="7" name="TextBox 6"/>
          <p:cNvSpPr txBox="1"/>
          <p:nvPr/>
        </p:nvSpPr>
        <p:spPr>
          <a:xfrm>
            <a:off x="1593409" y="4544018"/>
            <a:ext cx="7650178" cy="1938992"/>
          </a:xfrm>
          <a:prstGeom prst="rect">
            <a:avLst/>
          </a:prstGeom>
          <a:noFill/>
        </p:spPr>
        <p:txBody>
          <a:bodyPr wrap="square" rtlCol="0">
            <a:spAutoFit/>
          </a:bodyPr>
          <a:lstStyle/>
          <a:p>
            <a:r>
              <a:rPr lang="en-US" sz="2000" dirty="0"/>
              <a:t>Let the oppressed go free/ break every yoke =</a:t>
            </a:r>
          </a:p>
          <a:p>
            <a:r>
              <a:rPr lang="en-US" sz="2000" dirty="0"/>
              <a:t>A practice in ancient times was to take the property of the poor as collateral for debt. With no property, including clothing, the poor had no option but to stay in servitude. The practice of using and controlling other human beings must be broken…fasting can help break the yoke and burden of sin. </a:t>
            </a:r>
            <a:r>
              <a:rPr lang="en-US" sz="1400" dirty="0"/>
              <a:t>(2)</a:t>
            </a:r>
          </a:p>
        </p:txBody>
      </p:sp>
      <p:sp>
        <p:nvSpPr>
          <p:cNvPr id="8" name="TextBox 7"/>
          <p:cNvSpPr txBox="1"/>
          <p:nvPr/>
        </p:nvSpPr>
        <p:spPr>
          <a:xfrm>
            <a:off x="67147" y="6488668"/>
            <a:ext cx="2286000" cy="369332"/>
          </a:xfrm>
          <a:prstGeom prst="rect">
            <a:avLst/>
          </a:prstGeom>
          <a:noFill/>
        </p:spPr>
        <p:txBody>
          <a:bodyPr wrap="square" rtlCol="0">
            <a:spAutoFit/>
          </a:bodyPr>
          <a:lstStyle/>
          <a:p>
            <a:r>
              <a:rPr lang="en-US" dirty="0"/>
              <a:t>Isaiah 58:6</a:t>
            </a:r>
          </a:p>
        </p:txBody>
      </p:sp>
      <p:sp>
        <p:nvSpPr>
          <p:cNvPr id="2" name="Rectangle 1"/>
          <p:cNvSpPr/>
          <p:nvPr/>
        </p:nvSpPr>
        <p:spPr>
          <a:xfrm>
            <a:off x="549243" y="991403"/>
            <a:ext cx="6096000" cy="1200329"/>
          </a:xfrm>
          <a:prstGeom prst="rect">
            <a:avLst/>
          </a:prstGeom>
        </p:spPr>
        <p:txBody>
          <a:bodyPr>
            <a:spAutoFit/>
          </a:bodyPr>
          <a:lstStyle/>
          <a:p>
            <a:r>
              <a:rPr lang="en-US" sz="2400" b="0" i="1" dirty="0">
                <a:solidFill>
                  <a:srgbClr val="333333"/>
                </a:solidFill>
                <a:effectLst/>
                <a:latin typeface="Calibri" panose="020F0502020204030204" pitchFamily="34" charset="0"/>
              </a:rPr>
              <a:t>We need to learn to fast the way God requires with humility, repentance of our willfulness and selfishness. </a:t>
            </a:r>
            <a:r>
              <a:rPr lang="en-US" sz="1400" b="0" i="1" dirty="0">
                <a:solidFill>
                  <a:srgbClr val="333333"/>
                </a:solidFill>
                <a:effectLst/>
                <a:latin typeface="Calibri" panose="020F0502020204030204" pitchFamily="34" charset="0"/>
              </a:rPr>
              <a:t>(3)</a:t>
            </a:r>
            <a:endParaRPr lang="en-US" sz="1400" dirty="0"/>
          </a:p>
        </p:txBody>
      </p:sp>
      <p:sp>
        <p:nvSpPr>
          <p:cNvPr id="3" name="Rectangle 2"/>
          <p:cNvSpPr/>
          <p:nvPr/>
        </p:nvSpPr>
        <p:spPr>
          <a:xfrm>
            <a:off x="6529213" y="1947080"/>
            <a:ext cx="5103193" cy="1200329"/>
          </a:xfrm>
          <a:prstGeom prst="rect">
            <a:avLst/>
          </a:prstGeom>
        </p:spPr>
        <p:txBody>
          <a:bodyPr wrap="square">
            <a:spAutoFit/>
          </a:bodyPr>
          <a:lstStyle/>
          <a:p>
            <a:r>
              <a:rPr lang="en-US" dirty="0">
                <a:solidFill>
                  <a:srgbClr val="333333"/>
                </a:solidFill>
                <a:latin typeface="Calibri" panose="020F0502020204030204" pitchFamily="34" charset="0"/>
              </a:rPr>
              <a:t>Loose the Bands of Wickedness = chains of sin</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“sin is like handcuffs on the wrists, a ring in the nose, and slave bands around the neck.” </a:t>
            </a:r>
            <a:r>
              <a:rPr lang="en-US" sz="1400" dirty="0">
                <a:solidFill>
                  <a:srgbClr val="333333"/>
                </a:solidFill>
                <a:latin typeface="Calibri" panose="020F0502020204030204" pitchFamily="34" charset="0"/>
              </a:rPr>
              <a:t>(4) </a:t>
            </a:r>
            <a:endParaRPr lang="en-US" sz="1400" dirty="0"/>
          </a:p>
        </p:txBody>
      </p:sp>
      <p:grpSp>
        <p:nvGrpSpPr>
          <p:cNvPr id="6" name="Group 5"/>
          <p:cNvGrpSpPr/>
          <p:nvPr/>
        </p:nvGrpSpPr>
        <p:grpSpPr>
          <a:xfrm>
            <a:off x="10538234" y="275655"/>
            <a:ext cx="1183075" cy="1420706"/>
            <a:chOff x="5293349" y="2231910"/>
            <a:chExt cx="1738265" cy="2087411"/>
          </a:xfrm>
        </p:grpSpPr>
        <p:pic>
          <p:nvPicPr>
            <p:cNvPr id="10" name="Picture 2" descr="http://www.us.all.biz/img/us/catalog/12415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18776" y="2406483"/>
              <a:ext cx="2087411" cy="1738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487" y="2498756"/>
              <a:ext cx="1231559" cy="1562704"/>
            </a:xfrm>
            <a:prstGeom prst="rect">
              <a:avLst/>
            </a:prstGeom>
          </p:spPr>
        </p:pic>
      </p:grpSp>
      <p:grpSp>
        <p:nvGrpSpPr>
          <p:cNvPr id="13" name="Group 12"/>
          <p:cNvGrpSpPr/>
          <p:nvPr/>
        </p:nvGrpSpPr>
        <p:grpSpPr>
          <a:xfrm>
            <a:off x="4206843" y="2533801"/>
            <a:ext cx="2757792" cy="1607865"/>
            <a:chOff x="4431649" y="2177590"/>
            <a:chExt cx="5544535" cy="3232610"/>
          </a:xfrm>
        </p:grpSpPr>
        <p:grpSp>
          <p:nvGrpSpPr>
            <p:cNvPr id="14" name="Group 21"/>
            <p:cNvGrpSpPr/>
            <p:nvPr/>
          </p:nvGrpSpPr>
          <p:grpSpPr>
            <a:xfrm rot="813906">
              <a:off x="4431649" y="3525670"/>
              <a:ext cx="1664368" cy="1600200"/>
              <a:chOff x="4572000" y="3505200"/>
              <a:chExt cx="1664368" cy="1600200"/>
            </a:xfrm>
          </p:grpSpPr>
          <p:sp>
            <p:nvSpPr>
              <p:cNvPr id="26" name="Flowchart: Stored Data 25"/>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Donut 14"/>
            <p:cNvSpPr/>
            <p:nvPr/>
          </p:nvSpPr>
          <p:spPr>
            <a:xfrm rot="19249562">
              <a:off x="5778021" y="2642882"/>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9249562">
              <a:off x="6311421" y="2261883"/>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rot="241144">
              <a:off x="7201262" y="2177590"/>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2752242">
              <a:off x="7635115" y="2653524"/>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18"/>
            <p:cNvSpPr/>
            <p:nvPr/>
          </p:nvSpPr>
          <p:spPr>
            <a:xfrm rot="2895272">
              <a:off x="8361649" y="3423295"/>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2"/>
            <p:cNvGrpSpPr/>
            <p:nvPr/>
          </p:nvGrpSpPr>
          <p:grpSpPr>
            <a:xfrm rot="10800000">
              <a:off x="8311816" y="3810000"/>
              <a:ext cx="1664368" cy="1600200"/>
              <a:chOff x="4572000" y="3505200"/>
              <a:chExt cx="1664368" cy="1600200"/>
            </a:xfrm>
          </p:grpSpPr>
          <p:sp>
            <p:nvSpPr>
              <p:cNvPr id="23" name="Flowchart: Stored Data 22"/>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rot="2895272">
              <a:off x="5678689" y="3347094"/>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266" name="Picture 2" descr="http://snaresbrookprep.org/wp-content/uploads/2016/02/jesus-helping-poor-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0605" y="3548208"/>
            <a:ext cx="22479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dawidtoua.co.za/wp-content/uploads/2013/04/dawid_toua_feeding_the_poo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30" y="2697660"/>
            <a:ext cx="3130864" cy="177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3" grpId="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4453</Words>
  <Application>Microsoft Office PowerPoint</Application>
  <PresentationFormat>Widescreen</PresentationFormat>
  <Paragraphs>213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 Light</vt:lpstr>
      <vt:lpstr>Calibri</vt:lpstr>
      <vt:lpstr>Abadi</vt:lpstr>
      <vt:lpstr>Arial</vt:lpstr>
      <vt:lpstr>Comic Sans MS</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31</cp:revision>
  <dcterms:created xsi:type="dcterms:W3CDTF">2016-03-23T10:20:56Z</dcterms:created>
  <dcterms:modified xsi:type="dcterms:W3CDTF">2020-11-16T16:58:02Z</dcterms:modified>
</cp:coreProperties>
</file>