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</p:sldIdLst>
  <p:sldSz cx="12192000" cy="6858000"/>
  <p:notesSz cx="6858000" cy="9144000"/>
  <p:embeddedFontLst>
    <p:embeddedFont>
      <p:font typeface="Abadi" panose="020B0604020104020204" pitchFamily="3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B66FEB"/>
    <a:srgbClr val="F7A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4690-13C8-4331-BEFB-62D18D40B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1BBB6-6B86-4B8F-83AE-ADD750305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2F0FB-E616-4A1F-BF20-E097705E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3ED30-051F-4404-8D6C-6AD38093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883C0-B21D-4901-A952-CDF6BB51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8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2C2A-195D-49C5-9917-F4A2665B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89B01-4E35-4158-9518-B8773FC6D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B5254-3AA9-436D-BB4A-9AD59C8C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63745-2D94-4B57-B4CA-A7FA4A90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394E9-CBB6-489B-8C09-25B6587B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EABDA-E7B6-4DA6-84DF-DBF46C56A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3C3B6-84C7-48F0-AC58-C4C020DAB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D112-3553-4DA8-866E-AFA1AE34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00F9B-DE2A-4110-ABCA-52DFFB0C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94F5C-6A56-4FBD-93FC-77080FF5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6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3E43-1691-4AC6-B484-EE92A071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37533-EFDB-40F2-8D47-3D3D9EF90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5B273-384E-40AD-AF65-D3D3A0A9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2BA2F-0C2A-4D39-A823-2BBE3CFB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3D2F-911C-4979-A971-7B723A0B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0A25-9987-40FA-B49F-A9900037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3E559-8C20-40E6-9CF2-D22075117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7DC5-A0E4-4C9B-AE22-445BB061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6D8FA-6891-420F-92A7-CEF88CC2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AD4C3-3067-4C18-B93A-DB79D288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5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6771-5182-4629-AD6F-3D576E8E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A93AC-51B9-4DCF-B266-AD97A5C6B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3F896-1929-4BD6-912E-635306AE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510E4-7F16-400F-92A2-CCB4709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3DB49-8195-463E-A3C0-F9494497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FFAAF-23AE-48F5-9B50-2EFDC088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50DC-10B8-4C23-B7F6-E2A0CA00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40718-77E7-4273-8C70-BFB5983B1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344CF-5258-4C74-BB54-CD3A55C48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DD40C-40F0-40DB-A063-507A20454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D50EF-5106-4DD2-93BF-CCD21DC48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3E286-8950-4B46-9E2A-48A05E29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6610E-9728-40C6-829C-690F2E31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64ABC-D9FA-44E8-B242-B7033506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D059-1393-44CC-80AF-DAAD0F19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77200-BDAF-474D-9F2A-6E7253FF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935E0-37A0-4FF7-8A8B-4BE93DB4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E79DF-9F6F-4CF4-841C-284DC7F2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4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A6E98-9EAA-4015-9546-073182F8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BAB10-C951-442B-8C7F-9D98EB5C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4D499-2048-4756-9509-0257E48D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8423-9117-434B-9C12-5D4349CB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BBAC8-BCBB-4271-9AFF-6D0AAAB5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DF131-B0A8-471F-A41C-7F77624B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FCD81-E04C-47BB-BDA8-77697E02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40D43-1E4F-443F-9F1C-00DB10E6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FD254-491B-408A-8D62-80399BD7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06A8-DEBC-4F34-BC1F-64D8762B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3827E-CF60-4C08-BCD7-97E7FC277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5AA39-8AC0-4957-A04A-A06595FAD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AA601-6D6F-4098-8C6D-99C74E63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9B540-9B81-4A6D-935B-3A234CFF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156C6-CE6A-44FF-A488-331DFD8A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52000">
              <a:schemeClr val="accent6">
                <a:lumMod val="73000"/>
              </a:schemeClr>
            </a:gs>
            <a:gs pos="70000">
              <a:srgbClr val="B66FEB"/>
            </a:gs>
            <a:gs pos="25000">
              <a:schemeClr val="accent1">
                <a:lumMod val="75000"/>
              </a:schemeClr>
            </a:gs>
            <a:gs pos="97000">
              <a:srgbClr val="7030A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D0759-E6B0-4C44-AB35-A8AFAC98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0D19C-AD33-45E5-B492-0039C2D5D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D8C99-042F-453A-87C7-9D9C7A020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04C6-A384-435C-86DC-B218A01D977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7CD73-54DA-4A4C-ABFD-FC57745A0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A6504-FB07-4676-8FA7-C554230AB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3177-D04B-4DF6-883B-94DB8667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</a:schemeClr>
            </a:gs>
            <a:gs pos="52000">
              <a:schemeClr val="accent6">
                <a:lumMod val="73000"/>
              </a:schemeClr>
            </a:gs>
            <a:gs pos="70000">
              <a:srgbClr val="B66FEB"/>
            </a:gs>
            <a:gs pos="25000">
              <a:schemeClr val="accent1">
                <a:lumMod val="75000"/>
              </a:schemeClr>
            </a:gs>
            <a:gs pos="97000">
              <a:srgbClr val="7030A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FA9EDE-32DE-445C-A1F7-93A640C338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2000">
                <a:schemeClr val="accent2">
                  <a:lumMod val="75000"/>
                </a:schemeClr>
              </a:gs>
              <a:gs pos="70000">
                <a:srgbClr val="820000"/>
              </a:gs>
              <a:gs pos="29000">
                <a:schemeClr val="accent4">
                  <a:lumMod val="75000"/>
                </a:schemeClr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0"/>
          </a:effectLst>
          <a:scene3d>
            <a:camera prst="orthographicFront"/>
            <a:lightRig rig="twoPt" dir="t">
              <a:rot lat="0" lon="0" rev="6600000"/>
            </a:lightRig>
          </a:scene3d>
          <a:sp3d extrusionH="1270000" prstMaterial="dkEdge">
            <a:bevelT w="317500" h="317500"/>
            <a:bevelB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ooter Placeholder 14">
            <a:extLst>
              <a:ext uri="{FF2B5EF4-FFF2-40B4-BE49-F238E27FC236}">
                <a16:creationId xmlns:a16="http://schemas.microsoft.com/office/drawing/2014/main" id="{AA289FDA-6578-4FB5-9A26-6ECB7F1CCCE6}"/>
              </a:ext>
            </a:extLst>
          </p:cNvPr>
          <p:cNvSpPr>
            <a:spLocks noGrp="1"/>
          </p:cNvSpPr>
          <p:nvPr/>
        </p:nvSpPr>
        <p:spPr>
          <a:xfrm>
            <a:off x="130629" y="6452614"/>
            <a:ext cx="5469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Presentation by ©http://fashionsbylynda.com/blog/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BDD184-A72A-48B0-96B4-284FD29DA458}"/>
              </a:ext>
            </a:extLst>
          </p:cNvPr>
          <p:cNvGrpSpPr/>
          <p:nvPr/>
        </p:nvGrpSpPr>
        <p:grpSpPr>
          <a:xfrm>
            <a:off x="2865276" y="1112071"/>
            <a:ext cx="6394045" cy="5241670"/>
            <a:chOff x="2869145" y="872165"/>
            <a:chExt cx="6394045" cy="524167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AB4EA6B-D3DF-42EC-AF57-3CD14FDDE7ED}"/>
                </a:ext>
              </a:extLst>
            </p:cNvPr>
            <p:cNvGrpSpPr/>
            <p:nvPr/>
          </p:nvGrpSpPr>
          <p:grpSpPr>
            <a:xfrm>
              <a:off x="2869145" y="872165"/>
              <a:ext cx="3343953" cy="4931996"/>
              <a:chOff x="2493950" y="1171148"/>
              <a:chExt cx="3343953" cy="4430596"/>
            </a:xfrm>
          </p:grpSpPr>
          <p:sp>
            <p:nvSpPr>
              <p:cNvPr id="52" name="Flowchart: Delay 51">
                <a:extLst>
                  <a:ext uri="{FF2B5EF4-FFF2-40B4-BE49-F238E27FC236}">
                    <a16:creationId xmlns:a16="http://schemas.microsoft.com/office/drawing/2014/main" id="{646F7E52-B92D-431F-A659-D0C672208838}"/>
                  </a:ext>
                </a:extLst>
              </p:cNvPr>
              <p:cNvSpPr/>
              <p:nvPr/>
            </p:nvSpPr>
            <p:spPr>
              <a:xfrm rot="15236856">
                <a:off x="1851669" y="1898537"/>
                <a:ext cx="4345488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Delay 52">
                <a:extLst>
                  <a:ext uri="{FF2B5EF4-FFF2-40B4-BE49-F238E27FC236}">
                    <a16:creationId xmlns:a16="http://schemas.microsoft.com/office/drawing/2014/main" id="{DCE169ED-6D07-4F1B-8E1C-21AC75022321}"/>
                  </a:ext>
                </a:extLst>
              </p:cNvPr>
              <p:cNvSpPr/>
              <p:nvPr/>
            </p:nvSpPr>
            <p:spPr>
              <a:xfrm rot="15236856">
                <a:off x="2134697" y="1813429"/>
                <a:ext cx="4345488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4575BDE-B811-42C4-B816-49EBADB98955}"/>
                </a:ext>
              </a:extLst>
            </p:cNvPr>
            <p:cNvGrpSpPr/>
            <p:nvPr/>
          </p:nvGrpSpPr>
          <p:grpSpPr>
            <a:xfrm rot="1898031">
              <a:off x="5919237" y="1077892"/>
              <a:ext cx="3343953" cy="5035943"/>
              <a:chOff x="2493950" y="1171148"/>
              <a:chExt cx="3343953" cy="4430596"/>
            </a:xfrm>
          </p:grpSpPr>
          <p:sp>
            <p:nvSpPr>
              <p:cNvPr id="50" name="Flowchart: Delay 49">
                <a:extLst>
                  <a:ext uri="{FF2B5EF4-FFF2-40B4-BE49-F238E27FC236}">
                    <a16:creationId xmlns:a16="http://schemas.microsoft.com/office/drawing/2014/main" id="{3C8E05DA-07AD-4DB1-85B4-530B19340E67}"/>
                  </a:ext>
                </a:extLst>
              </p:cNvPr>
              <p:cNvSpPr/>
              <p:nvPr/>
            </p:nvSpPr>
            <p:spPr>
              <a:xfrm rot="15236856">
                <a:off x="1851669" y="1898537"/>
                <a:ext cx="4345488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elay 50">
                <a:extLst>
                  <a:ext uri="{FF2B5EF4-FFF2-40B4-BE49-F238E27FC236}">
                    <a16:creationId xmlns:a16="http://schemas.microsoft.com/office/drawing/2014/main" id="{BA322C58-55C7-4014-B135-289CCF2CB045}"/>
                  </a:ext>
                </a:extLst>
              </p:cNvPr>
              <p:cNvSpPr/>
              <p:nvPr/>
            </p:nvSpPr>
            <p:spPr>
              <a:xfrm rot="15236856">
                <a:off x="2134697" y="1813429"/>
                <a:ext cx="4345488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DC691B3-139F-4E1A-86AA-335C4AF3BFCB}"/>
              </a:ext>
            </a:extLst>
          </p:cNvPr>
          <p:cNvSpPr txBox="1"/>
          <p:nvPr/>
        </p:nvSpPr>
        <p:spPr>
          <a:xfrm>
            <a:off x="3337281" y="96408"/>
            <a:ext cx="5997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badi" panose="020B0604020104020204" pitchFamily="34" charset="0"/>
              </a:rPr>
              <a:t>Commandments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50E389-C71F-4962-8492-EFC2101CAF36}"/>
              </a:ext>
            </a:extLst>
          </p:cNvPr>
          <p:cNvSpPr txBox="1"/>
          <p:nvPr/>
        </p:nvSpPr>
        <p:spPr>
          <a:xfrm>
            <a:off x="5595628" y="1078871"/>
            <a:ext cx="116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badi" panose="020B0604020104020204" pitchFamily="34" charset="0"/>
              </a:rPr>
              <a:t>Part 2</a:t>
            </a:r>
            <a:endParaRPr 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58DD96-2608-4A05-A175-0339042A7A16}"/>
              </a:ext>
            </a:extLst>
          </p:cNvPr>
          <p:cNvSpPr txBox="1"/>
          <p:nvPr/>
        </p:nvSpPr>
        <p:spPr>
          <a:xfrm>
            <a:off x="130628" y="106304"/>
            <a:ext cx="212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Lesson 136</a:t>
            </a:r>
          </a:p>
        </p:txBody>
      </p:sp>
    </p:spTree>
    <p:extLst>
      <p:ext uri="{BB962C8B-B14F-4D97-AF65-F5344CB8AC3E}">
        <p14:creationId xmlns:p14="http://schemas.microsoft.com/office/powerpoint/2010/main" val="143361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FA9EDE-32DE-445C-A1F7-93A640C338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2000">
                <a:schemeClr val="accent2">
                  <a:lumMod val="75000"/>
                </a:schemeClr>
              </a:gs>
              <a:gs pos="70000">
                <a:srgbClr val="C00000"/>
              </a:gs>
              <a:gs pos="25000">
                <a:schemeClr val="accent4">
                  <a:lumMod val="75000"/>
                </a:schemeClr>
              </a:gs>
              <a:gs pos="97000">
                <a:srgbClr val="820000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0"/>
          </a:effectLst>
          <a:scene3d>
            <a:camera prst="orthographicFront"/>
            <a:lightRig rig="twoPt" dir="t">
              <a:rot lat="0" lon="0" rev="6600000"/>
            </a:lightRig>
          </a:scene3d>
          <a:sp3d extrusionH="1270000" prstMaterial="dkEdge">
            <a:bevelT w="317500" h="317500"/>
            <a:bevelB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29DBE7-BE8C-490C-99D7-460CE32F4E5D}"/>
              </a:ext>
            </a:extLst>
          </p:cNvPr>
          <p:cNvGrpSpPr/>
          <p:nvPr/>
        </p:nvGrpSpPr>
        <p:grpSpPr>
          <a:xfrm rot="941968">
            <a:off x="504050" y="817900"/>
            <a:ext cx="3343283" cy="5222199"/>
            <a:chOff x="2534086" y="1166146"/>
            <a:chExt cx="3343283" cy="4691296"/>
          </a:xfrm>
        </p:grpSpPr>
        <p:sp>
          <p:nvSpPr>
            <p:cNvPr id="2" name="Flowchart: Delay 1">
              <a:extLst>
                <a:ext uri="{FF2B5EF4-FFF2-40B4-BE49-F238E27FC236}">
                  <a16:creationId xmlns:a16="http://schemas.microsoft.com/office/drawing/2014/main" id="{41EE2D33-CA2A-43A4-8A2C-6F4FDEE5B1E5}"/>
                </a:ext>
              </a:extLst>
            </p:cNvPr>
            <p:cNvSpPr/>
            <p:nvPr/>
          </p:nvSpPr>
          <p:spPr>
            <a:xfrm rot="15236856">
              <a:off x="1761414" y="2023844"/>
              <a:ext cx="4606270" cy="3060925"/>
            </a:xfrm>
            <a:prstGeom prst="flowChartDelay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034500DA-B9AD-431B-AA92-21E99D57CFE6}"/>
                </a:ext>
              </a:extLst>
            </p:cNvPr>
            <p:cNvSpPr/>
            <p:nvPr/>
          </p:nvSpPr>
          <p:spPr>
            <a:xfrm rot="15236856">
              <a:off x="2045948" y="1936642"/>
              <a:ext cx="4601918" cy="3060925"/>
            </a:xfrm>
            <a:prstGeom prst="flowChartDelay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D8577B-7F58-412E-92E7-0A38F0EDFE94}"/>
              </a:ext>
            </a:extLst>
          </p:cNvPr>
          <p:cNvSpPr/>
          <p:nvPr/>
        </p:nvSpPr>
        <p:spPr>
          <a:xfrm>
            <a:off x="2175692" y="119125"/>
            <a:ext cx="8624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Why do we need the Ten Commandments?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362181-5805-4E5A-9DF0-2FF8E4EF4EAC}"/>
              </a:ext>
            </a:extLst>
          </p:cNvPr>
          <p:cNvSpPr/>
          <p:nvPr/>
        </p:nvSpPr>
        <p:spPr>
          <a:xfrm>
            <a:off x="843004" y="1982834"/>
            <a:ext cx="29641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12225"/>
                </a:solidFill>
                <a:latin typeface="Abadi" panose="020B0604020104020204" pitchFamily="34" charset="0"/>
              </a:rPr>
              <a:t>The Ten Commandments are a vital part of the gospel and are eternal principles that are necessary for our exaltation.</a:t>
            </a:r>
            <a:endParaRPr lang="en-US" sz="28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Image result for moses">
            <a:extLst>
              <a:ext uri="{FF2B5EF4-FFF2-40B4-BE49-F238E27FC236}">
                <a16:creationId xmlns:a16="http://schemas.microsoft.com/office/drawing/2014/main" id="{C07D74F3-5F87-4463-A35F-1DA2F3BC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49" y="1724960"/>
            <a:ext cx="7357753" cy="36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46959A-981C-4A62-862F-4310B3B734B1}"/>
              </a:ext>
            </a:extLst>
          </p:cNvPr>
          <p:cNvSpPr/>
          <p:nvPr/>
        </p:nvSpPr>
        <p:spPr>
          <a:xfrm>
            <a:off x="5980310" y="5666877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Read Exodus 20:3-17</a:t>
            </a:r>
          </a:p>
        </p:txBody>
      </p:sp>
    </p:spTree>
    <p:extLst>
      <p:ext uri="{BB962C8B-B14F-4D97-AF65-F5344CB8AC3E}">
        <p14:creationId xmlns:p14="http://schemas.microsoft.com/office/powerpoint/2010/main" val="253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FA9EDE-32DE-445C-A1F7-93A640C338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2000">
                <a:schemeClr val="accent2">
                  <a:lumMod val="75000"/>
                </a:schemeClr>
              </a:gs>
              <a:gs pos="70000">
                <a:srgbClr val="C00000"/>
              </a:gs>
              <a:gs pos="25000">
                <a:schemeClr val="accent4">
                  <a:lumMod val="75000"/>
                </a:schemeClr>
              </a:gs>
              <a:gs pos="97000">
                <a:srgbClr val="820000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0"/>
          </a:effectLst>
          <a:scene3d>
            <a:camera prst="orthographicFront"/>
            <a:lightRig rig="twoPt" dir="t">
              <a:rot lat="0" lon="0" rev="6600000"/>
            </a:lightRig>
          </a:scene3d>
          <a:sp3d extrusionH="1270000" prstMaterial="dkEdge">
            <a:bevelT w="317500" h="317500"/>
            <a:bevelB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29DBE7-BE8C-490C-99D7-460CE32F4E5D}"/>
              </a:ext>
            </a:extLst>
          </p:cNvPr>
          <p:cNvGrpSpPr/>
          <p:nvPr/>
        </p:nvGrpSpPr>
        <p:grpSpPr>
          <a:xfrm rot="941968">
            <a:off x="7869122" y="903613"/>
            <a:ext cx="3343283" cy="5222199"/>
            <a:chOff x="2534086" y="1166146"/>
            <a:chExt cx="3343283" cy="4691296"/>
          </a:xfrm>
        </p:grpSpPr>
        <p:sp>
          <p:nvSpPr>
            <p:cNvPr id="2" name="Flowchart: Delay 1">
              <a:extLst>
                <a:ext uri="{FF2B5EF4-FFF2-40B4-BE49-F238E27FC236}">
                  <a16:creationId xmlns:a16="http://schemas.microsoft.com/office/drawing/2014/main" id="{41EE2D33-CA2A-43A4-8A2C-6F4FDEE5B1E5}"/>
                </a:ext>
              </a:extLst>
            </p:cNvPr>
            <p:cNvSpPr/>
            <p:nvPr/>
          </p:nvSpPr>
          <p:spPr>
            <a:xfrm rot="15236856">
              <a:off x="1761414" y="2023844"/>
              <a:ext cx="4606270" cy="3060925"/>
            </a:xfrm>
            <a:prstGeom prst="flowChartDelay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034500DA-B9AD-431B-AA92-21E99D57CFE6}"/>
                </a:ext>
              </a:extLst>
            </p:cNvPr>
            <p:cNvSpPr/>
            <p:nvPr/>
          </p:nvSpPr>
          <p:spPr>
            <a:xfrm rot="15236856">
              <a:off x="2045948" y="1936642"/>
              <a:ext cx="4601918" cy="3060925"/>
            </a:xfrm>
            <a:prstGeom prst="flowChartDelay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D362181-5805-4E5A-9DF0-2FF8E4EF4EAC}"/>
              </a:ext>
            </a:extLst>
          </p:cNvPr>
          <p:cNvSpPr/>
          <p:nvPr/>
        </p:nvSpPr>
        <p:spPr>
          <a:xfrm>
            <a:off x="8143926" y="2267639"/>
            <a:ext cx="29641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 The Lord revealed them to Moses in ancient times, and He has restated them in latter-day revelations.</a:t>
            </a:r>
            <a:endParaRPr lang="en-US" sz="2800" dirty="0">
              <a:latin typeface="Abadi" panose="020B06040201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5F1D2-2CAE-49F9-90F3-B65CD7CEB03B}"/>
              </a:ext>
            </a:extLst>
          </p:cNvPr>
          <p:cNvGrpSpPr/>
          <p:nvPr/>
        </p:nvGrpSpPr>
        <p:grpSpPr>
          <a:xfrm>
            <a:off x="505262" y="1531918"/>
            <a:ext cx="6987975" cy="4194020"/>
            <a:chOff x="4810373" y="1576820"/>
            <a:chExt cx="6710797" cy="3959113"/>
          </a:xfrm>
        </p:grpSpPr>
        <p:pic>
          <p:nvPicPr>
            <p:cNvPr id="2050" name="Picture 2" descr="Image result for moses art">
              <a:extLst>
                <a:ext uri="{FF2B5EF4-FFF2-40B4-BE49-F238E27FC236}">
                  <a16:creationId xmlns:a16="http://schemas.microsoft.com/office/drawing/2014/main" id="{3A02A05A-044F-46A5-A3E7-D43ABF6F0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373" y="1576820"/>
              <a:ext cx="6710797" cy="370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96C186-EF33-40A6-B5CD-C18CA34D13FF}"/>
                </a:ext>
              </a:extLst>
            </p:cNvPr>
            <p:cNvSpPr/>
            <p:nvPr/>
          </p:nvSpPr>
          <p:spPr>
            <a:xfrm>
              <a:off x="4810373" y="5289712"/>
              <a:ext cx="10422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</a:rPr>
                <a:t>Yoram </a:t>
              </a:r>
              <a:r>
                <a:rPr lang="en-US" sz="1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Raanan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2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ooking at sunrise">
            <a:extLst>
              <a:ext uri="{FF2B5EF4-FFF2-40B4-BE49-F238E27FC236}">
                <a16:creationId xmlns:a16="http://schemas.microsoft.com/office/drawing/2014/main" id="{85B8BA71-FD64-41CE-A333-05824A10C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r="188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29DBE7-BE8C-490C-99D7-460CE32F4E5D}"/>
              </a:ext>
            </a:extLst>
          </p:cNvPr>
          <p:cNvGrpSpPr/>
          <p:nvPr/>
        </p:nvGrpSpPr>
        <p:grpSpPr>
          <a:xfrm rot="941968">
            <a:off x="2108537" y="1010491"/>
            <a:ext cx="3343283" cy="5222199"/>
            <a:chOff x="2534086" y="1166146"/>
            <a:chExt cx="3343283" cy="4691296"/>
          </a:xfrm>
        </p:grpSpPr>
        <p:sp>
          <p:nvSpPr>
            <p:cNvPr id="2" name="Flowchart: Delay 1">
              <a:extLst>
                <a:ext uri="{FF2B5EF4-FFF2-40B4-BE49-F238E27FC236}">
                  <a16:creationId xmlns:a16="http://schemas.microsoft.com/office/drawing/2014/main" id="{41EE2D33-CA2A-43A4-8A2C-6F4FDEE5B1E5}"/>
                </a:ext>
              </a:extLst>
            </p:cNvPr>
            <p:cNvSpPr/>
            <p:nvPr/>
          </p:nvSpPr>
          <p:spPr>
            <a:xfrm rot="15236856">
              <a:off x="1761414" y="2023844"/>
              <a:ext cx="4606270" cy="3060925"/>
            </a:xfrm>
            <a:prstGeom prst="flowChartDelay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034500DA-B9AD-431B-AA92-21E99D57CFE6}"/>
                </a:ext>
              </a:extLst>
            </p:cNvPr>
            <p:cNvSpPr/>
            <p:nvPr/>
          </p:nvSpPr>
          <p:spPr>
            <a:xfrm rot="15236856">
              <a:off x="2045948" y="1936642"/>
              <a:ext cx="4601918" cy="3060925"/>
            </a:xfrm>
            <a:prstGeom prst="flowChartDelay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D362181-5805-4E5A-9DF0-2FF8E4EF4EAC}"/>
              </a:ext>
            </a:extLst>
          </p:cNvPr>
          <p:cNvSpPr/>
          <p:nvPr/>
        </p:nvSpPr>
        <p:spPr>
          <a:xfrm>
            <a:off x="2447491" y="2071813"/>
            <a:ext cx="29641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 </a:t>
            </a:r>
            <a:r>
              <a:rPr lang="en-US" sz="2800" b="1" dirty="0"/>
              <a:t>The Ten Commandments are a vital part of the gospel and are eternal principles that are necessary for our exaltation</a:t>
            </a:r>
            <a:endParaRPr lang="en-US" sz="2800" dirty="0">
              <a:latin typeface="Abadi" panose="020B06040201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556B15-9267-42CD-873B-E6937D399C27}"/>
              </a:ext>
            </a:extLst>
          </p:cNvPr>
          <p:cNvSpPr/>
          <p:nvPr/>
        </p:nvSpPr>
        <p:spPr>
          <a:xfrm>
            <a:off x="1210505" y="125717"/>
            <a:ext cx="10172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How Are the Ten Commandments Relevant Today?</a:t>
            </a:r>
          </a:p>
        </p:txBody>
      </p:sp>
    </p:spTree>
    <p:extLst>
      <p:ext uri="{BB962C8B-B14F-4D97-AF65-F5344CB8AC3E}">
        <p14:creationId xmlns:p14="http://schemas.microsoft.com/office/powerpoint/2010/main" val="38602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FA9EDE-32DE-445C-A1F7-93A640C338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2000">
                <a:schemeClr val="accent2">
                  <a:lumMod val="75000"/>
                </a:schemeClr>
              </a:gs>
              <a:gs pos="70000">
                <a:srgbClr val="C00000"/>
              </a:gs>
              <a:gs pos="25000">
                <a:schemeClr val="accent4">
                  <a:lumMod val="75000"/>
                </a:schemeClr>
              </a:gs>
              <a:gs pos="97000">
                <a:srgbClr val="820000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0"/>
          </a:effectLst>
          <a:scene3d>
            <a:camera prst="orthographicFront"/>
            <a:lightRig rig="twoPt" dir="t">
              <a:rot lat="0" lon="0" rev="6600000"/>
            </a:lightRig>
          </a:scene3d>
          <a:sp3d extrusionH="1270000" prstMaterial="dkEdge">
            <a:bevelT w="317500" h="317500"/>
            <a:bevelB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BC28F5-2D19-44E2-84D3-E9056A4AE938}"/>
              </a:ext>
            </a:extLst>
          </p:cNvPr>
          <p:cNvGrpSpPr/>
          <p:nvPr/>
        </p:nvGrpSpPr>
        <p:grpSpPr>
          <a:xfrm>
            <a:off x="717582" y="534717"/>
            <a:ext cx="4091924" cy="1084263"/>
            <a:chOff x="717582" y="534717"/>
            <a:chExt cx="4091924" cy="10842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29DBE7-BE8C-490C-99D7-460CE32F4E5D}"/>
                </a:ext>
              </a:extLst>
            </p:cNvPr>
            <p:cNvGrpSpPr/>
            <p:nvPr/>
          </p:nvGrpSpPr>
          <p:grpSpPr>
            <a:xfrm rot="941968">
              <a:off x="717582" y="534717"/>
              <a:ext cx="681486" cy="1064480"/>
              <a:chOff x="2534086" y="1166146"/>
              <a:chExt cx="3343283" cy="4691296"/>
            </a:xfrm>
          </p:grpSpPr>
          <p:sp>
            <p:nvSpPr>
              <p:cNvPr id="2" name="Flowchart: Delay 1">
                <a:extLst>
                  <a:ext uri="{FF2B5EF4-FFF2-40B4-BE49-F238E27FC236}">
                    <a16:creationId xmlns:a16="http://schemas.microsoft.com/office/drawing/2014/main" id="{41EE2D33-CA2A-43A4-8A2C-6F4FDEE5B1E5}"/>
                  </a:ext>
                </a:extLst>
              </p:cNvPr>
              <p:cNvSpPr/>
              <p:nvPr/>
            </p:nvSpPr>
            <p:spPr>
              <a:xfrm rot="15236856">
                <a:off x="1761414" y="2023844"/>
                <a:ext cx="4606270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lay 3">
                <a:extLst>
                  <a:ext uri="{FF2B5EF4-FFF2-40B4-BE49-F238E27FC236}">
                    <a16:creationId xmlns:a16="http://schemas.microsoft.com/office/drawing/2014/main" id="{034500DA-B9AD-431B-AA92-21E99D57CFE6}"/>
                  </a:ext>
                </a:extLst>
              </p:cNvPr>
              <p:cNvSpPr/>
              <p:nvPr/>
            </p:nvSpPr>
            <p:spPr>
              <a:xfrm rot="15236856">
                <a:off x="2045948" y="1936642"/>
                <a:ext cx="4601918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362181-5805-4E5A-9DF0-2FF8E4EF4EAC}"/>
                </a:ext>
              </a:extLst>
            </p:cNvPr>
            <p:cNvSpPr/>
            <p:nvPr/>
          </p:nvSpPr>
          <p:spPr>
            <a:xfrm>
              <a:off x="1403949" y="603317"/>
              <a:ext cx="340555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How is this commandment a vital part of the gospel of Jesus Christ?</a:t>
              </a:r>
              <a:endParaRPr lang="en-US" sz="2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D61D0E-FB42-40AB-8501-7489367BA8A5}"/>
              </a:ext>
            </a:extLst>
          </p:cNvPr>
          <p:cNvGrpSpPr/>
          <p:nvPr/>
        </p:nvGrpSpPr>
        <p:grpSpPr>
          <a:xfrm>
            <a:off x="2318773" y="2103875"/>
            <a:ext cx="4091924" cy="1084263"/>
            <a:chOff x="717582" y="534717"/>
            <a:chExt cx="4091924" cy="10842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E2AA431-1C2E-4F1F-BA40-298C5E8FE337}"/>
                </a:ext>
              </a:extLst>
            </p:cNvPr>
            <p:cNvGrpSpPr/>
            <p:nvPr/>
          </p:nvGrpSpPr>
          <p:grpSpPr>
            <a:xfrm rot="941968">
              <a:off x="717582" y="534717"/>
              <a:ext cx="681486" cy="1064480"/>
              <a:chOff x="2534086" y="1166146"/>
              <a:chExt cx="3343283" cy="4691296"/>
            </a:xfrm>
          </p:grpSpPr>
          <p:sp>
            <p:nvSpPr>
              <p:cNvPr id="16" name="Flowchart: Delay 15">
                <a:extLst>
                  <a:ext uri="{FF2B5EF4-FFF2-40B4-BE49-F238E27FC236}">
                    <a16:creationId xmlns:a16="http://schemas.microsoft.com/office/drawing/2014/main" id="{35D417B2-5E2F-4BD3-93EE-1D7C17B104AB}"/>
                  </a:ext>
                </a:extLst>
              </p:cNvPr>
              <p:cNvSpPr/>
              <p:nvPr/>
            </p:nvSpPr>
            <p:spPr>
              <a:xfrm rot="15236856">
                <a:off x="1761414" y="2023844"/>
                <a:ext cx="4606270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Delay 16">
                <a:extLst>
                  <a:ext uri="{FF2B5EF4-FFF2-40B4-BE49-F238E27FC236}">
                    <a16:creationId xmlns:a16="http://schemas.microsoft.com/office/drawing/2014/main" id="{75BBDC4D-27D9-4FBE-AAA1-12FB50B02814}"/>
                  </a:ext>
                </a:extLst>
              </p:cNvPr>
              <p:cNvSpPr/>
              <p:nvPr/>
            </p:nvSpPr>
            <p:spPr>
              <a:xfrm rot="15236856">
                <a:off x="2045948" y="1936642"/>
                <a:ext cx="4601918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9AAAFC-49CC-4FAE-96D0-76A6601B22A8}"/>
                </a:ext>
              </a:extLst>
            </p:cNvPr>
            <p:cNvSpPr/>
            <p:nvPr/>
          </p:nvSpPr>
          <p:spPr>
            <a:xfrm>
              <a:off x="1403949" y="603317"/>
              <a:ext cx="340555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How can obeying this commandment help us to prepare for exaltation?</a:t>
              </a:r>
              <a:endParaRPr lang="en-US" sz="2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9C1480-2F90-49A6-87CF-5A15D636DC39}"/>
              </a:ext>
            </a:extLst>
          </p:cNvPr>
          <p:cNvGrpSpPr/>
          <p:nvPr/>
        </p:nvGrpSpPr>
        <p:grpSpPr>
          <a:xfrm>
            <a:off x="4514680" y="3725515"/>
            <a:ext cx="4091924" cy="1064480"/>
            <a:chOff x="717582" y="534717"/>
            <a:chExt cx="4091924" cy="10644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7932B7-17DF-426F-8303-9C86522573E7}"/>
                </a:ext>
              </a:extLst>
            </p:cNvPr>
            <p:cNvGrpSpPr/>
            <p:nvPr/>
          </p:nvGrpSpPr>
          <p:grpSpPr>
            <a:xfrm rot="941968">
              <a:off x="717582" y="534717"/>
              <a:ext cx="681486" cy="1064480"/>
              <a:chOff x="2534086" y="1166146"/>
              <a:chExt cx="3343283" cy="4691296"/>
            </a:xfrm>
          </p:grpSpPr>
          <p:sp>
            <p:nvSpPr>
              <p:cNvPr id="21" name="Flowchart: Delay 20">
                <a:extLst>
                  <a:ext uri="{FF2B5EF4-FFF2-40B4-BE49-F238E27FC236}">
                    <a16:creationId xmlns:a16="http://schemas.microsoft.com/office/drawing/2014/main" id="{48CFF292-78DA-41DC-B6EC-CB015830A892}"/>
                  </a:ext>
                </a:extLst>
              </p:cNvPr>
              <p:cNvSpPr/>
              <p:nvPr/>
            </p:nvSpPr>
            <p:spPr>
              <a:xfrm rot="15236856">
                <a:off x="1761414" y="2023844"/>
                <a:ext cx="4606270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elay 21">
                <a:extLst>
                  <a:ext uri="{FF2B5EF4-FFF2-40B4-BE49-F238E27FC236}">
                    <a16:creationId xmlns:a16="http://schemas.microsoft.com/office/drawing/2014/main" id="{602B57AC-FBEF-41C5-BB38-A03E368DF8B8}"/>
                  </a:ext>
                </a:extLst>
              </p:cNvPr>
              <p:cNvSpPr/>
              <p:nvPr/>
            </p:nvSpPr>
            <p:spPr>
              <a:xfrm rot="15236856">
                <a:off x="2045948" y="1936642"/>
                <a:ext cx="4601918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5532B9-DC94-4925-82F0-723EC40BC10B}"/>
                </a:ext>
              </a:extLst>
            </p:cNvPr>
            <p:cNvSpPr/>
            <p:nvPr/>
          </p:nvSpPr>
          <p:spPr>
            <a:xfrm>
              <a:off x="1403949" y="603317"/>
              <a:ext cx="34055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What are some ways we can keep this commandment?</a:t>
              </a:r>
              <a:endParaRPr lang="en-US" sz="2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4BA08-49B7-4EA4-9C46-8421CF90479D}"/>
              </a:ext>
            </a:extLst>
          </p:cNvPr>
          <p:cNvGrpSpPr/>
          <p:nvPr/>
        </p:nvGrpSpPr>
        <p:grpSpPr>
          <a:xfrm>
            <a:off x="6807644" y="5051940"/>
            <a:ext cx="5186433" cy="1699816"/>
            <a:chOff x="717582" y="534717"/>
            <a:chExt cx="5186433" cy="169981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2ACF1DF-534B-4D7D-8892-DEACB9E2BAA8}"/>
                </a:ext>
              </a:extLst>
            </p:cNvPr>
            <p:cNvGrpSpPr/>
            <p:nvPr/>
          </p:nvGrpSpPr>
          <p:grpSpPr>
            <a:xfrm rot="941968">
              <a:off x="717582" y="534717"/>
              <a:ext cx="681486" cy="1064480"/>
              <a:chOff x="2534086" y="1166146"/>
              <a:chExt cx="3343283" cy="4691296"/>
            </a:xfrm>
          </p:grpSpPr>
          <p:sp>
            <p:nvSpPr>
              <p:cNvPr id="26" name="Flowchart: Delay 25">
                <a:extLst>
                  <a:ext uri="{FF2B5EF4-FFF2-40B4-BE49-F238E27FC236}">
                    <a16:creationId xmlns:a16="http://schemas.microsoft.com/office/drawing/2014/main" id="{EF6610E5-E9EA-470C-AAA0-F4BF44D4A068}"/>
                  </a:ext>
                </a:extLst>
              </p:cNvPr>
              <p:cNvSpPr/>
              <p:nvPr/>
            </p:nvSpPr>
            <p:spPr>
              <a:xfrm rot="15236856">
                <a:off x="1761414" y="2023844"/>
                <a:ext cx="4606270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elay 26">
                <a:extLst>
                  <a:ext uri="{FF2B5EF4-FFF2-40B4-BE49-F238E27FC236}">
                    <a16:creationId xmlns:a16="http://schemas.microsoft.com/office/drawing/2014/main" id="{38E0AC4B-B5E1-4CDC-9454-170BC9E6182F}"/>
                  </a:ext>
                </a:extLst>
              </p:cNvPr>
              <p:cNvSpPr/>
              <p:nvPr/>
            </p:nvSpPr>
            <p:spPr>
              <a:xfrm rot="15236856">
                <a:off x="2045948" y="1936642"/>
                <a:ext cx="4601918" cy="3060925"/>
              </a:xfrm>
              <a:prstGeom prst="flowChartDelay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904B4-E378-42EB-883A-7D667258657F}"/>
                </a:ext>
              </a:extLst>
            </p:cNvPr>
            <p:cNvSpPr/>
            <p:nvPr/>
          </p:nvSpPr>
          <p:spPr>
            <a:xfrm>
              <a:off x="1403948" y="603317"/>
              <a:ext cx="450006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2000" dirty="0">
                  <a:solidFill>
                    <a:schemeClr val="bg1"/>
                  </a:solidFill>
                </a:rPr>
                <a:t>How has obeying this commandment blessed your life and helped you become more like the Savior?</a:t>
              </a:r>
            </a:p>
            <a:p>
              <a:br>
                <a:rPr lang="en-US" sz="2000" dirty="0">
                  <a:solidFill>
                    <a:schemeClr val="bg1"/>
                  </a:solidFill>
                </a:rPr>
              </a:br>
              <a:endParaRPr lang="en-US" sz="2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pic>
        <p:nvPicPr>
          <p:cNvPr id="28" name="Picture 2" descr="http://www.uni.edu/becker/anImated%20question%20mark%20.gif">
            <a:extLst>
              <a:ext uri="{FF2B5EF4-FFF2-40B4-BE49-F238E27FC236}">
                <a16:creationId xmlns:a16="http://schemas.microsoft.com/office/drawing/2014/main" id="{71981680-7556-49FD-90B7-74AE59587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86" y="401633"/>
            <a:ext cx="1762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FA9EDE-32DE-445C-A1F7-93A640C338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2000">
                <a:schemeClr val="accent2">
                  <a:lumMod val="75000"/>
                </a:schemeClr>
              </a:gs>
              <a:gs pos="70000">
                <a:srgbClr val="C00000"/>
              </a:gs>
              <a:gs pos="25000">
                <a:schemeClr val="accent4">
                  <a:lumMod val="75000"/>
                </a:schemeClr>
              </a:gs>
              <a:gs pos="97000">
                <a:srgbClr val="820000"/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0"/>
          </a:effectLst>
          <a:scene3d>
            <a:camera prst="orthographicFront"/>
            <a:lightRig rig="twoPt" dir="t">
              <a:rot lat="0" lon="0" rev="6600000"/>
            </a:lightRig>
          </a:scene3d>
          <a:sp3d extrusionH="1270000" prstMaterial="dkEdge">
            <a:bevelT w="317500" h="317500"/>
            <a:bevelB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E87CC5BA-DA3E-4C92-BAA3-E262B9EEA96E}"/>
              </a:ext>
            </a:extLst>
          </p:cNvPr>
          <p:cNvSpPr>
            <a:spLocks noGrp="1"/>
          </p:cNvSpPr>
          <p:nvPr/>
        </p:nvSpPr>
        <p:spPr>
          <a:xfrm>
            <a:off x="130629" y="6452614"/>
            <a:ext cx="5469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Presentation by ©http://fashionsbylynda.com/blog/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B834A7-4327-4506-81FC-B092ACB8F1E8}"/>
              </a:ext>
            </a:extLst>
          </p:cNvPr>
          <p:cNvSpPr txBox="1"/>
          <p:nvPr/>
        </p:nvSpPr>
        <p:spPr>
          <a:xfrm>
            <a:off x="130629" y="201881"/>
            <a:ext cx="11329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Suggested Hymn: Keep </a:t>
            </a:r>
            <a:r>
              <a:rPr lang="en-US">
                <a:solidFill>
                  <a:schemeClr val="bg1"/>
                </a:solidFill>
              </a:rPr>
              <a:t>the Commandments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Video: Obedience to the Ten Commandments (3:09)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Old Testament Seminary Teachers Manual Lesson 136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0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189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Abadi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10</cp:revision>
  <dcterms:created xsi:type="dcterms:W3CDTF">2019-08-30T14:52:42Z</dcterms:created>
  <dcterms:modified xsi:type="dcterms:W3CDTF">2020-11-16T17:03:12Z</dcterms:modified>
</cp:coreProperties>
</file>