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91" r:id="rId4"/>
    <p:sldId id="259" r:id="rId5"/>
    <p:sldId id="262" r:id="rId6"/>
    <p:sldId id="263" r:id="rId7"/>
    <p:sldId id="264" r:id="rId8"/>
    <p:sldId id="265" r:id="rId9"/>
    <p:sldId id="266" r:id="rId10"/>
    <p:sldId id="268" r:id="rId11"/>
    <p:sldId id="271" r:id="rId12"/>
    <p:sldId id="272" r:id="rId13"/>
    <p:sldId id="273" r:id="rId14"/>
    <p:sldId id="274" r:id="rId15"/>
    <p:sldId id="275" r:id="rId16"/>
    <p:sldId id="276" r:id="rId17"/>
    <p:sldId id="277" r:id="rId18"/>
    <p:sldId id="281" r:id="rId19"/>
    <p:sldId id="278" r:id="rId20"/>
    <p:sldId id="280" r:id="rId21"/>
    <p:sldId id="282" r:id="rId22"/>
    <p:sldId id="283" r:id="rId23"/>
    <p:sldId id="285" r:id="rId24"/>
    <p:sldId id="286" r:id="rId25"/>
    <p:sldId id="287" r:id="rId26"/>
    <p:sldId id="293" r:id="rId27"/>
    <p:sldId id="294" r:id="rId28"/>
    <p:sldId id="295" r:id="rId29"/>
    <p:sldId id="288" r:id="rId30"/>
    <p:sldId id="289" r:id="rId31"/>
    <p:sldId id="290" r:id="rId32"/>
    <p:sldId id="260" r:id="rId33"/>
    <p:sldId id="296" r:id="rId34"/>
    <p:sldId id="267" r:id="rId35"/>
    <p:sldId id="269" r:id="rId36"/>
    <p:sldId id="279" r:id="rId37"/>
    <p:sldId id="284" r:id="rId38"/>
  </p:sldIdLst>
  <p:sldSz cx="12192000" cy="6858000"/>
  <p:notesSz cx="6858000" cy="9144000"/>
  <p:embeddedFontLst>
    <p:embeddedFont>
      <p:font typeface="Abadi" panose="020B0604020104020204" pitchFamily="34" charset="0"/>
      <p:regular r:id="rId39"/>
    </p:embeddedFont>
    <p:embeddedFont>
      <p:font typeface="Bradley Hand ITC" panose="03070402050302030203" pitchFamily="66" charset="0"/>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olonna MT" panose="04020805060202030203" pitchFamily="82" charset="0"/>
      <p:regular r:id="rId47"/>
    </p:embeddedFont>
    <p:embeddedFont>
      <p:font typeface="Comic Sans MS" panose="030F0702030302020204" pitchFamily="66" charset="0"/>
      <p:regular r:id="rId48"/>
      <p:bold r:id="rId49"/>
      <p:italic r:id="rId50"/>
      <p:boldItalic r:id="rId51"/>
    </p:embeddedFont>
    <p:embeddedFont>
      <p:font typeface="Palatino" pitchFamily="2"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D1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42583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85492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75759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464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3401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12461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D04A37-DC52-48D1-BE81-4C458E19928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4345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04A37-DC52-48D1-BE81-4C458E19928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7008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4A37-DC52-48D1-BE81-4C458E19928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80756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72788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61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4A37-DC52-48D1-BE81-4C458E19928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A789-B031-4609-854F-29FF1946CEAC}" type="slidenum">
              <a:rPr lang="en-US" smtClean="0"/>
              <a:t>‹#›</a:t>
            </a:fld>
            <a:endParaRPr lang="en-US"/>
          </a:p>
        </p:txBody>
      </p:sp>
    </p:spTree>
    <p:extLst>
      <p:ext uri="{BB962C8B-B14F-4D97-AF65-F5344CB8AC3E}">
        <p14:creationId xmlns:p14="http://schemas.microsoft.com/office/powerpoint/2010/main" val="56543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7AEE4-60B5-469E-84CA-59DAFA105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19200" y="1090852"/>
            <a:ext cx="9744218" cy="2369880"/>
          </a:xfrm>
          <a:prstGeom prst="rect">
            <a:avLst/>
          </a:prstGeom>
          <a:noFill/>
        </p:spPr>
        <p:txBody>
          <a:bodyPr wrap="square" rtlCol="0">
            <a:spAutoFit/>
          </a:bodyPr>
          <a:lstStyle/>
          <a:p>
            <a:pPr algn="ctr"/>
            <a:r>
              <a:rPr lang="en-US" sz="5400" dirty="0">
                <a:solidFill>
                  <a:schemeClr val="bg1"/>
                </a:solidFill>
              </a:rPr>
              <a:t>Jeremiah Preaches During Reign of Josiah</a:t>
            </a:r>
          </a:p>
          <a:p>
            <a:pPr algn="ctr"/>
            <a:r>
              <a:rPr lang="en-US" sz="4000" dirty="0">
                <a:solidFill>
                  <a:schemeClr val="bg1"/>
                </a:solidFill>
              </a:rPr>
              <a:t>Jeremiah 1-6</a:t>
            </a:r>
          </a:p>
        </p:txBody>
      </p:sp>
      <p:sp>
        <p:nvSpPr>
          <p:cNvPr id="2" name="TextBox 1"/>
          <p:cNvSpPr txBox="1"/>
          <p:nvPr/>
        </p:nvSpPr>
        <p:spPr>
          <a:xfrm>
            <a:off x="76200" y="108857"/>
            <a:ext cx="2286000" cy="369332"/>
          </a:xfrm>
          <a:prstGeom prst="rect">
            <a:avLst/>
          </a:prstGeom>
          <a:noFill/>
        </p:spPr>
        <p:txBody>
          <a:bodyPr wrap="square" rtlCol="0">
            <a:spAutoFit/>
          </a:bodyPr>
          <a:lstStyle/>
          <a:p>
            <a:r>
              <a:rPr lang="en-US" dirty="0">
                <a:solidFill>
                  <a:schemeClr val="bg1"/>
                </a:solidFill>
              </a:rPr>
              <a:t>Lesson 137</a:t>
            </a:r>
          </a:p>
        </p:txBody>
      </p:sp>
      <p:grpSp>
        <p:nvGrpSpPr>
          <p:cNvPr id="45" name="Group 44"/>
          <p:cNvGrpSpPr/>
          <p:nvPr/>
        </p:nvGrpSpPr>
        <p:grpSpPr>
          <a:xfrm>
            <a:off x="1219200" y="2086381"/>
            <a:ext cx="2094907" cy="4500142"/>
            <a:chOff x="6523258" y="1056356"/>
            <a:chExt cx="1727835" cy="3565259"/>
          </a:xfrm>
        </p:grpSpPr>
        <p:sp>
          <p:nvSpPr>
            <p:cNvPr id="46" name="Oval 45"/>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833658" y="4171244"/>
              <a:ext cx="1048088" cy="450371"/>
              <a:chOff x="2553716" y="4097121"/>
              <a:chExt cx="1072559" cy="580393"/>
            </a:xfrm>
          </p:grpSpPr>
          <p:grpSp>
            <p:nvGrpSpPr>
              <p:cNvPr id="82" name="Group 3"/>
              <p:cNvGrpSpPr/>
              <p:nvPr/>
            </p:nvGrpSpPr>
            <p:grpSpPr>
              <a:xfrm rot="2754858">
                <a:off x="2662540" y="4014465"/>
                <a:ext cx="362746" cy="580393"/>
                <a:chOff x="1676400" y="2133600"/>
                <a:chExt cx="1447800" cy="2088845"/>
              </a:xfrm>
            </p:grpSpPr>
            <p:sp>
              <p:nvSpPr>
                <p:cNvPr id="87" name="Oval 86"/>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8"/>
              <p:cNvGrpSpPr/>
              <p:nvPr/>
            </p:nvGrpSpPr>
            <p:grpSpPr>
              <a:xfrm rot="19182012">
                <a:off x="3263529" y="4097121"/>
                <a:ext cx="362746" cy="580393"/>
                <a:chOff x="1676400" y="2133600"/>
                <a:chExt cx="1447800" cy="2088845"/>
              </a:xfrm>
            </p:grpSpPr>
            <p:sp>
              <p:nvSpPr>
                <p:cNvPr id="84" name="Oval 83"/>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Trapezoid 52"/>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6952896" y="2202573"/>
              <a:ext cx="636861" cy="2098903"/>
              <a:chOff x="6959643" y="2218714"/>
              <a:chExt cx="645186" cy="2113891"/>
            </a:xfrm>
          </p:grpSpPr>
          <p:sp>
            <p:nvSpPr>
              <p:cNvPr id="79" name="Trapezoid 78"/>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753934" y="1458100"/>
              <a:ext cx="1286562" cy="216177"/>
              <a:chOff x="6753934" y="1458100"/>
              <a:chExt cx="1286562" cy="216177"/>
            </a:xfrm>
          </p:grpSpPr>
          <p:sp>
            <p:nvSpPr>
              <p:cNvPr id="74" name="Rounded Rectangle 73"/>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Quad Arrow 65"/>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7125206" y="2246482"/>
              <a:ext cx="511959" cy="211463"/>
              <a:chOff x="6753934" y="1458100"/>
              <a:chExt cx="1286562" cy="216177"/>
            </a:xfrm>
          </p:grpSpPr>
          <p:sp>
            <p:nvSpPr>
              <p:cNvPr id="69" name="Rounded Rectangle 68"/>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a:off x="8337176" y="2134174"/>
            <a:ext cx="1840412" cy="4125278"/>
            <a:chOff x="5553035" y="2359849"/>
            <a:chExt cx="1573440" cy="3812351"/>
          </a:xfrm>
        </p:grpSpPr>
        <p:sp>
          <p:nvSpPr>
            <p:cNvPr id="91" name="Cloud 90"/>
            <p:cNvSpPr/>
            <p:nvPr/>
          </p:nvSpPr>
          <p:spPr>
            <a:xfrm rot="416314">
              <a:off x="5553035" y="2759882"/>
              <a:ext cx="1562201" cy="131586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671902">
              <a:off x="6848583" y="4366507"/>
              <a:ext cx="277892"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584502" y="4305065"/>
              <a:ext cx="256818"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352409">
              <a:off x="6424014" y="5556080"/>
              <a:ext cx="300639"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647766">
              <a:off x="6078390" y="5543893"/>
              <a:ext cx="299201"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169292">
              <a:off x="6389195" y="3711505"/>
              <a:ext cx="6420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790291">
              <a:off x="5689157" y="3672660"/>
              <a:ext cx="6306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5877284" y="3852929"/>
              <a:ext cx="957854" cy="2007999"/>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85356" y="3454924"/>
              <a:ext cx="355378" cy="6055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320523">
              <a:off x="5793656" y="3859302"/>
              <a:ext cx="642058" cy="2079630"/>
            </a:xfrm>
            <a:prstGeom prst="trapezoid">
              <a:avLst>
                <a:gd name="adj" fmla="val 3924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316319">
              <a:off x="6295330" y="3786972"/>
              <a:ext cx="642058" cy="2159730"/>
            </a:xfrm>
            <a:prstGeom prst="trapezoid">
              <a:avLst>
                <a:gd name="adj" fmla="val 4192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950284" y="2597606"/>
              <a:ext cx="802083" cy="13547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rot="5145672">
              <a:off x="6116006" y="2372194"/>
              <a:ext cx="526085" cy="86625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5145672">
              <a:off x="6118565" y="3595044"/>
              <a:ext cx="491936" cy="5075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270133" y="3671084"/>
              <a:ext cx="162384" cy="1203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613239" y="2359849"/>
              <a:ext cx="1450664" cy="733424"/>
              <a:chOff x="1239442" y="2583838"/>
              <a:chExt cx="1535084" cy="678655"/>
            </a:xfrm>
          </p:grpSpPr>
          <p:sp>
            <p:nvSpPr>
              <p:cNvPr id="119" name="Rounded Rectangle 118"/>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gular Pentagon 119"/>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gular Pentagon 120"/>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gular Pentagon 121"/>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6058639" y="4230864"/>
              <a:ext cx="584563" cy="217974"/>
              <a:chOff x="7543167" y="4370905"/>
              <a:chExt cx="836185" cy="311800"/>
            </a:xfrm>
          </p:grpSpPr>
          <p:sp>
            <p:nvSpPr>
              <p:cNvPr id="114" name="Rounded Rectangle 113"/>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gular Pentagon 114"/>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gular Pentagon 115"/>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10800000">
              <a:off x="6054606" y="4440452"/>
              <a:ext cx="584563" cy="217974"/>
              <a:chOff x="7543167" y="4370905"/>
              <a:chExt cx="836185" cy="311800"/>
            </a:xfrm>
          </p:grpSpPr>
          <p:sp>
            <p:nvSpPr>
              <p:cNvPr id="109" name="Rounded Rectangle 108"/>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gular Pentagon 109"/>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gular Pentagon 110"/>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0228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3"/>
            <a:ext cx="12192000" cy="1015663"/>
          </a:xfrm>
          <a:prstGeom prst="rect">
            <a:avLst/>
          </a:prstGeom>
          <a:noFill/>
        </p:spPr>
        <p:txBody>
          <a:bodyPr wrap="square" rtlCol="0">
            <a:spAutoFit/>
          </a:bodyPr>
          <a:lstStyle/>
          <a:p>
            <a:pPr algn="ctr"/>
            <a:r>
              <a:rPr lang="en-US" sz="6000" dirty="0">
                <a:solidFill>
                  <a:schemeClr val="bg1"/>
                </a:solidFill>
              </a:rPr>
              <a:t>Patriarchal Blessings</a:t>
            </a:r>
          </a:p>
        </p:txBody>
      </p:sp>
      <p:sp>
        <p:nvSpPr>
          <p:cNvPr id="3" name="Rectangle 2"/>
          <p:cNvSpPr/>
          <p:nvPr/>
        </p:nvSpPr>
        <p:spPr>
          <a:xfrm>
            <a:off x="309282" y="1037591"/>
            <a:ext cx="9812957" cy="584775"/>
          </a:xfrm>
          <a:prstGeom prst="rect">
            <a:avLst/>
          </a:prstGeom>
        </p:spPr>
        <p:txBody>
          <a:bodyPr wrap="square">
            <a:spAutoFit/>
          </a:bodyPr>
          <a:lstStyle/>
          <a:p>
            <a:pPr fontAlgn="base"/>
            <a:r>
              <a:rPr lang="en-US" sz="3200" b="1" dirty="0">
                <a:solidFill>
                  <a:srgbClr val="00B0F0"/>
                </a:solidFill>
              </a:rPr>
              <a:t>May I share my blessing with others?</a:t>
            </a:r>
            <a:endParaRPr lang="en-US" sz="3200" dirty="0">
              <a:solidFill>
                <a:srgbClr val="00B0F0"/>
              </a:solidFill>
            </a:endParaRPr>
          </a:p>
        </p:txBody>
      </p:sp>
      <p:sp>
        <p:nvSpPr>
          <p:cNvPr id="2" name="Rectangle 1"/>
          <p:cNvSpPr/>
          <p:nvPr/>
        </p:nvSpPr>
        <p:spPr>
          <a:xfrm>
            <a:off x="11521624" y="6488668"/>
            <a:ext cx="495649" cy="369332"/>
          </a:xfrm>
          <a:prstGeom prst="rect">
            <a:avLst/>
          </a:prstGeom>
        </p:spPr>
        <p:txBody>
          <a:bodyPr wrap="none">
            <a:spAutoFit/>
          </a:bodyPr>
          <a:lstStyle/>
          <a:p>
            <a:r>
              <a:rPr lang="en-US" dirty="0">
                <a:solidFill>
                  <a:schemeClr val="bg1"/>
                </a:solidFill>
              </a:rPr>
              <a:t> (4)</a:t>
            </a:r>
            <a:endParaRPr lang="en-US" dirty="0"/>
          </a:p>
        </p:txBody>
      </p:sp>
      <p:sp>
        <p:nvSpPr>
          <p:cNvPr id="5" name="Rectangle 4"/>
          <p:cNvSpPr/>
          <p:nvPr/>
        </p:nvSpPr>
        <p:spPr>
          <a:xfrm>
            <a:off x="5425624" y="4807588"/>
            <a:ext cx="6096000" cy="1015663"/>
          </a:xfrm>
          <a:prstGeom prst="rect">
            <a:avLst/>
          </a:prstGeom>
        </p:spPr>
        <p:txBody>
          <a:bodyPr>
            <a:spAutoFit/>
          </a:bodyPr>
          <a:lstStyle/>
          <a:p>
            <a:pPr fontAlgn="base"/>
            <a:r>
              <a:rPr lang="en-US" sz="2000" dirty="0">
                <a:solidFill>
                  <a:schemeClr val="bg1"/>
                </a:solidFill>
              </a:rPr>
              <a:t>They should not be distributed or shared through electronic means such as FamilySearch, social media, websites, or blogs.</a:t>
            </a:r>
          </a:p>
        </p:txBody>
      </p:sp>
      <p:sp>
        <p:nvSpPr>
          <p:cNvPr id="6" name="Rectangle 5"/>
          <p:cNvSpPr/>
          <p:nvPr/>
        </p:nvSpPr>
        <p:spPr>
          <a:xfrm>
            <a:off x="583960" y="1943648"/>
            <a:ext cx="6278135" cy="1631216"/>
          </a:xfrm>
          <a:prstGeom prst="rect">
            <a:avLst/>
          </a:prstGeom>
        </p:spPr>
        <p:txBody>
          <a:bodyPr wrap="square">
            <a:spAutoFit/>
          </a:bodyPr>
          <a:lstStyle/>
          <a:p>
            <a:pPr fontAlgn="base"/>
            <a:r>
              <a:rPr lang="en-US" sz="2000" dirty="0">
                <a:solidFill>
                  <a:schemeClr val="bg1"/>
                </a:solidFill>
              </a:rPr>
              <a:t>“Each patriarchal blessing is sacred, confidential, and personal.” Further, “Church members should not compare blessings and should not share them except with close family members. Patriarchal blessings should not be read in Church meetings or other public gatherings”. </a:t>
            </a:r>
          </a:p>
        </p:txBody>
      </p:sp>
      <p:pic>
        <p:nvPicPr>
          <p:cNvPr id="9" name="Picture 2" descr="Image result for patriarchal bl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688" y="1657780"/>
            <a:ext cx="4048489" cy="269408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technmarketing.com/blog3/wp-content/uploads/2013/12/bbc-blo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870" y="3893455"/>
            <a:ext cx="4424895" cy="2539048"/>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1567252" y="3837340"/>
            <a:ext cx="2795707" cy="2777188"/>
          </a:xfrm>
          <a:prstGeom prst="noSmoking">
            <a:avLst>
              <a:gd name="adj" fmla="val 6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78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Jeremiah is Called</a:t>
            </a:r>
          </a:p>
        </p:txBody>
      </p:sp>
      <p:sp>
        <p:nvSpPr>
          <p:cNvPr id="2" name="Rectangle 1"/>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6" name="Rectangle 5"/>
          <p:cNvSpPr/>
          <p:nvPr/>
        </p:nvSpPr>
        <p:spPr>
          <a:xfrm>
            <a:off x="504508" y="2013227"/>
            <a:ext cx="6096000" cy="3477875"/>
          </a:xfrm>
          <a:prstGeom prst="rect">
            <a:avLst/>
          </a:prstGeom>
        </p:spPr>
        <p:txBody>
          <a:bodyPr>
            <a:spAutoFit/>
          </a:bodyPr>
          <a:lstStyle/>
          <a:p>
            <a:pPr fontAlgn="base"/>
            <a:r>
              <a:rPr lang="en-US" sz="2000" dirty="0">
                <a:solidFill>
                  <a:schemeClr val="bg1"/>
                </a:solidFill>
              </a:rPr>
              <a:t>Jeremiah labored in his prophetic calling during the reign of at least four kings of Judah: Josiah, </a:t>
            </a:r>
            <a:r>
              <a:rPr lang="en-US" sz="2000" dirty="0" err="1">
                <a:solidFill>
                  <a:schemeClr val="bg1"/>
                </a:solidFill>
              </a:rPr>
              <a:t>Jehoahaz</a:t>
            </a:r>
            <a:r>
              <a:rPr lang="en-US" sz="2000" dirty="0">
                <a:solidFill>
                  <a:schemeClr val="bg1"/>
                </a:solidFill>
              </a:rPr>
              <a:t>, </a:t>
            </a:r>
            <a:r>
              <a:rPr lang="en-US" sz="2000" dirty="0" err="1">
                <a:solidFill>
                  <a:schemeClr val="bg1"/>
                </a:solidFill>
              </a:rPr>
              <a:t>Jehoiachin</a:t>
            </a:r>
            <a:r>
              <a:rPr lang="en-US" sz="2000" dirty="0">
                <a:solidFill>
                  <a:schemeClr val="bg1"/>
                </a:solidFill>
              </a:rPr>
              <a:t>, and Zedekiah. </a:t>
            </a:r>
          </a:p>
          <a:p>
            <a:pPr fontAlgn="base"/>
            <a:endParaRPr lang="en-US" sz="2000" dirty="0">
              <a:solidFill>
                <a:schemeClr val="bg1"/>
              </a:solidFill>
            </a:endParaRPr>
          </a:p>
          <a:p>
            <a:pPr fontAlgn="base"/>
            <a:r>
              <a:rPr lang="en-US" sz="2000" dirty="0">
                <a:solidFill>
                  <a:schemeClr val="bg1"/>
                </a:solidFill>
              </a:rPr>
              <a:t>He began his labors as a youth in approximately 627  B.C. and was the leading prophet in Jerusalem, serving with Habakkuk, Zephaniah, Lehi, and others (1 Nephi 1:4.)</a:t>
            </a:r>
          </a:p>
          <a:p>
            <a:pPr fontAlgn="base"/>
            <a:endParaRPr lang="en-US" sz="2000" dirty="0">
              <a:solidFill>
                <a:schemeClr val="bg1"/>
              </a:solidFill>
            </a:endParaRPr>
          </a:p>
          <a:p>
            <a:pPr fontAlgn="base"/>
            <a:r>
              <a:rPr lang="en-US" sz="2000" dirty="0">
                <a:solidFill>
                  <a:schemeClr val="bg1"/>
                </a:solidFill>
              </a:rPr>
              <a:t>Since Lehi and Nephi refer to Jeremiah’s prophecies, it is safe to assume that some of them were recorded on the brass plates.</a:t>
            </a:r>
          </a:p>
        </p:txBody>
      </p:sp>
      <p:pic>
        <p:nvPicPr>
          <p:cNvPr id="8194" name="Picture 2" descr="http://i101.photobucket.com/albums/m49/clbruno/lehi_lemuel_laman_nephi_with_camels.jpg"/>
          <p:cNvPicPr>
            <a:picLocks noChangeAspect="1" noChangeArrowheads="1"/>
          </p:cNvPicPr>
          <p:nvPr/>
        </p:nvPicPr>
        <p:blipFill rotWithShape="1">
          <a:blip r:embed="rId3">
            <a:extLst>
              <a:ext uri="{28A0092B-C50C-407E-A947-70E740481C1C}">
                <a14:useLocalDpi xmlns:a14="http://schemas.microsoft.com/office/drawing/2010/main" val="0"/>
              </a:ext>
            </a:extLst>
          </a:blip>
          <a:srcRect t="1044" r="44922" b="-1"/>
          <a:stretch/>
        </p:blipFill>
        <p:spPr bwMode="auto">
          <a:xfrm>
            <a:off x="7105015" y="1240264"/>
            <a:ext cx="4196969" cy="502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4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1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43474"/>
            <a:ext cx="12192000" cy="1015663"/>
          </a:xfrm>
          <a:prstGeom prst="rect">
            <a:avLst/>
          </a:prstGeom>
          <a:noFill/>
        </p:spPr>
        <p:txBody>
          <a:bodyPr wrap="square" rtlCol="0">
            <a:spAutoFit/>
          </a:bodyPr>
          <a:lstStyle/>
          <a:p>
            <a:pPr algn="ctr"/>
            <a:r>
              <a:rPr lang="en-US" sz="6000" dirty="0">
                <a:solidFill>
                  <a:schemeClr val="bg1"/>
                </a:solidFill>
              </a:rPr>
              <a:t>Uncertainty—I Am A Child</a:t>
            </a:r>
          </a:p>
        </p:txBody>
      </p:sp>
      <p:sp>
        <p:nvSpPr>
          <p:cNvPr id="2" name="Rectangle 1"/>
          <p:cNvSpPr/>
          <p:nvPr/>
        </p:nvSpPr>
        <p:spPr>
          <a:xfrm>
            <a:off x="91539" y="6354198"/>
            <a:ext cx="1742978" cy="369332"/>
          </a:xfrm>
          <a:prstGeom prst="rect">
            <a:avLst/>
          </a:prstGeom>
        </p:spPr>
        <p:txBody>
          <a:bodyPr wrap="none">
            <a:spAutoFit/>
          </a:bodyPr>
          <a:lstStyle/>
          <a:p>
            <a:r>
              <a:rPr lang="en-US" dirty="0">
                <a:solidFill>
                  <a:schemeClr val="bg1"/>
                </a:solidFill>
              </a:rPr>
              <a:t> Jeremiah 1:6-10</a:t>
            </a:r>
            <a:endParaRPr lang="en-US" dirty="0"/>
          </a:p>
        </p:txBody>
      </p:sp>
      <p:sp>
        <p:nvSpPr>
          <p:cNvPr id="6" name="Rectangle 5"/>
          <p:cNvSpPr/>
          <p:nvPr/>
        </p:nvSpPr>
        <p:spPr>
          <a:xfrm>
            <a:off x="439271" y="2052009"/>
            <a:ext cx="3688977" cy="3477875"/>
          </a:xfrm>
          <a:prstGeom prst="rect">
            <a:avLst/>
          </a:prstGeom>
        </p:spPr>
        <p:txBody>
          <a:bodyPr wrap="square">
            <a:spAutoFit/>
          </a:bodyPr>
          <a:lstStyle/>
          <a:p>
            <a:pPr fontAlgn="base"/>
            <a:r>
              <a:rPr lang="en-US" sz="2000" dirty="0">
                <a:solidFill>
                  <a:srgbClr val="FFFF00"/>
                </a:solidFill>
              </a:rPr>
              <a:t>And when Enoch had heard these words, he bowed himself to the earth, before the Lord, and </a:t>
            </a:r>
            <a:r>
              <a:rPr lang="en-US" sz="2000" dirty="0" err="1">
                <a:solidFill>
                  <a:srgbClr val="FFFF00"/>
                </a:solidFill>
              </a:rPr>
              <a:t>spake</a:t>
            </a:r>
            <a:r>
              <a:rPr lang="en-US" sz="2000" dirty="0">
                <a:solidFill>
                  <a:srgbClr val="FFFF00"/>
                </a:solidFill>
              </a:rPr>
              <a:t> before the Lord, saying: Why is it that I have found favor in thy sight, and am but a lad,</a:t>
            </a:r>
          </a:p>
          <a:p>
            <a:pPr fontAlgn="base"/>
            <a:r>
              <a:rPr lang="en-US" sz="2000" dirty="0">
                <a:solidFill>
                  <a:srgbClr val="FFFF00"/>
                </a:solidFill>
              </a:rPr>
              <a:t>and all the people hate</a:t>
            </a:r>
          </a:p>
          <a:p>
            <a:pPr fontAlgn="base"/>
            <a:r>
              <a:rPr lang="en-US" sz="2000" dirty="0">
                <a:solidFill>
                  <a:srgbClr val="FFFF00"/>
                </a:solidFill>
              </a:rPr>
              <a:t> me; for I am slow of </a:t>
            </a:r>
          </a:p>
          <a:p>
            <a:pPr fontAlgn="base"/>
            <a:r>
              <a:rPr lang="en-US" sz="2000" dirty="0">
                <a:solidFill>
                  <a:srgbClr val="FFFF00"/>
                </a:solidFill>
              </a:rPr>
              <a:t>speech; wherefore am </a:t>
            </a:r>
          </a:p>
          <a:p>
            <a:pPr fontAlgn="base"/>
            <a:r>
              <a:rPr lang="en-US" sz="2000" dirty="0">
                <a:solidFill>
                  <a:srgbClr val="FFFF00"/>
                </a:solidFill>
              </a:rPr>
              <a:t>I thy servant?</a:t>
            </a:r>
          </a:p>
          <a:p>
            <a:pPr fontAlgn="base"/>
            <a:r>
              <a:rPr lang="en-US" sz="2000" dirty="0">
                <a:solidFill>
                  <a:srgbClr val="FFFF00"/>
                </a:solidFill>
              </a:rPr>
              <a:t>Moses 6:31</a:t>
            </a:r>
          </a:p>
        </p:txBody>
      </p:sp>
      <p:sp>
        <p:nvSpPr>
          <p:cNvPr id="3" name="Rectangle 2"/>
          <p:cNvSpPr/>
          <p:nvPr/>
        </p:nvSpPr>
        <p:spPr>
          <a:xfrm>
            <a:off x="4746813" y="2052009"/>
            <a:ext cx="3765176" cy="2031325"/>
          </a:xfrm>
          <a:prstGeom prst="rect">
            <a:avLst/>
          </a:prstGeom>
        </p:spPr>
        <p:txBody>
          <a:bodyPr wrap="square">
            <a:spAutoFit/>
          </a:bodyPr>
          <a:lstStyle/>
          <a:p>
            <a:r>
              <a:rPr lang="en-US" i="1" dirty="0">
                <a:solidFill>
                  <a:srgbClr val="FFFF00"/>
                </a:solidFill>
                <a:latin typeface="Palatino"/>
              </a:rPr>
              <a:t>And Moses said unto the </a:t>
            </a:r>
            <a:r>
              <a:rPr lang="en-US" i="1" cap="small" dirty="0">
                <a:solidFill>
                  <a:srgbClr val="FFFF00"/>
                </a:solidFill>
                <a:latin typeface="Palatino"/>
              </a:rPr>
              <a:t>Lord</a:t>
            </a:r>
            <a:r>
              <a:rPr lang="en-US" i="1" dirty="0">
                <a:solidFill>
                  <a:srgbClr val="FFFF00"/>
                </a:solidFill>
                <a:latin typeface="Palatino"/>
              </a:rPr>
              <a:t>, O my Lord, I am not eloquent, neither heretofore, nor since thou hast spoken unto thy servant: but I am slow of speech, and of a slow tongue.</a:t>
            </a:r>
          </a:p>
          <a:p>
            <a:r>
              <a:rPr lang="en-US" i="1" dirty="0">
                <a:solidFill>
                  <a:srgbClr val="FFFF00"/>
                </a:solidFill>
                <a:latin typeface="Palatino"/>
              </a:rPr>
              <a:t>Exodus 4:10</a:t>
            </a:r>
            <a:endParaRPr lang="en-US" i="1" dirty="0">
              <a:solidFill>
                <a:srgbClr val="FFFF00"/>
              </a:solidFill>
            </a:endParaRPr>
          </a:p>
        </p:txBody>
      </p:sp>
      <p:sp>
        <p:nvSpPr>
          <p:cNvPr id="5" name="Rectangle 4"/>
          <p:cNvSpPr/>
          <p:nvPr/>
        </p:nvSpPr>
        <p:spPr>
          <a:xfrm>
            <a:off x="9071899" y="1910988"/>
            <a:ext cx="3078223" cy="2031325"/>
          </a:xfrm>
          <a:prstGeom prst="rect">
            <a:avLst/>
          </a:prstGeom>
        </p:spPr>
        <p:txBody>
          <a:bodyPr wrap="square">
            <a:spAutoFit/>
          </a:bodyPr>
          <a:lstStyle/>
          <a:p>
            <a:r>
              <a:rPr lang="en-US" i="1" dirty="0">
                <a:solidFill>
                  <a:srgbClr val="FFFF00"/>
                </a:solidFill>
                <a:latin typeface="Palatino"/>
              </a:rPr>
              <a:t>And he said unto him, Oh my Lord, wherewith shall I save Israel? behold, my family is poor in Manasseh, and </a:t>
            </a:r>
            <a:r>
              <a:rPr lang="en-US" i="1" dirty="0" err="1">
                <a:solidFill>
                  <a:srgbClr val="FFFF00"/>
                </a:solidFill>
                <a:latin typeface="Palatino"/>
              </a:rPr>
              <a:t>Iam</a:t>
            </a:r>
            <a:r>
              <a:rPr lang="en-US" i="1" dirty="0">
                <a:solidFill>
                  <a:srgbClr val="FFFF00"/>
                </a:solidFill>
                <a:latin typeface="Palatino"/>
              </a:rPr>
              <a:t> the least in my father’s house.</a:t>
            </a:r>
          </a:p>
          <a:p>
            <a:r>
              <a:rPr lang="en-US" i="1" dirty="0">
                <a:solidFill>
                  <a:srgbClr val="FFFF00"/>
                </a:solidFill>
                <a:latin typeface="Palatino"/>
              </a:rPr>
              <a:t>Judges 6:15</a:t>
            </a:r>
            <a:endParaRPr lang="en-US" i="1" dirty="0">
              <a:solidFill>
                <a:srgbClr val="FFFF00"/>
              </a:solidFill>
            </a:endParaRPr>
          </a:p>
        </p:txBody>
      </p:sp>
      <p:sp>
        <p:nvSpPr>
          <p:cNvPr id="7" name="TextBox 6"/>
          <p:cNvSpPr txBox="1"/>
          <p:nvPr/>
        </p:nvSpPr>
        <p:spPr>
          <a:xfrm>
            <a:off x="810922" y="1008863"/>
            <a:ext cx="2312894" cy="584775"/>
          </a:xfrm>
          <a:prstGeom prst="rect">
            <a:avLst/>
          </a:prstGeom>
          <a:solidFill>
            <a:schemeClr val="accent3">
              <a:lumMod val="20000"/>
              <a:lumOff val="80000"/>
            </a:schemeClr>
          </a:solidFill>
        </p:spPr>
        <p:txBody>
          <a:bodyPr wrap="square" rtlCol="0">
            <a:spAutoFit/>
          </a:bodyPr>
          <a:lstStyle/>
          <a:p>
            <a:pPr algn="ctr"/>
            <a:r>
              <a:rPr lang="en-US" sz="3200" dirty="0"/>
              <a:t>Enoch</a:t>
            </a:r>
          </a:p>
        </p:txBody>
      </p:sp>
      <p:sp>
        <p:nvSpPr>
          <p:cNvPr id="9" name="TextBox 8"/>
          <p:cNvSpPr txBox="1"/>
          <p:nvPr/>
        </p:nvSpPr>
        <p:spPr>
          <a:xfrm>
            <a:off x="5131910" y="1026627"/>
            <a:ext cx="2312894" cy="584775"/>
          </a:xfrm>
          <a:prstGeom prst="rect">
            <a:avLst/>
          </a:prstGeom>
          <a:solidFill>
            <a:schemeClr val="accent3">
              <a:lumMod val="20000"/>
              <a:lumOff val="80000"/>
            </a:schemeClr>
          </a:solidFill>
        </p:spPr>
        <p:txBody>
          <a:bodyPr wrap="square" rtlCol="0">
            <a:spAutoFit/>
          </a:bodyPr>
          <a:lstStyle/>
          <a:p>
            <a:pPr algn="ctr"/>
            <a:r>
              <a:rPr lang="en-US" sz="3200" dirty="0"/>
              <a:t>Moses</a:t>
            </a:r>
          </a:p>
        </p:txBody>
      </p:sp>
      <p:sp>
        <p:nvSpPr>
          <p:cNvPr id="10" name="TextBox 9"/>
          <p:cNvSpPr txBox="1"/>
          <p:nvPr/>
        </p:nvSpPr>
        <p:spPr>
          <a:xfrm>
            <a:off x="9071899" y="1008862"/>
            <a:ext cx="2312894" cy="584775"/>
          </a:xfrm>
          <a:prstGeom prst="rect">
            <a:avLst/>
          </a:prstGeom>
          <a:solidFill>
            <a:schemeClr val="accent3">
              <a:lumMod val="20000"/>
              <a:lumOff val="80000"/>
            </a:schemeClr>
          </a:solidFill>
        </p:spPr>
        <p:txBody>
          <a:bodyPr wrap="square" rtlCol="0">
            <a:spAutoFit/>
          </a:bodyPr>
          <a:lstStyle/>
          <a:p>
            <a:pPr algn="ctr"/>
            <a:r>
              <a:rPr lang="en-US" sz="3200" dirty="0"/>
              <a:t>Gideon</a:t>
            </a:r>
          </a:p>
        </p:txBody>
      </p:sp>
      <p:grpSp>
        <p:nvGrpSpPr>
          <p:cNvPr id="12" name="Group 45"/>
          <p:cNvGrpSpPr/>
          <p:nvPr/>
        </p:nvGrpSpPr>
        <p:grpSpPr>
          <a:xfrm>
            <a:off x="2754003" y="3581921"/>
            <a:ext cx="1855083" cy="2997084"/>
            <a:chOff x="838200" y="533400"/>
            <a:chExt cx="2959423" cy="5091789"/>
          </a:xfrm>
        </p:grpSpPr>
        <p:sp>
          <p:nvSpPr>
            <p:cNvPr id="13" name="Oval 12"/>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7"/>
            <p:cNvGrpSpPr/>
            <p:nvPr/>
          </p:nvGrpSpPr>
          <p:grpSpPr>
            <a:xfrm rot="2754858">
              <a:off x="1366669" y="5020454"/>
              <a:ext cx="451567" cy="757903"/>
              <a:chOff x="1676400" y="2133600"/>
              <a:chExt cx="1447800" cy="2088845"/>
            </a:xfrm>
          </p:grpSpPr>
          <p:sp>
            <p:nvSpPr>
              <p:cNvPr id="44"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8"/>
            <p:cNvGrpSpPr/>
            <p:nvPr/>
          </p:nvGrpSpPr>
          <p:grpSpPr>
            <a:xfrm rot="18845142" flipH="1">
              <a:off x="2094336" y="4964730"/>
              <a:ext cx="451567" cy="757903"/>
              <a:chOff x="1676400" y="2133600"/>
              <a:chExt cx="1447800" cy="2088845"/>
            </a:xfrm>
          </p:grpSpPr>
          <p:sp>
            <p:nvSpPr>
              <p:cNvPr id="41" name="Oval 4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1206386">
              <a:off x="1876830" y="1904455"/>
              <a:ext cx="319933" cy="2530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3"/>
            <p:cNvGrpSpPr/>
            <p:nvPr/>
          </p:nvGrpSpPr>
          <p:grpSpPr>
            <a:xfrm rot="19025436">
              <a:off x="2146207" y="3548341"/>
              <a:ext cx="1651416" cy="462197"/>
              <a:chOff x="3505200" y="1981200"/>
              <a:chExt cx="2138597" cy="749508"/>
            </a:xfrm>
          </p:grpSpPr>
          <p:grpSp>
            <p:nvGrpSpPr>
              <p:cNvPr id="33" name="Group 38"/>
              <p:cNvGrpSpPr/>
              <p:nvPr/>
            </p:nvGrpSpPr>
            <p:grpSpPr>
              <a:xfrm>
                <a:off x="3505200" y="1981200"/>
                <a:ext cx="2133600" cy="381000"/>
                <a:chOff x="3505200" y="1981200"/>
                <a:chExt cx="2133600" cy="381000"/>
              </a:xfrm>
            </p:grpSpPr>
            <p:sp>
              <p:nvSpPr>
                <p:cNvPr id="38" name="Rounded Rectangle 37"/>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9"/>
              <p:cNvGrpSpPr/>
              <p:nvPr/>
            </p:nvGrpSpPr>
            <p:grpSpPr>
              <a:xfrm>
                <a:off x="3510197" y="2349708"/>
                <a:ext cx="2133600" cy="381000"/>
                <a:chOff x="3505200" y="1981200"/>
                <a:chExt cx="2133600" cy="381000"/>
              </a:xfrm>
            </p:grpSpPr>
            <p:sp>
              <p:nvSpPr>
                <p:cNvPr id="35" name="Rounded Rectangle 34"/>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10655979" y="3483963"/>
            <a:ext cx="1288977" cy="3055678"/>
            <a:chOff x="947885" y="1295400"/>
            <a:chExt cx="1800034" cy="4267200"/>
          </a:xfrm>
        </p:grpSpPr>
        <p:sp>
          <p:nvSpPr>
            <p:cNvPr id="48" name="Cloud 47"/>
            <p:cNvSpPr/>
            <p:nvPr/>
          </p:nvSpPr>
          <p:spPr>
            <a:xfrm rot="20895528" flipH="1">
              <a:off x="1186177" y="2116468"/>
              <a:ext cx="1366368" cy="107136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6"/>
            <p:cNvSpPr/>
            <p:nvPr/>
          </p:nvSpPr>
          <p:spPr>
            <a:xfrm rot="18724763" flipH="1">
              <a:off x="1919149" y="4927000"/>
              <a:ext cx="437898"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7"/>
            <p:cNvSpPr/>
            <p:nvPr/>
          </p:nvSpPr>
          <p:spPr>
            <a:xfrm rot="3076064" flipH="1">
              <a:off x="1355816" y="4949685"/>
              <a:ext cx="437899"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12"/>
            <p:cNvSpPr/>
            <p:nvPr/>
          </p:nvSpPr>
          <p:spPr>
            <a:xfrm flipH="1">
              <a:off x="1158429" y="4201705"/>
              <a:ext cx="1346072" cy="971444"/>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4"/>
            <p:cNvSpPr/>
            <p:nvPr/>
          </p:nvSpPr>
          <p:spPr>
            <a:xfrm flipH="1">
              <a:off x="953771" y="3823971"/>
              <a:ext cx="391397" cy="573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
            <p:cNvSpPr/>
            <p:nvPr/>
          </p:nvSpPr>
          <p:spPr>
            <a:xfrm flipH="1">
              <a:off x="2295796" y="3788319"/>
              <a:ext cx="445556" cy="636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8"/>
            <p:cNvSpPr/>
            <p:nvPr/>
          </p:nvSpPr>
          <p:spPr>
            <a:xfrm rot="20366507" flipH="1">
              <a:off x="1936365" y="2922167"/>
              <a:ext cx="738104" cy="130835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10"/>
            <p:cNvSpPr/>
            <p:nvPr/>
          </p:nvSpPr>
          <p:spPr>
            <a:xfrm rot="1129774" flipH="1">
              <a:off x="1052404" y="2875310"/>
              <a:ext cx="693302" cy="1311829"/>
            </a:xfrm>
            <a:prstGeom prst="trapezoid">
              <a:avLst>
                <a:gd name="adj" fmla="val 3263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12"/>
            <p:cNvSpPr/>
            <p:nvPr/>
          </p:nvSpPr>
          <p:spPr>
            <a:xfrm flipH="1">
              <a:off x="1312417" y="2935983"/>
              <a:ext cx="1058193" cy="139801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6"/>
            <p:cNvSpPr/>
            <p:nvPr/>
          </p:nvSpPr>
          <p:spPr>
            <a:xfrm flipH="1">
              <a:off x="1312419" y="1703726"/>
              <a:ext cx="1091609" cy="137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18793003" flipH="1">
              <a:off x="1594804" y="1491628"/>
              <a:ext cx="592018" cy="55364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17623677" flipH="1">
              <a:off x="1102319" y="1767602"/>
              <a:ext cx="665691" cy="49770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20895528" flipH="1">
              <a:off x="2093154" y="1683224"/>
              <a:ext cx="588840" cy="7891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6"/>
            <p:cNvSpPr/>
            <p:nvPr/>
          </p:nvSpPr>
          <p:spPr>
            <a:xfrm flipH="1">
              <a:off x="1385250" y="1661259"/>
              <a:ext cx="1066139" cy="303809"/>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20552374" flipH="1">
              <a:off x="1457061" y="2522047"/>
              <a:ext cx="838770" cy="7353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6"/>
            <p:cNvSpPr/>
            <p:nvPr/>
          </p:nvSpPr>
          <p:spPr>
            <a:xfrm flipH="1">
              <a:off x="1730126" y="2653855"/>
              <a:ext cx="278471" cy="164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rot="10800000" flipH="1" flipV="1">
              <a:off x="1000885" y="1295400"/>
              <a:ext cx="339409" cy="4267200"/>
              <a:chOff x="990600" y="457200"/>
              <a:chExt cx="609600" cy="4800600"/>
            </a:xfrm>
          </p:grpSpPr>
          <p:sp>
            <p:nvSpPr>
              <p:cNvPr id="110" name="Isosceles Triangle 109"/>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143000" y="1981200"/>
                <a:ext cx="304800" cy="3276600"/>
              </a:xfrm>
              <a:prstGeom prst="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flipH="1">
              <a:off x="947885" y="4079234"/>
              <a:ext cx="298492" cy="1999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312417" y="4201705"/>
              <a:ext cx="1058193" cy="222783"/>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gonal Stripe 67"/>
            <p:cNvSpPr/>
            <p:nvPr/>
          </p:nvSpPr>
          <p:spPr>
            <a:xfrm rot="20066072">
              <a:off x="2086835" y="4332132"/>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gonal Stripe 68"/>
            <p:cNvSpPr/>
            <p:nvPr/>
          </p:nvSpPr>
          <p:spPr>
            <a:xfrm rot="18113509">
              <a:off x="2242054" y="4301575"/>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ounded Rectangle 69"/>
            <p:cNvSpPr/>
            <p:nvPr/>
          </p:nvSpPr>
          <p:spPr>
            <a:xfrm>
              <a:off x="2165334" y="4201705"/>
              <a:ext cx="210677" cy="20781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637874">
              <a:off x="1488736" y="3211373"/>
              <a:ext cx="211411" cy="963558"/>
              <a:chOff x="3102794" y="3315647"/>
              <a:chExt cx="961310" cy="3434804"/>
            </a:xfrm>
          </p:grpSpPr>
          <p:grpSp>
            <p:nvGrpSpPr>
              <p:cNvPr id="98" name="Group 97"/>
              <p:cNvGrpSpPr/>
              <p:nvPr/>
            </p:nvGrpSpPr>
            <p:grpSpPr>
              <a:xfrm>
                <a:off x="3102794" y="3315647"/>
                <a:ext cx="935806" cy="863572"/>
                <a:chOff x="3102794" y="3315647"/>
                <a:chExt cx="935806" cy="863572"/>
              </a:xfrm>
            </p:grpSpPr>
            <p:sp>
              <p:nvSpPr>
                <p:cNvPr id="108" name="Quad Arrow Callout 10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103416" y="4179219"/>
                <a:ext cx="935806" cy="863572"/>
                <a:chOff x="3102794" y="3315647"/>
                <a:chExt cx="935806" cy="863572"/>
              </a:xfrm>
            </p:grpSpPr>
            <p:sp>
              <p:nvSpPr>
                <p:cNvPr id="106" name="Quad Arrow Callout 10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3115857" y="5042791"/>
                <a:ext cx="935806" cy="863572"/>
                <a:chOff x="3102794" y="3315647"/>
                <a:chExt cx="935806" cy="863572"/>
              </a:xfrm>
            </p:grpSpPr>
            <p:sp>
              <p:nvSpPr>
                <p:cNvPr id="104" name="Quad Arrow Callout 10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3128298" y="5886879"/>
                <a:ext cx="935806" cy="863572"/>
                <a:chOff x="3102794" y="3315647"/>
                <a:chExt cx="935806" cy="863572"/>
              </a:xfrm>
            </p:grpSpPr>
            <p:sp>
              <p:nvSpPr>
                <p:cNvPr id="102" name="Quad Arrow Callout 10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rot="20678242">
              <a:off x="2007362" y="3223929"/>
              <a:ext cx="211411" cy="963558"/>
              <a:chOff x="3102794" y="3315647"/>
              <a:chExt cx="961310" cy="3434804"/>
            </a:xfrm>
          </p:grpSpPr>
          <p:grpSp>
            <p:nvGrpSpPr>
              <p:cNvPr id="86" name="Group 85"/>
              <p:cNvGrpSpPr/>
              <p:nvPr/>
            </p:nvGrpSpPr>
            <p:grpSpPr>
              <a:xfrm>
                <a:off x="3102794" y="3315647"/>
                <a:ext cx="935806" cy="863572"/>
                <a:chOff x="3102794" y="3315647"/>
                <a:chExt cx="935806" cy="863572"/>
              </a:xfrm>
            </p:grpSpPr>
            <p:sp>
              <p:nvSpPr>
                <p:cNvPr id="96" name="Quad Arrow Callout 9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3103416" y="4179219"/>
                <a:ext cx="935806" cy="863572"/>
                <a:chOff x="3102794" y="3315647"/>
                <a:chExt cx="935806" cy="863572"/>
              </a:xfrm>
            </p:grpSpPr>
            <p:sp>
              <p:nvSpPr>
                <p:cNvPr id="94" name="Quad Arrow Callout 9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3115857" y="5042791"/>
                <a:ext cx="935806" cy="863572"/>
                <a:chOff x="3102794" y="3315647"/>
                <a:chExt cx="935806" cy="863572"/>
              </a:xfrm>
            </p:grpSpPr>
            <p:sp>
              <p:nvSpPr>
                <p:cNvPr id="92" name="Quad Arrow Callout 9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128298" y="5886879"/>
                <a:ext cx="935806" cy="863572"/>
                <a:chOff x="3102794" y="3315647"/>
                <a:chExt cx="935806" cy="863572"/>
              </a:xfrm>
            </p:grpSpPr>
            <p:sp>
              <p:nvSpPr>
                <p:cNvPr id="90" name="Quad Arrow Callout 8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1728172" y="3225048"/>
              <a:ext cx="211411" cy="963558"/>
              <a:chOff x="3102794" y="3315647"/>
              <a:chExt cx="961310" cy="3434804"/>
            </a:xfrm>
          </p:grpSpPr>
          <p:grpSp>
            <p:nvGrpSpPr>
              <p:cNvPr id="74" name="Group 73"/>
              <p:cNvGrpSpPr/>
              <p:nvPr/>
            </p:nvGrpSpPr>
            <p:grpSpPr>
              <a:xfrm>
                <a:off x="3102794" y="3315647"/>
                <a:ext cx="935806" cy="863572"/>
                <a:chOff x="3102794" y="3315647"/>
                <a:chExt cx="935806" cy="863572"/>
              </a:xfrm>
            </p:grpSpPr>
            <p:sp>
              <p:nvSpPr>
                <p:cNvPr id="84" name="Quad Arrow Callout 8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3103416" y="4179219"/>
                <a:ext cx="935806" cy="863572"/>
                <a:chOff x="3102794" y="3315647"/>
                <a:chExt cx="935806" cy="863572"/>
              </a:xfrm>
            </p:grpSpPr>
            <p:sp>
              <p:nvSpPr>
                <p:cNvPr id="82" name="Quad Arrow Callout 8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3115857" y="5042791"/>
                <a:ext cx="935806" cy="863572"/>
                <a:chOff x="3102794" y="3315647"/>
                <a:chExt cx="935806" cy="863572"/>
              </a:xfrm>
            </p:grpSpPr>
            <p:sp>
              <p:nvSpPr>
                <p:cNvPr id="80" name="Quad Arrow Callout 7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128298" y="5886879"/>
                <a:ext cx="935806" cy="863572"/>
                <a:chOff x="3102794" y="3315647"/>
                <a:chExt cx="935806" cy="863572"/>
              </a:xfrm>
            </p:grpSpPr>
            <p:sp>
              <p:nvSpPr>
                <p:cNvPr id="78" name="Quad Arrow Callout 7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3" name="Group 326"/>
          <p:cNvGrpSpPr/>
          <p:nvPr/>
        </p:nvGrpSpPr>
        <p:grpSpPr>
          <a:xfrm>
            <a:off x="6437439" y="3570355"/>
            <a:ext cx="1534948" cy="3069896"/>
            <a:chOff x="3937483" y="513080"/>
            <a:chExt cx="681026" cy="1754293"/>
          </a:xfrm>
        </p:grpSpPr>
        <p:sp>
          <p:nvSpPr>
            <p:cNvPr id="114"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23"/>
            <p:cNvGrpSpPr/>
            <p:nvPr/>
          </p:nvGrpSpPr>
          <p:grpSpPr>
            <a:xfrm>
              <a:off x="4342580" y="1037026"/>
              <a:ext cx="275929" cy="637681"/>
              <a:chOff x="4755948" y="2903312"/>
              <a:chExt cx="1111452" cy="2049688"/>
            </a:xfrm>
          </p:grpSpPr>
          <p:sp>
            <p:nvSpPr>
              <p:cNvPr id="133"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0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40028" y="57043"/>
            <a:ext cx="12192000" cy="1015663"/>
          </a:xfrm>
          <a:prstGeom prst="rect">
            <a:avLst/>
          </a:prstGeom>
          <a:noFill/>
        </p:spPr>
        <p:txBody>
          <a:bodyPr wrap="square" rtlCol="0">
            <a:spAutoFit/>
          </a:bodyPr>
          <a:lstStyle/>
          <a:p>
            <a:pPr algn="ctr"/>
            <a:r>
              <a:rPr lang="en-US" sz="6000" dirty="0">
                <a:solidFill>
                  <a:schemeClr val="bg1"/>
                </a:solidFill>
              </a:rPr>
              <a:t>The Call</a:t>
            </a:r>
          </a:p>
        </p:txBody>
      </p:sp>
      <p:sp>
        <p:nvSpPr>
          <p:cNvPr id="2" name="Rectangle 1"/>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6" name="Rectangle 5"/>
          <p:cNvSpPr/>
          <p:nvPr/>
        </p:nvSpPr>
        <p:spPr>
          <a:xfrm>
            <a:off x="5058296" y="4601562"/>
            <a:ext cx="6096000" cy="1938992"/>
          </a:xfrm>
          <a:prstGeom prst="rect">
            <a:avLst/>
          </a:prstGeom>
        </p:spPr>
        <p:txBody>
          <a:bodyPr>
            <a:spAutoFit/>
          </a:bodyPr>
          <a:lstStyle/>
          <a:p>
            <a:pPr fontAlgn="base"/>
            <a:r>
              <a:rPr lang="en-US" sz="2000" i="1" dirty="0">
                <a:solidFill>
                  <a:srgbClr val="FFFF00"/>
                </a:solidFill>
              </a:rPr>
              <a:t>What I the Lord have spoken, I have spoken, and I excuse not myself; and though the heavens and the earth pass away, my word shall not pass away, but shall all be fulfilled, whether by mine own voice or by the voice of my servants, it is the same.</a:t>
            </a:r>
          </a:p>
          <a:p>
            <a:pPr fontAlgn="base"/>
            <a:r>
              <a:rPr lang="en-US" sz="2000" i="1" dirty="0">
                <a:solidFill>
                  <a:srgbClr val="FFFF00"/>
                </a:solidFill>
              </a:rPr>
              <a:t>D&amp;C 1:38</a:t>
            </a:r>
          </a:p>
        </p:txBody>
      </p:sp>
      <p:sp>
        <p:nvSpPr>
          <p:cNvPr id="3" name="Rectangle 2"/>
          <p:cNvSpPr/>
          <p:nvPr/>
        </p:nvSpPr>
        <p:spPr>
          <a:xfrm>
            <a:off x="345141" y="1200328"/>
            <a:ext cx="6096000" cy="1477328"/>
          </a:xfrm>
          <a:prstGeom prst="rect">
            <a:avLst/>
          </a:prstGeom>
        </p:spPr>
        <p:txBody>
          <a:bodyPr>
            <a:spAutoFit/>
          </a:bodyPr>
          <a:lstStyle/>
          <a:p>
            <a:r>
              <a:rPr lang="en-US" dirty="0">
                <a:solidFill>
                  <a:schemeClr val="bg1"/>
                </a:solidFill>
                <a:latin typeface="Calibri" panose="020F0502020204030204" pitchFamily="34" charset="0"/>
              </a:rPr>
              <a:t>The role of a prophet is succinctly set forth. A prophet does not necessarily say what he wants to say, for the Lord puts His own words into the mouth of the prophet. That is why it does not matter whether the word comes direct from God or through His servant: “it is the same” </a:t>
            </a:r>
            <a:endParaRPr lang="en-US" dirty="0">
              <a:solidFill>
                <a:schemeClr val="bg1"/>
              </a:solidFill>
            </a:endParaRPr>
          </a:p>
        </p:txBody>
      </p:sp>
      <p:grpSp>
        <p:nvGrpSpPr>
          <p:cNvPr id="7" name="Group 6"/>
          <p:cNvGrpSpPr/>
          <p:nvPr/>
        </p:nvGrpSpPr>
        <p:grpSpPr>
          <a:xfrm>
            <a:off x="652249" y="3987137"/>
            <a:ext cx="3505068" cy="2501531"/>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0" name="Rectangle 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34986" y="384805"/>
                <a:ext cx="457200"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714897" y="381000"/>
                <a:ext cx="457200"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32643" y="1274108"/>
              <a:ext cx="2293346" cy="830997"/>
            </a:xfrm>
            <a:prstGeom prst="rect">
              <a:avLst/>
            </a:prstGeom>
          </p:spPr>
          <p:txBody>
            <a:bodyPr wrap="square">
              <a:spAutoFit/>
            </a:bodyPr>
            <a:lstStyle/>
            <a:p>
              <a:r>
                <a:rPr lang="en-US" sz="1600" b="1" dirty="0"/>
                <a:t>When God calls us to do His work, He will help us do what He has asked</a:t>
              </a:r>
              <a:endParaRPr lang="en-US" sz="1600" i="1" dirty="0"/>
            </a:p>
          </p:txBody>
        </p:sp>
      </p:grpSp>
      <p:pic>
        <p:nvPicPr>
          <p:cNvPr id="9218" name="Picture 2" descr="http://i865.photobucket.com/albums/ab212/JWitness-forum/bible%20characters/KINGS/prophets/youngjeremi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282" y="931639"/>
            <a:ext cx="3047586" cy="354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93677"/>
            <a:ext cx="12192000" cy="1015663"/>
          </a:xfrm>
          <a:prstGeom prst="rect">
            <a:avLst/>
          </a:prstGeom>
          <a:noFill/>
        </p:spPr>
        <p:txBody>
          <a:bodyPr wrap="square" rtlCol="0">
            <a:spAutoFit/>
          </a:bodyPr>
          <a:lstStyle/>
          <a:p>
            <a:pPr algn="ctr"/>
            <a:r>
              <a:rPr lang="en-US" sz="6000" dirty="0">
                <a:solidFill>
                  <a:schemeClr val="bg1"/>
                </a:solidFill>
              </a:rPr>
              <a:t>The Almond Branch</a:t>
            </a:r>
          </a:p>
        </p:txBody>
      </p:sp>
      <p:sp>
        <p:nvSpPr>
          <p:cNvPr id="2" name="Rectangle 1"/>
          <p:cNvSpPr/>
          <p:nvPr/>
        </p:nvSpPr>
        <p:spPr>
          <a:xfrm>
            <a:off x="97316" y="6474799"/>
            <a:ext cx="1807098" cy="369332"/>
          </a:xfrm>
          <a:prstGeom prst="rect">
            <a:avLst/>
          </a:prstGeom>
        </p:spPr>
        <p:txBody>
          <a:bodyPr wrap="none">
            <a:spAutoFit/>
          </a:bodyPr>
          <a:lstStyle/>
          <a:p>
            <a:r>
              <a:rPr lang="en-US" dirty="0">
                <a:solidFill>
                  <a:schemeClr val="bg1"/>
                </a:solidFill>
              </a:rPr>
              <a:t>Jeremiah 1:11-12</a:t>
            </a:r>
          </a:p>
        </p:txBody>
      </p:sp>
      <p:sp>
        <p:nvSpPr>
          <p:cNvPr id="3" name="Rectangle 2"/>
          <p:cNvSpPr/>
          <p:nvPr/>
        </p:nvSpPr>
        <p:spPr>
          <a:xfrm>
            <a:off x="4234701" y="1639842"/>
            <a:ext cx="3491465" cy="3477875"/>
          </a:xfrm>
          <a:prstGeom prst="rect">
            <a:avLst/>
          </a:prstGeom>
        </p:spPr>
        <p:txBody>
          <a:bodyPr wrap="square">
            <a:spAutoFit/>
          </a:bodyPr>
          <a:lstStyle/>
          <a:p>
            <a:r>
              <a:rPr lang="en-US" sz="2000" dirty="0">
                <a:solidFill>
                  <a:schemeClr val="bg1"/>
                </a:solidFill>
              </a:rPr>
              <a:t>Aaron’s rod was an almond branch.</a:t>
            </a:r>
          </a:p>
          <a:p>
            <a:endParaRPr lang="en-US" sz="2000" dirty="0">
              <a:solidFill>
                <a:schemeClr val="bg1"/>
              </a:solidFill>
            </a:endParaRPr>
          </a:p>
          <a:p>
            <a:r>
              <a:rPr lang="en-US" sz="2000" dirty="0">
                <a:solidFill>
                  <a:schemeClr val="bg1"/>
                </a:solidFill>
              </a:rPr>
              <a:t>An almond branch was evidently chosen because it is the first tree to bud in spring. </a:t>
            </a:r>
          </a:p>
          <a:p>
            <a:endParaRPr lang="en-US" sz="2000" dirty="0">
              <a:solidFill>
                <a:schemeClr val="bg1"/>
              </a:solidFill>
            </a:endParaRPr>
          </a:p>
          <a:p>
            <a:r>
              <a:rPr lang="en-US" sz="2000" dirty="0">
                <a:solidFill>
                  <a:schemeClr val="bg1"/>
                </a:solidFill>
              </a:rPr>
              <a:t>As the almond tree hastens to come into blossom, so would the word of the Lord through Jeremiah hasten to fulfillment.</a:t>
            </a:r>
          </a:p>
        </p:txBody>
      </p:sp>
      <p:sp>
        <p:nvSpPr>
          <p:cNvPr id="22" name="Rectangle 21"/>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pic>
        <p:nvPicPr>
          <p:cNvPr id="10242" name="Picture 2" descr="http://2.bp.blogspot.com/-kt56oD1F0qs/VnNe4nLh52I/AAAAAAAAIvI/c-95hJ2yxYE/s1600/almondbra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894" y="2130550"/>
            <a:ext cx="3907554" cy="25968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kingdom777.files.wordpress.com/2014/06/almond-tree-bran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25" y="2195504"/>
            <a:ext cx="3661051" cy="274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8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45457"/>
            <a:ext cx="12192000" cy="1015663"/>
          </a:xfrm>
          <a:prstGeom prst="rect">
            <a:avLst/>
          </a:prstGeom>
          <a:noFill/>
        </p:spPr>
        <p:txBody>
          <a:bodyPr wrap="square" rtlCol="0">
            <a:spAutoFit/>
          </a:bodyPr>
          <a:lstStyle/>
          <a:p>
            <a:pPr algn="ctr"/>
            <a:r>
              <a:rPr lang="en-US" sz="6000" dirty="0">
                <a:solidFill>
                  <a:schemeClr val="bg1"/>
                </a:solidFill>
              </a:rPr>
              <a:t>A Seething Pot</a:t>
            </a:r>
          </a:p>
        </p:txBody>
      </p:sp>
      <p:sp>
        <p:nvSpPr>
          <p:cNvPr id="2" name="Rectangle 1"/>
          <p:cNvSpPr/>
          <p:nvPr/>
        </p:nvSpPr>
        <p:spPr>
          <a:xfrm>
            <a:off x="97316" y="6474799"/>
            <a:ext cx="1807098" cy="369332"/>
          </a:xfrm>
          <a:prstGeom prst="rect">
            <a:avLst/>
          </a:prstGeom>
        </p:spPr>
        <p:txBody>
          <a:bodyPr wrap="none">
            <a:spAutoFit/>
          </a:bodyPr>
          <a:lstStyle/>
          <a:p>
            <a:r>
              <a:rPr lang="en-US" dirty="0">
                <a:solidFill>
                  <a:schemeClr val="bg1"/>
                </a:solidFill>
              </a:rPr>
              <a:t>Jeremiah 1:13-15</a:t>
            </a:r>
          </a:p>
        </p:txBody>
      </p:sp>
      <p:sp>
        <p:nvSpPr>
          <p:cNvPr id="6" name="Rectangle 5"/>
          <p:cNvSpPr/>
          <p:nvPr/>
        </p:nvSpPr>
        <p:spPr>
          <a:xfrm>
            <a:off x="649080" y="1597521"/>
            <a:ext cx="4252984" cy="3539430"/>
          </a:xfrm>
          <a:prstGeom prst="rect">
            <a:avLst/>
          </a:prstGeom>
        </p:spPr>
        <p:txBody>
          <a:bodyPr wrap="square">
            <a:spAutoFit/>
          </a:bodyPr>
          <a:lstStyle/>
          <a:p>
            <a:pPr fontAlgn="base"/>
            <a:r>
              <a:rPr lang="en-US" sz="2800" dirty="0">
                <a:solidFill>
                  <a:schemeClr val="bg1"/>
                </a:solidFill>
              </a:rPr>
              <a:t>“seething pot” = symbolizing the disaster and pain which, like the contents of a boiling cauldron, would spill over and run down the kingdoms of the north to overwhelm Judah (7) </a:t>
            </a:r>
            <a:endParaRPr lang="en-US" sz="2800" i="1" dirty="0">
              <a:solidFill>
                <a:schemeClr val="bg1"/>
              </a:solidFill>
            </a:endParaRP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pic>
        <p:nvPicPr>
          <p:cNvPr id="11266" name="Picture 2" descr="http://www.recipe4living.com/uploadedImages/Recipes/Recipes/witchs%20brew_edit.jpg"/>
          <p:cNvPicPr>
            <a:picLocks noChangeAspect="1" noChangeArrowheads="1"/>
          </p:cNvPicPr>
          <p:nvPr/>
        </p:nvPicPr>
        <p:blipFill rotWithShape="1">
          <a:blip r:embed="rId3">
            <a:extLst>
              <a:ext uri="{28A0092B-C50C-407E-A947-70E740481C1C}">
                <a14:useLocalDpi xmlns:a14="http://schemas.microsoft.com/office/drawing/2010/main" val="0"/>
              </a:ext>
            </a:extLst>
          </a:blip>
          <a:srcRect t="4275" r="6491"/>
          <a:stretch/>
        </p:blipFill>
        <p:spPr bwMode="auto">
          <a:xfrm>
            <a:off x="5551144" y="1597521"/>
            <a:ext cx="5476520" cy="482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3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46740"/>
            <a:ext cx="12192000" cy="1015663"/>
          </a:xfrm>
          <a:prstGeom prst="rect">
            <a:avLst/>
          </a:prstGeom>
          <a:noFill/>
        </p:spPr>
        <p:txBody>
          <a:bodyPr wrap="square" rtlCol="0">
            <a:spAutoFit/>
          </a:bodyPr>
          <a:lstStyle/>
          <a:p>
            <a:pPr algn="ctr"/>
            <a:r>
              <a:rPr lang="en-US" sz="6000" dirty="0">
                <a:solidFill>
                  <a:schemeClr val="bg1"/>
                </a:solidFill>
              </a:rPr>
              <a:t>The Burning of Incense</a:t>
            </a:r>
          </a:p>
        </p:txBody>
      </p:sp>
      <p:sp>
        <p:nvSpPr>
          <p:cNvPr id="2" name="Rectangle 1"/>
          <p:cNvSpPr/>
          <p:nvPr/>
        </p:nvSpPr>
        <p:spPr>
          <a:xfrm>
            <a:off x="97316" y="6474799"/>
            <a:ext cx="1502527" cy="369332"/>
          </a:xfrm>
          <a:prstGeom prst="rect">
            <a:avLst/>
          </a:prstGeom>
        </p:spPr>
        <p:txBody>
          <a:bodyPr wrap="none">
            <a:spAutoFit/>
          </a:bodyPr>
          <a:lstStyle/>
          <a:p>
            <a:r>
              <a:rPr lang="en-US" dirty="0">
                <a:solidFill>
                  <a:schemeClr val="bg1"/>
                </a:solidFill>
              </a:rPr>
              <a:t>Jeremiah 1:16</a:t>
            </a:r>
          </a:p>
        </p:txBody>
      </p:sp>
      <p:sp>
        <p:nvSpPr>
          <p:cNvPr id="3" name="Rectangle 2"/>
          <p:cNvSpPr/>
          <p:nvPr/>
        </p:nvSpPr>
        <p:spPr>
          <a:xfrm>
            <a:off x="345141" y="1200328"/>
            <a:ext cx="6096000" cy="2246769"/>
          </a:xfrm>
          <a:prstGeom prst="rect">
            <a:avLst/>
          </a:prstGeom>
        </p:spPr>
        <p:txBody>
          <a:bodyPr>
            <a:spAutoFit/>
          </a:bodyPr>
          <a:lstStyle/>
          <a:p>
            <a:r>
              <a:rPr lang="en-US" sz="2000" dirty="0">
                <a:solidFill>
                  <a:schemeClr val="bg1"/>
                </a:solidFill>
              </a:rPr>
              <a:t>The burning of incense =  a symbol of prayer.</a:t>
            </a:r>
          </a:p>
          <a:p>
            <a:endParaRPr lang="en-US" sz="2000" dirty="0">
              <a:solidFill>
                <a:schemeClr val="bg1"/>
              </a:solidFill>
            </a:endParaRPr>
          </a:p>
          <a:p>
            <a:r>
              <a:rPr lang="en-US" sz="2000" dirty="0">
                <a:solidFill>
                  <a:schemeClr val="bg1"/>
                </a:solidFill>
              </a:rPr>
              <a:t>Far more is implied in the Lord’s accusation than just a ritual of burning incense to false gods.</a:t>
            </a:r>
          </a:p>
          <a:p>
            <a:endParaRPr lang="en-US" sz="2000" dirty="0">
              <a:solidFill>
                <a:schemeClr val="bg1"/>
              </a:solidFill>
            </a:endParaRPr>
          </a:p>
          <a:p>
            <a:r>
              <a:rPr lang="en-US" sz="2000" dirty="0">
                <a:solidFill>
                  <a:schemeClr val="bg1"/>
                </a:solidFill>
              </a:rPr>
              <a:t>The people were seeking help and guidance from the false gods rather than from the Lord..</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5" name="Rectangle 4"/>
          <p:cNvSpPr/>
          <p:nvPr/>
        </p:nvSpPr>
        <p:spPr>
          <a:xfrm>
            <a:off x="5065059" y="4523166"/>
            <a:ext cx="6096000" cy="1477328"/>
          </a:xfrm>
          <a:prstGeom prst="rect">
            <a:avLst/>
          </a:prstGeom>
        </p:spPr>
        <p:txBody>
          <a:bodyPr>
            <a:spAutoFit/>
          </a:bodyPr>
          <a:lstStyle/>
          <a:p>
            <a:r>
              <a:rPr lang="en-US" i="1" dirty="0">
                <a:solidFill>
                  <a:srgbClr val="FFFF00"/>
                </a:solidFill>
                <a:latin typeface="Palatino"/>
              </a:rPr>
              <a:t>And another angel came and stood at the altar, having a golden censer; and there was given unto him much incense, that he should offer it with the prayers of all saints upon the golden altar which was before the throne.</a:t>
            </a:r>
          </a:p>
          <a:p>
            <a:r>
              <a:rPr lang="en-US" i="1" dirty="0">
                <a:solidFill>
                  <a:srgbClr val="FFFF00"/>
                </a:solidFill>
                <a:latin typeface="Palatino"/>
              </a:rPr>
              <a:t>Revelation 8:3</a:t>
            </a:r>
            <a:endParaRPr lang="en-US" i="1" dirty="0">
              <a:solidFill>
                <a:srgbClr val="FFFF00"/>
              </a:solidFill>
            </a:endParaRPr>
          </a:p>
        </p:txBody>
      </p:sp>
      <p:pic>
        <p:nvPicPr>
          <p:cNvPr id="12290" name="Picture 2" descr="https://encrypted-tbn1.gstatic.com/images?q=tbn:ANd9GcTlSFBtDPNL_-yD9esEpj7pEjOE-evGWLDqPCemzOEy4AnX3sb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832" y="1231890"/>
            <a:ext cx="5123792" cy="256189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0.gstatic.com/images?q=tbn:ANd9GcSq4tGcfeFpQv8k5s6c8ad4NcTsl2brWRlWSTZVU79C-TYlkS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159" y="3585022"/>
            <a:ext cx="2503737" cy="288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1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93677"/>
            <a:ext cx="12192000" cy="1015663"/>
          </a:xfrm>
          <a:prstGeom prst="rect">
            <a:avLst/>
          </a:prstGeom>
          <a:noFill/>
        </p:spPr>
        <p:txBody>
          <a:bodyPr wrap="square" rtlCol="0">
            <a:spAutoFit/>
          </a:bodyPr>
          <a:lstStyle/>
          <a:p>
            <a:pPr algn="ctr"/>
            <a:r>
              <a:rPr lang="en-US" sz="6000" dirty="0">
                <a:solidFill>
                  <a:schemeClr val="bg1"/>
                </a:solidFill>
              </a:rPr>
              <a:t>Arise and Speak</a:t>
            </a:r>
          </a:p>
        </p:txBody>
      </p:sp>
      <p:sp>
        <p:nvSpPr>
          <p:cNvPr id="2" name="Rectangle 1"/>
          <p:cNvSpPr/>
          <p:nvPr/>
        </p:nvSpPr>
        <p:spPr>
          <a:xfrm>
            <a:off x="97316" y="6474799"/>
            <a:ext cx="1807098" cy="369332"/>
          </a:xfrm>
          <a:prstGeom prst="rect">
            <a:avLst/>
          </a:prstGeom>
        </p:spPr>
        <p:txBody>
          <a:bodyPr wrap="none">
            <a:spAutoFit/>
          </a:bodyPr>
          <a:lstStyle/>
          <a:p>
            <a:r>
              <a:rPr lang="en-US" dirty="0">
                <a:solidFill>
                  <a:schemeClr val="bg1"/>
                </a:solidFill>
              </a:rPr>
              <a:t>Jeremiah 1:17-19</a:t>
            </a:r>
          </a:p>
        </p:txBody>
      </p:sp>
      <p:sp>
        <p:nvSpPr>
          <p:cNvPr id="3" name="Rectangle 2"/>
          <p:cNvSpPr/>
          <p:nvPr/>
        </p:nvSpPr>
        <p:spPr>
          <a:xfrm>
            <a:off x="5095875" y="1691266"/>
            <a:ext cx="6096000" cy="4401205"/>
          </a:xfrm>
          <a:prstGeom prst="rect">
            <a:avLst/>
          </a:prstGeom>
        </p:spPr>
        <p:txBody>
          <a:bodyPr>
            <a:spAutoFit/>
          </a:bodyPr>
          <a:lstStyle/>
          <a:p>
            <a:r>
              <a:rPr lang="en-US" sz="2800" dirty="0">
                <a:solidFill>
                  <a:schemeClr val="bg1"/>
                </a:solidFill>
              </a:rPr>
              <a:t>Jeremiah was told to stand stout and strong, to brace himself, and to declare the Lord’s word without fear of man. </a:t>
            </a:r>
          </a:p>
          <a:p>
            <a:endParaRPr lang="en-US" sz="2800" dirty="0">
              <a:solidFill>
                <a:schemeClr val="bg1"/>
              </a:solidFill>
            </a:endParaRPr>
          </a:p>
          <a:p>
            <a:r>
              <a:rPr lang="en-US" sz="2800" dirty="0">
                <a:solidFill>
                  <a:schemeClr val="bg1"/>
                </a:solidFill>
              </a:rPr>
              <a:t>The Lord likened him to an invincible city, preparing Jeremiah to stand firm against the onslaught that would pour out on him on every hand once he started his ministry and condemned the people’s sins.</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grpSp>
        <p:nvGrpSpPr>
          <p:cNvPr id="9" name="Group 8"/>
          <p:cNvGrpSpPr/>
          <p:nvPr/>
        </p:nvGrpSpPr>
        <p:grpSpPr>
          <a:xfrm>
            <a:off x="857910" y="1561441"/>
            <a:ext cx="3380056" cy="4461256"/>
            <a:chOff x="715694" y="1200328"/>
            <a:chExt cx="3380056" cy="446125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08" y="1200328"/>
              <a:ext cx="3345942" cy="4461256"/>
            </a:xfrm>
            <a:prstGeom prst="rect">
              <a:avLst/>
            </a:prstGeom>
          </p:spPr>
        </p:pic>
        <p:sp>
          <p:nvSpPr>
            <p:cNvPr id="6" name="TextBox 5"/>
            <p:cNvSpPr txBox="1"/>
            <p:nvPr/>
          </p:nvSpPr>
          <p:spPr>
            <a:xfrm>
              <a:off x="715694" y="5384585"/>
              <a:ext cx="2377440" cy="276999"/>
            </a:xfrm>
            <a:prstGeom prst="rect">
              <a:avLst/>
            </a:prstGeom>
            <a:noFill/>
          </p:spPr>
          <p:txBody>
            <a:bodyPr wrap="square" rtlCol="0">
              <a:spAutoFit/>
            </a:bodyPr>
            <a:lstStyle/>
            <a:p>
              <a:r>
                <a:rPr lang="en-US" sz="1200" dirty="0">
                  <a:solidFill>
                    <a:schemeClr val="bg1"/>
                  </a:solidFill>
                </a:rPr>
                <a:t>Horace </a:t>
              </a:r>
              <a:r>
                <a:rPr lang="en-US" sz="1200" dirty="0" err="1">
                  <a:solidFill>
                    <a:schemeClr val="bg1"/>
                  </a:solidFill>
                </a:rPr>
                <a:t>Vernet</a:t>
              </a:r>
              <a:endParaRPr lang="en-US" sz="1200" dirty="0">
                <a:solidFill>
                  <a:schemeClr val="bg1"/>
                </a:solidFill>
              </a:endParaRPr>
            </a:p>
          </p:txBody>
        </p:sp>
      </p:grpSp>
    </p:spTree>
    <p:extLst>
      <p:ext uri="{BB962C8B-B14F-4D97-AF65-F5344CB8AC3E}">
        <p14:creationId xmlns:p14="http://schemas.microsoft.com/office/powerpoint/2010/main" val="34499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69"/>
            <a:ext cx="12192000" cy="6844131"/>
          </a:xfrm>
          <a:prstGeom prst="rect">
            <a:avLst/>
          </a:prstGeom>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effectLst>
                  <a:glow rad="101600">
                    <a:schemeClr val="tx1">
                      <a:alpha val="60000"/>
                    </a:schemeClr>
                  </a:glow>
                </a:effectLst>
              </a:rPr>
              <a:t>Waters of Life</a:t>
            </a:r>
          </a:p>
        </p:txBody>
      </p:sp>
      <p:sp>
        <p:nvSpPr>
          <p:cNvPr id="2" name="Rectangle 1"/>
          <p:cNvSpPr/>
          <p:nvPr/>
        </p:nvSpPr>
        <p:spPr>
          <a:xfrm>
            <a:off x="97316" y="6474799"/>
            <a:ext cx="1573059" cy="369332"/>
          </a:xfrm>
          <a:prstGeom prst="rect">
            <a:avLst/>
          </a:prstGeom>
        </p:spPr>
        <p:txBody>
          <a:bodyPr wrap="none">
            <a:spAutoFit/>
          </a:bodyPr>
          <a:lstStyle/>
          <a:p>
            <a:r>
              <a:rPr lang="en-US" dirty="0">
                <a:solidFill>
                  <a:schemeClr val="bg1"/>
                </a:solidFill>
              </a:rPr>
              <a:t>Jeremiah 2:1-4</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8" name="Rectangle 7"/>
          <p:cNvSpPr/>
          <p:nvPr/>
        </p:nvSpPr>
        <p:spPr>
          <a:xfrm>
            <a:off x="388988" y="3836376"/>
            <a:ext cx="4175760" cy="1754326"/>
          </a:xfrm>
          <a:prstGeom prst="rect">
            <a:avLst/>
          </a:prstGeom>
        </p:spPr>
        <p:txBody>
          <a:bodyPr wrap="square">
            <a:spAutoFit/>
          </a:bodyPr>
          <a:lstStyle/>
          <a:p>
            <a:pPr algn="ctr" fontAlgn="base"/>
            <a:r>
              <a:rPr lang="en-US" sz="3600" dirty="0">
                <a:solidFill>
                  <a:schemeClr val="bg1"/>
                </a:solidFill>
                <a:effectLst>
                  <a:glow rad="101600">
                    <a:schemeClr val="tx1">
                      <a:alpha val="60000"/>
                    </a:schemeClr>
                  </a:glow>
                </a:effectLst>
              </a:rPr>
              <a:t>Israel was once holy and fruitful and devoted</a:t>
            </a:r>
          </a:p>
        </p:txBody>
      </p:sp>
      <p:pic>
        <p:nvPicPr>
          <p:cNvPr id="13314" name="Picture 2" descr="http://www.breakingisraelnews.com/wp-content/uploads/2015/01/israel-trees-vineyard-sama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736" y="2642760"/>
            <a:ext cx="6821136" cy="341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88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24005"/>
            <a:ext cx="12192000" cy="1015663"/>
          </a:xfrm>
          <a:prstGeom prst="rect">
            <a:avLst/>
          </a:prstGeom>
          <a:noFill/>
        </p:spPr>
        <p:txBody>
          <a:bodyPr wrap="square" rtlCol="0">
            <a:spAutoFit/>
          </a:bodyPr>
          <a:lstStyle/>
          <a:p>
            <a:pPr algn="ctr"/>
            <a:r>
              <a:rPr lang="en-US" sz="6000" dirty="0">
                <a:solidFill>
                  <a:schemeClr val="bg1"/>
                </a:solidFill>
              </a:rPr>
              <a:t>Turned Away From the Waters of Life</a:t>
            </a:r>
          </a:p>
        </p:txBody>
      </p:sp>
      <p:sp>
        <p:nvSpPr>
          <p:cNvPr id="2" name="Rectangle 1"/>
          <p:cNvSpPr/>
          <p:nvPr/>
        </p:nvSpPr>
        <p:spPr>
          <a:xfrm>
            <a:off x="97316" y="6474799"/>
            <a:ext cx="1573059" cy="369332"/>
          </a:xfrm>
          <a:prstGeom prst="rect">
            <a:avLst/>
          </a:prstGeom>
        </p:spPr>
        <p:txBody>
          <a:bodyPr wrap="none">
            <a:spAutoFit/>
          </a:bodyPr>
          <a:lstStyle/>
          <a:p>
            <a:r>
              <a:rPr lang="en-US" dirty="0">
                <a:solidFill>
                  <a:schemeClr val="bg1"/>
                </a:solidFill>
              </a:rPr>
              <a:t>Jeremiah 2:5-8</a:t>
            </a:r>
          </a:p>
        </p:txBody>
      </p:sp>
      <p:sp>
        <p:nvSpPr>
          <p:cNvPr id="3" name="Rectangle 2"/>
          <p:cNvSpPr/>
          <p:nvPr/>
        </p:nvSpPr>
        <p:spPr>
          <a:xfrm>
            <a:off x="1986221" y="4142913"/>
            <a:ext cx="6096000" cy="1569660"/>
          </a:xfrm>
          <a:prstGeom prst="rect">
            <a:avLst/>
          </a:prstGeom>
        </p:spPr>
        <p:txBody>
          <a:bodyPr>
            <a:spAutoFit/>
          </a:bodyPr>
          <a:lstStyle/>
          <a:p>
            <a:pPr fontAlgn="base"/>
            <a:r>
              <a:rPr lang="en-US" sz="3200" dirty="0">
                <a:solidFill>
                  <a:schemeClr val="bg1"/>
                </a:solidFill>
              </a:rPr>
              <a:t>The Lord asked what fault the people found in Him that justified their turning away from Him.</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8" name="Rectangle 7"/>
          <p:cNvSpPr/>
          <p:nvPr/>
        </p:nvSpPr>
        <p:spPr>
          <a:xfrm>
            <a:off x="740642" y="2436797"/>
            <a:ext cx="6096000" cy="646331"/>
          </a:xfrm>
          <a:prstGeom prst="rect">
            <a:avLst/>
          </a:prstGeom>
        </p:spPr>
        <p:txBody>
          <a:bodyPr>
            <a:spAutoFit/>
          </a:bodyPr>
          <a:lstStyle/>
          <a:p>
            <a:pPr fontAlgn="base"/>
            <a:r>
              <a:rPr lang="en-US" sz="3600" dirty="0">
                <a:solidFill>
                  <a:schemeClr val="bg1"/>
                </a:solidFill>
              </a:rPr>
              <a:t>Where is the Lord? </a:t>
            </a:r>
          </a:p>
        </p:txBody>
      </p:sp>
      <p:sp>
        <p:nvSpPr>
          <p:cNvPr id="9" name="Rectangle 8"/>
          <p:cNvSpPr/>
          <p:nvPr/>
        </p:nvSpPr>
        <p:spPr>
          <a:xfrm>
            <a:off x="4020671" y="820856"/>
            <a:ext cx="6096000" cy="584775"/>
          </a:xfrm>
          <a:prstGeom prst="rect">
            <a:avLst/>
          </a:prstGeom>
        </p:spPr>
        <p:txBody>
          <a:bodyPr>
            <a:spAutoFit/>
          </a:bodyPr>
          <a:lstStyle/>
          <a:p>
            <a:pPr fontAlgn="base"/>
            <a:r>
              <a:rPr lang="en-US" sz="3200" dirty="0">
                <a:solidFill>
                  <a:schemeClr val="bg1"/>
                </a:solidFill>
              </a:rPr>
              <a:t>“gone far from me”</a:t>
            </a:r>
          </a:p>
        </p:txBody>
      </p:sp>
      <p:pic>
        <p:nvPicPr>
          <p:cNvPr id="14338" name="Picture 2" descr="http://il6.picdn.net/shutterstock/videos/6235277/thumb/1.jpg"/>
          <p:cNvPicPr>
            <a:picLocks noChangeAspect="1" noChangeArrowheads="1"/>
          </p:cNvPicPr>
          <p:nvPr/>
        </p:nvPicPr>
        <p:blipFill rotWithShape="1">
          <a:blip r:embed="rId3">
            <a:extLst>
              <a:ext uri="{28A0092B-C50C-407E-A947-70E740481C1C}">
                <a14:useLocalDpi xmlns:a14="http://schemas.microsoft.com/office/drawing/2010/main" val="0"/>
              </a:ext>
            </a:extLst>
          </a:blip>
          <a:srcRect l="35942" t="3185" r="34312" b="-785"/>
          <a:stretch/>
        </p:blipFill>
        <p:spPr bwMode="auto">
          <a:xfrm>
            <a:off x="8072718" y="1533031"/>
            <a:ext cx="2414016" cy="446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3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2" name="TextBox 1"/>
          <p:cNvSpPr txBox="1"/>
          <p:nvPr/>
        </p:nvSpPr>
        <p:spPr>
          <a:xfrm>
            <a:off x="322894" y="1295770"/>
            <a:ext cx="5641880" cy="1569660"/>
          </a:xfrm>
          <a:prstGeom prst="rect">
            <a:avLst/>
          </a:prstGeom>
          <a:noFill/>
        </p:spPr>
        <p:txBody>
          <a:bodyPr wrap="square" rtlCol="0">
            <a:spAutoFit/>
          </a:bodyPr>
          <a:lstStyle/>
          <a:p>
            <a:r>
              <a:rPr lang="en-US" sz="2400" dirty="0">
                <a:solidFill>
                  <a:schemeClr val="bg1"/>
                </a:solidFill>
              </a:rPr>
              <a:t>The book of Jeremiah contains the prophecies, warnings, and teachings that were part of the prophet Jeremiah’s ministry to the Southern Kingdom of Judah. </a:t>
            </a:r>
          </a:p>
        </p:txBody>
      </p:sp>
      <p:sp>
        <p:nvSpPr>
          <p:cNvPr id="4" name="Rectangle 3"/>
          <p:cNvSpPr/>
          <p:nvPr/>
        </p:nvSpPr>
        <p:spPr>
          <a:xfrm>
            <a:off x="5609369" y="4765505"/>
            <a:ext cx="6096000" cy="1200329"/>
          </a:xfrm>
          <a:prstGeom prst="rect">
            <a:avLst/>
          </a:prstGeom>
        </p:spPr>
        <p:txBody>
          <a:bodyPr>
            <a:spAutoFit/>
          </a:bodyPr>
          <a:lstStyle/>
          <a:p>
            <a:r>
              <a:rPr lang="en-US" sz="2400" dirty="0">
                <a:solidFill>
                  <a:schemeClr val="bg1"/>
                </a:solidFill>
              </a:rPr>
              <a:t>Jeremiah is responsible for much of the content of this book, but he likely used scribes to record his words as he dictated them (Jeremiah 36:4).</a:t>
            </a:r>
          </a:p>
        </p:txBody>
      </p:sp>
      <p:sp>
        <p:nvSpPr>
          <p:cNvPr id="53" name="Rectangle 52"/>
          <p:cNvSpPr/>
          <p:nvPr/>
        </p:nvSpPr>
        <p:spPr>
          <a:xfrm>
            <a:off x="15071" y="6384563"/>
            <a:ext cx="6096000" cy="369332"/>
          </a:xfrm>
          <a:prstGeom prst="rect">
            <a:avLst/>
          </a:prstGeom>
        </p:spPr>
        <p:txBody>
          <a:bodyPr>
            <a:spAutoFit/>
          </a:bodyPr>
          <a:lstStyle/>
          <a:p>
            <a:r>
              <a:rPr lang="en-US" dirty="0">
                <a:solidFill>
                  <a:schemeClr val="bg1"/>
                </a:solidFill>
              </a:rPr>
              <a:t>1 Nephi 1:4; 18:20  Zephaniah 1:1, Jeremiah 26:20-24; 36:32. </a:t>
            </a:r>
          </a:p>
        </p:txBody>
      </p:sp>
      <p:grpSp>
        <p:nvGrpSpPr>
          <p:cNvPr id="77" name="Group 76"/>
          <p:cNvGrpSpPr/>
          <p:nvPr/>
        </p:nvGrpSpPr>
        <p:grpSpPr>
          <a:xfrm>
            <a:off x="9207644" y="399190"/>
            <a:ext cx="2497726" cy="896580"/>
            <a:chOff x="5508140" y="883501"/>
            <a:chExt cx="2497726" cy="896580"/>
          </a:xfrm>
        </p:grpSpPr>
        <p:grpSp>
          <p:nvGrpSpPr>
            <p:cNvPr id="55" name="Group 54"/>
            <p:cNvGrpSpPr/>
            <p:nvPr/>
          </p:nvGrpSpPr>
          <p:grpSpPr>
            <a:xfrm rot="5400000">
              <a:off x="6453163" y="-61522"/>
              <a:ext cx="607679" cy="2497726"/>
              <a:chOff x="533400" y="381000"/>
              <a:chExt cx="457200" cy="2497726"/>
            </a:xfrm>
          </p:grpSpPr>
          <p:sp>
            <p:nvSpPr>
              <p:cNvPr id="61" name="Oval 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035357" y="949084"/>
              <a:ext cx="1319028" cy="830997"/>
            </a:xfrm>
            <a:prstGeom prst="rect">
              <a:avLst/>
            </a:prstGeom>
            <a:noFill/>
          </p:spPr>
          <p:txBody>
            <a:bodyPr wrap="square" rtlCol="0">
              <a:spAutoFit/>
            </a:bodyPr>
            <a:lstStyle/>
            <a:p>
              <a:r>
                <a:rPr lang="en-US" sz="2400" b="1" dirty="0">
                  <a:latin typeface="Bradley Hand ITC" panose="03070402050302030203" pitchFamily="66" charset="0"/>
                </a:rPr>
                <a:t>Jeremiah</a:t>
              </a:r>
            </a:p>
            <a:p>
              <a:endParaRPr lang="en-US" sz="2400" b="1" dirty="0">
                <a:latin typeface="Bradley Hand ITC" panose="03070402050302030203" pitchFamily="66"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472" y="896902"/>
            <a:ext cx="2827802" cy="3371860"/>
          </a:xfrm>
          <a:prstGeom prst="rect">
            <a:avLst/>
          </a:prstGeom>
        </p:spPr>
      </p:pic>
      <p:sp>
        <p:nvSpPr>
          <p:cNvPr id="17" name="TextBox 16"/>
          <p:cNvSpPr txBox="1"/>
          <p:nvPr/>
        </p:nvSpPr>
        <p:spPr>
          <a:xfrm>
            <a:off x="192495" y="83540"/>
            <a:ext cx="6426467" cy="923330"/>
          </a:xfrm>
          <a:prstGeom prst="rect">
            <a:avLst/>
          </a:prstGeom>
          <a:noFill/>
        </p:spPr>
        <p:txBody>
          <a:bodyPr wrap="square" rtlCol="0">
            <a:spAutoFit/>
          </a:bodyPr>
          <a:lstStyle/>
          <a:p>
            <a:pPr algn="ctr"/>
            <a:r>
              <a:rPr lang="en-US" sz="5400" dirty="0">
                <a:solidFill>
                  <a:schemeClr val="bg1"/>
                </a:solidFill>
              </a:rPr>
              <a:t>The Book of Jeremiah</a:t>
            </a:r>
            <a:endParaRPr lang="en-US" sz="4000" dirty="0">
              <a:solidFill>
                <a:schemeClr val="bg1"/>
              </a:solidFill>
            </a:endParaRPr>
          </a:p>
        </p:txBody>
      </p:sp>
      <p:pic>
        <p:nvPicPr>
          <p:cNvPr id="1028" name="Picture 4" descr="http://www.bibleexplained.com/prophets/jere/scri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643" y="3041598"/>
            <a:ext cx="2578456" cy="322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a:r>
              <a:rPr lang="en-US" sz="6000" dirty="0">
                <a:solidFill>
                  <a:schemeClr val="bg1"/>
                </a:solidFill>
              </a:rPr>
              <a:t>Waters of Life Forsaken</a:t>
            </a:r>
          </a:p>
        </p:txBody>
      </p:sp>
      <p:sp>
        <p:nvSpPr>
          <p:cNvPr id="2" name="Rectangle 1"/>
          <p:cNvSpPr/>
          <p:nvPr/>
        </p:nvSpPr>
        <p:spPr>
          <a:xfrm>
            <a:off x="97316" y="6474799"/>
            <a:ext cx="1690078" cy="369332"/>
          </a:xfrm>
          <a:prstGeom prst="rect">
            <a:avLst/>
          </a:prstGeom>
        </p:spPr>
        <p:txBody>
          <a:bodyPr wrap="none">
            <a:spAutoFit/>
          </a:bodyPr>
          <a:lstStyle/>
          <a:p>
            <a:r>
              <a:rPr lang="en-US" dirty="0">
                <a:solidFill>
                  <a:schemeClr val="bg1"/>
                </a:solidFill>
              </a:rPr>
              <a:t>Jeremiah 2:9-18</a:t>
            </a:r>
          </a:p>
        </p:txBody>
      </p:sp>
      <p:sp>
        <p:nvSpPr>
          <p:cNvPr id="3" name="Rectangle 2"/>
          <p:cNvSpPr/>
          <p:nvPr/>
        </p:nvSpPr>
        <p:spPr>
          <a:xfrm>
            <a:off x="600635" y="1442375"/>
            <a:ext cx="4099381" cy="2246769"/>
          </a:xfrm>
          <a:prstGeom prst="rect">
            <a:avLst/>
          </a:prstGeom>
        </p:spPr>
        <p:txBody>
          <a:bodyPr wrap="square">
            <a:spAutoFit/>
          </a:bodyPr>
          <a:lstStyle/>
          <a:p>
            <a:pPr fontAlgn="base"/>
            <a:r>
              <a:rPr lang="en-US" sz="2000" dirty="0">
                <a:solidFill>
                  <a:schemeClr val="bg1"/>
                </a:solidFill>
              </a:rPr>
              <a:t>Apostasy</a:t>
            </a:r>
          </a:p>
          <a:p>
            <a:pPr fontAlgn="base"/>
            <a:endParaRPr lang="en-US" sz="2000" dirty="0">
              <a:solidFill>
                <a:schemeClr val="bg1"/>
              </a:solidFill>
            </a:endParaRPr>
          </a:p>
          <a:p>
            <a:pPr fontAlgn="base"/>
            <a:r>
              <a:rPr lang="en-US" sz="2000" dirty="0">
                <a:solidFill>
                  <a:schemeClr val="bg1"/>
                </a:solidFill>
              </a:rPr>
              <a:t>They have forsaken the fountain (Jehovah) of living water (life)</a:t>
            </a:r>
          </a:p>
          <a:p>
            <a:pPr fontAlgn="base"/>
            <a:endParaRPr lang="en-US" sz="2000" dirty="0">
              <a:solidFill>
                <a:schemeClr val="bg1"/>
              </a:solidFill>
            </a:endParaRPr>
          </a:p>
          <a:p>
            <a:pPr fontAlgn="base"/>
            <a:r>
              <a:rPr lang="en-US" sz="2000" dirty="0">
                <a:solidFill>
                  <a:schemeClr val="bg1"/>
                </a:solidFill>
              </a:rPr>
              <a:t>They have hewn out broken cisterns (gods) which can hold no water (life). </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5" name="Rectangle 4"/>
          <p:cNvSpPr/>
          <p:nvPr/>
        </p:nvSpPr>
        <p:spPr>
          <a:xfrm>
            <a:off x="4014239" y="4843583"/>
            <a:ext cx="8696584" cy="1631216"/>
          </a:xfrm>
          <a:prstGeom prst="rect">
            <a:avLst/>
          </a:prstGeom>
        </p:spPr>
        <p:txBody>
          <a:bodyPr wrap="square">
            <a:spAutoFit/>
          </a:bodyPr>
          <a:lstStyle/>
          <a:p>
            <a:pPr fontAlgn="base"/>
            <a:endParaRPr lang="en-US" sz="2000" dirty="0">
              <a:solidFill>
                <a:schemeClr val="bg1"/>
              </a:solidFill>
            </a:endParaRPr>
          </a:p>
          <a:p>
            <a:pPr fontAlgn="base"/>
            <a:r>
              <a:rPr lang="en-US" sz="2000" dirty="0">
                <a:solidFill>
                  <a:schemeClr val="bg1"/>
                </a:solidFill>
              </a:rPr>
              <a:t>Waters of “</a:t>
            </a:r>
            <a:r>
              <a:rPr lang="en-US" sz="2000" dirty="0" err="1">
                <a:solidFill>
                  <a:schemeClr val="bg1"/>
                </a:solidFill>
              </a:rPr>
              <a:t>Sihor</a:t>
            </a:r>
            <a:r>
              <a:rPr lang="en-US" sz="2000" dirty="0">
                <a:solidFill>
                  <a:schemeClr val="bg1"/>
                </a:solidFill>
              </a:rPr>
              <a:t>” = (the Nile) and of “the river” = the Euphrates).</a:t>
            </a:r>
          </a:p>
          <a:p>
            <a:pPr fontAlgn="base"/>
            <a:endParaRPr lang="en-US" sz="2000" dirty="0">
              <a:solidFill>
                <a:schemeClr val="bg1"/>
              </a:solidFill>
            </a:endParaRPr>
          </a:p>
          <a:p>
            <a:pPr fontAlgn="base"/>
            <a:r>
              <a:rPr lang="en-US" sz="2000" dirty="0">
                <a:solidFill>
                  <a:schemeClr val="bg1"/>
                </a:solidFill>
              </a:rPr>
              <a:t>They drank the spiritual waters of Egypt and Babylon and were filled with the lifeless water of idolatry.</a:t>
            </a:r>
          </a:p>
        </p:txBody>
      </p:sp>
      <p:pic>
        <p:nvPicPr>
          <p:cNvPr id="15362" name="Picture 2" descr="http://www.israelownsgaza.com/images/nile_gaza_israel_euphrates_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671" y="1171307"/>
            <a:ext cx="5575413" cy="373324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flashtrafficblog.files.wordpress.com/2011/02/egypt-cam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635" y="3907564"/>
            <a:ext cx="3088640" cy="231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8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animEffect transition="in" filter="fade">
                                      <p:cBhvr>
                                        <p:cTn id="9" dur="5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fade">
                                      <p:cBhvr>
                                        <p:cTn id="16"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a:r>
              <a:rPr lang="en-US" sz="6000" dirty="0">
                <a:solidFill>
                  <a:schemeClr val="bg1"/>
                </a:solidFill>
              </a:rPr>
              <a:t>“Played the Harlot”</a:t>
            </a:r>
          </a:p>
        </p:txBody>
      </p:sp>
      <p:sp>
        <p:nvSpPr>
          <p:cNvPr id="2" name="Rectangle 1"/>
          <p:cNvSpPr/>
          <p:nvPr/>
        </p:nvSpPr>
        <p:spPr>
          <a:xfrm>
            <a:off x="97316" y="6474799"/>
            <a:ext cx="1690078" cy="369332"/>
          </a:xfrm>
          <a:prstGeom prst="rect">
            <a:avLst/>
          </a:prstGeom>
        </p:spPr>
        <p:txBody>
          <a:bodyPr wrap="none">
            <a:spAutoFit/>
          </a:bodyPr>
          <a:lstStyle/>
          <a:p>
            <a:r>
              <a:rPr lang="en-US" dirty="0">
                <a:solidFill>
                  <a:schemeClr val="bg1"/>
                </a:solidFill>
              </a:rPr>
              <a:t>Jeremiah 3:1-11</a:t>
            </a:r>
          </a:p>
        </p:txBody>
      </p:sp>
      <p:sp>
        <p:nvSpPr>
          <p:cNvPr id="3" name="Rectangle 2"/>
          <p:cNvSpPr/>
          <p:nvPr/>
        </p:nvSpPr>
        <p:spPr>
          <a:xfrm>
            <a:off x="600635" y="1442375"/>
            <a:ext cx="6096000" cy="3785652"/>
          </a:xfrm>
          <a:prstGeom prst="rect">
            <a:avLst/>
          </a:prstGeom>
        </p:spPr>
        <p:txBody>
          <a:bodyPr>
            <a:spAutoFit/>
          </a:bodyPr>
          <a:lstStyle/>
          <a:p>
            <a:pPr fontAlgn="base"/>
            <a:r>
              <a:rPr lang="en-US" sz="2000" dirty="0">
                <a:solidFill>
                  <a:schemeClr val="bg1"/>
                </a:solidFill>
              </a:rPr>
              <a:t>The Lord compared the kingdoms of Israel and Judah to two sisters. </a:t>
            </a:r>
          </a:p>
          <a:p>
            <a:pPr fontAlgn="base"/>
            <a:endParaRPr lang="en-US" sz="2000" dirty="0">
              <a:solidFill>
                <a:schemeClr val="bg1"/>
              </a:solidFill>
            </a:endParaRPr>
          </a:p>
          <a:p>
            <a:pPr fontAlgn="base"/>
            <a:r>
              <a:rPr lang="en-US" sz="2000" dirty="0">
                <a:solidFill>
                  <a:schemeClr val="bg1"/>
                </a:solidFill>
              </a:rPr>
              <a:t>One sister (Judah) watched the other sister (Israel) refuse to listen to the prophets and saw her ultimately reject the Lord. The Lord had given her a bill of divorcement.</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As a result of this rejection, the Northern Kingdom </a:t>
            </a:r>
          </a:p>
          <a:p>
            <a:pPr fontAlgn="base"/>
            <a:r>
              <a:rPr lang="en-US" sz="2000" dirty="0">
                <a:solidFill>
                  <a:schemeClr val="bg1"/>
                </a:solidFill>
              </a:rPr>
              <a:t>of Israel had been destroyed by the Assyrians in the century before Jeremiah was born, and the Southern Kingdom of Judah had witnessed it. </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pic>
        <p:nvPicPr>
          <p:cNvPr id="16386" name="Picture 2" descr="http://www.jewishvirtuallibrary.org/images/kingdoms.gif"/>
          <p:cNvPicPr>
            <a:picLocks noChangeAspect="1" noChangeArrowheads="1"/>
          </p:cNvPicPr>
          <p:nvPr/>
        </p:nvPicPr>
        <p:blipFill rotWithShape="1">
          <a:blip r:embed="rId3">
            <a:extLst>
              <a:ext uri="{28A0092B-C50C-407E-A947-70E740481C1C}">
                <a14:useLocalDpi xmlns:a14="http://schemas.microsoft.com/office/drawing/2010/main" val="0"/>
              </a:ext>
            </a:extLst>
          </a:blip>
          <a:srcRect l="4998" t="1663" r="4548" b="12279"/>
          <a:stretch/>
        </p:blipFill>
        <p:spPr bwMode="auto">
          <a:xfrm>
            <a:off x="7880187" y="1159804"/>
            <a:ext cx="3128260" cy="515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1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a:r>
              <a:rPr lang="en-US" sz="6000" dirty="0">
                <a:solidFill>
                  <a:schemeClr val="bg1"/>
                </a:solidFill>
              </a:rPr>
              <a:t>The Latter-day Prophecy</a:t>
            </a:r>
          </a:p>
        </p:txBody>
      </p:sp>
      <p:sp>
        <p:nvSpPr>
          <p:cNvPr id="2" name="Rectangle 1"/>
          <p:cNvSpPr/>
          <p:nvPr/>
        </p:nvSpPr>
        <p:spPr>
          <a:xfrm>
            <a:off x="97316" y="6474799"/>
            <a:ext cx="1807098" cy="369332"/>
          </a:xfrm>
          <a:prstGeom prst="rect">
            <a:avLst/>
          </a:prstGeom>
        </p:spPr>
        <p:txBody>
          <a:bodyPr wrap="none">
            <a:spAutoFit/>
          </a:bodyPr>
          <a:lstStyle/>
          <a:p>
            <a:r>
              <a:rPr lang="en-US" dirty="0">
                <a:solidFill>
                  <a:schemeClr val="bg1"/>
                </a:solidFill>
              </a:rPr>
              <a:t>Jeremiah 3:12-19</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97825369"/>
              </p:ext>
            </p:extLst>
          </p:nvPr>
        </p:nvGraphicFramePr>
        <p:xfrm>
          <a:off x="1162230" y="1324263"/>
          <a:ext cx="10140576" cy="4572000"/>
        </p:xfrm>
        <a:graphic>
          <a:graphicData uri="http://schemas.openxmlformats.org/drawingml/2006/table">
            <a:tbl>
              <a:tblPr firstRow="1" bandRow="1">
                <a:tableStyleId>{69C7853C-536D-4A76-A0AE-DD22124D55A5}</a:tableStyleId>
              </a:tblPr>
              <a:tblGrid>
                <a:gridCol w="2866987">
                  <a:extLst>
                    <a:ext uri="{9D8B030D-6E8A-4147-A177-3AD203B41FA5}">
                      <a16:colId xmlns:a16="http://schemas.microsoft.com/office/drawing/2014/main" val="20000"/>
                    </a:ext>
                  </a:extLst>
                </a:gridCol>
                <a:gridCol w="7273589">
                  <a:extLst>
                    <a:ext uri="{9D8B030D-6E8A-4147-A177-3AD203B41FA5}">
                      <a16:colId xmlns:a16="http://schemas.microsoft.com/office/drawing/2014/main" val="20001"/>
                    </a:ext>
                  </a:extLst>
                </a:gridCol>
              </a:tblGrid>
              <a:tr h="370840">
                <a:tc>
                  <a:txBody>
                    <a:bodyPr/>
                    <a:lstStyle/>
                    <a:p>
                      <a:pPr algn="ctr"/>
                      <a:r>
                        <a:rPr lang="en-US" sz="2400" dirty="0">
                          <a:solidFill>
                            <a:srgbClr val="FF0000"/>
                          </a:solidFill>
                        </a:rPr>
                        <a:t>Jeremiah</a:t>
                      </a:r>
                      <a:r>
                        <a:rPr lang="en-US" sz="2400" baseline="0" dirty="0">
                          <a:solidFill>
                            <a:srgbClr val="FF0000"/>
                          </a:solidFill>
                        </a:rPr>
                        <a:t> 3 </a:t>
                      </a:r>
                      <a:endParaRPr lang="en-US" sz="2400" b="1" dirty="0">
                        <a:solidFill>
                          <a:srgbClr val="FF0000"/>
                        </a:solidFill>
                        <a:latin typeface="+mn-lt"/>
                      </a:endParaRPr>
                    </a:p>
                  </a:txBody>
                  <a:tcPr/>
                </a:tc>
                <a:tc>
                  <a:txBody>
                    <a:bodyPr/>
                    <a:lstStyle/>
                    <a:p>
                      <a:pPr algn="ctr"/>
                      <a:r>
                        <a:rPr lang="en-US" sz="2400" dirty="0">
                          <a:solidFill>
                            <a:srgbClr val="FF0000"/>
                          </a:solidFill>
                        </a:rPr>
                        <a:t>Prophecy</a:t>
                      </a:r>
                      <a:endParaRPr lang="en-US" sz="2400" b="1" dirty="0">
                        <a:solidFill>
                          <a:srgbClr val="FF0000"/>
                        </a:solidFill>
                        <a:latin typeface="+mn-lt"/>
                      </a:endParaRPr>
                    </a:p>
                  </a:txBody>
                  <a:tcPr/>
                </a:tc>
                <a:extLst>
                  <a:ext uri="{0D108BD9-81ED-4DB2-BD59-A6C34878D82A}">
                    <a16:rowId xmlns:a16="http://schemas.microsoft.com/office/drawing/2014/main" val="10000"/>
                  </a:ext>
                </a:extLst>
              </a:tr>
              <a:tr h="370840">
                <a:tc>
                  <a:txBody>
                    <a:bodyPr/>
                    <a:lstStyle/>
                    <a:p>
                      <a:r>
                        <a:rPr lang="en-US" sz="2400" dirty="0">
                          <a:solidFill>
                            <a:srgbClr val="FF0000"/>
                          </a:solidFill>
                        </a:rPr>
                        <a:t>14</a:t>
                      </a:r>
                      <a:endParaRPr lang="en-US" sz="2400" dirty="0">
                        <a:solidFill>
                          <a:srgbClr val="FF0000"/>
                        </a:solidFill>
                        <a:latin typeface="+mn-lt"/>
                      </a:endParaRPr>
                    </a:p>
                  </a:txBody>
                  <a:tcPr/>
                </a:tc>
                <a:tc>
                  <a:txBody>
                    <a:bodyPr/>
                    <a:lstStyle/>
                    <a:p>
                      <a:r>
                        <a:rPr lang="en-US" sz="2400" dirty="0">
                          <a:solidFill>
                            <a:srgbClr val="FF0000"/>
                          </a:solidFill>
                        </a:rPr>
                        <a:t>Missionary work</a:t>
                      </a:r>
                      <a:r>
                        <a:rPr lang="en-US" sz="2400" baseline="0" dirty="0">
                          <a:solidFill>
                            <a:srgbClr val="FF0000"/>
                          </a:solidFill>
                        </a:rPr>
                        <a:t> and gathering to Zion</a:t>
                      </a:r>
                      <a:endParaRPr lang="en-US" sz="2400" dirty="0">
                        <a:solidFill>
                          <a:srgbClr val="FF0000"/>
                        </a:solidFill>
                        <a:latin typeface="+mn-lt"/>
                      </a:endParaRPr>
                    </a:p>
                  </a:txBody>
                  <a:tcPr/>
                </a:tc>
                <a:extLst>
                  <a:ext uri="{0D108BD9-81ED-4DB2-BD59-A6C34878D82A}">
                    <a16:rowId xmlns:a16="http://schemas.microsoft.com/office/drawing/2014/main" val="10001"/>
                  </a:ext>
                </a:extLst>
              </a:tr>
              <a:tr h="370840">
                <a:tc>
                  <a:txBody>
                    <a:bodyPr/>
                    <a:lstStyle/>
                    <a:p>
                      <a:r>
                        <a:rPr lang="en-US" sz="2400" dirty="0">
                          <a:solidFill>
                            <a:srgbClr val="FF0000"/>
                          </a:solidFill>
                        </a:rPr>
                        <a:t>15</a:t>
                      </a:r>
                      <a:endParaRPr lang="en-US" sz="2400" dirty="0">
                        <a:solidFill>
                          <a:srgbClr val="FF0000"/>
                        </a:solidFill>
                        <a:latin typeface="+mn-lt"/>
                      </a:endParaRPr>
                    </a:p>
                  </a:txBody>
                  <a:tcPr/>
                </a:tc>
                <a:tc>
                  <a:txBody>
                    <a:bodyPr/>
                    <a:lstStyle/>
                    <a:p>
                      <a:r>
                        <a:rPr lang="en-US" sz="2400" dirty="0">
                          <a:solidFill>
                            <a:srgbClr val="FF0000"/>
                          </a:solidFill>
                        </a:rPr>
                        <a:t>Knowledge and understanding taught by faithful pastors (church leaders) </a:t>
                      </a:r>
                      <a:endParaRPr lang="en-US" sz="2400" dirty="0">
                        <a:solidFill>
                          <a:srgbClr val="FF0000"/>
                        </a:solidFill>
                        <a:latin typeface="+mn-lt"/>
                      </a:endParaRPr>
                    </a:p>
                  </a:txBody>
                  <a:tcPr/>
                </a:tc>
                <a:extLst>
                  <a:ext uri="{0D108BD9-81ED-4DB2-BD59-A6C34878D82A}">
                    <a16:rowId xmlns:a16="http://schemas.microsoft.com/office/drawing/2014/main" val="10002"/>
                  </a:ext>
                </a:extLst>
              </a:tr>
              <a:tr h="370840">
                <a:tc>
                  <a:txBody>
                    <a:bodyPr/>
                    <a:lstStyle/>
                    <a:p>
                      <a:r>
                        <a:rPr lang="en-US" sz="2400" dirty="0">
                          <a:solidFill>
                            <a:srgbClr val="FF0000"/>
                          </a:solidFill>
                        </a:rPr>
                        <a:t>16</a:t>
                      </a:r>
                      <a:endParaRPr lang="en-US" sz="2400" dirty="0">
                        <a:solidFill>
                          <a:srgbClr val="FF0000"/>
                        </a:solidFill>
                        <a:latin typeface="+mn-lt"/>
                      </a:endParaRPr>
                    </a:p>
                  </a:txBody>
                  <a:tcPr/>
                </a:tc>
                <a:tc>
                  <a:txBody>
                    <a:bodyPr/>
                    <a:lstStyle/>
                    <a:p>
                      <a:r>
                        <a:rPr lang="en-US" sz="2400" dirty="0">
                          <a:solidFill>
                            <a:srgbClr val="FF0000"/>
                          </a:solidFill>
                        </a:rPr>
                        <a:t>The fulfillment of the old covenant and the establishment of a new covenant </a:t>
                      </a:r>
                      <a:endParaRPr lang="en-US" sz="2400" dirty="0">
                        <a:solidFill>
                          <a:srgbClr val="FF0000"/>
                        </a:solidFill>
                        <a:latin typeface="+mn-lt"/>
                      </a:endParaRPr>
                    </a:p>
                  </a:txBody>
                  <a:tcPr/>
                </a:tc>
                <a:extLst>
                  <a:ext uri="{0D108BD9-81ED-4DB2-BD59-A6C34878D82A}">
                    <a16:rowId xmlns:a16="http://schemas.microsoft.com/office/drawing/2014/main" val="10003"/>
                  </a:ext>
                </a:extLst>
              </a:tr>
              <a:tr h="370840">
                <a:tc>
                  <a:txBody>
                    <a:bodyPr/>
                    <a:lstStyle/>
                    <a:p>
                      <a:r>
                        <a:rPr lang="en-US" sz="2400" dirty="0">
                          <a:solidFill>
                            <a:srgbClr val="FF0000"/>
                          </a:solidFill>
                        </a:rPr>
                        <a:t>17</a:t>
                      </a:r>
                      <a:endParaRPr lang="en-US" sz="2400" dirty="0">
                        <a:solidFill>
                          <a:srgbClr val="FF0000"/>
                        </a:solidFill>
                        <a:latin typeface="+mn-lt"/>
                      </a:endParaRPr>
                    </a:p>
                  </a:txBody>
                  <a:tcPr/>
                </a:tc>
                <a:tc>
                  <a:txBody>
                    <a:bodyPr/>
                    <a:lstStyle/>
                    <a:p>
                      <a:r>
                        <a:rPr lang="en-US" sz="2400" dirty="0">
                          <a:solidFill>
                            <a:srgbClr val="FF0000"/>
                          </a:solidFill>
                        </a:rPr>
                        <a:t>The restoration of Jerusalem to righteousness </a:t>
                      </a:r>
                      <a:endParaRPr lang="en-US" sz="2400" dirty="0">
                        <a:solidFill>
                          <a:srgbClr val="FF0000"/>
                        </a:solidFill>
                        <a:latin typeface="+mn-lt"/>
                      </a:endParaRPr>
                    </a:p>
                  </a:txBody>
                  <a:tcPr/>
                </a:tc>
                <a:extLst>
                  <a:ext uri="{0D108BD9-81ED-4DB2-BD59-A6C34878D82A}">
                    <a16:rowId xmlns:a16="http://schemas.microsoft.com/office/drawing/2014/main" val="10004"/>
                  </a:ext>
                </a:extLst>
              </a:tr>
              <a:tr h="370840">
                <a:tc>
                  <a:txBody>
                    <a:bodyPr/>
                    <a:lstStyle/>
                    <a:p>
                      <a:r>
                        <a:rPr lang="en-US" sz="2400" dirty="0">
                          <a:solidFill>
                            <a:srgbClr val="FF0000"/>
                          </a:solidFill>
                        </a:rPr>
                        <a:t>18-19</a:t>
                      </a:r>
                    </a:p>
                    <a:p>
                      <a:r>
                        <a:rPr lang="en-US" sz="2400" dirty="0">
                          <a:solidFill>
                            <a:srgbClr val="FF0000"/>
                          </a:solidFill>
                        </a:rPr>
                        <a:t>See also Isaiah</a:t>
                      </a:r>
                      <a:r>
                        <a:rPr lang="en-US" sz="2400" baseline="0" dirty="0">
                          <a:solidFill>
                            <a:srgbClr val="FF0000"/>
                          </a:solidFill>
                        </a:rPr>
                        <a:t> 11:16; 35:8-10; 51:9-11; D&amp;C 133:26-35</a:t>
                      </a:r>
                      <a:endParaRPr lang="en-US" sz="2400" dirty="0">
                        <a:solidFill>
                          <a:srgbClr val="FF0000"/>
                        </a:solidFill>
                        <a:latin typeface="+mn-lt"/>
                      </a:endParaRPr>
                    </a:p>
                  </a:txBody>
                  <a:tcPr/>
                </a:tc>
                <a:tc>
                  <a:txBody>
                    <a:bodyPr/>
                    <a:lstStyle/>
                    <a:p>
                      <a:r>
                        <a:rPr lang="en-US" sz="2400" dirty="0">
                          <a:solidFill>
                            <a:srgbClr val="FF0000"/>
                          </a:solidFill>
                        </a:rPr>
                        <a:t>The gathering of Israel, including the return of the lost tribes from the north and the reuniting of the children of Judah in the lands of their inheritance </a:t>
                      </a:r>
                      <a:endParaRPr lang="en-US" sz="2400" dirty="0">
                        <a:solidFill>
                          <a:srgbClr val="FF0000"/>
                        </a:solidFill>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2081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a:r>
              <a:rPr lang="en-US" sz="6000" dirty="0">
                <a:solidFill>
                  <a:schemeClr val="bg1"/>
                </a:solidFill>
              </a:rPr>
              <a:t>Return</a:t>
            </a:r>
          </a:p>
        </p:txBody>
      </p:sp>
      <p:sp>
        <p:nvSpPr>
          <p:cNvPr id="2" name="Rectangle 1"/>
          <p:cNvSpPr/>
          <p:nvPr/>
        </p:nvSpPr>
        <p:spPr>
          <a:xfrm>
            <a:off x="97316" y="6474799"/>
            <a:ext cx="1502527" cy="369332"/>
          </a:xfrm>
          <a:prstGeom prst="rect">
            <a:avLst/>
          </a:prstGeom>
        </p:spPr>
        <p:txBody>
          <a:bodyPr wrap="none">
            <a:spAutoFit/>
          </a:bodyPr>
          <a:lstStyle/>
          <a:p>
            <a:r>
              <a:rPr lang="en-US" dirty="0">
                <a:solidFill>
                  <a:schemeClr val="bg1"/>
                </a:solidFill>
              </a:rPr>
              <a:t>Jeremiah 3:22</a:t>
            </a:r>
          </a:p>
        </p:txBody>
      </p:sp>
      <p:grpSp>
        <p:nvGrpSpPr>
          <p:cNvPr id="9" name="Group 8"/>
          <p:cNvGrpSpPr/>
          <p:nvPr/>
        </p:nvGrpSpPr>
        <p:grpSpPr>
          <a:xfrm>
            <a:off x="405489" y="505763"/>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72627" y="1191131"/>
              <a:ext cx="2293346" cy="1077218"/>
            </a:xfrm>
            <a:prstGeom prst="rect">
              <a:avLst/>
            </a:prstGeom>
          </p:spPr>
          <p:txBody>
            <a:bodyPr wrap="square">
              <a:spAutoFit/>
            </a:bodyPr>
            <a:lstStyle/>
            <a:p>
              <a:pPr algn="ctr"/>
              <a:r>
                <a:rPr lang="en-US" sz="1600" b="1" dirty="0"/>
                <a:t>If we repent and come unto the Lord with our whole hearts, He will heal our waywardness.</a:t>
              </a:r>
              <a:endParaRPr lang="en-US" sz="1600" i="1" dirty="0"/>
            </a:p>
          </p:txBody>
        </p:sp>
      </p:grpSp>
      <p:sp>
        <p:nvSpPr>
          <p:cNvPr id="5" name="Rectangle 4"/>
          <p:cNvSpPr/>
          <p:nvPr/>
        </p:nvSpPr>
        <p:spPr>
          <a:xfrm>
            <a:off x="4316045" y="1478182"/>
            <a:ext cx="7388020" cy="1200329"/>
          </a:xfrm>
          <a:prstGeom prst="rect">
            <a:avLst/>
          </a:prstGeom>
        </p:spPr>
        <p:txBody>
          <a:bodyPr wrap="square">
            <a:spAutoFit/>
          </a:bodyPr>
          <a:lstStyle/>
          <a:p>
            <a:pPr algn="ctr" fontAlgn="base"/>
            <a:r>
              <a:rPr lang="en-US" sz="3600" dirty="0">
                <a:solidFill>
                  <a:srgbClr val="FFFF00"/>
                </a:solidFill>
                <a:latin typeface="Calibri" panose="020F0502020204030204" pitchFamily="34" charset="0"/>
              </a:rPr>
              <a:t>How does the Lord heal us and help us resist temptations?</a:t>
            </a:r>
            <a:endParaRPr lang="en-US" sz="3600" b="0" i="0" dirty="0">
              <a:solidFill>
                <a:srgbClr val="FFFF00"/>
              </a:solidFill>
              <a:effectLst/>
              <a:latin typeface="Calibri" panose="020F0502020204030204" pitchFamily="34" charset="0"/>
            </a:endParaRPr>
          </a:p>
        </p:txBody>
      </p:sp>
      <p:sp>
        <p:nvSpPr>
          <p:cNvPr id="6" name="Rectangle 5"/>
          <p:cNvSpPr/>
          <p:nvPr/>
        </p:nvSpPr>
        <p:spPr>
          <a:xfrm>
            <a:off x="709328" y="4039834"/>
            <a:ext cx="6096000" cy="1200329"/>
          </a:xfrm>
          <a:prstGeom prst="rect">
            <a:avLst/>
          </a:prstGeom>
        </p:spPr>
        <p:txBody>
          <a:bodyPr>
            <a:spAutoFit/>
          </a:bodyPr>
          <a:lstStyle/>
          <a:p>
            <a:r>
              <a:rPr lang="en-US" sz="2400" dirty="0">
                <a:solidFill>
                  <a:schemeClr val="bg1"/>
                </a:solidFill>
                <a:latin typeface="Calibri" panose="020F0502020204030204" pitchFamily="34" charset="0"/>
              </a:rPr>
              <a:t>As we turn to the Lord with our whole hearts, He will help us to change and not repeat sins of the past. </a:t>
            </a:r>
            <a:endParaRPr lang="en-US" sz="24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12840" y="3184552"/>
            <a:ext cx="4071681" cy="3053761"/>
          </a:xfrm>
          <a:prstGeom prst="rect">
            <a:avLst/>
          </a:prstGeom>
        </p:spPr>
      </p:pic>
    </p:spTree>
    <p:extLst>
      <p:ext uri="{BB962C8B-B14F-4D97-AF65-F5344CB8AC3E}">
        <p14:creationId xmlns:p14="http://schemas.microsoft.com/office/powerpoint/2010/main" val="17623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fontAlgn="base"/>
            <a:r>
              <a:rPr lang="en-US" sz="6000" dirty="0">
                <a:solidFill>
                  <a:schemeClr val="bg1"/>
                </a:solidFill>
              </a:rPr>
              <a:t>“Circumcise Yourselves to the Lord”</a:t>
            </a:r>
          </a:p>
        </p:txBody>
      </p:sp>
      <p:sp>
        <p:nvSpPr>
          <p:cNvPr id="2" name="Rectangle 1"/>
          <p:cNvSpPr/>
          <p:nvPr/>
        </p:nvSpPr>
        <p:spPr>
          <a:xfrm>
            <a:off x="97316" y="6474799"/>
            <a:ext cx="7655814" cy="369332"/>
          </a:xfrm>
          <a:prstGeom prst="rect">
            <a:avLst/>
          </a:prstGeom>
        </p:spPr>
        <p:txBody>
          <a:bodyPr wrap="none">
            <a:spAutoFit/>
          </a:bodyPr>
          <a:lstStyle/>
          <a:p>
            <a:r>
              <a:rPr lang="en-US" dirty="0">
                <a:solidFill>
                  <a:schemeClr val="bg1"/>
                </a:solidFill>
              </a:rPr>
              <a:t>Jeremiah 4:1-4    Deuteronomy 10:16; 30:6; Jeremiah 9:25–26; Romans 2:25–29</a:t>
            </a:r>
          </a:p>
        </p:txBody>
      </p:sp>
      <p:sp>
        <p:nvSpPr>
          <p:cNvPr id="3" name="Rectangle 2"/>
          <p:cNvSpPr/>
          <p:nvPr/>
        </p:nvSpPr>
        <p:spPr>
          <a:xfrm>
            <a:off x="600635" y="1442375"/>
            <a:ext cx="6096000" cy="1015663"/>
          </a:xfrm>
          <a:prstGeom prst="rect">
            <a:avLst/>
          </a:prstGeom>
        </p:spPr>
        <p:txBody>
          <a:bodyPr>
            <a:spAutoFit/>
          </a:bodyPr>
          <a:lstStyle/>
          <a:p>
            <a:pPr fontAlgn="base"/>
            <a:r>
              <a:rPr lang="en-US" sz="2000" dirty="0">
                <a:solidFill>
                  <a:schemeClr val="bg1"/>
                </a:solidFill>
              </a:rPr>
              <a:t>Circumcision was a token given to Abraham as a sign that a child was born into the covenant and was not accountable for sin until he was eight years old</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5" name="Rectangle 4"/>
          <p:cNvSpPr/>
          <p:nvPr/>
        </p:nvSpPr>
        <p:spPr>
          <a:xfrm>
            <a:off x="3648635" y="3041430"/>
            <a:ext cx="4828032" cy="923330"/>
          </a:xfrm>
          <a:prstGeom prst="rect">
            <a:avLst/>
          </a:prstGeom>
        </p:spPr>
        <p:txBody>
          <a:bodyPr wrap="square">
            <a:spAutoFit/>
          </a:bodyPr>
          <a:lstStyle/>
          <a:p>
            <a:r>
              <a:rPr lang="en-US" dirty="0">
                <a:solidFill>
                  <a:schemeClr val="bg1"/>
                </a:solidFill>
                <a:latin typeface="Calibri" panose="020F0502020204030204" pitchFamily="34" charset="0"/>
              </a:rPr>
              <a:t>The Lord taught in numerous places in the scriptures that the true circumcision after a person is accountable is that of the heart </a:t>
            </a:r>
            <a:endParaRPr lang="en-US" dirty="0">
              <a:solidFill>
                <a:schemeClr val="bg1"/>
              </a:solidFill>
            </a:endParaRPr>
          </a:p>
        </p:txBody>
      </p:sp>
      <p:sp>
        <p:nvSpPr>
          <p:cNvPr id="6" name="Rectangle 5"/>
          <p:cNvSpPr/>
          <p:nvPr/>
        </p:nvSpPr>
        <p:spPr>
          <a:xfrm>
            <a:off x="4639733" y="4548152"/>
            <a:ext cx="4148794" cy="923330"/>
          </a:xfrm>
          <a:prstGeom prst="rect">
            <a:avLst/>
          </a:prstGeom>
        </p:spPr>
        <p:txBody>
          <a:bodyPr wrap="square">
            <a:spAutoFit/>
          </a:bodyPr>
          <a:lstStyle/>
          <a:p>
            <a:r>
              <a:rPr lang="en-US" dirty="0">
                <a:solidFill>
                  <a:schemeClr val="bg1"/>
                </a:solidFill>
                <a:latin typeface="Calibri" panose="020F0502020204030204" pitchFamily="34" charset="0"/>
              </a:rPr>
              <a:t>One must accept the covenant in his heart and become sinless through faith, repentance, and baptism.</a:t>
            </a:r>
            <a:endParaRPr lang="en-US" dirty="0">
              <a:solidFill>
                <a:schemeClr val="bg1"/>
              </a:solidFill>
            </a:endParaRPr>
          </a:p>
        </p:txBody>
      </p:sp>
      <p:pic>
        <p:nvPicPr>
          <p:cNvPr id="17410" name="Picture 2" descr="https://s-media-cache-ak0.pinimg.com/236x/2f/1a/cb/2f1acbe74d7d9a04dd2a63cdd1445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18" y="2729106"/>
            <a:ext cx="22479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14214-presscdn-0-8-pagely.netdna-ssl.com/wp-content/uploads/2014/08/Gentle-Heal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527" y="2569050"/>
            <a:ext cx="2632710" cy="329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7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fontAlgn="base"/>
            <a:r>
              <a:rPr lang="en-US" sz="6000" dirty="0">
                <a:solidFill>
                  <a:schemeClr val="bg1"/>
                </a:solidFill>
              </a:rPr>
              <a:t>Approaching Disasters</a:t>
            </a:r>
          </a:p>
        </p:txBody>
      </p:sp>
      <p:sp>
        <p:nvSpPr>
          <p:cNvPr id="2" name="Rectangle 1"/>
          <p:cNvSpPr/>
          <p:nvPr/>
        </p:nvSpPr>
        <p:spPr>
          <a:xfrm>
            <a:off x="97316" y="6474799"/>
            <a:ext cx="1690078" cy="369332"/>
          </a:xfrm>
          <a:prstGeom prst="rect">
            <a:avLst/>
          </a:prstGeom>
        </p:spPr>
        <p:txBody>
          <a:bodyPr wrap="none">
            <a:spAutoFit/>
          </a:bodyPr>
          <a:lstStyle/>
          <a:p>
            <a:r>
              <a:rPr lang="en-US" dirty="0">
                <a:solidFill>
                  <a:schemeClr val="bg1"/>
                </a:solidFill>
              </a:rPr>
              <a:t>Jeremiah 4:5-31</a:t>
            </a:r>
          </a:p>
        </p:txBody>
      </p:sp>
      <p:sp>
        <p:nvSpPr>
          <p:cNvPr id="3" name="Rectangle 2"/>
          <p:cNvSpPr/>
          <p:nvPr/>
        </p:nvSpPr>
        <p:spPr>
          <a:xfrm>
            <a:off x="600635" y="1442375"/>
            <a:ext cx="6096000" cy="1569660"/>
          </a:xfrm>
          <a:prstGeom prst="rect">
            <a:avLst/>
          </a:prstGeom>
        </p:spPr>
        <p:txBody>
          <a:bodyPr>
            <a:spAutoFit/>
          </a:bodyPr>
          <a:lstStyle/>
          <a:p>
            <a:pPr fontAlgn="base"/>
            <a:r>
              <a:rPr lang="en-US" sz="2400" dirty="0">
                <a:solidFill>
                  <a:schemeClr val="bg1"/>
                </a:solidFill>
              </a:rPr>
              <a:t>“The lion” =  Renowned for its destructive killing power, the lion, Babylon, was about to come out of the thicket where it stayed hidden until it sallied forth on the hunt.</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pic>
        <p:nvPicPr>
          <p:cNvPr id="18434" name="Picture 2" descr="http://images.netuniversecorp.com/wp-content/uploads/2015/10/23152448/l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62" y="2633289"/>
            <a:ext cx="7548070" cy="404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5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fontAlgn="base"/>
            <a:r>
              <a:rPr lang="en-US" sz="6000" dirty="0">
                <a:solidFill>
                  <a:schemeClr val="bg1"/>
                </a:solidFill>
              </a:rPr>
              <a:t>Dry Wind</a:t>
            </a:r>
          </a:p>
        </p:txBody>
      </p:sp>
      <p:sp>
        <p:nvSpPr>
          <p:cNvPr id="2" name="Rectangle 1"/>
          <p:cNvSpPr/>
          <p:nvPr/>
        </p:nvSpPr>
        <p:spPr>
          <a:xfrm>
            <a:off x="97316" y="6474799"/>
            <a:ext cx="1807098" cy="369332"/>
          </a:xfrm>
          <a:prstGeom prst="rect">
            <a:avLst/>
          </a:prstGeom>
        </p:spPr>
        <p:txBody>
          <a:bodyPr wrap="none">
            <a:spAutoFit/>
          </a:bodyPr>
          <a:lstStyle/>
          <a:p>
            <a:r>
              <a:rPr lang="en-US" dirty="0">
                <a:solidFill>
                  <a:schemeClr val="bg1"/>
                </a:solidFill>
              </a:rPr>
              <a:t>Jeremiah 4:11-13</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5" name="Rectangle 4"/>
          <p:cNvSpPr/>
          <p:nvPr/>
        </p:nvSpPr>
        <p:spPr>
          <a:xfrm>
            <a:off x="814946" y="1589987"/>
            <a:ext cx="4180141" cy="3785652"/>
          </a:xfrm>
          <a:prstGeom prst="rect">
            <a:avLst/>
          </a:prstGeom>
        </p:spPr>
        <p:txBody>
          <a:bodyPr wrap="square">
            <a:spAutoFit/>
          </a:bodyPr>
          <a:lstStyle/>
          <a:p>
            <a:r>
              <a:rPr lang="en-US" sz="2400" dirty="0">
                <a:solidFill>
                  <a:schemeClr val="bg1"/>
                </a:solidFill>
              </a:rPr>
              <a:t>The scorching desert winds were devastating in the Holy Land if they blew very long or hard, for they sucked the moisture from plants, animals, and people with terrible effect. This wind was not the gentle breeze used to fan away the chaff while winnowing grain, but a full, hard wind.</a:t>
            </a:r>
          </a:p>
        </p:txBody>
      </p:sp>
      <p:pic>
        <p:nvPicPr>
          <p:cNvPr id="19458" name="Picture 2" descr="http://reviewreligion.wpengine.com/wp-content/uploads/2011/09/des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77" y="1589987"/>
            <a:ext cx="6186664" cy="44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79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fontAlgn="base"/>
            <a:r>
              <a:rPr lang="en-US" sz="6000" dirty="0">
                <a:solidFill>
                  <a:schemeClr val="bg1"/>
                </a:solidFill>
              </a:rPr>
              <a:t>Clouds and Whirlwinds</a:t>
            </a:r>
          </a:p>
        </p:txBody>
      </p:sp>
      <p:sp>
        <p:nvSpPr>
          <p:cNvPr id="2" name="Rectangle 1"/>
          <p:cNvSpPr/>
          <p:nvPr/>
        </p:nvSpPr>
        <p:spPr>
          <a:xfrm>
            <a:off x="97316" y="6474799"/>
            <a:ext cx="1502527" cy="369332"/>
          </a:xfrm>
          <a:prstGeom prst="rect">
            <a:avLst/>
          </a:prstGeom>
        </p:spPr>
        <p:txBody>
          <a:bodyPr wrap="none">
            <a:spAutoFit/>
          </a:bodyPr>
          <a:lstStyle/>
          <a:p>
            <a:r>
              <a:rPr lang="en-US" dirty="0">
                <a:solidFill>
                  <a:schemeClr val="bg1"/>
                </a:solidFill>
              </a:rPr>
              <a:t>Jeremiah 4:15</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6" name="Rectangle 5"/>
          <p:cNvSpPr/>
          <p:nvPr/>
        </p:nvSpPr>
        <p:spPr>
          <a:xfrm>
            <a:off x="699580" y="2545780"/>
            <a:ext cx="4581323" cy="2554545"/>
          </a:xfrm>
          <a:prstGeom prst="rect">
            <a:avLst/>
          </a:prstGeom>
        </p:spPr>
        <p:txBody>
          <a:bodyPr wrap="square">
            <a:spAutoFit/>
          </a:bodyPr>
          <a:lstStyle/>
          <a:p>
            <a:r>
              <a:rPr lang="en-US" sz="3200" dirty="0">
                <a:solidFill>
                  <a:schemeClr val="bg1"/>
                </a:solidFill>
              </a:rPr>
              <a:t>“ Babylon’s troops would be like a huge thundercloud covering the sky, and its effect would be that of a tornado.</a:t>
            </a:r>
          </a:p>
        </p:txBody>
      </p:sp>
      <p:pic>
        <p:nvPicPr>
          <p:cNvPr id="20484" name="Picture 4" descr="http://www.modernreformer.com/uploads/1/2/9/2/12922954/6634331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027" y="2128935"/>
            <a:ext cx="6163597" cy="352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9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grpSp>
        <p:nvGrpSpPr>
          <p:cNvPr id="12" name="Group 11"/>
          <p:cNvGrpSpPr/>
          <p:nvPr/>
        </p:nvGrpSpPr>
        <p:grpSpPr>
          <a:xfrm>
            <a:off x="1415241" y="2688"/>
            <a:ext cx="9454896" cy="6858000"/>
            <a:chOff x="4572000" y="3285232"/>
            <a:chExt cx="3048000" cy="2286001"/>
          </a:xfrm>
        </p:grpSpPr>
        <p:pic>
          <p:nvPicPr>
            <p:cNvPr id="21506" name="Picture 2" descr="http://cdn.makeagif.com/media/2-11-2015/YElJb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85232"/>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93408" y="5303520"/>
              <a:ext cx="896112" cy="219456"/>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155644"/>
            <a:ext cx="12192000" cy="1015663"/>
          </a:xfrm>
          <a:prstGeom prst="rect">
            <a:avLst/>
          </a:prstGeom>
          <a:noFill/>
        </p:spPr>
        <p:txBody>
          <a:bodyPr wrap="square" rtlCol="0">
            <a:spAutoFit/>
          </a:bodyPr>
          <a:lstStyle/>
          <a:p>
            <a:pPr algn="ctr" fontAlgn="base"/>
            <a:r>
              <a:rPr lang="en-US" sz="6000" dirty="0">
                <a:solidFill>
                  <a:schemeClr val="bg1"/>
                </a:solidFill>
              </a:rPr>
              <a:t>Earth Without Form and Void</a:t>
            </a:r>
          </a:p>
        </p:txBody>
      </p:sp>
      <p:sp>
        <p:nvSpPr>
          <p:cNvPr id="2" name="Rectangle 1"/>
          <p:cNvSpPr/>
          <p:nvPr/>
        </p:nvSpPr>
        <p:spPr>
          <a:xfrm>
            <a:off x="97316" y="6474799"/>
            <a:ext cx="2635850" cy="369332"/>
          </a:xfrm>
          <a:prstGeom prst="rect">
            <a:avLst/>
          </a:prstGeom>
        </p:spPr>
        <p:txBody>
          <a:bodyPr wrap="none">
            <a:spAutoFit/>
          </a:bodyPr>
          <a:lstStyle/>
          <a:p>
            <a:r>
              <a:rPr lang="en-US" dirty="0">
                <a:solidFill>
                  <a:schemeClr val="bg1"/>
                </a:solidFill>
              </a:rPr>
              <a:t>Jeremiah 4:23 Genesis 1:2</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9" name="Rectangle 8"/>
          <p:cNvSpPr/>
          <p:nvPr/>
        </p:nvSpPr>
        <p:spPr>
          <a:xfrm>
            <a:off x="1560785" y="5317992"/>
            <a:ext cx="9163807" cy="1200329"/>
          </a:xfrm>
          <a:prstGeom prst="rect">
            <a:avLst/>
          </a:prstGeom>
        </p:spPr>
        <p:txBody>
          <a:bodyPr wrap="square">
            <a:spAutoFit/>
          </a:bodyPr>
          <a:lstStyle/>
          <a:p>
            <a:pPr algn="ctr"/>
            <a:r>
              <a:rPr lang="en-US" sz="3600" dirty="0">
                <a:solidFill>
                  <a:schemeClr val="bg1"/>
                </a:solidFill>
              </a:rPr>
              <a:t>So great would be the destruction that it would be as if the Creation had been undone.</a:t>
            </a:r>
          </a:p>
        </p:txBody>
      </p:sp>
    </p:spTree>
    <p:extLst>
      <p:ext uri="{BB962C8B-B14F-4D97-AF65-F5344CB8AC3E}">
        <p14:creationId xmlns:p14="http://schemas.microsoft.com/office/powerpoint/2010/main" val="21971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fontAlgn="base"/>
            <a:r>
              <a:rPr lang="en-US" sz="6000" dirty="0">
                <a:solidFill>
                  <a:schemeClr val="bg1"/>
                </a:solidFill>
              </a:rPr>
              <a:t>Hard As A Rock</a:t>
            </a:r>
          </a:p>
        </p:txBody>
      </p:sp>
      <p:sp>
        <p:nvSpPr>
          <p:cNvPr id="2" name="Rectangle 1"/>
          <p:cNvSpPr/>
          <p:nvPr/>
        </p:nvSpPr>
        <p:spPr>
          <a:xfrm>
            <a:off x="97316" y="6474799"/>
            <a:ext cx="1205971" cy="369332"/>
          </a:xfrm>
          <a:prstGeom prst="rect">
            <a:avLst/>
          </a:prstGeom>
        </p:spPr>
        <p:txBody>
          <a:bodyPr wrap="none">
            <a:spAutoFit/>
          </a:bodyPr>
          <a:lstStyle/>
          <a:p>
            <a:r>
              <a:rPr lang="en-US" dirty="0">
                <a:solidFill>
                  <a:schemeClr val="bg1"/>
                </a:solidFill>
              </a:rPr>
              <a:t>Jeremiah 5</a:t>
            </a:r>
          </a:p>
        </p:txBody>
      </p:sp>
      <p:sp>
        <p:nvSpPr>
          <p:cNvPr id="3" name="Rectangle 2"/>
          <p:cNvSpPr/>
          <p:nvPr/>
        </p:nvSpPr>
        <p:spPr>
          <a:xfrm>
            <a:off x="600635" y="1442375"/>
            <a:ext cx="6096000" cy="707886"/>
          </a:xfrm>
          <a:prstGeom prst="rect">
            <a:avLst/>
          </a:prstGeom>
        </p:spPr>
        <p:txBody>
          <a:bodyPr>
            <a:spAutoFit/>
          </a:bodyPr>
          <a:lstStyle/>
          <a:p>
            <a:pPr fontAlgn="base"/>
            <a:r>
              <a:rPr lang="en-US" sz="2000" dirty="0">
                <a:solidFill>
                  <a:schemeClr val="bg1"/>
                </a:solidFill>
              </a:rPr>
              <a:t>The Lord promised to spare Judah if anyone could be found who lived justly or sought the truth </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(6)</a:t>
            </a:r>
            <a:endParaRPr lang="en-US" dirty="0"/>
          </a:p>
        </p:txBody>
      </p:sp>
      <p:sp>
        <p:nvSpPr>
          <p:cNvPr id="5" name="Rectangle 4"/>
          <p:cNvSpPr/>
          <p:nvPr/>
        </p:nvSpPr>
        <p:spPr>
          <a:xfrm>
            <a:off x="3962400" y="987987"/>
            <a:ext cx="6096000" cy="369332"/>
          </a:xfrm>
          <a:prstGeom prst="rect">
            <a:avLst/>
          </a:prstGeom>
        </p:spPr>
        <p:txBody>
          <a:bodyPr>
            <a:spAutoFit/>
          </a:bodyPr>
          <a:lstStyle/>
          <a:p>
            <a:r>
              <a:rPr lang="en-US" dirty="0">
                <a:solidFill>
                  <a:schemeClr val="bg1"/>
                </a:solidFill>
              </a:rPr>
              <a:t>They showed no repentance or compassion</a:t>
            </a:r>
          </a:p>
        </p:txBody>
      </p:sp>
      <p:sp>
        <p:nvSpPr>
          <p:cNvPr id="9" name="Rectangle 8"/>
          <p:cNvSpPr/>
          <p:nvPr/>
        </p:nvSpPr>
        <p:spPr>
          <a:xfrm>
            <a:off x="2900082" y="5411225"/>
            <a:ext cx="6096000" cy="1015663"/>
          </a:xfrm>
          <a:prstGeom prst="rect">
            <a:avLst/>
          </a:prstGeom>
        </p:spPr>
        <p:txBody>
          <a:bodyPr>
            <a:spAutoFit/>
          </a:bodyPr>
          <a:lstStyle/>
          <a:p>
            <a:r>
              <a:rPr lang="en-US" sz="2000" i="1" dirty="0">
                <a:solidFill>
                  <a:srgbClr val="FFFF00"/>
                </a:solidFill>
              </a:rPr>
              <a:t>The prophets prophesy falsely, and the priests bear rule by their means; and </a:t>
            </a:r>
            <a:r>
              <a:rPr lang="en-US" sz="2000" b="1" i="1" dirty="0">
                <a:solidFill>
                  <a:srgbClr val="FFFF00"/>
                </a:solidFill>
              </a:rPr>
              <a:t>my people love to have it so</a:t>
            </a:r>
            <a:r>
              <a:rPr lang="en-US" sz="2000" i="1" dirty="0">
                <a:solidFill>
                  <a:srgbClr val="FFFF00"/>
                </a:solidFill>
              </a:rPr>
              <a:t>: and what will ye do in the end thereof?</a:t>
            </a:r>
          </a:p>
        </p:txBody>
      </p:sp>
      <p:pic>
        <p:nvPicPr>
          <p:cNvPr id="22530" name="Picture 2" descr="http://1.bp.blogspot.com/_7dj6lcfgBuE/SwRId_zTbQI/AAAAAAAAAvY/tUwV6UqD9lo/s1600/rocks_with_tee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192" y="2342156"/>
            <a:ext cx="4754788" cy="303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1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51" name="Rectangle 50"/>
          <p:cNvSpPr/>
          <p:nvPr/>
        </p:nvSpPr>
        <p:spPr>
          <a:xfrm>
            <a:off x="395021" y="2454962"/>
            <a:ext cx="4059062" cy="1631216"/>
          </a:xfrm>
          <a:prstGeom prst="rect">
            <a:avLst/>
          </a:prstGeom>
        </p:spPr>
        <p:txBody>
          <a:bodyPr wrap="square">
            <a:spAutoFit/>
          </a:bodyPr>
          <a:lstStyle/>
          <a:p>
            <a:r>
              <a:rPr lang="en-US" sz="2000" dirty="0">
                <a:solidFill>
                  <a:schemeClr val="bg1"/>
                </a:solidFill>
              </a:rPr>
              <a:t>Jeremiah began his ministry in 626 B.C., the thirteenth year of the reign of King Josiah, and continued to preach until after the downfall of Jerusalem in approximately 586 B.C. </a:t>
            </a:r>
          </a:p>
        </p:txBody>
      </p:sp>
      <p:sp>
        <p:nvSpPr>
          <p:cNvPr id="52" name="Rectangle 51"/>
          <p:cNvSpPr/>
          <p:nvPr/>
        </p:nvSpPr>
        <p:spPr>
          <a:xfrm>
            <a:off x="8046719" y="4286216"/>
            <a:ext cx="3658650" cy="1938992"/>
          </a:xfrm>
          <a:prstGeom prst="rect">
            <a:avLst/>
          </a:prstGeom>
        </p:spPr>
        <p:txBody>
          <a:bodyPr wrap="square">
            <a:spAutoFit/>
          </a:bodyPr>
          <a:lstStyle/>
          <a:p>
            <a:r>
              <a:rPr lang="en-US" sz="2000" dirty="0">
                <a:solidFill>
                  <a:schemeClr val="bg1"/>
                </a:solidFill>
              </a:rPr>
              <a:t>His preaching overlapped with the ministries of other prophets, including Lehi, Habakkuk, and Zephaniah. Some of Jeremiah’s words were recorded before the destruction of Jerusalem .</a:t>
            </a:r>
          </a:p>
        </p:txBody>
      </p:sp>
      <p:sp>
        <p:nvSpPr>
          <p:cNvPr id="53" name="Rectangle 52"/>
          <p:cNvSpPr/>
          <p:nvPr/>
        </p:nvSpPr>
        <p:spPr>
          <a:xfrm>
            <a:off x="15071" y="6384563"/>
            <a:ext cx="6096000" cy="369332"/>
          </a:xfrm>
          <a:prstGeom prst="rect">
            <a:avLst/>
          </a:prstGeom>
        </p:spPr>
        <p:txBody>
          <a:bodyPr>
            <a:spAutoFit/>
          </a:bodyPr>
          <a:lstStyle/>
          <a:p>
            <a:r>
              <a:rPr lang="en-US" dirty="0">
                <a:solidFill>
                  <a:schemeClr val="bg1"/>
                </a:solidFill>
              </a:rPr>
              <a:t>1 Nephi 1:4; 18:20  Zephaniah 1:1, Jeremiah 26:20-24; 36:32. </a:t>
            </a:r>
          </a:p>
        </p:txBody>
      </p:sp>
      <p:grpSp>
        <p:nvGrpSpPr>
          <p:cNvPr id="77" name="Group 76"/>
          <p:cNvGrpSpPr/>
          <p:nvPr/>
        </p:nvGrpSpPr>
        <p:grpSpPr>
          <a:xfrm>
            <a:off x="9207644" y="399190"/>
            <a:ext cx="2497726" cy="896580"/>
            <a:chOff x="5508140" y="883501"/>
            <a:chExt cx="2497726" cy="896580"/>
          </a:xfrm>
        </p:grpSpPr>
        <p:grpSp>
          <p:nvGrpSpPr>
            <p:cNvPr id="55" name="Group 54"/>
            <p:cNvGrpSpPr/>
            <p:nvPr/>
          </p:nvGrpSpPr>
          <p:grpSpPr>
            <a:xfrm rot="5400000">
              <a:off x="6453163" y="-61522"/>
              <a:ext cx="607679" cy="2497726"/>
              <a:chOff x="533400" y="381000"/>
              <a:chExt cx="457200" cy="2497726"/>
            </a:xfrm>
          </p:grpSpPr>
          <p:sp>
            <p:nvSpPr>
              <p:cNvPr id="61" name="Oval 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035357" y="949084"/>
              <a:ext cx="1319028" cy="830997"/>
            </a:xfrm>
            <a:prstGeom prst="rect">
              <a:avLst/>
            </a:prstGeom>
            <a:noFill/>
          </p:spPr>
          <p:txBody>
            <a:bodyPr wrap="square" rtlCol="0">
              <a:spAutoFit/>
            </a:bodyPr>
            <a:lstStyle/>
            <a:p>
              <a:r>
                <a:rPr lang="en-US" sz="2400" b="1" dirty="0">
                  <a:latin typeface="Bradley Hand ITC" panose="03070402050302030203" pitchFamily="66" charset="0"/>
                </a:rPr>
                <a:t>Jeremiah</a:t>
              </a:r>
            </a:p>
            <a:p>
              <a:endParaRPr lang="en-US" sz="2400" b="1" dirty="0">
                <a:latin typeface="Bradley Hand ITC" panose="03070402050302030203" pitchFamily="66" charset="0"/>
              </a:endParaRPr>
            </a:p>
          </p:txBody>
        </p:sp>
      </p:grpSp>
      <p:pic>
        <p:nvPicPr>
          <p:cNvPr id="2050" name="Picture 2" descr="http://previews.123rf.com/images/alessandro0770/alessandro07701211/alessandro0770121100113/16360826-Mosaic-of-the-Prophet-Jeremiah-in-the-facade-of-Basilica-of-Saint-Paul-outside-the-walls-Rome-Italy-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083" y="1006870"/>
            <a:ext cx="3283833" cy="49697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6275" y="137225"/>
            <a:ext cx="5620512" cy="923330"/>
          </a:xfrm>
          <a:prstGeom prst="rect">
            <a:avLst/>
          </a:prstGeom>
          <a:noFill/>
        </p:spPr>
        <p:txBody>
          <a:bodyPr wrap="square" rtlCol="0">
            <a:spAutoFit/>
          </a:bodyPr>
          <a:lstStyle/>
          <a:p>
            <a:pPr algn="ctr"/>
            <a:r>
              <a:rPr lang="en-US" sz="5400" dirty="0">
                <a:solidFill>
                  <a:schemeClr val="bg1"/>
                </a:solidFill>
              </a:rPr>
              <a:t>Jeremiah Preaches</a:t>
            </a:r>
            <a:endParaRPr lang="en-US" sz="4000" dirty="0">
              <a:solidFill>
                <a:schemeClr val="bg1"/>
              </a:solidFill>
            </a:endParaRPr>
          </a:p>
        </p:txBody>
      </p:sp>
      <p:sp>
        <p:nvSpPr>
          <p:cNvPr id="2" name="Rectangle 1"/>
          <p:cNvSpPr/>
          <p:nvPr/>
        </p:nvSpPr>
        <p:spPr>
          <a:xfrm>
            <a:off x="8110758" y="1901928"/>
            <a:ext cx="3708400" cy="1200329"/>
          </a:xfrm>
          <a:prstGeom prst="rect">
            <a:avLst/>
          </a:prstGeom>
        </p:spPr>
        <p:txBody>
          <a:bodyPr wrap="square">
            <a:spAutoFit/>
          </a:bodyPr>
          <a:lstStyle/>
          <a:p>
            <a:r>
              <a:rPr lang="en-US" dirty="0">
                <a:solidFill>
                  <a:schemeClr val="bg1"/>
                </a:solidFill>
                <a:latin typeface="Calibri" panose="020F0502020204030204" pitchFamily="34" charset="0"/>
              </a:rPr>
              <a:t>He labored in his prophetic calling during the reign of at least four kings of Judah: Josiah, </a:t>
            </a:r>
            <a:r>
              <a:rPr lang="en-US" dirty="0" err="1">
                <a:solidFill>
                  <a:schemeClr val="bg1"/>
                </a:solidFill>
                <a:latin typeface="Calibri" panose="020F0502020204030204" pitchFamily="34" charset="0"/>
              </a:rPr>
              <a:t>Jehoahaz</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Jehoiachin</a:t>
            </a:r>
            <a:r>
              <a:rPr lang="en-US" dirty="0">
                <a:solidFill>
                  <a:schemeClr val="bg1"/>
                </a:solidFill>
                <a:latin typeface="Calibri" panose="020F0502020204030204" pitchFamily="34" charset="0"/>
              </a:rPr>
              <a:t>, and Zedekiah.</a:t>
            </a:r>
            <a:endParaRPr lang="en-US" dirty="0">
              <a:solidFill>
                <a:schemeClr val="bg1"/>
              </a:solidFill>
            </a:endParaRPr>
          </a:p>
        </p:txBody>
      </p:sp>
    </p:spTree>
    <p:extLst>
      <p:ext uri="{BB962C8B-B14F-4D97-AF65-F5344CB8AC3E}">
        <p14:creationId xmlns:p14="http://schemas.microsoft.com/office/powerpoint/2010/main" val="33428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155644"/>
            <a:ext cx="12192000" cy="1015663"/>
          </a:xfrm>
          <a:prstGeom prst="rect">
            <a:avLst/>
          </a:prstGeom>
          <a:noFill/>
        </p:spPr>
        <p:txBody>
          <a:bodyPr wrap="square" rtlCol="0">
            <a:spAutoFit/>
          </a:bodyPr>
          <a:lstStyle/>
          <a:p>
            <a:pPr algn="ctr" fontAlgn="base"/>
            <a:r>
              <a:rPr lang="en-US" sz="6000" dirty="0">
                <a:solidFill>
                  <a:schemeClr val="bg1"/>
                </a:solidFill>
              </a:rPr>
              <a:t>Peace, Peace</a:t>
            </a:r>
          </a:p>
        </p:txBody>
      </p:sp>
      <p:sp>
        <p:nvSpPr>
          <p:cNvPr id="2" name="Rectangle 1"/>
          <p:cNvSpPr/>
          <p:nvPr/>
        </p:nvSpPr>
        <p:spPr>
          <a:xfrm>
            <a:off x="97316" y="6474799"/>
            <a:ext cx="1205971" cy="369332"/>
          </a:xfrm>
          <a:prstGeom prst="rect">
            <a:avLst/>
          </a:prstGeom>
        </p:spPr>
        <p:txBody>
          <a:bodyPr wrap="none">
            <a:spAutoFit/>
          </a:bodyPr>
          <a:lstStyle/>
          <a:p>
            <a:r>
              <a:rPr lang="en-US" dirty="0">
                <a:solidFill>
                  <a:schemeClr val="bg1"/>
                </a:solidFill>
              </a:rPr>
              <a:t>Jeremiah 6</a:t>
            </a:r>
          </a:p>
        </p:txBody>
      </p:sp>
      <p:sp>
        <p:nvSpPr>
          <p:cNvPr id="3" name="Rectangle 2"/>
          <p:cNvSpPr/>
          <p:nvPr/>
        </p:nvSpPr>
        <p:spPr>
          <a:xfrm>
            <a:off x="4944035" y="1078974"/>
            <a:ext cx="2680447" cy="400110"/>
          </a:xfrm>
          <a:prstGeom prst="rect">
            <a:avLst/>
          </a:prstGeom>
        </p:spPr>
        <p:txBody>
          <a:bodyPr wrap="square">
            <a:spAutoFit/>
          </a:bodyPr>
          <a:lstStyle/>
          <a:p>
            <a:pPr fontAlgn="base"/>
            <a:r>
              <a:rPr lang="en-US" sz="2000" dirty="0">
                <a:solidFill>
                  <a:schemeClr val="bg1"/>
                </a:solidFill>
              </a:rPr>
              <a:t>Where is the Peace? </a:t>
            </a:r>
          </a:p>
        </p:txBody>
      </p:sp>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(8)</a:t>
            </a:r>
            <a:endParaRPr lang="en-US" dirty="0"/>
          </a:p>
        </p:txBody>
      </p:sp>
      <p:sp>
        <p:nvSpPr>
          <p:cNvPr id="6" name="Rectangle 5"/>
          <p:cNvSpPr/>
          <p:nvPr/>
        </p:nvSpPr>
        <p:spPr>
          <a:xfrm>
            <a:off x="525489" y="1601462"/>
            <a:ext cx="8430251" cy="1569660"/>
          </a:xfrm>
          <a:prstGeom prst="rect">
            <a:avLst/>
          </a:prstGeom>
        </p:spPr>
        <p:txBody>
          <a:bodyPr wrap="square">
            <a:spAutoFit/>
          </a:bodyPr>
          <a:lstStyle/>
          <a:p>
            <a:r>
              <a:rPr lang="en-US" sz="3200" i="1" dirty="0">
                <a:solidFill>
                  <a:schemeClr val="bg1"/>
                </a:solidFill>
              </a:rPr>
              <a:t>Jeremiah knows that Jerusalem will be destroyed because of her iniquity and She will be overrun by a great and cruel nation. (Babylon)</a:t>
            </a:r>
            <a:endParaRPr lang="en-US" sz="3200" dirty="0">
              <a:solidFill>
                <a:schemeClr val="bg1"/>
              </a:solidFill>
            </a:endParaRPr>
          </a:p>
        </p:txBody>
      </p:sp>
      <p:sp>
        <p:nvSpPr>
          <p:cNvPr id="10" name="Rectangle 9"/>
          <p:cNvSpPr/>
          <p:nvPr/>
        </p:nvSpPr>
        <p:spPr>
          <a:xfrm>
            <a:off x="6621490" y="3366976"/>
            <a:ext cx="4316506" cy="646331"/>
          </a:xfrm>
          <a:prstGeom prst="rect">
            <a:avLst/>
          </a:prstGeom>
        </p:spPr>
        <p:txBody>
          <a:bodyPr wrap="square">
            <a:spAutoFit/>
          </a:bodyPr>
          <a:lstStyle/>
          <a:p>
            <a:r>
              <a:rPr lang="en-US" dirty="0">
                <a:solidFill>
                  <a:schemeClr val="bg1"/>
                </a:solidFill>
                <a:latin typeface="Abadi" panose="020B0604020104020204" pitchFamily="34" charset="0"/>
              </a:rPr>
              <a:t>Babylon represents the world, and Zion represents the pure in heart. </a:t>
            </a:r>
            <a:endParaRPr lang="en-US" dirty="0">
              <a:solidFill>
                <a:schemeClr val="bg1"/>
              </a:solidFill>
            </a:endParaRPr>
          </a:p>
        </p:txBody>
      </p:sp>
      <p:sp>
        <p:nvSpPr>
          <p:cNvPr id="11" name="Rectangle 10"/>
          <p:cNvSpPr/>
          <p:nvPr/>
        </p:nvSpPr>
        <p:spPr>
          <a:xfrm>
            <a:off x="5425624" y="4289940"/>
            <a:ext cx="6096000" cy="2031325"/>
          </a:xfrm>
          <a:prstGeom prst="rect">
            <a:avLst/>
          </a:prstGeom>
        </p:spPr>
        <p:txBody>
          <a:bodyPr>
            <a:spAutoFit/>
          </a:bodyPr>
          <a:lstStyle/>
          <a:p>
            <a:r>
              <a:rPr lang="en-US" dirty="0">
                <a:solidFill>
                  <a:schemeClr val="bg1"/>
                </a:solidFill>
              </a:rPr>
              <a:t>The Babylon I have described seems to have encouraged each individual to walk in his own way, to trust in and be rewarded by the strength of his own arm. It allows one to set up his own image and worship that image through the vitality of his body and the power of his own hand. Indeed, the attainment of power, whether through wealth, </a:t>
            </a:r>
            <a:r>
              <a:rPr lang="en-US" dirty="0" err="1">
                <a:solidFill>
                  <a:schemeClr val="bg1"/>
                </a:solidFill>
              </a:rPr>
              <a:t>priestcraft</a:t>
            </a:r>
            <a:r>
              <a:rPr lang="en-US" dirty="0">
                <a:solidFill>
                  <a:schemeClr val="bg1"/>
                </a:solidFill>
              </a:rPr>
              <a:t>, or political intrigue, appears to be the mainspring of Babylonian life.</a:t>
            </a:r>
          </a:p>
        </p:txBody>
      </p:sp>
      <p:pic>
        <p:nvPicPr>
          <p:cNvPr id="23554" name="Picture 2" descr="https://s-media-cache-ak0.pinimg.com/736x/bd/42/63/bd4263ae0a3ea4fd09c01ae1eb1403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02" y="3256481"/>
            <a:ext cx="3880733" cy="323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animEffect transition="in" filter="fade">
                                      <p:cBhvr>
                                        <p:cTn id="9" dur="5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Rectangle 6"/>
          <p:cNvSpPr/>
          <p:nvPr/>
        </p:nvSpPr>
        <p:spPr>
          <a:xfrm>
            <a:off x="11521624" y="6488668"/>
            <a:ext cx="495649" cy="369332"/>
          </a:xfrm>
          <a:prstGeom prst="rect">
            <a:avLst/>
          </a:prstGeom>
        </p:spPr>
        <p:txBody>
          <a:bodyPr wrap="none">
            <a:spAutoFit/>
          </a:bodyPr>
          <a:lstStyle/>
          <a:p>
            <a:r>
              <a:rPr lang="en-US" dirty="0">
                <a:solidFill>
                  <a:schemeClr val="bg1"/>
                </a:solidFill>
              </a:rPr>
              <a:t> (9)</a:t>
            </a:r>
            <a:endParaRPr lang="en-US" dirty="0"/>
          </a:p>
        </p:txBody>
      </p:sp>
      <p:sp>
        <p:nvSpPr>
          <p:cNvPr id="6" name="Rectangle 5"/>
          <p:cNvSpPr/>
          <p:nvPr/>
        </p:nvSpPr>
        <p:spPr>
          <a:xfrm>
            <a:off x="1144053" y="920619"/>
            <a:ext cx="5364323" cy="5016758"/>
          </a:xfrm>
          <a:prstGeom prst="rect">
            <a:avLst/>
          </a:prstGeom>
        </p:spPr>
        <p:txBody>
          <a:bodyPr wrap="square">
            <a:spAutoFit/>
          </a:bodyPr>
          <a:lstStyle/>
          <a:p>
            <a:r>
              <a:rPr lang="en-US" sz="4000" dirty="0">
                <a:solidFill>
                  <a:schemeClr val="bg1"/>
                </a:solidFill>
              </a:rPr>
              <a:t>“Everything in the gospel teaches us that we can change if we need to, that we can be helped if we truly want it, that we can be made whole, whatever the problems of the past.”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46" y="1679656"/>
            <a:ext cx="2466314" cy="3080601"/>
          </a:xfrm>
          <a:prstGeom prst="rect">
            <a:avLst/>
          </a:prstGeom>
        </p:spPr>
      </p:pic>
    </p:spTree>
    <p:extLst>
      <p:ext uri="{BB962C8B-B14F-4D97-AF65-F5344CB8AC3E}">
        <p14:creationId xmlns:p14="http://schemas.microsoft.com/office/powerpoint/2010/main" val="1503170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2" name="TextBox 1"/>
          <p:cNvSpPr txBox="1"/>
          <p:nvPr/>
        </p:nvSpPr>
        <p:spPr>
          <a:xfrm>
            <a:off x="68004" y="122304"/>
            <a:ext cx="12123996" cy="7017306"/>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#284 If You Could </a:t>
            </a:r>
            <a:r>
              <a:rPr lang="en-US" dirty="0" err="1">
                <a:solidFill>
                  <a:schemeClr val="bg1"/>
                </a:solidFill>
              </a:rPr>
              <a:t>Hie</a:t>
            </a:r>
            <a:r>
              <a:rPr lang="en-US" dirty="0">
                <a:solidFill>
                  <a:schemeClr val="bg1"/>
                </a:solidFill>
              </a:rPr>
              <a:t> To </a:t>
            </a:r>
            <a:r>
              <a:rPr lang="en-US" dirty="0" err="1">
                <a:solidFill>
                  <a:schemeClr val="bg1"/>
                </a:solidFill>
              </a:rPr>
              <a:t>Kolob</a:t>
            </a:r>
            <a:r>
              <a:rPr lang="en-US" dirty="0">
                <a:solidFill>
                  <a:schemeClr val="bg1"/>
                </a:solidFill>
              </a:rPr>
              <a:t> (verse 1-3)</a:t>
            </a:r>
          </a:p>
          <a:p>
            <a:endParaRPr lang="en-US" dirty="0">
              <a:solidFill>
                <a:schemeClr val="bg1"/>
              </a:solidFill>
            </a:endParaRPr>
          </a:p>
          <a:p>
            <a:r>
              <a:rPr lang="en-US" dirty="0">
                <a:solidFill>
                  <a:schemeClr val="bg1"/>
                </a:solidFill>
              </a:rPr>
              <a:t>Video:</a:t>
            </a:r>
          </a:p>
          <a:p>
            <a:r>
              <a:rPr lang="en-US" dirty="0">
                <a:solidFill>
                  <a:schemeClr val="bg1"/>
                </a:solidFill>
              </a:rPr>
              <a:t> </a:t>
            </a:r>
            <a:r>
              <a:rPr lang="en-US" b="1" dirty="0">
                <a:solidFill>
                  <a:schemeClr val="bg1"/>
                </a:solidFill>
              </a:rPr>
              <a:t>Until We Meet Again</a:t>
            </a:r>
            <a:r>
              <a:rPr lang="en-US" dirty="0">
                <a:solidFill>
                  <a:schemeClr val="bg1"/>
                </a:solidFill>
              </a:rPr>
              <a:t> (2:08)</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 by Ed J. </a:t>
            </a:r>
            <a:r>
              <a:rPr lang="en-US" dirty="0" err="1">
                <a:solidFill>
                  <a:schemeClr val="bg1"/>
                </a:solidFill>
              </a:rPr>
              <a:t>Pinegar</a:t>
            </a:r>
            <a:r>
              <a:rPr lang="en-US" dirty="0">
                <a:solidFill>
                  <a:schemeClr val="bg1"/>
                </a:solidFill>
              </a:rPr>
              <a:t> and Richard J. Allen pp. 57-58</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Bible Dictionary</a:t>
            </a:r>
          </a:p>
          <a:p>
            <a:pPr marL="342900" indent="-342900">
              <a:buAutoNum type="arabicPeriod"/>
            </a:pPr>
            <a:endParaRPr lang="en-US" dirty="0">
              <a:solidFill>
                <a:schemeClr val="bg1"/>
              </a:solidFill>
            </a:endParaRPr>
          </a:p>
          <a:p>
            <a:pPr marL="342900" indent="-342900">
              <a:buAutoNum type="arabicPeriod"/>
            </a:pPr>
            <a:r>
              <a:rPr lang="en-US" i="1" dirty="0">
                <a:solidFill>
                  <a:schemeClr val="bg1"/>
                </a:solidFill>
                <a:latin typeface="Calibri" panose="020F0502020204030204" pitchFamily="34" charset="0"/>
              </a:rPr>
              <a:t>True to the Faith: A Gospel Reference</a:t>
            </a:r>
            <a:r>
              <a:rPr lang="en-US" dirty="0">
                <a:solidFill>
                  <a:schemeClr val="bg1"/>
                </a:solidFill>
                <a:latin typeface="Calibri" panose="020F0502020204030204" pitchFamily="34" charset="0"/>
              </a:rPr>
              <a:t> [2004], 70.</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i="1" dirty="0">
                <a:solidFill>
                  <a:schemeClr val="bg1"/>
                </a:solidFill>
              </a:rPr>
              <a:t>Handbook 2: Administering the Church</a:t>
            </a:r>
            <a:r>
              <a:rPr lang="en-US" dirty="0">
                <a:solidFill>
                  <a:schemeClr val="bg1"/>
                </a:solidFill>
              </a:rPr>
              <a:t> [2010], 20.12.1; 20.12.3</a:t>
            </a: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rPr>
              <a:t>LDS Gospel Topics</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Old Testament Institute Manual  As ye Sow, So Shall Ye Reap Chapter 23</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C. F. </a:t>
            </a:r>
            <a:r>
              <a:rPr lang="en-US" dirty="0" err="1">
                <a:solidFill>
                  <a:schemeClr val="bg1"/>
                </a:solidFill>
              </a:rPr>
              <a:t>Keil</a:t>
            </a:r>
            <a:r>
              <a:rPr lang="en-US" dirty="0">
                <a:solidFill>
                  <a:schemeClr val="bg1"/>
                </a:solidFill>
              </a:rPr>
              <a:t> and F. </a:t>
            </a:r>
            <a:r>
              <a:rPr lang="en-US" dirty="0" err="1">
                <a:solidFill>
                  <a:schemeClr val="bg1"/>
                </a:solidFill>
              </a:rPr>
              <a:t>Delitzsch</a:t>
            </a:r>
            <a:r>
              <a:rPr lang="en-US" dirty="0">
                <a:solidFill>
                  <a:schemeClr val="bg1"/>
                </a:solidFill>
              </a:rPr>
              <a:t>, </a:t>
            </a:r>
            <a:r>
              <a:rPr lang="en-US" i="1" dirty="0">
                <a:solidFill>
                  <a:schemeClr val="bg1"/>
                </a:solidFill>
              </a:rPr>
              <a:t>Commentary on the Old Testament,</a:t>
            </a:r>
            <a:r>
              <a:rPr lang="en-US" dirty="0">
                <a:solidFill>
                  <a:schemeClr val="bg1"/>
                </a:solidFill>
              </a:rPr>
              <a:t> 8:1:43–44.</a:t>
            </a:r>
          </a:p>
          <a:p>
            <a:pPr marL="342900" indent="-342900">
              <a:buFontTx/>
              <a:buAutoNum type="arabicPeriod"/>
            </a:pPr>
            <a:endParaRPr lang="en-US" dirty="0">
              <a:solidFill>
                <a:schemeClr val="bg1"/>
              </a:solidFill>
            </a:endParaRPr>
          </a:p>
          <a:p>
            <a:pPr marL="342900" indent="-342900" fontAlgn="base">
              <a:buAutoNum type="arabicPeriod" startAt="8"/>
            </a:pPr>
            <a:r>
              <a:rPr lang="en-US" dirty="0">
                <a:solidFill>
                  <a:schemeClr val="bg1"/>
                </a:solidFill>
              </a:rPr>
              <a:t>BYU Speeches April 2003  by Dennis </a:t>
            </a:r>
            <a:r>
              <a:rPr lang="en-US" dirty="0" err="1">
                <a:solidFill>
                  <a:schemeClr val="bg1"/>
                </a:solidFill>
              </a:rPr>
              <a:t>Tolley</a:t>
            </a:r>
            <a:r>
              <a:rPr lang="en-US" dirty="0">
                <a:solidFill>
                  <a:schemeClr val="bg1"/>
                </a:solidFill>
              </a:rPr>
              <a:t> “Doing Business in Babylon”</a:t>
            </a:r>
          </a:p>
          <a:p>
            <a:pPr marL="342900" indent="-342900" fontAlgn="base">
              <a:buAutoNum type="arabicPeriod" startAt="8"/>
            </a:pPr>
            <a:endParaRPr lang="en-US" dirty="0">
              <a:solidFill>
                <a:schemeClr val="bg1"/>
              </a:solidFill>
            </a:endParaRPr>
          </a:p>
          <a:p>
            <a:pPr marL="342900" indent="-342900" fontAlgn="base">
              <a:buFontTx/>
              <a:buAutoNum type="arabicPeriod" startAt="8"/>
            </a:pPr>
            <a:r>
              <a:rPr lang="en-US" dirty="0">
                <a:solidFill>
                  <a:schemeClr val="bg1"/>
                </a:solidFill>
              </a:rPr>
              <a:t>Elder Jeffrey R. Holland (“He Hath Filled the Hungry with Good Things,”</a:t>
            </a:r>
            <a:r>
              <a:rPr lang="en-US" i="1" dirty="0">
                <a:solidFill>
                  <a:schemeClr val="bg1"/>
                </a:solidFill>
              </a:rPr>
              <a:t> Ensign,</a:t>
            </a:r>
            <a:r>
              <a:rPr lang="en-US" dirty="0">
                <a:solidFill>
                  <a:schemeClr val="bg1"/>
                </a:solidFill>
              </a:rPr>
              <a:t> Nov. 1997, 66).</a:t>
            </a:r>
          </a:p>
          <a:p>
            <a:pPr marL="342900" indent="-342900" fontAlgn="base">
              <a:buAutoNum type="arabicPeriod" startAt="8"/>
            </a:pPr>
            <a:endParaRPr lang="en-US" dirty="0">
              <a:solidFill>
                <a:schemeClr val="bg1"/>
              </a:solidFill>
            </a:endParaRPr>
          </a:p>
        </p:txBody>
      </p:sp>
      <p:sp>
        <p:nvSpPr>
          <p:cNvPr id="5" name="Footer Placeholder 14">
            <a:extLst>
              <a:ext uri="{FF2B5EF4-FFF2-40B4-BE49-F238E27FC236}">
                <a16:creationId xmlns:a16="http://schemas.microsoft.com/office/drawing/2014/main" id="{583CA07C-8208-427D-9059-0B267A45FB90}"/>
              </a:ext>
            </a:extLst>
          </p:cNvPr>
          <p:cNvSpPr>
            <a:spLocks noGrp="1"/>
          </p:cNvSpPr>
          <p:nvPr/>
        </p:nvSpPr>
        <p:spPr>
          <a:xfrm>
            <a:off x="8675570" y="12230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1" name="Group 10">
            <a:extLst>
              <a:ext uri="{FF2B5EF4-FFF2-40B4-BE49-F238E27FC236}">
                <a16:creationId xmlns:a16="http://schemas.microsoft.com/office/drawing/2014/main" id="{2412B7BE-9D2B-493D-A605-409061CE33C2}"/>
              </a:ext>
            </a:extLst>
          </p:cNvPr>
          <p:cNvGrpSpPr/>
          <p:nvPr/>
        </p:nvGrpSpPr>
        <p:grpSpPr>
          <a:xfrm>
            <a:off x="2946751" y="1155808"/>
            <a:ext cx="648828" cy="821849"/>
            <a:chOff x="7543800" y="3810000"/>
            <a:chExt cx="1143000" cy="1447800"/>
          </a:xfrm>
        </p:grpSpPr>
        <p:sp>
          <p:nvSpPr>
            <p:cNvPr id="12" name="Trapezoid 11">
              <a:extLst>
                <a:ext uri="{FF2B5EF4-FFF2-40B4-BE49-F238E27FC236}">
                  <a16:creationId xmlns:a16="http://schemas.microsoft.com/office/drawing/2014/main" id="{1479C3B2-321C-4B2C-BBAD-AFF9F652EC09}"/>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9">
              <a:extLst>
                <a:ext uri="{FF2B5EF4-FFF2-40B4-BE49-F238E27FC236}">
                  <a16:creationId xmlns:a16="http://schemas.microsoft.com/office/drawing/2014/main" id="{5FA8903E-0545-49CC-A068-10C6CCF42A6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80">
              <a:extLst>
                <a:ext uri="{FF2B5EF4-FFF2-40B4-BE49-F238E27FC236}">
                  <a16:creationId xmlns:a16="http://schemas.microsoft.com/office/drawing/2014/main" id="{9957BB4A-9531-4DC4-B6DF-B283390002E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81">
              <a:extLst>
                <a:ext uri="{FF2B5EF4-FFF2-40B4-BE49-F238E27FC236}">
                  <a16:creationId xmlns:a16="http://schemas.microsoft.com/office/drawing/2014/main" id="{5D030278-FFDD-4FBC-8727-0F4C978D57C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FD751CF-878D-4E2B-BFB3-C09A35E86B7F}"/>
                </a:ext>
              </a:extLst>
            </p:cNvPr>
            <p:cNvGrpSpPr/>
            <p:nvPr/>
          </p:nvGrpSpPr>
          <p:grpSpPr>
            <a:xfrm>
              <a:off x="7924800" y="3810000"/>
              <a:ext cx="645353" cy="610017"/>
              <a:chOff x="7924800" y="5867400"/>
              <a:chExt cx="645353" cy="610017"/>
            </a:xfrm>
          </p:grpSpPr>
          <p:grpSp>
            <p:nvGrpSpPr>
              <p:cNvPr id="24" name="Group 13">
                <a:extLst>
                  <a:ext uri="{FF2B5EF4-FFF2-40B4-BE49-F238E27FC236}">
                    <a16:creationId xmlns:a16="http://schemas.microsoft.com/office/drawing/2014/main" id="{B6DA8EA9-D94E-44C2-8654-18114C21867A}"/>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167817A4-54F8-4BFF-BBEE-6925DB295D5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0EA6D98-83ED-477B-808A-0E7E7296E15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EC630C0-29F4-4621-95BB-8F9373321E8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147D6FD-C7DB-4A45-8234-6B24CED9BF6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02C5BA2B-5479-4CDE-8671-AF55EC30EBC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3CBAF4B-C803-4285-B2D1-B12A2CC5A024}"/>
                </a:ext>
              </a:extLst>
            </p:cNvPr>
            <p:cNvGrpSpPr/>
            <p:nvPr/>
          </p:nvGrpSpPr>
          <p:grpSpPr>
            <a:xfrm>
              <a:off x="7543800" y="4038600"/>
              <a:ext cx="403070" cy="381000"/>
              <a:chOff x="7924800" y="5867400"/>
              <a:chExt cx="645353" cy="610017"/>
            </a:xfrm>
          </p:grpSpPr>
          <p:grpSp>
            <p:nvGrpSpPr>
              <p:cNvPr id="18" name="Group 13">
                <a:extLst>
                  <a:ext uri="{FF2B5EF4-FFF2-40B4-BE49-F238E27FC236}">
                    <a16:creationId xmlns:a16="http://schemas.microsoft.com/office/drawing/2014/main" id="{33973199-8BAC-43A3-B83B-0691F8462EB6}"/>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4EBDFB2F-46DC-4614-8862-693F12CEF39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4D95304-5142-4CFA-8670-AB6834F228B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BA49258-E6E5-47A7-B4BA-4F11C46D891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82477D3-EBF4-44C3-B35A-39412919CBD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D2A6CDCF-EF7F-4521-B535-0847EF43F46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8626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02028885"/>
              </p:ext>
            </p:extLst>
          </p:nvPr>
        </p:nvGraphicFramePr>
        <p:xfrm>
          <a:off x="135468" y="533975"/>
          <a:ext cx="11904132" cy="5969000"/>
        </p:xfrm>
        <a:graphic>
          <a:graphicData uri="http://schemas.openxmlformats.org/drawingml/2006/table">
            <a:tbl>
              <a:tblPr firstRow="1" bandRow="1">
                <a:tableStyleId>{5940675A-B579-460E-94D1-54222C63F5DA}</a:tableStyleId>
              </a:tblPr>
              <a:tblGrid>
                <a:gridCol w="1845732">
                  <a:extLst>
                    <a:ext uri="{9D8B030D-6E8A-4147-A177-3AD203B41FA5}">
                      <a16:colId xmlns:a16="http://schemas.microsoft.com/office/drawing/2014/main" val="20000"/>
                    </a:ext>
                  </a:extLst>
                </a:gridCol>
                <a:gridCol w="3013097">
                  <a:extLst>
                    <a:ext uri="{9D8B030D-6E8A-4147-A177-3AD203B41FA5}">
                      <a16:colId xmlns:a16="http://schemas.microsoft.com/office/drawing/2014/main" val="20001"/>
                    </a:ext>
                  </a:extLst>
                </a:gridCol>
                <a:gridCol w="1839414">
                  <a:extLst>
                    <a:ext uri="{9D8B030D-6E8A-4147-A177-3AD203B41FA5}">
                      <a16:colId xmlns:a16="http://schemas.microsoft.com/office/drawing/2014/main" val="20002"/>
                    </a:ext>
                  </a:extLst>
                </a:gridCol>
                <a:gridCol w="5205889">
                  <a:extLst>
                    <a:ext uri="{9D8B030D-6E8A-4147-A177-3AD203B41FA5}">
                      <a16:colId xmlns:a16="http://schemas.microsoft.com/office/drawing/2014/main" val="20003"/>
                    </a:ext>
                  </a:extLst>
                </a:gridCol>
              </a:tblGrid>
              <a:tr h="707528">
                <a:tc>
                  <a:txBody>
                    <a:bodyPr/>
                    <a:lstStyle/>
                    <a:p>
                      <a:r>
                        <a:rPr lang="en-US" sz="1600" dirty="0">
                          <a:latin typeface="+mn-lt"/>
                        </a:rPr>
                        <a:t>Jeremiah 1-6</a:t>
                      </a:r>
                    </a:p>
                  </a:txBody>
                  <a:tcPr>
                    <a:solidFill>
                      <a:schemeClr val="accent5">
                        <a:lumMod val="20000"/>
                        <a:lumOff val="80000"/>
                      </a:schemeClr>
                    </a:solidFill>
                  </a:tcPr>
                </a:tc>
                <a:tc>
                  <a:txBody>
                    <a:bodyPr/>
                    <a:lstStyle/>
                    <a:p>
                      <a:r>
                        <a:rPr lang="en-US" sz="1600" dirty="0">
                          <a:latin typeface="+mn-lt"/>
                        </a:rPr>
                        <a:t>Prophecies of reign of Josiah</a:t>
                      </a:r>
                    </a:p>
                  </a:txBody>
                  <a:tcPr>
                    <a:solidFill>
                      <a:schemeClr val="accent5">
                        <a:lumMod val="20000"/>
                        <a:lumOff val="80000"/>
                      </a:schemeClr>
                    </a:solidFill>
                  </a:tcPr>
                </a:tc>
                <a:tc>
                  <a:txBody>
                    <a:bodyPr/>
                    <a:lstStyle/>
                    <a:p>
                      <a:r>
                        <a:rPr lang="en-US" sz="1600" dirty="0">
                          <a:latin typeface="+mn-lt"/>
                        </a:rPr>
                        <a:t>Jeremiah 1:4-5</a:t>
                      </a:r>
                    </a:p>
                    <a:p>
                      <a:r>
                        <a:rPr lang="en-US" sz="1600" dirty="0">
                          <a:latin typeface="+mn-lt"/>
                        </a:rPr>
                        <a:t>Jeremiah 3:12-19</a:t>
                      </a:r>
                    </a:p>
                  </a:txBody>
                  <a:tcPr>
                    <a:solidFill>
                      <a:schemeClr val="accent5">
                        <a:lumMod val="20000"/>
                        <a:lumOff val="80000"/>
                      </a:schemeClr>
                    </a:solidFill>
                  </a:tcPr>
                </a:tc>
                <a:tc>
                  <a:txBody>
                    <a:bodyPr/>
                    <a:lstStyle/>
                    <a:p>
                      <a:r>
                        <a:rPr lang="en-US" sz="1600" dirty="0">
                          <a:latin typeface="+mn-lt"/>
                        </a:rPr>
                        <a:t>Premortal Condition and Jeremiah’s Calling</a:t>
                      </a:r>
                    </a:p>
                    <a:p>
                      <a:r>
                        <a:rPr lang="en-US" sz="1600" b="0" i="0" kern="1200" dirty="0">
                          <a:solidFill>
                            <a:schemeClr val="tx1"/>
                          </a:solidFill>
                          <a:effectLst/>
                          <a:latin typeface="+mn-lt"/>
                          <a:ea typeface="+mn-ea"/>
                          <a:cs typeface="+mn-cs"/>
                        </a:rPr>
                        <a:t>Prophecy of the return of Israel from the scattered condition, gathering one of a city and two of a family to Zion, a pleasant land where Israel and Judah can dwell in safety and peace</a:t>
                      </a:r>
                      <a:endParaRPr lang="en-US" sz="1600" dirty="0">
                        <a:latin typeface="+mn-lt"/>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lang="en-US" sz="1600" dirty="0">
                          <a:latin typeface="+mn-lt"/>
                        </a:rPr>
                        <a:t>Jeremiah 7-20</a:t>
                      </a:r>
                    </a:p>
                  </a:txBody>
                  <a:tcPr/>
                </a:tc>
                <a:tc>
                  <a:txBody>
                    <a:bodyPr/>
                    <a:lstStyle/>
                    <a:p>
                      <a:r>
                        <a:rPr lang="en-US" sz="1600" dirty="0">
                          <a:latin typeface="+mn-lt"/>
                        </a:rPr>
                        <a:t>Prophecies under </a:t>
                      </a:r>
                      <a:r>
                        <a:rPr lang="en-US" sz="1600" dirty="0" err="1">
                          <a:latin typeface="+mn-lt"/>
                        </a:rPr>
                        <a:t>Jehoiakim</a:t>
                      </a:r>
                      <a:endParaRPr lang="en-US" sz="1600" dirty="0">
                        <a:latin typeface="+mn-lt"/>
                      </a:endParaRP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1"/>
                  </a:ext>
                </a:extLst>
              </a:tr>
              <a:tr h="370840">
                <a:tc>
                  <a:txBody>
                    <a:bodyPr/>
                    <a:lstStyle/>
                    <a:p>
                      <a:r>
                        <a:rPr lang="en-US" sz="1600" dirty="0">
                          <a:latin typeface="+mn-lt"/>
                        </a:rPr>
                        <a:t>Jeremiah 21-38</a:t>
                      </a:r>
                    </a:p>
                  </a:txBody>
                  <a:tcPr/>
                </a:tc>
                <a:tc>
                  <a:txBody>
                    <a:bodyPr/>
                    <a:lstStyle/>
                    <a:p>
                      <a:r>
                        <a:rPr lang="en-US" sz="1600" dirty="0">
                          <a:solidFill>
                            <a:srgbClr val="333333"/>
                          </a:solidFill>
                          <a:latin typeface="+mn-lt"/>
                        </a:rPr>
                        <a:t>Prophecies under Zedekiah </a:t>
                      </a:r>
                      <a:endParaRPr lang="en-US" sz="1600" dirty="0">
                        <a:latin typeface="+mn-lt"/>
                      </a:endParaRPr>
                    </a:p>
                  </a:txBody>
                  <a:tcPr/>
                </a:tc>
                <a:tc>
                  <a:txBody>
                    <a:bodyPr/>
                    <a:lstStyle/>
                    <a:p>
                      <a:r>
                        <a:rPr lang="en-US" sz="1600" dirty="0">
                          <a:latin typeface="+mn-lt"/>
                        </a:rPr>
                        <a:t>Jeremiah 21-23</a:t>
                      </a:r>
                    </a:p>
                  </a:txBody>
                  <a:tcPr/>
                </a:tc>
                <a:tc>
                  <a:txBody>
                    <a:bodyPr/>
                    <a:lstStyle/>
                    <a:p>
                      <a:r>
                        <a:rPr lang="en-US" sz="1600" dirty="0">
                          <a:latin typeface="+mn-lt"/>
                        </a:rPr>
                        <a:t>On</a:t>
                      </a:r>
                      <a:r>
                        <a:rPr lang="en-US" sz="1600" baseline="0" dirty="0">
                          <a:latin typeface="+mn-lt"/>
                        </a:rPr>
                        <a:t> pastors or rulers of people, with promise of king Messiah</a:t>
                      </a:r>
                      <a:endParaRPr lang="en-US" sz="1600" dirty="0">
                        <a:latin typeface="+mn-lt"/>
                      </a:endParaRPr>
                    </a:p>
                  </a:txBody>
                  <a:tcPr/>
                </a:tc>
                <a:extLst>
                  <a:ext uri="{0D108BD9-81ED-4DB2-BD59-A6C34878D82A}">
                    <a16:rowId xmlns:a16="http://schemas.microsoft.com/office/drawing/2014/main" val="10002"/>
                  </a:ext>
                </a:extLst>
              </a:tr>
              <a:tr h="370840">
                <a:tc>
                  <a:txBody>
                    <a:bodyPr/>
                    <a:lstStyle/>
                    <a:p>
                      <a:endParaRPr lang="en-US" sz="1600">
                        <a:latin typeface="+mn-lt"/>
                      </a:endParaRPr>
                    </a:p>
                  </a:txBody>
                  <a:tcPr/>
                </a:tc>
                <a:tc>
                  <a:txBody>
                    <a:bodyPr/>
                    <a:lstStyle/>
                    <a:p>
                      <a:endParaRPr lang="en-US" sz="1600">
                        <a:latin typeface="+mn-lt"/>
                      </a:endParaRPr>
                    </a:p>
                  </a:txBody>
                  <a:tcPr/>
                </a:tc>
                <a:tc>
                  <a:txBody>
                    <a:bodyPr/>
                    <a:lstStyle/>
                    <a:p>
                      <a:r>
                        <a:rPr lang="en-US" sz="1600" dirty="0">
                          <a:latin typeface="+mn-lt"/>
                        </a:rPr>
                        <a:t>Jeremiah 24</a:t>
                      </a:r>
                    </a:p>
                  </a:txBody>
                  <a:tcPr/>
                </a:tc>
                <a:tc>
                  <a:txBody>
                    <a:bodyPr/>
                    <a:lstStyle/>
                    <a:p>
                      <a:r>
                        <a:rPr lang="en-US" sz="1600" dirty="0">
                          <a:latin typeface="+mn-lt"/>
                        </a:rPr>
                        <a:t>Exiles carried away with </a:t>
                      </a:r>
                      <a:r>
                        <a:rPr lang="en-US" sz="1600" dirty="0" err="1">
                          <a:latin typeface="+mn-lt"/>
                        </a:rPr>
                        <a:t>Jehoiachin</a:t>
                      </a:r>
                      <a:endParaRPr lang="en-US" sz="1600" dirty="0">
                        <a:latin typeface="+mn-lt"/>
                      </a:endParaRPr>
                    </a:p>
                  </a:txBody>
                  <a:tcPr/>
                </a:tc>
                <a:extLst>
                  <a:ext uri="{0D108BD9-81ED-4DB2-BD59-A6C34878D82A}">
                    <a16:rowId xmlns:a16="http://schemas.microsoft.com/office/drawing/2014/main" val="10003"/>
                  </a:ext>
                </a:extLst>
              </a:tr>
              <a:tr h="370840">
                <a:tc>
                  <a:txBody>
                    <a:bodyPr/>
                    <a:lstStyle/>
                    <a:p>
                      <a:endParaRPr lang="en-US" sz="1600">
                        <a:latin typeface="+mn-lt"/>
                      </a:endParaRPr>
                    </a:p>
                  </a:txBody>
                  <a:tcPr/>
                </a:tc>
                <a:tc>
                  <a:txBody>
                    <a:bodyPr/>
                    <a:lstStyle/>
                    <a:p>
                      <a:endParaRPr lang="en-US" sz="1600" dirty="0">
                        <a:latin typeface="+mn-lt"/>
                      </a:endParaRPr>
                    </a:p>
                  </a:txBody>
                  <a:tcPr/>
                </a:tc>
                <a:tc>
                  <a:txBody>
                    <a:bodyPr/>
                    <a:lstStyle/>
                    <a:p>
                      <a:r>
                        <a:rPr lang="en-US" sz="1600" dirty="0">
                          <a:latin typeface="+mn-lt"/>
                        </a:rPr>
                        <a:t>Jeremiah 26-29 </a:t>
                      </a:r>
                    </a:p>
                  </a:txBody>
                  <a:tcPr/>
                </a:tc>
                <a:tc>
                  <a:txBody>
                    <a:bodyPr/>
                    <a:lstStyle/>
                    <a:p>
                      <a:r>
                        <a:rPr lang="en-US" sz="1600" dirty="0">
                          <a:latin typeface="+mn-lt"/>
                        </a:rPr>
                        <a:t>False prophets and containing the prophet’s letter to the exiles in Babylon, warning against the prophets there</a:t>
                      </a:r>
                    </a:p>
                  </a:txBody>
                  <a:tcPr/>
                </a:tc>
                <a:extLst>
                  <a:ext uri="{0D108BD9-81ED-4DB2-BD59-A6C34878D82A}">
                    <a16:rowId xmlns:a16="http://schemas.microsoft.com/office/drawing/2014/main" val="10004"/>
                  </a:ext>
                </a:extLst>
              </a:tr>
              <a:tr h="370840">
                <a:tc>
                  <a:txBody>
                    <a:bodyPr/>
                    <a:lstStyle/>
                    <a:p>
                      <a:endParaRPr lang="en-US" sz="1600">
                        <a:latin typeface="+mn-lt"/>
                      </a:endParaRPr>
                    </a:p>
                  </a:txBody>
                  <a:tcPr/>
                </a:tc>
                <a:tc>
                  <a:txBody>
                    <a:bodyPr/>
                    <a:lstStyle/>
                    <a:p>
                      <a:endParaRPr lang="en-US" sz="1600" dirty="0">
                        <a:latin typeface="+mn-lt"/>
                      </a:endParaRPr>
                    </a:p>
                  </a:txBody>
                  <a:tcPr/>
                </a:tc>
                <a:tc>
                  <a:txBody>
                    <a:bodyPr/>
                    <a:lstStyle/>
                    <a:p>
                      <a:r>
                        <a:rPr lang="en-US" sz="1600" dirty="0">
                          <a:latin typeface="+mn-lt"/>
                        </a:rPr>
                        <a:t>Jeremiah 30-33</a:t>
                      </a:r>
                    </a:p>
                  </a:txBody>
                  <a:tcPr/>
                </a:tc>
                <a:tc>
                  <a:txBody>
                    <a:bodyPr/>
                    <a:lstStyle/>
                    <a:p>
                      <a:r>
                        <a:rPr lang="en-US" sz="1600" dirty="0">
                          <a:latin typeface="+mn-lt"/>
                        </a:rPr>
                        <a:t>Prophecies of the latter-day restoration of Israel and the gospel covenant, containing the story of the prophet’s buying a field, showing the firmness of his faith in the people’s restitution</a:t>
                      </a:r>
                    </a:p>
                  </a:txBody>
                  <a:tcPr/>
                </a:tc>
                <a:extLst>
                  <a:ext uri="{0D108BD9-81ED-4DB2-BD59-A6C34878D82A}">
                    <a16:rowId xmlns:a16="http://schemas.microsoft.com/office/drawing/2014/main" val="10005"/>
                  </a:ext>
                </a:extLst>
              </a:tr>
              <a:tr h="370840">
                <a:tc>
                  <a:txBody>
                    <a:bodyPr/>
                    <a:lstStyle/>
                    <a:p>
                      <a:endParaRPr lang="en-US" sz="1600">
                        <a:latin typeface="+mn-lt"/>
                      </a:endParaRPr>
                    </a:p>
                  </a:txBody>
                  <a:tcPr/>
                </a:tc>
                <a:tc>
                  <a:txBody>
                    <a:bodyPr/>
                    <a:lstStyle/>
                    <a:p>
                      <a:endParaRPr lang="en-US" sz="1600" dirty="0">
                        <a:latin typeface="+mn-lt"/>
                      </a:endParaRPr>
                    </a:p>
                  </a:txBody>
                  <a:tcPr/>
                </a:tc>
                <a:tc>
                  <a:txBody>
                    <a:bodyPr/>
                    <a:lstStyle/>
                    <a:p>
                      <a:r>
                        <a:rPr lang="en-US" sz="1600" dirty="0">
                          <a:latin typeface="+mn-lt"/>
                        </a:rPr>
                        <a:t>Jeremiah 34-38</a:t>
                      </a:r>
                    </a:p>
                  </a:txBody>
                  <a:tcPr/>
                </a:tc>
                <a:tc>
                  <a:txBody>
                    <a:bodyPr/>
                    <a:lstStyle/>
                    <a:p>
                      <a:r>
                        <a:rPr lang="en-US" sz="1600" dirty="0">
                          <a:latin typeface="+mn-lt"/>
                        </a:rPr>
                        <a:t>Narratives of the treatment of the prophet and other events during the last times of the siege</a:t>
                      </a:r>
                    </a:p>
                  </a:txBody>
                  <a:tcPr/>
                </a:tc>
                <a:extLst>
                  <a:ext uri="{0D108BD9-81ED-4DB2-BD59-A6C34878D82A}">
                    <a16:rowId xmlns:a16="http://schemas.microsoft.com/office/drawing/2014/main" val="10006"/>
                  </a:ext>
                </a:extLst>
              </a:tr>
              <a:tr h="370840">
                <a:tc>
                  <a:txBody>
                    <a:bodyPr/>
                    <a:lstStyle/>
                    <a:p>
                      <a:r>
                        <a:rPr lang="en-US" sz="1600" dirty="0">
                          <a:latin typeface="+mn-lt"/>
                        </a:rPr>
                        <a:t>Jeremiah 39-44</a:t>
                      </a:r>
                    </a:p>
                  </a:txBody>
                  <a:tcPr/>
                </a:tc>
                <a:tc>
                  <a:txBody>
                    <a:bodyPr/>
                    <a:lstStyle/>
                    <a:p>
                      <a:r>
                        <a:rPr lang="en-US" sz="1600" dirty="0">
                          <a:latin typeface="+mn-lt"/>
                        </a:rPr>
                        <a:t>The prophet’s history and other events after the fall of the city</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7"/>
                  </a:ext>
                </a:extLst>
              </a:tr>
              <a:tr h="370840">
                <a:tc>
                  <a:txBody>
                    <a:bodyPr/>
                    <a:lstStyle/>
                    <a:p>
                      <a:r>
                        <a:rPr lang="en-US" sz="1600" dirty="0">
                          <a:latin typeface="+mn-lt"/>
                        </a:rPr>
                        <a:t>Jeremiah 46-51</a:t>
                      </a:r>
                    </a:p>
                  </a:txBody>
                  <a:tcPr/>
                </a:tc>
                <a:tc>
                  <a:txBody>
                    <a:bodyPr/>
                    <a:lstStyle/>
                    <a:p>
                      <a:r>
                        <a:rPr lang="en-US" sz="1600" dirty="0">
                          <a:latin typeface="+mn-lt"/>
                        </a:rPr>
                        <a:t>Prophecies against foreign</a:t>
                      </a:r>
                      <a:r>
                        <a:rPr lang="en-US" sz="1600" baseline="0" dirty="0">
                          <a:latin typeface="+mn-lt"/>
                        </a:rPr>
                        <a:t> nations</a:t>
                      </a:r>
                      <a:endParaRPr lang="en-US" sz="1600" dirty="0">
                        <a:latin typeface="+mn-lt"/>
                      </a:endParaRPr>
                    </a:p>
                  </a:txBody>
                  <a:tcPr/>
                </a:tc>
                <a:tc>
                  <a:txBody>
                    <a:bodyPr/>
                    <a:lstStyle/>
                    <a:p>
                      <a:r>
                        <a:rPr lang="en-US" sz="1600" dirty="0">
                          <a:latin typeface="+mn-lt"/>
                        </a:rPr>
                        <a:t>Jeremiah 50-51</a:t>
                      </a:r>
                    </a:p>
                  </a:txBody>
                  <a:tcPr/>
                </a:tc>
                <a:tc>
                  <a:txBody>
                    <a:bodyPr/>
                    <a:lstStyle/>
                    <a:p>
                      <a:r>
                        <a:rPr lang="en-US" sz="1600" dirty="0">
                          <a:latin typeface="+mn-lt"/>
                        </a:rPr>
                        <a:t>In their</a:t>
                      </a:r>
                      <a:r>
                        <a:rPr lang="en-US" sz="1600" baseline="0" dirty="0">
                          <a:latin typeface="+mn-lt"/>
                        </a:rPr>
                        <a:t> present form are later than Jeremiah</a:t>
                      </a:r>
                      <a:endParaRPr lang="en-US" sz="1600" dirty="0">
                        <a:latin typeface="+mn-lt"/>
                      </a:endParaRPr>
                    </a:p>
                  </a:txBody>
                  <a:tcPr/>
                </a:tc>
                <a:extLst>
                  <a:ext uri="{0D108BD9-81ED-4DB2-BD59-A6C34878D82A}">
                    <a16:rowId xmlns:a16="http://schemas.microsoft.com/office/drawing/2014/main" val="10008"/>
                  </a:ext>
                </a:extLst>
              </a:tr>
              <a:tr h="370840">
                <a:tc>
                  <a:txBody>
                    <a:bodyPr/>
                    <a:lstStyle/>
                    <a:p>
                      <a:r>
                        <a:rPr lang="en-US" sz="1600" dirty="0">
                          <a:latin typeface="+mn-lt"/>
                        </a:rPr>
                        <a:t>Jeremiah</a:t>
                      </a:r>
                      <a:r>
                        <a:rPr lang="en-US" sz="1600" baseline="0" dirty="0">
                          <a:latin typeface="+mn-lt"/>
                        </a:rPr>
                        <a:t> 52</a:t>
                      </a:r>
                      <a:endParaRPr lang="en-US" sz="1600" dirty="0">
                        <a:latin typeface="+mn-lt"/>
                      </a:endParaRPr>
                    </a:p>
                  </a:txBody>
                  <a:tcPr/>
                </a:tc>
                <a:tc>
                  <a:txBody>
                    <a:bodyPr/>
                    <a:lstStyle/>
                    <a:p>
                      <a:r>
                        <a:rPr lang="en-US" sz="1600" dirty="0">
                          <a:latin typeface="+mn-lt"/>
                        </a:rPr>
                        <a:t>Historical conclusion</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2751667" y="0"/>
            <a:ext cx="7687734" cy="584775"/>
          </a:xfrm>
          <a:prstGeom prst="rect">
            <a:avLst/>
          </a:prstGeom>
          <a:noFill/>
        </p:spPr>
        <p:txBody>
          <a:bodyPr wrap="square" rtlCol="0">
            <a:spAutoFit/>
          </a:bodyPr>
          <a:lstStyle/>
          <a:p>
            <a:r>
              <a:rPr lang="en-US" sz="3200" dirty="0"/>
              <a:t>Jeremiah At A Glance – Bible Dictionary</a:t>
            </a:r>
          </a:p>
        </p:txBody>
      </p:sp>
    </p:spTree>
    <p:extLst>
      <p:ext uri="{BB962C8B-B14F-4D97-AF65-F5344CB8AC3E}">
        <p14:creationId xmlns:p14="http://schemas.microsoft.com/office/powerpoint/2010/main" val="241931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9332"/>
            <a:ext cx="6096000" cy="6370975"/>
          </a:xfrm>
          <a:prstGeom prst="rect">
            <a:avLst/>
          </a:prstGeom>
          <a:ln>
            <a:solidFill>
              <a:schemeClr val="tx1"/>
            </a:solidFill>
          </a:ln>
        </p:spPr>
        <p:txBody>
          <a:bodyPr>
            <a:spAutoFit/>
          </a:bodyPr>
          <a:lstStyle/>
          <a:p>
            <a:pPr fontAlgn="base"/>
            <a:r>
              <a:rPr lang="en-US" sz="1200" dirty="0">
                <a:latin typeface="Calibri" panose="020F0502020204030204" pitchFamily="34" charset="0"/>
              </a:rPr>
              <a:t>To obtain copies of patriarchal blessings for yourself or for deceased direct-line ancestors, you will need:</a:t>
            </a:r>
          </a:p>
          <a:p>
            <a:pPr fontAlgn="base">
              <a:buFont typeface="Arial" panose="020B0604020202020204" pitchFamily="34" charset="0"/>
              <a:buChar char="•"/>
            </a:pPr>
            <a:r>
              <a:rPr lang="en-US" sz="1200" dirty="0">
                <a:latin typeface="Calibri" panose="020F0502020204030204" pitchFamily="34" charset="0"/>
              </a:rPr>
              <a:t>Your Church membership record number.</a:t>
            </a:r>
          </a:p>
          <a:p>
            <a:pPr fontAlgn="base">
              <a:buFont typeface="Arial" panose="020B0604020202020204" pitchFamily="34" charset="0"/>
              <a:buChar char="•"/>
            </a:pPr>
            <a:r>
              <a:rPr lang="en-US" sz="1200" dirty="0">
                <a:latin typeface="Calibri" panose="020F0502020204030204" pitchFamily="34" charset="0"/>
              </a:rPr>
              <a:t>The blessing recipient’s current name.</a:t>
            </a:r>
          </a:p>
          <a:p>
            <a:pPr fontAlgn="base">
              <a:buFont typeface="Arial" panose="020B0604020202020204" pitchFamily="34" charset="0"/>
              <a:buChar char="•"/>
            </a:pPr>
            <a:r>
              <a:rPr lang="en-US" sz="1200" dirty="0">
                <a:latin typeface="Calibri" panose="020F0502020204030204" pitchFamily="34" charset="0"/>
              </a:rPr>
              <a:t>The blessing recipient’s name at the time the blessing was given.</a:t>
            </a:r>
          </a:p>
          <a:p>
            <a:pPr fontAlgn="base">
              <a:buFont typeface="Arial" panose="020B0604020202020204" pitchFamily="34" charset="0"/>
              <a:buChar char="•"/>
            </a:pPr>
            <a:r>
              <a:rPr lang="en-US" sz="1200" dirty="0">
                <a:latin typeface="Calibri" panose="020F0502020204030204" pitchFamily="34" charset="0"/>
              </a:rPr>
              <a:t>Names of the blessing recipient’s parents, including the mother’s maiden name.</a:t>
            </a:r>
          </a:p>
          <a:p>
            <a:pPr fontAlgn="base">
              <a:buFont typeface="Arial" panose="020B0604020202020204" pitchFamily="34" charset="0"/>
              <a:buChar char="•"/>
            </a:pPr>
            <a:r>
              <a:rPr lang="en-US" sz="1200" dirty="0">
                <a:latin typeface="Calibri" panose="020F0502020204030204" pitchFamily="34" charset="0"/>
              </a:rPr>
              <a:t>The birth date of the blessing recipient.</a:t>
            </a:r>
          </a:p>
          <a:p>
            <a:pPr fontAlgn="base">
              <a:buFont typeface="Arial" panose="020B0604020202020204" pitchFamily="34" charset="0"/>
              <a:buChar char="•"/>
            </a:pPr>
            <a:r>
              <a:rPr lang="en-US" sz="1200" dirty="0">
                <a:latin typeface="Calibri" panose="020F0502020204030204" pitchFamily="34" charset="0"/>
              </a:rPr>
              <a:t>The approximate year the blessing was given, if known.</a:t>
            </a:r>
          </a:p>
          <a:p>
            <a:pPr fontAlgn="base">
              <a:buFont typeface="Arial" panose="020B0604020202020204" pitchFamily="34" charset="0"/>
              <a:buChar char="•"/>
            </a:pPr>
            <a:r>
              <a:rPr lang="en-US" sz="1200" dirty="0">
                <a:latin typeface="Calibri" panose="020F0502020204030204" pitchFamily="34" charset="0"/>
              </a:rPr>
              <a:t>The patriarch’s name, if known.</a:t>
            </a:r>
          </a:p>
          <a:p>
            <a:pPr fontAlgn="base">
              <a:buFont typeface="Arial" panose="020B0604020202020204" pitchFamily="34" charset="0"/>
              <a:buChar char="•"/>
            </a:pPr>
            <a:r>
              <a:rPr lang="en-US" sz="1200" dirty="0">
                <a:latin typeface="Calibri" panose="020F0502020204030204" pitchFamily="34" charset="0"/>
              </a:rPr>
              <a:t>Your relationship to the recipient (for ancestor blessing requests).</a:t>
            </a:r>
          </a:p>
          <a:p>
            <a:pPr fontAlgn="base">
              <a:buFont typeface="Arial" panose="020B0604020202020204" pitchFamily="34" charset="0"/>
              <a:buChar char="•"/>
            </a:pPr>
            <a:r>
              <a:rPr lang="en-US" sz="1200" dirty="0">
                <a:latin typeface="Calibri" panose="020F0502020204030204" pitchFamily="34" charset="0"/>
              </a:rPr>
              <a:t>Your mailing address, including apartment number or PO Box number.</a:t>
            </a:r>
          </a:p>
          <a:p>
            <a:pPr fontAlgn="base">
              <a:buFont typeface="Arial" panose="020B0604020202020204" pitchFamily="34" charset="0"/>
              <a:buChar char="•"/>
            </a:pPr>
            <a:r>
              <a:rPr lang="en-US" sz="1200" dirty="0">
                <a:latin typeface="Calibri" panose="020F0502020204030204" pitchFamily="34" charset="0"/>
              </a:rPr>
              <a:t>Your email address.</a:t>
            </a:r>
          </a:p>
          <a:p>
            <a:pPr fontAlgn="base"/>
            <a:r>
              <a:rPr lang="en-US" sz="1200" dirty="0"/>
              <a:t>You may request copies of patriarchal blessings in three ways:</a:t>
            </a:r>
          </a:p>
          <a:p>
            <a:pPr fontAlgn="base"/>
            <a:r>
              <a:rPr lang="en-US" sz="1200" dirty="0"/>
              <a:t> </a:t>
            </a:r>
            <a:r>
              <a:rPr lang="en-US" sz="1200" b="1" dirty="0"/>
              <a:t>Online:</a:t>
            </a:r>
            <a:r>
              <a:rPr lang="en-US" sz="1200" dirty="0"/>
              <a:t> Go to LDS.org In the top right corner of the screen, click </a:t>
            </a:r>
            <a:r>
              <a:rPr lang="en-US" sz="1200" b="1" dirty="0"/>
              <a:t>My Account and Ward</a:t>
            </a:r>
            <a:r>
              <a:rPr lang="en-US" sz="1200" dirty="0"/>
              <a:t>, and then select </a:t>
            </a:r>
            <a:r>
              <a:rPr lang="en-US" sz="1200" b="1" dirty="0"/>
              <a:t>Patriarchal Blessing</a:t>
            </a:r>
            <a:r>
              <a:rPr lang="en-US" sz="1200" dirty="0"/>
              <a:t>. In the new window, click </a:t>
            </a:r>
            <a:r>
              <a:rPr lang="en-US" sz="1200" b="1" dirty="0"/>
              <a:t>Get Started</a:t>
            </a:r>
            <a:r>
              <a:rPr lang="en-US" sz="1200" dirty="0"/>
              <a:t> and then sign in to your LDS Account or friend account. Follow the instructions on the left to verify personal information. Please ensure that your Membership Record Number (MRN) field is filled out. To request a blessing, click the personal request icon or the ancestral request icon, and provide all of the required information. Upon verification by library staff, personal blessings will be delivered online via your LDS Account, and ancestral blessings will be sent via postal mail. Internet Explorer and Edge are not supported web browsers.</a:t>
            </a:r>
          </a:p>
          <a:p>
            <a:pPr fontAlgn="base"/>
            <a:r>
              <a:rPr lang="en-US" sz="1200" dirty="0"/>
              <a:t> </a:t>
            </a:r>
            <a:r>
              <a:rPr lang="en-US" sz="1200" b="1" dirty="0"/>
              <a:t>By Mail:</a:t>
            </a:r>
            <a:r>
              <a:rPr lang="en-US" sz="1200" dirty="0"/>
              <a:t> Mail your request containing the above information to the Church History Library. Responses will be mailed through the postal service to the return address provided.</a:t>
            </a:r>
          </a:p>
          <a:p>
            <a:pPr fontAlgn="base"/>
            <a:r>
              <a:rPr lang="en-US" sz="1200" dirty="0"/>
              <a:t>Church History Library</a:t>
            </a:r>
            <a:br>
              <a:rPr lang="en-US" sz="1200" dirty="0"/>
            </a:br>
            <a:r>
              <a:rPr lang="en-US" sz="1200" dirty="0"/>
              <a:t>ATTN: Patriarchal Blessings</a:t>
            </a:r>
            <a:br>
              <a:rPr lang="en-US" sz="1200" dirty="0"/>
            </a:br>
            <a:r>
              <a:rPr lang="en-US" sz="1200" dirty="0"/>
              <a:t>15 East North Temple Street</a:t>
            </a:r>
            <a:br>
              <a:rPr lang="en-US" sz="1200" dirty="0"/>
            </a:br>
            <a:r>
              <a:rPr lang="en-US" sz="1200" dirty="0"/>
              <a:t>Salt Lake City, Utah 84150-1600</a:t>
            </a:r>
          </a:p>
          <a:p>
            <a:pPr fontAlgn="base"/>
            <a:r>
              <a:rPr lang="en-US" sz="1200" b="1" dirty="0"/>
              <a:t>In Person:</a:t>
            </a:r>
            <a:r>
              <a:rPr lang="en-US" sz="1200" dirty="0"/>
              <a:t> Individuals may request a copy of their personal blessing at the Church History Library during regular hours Monday through Friday. A valid photo ID is required.</a:t>
            </a:r>
          </a:p>
          <a:p>
            <a:pPr fontAlgn="base"/>
            <a:r>
              <a:rPr lang="en-US" sz="1200" dirty="0"/>
              <a:t>For information, please call 1-801-240-3500.</a:t>
            </a:r>
          </a:p>
          <a:p>
            <a:pPr fontAlgn="base"/>
            <a:r>
              <a:rPr lang="en-US" sz="1200" b="1" dirty="0"/>
              <a:t>Whose blessing may I request?</a:t>
            </a:r>
            <a:endParaRPr lang="en-US" sz="1200" dirty="0"/>
          </a:p>
          <a:p>
            <a:pPr fontAlgn="base"/>
            <a:r>
              <a:rPr lang="en-US" sz="1200" b="1" dirty="0"/>
              <a:t>A:</a:t>
            </a:r>
            <a:r>
              <a:rPr lang="en-US" sz="1200" dirty="0"/>
              <a:t>  You may request a copy of your own blessing or that of a deceased direct-line ancestor, deceased child, or deceased spouse.</a:t>
            </a:r>
          </a:p>
          <a:p>
            <a:pPr fontAlgn="base"/>
            <a:endParaRPr lang="en-US" sz="1200" b="0" i="0" dirty="0">
              <a:effectLst/>
              <a:latin typeface="Calibri" panose="020F0502020204030204" pitchFamily="34" charset="0"/>
            </a:endParaRPr>
          </a:p>
        </p:txBody>
      </p:sp>
      <p:sp>
        <p:nvSpPr>
          <p:cNvPr id="3" name="Rectangle 2"/>
          <p:cNvSpPr/>
          <p:nvPr/>
        </p:nvSpPr>
        <p:spPr>
          <a:xfrm>
            <a:off x="6096000" y="369332"/>
            <a:ext cx="6096000" cy="6370975"/>
          </a:xfrm>
          <a:prstGeom prst="rect">
            <a:avLst/>
          </a:prstGeom>
          <a:ln>
            <a:solidFill>
              <a:schemeClr val="tx1"/>
            </a:solidFill>
          </a:ln>
        </p:spPr>
        <p:txBody>
          <a:bodyPr wrap="square">
            <a:spAutoFit/>
          </a:bodyPr>
          <a:lstStyle/>
          <a:p>
            <a:pPr fontAlgn="base"/>
            <a:r>
              <a:rPr lang="en-US" sz="1200" dirty="0">
                <a:latin typeface="Calibri" panose="020F0502020204030204" pitchFamily="34" charset="0"/>
              </a:rPr>
              <a:t>To obtain copies of patriarchal blessings for yourself or for deceased direct-line ancestors, you will need:</a:t>
            </a:r>
          </a:p>
          <a:p>
            <a:pPr fontAlgn="base">
              <a:buFont typeface="Arial" panose="020B0604020202020204" pitchFamily="34" charset="0"/>
              <a:buChar char="•"/>
            </a:pPr>
            <a:r>
              <a:rPr lang="en-US" sz="1200" dirty="0">
                <a:latin typeface="Calibri" panose="020F0502020204030204" pitchFamily="34" charset="0"/>
              </a:rPr>
              <a:t>Your Church membership record number.</a:t>
            </a:r>
          </a:p>
          <a:p>
            <a:pPr fontAlgn="base">
              <a:buFont typeface="Arial" panose="020B0604020202020204" pitchFamily="34" charset="0"/>
              <a:buChar char="•"/>
            </a:pPr>
            <a:r>
              <a:rPr lang="en-US" sz="1200" dirty="0">
                <a:latin typeface="Calibri" panose="020F0502020204030204" pitchFamily="34" charset="0"/>
              </a:rPr>
              <a:t>The blessing recipient’s current name.</a:t>
            </a:r>
          </a:p>
          <a:p>
            <a:pPr fontAlgn="base">
              <a:buFont typeface="Arial" panose="020B0604020202020204" pitchFamily="34" charset="0"/>
              <a:buChar char="•"/>
            </a:pPr>
            <a:r>
              <a:rPr lang="en-US" sz="1200" dirty="0">
                <a:latin typeface="Calibri" panose="020F0502020204030204" pitchFamily="34" charset="0"/>
              </a:rPr>
              <a:t>The blessing recipient’s name at the time the blessing was given.</a:t>
            </a:r>
          </a:p>
          <a:p>
            <a:pPr fontAlgn="base">
              <a:buFont typeface="Arial" panose="020B0604020202020204" pitchFamily="34" charset="0"/>
              <a:buChar char="•"/>
            </a:pPr>
            <a:r>
              <a:rPr lang="en-US" sz="1200" dirty="0">
                <a:latin typeface="Calibri" panose="020F0502020204030204" pitchFamily="34" charset="0"/>
              </a:rPr>
              <a:t>Names of the blessing recipient’s parents, including the mother’s maiden name.</a:t>
            </a:r>
          </a:p>
          <a:p>
            <a:pPr fontAlgn="base">
              <a:buFont typeface="Arial" panose="020B0604020202020204" pitchFamily="34" charset="0"/>
              <a:buChar char="•"/>
            </a:pPr>
            <a:r>
              <a:rPr lang="en-US" sz="1200" dirty="0">
                <a:latin typeface="Calibri" panose="020F0502020204030204" pitchFamily="34" charset="0"/>
              </a:rPr>
              <a:t>The birth date of the blessing recipient.</a:t>
            </a:r>
          </a:p>
          <a:p>
            <a:pPr fontAlgn="base">
              <a:buFont typeface="Arial" panose="020B0604020202020204" pitchFamily="34" charset="0"/>
              <a:buChar char="•"/>
            </a:pPr>
            <a:r>
              <a:rPr lang="en-US" sz="1200" dirty="0">
                <a:latin typeface="Calibri" panose="020F0502020204030204" pitchFamily="34" charset="0"/>
              </a:rPr>
              <a:t>The approximate year the blessing was given, if known.</a:t>
            </a:r>
          </a:p>
          <a:p>
            <a:pPr fontAlgn="base">
              <a:buFont typeface="Arial" panose="020B0604020202020204" pitchFamily="34" charset="0"/>
              <a:buChar char="•"/>
            </a:pPr>
            <a:r>
              <a:rPr lang="en-US" sz="1200" dirty="0">
                <a:latin typeface="Calibri" panose="020F0502020204030204" pitchFamily="34" charset="0"/>
              </a:rPr>
              <a:t>The patriarch’s name, if known.</a:t>
            </a:r>
          </a:p>
          <a:p>
            <a:pPr fontAlgn="base">
              <a:buFont typeface="Arial" panose="020B0604020202020204" pitchFamily="34" charset="0"/>
              <a:buChar char="•"/>
            </a:pPr>
            <a:r>
              <a:rPr lang="en-US" sz="1200" dirty="0">
                <a:latin typeface="Calibri" panose="020F0502020204030204" pitchFamily="34" charset="0"/>
              </a:rPr>
              <a:t>Your relationship to the recipient (for ancestor blessing requests).</a:t>
            </a:r>
          </a:p>
          <a:p>
            <a:pPr fontAlgn="base">
              <a:buFont typeface="Arial" panose="020B0604020202020204" pitchFamily="34" charset="0"/>
              <a:buChar char="•"/>
            </a:pPr>
            <a:r>
              <a:rPr lang="en-US" sz="1200" dirty="0">
                <a:latin typeface="Calibri" panose="020F0502020204030204" pitchFamily="34" charset="0"/>
              </a:rPr>
              <a:t>Your mailing address, including apartment number or PO Box number.</a:t>
            </a:r>
          </a:p>
          <a:p>
            <a:pPr fontAlgn="base">
              <a:buFont typeface="Arial" panose="020B0604020202020204" pitchFamily="34" charset="0"/>
              <a:buChar char="•"/>
            </a:pPr>
            <a:r>
              <a:rPr lang="en-US" sz="1200" dirty="0">
                <a:latin typeface="Calibri" panose="020F0502020204030204" pitchFamily="34" charset="0"/>
              </a:rPr>
              <a:t>Your email address.</a:t>
            </a:r>
          </a:p>
          <a:p>
            <a:pPr fontAlgn="base"/>
            <a:r>
              <a:rPr lang="en-US" sz="1200" dirty="0"/>
              <a:t>You may request copies of patriarchal blessings in three ways:</a:t>
            </a:r>
          </a:p>
          <a:p>
            <a:pPr fontAlgn="base"/>
            <a:r>
              <a:rPr lang="en-US" sz="1200" dirty="0"/>
              <a:t> </a:t>
            </a:r>
            <a:r>
              <a:rPr lang="en-US" sz="1200" b="1" dirty="0"/>
              <a:t>Online:</a:t>
            </a:r>
            <a:r>
              <a:rPr lang="en-US" sz="1200" dirty="0"/>
              <a:t> Go to LDS.org In the top right corner of the screen, click </a:t>
            </a:r>
            <a:r>
              <a:rPr lang="en-US" sz="1200" b="1" dirty="0"/>
              <a:t>My Account and Ward</a:t>
            </a:r>
            <a:r>
              <a:rPr lang="en-US" sz="1200" dirty="0"/>
              <a:t>, and then select </a:t>
            </a:r>
            <a:r>
              <a:rPr lang="en-US" sz="1200" b="1" dirty="0"/>
              <a:t>Patriarchal Blessing</a:t>
            </a:r>
            <a:r>
              <a:rPr lang="en-US" sz="1200" dirty="0"/>
              <a:t>. In the new window, click </a:t>
            </a:r>
            <a:r>
              <a:rPr lang="en-US" sz="1200" b="1" dirty="0"/>
              <a:t>Get Started</a:t>
            </a:r>
            <a:r>
              <a:rPr lang="en-US" sz="1200" dirty="0"/>
              <a:t> and then sign in to your LDS Account or friend account. Follow the instructions on the left to verify personal information. Please ensure that your Membership Record Number (MRN) field is filled out. To request a blessing, click the personal request icon or the ancestral request icon, and provide all of the required information. Upon verification by library staff, personal blessings will be delivered online via your LDS Account, and ancestral blessings will be sent via postal mail. Internet Explorer and Edge are not supported web browsers.</a:t>
            </a:r>
          </a:p>
          <a:p>
            <a:pPr fontAlgn="base"/>
            <a:r>
              <a:rPr lang="en-US" sz="1200" dirty="0"/>
              <a:t> </a:t>
            </a:r>
            <a:r>
              <a:rPr lang="en-US" sz="1200" b="1" dirty="0"/>
              <a:t>By Mail:</a:t>
            </a:r>
            <a:r>
              <a:rPr lang="en-US" sz="1200" dirty="0"/>
              <a:t> Mail your request containing the above information to the Church History Library. Responses will be mailed through the postal service to the return address provided.</a:t>
            </a:r>
          </a:p>
          <a:p>
            <a:pPr fontAlgn="base"/>
            <a:r>
              <a:rPr lang="en-US" sz="1200" dirty="0"/>
              <a:t>Church History Library</a:t>
            </a:r>
            <a:br>
              <a:rPr lang="en-US" sz="1200" dirty="0"/>
            </a:br>
            <a:r>
              <a:rPr lang="en-US" sz="1200" dirty="0"/>
              <a:t>ATTN: Patriarchal Blessings</a:t>
            </a:r>
            <a:br>
              <a:rPr lang="en-US" sz="1200" dirty="0"/>
            </a:br>
            <a:r>
              <a:rPr lang="en-US" sz="1200" dirty="0"/>
              <a:t>15 East North Temple Street</a:t>
            </a:r>
            <a:br>
              <a:rPr lang="en-US" sz="1200" dirty="0"/>
            </a:br>
            <a:r>
              <a:rPr lang="en-US" sz="1200" dirty="0"/>
              <a:t>Salt Lake City, Utah 84150-1600</a:t>
            </a:r>
          </a:p>
          <a:p>
            <a:pPr fontAlgn="base"/>
            <a:r>
              <a:rPr lang="en-US" sz="1200" b="1" dirty="0"/>
              <a:t>In Person:</a:t>
            </a:r>
            <a:r>
              <a:rPr lang="en-US" sz="1200" dirty="0"/>
              <a:t> Individuals may request a copy of their personal blessing at the Church History Library during regular hours Monday through Friday. A valid photo ID is required.</a:t>
            </a:r>
          </a:p>
          <a:p>
            <a:pPr fontAlgn="base"/>
            <a:r>
              <a:rPr lang="en-US" sz="1200" dirty="0"/>
              <a:t>For information, please call 1-801-240-3500.</a:t>
            </a:r>
          </a:p>
          <a:p>
            <a:pPr fontAlgn="base"/>
            <a:r>
              <a:rPr lang="en-US" sz="1200" b="1" dirty="0"/>
              <a:t>Whose blessing may I request?</a:t>
            </a:r>
            <a:endParaRPr lang="en-US" sz="1200" dirty="0"/>
          </a:p>
          <a:p>
            <a:pPr fontAlgn="base"/>
            <a:r>
              <a:rPr lang="en-US" sz="1200" b="1" dirty="0"/>
              <a:t>A:</a:t>
            </a:r>
            <a:r>
              <a:rPr lang="en-US" sz="1200" dirty="0"/>
              <a:t>  You may request a copy of your own blessing or that of a deceased direct-line ancestor, deceased child, or deceased spouse.</a:t>
            </a:r>
          </a:p>
        </p:txBody>
      </p:sp>
      <p:sp>
        <p:nvSpPr>
          <p:cNvPr id="4" name="TextBox 3"/>
          <p:cNvSpPr txBox="1"/>
          <p:nvPr/>
        </p:nvSpPr>
        <p:spPr>
          <a:xfrm>
            <a:off x="0" y="0"/>
            <a:ext cx="12191999" cy="369332"/>
          </a:xfrm>
          <a:prstGeom prst="rect">
            <a:avLst/>
          </a:prstGeom>
          <a:noFill/>
        </p:spPr>
        <p:txBody>
          <a:bodyPr wrap="square" rtlCol="0">
            <a:spAutoFit/>
          </a:bodyPr>
          <a:lstStyle/>
          <a:p>
            <a:pPr algn="ctr"/>
            <a:r>
              <a:rPr lang="en-US" dirty="0"/>
              <a:t>For information about Patriarchal Blessings--handout</a:t>
            </a:r>
          </a:p>
        </p:txBody>
      </p:sp>
    </p:spTree>
    <p:extLst>
      <p:ext uri="{BB962C8B-B14F-4D97-AF65-F5344CB8AC3E}">
        <p14:creationId xmlns:p14="http://schemas.microsoft.com/office/powerpoint/2010/main" val="4145718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4588" cy="2677656"/>
          </a:xfrm>
          <a:prstGeom prst="rect">
            <a:avLst/>
          </a:prstGeom>
          <a:ln>
            <a:solidFill>
              <a:schemeClr val="tx1"/>
            </a:solidFill>
          </a:ln>
        </p:spPr>
        <p:txBody>
          <a:bodyPr wrap="square">
            <a:spAutoFit/>
          </a:bodyPr>
          <a:lstStyle/>
          <a:p>
            <a:r>
              <a:rPr lang="en-US" sz="1200" b="1" dirty="0"/>
              <a:t>Jeremiah:</a:t>
            </a:r>
          </a:p>
          <a:p>
            <a:r>
              <a:rPr lang="en-US" sz="1200" dirty="0"/>
              <a:t>“With the exception of Josiah, all of the kings of Judah during Jeremiah’s ministry were unworthy men under whom the country suffered severely. Even during the reign of an earlier king, the wicked Manasseh, the Baal cult was restored among the Jews, and there was introduced the worship of the heavenly planets in accordance with the dictates of the </a:t>
            </a:r>
            <a:r>
              <a:rPr lang="en-US" sz="1200" dirty="0" err="1"/>
              <a:t>Assyro</a:t>
            </a:r>
            <a:r>
              <a:rPr lang="en-US" sz="1200" dirty="0"/>
              <a:t>-Babylonian religion. Jeremiah therefore found idolatry, hill-worship, and heathen religious practices rampant among his people. Heathen idols stood in the temple [Jeremiah 32:34], children were sacrificed to Baal-Moloch (7:31; 19:5; 32:35), and Baal was especially invoked as the usual heathen deity. The worship of the ‘queen of Heaven’ ought also to be mentioned. (7:18; 44:19) The corruption of the nation’s religious worship was, of course, accompanied by all manner of immorality and unrighteousness, against which the prophet had continually to testify. The poor were forgotten. Jeremiah was surrounded on all sides by almost total apostasy. But professional prophets there were aplenty. Says Dr. H. L. Willett:</a:t>
            </a:r>
          </a:p>
          <a:p>
            <a:r>
              <a:rPr lang="en-US" sz="1200" dirty="0"/>
              <a:t>“‘He was surrounded by plenty of prophets, but they were the smooth, easy-going, popular, professional preachers whose words awakened no conscience, and who assured the people that the nation was safe in the protecting care of God. This was a true message in Isaiah’s day, but that time was long since past, and Jerusalem was destined for captivity. Thus Jeremiah was doomed to preach an unwelcome message, while the false prophets persuaded the people that he was unpatriotic, uninspired, and pessimistic. (14:13, 14).’” (Sidney B. Sperry, </a:t>
            </a:r>
            <a:r>
              <a:rPr lang="en-US" sz="1200" i="1" dirty="0"/>
              <a:t>The Voice of Israel’s Prophets,</a:t>
            </a:r>
            <a:r>
              <a:rPr lang="en-US" sz="1200" dirty="0"/>
              <a:t> p. 153.)</a:t>
            </a:r>
          </a:p>
        </p:txBody>
      </p:sp>
      <p:graphicFrame>
        <p:nvGraphicFramePr>
          <p:cNvPr id="3" name="Table 2"/>
          <p:cNvGraphicFramePr>
            <a:graphicFrameLocks noGrp="1"/>
          </p:cNvGraphicFramePr>
          <p:nvPr>
            <p:extLst>
              <p:ext uri="{D42A27DB-BD31-4B8C-83A1-F6EECF244321}">
                <p14:modId xmlns:p14="http://schemas.microsoft.com/office/powerpoint/2010/main" val="3643060995"/>
              </p:ext>
            </p:extLst>
          </p:nvPr>
        </p:nvGraphicFramePr>
        <p:xfrm>
          <a:off x="0" y="2677656"/>
          <a:ext cx="8994588" cy="3791772"/>
        </p:xfrm>
        <a:graphic>
          <a:graphicData uri="http://schemas.openxmlformats.org/drawingml/2006/table">
            <a:tbl>
              <a:tblPr firstRow="1" bandRow="1">
                <a:tableStyleId>{5940675A-B579-460E-94D1-54222C63F5DA}</a:tableStyleId>
              </a:tblPr>
              <a:tblGrid>
                <a:gridCol w="4497294">
                  <a:extLst>
                    <a:ext uri="{9D8B030D-6E8A-4147-A177-3AD203B41FA5}">
                      <a16:colId xmlns:a16="http://schemas.microsoft.com/office/drawing/2014/main" val="20000"/>
                    </a:ext>
                  </a:extLst>
                </a:gridCol>
                <a:gridCol w="4497294">
                  <a:extLst>
                    <a:ext uri="{9D8B030D-6E8A-4147-A177-3AD203B41FA5}">
                      <a16:colId xmlns:a16="http://schemas.microsoft.com/office/drawing/2014/main" val="20001"/>
                    </a:ext>
                  </a:extLst>
                </a:gridCol>
              </a:tblGrid>
              <a:tr h="581212">
                <a:tc>
                  <a:txBody>
                    <a:bodyPr/>
                    <a:lstStyle/>
                    <a:p>
                      <a:pPr algn="ctr"/>
                      <a:r>
                        <a:rPr lang="en-US" b="1" dirty="0"/>
                        <a:t>Jeremiah</a:t>
                      </a:r>
                      <a:r>
                        <a:rPr lang="en-US" b="1" baseline="0" dirty="0"/>
                        <a:t> 3:14-19</a:t>
                      </a:r>
                      <a:endParaRPr lang="en-US" b="1" dirty="0"/>
                    </a:p>
                  </a:txBody>
                  <a:tcPr/>
                </a:tc>
                <a:tc>
                  <a:txBody>
                    <a:bodyPr/>
                    <a:lstStyle/>
                    <a:p>
                      <a:pPr algn="ctr"/>
                      <a:r>
                        <a:rPr lang="en-US" b="1" dirty="0"/>
                        <a:t>Prophecy Of Latter-days</a:t>
                      </a:r>
                    </a:p>
                  </a:txBody>
                  <a:tcPr/>
                </a:tc>
                <a:extLst>
                  <a:ext uri="{0D108BD9-81ED-4DB2-BD59-A6C34878D82A}">
                    <a16:rowId xmlns:a16="http://schemas.microsoft.com/office/drawing/2014/main" val="10000"/>
                  </a:ext>
                </a:extLst>
              </a:tr>
              <a:tr h="370840">
                <a:tc>
                  <a:txBody>
                    <a:bodyPr/>
                    <a:lstStyle/>
                    <a:p>
                      <a:r>
                        <a:rPr lang="en-US" dirty="0"/>
                        <a:t>14</a:t>
                      </a:r>
                    </a:p>
                  </a:txBody>
                  <a:tcPr/>
                </a:tc>
                <a:tc>
                  <a:txBody>
                    <a:bodyPr/>
                    <a:lstStyle/>
                    <a:p>
                      <a:r>
                        <a:rPr lang="en-US" dirty="0"/>
                        <a:t>Missionary work</a:t>
                      </a:r>
                      <a:r>
                        <a:rPr lang="en-US" baseline="0" dirty="0"/>
                        <a:t> and gathering to Zion</a:t>
                      </a:r>
                      <a:endParaRPr lang="en-US" dirty="0"/>
                    </a:p>
                  </a:txBody>
                  <a:tcPr/>
                </a:tc>
                <a:extLst>
                  <a:ext uri="{0D108BD9-81ED-4DB2-BD59-A6C34878D82A}">
                    <a16:rowId xmlns:a16="http://schemas.microsoft.com/office/drawing/2014/main" val="10001"/>
                  </a:ext>
                </a:extLst>
              </a:tr>
              <a:tr h="370840">
                <a:tc>
                  <a:txBody>
                    <a:bodyPr/>
                    <a:lstStyle/>
                    <a:p>
                      <a:r>
                        <a:rPr lang="en-US" dirty="0"/>
                        <a:t>15</a:t>
                      </a:r>
                    </a:p>
                  </a:txBody>
                  <a:tcPr/>
                </a:tc>
                <a:tc>
                  <a:txBody>
                    <a:bodyPr/>
                    <a:lstStyle/>
                    <a:p>
                      <a:r>
                        <a:rPr lang="en-US" dirty="0">
                          <a:solidFill>
                            <a:srgbClr val="333333"/>
                          </a:solidFill>
                          <a:latin typeface="Calibri" panose="020F0502020204030204" pitchFamily="34" charset="0"/>
                        </a:rPr>
                        <a:t>Knowledge and understanding taught by faithful pastors (church leaders) </a:t>
                      </a:r>
                      <a:endParaRPr lang="en-US" dirty="0"/>
                    </a:p>
                  </a:txBody>
                  <a:tcPr/>
                </a:tc>
                <a:extLst>
                  <a:ext uri="{0D108BD9-81ED-4DB2-BD59-A6C34878D82A}">
                    <a16:rowId xmlns:a16="http://schemas.microsoft.com/office/drawing/2014/main" val="10002"/>
                  </a:ext>
                </a:extLst>
              </a:tr>
              <a:tr h="370840">
                <a:tc>
                  <a:txBody>
                    <a:bodyPr/>
                    <a:lstStyle/>
                    <a:p>
                      <a:r>
                        <a:rPr lang="en-US" dirty="0"/>
                        <a:t>16</a:t>
                      </a:r>
                    </a:p>
                  </a:txBody>
                  <a:tcPr/>
                </a:tc>
                <a:tc>
                  <a:txBody>
                    <a:bodyPr/>
                    <a:lstStyle/>
                    <a:p>
                      <a:r>
                        <a:rPr lang="en-US" dirty="0">
                          <a:solidFill>
                            <a:srgbClr val="333333"/>
                          </a:solidFill>
                          <a:latin typeface="Calibri" panose="020F0502020204030204" pitchFamily="34" charset="0"/>
                        </a:rPr>
                        <a:t>The fulfillment of the old covenant and the establishment of a new covenant </a:t>
                      </a:r>
                      <a:endParaRPr lang="en-US" dirty="0"/>
                    </a:p>
                  </a:txBody>
                  <a:tcPr/>
                </a:tc>
                <a:extLst>
                  <a:ext uri="{0D108BD9-81ED-4DB2-BD59-A6C34878D82A}">
                    <a16:rowId xmlns:a16="http://schemas.microsoft.com/office/drawing/2014/main" val="10003"/>
                  </a:ext>
                </a:extLst>
              </a:tr>
              <a:tr h="370840">
                <a:tc>
                  <a:txBody>
                    <a:bodyPr/>
                    <a:lstStyle/>
                    <a:p>
                      <a:r>
                        <a:rPr lang="en-US" dirty="0"/>
                        <a:t>17</a:t>
                      </a:r>
                    </a:p>
                  </a:txBody>
                  <a:tcPr/>
                </a:tc>
                <a:tc>
                  <a:txBody>
                    <a:bodyPr/>
                    <a:lstStyle/>
                    <a:p>
                      <a:r>
                        <a:rPr lang="en-US" dirty="0">
                          <a:solidFill>
                            <a:srgbClr val="333333"/>
                          </a:solidFill>
                          <a:latin typeface="Calibri" panose="020F0502020204030204" pitchFamily="34" charset="0"/>
                        </a:rPr>
                        <a:t>The restoration of Jerusalem to righteousness </a:t>
                      </a:r>
                      <a:endParaRPr lang="en-US" dirty="0"/>
                    </a:p>
                  </a:txBody>
                  <a:tcPr/>
                </a:tc>
                <a:extLst>
                  <a:ext uri="{0D108BD9-81ED-4DB2-BD59-A6C34878D82A}">
                    <a16:rowId xmlns:a16="http://schemas.microsoft.com/office/drawing/2014/main" val="10004"/>
                  </a:ext>
                </a:extLst>
              </a:tr>
              <a:tr h="370840">
                <a:tc>
                  <a:txBody>
                    <a:bodyPr/>
                    <a:lstStyle/>
                    <a:p>
                      <a:r>
                        <a:rPr lang="en-US" dirty="0"/>
                        <a:t>18-19</a:t>
                      </a:r>
                    </a:p>
                    <a:p>
                      <a:r>
                        <a:rPr lang="en-US" dirty="0"/>
                        <a:t>See also Isaiah</a:t>
                      </a:r>
                      <a:r>
                        <a:rPr lang="en-US" baseline="0" dirty="0"/>
                        <a:t> 11:16; 35:8-10; 51:9-11; D&amp;C 133:26-35</a:t>
                      </a:r>
                      <a:endParaRPr lang="en-US" dirty="0"/>
                    </a:p>
                  </a:txBody>
                  <a:tcPr/>
                </a:tc>
                <a:tc>
                  <a:txBody>
                    <a:bodyPr/>
                    <a:lstStyle/>
                    <a:p>
                      <a:r>
                        <a:rPr lang="en-US" dirty="0">
                          <a:solidFill>
                            <a:srgbClr val="333333"/>
                          </a:solidFill>
                          <a:latin typeface="Calibri" panose="020F0502020204030204" pitchFamily="34" charset="0"/>
                        </a:rPr>
                        <a:t>The gathering of Israel, including the return of the lost tribes from the north and the reuniting of the children of Judah in the lands of their inheritance </a:t>
                      </a:r>
                      <a:endParaRPr lang="en-US" dirty="0"/>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8994588" y="0"/>
            <a:ext cx="3197412" cy="1384995"/>
          </a:xfrm>
          <a:prstGeom prst="rect">
            <a:avLst/>
          </a:prstGeom>
          <a:ln>
            <a:solidFill>
              <a:schemeClr val="tx1"/>
            </a:solidFill>
          </a:ln>
        </p:spPr>
        <p:txBody>
          <a:bodyPr wrap="square">
            <a:spAutoFit/>
          </a:bodyPr>
          <a:lstStyle/>
          <a:p>
            <a:r>
              <a:rPr lang="en-US" sz="1200" b="1" dirty="0"/>
              <a:t>Return, even when we have been disobedient:</a:t>
            </a:r>
          </a:p>
          <a:p>
            <a:r>
              <a:rPr lang="en-US" sz="1200" dirty="0"/>
              <a:t>: “Everything in the gospel teaches us that we can change if we need to, that we can be helped if we truly want it, that we can be made whole, whatever the problems of the past” Elder Jeffrey R. Holland (“He Hath Filled the Hungry with Good Things,”</a:t>
            </a:r>
            <a:r>
              <a:rPr lang="en-US" sz="1200" i="1" dirty="0"/>
              <a:t> Ensign,</a:t>
            </a:r>
            <a:r>
              <a:rPr lang="en-US" sz="1200" dirty="0"/>
              <a:t> Nov. 1997, 66).</a:t>
            </a:r>
          </a:p>
        </p:txBody>
      </p:sp>
      <p:sp>
        <p:nvSpPr>
          <p:cNvPr id="5" name="Rectangle 4"/>
          <p:cNvSpPr/>
          <p:nvPr/>
        </p:nvSpPr>
        <p:spPr>
          <a:xfrm>
            <a:off x="8994588" y="1384995"/>
            <a:ext cx="3197412" cy="4185761"/>
          </a:xfrm>
          <a:prstGeom prst="rect">
            <a:avLst/>
          </a:prstGeom>
          <a:ln>
            <a:solidFill>
              <a:schemeClr val="tx1"/>
            </a:solidFill>
          </a:ln>
        </p:spPr>
        <p:txBody>
          <a:bodyPr wrap="square">
            <a:spAutoFit/>
          </a:bodyPr>
          <a:lstStyle/>
          <a:p>
            <a:r>
              <a:rPr lang="en-US" sz="1400" b="1" dirty="0">
                <a:solidFill>
                  <a:srgbClr val="333333"/>
                </a:solidFill>
                <a:latin typeface="Calibri" panose="020F0502020204030204" pitchFamily="34" charset="0"/>
              </a:rPr>
              <a:t>Jeremiah 6:14-15:</a:t>
            </a:r>
          </a:p>
          <a:p>
            <a:r>
              <a:rPr lang="en-US" sz="1400" dirty="0">
                <a:solidFill>
                  <a:srgbClr val="333333"/>
                </a:solidFill>
                <a:latin typeface="Calibri" panose="020F0502020204030204" pitchFamily="34" charset="0"/>
              </a:rPr>
              <a:t>Speaking of Jeremiah’s time, one scholar said: “The prophets and priests of the day dressed the nation’s wounds, but skin-deep only. Nor did they have any sense of shame for the loathsome deeds they perpetrated. They neither felt shame nor did they know how to blush. They had become completely insensitive to the evils in which they and their nation were immersed. But continued active involvement in evil has a way of dulling the conscience until a point is reached when all awareness of evil is lost. Thereafter leaders fall with the rest of those who fall. In the day of divine reckoning they too would go down, for it would be the day of their own doom.” (Thompson, </a:t>
            </a:r>
            <a:r>
              <a:rPr lang="en-US" sz="1400" i="1" dirty="0">
                <a:solidFill>
                  <a:srgbClr val="333333"/>
                </a:solidFill>
                <a:latin typeface="Calibri" panose="020F0502020204030204" pitchFamily="34" charset="0"/>
              </a:rPr>
              <a:t>Book of Jeremiah, </a:t>
            </a:r>
            <a:r>
              <a:rPr lang="en-US" sz="1400" dirty="0">
                <a:solidFill>
                  <a:srgbClr val="333333"/>
                </a:solidFill>
                <a:latin typeface="Calibri" panose="020F0502020204030204" pitchFamily="34" charset="0"/>
              </a:rPr>
              <a:t>p. 258.)</a:t>
            </a:r>
            <a:endParaRPr lang="en-US" sz="1400" dirty="0"/>
          </a:p>
        </p:txBody>
      </p:sp>
    </p:spTree>
    <p:extLst>
      <p:ext uri="{BB962C8B-B14F-4D97-AF65-F5344CB8AC3E}">
        <p14:creationId xmlns:p14="http://schemas.microsoft.com/office/powerpoint/2010/main" val="356759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3951242"/>
              </p:ext>
            </p:extLst>
          </p:nvPr>
        </p:nvGraphicFramePr>
        <p:xfrm>
          <a:off x="458693" y="101101"/>
          <a:ext cx="11589870" cy="6512560"/>
        </p:xfrm>
        <a:graphic>
          <a:graphicData uri="http://schemas.openxmlformats.org/drawingml/2006/table">
            <a:tbl>
              <a:tblPr firstRow="1" bandRow="1">
                <a:tableStyleId>{5940675A-B579-460E-94D1-54222C63F5DA}</a:tableStyleId>
              </a:tblPr>
              <a:tblGrid>
                <a:gridCol w="751542">
                  <a:extLst>
                    <a:ext uri="{9D8B030D-6E8A-4147-A177-3AD203B41FA5}">
                      <a16:colId xmlns:a16="http://schemas.microsoft.com/office/drawing/2014/main" val="20000"/>
                    </a:ext>
                  </a:extLst>
                </a:gridCol>
                <a:gridCol w="4921623">
                  <a:extLst>
                    <a:ext uri="{9D8B030D-6E8A-4147-A177-3AD203B41FA5}">
                      <a16:colId xmlns:a16="http://schemas.microsoft.com/office/drawing/2014/main" val="20001"/>
                    </a:ext>
                  </a:extLst>
                </a:gridCol>
                <a:gridCol w="5916705">
                  <a:extLst>
                    <a:ext uri="{9D8B030D-6E8A-4147-A177-3AD203B41FA5}">
                      <a16:colId xmlns:a16="http://schemas.microsoft.com/office/drawing/2014/main" val="20002"/>
                    </a:ext>
                  </a:extLst>
                </a:gridCol>
              </a:tblGrid>
              <a:tr h="370840">
                <a:tc>
                  <a:txBody>
                    <a:bodyPr/>
                    <a:lstStyle/>
                    <a:p>
                      <a:pPr algn="ctr"/>
                      <a:r>
                        <a:rPr lang="en-US" sz="1200" dirty="0">
                          <a:latin typeface="+mn-lt"/>
                        </a:rPr>
                        <a:t>Verse</a:t>
                      </a:r>
                    </a:p>
                  </a:txBody>
                  <a:tcPr/>
                </a:tc>
                <a:tc>
                  <a:txBody>
                    <a:bodyPr/>
                    <a:lstStyle/>
                    <a:p>
                      <a:r>
                        <a:rPr lang="en-US" sz="1200" dirty="0">
                          <a:latin typeface="+mn-lt"/>
                        </a:rPr>
                        <a:t>“Israel’s condition”</a:t>
                      </a:r>
                    </a:p>
                  </a:txBody>
                  <a:tcPr/>
                </a:tc>
                <a:tc>
                  <a:txBody>
                    <a:bodyPr/>
                    <a:lstStyle/>
                    <a:p>
                      <a:r>
                        <a:rPr lang="en-US" sz="1200" dirty="0">
                          <a:latin typeface="+mn-lt"/>
                        </a:rPr>
                        <a:t>What the Lord Asks</a:t>
                      </a:r>
                    </a:p>
                  </a:txBody>
                  <a:tcPr/>
                </a:tc>
                <a:extLst>
                  <a:ext uri="{0D108BD9-81ED-4DB2-BD59-A6C34878D82A}">
                    <a16:rowId xmlns:a16="http://schemas.microsoft.com/office/drawing/2014/main" val="10000"/>
                  </a:ext>
                </a:extLst>
              </a:tr>
              <a:tr h="370840">
                <a:tc>
                  <a:txBody>
                    <a:bodyPr/>
                    <a:lstStyle/>
                    <a:p>
                      <a:r>
                        <a:rPr lang="en-US" sz="1200" dirty="0">
                          <a:latin typeface="+mn-lt"/>
                        </a:rPr>
                        <a:t>20</a:t>
                      </a:r>
                    </a:p>
                  </a:txBody>
                  <a:tcPr/>
                </a:tc>
                <a:tc>
                  <a:txBody>
                    <a:bodyPr/>
                    <a:lstStyle/>
                    <a:p>
                      <a:r>
                        <a:rPr lang="en-US" sz="1200" dirty="0">
                          <a:latin typeface="+mn-lt"/>
                        </a:rPr>
                        <a:t>“Broken thy yoke and burst thy bands”</a:t>
                      </a:r>
                    </a:p>
                  </a:txBody>
                  <a:tcPr/>
                </a:tc>
                <a:tc>
                  <a:txBody>
                    <a:bodyPr/>
                    <a:lstStyle/>
                    <a:p>
                      <a:r>
                        <a:rPr lang="en-US" sz="1200" dirty="0">
                          <a:latin typeface="+mn-lt"/>
                        </a:rPr>
                        <a:t>The Lord had delivered</a:t>
                      </a:r>
                      <a:r>
                        <a:rPr lang="en-US" sz="1200" baseline="0" dirty="0">
                          <a:latin typeface="+mn-lt"/>
                        </a:rPr>
                        <a:t> them from the bondage of Egypt</a:t>
                      </a:r>
                      <a:endParaRPr lang="en-US" sz="1200" dirty="0">
                        <a:latin typeface="+mn-lt"/>
                      </a:endParaRPr>
                    </a:p>
                  </a:txBody>
                  <a:tcPr/>
                </a:tc>
                <a:extLst>
                  <a:ext uri="{0D108BD9-81ED-4DB2-BD59-A6C34878D82A}">
                    <a16:rowId xmlns:a16="http://schemas.microsoft.com/office/drawing/2014/main" val="10001"/>
                  </a:ext>
                </a:extLst>
              </a:tr>
              <a:tr h="370840">
                <a:tc>
                  <a:txBody>
                    <a:bodyPr/>
                    <a:lstStyle/>
                    <a:p>
                      <a:r>
                        <a:rPr lang="en-US" sz="1200" dirty="0">
                          <a:latin typeface="+mn-lt"/>
                        </a:rPr>
                        <a:t>20</a:t>
                      </a:r>
                    </a:p>
                  </a:txBody>
                  <a:tcPr/>
                </a:tc>
                <a:tc>
                  <a:txBody>
                    <a:bodyPr/>
                    <a:lstStyle/>
                    <a:p>
                      <a:r>
                        <a:rPr lang="en-US" sz="1200" dirty="0">
                          <a:latin typeface="+mn-lt"/>
                        </a:rPr>
                        <a:t>“Playing the harlot”</a:t>
                      </a:r>
                    </a:p>
                  </a:txBody>
                  <a:tcPr/>
                </a:tc>
                <a:tc>
                  <a:txBody>
                    <a:bodyPr/>
                    <a:lstStyle/>
                    <a:p>
                      <a:r>
                        <a:rPr lang="en-US" sz="1200" dirty="0">
                          <a:solidFill>
                            <a:srgbClr val="333333"/>
                          </a:solidFill>
                          <a:latin typeface="+mn-lt"/>
                        </a:rPr>
                        <a:t>Judah had committed idolatry, or spiritual adultery, with false gods as well as actually engaging in unchaste practices</a:t>
                      </a:r>
                      <a:endParaRPr lang="en-US" sz="1200" baseline="0" dirty="0">
                        <a:latin typeface="+mn-lt"/>
                      </a:endParaRPr>
                    </a:p>
                  </a:txBody>
                  <a:tcPr/>
                </a:tc>
                <a:extLst>
                  <a:ext uri="{0D108BD9-81ED-4DB2-BD59-A6C34878D82A}">
                    <a16:rowId xmlns:a16="http://schemas.microsoft.com/office/drawing/2014/main" val="10002"/>
                  </a:ext>
                </a:extLst>
              </a:tr>
              <a:tr h="370840">
                <a:tc>
                  <a:txBody>
                    <a:bodyPr/>
                    <a:lstStyle/>
                    <a:p>
                      <a:r>
                        <a:rPr lang="en-US" sz="1200" dirty="0">
                          <a:latin typeface="+mn-lt"/>
                        </a:rPr>
                        <a:t>21</a:t>
                      </a:r>
                    </a:p>
                  </a:txBody>
                  <a:tcPr/>
                </a:tc>
                <a:tc>
                  <a:txBody>
                    <a:bodyPr/>
                    <a:lstStyle/>
                    <a:p>
                      <a:r>
                        <a:rPr lang="en-US" sz="1200" dirty="0">
                          <a:solidFill>
                            <a:srgbClr val="333333"/>
                          </a:solidFill>
                          <a:latin typeface="+mn-lt"/>
                        </a:rPr>
                        <a:t>“The degenerate plant of a strange vine” </a:t>
                      </a:r>
                      <a:endParaRPr lang="en-US" sz="1200" dirty="0">
                        <a:latin typeface="+mn-lt"/>
                      </a:endParaRPr>
                    </a:p>
                  </a:txBody>
                  <a:tcPr/>
                </a:tc>
                <a:tc>
                  <a:txBody>
                    <a:bodyPr/>
                    <a:lstStyle/>
                    <a:p>
                      <a:r>
                        <a:rPr lang="en-US" sz="1200" dirty="0">
                          <a:solidFill>
                            <a:srgbClr val="333333"/>
                          </a:solidFill>
                          <a:latin typeface="+mn-lt"/>
                        </a:rPr>
                        <a:t>This wild vine brought forth poisonous berries, or evil works.</a:t>
                      </a:r>
                      <a:endParaRPr lang="en-US" sz="1200" dirty="0">
                        <a:latin typeface="+mn-lt"/>
                      </a:endParaRPr>
                    </a:p>
                  </a:txBody>
                  <a:tcPr/>
                </a:tc>
                <a:extLst>
                  <a:ext uri="{0D108BD9-81ED-4DB2-BD59-A6C34878D82A}">
                    <a16:rowId xmlns:a16="http://schemas.microsoft.com/office/drawing/2014/main" val="10003"/>
                  </a:ext>
                </a:extLst>
              </a:tr>
              <a:tr h="370840">
                <a:tc>
                  <a:txBody>
                    <a:bodyPr/>
                    <a:lstStyle/>
                    <a:p>
                      <a:r>
                        <a:rPr lang="en-US" sz="1200" dirty="0">
                          <a:latin typeface="+mn-lt"/>
                        </a:rPr>
                        <a:t>22</a:t>
                      </a:r>
                    </a:p>
                  </a:txBody>
                  <a:tcPr/>
                </a:tc>
                <a:tc>
                  <a:txBody>
                    <a:bodyPr/>
                    <a:lstStyle/>
                    <a:p>
                      <a:r>
                        <a:rPr lang="en-US" sz="1200" dirty="0">
                          <a:solidFill>
                            <a:srgbClr val="333333"/>
                          </a:solidFill>
                          <a:latin typeface="+mn-lt"/>
                        </a:rPr>
                        <a:t>“Wash thee with </a:t>
                      </a:r>
                      <a:r>
                        <a:rPr lang="en-US" sz="1200" dirty="0" err="1">
                          <a:solidFill>
                            <a:srgbClr val="333333"/>
                          </a:solidFill>
                          <a:latin typeface="+mn-lt"/>
                        </a:rPr>
                        <a:t>nitre</a:t>
                      </a:r>
                      <a:r>
                        <a:rPr lang="en-US" sz="1200" dirty="0">
                          <a:solidFill>
                            <a:srgbClr val="333333"/>
                          </a:solidFill>
                          <a:latin typeface="+mn-lt"/>
                        </a:rPr>
                        <a:t> [lye], and take thee much soap, yet thine iniquity is marked” </a:t>
                      </a:r>
                      <a:endParaRPr lang="en-US" sz="1200" dirty="0">
                        <a:latin typeface="+mn-lt"/>
                      </a:endParaRPr>
                    </a:p>
                  </a:txBody>
                  <a:tcPr/>
                </a:tc>
                <a:tc>
                  <a:txBody>
                    <a:bodyPr/>
                    <a:lstStyle/>
                    <a:p>
                      <a:pPr fontAlgn="base"/>
                      <a:r>
                        <a:rPr lang="en-US" sz="1200" dirty="0">
                          <a:solidFill>
                            <a:srgbClr val="333333"/>
                          </a:solidFill>
                          <a:latin typeface="+mn-lt"/>
                        </a:rPr>
                        <a:t>The most powerful means of purification could not cleanse Judah’s sins.</a:t>
                      </a:r>
                    </a:p>
                    <a:p>
                      <a:pPr fontAlgn="base"/>
                      <a:r>
                        <a:rPr lang="en-US" sz="1200" dirty="0">
                          <a:solidFill>
                            <a:srgbClr val="333333"/>
                          </a:solidFill>
                          <a:latin typeface="+mn-lt"/>
                        </a:rPr>
                        <a:t>“In the valley” </a:t>
                      </a:r>
                      <a:endParaRPr lang="en-US" sz="1200" dirty="0">
                        <a:latin typeface="+mn-lt"/>
                      </a:endParaRPr>
                    </a:p>
                  </a:txBody>
                  <a:tcPr/>
                </a:tc>
                <a:extLst>
                  <a:ext uri="{0D108BD9-81ED-4DB2-BD59-A6C34878D82A}">
                    <a16:rowId xmlns:a16="http://schemas.microsoft.com/office/drawing/2014/main" val="10004"/>
                  </a:ext>
                </a:extLst>
              </a:tr>
              <a:tr h="370840">
                <a:tc>
                  <a:txBody>
                    <a:bodyPr/>
                    <a:lstStyle/>
                    <a:p>
                      <a:r>
                        <a:rPr lang="en-US" sz="1200" dirty="0">
                          <a:latin typeface="+mn-lt"/>
                        </a:rPr>
                        <a:t>23</a:t>
                      </a:r>
                    </a:p>
                  </a:txBody>
                  <a:tcPr/>
                </a:tc>
                <a:tc>
                  <a:txBody>
                    <a:bodyPr/>
                    <a:lstStyle/>
                    <a:p>
                      <a:r>
                        <a:rPr lang="en-US" sz="1200" dirty="0">
                          <a:latin typeface="+mn-lt"/>
                        </a:rPr>
                        <a:t>“In the valley”</a:t>
                      </a:r>
                    </a:p>
                  </a:txBody>
                  <a:tcPr/>
                </a:tc>
                <a:tc>
                  <a:txBody>
                    <a:bodyPr/>
                    <a:lstStyle/>
                    <a:p>
                      <a:pPr fontAlgn="base"/>
                      <a:r>
                        <a:rPr lang="en-US" sz="1200" dirty="0">
                          <a:latin typeface="+mn-lt"/>
                        </a:rPr>
                        <a:t>Probably this valley was the </a:t>
                      </a:r>
                      <a:r>
                        <a:rPr lang="en-US" sz="1200" dirty="0" err="1">
                          <a:latin typeface="+mn-lt"/>
                        </a:rPr>
                        <a:t>Hinnom</a:t>
                      </a:r>
                      <a:r>
                        <a:rPr lang="en-US" sz="1200" dirty="0">
                          <a:latin typeface="+mn-lt"/>
                        </a:rPr>
                        <a:t> Valley, where</a:t>
                      </a:r>
                      <a:r>
                        <a:rPr lang="en-US" sz="1200" baseline="0" dirty="0">
                          <a:latin typeface="+mn-lt"/>
                        </a:rPr>
                        <a:t> children were sacrificed to </a:t>
                      </a:r>
                      <a:r>
                        <a:rPr lang="en-US" sz="1200" baseline="0" dirty="0" err="1">
                          <a:latin typeface="+mn-lt"/>
                        </a:rPr>
                        <a:t>Molech</a:t>
                      </a:r>
                      <a:r>
                        <a:rPr lang="en-US" sz="1200" baseline="0" dirty="0">
                          <a:latin typeface="+mn-lt"/>
                        </a:rPr>
                        <a:t> (Jeremiah 7:31)</a:t>
                      </a:r>
                      <a:endParaRPr lang="en-US" sz="1200" dirty="0">
                        <a:latin typeface="+mn-lt"/>
                      </a:endParaRPr>
                    </a:p>
                  </a:txBody>
                  <a:tcPr/>
                </a:tc>
                <a:extLst>
                  <a:ext uri="{0D108BD9-81ED-4DB2-BD59-A6C34878D82A}">
                    <a16:rowId xmlns:a16="http://schemas.microsoft.com/office/drawing/2014/main" val="10005"/>
                  </a:ext>
                </a:extLst>
              </a:tr>
              <a:tr h="370840">
                <a:tc>
                  <a:txBody>
                    <a:bodyPr/>
                    <a:lstStyle/>
                    <a:p>
                      <a:r>
                        <a:rPr lang="en-US" sz="1200" dirty="0">
                          <a:latin typeface="+mn-lt"/>
                        </a:rPr>
                        <a:t>23-24</a:t>
                      </a:r>
                    </a:p>
                  </a:txBody>
                  <a:tcPr/>
                </a:tc>
                <a:tc>
                  <a:txBody>
                    <a:bodyPr/>
                    <a:lstStyle/>
                    <a:p>
                      <a:r>
                        <a:rPr lang="en-US" sz="1200" dirty="0">
                          <a:solidFill>
                            <a:srgbClr val="333333"/>
                          </a:solidFill>
                          <a:latin typeface="+mn-lt"/>
                        </a:rPr>
                        <a:t>“A swift dromedary traversing her ways; a wild ass … that </a:t>
                      </a:r>
                      <a:r>
                        <a:rPr lang="en-US" sz="1200" dirty="0" err="1">
                          <a:solidFill>
                            <a:srgbClr val="333333"/>
                          </a:solidFill>
                          <a:latin typeface="+mn-lt"/>
                        </a:rPr>
                        <a:t>snuffeth</a:t>
                      </a:r>
                      <a:r>
                        <a:rPr lang="en-US" sz="1200" dirty="0">
                          <a:solidFill>
                            <a:srgbClr val="333333"/>
                          </a:solidFill>
                          <a:latin typeface="+mn-lt"/>
                        </a:rPr>
                        <a:t> up the wind at her pleasure”</a:t>
                      </a:r>
                      <a:endParaRPr lang="en-US" sz="1200" dirty="0">
                        <a:latin typeface="+mn-lt"/>
                      </a:endParaRPr>
                    </a:p>
                  </a:txBody>
                  <a:tcPr/>
                </a:tc>
                <a:tc>
                  <a:txBody>
                    <a:bodyPr/>
                    <a:lstStyle/>
                    <a:p>
                      <a:pPr fontAlgn="base"/>
                      <a:r>
                        <a:rPr lang="en-US" sz="1200" dirty="0">
                          <a:solidFill>
                            <a:srgbClr val="333333"/>
                          </a:solidFill>
                          <a:latin typeface="+mn-lt"/>
                        </a:rPr>
                        <a:t>The imagery indicates that as a camel or a wild ass in heat runs back and forth during the mating season, so did Israel run after false gods.</a:t>
                      </a:r>
                    </a:p>
                  </a:txBody>
                  <a:tcPr/>
                </a:tc>
                <a:extLst>
                  <a:ext uri="{0D108BD9-81ED-4DB2-BD59-A6C34878D82A}">
                    <a16:rowId xmlns:a16="http://schemas.microsoft.com/office/drawing/2014/main" val="10006"/>
                  </a:ext>
                </a:extLst>
              </a:tr>
              <a:tr h="370840">
                <a:tc>
                  <a:txBody>
                    <a:bodyPr/>
                    <a:lstStyle/>
                    <a:p>
                      <a:r>
                        <a:rPr lang="en-US" sz="1200" dirty="0">
                          <a:latin typeface="+mn-lt"/>
                        </a:rPr>
                        <a:t>25</a:t>
                      </a:r>
                    </a:p>
                  </a:txBody>
                  <a:tcPr/>
                </a:tc>
                <a:tc>
                  <a:txBody>
                    <a:bodyPr/>
                    <a:lstStyle/>
                    <a:p>
                      <a:r>
                        <a:rPr lang="en-US" sz="1200" dirty="0">
                          <a:solidFill>
                            <a:srgbClr val="333333"/>
                          </a:solidFill>
                          <a:latin typeface="+mn-lt"/>
                        </a:rPr>
                        <a:t>“Withhold thy foot from being shod and thy throat from thirst” </a:t>
                      </a:r>
                      <a:endParaRPr lang="en-US" sz="1200" dirty="0">
                        <a:latin typeface="+mn-lt"/>
                      </a:endParaRPr>
                    </a:p>
                  </a:txBody>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333333"/>
                          </a:solidFill>
                          <a:latin typeface="+mn-lt"/>
                        </a:rPr>
                        <a:t>In their anxiety to follow after the peoples of the world and worship false gods, they ran out of the house barefoot and would not even stop to slake their thirst.</a:t>
                      </a:r>
                    </a:p>
                    <a:p>
                      <a:pPr fontAlgn="base"/>
                      <a:endParaRPr lang="en-US" sz="1200" dirty="0">
                        <a:solidFill>
                          <a:srgbClr val="333333"/>
                        </a:solidFill>
                        <a:latin typeface="+mn-lt"/>
                      </a:endParaRPr>
                    </a:p>
                  </a:txBody>
                  <a:tcPr/>
                </a:tc>
                <a:extLst>
                  <a:ext uri="{0D108BD9-81ED-4DB2-BD59-A6C34878D82A}">
                    <a16:rowId xmlns:a16="http://schemas.microsoft.com/office/drawing/2014/main" val="10007"/>
                  </a:ext>
                </a:extLst>
              </a:tr>
              <a:tr h="370840">
                <a:tc>
                  <a:txBody>
                    <a:bodyPr/>
                    <a:lstStyle/>
                    <a:p>
                      <a:r>
                        <a:rPr lang="en-US" sz="1200" dirty="0">
                          <a:latin typeface="+mn-lt"/>
                        </a:rPr>
                        <a:t>27</a:t>
                      </a:r>
                    </a:p>
                  </a:txBody>
                  <a:tcPr/>
                </a:tc>
                <a:tc>
                  <a:txBody>
                    <a:bodyPr/>
                    <a:lstStyle/>
                    <a:p>
                      <a:r>
                        <a:rPr lang="en-US" sz="1200" dirty="0">
                          <a:solidFill>
                            <a:srgbClr val="333333"/>
                          </a:solidFill>
                          <a:latin typeface="+mn-lt"/>
                        </a:rPr>
                        <a:t>“Saying to a stock, Thou art my father; and to a stone, Thou hast brought me forth” </a:t>
                      </a:r>
                      <a:endParaRPr lang="en-US" sz="1200" dirty="0">
                        <a:latin typeface="+mn-lt"/>
                      </a:endParaRPr>
                    </a:p>
                  </a:txBody>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333333"/>
                          </a:solidFill>
                          <a:latin typeface="+mn-lt"/>
                        </a:rPr>
                        <a:t>). Israel worshiped images of wood and stone as the gods to whom they owed life and being.</a:t>
                      </a:r>
                      <a:endParaRPr lang="en-US" sz="1200" b="0" i="0" dirty="0">
                        <a:solidFill>
                          <a:srgbClr val="333333"/>
                        </a:solidFill>
                        <a:effectLst/>
                        <a:latin typeface="+mn-lt"/>
                      </a:endParaRPr>
                    </a:p>
                    <a:p>
                      <a:pPr fontAlgn="base"/>
                      <a:endParaRPr lang="en-US" sz="1200" dirty="0">
                        <a:solidFill>
                          <a:srgbClr val="333333"/>
                        </a:solidFill>
                        <a:latin typeface="+mn-lt"/>
                      </a:endParaRPr>
                    </a:p>
                  </a:txBody>
                  <a:tcPr/>
                </a:tc>
                <a:extLst>
                  <a:ext uri="{0D108BD9-81ED-4DB2-BD59-A6C34878D82A}">
                    <a16:rowId xmlns:a16="http://schemas.microsoft.com/office/drawing/2014/main" val="10008"/>
                  </a:ext>
                </a:extLst>
              </a:tr>
              <a:tr h="370840">
                <a:tc>
                  <a:txBody>
                    <a:bodyPr/>
                    <a:lstStyle/>
                    <a:p>
                      <a:r>
                        <a:rPr lang="en-US" sz="1200" dirty="0">
                          <a:latin typeface="+mn-lt"/>
                        </a:rPr>
                        <a:t>28</a:t>
                      </a:r>
                    </a:p>
                  </a:txBody>
                  <a:tcPr/>
                </a:tc>
                <a:tc>
                  <a:txBody>
                    <a:bodyPr/>
                    <a:lstStyle/>
                    <a:p>
                      <a:r>
                        <a:rPr lang="en-US" sz="1200" dirty="0">
                          <a:solidFill>
                            <a:srgbClr val="333333"/>
                          </a:solidFill>
                          <a:latin typeface="Calibri" panose="020F0502020204030204" pitchFamily="34" charset="0"/>
                        </a:rPr>
                        <a:t>Where are thy gods?” </a:t>
                      </a:r>
                      <a:endParaRPr lang="en-US" sz="1200" dirty="0">
                        <a:latin typeface="+mn-lt"/>
                      </a:endParaRPr>
                    </a:p>
                  </a:txBody>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333333"/>
                          </a:solidFill>
                          <a:latin typeface="Calibri" panose="020F0502020204030204" pitchFamily="34" charset="0"/>
                        </a:rPr>
                        <a:t>The Lord challenged Judah to find help from the false idols now that destruction threatened her.</a:t>
                      </a:r>
                    </a:p>
                    <a:p>
                      <a:pPr fontAlgn="base"/>
                      <a:endParaRPr lang="en-US" sz="1200" dirty="0">
                        <a:solidFill>
                          <a:srgbClr val="333333"/>
                        </a:solidFill>
                        <a:latin typeface="+mn-lt"/>
                      </a:endParaRPr>
                    </a:p>
                  </a:txBody>
                  <a:tcPr/>
                </a:tc>
                <a:extLst>
                  <a:ext uri="{0D108BD9-81ED-4DB2-BD59-A6C34878D82A}">
                    <a16:rowId xmlns:a16="http://schemas.microsoft.com/office/drawing/2014/main" val="10009"/>
                  </a:ext>
                </a:extLst>
              </a:tr>
              <a:tr h="370840">
                <a:tc>
                  <a:txBody>
                    <a:bodyPr/>
                    <a:lstStyle/>
                    <a:p>
                      <a:r>
                        <a:rPr lang="en-US" sz="1200" dirty="0">
                          <a:latin typeface="+mn-lt"/>
                        </a:rPr>
                        <a:t>30</a:t>
                      </a:r>
                    </a:p>
                  </a:txBody>
                  <a:tcPr/>
                </a:tc>
                <a:tc>
                  <a:txBody>
                    <a:bodyPr/>
                    <a:lstStyle/>
                    <a:p>
                      <a:r>
                        <a:rPr lang="en-US" sz="1200" dirty="0">
                          <a:solidFill>
                            <a:srgbClr val="333333"/>
                          </a:solidFill>
                          <a:latin typeface="Calibri" panose="020F0502020204030204" pitchFamily="34" charset="0"/>
                        </a:rPr>
                        <a:t>“In vain have I smitten your children” </a:t>
                      </a:r>
                      <a:endParaRPr lang="en-US" sz="1200" dirty="0">
                        <a:latin typeface="+mn-lt"/>
                      </a:endParaRPr>
                    </a:p>
                  </a:txBody>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333333"/>
                          </a:solidFill>
                          <a:latin typeface="Calibri" panose="020F0502020204030204" pitchFamily="34" charset="0"/>
                        </a:rPr>
                        <a:t>Even the judgments of the past, such as the fall of the Northern Kingdom and the siege of Judah by Assyria, were not enough to bring the people to repentance.</a:t>
                      </a:r>
                    </a:p>
                    <a:p>
                      <a:pPr fontAlgn="base"/>
                      <a:endParaRPr lang="en-US" sz="1200" dirty="0">
                        <a:solidFill>
                          <a:srgbClr val="333333"/>
                        </a:solidFill>
                        <a:latin typeface="+mn-lt"/>
                      </a:endParaRPr>
                    </a:p>
                  </a:txBody>
                  <a:tcPr/>
                </a:tc>
                <a:extLst>
                  <a:ext uri="{0D108BD9-81ED-4DB2-BD59-A6C34878D82A}">
                    <a16:rowId xmlns:a16="http://schemas.microsoft.com/office/drawing/2014/main" val="10010"/>
                  </a:ext>
                </a:extLst>
              </a:tr>
              <a:tr h="370840">
                <a:tc>
                  <a:txBody>
                    <a:bodyPr/>
                    <a:lstStyle/>
                    <a:p>
                      <a:r>
                        <a:rPr lang="en-US" sz="1200" dirty="0">
                          <a:latin typeface="+mn-lt"/>
                        </a:rPr>
                        <a:t>30</a:t>
                      </a:r>
                    </a:p>
                  </a:txBody>
                  <a:tcPr/>
                </a:tc>
                <a:tc>
                  <a:txBody>
                    <a:bodyPr/>
                    <a:lstStyle/>
                    <a:p>
                      <a:r>
                        <a:rPr lang="en-US" sz="1200" dirty="0">
                          <a:solidFill>
                            <a:srgbClr val="333333"/>
                          </a:solidFill>
                          <a:latin typeface="Calibri" panose="020F0502020204030204" pitchFamily="34" charset="0"/>
                        </a:rPr>
                        <a:t>“Your own sword hath devoured your prophets” </a:t>
                      </a:r>
                      <a:endParaRPr lang="en-US" sz="1200" dirty="0">
                        <a:latin typeface="+mn-lt"/>
                      </a:endParaRPr>
                    </a:p>
                  </a:txBody>
                  <a:tcPr/>
                </a:tc>
                <a:tc>
                  <a:txBody>
                    <a:bodyPr/>
                    <a:lstStyle/>
                    <a:p>
                      <a:pPr fontAlgn="base"/>
                      <a:r>
                        <a:rPr lang="en-US" sz="1200" dirty="0">
                          <a:solidFill>
                            <a:srgbClr val="333333"/>
                          </a:solidFill>
                          <a:latin typeface="Calibri" panose="020F0502020204030204" pitchFamily="34" charset="0"/>
                        </a:rPr>
                        <a:t>The people killed the prophets sent by God to warn them.</a:t>
                      </a:r>
                      <a:endParaRPr lang="en-US" sz="1200" dirty="0">
                        <a:solidFill>
                          <a:srgbClr val="333333"/>
                        </a:solidFill>
                        <a:latin typeface="+mn-lt"/>
                      </a:endParaRPr>
                    </a:p>
                  </a:txBody>
                  <a:tcPr/>
                </a:tc>
                <a:extLst>
                  <a:ext uri="{0D108BD9-81ED-4DB2-BD59-A6C34878D82A}">
                    <a16:rowId xmlns:a16="http://schemas.microsoft.com/office/drawing/2014/main" val="10011"/>
                  </a:ext>
                </a:extLst>
              </a:tr>
              <a:tr h="370840">
                <a:tc>
                  <a:txBody>
                    <a:bodyPr/>
                    <a:lstStyle/>
                    <a:p>
                      <a:r>
                        <a:rPr lang="en-US" sz="1200" dirty="0">
                          <a:latin typeface="+mn-lt"/>
                        </a:rPr>
                        <a:t>32-34</a:t>
                      </a:r>
                    </a:p>
                  </a:txBody>
                  <a:tcPr/>
                </a:tc>
                <a:tc>
                  <a:txBody>
                    <a:bodyPr/>
                    <a:lstStyle/>
                    <a:p>
                      <a:r>
                        <a:rPr lang="en-US" sz="1200" b="0" i="0" kern="1200" dirty="0">
                          <a:solidFill>
                            <a:schemeClr val="tx1"/>
                          </a:solidFill>
                          <a:effectLst/>
                          <a:latin typeface="+mn-lt"/>
                          <a:ea typeface="+mn-ea"/>
                          <a:cs typeface="+mn-cs"/>
                        </a:rPr>
                        <a:t>“Can a maid forget her ornaments?” </a:t>
                      </a:r>
                      <a:endParaRPr lang="en-US" sz="1200" dirty="0">
                        <a:latin typeface="+mn-lt"/>
                      </a:endParaRPr>
                    </a:p>
                  </a:txBody>
                  <a:tcPr/>
                </a:tc>
                <a:tc>
                  <a:txBody>
                    <a:bodyPr/>
                    <a:lstStyle/>
                    <a:p>
                      <a:pPr fontAlgn="base"/>
                      <a:r>
                        <a:rPr lang="en-US" sz="1200" b="0" i="0" kern="1200" dirty="0">
                          <a:solidFill>
                            <a:schemeClr val="tx1"/>
                          </a:solidFill>
                          <a:effectLst/>
                          <a:latin typeface="+mn-lt"/>
                          <a:ea typeface="+mn-ea"/>
                          <a:cs typeface="+mn-cs"/>
                        </a:rPr>
                        <a:t>Unlike the bride who adorns herself with chastity and faithfulness to her husband, this bride of Judah was found with soiled skirts, which were so obvious that a search was not required to find them. Israel had become so skilled in doing evil that she could teach even the experienced harlots of idolatry</a:t>
                      </a:r>
                      <a:endParaRPr lang="en-US" sz="1200" dirty="0">
                        <a:solidFill>
                          <a:srgbClr val="333333"/>
                        </a:solidFill>
                        <a:latin typeface="+mn-lt"/>
                      </a:endParaRPr>
                    </a:p>
                  </a:txBody>
                  <a:tcPr/>
                </a:tc>
                <a:extLst>
                  <a:ext uri="{0D108BD9-81ED-4DB2-BD59-A6C34878D82A}">
                    <a16:rowId xmlns:a16="http://schemas.microsoft.com/office/drawing/2014/main" val="10012"/>
                  </a:ext>
                </a:extLst>
              </a:tr>
            </a:tbl>
          </a:graphicData>
        </a:graphic>
      </p:graphicFrame>
      <p:sp>
        <p:nvSpPr>
          <p:cNvPr id="9" name="TextBox 8"/>
          <p:cNvSpPr txBox="1"/>
          <p:nvPr/>
        </p:nvSpPr>
        <p:spPr>
          <a:xfrm rot="16200000">
            <a:off x="-1899629" y="2312894"/>
            <a:ext cx="4168589" cy="369332"/>
          </a:xfrm>
          <a:prstGeom prst="rect">
            <a:avLst/>
          </a:prstGeom>
          <a:noFill/>
        </p:spPr>
        <p:txBody>
          <a:bodyPr wrap="square" rtlCol="0">
            <a:spAutoFit/>
          </a:bodyPr>
          <a:lstStyle/>
          <a:p>
            <a:pPr algn="ctr"/>
            <a:r>
              <a:rPr lang="en-US" b="1" dirty="0"/>
              <a:t>Jeremiah 2                  </a:t>
            </a:r>
            <a:r>
              <a:rPr lang="en-US" sz="1100" b="1" dirty="0"/>
              <a:t> </a:t>
            </a:r>
            <a:r>
              <a:rPr lang="en-US" sz="1100" dirty="0"/>
              <a:t>(6)</a:t>
            </a:r>
          </a:p>
        </p:txBody>
      </p:sp>
    </p:spTree>
    <p:extLst>
      <p:ext uri="{BB962C8B-B14F-4D97-AF65-F5344CB8AC3E}">
        <p14:creationId xmlns:p14="http://schemas.microsoft.com/office/powerpoint/2010/main" val="242216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434" y="170400"/>
            <a:ext cx="11891683" cy="6555641"/>
          </a:xfrm>
          <a:prstGeom prst="rect">
            <a:avLst/>
          </a:prstGeom>
          <a:ln>
            <a:solidFill>
              <a:schemeClr val="tx1"/>
            </a:solidFill>
          </a:ln>
        </p:spPr>
        <p:txBody>
          <a:bodyPr wrap="square">
            <a:spAutoFit/>
          </a:bodyPr>
          <a:lstStyle/>
          <a:p>
            <a:pPr fontAlgn="base"/>
            <a:r>
              <a:rPr lang="en-US" sz="1200" b="1" dirty="0">
                <a:solidFill>
                  <a:srgbClr val="373737"/>
                </a:solidFill>
              </a:rPr>
              <a:t>How did Babylon become the name for the archetypal rival to Zion?</a:t>
            </a:r>
          </a:p>
          <a:p>
            <a:pPr fontAlgn="base"/>
            <a:r>
              <a:rPr lang="en-US" sz="1200" dirty="0">
                <a:solidFill>
                  <a:srgbClr val="373737"/>
                </a:solidFill>
              </a:rPr>
              <a:t>The city of Babylon predates Abraham. Located in modern-day southern Iraq, it was a thriving commercial center for more than 17 centuries. At its height it was the capital of a vast empire covering much of the Middle East. In about the fourth century B.C., the splendor and wealth of the city began to fade until, in about the second century A.D., Babylon ceased to exist. By ceased to exist, I mean it disappeared. Only piles of rubble and ruin remained. Until the last century, knowledge of the actual city was preserved only in the Bible and in a few references made by ancient historians.</a:t>
            </a:r>
          </a:p>
          <a:p>
            <a:pPr fontAlgn="base"/>
            <a:br>
              <a:rPr lang="en-US" sz="1200" dirty="0"/>
            </a:br>
            <a:r>
              <a:rPr lang="en-US" sz="1200" dirty="0"/>
              <a:t>Several years ago I visited an isolated oasis deep in the Gobi Desert in China. Some 80 miles from the nearest town, the oasis was in a small canyon that had been occupied by a handful of Buddhist monks for hundreds of years. In this incredibly isolated spot, the monks could avoid the temptations of the world and focus only on Buddhist teachings. In Latter-day Saint terms, these monks were trying to flee Babylon.</a:t>
            </a:r>
          </a:p>
          <a:p>
            <a:pPr fontAlgn="base"/>
            <a:r>
              <a:rPr lang="en-US" sz="1200" dirty="0"/>
              <a:t>Most of us have elected not to dwell in total isolation but to live in the civilized world. This decision requires us to interact daily with the world and to face the challenge of doing business in Babylon even as we attempt to follow the Lord’s command to “go . . . out . . . from Babylon, from the midst of wickedness” (D&amp;C 133:14).</a:t>
            </a:r>
          </a:p>
          <a:p>
            <a:pPr fontAlgn="base"/>
            <a:r>
              <a:rPr lang="en-US" sz="1200" b="1" dirty="0"/>
              <a:t>Babylon the Great</a:t>
            </a:r>
          </a:p>
          <a:p>
            <a:pPr fontAlgn="base"/>
            <a:r>
              <a:rPr lang="en-US" sz="1200" dirty="0"/>
              <a:t>In the scriptures the Lord uses the words </a:t>
            </a:r>
            <a:r>
              <a:rPr lang="en-US" sz="1200" i="1" dirty="0"/>
              <a:t>Babylon</a:t>
            </a:r>
            <a:r>
              <a:rPr lang="en-US" sz="1200" dirty="0"/>
              <a:t> and </a:t>
            </a:r>
            <a:r>
              <a:rPr lang="en-US" sz="1200" i="1" dirty="0"/>
              <a:t>Zion</a:t>
            </a:r>
            <a:r>
              <a:rPr lang="en-US" sz="1200" dirty="0"/>
              <a:t> to refer to two archetypes of our temporal existence.</a:t>
            </a:r>
            <a:r>
              <a:rPr lang="en-US" sz="1200" baseline="30000" dirty="0"/>
              <a:t>1</a:t>
            </a:r>
            <a:r>
              <a:rPr lang="en-US" sz="1200" dirty="0"/>
              <a:t> Babylon represents the world, and Zion represents the pure in heart. But how did Babylon become the name for the archetypal rival to Zion?</a:t>
            </a:r>
          </a:p>
          <a:p>
            <a:pPr fontAlgn="base"/>
            <a:r>
              <a:rPr lang="en-US" sz="1200" dirty="0"/>
              <a:t>The city of Babylon predates Abraham. Located in modern-day southern Iraq, it was a thriving commercial center for more than 17 centuries. At its height it was the capital of a vast empire covering much of the Middle East. In about the fourth century B.C., the splendor and wealth of the city began to fade until, in about the second century A.D., Babylon ceased to exist. By ceased to exist, I mean it disappeared. Only piles of rubble and ruin remained. Until the last century, knowledge of the actual city was preserved only in the Bible and in a few references made by ancient historians.</a:t>
            </a:r>
          </a:p>
          <a:p>
            <a:pPr fontAlgn="base"/>
            <a:r>
              <a:rPr lang="en-US" sz="1200" dirty="0"/>
              <a:t>In its prime, Babylon had two features that were, at different times, counted among the Seven Wonders of the Ancient World—the Hanging Gardens and the city’s great exterior walls.</a:t>
            </a:r>
            <a:r>
              <a:rPr lang="en-US" sz="1200" baseline="30000" dirty="0"/>
              <a:t>2</a:t>
            </a:r>
            <a:r>
              <a:rPr lang="en-US" sz="1200" dirty="0"/>
              <a:t> The Hanging Gardens of Babylon were described as a series of arches arranged in a theater-like manner and ascending to the height of a seven-story building. This construction included 16-foot-long stone beams to bear the weight of the different tiers and a hydraulic system to pump water to the top of the structure, from whence it coursed through the gardens. The stone beams and parts of what scholars believe to be the hydraulic pump system were discovered about 100 years ago.</a:t>
            </a:r>
            <a:r>
              <a:rPr lang="en-US" sz="1200" baseline="30000" dirty="0"/>
              <a:t>3</a:t>
            </a:r>
          </a:p>
          <a:p>
            <a:pPr fontAlgn="base"/>
            <a:r>
              <a:rPr lang="en-US" sz="1200" dirty="0"/>
              <a:t>The ancient historian Herodotus noted that the walls of Babylon were 335 feet high and 85 feet wide. The walls surrounded an approximately square city with a circumference of about 56 miles, according to Herodotus.</a:t>
            </a:r>
            <a:r>
              <a:rPr lang="en-US" sz="1200" baseline="30000" dirty="0"/>
              <a:t>4</a:t>
            </a:r>
            <a:r>
              <a:rPr lang="en-US" sz="1200" dirty="0"/>
              <a:t> One could fit BYU, Mapleton, Benjamin, Pleasant Grove, Geneva Steel, and everything in between within the walls described by Herodotus. One could drive two full-sized Hummers side-by-side atop the wall.</a:t>
            </a:r>
          </a:p>
          <a:p>
            <a:pPr fontAlgn="base"/>
            <a:r>
              <a:rPr lang="en-US" sz="1200" dirty="0"/>
              <a:t>Scholars today believe that the Babylon of Nebuchadnezzar was a walled city the size of New York</a:t>
            </a:r>
            <a:r>
              <a:rPr lang="en-US" sz="1200" baseline="30000" dirty="0"/>
              <a:t>5</a:t>
            </a:r>
            <a:r>
              <a:rPr lang="en-US" sz="1200" dirty="0"/>
              <a:t> with a population of 250,000 or more.</a:t>
            </a:r>
            <a:r>
              <a:rPr lang="en-US" sz="1200" baseline="30000" dirty="0"/>
              <a:t>6</a:t>
            </a:r>
            <a:r>
              <a:rPr lang="en-US" sz="1200" dirty="0"/>
              <a:t> Scaling down Herodotus’ dimensions, modern archaeologists say the walls were actually about five stories tall (about 50 feet)</a:t>
            </a:r>
            <a:r>
              <a:rPr lang="en-US" sz="1200" baseline="30000" dirty="0"/>
              <a:t>7</a:t>
            </a:r>
            <a:r>
              <a:rPr lang="en-US" sz="1200" dirty="0"/>
              <a:t> and about 90 feet thick at the base,</a:t>
            </a:r>
            <a:r>
              <a:rPr lang="en-US" sz="1200" baseline="30000" dirty="0"/>
              <a:t>8</a:t>
            </a:r>
            <a:r>
              <a:rPr lang="en-US" sz="1200" dirty="0"/>
              <a:t> while the inner city covered an area of about 2,100 acres.</a:t>
            </a:r>
            <a:r>
              <a:rPr lang="en-US" sz="1200" baseline="30000" dirty="0"/>
              <a:t>9</a:t>
            </a:r>
            <a:endParaRPr lang="en-US" sz="1200" dirty="0"/>
          </a:p>
          <a:p>
            <a:pPr fontAlgn="base"/>
            <a:r>
              <a:rPr lang="en-US" sz="1200" dirty="0"/>
              <a:t>Herodotus also described the great temple </a:t>
            </a:r>
            <a:r>
              <a:rPr lang="en-US" sz="1200" dirty="0" err="1"/>
              <a:t>Etemenanki</a:t>
            </a:r>
            <a:r>
              <a:rPr lang="en-US" sz="1200" dirty="0"/>
              <a:t>, translated as “The House of the Foundations of Heaven and Earth,” which many feel was the Tower of Babel.</a:t>
            </a:r>
            <a:r>
              <a:rPr lang="en-US" sz="1200" baseline="30000" dirty="0"/>
              <a:t>10</a:t>
            </a:r>
            <a:r>
              <a:rPr lang="en-US" sz="1200" dirty="0"/>
              <a:t> “The sanctuary of the deity, on the top floor, had doors inlaid with ivory and beams lined with gold.”</a:t>
            </a:r>
            <a:r>
              <a:rPr lang="en-US" sz="1200" baseline="30000" dirty="0"/>
              <a:t>11</a:t>
            </a:r>
            <a:r>
              <a:rPr lang="en-US" sz="1200" dirty="0"/>
              <a:t> From the rubble heap representing the probable site of this great tower, the local residents have been removing the best brick for several centuries to build dams and more modern buildings. Even so, the rubble heap currently is a mound of broken brick and debris approximately seven stories high.</a:t>
            </a:r>
            <a:r>
              <a:rPr lang="en-US" sz="1200" baseline="30000" dirty="0"/>
              <a:t>12</a:t>
            </a:r>
            <a:r>
              <a:rPr lang="en-US" sz="1200" dirty="0"/>
              <a:t> Evidence suggests that the tower was approximately 30 stories tall and could be seen from 60 miles away.</a:t>
            </a:r>
          </a:p>
          <a:p>
            <a:pPr fontAlgn="base"/>
            <a:endParaRPr lang="en-US" sz="1200" dirty="0"/>
          </a:p>
          <a:p>
            <a:pPr fontAlgn="base"/>
            <a:r>
              <a:rPr lang="en-US" sz="1200" dirty="0"/>
              <a:t>More information:</a:t>
            </a:r>
          </a:p>
          <a:p>
            <a:pPr fontAlgn="base"/>
            <a:r>
              <a:rPr lang="en-US" sz="1200" dirty="0"/>
              <a:t>https://speeches.byu.edu/talks/h-dennis-tolley_business-babylon/</a:t>
            </a:r>
          </a:p>
          <a:p>
            <a:pPr fontAlgn="base"/>
            <a:endParaRPr lang="en-US" sz="1200" b="0" i="0" dirty="0">
              <a:solidFill>
                <a:srgbClr val="373737"/>
              </a:solidFill>
              <a:effectLst/>
            </a:endParaRPr>
          </a:p>
        </p:txBody>
      </p:sp>
    </p:spTree>
    <p:extLst>
      <p:ext uri="{BB962C8B-B14F-4D97-AF65-F5344CB8AC3E}">
        <p14:creationId xmlns:p14="http://schemas.microsoft.com/office/powerpoint/2010/main" val="251974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2" name="TextBox 1"/>
          <p:cNvSpPr txBox="1"/>
          <p:nvPr/>
        </p:nvSpPr>
        <p:spPr>
          <a:xfrm>
            <a:off x="239521" y="909722"/>
            <a:ext cx="9090035" cy="5632311"/>
          </a:xfrm>
          <a:prstGeom prst="rect">
            <a:avLst/>
          </a:prstGeom>
          <a:noFill/>
        </p:spPr>
        <p:txBody>
          <a:bodyPr wrap="square" rtlCol="0">
            <a:spAutoFit/>
          </a:bodyPr>
          <a:lstStyle/>
          <a:p>
            <a:r>
              <a:rPr lang="en-US" dirty="0">
                <a:solidFill>
                  <a:schemeClr val="bg1"/>
                </a:solidFill>
              </a:rPr>
              <a:t>He was born of a priestly family in </a:t>
            </a:r>
            <a:r>
              <a:rPr lang="en-US" dirty="0" err="1">
                <a:solidFill>
                  <a:schemeClr val="bg1"/>
                </a:solidFill>
              </a:rPr>
              <a:t>Anathoth</a:t>
            </a:r>
            <a:r>
              <a:rPr lang="en-US" dirty="0">
                <a:solidFill>
                  <a:schemeClr val="bg1"/>
                </a:solidFill>
              </a:rPr>
              <a:t>, son of </a:t>
            </a:r>
            <a:r>
              <a:rPr lang="en-US" dirty="0" err="1">
                <a:solidFill>
                  <a:schemeClr val="bg1"/>
                </a:solidFill>
              </a:rPr>
              <a:t>Hilkiah</a:t>
            </a:r>
            <a:endParaRPr lang="en-US" dirty="0">
              <a:solidFill>
                <a:schemeClr val="bg1"/>
              </a:solidFill>
            </a:endParaRPr>
          </a:p>
          <a:p>
            <a:endParaRPr lang="en-US" dirty="0">
              <a:solidFill>
                <a:schemeClr val="bg1"/>
              </a:solidFill>
            </a:endParaRPr>
          </a:p>
          <a:p>
            <a:r>
              <a:rPr lang="en-US" dirty="0">
                <a:solidFill>
                  <a:schemeClr val="bg1"/>
                </a:solidFill>
              </a:rPr>
              <a:t>He was a prophet of the Lord during the days of Lehi and Daniel</a:t>
            </a:r>
          </a:p>
          <a:p>
            <a:endParaRPr lang="en-US" dirty="0">
              <a:solidFill>
                <a:schemeClr val="bg1"/>
              </a:solidFill>
            </a:endParaRPr>
          </a:p>
          <a:p>
            <a:r>
              <a:rPr lang="en-US" dirty="0">
                <a:solidFill>
                  <a:schemeClr val="bg1"/>
                </a:solidFill>
              </a:rPr>
              <a:t>He prophesied during a 40 year periods, from around 626 to 585 BC, including the 70 year captivity of Judah</a:t>
            </a:r>
          </a:p>
          <a:p>
            <a:endParaRPr lang="en-US" dirty="0">
              <a:solidFill>
                <a:schemeClr val="bg1"/>
              </a:solidFill>
            </a:endParaRPr>
          </a:p>
          <a:p>
            <a:r>
              <a:rPr lang="en-US" dirty="0">
                <a:solidFill>
                  <a:schemeClr val="bg1"/>
                </a:solidFill>
              </a:rPr>
              <a:t>He declared with power and authority the central governing principles of the gospel—that peace and happiness depend on obedience and honoring the covenants of the Lord</a:t>
            </a:r>
          </a:p>
          <a:p>
            <a:endParaRPr lang="en-US" dirty="0">
              <a:solidFill>
                <a:schemeClr val="bg1"/>
              </a:solidFill>
            </a:endParaRPr>
          </a:p>
          <a:p>
            <a:r>
              <a:rPr lang="en-US" dirty="0">
                <a:solidFill>
                  <a:schemeClr val="bg1"/>
                </a:solidFill>
              </a:rPr>
              <a:t>He witnessed the fall of Jerusalem</a:t>
            </a:r>
          </a:p>
          <a:p>
            <a:endParaRPr lang="en-US" dirty="0">
              <a:solidFill>
                <a:schemeClr val="bg1"/>
              </a:solidFill>
            </a:endParaRPr>
          </a:p>
          <a:p>
            <a:r>
              <a:rPr lang="en-US" dirty="0">
                <a:solidFill>
                  <a:schemeClr val="bg1"/>
                </a:solidFill>
              </a:rPr>
              <a:t>His writings are included in the brass plates of Laban (1 Nephi 5:10-13) and also mentioned two other times in the Book of Mormon (1 Ne. 7:14; Hel. 8:20)</a:t>
            </a:r>
          </a:p>
          <a:p>
            <a:endParaRPr lang="en-US" dirty="0">
              <a:solidFill>
                <a:schemeClr val="bg1"/>
              </a:solidFill>
            </a:endParaRPr>
          </a:p>
          <a:p>
            <a:r>
              <a:rPr lang="en-US" dirty="0">
                <a:solidFill>
                  <a:schemeClr val="bg1"/>
                </a:solidFill>
              </a:rPr>
              <a:t>He prophesied of a ‘new and everlasting covenant’ that would be fulfilled in the return of the kingdom of God to earth prior to the Second Coming (Jeremiah 31:31-34)</a:t>
            </a:r>
          </a:p>
          <a:p>
            <a:endParaRPr lang="en-US" dirty="0">
              <a:solidFill>
                <a:schemeClr val="bg1"/>
              </a:solidFill>
            </a:endParaRPr>
          </a:p>
          <a:p>
            <a:r>
              <a:rPr lang="en-US" dirty="0">
                <a:solidFill>
                  <a:schemeClr val="bg1"/>
                </a:solidFill>
              </a:rPr>
              <a:t>After the fall of Jerusalem the Jews who escaped into Egypt took Jeremiah with them as a kind of fetish (Jeremiah 43:6), and at last, according to tradition, stoned him to death</a:t>
            </a:r>
          </a:p>
        </p:txBody>
      </p:sp>
      <p:sp>
        <p:nvSpPr>
          <p:cNvPr id="4" name="TextBox 3"/>
          <p:cNvSpPr txBox="1"/>
          <p:nvPr/>
        </p:nvSpPr>
        <p:spPr>
          <a:xfrm>
            <a:off x="0" y="-29814"/>
            <a:ext cx="12192000" cy="1015663"/>
          </a:xfrm>
          <a:prstGeom prst="rect">
            <a:avLst/>
          </a:prstGeom>
          <a:noFill/>
        </p:spPr>
        <p:txBody>
          <a:bodyPr wrap="square" rtlCol="0">
            <a:spAutoFit/>
          </a:bodyPr>
          <a:lstStyle/>
          <a:p>
            <a:pPr algn="ctr"/>
            <a:r>
              <a:rPr lang="en-US" sz="6000" dirty="0">
                <a:solidFill>
                  <a:schemeClr val="bg1"/>
                </a:solidFill>
              </a:rPr>
              <a:t>Jeremiah</a:t>
            </a:r>
          </a:p>
        </p:txBody>
      </p:sp>
      <p:sp>
        <p:nvSpPr>
          <p:cNvPr id="60" name="TextBox 59"/>
          <p:cNvSpPr txBox="1"/>
          <p:nvPr/>
        </p:nvSpPr>
        <p:spPr>
          <a:xfrm>
            <a:off x="10105046" y="6409147"/>
            <a:ext cx="1899245" cy="369332"/>
          </a:xfrm>
          <a:prstGeom prst="rect">
            <a:avLst/>
          </a:prstGeom>
          <a:noFill/>
        </p:spPr>
        <p:txBody>
          <a:bodyPr wrap="square" rtlCol="0">
            <a:spAutoFit/>
          </a:bodyPr>
          <a:lstStyle/>
          <a:p>
            <a:pPr algn="r"/>
            <a:r>
              <a:rPr lang="en-US" dirty="0">
                <a:solidFill>
                  <a:schemeClr val="bg1"/>
                </a:solidFill>
              </a:rPr>
              <a:t>(1, 2)</a:t>
            </a:r>
          </a:p>
        </p:txBody>
      </p:sp>
      <p:grpSp>
        <p:nvGrpSpPr>
          <p:cNvPr id="61" name="Group 60"/>
          <p:cNvGrpSpPr/>
          <p:nvPr/>
        </p:nvGrpSpPr>
        <p:grpSpPr>
          <a:xfrm>
            <a:off x="9705255" y="1467816"/>
            <a:ext cx="2094907" cy="4500142"/>
            <a:chOff x="6523258" y="1056356"/>
            <a:chExt cx="1727835" cy="3565259"/>
          </a:xfrm>
        </p:grpSpPr>
        <p:sp>
          <p:nvSpPr>
            <p:cNvPr id="62" name="Oval 61"/>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6833658" y="4171244"/>
              <a:ext cx="1048088" cy="450371"/>
              <a:chOff x="2553716" y="4097121"/>
              <a:chExt cx="1072559" cy="580393"/>
            </a:xfrm>
          </p:grpSpPr>
          <p:grpSp>
            <p:nvGrpSpPr>
              <p:cNvPr id="98" name="Group 3"/>
              <p:cNvGrpSpPr/>
              <p:nvPr/>
            </p:nvGrpSpPr>
            <p:grpSpPr>
              <a:xfrm rot="2754858">
                <a:off x="2662540" y="4014465"/>
                <a:ext cx="362746" cy="580393"/>
                <a:chOff x="1676400" y="2133600"/>
                <a:chExt cx="1447800" cy="2088845"/>
              </a:xfrm>
            </p:grpSpPr>
            <p:sp>
              <p:nvSpPr>
                <p:cNvPr id="103" name="Oval 102"/>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8"/>
              <p:cNvGrpSpPr/>
              <p:nvPr/>
            </p:nvGrpSpPr>
            <p:grpSpPr>
              <a:xfrm rot="19182012">
                <a:off x="3263529" y="4097121"/>
                <a:ext cx="362746" cy="580393"/>
                <a:chOff x="1676400" y="2133600"/>
                <a:chExt cx="1447800" cy="2088845"/>
              </a:xfrm>
            </p:grpSpPr>
            <p:sp>
              <p:nvSpPr>
                <p:cNvPr id="100" name="Oval 9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rapezoid 68"/>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6952896" y="2202573"/>
              <a:ext cx="636861" cy="2098903"/>
              <a:chOff x="6959643" y="2218714"/>
              <a:chExt cx="645186" cy="2113891"/>
            </a:xfrm>
          </p:grpSpPr>
          <p:sp>
            <p:nvSpPr>
              <p:cNvPr id="95" name="Trapezoid 94"/>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753934" y="1458100"/>
              <a:ext cx="1286562" cy="216177"/>
              <a:chOff x="6753934" y="1458100"/>
              <a:chExt cx="1286562" cy="216177"/>
            </a:xfrm>
          </p:grpSpPr>
          <p:sp>
            <p:nvSpPr>
              <p:cNvPr id="90" name="Rounded Rectangle 89"/>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93"/>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Quad Arrow 81"/>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7125206" y="2246482"/>
              <a:ext cx="511959" cy="211463"/>
              <a:chOff x="6753934" y="1458100"/>
              <a:chExt cx="1286562" cy="216177"/>
            </a:xfrm>
          </p:grpSpPr>
          <p:sp>
            <p:nvSpPr>
              <p:cNvPr id="85" name="Rounded Rectangle 84"/>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61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animEffect transition="in" filter="wipe(down)">
                                      <p:cBhvr>
                                        <p:cTn id="9" dur="580">
                                          <p:stCondLst>
                                            <p:cond delay="0"/>
                                          </p:stCondLst>
                                        </p:cTn>
                                        <p:tgtEl>
                                          <p:spTgt spid="61"/>
                                        </p:tgtEl>
                                      </p:cBhvr>
                                    </p:animEffect>
                                    <p:anim calcmode="lin" valueType="num">
                                      <p:cBhvr>
                                        <p:cTn id="10"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5" dur="26">
                                          <p:stCondLst>
                                            <p:cond delay="650"/>
                                          </p:stCondLst>
                                        </p:cTn>
                                        <p:tgtEl>
                                          <p:spTgt spid="61"/>
                                        </p:tgtEl>
                                      </p:cBhvr>
                                      <p:to x="100000" y="60000"/>
                                    </p:animScale>
                                    <p:animScale>
                                      <p:cBhvr>
                                        <p:cTn id="16" dur="166" decel="50000">
                                          <p:stCondLst>
                                            <p:cond delay="676"/>
                                          </p:stCondLst>
                                        </p:cTn>
                                        <p:tgtEl>
                                          <p:spTgt spid="61"/>
                                        </p:tgtEl>
                                      </p:cBhvr>
                                      <p:to x="100000" y="100000"/>
                                    </p:animScale>
                                    <p:animScale>
                                      <p:cBhvr>
                                        <p:cTn id="17" dur="26">
                                          <p:stCondLst>
                                            <p:cond delay="1312"/>
                                          </p:stCondLst>
                                        </p:cTn>
                                        <p:tgtEl>
                                          <p:spTgt spid="61"/>
                                        </p:tgtEl>
                                      </p:cBhvr>
                                      <p:to x="100000" y="80000"/>
                                    </p:animScale>
                                    <p:animScale>
                                      <p:cBhvr>
                                        <p:cTn id="18" dur="166" decel="50000">
                                          <p:stCondLst>
                                            <p:cond delay="1338"/>
                                          </p:stCondLst>
                                        </p:cTn>
                                        <p:tgtEl>
                                          <p:spTgt spid="61"/>
                                        </p:tgtEl>
                                      </p:cBhvr>
                                      <p:to x="100000" y="100000"/>
                                    </p:animScale>
                                    <p:animScale>
                                      <p:cBhvr>
                                        <p:cTn id="19" dur="26">
                                          <p:stCondLst>
                                            <p:cond delay="1642"/>
                                          </p:stCondLst>
                                        </p:cTn>
                                        <p:tgtEl>
                                          <p:spTgt spid="61"/>
                                        </p:tgtEl>
                                      </p:cBhvr>
                                      <p:to x="100000" y="90000"/>
                                    </p:animScale>
                                    <p:animScale>
                                      <p:cBhvr>
                                        <p:cTn id="20" dur="166" decel="50000">
                                          <p:stCondLst>
                                            <p:cond delay="1668"/>
                                          </p:stCondLst>
                                        </p:cTn>
                                        <p:tgtEl>
                                          <p:spTgt spid="61"/>
                                        </p:tgtEl>
                                      </p:cBhvr>
                                      <p:to x="100000" y="100000"/>
                                    </p:animScale>
                                    <p:animScale>
                                      <p:cBhvr>
                                        <p:cTn id="21" dur="26">
                                          <p:stCondLst>
                                            <p:cond delay="1808"/>
                                          </p:stCondLst>
                                        </p:cTn>
                                        <p:tgtEl>
                                          <p:spTgt spid="61"/>
                                        </p:tgtEl>
                                      </p:cBhvr>
                                      <p:to x="100000" y="95000"/>
                                    </p:animScale>
                                    <p:animScale>
                                      <p:cBhvr>
                                        <p:cTn id="22" dur="166" decel="50000">
                                          <p:stCondLst>
                                            <p:cond delay="1834"/>
                                          </p:stCondLst>
                                        </p:cTn>
                                        <p:tgtEl>
                                          <p:spTgt spid="6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2" name="TextBox 1"/>
          <p:cNvSpPr txBox="1"/>
          <p:nvPr/>
        </p:nvSpPr>
        <p:spPr>
          <a:xfrm>
            <a:off x="5914181" y="1910988"/>
            <a:ext cx="5770888" cy="4524315"/>
          </a:xfrm>
          <a:prstGeom prst="rect">
            <a:avLst/>
          </a:prstGeom>
          <a:noFill/>
        </p:spPr>
        <p:txBody>
          <a:bodyPr wrap="square" rtlCol="0">
            <a:spAutoFit/>
          </a:bodyPr>
          <a:lstStyle/>
          <a:p>
            <a:pPr fontAlgn="base"/>
            <a:r>
              <a:rPr lang="en-US" sz="3200" i="1" dirty="0">
                <a:solidFill>
                  <a:schemeClr val="bg1"/>
                </a:solidFill>
              </a:rPr>
              <a:t>Then the word of the </a:t>
            </a:r>
            <a:r>
              <a:rPr lang="en-US" sz="3200" i="1" cap="small" dirty="0">
                <a:solidFill>
                  <a:schemeClr val="bg1"/>
                </a:solidFill>
              </a:rPr>
              <a:t>Lord</a:t>
            </a:r>
            <a:r>
              <a:rPr lang="en-US" sz="3200" i="1" dirty="0">
                <a:solidFill>
                  <a:schemeClr val="bg1"/>
                </a:solidFill>
              </a:rPr>
              <a:t> came unto me, saying,</a:t>
            </a:r>
          </a:p>
          <a:p>
            <a:pPr fontAlgn="base"/>
            <a:endParaRPr lang="en-US" sz="3200" i="1" dirty="0">
              <a:solidFill>
                <a:schemeClr val="bg1"/>
              </a:solidFill>
            </a:endParaRPr>
          </a:p>
          <a:p>
            <a:pPr fontAlgn="base"/>
            <a:r>
              <a:rPr lang="en-US" sz="3200" i="1" dirty="0">
                <a:solidFill>
                  <a:schemeClr val="bg1"/>
                </a:solidFill>
              </a:rPr>
              <a:t>Before I formed thee in the belly I knew thee; and before thou </a:t>
            </a:r>
            <a:r>
              <a:rPr lang="en-US" sz="3200" i="1" dirty="0" err="1">
                <a:solidFill>
                  <a:schemeClr val="bg1"/>
                </a:solidFill>
              </a:rPr>
              <a:t>camest</a:t>
            </a:r>
            <a:r>
              <a:rPr lang="en-US" sz="3200" i="1" dirty="0">
                <a:solidFill>
                  <a:schemeClr val="bg1"/>
                </a:solidFill>
              </a:rPr>
              <a:t> forth out of the womb I sanctified thee, and I ordained thee a prophet unto the nations.</a:t>
            </a:r>
          </a:p>
        </p:txBody>
      </p:sp>
      <p:sp>
        <p:nvSpPr>
          <p:cNvPr id="4" name="TextBox 3"/>
          <p:cNvSpPr txBox="1"/>
          <p:nvPr/>
        </p:nvSpPr>
        <p:spPr>
          <a:xfrm>
            <a:off x="28862" y="41988"/>
            <a:ext cx="12192000" cy="1015663"/>
          </a:xfrm>
          <a:prstGeom prst="rect">
            <a:avLst/>
          </a:prstGeom>
          <a:noFill/>
        </p:spPr>
        <p:txBody>
          <a:bodyPr wrap="square" rtlCol="0">
            <a:spAutoFit/>
          </a:bodyPr>
          <a:lstStyle/>
          <a:p>
            <a:pPr algn="ctr"/>
            <a:r>
              <a:rPr lang="en-US" sz="6000" dirty="0">
                <a:solidFill>
                  <a:schemeClr val="bg1"/>
                </a:solidFill>
              </a:rPr>
              <a:t>Doctrinal Mastery </a:t>
            </a:r>
          </a:p>
        </p:txBody>
      </p:sp>
      <p:sp>
        <p:nvSpPr>
          <p:cNvPr id="60" name="TextBox 59"/>
          <p:cNvSpPr txBox="1"/>
          <p:nvPr/>
        </p:nvSpPr>
        <p:spPr>
          <a:xfrm>
            <a:off x="105050" y="6488668"/>
            <a:ext cx="1899245" cy="369332"/>
          </a:xfrm>
          <a:prstGeom prst="rect">
            <a:avLst/>
          </a:prstGeom>
          <a:noFill/>
        </p:spPr>
        <p:txBody>
          <a:bodyPr wrap="square" rtlCol="0">
            <a:spAutoFit/>
          </a:bodyPr>
          <a:lstStyle/>
          <a:p>
            <a:r>
              <a:rPr lang="en-US" dirty="0">
                <a:solidFill>
                  <a:schemeClr val="bg1"/>
                </a:solidFill>
              </a:rPr>
              <a:t>Jeremiah 1:5</a:t>
            </a:r>
          </a:p>
        </p:txBody>
      </p:sp>
      <p:grpSp>
        <p:nvGrpSpPr>
          <p:cNvPr id="52" name="Group 51"/>
          <p:cNvGrpSpPr/>
          <p:nvPr/>
        </p:nvGrpSpPr>
        <p:grpSpPr>
          <a:xfrm>
            <a:off x="880631" y="1910988"/>
            <a:ext cx="2979879" cy="3770972"/>
            <a:chOff x="2819400" y="3657600"/>
            <a:chExt cx="1447800" cy="2121932"/>
          </a:xfrm>
        </p:grpSpPr>
        <p:sp>
          <p:nvSpPr>
            <p:cNvPr id="53" name="TextBox 52"/>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54" name="Rectangle 53"/>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Jeremiah 1:4-5</a:t>
              </a:r>
            </a:p>
          </p:txBody>
        </p:sp>
        <p:sp>
          <p:nvSpPr>
            <p:cNvPr id="57" name="Rectangle 56"/>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ight Arrow 2"/>
          <p:cNvSpPr/>
          <p:nvPr/>
        </p:nvSpPr>
        <p:spPr>
          <a:xfrm>
            <a:off x="4187952" y="3273552"/>
            <a:ext cx="1554480" cy="1078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7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250" fill="hold"/>
                                        <p:tgtEl>
                                          <p:spTgt spid="52"/>
                                        </p:tgtEl>
                                        <p:attrNameLst>
                                          <p:attrName>ppt_x</p:attrName>
                                        </p:attrNameLst>
                                      </p:cBhvr>
                                      <p:tavLst>
                                        <p:tav tm="0">
                                          <p:val>
                                            <p:strVal val="0-#ppt_w/2"/>
                                          </p:val>
                                        </p:tav>
                                        <p:tav tm="100000">
                                          <p:val>
                                            <p:strVal val="#ppt_x"/>
                                          </p:val>
                                        </p:tav>
                                      </p:tavLst>
                                    </p:anim>
                                    <p:anim calcmode="lin" valueType="num">
                                      <p:cBhvr additive="base">
                                        <p:cTn id="8" dur="125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105050" y="38942"/>
            <a:ext cx="6904193" cy="1015663"/>
          </a:xfrm>
          <a:prstGeom prst="rect">
            <a:avLst/>
          </a:prstGeom>
          <a:noFill/>
        </p:spPr>
        <p:txBody>
          <a:bodyPr wrap="square" rtlCol="0">
            <a:spAutoFit/>
          </a:bodyPr>
          <a:lstStyle/>
          <a:p>
            <a:pPr algn="ctr"/>
            <a:r>
              <a:rPr lang="en-US" sz="6000" dirty="0">
                <a:solidFill>
                  <a:schemeClr val="bg1"/>
                </a:solidFill>
              </a:rPr>
              <a:t>Foreordination</a:t>
            </a:r>
          </a:p>
        </p:txBody>
      </p:sp>
      <p:sp>
        <p:nvSpPr>
          <p:cNvPr id="60" name="TextBox 59"/>
          <p:cNvSpPr txBox="1"/>
          <p:nvPr/>
        </p:nvSpPr>
        <p:spPr>
          <a:xfrm>
            <a:off x="105050" y="6488668"/>
            <a:ext cx="1899245" cy="369332"/>
          </a:xfrm>
          <a:prstGeom prst="rect">
            <a:avLst/>
          </a:prstGeom>
          <a:noFill/>
        </p:spPr>
        <p:txBody>
          <a:bodyPr wrap="square" rtlCol="0">
            <a:spAutoFit/>
          </a:bodyPr>
          <a:lstStyle/>
          <a:p>
            <a:r>
              <a:rPr lang="en-US" dirty="0">
                <a:solidFill>
                  <a:schemeClr val="bg1"/>
                </a:solidFill>
              </a:rPr>
              <a:t>Jeremiah 1:5</a:t>
            </a:r>
          </a:p>
        </p:txBody>
      </p:sp>
      <p:grpSp>
        <p:nvGrpSpPr>
          <p:cNvPr id="12" name="Group 11"/>
          <p:cNvGrpSpPr/>
          <p:nvPr/>
        </p:nvGrpSpPr>
        <p:grpSpPr>
          <a:xfrm>
            <a:off x="7603537" y="20266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32643" y="1096811"/>
              <a:ext cx="2293346" cy="1077218"/>
            </a:xfrm>
            <a:prstGeom prst="rect">
              <a:avLst/>
            </a:prstGeom>
          </p:spPr>
          <p:txBody>
            <a:bodyPr wrap="square">
              <a:spAutoFit/>
            </a:bodyPr>
            <a:lstStyle/>
            <a:p>
              <a:pPr algn="ctr"/>
              <a:r>
                <a:rPr lang="en-US" sz="1600" b="1" dirty="0"/>
                <a:t>Before we were born, our Heavenly Father knew us and we existed as His spirit children</a:t>
              </a:r>
              <a:endParaRPr lang="en-US" sz="1600" i="1" dirty="0"/>
            </a:p>
          </p:txBody>
        </p:sp>
      </p:grpSp>
      <p:sp>
        <p:nvSpPr>
          <p:cNvPr id="3" name="Rectangle 2"/>
          <p:cNvSpPr/>
          <p:nvPr/>
        </p:nvSpPr>
        <p:spPr>
          <a:xfrm>
            <a:off x="5563651" y="3049145"/>
            <a:ext cx="6096000" cy="2862322"/>
          </a:xfrm>
          <a:prstGeom prst="rect">
            <a:avLst/>
          </a:prstGeom>
        </p:spPr>
        <p:txBody>
          <a:bodyPr>
            <a:spAutoFit/>
          </a:bodyPr>
          <a:lstStyle/>
          <a:p>
            <a:r>
              <a:rPr lang="en-US" dirty="0">
                <a:solidFill>
                  <a:schemeClr val="bg1"/>
                </a:solidFill>
                <a:latin typeface="Calibri" panose="020F0502020204030204" pitchFamily="34" charset="0"/>
              </a:rPr>
              <a:t>“The doctrine of foreordination applies to all members of the Church, not just to the Savior and His prophets. Before the creation of the earth, faithful women were given certain responsibilities and faithful men were foreordained to certain priesthood duties.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you do not remember that time, you surely agreed to fulfill significant tasks in the service of your Father. As you prove yourself worthy, you will be given opportunities to fulfill the assignments you then received” (3) </a:t>
            </a:r>
            <a:endParaRPr lang="en-US" dirty="0">
              <a:solidFill>
                <a:schemeClr val="bg1"/>
              </a:solidFill>
            </a:endParaRPr>
          </a:p>
        </p:txBody>
      </p:sp>
      <p:pic>
        <p:nvPicPr>
          <p:cNvPr id="4098" name="Picture 2" descr="http://blog.mrm.org/wp-content/uploads/2013/07/Council-Heaven-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527" y="1551400"/>
            <a:ext cx="35337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9552"/>
            <a:ext cx="12192000" cy="1015663"/>
          </a:xfrm>
          <a:prstGeom prst="rect">
            <a:avLst/>
          </a:prstGeom>
          <a:noFill/>
        </p:spPr>
        <p:txBody>
          <a:bodyPr wrap="square" rtlCol="0">
            <a:spAutoFit/>
          </a:bodyPr>
          <a:lstStyle/>
          <a:p>
            <a:pPr algn="ctr"/>
            <a:r>
              <a:rPr lang="en-US" sz="6000" dirty="0">
                <a:solidFill>
                  <a:schemeClr val="bg1"/>
                </a:solidFill>
              </a:rPr>
              <a:t>Responsibilities Given…</a:t>
            </a:r>
          </a:p>
        </p:txBody>
      </p:sp>
      <p:sp>
        <p:nvSpPr>
          <p:cNvPr id="60" name="TextBox 59"/>
          <p:cNvSpPr txBox="1"/>
          <p:nvPr/>
        </p:nvSpPr>
        <p:spPr>
          <a:xfrm>
            <a:off x="105050" y="6488668"/>
            <a:ext cx="1899245" cy="369332"/>
          </a:xfrm>
          <a:prstGeom prst="rect">
            <a:avLst/>
          </a:prstGeom>
          <a:noFill/>
        </p:spPr>
        <p:txBody>
          <a:bodyPr wrap="square" rtlCol="0">
            <a:spAutoFit/>
          </a:bodyPr>
          <a:lstStyle/>
          <a:p>
            <a:r>
              <a:rPr lang="en-US" dirty="0">
                <a:solidFill>
                  <a:schemeClr val="bg1"/>
                </a:solidFill>
              </a:rPr>
              <a:t>Jeremiah 1:5</a:t>
            </a:r>
          </a:p>
        </p:txBody>
      </p:sp>
      <p:grpSp>
        <p:nvGrpSpPr>
          <p:cNvPr id="12" name="Group 11"/>
          <p:cNvGrpSpPr/>
          <p:nvPr/>
        </p:nvGrpSpPr>
        <p:grpSpPr>
          <a:xfrm>
            <a:off x="251761" y="927469"/>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32643" y="1096811"/>
              <a:ext cx="2293346" cy="1323439"/>
            </a:xfrm>
            <a:prstGeom prst="rect">
              <a:avLst/>
            </a:prstGeom>
          </p:spPr>
          <p:txBody>
            <a:bodyPr wrap="square">
              <a:spAutoFit/>
            </a:bodyPr>
            <a:lstStyle/>
            <a:p>
              <a:pPr algn="ctr"/>
              <a:r>
                <a:rPr lang="en-US" sz="1600" b="1" dirty="0"/>
                <a:t>Before we were born, we were given specific responsibilities and duties to perform during mortality</a:t>
              </a:r>
              <a:endParaRPr lang="en-US" sz="1600" i="1" dirty="0"/>
            </a:p>
          </p:txBody>
        </p:sp>
      </p:grpSp>
      <p:sp>
        <p:nvSpPr>
          <p:cNvPr id="3" name="Rectangle 2"/>
          <p:cNvSpPr/>
          <p:nvPr/>
        </p:nvSpPr>
        <p:spPr>
          <a:xfrm>
            <a:off x="4201051" y="1571353"/>
            <a:ext cx="6096000" cy="4524315"/>
          </a:xfrm>
          <a:prstGeom prst="rect">
            <a:avLst/>
          </a:prstGeom>
        </p:spPr>
        <p:txBody>
          <a:bodyPr>
            <a:spAutoFit/>
          </a:bodyPr>
          <a:lstStyle/>
          <a:p>
            <a:pPr fontAlgn="base"/>
            <a:r>
              <a:rPr lang="en-US" sz="3200" dirty="0">
                <a:solidFill>
                  <a:srgbClr val="FFFF00"/>
                </a:solidFill>
              </a:rPr>
              <a:t>What are some of the responsibilities and duties that the Lord may have ordained His children to do in this life?</a:t>
            </a:r>
          </a:p>
          <a:p>
            <a:pPr fontAlgn="base"/>
            <a:endParaRPr lang="en-US" sz="3200" dirty="0">
              <a:solidFill>
                <a:srgbClr val="FFFF00"/>
              </a:solidFill>
            </a:endParaRPr>
          </a:p>
          <a:p>
            <a:pPr fontAlgn="base"/>
            <a:r>
              <a:rPr lang="en-US" sz="3200" dirty="0">
                <a:solidFill>
                  <a:srgbClr val="FFFF00"/>
                </a:solidFill>
              </a:rPr>
              <a:t>In what ways can we identify the specific duties or responsibilities we are to perform during mortality?</a:t>
            </a:r>
          </a:p>
        </p:txBody>
      </p:sp>
      <p:pic>
        <p:nvPicPr>
          <p:cNvPr id="28"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96934" y="2992450"/>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25060"/>
            <a:ext cx="12192000" cy="1015663"/>
          </a:xfrm>
          <a:prstGeom prst="rect">
            <a:avLst/>
          </a:prstGeom>
          <a:noFill/>
        </p:spPr>
        <p:txBody>
          <a:bodyPr wrap="square" rtlCol="0">
            <a:spAutoFit/>
          </a:bodyPr>
          <a:lstStyle/>
          <a:p>
            <a:pPr algn="ctr"/>
            <a:r>
              <a:rPr lang="en-US" sz="6000" dirty="0">
                <a:solidFill>
                  <a:schemeClr val="bg1"/>
                </a:solidFill>
              </a:rPr>
              <a:t>Patriarchal Blessings</a:t>
            </a:r>
          </a:p>
        </p:txBody>
      </p:sp>
      <p:sp>
        <p:nvSpPr>
          <p:cNvPr id="3" name="Rectangle 2"/>
          <p:cNvSpPr/>
          <p:nvPr/>
        </p:nvSpPr>
        <p:spPr>
          <a:xfrm>
            <a:off x="309282" y="1037591"/>
            <a:ext cx="9812957" cy="584775"/>
          </a:xfrm>
          <a:prstGeom prst="rect">
            <a:avLst/>
          </a:prstGeom>
        </p:spPr>
        <p:txBody>
          <a:bodyPr wrap="square">
            <a:spAutoFit/>
          </a:bodyPr>
          <a:lstStyle/>
          <a:p>
            <a:pPr fontAlgn="base"/>
            <a:r>
              <a:rPr lang="en-US" sz="3200" b="1" dirty="0">
                <a:solidFill>
                  <a:srgbClr val="00B0F0"/>
                </a:solidFill>
              </a:rPr>
              <a:t>What is a patriarchal blessing?</a:t>
            </a:r>
            <a:endParaRPr lang="en-US" sz="3200" dirty="0">
              <a:solidFill>
                <a:srgbClr val="00B0F0"/>
              </a:solidFill>
            </a:endParaRPr>
          </a:p>
        </p:txBody>
      </p:sp>
      <p:sp>
        <p:nvSpPr>
          <p:cNvPr id="2" name="Rectangle 1"/>
          <p:cNvSpPr/>
          <p:nvPr/>
        </p:nvSpPr>
        <p:spPr>
          <a:xfrm>
            <a:off x="11521624" y="6488668"/>
            <a:ext cx="670376" cy="369332"/>
          </a:xfrm>
          <a:prstGeom prst="rect">
            <a:avLst/>
          </a:prstGeom>
        </p:spPr>
        <p:txBody>
          <a:bodyPr wrap="none">
            <a:spAutoFit/>
          </a:bodyPr>
          <a:lstStyle/>
          <a:p>
            <a:r>
              <a:rPr lang="en-US" dirty="0">
                <a:solidFill>
                  <a:schemeClr val="bg1"/>
                </a:solidFill>
              </a:rPr>
              <a:t> (4,5)</a:t>
            </a:r>
            <a:endParaRPr lang="en-US" dirty="0"/>
          </a:p>
        </p:txBody>
      </p:sp>
      <p:sp>
        <p:nvSpPr>
          <p:cNvPr id="5" name="Rectangle 4"/>
          <p:cNvSpPr/>
          <p:nvPr/>
        </p:nvSpPr>
        <p:spPr>
          <a:xfrm>
            <a:off x="1328555" y="5037545"/>
            <a:ext cx="9534889" cy="1323439"/>
          </a:xfrm>
          <a:prstGeom prst="rect">
            <a:avLst/>
          </a:prstGeom>
        </p:spPr>
        <p:txBody>
          <a:bodyPr wrap="square">
            <a:spAutoFit/>
          </a:bodyPr>
          <a:lstStyle/>
          <a:p>
            <a:pPr fontAlgn="base"/>
            <a:endParaRPr lang="en-US" sz="2000" dirty="0">
              <a:solidFill>
                <a:schemeClr val="bg1"/>
              </a:solidFill>
            </a:endParaRPr>
          </a:p>
          <a:p>
            <a:pPr fontAlgn="base"/>
            <a:r>
              <a:rPr lang="en-US" sz="2000" dirty="0">
                <a:solidFill>
                  <a:schemeClr val="bg1"/>
                </a:solidFill>
              </a:rPr>
              <a:t>Patriarchal blessings include a declaration of a person’s lineage in the house of Israel and contain personal counsel from the Lord. As a person studies his or her patriarchal blessing and follows the counsel it contains, it will provide guidance, comfort, and protection.</a:t>
            </a:r>
          </a:p>
        </p:txBody>
      </p:sp>
      <p:sp>
        <p:nvSpPr>
          <p:cNvPr id="6" name="Rectangle 5"/>
          <p:cNvSpPr/>
          <p:nvPr/>
        </p:nvSpPr>
        <p:spPr>
          <a:xfrm>
            <a:off x="748553" y="1957154"/>
            <a:ext cx="4189207" cy="1323439"/>
          </a:xfrm>
          <a:prstGeom prst="rect">
            <a:avLst/>
          </a:prstGeom>
        </p:spPr>
        <p:txBody>
          <a:bodyPr wrap="square">
            <a:spAutoFit/>
          </a:bodyPr>
          <a:lstStyle/>
          <a:p>
            <a:pPr fontAlgn="base"/>
            <a:r>
              <a:rPr lang="en-US" sz="2000" dirty="0">
                <a:solidFill>
                  <a:schemeClr val="bg1"/>
                </a:solidFill>
              </a:rPr>
              <a:t>“Every worthy, baptized member is entitled to and should receive a patriarchal blessing, which provides inspired direction from the Lord”.</a:t>
            </a:r>
          </a:p>
        </p:txBody>
      </p:sp>
      <p:pic>
        <p:nvPicPr>
          <p:cNvPr id="5122" name="Picture 2" descr="https://www.mormonchannel.org/bc/content/mormon-channel/images/audio/1600x900/what-is-a-patriarchal-blessing-episode-62-2011-1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8702" y="1772324"/>
            <a:ext cx="5815235" cy="327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4" name="TextBox 3"/>
          <p:cNvSpPr txBox="1"/>
          <p:nvPr/>
        </p:nvSpPr>
        <p:spPr>
          <a:xfrm>
            <a:off x="0" y="32559"/>
            <a:ext cx="12192000" cy="1015663"/>
          </a:xfrm>
          <a:prstGeom prst="rect">
            <a:avLst/>
          </a:prstGeom>
          <a:noFill/>
        </p:spPr>
        <p:txBody>
          <a:bodyPr wrap="square" rtlCol="0">
            <a:spAutoFit/>
          </a:bodyPr>
          <a:lstStyle/>
          <a:p>
            <a:pPr algn="ctr"/>
            <a:r>
              <a:rPr lang="en-US" sz="6000" dirty="0">
                <a:solidFill>
                  <a:schemeClr val="bg1"/>
                </a:solidFill>
              </a:rPr>
              <a:t>Patriarchal Blessings</a:t>
            </a:r>
          </a:p>
        </p:txBody>
      </p:sp>
      <p:sp>
        <p:nvSpPr>
          <p:cNvPr id="3" name="Rectangle 2"/>
          <p:cNvSpPr/>
          <p:nvPr/>
        </p:nvSpPr>
        <p:spPr>
          <a:xfrm>
            <a:off x="309282" y="1037591"/>
            <a:ext cx="9812957" cy="584775"/>
          </a:xfrm>
          <a:prstGeom prst="rect">
            <a:avLst/>
          </a:prstGeom>
        </p:spPr>
        <p:txBody>
          <a:bodyPr wrap="square">
            <a:spAutoFit/>
          </a:bodyPr>
          <a:lstStyle/>
          <a:p>
            <a:pPr fontAlgn="base"/>
            <a:r>
              <a:rPr lang="en-US" sz="3200" b="1" dirty="0">
                <a:solidFill>
                  <a:srgbClr val="00B0F0"/>
                </a:solidFill>
              </a:rPr>
              <a:t>How can I obtain a copy of my patriarchal blessing?</a:t>
            </a:r>
            <a:endParaRPr lang="en-US" sz="3200" dirty="0">
              <a:solidFill>
                <a:srgbClr val="00B0F0"/>
              </a:solidFill>
            </a:endParaRPr>
          </a:p>
        </p:txBody>
      </p:sp>
      <p:sp>
        <p:nvSpPr>
          <p:cNvPr id="2" name="Rectangle 1"/>
          <p:cNvSpPr/>
          <p:nvPr/>
        </p:nvSpPr>
        <p:spPr>
          <a:xfrm>
            <a:off x="11521624" y="6488668"/>
            <a:ext cx="495649" cy="369332"/>
          </a:xfrm>
          <a:prstGeom prst="rect">
            <a:avLst/>
          </a:prstGeom>
        </p:spPr>
        <p:txBody>
          <a:bodyPr wrap="none">
            <a:spAutoFit/>
          </a:bodyPr>
          <a:lstStyle/>
          <a:p>
            <a:r>
              <a:rPr lang="en-US" dirty="0">
                <a:solidFill>
                  <a:schemeClr val="bg1"/>
                </a:solidFill>
              </a:rPr>
              <a:t> (4)</a:t>
            </a:r>
            <a:endParaRPr lang="en-US" dirty="0"/>
          </a:p>
        </p:txBody>
      </p:sp>
      <p:sp>
        <p:nvSpPr>
          <p:cNvPr id="5" name="Rectangle 4"/>
          <p:cNvSpPr/>
          <p:nvPr/>
        </p:nvSpPr>
        <p:spPr>
          <a:xfrm>
            <a:off x="5760812" y="5207783"/>
            <a:ext cx="6096000" cy="1323439"/>
          </a:xfrm>
          <a:prstGeom prst="rect">
            <a:avLst/>
          </a:prstGeom>
        </p:spPr>
        <p:txBody>
          <a:bodyPr>
            <a:spAutoFit/>
          </a:bodyPr>
          <a:lstStyle/>
          <a:p>
            <a:pPr fontAlgn="base"/>
            <a:endParaRPr lang="en-US" sz="2000" dirty="0">
              <a:solidFill>
                <a:schemeClr val="bg1"/>
              </a:solidFill>
            </a:endParaRPr>
          </a:p>
          <a:p>
            <a:pPr fontAlgn="base"/>
            <a:r>
              <a:rPr lang="en-US" sz="2000" dirty="0">
                <a:solidFill>
                  <a:schemeClr val="bg1"/>
                </a:solidFill>
              </a:rPr>
              <a:t>The Church History Library can provide a copy of a patriarchal blessing that has been submitted by your patriarch.</a:t>
            </a:r>
          </a:p>
        </p:txBody>
      </p:sp>
      <p:sp>
        <p:nvSpPr>
          <p:cNvPr id="6" name="Rectangle 5"/>
          <p:cNvSpPr/>
          <p:nvPr/>
        </p:nvSpPr>
        <p:spPr>
          <a:xfrm>
            <a:off x="748553" y="1957154"/>
            <a:ext cx="6096000" cy="1938992"/>
          </a:xfrm>
          <a:prstGeom prst="rect">
            <a:avLst/>
          </a:prstGeom>
        </p:spPr>
        <p:txBody>
          <a:bodyPr>
            <a:spAutoFit/>
          </a:bodyPr>
          <a:lstStyle/>
          <a:p>
            <a:pPr fontAlgn="base"/>
            <a:r>
              <a:rPr lang="en-US" sz="2000" dirty="0">
                <a:solidFill>
                  <a:schemeClr val="bg1"/>
                </a:solidFill>
              </a:rPr>
              <a:t>A person who has received a patriarchal blessing should carefully safeguard the copy he or she receives. However, if this copy is lost or destroyed, another one may be obtained from the patriarch if he still has the original in his binder of blessings. If the original has been sent to Church headquarters, a copy may be obtained”</a:t>
            </a:r>
          </a:p>
        </p:txBody>
      </p:sp>
      <p:pic>
        <p:nvPicPr>
          <p:cNvPr id="6148" name="Picture 4" descr="https://history.lds.org/bc/content/images/780x390/church-history-library-65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01" y="4025956"/>
            <a:ext cx="4925423" cy="24627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media.ldscdn.org/images/media-library/temples-related/temple-square/church-office-building-772770-print.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2232" y="1702830"/>
            <a:ext cx="2433160" cy="36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4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5516</Words>
  <Application>Microsoft Office PowerPoint</Application>
  <PresentationFormat>Widescreen</PresentationFormat>
  <Paragraphs>381</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 Light</vt:lpstr>
      <vt:lpstr>Calibri</vt:lpstr>
      <vt:lpstr>Arial</vt:lpstr>
      <vt:lpstr>Comic Sans MS</vt:lpstr>
      <vt:lpstr>Abadi</vt:lpstr>
      <vt:lpstr>Colonna MT</vt:lpstr>
      <vt:lpstr>Bradley Hand ITC</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74</cp:revision>
  <dcterms:created xsi:type="dcterms:W3CDTF">2016-03-10T16:23:45Z</dcterms:created>
  <dcterms:modified xsi:type="dcterms:W3CDTF">2020-11-16T17:05:30Z</dcterms:modified>
</cp:coreProperties>
</file>