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4" r:id="rId7"/>
    <p:sldId id="265" r:id="rId8"/>
    <p:sldId id="266" r:id="rId9"/>
    <p:sldId id="268" r:id="rId10"/>
    <p:sldId id="269" r:id="rId11"/>
    <p:sldId id="270" r:id="rId12"/>
    <p:sldId id="271" r:id="rId13"/>
    <p:sldId id="272" r:id="rId14"/>
    <p:sldId id="275" r:id="rId15"/>
    <p:sldId id="273" r:id="rId16"/>
    <p:sldId id="274"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58" r:id="rId34"/>
    <p:sldId id="257" r:id="rId35"/>
    <p:sldId id="263" r:id="rId36"/>
    <p:sldId id="283" r:id="rId37"/>
    <p:sldId id="267" r:id="rId38"/>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georgia" panose="02040502050405020303" pitchFamily="18" charset="0"/>
      <p:regular r:id="rId45"/>
      <p:bold r:id="rId46"/>
      <p:italic r:id="rId47"/>
      <p:boldItalic r:id="rId48"/>
    </p:embeddedFont>
    <p:embeddedFont>
      <p:font typeface="Palatino"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FF85BD-AAB8-4D5E-98DB-12C58653951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88516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F85BD-AAB8-4D5E-98DB-12C58653951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09435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F85BD-AAB8-4D5E-98DB-12C58653951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9657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F85BD-AAB8-4D5E-98DB-12C58653951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57893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F85BD-AAB8-4D5E-98DB-12C58653951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255916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FF85BD-AAB8-4D5E-98DB-12C58653951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138474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FF85BD-AAB8-4D5E-98DB-12C58653951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22163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FF85BD-AAB8-4D5E-98DB-12C58653951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64188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F85BD-AAB8-4D5E-98DB-12C58653951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301598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FF85BD-AAB8-4D5E-98DB-12C58653951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406521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FF85BD-AAB8-4D5E-98DB-12C58653951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F396-622A-4C58-931C-A84B80BA80C9}" type="slidenum">
              <a:rPr lang="en-US" smtClean="0"/>
              <a:t>‹#›</a:t>
            </a:fld>
            <a:endParaRPr lang="en-US"/>
          </a:p>
        </p:txBody>
      </p:sp>
    </p:spTree>
    <p:extLst>
      <p:ext uri="{BB962C8B-B14F-4D97-AF65-F5344CB8AC3E}">
        <p14:creationId xmlns:p14="http://schemas.microsoft.com/office/powerpoint/2010/main" val="159878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F85BD-AAB8-4D5E-98DB-12C58653951A}"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DF396-622A-4C58-931C-A84B80BA80C9}" type="slidenum">
              <a:rPr lang="en-US" smtClean="0"/>
              <a:t>‹#›</a:t>
            </a:fld>
            <a:endParaRPr lang="en-US"/>
          </a:p>
        </p:txBody>
      </p:sp>
    </p:spTree>
    <p:extLst>
      <p:ext uri="{BB962C8B-B14F-4D97-AF65-F5344CB8AC3E}">
        <p14:creationId xmlns:p14="http://schemas.microsoft.com/office/powerpoint/2010/main" val="392360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71FB8-26F8-43C4-9F82-3ABDAF20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84727" y="1051705"/>
            <a:ext cx="10822546" cy="1538883"/>
          </a:xfrm>
          <a:prstGeom prst="rect">
            <a:avLst/>
          </a:prstGeom>
          <a:noFill/>
        </p:spPr>
        <p:txBody>
          <a:bodyPr wrap="square" rtlCol="0">
            <a:spAutoFit/>
          </a:bodyPr>
          <a:lstStyle/>
          <a:p>
            <a:pPr algn="ctr"/>
            <a:r>
              <a:rPr lang="en-US" sz="5400" dirty="0">
                <a:solidFill>
                  <a:schemeClr val="bg1"/>
                </a:solidFill>
              </a:rPr>
              <a:t>Jeremiah </a:t>
            </a:r>
            <a:r>
              <a:rPr lang="en-US" sz="5400" dirty="0">
                <a:solidFill>
                  <a:schemeClr val="bg1"/>
                </a:solidFill>
                <a:latin typeface="+mn-lt"/>
              </a:rPr>
              <a:t>Prophecies Under </a:t>
            </a:r>
            <a:r>
              <a:rPr lang="en-US" sz="5400" dirty="0" err="1">
                <a:solidFill>
                  <a:schemeClr val="bg1"/>
                </a:solidFill>
                <a:latin typeface="+mn-lt"/>
              </a:rPr>
              <a:t>Jehoiakim</a:t>
            </a:r>
            <a:endParaRPr lang="en-US" sz="5400" dirty="0">
              <a:solidFill>
                <a:schemeClr val="bg1"/>
              </a:solidFill>
              <a:latin typeface="+mn-lt"/>
            </a:endParaRPr>
          </a:p>
          <a:p>
            <a:pPr algn="ctr"/>
            <a:r>
              <a:rPr lang="en-US" sz="4000" dirty="0">
                <a:solidFill>
                  <a:schemeClr val="bg1"/>
                </a:solidFill>
              </a:rPr>
              <a:t>Jeremiah 7-16</a:t>
            </a:r>
          </a:p>
        </p:txBody>
      </p:sp>
      <p:sp>
        <p:nvSpPr>
          <p:cNvPr id="7" name="TextBox 6"/>
          <p:cNvSpPr txBox="1"/>
          <p:nvPr/>
        </p:nvSpPr>
        <p:spPr>
          <a:xfrm>
            <a:off x="76200" y="108857"/>
            <a:ext cx="2286000" cy="369332"/>
          </a:xfrm>
          <a:prstGeom prst="rect">
            <a:avLst/>
          </a:prstGeom>
          <a:noFill/>
        </p:spPr>
        <p:txBody>
          <a:bodyPr wrap="square" rtlCol="0">
            <a:spAutoFit/>
          </a:bodyPr>
          <a:lstStyle/>
          <a:p>
            <a:r>
              <a:rPr lang="en-US">
                <a:solidFill>
                  <a:schemeClr val="bg1"/>
                </a:solidFill>
              </a:rPr>
              <a:t>Lesson 138 Part 1</a:t>
            </a:r>
            <a:endParaRPr lang="en-US" dirty="0">
              <a:solidFill>
                <a:schemeClr val="bg1"/>
              </a:solidFill>
            </a:endParaRPr>
          </a:p>
        </p:txBody>
      </p:sp>
      <p:grpSp>
        <p:nvGrpSpPr>
          <p:cNvPr id="8" name="Group 7"/>
          <p:cNvGrpSpPr/>
          <p:nvPr/>
        </p:nvGrpSpPr>
        <p:grpSpPr>
          <a:xfrm>
            <a:off x="1219200" y="2086381"/>
            <a:ext cx="2094907" cy="4500142"/>
            <a:chOff x="6523258" y="1056356"/>
            <a:chExt cx="1727835" cy="3565259"/>
          </a:xfrm>
        </p:grpSpPr>
        <p:sp>
          <p:nvSpPr>
            <p:cNvPr id="9" name="Oval 8"/>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833658" y="4171244"/>
              <a:ext cx="1048088" cy="450371"/>
              <a:chOff x="2553716" y="4097121"/>
              <a:chExt cx="1072559" cy="580393"/>
            </a:xfrm>
          </p:grpSpPr>
          <p:grpSp>
            <p:nvGrpSpPr>
              <p:cNvPr id="45" name="Group 3"/>
              <p:cNvGrpSpPr/>
              <p:nvPr/>
            </p:nvGrpSpPr>
            <p:grpSpPr>
              <a:xfrm rot="2754858">
                <a:off x="2662540" y="4014465"/>
                <a:ext cx="362746" cy="580393"/>
                <a:chOff x="1676400" y="2133600"/>
                <a:chExt cx="1447800" cy="2088845"/>
              </a:xfrm>
            </p:grpSpPr>
            <p:sp>
              <p:nvSpPr>
                <p:cNvPr id="50" name="Oval 4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8"/>
              <p:cNvGrpSpPr/>
              <p:nvPr/>
            </p:nvGrpSpPr>
            <p:grpSpPr>
              <a:xfrm rot="19182012">
                <a:off x="3263529" y="4097121"/>
                <a:ext cx="362746" cy="580393"/>
                <a:chOff x="1676400" y="2133600"/>
                <a:chExt cx="1447800" cy="2088845"/>
              </a:xfrm>
            </p:grpSpPr>
            <p:sp>
              <p:nvSpPr>
                <p:cNvPr id="47" name="Oval 4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952896" y="2202573"/>
              <a:ext cx="636861" cy="2098903"/>
              <a:chOff x="6959643" y="2218714"/>
              <a:chExt cx="645186" cy="2113891"/>
            </a:xfrm>
          </p:grpSpPr>
          <p:sp>
            <p:nvSpPr>
              <p:cNvPr id="42" name="Trapezoid 41"/>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53934" y="1458100"/>
              <a:ext cx="1286562" cy="216177"/>
              <a:chOff x="6753934" y="1458100"/>
              <a:chExt cx="1286562" cy="216177"/>
            </a:xfrm>
          </p:grpSpPr>
          <p:sp>
            <p:nvSpPr>
              <p:cNvPr id="37" name="Rounded Rectangle 36"/>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28"/>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125206" y="2246482"/>
              <a:ext cx="511959" cy="211463"/>
              <a:chOff x="6753934" y="1458100"/>
              <a:chExt cx="1286562" cy="216177"/>
            </a:xfrm>
          </p:grpSpPr>
          <p:sp>
            <p:nvSpPr>
              <p:cNvPr id="32" name="Rounded Rectangle 31"/>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6748151" y="2721489"/>
            <a:ext cx="4262288" cy="3042882"/>
            <a:chOff x="1172786" y="1041686"/>
            <a:chExt cx="7562195" cy="5398712"/>
          </a:xfrm>
        </p:grpSpPr>
        <p:sp>
          <p:nvSpPr>
            <p:cNvPr id="54" name="Rectangle 53"/>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893103" y="4660421"/>
              <a:ext cx="2027660" cy="1654678"/>
              <a:chOff x="222738" y="1474170"/>
              <a:chExt cx="2027660" cy="1654678"/>
            </a:xfrm>
          </p:grpSpPr>
          <p:sp>
            <p:nvSpPr>
              <p:cNvPr id="234" name="Oval 233"/>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596173" y="1041686"/>
              <a:ext cx="2523931" cy="411548"/>
              <a:chOff x="2383002" y="2209800"/>
              <a:chExt cx="2877525" cy="713380"/>
            </a:xfrm>
          </p:grpSpPr>
          <p:sp>
            <p:nvSpPr>
              <p:cNvPr id="228" name="Quad Arrow Callout 227"/>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Callout 228"/>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Callout 229"/>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Callout 230"/>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Callout 231"/>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Callout 232"/>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3562739" y="1698090"/>
              <a:ext cx="2590800" cy="283110"/>
              <a:chOff x="152400" y="2228073"/>
              <a:chExt cx="6782317" cy="1315227"/>
            </a:xfrm>
          </p:grpSpPr>
          <p:grpSp>
            <p:nvGrpSpPr>
              <p:cNvPr id="216" name="Group 215"/>
              <p:cNvGrpSpPr/>
              <p:nvPr/>
            </p:nvGrpSpPr>
            <p:grpSpPr>
              <a:xfrm>
                <a:off x="152400" y="2247900"/>
                <a:ext cx="1667970" cy="1295400"/>
                <a:chOff x="152400" y="2247900"/>
                <a:chExt cx="1667970" cy="1295400"/>
              </a:xfrm>
            </p:grpSpPr>
            <p:sp>
              <p:nvSpPr>
                <p:cNvPr id="226" name="Block Arc 225"/>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Block Arc 226"/>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216"/>
              <p:cNvGrpSpPr/>
              <p:nvPr/>
            </p:nvGrpSpPr>
            <p:grpSpPr>
              <a:xfrm>
                <a:off x="1855891" y="2247900"/>
                <a:ext cx="1667970" cy="1295400"/>
                <a:chOff x="152400" y="2247900"/>
                <a:chExt cx="1667970" cy="1295400"/>
              </a:xfrm>
            </p:grpSpPr>
            <p:sp>
              <p:nvSpPr>
                <p:cNvPr id="224" name="Block Arc 223"/>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Block Arc 224"/>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8" name="Group 217"/>
              <p:cNvGrpSpPr/>
              <p:nvPr/>
            </p:nvGrpSpPr>
            <p:grpSpPr>
              <a:xfrm>
                <a:off x="3561319" y="2228073"/>
                <a:ext cx="1667970" cy="1295400"/>
                <a:chOff x="152400" y="2247900"/>
                <a:chExt cx="1667970" cy="1295400"/>
              </a:xfrm>
            </p:grpSpPr>
            <p:sp>
              <p:nvSpPr>
                <p:cNvPr id="222" name="Block Arc 22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Block Arc 22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9" name="Group 218"/>
              <p:cNvGrpSpPr/>
              <p:nvPr/>
            </p:nvGrpSpPr>
            <p:grpSpPr>
              <a:xfrm>
                <a:off x="5266747" y="2233906"/>
                <a:ext cx="1667970" cy="1295400"/>
                <a:chOff x="152400" y="2247900"/>
                <a:chExt cx="1667970" cy="1295400"/>
              </a:xfrm>
            </p:grpSpPr>
            <p:sp>
              <p:nvSpPr>
                <p:cNvPr id="220" name="Block Arc 219"/>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Block Arc 220"/>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3" name="Trapezoid 62"/>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2990109" y="3487235"/>
              <a:ext cx="3860786" cy="2215763"/>
              <a:chOff x="-614818" y="3311925"/>
              <a:chExt cx="3860786" cy="2215763"/>
            </a:xfrm>
          </p:grpSpPr>
          <p:grpSp>
            <p:nvGrpSpPr>
              <p:cNvPr id="154" name="Group 153"/>
              <p:cNvGrpSpPr/>
              <p:nvPr/>
            </p:nvGrpSpPr>
            <p:grpSpPr>
              <a:xfrm>
                <a:off x="29363" y="3311925"/>
                <a:ext cx="2486532" cy="411548"/>
                <a:chOff x="2383002" y="2209800"/>
                <a:chExt cx="2877525" cy="713380"/>
              </a:xfrm>
            </p:grpSpPr>
            <p:sp>
              <p:nvSpPr>
                <p:cNvPr id="210" name="Quad Arrow Callout 209"/>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Callout 210"/>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Rectangle 154"/>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852796" y="3993193"/>
                <a:ext cx="936264" cy="928166"/>
                <a:chOff x="804497" y="4003838"/>
                <a:chExt cx="936264" cy="928166"/>
              </a:xfrm>
            </p:grpSpPr>
            <p:sp>
              <p:nvSpPr>
                <p:cNvPr id="208" name="Chord 207"/>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hord 208"/>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Flowchart: Delay 158"/>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Delay 159"/>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1658085" y="4467921"/>
                <a:ext cx="213835" cy="1056465"/>
                <a:chOff x="1658085" y="4467921"/>
                <a:chExt cx="213835" cy="1056465"/>
              </a:xfrm>
            </p:grpSpPr>
            <p:grpSp>
              <p:nvGrpSpPr>
                <p:cNvPr id="203" name="Group 202"/>
                <p:cNvGrpSpPr/>
                <p:nvPr/>
              </p:nvGrpSpPr>
              <p:grpSpPr>
                <a:xfrm>
                  <a:off x="1658085" y="4467921"/>
                  <a:ext cx="213835" cy="1049684"/>
                  <a:chOff x="1738912" y="2870386"/>
                  <a:chExt cx="420039" cy="2663988"/>
                </a:xfrm>
              </p:grpSpPr>
              <p:sp>
                <p:nvSpPr>
                  <p:cNvPr id="205" name="Rounded Rectangle 204"/>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rapezoid 203"/>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746290" y="4471223"/>
                <a:ext cx="213835" cy="1056465"/>
                <a:chOff x="1658085" y="4467921"/>
                <a:chExt cx="213835" cy="1056465"/>
              </a:xfrm>
            </p:grpSpPr>
            <p:grpSp>
              <p:nvGrpSpPr>
                <p:cNvPr id="198" name="Group 197"/>
                <p:cNvGrpSpPr/>
                <p:nvPr/>
              </p:nvGrpSpPr>
              <p:grpSpPr>
                <a:xfrm>
                  <a:off x="1658085" y="4467921"/>
                  <a:ext cx="213835" cy="1049684"/>
                  <a:chOff x="1738912" y="2870386"/>
                  <a:chExt cx="420039" cy="2663988"/>
                </a:xfrm>
              </p:grpSpPr>
              <p:sp>
                <p:nvSpPr>
                  <p:cNvPr id="200" name="Rounded Rectangle 199"/>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Trapezoid 198"/>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2441961" y="3842069"/>
                <a:ext cx="804007" cy="1670595"/>
                <a:chOff x="2759603" y="3435865"/>
                <a:chExt cx="1079572" cy="2243175"/>
              </a:xfrm>
            </p:grpSpPr>
            <p:grpSp>
              <p:nvGrpSpPr>
                <p:cNvPr id="183" name="Group 182"/>
                <p:cNvGrpSpPr/>
                <p:nvPr/>
              </p:nvGrpSpPr>
              <p:grpSpPr>
                <a:xfrm>
                  <a:off x="2759603" y="3435865"/>
                  <a:ext cx="1079572" cy="2243175"/>
                  <a:chOff x="2759603" y="3435865"/>
                  <a:chExt cx="1079572" cy="2243175"/>
                </a:xfrm>
              </p:grpSpPr>
              <p:sp>
                <p:nvSpPr>
                  <p:cNvPr id="190" name="Rectangle 189"/>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2820097" y="3551684"/>
                    <a:ext cx="404954" cy="2127356"/>
                    <a:chOff x="1658085" y="4471603"/>
                    <a:chExt cx="213835" cy="1055032"/>
                  </a:xfrm>
                </p:grpSpPr>
                <p:grpSp>
                  <p:nvGrpSpPr>
                    <p:cNvPr id="193" name="Group 192"/>
                    <p:cNvGrpSpPr/>
                    <p:nvPr/>
                  </p:nvGrpSpPr>
                  <p:grpSpPr>
                    <a:xfrm>
                      <a:off x="1658085" y="4471603"/>
                      <a:ext cx="213835" cy="1046002"/>
                      <a:chOff x="1738912" y="2879730"/>
                      <a:chExt cx="420039" cy="2654644"/>
                    </a:xfrm>
                  </p:grpSpPr>
                  <p:sp>
                    <p:nvSpPr>
                      <p:cNvPr id="195" name="Rounded Rectangle 19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Callout 19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Trapezoid 19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Trapezoid 191"/>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406372" y="3543300"/>
                  <a:ext cx="404954" cy="2127356"/>
                  <a:chOff x="1658085" y="4471603"/>
                  <a:chExt cx="213835" cy="1055032"/>
                </a:xfrm>
              </p:grpSpPr>
              <p:grpSp>
                <p:nvGrpSpPr>
                  <p:cNvPr id="185" name="Group 184"/>
                  <p:cNvGrpSpPr/>
                  <p:nvPr/>
                </p:nvGrpSpPr>
                <p:grpSpPr>
                  <a:xfrm>
                    <a:off x="1658085" y="4471603"/>
                    <a:ext cx="213835" cy="1046002"/>
                    <a:chOff x="1738912" y="2879730"/>
                    <a:chExt cx="420039" cy="2654644"/>
                  </a:xfrm>
                </p:grpSpPr>
                <p:sp>
                  <p:nvSpPr>
                    <p:cNvPr id="187" name="Rounded Rectangle 186"/>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rapezoid 185"/>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p:cNvGrpSpPr/>
              <p:nvPr/>
            </p:nvGrpSpPr>
            <p:grpSpPr>
              <a:xfrm>
                <a:off x="-614818" y="3832158"/>
                <a:ext cx="804007" cy="1670595"/>
                <a:chOff x="2759603" y="3435865"/>
                <a:chExt cx="1079572" cy="2243175"/>
              </a:xfrm>
            </p:grpSpPr>
            <p:grpSp>
              <p:nvGrpSpPr>
                <p:cNvPr id="168" name="Group 167"/>
                <p:cNvGrpSpPr/>
                <p:nvPr/>
              </p:nvGrpSpPr>
              <p:grpSpPr>
                <a:xfrm>
                  <a:off x="2759603" y="3435865"/>
                  <a:ext cx="1079572" cy="2243175"/>
                  <a:chOff x="2759603" y="3435865"/>
                  <a:chExt cx="1079572" cy="2243175"/>
                </a:xfrm>
              </p:grpSpPr>
              <p:sp>
                <p:nvSpPr>
                  <p:cNvPr id="175" name="Rectangle 174"/>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2820097" y="3551684"/>
                    <a:ext cx="404954" cy="2127356"/>
                    <a:chOff x="1658085" y="4471603"/>
                    <a:chExt cx="213835" cy="1055032"/>
                  </a:xfrm>
                </p:grpSpPr>
                <p:grpSp>
                  <p:nvGrpSpPr>
                    <p:cNvPr id="178" name="Group 177"/>
                    <p:cNvGrpSpPr/>
                    <p:nvPr/>
                  </p:nvGrpSpPr>
                  <p:grpSpPr>
                    <a:xfrm>
                      <a:off x="1658085" y="4471603"/>
                      <a:ext cx="213835" cy="1046002"/>
                      <a:chOff x="1738912" y="2879730"/>
                      <a:chExt cx="420039" cy="2654644"/>
                    </a:xfrm>
                  </p:grpSpPr>
                  <p:sp>
                    <p:nvSpPr>
                      <p:cNvPr id="180" name="Rounded Rectangle 17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rapezoid 17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rapezoid 176"/>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406372" y="3543300"/>
                  <a:ext cx="404954" cy="2127356"/>
                  <a:chOff x="1658085" y="4471603"/>
                  <a:chExt cx="213835" cy="1055032"/>
                </a:xfrm>
              </p:grpSpPr>
              <p:grpSp>
                <p:nvGrpSpPr>
                  <p:cNvPr id="170" name="Group 169"/>
                  <p:cNvGrpSpPr/>
                  <p:nvPr/>
                </p:nvGrpSpPr>
                <p:grpSpPr>
                  <a:xfrm>
                    <a:off x="1658085" y="4471603"/>
                    <a:ext cx="213835" cy="1046002"/>
                    <a:chOff x="1738912" y="2879730"/>
                    <a:chExt cx="420039" cy="2654644"/>
                  </a:xfrm>
                </p:grpSpPr>
                <p:sp>
                  <p:nvSpPr>
                    <p:cNvPr id="172" name="Rounded Rectangle 17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rapezoid 17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p:cNvGrpSpPr/>
            <p:nvPr/>
          </p:nvGrpSpPr>
          <p:grpSpPr>
            <a:xfrm>
              <a:off x="1172786" y="3655069"/>
              <a:ext cx="2035534" cy="2090637"/>
              <a:chOff x="6872949" y="2928514"/>
              <a:chExt cx="2194852" cy="2254268"/>
            </a:xfrm>
          </p:grpSpPr>
          <p:sp>
            <p:nvSpPr>
              <p:cNvPr id="128" name="Rectangle 127"/>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6938563" y="3055426"/>
                <a:ext cx="404954" cy="2127356"/>
                <a:chOff x="1658085" y="4471603"/>
                <a:chExt cx="213835" cy="1055032"/>
              </a:xfrm>
            </p:grpSpPr>
            <p:grpSp>
              <p:nvGrpSpPr>
                <p:cNvPr id="149" name="Group 148"/>
                <p:cNvGrpSpPr/>
                <p:nvPr/>
              </p:nvGrpSpPr>
              <p:grpSpPr>
                <a:xfrm>
                  <a:off x="1658085" y="4471603"/>
                  <a:ext cx="213835" cy="1046002"/>
                  <a:chOff x="1738912" y="2879730"/>
                  <a:chExt cx="420039" cy="2654644"/>
                </a:xfrm>
              </p:grpSpPr>
              <p:sp>
                <p:nvSpPr>
                  <p:cNvPr id="151" name="Rounded Rectangle 15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rapezoid 14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463357" y="3037218"/>
                <a:ext cx="404954" cy="2127356"/>
                <a:chOff x="1658085" y="4471603"/>
                <a:chExt cx="213835" cy="1055032"/>
              </a:xfrm>
            </p:grpSpPr>
            <p:grpSp>
              <p:nvGrpSpPr>
                <p:cNvPr id="144" name="Group 143"/>
                <p:cNvGrpSpPr/>
                <p:nvPr/>
              </p:nvGrpSpPr>
              <p:grpSpPr>
                <a:xfrm>
                  <a:off x="1658085" y="4471603"/>
                  <a:ext cx="213835" cy="1046002"/>
                  <a:chOff x="1738912" y="2879730"/>
                  <a:chExt cx="420039" cy="2654644"/>
                </a:xfrm>
              </p:grpSpPr>
              <p:sp>
                <p:nvSpPr>
                  <p:cNvPr id="146" name="Rounded Rectangle 14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rapezoid 14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024332" y="3037218"/>
                <a:ext cx="404954" cy="2127356"/>
                <a:chOff x="1658085" y="4471603"/>
                <a:chExt cx="213835" cy="1055032"/>
              </a:xfrm>
            </p:grpSpPr>
            <p:grpSp>
              <p:nvGrpSpPr>
                <p:cNvPr id="139" name="Group 138"/>
                <p:cNvGrpSpPr/>
                <p:nvPr/>
              </p:nvGrpSpPr>
              <p:grpSpPr>
                <a:xfrm>
                  <a:off x="1658085" y="4471603"/>
                  <a:ext cx="213835" cy="1046002"/>
                  <a:chOff x="1738912" y="2879730"/>
                  <a:chExt cx="420039" cy="2654644"/>
                </a:xfrm>
              </p:grpSpPr>
              <p:sp>
                <p:nvSpPr>
                  <p:cNvPr id="141" name="Rounded Rectangle 14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rapezoid 13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8558281" y="3027937"/>
                <a:ext cx="404954" cy="2127356"/>
                <a:chOff x="1658085" y="4471603"/>
                <a:chExt cx="213835" cy="1055032"/>
              </a:xfrm>
            </p:grpSpPr>
            <p:grpSp>
              <p:nvGrpSpPr>
                <p:cNvPr id="134" name="Group 133"/>
                <p:cNvGrpSpPr/>
                <p:nvPr/>
              </p:nvGrpSpPr>
              <p:grpSpPr>
                <a:xfrm>
                  <a:off x="1658085" y="4471603"/>
                  <a:ext cx="213835" cy="1046002"/>
                  <a:chOff x="1738912" y="2879730"/>
                  <a:chExt cx="420039" cy="2654644"/>
                </a:xfrm>
              </p:grpSpPr>
              <p:sp>
                <p:nvSpPr>
                  <p:cNvPr id="136" name="Rounded Rectangle 13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rapezoid 13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699447" y="3670436"/>
              <a:ext cx="2035534" cy="2090637"/>
              <a:chOff x="6872949" y="2928514"/>
              <a:chExt cx="2194852" cy="2254268"/>
            </a:xfrm>
          </p:grpSpPr>
          <p:sp>
            <p:nvSpPr>
              <p:cNvPr id="102" name="Rectangle 101"/>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6938563" y="3055426"/>
                <a:ext cx="404954" cy="2127356"/>
                <a:chOff x="1658085" y="4471603"/>
                <a:chExt cx="213835" cy="1055032"/>
              </a:xfrm>
            </p:grpSpPr>
            <p:grpSp>
              <p:nvGrpSpPr>
                <p:cNvPr id="123" name="Group 122"/>
                <p:cNvGrpSpPr/>
                <p:nvPr/>
              </p:nvGrpSpPr>
              <p:grpSpPr>
                <a:xfrm>
                  <a:off x="1658085" y="4471603"/>
                  <a:ext cx="213835" cy="1046002"/>
                  <a:chOff x="1738912" y="2879730"/>
                  <a:chExt cx="420039" cy="2654644"/>
                </a:xfrm>
              </p:grpSpPr>
              <p:sp>
                <p:nvSpPr>
                  <p:cNvPr id="125" name="Rounded Rectangle 12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rapezoid 12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463357" y="3037218"/>
                <a:ext cx="404954" cy="2127356"/>
                <a:chOff x="1658085" y="4471603"/>
                <a:chExt cx="213835" cy="1055032"/>
              </a:xfrm>
            </p:grpSpPr>
            <p:grpSp>
              <p:nvGrpSpPr>
                <p:cNvPr id="118" name="Group 117"/>
                <p:cNvGrpSpPr/>
                <p:nvPr/>
              </p:nvGrpSpPr>
              <p:grpSpPr>
                <a:xfrm>
                  <a:off x="1658085" y="4471603"/>
                  <a:ext cx="213835" cy="1046002"/>
                  <a:chOff x="1738912" y="2879730"/>
                  <a:chExt cx="420039" cy="2654644"/>
                </a:xfrm>
              </p:grpSpPr>
              <p:sp>
                <p:nvSpPr>
                  <p:cNvPr id="120" name="Rounded Rectangle 11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024332" y="3037218"/>
                <a:ext cx="404954" cy="2127356"/>
                <a:chOff x="1658085" y="4471603"/>
                <a:chExt cx="213835" cy="1055032"/>
              </a:xfrm>
            </p:grpSpPr>
            <p:grpSp>
              <p:nvGrpSpPr>
                <p:cNvPr id="113" name="Group 112"/>
                <p:cNvGrpSpPr/>
                <p:nvPr/>
              </p:nvGrpSpPr>
              <p:grpSpPr>
                <a:xfrm>
                  <a:off x="1658085" y="4471603"/>
                  <a:ext cx="213835" cy="1046002"/>
                  <a:chOff x="1738912" y="2879730"/>
                  <a:chExt cx="420039" cy="2654644"/>
                </a:xfrm>
              </p:grpSpPr>
              <p:sp>
                <p:nvSpPr>
                  <p:cNvPr id="115" name="Rounded Rectangle 11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rapezoid 11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8558281" y="3027937"/>
                <a:ext cx="404954" cy="2127356"/>
                <a:chOff x="1658085" y="4471603"/>
                <a:chExt cx="213835" cy="1055032"/>
              </a:xfrm>
            </p:grpSpPr>
            <p:grpSp>
              <p:nvGrpSpPr>
                <p:cNvPr id="108" name="Group 107"/>
                <p:cNvGrpSpPr/>
                <p:nvPr/>
              </p:nvGrpSpPr>
              <p:grpSpPr>
                <a:xfrm>
                  <a:off x="1658085" y="4471603"/>
                  <a:ext cx="213835" cy="1046002"/>
                  <a:chOff x="1738912" y="2879730"/>
                  <a:chExt cx="420039" cy="2654644"/>
                </a:xfrm>
              </p:grpSpPr>
              <p:sp>
                <p:nvSpPr>
                  <p:cNvPr id="110" name="Rounded Rectangle 10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rapezoid 10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rapezoid 106"/>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517323" y="3213753"/>
              <a:ext cx="1303571" cy="441034"/>
              <a:chOff x="1517323" y="3213753"/>
              <a:chExt cx="1303571" cy="441034"/>
            </a:xfrm>
          </p:grpSpPr>
          <p:grpSp>
            <p:nvGrpSpPr>
              <p:cNvPr id="93" name="Group 92"/>
              <p:cNvGrpSpPr/>
              <p:nvPr/>
            </p:nvGrpSpPr>
            <p:grpSpPr>
              <a:xfrm>
                <a:off x="1517323" y="3228585"/>
                <a:ext cx="206600" cy="426202"/>
                <a:chOff x="479200" y="1790476"/>
                <a:chExt cx="464864" cy="659513"/>
              </a:xfrm>
            </p:grpSpPr>
            <p:sp>
              <p:nvSpPr>
                <p:cNvPr id="100" name="Flowchart: Delay 9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097865" y="3221988"/>
                <a:ext cx="206600" cy="426202"/>
                <a:chOff x="479200" y="1790476"/>
                <a:chExt cx="464864" cy="659513"/>
              </a:xfrm>
            </p:grpSpPr>
            <p:sp>
              <p:nvSpPr>
                <p:cNvPr id="98" name="Flowchart: Delay 97"/>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2614294" y="3213753"/>
                <a:ext cx="206600" cy="426202"/>
                <a:chOff x="479200" y="1790476"/>
                <a:chExt cx="464864" cy="659513"/>
              </a:xfrm>
            </p:grpSpPr>
            <p:sp>
              <p:nvSpPr>
                <p:cNvPr id="96" name="Flowchart: Delay 95"/>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elay 96"/>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7058611" y="3237979"/>
              <a:ext cx="1303571" cy="441034"/>
              <a:chOff x="1517323" y="3213753"/>
              <a:chExt cx="1303571" cy="441034"/>
            </a:xfrm>
          </p:grpSpPr>
          <p:grpSp>
            <p:nvGrpSpPr>
              <p:cNvPr id="84" name="Group 83"/>
              <p:cNvGrpSpPr/>
              <p:nvPr/>
            </p:nvGrpSpPr>
            <p:grpSpPr>
              <a:xfrm>
                <a:off x="1517323" y="3228585"/>
                <a:ext cx="206600" cy="426202"/>
                <a:chOff x="479200" y="1790476"/>
                <a:chExt cx="464864" cy="659513"/>
              </a:xfrm>
            </p:grpSpPr>
            <p:sp>
              <p:nvSpPr>
                <p:cNvPr id="91" name="Flowchart: Delay 9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Delay 9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097865" y="3221988"/>
                <a:ext cx="206600" cy="426202"/>
                <a:chOff x="479200" y="1790476"/>
                <a:chExt cx="464864" cy="659513"/>
              </a:xfrm>
            </p:grpSpPr>
            <p:sp>
              <p:nvSpPr>
                <p:cNvPr id="89" name="Flowchart: Delay 8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614294" y="3213753"/>
                <a:ext cx="206600" cy="426202"/>
                <a:chOff x="479200" y="1790476"/>
                <a:chExt cx="464864" cy="659513"/>
              </a:xfrm>
            </p:grpSpPr>
            <p:sp>
              <p:nvSpPr>
                <p:cNvPr id="87" name="Flowchart: Delay 86"/>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Delay 87"/>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3625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Bring Out the Bones</a:t>
            </a:r>
            <a:endParaRPr lang="en-US" sz="4000" dirty="0">
              <a:solidFill>
                <a:schemeClr val="bg1"/>
              </a:solidFill>
            </a:endParaRP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8:1-3</a:t>
            </a:r>
          </a:p>
        </p:txBody>
      </p:sp>
      <p:sp>
        <p:nvSpPr>
          <p:cNvPr id="176" name="TextBox 175"/>
          <p:cNvSpPr txBox="1"/>
          <p:nvPr/>
        </p:nvSpPr>
        <p:spPr>
          <a:xfrm>
            <a:off x="2347672" y="738893"/>
            <a:ext cx="8615746" cy="369332"/>
          </a:xfrm>
          <a:prstGeom prst="rect">
            <a:avLst/>
          </a:prstGeom>
          <a:noFill/>
        </p:spPr>
        <p:txBody>
          <a:bodyPr wrap="square" rtlCol="0">
            <a:spAutoFit/>
          </a:bodyPr>
          <a:lstStyle/>
          <a:p>
            <a:r>
              <a:rPr lang="en-US" dirty="0">
                <a:solidFill>
                  <a:schemeClr val="bg1"/>
                </a:solidFill>
              </a:rPr>
              <a:t>Scattering  bones of kings, princes, prophets, priests, etc. ...an expression of hatred</a:t>
            </a:r>
          </a:p>
        </p:txBody>
      </p:sp>
      <p:sp>
        <p:nvSpPr>
          <p:cNvPr id="8" name="Rectangle 7"/>
          <p:cNvSpPr/>
          <p:nvPr/>
        </p:nvSpPr>
        <p:spPr>
          <a:xfrm>
            <a:off x="367472" y="1227652"/>
            <a:ext cx="6096000" cy="2554545"/>
          </a:xfrm>
          <a:prstGeom prst="rect">
            <a:avLst/>
          </a:prstGeom>
        </p:spPr>
        <p:txBody>
          <a:bodyPr>
            <a:spAutoFit/>
          </a:bodyPr>
          <a:lstStyle/>
          <a:p>
            <a:r>
              <a:rPr lang="en-US" sz="2000" dirty="0">
                <a:solidFill>
                  <a:schemeClr val="bg1">
                    <a:lumMod val="95000"/>
                  </a:schemeClr>
                </a:solidFill>
              </a:rPr>
              <a:t>“In order to pour the utmost contempt upon the land, the victorious enemies dragged out of their graves, caves, and sepulchers, the bones of kings, princes, prophets, priests, and the principal inhabitants, and exposed them in the open air; so that they became, in the order of God’s judgments, a reproach to them in the vain confidence they had in the </a:t>
            </a:r>
            <a:r>
              <a:rPr lang="en-US" sz="2000" i="1" dirty="0">
                <a:solidFill>
                  <a:schemeClr val="bg1">
                    <a:lumMod val="95000"/>
                  </a:schemeClr>
                </a:solidFill>
              </a:rPr>
              <a:t>sun, moon,</a:t>
            </a:r>
            <a:r>
              <a:rPr lang="en-US" sz="2000" dirty="0">
                <a:solidFill>
                  <a:schemeClr val="bg1">
                    <a:lumMod val="95000"/>
                  </a:schemeClr>
                </a:solidFill>
              </a:rPr>
              <a:t> and </a:t>
            </a:r>
            <a:r>
              <a:rPr lang="en-US" sz="2000" i="1" dirty="0">
                <a:solidFill>
                  <a:schemeClr val="bg1">
                    <a:lumMod val="95000"/>
                  </a:schemeClr>
                </a:solidFill>
              </a:rPr>
              <a:t>the host of heaven</a:t>
            </a:r>
            <a:r>
              <a:rPr lang="en-US" sz="2000" dirty="0">
                <a:solidFill>
                  <a:schemeClr val="bg1">
                    <a:lumMod val="95000"/>
                  </a:schemeClr>
                </a:solidFill>
              </a:rPr>
              <a:t>…</a:t>
            </a:r>
          </a:p>
        </p:txBody>
      </p:sp>
      <p:sp>
        <p:nvSpPr>
          <p:cNvPr id="5" name="Rectangle 4"/>
          <p:cNvSpPr/>
          <p:nvPr/>
        </p:nvSpPr>
        <p:spPr>
          <a:xfrm>
            <a:off x="5656730" y="4489341"/>
            <a:ext cx="6096000" cy="1631216"/>
          </a:xfrm>
          <a:prstGeom prst="rect">
            <a:avLst/>
          </a:prstGeom>
        </p:spPr>
        <p:txBody>
          <a:bodyPr>
            <a:spAutoFit/>
          </a:bodyPr>
          <a:lstStyle/>
          <a:p>
            <a:r>
              <a:rPr lang="en-US" sz="2000" dirty="0">
                <a:solidFill>
                  <a:schemeClr val="bg1">
                    <a:lumMod val="95000"/>
                  </a:schemeClr>
                </a:solidFill>
              </a:rPr>
              <a:t> —all the planets and stars, whose worship they had set up in opposition to that of Jehovah. This custom of raising the bodies of the dead, and scattering their bones about, seems to have been general. It was the highest expression of hatred and contempt.”</a:t>
            </a:r>
          </a:p>
        </p:txBody>
      </p:sp>
      <p:sp>
        <p:nvSpPr>
          <p:cNvPr id="9" name="Rectangle 8"/>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(4) </a:t>
            </a:r>
            <a:endParaRPr lang="en-US" dirty="0"/>
          </a:p>
        </p:txBody>
      </p:sp>
      <p:pic>
        <p:nvPicPr>
          <p:cNvPr id="10" name="Picture 2" descr="http://www.northjersey.com/polopoly_fs/1.700041!/fileImage/httpImage/060313graves-dng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208" y="1600897"/>
            <a:ext cx="4091411" cy="27289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yoganonymous.com/system/image_assets/images/000/019/201/original/outer-space-stars-nebulae-moon-rock-hd-wallpapers.jpg?14406880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021051"/>
            <a:ext cx="3943881" cy="24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There Is No Balm in Gilead</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8:22, 46, 51</a:t>
            </a:r>
          </a:p>
        </p:txBody>
      </p:sp>
      <p:sp>
        <p:nvSpPr>
          <p:cNvPr id="8" name="Rectangle 7"/>
          <p:cNvSpPr/>
          <p:nvPr/>
        </p:nvSpPr>
        <p:spPr>
          <a:xfrm>
            <a:off x="4065413" y="847215"/>
            <a:ext cx="6096000" cy="400110"/>
          </a:xfrm>
          <a:prstGeom prst="rect">
            <a:avLst/>
          </a:prstGeom>
        </p:spPr>
        <p:txBody>
          <a:bodyPr>
            <a:spAutoFit/>
          </a:bodyPr>
          <a:lstStyle/>
          <a:p>
            <a:r>
              <a:rPr lang="en-US" sz="2000" dirty="0">
                <a:solidFill>
                  <a:srgbClr val="FFFF00"/>
                </a:solidFill>
              </a:rPr>
              <a:t>Gilead was famous for its healing ointment</a:t>
            </a:r>
          </a:p>
        </p:txBody>
      </p:sp>
      <p:sp>
        <p:nvSpPr>
          <p:cNvPr id="5" name="Rectangle 4"/>
          <p:cNvSpPr/>
          <p:nvPr/>
        </p:nvSpPr>
        <p:spPr>
          <a:xfrm>
            <a:off x="3814481" y="2367499"/>
            <a:ext cx="7144871" cy="3046988"/>
          </a:xfrm>
          <a:prstGeom prst="rect">
            <a:avLst/>
          </a:prstGeom>
        </p:spPr>
        <p:txBody>
          <a:bodyPr wrap="square">
            <a:spAutoFit/>
          </a:bodyPr>
          <a:lstStyle/>
          <a:p>
            <a:r>
              <a:rPr lang="en-US" sz="3200" dirty="0">
                <a:solidFill>
                  <a:schemeClr val="bg1"/>
                </a:solidFill>
              </a:rPr>
              <a:t>No healing ointment, or medication, was available for rebellious Israel. </a:t>
            </a:r>
          </a:p>
          <a:p>
            <a:endParaRPr lang="en-US" sz="3200" dirty="0">
              <a:solidFill>
                <a:schemeClr val="bg1"/>
              </a:solidFill>
            </a:endParaRPr>
          </a:p>
          <a:p>
            <a:r>
              <a:rPr lang="en-US" sz="3200" dirty="0">
                <a:solidFill>
                  <a:schemeClr val="bg1"/>
                </a:solidFill>
              </a:rPr>
              <a:t>The balm of salvation could be administered only through Israel’s Savior, Jehovah, whom they had rejected.</a:t>
            </a:r>
          </a:p>
        </p:txBody>
      </p:sp>
      <p:sp>
        <p:nvSpPr>
          <p:cNvPr id="9" name="Rectangle 8"/>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godasagardener.files.wordpress.com/2012/10/balm-of-gile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99" y="820319"/>
            <a:ext cx="2864637" cy="3819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399" y="1414730"/>
            <a:ext cx="6996953" cy="646331"/>
          </a:xfrm>
          <a:prstGeom prst="rect">
            <a:avLst/>
          </a:prstGeom>
        </p:spPr>
        <p:txBody>
          <a:bodyPr wrap="square">
            <a:spAutoFit/>
          </a:bodyPr>
          <a:lstStyle/>
          <a:p>
            <a:r>
              <a:rPr lang="en-US" dirty="0">
                <a:solidFill>
                  <a:schemeClr val="bg1"/>
                </a:solidFill>
              </a:rPr>
              <a:t>Jeremiah’s cry for balm of Gilead was an imagery: to soothe Judah and other nations.</a:t>
            </a:r>
          </a:p>
        </p:txBody>
      </p:sp>
      <p:pic>
        <p:nvPicPr>
          <p:cNvPr id="3076" name="Picture 4" descr="http://1.bp.blogspot.com/_8M6e2Sc0jFw/S4xwy6Pza-I/AAAAAAAAAJQ/NLF8FFM2J_4/s400/Wilderness+Skills+0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721" y="4338582"/>
            <a:ext cx="2553634" cy="191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Healing in Three Prophecies</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8:22, 46:11, 51:8-9</a:t>
            </a:r>
          </a:p>
        </p:txBody>
      </p:sp>
      <p:sp>
        <p:nvSpPr>
          <p:cNvPr id="5" name="Rectangle 4"/>
          <p:cNvSpPr/>
          <p:nvPr/>
        </p:nvSpPr>
        <p:spPr>
          <a:xfrm>
            <a:off x="4948518" y="1227653"/>
            <a:ext cx="6719644" cy="5016758"/>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The first time Jeremiah foretold the destruction and exile of Judah.</a:t>
            </a:r>
          </a:p>
          <a:p>
            <a:pPr fontAlgn="base"/>
            <a:endParaRPr lang="en-US" sz="2000" dirty="0">
              <a:solidFill>
                <a:schemeClr val="bg1"/>
              </a:solidFill>
            </a:endParaRPr>
          </a:p>
          <a:p>
            <a:pPr fontAlgn="base"/>
            <a:r>
              <a:rPr lang="en-US" sz="2000" dirty="0">
                <a:solidFill>
                  <a:schemeClr val="bg1"/>
                </a:solidFill>
              </a:rPr>
              <a:t>  </a:t>
            </a:r>
          </a:p>
          <a:p>
            <a:pPr fontAlgn="base"/>
            <a:r>
              <a:rPr lang="en-US" sz="2000" dirty="0">
                <a:solidFill>
                  <a:schemeClr val="bg1"/>
                </a:solidFill>
              </a:rPr>
              <a:t>The second time Jeremiah prophesied against Egypt.  Jeremiah advised Egypt to go to Gilead and get balm, yet there would be no healing for them.  </a:t>
            </a:r>
          </a:p>
          <a:p>
            <a:pPr fontAlgn="base"/>
            <a:endParaRPr lang="en-US" sz="2000" dirty="0">
              <a:solidFill>
                <a:schemeClr val="bg1"/>
              </a:solidFill>
            </a:endParaRPr>
          </a:p>
          <a:p>
            <a:pPr fontAlgn="base"/>
            <a:r>
              <a:rPr lang="en-US" sz="2000" dirty="0">
                <a:solidFill>
                  <a:schemeClr val="bg1"/>
                </a:solidFill>
              </a:rPr>
              <a:t>The third time, Jeremiah used the exemplar of balm for healing was to predict Babylon’s fall.  Jeremiah suggested obtaining balm to heal Babylon; yet, Babylon could not be healed because her sins reached to the skies.  </a:t>
            </a:r>
          </a:p>
          <a:p>
            <a:pPr fontAlgn="base"/>
            <a:endParaRPr lang="en-US" sz="2000" dirty="0">
              <a:solidFill>
                <a:schemeClr val="bg1"/>
              </a:solidFill>
            </a:endParaRPr>
          </a:p>
          <a:p>
            <a:pPr fontAlgn="base"/>
            <a:r>
              <a:rPr lang="en-US" sz="2000" dirty="0">
                <a:solidFill>
                  <a:schemeClr val="bg1"/>
                </a:solidFill>
              </a:rPr>
              <a:t>Even though God used Babylon to exact judgment against Judah, in God’s time Babylon would be destroyed.</a:t>
            </a:r>
          </a:p>
        </p:txBody>
      </p:sp>
      <p:sp>
        <p:nvSpPr>
          <p:cNvPr id="9" name="Rectangle 8"/>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godasagardener.files.wordpress.com/2012/12/cropped-cotton-flower-leav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8" y="1784818"/>
            <a:ext cx="4018243" cy="18670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12822" y="893753"/>
            <a:ext cx="4877743" cy="707886"/>
          </a:xfrm>
          <a:prstGeom prst="rect">
            <a:avLst/>
          </a:prstGeom>
        </p:spPr>
        <p:txBody>
          <a:bodyPr wrap="square">
            <a:spAutoFit/>
          </a:bodyPr>
          <a:lstStyle/>
          <a:p>
            <a:pPr fontAlgn="base"/>
            <a:r>
              <a:rPr lang="en-US" sz="2000" dirty="0">
                <a:solidFill>
                  <a:schemeClr val="bg1"/>
                </a:solidFill>
              </a:rPr>
              <a:t>Jeremiah used the plant “balm of Gilead” to describe healing in three of his prophecies. </a:t>
            </a:r>
          </a:p>
        </p:txBody>
      </p:sp>
      <p:pic>
        <p:nvPicPr>
          <p:cNvPr id="4100" name="Picture 4" descr="https://encrypted-tbn1.gstatic.com/images?q=tbn:ANd9GcQWVSmsL491IYj6ovdBcCz0wpuExlMjib6_PvbHdhoTUcvCQgyDZ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205" y="417512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1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Jeremiah’s Lament</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9:10, 17-22</a:t>
            </a:r>
          </a:p>
        </p:txBody>
      </p:sp>
      <p:sp>
        <p:nvSpPr>
          <p:cNvPr id="9" name="Rectangle 8"/>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12822" y="893753"/>
            <a:ext cx="5046829" cy="2246769"/>
          </a:xfrm>
          <a:prstGeom prst="rect">
            <a:avLst/>
          </a:prstGeom>
        </p:spPr>
        <p:txBody>
          <a:bodyPr wrap="square">
            <a:spAutoFit/>
          </a:bodyPr>
          <a:lstStyle/>
          <a:p>
            <a:pPr fontAlgn="base"/>
            <a:r>
              <a:rPr lang="en-US" sz="2000" i="1" dirty="0">
                <a:solidFill>
                  <a:srgbClr val="FFFF00"/>
                </a:solidFill>
              </a:rPr>
              <a:t>For the mountains will I take up a weeping and wailing, and for the habitations of the wilderness a lamentation, because they are burned up, so that none can pass through them; neither can men hear the voice of the cattle; both the fowl of the heavens and the beast are fled; they are gone.</a:t>
            </a:r>
          </a:p>
        </p:txBody>
      </p:sp>
      <p:sp>
        <p:nvSpPr>
          <p:cNvPr id="2" name="Rectangle 1"/>
          <p:cNvSpPr/>
          <p:nvPr/>
        </p:nvSpPr>
        <p:spPr>
          <a:xfrm>
            <a:off x="4666832" y="4791251"/>
            <a:ext cx="7001330" cy="1938992"/>
          </a:xfrm>
          <a:prstGeom prst="rect">
            <a:avLst/>
          </a:prstGeom>
        </p:spPr>
        <p:txBody>
          <a:bodyPr wrap="square">
            <a:spAutoFit/>
          </a:bodyPr>
          <a:lstStyle/>
          <a:p>
            <a:r>
              <a:rPr lang="en-US" sz="2000" dirty="0">
                <a:solidFill>
                  <a:schemeClr val="bg1"/>
                </a:solidFill>
              </a:rPr>
              <a:t>The Lord referred to the custom in ancient Israel of hiring professional mourners, women who were paid to wail and lament for long periods of time at someone’s death. </a:t>
            </a:r>
          </a:p>
          <a:p>
            <a:endParaRPr lang="en-US" sz="2000" dirty="0">
              <a:solidFill>
                <a:schemeClr val="bg1"/>
              </a:solidFill>
            </a:endParaRPr>
          </a:p>
          <a:p>
            <a:r>
              <a:rPr lang="en-US" sz="2000" dirty="0">
                <a:solidFill>
                  <a:schemeClr val="bg1"/>
                </a:solidFill>
              </a:rPr>
              <a:t>Jeremiah was told to hire professional mourners to lament over Judah.</a:t>
            </a:r>
          </a:p>
        </p:txBody>
      </p:sp>
      <p:sp>
        <p:nvSpPr>
          <p:cNvPr id="3" name="Rectangle 2"/>
          <p:cNvSpPr/>
          <p:nvPr/>
        </p:nvSpPr>
        <p:spPr>
          <a:xfrm>
            <a:off x="6036289" y="4405470"/>
            <a:ext cx="3211135" cy="369332"/>
          </a:xfrm>
          <a:prstGeom prst="rect">
            <a:avLst/>
          </a:prstGeom>
        </p:spPr>
        <p:txBody>
          <a:bodyPr wrap="none">
            <a:spAutoFit/>
          </a:bodyPr>
          <a:lstStyle/>
          <a:p>
            <a:r>
              <a:rPr lang="en-US" i="1" dirty="0">
                <a:solidFill>
                  <a:srgbClr val="FFFF00"/>
                </a:solidFill>
                <a:latin typeface="Palatino"/>
              </a:rPr>
              <a:t>call for the mourning women, </a:t>
            </a:r>
            <a:endParaRPr lang="en-US" i="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48" y="1232745"/>
            <a:ext cx="3830936" cy="2898742"/>
          </a:xfrm>
          <a:prstGeom prst="rect">
            <a:avLst/>
          </a:prstGeom>
        </p:spPr>
      </p:pic>
      <p:pic>
        <p:nvPicPr>
          <p:cNvPr id="16386" name="Picture 2" descr="http://4.bp.blogspot.com/-o5_yeJCzGXI/TaDjHMng4oI/AAAAAAAAATA/EtvJNvM_088/s1600/woman+w-+tourch_Lo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39" t="21820" r="31395" b="30551"/>
          <a:stretch/>
        </p:blipFill>
        <p:spPr bwMode="auto">
          <a:xfrm>
            <a:off x="2090227" y="3519488"/>
            <a:ext cx="2002972" cy="284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Utterly Destroyed</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9:16</a:t>
            </a:r>
          </a:p>
        </p:txBody>
      </p:sp>
      <p:sp>
        <p:nvSpPr>
          <p:cNvPr id="9" name="Rectangle 8"/>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12822" y="893753"/>
            <a:ext cx="5046829" cy="1938992"/>
          </a:xfrm>
          <a:prstGeom prst="rect">
            <a:avLst/>
          </a:prstGeom>
        </p:spPr>
        <p:txBody>
          <a:bodyPr wrap="square">
            <a:spAutoFit/>
          </a:bodyPr>
          <a:lstStyle/>
          <a:p>
            <a:pPr fontAlgn="base"/>
            <a:r>
              <a:rPr lang="en-US" sz="2000" dirty="0">
                <a:solidFill>
                  <a:schemeClr val="bg1"/>
                </a:solidFill>
              </a:rPr>
              <a:t>To be consumed does not mean to become extinct. Being consumed and destroyed, in the context of the prophecies of the scattering of Israel, meant to be utterly disorganized and disbanded so that Israel’s power, influence, and cohesiveness as a nation was gone. </a:t>
            </a:r>
            <a:endParaRPr lang="en-US" sz="2000" i="1" dirty="0">
              <a:solidFill>
                <a:schemeClr val="bg1"/>
              </a:solidFill>
            </a:endParaRPr>
          </a:p>
        </p:txBody>
      </p:sp>
      <p:sp>
        <p:nvSpPr>
          <p:cNvPr id="3" name="Rectangle 2"/>
          <p:cNvSpPr/>
          <p:nvPr/>
        </p:nvSpPr>
        <p:spPr>
          <a:xfrm>
            <a:off x="5989376" y="2636513"/>
            <a:ext cx="5628941" cy="1477328"/>
          </a:xfrm>
          <a:prstGeom prst="rect">
            <a:avLst/>
          </a:prstGeom>
        </p:spPr>
        <p:txBody>
          <a:bodyPr wrap="square">
            <a:spAutoFit/>
          </a:bodyPr>
          <a:lstStyle/>
          <a:p>
            <a:r>
              <a:rPr lang="en-US" i="1" dirty="0">
                <a:solidFill>
                  <a:srgbClr val="FFFF00"/>
                </a:solidFill>
              </a:rPr>
              <a:t>I call heaven and earth to witness against you this day, that ye shall soon utterly perish from off the land whereunto ye go over Jordan to possess it; ye shall not prolong your days upon it, but shall utterly be destroyed.</a:t>
            </a:r>
          </a:p>
          <a:p>
            <a:r>
              <a:rPr lang="en-US" i="1" dirty="0">
                <a:solidFill>
                  <a:srgbClr val="FFFF00"/>
                </a:solidFill>
              </a:rPr>
              <a:t>Deuteronomy 4:26</a:t>
            </a:r>
          </a:p>
        </p:txBody>
      </p:sp>
      <p:sp>
        <p:nvSpPr>
          <p:cNvPr id="5" name="Rectangle 4"/>
          <p:cNvSpPr/>
          <p:nvPr/>
        </p:nvSpPr>
        <p:spPr>
          <a:xfrm>
            <a:off x="4034827" y="4298670"/>
            <a:ext cx="6720689" cy="646331"/>
          </a:xfrm>
          <a:prstGeom prst="rect">
            <a:avLst/>
          </a:prstGeom>
        </p:spPr>
        <p:txBody>
          <a:bodyPr wrap="square">
            <a:spAutoFit/>
          </a:bodyPr>
          <a:lstStyle/>
          <a:p>
            <a:pPr fontAlgn="base"/>
            <a:r>
              <a:rPr lang="en-US" dirty="0">
                <a:solidFill>
                  <a:schemeClr val="bg1"/>
                </a:solidFill>
              </a:rPr>
              <a:t>Moses told all Israel that they would “utterly be destroyed.” Yet the verses following show that Israel still existed as homeless individuals.</a:t>
            </a:r>
            <a:endParaRPr lang="en-US" i="1" dirty="0">
              <a:solidFill>
                <a:schemeClr val="bg1"/>
              </a:solidFill>
            </a:endParaRPr>
          </a:p>
        </p:txBody>
      </p:sp>
      <p:sp>
        <p:nvSpPr>
          <p:cNvPr id="8" name="Rectangle 7"/>
          <p:cNvSpPr/>
          <p:nvPr/>
        </p:nvSpPr>
        <p:spPr>
          <a:xfrm>
            <a:off x="5649793" y="5312515"/>
            <a:ext cx="6096000" cy="1200329"/>
          </a:xfrm>
          <a:prstGeom prst="rect">
            <a:avLst/>
          </a:prstGeom>
        </p:spPr>
        <p:txBody>
          <a:bodyPr>
            <a:spAutoFit/>
          </a:bodyPr>
          <a:lstStyle/>
          <a:p>
            <a:r>
              <a:rPr lang="en-US" i="1" dirty="0">
                <a:solidFill>
                  <a:srgbClr val="FFFF00"/>
                </a:solidFill>
              </a:rPr>
              <a:t>And the </a:t>
            </a:r>
            <a:r>
              <a:rPr lang="en-US" i="1" cap="small" dirty="0">
                <a:solidFill>
                  <a:srgbClr val="FFFF00"/>
                </a:solidFill>
              </a:rPr>
              <a:t>Lord</a:t>
            </a:r>
            <a:r>
              <a:rPr lang="en-US" i="1" dirty="0">
                <a:solidFill>
                  <a:srgbClr val="FFFF00"/>
                </a:solidFill>
              </a:rPr>
              <a:t> shall scatter you among the nations, and ye shall be left few in number among the heathen, whither the </a:t>
            </a:r>
            <a:r>
              <a:rPr lang="en-US" i="1" cap="small" dirty="0">
                <a:solidFill>
                  <a:srgbClr val="FFFF00"/>
                </a:solidFill>
              </a:rPr>
              <a:t>Lord</a:t>
            </a:r>
            <a:r>
              <a:rPr lang="en-US" i="1" dirty="0">
                <a:solidFill>
                  <a:srgbClr val="FFFF00"/>
                </a:solidFill>
              </a:rPr>
              <a:t> shall lead you.</a:t>
            </a:r>
          </a:p>
          <a:p>
            <a:r>
              <a:rPr lang="en-US" i="1" dirty="0">
                <a:solidFill>
                  <a:srgbClr val="FFFF00"/>
                </a:solidFill>
              </a:rPr>
              <a:t>Deuteronomy 4:27</a:t>
            </a:r>
          </a:p>
        </p:txBody>
      </p:sp>
      <p:pic>
        <p:nvPicPr>
          <p:cNvPr id="17410" name="Picture 2" descr="http://rs523.pbsrc.com/albums/w356/unkadug/explosion-1.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3086" y="2978601"/>
            <a:ext cx="3073114" cy="307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1" presetClass="exit" presetSubtype="1" fill="hold" nodeType="withEffect">
                                  <p:stCondLst>
                                    <p:cond delay="0"/>
                                  </p:stCondLst>
                                  <p:childTnLst>
                                    <p:animEffect transition="out" filter="wheel(1)">
                                      <p:cBhvr>
                                        <p:cTn id="12" dur="2000"/>
                                        <p:tgtEl>
                                          <p:spTgt spid="17410"/>
                                        </p:tgtEl>
                                      </p:cBhvr>
                                    </p:animEffect>
                                    <p:set>
                                      <p:cBhvr>
                                        <p:cTn id="13" dur="1" fill="hold">
                                          <p:stCondLst>
                                            <p:cond delay="1999"/>
                                          </p:stCondLst>
                                        </p:cTn>
                                        <p:tgtEl>
                                          <p:spTgt spid="174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“Glory In”</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9:23-24</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12822" y="893753"/>
            <a:ext cx="5110204" cy="2308324"/>
          </a:xfrm>
          <a:prstGeom prst="rect">
            <a:avLst/>
          </a:prstGeom>
        </p:spPr>
        <p:txBody>
          <a:bodyPr wrap="square">
            <a:spAutoFit/>
          </a:bodyPr>
          <a:lstStyle/>
          <a:p>
            <a:pPr fontAlgn="base"/>
            <a:r>
              <a:rPr lang="en-US" sz="2800" dirty="0">
                <a:solidFill>
                  <a:srgbClr val="FFFF00"/>
                </a:solidFill>
              </a:rPr>
              <a:t>Instead of worldly wisdom, strength, or riches, what did the Lord want His people to glory in? </a:t>
            </a:r>
          </a:p>
          <a:p>
            <a:pPr fontAlgn="base"/>
            <a:endParaRPr lang="en-US" sz="2000" dirty="0">
              <a:solidFill>
                <a:schemeClr val="bg1"/>
              </a:solidFill>
            </a:endParaRPr>
          </a:p>
          <a:p>
            <a:pPr fontAlgn="base"/>
            <a:r>
              <a:rPr lang="en-US" sz="2000" dirty="0">
                <a:solidFill>
                  <a:schemeClr val="bg1"/>
                </a:solidFill>
              </a:rPr>
              <a:t>Understanding and knowing the Lord and His attributes.</a:t>
            </a:r>
          </a:p>
        </p:txBody>
      </p:sp>
      <p:sp>
        <p:nvSpPr>
          <p:cNvPr id="2" name="Rectangle 1"/>
          <p:cNvSpPr/>
          <p:nvPr/>
        </p:nvSpPr>
        <p:spPr>
          <a:xfrm>
            <a:off x="4894907" y="4228473"/>
            <a:ext cx="6096000" cy="1477328"/>
          </a:xfrm>
          <a:prstGeom prst="rect">
            <a:avLst/>
          </a:prstGeom>
        </p:spPr>
        <p:txBody>
          <a:bodyPr>
            <a:spAutoFit/>
          </a:bodyPr>
          <a:lstStyle/>
          <a:p>
            <a:r>
              <a:rPr lang="en-US" dirty="0">
                <a:solidFill>
                  <a:schemeClr val="bg1"/>
                </a:solidFill>
              </a:rPr>
              <a:t>“The more we know of Jesus, the more we will love Him. The more we know of Jesus, the more we will trust Him. The more we know of Jesus, the more we will want to be like Him and to be with Him by becoming the manner of men and women that He wishes us to be.”  (5)</a:t>
            </a:r>
          </a:p>
        </p:txBody>
      </p:sp>
      <p:grpSp>
        <p:nvGrpSpPr>
          <p:cNvPr id="10" name="Group 9"/>
          <p:cNvGrpSpPr/>
          <p:nvPr/>
        </p:nvGrpSpPr>
        <p:grpSpPr>
          <a:xfrm>
            <a:off x="6002359" y="932839"/>
            <a:ext cx="3356793" cy="2536222"/>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75691" y="1059163"/>
              <a:ext cx="2402567" cy="1305337"/>
            </a:xfrm>
            <a:prstGeom prst="rect">
              <a:avLst/>
            </a:prstGeom>
          </p:spPr>
          <p:txBody>
            <a:bodyPr wrap="square">
              <a:spAutoFit/>
            </a:bodyPr>
            <a:lstStyle/>
            <a:p>
              <a:pPr algn="ctr"/>
              <a:r>
                <a:rPr lang="en-US" sz="1600" b="1" dirty="0"/>
                <a:t>It is more valuable to know the Lord and understand His attributes than to pursue worldly interests.</a:t>
              </a:r>
              <a:endParaRPr lang="en-US" sz="1600" i="1" dirty="0"/>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678" y="4029695"/>
            <a:ext cx="1719446" cy="2151881"/>
          </a:xfrm>
          <a:prstGeom prst="rect">
            <a:avLst/>
          </a:prstGeom>
        </p:spPr>
      </p:pic>
    </p:spTree>
    <p:extLst>
      <p:ext uri="{BB962C8B-B14F-4D97-AF65-F5344CB8AC3E}">
        <p14:creationId xmlns:p14="http://schemas.microsoft.com/office/powerpoint/2010/main" val="1819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Idols</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10:1-16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12822" y="893753"/>
            <a:ext cx="5110204" cy="954107"/>
          </a:xfrm>
          <a:prstGeom prst="rect">
            <a:avLst/>
          </a:prstGeom>
        </p:spPr>
        <p:txBody>
          <a:bodyPr wrap="square">
            <a:spAutoFit/>
          </a:bodyPr>
          <a:lstStyle/>
          <a:p>
            <a:pPr fontAlgn="base"/>
            <a:r>
              <a:rPr lang="en-US" sz="2800" dirty="0">
                <a:solidFill>
                  <a:schemeClr val="bg1"/>
                </a:solidFill>
              </a:rPr>
              <a:t>Jeremiah knew the stupidity and sheer illogic of worshiping an idol.</a:t>
            </a:r>
            <a:endParaRPr lang="en-US" sz="2000" dirty="0">
              <a:solidFill>
                <a:schemeClr val="bg1"/>
              </a:solidFill>
            </a:endParaRPr>
          </a:p>
        </p:txBody>
      </p:sp>
      <p:sp>
        <p:nvSpPr>
          <p:cNvPr id="2" name="Rectangle 1"/>
          <p:cNvSpPr/>
          <p:nvPr/>
        </p:nvSpPr>
        <p:spPr>
          <a:xfrm>
            <a:off x="4894907" y="4228473"/>
            <a:ext cx="6096000" cy="2308324"/>
          </a:xfrm>
          <a:prstGeom prst="rect">
            <a:avLst/>
          </a:prstGeom>
        </p:spPr>
        <p:txBody>
          <a:bodyPr>
            <a:spAutoFit/>
          </a:bodyPr>
          <a:lstStyle/>
          <a:p>
            <a:r>
              <a:rPr lang="en-US" dirty="0">
                <a:solidFill>
                  <a:schemeClr val="bg1"/>
                </a:solidFill>
              </a:rPr>
              <a:t>People take such materials as wood and precious metals which they work and shape at their own will, making all kinds of objects of service. </a:t>
            </a:r>
          </a:p>
          <a:p>
            <a:endParaRPr lang="en-US" dirty="0">
              <a:solidFill>
                <a:schemeClr val="bg1"/>
              </a:solidFill>
            </a:endParaRPr>
          </a:p>
          <a:p>
            <a:r>
              <a:rPr lang="en-US" dirty="0">
                <a:solidFill>
                  <a:schemeClr val="bg1"/>
                </a:solidFill>
              </a:rPr>
              <a:t>Then they take those same materials, make them into an idol by the work of their own hands, and suddenly expect the idol to be filled with supernatural power and be able to provide miraculous aid for the person who made it.</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pic>
        <p:nvPicPr>
          <p:cNvPr id="5122" name="Picture 2" descr="https://wordsofgrace.files.wordpress.com/2013/10/id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27" y="969405"/>
            <a:ext cx="4579338" cy="29158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edia2.intoday.in/indiatoday/images/Photo_gallery/kumartoli-5_081712033024.jpg"/>
          <p:cNvPicPr>
            <a:picLocks noChangeAspect="1" noChangeArrowheads="1"/>
          </p:cNvPicPr>
          <p:nvPr/>
        </p:nvPicPr>
        <p:blipFill rotWithShape="1">
          <a:blip r:embed="rId4">
            <a:extLst>
              <a:ext uri="{28A0092B-C50C-407E-A947-70E740481C1C}">
                <a14:useLocalDpi xmlns:a14="http://schemas.microsoft.com/office/drawing/2010/main" val="0"/>
              </a:ext>
            </a:extLst>
          </a:blip>
          <a:srcRect l="20439" t="1591"/>
          <a:stretch/>
        </p:blipFill>
        <p:spPr bwMode="auto">
          <a:xfrm>
            <a:off x="425513" y="2082802"/>
            <a:ext cx="3792139" cy="312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None Shall Escape</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11:1-14</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734216" y="1880671"/>
            <a:ext cx="5110204" cy="707886"/>
          </a:xfrm>
          <a:prstGeom prst="rect">
            <a:avLst/>
          </a:prstGeom>
        </p:spPr>
        <p:txBody>
          <a:bodyPr wrap="square">
            <a:spAutoFit/>
          </a:bodyPr>
          <a:lstStyle/>
          <a:p>
            <a:pPr fontAlgn="base"/>
            <a:r>
              <a:rPr lang="en-US" sz="2000" i="1" dirty="0">
                <a:solidFill>
                  <a:srgbClr val="FFFF00"/>
                </a:solidFill>
              </a:rPr>
              <a:t> “I will take you to me for a people, and I will be to you a God” Exodus 6:7</a:t>
            </a:r>
          </a:p>
        </p:txBody>
      </p:sp>
      <p:sp>
        <p:nvSpPr>
          <p:cNvPr id="2" name="Rectangle 1"/>
          <p:cNvSpPr/>
          <p:nvPr/>
        </p:nvSpPr>
        <p:spPr>
          <a:xfrm>
            <a:off x="296607" y="1098492"/>
            <a:ext cx="6096000" cy="646331"/>
          </a:xfrm>
          <a:prstGeom prst="rect">
            <a:avLst/>
          </a:prstGeom>
        </p:spPr>
        <p:txBody>
          <a:bodyPr>
            <a:spAutoFit/>
          </a:bodyPr>
          <a:lstStyle/>
          <a:p>
            <a:r>
              <a:rPr lang="en-US" dirty="0">
                <a:solidFill>
                  <a:schemeClr val="bg1"/>
                </a:solidFill>
              </a:rPr>
              <a:t>Jeremiah refers to the covenant the Lord made with the house of Israel at the time of the Exodus.</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sp>
        <p:nvSpPr>
          <p:cNvPr id="3" name="Rectangle 2"/>
          <p:cNvSpPr/>
          <p:nvPr/>
        </p:nvSpPr>
        <p:spPr>
          <a:xfrm>
            <a:off x="5039763" y="3673537"/>
            <a:ext cx="6974186" cy="1477328"/>
          </a:xfrm>
          <a:prstGeom prst="rect">
            <a:avLst/>
          </a:prstGeom>
        </p:spPr>
        <p:txBody>
          <a:bodyPr wrap="square">
            <a:spAutoFit/>
          </a:bodyPr>
          <a:lstStyle/>
          <a:p>
            <a:r>
              <a:rPr lang="en-US" dirty="0">
                <a:solidFill>
                  <a:schemeClr val="bg1"/>
                </a:solidFill>
                <a:latin typeface="Calibri" panose="020F0502020204030204" pitchFamily="34" charset="0"/>
              </a:rPr>
              <a:t>Even as the Jews’ forefathers broke the covenant, so had their children in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Therefore, none would escape the punishment decreed, nor would the prayers of Jeremiah or those of the people help.</a:t>
            </a:r>
            <a:endParaRPr lang="en-US" dirty="0">
              <a:solidFill>
                <a:schemeClr val="bg1"/>
              </a:solidFill>
            </a:endParaRPr>
          </a:p>
        </p:txBody>
      </p:sp>
      <p:pic>
        <p:nvPicPr>
          <p:cNvPr id="6146" name="Picture 2" descr="http://bsurebsecure.co.uk/sites/default/files/extra-secure-door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55" y="2894992"/>
            <a:ext cx="2938463" cy="32845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lds.org/bc/content/shared/content/images/gospel-library/manual/00001/moses-ten-commandments-harston-law_1209768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244" y="1007959"/>
            <a:ext cx="3095077" cy="242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onservacionpatagonica.files.wordpress.com/2012/01/dsc_0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5"/>
            <a:ext cx="12192000" cy="68646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Why Do Wicked Prosper?</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12:5</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4179" y="853928"/>
            <a:ext cx="6096000" cy="2308324"/>
          </a:xfrm>
          <a:prstGeom prst="rect">
            <a:avLst/>
          </a:prstGeom>
          <a:solidFill>
            <a:schemeClr val="accent3">
              <a:lumMod val="50000"/>
            </a:schemeClr>
          </a:solidFill>
        </p:spPr>
        <p:txBody>
          <a:bodyPr>
            <a:spAutoFit/>
          </a:bodyPr>
          <a:lstStyle/>
          <a:p>
            <a:r>
              <a:rPr lang="en-US" dirty="0">
                <a:solidFill>
                  <a:schemeClr val="bg1"/>
                </a:solidFill>
              </a:rPr>
              <a:t> “If the smallest evils to which thou art exposed cause thee to make so many bitter complaints, how wilt thou feel when, in the course of thy prophetic ministry, thou shalt be exposed to much greater, from enemies much more powerful?</a:t>
            </a:r>
          </a:p>
          <a:p>
            <a:endParaRPr lang="en-US" i="1" dirty="0">
              <a:solidFill>
                <a:schemeClr val="bg1"/>
              </a:solidFill>
            </a:endParaRPr>
          </a:p>
          <a:p>
            <a:r>
              <a:rPr lang="en-US" i="1" dirty="0">
                <a:solidFill>
                  <a:schemeClr val="bg1"/>
                </a:solidFill>
              </a:rPr>
              <a:t>Footmen</a:t>
            </a:r>
            <a:r>
              <a:rPr lang="en-US" dirty="0">
                <a:solidFill>
                  <a:schemeClr val="bg1"/>
                </a:solidFill>
              </a:rPr>
              <a:t> may here be the symbol of </a:t>
            </a:r>
            <a:r>
              <a:rPr lang="en-US" i="1" dirty="0">
                <a:solidFill>
                  <a:schemeClr val="bg1"/>
                </a:solidFill>
              </a:rPr>
              <a:t>common evil events; horsemen,</a:t>
            </a:r>
            <a:r>
              <a:rPr lang="en-US" dirty="0">
                <a:solidFill>
                  <a:schemeClr val="bg1"/>
                </a:solidFill>
              </a:rPr>
              <a:t> of evils much more terrible. If thou have sunk under small difficulties, what wilt thou do when great ones come?</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(6) </a:t>
            </a:r>
            <a:endParaRPr lang="en-US" dirty="0"/>
          </a:p>
        </p:txBody>
      </p:sp>
      <p:sp>
        <p:nvSpPr>
          <p:cNvPr id="5" name="Rectangle 4"/>
          <p:cNvSpPr/>
          <p:nvPr/>
        </p:nvSpPr>
        <p:spPr>
          <a:xfrm>
            <a:off x="5946734" y="3482788"/>
            <a:ext cx="6096000" cy="1200329"/>
          </a:xfrm>
          <a:prstGeom prst="rect">
            <a:avLst/>
          </a:prstGeom>
          <a:solidFill>
            <a:schemeClr val="tx2">
              <a:lumMod val="75000"/>
            </a:schemeClr>
          </a:solidFill>
        </p:spPr>
        <p:txBody>
          <a:bodyPr>
            <a:spAutoFit/>
          </a:bodyPr>
          <a:lstStyle/>
          <a:p>
            <a:r>
              <a:rPr lang="en-US" dirty="0">
                <a:solidFill>
                  <a:schemeClr val="bg1"/>
                </a:solidFill>
                <a:latin typeface="Calibri" panose="020F0502020204030204" pitchFamily="34" charset="0"/>
              </a:rPr>
              <a:t>…If in a country now enjoying peace thou scarcely </a:t>
            </a:r>
            <a:r>
              <a:rPr lang="en-US" dirty="0" err="1">
                <a:solidFill>
                  <a:schemeClr val="bg1"/>
                </a:solidFill>
                <a:latin typeface="Calibri" panose="020F0502020204030204" pitchFamily="34" charset="0"/>
              </a:rPr>
              <a:t>thinkest</a:t>
            </a:r>
            <a:r>
              <a:rPr lang="en-US" dirty="0">
                <a:solidFill>
                  <a:schemeClr val="bg1"/>
                </a:solidFill>
                <a:latin typeface="Calibri" panose="020F0502020204030204" pitchFamily="34" charset="0"/>
              </a:rPr>
              <a:t> thyself in safety, what wilt thou do in the swellings of Jordan? in the time when the enemy, like an overflowing torrent, shall deluge every part of the land?’</a:t>
            </a:r>
            <a:endParaRPr lang="en-US" dirty="0">
              <a:solidFill>
                <a:schemeClr val="bg1"/>
              </a:solidFill>
            </a:endParaRPr>
          </a:p>
        </p:txBody>
      </p:sp>
      <p:sp>
        <p:nvSpPr>
          <p:cNvPr id="8" name="Rectangle 7"/>
          <p:cNvSpPr/>
          <p:nvPr/>
        </p:nvSpPr>
        <p:spPr>
          <a:xfrm>
            <a:off x="2088333" y="5003654"/>
            <a:ext cx="6096000" cy="1477328"/>
          </a:xfrm>
          <a:prstGeom prst="rect">
            <a:avLst/>
          </a:prstGeom>
          <a:solidFill>
            <a:srgbClr val="00B0F0"/>
          </a:solidFill>
        </p:spPr>
        <p:txBody>
          <a:bodyPr>
            <a:spAutoFit/>
          </a:bodyPr>
          <a:lstStyle/>
          <a:p>
            <a:r>
              <a:rPr lang="en-US" dirty="0">
                <a:solidFill>
                  <a:schemeClr val="bg1"/>
                </a:solidFill>
                <a:latin typeface="Calibri" panose="020F0502020204030204" pitchFamily="34" charset="0"/>
              </a:rPr>
              <a:t>“The overflowing of Jordan, which generally happened in harvest, drove the lions and other beasts of prey from their coverts among the bushes that lined its banks; who, spreading themselves through the country, made terrible havoc, slaying men, and carrying off the cattle.”</a:t>
            </a:r>
            <a:endParaRPr lang="en-US" dirty="0">
              <a:solidFill>
                <a:schemeClr val="bg1"/>
              </a:solidFill>
            </a:endParaRPr>
          </a:p>
        </p:txBody>
      </p:sp>
    </p:spTree>
    <p:extLst>
      <p:ext uri="{BB962C8B-B14F-4D97-AF65-F5344CB8AC3E}">
        <p14:creationId xmlns:p14="http://schemas.microsoft.com/office/powerpoint/2010/main" val="40868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 Speckled Bird</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12:9-12</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96607" y="694753"/>
            <a:ext cx="7706656" cy="1754326"/>
          </a:xfrm>
          <a:prstGeom prst="rect">
            <a:avLst/>
          </a:prstGeom>
        </p:spPr>
        <p:txBody>
          <a:bodyPr wrap="square">
            <a:spAutoFit/>
          </a:bodyPr>
          <a:lstStyle/>
          <a:p>
            <a:r>
              <a:rPr lang="en-US" dirty="0">
                <a:solidFill>
                  <a:schemeClr val="bg1"/>
                </a:solidFill>
              </a:rPr>
              <a:t>“Israel with her proud plumage has attracted the attention of birds of prey (enemies) who move in to attack her (Israel). </a:t>
            </a:r>
          </a:p>
          <a:p>
            <a:endParaRPr lang="en-US" dirty="0">
              <a:solidFill>
                <a:schemeClr val="bg1"/>
              </a:solidFill>
            </a:endParaRPr>
          </a:p>
          <a:p>
            <a:r>
              <a:rPr lang="en-US" dirty="0">
                <a:solidFill>
                  <a:schemeClr val="bg1"/>
                </a:solidFill>
              </a:rPr>
              <a:t>An alternative translation arises from rendering </a:t>
            </a:r>
            <a:r>
              <a:rPr lang="en-US" i="1" dirty="0" err="1">
                <a:solidFill>
                  <a:schemeClr val="bg1"/>
                </a:solidFill>
              </a:rPr>
              <a:t>sabua</a:t>
            </a:r>
            <a:r>
              <a:rPr lang="en-US" dirty="0">
                <a:solidFill>
                  <a:schemeClr val="bg1"/>
                </a:solidFill>
              </a:rPr>
              <a:t> as a noun, ‘hyena,’ which is possible. This understanding of the word combined with the [Septuagint] substitution of the word ‘cave’ for ‘bird of prey’ leads to the translation:</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(7) </a:t>
            </a:r>
            <a:endParaRPr lang="en-US" dirty="0"/>
          </a:p>
        </p:txBody>
      </p:sp>
      <p:sp>
        <p:nvSpPr>
          <p:cNvPr id="5" name="Rectangle 4"/>
          <p:cNvSpPr/>
          <p:nvPr/>
        </p:nvSpPr>
        <p:spPr>
          <a:xfrm>
            <a:off x="3140019" y="3908356"/>
            <a:ext cx="6096000" cy="646331"/>
          </a:xfrm>
          <a:prstGeom prst="rect">
            <a:avLst/>
          </a:prstGeom>
        </p:spPr>
        <p:txBody>
          <a:bodyPr>
            <a:spAutoFit/>
          </a:bodyPr>
          <a:lstStyle/>
          <a:p>
            <a:pPr fontAlgn="base"/>
            <a:r>
              <a:rPr lang="en-US" dirty="0">
                <a:solidFill>
                  <a:srgbClr val="FFFF00"/>
                </a:solidFill>
              </a:rPr>
              <a:t>“‘Is this land of mine a hyena’s lair</a:t>
            </a:r>
          </a:p>
          <a:p>
            <a:pPr fontAlgn="base"/>
            <a:r>
              <a:rPr lang="en-US" dirty="0">
                <a:solidFill>
                  <a:srgbClr val="FFFF00"/>
                </a:solidFill>
              </a:rPr>
              <a:t>“‘With birds of prey hovering all around it? </a:t>
            </a:r>
          </a:p>
        </p:txBody>
      </p:sp>
      <p:sp>
        <p:nvSpPr>
          <p:cNvPr id="8" name="Rectangle 7"/>
          <p:cNvSpPr/>
          <p:nvPr/>
        </p:nvSpPr>
        <p:spPr>
          <a:xfrm>
            <a:off x="1489320" y="4682261"/>
            <a:ext cx="6260445" cy="1754326"/>
          </a:xfrm>
          <a:prstGeom prst="rect">
            <a:avLst/>
          </a:prstGeom>
        </p:spPr>
        <p:txBody>
          <a:bodyPr wrap="square">
            <a:spAutoFit/>
          </a:bodyPr>
          <a:lstStyle/>
          <a:p>
            <a:r>
              <a:rPr lang="en-US" dirty="0">
                <a:solidFill>
                  <a:schemeClr val="bg1"/>
                </a:solidFill>
              </a:rPr>
              <a:t>“…a hyena’s lair with vultures hovering around waiting to swoop down on what is left of a carcass after the hyena has eaten. </a:t>
            </a:r>
          </a:p>
          <a:p>
            <a:endParaRPr lang="en-US" dirty="0">
              <a:solidFill>
                <a:schemeClr val="bg1"/>
              </a:solidFill>
            </a:endParaRPr>
          </a:p>
          <a:p>
            <a:r>
              <a:rPr lang="en-US" dirty="0">
                <a:solidFill>
                  <a:schemeClr val="bg1"/>
                </a:solidFill>
              </a:rPr>
              <a:t>…The people and land are under attack from foes. There is a feast prepared for all the wild beasts (lit. ‘beasts of the field’). The destruction of Judah will provide </a:t>
            </a:r>
            <a:r>
              <a:rPr lang="en-US" b="1" dirty="0">
                <a:solidFill>
                  <a:schemeClr val="bg1"/>
                </a:solidFill>
              </a:rPr>
              <a:t>pickings for all</a:t>
            </a:r>
            <a:r>
              <a:rPr lang="en-US" dirty="0">
                <a:solidFill>
                  <a:schemeClr val="bg1"/>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339" y="4075329"/>
            <a:ext cx="3806786" cy="2345426"/>
          </a:xfrm>
          <a:prstGeom prst="rect">
            <a:avLst/>
          </a:prstGeom>
        </p:spPr>
      </p:pic>
      <p:pic>
        <p:nvPicPr>
          <p:cNvPr id="1028" name="Picture 4" descr="https://kulturevulture.files.wordpress.com/2013/03/cropped-vulture-in-fligh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2998" y="1571916"/>
            <a:ext cx="4026494" cy="22864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yaenidae.org/uploads/images/watts%20den%20sce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537" y="2481344"/>
            <a:ext cx="4031925" cy="14202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0792" y="103434"/>
            <a:ext cx="3408700" cy="1384995"/>
          </a:xfrm>
          <a:prstGeom prst="rect">
            <a:avLst/>
          </a:prstGeom>
        </p:spPr>
        <p:txBody>
          <a:bodyPr wrap="square">
            <a:spAutoFit/>
          </a:bodyPr>
          <a:lstStyle/>
          <a:p>
            <a:r>
              <a:rPr lang="en-US" sz="1400" i="1" dirty="0">
                <a:solidFill>
                  <a:srgbClr val="FFFF00"/>
                </a:solidFill>
                <a:latin typeface="Palatino"/>
              </a:rPr>
              <a:t> I will pass through all thy flock to day, removing from thence all the speckled and spotted cattle, and all the brown cattle among the sheep, and the spotted and speckled among the goats: and of such shall be my hire. Genesis 30:32</a:t>
            </a:r>
            <a:endParaRPr lang="en-US" sz="1400" i="1" dirty="0">
              <a:solidFill>
                <a:srgbClr val="FFFF00"/>
              </a:solidFill>
            </a:endParaRPr>
          </a:p>
        </p:txBody>
      </p:sp>
    </p:spTree>
    <p:extLst>
      <p:ext uri="{BB962C8B-B14F-4D97-AF65-F5344CB8AC3E}">
        <p14:creationId xmlns:p14="http://schemas.microsoft.com/office/powerpoint/2010/main" val="34419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At the Temple Gate</a:t>
            </a:r>
            <a:endParaRPr lang="en-US" sz="4000" dirty="0">
              <a:solidFill>
                <a:schemeClr val="bg1"/>
              </a:solidFill>
            </a:endParaRPr>
          </a:p>
        </p:txBody>
      </p:sp>
      <p:sp>
        <p:nvSpPr>
          <p:cNvPr id="7" name="TextBox 6"/>
          <p:cNvSpPr txBox="1"/>
          <p:nvPr/>
        </p:nvSpPr>
        <p:spPr>
          <a:xfrm>
            <a:off x="76199" y="6485977"/>
            <a:ext cx="3630547" cy="369332"/>
          </a:xfrm>
          <a:prstGeom prst="rect">
            <a:avLst/>
          </a:prstGeom>
          <a:noFill/>
        </p:spPr>
        <p:txBody>
          <a:bodyPr wrap="square" rtlCol="0">
            <a:spAutoFit/>
          </a:bodyPr>
          <a:lstStyle/>
          <a:p>
            <a:r>
              <a:rPr lang="en-US" dirty="0">
                <a:solidFill>
                  <a:schemeClr val="bg1"/>
                </a:solidFill>
              </a:rPr>
              <a:t>Jeremiah 7:1-11; Jeremiah 26</a:t>
            </a:r>
          </a:p>
        </p:txBody>
      </p:sp>
      <p:sp>
        <p:nvSpPr>
          <p:cNvPr id="2" name="Rectangle 1"/>
          <p:cNvSpPr/>
          <p:nvPr/>
        </p:nvSpPr>
        <p:spPr>
          <a:xfrm>
            <a:off x="384288" y="923419"/>
            <a:ext cx="4233633" cy="1323439"/>
          </a:xfrm>
          <a:prstGeom prst="rect">
            <a:avLst/>
          </a:prstGeom>
        </p:spPr>
        <p:txBody>
          <a:bodyPr wrap="square">
            <a:spAutoFit/>
          </a:bodyPr>
          <a:lstStyle/>
          <a:p>
            <a:r>
              <a:rPr lang="en-US" sz="2000" b="0" i="0" dirty="0">
                <a:solidFill>
                  <a:schemeClr val="bg1"/>
                </a:solidFill>
                <a:effectLst/>
              </a:rPr>
              <a:t>Josiah had made it the sole place of sacrificial worship of Jehovah for all Jews in an attempt to stamp out idol worship. </a:t>
            </a:r>
            <a:endParaRPr lang="en-US" sz="2000" dirty="0">
              <a:solidFill>
                <a:schemeClr val="bg1"/>
              </a:solidFill>
            </a:endParaRPr>
          </a:p>
        </p:txBody>
      </p:sp>
      <p:sp>
        <p:nvSpPr>
          <p:cNvPr id="238" name="Rectangle 237"/>
          <p:cNvSpPr/>
          <p:nvPr/>
        </p:nvSpPr>
        <p:spPr>
          <a:xfrm>
            <a:off x="4716488" y="1104937"/>
            <a:ext cx="6096000" cy="1323439"/>
          </a:xfrm>
          <a:prstGeom prst="rect">
            <a:avLst/>
          </a:prstGeom>
        </p:spPr>
        <p:txBody>
          <a:bodyPr>
            <a:spAutoFit/>
          </a:bodyPr>
          <a:lstStyle/>
          <a:p>
            <a:r>
              <a:rPr lang="en-US" sz="2000" b="0" i="0" dirty="0">
                <a:solidFill>
                  <a:schemeClr val="bg1"/>
                </a:solidFill>
                <a:effectLst/>
              </a:rPr>
              <a:t>The temple and its priests thus had acquired by this time greater importance than ever before. Then, in the name of Jehovah, Jeremiah issued a challenge that struck at the very existence of the temple. </a:t>
            </a:r>
            <a:endParaRPr lang="en-US" sz="2000" dirty="0">
              <a:solidFill>
                <a:schemeClr val="bg1"/>
              </a:solidFill>
            </a:endParaRPr>
          </a:p>
        </p:txBody>
      </p:sp>
      <p:sp>
        <p:nvSpPr>
          <p:cNvPr id="239" name="Rectangle 238"/>
          <p:cNvSpPr/>
          <p:nvPr/>
        </p:nvSpPr>
        <p:spPr>
          <a:xfrm>
            <a:off x="6215743" y="2922864"/>
            <a:ext cx="4690011" cy="3170099"/>
          </a:xfrm>
          <a:prstGeom prst="rect">
            <a:avLst/>
          </a:prstGeom>
        </p:spPr>
        <p:txBody>
          <a:bodyPr wrap="square">
            <a:spAutoFit/>
          </a:bodyPr>
          <a:lstStyle/>
          <a:p>
            <a:r>
              <a:rPr lang="en-US" sz="2000" b="0" i="0" dirty="0">
                <a:solidFill>
                  <a:schemeClr val="bg1"/>
                </a:solidFill>
                <a:effectLst/>
              </a:rPr>
              <a:t>He plainly told the Jews that if they would mend their ways and become righteous, they would be spared; otherwise, not even the temple would save them, because they had made the temple a “den of robbers”.</a:t>
            </a:r>
          </a:p>
          <a:p>
            <a:endParaRPr lang="en-US" sz="2000" dirty="0">
              <a:solidFill>
                <a:schemeClr val="bg1"/>
              </a:solidFill>
            </a:endParaRPr>
          </a:p>
          <a:p>
            <a:r>
              <a:rPr lang="en-US" sz="2000" b="0" i="0" dirty="0">
                <a:solidFill>
                  <a:schemeClr val="bg1"/>
                </a:solidFill>
                <a:effectLst/>
              </a:rPr>
              <a:t>Because of the great reverence the people had for the temple, though it was a false reverence, it is not surprising that Jeremiah was quickly arrested and imprisoned.</a:t>
            </a:r>
            <a:endParaRPr lang="en-US" sz="2000" dirty="0">
              <a:solidFill>
                <a:schemeClr val="bg1"/>
              </a:solidFill>
            </a:endParaRPr>
          </a:p>
        </p:txBody>
      </p:sp>
      <p:pic>
        <p:nvPicPr>
          <p:cNvPr id="1026" name="Picture 2" descr="http://www.grace-ebc.org/wp-content/uploads/sermons/2016/02/jeremiah-at-the-temple-Gates-250x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93" y="2635621"/>
            <a:ext cx="4362636" cy="33505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04812" y="6385144"/>
            <a:ext cx="587188"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9767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 Spoilers</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12:14-17</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602310" y="1365174"/>
            <a:ext cx="6248676" cy="3970318"/>
          </a:xfrm>
          <a:prstGeom prst="rect">
            <a:avLst/>
          </a:prstGeom>
        </p:spPr>
        <p:txBody>
          <a:bodyPr wrap="square">
            <a:spAutoFit/>
          </a:bodyPr>
          <a:lstStyle/>
          <a:p>
            <a:r>
              <a:rPr lang="en-US" dirty="0">
                <a:solidFill>
                  <a:schemeClr val="bg1"/>
                </a:solidFill>
              </a:rPr>
              <a:t>The spoilers of the Lord’s heritage are also to be carried off out of their land; but after they, like Judah, have been punished, the Lord will have pity on them, and will bring them back one and all into their own land. </a:t>
            </a:r>
          </a:p>
          <a:p>
            <a:endParaRPr lang="en-US" dirty="0">
              <a:solidFill>
                <a:schemeClr val="bg1"/>
              </a:solidFill>
            </a:endParaRPr>
          </a:p>
          <a:p>
            <a:r>
              <a:rPr lang="en-US" dirty="0">
                <a:solidFill>
                  <a:schemeClr val="bg1"/>
                </a:solidFill>
              </a:rPr>
              <a:t>And if the heathen, who now seduce the people of God to idolatry, learn the ways of God’s people and be converted to the Lord, they shall receive citizenship amongst God’s people and be built up amongst them; but if they will not do so, they shall be extirpated [pulled out by the roots; wiped out]. </a:t>
            </a:r>
          </a:p>
          <a:p>
            <a:endParaRPr lang="en-US" dirty="0">
              <a:solidFill>
                <a:schemeClr val="bg1"/>
              </a:solidFill>
            </a:endParaRPr>
          </a:p>
          <a:p>
            <a:r>
              <a:rPr lang="en-US" dirty="0">
                <a:solidFill>
                  <a:schemeClr val="bg1"/>
                </a:solidFill>
              </a:rPr>
              <a:t>Thus will the Lord manifest Himself before the whole earth as righteous judge, and through judgment secure the weal [health or prosperity] not only of Israel, but of the heathen peoples too.”</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(8) </a:t>
            </a:r>
            <a:endParaRPr lang="en-US" dirty="0"/>
          </a:p>
        </p:txBody>
      </p:sp>
      <p:pic>
        <p:nvPicPr>
          <p:cNvPr id="8194" name="Picture 2" descr="http://www.nccg.org/split_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71" y="1365174"/>
            <a:ext cx="4324996" cy="430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2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0" y="-29577"/>
            <a:ext cx="12254193" cy="6887577"/>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Parable of the Loin Cloth</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13:1-11</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69062" y="1083636"/>
            <a:ext cx="5426938" cy="4801314"/>
          </a:xfrm>
          <a:prstGeom prst="rect">
            <a:avLst/>
          </a:prstGeom>
        </p:spPr>
        <p:txBody>
          <a:bodyPr wrap="square">
            <a:spAutoFit/>
          </a:bodyPr>
          <a:lstStyle/>
          <a:p>
            <a:r>
              <a:rPr lang="en-US" dirty="0">
                <a:solidFill>
                  <a:schemeClr val="bg1"/>
                </a:solidFill>
              </a:rPr>
              <a:t>The linen girdle =  the priestly nation of Judea, since linen was used for priestly garments (see Leviticus 16:4). </a:t>
            </a:r>
          </a:p>
          <a:p>
            <a:endParaRPr lang="en-US" dirty="0">
              <a:solidFill>
                <a:schemeClr val="bg1"/>
              </a:solidFill>
            </a:endParaRPr>
          </a:p>
          <a:p>
            <a:r>
              <a:rPr lang="en-US" dirty="0">
                <a:solidFill>
                  <a:schemeClr val="bg1"/>
                </a:solidFill>
              </a:rPr>
              <a:t>Sperry wrote: The girdle represents the whole house of Israel, including Judah. </a:t>
            </a:r>
          </a:p>
          <a:p>
            <a:endParaRPr lang="en-US" dirty="0">
              <a:solidFill>
                <a:schemeClr val="bg1"/>
              </a:solidFill>
            </a:endParaRPr>
          </a:p>
          <a:p>
            <a:r>
              <a:rPr lang="en-US" dirty="0">
                <a:solidFill>
                  <a:schemeClr val="bg1"/>
                </a:solidFill>
              </a:rPr>
              <a:t>By reason of the iniquities of the Lord’s people (in this case the Jews), they will become separated from Him. </a:t>
            </a:r>
          </a:p>
          <a:p>
            <a:endParaRPr lang="en-US" dirty="0">
              <a:solidFill>
                <a:schemeClr val="bg1"/>
              </a:solidFill>
            </a:endParaRPr>
          </a:p>
          <a:p>
            <a:r>
              <a:rPr lang="en-US" dirty="0">
                <a:solidFill>
                  <a:schemeClr val="bg1"/>
                </a:solidFill>
              </a:rPr>
              <a:t>The coming Captivity into Babylon could well be represented by the hiding of the girdle near the Euphrates. </a:t>
            </a:r>
          </a:p>
          <a:p>
            <a:endParaRPr lang="en-US" dirty="0">
              <a:solidFill>
                <a:schemeClr val="bg1"/>
              </a:solidFill>
            </a:endParaRPr>
          </a:p>
          <a:p>
            <a:r>
              <a:rPr lang="en-US" dirty="0">
                <a:solidFill>
                  <a:schemeClr val="bg1"/>
                </a:solidFill>
              </a:rPr>
              <a:t>The fact that the girdle was ‘marred’ in its hiding place simply indicates that the close relationship between God and the Jews had been strained to the breaking point.” </a:t>
            </a:r>
          </a:p>
        </p:txBody>
      </p:sp>
      <p:sp>
        <p:nvSpPr>
          <p:cNvPr id="26" name="Rectangle 25"/>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(9) </a:t>
            </a:r>
            <a:endParaRPr lang="en-US" dirty="0"/>
          </a:p>
        </p:txBody>
      </p:sp>
      <p:pic>
        <p:nvPicPr>
          <p:cNvPr id="9218" name="Picture 2" descr="http://rbasite.org/blog1/media/4/20080613-Loin-Cloth-Redd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432" y="1007335"/>
            <a:ext cx="22860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40.media.tumblr.com/127a6bc80c5f53fe3a9a098d12b7bf11/tumblr_msyu35HQtj1stmkp8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976" y="3725200"/>
            <a:ext cx="3667668" cy="275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Can Spots Be Changed?</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13:23</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69062" y="1083636"/>
            <a:ext cx="5426938" cy="369332"/>
          </a:xfrm>
          <a:prstGeom prst="rect">
            <a:avLst/>
          </a:prstGeom>
        </p:spPr>
        <p:txBody>
          <a:bodyPr wrap="square">
            <a:spAutoFit/>
          </a:bodyPr>
          <a:lstStyle/>
          <a:p>
            <a:r>
              <a:rPr lang="en-US" dirty="0">
                <a:solidFill>
                  <a:schemeClr val="bg1"/>
                </a:solidFill>
              </a:rPr>
              <a:t>Skin color, like a leopard’s spots, cannot be changed. </a:t>
            </a:r>
          </a:p>
        </p:txBody>
      </p:sp>
      <p:sp>
        <p:nvSpPr>
          <p:cNvPr id="3" name="Rectangle 2"/>
          <p:cNvSpPr/>
          <p:nvPr/>
        </p:nvSpPr>
        <p:spPr>
          <a:xfrm>
            <a:off x="6623272" y="1506662"/>
            <a:ext cx="4608212" cy="2031325"/>
          </a:xfrm>
          <a:prstGeom prst="rect">
            <a:avLst/>
          </a:prstGeom>
        </p:spPr>
        <p:txBody>
          <a:bodyPr wrap="square">
            <a:spAutoFit/>
          </a:bodyPr>
          <a:lstStyle/>
          <a:p>
            <a:r>
              <a:rPr lang="en-US" dirty="0">
                <a:solidFill>
                  <a:schemeClr val="bg1"/>
                </a:solidFill>
                <a:latin typeface="Calibri" panose="020F0502020204030204" pitchFamily="34" charset="0"/>
              </a:rPr>
              <a:t>“…whether totally black or only spotted the perspective of evil in the people is so fixed that they </a:t>
            </a:r>
            <a:r>
              <a:rPr lang="en-US" i="1" dirty="0">
                <a:solidFill>
                  <a:schemeClr val="bg1"/>
                </a:solidFill>
                <a:latin typeface="Calibri" panose="020F0502020204030204" pitchFamily="34" charset="0"/>
              </a:rPr>
              <a:t>will</a:t>
            </a:r>
            <a:r>
              <a:rPr lang="en-US" dirty="0">
                <a:solidFill>
                  <a:schemeClr val="bg1"/>
                </a:solidFill>
                <a:latin typeface="Calibri" panose="020F0502020204030204" pitchFamily="34" charset="0"/>
              </a:rPr>
              <a:t> do nothing about it.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cause of it is the foundation cause: they have forgotten the Lord. Therefore the disasters come.” (10)</a:t>
            </a:r>
            <a:endParaRPr lang="en-US" dirty="0">
              <a:solidFill>
                <a:schemeClr val="bg1"/>
              </a:solidFill>
            </a:endParaRPr>
          </a:p>
        </p:txBody>
      </p:sp>
      <p:sp>
        <p:nvSpPr>
          <p:cNvPr id="5" name="Rectangle 4"/>
          <p:cNvSpPr/>
          <p:nvPr/>
        </p:nvSpPr>
        <p:spPr>
          <a:xfrm>
            <a:off x="541699" y="4290102"/>
            <a:ext cx="6096000" cy="1477328"/>
          </a:xfrm>
          <a:prstGeom prst="rect">
            <a:avLst/>
          </a:prstGeom>
        </p:spPr>
        <p:txBody>
          <a:bodyPr>
            <a:spAutoFit/>
          </a:bodyPr>
          <a:lstStyle/>
          <a:p>
            <a:r>
              <a:rPr lang="en-US" dirty="0">
                <a:solidFill>
                  <a:schemeClr val="bg1"/>
                </a:solidFill>
              </a:rPr>
              <a:t>The wickedness of the Jews was so entrenched that they were past repenting. They had rejected that God who could wash away their spots.  They had turned their backs on the only source of redemption.  Can an evil fountain produce that which is good?  (11)</a:t>
            </a:r>
          </a:p>
        </p:txBody>
      </p:sp>
      <p:sp>
        <p:nvSpPr>
          <p:cNvPr id="8" name="Rectangle 7"/>
          <p:cNvSpPr/>
          <p:nvPr/>
        </p:nvSpPr>
        <p:spPr>
          <a:xfrm>
            <a:off x="2699161" y="5972815"/>
            <a:ext cx="9391674" cy="584775"/>
          </a:xfrm>
          <a:prstGeom prst="rect">
            <a:avLst/>
          </a:prstGeom>
        </p:spPr>
        <p:txBody>
          <a:bodyPr wrap="none">
            <a:spAutoFit/>
          </a:bodyPr>
          <a:lstStyle/>
          <a:p>
            <a:r>
              <a:rPr lang="en-US" sz="3200" dirty="0">
                <a:solidFill>
                  <a:srgbClr val="FFFF00"/>
                </a:solidFill>
              </a:rPr>
              <a:t>By baptism, our blemishes can be washed clean again.  </a:t>
            </a:r>
          </a:p>
        </p:txBody>
      </p:sp>
      <p:sp>
        <p:nvSpPr>
          <p:cNvPr id="9" name="AutoShape 2" descr="data:image/jpeg;base64,/9j/4AAQSkZJRgABAQAAAQABAAD/2wCEAAkGBxMTEhUTExMVFRUVFRUaGBgWGBUVGBcWFRgYFxgWFxUYHSggGBolGxUYITEhJSkrLy4uFx8zODMtNygtLisBCgoKDg0OGxAQGyslICUtKy0tLy0tMC4tKy0tLS0tLS0rLS0tLS0tLSstLS0tNS8tLS0tLS0vLS0tLS0tLS0tLf/AABEIALEBHAMBIgACEQEDEQH/xAAcAAACAgMBAQAAAAAAAAAAAAAEBQMGAAECBwj/xABCEAACAQMCAwYDBQYEBgEFAAABAgMABBESIQUxQQYTIlFhcRQygUKRobHBByMzUmLRNHLC8BUWJIKy4UNzdJLD8f/EABkBAAMBAQEAAAAAAAAAAAAAAAECAwAEBf/EADARAAICAQMCAwcEAgMAAAAAAAABAhEhAxIxQVETYXEigZGhsdHwBDLB4ULxFCNy/9oADAMBAAIRAxEAPwDylDg04srUuM0Fw+waXlyFWrh9kEULUNSVcFYxsVLwVyDvS2eyZDg1dGbTyoKRNR3FSjqSQ7givw2THeireyZjjFNxgDAFdwEg0XqSZtiFNxaaa5trfPOmfEE1ClJmZOYpoytAapndzbgUOhYHatS3RNXT9l3DVlklkdQe7VQM9C2fxwKbKRuWUuYN9rI99qlt0r2PinBIGGnQpz0wPvFUninY8rloG5ZyrZ/Bv71F/qdrqar6FfBvMclWmirlIs1HJcc87Y552A9z0o2xsJWw2gkMCVC414/nYNgLH1yTuOVPOairYijbwQSRbUP3dP7XhqspfV3sYHjaMaVDDokjNuNtyAaLYhYwYyY1+wq6ZdRxndnUknTuSQ2npzqa174H8LuVCRAKwVavh3eSVbaHu9K6ZCU79ZTzKgErg43+m1KIOGr3Bd49LlmCYmaMSMh8SrHOupW9MY26Vv8AkLqgPSfQV13WiN8aXQ/yyDSw9x+vWjrThcsnyqcdWOyj6/2qrnFK2ySi7pC3va672rRY9kVPzyaiTsF2H086Lu+weE1IxLY2HmfXPKlWtBvFjvSl1KaDmiYY6iMek4OxFbEuKo8k0ieQ4oKRt67kmzQ2rJoxiZyJFqXNQshqLvKNGsmJrTkUOzmoyxrJGsmZq2pFQhDXJpqAMbaEMaOe2AFAWDYoiW4qE7srGqIpoaAkTei3nzUDEUVaA6LD2fj0xe9PrWJShPWhbaAY0jbFHxxYXT99c8pWysYii44e58Wr6VPbWhYHUcY5CjVi8XPOOlHxWnhLHnQ8R8DbEJ1snJAAFbktyMjFWK2tBoJJ3pc8ZOcUN7NsE3cEVFLahhgimT224JPKt/CsWwBtT7xdojueDhVBHM8qtH7OZPh5HRvllAwfJxyH1zXV/YkqvpUdnCVz552PrWWq6N4asuvFbR8B0JO/Q7CuFte9TXqHI5IIIHvUfZeWWaBnlZSdTJhAwxp2ycnrsaW8Vla3VwGCvJyB2VVH228vr5YpdTbJZQ8LRXZbSFrju8iTSzPpXAVNIyDIPtNq5ZOBj0NLeJWy28okWQhps6iUWchToLIoJ0KMEandsmnZ4Xa6DLh3IRiVjyoyqmSUu2M5OQCDvyHnXYmdeGSOzOrtcYj7hER9JYKEUOMJuWyx3xk5qEIVTvyoeUrO+KQ6LqNlkhBZTlAoMyoVALISxCLuDhVA96Hi4XKO+jgmQSKpcSOBJLpZ28DKBrwR9oY6YHlLfvG9zIUYB1EUJclnLTRESFNCgA4yMtnBLY6YoXh4WYxWwcGK9kmMiSEpNH8OF/do0ZxrVgCdRzjpzpIxfy7e/wCgzaAbO2WOZrdLZXgnVVkmikd5I5Rz7xmYkFWz0GMjyIoQ9mp2jkS4mWQZKHT48ALmObSN1cHY9WDb8s0YdC8QkjhAt9SvD35JYMY11EsCdmGM6znJG/PNGcR4ddakgeOJPiF09/ED43Ri51ad11LllI+U5G9PLesp/f1/PgKtrwxRZn4hhCca4hjJXSylQFYY3GCNwR0YVabLhT6BGAVUHGMEk75OTVfWGS1fu3dJZA2DIPnCFSIjMpGRuSNQz0q1jjTi11Rxd+4xgA7hjyPh3Kg9RWhpqUvILk0vMSXc7RTaUbONmGkDG24yc1Z7CRsAk5xjcjT61UOyUjPcSCddNxqJGkkrge/LmaM7WdqTGzwRg94M5YY0qD19661zSIvi2UvtFKGuZivIyN+dLTU5qFq6Vg5mySKLNbkiArI2rmQk0TGA5qN4cVPClanrbg0QYFaKioya0TRAbL1EeddYrarWsAVC2BUbtXNck0g5pqiOa7Z6jMlNQjZfrOSj4iSTik9lJkfSmFrMQDXDNHXFhtlENeSedNncAYFJ4JRgHrTeNc4PpULyVSAriU8hRMEXgG1Rd2CTTW3i8FLKQUhBe7YrXD5wz48q1xRDmg+GRlXJqqzEm/3FluJBsKWvOCTXZlzjNBXQ8WRSxCywcA46YIZRgEKCwyQPEdgCT5nFI+Nt3qxyXc2RGdUqR6cK2NSE9WxyAPPKnHmn4vdskbYBOxOBzLAYUAdd2J+lNOy1xFb3HdyoxbTHl5ACut0UyEsxGBjSo67etO4u+RU0Rdn+0XDVJAtL0RPqBcguN1Ks2EJY7E+fnzp5xO3Q28AVnmikVTjIDSlCH8WdIG64OcZzjFQ3fA4FibUyPFbvJKiyFo5IyCXKYAIlAJIBB3zg0sseLSXCQ6lxjUV5ggOxYH02ONs9a2u0o2HTTuhjJI+GaVIfDMjnu2CNu8ZUqANUgAQ51YLleWKg4XFIs+rSjszK/wC7QrEmrvP3sWc4dwy6h789jRQYgDSo8O4ZsHBz0H1P31DZcchtC80q5IDHYc2OT1PUn8vrzRluW3uWarJyOzscbXUlxJb5ZWjj70sFHfEu5fBUk4YLgdM77nEvBLW6iV2Fzb3MAhIEUQK6O7HhEYycZXI5+XPFKLbhP/EInmkiIeRg8c6xGcBcDMYGDywQRjr50fadjobZxcK7W3dJ1OlpMnxF0bdYsD7QFdko+zl/I50/aN9mILhu+SaHvGgVvh52yTJHIDpTXnc/Luc+u4qPsCbnCzOAkepg4IwdY2LgD15jlkGlcnbF4xHlA1me8idUyjrOjliM6sqdOlhv1NNb7iPxQjnUPEixd6APCw8eiUMeTHkQantkndUNaaqy2R2UFoZp3AzIzSFzjZcDwg+Qx+NeWPdQzmWaLOJJGPi+Yb7A/fn61ZP2hXMk1s8EerMOC2f/AJkAPy+uQTj09aonBOHNEXOsadhg7amwCQBz1KD+FMmsybyLK3SSJ2iFDSLTiS0yAQa7j4eOtdEdREXpsTRxmiUtaKuowvKglujTbnLg21Lk5liIoVyaKklzURWmjfUDroCtHWBKIYVyFp7EOYbQtUr2mKYWYwK3cb1JzyVUFQlK1BIaZSx0uePeqRdiSVA7GuMUS0dQkU4jLdYyU2Q7Umsl3pzCvKuDUOmIVBTyyGoYpNGmKfWAwua5m6OhAz/Nppuuy4pKGy+fWm0j4SkGEPEl3xQtshA3oqaXJJNatwDVFJ1QjR1DESc0JL8xpjqwpxSzVuaaLEYLD/i7bZjhzsPUHc+mcffVlZYZl0zI+mVRJEpQA6ioXAc7d4C+kaseY5ZqvxXEkfeSRY7xY3053GRpb78Aj60XwWS4lt1vxc/vFR4GTbBKnwPjkH35+3tXQ9NSVsmpNOjfGLETsUzpjUZk815fusjO+Rk4649AObCQdBjAwPRQMAD0wKeRxrDaNI3I59tTc2f06mgeBi1UFnfl/NsT02B5iueOnKfoWclE09zt09s0i49YCZSNvME8uR29KsfF7aMMNDqc9B/cbVza8KKgSbsGyM52wM9OX98Uk4yg77DJqSoB7GXM3wwt1dgqmRdK5Chi5O+nxAHWpJ6ZHMasQXfBL29BiiHwtviTxE575wwXTID41OxBz+NHWMSRXOUDM27GNG0scjcb8wcbDbdVGRVju7/uokMK3E0bYXGkJ3RiJ1tPI4BUY2ORnw7bmrw3SdolKoqhMOw1t8M1s8bKiFJSyuMtIqEE+YGBjcDOaV8M757eIAB43EkOg80jZIzhmG2RhiDvT2wueGyLeT95IscsaQGQufEoUriFTljjOdRByWNGSdmZbW2AE6mKGYygFdJWARFSrEfM2+cmrR0n1dk3NCR4JXSN5D+67gLk/MZIm0kscf0fjVc4hwmFn1YIVgzlhnwvjVqUeex+6rbxi9nksUmbTpaDJCg7a5FK+HzEZOT51V2ZVji0Ixkl1SBHzsNDDxeQOeXrXDrxcZ2jp02nGmKluYwcIx0DAIIwSW8Qcf0tk+xoq6BxsaHaWN7iPWrH9yw0xrsGAJ0E+ekjHlXNnKjsFgLODnZhpIwMgb8zjP3VXTl3JzQHKpNRiCnr2o05xypU53xXXpzshOJAi128VaciuGnqjvoJgiZN8UbDAAMmgVJJrqa4PKllbwNGlkNdgKhL5oNnOKhSc5pdjGcw5xQkookNtQtw9GPIJEEpqAipGNQkVdMky5Wa701i5+1KrE03tl2rz5nTEOhGcCmV3MUXA8qXWwwdR2qOa4yQOeTUJK2XTDuHoD9KK4jLhKVw36jK1Hxa/BXC0FBtmckA3N2By3qewvBSR5tzioonwT6V1eEqI78lmu7kAbUotLrVnPnQ73BIPtQVpGSQM0y00kK5Wxncxk6gp3Ybf+/SieyyMtuYJRKiJIHDpuAc8nGCQOYzjGOtRwKAdR3PJfcDc/7/AEqW34y0LhxKyAZDMEDjSf5lb5l1YG2D608U+BXjJ6Hweyt7izNuZ1nR1xzBJHy5OOZyp388+Vec8U4WbBxbvkxhg0bHJ8JIDKrHmAd/rXqPZi6UpqQRkH7SKyZAZsjBGx5HGeZNLP2iyWzxxpMRlZomAAJJGrDDA3wVzn2qmxbaApO7KlwLsdPxF/iJZpI4CR3aIdKlB6Hnnz9avnHbcwQd3FEXwCRgqNwBhfEeZzz9KfW10jR5TBXScacEYx03pBxaLxE97dgagMIoIJdMYUlT4RzznAPOtPTuNGU3usrcFneM4K2yLpZf3krIVUDDscDxHG4wOozTxb942MiRxyJKf34GBhFDgSBS3iLbbdRVP7Q8TgiAzbzSOdK/9VNkDCkBjCjNv4uqgE9eVcz3FvDGkpjaTvFCONQAdVwfEmcYztgDO1LDT2LBpT3PILx/hri9iisLcAI6PpKsYlZmBJ38Ix1GRjpyr0H/AJ4tTc/B57yVzpZQuUGBuCTz9qN4YBNAshBRXTZCGj5jG6sAwPuKrNpwe34Ys902GmkHyjIGrdisZOSCd/anFKjxPjDwX108jN3KMy6ehLFDhV8sKq+5NCcT4wZleRUOJIlCKoPe5WTS4x5ZI39aYT3BnLXNxFoOod0j+JiFY6QF6s2R9TXa8YjibVNFok0qhZQWHeOS5jHtsWPLPtXna8k5WldHXpppZdFee6uIGjn0EQY8aKBkOw2B6noKmtbk3rG1kUxdygdnTY94MYx6DJ98Uu4hbXccXeh3bvZJWMeNWE3ZWxvt4c/Wj+JXLC2WUSCGSURhGxjVhdbBmxyOrG/lSuHFVfCa6e74h3c3ddjcrlXdEbvDgkFTqLafmVx0Y8wfUUrtEaVGkBChThtZ04P1phDcwwFxbQlpUVC51bSKwBJjGdvbFK7PjUs2pDIqBnAUOqgAHmG8xvjHOrRnqU9qxjL+ysnKMLz58Gp1dfmBHrzG/XPlUQOafcU4GBCIYAWOQZDq05xkhfQb8hQ0nDmMagxhO7G+GZxueqoMs3LrTx/WRa/PoI/07sgiQYoOYb1pb6DWS3zZ5u2MY20iNSABt1NESyI24AznAyRpPqWTZR9KPiNPKZtqawzkMMYqAqM1IRFCWZ5ckYwmDox/mZSW+lQX90pj70KqAnbOoFv8q5399qotW8JPIrh3ZLroabeu3y0SyKMb48TYz7av0zXBckaVAZv6VYnf1I/QCjGa7AcWcpHWd1XZR02YEE9CUJ+gBzUMtwQceH66gfuANUU1LgRxaLnbrimsUgwAKVjxNgGulkIJ9K5ZRsvF0Nw9aKjVkdBQlnISRnkKkebCn1NTcXY6ZEdyfWhputanmPSotRYVaMRGwFk5nNc93pGSedEm3JO3KslsySNvDVSZjjCE+ddWpC7+lY0ZZgv2R0o2WJdOBQbMDvP4hk7AD8dz+dQTS5BA2XoPXnknqfy6V2Y85ruyt9Wo+QrGHPZSW5kZbaO4EUYBOygOF/pJGDg/nT3ifY5QSUZy+B4yx15331cwMMev4bVSW4k1urSqfEoOD0Hn70cn7S3MeoxnflpweXnn2p4vArLbwTglzAP3EwX+hxriOSfLBB9R5g0p7f3d2sWp4dGnUTJG/hYEAHfZgSBjkcVFY/tKULupJA5jC8j/AGP4Uh7dftCE0TQd182Ptcj55HMculMnYGUqPiIV92ITOdwGyGAOGXocHBI9aa3U11D3c8bKI2Ve7UMGVAv2djuOfPnmh+yfAnvpPCgCIPG55D0A6mmE3BiHKwWFyTuC75xnzUHYDNGU0nQIxbyWLs7+024b9zKivIdlIGB7Y8/7CjeJwzpcpJLHLPI2cAnRDGjYHi6Z5etDWHZu6jaO4naOFI11NHGC8rBATg4G5PUCmF/O7GK7C3UxkBKRHCJGGA3cbAYGdznma49XWX+P9HTDTfUV23FWlldiyIF0xx7gaGJIbMhyDJzwB00nbNSXhMavEJAUdGfvnK4jJICqvRuRO9TcSSOa1V57cSOWbu44jndvCG1cgcYJPIY9Kjt5bN4mWBI1kRHZDKuVUr4A5Y9M8j7muOVPNfZe8urWLNx3LQmSRmSaXESpEpxpjP2myNvm3OOSihOM2hkRIJlMjmZSWTIWGJyfCD/lXGfrUd9bweNJpCxktozLLGANWGwDtt4ugHPBoLifFU7iWC3LtMZUTODk8uvoq4P/ALoRT3Jx5716Z9Pxmk1VMU3l4EvYzCuplxGqZ20DYb9TjeoLnhTvdM0rKMHUQvIAcvaiu0XBWhkikV9MjKM4+zgHU3tjNA8N4mpSXVjSo2/mbOw1Hqa6424KWn2rz5IOtzjPvYf/AMGmZw0Ej62bJJYgIh+1inL8WNtps4FM86jxEnSAeZJ33O/KhLKQ2Nn8Y6l57kgIrZCom7DYegz9QKbzX0UcRuFjSSfuwW06QSW3ILYz0zj0pZpulJWuPf5+SGjXKdP+PuKJrp86ruzi0YyWUB2Hrp61HwrhNjdamiDJj5lDMpGeuk9PbajuHceilhaRlEBLgMZMsrHqFJ9PupLwfittHejuoTobwFwXJ35sF8qG2bUkk0124+prjatpp9+To3dopMQlmUqxA1DUR0I3U7bUVBxKI6k7xGk5IZE0b4wD5HfyqbtnwySKZbmOJZEA8WFyykfaJHMevSkL8S7wZWPvB1GfEPPYjcVo6a1IqSt+9YfwM5ODaf8APBI9rKJMTTeN9gxTKgeatso9qkgkjijMccjByTrdFLkgebchWikiR643C7ZKNlkI9j8p9qIt41kgd48PJjdEbSAeuk41fSmk7WeL8ufPAEs4F1jZRyFyk8vhyznTj3yep2pdPPAxyWmY+eIxmj+E3+IjEGWLJIO/jOeY8QNaWzC7d6Bg8tS/j4eddCbjJ7vd+JEWrSr8+Zak55owuMVHYx5JJqbuAx2NKMiVWAX1NR3EuQAK1OMbUHLJvWUUwtmwMmmUNuMULaYHiNSrcgnypmBB8dkKkuYVGMeVRxz4HOtPcBsDNa8GAxb+KoL58HApxAATUPELHJ2rAaEiv4cdTRtp8u3WuJLbBxU0No3tQYADtFZ5gkABJ0bAbnPtVJ4bPgOjDlgjpg9RivVbU6WGQW88DO1A9o+zaSiOeGNUJcGQYwSGGDn2zmm05YpglHqeYzPJIcICABv0ru24YWOZTjkNzjYeZ6Cn1xY3AJCQkgltJ2AwDjP4Z9qJ4Ex7zMVm13KPDnnCh674059TTubrAiiryWq3JsbeEW8tqiMup2mYgsTjGAOY351ZOKcQdI0k7+CKMquWKlyzNy7sZ3z050i401rEsL8TSOS5I8Eca6juQAuM7gZ6/SmnaXaOKZLXvWQjQuN49Q32HIjYbV5027XnfY7o1kHvrfNw91GkjSxnSwIJLKQNog7BVB6kVA0SyxXBd7mAaxr1NuFTG0eDgIeWRvvUF7xMvKIljdJykbylnKqiIchWPlnBIHPlWXDWsyXDRtLPq0lyhKgheUavsNPM7GptNU35DprobiuorR95QIXh1qrHxLyJ8BGok6t8mgOK3MEsLtcoYQ5Gykd48aboGA3GfKuJ7smOO6t7aJ2A0MCdbd2h0qqnGDv1/Oorl1M7zRx5mBVXMp/dxgJlgpGxxgA0tK76+vVfT1ya3VAHE5yXiJhKIRGIYxjJOCcv/Sg3x51rgFqqLLMoyqlipPXG2rJ55xn61q4gmklZRcd4swBZlGAi42VfLIJ+lNJ7uFLSWKLBIxFjkdT7flk59KZv2VFdavnjzsC5ti+wue9L3FwUDvHojQfyDmwB86H7OdkUmRfGO7ExaY8sog8Kj0xqOaq1mrPc4yWOQo58yQoA9N69CS1MAMG6QIHMzEbOqgFwCOf/AMa+xau1aT07afbBzb1OrQ8so4uK2Ug7rSgZ1i1bZ0fKw8t9vvFUi1/Z1xAHQXSNT8xDk7ewFWLhl/eiAvDHpa4IECEYS3hXJMjj+Zic4/8A5RfDLK47iWOe7d3k2LLyjyPsnz69OlQet4V01zxyVWnvq0/oTr2XtvhVs3bWqnOcgMX3JII5bnl7Ck9/eWnCwYIULStgqm5LM2wLN0oKw7LmK6iaO6GnVk628ZA5gAc811+0W6EFzBMYkcBTuQQcg8s+3L3NIoqc1Hc5J264yM3tjuqmsd8ELdoeIDLPaKR1UHBx95oO4uOHXOTJm3l5HmhB9TyP1osca+JMfczLEQfGrD5s42z99HTcOSYMJYVA1eHkWI88j5fv60Ny03co7X5YfwfJtrksO/X+iv8A/J5wc3DMpxpIzy9Rvn6Vq1e0spNOtzJgBjuQOvIdaGsr9bO7aLVIIgcFW30k7gj0Gab9sODJpFyItbAgvhtOV8yMHNXlJ7lDUb2yWKpE0ltcoLK94tmvLNpe8azmO+SRkAnnnTmtXdjw2Vy6zmLPNMYweuxU4rmLj8TshDPCEG6bFWPuK1c8Yts7qr+uPw5U22adJSXo/vgRuLXT4fYsLA52ojV4fWivh+WK09vvTmoAbUa5itTzpokC9a5cLyG9NZqAVXNdrHip1iBJxtRFpYls52FBtGoS3U7DkaAS/INWa54ao2zmkN3YDNGMkK0ye24mfOnB4sNINVQqq12s40kU1AsdzcYGdhvW140DzO9VV5TUasaO0G4usXEZFCzRjIEqK/Xwtz+7anlyWAPcAyLK76zn5CVxt6ZFAdkJ0iJtpNpDhlzydWGdvUeVduktoTpXVC85ZsZYrGw3wBuTnpWoI07H8KniMtxdlUjGlYULAqkS82J/mx+VOrHtPbTTNBaYYx5MhVcKOY+bYZz5Zqq9o+AXnEZIWSUwWpTBR8q678ynViMc+QoiTsrLDafD8MkRNTETzSahIxGx0kDHpWnVBjdkH/FuGW00pacSTu5LPJlyP6Q2MKo8hQgnubaRrm4laUykpBbxE6WyfCxJGwC75qay7CWdug71e/lUFiWJyxG5wmeXpg0B2f7YvdTmI25XBbBGdMYA27wnken1rgm7uUFdc3/B0xxSljtQ1uJrh5JPilt/hWXAXOXdjjAJO2M7fdS2S/iju44YZE0sW7yEZYs4XCr5IBj05VI3Z9Zgsl7dAssmoCNlWMAHZNxv78654zJJbymKytAWly5mPyhm5kn9M9agkm6vo/JeuSltZ/t/IA4ndyBDJeJ3MSyKYreIr3jEHYMRtjOOVL+LIFcDxyC5kYgFvDHIVwY3A5jxHI/pptEQbp+8j1SLCmuU5CE5GdCnYf8AqlFtc91JdRxZkREeQlt/3pOcDHpt9KaL7Lpfln89WK13f3/PoR8OspXnXuf8OrtqJO7nqwGPlzgD0FCvbC3ch2wveNIXOSMHZAv/AG/mKaw3fd24WElypYHzGPCqe+plHtvVdeRrjCu3hjY6umynA+8g1eG6Vt4XHn/snKlhcjfsukKXDOF8EYLg7k6lBbOfcgffVvtOMRSsUmOoLNHFGv8ANKuC5wOah/PqPSqtwyRAxY7RAKHO/wAiqZiB6khR/wB1OoLGFJlu2KxxQljp8mfGlfvZjnzNVbWzN2xUs46Cfjna66juJMgBA7BFIxsp2OebbfnTue3m4hw1GhYJIxBYAlQ2MgjV5dfpRfaXgUHEAs4n0rGp1FAG8PM/WoOC8cgaPubUNGkXmN2HU8+ZPX1qM9qipQjlcjxvc4yeGJuC9h3hniluJoxpOrSCSSw5Lk4+tW3j1hBPERcAaBuGJ06fUN51RO0fCFcPcLMzNqOdZAG3RM+WKsnEeHl+FBJZFUhFYsT4QRuASOdLq3Nxm5ZuuKoMKipR2/2I17DWsw1W90x8z4W6emMUtv8As3xC1y0UjSJtuh3/APxJ/Lzrvs3w9I/3qzFt8HRlVGdssDv1rc3GLmxm3czRtvhjk/f0NWU9RzcFJS8mibjDapNV6MbcE4T34W4vIdEqkEE5XUFxhnGeY9ayy7YxSyNGI3yNWDsQwGenTNNeK2/xtkRG2C6hhvzI30k+XSvNuB8SNs5SRSAdiCNwf7VHT0lrxk3yuF2HnPw3FLh8vuNb++4fM3jikhYk5YAA59cbfhRdn2PtnXUsjyKeTAqPpjFAcevIdGlmDsVypCY3J2JPTapeyi3XcfukUoWbBP0z1q0lNaW6MnH1f0sknFzqST9C7RRtyAJqRomHTJp3w2REB1kZrjhk2XYMNgdjiqNjJCb4OTqh3rFsMAtzIq33ki42YAdaX8W09zlR9RSKbboLikrKzBMASSKkkvSRgbZoXI61FI/piqUidhDSYFB3SZHqaIt8H5iagvTp3FFcmZX50OfWoimN6kumJPOoifWqEzsQg8q47jcDzNYs2OVdoGdl0gk5GPetk2Br2okd1SLf4mFQ6lebAbHHrjpVq7BcTlurTvGHjRtOojZiORpR2pgJhtr+EHVFhmA5lc+MfgaubX1utkJLXSiyAvtsNb9fQ5P30/Q3Ur/wnFHaNru6SGJDkiHws++QNXttQV5f8Rurkd23wsEZOgZBL46sBzzVb4lwu5uYo5RM87/KyM4TRjmNPXfNS8Kur5yY7eFUEWzPKW2OMbFvboDXPqTw9rXv6FIRzlP7li4Z2ceKV767nMzpll06sKN84Gd9jyqeC/luY7hpIDDbmLwYOJWODqJwcg8sUHwzhU3w0+b8NI5BZ1PeLGq7lQM7EjO+1ddnL2JIGhgvBLKxJRpOhPTHMj69a4dS5W27aro8L+DpjilwvdkVxdkxcW1sIo3jUvlxIcNp3yxHVj+tNzcXXxzR6GFrFGRjT4SAuRg9TkYxQX/V20jXV7MxjTZUjO0rHOBpHIe9MYu2End949q6qWVU3ySTzyDyppKcu0ln4vtfLAtq7p/YUC6/4khhOYypDHSM5UHGn3x50HNxJWmEFsNKnvBI2Ma2Vfv59fSrBxjiLRTiKGAeLDyv8oAbbn1O3L2pHcXYImiWHu2AZUcAb6+ZB8zSprhLHRXxfVhfrnr5nPDuKLbqglGXlIGw6oMM58yWJH0pVxWxV5gEB0kjUF2JdjpAH3k/Wj+CCOcGR1/wy4GeS/3NE9juENI5uWOqPJYerFsjHsAK6NOH/Y2sPr+ehKcvZp8dBh2u4Z3cNtGiZQyq745jSB18sCk9tYl7eQSOQXuHkZeeQpZfzJ+4VZ+2qS6CYyWzCQNstq5jAxzyBVW4fBcTTK6ggPa4J5BXCnHtlhn610aiajh1RKNN5RYOxIja0nhRyWOvP9OoEDA+n41QuGcRaB8gZ33Ht/s1Z+DW78MiluJvEXKIFU56nxEmmV1wqyvMaCI5XUNtzw3UrUlqRjKV5i+o7i2lWGhL2jnWWzikQYXWcgDkcHmask/DZZuErGPn0K2PPG4XFajSHhtqqTHvNUh5AbnnyPkK5fic7zrLE3/TmPYevqPOoOTpbeE2031KpZzy1TR57wq5ktpQrqyhiAQwIO5xkA027c2s5mVFRmTSCuFJ3PPOKZ2faeX4gR3ESPqfA8G6nOxFNu3nGbm2EZhUBTnU5GrB6D0q0pS8aL2q2u+CSivDat0Rdn0eysC84OUDNp6jyT3/AL1Xv+Y4byTTNaIScnUDvgdCcZptwnjZurd1uEBUnSdO2c+lCQcKt4Y5TC2uYqdKsVyB5Ac6jFKMpb17TfTgpK2o7X7PmRX/APw15V71WRsDZdlwMAA49qudjBGEXugujG2nGPwrxe4Ls2GB1csY39sV6t2P4e8NqiSE6sk4B5BuQo/rNFQ043J+lg/T6m6TwEJcj7qIgv2B2O3lSoAnJXoayNyDsd6vF2TLDJpkIZsgj6VEjMpMbAlW3U9Pal63JBAYFc7ZIOCcZ59PrQV/xSYuqxuNKnZdOdWeWSfyp4xtmbC7+3wcjGKXkEmmcVveTBiIY3YHC/ZUA42JzjP40ztuFTLIkN1FEAwGhlbr1TXgFj12zjG9NtFsrRcKem+1E8Q4NcqhkaF9A3JxnA88DerTF2UBlMb3Eci8xE0ceqPfIK4Gc+pNWDh107CQPG0RViApYMSo2D6RsAaDaXJkmzx0cCnlUSIg0E7FmVMn01EZ+lP+Ffs1lYariUR9dKDUfq52H3GnnZ3gFqbuaQzSXNxEwy0vKPUMgKMafu5UH29sLyW6g7sM1tgBwsgT5m8RO4+zy58qTxLdLA3h4sgtewUY1NImRg6FSYsznpl9Kqo+n1rJ+An90eHGFSjFZmZjIUYY2AJwSN6tHFrBzYtDbSDvO50o2RjYY2PTqM9Krv7OeBz2sMgnwC75C6tXIYJJHU1GWrJJyv3FFpq6oF4/cs1pIvDyHdH0SaNip+2VU7BiT0rXaK+S20JM8iC6h7t2XBVHQDD6cYB3OcVx2p4hFYP3UK9010xdpAAVDAgHY/j70DPcJxPVZyZjmiw8TjcMMYJwfflSxcnTd7c+v4mF0rS5B7Hgs1uXucLIwTwmNyFlB5MUIwDy60XY20t1byG6aVVY7p4VwF38JTcg8t/KpLiSKyiSzvXklSZWHeY8KgYGkY3A6jnUXCuCiwn1fHRi2OS0TnfBG23nnG+1K7km7z0dcpdu3wCqTrp19/cj/Z7xG17x7e3hlAILPI5BzjbxDp7e9RcQPD0vlT4RwxdfGCUjDE7MFBwd+op/x+xkngD8OljUliWK4xIMYwXAO+arnErburdYuJO3eO2U7jBbAx8xO2aMfanuV5w1bv1NLEa7dawE9r+K3cF0jKjPbsBhdOQT1GoD5vKjOPcNmd4JO9EMOFLgnDA8zkcieQ5007NvHNamC0kcMqsEMoJIbpk+/TyqtXXZS7aFo7nvHOskOp7wbY3A5+fMDlRWnVOqrF1yu9Ac763fn8jfGe++JZxKvctHhQSMB+gx133ofhtk6FWfvJe7/eMVGdTNlQoX03P0pFx6EIlvGHLNHEz4wcnUdj6ddq44KJ/iIVMrJgd42Tsqjc5/L600NC43a+FXQstWpVXzLx2stGFsEtsZbGQoVchuefKj7KFobNMDGACdOCM9QfP3xXmaXbG6ZhKWLs2k5OkZO23Xyr1q6QpbBSQTpAwo35VbT0/DwLKe/J1BxgNbscZZVJXO4JG4/GvKW7YzvIWUBDgEqvI6cltvXOfpV57P2pOoMoBJO2/4jOM/Sq3b9kjG10z6V0yqIWOxJ3bAHVSGAq0ttO1ZL2rVA91xqV7KJnw4MjLISOen5fQGlc1y0cqTplTt7YGP0pvwvhqSl8N/08+dQHOGVcNuPLY49MUXxC6sxFGrKZlXChl25DBOfpUVKMZUl+Mo02rbO+37iSOCQbg5wd+RAP05UJ2ZuQ5SHWVKHK4+0Ooq0X7W8kEaNhUfGgcuQ2xSqLhEHD83TuXK5CL5seWD1NRhNPS2ZvoPKLU93TqJe1IkF2CFYaCuggEajty+tXbtTwWa8tI1XwOCGKt1OOR9qhbtggt+/EWpsbDbY9N6K7J9rfiiVdQrgZxnYj0rPftUkv2hW22r5KdxNk4dGtv/ABJm8THki52286qEtw2vvASCTkH+xr1Pt3xq3gK6oFllO41AYAHLLH8qR8I4ytwS8ltH4RswHlyAzVNPUcYb3G75d8k5wUpbUxxwGzEkccssS96QPFgZx0Pviql2g7UXIuJFjfQiEqAMfZ6n1pxa9tcyiNodIJ05zuN9tsVNxDsIksjSCbTrOcYzualp1pzb1lzx1KTuca0369DiSByAFZl/m8j9eh3prxGApHhPC5XHzFWB5777+9cMukADcb74HkSSR9PyrUM5UnGDqGM4B8s439d87bYqsdSsEuRFBwpnQNcySFidwXbA9BinUVincrGjMulgwcEF/bURy/tXLyldgDggcjvj1z9etSzWs2nJTpkNpx/6wPPlvSynOXAMFmXjmsRhmcAEau7PzaeeSMHPLI351YOG8QLya9SuhyFyFVowPTmc4556dNs+YmacDTgKUbIIODyyzD03G52xVi7LTyF91bSMAkg4JIGWH4e/sKynNPI9IeTWc3xWi2VYLcjVLKugvI5OSoJyQfU0MvEre/nntkMqPEyd5Knh192fk1jpkkY9654xZXusS2k6RDAEiGJGLkba85Gdtsc9qNvpHARDErmXHelQYx0y2QMZzyBIPOneUZHHDeExW95II45R3sYJdn1R5B+UDOdW+aA47wccQCHvJrcQu4YEFM42yc7EbZB9TU/H+Ad/PHMjSrIi7aSRG2ncKx5r7imskkhhAkVSxG+CVVuXLY7b9fKkarNjJ9Cv8G4N8IRrlGgfw5GwzsWOWAB2UEbYAJOBvtihe1PDri7CTWV247tXygdk1MRlDjYfMBkEcs1Y720M0bRl2jyFMZTCtERnYODuOW2McwdqqVt2GkiuxPHcvGBIGxswZebIMfKOY+1tTRSvc39gO6pIe8V4FFeQLHcDLADxLsVfG5VvfzpE/DoOHLE/w8s5Un98AGdF55IG5XB8uVW9rmNG8TDf7QIGcnkcbDO++2evKiPjYzsSowdtWD4vY9fapRSWHwO75Qkhsku1MpKT27YMaMg8DrsfFz5jGDyNUPiHBPjLkNJDJBKzqhRV1jTuokdiFAGFIyCdtH8wz7At0AfFk5G3v7/3qQxI2CQCRnGQCRnyz9KfTqDtCTuSyV7sh2YS1iePSwDsSQzKw5AeHHIbUcnB3ZyXkTRvpUBw3plw4H0059aP1MpyRt/l5Hnyzv8AhU3f53aNGzyYNj786dNav8jW+CE2OjZANIzjYE8sczlv0qN4tO5iAPLUqjON/tKBj8OfOiO+UHG48tyR9Dvn61KvmPwII/Clyw8FF7UdkviP30BRJVVhvsJMg4BbfSc+9VTjHZC4e1aQKVl0hXUhtbJH8yqAOpC48wPWvX1QLlio33OM7nz258qi74DcnIJ236+hPPbpTQm4AlHcfPPZ7szPNcKGhlSNG8bMrLp0jOCSBvy++vSOD8QLAxtgGMlWz6cvvG9XO8gDAnck8gCA3rv9eVUm74PPqdQyFmcBScjWAM4I/m5jHpk8qs9Xe8iRht4GsF0veYUD1NVj9q/C5Ze5khDNp1ZC742B1fhQdw0sZBdiMcwPPONwcHH+xTNeKSyQv3QJdVOljjCnHXpijbi00Z+0qZU+A3caQM4IWRyMqxOGYeQ9f1xUy8BJcoN4ZN0b+VjuAaSnF0uw0vHkZByGByQSNuud6P7O8ZmgjnGnUylfmycdNh7ChKElbi8/lAjJOk+Bh2qtSVijVxmBcHn8225xyNS30wu7TulOZYcHHMnAwfpvUuYLsOISVmlIJz0OOQzzG1H9ieyc0ErvLgAjAwck7/gKRJqNvlcDPLxwxLbcOkFrhkbOk4X+4861+zy3c3IfGFUHUTn7h5muu2XH7hLnu1GiNTsMfP5knyoubtUVgyihWx5dfQf3o1qbf/XyN7G70LH26htzCZZ0MhT5QpI3PqOQ9apvDuPxd2RpWLSdlXkfqedMuxfaF53ME5EgYH5sb+lGdpewxnlQw93EgGGAXH1AHM0q01H2NT4hc2/agUzi7vLIpiR2HQqpJJ+gr0zs7Zz/AA6d8fGRkg8x5A+tOezPZ2K2hCplsZOSdyf0qlcQ7dtHIyNbFSpIwT60dTSlqRUUsIEJqDtsMPz/APeP1paea+5/SsrKBMY3H8M/76imsPKb/MfyFZWUIcM3UWj+LL7Qf/qq59luQ9n/APNqysojoeQ/Kf8At/StS/3rKykZREFpzNaveR9j+VZWUi/aM+TJPs+w/St3XT3/AErKyiuAPkD4n/pP60tX+EP8h/8AE1lZRYVwF8O+z7PTlPl+h/Wt1lCPBpEn2PrUNtzP+b/TWVlDqDoQz8/r+tTxdPp+YrKyghmT/a+v6Uob55/f/SlZWVSQsSOX5Y/p+TVEPn+g/KsrKMeTPgS8L+Sb/wC6b861J/Gi9j/4tWVlUn+4muDzfgPzXH/1j/qoGL+PP7LWVlWl+5+hNcIl4T/GT/MPzr1+T/SKyspNQaB5r26/xCf760u4/wDwU96ysox5iCXUm/Zx/jB7GvWr/wCRvasrK2r+82n+0n4F/CX2qs9of4x9h+tZWVXoK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xMTEhUTExMWFhUXFx8bGBgYGBodHxkdHR8YHR0dHR4dHSggGh0mHR0eIjEhJSkrLi4uGB8zODMtNygtLi0BCgoKDg0OGxAQGzUlHyYtLTAvNy0tLS0yLS01LS0tLS0tLy0tLS0tLS0tLS0tLS0tLS0tLS0tLS0tLS0tLS0tLf/AABEIALcBEwMBIgACEQEDEQH/xAAbAAACAgMBAAAAAAAAAAAAAAAFBgMEAAECB//EAD4QAAIBAwMCBQEGBQQBAwQDAAECAwAEEQUSITFBBhMiUWFxFDKBkaGxByNCUvAVwdHhYjNygiSSsvElQ1P/xAAZAQADAQEBAAAAAAAAAAAAAAABAgMEAAX/xAAuEQACAgICAQMDAgYDAQAAAAAAAQIRAyESMUETIlEyYfAEsUJxgaHR4ZHB8RT/2gAMAwEAAhEDEQA/AJnlBO7tVu4uOBtGaWtDZ8Yl7UaS8RCBXi5ocmq3Q03pVsHDzgzE8AngfFE/9LR1Bc1eYrIBgV3qFtuTCnBrP6njoRS0crZxRp2oM1uJCWXoD+dTTWjBPW3Tsf8AOaoaNqKltoPAyKdR9txGUSjqFuVk55z+lDNSvpIiFjLYPX2o3qU2/dtxxQGO8EvpZQCOM1rwWlbGhUtEsbSMmSSfesj3E4qe2ZwCoXI7VwPMUE7aEpu38kpwCK2xK0U07TxlQRjmq/h2B5WGac5NFxt7YrFmzU9koWroH3kgiHWgY1Q+YfmjniBOMKAcUC0+ENJh1496ioRqy0dWyhq82TjPXk1BpRVGGOtWPGOlMrBo8lT+lA7Qcck7q34lH00Ra3fkcrq2DLuY/NC7ZwzFRnGaI2LsYwH9qxUReQMVN0NyT/mdabCEbg85qfWbSSQhl6CssNgy5Nai1ctwOnvWaXK7RNvwQJpD5BX8aIT2DADJKmss9QZWyORWtX8QxzIU6Mv71ynJySAnVmreMhsM24Vas73a7BDhh0pWhv3zlckfFMNsysu4ghuOtabcJpp/6HUeWybxdJLcRAEhgvOB7/tXnrWcruNmQAacLjVVRzGzc47mrWkNH2xWxzyNcpD8UmAHYRbd685xUOujdgpijHia3D4wM+1L8BZWCsOB71Nzb9yGbvoK2WnNsyT1Aqxc2zNwrYNWW1eNVC96rPqIDqQDyakm5MEXb30W9I0sodzt+dHru2VkP04oPqcpKB1PPb4qnpXiDJMMn3v3rnGhptXxRu1txh1NcJuUiMDJ96nt5lDsOc9qN6H5TTqGxmp5slxGUuTSBTNIDjb0rdegz6chYnArKxetL4G9NnlNxeRkHGKVbnUWV8fNSZG8gH8KrXDqrjP7V7uOHElGLQ86BIxQZqzLcENwaAW80jp6CeBxVfTJp0kzJyKxTjDddhaSYx3sLOhGSKWLPTDFIR85pr+3rIAAcVVS1VXyWyalHJJJxBdMFPYsA2O5NCY9DdtxU8imy5lxwBQSG/8AKckmqYpzWo9jdaLGhfdww5o08CEYIoVpUuWLY4Jzij99cxkDA5qeafGXQt6M0O12PlelHtUufTycUA0zUVRscVFrergvsAyDzWOfKUgKNGtUtW2Fo3ycZx70tDVniYK68mmPTLgD7wOPxqjr9g08ilIn2juFP/FbMKdpNWjmr6MfVfMTDChYjG7cVol/prAcA/jV2JUK7Mcmq+pGCpLRBqTkcy3KFBxVXzYmU5NS3ULoNrLwRwaWJ9yBsr9KniqT0aIJ+Q1pTIzFScjPQ9v+qK3dsqqdnWg/gnQJZxkenHUn/OTRTW9JuIBzhh8D/vmmzfppN8l0csba0iC31JIeDjmqT2MbsZB0JqoLPcd7dD0o1ZQKwAFS4qHu8iygmR6daBDkYxRmS7QIcL0+agubMRoTu7UvxawOVYZP+9K1LK+SOi0tEs1nHMxYnnt8VLoNqyuy54obdOyqWSr/AIQvWkB3DnpW6Vyh7WCKbdhS9Gxi3UDmhdtrUMr7cc96k1KP19Tt9q6hsYVIYDmkUEtthTVhKOyiY5I5qOSFc9OBUGpudv8AL698UKj1U9GrlHwjsknDSIZ9b2zmI/hV3UtEdVF0n9PJHuKT9Ucm6V+3SvU7e9RrYLkcinnFqgKSYuW+pJKBIvHHNX9MDSMJE6g0KS2jjcoOh5Aor4bd1cgDis8oxhd9DJXIaDqsnc81lBrrUjvPpPWtVyyR+C/qsRxB/NzQ3xRIFYFR9aZWtRnKmhGt2fmcAcit2LJGQ0ZOWNo34V1VpBsXj3NOEEC8LnJ6mlDw/p4TvyaYorVo23g5zWLLFc3XRCqONTaOE5big91qu8jysk+9E9YtPNXLVD4fCD0kc10VB78gnFWdafqhPDj1VQ1Gz3HPejF5poVi9S2caYyaCnFO4gKmiKwHSiqw7mA7+1aNwqLnjOCfy6k+wHc0Dk1y6c5s4yqjlpWAAP4t0X9T+lUx4XlbfS+QxiMmqaHcKu+OPfjsCCefj/uh9lY3ayq00axID6jLIF9PfG05zTX4S1ppbZHeRJGyQzRj08HoPpSz498IG8mE0c6q5AGxzwcf2+35VrwuGP26X3rZqeFJckH7+eK6Q+RcwFI+HJ9e35yGG3pQbwlHaPcDF8s8i8oq7l6d+vIHt0oR4SgktI547mBIkXkyAgiQc5zzzgfv0oVZ6RG9zHd2MwitkOZSCQV28kAEdCO3QU6yNKUb0O4J1KhovNfu7q8eFPNt7dMq7YUMxGeckd/YZqKXSplkiUX22Mt6vMEfmMRzhDt5yPyoP4gjh1CQXFndf/URgYUk44PXB5H1xzVXWNLw8V1e3QIiC/cTBLA5/f2Hal5dK6+1eRuF9q/vYZl8QtNNIEniMMOfRHCzuVGBlm9yegFQlpZwZBa7Yy2EEr7OO7MMZUfHJ5rnWZZ1kjt7NRAkimR5RH39umAfr71T1PTPNjRLm8aTZkMAQNzdefkDHFTShrS/4/wc8a+Pz+p6bpl0Le2jGADjLEcjJ9j1xV64uGmjDYDoevT980p+HrgS2qIC+Ag7HgY6c9av6ZM2Ciq6gHGc/uBW9Vxoy9OxR8U2UkTZhJ8sncw9h7rk7fqT9feq2nX8zgSPCqQg7d6M27Pv/KbLH6L3p31K0xCd+CSfbrS7oujxgPCHmEUjhtscjKUxxtBHOzJJ7dqwvirTRqUVLaOtJQXbSIs7FUHqZo5EAz2y+Mn8aFavEglNukaqxZSrKSxfPTEuSq59iMUNuNVaYywiCVFjJWPfNOySkNgrKG+8CvOf6e9F3lXTsxx20cVw6/8Ar5b7O743eWoY9x3zwfeniuOkv2F4Qfg4hujGuLgIo5CsHQhipwRjP3h3H1ruyuFjc7O/bp1oXo7nYZbm23Wkw86Zju9GCwBjHUjPOO27riiaukjO0dwZ125jiMP80J7xnI3KOhAzjuO9NwW6RCWHVxZdaQkEt0oEdS/mbR70S3OI1cjgjoQVbH9xQ87Se4JHzWtK0hXbcVc55UAY3Z6YPtUo4lF7MvpZOqLTtsVXZgFY4A7sfYDuahv7dWXcvQjijXhjwa0twZJz04C9VQZ6L8nuan8caOIG8wEbccAH/MVT0UoWgvFxpM8ykcbiGwMVqPWGVgFJNV5bQvIWojpWih2yT0qeTJCK2Ct0g3aSh1Bbhh0pk0+7RRlT6u9BYbi3UFSwyOK706BGJKNxWSPCbpoLtKkGJL5STnFZQme6iDEEjNaqvoRE4zAtpdtjJNcvdhQTmqdhJv8ATmub+zwKvjpMqsjgW/DllJK5YscZ4HSnC7ZUUAnkUn6dqgiQAdau2+oK5LzMFXtUcuOUnaOTfkivdVzKqdqYF0tdofpQHUYol/mlXC4zv8tiAPoSufzolbqbi2aSC7LADB8weUi/XA3HH/upH+lk0q0ikYSei5dsuw5YYoZaSh2CFwmQSPfaOS2Owx3NCrIWe9jc38JJ+75KcKffeQfwzRvXPDubH/8AjcMZcb5N2WkTnI3ntntwKtH9LCD2/wDpDxxeSfRri2njcIjugYDzH6SEc8Ln7oPb86EeP9HkljMqPI20ACFeV64JwP8AOKC3t5cac9pCxAGzc69iWYg5PfAxR2HU/tVyiQTFREd0qgY3D2HuKq1KMuS6Lx4uPHyahvJtN0pSFHm57/072Jyfpmlfw/pRv98j3EgnVgSxyeD0wc8HrwKdIdfjuJ5rcICkYHqPIJB5GPg/sag1zVUsIkMduCHbnHCjvknHJPYUFOSuKXuYXFdt+1EPiHVpUlEFwg+xSKIzJ/UCRySc8HI9q4ad7Vre3tYd9u4y79c7u+7p05569BUOo363c0NrEgZJSsspOfu8N78f90X13SpftUcsMyLHsVWibuFJyV/A9aHSSf5/sZbboXjogtpjNC6JGEZZBnJGen07H8Ky20BPsrC4mZskSM2S20D2HyM8/NTW2htEt7JL6reQE4ByzdSfoR0rrStEFzA0lpKyO8axjefuqpwQcdz0otv5+NgSXVfIwarZ3Us8SRNttDFlpBjP4H3xjB+TUknhGzLpMOQGyPVlWZiBk+57AVvxM8kC2MS5EX3JGHQ+gqqn6n9RQG40rbYwRJPyjSMoBxuZWJXvztbHFIv50Ndvas9Ev1WOAJEdpx6unX/ih3gy9uPtPlmEyR4wWXAGfck9eK3p8C3UkeSRlUYnn+rIP5EfrTbqsiW8Yht9oYgljnnA+8fmteJ8Y2zNPboi8VahAqFTt3L0Gc89vx+K8u1KfyLy2WVZD5oGYlYeokjblR91QcMcnHsDijOnrPdqskSeUnmbjK5BkdVxzGh6bjxn2qzLq9j9plZionjCrKQu7LN6RGrnqc8bV46/NSnt3Q8NKrBHie5tLi0lllkuZIoZzuAwvmngbBx9wHAz7gmqKyw3EUV2YbiSWVykNr5hZOBtyoK4CgDOcdRRp7syL9nW2iS6YExwy8qiA5VpccBiMsFx2q3pV1dWcywGNruZ2DSlVKRW0bYAEZIwR3PPappNL/fgrabFu9lkeUwyyNFbCCRPT3CYR2L4weOf/jUz3UpQW8DBhaq28NsikaI/dkhlX09OM8Z79ahsLrC8zJtS8kEQQYjnLoxMf03HqeP0ovB4ph/06CeW1UMXaAiJAVhJyOVPOOnpB5zimSroVu+yhptov8u4kYsqr5kUm9Twch45AMjqQSR6ep45orpOqpuCBCBuz1OV7bcZwuCMccfnQXSrHyt1qY/KkZt5jbJjdTwTDnnDDqvUUQ0O28qRYZCC2Dh/7gDtH1OMKfp81bjyeyTlx6G2x1QRucAt+o/ChninX45gVP3vbcB+WRk/nUizIu9BHtYcHOQc/GDSs+mGST+YfpS/qc0MceFmZvdkul6VEI2ZjwaX9Y02Y5MDEL3q/wCKLciPy0cj6GhOmay9vGVJz8GvPxYMjvJd/ZnOUW9AhbQqMsTnvV6x1PyhtVutUtduFfBU9e2agtUCkE1t5e26FL04csTk81qrRvB2FZUfUfwGju30s78+bFF77nUkf/FNxo62nGVfLt57eVgOQzEN+WOK6dHiD3Uz/ZrYLtWJVUtz34AAPt1qHw8peNvscT2xbk3EwDu4/wDHpg/pWhxj9Rp9NdUDbvRrqAYltHk5+9Ed2B7YCn8yK3Z6wySAPFeE9I4WQYyenqYZH14q1q1z5DeSmozpOPUS7EqfzGBn2H5U06NrkpsGmd4ppEVsMg4YqD7Y5/KnlO11+40YU6QGsNDuXy93NJBCDny2eN93f1EjaB2wKH+M7q8eVIraPdZnA9AV1k5yS2BwP8zSrb6+94zRXs5ETncDnAQg54HtzjBp58L29tYxOftGYZTw7EAZx2IpZe177/kGPu6JNNs7O7QhUAWJ8MoG1Sw9wMbh+lC/DKTNqciQEpbQn1pnCdMYA+TzUWq+DbiIodOdzHJ6mbzABntjvj5pnmvhHDLbRsrXggy+FILNtxnjk0tV07v+w132qIdc0i01DDeYCY8jKNk89valPSbH7JPeykELEp2n33c/jVeCyn06088SbZHdQYyBjjPB9zj9qcr6D7ZbFEYDzEHI7HrzXP2qr0D6ndbPP/D2oeVBO+SZXOFA5JYg8/mafNO8PiTT4oLkvnAdsnkc5Az+NT6L4atrVUk2gyKpJY/qQP8AOtUtC8TNf/aY/LCgIdhz1B3AZ9j9KWcuTbiGC4pKRl7qECLLHZ7PPSEYIAPpGABu7ke2aGwxyXX2C56sA288AdCCfxI/Wqui2AtY4z5RaWQiN8HIAyc57cYqa8kC21rcIpgEE21159KltrAgdc8fnRpdL80G/ktQXX2eG8jI3iP1qh59LrnB+N24/jXOiGNHS4jyiCMLsUHBEhXB4/tbkmr+pXEKCWeILI6qvmqrchDzyMdduSB+FUv9HigjjljmPkqkhbGcmOT1DG3kbSAQfg1O9fnwP+f3D+hsJLf7HdnfIhJXPV1Ugq6nuRxn5FVdR8Mv9kUQ+qaCZ5FGcbldiSp/A4+ooWJ8G2mLEmOZVLbgThsIQ2OOSRkfj8UR1PxA1reSFCXTyh5sROMc5V049RxkEfAoxt9AaSGj+GUuYRtUtK3muA4wAquAVPsdxIH41z4uv7wTwC0EbscJNJEgYlgSWTnOyNep6E++aMaTd4sxJChzHCZTgHc+9ZtiqMdckGlq3S+s9KPl5SV5SWLAZjTpuw3UkjP/AMq1KPGKMzlcmXNWsr6a3ae0j+zXEsv8x5GG9YUyF6j0LxnYPc9c0EHie1g8qaKyluVkl3y3BjIGRlS6ce+4jpxn3oXYeJdSuo7hVuvTCBKzGMZI6eWMDGG5OD7VX1K5uyILfzzbwnKeVENmxgASm4dsnjpncKVx8MZS8oKarrs04ZluAI2nwrpGEwqqSq7sbiNwIOfb2ot4/nME8byTzrBJIkhEbdAkfrVh/wD58A47lz8V56Y7qBsu8qwG4VVWZg5bJxkH325zj8qfPEWqyLJ5Vyi+U6HORn5P1BUHpU8j4uikFy2Udbt4G+wQW1t/Ikk88HJUochsY99rZx7LxVjw1LbxWl5cSxgymQi6j+8owxAfY3HRt5A6ihWl2rxuWE5CK0rEY6F1XbtB6BE4/SodSjtnBn3vGm9jMGyplyEKlQeoJVcfU0qfgNVsZBI8llHPMwlM0jhlHp8sr6cxE8r6lyB23H2oLFCihf5pYs26EsTuG7bu4AznPJXHvQ3XvHomiihEJDhi+Fx6BzjHbcR/vQ/w9eQsQxmfCMMq2AUAVgCuPnjj3x1rXjWtmab2ega1eYjicsC2MHrk4/Cgf+pguG4pa8a3kkciQh8oF3D43E8ULi1HA5NZ8uKMpW0Z8jdUgt4gvGZ2KHrSo0jbiW60ejYnBAJqlqdseoU00FWiUbT2UCA3I61IJWPGKyzs23AngZoreQbcYHJ/SqSS8l6IUkOBWVVaVwe1ZUuMBtD9qdhBq4XybkoIxwmOFz7g4yfxoFJoOoWbLISZYIWzhH6r9Pp70c0a+SeDfCFEir0H9w9wO2e3Sh9n4xu4gRd2zuucE4IAH071yctx8fDNTS7/AGK0mu22putu6PGWPpfCk5HQe9MZNvpFrtJLbmPGMs59scAcd6k0CDTrhxc28ah19lwVP06D8qVb/X4b66MFxEBGrkIwJByOOcHofahV6SdLsN1t9+A1pN9pd3/LEASSUHhkAJxnoRx88HNVJ/4cHy5I458gkMisOBg8/JOOMip9Y0F2ktjblUSFuhyCBx+ft+NU9Q0K/Mk0y3LICfQA5wR7Yz6RQUl4dHOL8odtGsZLWxEIIeVEOMnA3duewrz7wiXivJ3uW/nnggnJJODnPt0pt8E+IBNH5LMTPHw+7uRxkHPNJWv+Fr0XE06Atl8qVOSd3HHHYU0V9UWBvSaHq9t45lXzAGCndz03Dvj/ADrQH+HD5+0RnnbJn265HH5Vx/pt5DbQRId0sshLsefLUjOCTxx7/WjPhTw00EcwD5dtx3dhxhf3zSuoxasZXKSdAqK9a5vZzvPlxKYl5znP3j+Y/QVD4c0lraS5AICsgCZIycZJP0BNS6PoptI3jLbpWy2eccDA6/5zQvw5plwbhjPuz5JGW7Fz0/D2oa3T0Gnq1st+HJFtoGZnLoE8xnzkBjxsA689aksRHaWjmQG4edvMaMdShxk7fYAjJ96503wxDbxTLcXCmKQBTyFwQc9yfVU2t2xWe1uIAHhRDGxByFTsSc8jHf4rpU2BXRC1zHGI723jzBMAtwMZ2KowOB93B69uKs2fquoJbYhoXjMbAD0hE5H0O49PbNc216LeUbvLFjImD0wrknn5z+VSTyraym3t0wHjaWPHPr9hnjGMEe1I9/nj/KH6/Pzsp3SLILspCyzJIpePd94Kch0x0YqMjHcVHrkaPdxvuKmW3I5ByccjH/kO4NFk1KL+TIxAmmTZkA43r1U+xDZwPrQewUamrRS5iu4MlCvG4dOAeeoGR9KfGm2Tm0ke06urRI7QOIVNnkyhchfLZcYHTdtZ6SYphNdWpuGnf7ZD5Tl12IQxbb5eAM4yOfmjMvidU0y082DzUuFKTKT93HEi5+Du/BTTfrdzBDbC4MKyC3USRqAMgAY9Geh2k1urRkTpnnn8R7aK1sRbWsWYnmWKQxctlcEhvdjjGfmgN+ba6y8TbWJAlgkGCduQJOn8psA4bI469qbo/HemyKY4hJELh2MkgBHkyPtVXb+3dxhhxkHODQu50PUYXRJLZJsr6p4iFaRlyBJIzenO3aMNk5ORnGahOFdFoyso+IfB8EdmLxbmSZo8bY5DuIzj0ryccc+xxRa9u0vY4ZSuNqL27gf81rVIN4QHbtbJ9JJBAHOD/UAT9/gZwB71mk2/loFPvxn86hmdpItjVOyGW3iG0oo39cjr+mOp7H2pX1mw8yROAFz6sDtnOPpmnibHOMCl65lXzPY59+f+qWCa2GTT0IN5prmaSRYGcb22uM7cA4544x0ohaaaiWxO1C5zlyep+8FT4wDz3ovb3TqjQl8R72Yq2QMk/GCMn8OapNuGZdoaJASpU7tzBcKG98EnnAzmt3bVGTSTANwykjeckDqT+J/U1zN5YXKgZ+OT/n413BZnyyzDGBk96pC/ToFZv0/aka8gsK6VferBU4+cCp31MeaQVIUHr/nNDLJmLZC7f3/Gpri8Q8Jy3dv+K6kdvtlq/IHqTAz3x/zVVbo/1c/NBrmSQN6iTViK5JwCKSURXstSJk5rKlW2btmspaQvBhfT0t7C/aPzmYbcE9ArHnn3P/NG/FesDyD5JWR24CqQTg8E4HJonrPhrT7hi7FRIw6hsZ+cd6g8M+BY7WbzjIXK/d4wB8mkbg/c+/3PQSkriuit/Drw5JbK00vpaQDCew68+xP6VcufBFsblrrczf1GMYwW9/eo/FnigmJls2EkgOGKjOwdz/3Qv+HOtTvK8c7Fl25BfrnOMA/50o+9pzF9qqIu6frV1NeLGZSg8z7p4AAP3T78V6HqXpBkZ8IqncPf5qbWtDhYm5EYMyKdh+eccZweteXah4mvHVoZMgtxjaQfoB3ruPqtcdHX6fYyfw307dPLdg4jywT8Tk5/CjfijxpHbOIgpeTjIHAAPQZ5ycewqxpnl2NirMNoVAzDHJY9frzSzprQXtwboqQykeljkcdD/wBVzabcn0ck0qXYc8S+LltyIwhaQx7iOMLx/V7UI8Q65LHYWYEm2S5G+RgMekYOPj7w/AUQ1+CJEmuHUFvLwT8dl68UQ8WeDxdw24Q7GjUKOvCnGePfjihCUNWgyjLdFFpmYLKpHl+UWz3J7foD+dCP9VmGmtMSTI5IB49Ku2Afy6fUVhkmOpLbIGEEKhCOdpAUZY++TwPpRLQfEIluZbVkAVSdnH9hwc/vQUeO6vpjOV/bwUdN8Mxvaqku4lmEjc8gkYwfbipNAsmt2ltZWAimyIcnrkEMMe+CK3olnLavc3FxkIS21SeWOSePwFQ+JpTd2STwxMWDZH9yYOCRjqc+1c+TdXp/uBVV1sqWGIAdPuwpzzGT91genJ6HPSrR86a2eAOq3MLDG3jAHKj4BXj/AA1bvrWB4bYagwEzAAMODnrgkdO341BLZp9onkgkPmeUVdFAyCANre/ag97/APDl8HUrRgpFOvJUOFwAPMHJKkf1fFR6FrEZl+2BSrBGXn4OSp+eOPrQfS9Z+1BYpU/mR4cH5UgZ+D7j61GtyZM8BVJZWx/fnAPHFNGLT2LKSaG/RvF0eoQXFqV8uQN5tsOMM4zlT8N3z71bvYLq/ZJYpCtrLEI5YtxBhZODtH9wYZ5+Qa8i0mZopgc4ZCcfBB/6r1+41yaS1E9vHidZMvGOPOwAN/yo9u5A64wdtmQbdERY5oLVrWOQsmyWfyxh49rEcjp6xyD7j3olP4silUsbdzbAyoSVJZpY22BEVc5BAY5J6DnvS5/CvxBNdvcLMTE6YIXaQcHr97vnPPyPanaTUzHCyqnnTpESFXA818NnHYEkZP1rmrRyexWngUnA3BQQSHHqJxkjg4wPujAAAXAFUnQl88bTyoHtgfrn/aqOna9DO+WZkmG5dkjFSAdufS3U9Bn5rnxZqbWQilkiZ43U+pezA8bvgj/asfBtmrmkia6lw2MZoG1vkbsc7skYqvpX8QrdnYvCV9iTkfiMZqtqfj2Iy7Y4d27gkHHX2FXWJ0ReTZNHaLJIAV4fsePqPg1V1JysLQom1S+7A9uoBPv3q5bS/wA6INnbv59xjk/saq+LNd3ylYY8Rrxu9/eklllGShFfzBxT2zWkonlHzNqLjnPeq0dhbKpfIIFL19ulPqbC9hWQ3SxAKWz8dam4O7sZxT76I9S1EyErEu1PyJqtBYScECmkaX6VdVHJ71cv9sEO5s5+nU/FPz8HcFVsF22h5j3Se1VpLaMYxVaTX3cbcbVqvcWe4blPP1opsFx8IOpEuOv61lKDFgcc1lGgco/A9a14RZpfNWUbmbJ38BR2Ax7U5+IHkjsHCAu4jxx88EivNL+11GZ1WSN+DxxgA++c/wC9ej6lObezLnkpH+uMVCXJcU3ZrjTbaVCZ/D63UJIzHknGCfb4rfjSOdXjkg3BAOdvHP0HJpe8Nz/z97Mc9Tg9Sa9DtZi3ORt7D5o5W4ZOXYMaU8dAnUPGM9ubcPGPUgL5yDn6++O3zTpD5MgWUqjHGVOAcD4PakjxrZq8PqdVZSMFunPamWwK29op3b/Ljzx3wPc1NtOKa7HSak0+ibxPpQu7doz6TnKn/wAh0rzrVtJlsrLaT/MlmGduegHA/T9axv4iXBU+hM5464Ue3Xk57mvQYrpJI4pJFXJUN6vfA6e1U9+OlLoncZ9dgE3kc8yWLLk7FaQ5xyu1gv8AnvV/QvF7yXckBQ7d7hT7LGMe3OWz+dQ3emLaNc35O5yuR0wOOg+pAofYWyi4t3XgLveRh0AIJI/+45/Cl9tfnYfdf50G7rxJEss67CfJj3O3yf6ffNQhrWKM6h5e1njDHHU7scAf3H34oLeInkyNbetruUqG6nLE5/ADNXNRhY3cNmRuhSD1DHBPI5+mBXKKrX5QXJljWtMGowxPbyDeBkKxxkHg8e4I/es13XF05I7dUUyCPJA4XP8Avk5NU7TyY7uAwyqpX+Wyg5yOfTx3+vvRzxFpVpcuDM43J1wwBAPY01rSfQu9tdipr0kd/aRzs3lFH2nuATgY/Y5qA2JinSdTyFIk/wDMBeD+gpi1PwzCbNoIsKD6lOc+r3NJDmcfZwwOVkMbdfUMgAn3GM80VvSYHrtB+81RDa/aooxvxzkdOcEE96EtKMB4hw8gZx39QB/4/WssV2zvaf8A9UgJA9jz0z/nFQyWuy4eBT0jQ5+UII/SqQgic5M71a0t/NHBDEAuc4GDn/YHPsAT2okmqPFILlVZl2+UqAHjnO446ADsOuVHQVS8R2wkjEilgxAULjltxHGPrRfSFkWON0ZCQmXZuUQDO7b7nP8AUc/APBqyIsaPA+pXPnG5aMxxvEyHeMAtjKlAeuSOcdM1W0/xK+z/AOqmmALb96jym/8AdHGD5rrz1JXI7c1YS9CqGVWYuPSz8Fj1LZbIRQOdxyf2AKXUIbdHKRiSaQjnH3s5Ac7iSEyPSGJZyAT71VaEsfbd55U2q9tfR4yrS/ypgCBgOCvPI6/SjdxpaSW3kzQbV5P3w/JPb2HevNdB8ZeVhbhllSMhS7IGO7gsQeuMnaPhM96v67/E+DbiBST+I9/f60tRuwvlR5/4h0R4rnyIkyGOVx3HOc/Sjei+F0hHnXGd3UDBOKD2/itjciZ1HTaOfugnOacZ9ZDoCCdx+6FwSfoDXJo52gTF5DscSys3OMKQmT3Jx+lR3hWJfLxknp/nt80bRnVNztu59IIGPoQP3qJPDokJkDZ7r8fFZsko8r8IN0LdhoiysQ559s0ds/B0YYcCrWk6YUkZyMjP6UW1HV1iXI6noKw5M0nOo9AW9+CW5hSJVXHShmtWySxnjJxgUIvfEu4+5zViz1AympShku2FtvYHg0RI4ir9SKXdMtpPMCgHGac7xv5oDn6Ci8OnooEmOlaVL017ntlIYwfH4XXAyKyj3+qR+/61lT9aRq9NCpH4/cz+W8Oxd2Dzlvx4xTvJGHXDAbSP8+K8+8NeHTcOt3J6Ru3BMfex9egol4p8Z/Z5PKjTcwHqJPA9gPmrzgpS4wWzozcU3Loq694DQqWtshs52k8H4HtVBbt9NhVJVDu5JUA8KOM5NTWv8RH3ASwgA9SCf2xTPe2MNyoMqBgORn/amk5RpZOhYqL3DsSZUl1RAI1ChH9Rbpgj37mmTxJqi2dsilfNJGwA9Dgck1De+KbW12xRqCM8hMYHyaueJNOS8t+MFwNyfBx3/al8q1URvDp7FzSdAt2iBK53er6f9VX8XQyMyur4jjUcZ6Ed8f50rWgam8NrK0qnEZAXI6k8Y/A1NYqt5bnf6ctg4Psc/wCfWm90Z8n0D2yjS7CsmoSXWmtgMXZD26444qtpMUzmaN/TiAIM/wBzD9ansPE9vEpRT6IsDIHXqOPeiOo32+3eWLupKkcdj+eD+1K7Xg5U/Ja04pp2mBmw7A9j1dmIwD2GeOPar3hbxDHfbwEKsqjOeeDnp+VJPiLdDpVnC27dId5Dde7fXuPzor4QSSz0y6u3TazH0bgQTjheD/5HNO8a4t+WxVN8kl1RJF/DnypY5FnPpfcQVPQHOB+2aVNdsmbUZomLDzj6TjrwCD9BjH4VWOuXzSJOryM2f6QSp68FRx+H0r1DUrhltTN5QeZYwxXHfGSAQM8c00pSg9uwRjGS0qPPrVLmO0uYSXXyiHVh0IHUD3HGfxohp+uIYog/35QR04yOD9Oa5vPFcTQq+1mDnY6n+nI57c8dKqarokRQBCV2crg/3eql7+tUGq+lley8qKWNJG9Y3BWI6BugOeO9ELvSNkQY5894tvX+3Az+WKX9VgZo4pGJ3KNp+cHr+lOGp7mjRl67GAJ+QMf58VpgtGab2QWMWY2SXksSAf8AxP7HHFd+F3kSRrdYSYVyQX6fmeq4yfzqO109kYyM/BA9PYEd6mv9bOwpH3GC37gf813NR7JyZvV9UZ05xnGCB02g8L/7S3X3AqnBpUjiSU5Imj5bA9LKRnp0GMD6E0HZXByM0/fw41ny28px/LkPfAAb69Se2BS45+7YitMUzI/2ZrZo+jmTzAOCcAAbhx7/AImgU2kOvUjOOma9k8Z+G7Vs4XDkfeXIA+teZ3XhQq4AZsk/GOc4565qjSs0xye2mgJb6e3LEdP37frXqhmhgt448qXEYBIAoJF4fjt497FmkI9OWJGfp0oBJDJuAySCeT71l/UxVq30JLImN0EBnQ+3T/uiXh5yimM9jip9EiAh9iRQ5rkxE/Jrz5SlLroVQ8sJ63qiW8LYGWboKVdMuFnJMhx7D2qprs7SsQM496HwFYwfVj8apH9PcXXbKcXJfYk8SWaRuCDwaPaRAphDKeQKW7vUIwoLnJHtzUWn6xIwIjTCe5qrxTcUvgMccVpsLG1eWYSdl4FFbu6k27cjkcAUO0+RyCB+JHb4rdrG7yAqcnuK6cU39y7qKqPYq3lncl2JJ6+9apzkVsnK81ld6z+xmaYU8XeI1s41ChWkY4VOnHufigdi0NyFuHiUSHr36UE/ifasLkSHkMoGeeMdvirXheaPywof8Pc96pKCWNNdmtSbyU+in4utGaRfKizx94Dv7Uz3Ila0ManbKUwSOOccjgUrSyT3N4FTesaNz1A46k+5PQUR8caq0SpHGWVm5Zh7ewPvRpvjEFpOUgVp3hwIuZcb85Az0x9O9Tab4keK4EXLxkhcHrn3rPD1yZY9hbLc855570Q03Q4rTdLM4Y54Y8Y/7ot7fPb8HJe1cdB3V7VLmLY4IXOfT146Us2erxiT7NCuEAPI657jpz9aOW14k6NsbI5GR2/4pD01/IuDHgk7toPfGaEI2mmdKW00FdT0hEgZYxznPznPA+aYIrpLK1iWQZyFyvvnr/8Al+lVn0mWWdHZsRpzt+fmoYfD81zfRicnyjJgY/sHJPXjIH600Fy02LP2u0j0u0uYLiOzklgDtJ6k9OQmOc/AOMZoFaXZ1dLu1lby1jkBXaOiq3U9skirP8TtfbT47aC0QIrZ7cgD+kexOa3quoWVnbslwDFLdIC8cX3skYJJBwB/3TyjXQkZX2LOpeKbWwh+zWX8xx/WRxk9ST/UfgUw+Brz7Zb+dIPWNyHHAP4fT/ek2HwPbXDqbW7DKSNynlgPbI7/AFFEvGslxarFa2YZYwuSyA5yOxI6e/zU5xi/au/uVhKS2+gfqngmWK4zEFeBmBKt2BPIx+1c65qH8x7WNcYj9JHuB0/KjnhPxBJcROk6kSJjLEEBl9/rxzQW8uYXkeeNg7RIR6e4/wB65XyqXg5pcbj5AYVvLWCT0sVZgT9fu/lTbp74t4FJD7Rjcf8AOaAwlbob04dCevHUHPT/ADirthCGRV3HCgAVZz4oyT70a1O4d3IA9I6D/f61UtEIPq6U36doYZCc84zQWJ0aXb7HBrI8qnYvpsmsbYM4G3iptQuYoplXHIAI+KLXMixKCBS7fWH2iTI/OpxmpB6jXkN33ixyoTqPcdeBx+tDrHxCu4b1Yc/1fU/7USs9F2KMipdQ0BZI8KvJrl+qknR0ItlF0a4cENkfpimSHQkVRu61U8NaSYzg9qJ61MF4JxUMzbdtlpY4x2yjdRnbhDgUA11iiD+7tTFp84Kk9qS/F2qjzQB0HWuwTuVIm8ldAa4vG555oXLGWOcmp9QuFb7vWuYs46V6KTWyMnI7tkXo3SjTFQgWMYz3oMtizEAdzT6vh/ZbgvxjBoSyKLVlcXKixotlEkOCeo//AHQ+0vo4Lhh1pY1XVHD+kkIBgfPzQqWdid2eak8LbbvsZzqVo9Am1JixIQYzxW6SF15wMY6VlJ/8v2O5y+R/8Y6O11D5aMAcg5+lK9j4IWAiaaf0p6iFGOnPJz0oh4m8eiGQxQKHKnDuemfYe+K7nuPtNuPOBTjIGRy/bI7gdavHnFK9JmmXGT1tkM3jC0A9JOBxgLj5z2z9atNbQXkOcbgeQR2Pt70pah4Zyo8ojA+8zHGfnpTT4ZubeOFbeOQO+CWx7nr0ouMUrgDlK/cCobOGwDS5LMRwCQD9BQy8uftygnKbSfnNT+OoIt4Z3YORwo549/ig9lqSIoRVLc/GST+/0p1F1y8iOSuvAQ8MXpSbyEAKk5Y9x/nAox4h1GK2O4IpmPTjoPc1tIILRTI3pY/n+H50s6rqcUzCUqc9APp3NFR5O6BdKrJU1u5iIeRy2ei9h/xXqXh67OYmKHPlF24PBwMKPnP7UgaNDHLEZZlwqnIJ+Px5pk8N+Moi/sqkYz7Uf6Av7le4s7q6hjluwyulxiEMOXyeB8KO/HRah8beGJbiczWxEx2hZFUjKFffnpj9qYNS8ZLK86iPH2aNmQ+/pOD+OT/hpL/hlqjxXTPtLZQs5yRgDJJPHU/NM2+zlXQJ0DT7trhI4UkDK/OAwC4PO72op4h1+6ivGE39JxsI4x2I9/frTbF/F6HLbrZ8Z9JUrkj5zjB+lHPNsr+EXLJGwXvIvKEdQT/gqU507lEpCKaqMha0+yeRGmVgElhwox0yOvxSZpumPA7eZxwUIzkEH/uvR7TxJb3DGOF+R0GMZA/tz1FIviPRp/tW9CzIzA5zwvuKTG3bT0NkSaTWzfh6MAqY+kg2kexAb8u4pkGj7BnIFCLayjjZ5YyPQpDDJ++Tkfof1rV1rMsoCqMUcvJtV0ZJS4sabOOQJlST9aStRimgkJGCCc0fsLyVF5FQ3O6XJYdDUIJpsKbZUstXMuFcf8U2aUVUDHNCYbGMJuxzViyjePLnn29qnlpqkUdLT2w8t2W4A/OoItaSMEuRn96B3GukcKDk9+wrVtYI43M2SfehSjEM5JLRLceM1jkzj6UMm1/7Wx7Adql1zSAI+F5odB4elA3rxxQTxv3Psi5WggniDysqRwKTtYuzLIzAdaP6Xpzs7LIPx96D6rcpFK0ajO04rRhxQUrRzhpMp6VaMZF3cDPNFfFDCLYEHbk0Hk1N/wCnC12Lot/6nOe9avNhtcaC/gW4D3S+YeAM00fxL8Vq2IIjwAM4/ak7SbXDF14qG406WRy208nqajLBGWVTfgNPicwXYbhqsPpxHJ6HtVmy0HHLH/YfmaI3t/EqhF9TD+3/AJP/ABV/IK+QR/pn/i9ZUrajJn/01/Hcf1zWV1gpC+l2vmmRk6sWwOmSc96M6bJPdSqVO2NTk89u+eea3WUciSVlce3Ra8WSDytuT17d8Z4+nxXP8NLPdM77furgH5J9vpW6yhD6Dsn1jH4o0m0LCSbOQO2efjioNLsLXcHjReO+34z3rKyjWheTsHeLNIluZUKkBQMYP71HYeEoQQHJbHXsDWVlcm6OC3iPSGlt1ih2quRx0z7D/eky58M3EfYfOGFZWUqm0PxTGfSr77FYSSvErzPIq4Y5BXkjPv0NRaPrbSxXiwWkavInLBuQDwfvdfoKyspluNg/iSEyCFmZY1GWJCj6nivTLfwlJa6dcGUhmYbiqnG3Hz3rKyp5pO0imCK2zzqyu/KO9PvDpntT5ol61xAsjY3HOfnB61lZXZ0qsGBu6Kv2SMM0eTvn9XwNuP8APxolpmloh9RzWVlTyyaSQnFOWw+fKIx/tWrfS4z1rKyoUmLLstSaem3HQdaHakGK7UP51qsoOKaVhewTbaLKDl8HPsa3fae8Tb16Dtmt1lSf1E2gtaRSTAMVwBz1FEdQk2RFtvAHxWVlPPFEMlR5zc67KXOyPHySP+apXGjvL6seo98itVlbEq6Ox+7TK8XhiXPJUfrRF/D6ADe5wPasrKexpRSQU0YwhtqqSMdT/wB1T8T6mynCYXj8aysrv4hr9gstfOx9TE/jU1pLhq1WU89IiGhMPatVlZWL1ZHWf//Z"/>
          <p:cNvSpPr>
            <a:spLocks noChangeAspect="1" noChangeArrowheads="1"/>
          </p:cNvSpPr>
          <p:nvPr/>
        </p:nvSpPr>
        <p:spPr bwMode="auto">
          <a:xfrm>
            <a:off x="1204268" y="25314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s://biodiversitywarriors.wikispaces.com/file/view/snow_leopard_by_rising_nature-d4zgxl6.jpg/397773024/480x316/snow_leopard_by_rising_nature-d4zgx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992" y="1603745"/>
            <a:ext cx="3690798" cy="242977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whatdomormonsbelieve.com/wp-content/uploads/2011/06/bapt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503" y="3690980"/>
            <a:ext cx="18097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 Drought</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14:1-6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181806" y="811780"/>
            <a:ext cx="5426938" cy="369332"/>
          </a:xfrm>
          <a:prstGeom prst="rect">
            <a:avLst/>
          </a:prstGeom>
        </p:spPr>
        <p:txBody>
          <a:bodyPr wrap="square">
            <a:spAutoFit/>
          </a:bodyPr>
          <a:lstStyle/>
          <a:p>
            <a:r>
              <a:rPr lang="en-US" dirty="0">
                <a:solidFill>
                  <a:schemeClr val="bg1"/>
                </a:solidFill>
              </a:rPr>
              <a:t>Dearth = scarcity or lack of something </a:t>
            </a:r>
          </a:p>
        </p:txBody>
      </p:sp>
      <p:sp>
        <p:nvSpPr>
          <p:cNvPr id="3" name="Rectangle 2"/>
          <p:cNvSpPr/>
          <p:nvPr/>
        </p:nvSpPr>
        <p:spPr>
          <a:xfrm>
            <a:off x="171951" y="1443979"/>
            <a:ext cx="4966719" cy="3785652"/>
          </a:xfrm>
          <a:prstGeom prst="rect">
            <a:avLst/>
          </a:prstGeom>
        </p:spPr>
        <p:txBody>
          <a:bodyPr wrap="square">
            <a:spAutoFit/>
          </a:bodyPr>
          <a:lstStyle/>
          <a:p>
            <a:r>
              <a:rPr lang="en-US" sz="2400" dirty="0">
                <a:solidFill>
                  <a:schemeClr val="bg1"/>
                </a:solidFill>
              </a:rPr>
              <a:t>Everyone, even the wealthy, was affected by the drought, a calamity to which Judah was often subject. </a:t>
            </a:r>
          </a:p>
          <a:p>
            <a:endParaRPr lang="en-US" sz="2400" dirty="0">
              <a:solidFill>
                <a:schemeClr val="bg1"/>
              </a:solidFill>
            </a:endParaRPr>
          </a:p>
          <a:p>
            <a:r>
              <a:rPr lang="en-US" sz="2400" dirty="0">
                <a:solidFill>
                  <a:schemeClr val="bg1"/>
                </a:solidFill>
              </a:rPr>
              <a:t>Ordinarily Judah’s summers are dry, for little rain falls from April to the middle of October. </a:t>
            </a:r>
          </a:p>
          <a:p>
            <a:endParaRPr lang="en-US" sz="2400" dirty="0">
              <a:solidFill>
                <a:schemeClr val="bg1"/>
              </a:solidFill>
            </a:endParaRPr>
          </a:p>
          <a:p>
            <a:r>
              <a:rPr lang="en-US" sz="2400" dirty="0">
                <a:solidFill>
                  <a:schemeClr val="bg1"/>
                </a:solidFill>
              </a:rPr>
              <a:t>This scanty rainfall leaves the rivers low, or even dry, and grass is scarce.</a:t>
            </a:r>
          </a:p>
        </p:txBody>
      </p:sp>
      <p:pic>
        <p:nvPicPr>
          <p:cNvPr id="11266" name="Picture 2" descr="http://www.weatherwizkids.com/wp-content/uploads/2015/02/drough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210" y="1764435"/>
            <a:ext cx="5905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A Wayfaring Man</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14:8</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426249" y="799695"/>
            <a:ext cx="2735042" cy="369332"/>
          </a:xfrm>
          <a:prstGeom prst="rect">
            <a:avLst/>
          </a:prstGeom>
        </p:spPr>
        <p:txBody>
          <a:bodyPr wrap="square">
            <a:spAutoFit/>
          </a:bodyPr>
          <a:lstStyle/>
          <a:p>
            <a:pPr algn="ctr"/>
            <a:r>
              <a:rPr lang="en-US" dirty="0">
                <a:solidFill>
                  <a:schemeClr val="bg1"/>
                </a:solidFill>
              </a:rPr>
              <a:t>A traveler on his journey </a:t>
            </a:r>
          </a:p>
        </p:txBody>
      </p:sp>
      <p:sp>
        <p:nvSpPr>
          <p:cNvPr id="3" name="Rectangle 2"/>
          <p:cNvSpPr/>
          <p:nvPr/>
        </p:nvSpPr>
        <p:spPr>
          <a:xfrm>
            <a:off x="494473" y="1731098"/>
            <a:ext cx="3461892" cy="4093428"/>
          </a:xfrm>
          <a:prstGeom prst="rect">
            <a:avLst/>
          </a:prstGeom>
        </p:spPr>
        <p:txBody>
          <a:bodyPr wrap="square">
            <a:spAutoFit/>
          </a:bodyPr>
          <a:lstStyle/>
          <a:p>
            <a:r>
              <a:rPr lang="en-US" sz="2000" b="1" dirty="0">
                <a:solidFill>
                  <a:schemeClr val="bg1"/>
                </a:solidFill>
              </a:rPr>
              <a:t>That </a:t>
            </a:r>
            <a:r>
              <a:rPr lang="en-US" sz="2000" b="1" dirty="0" err="1">
                <a:solidFill>
                  <a:schemeClr val="bg1"/>
                </a:solidFill>
              </a:rPr>
              <a:t>turneth</a:t>
            </a:r>
            <a:r>
              <a:rPr lang="en-US" sz="2000" b="1" dirty="0">
                <a:solidFill>
                  <a:schemeClr val="bg1"/>
                </a:solidFill>
              </a:rPr>
              <a:t> aside to tarry for a night? - </a:t>
            </a:r>
            <a:r>
              <a:rPr lang="en-US" sz="2000" dirty="0">
                <a:solidFill>
                  <a:schemeClr val="bg1"/>
                </a:solidFill>
              </a:rPr>
              <a:t>Who stays the shortest time he can; and takes up his lodging in a tent or </a:t>
            </a:r>
            <a:r>
              <a:rPr lang="en-US" sz="2000" i="1" dirty="0">
                <a:solidFill>
                  <a:schemeClr val="bg1"/>
                </a:solidFill>
              </a:rPr>
              <a:t>caravanserai</a:t>
            </a:r>
            <a:r>
              <a:rPr lang="en-US" sz="2000" dirty="0">
                <a:solidFill>
                  <a:schemeClr val="bg1"/>
                </a:solidFill>
              </a:rPr>
              <a:t>, for the dead of the night, that he may pursue his journey by break of day. </a:t>
            </a:r>
          </a:p>
          <a:p>
            <a:endParaRPr lang="en-US" sz="2000" dirty="0">
              <a:solidFill>
                <a:schemeClr val="bg1"/>
              </a:solidFill>
            </a:endParaRPr>
          </a:p>
          <a:p>
            <a:r>
              <a:rPr lang="en-US" sz="2000" dirty="0">
                <a:solidFill>
                  <a:schemeClr val="bg1"/>
                </a:solidFill>
              </a:rPr>
              <a:t>Instead of dwelling among us, thou hast scarcely paid the most transient visit to thy land. O come once more, and dwell among us. (6)</a:t>
            </a:r>
          </a:p>
        </p:txBody>
      </p:sp>
      <p:sp>
        <p:nvSpPr>
          <p:cNvPr id="8" name="Rectangle 7"/>
          <p:cNvSpPr/>
          <p:nvPr/>
        </p:nvSpPr>
        <p:spPr>
          <a:xfrm>
            <a:off x="8097112" y="1896902"/>
            <a:ext cx="3185312" cy="3477875"/>
          </a:xfrm>
          <a:prstGeom prst="rect">
            <a:avLst/>
          </a:prstGeom>
        </p:spPr>
        <p:txBody>
          <a:bodyPr wrap="square">
            <a:spAutoFit/>
          </a:bodyPr>
          <a:lstStyle/>
          <a:p>
            <a:r>
              <a:rPr lang="en-US" sz="2000" b="1" dirty="0">
                <a:solidFill>
                  <a:schemeClr val="bg1"/>
                </a:solidFill>
              </a:rPr>
              <a:t>The Lord is waiting for the people to repent…however he can not dwell with those who reject Him and who have cast aside their covenants.</a:t>
            </a:r>
          </a:p>
          <a:p>
            <a:endParaRPr lang="en-US" sz="2000" b="1" dirty="0">
              <a:solidFill>
                <a:schemeClr val="bg1"/>
              </a:solidFill>
            </a:endParaRPr>
          </a:p>
          <a:p>
            <a:r>
              <a:rPr lang="en-US" sz="2000" b="1" dirty="0">
                <a:solidFill>
                  <a:schemeClr val="bg1"/>
                </a:solidFill>
              </a:rPr>
              <a:t>Jesus is the traveler and waiting for us to make the decision for Him to dwell with us.</a:t>
            </a:r>
            <a:endParaRPr lang="en-US" sz="2000" dirty="0">
              <a:solidFill>
                <a:schemeClr val="bg1"/>
              </a:solidFill>
            </a:endParaRPr>
          </a:p>
        </p:txBody>
      </p:sp>
      <p:pic>
        <p:nvPicPr>
          <p:cNvPr id="12292" name="Picture 4" descr="http://pastorkrisbelleview.weebly.com/uploads/5/8/0/3/58037871/4749587.jpg?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974" y="1690760"/>
            <a:ext cx="3286670" cy="37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500"/>
                                        <p:tgtEl>
                                          <p:spTgt spid="1229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 Weary Man</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15:1-14</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814180" y="1826838"/>
            <a:ext cx="4131308" cy="1200329"/>
          </a:xfrm>
          <a:prstGeom prst="rect">
            <a:avLst/>
          </a:prstGeom>
        </p:spPr>
        <p:txBody>
          <a:bodyPr wrap="square">
            <a:spAutoFit/>
          </a:bodyPr>
          <a:lstStyle/>
          <a:p>
            <a:r>
              <a:rPr lang="en-US" sz="2400" dirty="0">
                <a:solidFill>
                  <a:schemeClr val="bg1"/>
                </a:solidFill>
              </a:rPr>
              <a:t>Judah had reached the point at which the Lord would no longer forgive them.</a:t>
            </a:r>
          </a:p>
        </p:txBody>
      </p:sp>
      <p:sp>
        <p:nvSpPr>
          <p:cNvPr id="2" name="Rectangle 1"/>
          <p:cNvSpPr/>
          <p:nvPr/>
        </p:nvSpPr>
        <p:spPr>
          <a:xfrm>
            <a:off x="2781837" y="4530853"/>
            <a:ext cx="8507835" cy="2000548"/>
          </a:xfrm>
          <a:prstGeom prst="rect">
            <a:avLst/>
          </a:prstGeom>
        </p:spPr>
        <p:txBody>
          <a:bodyPr wrap="square">
            <a:spAutoFit/>
          </a:bodyPr>
          <a:lstStyle/>
          <a:p>
            <a:r>
              <a:rPr lang="en-US" sz="2400" dirty="0">
                <a:solidFill>
                  <a:schemeClr val="bg1"/>
                </a:solidFill>
              </a:rPr>
              <a:t>Jeremiah repeatedly relented and gave Israel another chance. </a:t>
            </a:r>
          </a:p>
          <a:p>
            <a:endParaRPr lang="en-US" sz="2400" dirty="0">
              <a:solidFill>
                <a:schemeClr val="bg1"/>
              </a:solidFill>
            </a:endParaRPr>
          </a:p>
          <a:p>
            <a:r>
              <a:rPr lang="en-US" sz="2800" dirty="0">
                <a:solidFill>
                  <a:srgbClr val="FFFF00"/>
                </a:solidFill>
              </a:rPr>
              <a:t>However:</a:t>
            </a:r>
          </a:p>
          <a:p>
            <a:endParaRPr lang="en-US" sz="2400" dirty="0">
              <a:solidFill>
                <a:schemeClr val="bg1"/>
              </a:solidFill>
            </a:endParaRPr>
          </a:p>
          <a:p>
            <a:r>
              <a:rPr lang="en-US" sz="2400" dirty="0">
                <a:solidFill>
                  <a:schemeClr val="bg1"/>
                </a:solidFill>
              </a:rPr>
              <a:t>Nothing God did had worked; further delay was useless.</a:t>
            </a:r>
          </a:p>
        </p:txBody>
      </p:sp>
      <p:sp>
        <p:nvSpPr>
          <p:cNvPr id="8" name="Rectangle 7"/>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pic>
        <p:nvPicPr>
          <p:cNvPr id="9" name="Picture 2" descr="http://www.wga.hu/art/m/michelan/3sistina/3prophet/09_1pr6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484" y="1378489"/>
            <a:ext cx="4078172" cy="321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The Lord Sustained Jeremiah</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15:15-21</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39740" y="1883799"/>
            <a:ext cx="5100569" cy="3416320"/>
          </a:xfrm>
          <a:prstGeom prst="rect">
            <a:avLst/>
          </a:prstGeom>
        </p:spPr>
        <p:txBody>
          <a:bodyPr wrap="square">
            <a:spAutoFit/>
          </a:bodyPr>
          <a:lstStyle/>
          <a:p>
            <a:r>
              <a:rPr lang="en-US" sz="2400" dirty="0">
                <a:solidFill>
                  <a:schemeClr val="bg1"/>
                </a:solidFill>
              </a:rPr>
              <a:t>As it happened, Jeremiah was not taken into Babylon but went into Egypt and probably died there a few years later. </a:t>
            </a:r>
          </a:p>
          <a:p>
            <a:endParaRPr lang="en-US" sz="2400" dirty="0">
              <a:solidFill>
                <a:schemeClr val="bg1"/>
              </a:solidFill>
            </a:endParaRPr>
          </a:p>
          <a:p>
            <a:r>
              <a:rPr lang="en-US" sz="2400" dirty="0">
                <a:solidFill>
                  <a:schemeClr val="bg1"/>
                </a:solidFill>
              </a:rPr>
              <a:t>The Lord’s promise, however, was more likely a promise of spiritual deliverance, a promise of an eternal reward for his faithfulness, since Jeremiah was taken into Egypt against his will..</a:t>
            </a:r>
          </a:p>
        </p:txBody>
      </p:sp>
      <p:sp>
        <p:nvSpPr>
          <p:cNvPr id="8" name="Rectangle 7"/>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pic>
        <p:nvPicPr>
          <p:cNvPr id="13314" name="Picture 2" descr="http://outlookmag.org/wp-content/uploads/2015/12/TN-Egypt-WP-1140x6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999" y="2349218"/>
            <a:ext cx="5494016" cy="305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Jeremiah was not allowed…</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16:2-8</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59495" y="2567240"/>
            <a:ext cx="3996046" cy="3693319"/>
          </a:xfrm>
          <a:prstGeom prst="rect">
            <a:avLst/>
          </a:prstGeom>
        </p:spPr>
        <p:txBody>
          <a:bodyPr wrap="square">
            <a:spAutoFit/>
          </a:bodyPr>
          <a:lstStyle/>
          <a:p>
            <a:r>
              <a:rPr lang="en-US" dirty="0">
                <a:solidFill>
                  <a:schemeClr val="bg1"/>
                </a:solidFill>
              </a:rPr>
              <a:t>So universal was the calamity bearing down upon the people that God did not want children to suffer its outrage. </a:t>
            </a:r>
          </a:p>
          <a:p>
            <a:endParaRPr lang="en-US" dirty="0">
              <a:solidFill>
                <a:schemeClr val="bg1"/>
              </a:solidFill>
            </a:endParaRPr>
          </a:p>
          <a:p>
            <a:r>
              <a:rPr lang="en-US" dirty="0">
                <a:solidFill>
                  <a:schemeClr val="bg1"/>
                </a:solidFill>
              </a:rPr>
              <a:t>This commandment, like the one to Hosea to take a wife of </a:t>
            </a:r>
            <a:r>
              <a:rPr lang="en-US" dirty="0" err="1">
                <a:solidFill>
                  <a:schemeClr val="bg1"/>
                </a:solidFill>
              </a:rPr>
              <a:t>whoredoms</a:t>
            </a:r>
            <a:r>
              <a:rPr lang="en-US" dirty="0">
                <a:solidFill>
                  <a:schemeClr val="bg1"/>
                </a:solidFill>
              </a:rPr>
              <a:t>, may not have been a literal one. Perhaps the meaning is that Jeremiah was not to expect that his people would marry themselves to the covenant again, nor was he to expect to get spiritual children (converts) from his ministry. </a:t>
            </a:r>
          </a:p>
          <a:p>
            <a:r>
              <a:rPr lang="en-US" dirty="0">
                <a:solidFill>
                  <a:schemeClr val="bg1"/>
                </a:solidFill>
              </a:rPr>
              <a:t>(Hosea 10)</a:t>
            </a:r>
          </a:p>
        </p:txBody>
      </p:sp>
      <p:sp>
        <p:nvSpPr>
          <p:cNvPr id="8" name="Rectangle 7"/>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grpSp>
        <p:nvGrpSpPr>
          <p:cNvPr id="9" name="Group 8"/>
          <p:cNvGrpSpPr/>
          <p:nvPr/>
        </p:nvGrpSpPr>
        <p:grpSpPr>
          <a:xfrm>
            <a:off x="787651" y="1012113"/>
            <a:ext cx="2507810" cy="1522861"/>
            <a:chOff x="787651" y="1012113"/>
            <a:chExt cx="2507810" cy="1522861"/>
          </a:xfrm>
        </p:grpSpPr>
        <p:sp>
          <p:nvSpPr>
            <p:cNvPr id="2" name="Right Arrow 1"/>
            <p:cNvSpPr/>
            <p:nvPr/>
          </p:nvSpPr>
          <p:spPr>
            <a:xfrm rot="5400000">
              <a:off x="1280125" y="519639"/>
              <a:ext cx="1522861" cy="250781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2995" y="1111824"/>
              <a:ext cx="1337120" cy="1323439"/>
            </a:xfrm>
            <a:prstGeom prst="rect">
              <a:avLst/>
            </a:prstGeom>
            <a:noFill/>
          </p:spPr>
          <p:txBody>
            <a:bodyPr wrap="square" rtlCol="0">
              <a:spAutoFit/>
            </a:bodyPr>
            <a:lstStyle/>
            <a:p>
              <a:pPr algn="ctr"/>
              <a:r>
                <a:rPr lang="en-US" sz="1600" dirty="0"/>
                <a:t>He was not to marry or father children</a:t>
              </a:r>
            </a:p>
            <a:p>
              <a:pPr algn="ctr"/>
              <a:r>
                <a:rPr lang="en-US" sz="1600" dirty="0"/>
                <a:t>16:2</a:t>
              </a:r>
            </a:p>
          </p:txBody>
        </p:sp>
      </p:grpSp>
      <p:grpSp>
        <p:nvGrpSpPr>
          <p:cNvPr id="11" name="Group 10"/>
          <p:cNvGrpSpPr/>
          <p:nvPr/>
        </p:nvGrpSpPr>
        <p:grpSpPr>
          <a:xfrm>
            <a:off x="4842095" y="1069497"/>
            <a:ext cx="2507810" cy="1522861"/>
            <a:chOff x="787651" y="1012113"/>
            <a:chExt cx="2507810" cy="1522861"/>
          </a:xfrm>
        </p:grpSpPr>
        <p:sp>
          <p:nvSpPr>
            <p:cNvPr id="13" name="Right Arrow 12"/>
            <p:cNvSpPr/>
            <p:nvPr/>
          </p:nvSpPr>
          <p:spPr>
            <a:xfrm rot="5400000">
              <a:off x="1280125" y="519639"/>
              <a:ext cx="1522861" cy="250781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63182" y="1110026"/>
              <a:ext cx="1337120" cy="1323439"/>
            </a:xfrm>
            <a:prstGeom prst="rect">
              <a:avLst/>
            </a:prstGeom>
            <a:noFill/>
          </p:spPr>
          <p:txBody>
            <a:bodyPr wrap="square" rtlCol="0">
              <a:spAutoFit/>
            </a:bodyPr>
            <a:lstStyle/>
            <a:p>
              <a:pPr algn="ctr"/>
              <a:r>
                <a:rPr lang="en-US" sz="1600" dirty="0"/>
                <a:t>He was not to lament those who had died in Judah</a:t>
              </a:r>
            </a:p>
            <a:p>
              <a:pPr algn="ctr"/>
              <a:r>
                <a:rPr lang="en-US" sz="1600" dirty="0"/>
                <a:t>16:5</a:t>
              </a:r>
            </a:p>
          </p:txBody>
        </p:sp>
      </p:grpSp>
      <p:sp>
        <p:nvSpPr>
          <p:cNvPr id="15" name="Rectangle 14"/>
          <p:cNvSpPr/>
          <p:nvPr/>
        </p:nvSpPr>
        <p:spPr>
          <a:xfrm>
            <a:off x="4758124" y="2784842"/>
            <a:ext cx="2675749" cy="1200329"/>
          </a:xfrm>
          <a:prstGeom prst="rect">
            <a:avLst/>
          </a:prstGeom>
        </p:spPr>
        <p:txBody>
          <a:bodyPr wrap="square">
            <a:spAutoFit/>
          </a:bodyPr>
          <a:lstStyle/>
          <a:p>
            <a:r>
              <a:rPr lang="en-US" dirty="0">
                <a:solidFill>
                  <a:schemeClr val="bg1"/>
                </a:solidFill>
              </a:rPr>
              <a:t>By the sword or famine, since they brought these judgments upon themselves.</a:t>
            </a:r>
          </a:p>
        </p:txBody>
      </p:sp>
      <p:grpSp>
        <p:nvGrpSpPr>
          <p:cNvPr id="17" name="Group 16"/>
          <p:cNvGrpSpPr/>
          <p:nvPr/>
        </p:nvGrpSpPr>
        <p:grpSpPr>
          <a:xfrm>
            <a:off x="8743424" y="1044379"/>
            <a:ext cx="2507810" cy="1522861"/>
            <a:chOff x="787651" y="1012113"/>
            <a:chExt cx="2507810" cy="1522861"/>
          </a:xfrm>
        </p:grpSpPr>
        <p:sp>
          <p:nvSpPr>
            <p:cNvPr id="18" name="Right Arrow 17"/>
            <p:cNvSpPr/>
            <p:nvPr/>
          </p:nvSpPr>
          <p:spPr>
            <a:xfrm rot="5400000">
              <a:off x="1280125" y="519639"/>
              <a:ext cx="1522861" cy="250781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2995" y="1135145"/>
              <a:ext cx="1337120" cy="1323439"/>
            </a:xfrm>
            <a:prstGeom prst="rect">
              <a:avLst/>
            </a:prstGeom>
            <a:noFill/>
          </p:spPr>
          <p:txBody>
            <a:bodyPr wrap="square" rtlCol="0">
              <a:spAutoFit/>
            </a:bodyPr>
            <a:lstStyle/>
            <a:p>
              <a:pPr algn="ctr"/>
              <a:r>
                <a:rPr lang="en-US" sz="1600" dirty="0"/>
                <a:t>He was not to feast or eat with friends in Jerusalem</a:t>
              </a:r>
            </a:p>
            <a:p>
              <a:pPr algn="ctr"/>
              <a:r>
                <a:rPr lang="en-US" sz="1600" dirty="0"/>
                <a:t>16:8</a:t>
              </a:r>
            </a:p>
          </p:txBody>
        </p:sp>
      </p:grpSp>
      <p:sp>
        <p:nvSpPr>
          <p:cNvPr id="20" name="Rectangle 19"/>
          <p:cNvSpPr/>
          <p:nvPr/>
        </p:nvSpPr>
        <p:spPr>
          <a:xfrm>
            <a:off x="9041483" y="2784842"/>
            <a:ext cx="2301206" cy="1200329"/>
          </a:xfrm>
          <a:prstGeom prst="rect">
            <a:avLst/>
          </a:prstGeom>
        </p:spPr>
        <p:txBody>
          <a:bodyPr wrap="square">
            <a:spAutoFit/>
          </a:bodyPr>
          <a:lstStyle/>
          <a:p>
            <a:r>
              <a:rPr lang="en-US" dirty="0">
                <a:solidFill>
                  <a:schemeClr val="bg1"/>
                </a:solidFill>
              </a:rPr>
              <a:t>Since feasting was a sign of celebration and eating together a symbol of fellowship.</a:t>
            </a:r>
          </a:p>
        </p:txBody>
      </p:sp>
      <p:sp>
        <p:nvSpPr>
          <p:cNvPr id="21" name="Rectangle 20"/>
          <p:cNvSpPr/>
          <p:nvPr/>
        </p:nvSpPr>
        <p:spPr>
          <a:xfrm>
            <a:off x="8040986" y="5193315"/>
            <a:ext cx="3301703" cy="1477328"/>
          </a:xfrm>
          <a:prstGeom prst="rect">
            <a:avLst/>
          </a:prstGeom>
        </p:spPr>
        <p:txBody>
          <a:bodyPr wrap="square">
            <a:spAutoFit/>
          </a:bodyPr>
          <a:lstStyle/>
          <a:p>
            <a:r>
              <a:rPr lang="en-US" dirty="0">
                <a:solidFill>
                  <a:srgbClr val="FFFF00"/>
                </a:solidFill>
                <a:latin typeface="Calibri" panose="020F0502020204030204" pitchFamily="34" charset="0"/>
              </a:rPr>
              <a:t>Jeremiah was commanded to explain clearly to the people the reasons for his actions as well as the reasons for their coming punishment.</a:t>
            </a:r>
            <a:endParaRPr lang="en-US" dirty="0">
              <a:solidFill>
                <a:srgbClr val="FFFF00"/>
              </a:solidFill>
            </a:endParaRPr>
          </a:p>
        </p:txBody>
      </p:sp>
      <p:grpSp>
        <p:nvGrpSpPr>
          <p:cNvPr id="22" name="Group 21"/>
          <p:cNvGrpSpPr/>
          <p:nvPr/>
        </p:nvGrpSpPr>
        <p:grpSpPr>
          <a:xfrm>
            <a:off x="5944183" y="3784023"/>
            <a:ext cx="1466752" cy="2946220"/>
            <a:chOff x="6523258" y="1056356"/>
            <a:chExt cx="1727835" cy="3565259"/>
          </a:xfrm>
        </p:grpSpPr>
        <p:sp>
          <p:nvSpPr>
            <p:cNvPr id="23" name="Oval 22"/>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833658" y="4171244"/>
              <a:ext cx="1048088" cy="450371"/>
              <a:chOff x="2553716" y="4097121"/>
              <a:chExt cx="1072559" cy="580393"/>
            </a:xfrm>
          </p:grpSpPr>
          <p:grpSp>
            <p:nvGrpSpPr>
              <p:cNvPr id="59" name="Group 3"/>
              <p:cNvGrpSpPr/>
              <p:nvPr/>
            </p:nvGrpSpPr>
            <p:grpSpPr>
              <a:xfrm rot="2754858">
                <a:off x="2662540" y="4014465"/>
                <a:ext cx="362746" cy="580393"/>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8"/>
              <p:cNvGrpSpPr/>
              <p:nvPr/>
            </p:nvGrpSpPr>
            <p:grpSpPr>
              <a:xfrm rot="19182012">
                <a:off x="3263529" y="4097121"/>
                <a:ext cx="362746" cy="580393"/>
                <a:chOff x="1676400" y="2133600"/>
                <a:chExt cx="1447800" cy="2088845"/>
              </a:xfrm>
            </p:grpSpPr>
            <p:sp>
              <p:nvSpPr>
                <p:cNvPr id="61" name="Oval 60"/>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rapezoid 29"/>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6952896" y="2202573"/>
              <a:ext cx="636861" cy="2098903"/>
              <a:chOff x="6959643" y="2218714"/>
              <a:chExt cx="645186" cy="2113891"/>
            </a:xfrm>
          </p:grpSpPr>
          <p:sp>
            <p:nvSpPr>
              <p:cNvPr id="56" name="Trapezoid 55"/>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753934" y="1458100"/>
              <a:ext cx="1286562" cy="216177"/>
              <a:chOff x="6753934" y="1458100"/>
              <a:chExt cx="1286562" cy="216177"/>
            </a:xfrm>
          </p:grpSpPr>
          <p:sp>
            <p:nvSpPr>
              <p:cNvPr id="51" name="Rounded Rectangle 50"/>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7125206" y="2246482"/>
              <a:ext cx="511959" cy="211463"/>
              <a:chOff x="6753934" y="1458100"/>
              <a:chExt cx="1286562" cy="216177"/>
            </a:xfrm>
          </p:grpSpPr>
          <p:sp>
            <p:nvSpPr>
              <p:cNvPr id="46" name="Rounded Rectangle 45"/>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9111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16:14-21</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39740" y="1883799"/>
            <a:ext cx="5308799" cy="1631216"/>
          </a:xfrm>
          <a:prstGeom prst="rect">
            <a:avLst/>
          </a:prstGeom>
        </p:spPr>
        <p:txBody>
          <a:bodyPr wrap="square">
            <a:spAutoFit/>
          </a:bodyPr>
          <a:lstStyle/>
          <a:p>
            <a:pPr fontAlgn="base"/>
            <a:r>
              <a:rPr lang="en-US" sz="2000" dirty="0">
                <a:solidFill>
                  <a:schemeClr val="bg1"/>
                </a:solidFill>
              </a:rPr>
              <a:t>Bringing up the children of Israel from the north and from other lands means that the Lord will gather the descendants of Israel, bringing them to the knowledge of the gospel of Jesus Christ and to membership in His Church.</a:t>
            </a:r>
          </a:p>
        </p:txBody>
      </p:sp>
      <p:sp>
        <p:nvSpPr>
          <p:cNvPr id="2" name="Rectangle 1"/>
          <p:cNvSpPr/>
          <p:nvPr/>
        </p:nvSpPr>
        <p:spPr>
          <a:xfrm>
            <a:off x="2399168" y="134957"/>
            <a:ext cx="7855165" cy="1077218"/>
          </a:xfrm>
          <a:prstGeom prst="rect">
            <a:avLst/>
          </a:prstGeom>
        </p:spPr>
        <p:txBody>
          <a:bodyPr wrap="square">
            <a:spAutoFit/>
          </a:bodyPr>
          <a:lstStyle/>
          <a:p>
            <a:pPr algn="ctr"/>
            <a:r>
              <a:rPr lang="en-US" sz="3200" dirty="0">
                <a:solidFill>
                  <a:srgbClr val="FFFF00"/>
                </a:solidFill>
              </a:rPr>
              <a:t>What did Jeremiah prophesy that the Lord would do in the latter days? </a:t>
            </a:r>
          </a:p>
        </p:txBody>
      </p:sp>
      <p:sp>
        <p:nvSpPr>
          <p:cNvPr id="9" name="Rectangle 8"/>
          <p:cNvSpPr/>
          <p:nvPr/>
        </p:nvSpPr>
        <p:spPr>
          <a:xfrm>
            <a:off x="6562511" y="4887237"/>
            <a:ext cx="4761661" cy="1323439"/>
          </a:xfrm>
          <a:prstGeom prst="rect">
            <a:avLst/>
          </a:prstGeom>
        </p:spPr>
        <p:txBody>
          <a:bodyPr wrap="square">
            <a:spAutoFit/>
          </a:bodyPr>
          <a:lstStyle/>
          <a:p>
            <a:pPr fontAlgn="base"/>
            <a:r>
              <a:rPr lang="en-US" sz="2000" dirty="0">
                <a:solidFill>
                  <a:schemeClr val="bg1"/>
                </a:solidFill>
              </a:rPr>
              <a:t>Jeremiah also prophesied that in the last days the Gentiles would seek to know the truth about God and would be gathered along with the descendants of Israel.</a:t>
            </a:r>
          </a:p>
        </p:txBody>
      </p:sp>
      <p:pic>
        <p:nvPicPr>
          <p:cNvPr id="15362" name="Picture 2" descr="http://www.endtimes-bibleprophecy.com/images/temple-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70" y="3734957"/>
            <a:ext cx="3797113" cy="247571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israellycool.com/wordpress/wp-content/uploads/5735893-the-arava-desert-different-colored-sand-and-stones-eilat-mountains-isra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560" y="1657689"/>
            <a:ext cx="3728174" cy="279613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fortunebuilders.com/wp-content/uploads/2015/08/salt-lake-city-mounta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8482" y="3694323"/>
            <a:ext cx="3836201" cy="255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5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fade">
                                      <p:cBhvr>
                                        <p:cTn id="19"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Fishers and Hunters</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539740" y="1883799"/>
            <a:ext cx="6215006" cy="1200329"/>
          </a:xfrm>
          <a:prstGeom prst="rect">
            <a:avLst/>
          </a:prstGeom>
        </p:spPr>
        <p:txBody>
          <a:bodyPr wrap="square">
            <a:spAutoFit/>
          </a:bodyPr>
          <a:lstStyle/>
          <a:p>
            <a:r>
              <a:rPr lang="en-US" sz="3600" dirty="0">
                <a:solidFill>
                  <a:schemeClr val="bg1"/>
                </a:solidFill>
              </a:rPr>
              <a:t>Those who help gather Israel through missionary work. </a:t>
            </a:r>
          </a:p>
        </p:txBody>
      </p:sp>
      <p:sp>
        <p:nvSpPr>
          <p:cNvPr id="8" name="Rectangle 7"/>
          <p:cNvSpPr/>
          <p:nvPr/>
        </p:nvSpPr>
        <p:spPr>
          <a:xfrm>
            <a:off x="11668162" y="6360911"/>
            <a:ext cx="495649" cy="369332"/>
          </a:xfrm>
          <a:prstGeom prst="rect">
            <a:avLst/>
          </a:prstGeom>
        </p:spPr>
        <p:txBody>
          <a:bodyPr wrap="none">
            <a:spAutoFit/>
          </a:bodyPr>
          <a:lstStyle/>
          <a:p>
            <a:r>
              <a:rPr lang="en-US" dirty="0">
                <a:solidFill>
                  <a:schemeClr val="bg1">
                    <a:lumMod val="95000"/>
                  </a:schemeClr>
                </a:solidFill>
              </a:rPr>
              <a:t>(1) </a:t>
            </a:r>
            <a:endParaRPr lang="en-US" dirty="0"/>
          </a:p>
        </p:txBody>
      </p:sp>
      <p:pic>
        <p:nvPicPr>
          <p:cNvPr id="1026" name="Picture 2" descr="detail from Christ Calling Peter and Andr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598" y="1085425"/>
            <a:ext cx="2286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64345" y="4669351"/>
            <a:ext cx="6403817" cy="1200329"/>
          </a:xfrm>
          <a:prstGeom prst="rect">
            <a:avLst/>
          </a:prstGeom>
        </p:spPr>
        <p:txBody>
          <a:bodyPr wrap="square">
            <a:spAutoFit/>
          </a:bodyPr>
          <a:lstStyle/>
          <a:p>
            <a:r>
              <a:rPr lang="en-US" sz="3600" dirty="0">
                <a:solidFill>
                  <a:schemeClr val="bg1"/>
                </a:solidFill>
              </a:rPr>
              <a:t>As we perform missionary work, these words can refer to us.</a:t>
            </a:r>
          </a:p>
        </p:txBody>
      </p:sp>
      <p:grpSp>
        <p:nvGrpSpPr>
          <p:cNvPr id="10" name="Group 9"/>
          <p:cNvGrpSpPr/>
          <p:nvPr/>
        </p:nvGrpSpPr>
        <p:grpSpPr>
          <a:xfrm>
            <a:off x="1149702" y="3516941"/>
            <a:ext cx="3356793" cy="253622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29635" y="927533"/>
              <a:ext cx="2402567" cy="1548190"/>
            </a:xfrm>
            <a:prstGeom prst="rect">
              <a:avLst/>
            </a:prstGeom>
          </p:spPr>
          <p:txBody>
            <a:bodyPr wrap="square">
              <a:spAutoFit/>
            </a:bodyPr>
            <a:lstStyle/>
            <a:p>
              <a:pPr algn="ctr"/>
              <a:r>
                <a:rPr lang="en-US" sz="1600" b="1" dirty="0"/>
                <a:t>As we labor diligently to share the gospel with others, we can help them come to know the power of the true and living God</a:t>
              </a:r>
              <a:endParaRPr lang="en-US" sz="1600" i="1" dirty="0"/>
            </a:p>
          </p:txBody>
        </p:sp>
      </p:grpSp>
    </p:spTree>
    <p:extLst>
      <p:ext uri="{BB962C8B-B14F-4D97-AF65-F5344CB8AC3E}">
        <p14:creationId xmlns:p14="http://schemas.microsoft.com/office/powerpoint/2010/main" val="25192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A House of Prayer</a:t>
            </a:r>
            <a:endParaRPr lang="en-US" sz="4000" dirty="0">
              <a:solidFill>
                <a:schemeClr val="bg1"/>
              </a:solidFill>
            </a:endParaRPr>
          </a:p>
        </p:txBody>
      </p:sp>
      <p:sp>
        <p:nvSpPr>
          <p:cNvPr id="7" name="TextBox 6"/>
          <p:cNvSpPr txBox="1"/>
          <p:nvPr/>
        </p:nvSpPr>
        <p:spPr>
          <a:xfrm>
            <a:off x="76199" y="6485977"/>
            <a:ext cx="3630547" cy="369332"/>
          </a:xfrm>
          <a:prstGeom prst="rect">
            <a:avLst/>
          </a:prstGeom>
          <a:noFill/>
        </p:spPr>
        <p:txBody>
          <a:bodyPr wrap="square" rtlCol="0">
            <a:spAutoFit/>
          </a:bodyPr>
          <a:lstStyle/>
          <a:p>
            <a:r>
              <a:rPr lang="en-US" dirty="0">
                <a:solidFill>
                  <a:schemeClr val="bg1"/>
                </a:solidFill>
              </a:rPr>
              <a:t>Jeremiah 7:11</a:t>
            </a:r>
          </a:p>
        </p:txBody>
      </p:sp>
      <p:grpSp>
        <p:nvGrpSpPr>
          <p:cNvPr id="10" name="Group 9"/>
          <p:cNvGrpSpPr/>
          <p:nvPr/>
        </p:nvGrpSpPr>
        <p:grpSpPr>
          <a:xfrm>
            <a:off x="174136" y="547279"/>
            <a:ext cx="5113822" cy="1890764"/>
            <a:chOff x="174136" y="547279"/>
            <a:chExt cx="5113822" cy="1890764"/>
          </a:xfrm>
        </p:grpSpPr>
        <p:sp>
          <p:nvSpPr>
            <p:cNvPr id="2" name="Rectangle 1"/>
            <p:cNvSpPr/>
            <p:nvPr/>
          </p:nvSpPr>
          <p:spPr>
            <a:xfrm>
              <a:off x="1054325" y="1125743"/>
              <a:ext cx="4233633" cy="923330"/>
            </a:xfrm>
            <a:prstGeom prst="rect">
              <a:avLst/>
            </a:prstGeom>
          </p:spPr>
          <p:txBody>
            <a:bodyPr wrap="square">
              <a:spAutoFit/>
            </a:bodyPr>
            <a:lstStyle/>
            <a:p>
              <a:r>
                <a:rPr lang="en-US" i="1" dirty="0">
                  <a:solidFill>
                    <a:srgbClr val="FFFF00"/>
                  </a:solidFill>
                </a:rPr>
                <a:t>Is this house, which is called by my name, become a den of robbers in your eyes? Behold, even I have seen it, </a:t>
              </a:r>
              <a:r>
                <a:rPr lang="en-US" i="1" dirty="0" err="1">
                  <a:solidFill>
                    <a:srgbClr val="FFFF00"/>
                  </a:solidFill>
                </a:rPr>
                <a:t>saith</a:t>
              </a:r>
              <a:r>
                <a:rPr lang="en-US" i="1" dirty="0">
                  <a:solidFill>
                    <a:srgbClr val="FFFF00"/>
                  </a:solidFill>
                </a:rPr>
                <a:t> the </a:t>
              </a:r>
              <a:r>
                <a:rPr lang="en-US" i="1" cap="small" dirty="0">
                  <a:solidFill>
                    <a:srgbClr val="FFFF00"/>
                  </a:solidFill>
                </a:rPr>
                <a:t>Lord</a:t>
              </a:r>
              <a:r>
                <a:rPr lang="en-US" i="1" dirty="0">
                  <a:solidFill>
                    <a:srgbClr val="FFFF00"/>
                  </a:solidFill>
                </a:rPr>
                <a:t>.</a:t>
              </a:r>
              <a:r>
                <a:rPr lang="en-US" b="0" i="1" dirty="0">
                  <a:solidFill>
                    <a:srgbClr val="FFFF00"/>
                  </a:solidFill>
                  <a:effectLst/>
                </a:rPr>
                <a:t>. </a:t>
              </a:r>
              <a:endParaRPr lang="en-US" i="1" dirty="0">
                <a:solidFill>
                  <a:srgbClr val="FFFF00"/>
                </a:solidFill>
              </a:endParaRPr>
            </a:p>
          </p:txBody>
        </p:sp>
        <p:grpSp>
          <p:nvGrpSpPr>
            <p:cNvPr id="12" name="Group 11"/>
            <p:cNvGrpSpPr/>
            <p:nvPr/>
          </p:nvGrpSpPr>
          <p:grpSpPr>
            <a:xfrm>
              <a:off x="174136" y="547279"/>
              <a:ext cx="880189" cy="1890764"/>
              <a:chOff x="6523258" y="1056356"/>
              <a:chExt cx="1727835" cy="3565259"/>
            </a:xfrm>
          </p:grpSpPr>
          <p:sp>
            <p:nvSpPr>
              <p:cNvPr id="13" name="Oval 12"/>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833658" y="4171244"/>
                <a:ext cx="1048088" cy="450371"/>
                <a:chOff x="2553716" y="4097121"/>
                <a:chExt cx="1072559" cy="580393"/>
              </a:xfrm>
            </p:grpSpPr>
            <p:grpSp>
              <p:nvGrpSpPr>
                <p:cNvPr id="49" name="Group 3"/>
                <p:cNvGrpSpPr/>
                <p:nvPr/>
              </p:nvGrpSpPr>
              <p:grpSpPr>
                <a:xfrm rot="2754858">
                  <a:off x="2662540" y="4014465"/>
                  <a:ext cx="362746" cy="580393"/>
                  <a:chOff x="1676400" y="2133600"/>
                  <a:chExt cx="1447800" cy="2088845"/>
                </a:xfrm>
              </p:grpSpPr>
              <p:sp>
                <p:nvSpPr>
                  <p:cNvPr id="54" name="Oval 53"/>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8"/>
                <p:cNvGrpSpPr/>
                <p:nvPr/>
              </p:nvGrpSpPr>
              <p:grpSpPr>
                <a:xfrm rot="19182012">
                  <a:off x="3263529" y="4097121"/>
                  <a:ext cx="362746" cy="580393"/>
                  <a:chOff x="1676400" y="2133600"/>
                  <a:chExt cx="1447800" cy="2088845"/>
                </a:xfrm>
              </p:grpSpPr>
              <p:sp>
                <p:nvSpPr>
                  <p:cNvPr id="51" name="Oval 50"/>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rapezoid 19"/>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952896" y="2202573"/>
                <a:ext cx="636861" cy="2098903"/>
                <a:chOff x="6959643" y="2218714"/>
                <a:chExt cx="645186" cy="2113891"/>
              </a:xfrm>
            </p:grpSpPr>
            <p:sp>
              <p:nvSpPr>
                <p:cNvPr id="46" name="Trapezoid 45"/>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753934" y="1458100"/>
                <a:ext cx="1286562" cy="216177"/>
                <a:chOff x="6753934" y="1458100"/>
                <a:chExt cx="1286562" cy="216177"/>
              </a:xfrm>
            </p:grpSpPr>
            <p:sp>
              <p:nvSpPr>
                <p:cNvPr id="41" name="Rounded Rectangle 40"/>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Quad Arrow 32"/>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125206" y="2246482"/>
                <a:ext cx="511959" cy="211463"/>
                <a:chOff x="6753934" y="1458100"/>
                <a:chExt cx="1286562" cy="216177"/>
              </a:xfrm>
            </p:grpSpPr>
            <p:sp>
              <p:nvSpPr>
                <p:cNvPr id="36" name="Rounded Rectangle 35"/>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10"/>
          <p:cNvGrpSpPr/>
          <p:nvPr/>
        </p:nvGrpSpPr>
        <p:grpSpPr>
          <a:xfrm>
            <a:off x="2428956" y="2151351"/>
            <a:ext cx="7396476" cy="2321655"/>
            <a:chOff x="2428956" y="2151351"/>
            <a:chExt cx="7396476" cy="2321655"/>
          </a:xfrm>
        </p:grpSpPr>
        <p:sp>
          <p:nvSpPr>
            <p:cNvPr id="3" name="Rectangle 2"/>
            <p:cNvSpPr/>
            <p:nvPr/>
          </p:nvSpPr>
          <p:spPr>
            <a:xfrm>
              <a:off x="3729432" y="2313821"/>
              <a:ext cx="6096000" cy="1477328"/>
            </a:xfrm>
            <a:prstGeom prst="rect">
              <a:avLst/>
            </a:prstGeom>
          </p:spPr>
          <p:txBody>
            <a:bodyPr>
              <a:spAutoFit/>
            </a:bodyPr>
            <a:lstStyle/>
            <a:p>
              <a:r>
                <a:rPr lang="en-US" b="0" i="1" dirty="0">
                  <a:solidFill>
                    <a:srgbClr val="FFFF00"/>
                  </a:solidFill>
                  <a:effectLst/>
                  <a:latin typeface="Palatino"/>
                </a:rPr>
                <a:t>Even them will I bring to my holy mountain, and make them joyful in my house of prayer: their burnt offerings and their sacrifices shall be accepted upon mine altar; for mine house shall be called an house of prayer for all people. Isaiah 56:7</a:t>
              </a:r>
              <a:endParaRPr lang="en-US" i="1" dirty="0">
                <a:solidFill>
                  <a:srgbClr val="FFFF00"/>
                </a:solidFill>
              </a:endParaRPr>
            </a:p>
          </p:txBody>
        </p:sp>
        <p:grpSp>
          <p:nvGrpSpPr>
            <p:cNvPr id="57" name="Group 56"/>
            <p:cNvGrpSpPr/>
            <p:nvPr/>
          </p:nvGrpSpPr>
          <p:grpSpPr>
            <a:xfrm>
              <a:off x="2428956" y="2151351"/>
              <a:ext cx="1324421" cy="2321655"/>
              <a:chOff x="1593589" y="398948"/>
              <a:chExt cx="2902209" cy="5087452"/>
            </a:xfrm>
          </p:grpSpPr>
          <p:grpSp>
            <p:nvGrpSpPr>
              <p:cNvPr id="58" name="Group 33"/>
              <p:cNvGrpSpPr/>
              <p:nvPr/>
            </p:nvGrpSpPr>
            <p:grpSpPr>
              <a:xfrm>
                <a:off x="1593589" y="398948"/>
                <a:ext cx="2902209" cy="5087452"/>
                <a:chOff x="1593589" y="398948"/>
                <a:chExt cx="1375870" cy="4260181"/>
              </a:xfrm>
            </p:grpSpPr>
            <p:sp>
              <p:nvSpPr>
                <p:cNvPr id="7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3"/>
                <p:cNvGrpSpPr/>
                <p:nvPr/>
              </p:nvGrpSpPr>
              <p:grpSpPr>
                <a:xfrm>
                  <a:off x="2383609" y="1732280"/>
                  <a:ext cx="585850" cy="1566411"/>
                  <a:chOff x="4699336" y="2759583"/>
                  <a:chExt cx="1168064" cy="2193417"/>
                </a:xfrm>
              </p:grpSpPr>
              <p:sp>
                <p:nvSpPr>
                  <p:cNvPr id="9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3"/>
              <p:cNvGrpSpPr/>
              <p:nvPr/>
            </p:nvGrpSpPr>
            <p:grpSpPr>
              <a:xfrm rot="5003920">
                <a:off x="2288001" y="3506278"/>
                <a:ext cx="2489460" cy="381000"/>
                <a:chOff x="1600200" y="6781800"/>
                <a:chExt cx="2754086" cy="1143000"/>
              </a:xfrm>
            </p:grpSpPr>
            <p:sp>
              <p:nvSpPr>
                <p:cNvPr id="69" name="Chevron 6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Chevron 6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Chevron 7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hevron 7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hevron 7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7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7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44"/>
              <p:cNvGrpSpPr/>
              <p:nvPr/>
            </p:nvGrpSpPr>
            <p:grpSpPr>
              <a:xfrm rot="16596080" flipH="1">
                <a:off x="1145001" y="3506278"/>
                <a:ext cx="2489460" cy="381000"/>
                <a:chOff x="1600200" y="6781800"/>
                <a:chExt cx="2754086" cy="1143000"/>
              </a:xfrm>
            </p:grpSpPr>
            <p:sp>
              <p:nvSpPr>
                <p:cNvPr id="62" name="Chevron 6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hevron 6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6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6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Rectangle 60"/>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a:off x="6095117" y="3686014"/>
            <a:ext cx="5701981" cy="1947772"/>
            <a:chOff x="6095117" y="3686014"/>
            <a:chExt cx="5701981" cy="1947772"/>
          </a:xfrm>
        </p:grpSpPr>
        <p:sp>
          <p:nvSpPr>
            <p:cNvPr id="8" name="Rectangle 7"/>
            <p:cNvSpPr/>
            <p:nvPr/>
          </p:nvSpPr>
          <p:spPr>
            <a:xfrm>
              <a:off x="7140226" y="4069210"/>
              <a:ext cx="4080313" cy="1200329"/>
            </a:xfrm>
            <a:prstGeom prst="rect">
              <a:avLst/>
            </a:prstGeom>
          </p:spPr>
          <p:txBody>
            <a:bodyPr wrap="square">
              <a:spAutoFit/>
            </a:bodyPr>
            <a:lstStyle/>
            <a:p>
              <a:r>
                <a:rPr lang="en-US" b="0" i="1" dirty="0">
                  <a:solidFill>
                    <a:srgbClr val="FFFF00"/>
                  </a:solidFill>
                  <a:effectLst/>
                  <a:latin typeface="Palatino"/>
                </a:rPr>
                <a:t>And said unto them, It is written, My house shall be called the house of prayer; but ye have made it a den of thieves. Matthew 21:13</a:t>
              </a:r>
              <a:endParaRPr lang="en-US" i="1" dirty="0">
                <a:solidFill>
                  <a:srgbClr val="FFFF00"/>
                </a:solidFill>
              </a:endParaRPr>
            </a:p>
          </p:txBody>
        </p:sp>
        <p:grpSp>
          <p:nvGrpSpPr>
            <p:cNvPr id="95" name="Group 117"/>
            <p:cNvGrpSpPr/>
            <p:nvPr/>
          </p:nvGrpSpPr>
          <p:grpSpPr>
            <a:xfrm>
              <a:off x="6095117" y="3686014"/>
              <a:ext cx="906082" cy="1947772"/>
              <a:chOff x="533400" y="381000"/>
              <a:chExt cx="2281003" cy="4903390"/>
            </a:xfrm>
          </p:grpSpPr>
          <p:sp>
            <p:nvSpPr>
              <p:cNvPr id="96" name="Cloud 95"/>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47"/>
              <p:cNvGrpSpPr/>
              <p:nvPr/>
            </p:nvGrpSpPr>
            <p:grpSpPr>
              <a:xfrm rot="2613352">
                <a:off x="991411" y="4510244"/>
                <a:ext cx="666047" cy="774146"/>
                <a:chOff x="6106804" y="4039302"/>
                <a:chExt cx="666047" cy="774146"/>
              </a:xfrm>
            </p:grpSpPr>
            <p:sp>
              <p:nvSpPr>
                <p:cNvPr id="144" name="Oval 1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46"/>
              <p:cNvGrpSpPr/>
              <p:nvPr/>
            </p:nvGrpSpPr>
            <p:grpSpPr>
              <a:xfrm>
                <a:off x="1708441" y="4507745"/>
                <a:ext cx="666047" cy="774146"/>
                <a:chOff x="6106804" y="4039302"/>
                <a:chExt cx="666047" cy="774146"/>
              </a:xfrm>
            </p:grpSpPr>
            <p:sp>
              <p:nvSpPr>
                <p:cNvPr id="141"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26"/>
              <p:cNvGrpSpPr/>
              <p:nvPr/>
            </p:nvGrpSpPr>
            <p:grpSpPr>
              <a:xfrm rot="4901522">
                <a:off x="1079356" y="2773919"/>
                <a:ext cx="2209671" cy="524419"/>
                <a:chOff x="5029200" y="1371600"/>
                <a:chExt cx="6791793" cy="1933731"/>
              </a:xfrm>
            </p:grpSpPr>
            <p:grpSp>
              <p:nvGrpSpPr>
                <p:cNvPr id="129" name="Group 16"/>
                <p:cNvGrpSpPr/>
                <p:nvPr/>
              </p:nvGrpSpPr>
              <p:grpSpPr>
                <a:xfrm>
                  <a:off x="5029200" y="1371600"/>
                  <a:ext cx="1752600" cy="1905000"/>
                  <a:chOff x="5029200" y="1371600"/>
                  <a:chExt cx="1752600" cy="1905000"/>
                </a:xfrm>
              </p:grpSpPr>
              <p:sp>
                <p:nvSpPr>
                  <p:cNvPr id="139"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7"/>
                <p:cNvGrpSpPr/>
                <p:nvPr/>
              </p:nvGrpSpPr>
              <p:grpSpPr>
                <a:xfrm>
                  <a:off x="6713095" y="1400331"/>
                  <a:ext cx="1752600" cy="1905000"/>
                  <a:chOff x="5029200" y="1371600"/>
                  <a:chExt cx="1752600" cy="1905000"/>
                </a:xfrm>
              </p:grpSpPr>
              <p:sp>
                <p:nvSpPr>
                  <p:cNvPr id="137" name="4-Point Star 1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4-Point Star 1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0"/>
                <p:cNvGrpSpPr/>
                <p:nvPr/>
              </p:nvGrpSpPr>
              <p:grpSpPr>
                <a:xfrm>
                  <a:off x="8404486" y="1389088"/>
                  <a:ext cx="1752600" cy="1905000"/>
                  <a:chOff x="5029200" y="1371600"/>
                  <a:chExt cx="1752600" cy="1905000"/>
                </a:xfrm>
              </p:grpSpPr>
              <p:sp>
                <p:nvSpPr>
                  <p:cNvPr id="135" name="4-Point Star 1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4-Point Star 1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3"/>
                <p:cNvGrpSpPr/>
                <p:nvPr/>
              </p:nvGrpSpPr>
              <p:grpSpPr>
                <a:xfrm>
                  <a:off x="10068393" y="1389089"/>
                  <a:ext cx="1752600" cy="1905000"/>
                  <a:chOff x="5029200" y="1371600"/>
                  <a:chExt cx="1752600" cy="1905000"/>
                </a:xfrm>
              </p:grpSpPr>
              <p:sp>
                <p:nvSpPr>
                  <p:cNvPr id="133"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27"/>
              <p:cNvGrpSpPr/>
              <p:nvPr/>
            </p:nvGrpSpPr>
            <p:grpSpPr>
              <a:xfrm rot="5740360">
                <a:off x="115989" y="2768133"/>
                <a:ext cx="2209671" cy="524419"/>
                <a:chOff x="5029200" y="1371600"/>
                <a:chExt cx="6791793" cy="1933731"/>
              </a:xfrm>
            </p:grpSpPr>
            <p:grpSp>
              <p:nvGrpSpPr>
                <p:cNvPr id="117" name="Group 16"/>
                <p:cNvGrpSpPr/>
                <p:nvPr/>
              </p:nvGrpSpPr>
              <p:grpSpPr>
                <a:xfrm>
                  <a:off x="5029200" y="1371600"/>
                  <a:ext cx="1752600" cy="1905000"/>
                  <a:chOff x="5029200" y="1371600"/>
                  <a:chExt cx="1752600" cy="1905000"/>
                </a:xfrm>
              </p:grpSpPr>
              <p:sp>
                <p:nvSpPr>
                  <p:cNvPr id="127" name="4-Point Star 12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4-Point Star 12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7"/>
                <p:cNvGrpSpPr/>
                <p:nvPr/>
              </p:nvGrpSpPr>
              <p:grpSpPr>
                <a:xfrm>
                  <a:off x="6713095" y="1400331"/>
                  <a:ext cx="1752600" cy="1905000"/>
                  <a:chOff x="5029200" y="1371600"/>
                  <a:chExt cx="1752600" cy="1905000"/>
                </a:xfrm>
              </p:grpSpPr>
              <p:sp>
                <p:nvSpPr>
                  <p:cNvPr id="125" name="4-Point Star 1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4-Point Star 1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0"/>
                <p:cNvGrpSpPr/>
                <p:nvPr/>
              </p:nvGrpSpPr>
              <p:grpSpPr>
                <a:xfrm>
                  <a:off x="8404486" y="1389088"/>
                  <a:ext cx="1752600" cy="1905000"/>
                  <a:chOff x="5029200" y="1371600"/>
                  <a:chExt cx="1752600" cy="1905000"/>
                </a:xfrm>
              </p:grpSpPr>
              <p:sp>
                <p:nvSpPr>
                  <p:cNvPr id="123" name="4-Point Star 12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4-Point Star 12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23"/>
                <p:cNvGrpSpPr/>
                <p:nvPr/>
              </p:nvGrpSpPr>
              <p:grpSpPr>
                <a:xfrm>
                  <a:off x="10068393" y="1389089"/>
                  <a:ext cx="1752600" cy="1905000"/>
                  <a:chOff x="5029200" y="1371600"/>
                  <a:chExt cx="1752600" cy="1905000"/>
                </a:xfrm>
              </p:grpSpPr>
              <p:sp>
                <p:nvSpPr>
                  <p:cNvPr id="121"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4-Point Star 12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Rounded Rectangle 110"/>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609591" y="1565826"/>
                <a:ext cx="324239" cy="254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11005804" y="3776820"/>
              <a:ext cx="791294" cy="1811242"/>
              <a:chOff x="1161358" y="381000"/>
              <a:chExt cx="2496242" cy="5713803"/>
            </a:xfrm>
          </p:grpSpPr>
          <p:sp>
            <p:nvSpPr>
              <p:cNvPr id="148" name="Cloud 147"/>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flipH="1">
                <a:off x="2162469" y="1391587"/>
                <a:ext cx="570738"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Block Arc 164"/>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loud 166"/>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2591497" y="5925657"/>
            <a:ext cx="8462132" cy="707886"/>
          </a:xfrm>
          <a:prstGeom prst="rect">
            <a:avLst/>
          </a:prstGeom>
        </p:spPr>
        <p:txBody>
          <a:bodyPr wrap="square">
            <a:spAutoFit/>
          </a:bodyPr>
          <a:lstStyle/>
          <a:p>
            <a:r>
              <a:rPr lang="en-US" sz="2000" dirty="0">
                <a:solidFill>
                  <a:schemeClr val="bg1"/>
                </a:solidFill>
                <a:latin typeface="Calibri" panose="020F0502020204030204" pitchFamily="34" charset="0"/>
              </a:rPr>
              <a:t>M</a:t>
            </a:r>
            <a:r>
              <a:rPr lang="en-US" sz="2000" b="0" i="0" dirty="0">
                <a:solidFill>
                  <a:schemeClr val="bg1"/>
                </a:solidFill>
                <a:effectLst/>
                <a:latin typeface="Calibri" panose="020F0502020204030204" pitchFamily="34" charset="0"/>
              </a:rPr>
              <a:t>any of the Jews in Jeremiah’s day behaved as though worshipping at the temple made them righteous, regardless of whatever else they did.</a:t>
            </a:r>
            <a:endParaRPr lang="en-US" sz="2000" dirty="0">
              <a:solidFill>
                <a:schemeClr val="bg1"/>
              </a:solidFill>
            </a:endParaRPr>
          </a:p>
        </p:txBody>
      </p:sp>
    </p:spTree>
    <p:extLst>
      <p:ext uri="{BB962C8B-B14F-4D97-AF65-F5344CB8AC3E}">
        <p14:creationId xmlns:p14="http://schemas.microsoft.com/office/powerpoint/2010/main" val="30589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309"/>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Visit to Ghana in West Africa</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04350" y="990996"/>
            <a:ext cx="6748300" cy="3416320"/>
          </a:xfrm>
          <a:prstGeom prst="rect">
            <a:avLst/>
          </a:prstGeom>
        </p:spPr>
        <p:txBody>
          <a:bodyPr wrap="square">
            <a:spAutoFit/>
          </a:bodyPr>
          <a:lstStyle/>
          <a:p>
            <a:pPr fontAlgn="base"/>
            <a:r>
              <a:rPr lang="en-US" dirty="0">
                <a:solidFill>
                  <a:schemeClr val="bg1"/>
                </a:solidFill>
              </a:rPr>
              <a:t>“We traveled to Ghana in West Africa. There the Church is growing rapidly and is on very solid footing.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“As the sun was setting, we saw a large crowd of villagers. Young, old, and middle-aged all were pulling on a huge net and drawing it out of the water. </a:t>
            </a:r>
          </a:p>
          <a:p>
            <a:pPr fontAlgn="base"/>
            <a:endParaRPr lang="en-US" dirty="0">
              <a:solidFill>
                <a:schemeClr val="bg1"/>
              </a:solidFill>
            </a:endParaRPr>
          </a:p>
          <a:p>
            <a:pPr fontAlgn="base"/>
            <a:r>
              <a:rPr lang="en-US" dirty="0">
                <a:solidFill>
                  <a:schemeClr val="bg1"/>
                </a:solidFill>
              </a:rPr>
              <a:t>We stopped and inquired about what they were doing. They were pulling in the fish caught that day. In the net were large and small fish of many kinds. Each villager put his hands to the net to help bring in the catch. </a:t>
            </a:r>
          </a:p>
        </p:txBody>
      </p:sp>
      <p:sp>
        <p:nvSpPr>
          <p:cNvPr id="8" name="Rectangle 7"/>
          <p:cNvSpPr/>
          <p:nvPr/>
        </p:nvSpPr>
        <p:spPr>
          <a:xfrm>
            <a:off x="11503133" y="6412336"/>
            <a:ext cx="612668" cy="369332"/>
          </a:xfrm>
          <a:prstGeom prst="rect">
            <a:avLst/>
          </a:prstGeom>
        </p:spPr>
        <p:txBody>
          <a:bodyPr wrap="none">
            <a:spAutoFit/>
          </a:bodyPr>
          <a:lstStyle/>
          <a:p>
            <a:r>
              <a:rPr lang="en-US" dirty="0">
                <a:solidFill>
                  <a:schemeClr val="bg1">
                    <a:lumMod val="95000"/>
                  </a:schemeClr>
                </a:solidFill>
              </a:rPr>
              <a:t>(12) </a:t>
            </a:r>
            <a:endParaRPr lang="en-US" dirty="0"/>
          </a:p>
        </p:txBody>
      </p:sp>
      <p:pic>
        <p:nvPicPr>
          <p:cNvPr id="3074" name="Picture 2" descr="http://howafrica.com/wp-content/uploads/2016/02/ghana-and-ghana-in-afr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727" y="1134249"/>
            <a:ext cx="2925747" cy="2562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ikistefanelli.com/wp-content/uploads/2014/10/Ghana-Nets-1000x6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547" y="4240163"/>
            <a:ext cx="3179532" cy="21207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ache3.asset-cache.net/xd/89242041.jpg?v=1&amp;c=IWSAsset&amp;k=2&amp;d=F13A1F9190F00936204A0DCD873D47363F4BEDC87CC7CC221D8C6D85E72C47435B2328B27634BD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032" y="4695042"/>
            <a:ext cx="3506067" cy="19721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8767" y="100238"/>
            <a:ext cx="889951" cy="1122708"/>
          </a:xfrm>
          <a:prstGeom prst="rect">
            <a:avLst/>
          </a:prstGeom>
        </p:spPr>
      </p:pic>
    </p:spTree>
    <p:extLst>
      <p:ext uri="{BB962C8B-B14F-4D97-AF65-F5344CB8AC3E}">
        <p14:creationId xmlns:p14="http://schemas.microsoft.com/office/powerpoint/2010/main" val="40988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Fishers of Men</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04762" y="926018"/>
            <a:ext cx="6748300" cy="2031325"/>
          </a:xfrm>
          <a:prstGeom prst="rect">
            <a:avLst/>
          </a:prstGeom>
        </p:spPr>
        <p:txBody>
          <a:bodyPr wrap="square">
            <a:spAutoFit/>
          </a:bodyPr>
          <a:lstStyle/>
          <a:p>
            <a:pPr fontAlgn="base"/>
            <a:r>
              <a:rPr lang="en-US" dirty="0">
                <a:solidFill>
                  <a:schemeClr val="bg1"/>
                </a:solidFill>
              </a:rPr>
              <a:t>The thought ran through my mind of the gathering of Israel in the last days as referred to in Jeremiah. The Lord said, ‘I will send for many fishers … and they shall fish them’.</a:t>
            </a:r>
          </a:p>
          <a:p>
            <a:pPr fontAlgn="base"/>
            <a:endParaRPr lang="en-US" dirty="0">
              <a:solidFill>
                <a:schemeClr val="bg1"/>
              </a:solidFill>
            </a:endParaRPr>
          </a:p>
          <a:p>
            <a:pPr fontAlgn="base"/>
            <a:r>
              <a:rPr lang="en-US" dirty="0">
                <a:solidFill>
                  <a:schemeClr val="bg1"/>
                </a:solidFill>
              </a:rPr>
              <a:t>“That, brethren and sisters, is the mission of all of us as members of the Church: to put our hands on the net and pull in thousands of fine men and women who are searching for the truth.”</a:t>
            </a:r>
          </a:p>
        </p:txBody>
      </p:sp>
      <p:sp>
        <p:nvSpPr>
          <p:cNvPr id="8" name="Rectangle 7"/>
          <p:cNvSpPr/>
          <p:nvPr/>
        </p:nvSpPr>
        <p:spPr>
          <a:xfrm>
            <a:off x="11668162" y="6360911"/>
            <a:ext cx="612668" cy="369332"/>
          </a:xfrm>
          <a:prstGeom prst="rect">
            <a:avLst/>
          </a:prstGeom>
        </p:spPr>
        <p:txBody>
          <a:bodyPr wrap="none">
            <a:spAutoFit/>
          </a:bodyPr>
          <a:lstStyle/>
          <a:p>
            <a:r>
              <a:rPr lang="en-US" dirty="0">
                <a:solidFill>
                  <a:schemeClr val="bg1">
                    <a:lumMod val="95000"/>
                  </a:schemeClr>
                </a:solidFill>
              </a:rPr>
              <a:t>(12) </a:t>
            </a:r>
            <a:endParaRPr lang="en-US" dirty="0"/>
          </a:p>
        </p:txBody>
      </p:sp>
      <p:pic>
        <p:nvPicPr>
          <p:cNvPr id="2050" name="Picture 2" descr="https://s-media-cache-ak0.pinimg.com/236x/42/d3/9f/42d39fd098e8ad6a30d0af77b84d41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269" y="963136"/>
            <a:ext cx="22479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lds.org/bc/content/shared/content/images/gospel-library/manual/36617/missionaries-mormon-lds-scriptures-study_1180161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35" y="3246396"/>
            <a:ext cx="2331177" cy="252285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245985" y="4076342"/>
            <a:ext cx="2707077" cy="2120582"/>
            <a:chOff x="4568671" y="3877166"/>
            <a:chExt cx="2707077" cy="2120582"/>
          </a:xfrm>
        </p:grpSpPr>
        <p:pic>
          <p:nvPicPr>
            <p:cNvPr id="2054" name="Picture 6" descr="https://www.lds.org/bc/content/shared/content/images/gospel-library/magazine/ensignlp.nfo:o:6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8671" y="3877166"/>
              <a:ext cx="2707077" cy="20883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68671" y="5736138"/>
              <a:ext cx="1855313" cy="261610"/>
            </a:xfrm>
            <a:prstGeom prst="rect">
              <a:avLst/>
            </a:prstGeom>
            <a:noFill/>
          </p:spPr>
          <p:txBody>
            <a:bodyPr wrap="square" rtlCol="0">
              <a:spAutoFit/>
            </a:bodyPr>
            <a:lstStyle/>
            <a:p>
              <a:r>
                <a:rPr lang="en-US" sz="1100" dirty="0">
                  <a:solidFill>
                    <a:schemeClr val="bg1"/>
                  </a:solidFill>
                </a:rPr>
                <a:t>Mary Ann Wright</a:t>
              </a:r>
            </a:p>
          </p:txBody>
        </p:sp>
      </p:grpSp>
      <p:pic>
        <p:nvPicPr>
          <p:cNvPr id="2056" name="Picture 8" descr="http://www.mormonwiki.com/wiki/images/thumb/c/c8/Missionaries-elders-mormon.jpg/350px-Missionaries-elders-morm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017" y="4015698"/>
            <a:ext cx="3333750" cy="2181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18767" y="100238"/>
            <a:ext cx="889951" cy="1122708"/>
          </a:xfrm>
          <a:prstGeom prst="rect">
            <a:avLst/>
          </a:prstGeom>
        </p:spPr>
      </p:pic>
    </p:spTree>
    <p:extLst>
      <p:ext uri="{BB962C8B-B14F-4D97-AF65-F5344CB8AC3E}">
        <p14:creationId xmlns:p14="http://schemas.microsoft.com/office/powerpoint/2010/main" val="20492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fade">
                                      <p:cBhvr>
                                        <p:cTn id="9" dur="500"/>
                                        <p:tgtEl>
                                          <p:spTgt spid="2056"/>
                                        </p:tgtEl>
                                      </p:cBhvr>
                                    </p:animEffect>
                                  </p:childTnLst>
                                </p:cTn>
                              </p:par>
                              <p:par>
                                <p:cTn id="10" presetID="10"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76199" y="-29577"/>
            <a:ext cx="12087612" cy="923330"/>
          </a:xfrm>
          <a:prstGeom prst="rect">
            <a:avLst/>
          </a:prstGeom>
          <a:noFill/>
        </p:spPr>
        <p:txBody>
          <a:bodyPr wrap="square" rtlCol="0">
            <a:spAutoFit/>
          </a:bodyPr>
          <a:lstStyle/>
          <a:p>
            <a:pPr algn="ctr" fontAlgn="base"/>
            <a:r>
              <a:rPr lang="en-US" sz="5400" dirty="0">
                <a:solidFill>
                  <a:schemeClr val="bg1">
                    <a:lumMod val="95000"/>
                  </a:schemeClr>
                </a:solidFill>
              </a:rPr>
              <a:t>Seeing the day</a:t>
            </a: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16:16</a:t>
            </a:r>
          </a:p>
        </p:txBody>
      </p:sp>
      <p:sp>
        <p:nvSpPr>
          <p:cNvPr id="12" name="AutoShape 4" descr="data:image/jpeg;base64,/9j/4AAQSkZJRgABAQAAAQABAAD/2wCEAAkGBxMTEhUSExMVFhUXGBsYGBUYGBcXGBgXGRcXFxgXGhgaHSggGholGxoaITEhJSkrLi4uFx8zODMtNygtLisBCgoKDg0OGxAQGy0lHyUvLS0tLS0tLS0tLS0tLS0tLS0tLS0tLS0tLS0tLS0tLS0tLS0tLS0tLS0tLS0tLS0tLf/AABEIAMkA+wMBIgACEQEDEQH/xAAbAAACAwEBAQAAAAAAAAAAAAAEBQIDBgEAB//EADsQAAEDAgMGAwcDAwQCAwAAAAEAAhEDIQQxQQUSUWFxgZGx8AYTIjKhwdFi4fEUQlIHcoLCI7IVM0P/xAAaAQADAQEBAQAAAAAAAAAAAAACAwQBBQAG/8QAJhEAAgICAgIDAAEFAAAAAAAAAAECEQMhEjEEQRMiUWEjcZGh8P/aAAwDAQACEQMRAD8A+NTl66qTXaW+n04fuuPBEj79fqobufr6aLtOTTFpFszcWOS8GqDT4q4OB8B68B9UWOSb2bRNjYuFfR9cl7DYlzN7dj4m7psDIMTmLaL1N3rryV2PTFNWWtd+yuIDjIEToJ/lVuaVAOvwHqVQ2BLGFsYSPUoWsyNEdgsa5r98GHcRHQqWIY1zQRO9ecoi0R9VqehajTE4ZdX0Wt3TnNo4c5+isdTvlPqdPULzWLySDlELwQTrAYbeSTDOhPtn4iCEcnrRD5GJvoY47ZZp5giwN7WOt1TRbBuEdjscakbziYaBczbgqGU7A3zSYzfH7EE8TDcdWa8gtaG/CBAnQZ3Q7aYg2/ZTZT+ivpsQ2kqQuUQT+mXThU7w2FlFO2cgfkJMxYW+jLPwipqYDeG6AS4nLktLXwUaIA4YkwBJNhxTI5r6AcZQZkqmFgr2Npt920Bp3rlxJz4ACNE2xNCCfUIT+lnJVqd7Gxze2zMvpwhKrLfbVaDHYbdzjwSbEi/M68+iY3yR1MGRS2LnKBccpsiHtN1FzGxmd4zaBAygzOt/oocsGXJlEk8f34qyOK8DA9aKdJs3Qxh69nmybBZTDG+guF4hQnkfH9k2Wuha2UuZwy0vkve5J8+Kvo1BIkSOH2UsW9pc4sG6JPwgkwOEnNRSxQceRRyfQC4QpsdxHqV5z14Dl343jwlQtcZaGrZcCpsCqpmyvb6/C6OOV0wHEIp5IrB0WOJD3Fog33Z+KLDlPFUUZ4T9eSNo4QuaS2d0AFxGgmJPK/1VUo6FtgwZHbyRWELZ+ImIOQm8WVAYrKbFnE3VUV4hi5TYIz1yV9WkVYMCdw1B8s7uYmYnLNetLs1JsHaOJHH9kRRqx9kNu3RmGw41R3QiaGeFqEwnmFwDzHwpfsyvTaYJC0Y2hTaJI4WmVJlySTpIlyQXssw+x3QS4gWt1VtHZLpzb4hdft+m4NApAQIPPmmWEqMdf3ekyBNr5qOWTItsWsUHpDHY2y/8gEy2jg2N4JTSx9NkZt4X/EIx2NDhO/na91HPm5Wx0YwUaAtr0aYYCHAk5iMlkq5uTK0e0WB4BuOB0PPis5jMM4XzHFXeNpU2c/y4Nu0hTiLqWAxXu3bwgG40NjY/RSrMQuIZGa6Spqjn8XYBtusHOJaN0aDOL8VnsTTTjFEpdVbKsgqVHT8b6oVubmFUWWN7zl9/LxTGpSCqrUhE+v4WTjZ0I5Ba5kle3zl0/iVfUb4erT6zVFRmozUOWLjtFEXZ5j/FS3eiqplFNyy+gW4pclvsyWgWnU/nguufMm3H8qsC/wDBU20/Ux9Vy4ybjRRRWp68PUrrGD0Y+vrNS93eDnPfwQqFmq0TZ0/kK1qpIjx6/sr6btPWSswdUawrDlFNmDB7ISmMkZTfaNV0IvQnJGtnaLic062bs41IjwSalmtHsfHPpFr22g2PAiD91mXS0TZG10VbQwG6YiDwPEZpRWlp5FabamONZxe43Nz1SHalMG4SYS9M2EpC9huiGsOSGY1Mw4C8AePXVHJhSbK8LhXudAC1GCwkth7tPDKEhbj4Fgi8NtR+kBKmpy6J5JM0WF2bTGrjHAO/CeYapSA+Z4kQI3miNBlBzWb2TtGoXXOYhMjj6gLQHZAeSiyQk3T/AO/0EopLQxfhBU+V4JFvUSrcPhqjJ104jgqaWLn5mtPUX8UyoOa6IJb1uPyEmTklTNcFYmxOMcHAH5RaOQVlCoH8uuv5TLFYYFu89tv8hf8Acd/FVs2eBZpyAcDreR4flbzjQn43YrxOzGuPB30nhyKV7YwO4BLpcRJzkcjK0hrNbaoLXBIPPQIDaNNrmQTLdH6t68W89PqnYssk1fQjL46a0fP8W2JKUYlxTzbdB1NxaVn8QfX1XaxSTVnsMKA6jlXUfOvq6seP4VNT1ZObL4o4+/qypcJEd+6m668WWj14qbJG0MWiuhSLiAB5lHBkWNuUfsq6TSbDqePO/j4ItmGEXlTwjwAyTEdMDv6zREkgku8bkxA8kPveP8K7enhbI5GJ+vdcvAvRbIiP4Up6jzRGGwb3GWNLiAXW0AFzbhCofOt45ql4K2BzPNM+H3U2KDeg6q0G1u6KGjXIPweIDQQWh0iJMy28yOdoUnOAJAuND/KBadVaw3VUJL0eW+wptRG4bEwlW+FNpKZdi5Rs0dTGhwsALDxGfihwxzpABMXsJtxQuCpnxTnA0HXg3i98xw59EiVR6EN0xWaB4Kym0nMT49k9woDQ4FrXbwiSMri44FTw2zJJMgQJzzuBbiUPy/otzYgZhzwTHCYM6ppUwO7debSdExbivfJa0CwzZGEg5pucGDFzPTkluymHeF07fTcx0GxGikyN8uxqdotwuEPVH08MRop7PcbStDgqLSJKhy5XHsNQsRe6LRf5dZy5BV1aerQOJbkD/t4eSd4xm6s7tGrw7ctVmOTkZKPEW7Wwu+N5tjq3gdRCWYKq5rHC2YsdRqBziy0gZvU9+fjGYylo4nIdVn9s/Jvs1zi0ZjLxVmKV/UnyKtoWbYwG83cdAn/67zuk33CfGOkaLB4mgWkgi40W1wVbemm8zOXrt4whdrbODwambm2foDwd34aXXQxZHjfFiov2Y33MXOaqqUToCtKzZ+98gkwTuiTugXv2Cpp4a8W1N4GQnMqpZjzz0Z84Nw08R9io/wBMT15eKc4h3ooV0pq2HHPJoHpYbU2RrYhDF11B1dDKFgyTkIgJt6GX2U2/T1xXt3XJcFteXZcKGNpnYtFzKm7lnccsolRcSc1INBFjFsjrllbqb6KJCrnKXECkWMaSbSSdBmT0TzC+yWJeJ3WsH6jfwEoz2JwIM1jmLDlxX0fAXH07FLUbVs5/keU4S4xPku0PZzE0RvFm83/JhmOoiUtY7TP+F9yrYYNaAbjWF819p9l06VQPZZtSSW6BwziOMz4o8ap6Cw+W5fWXZn6NM5QmGHpjgqqVXQI+i0qm6KJzdBWFp3TKmxCYegc0zw7UibEWQDEdhngKylQB0VxwhSnJPQFWxgazXsazdbbWLmeJUXthvu5lucc+KHoUHBMaVKSPh3tY4gaJLSiGl7ObP2c+Q5tKoW8QLduPZMP6eSDcdir8PtKoXR8vKIhRxnvHEOyMX5pLlJy2MfGtB+GpbsAlNKFSMikNCq8CSrKe0JMGEieNyDi0hvinyL9O6S1aFy4wL65X16I33jSD42z+ipr7oMQSYBbJmM/hubZLILjoKVMAxNVrY3SJBmbwf0kahBY4gu3os/5hb5jbejQGwM8l3aDwDPG/P9l3AOk7p/vBtmT19aKlKlZM2m6ER2MW1N7TQxPS3HkmlfBkhriI3huvHX8G/dysxdmEuEvZYiTA0Nsr591Rs3ax+JoAEjgIyINukpzc5Ll+CG4xfEx+0sMaT3NySqo0xOmU8+q0vtK0kNec7td1aYWce1dLC7imRvTBhS1XnU9EVSarmQNFRyMeR2KsZg3UzDpaedo1HNK3J1jXTzS40xxH1TY3WyvFLWxQ8DSw8VAFTcobvP8AK5bjvR00y2lXLSeYIOUQR9PWSgoOPM+PfzRDRIz7cdT9fVl7bVBGn9lscGUy3n+62uydo2ibTl918no13NdIv9/3T/Ze2S0bz6b90ggOAMbwEZwZvZaqqmc3yfHk3cT6Vi9oNDTfRYD2sxQeKbdZJ+yswxxWKtSo1I1e4FrAP9xEeEnkkm2MHVo1yyqQT/a5t2kcl76rSewfHwuMrkQw9E5jIECesxbsm+EGqAoUxqYt67THin+xdi1Krd6Q1sSC7N3QajmsnNJbZbVllF1kdhyTdLKFTIo5tawS2hTaHuAcGuBcJHBMKY3sgkuFfKdbPfcSpsirZidB1DZxMDitXsyixjYaBa3Mnql2BeLFN8O0SQMjzXM8icpaLvHUdv2VVsIHOkgZdweRVZwOhuEyEC31VTsRmlQnILLFPYi2hRDRZKmUdRbmneLEk6+SWYgcP2V2N6omLMPYDdORgk8+XgpNpgOiwnJxMnOTbQTwQ+EcZ+IgphXeHQWgjlukza4nRZK0wrTQi2thJk53m3r1KHpNfaBrM8O60L8PP9tu2o/KtwmHAzHhY+KYs1REPH9hNXw02/yaO5Fj5jwWboYRwqDQA3PJb7EUPhZ+kkWjUE+aR18MTV3WtkzrfzR4cumheXGtMz218MHMqQQ4WcCO7T/6ysoaEL6bjsEbyAJYQQBw3T+ViMThwNFd4uW1RF5EeOxKxmq5iHFMX0bISu2F0Iysmg9ixxE/FJHKxVN0W6c5AzuenRV/8vomlinRmTSPBWMoyJ4estUaAFNpEEKSkXPKxcaPJRnmUwYQJt52XcXUaZJzPTNa0g45GAOy6A/lfffY6jTZh6TG2aGgfTNfBgcwNfJbr2R9rPdsbSqGC2wJ/uGndTeVjcoaPSej6vji28GQvkP+olVog2neEfdauv7QGp8FMF7iLNbdx6AZorZGxzQa7E4ls1n/AA06NnFoJy4F7jHSOqgjL4Vb79IDHFzl/B869nsEx7f6mv8ADQBhrdajuAGrfPpnsMftxowe+G7u+S1g8Wz4Seye7T9jWVKROIvWNxum1L9LOIGpPzHlAHzX2qrH34oAFrKADWjiYBLu6ZilHyJf2/wPmnBUWMrIyjUSamDNvHRGUakK1xJXVDzDV41Wm2HTNR7WDM/TiVitntfVe1jGue4mzWi/7Dmt/wCyuysRQrte9rd0AhwDgS2RYmOfBS+Q4xT3s3HjlLdaNfR2WGCBmIufNew4Bu3MGJ7K/GPa8D/ybs6g8L9+C8PdBksIuZ+Hrw0XK5NrY5xSegDH45+RMDkM1Vh8XvSJU9oNDiBOQueaDbT3bx/JyPRMSjxCV3sJr1RkZIniLckte4TkiA7fO6THVCvw5GV0yCSMkea6CmGHngc5zGR9FIXgymWz6lvp9wjyR1YtPY9w9HlbRHU8O2Elw+Kix4ountAcVHOEhsZL2dxdCBYH5gkuKYQ8uCdvqbwHXyCA2g0Sbd9J0R4pNOgMsU0U43FAtaN2+6b9lhMWLnqtTjHQejHeTfysjWrE62XR8WNdHO8qVlL6VibeISyu1MHtlU+6XSg6ObKVMTvpLg2e83DSRxAKb1MKuQ9vww236WH6xdNeR+hscxiHtI4qJdE3KiaxKjvJCZ2+JIViOKhVeLRNumeqrcvUxxXuQVJbJ0yNUQKjbw3PKTcX5Z8EI+ynSNsyvcvR5r2fWf8ASdrGYd1TUvM9rAeuK22yG+8ccU+4uKI5ZGp3yH6ZP9y+R+yGLNHDxUfusr1d1mkNA+N06TEDmZX1ihtamYAgNaIAGWS4PmQfNteyrFJJUxniDYkr43tzDivtCoW3AAb3AM+uS13tf7WtY33dM71Qiw4fqKF9ktlAneMl27vHmS256yUfixeJObAzy56QDQ2AfdF2tvIIPH7G+CYvAv4r6E/Zv/hdHr4QgMfgfgH+1p/9k6Hku+xSx6F3+neHbSpuqOMPcSCcyGtMR94W4eQ3dO6JdmQc26L55gMSyg+HOA3zkbCR+rmPJaivtR0NqAtjXURPH7qXycUpZOX6V48ijHj+FntVixS3HAFwJLTDt05EgzB4FLsLtsn4aVMN3jx3nEnKFn9v7X98QAbAkyMj0/PMqexNpCjVpvdk031tkTHL7KzHgccST7OfklGWS0aumyoDczeO/CVB+MIO6ehCObVbUrb4dTFENmYneNznkBkdOCSbSxQfWc5uRNugET9+6Ulb69Bwb2NCDnrr+UwwjJ0S3Z9cEXzGfRPNnVGixScjaQ32A4nBDOI5hUUKESOOSZbRqjRL6Ve69FycQGlZzGwLi9tEDSrX1TerTY5ufxTlp4oOnTbI0j5hn3tcQjjJUBNWxtgqoG7Ognx9FBbVxQe6GIOrjd1pdMTkDw06W80Ea3wS2ZkS7QDjINroY498gZzdcSratWBUM5CPv5Qsc+onXtFivgEH5yXdsm/QBZd9S/4XU8aFRIs+2GiqicKWk3ySmm9F4erCrcdHOyY6dmlxP9N7oRvb95yjkszWqiSpYiuRY2S177/uFmLFXsxK/RjgvLoqRwv34LrnpcT6Q6xqi5vBdYVc4iEfYD0wSqJVuDw5qPawWLiB0Gp7C/ZWCkmGw67KVYPeCWgEWzkiPKfFBPSbQfNGw2r7Ngupmo4Mw1GmAeNvmjra6yGJxRDnCk+oKcndBcZDdEy21t5+JMEkUxkCbk6F0W7CwSSq5IxQkl9hU5qUtE8DUioHHM2k535r7P7J1RuTwYPHdC+HPctn7I+2DKQ93WJBiA/QxlJ0KX5OJyjobjddn2dkGi4+skox7gKd+Df+8JVQ9p2Pwz3bzQSTqDFlm9ue2dMM3KZ94/dFhcCN6SSMs1z8Xjzch8ppIVe0NcOqBo0k/hL2N1MWSs4ouJebkm566KylXsbrtxhxikRP7Md0SF41ZKX0K8hXUyVtA/G0PtlVPiCa1q1x0Wc2fUIcEZiqpt0SJwuQV0aHA4+CLrQDE2kcPosBhHunJaXZeJMQbkZDzClzYkthxlehrUrzqgsXiw0c/V0PtDE7gluuXD+UjrYuTeV7HivZ6UqGP/yrgYnsm7cY4tDJ+f5uLWTGfPK/FZ7CU7Co8To1urjOSOZX3bkjfdeOBiw6AW8TqiyRT6QqLa7B9u4k70D5Ra3n0U8PVLaYbMF+fIansJ8QpVabXEk5A35mwsNPHXRKsfjIY58j4hus47s5xz48AEUfslFGSVOxbtrH+8qGDAFh2St1TRdxVFwaHkQHTB43ugPe3XRxxSVInavYcxyKa12YmPxcpXQrokYoAQmtMRODD6bHvhrQSSbAZpfUaQSCDKl/VEGQclQ6v18V5ckwY4zJypEqzEbgJDSSNCQAfAG3ioRqpEq0duzoceJVm8qctV0n1KKLMasKYI5/dXTCGouRIbqia0KmdY68Gw8lOtE2BjS/AdFBrVaG85tpfSfXRYKsHqN59kPX5fnRF1WQYtbhB8kPUbdYuhsZFAaOAVlAx+FW8KVOtHcX81iYx9DGlSJbvWiY08vuia+HfTDS4QHNkcwZH5QGHrogV5F7nS+SZYqpJ2TpOIKaUa9kuotMyiADwXnsNysd7NxYnOJzRuIxbRE8OCS7PaQ4WKsxkkixSnBOQL0NKO0R29aLw2m4EQfBAYfBVHfK0+CLZsuCPePa2chmT2F1jUE9gWzSYer7xrQBvb+UXIcLlvcXlUHACnUl1z/bTsSeukcSbL2Dw7gwspN3RIPvHfMIuCG/29z2S3aG1xTJDfiefmebknrrftyU0U22ojH1sNxuM923fdG/kGjJg/xHLWdemanAGrVeTOkmTFlzZtV1Z5kbxAkgmJjSdOqJo4txDyIYCMrbtMDKZHz/AKe54FtcE17FNci/FYgQWTDWD4zlM/2jrPYTxtj9o7TNR5OWgHABEbW2lvQxshg1Obic3E6klJ6iow4a2zHstqYsnMmFQH6+uCr10nmoh8dPuqlE8or0FMqBSdUCCJXRUN0ZjgGh5/dTA5pfvketVIVTzQsB436FAcr2xrnpBVTQfBXMaPU+C5WNl8iL4m0xpx7rg4K4gxBy4eP5VAKcnsxBeGaiXOQTHwrWGycInHdlrncFYw2g8VU2y4aslYBRcG5ql7VY14y9fwrN2y2jLoXVG6FUcvyjK7eEKjcjScstNfJKaKoO0dY+RESeVteWasZUuqGVCL/VVh116LoZQ8btCzWwBGsXMnVMsLj2wLd1nqPxJrs3DwZNwmVGgGtmqwNZpG8DHUD8K6rjGAAF4BHAD8FKaVR8bjW2z8/yhMRs+oTMJKhFvbBZoHY5lyaj3AtyBIyP6d3kgnbcY2zKYHMi/fj3UcDswtYHPG98W7utMugjOL8Fa3AUJMy2CIbILjxkNJI8F7+mv5McG+hnQxxewuIJc6G04Nmk6hoM2uTAKE2lstu/Lt5jWgfMIkEwLz8N+MImlizSndaKYiN91jHQfEfFqS7S20BN/eO/yd8ong0WB55oIRly+pn8MPfiG022+Bn+X9zv9oN/+R7DVZzaO2C/4WjdZMxJPc8SUHj8U6od4uLpz68EA56sxYUtvs8l+F+8ukZIcVFfVxXwhvCT1J+0AaqkyUSDiQb9fuq9/wBfRcc9VVHrzaMUS3e/leDr3VD6pI9ch9lw1QluaD4F5fzn6KvfVVV6rn1b8pLymqAZSpT91I0YU9l7S924OhpI0c0OFxGR6q0H3jgJAk5mwHVTR40Kk5KW+gKrlb90KCi8WIkZxry9QgiLoJumPx9BLCNVcx6FDvV1fSM/hOUrBkggCygyNZ/dX7luXr6oLEPg+aJuhUFZNrkcx9kqY9F06iOLTRuSBN41VJpZHj4hEuNpGSgIufpyWNHotpAlWncjTRVtpa/lGFtua45gj1mscR0Zg9N8I6ljnCARpPY5H6paRBupAyfL0V5Og3s0mC29u8exKPbt5sf3zycQsfTKJY7mOnr1db8UWLdmlO2Gn/8AMHX4i53mUNW23UybDeTQB2sle8YCp302OKP4FFhtTEPdcknqqHlRY+0z+V7fTNIFwsoeddVTUfJuiazxlp6ug3OWOVIJRJU3KdQuB3deAj7Zof3i77zT9+yW8hvEsq1iSZN5uePNVPdb1l/Kge3CLqJzufWaVLJ6CUT28o7/AK5rtQRPJVzxU05sKixt/XLmq5Xn1Pzbmi6G0S1oG5SMauYCe5hK+SzzVAdFyKpVEHTRR19cFNjm0ZNJk6v1Q7nqyvkFUzJ3T7hObdgxWiylUjLPjwsQfNF0rCUE7PsPIIo69SqMQORFgqfyqqtQEzY5/sVE/ZUPRSk6MjFWSaJIRDXqqh846jzXKGbeoXoSa0G1YZ7034T681MOVPFWVvn7hPsW4outuzN+CFe8q45IRy0yEdnqjZ9SoNBz9cFbx6LrMu6FK2NukdptyR1KjZCUtE5dr1P2VCQmcqYE9kQq6gnRE4jRU1MvXNNibZQX/hdCrdqp08lg70RcENVZBjy5hE1FRWzSp7Mj2CldPq/qyiVH8KCcmNomVGOH579F5mnZe4dUqUmzUj29a/aOPFRBic/L7L1fPufMrjv+yTKTZ48ANclNuHcb7qvwWf8Ax/6lCBav0Fn/2Q=="/>
          <p:cNvSpPr>
            <a:spLocks noChangeAspect="1" noChangeArrowheads="1"/>
          </p:cNvSpPr>
          <p:nvPr/>
        </p:nvSpPr>
        <p:spPr bwMode="auto">
          <a:xfrm>
            <a:off x="-11568472" y="8677189"/>
            <a:ext cx="75122" cy="75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305328" y="1063937"/>
            <a:ext cx="6748300" cy="5016758"/>
          </a:xfrm>
          <a:prstGeom prst="rect">
            <a:avLst/>
          </a:prstGeom>
        </p:spPr>
        <p:txBody>
          <a:bodyPr wrap="square">
            <a:spAutoFit/>
          </a:bodyPr>
          <a:lstStyle/>
          <a:p>
            <a:pPr fontAlgn="base"/>
            <a:r>
              <a:rPr lang="en-US" sz="2000" dirty="0">
                <a:solidFill>
                  <a:schemeClr val="bg1"/>
                </a:solidFill>
              </a:rPr>
              <a:t>“And Jeremiah saw the day when the Lord would do this very thing, when he would call for many fishers and many hunters, ‘and they shall hunt them from every mountain, and from every hill, and out of the holes of the rocks.’</a:t>
            </a:r>
          </a:p>
          <a:p>
            <a:pPr fontAlgn="base"/>
            <a:endParaRPr lang="en-US" sz="2000" dirty="0">
              <a:solidFill>
                <a:srgbClr val="FFFF00"/>
              </a:solidFill>
            </a:endParaRPr>
          </a:p>
          <a:p>
            <a:pPr fontAlgn="base"/>
            <a:r>
              <a:rPr lang="en-US" sz="2000" dirty="0">
                <a:solidFill>
                  <a:srgbClr val="FFFF00"/>
                </a:solidFill>
              </a:rPr>
              <a:t>Where do you find those fishers and hunters that we read about in this great prophecy of Jeremiah? </a:t>
            </a:r>
          </a:p>
          <a:p>
            <a:pPr fontAlgn="base"/>
            <a:endParaRPr lang="en-US" sz="2000" dirty="0">
              <a:solidFill>
                <a:schemeClr val="bg1"/>
              </a:solidFill>
            </a:endParaRPr>
          </a:p>
          <a:p>
            <a:pPr fontAlgn="base"/>
            <a:r>
              <a:rPr lang="en-US" sz="2000" dirty="0">
                <a:solidFill>
                  <a:schemeClr val="bg1"/>
                </a:solidFill>
              </a:rPr>
              <a:t>They are these [74,079] missionaries of this church, and those who have preceded them from the time that the Prophet Joseph Smith received the truth and sent the messengers out to share it with the world. </a:t>
            </a:r>
          </a:p>
          <a:p>
            <a:pPr fontAlgn="base"/>
            <a:endParaRPr lang="en-US" sz="2000" dirty="0">
              <a:solidFill>
                <a:schemeClr val="bg1"/>
              </a:solidFill>
            </a:endParaRPr>
          </a:p>
          <a:p>
            <a:pPr fontAlgn="base"/>
            <a:r>
              <a:rPr lang="en-US" sz="2000" dirty="0">
                <a:solidFill>
                  <a:schemeClr val="bg1"/>
                </a:solidFill>
              </a:rPr>
              <a:t>Thus have they gone out, fishing and hunting, and gathering them from the hills and the mountains, and the holes in the rocks. I think that is more literal than some of us think!”</a:t>
            </a:r>
          </a:p>
        </p:txBody>
      </p:sp>
      <p:sp>
        <p:nvSpPr>
          <p:cNvPr id="8" name="Rectangle 7"/>
          <p:cNvSpPr/>
          <p:nvPr/>
        </p:nvSpPr>
        <p:spPr>
          <a:xfrm>
            <a:off x="11579332" y="6485977"/>
            <a:ext cx="612668" cy="369332"/>
          </a:xfrm>
          <a:prstGeom prst="rect">
            <a:avLst/>
          </a:prstGeom>
        </p:spPr>
        <p:txBody>
          <a:bodyPr wrap="none">
            <a:spAutoFit/>
          </a:bodyPr>
          <a:lstStyle/>
          <a:p>
            <a:r>
              <a:rPr lang="en-US" dirty="0">
                <a:solidFill>
                  <a:schemeClr val="bg1">
                    <a:lumMod val="95000"/>
                  </a:schemeClr>
                </a:solidFill>
              </a:rPr>
              <a:t>(13) </a:t>
            </a:r>
            <a:endParaRPr lang="en-US" dirty="0"/>
          </a:p>
        </p:txBody>
      </p:sp>
      <p:grpSp>
        <p:nvGrpSpPr>
          <p:cNvPr id="13" name="Group 12"/>
          <p:cNvGrpSpPr/>
          <p:nvPr/>
        </p:nvGrpSpPr>
        <p:grpSpPr>
          <a:xfrm>
            <a:off x="8277525" y="432088"/>
            <a:ext cx="3690578" cy="2535325"/>
            <a:chOff x="7483748" y="2492829"/>
            <a:chExt cx="3690578" cy="2535325"/>
          </a:xfrm>
        </p:grpSpPr>
        <p:pic>
          <p:nvPicPr>
            <p:cNvPr id="9" name="Picture 8"/>
            <p:cNvPicPr>
              <a:picLocks noChangeAspect="1"/>
            </p:cNvPicPr>
            <p:nvPr/>
          </p:nvPicPr>
          <p:blipFill rotWithShape="1">
            <a:blip r:embed="rId3"/>
            <a:srcRect l="37619" t="36433" r="43192" b="39916"/>
            <a:stretch/>
          </p:blipFill>
          <p:spPr>
            <a:xfrm>
              <a:off x="7696199" y="2492829"/>
              <a:ext cx="3124202" cy="2165993"/>
            </a:xfrm>
            <a:prstGeom prst="rect">
              <a:avLst/>
            </a:prstGeom>
          </p:spPr>
        </p:pic>
        <p:sp>
          <p:nvSpPr>
            <p:cNvPr id="10" name="Rectangle 9"/>
            <p:cNvSpPr/>
            <p:nvPr/>
          </p:nvSpPr>
          <p:spPr>
            <a:xfrm>
              <a:off x="7483748" y="4658822"/>
              <a:ext cx="3690578" cy="369332"/>
            </a:xfrm>
            <a:prstGeom prst="rect">
              <a:avLst/>
            </a:prstGeom>
          </p:spPr>
          <p:txBody>
            <a:bodyPr wrap="square">
              <a:spAutoFit/>
            </a:bodyPr>
            <a:lstStyle/>
            <a:p>
              <a:pPr algn="ctr" fontAlgn="base"/>
              <a:r>
                <a:rPr lang="en-US" dirty="0">
                  <a:solidFill>
                    <a:schemeClr val="bg1"/>
                  </a:solidFill>
                </a:rPr>
                <a:t>Mormon news room 2016</a:t>
              </a:r>
            </a:p>
          </p:txBody>
        </p:sp>
      </p:grpSp>
      <p:pic>
        <p:nvPicPr>
          <p:cNvPr id="4098" name="Picture 2" descr="https://upload.wikimedia.org/wikipedia/commons/thumb/b/b6/LeGrand_Richards.jpg/175px-LeGrand_Rich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01" y="112941"/>
            <a:ext cx="1016737" cy="124332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58311C9-ABF4-471B-8CF1-F74C51C50399}"/>
              </a:ext>
            </a:extLst>
          </p:cNvPr>
          <p:cNvGrpSpPr/>
          <p:nvPr/>
        </p:nvGrpSpPr>
        <p:grpSpPr>
          <a:xfrm>
            <a:off x="8060074" y="2999678"/>
            <a:ext cx="3908029" cy="3843873"/>
            <a:chOff x="8060074" y="2999678"/>
            <a:chExt cx="3908029" cy="3843873"/>
          </a:xfrm>
        </p:grpSpPr>
        <p:pic>
          <p:nvPicPr>
            <p:cNvPr id="2" name="Picture 1">
              <a:extLst>
                <a:ext uri="{FF2B5EF4-FFF2-40B4-BE49-F238E27FC236}">
                  <a16:creationId xmlns:a16="http://schemas.microsoft.com/office/drawing/2014/main" id="{B820DFDC-02CD-479A-88F9-8D4A7CEBF8B8}"/>
                </a:ext>
              </a:extLst>
            </p:cNvPr>
            <p:cNvPicPr>
              <a:picLocks noChangeAspect="1"/>
            </p:cNvPicPr>
            <p:nvPr/>
          </p:nvPicPr>
          <p:blipFill rotWithShape="1">
            <a:blip r:embed="rId5"/>
            <a:srcRect l="26461" t="14480" r="41171" b="29941"/>
            <a:stretch/>
          </p:blipFill>
          <p:spPr>
            <a:xfrm>
              <a:off x="8060074" y="2999678"/>
              <a:ext cx="3692976" cy="3566874"/>
            </a:xfrm>
            <a:prstGeom prst="rect">
              <a:avLst/>
            </a:prstGeom>
          </p:spPr>
        </p:pic>
        <p:sp>
          <p:nvSpPr>
            <p:cNvPr id="14" name="TextBox 13">
              <a:extLst>
                <a:ext uri="{FF2B5EF4-FFF2-40B4-BE49-F238E27FC236}">
                  <a16:creationId xmlns:a16="http://schemas.microsoft.com/office/drawing/2014/main" id="{F6A92845-107F-47E8-A1EE-9976C92E152E}"/>
                </a:ext>
              </a:extLst>
            </p:cNvPr>
            <p:cNvSpPr txBox="1"/>
            <p:nvPr/>
          </p:nvSpPr>
          <p:spPr>
            <a:xfrm>
              <a:off x="8060074" y="6566552"/>
              <a:ext cx="3908029" cy="276999"/>
            </a:xfrm>
            <a:prstGeom prst="rect">
              <a:avLst/>
            </a:prstGeom>
            <a:noFill/>
          </p:spPr>
          <p:txBody>
            <a:bodyPr wrap="square" rtlCol="0">
              <a:spAutoFit/>
            </a:bodyPr>
            <a:lstStyle/>
            <a:p>
              <a:r>
                <a:rPr lang="en-US" sz="1200" dirty="0">
                  <a:solidFill>
                    <a:schemeClr val="bg1"/>
                  </a:solidFill>
                </a:rPr>
                <a:t>Statistical Report 2018 released April 2019 </a:t>
              </a:r>
              <a:r>
                <a:rPr lang="en-US" sz="1200" dirty="0" err="1">
                  <a:solidFill>
                    <a:schemeClr val="bg1"/>
                  </a:solidFill>
                </a:rPr>
                <a:t>Gen.Conf</a:t>
              </a:r>
              <a:r>
                <a:rPr lang="en-US" sz="1200" dirty="0">
                  <a:solidFill>
                    <a:schemeClr val="bg1"/>
                  </a:solidFill>
                </a:rPr>
                <a:t>.</a:t>
              </a:r>
            </a:p>
          </p:txBody>
        </p:sp>
      </p:grpSp>
    </p:spTree>
    <p:extLst>
      <p:ext uri="{BB962C8B-B14F-4D97-AF65-F5344CB8AC3E}">
        <p14:creationId xmlns:p14="http://schemas.microsoft.com/office/powerpoint/2010/main" val="3771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288851" y="130122"/>
            <a:ext cx="121158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#319 </a:t>
            </a:r>
            <a:r>
              <a:rPr lang="en-US" i="1" dirty="0">
                <a:solidFill>
                  <a:schemeClr val="bg1"/>
                </a:solidFill>
              </a:rPr>
              <a:t>Ye Elders of Israel</a:t>
            </a:r>
          </a:p>
          <a:p>
            <a:endParaRPr lang="en-US" i="1" dirty="0">
              <a:solidFill>
                <a:schemeClr val="bg1"/>
              </a:solidFill>
            </a:endParaRPr>
          </a:p>
          <a:p>
            <a:r>
              <a:rPr lang="en-US" dirty="0">
                <a:solidFill>
                  <a:schemeClr val="bg1"/>
                </a:solidFill>
              </a:rPr>
              <a:t>Video: </a:t>
            </a:r>
          </a:p>
          <a:p>
            <a:r>
              <a:rPr lang="en-US" b="1" dirty="0">
                <a:solidFill>
                  <a:schemeClr val="bg1"/>
                </a:solidFill>
              </a:rPr>
              <a:t>No Regrets</a:t>
            </a:r>
            <a:r>
              <a:rPr lang="en-US" dirty="0">
                <a:solidFill>
                  <a:schemeClr val="bg1"/>
                </a:solidFill>
              </a:rPr>
              <a:t> (5:38)</a:t>
            </a:r>
          </a:p>
          <a:p>
            <a:endParaRPr lang="en-US" i="1" dirty="0">
              <a:solidFill>
                <a:schemeClr val="bg1"/>
              </a:solidFill>
            </a:endParaRPr>
          </a:p>
          <a:p>
            <a:pPr marL="342900" indent="-342900">
              <a:buAutoNum type="arabicPeriod"/>
            </a:pPr>
            <a:r>
              <a:rPr lang="en-US" dirty="0">
                <a:solidFill>
                  <a:schemeClr val="bg1"/>
                </a:solidFill>
              </a:rPr>
              <a:t>Old Testament Institute Manual  </a:t>
            </a:r>
            <a:r>
              <a:rPr lang="en-US" i="1" dirty="0">
                <a:solidFill>
                  <a:schemeClr val="bg1"/>
                </a:solidFill>
              </a:rPr>
              <a:t>As ye Sow, So Shall Ye Reap </a:t>
            </a:r>
            <a:r>
              <a:rPr lang="en-US" dirty="0">
                <a:solidFill>
                  <a:schemeClr val="bg1"/>
                </a:solidFill>
              </a:rPr>
              <a:t>Chapter 23</a:t>
            </a:r>
          </a:p>
          <a:p>
            <a:pPr marL="342900" indent="-342900">
              <a:buFontTx/>
              <a:buAutoNum type="arabicPeriod"/>
            </a:pPr>
            <a:r>
              <a:rPr lang="en-US" dirty="0">
                <a:solidFill>
                  <a:schemeClr val="bg1"/>
                </a:solidFill>
              </a:rPr>
              <a:t>President Marion G. Romney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“The Tragic Cycle,”</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 </a:t>
            </a:r>
            <a:r>
              <a:rPr lang="en-US" b="0" i="0" dirty="0">
                <a:solidFill>
                  <a:schemeClr val="bg1"/>
                </a:solidFill>
                <a:effectLst/>
                <a:latin typeface="Calibri" panose="020F0502020204030204" pitchFamily="34" charset="0"/>
              </a:rPr>
              <a:t>Nov. 1977, 14–16).</a:t>
            </a:r>
          </a:p>
          <a:p>
            <a:pPr marL="342900" indent="-342900">
              <a:buFontTx/>
              <a:buAutoNum type="arabicPeriod"/>
            </a:pPr>
            <a:r>
              <a:rPr lang="en-US" dirty="0">
                <a:solidFill>
                  <a:schemeClr val="bg1"/>
                </a:solidFill>
              </a:rPr>
              <a:t>Thompson, </a:t>
            </a:r>
            <a:r>
              <a:rPr lang="en-US" i="1" dirty="0">
                <a:solidFill>
                  <a:schemeClr val="bg1"/>
                </a:solidFill>
              </a:rPr>
              <a:t>Book of Jeremiah,</a:t>
            </a:r>
            <a:r>
              <a:rPr lang="en-US" dirty="0">
                <a:solidFill>
                  <a:schemeClr val="bg1"/>
                </a:solidFill>
              </a:rPr>
              <a:t> p. 293. found in Old Testament Institute Manual</a:t>
            </a:r>
          </a:p>
          <a:p>
            <a:pPr marL="342900" indent="-342900">
              <a:buAutoNum type="arabicPeriod"/>
            </a:pPr>
            <a:r>
              <a:rPr lang="en-US" dirty="0">
                <a:solidFill>
                  <a:schemeClr val="bg1">
                    <a:lumMod val="95000"/>
                  </a:schemeClr>
                </a:solidFill>
              </a:rPr>
              <a:t>Adam Clarke, </a:t>
            </a:r>
            <a:r>
              <a:rPr lang="en-US" i="1" dirty="0">
                <a:solidFill>
                  <a:schemeClr val="bg1">
                    <a:lumMod val="95000"/>
                  </a:schemeClr>
                </a:solidFill>
              </a:rPr>
              <a:t>The Holy Bible … with a Commentary and Critical Notes,</a:t>
            </a:r>
            <a:r>
              <a:rPr lang="en-US" dirty="0">
                <a:solidFill>
                  <a:schemeClr val="bg1">
                    <a:lumMod val="95000"/>
                  </a:schemeClr>
                </a:solidFill>
              </a:rPr>
              <a:t> 4:276.</a:t>
            </a:r>
            <a:r>
              <a:rPr lang="en-US" dirty="0">
                <a:solidFill>
                  <a:schemeClr val="bg1"/>
                </a:solidFill>
              </a:rPr>
              <a:t> </a:t>
            </a:r>
          </a:p>
          <a:p>
            <a:pPr marL="342900" indent="-342900">
              <a:buFontTx/>
              <a:buAutoNum type="arabicPeriod"/>
            </a:pPr>
            <a:r>
              <a:rPr lang="en-US" dirty="0">
                <a:solidFill>
                  <a:schemeClr val="bg1"/>
                </a:solidFill>
              </a:rPr>
              <a:t>Elder Neal A. Maxwell  (“Plow in Hope,” </a:t>
            </a:r>
            <a:r>
              <a:rPr lang="en-US" i="1" dirty="0">
                <a:solidFill>
                  <a:schemeClr val="bg1"/>
                </a:solidFill>
              </a:rPr>
              <a:t>Ensign,</a:t>
            </a:r>
            <a:r>
              <a:rPr lang="en-US" dirty="0">
                <a:solidFill>
                  <a:schemeClr val="bg1"/>
                </a:solidFill>
              </a:rPr>
              <a:t> May 2001, 60).</a:t>
            </a:r>
          </a:p>
          <a:p>
            <a:pPr marL="342900" indent="-342900">
              <a:buFontTx/>
              <a:buAutoNum type="arabicPeriod"/>
            </a:pPr>
            <a:r>
              <a:rPr lang="en-US" i="1" dirty="0">
                <a:solidFill>
                  <a:schemeClr val="bg1"/>
                </a:solidFill>
                <a:latin typeface="Calibri" panose="020F0502020204030204" pitchFamily="34" charset="0"/>
              </a:rPr>
              <a:t>Adam Clarke Commentary,</a:t>
            </a:r>
            <a:r>
              <a:rPr lang="en-US" dirty="0">
                <a:solidFill>
                  <a:schemeClr val="bg1"/>
                </a:solidFill>
                <a:latin typeface="Calibri" panose="020F0502020204030204" pitchFamily="34" charset="0"/>
              </a:rPr>
              <a:t> 4:287; 244</a:t>
            </a:r>
          </a:p>
          <a:p>
            <a:pPr marL="342900" indent="-342900">
              <a:buFontTx/>
              <a:buAutoNum type="arabicPeriod"/>
            </a:pPr>
            <a:r>
              <a:rPr lang="en-US" dirty="0">
                <a:solidFill>
                  <a:schemeClr val="bg1"/>
                </a:solidFill>
                <a:latin typeface="Calibri" panose="020F0502020204030204" pitchFamily="34" charset="0"/>
              </a:rPr>
              <a:t>Thompson, </a:t>
            </a:r>
            <a:r>
              <a:rPr lang="en-US" dirty="0">
                <a:solidFill>
                  <a:schemeClr val="bg1"/>
                </a:solidFill>
              </a:rPr>
              <a:t>(</a:t>
            </a:r>
            <a:r>
              <a:rPr lang="en-US" i="1" dirty="0">
                <a:solidFill>
                  <a:schemeClr val="bg1"/>
                </a:solidFill>
              </a:rPr>
              <a:t>Book of Jeremiah,</a:t>
            </a:r>
            <a:r>
              <a:rPr lang="en-US" dirty="0">
                <a:solidFill>
                  <a:schemeClr val="bg1"/>
                </a:solidFill>
              </a:rPr>
              <a:t> p. 358.</a:t>
            </a:r>
          </a:p>
          <a:p>
            <a:pPr marL="342900" indent="-342900">
              <a:buFontTx/>
              <a:buAutoNum type="arabicPeriod"/>
            </a:pPr>
            <a:r>
              <a:rPr lang="en-US" dirty="0" err="1">
                <a:solidFill>
                  <a:schemeClr val="bg1"/>
                </a:solidFill>
              </a:rPr>
              <a:t>Keil</a:t>
            </a:r>
            <a:r>
              <a:rPr lang="en-US" dirty="0">
                <a:solidFill>
                  <a:schemeClr val="bg1"/>
                </a:solidFill>
              </a:rPr>
              <a:t> and </a:t>
            </a:r>
            <a:r>
              <a:rPr lang="en-US" dirty="0" err="1">
                <a:solidFill>
                  <a:schemeClr val="bg1"/>
                </a:solidFill>
              </a:rPr>
              <a:t>Delitzsch,</a:t>
            </a:r>
            <a:r>
              <a:rPr lang="en-US" i="1" dirty="0" err="1">
                <a:solidFill>
                  <a:schemeClr val="bg1"/>
                </a:solidFill>
              </a:rPr>
              <a:t>Commentary</a:t>
            </a:r>
            <a:r>
              <a:rPr lang="en-US" i="1" dirty="0">
                <a:solidFill>
                  <a:schemeClr val="bg1"/>
                </a:solidFill>
              </a:rPr>
              <a:t>,</a:t>
            </a:r>
            <a:r>
              <a:rPr lang="en-US" dirty="0">
                <a:solidFill>
                  <a:schemeClr val="bg1"/>
                </a:solidFill>
              </a:rPr>
              <a:t> 8:1:228.</a:t>
            </a:r>
          </a:p>
          <a:p>
            <a:pPr marL="342900" indent="-342900">
              <a:buFontTx/>
              <a:buAutoNum type="arabicPeriod"/>
            </a:pPr>
            <a:r>
              <a:rPr lang="en-US" dirty="0">
                <a:solidFill>
                  <a:schemeClr val="bg1"/>
                </a:solidFill>
              </a:rPr>
              <a:t>Sperry, </a:t>
            </a:r>
            <a:r>
              <a:rPr lang="en-US" i="1" dirty="0">
                <a:solidFill>
                  <a:schemeClr val="bg1"/>
                </a:solidFill>
              </a:rPr>
              <a:t>Voice of Israel’s Prophets,</a:t>
            </a:r>
            <a:r>
              <a:rPr lang="en-US" dirty="0">
                <a:solidFill>
                  <a:schemeClr val="bg1"/>
                </a:solidFill>
              </a:rPr>
              <a:t> p. 167.</a:t>
            </a:r>
          </a:p>
          <a:p>
            <a:pPr marL="342900" indent="-342900">
              <a:buFontTx/>
              <a:buAutoNum type="arabicPeriod"/>
            </a:pPr>
            <a:r>
              <a:rPr lang="en-US" i="1" dirty="0">
                <a:solidFill>
                  <a:schemeClr val="bg1"/>
                </a:solidFill>
              </a:rPr>
              <a:t>Moffatt The Interpreter’s Bible,</a:t>
            </a:r>
            <a:r>
              <a:rPr lang="en-US" dirty="0">
                <a:solidFill>
                  <a:schemeClr val="bg1"/>
                </a:solidFill>
              </a:rPr>
              <a:t>5:928.</a:t>
            </a:r>
          </a:p>
          <a:p>
            <a:pPr marL="342900" indent="-342900">
              <a:buFontTx/>
              <a:buAutoNum type="arabicPeriod"/>
            </a:pPr>
            <a:r>
              <a:rPr lang="en-US" dirty="0">
                <a:solidFill>
                  <a:schemeClr val="bg1"/>
                </a:solidFill>
              </a:rPr>
              <a:t> gospeldoctrine.com (Jeremiah 13:23)</a:t>
            </a:r>
          </a:p>
          <a:p>
            <a:pPr marL="342900" indent="-342900">
              <a:buFontTx/>
              <a:buAutoNum type="arabicPeriod"/>
            </a:pPr>
            <a:r>
              <a:rPr lang="en-US" dirty="0">
                <a:solidFill>
                  <a:schemeClr val="bg1"/>
                </a:solidFill>
              </a:rPr>
              <a:t>Elder Joseph B. </a:t>
            </a:r>
            <a:r>
              <a:rPr lang="en-US" dirty="0" err="1">
                <a:solidFill>
                  <a:schemeClr val="bg1"/>
                </a:solidFill>
              </a:rPr>
              <a:t>Wirthlin</a:t>
            </a:r>
            <a:r>
              <a:rPr lang="en-US" dirty="0">
                <a:solidFill>
                  <a:schemeClr val="bg1"/>
                </a:solidFill>
              </a:rPr>
              <a:t> (“Pulling in the Gospel Net,”</a:t>
            </a:r>
            <a:r>
              <a:rPr lang="en-US" i="1" dirty="0">
                <a:solidFill>
                  <a:schemeClr val="bg1"/>
                </a:solidFill>
              </a:rPr>
              <a:t> Ensign,</a:t>
            </a:r>
            <a:r>
              <a:rPr lang="en-US" dirty="0">
                <a:solidFill>
                  <a:schemeClr val="bg1"/>
                </a:solidFill>
              </a:rPr>
              <a:t> Nov. 1986, 61).</a:t>
            </a:r>
          </a:p>
          <a:p>
            <a:pPr marL="342900" indent="-342900">
              <a:buFontTx/>
              <a:buAutoNum type="arabicPeriod"/>
            </a:pPr>
            <a:r>
              <a:rPr lang="en-US" dirty="0">
                <a:solidFill>
                  <a:schemeClr val="bg1"/>
                </a:solidFill>
              </a:rPr>
              <a:t>Elder </a:t>
            </a:r>
            <a:r>
              <a:rPr lang="en-US" dirty="0" err="1">
                <a:solidFill>
                  <a:schemeClr val="bg1"/>
                </a:solidFill>
              </a:rPr>
              <a:t>LeGrand</a:t>
            </a:r>
            <a:r>
              <a:rPr lang="en-US" dirty="0">
                <a:solidFill>
                  <a:schemeClr val="bg1"/>
                </a:solidFill>
              </a:rPr>
              <a:t> Richards (In Conference Report, Apr. 1971, p. 143; or </a:t>
            </a:r>
            <a:r>
              <a:rPr lang="en-US" i="1" dirty="0">
                <a:solidFill>
                  <a:schemeClr val="bg1"/>
                </a:solidFill>
              </a:rPr>
              <a:t>Ensign,</a:t>
            </a:r>
            <a:r>
              <a:rPr lang="en-US" dirty="0">
                <a:solidFill>
                  <a:schemeClr val="bg1"/>
                </a:solidFill>
              </a:rPr>
              <a:t> June 1971, pp. 98–99.)</a:t>
            </a:r>
          </a:p>
        </p:txBody>
      </p:sp>
      <p:sp>
        <p:nvSpPr>
          <p:cNvPr id="2" name="Rectangle 1"/>
          <p:cNvSpPr/>
          <p:nvPr/>
        </p:nvSpPr>
        <p:spPr>
          <a:xfrm>
            <a:off x="4827337" y="5893624"/>
            <a:ext cx="4980659" cy="646331"/>
          </a:xfrm>
          <a:prstGeom prst="rect">
            <a:avLst/>
          </a:prstGeom>
        </p:spPr>
        <p:txBody>
          <a:bodyPr wrap="none">
            <a:spAutoFit/>
          </a:bodyPr>
          <a:lstStyle/>
          <a:p>
            <a:r>
              <a:rPr lang="en-US" dirty="0">
                <a:solidFill>
                  <a:schemeClr val="bg1"/>
                </a:solidFill>
              </a:rPr>
              <a:t>The Speckled Bird Song:</a:t>
            </a:r>
          </a:p>
          <a:p>
            <a:r>
              <a:rPr lang="en-US" dirty="0">
                <a:solidFill>
                  <a:schemeClr val="bg1"/>
                </a:solidFill>
              </a:rPr>
              <a:t>https://www.youtube.com/watch?v=IOnD72zIMU0</a:t>
            </a:r>
          </a:p>
        </p:txBody>
      </p:sp>
      <p:sp>
        <p:nvSpPr>
          <p:cNvPr id="6" name="Footer Placeholder 14">
            <a:extLst>
              <a:ext uri="{FF2B5EF4-FFF2-40B4-BE49-F238E27FC236}">
                <a16:creationId xmlns:a16="http://schemas.microsoft.com/office/drawing/2014/main" id="{060C241E-DF27-45B3-87B9-BE0BD2595183}"/>
              </a:ext>
            </a:extLst>
          </p:cNvPr>
          <p:cNvSpPr>
            <a:spLocks noGrp="1"/>
          </p:cNvSpPr>
          <p:nvPr/>
        </p:nvSpPr>
        <p:spPr>
          <a:xfrm>
            <a:off x="0" y="64745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3" name="Group 12">
            <a:extLst>
              <a:ext uri="{FF2B5EF4-FFF2-40B4-BE49-F238E27FC236}">
                <a16:creationId xmlns:a16="http://schemas.microsoft.com/office/drawing/2014/main" id="{8D1C5615-DDA7-4A00-A780-2436F9683C19}"/>
              </a:ext>
            </a:extLst>
          </p:cNvPr>
          <p:cNvGrpSpPr/>
          <p:nvPr/>
        </p:nvGrpSpPr>
        <p:grpSpPr>
          <a:xfrm>
            <a:off x="2297099" y="1216541"/>
            <a:ext cx="659638" cy="835542"/>
            <a:chOff x="7543800" y="3810000"/>
            <a:chExt cx="1143000" cy="1447800"/>
          </a:xfrm>
        </p:grpSpPr>
        <p:sp>
          <p:nvSpPr>
            <p:cNvPr id="14" name="Trapezoid 13">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8" name="Group 17">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6" name="Group 25">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8" name="Oval 27">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9" name="Oval 28">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7" name="Oval 26">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9" name="Group 18">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20" name="Group 19">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1" name="Oval 20">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115470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86417836"/>
              </p:ext>
            </p:extLst>
          </p:nvPr>
        </p:nvGraphicFramePr>
        <p:xfrm>
          <a:off x="135468" y="533975"/>
          <a:ext cx="11904132" cy="5969000"/>
        </p:xfrm>
        <a:graphic>
          <a:graphicData uri="http://schemas.openxmlformats.org/drawingml/2006/table">
            <a:tbl>
              <a:tblPr firstRow="1" bandRow="1">
                <a:tableStyleId>{5940675A-B579-460E-94D1-54222C63F5DA}</a:tableStyleId>
              </a:tblPr>
              <a:tblGrid>
                <a:gridCol w="1845732">
                  <a:extLst>
                    <a:ext uri="{9D8B030D-6E8A-4147-A177-3AD203B41FA5}">
                      <a16:colId xmlns:a16="http://schemas.microsoft.com/office/drawing/2014/main" val="20000"/>
                    </a:ext>
                  </a:extLst>
                </a:gridCol>
                <a:gridCol w="3013097">
                  <a:extLst>
                    <a:ext uri="{9D8B030D-6E8A-4147-A177-3AD203B41FA5}">
                      <a16:colId xmlns:a16="http://schemas.microsoft.com/office/drawing/2014/main" val="20001"/>
                    </a:ext>
                  </a:extLst>
                </a:gridCol>
                <a:gridCol w="1839414">
                  <a:extLst>
                    <a:ext uri="{9D8B030D-6E8A-4147-A177-3AD203B41FA5}">
                      <a16:colId xmlns:a16="http://schemas.microsoft.com/office/drawing/2014/main" val="20002"/>
                    </a:ext>
                  </a:extLst>
                </a:gridCol>
                <a:gridCol w="5205889">
                  <a:extLst>
                    <a:ext uri="{9D8B030D-6E8A-4147-A177-3AD203B41FA5}">
                      <a16:colId xmlns:a16="http://schemas.microsoft.com/office/drawing/2014/main" val="20003"/>
                    </a:ext>
                  </a:extLst>
                </a:gridCol>
              </a:tblGrid>
              <a:tr h="707528">
                <a:tc>
                  <a:txBody>
                    <a:bodyPr/>
                    <a:lstStyle/>
                    <a:p>
                      <a:r>
                        <a:rPr lang="en-US" sz="1600" dirty="0">
                          <a:latin typeface="+mn-lt"/>
                        </a:rPr>
                        <a:t>Jeremiah 1-6</a:t>
                      </a:r>
                    </a:p>
                  </a:txBody>
                  <a:tcPr>
                    <a:solidFill>
                      <a:schemeClr val="bg1"/>
                    </a:solidFill>
                  </a:tcPr>
                </a:tc>
                <a:tc>
                  <a:txBody>
                    <a:bodyPr/>
                    <a:lstStyle/>
                    <a:p>
                      <a:r>
                        <a:rPr lang="en-US" sz="1600" dirty="0">
                          <a:latin typeface="+mn-lt"/>
                        </a:rPr>
                        <a:t>Prophecies of reign of Josiah</a:t>
                      </a:r>
                    </a:p>
                  </a:txBody>
                  <a:tcPr>
                    <a:solidFill>
                      <a:schemeClr val="bg1"/>
                    </a:solidFill>
                  </a:tcPr>
                </a:tc>
                <a:tc>
                  <a:txBody>
                    <a:bodyPr/>
                    <a:lstStyle/>
                    <a:p>
                      <a:r>
                        <a:rPr lang="en-US" sz="1600" dirty="0">
                          <a:latin typeface="+mn-lt"/>
                        </a:rPr>
                        <a:t>Jeremiah 1:4-5</a:t>
                      </a:r>
                    </a:p>
                    <a:p>
                      <a:r>
                        <a:rPr lang="en-US" sz="1600" dirty="0">
                          <a:latin typeface="+mn-lt"/>
                        </a:rPr>
                        <a:t>Jeremiah 3:12-19</a:t>
                      </a:r>
                    </a:p>
                  </a:txBody>
                  <a:tcPr>
                    <a:solidFill>
                      <a:schemeClr val="bg1"/>
                    </a:solidFill>
                  </a:tcPr>
                </a:tc>
                <a:tc>
                  <a:txBody>
                    <a:bodyPr/>
                    <a:lstStyle/>
                    <a:p>
                      <a:r>
                        <a:rPr lang="en-US" sz="1600" dirty="0">
                          <a:latin typeface="+mn-lt"/>
                        </a:rPr>
                        <a:t>Premortal Condition and Jeremiah’s Calling</a:t>
                      </a:r>
                    </a:p>
                    <a:p>
                      <a:r>
                        <a:rPr lang="en-US" sz="1600" b="0" i="0" kern="1200" dirty="0">
                          <a:solidFill>
                            <a:schemeClr val="tx1"/>
                          </a:solidFill>
                          <a:effectLst/>
                          <a:latin typeface="+mn-lt"/>
                          <a:ea typeface="+mn-ea"/>
                          <a:cs typeface="+mn-cs"/>
                        </a:rPr>
                        <a:t>Prophecy of the return of Israel from the scattered condition, gathering one of a city and two of a family to Zion, a pleasant land where Israel and Judah can dwell in safety and peace</a:t>
                      </a:r>
                      <a:endParaRPr lang="en-US" sz="1600" dirty="0">
                        <a:latin typeface="+mn-lt"/>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1600" dirty="0">
                          <a:latin typeface="+mn-lt"/>
                        </a:rPr>
                        <a:t>Jeremiah 7-20</a:t>
                      </a:r>
                    </a:p>
                  </a:txBody>
                  <a:tcPr>
                    <a:solidFill>
                      <a:schemeClr val="accent5">
                        <a:lumMod val="20000"/>
                        <a:lumOff val="80000"/>
                      </a:schemeClr>
                    </a:solidFill>
                  </a:tcPr>
                </a:tc>
                <a:tc>
                  <a:txBody>
                    <a:bodyPr/>
                    <a:lstStyle/>
                    <a:p>
                      <a:r>
                        <a:rPr lang="en-US" sz="1600" dirty="0">
                          <a:latin typeface="+mn-lt"/>
                        </a:rPr>
                        <a:t>Prophecies under </a:t>
                      </a:r>
                      <a:r>
                        <a:rPr lang="en-US" sz="1600" dirty="0" err="1">
                          <a:latin typeface="+mn-lt"/>
                        </a:rPr>
                        <a:t>Jehoiakim</a:t>
                      </a:r>
                      <a:endParaRPr lang="en-US" sz="1600" dirty="0">
                        <a:latin typeface="+mn-lt"/>
                      </a:endParaRPr>
                    </a:p>
                  </a:txBody>
                  <a:tcPr>
                    <a:solidFill>
                      <a:schemeClr val="accent5">
                        <a:lumMod val="20000"/>
                        <a:lumOff val="80000"/>
                      </a:schemeClr>
                    </a:solidFill>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1"/>
                  </a:ext>
                </a:extLst>
              </a:tr>
              <a:tr h="370840">
                <a:tc>
                  <a:txBody>
                    <a:bodyPr/>
                    <a:lstStyle/>
                    <a:p>
                      <a:r>
                        <a:rPr lang="en-US" sz="1600" dirty="0">
                          <a:latin typeface="+mn-lt"/>
                        </a:rPr>
                        <a:t>Jeremiah 21-38</a:t>
                      </a:r>
                    </a:p>
                  </a:txBody>
                  <a:tcPr/>
                </a:tc>
                <a:tc>
                  <a:txBody>
                    <a:bodyPr/>
                    <a:lstStyle/>
                    <a:p>
                      <a:r>
                        <a:rPr lang="en-US" sz="1600" dirty="0">
                          <a:solidFill>
                            <a:srgbClr val="333333"/>
                          </a:solidFill>
                          <a:latin typeface="+mn-lt"/>
                        </a:rPr>
                        <a:t>Prophecies under Zedekiah </a:t>
                      </a:r>
                      <a:endParaRPr lang="en-US" sz="1600" dirty="0">
                        <a:latin typeface="+mn-lt"/>
                      </a:endParaRPr>
                    </a:p>
                  </a:txBody>
                  <a:tcPr/>
                </a:tc>
                <a:tc>
                  <a:txBody>
                    <a:bodyPr/>
                    <a:lstStyle/>
                    <a:p>
                      <a:r>
                        <a:rPr lang="en-US" sz="1600" dirty="0">
                          <a:latin typeface="+mn-lt"/>
                        </a:rPr>
                        <a:t>Jeremiah 21-23</a:t>
                      </a:r>
                    </a:p>
                  </a:txBody>
                  <a:tcPr/>
                </a:tc>
                <a:tc>
                  <a:txBody>
                    <a:bodyPr/>
                    <a:lstStyle/>
                    <a:p>
                      <a:r>
                        <a:rPr lang="en-US" sz="1600" dirty="0">
                          <a:latin typeface="+mn-lt"/>
                        </a:rPr>
                        <a:t>On</a:t>
                      </a:r>
                      <a:r>
                        <a:rPr lang="en-US" sz="1600" baseline="0" dirty="0">
                          <a:latin typeface="+mn-lt"/>
                        </a:rPr>
                        <a:t> pastors or rulers of people, with promise of king Messiah</a:t>
                      </a:r>
                      <a:endParaRPr lang="en-US" sz="1600" dirty="0">
                        <a:latin typeface="+mn-lt"/>
                      </a:endParaRPr>
                    </a:p>
                  </a:txBody>
                  <a:tcPr/>
                </a:tc>
                <a:extLst>
                  <a:ext uri="{0D108BD9-81ED-4DB2-BD59-A6C34878D82A}">
                    <a16:rowId xmlns:a16="http://schemas.microsoft.com/office/drawing/2014/main" val="10002"/>
                  </a:ext>
                </a:extLst>
              </a:tr>
              <a:tr h="370840">
                <a:tc>
                  <a:txBody>
                    <a:bodyPr/>
                    <a:lstStyle/>
                    <a:p>
                      <a:endParaRPr lang="en-US" sz="1600">
                        <a:latin typeface="+mn-lt"/>
                      </a:endParaRPr>
                    </a:p>
                  </a:txBody>
                  <a:tcPr/>
                </a:tc>
                <a:tc>
                  <a:txBody>
                    <a:bodyPr/>
                    <a:lstStyle/>
                    <a:p>
                      <a:endParaRPr lang="en-US" sz="1600">
                        <a:latin typeface="+mn-lt"/>
                      </a:endParaRPr>
                    </a:p>
                  </a:txBody>
                  <a:tcPr/>
                </a:tc>
                <a:tc>
                  <a:txBody>
                    <a:bodyPr/>
                    <a:lstStyle/>
                    <a:p>
                      <a:r>
                        <a:rPr lang="en-US" sz="1600" dirty="0">
                          <a:latin typeface="+mn-lt"/>
                        </a:rPr>
                        <a:t>Jeremiah 24</a:t>
                      </a:r>
                    </a:p>
                  </a:txBody>
                  <a:tcPr/>
                </a:tc>
                <a:tc>
                  <a:txBody>
                    <a:bodyPr/>
                    <a:lstStyle/>
                    <a:p>
                      <a:r>
                        <a:rPr lang="en-US" sz="1600" dirty="0">
                          <a:latin typeface="+mn-lt"/>
                        </a:rPr>
                        <a:t>Exiles carried away with </a:t>
                      </a:r>
                      <a:r>
                        <a:rPr lang="en-US" sz="1600" dirty="0" err="1">
                          <a:latin typeface="+mn-lt"/>
                        </a:rPr>
                        <a:t>Jehoiachin</a:t>
                      </a:r>
                      <a:endParaRPr lang="en-US" sz="1600" dirty="0">
                        <a:latin typeface="+mn-lt"/>
                      </a:endParaRPr>
                    </a:p>
                  </a:txBody>
                  <a:tcPr/>
                </a:tc>
                <a:extLst>
                  <a:ext uri="{0D108BD9-81ED-4DB2-BD59-A6C34878D82A}">
                    <a16:rowId xmlns:a16="http://schemas.microsoft.com/office/drawing/2014/main" val="10003"/>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26-29 </a:t>
                      </a:r>
                    </a:p>
                  </a:txBody>
                  <a:tcPr/>
                </a:tc>
                <a:tc>
                  <a:txBody>
                    <a:bodyPr/>
                    <a:lstStyle/>
                    <a:p>
                      <a:r>
                        <a:rPr lang="en-US" sz="1600" dirty="0">
                          <a:latin typeface="+mn-lt"/>
                        </a:rPr>
                        <a:t>False prophets and containing the prophet’s letter to the exiles in Babylon, warning against the prophets there</a:t>
                      </a:r>
                    </a:p>
                  </a:txBody>
                  <a:tcPr/>
                </a:tc>
                <a:extLst>
                  <a:ext uri="{0D108BD9-81ED-4DB2-BD59-A6C34878D82A}">
                    <a16:rowId xmlns:a16="http://schemas.microsoft.com/office/drawing/2014/main" val="10004"/>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30-33</a:t>
                      </a:r>
                    </a:p>
                  </a:txBody>
                  <a:tcPr/>
                </a:tc>
                <a:tc>
                  <a:txBody>
                    <a:bodyPr/>
                    <a:lstStyle/>
                    <a:p>
                      <a:r>
                        <a:rPr lang="en-US" sz="1600" dirty="0">
                          <a:latin typeface="+mn-lt"/>
                        </a:rPr>
                        <a:t>Prophecies of the latter-day restoration of Israel and the gospel covenant, containing the story of the prophet’s buying a field, showing the firmness of his faith in the people’s restitution</a:t>
                      </a:r>
                    </a:p>
                  </a:txBody>
                  <a:tcPr/>
                </a:tc>
                <a:extLst>
                  <a:ext uri="{0D108BD9-81ED-4DB2-BD59-A6C34878D82A}">
                    <a16:rowId xmlns:a16="http://schemas.microsoft.com/office/drawing/2014/main" val="10005"/>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34-38</a:t>
                      </a:r>
                    </a:p>
                  </a:txBody>
                  <a:tcPr/>
                </a:tc>
                <a:tc>
                  <a:txBody>
                    <a:bodyPr/>
                    <a:lstStyle/>
                    <a:p>
                      <a:r>
                        <a:rPr lang="en-US" sz="1600" dirty="0">
                          <a:latin typeface="+mn-lt"/>
                        </a:rPr>
                        <a:t>Narratives of the treatment of the prophet and other events during the last times of the siege</a:t>
                      </a:r>
                    </a:p>
                  </a:txBody>
                  <a:tcPr/>
                </a:tc>
                <a:extLst>
                  <a:ext uri="{0D108BD9-81ED-4DB2-BD59-A6C34878D82A}">
                    <a16:rowId xmlns:a16="http://schemas.microsoft.com/office/drawing/2014/main" val="10006"/>
                  </a:ext>
                </a:extLst>
              </a:tr>
              <a:tr h="370840">
                <a:tc>
                  <a:txBody>
                    <a:bodyPr/>
                    <a:lstStyle/>
                    <a:p>
                      <a:r>
                        <a:rPr lang="en-US" sz="1600" dirty="0">
                          <a:latin typeface="+mn-lt"/>
                        </a:rPr>
                        <a:t>Jeremiah 39-44</a:t>
                      </a:r>
                    </a:p>
                  </a:txBody>
                  <a:tcPr/>
                </a:tc>
                <a:tc>
                  <a:txBody>
                    <a:bodyPr/>
                    <a:lstStyle/>
                    <a:p>
                      <a:r>
                        <a:rPr lang="en-US" sz="1600" dirty="0">
                          <a:latin typeface="+mn-lt"/>
                        </a:rPr>
                        <a:t>The prophet’s history and other events after the fall of the city</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7"/>
                  </a:ext>
                </a:extLst>
              </a:tr>
              <a:tr h="370840">
                <a:tc>
                  <a:txBody>
                    <a:bodyPr/>
                    <a:lstStyle/>
                    <a:p>
                      <a:r>
                        <a:rPr lang="en-US" sz="1600" dirty="0">
                          <a:latin typeface="+mn-lt"/>
                        </a:rPr>
                        <a:t>Jeremiah 46-51</a:t>
                      </a:r>
                    </a:p>
                  </a:txBody>
                  <a:tcPr/>
                </a:tc>
                <a:tc>
                  <a:txBody>
                    <a:bodyPr/>
                    <a:lstStyle/>
                    <a:p>
                      <a:r>
                        <a:rPr lang="en-US" sz="1600" dirty="0">
                          <a:latin typeface="+mn-lt"/>
                        </a:rPr>
                        <a:t>Prophecies against foreign</a:t>
                      </a:r>
                      <a:r>
                        <a:rPr lang="en-US" sz="1600" baseline="0" dirty="0">
                          <a:latin typeface="+mn-lt"/>
                        </a:rPr>
                        <a:t> nations</a:t>
                      </a:r>
                      <a:endParaRPr lang="en-US" sz="1600" dirty="0">
                        <a:latin typeface="+mn-lt"/>
                      </a:endParaRPr>
                    </a:p>
                  </a:txBody>
                  <a:tcPr/>
                </a:tc>
                <a:tc>
                  <a:txBody>
                    <a:bodyPr/>
                    <a:lstStyle/>
                    <a:p>
                      <a:r>
                        <a:rPr lang="en-US" sz="1600" dirty="0">
                          <a:latin typeface="+mn-lt"/>
                        </a:rPr>
                        <a:t>Jeremiah 50-51</a:t>
                      </a:r>
                    </a:p>
                  </a:txBody>
                  <a:tcPr/>
                </a:tc>
                <a:tc>
                  <a:txBody>
                    <a:bodyPr/>
                    <a:lstStyle/>
                    <a:p>
                      <a:r>
                        <a:rPr lang="en-US" sz="1600" dirty="0">
                          <a:latin typeface="+mn-lt"/>
                        </a:rPr>
                        <a:t>In their</a:t>
                      </a:r>
                      <a:r>
                        <a:rPr lang="en-US" sz="1600" baseline="0" dirty="0">
                          <a:latin typeface="+mn-lt"/>
                        </a:rPr>
                        <a:t> present form are later than Jeremiah</a:t>
                      </a:r>
                      <a:endParaRPr lang="en-US" sz="1600" dirty="0">
                        <a:latin typeface="+mn-lt"/>
                      </a:endParaRPr>
                    </a:p>
                  </a:txBody>
                  <a:tcPr/>
                </a:tc>
                <a:extLst>
                  <a:ext uri="{0D108BD9-81ED-4DB2-BD59-A6C34878D82A}">
                    <a16:rowId xmlns:a16="http://schemas.microsoft.com/office/drawing/2014/main" val="10008"/>
                  </a:ext>
                </a:extLst>
              </a:tr>
              <a:tr h="370840">
                <a:tc>
                  <a:txBody>
                    <a:bodyPr/>
                    <a:lstStyle/>
                    <a:p>
                      <a:r>
                        <a:rPr lang="en-US" sz="1600" dirty="0">
                          <a:latin typeface="+mn-lt"/>
                        </a:rPr>
                        <a:t>Jeremiah</a:t>
                      </a:r>
                      <a:r>
                        <a:rPr lang="en-US" sz="1600" baseline="0" dirty="0">
                          <a:latin typeface="+mn-lt"/>
                        </a:rPr>
                        <a:t> 52</a:t>
                      </a:r>
                      <a:endParaRPr lang="en-US" sz="1600" dirty="0">
                        <a:latin typeface="+mn-lt"/>
                      </a:endParaRPr>
                    </a:p>
                  </a:txBody>
                  <a:tcPr/>
                </a:tc>
                <a:tc>
                  <a:txBody>
                    <a:bodyPr/>
                    <a:lstStyle/>
                    <a:p>
                      <a:r>
                        <a:rPr lang="en-US" sz="1600" dirty="0">
                          <a:latin typeface="+mn-lt"/>
                        </a:rPr>
                        <a:t>Historical conclusion</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751667" y="0"/>
            <a:ext cx="7687734" cy="584775"/>
          </a:xfrm>
          <a:prstGeom prst="rect">
            <a:avLst/>
          </a:prstGeom>
          <a:noFill/>
        </p:spPr>
        <p:txBody>
          <a:bodyPr wrap="square" rtlCol="0">
            <a:spAutoFit/>
          </a:bodyPr>
          <a:lstStyle/>
          <a:p>
            <a:r>
              <a:rPr lang="en-US" sz="3200" dirty="0"/>
              <a:t>Jeremiah At A Glance – Bible Dictionary</a:t>
            </a:r>
          </a:p>
        </p:txBody>
      </p:sp>
    </p:spTree>
    <p:extLst>
      <p:ext uri="{BB962C8B-B14F-4D97-AF65-F5344CB8AC3E}">
        <p14:creationId xmlns:p14="http://schemas.microsoft.com/office/powerpoint/2010/main" val="400603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76" y="135448"/>
            <a:ext cx="6096000" cy="2893100"/>
          </a:xfrm>
          <a:prstGeom prst="rect">
            <a:avLst/>
          </a:prstGeom>
          <a:ln>
            <a:solidFill>
              <a:schemeClr val="tx1"/>
            </a:solidFill>
          </a:ln>
        </p:spPr>
        <p:txBody>
          <a:bodyPr>
            <a:spAutoFit/>
          </a:bodyPr>
          <a:lstStyle/>
          <a:p>
            <a:pPr fontAlgn="base"/>
            <a:r>
              <a:rPr lang="en-US" sz="1400" b="1" i="0" dirty="0">
                <a:effectLst/>
              </a:rPr>
              <a:t>Activity in the church:</a:t>
            </a:r>
          </a:p>
          <a:p>
            <a:pPr fontAlgn="base"/>
            <a:r>
              <a:rPr lang="en-US" sz="1400" b="0" i="0" dirty="0">
                <a:effectLst/>
              </a:rPr>
              <a:t>“Some have come to think of activity in the Church as the ultimate goal. Therein lies a danger. It is possible to be active in the Church and less active in the gospel. Let me stress: activity in the Church is a highly desirable goal; however, it is insufficient. Activity in the Church is an outward indication of our spiritual desire. If we attend our meetings, hold and fulfill Church responsibilities, and serve others, it is publicly observed.</a:t>
            </a:r>
          </a:p>
          <a:p>
            <a:pPr fontAlgn="base"/>
            <a:r>
              <a:rPr lang="en-US" sz="1400" b="0" i="0" dirty="0">
                <a:effectLst/>
              </a:rPr>
              <a:t>“By contrast, the things of the gospel are usually less visible and more difficult to measure, but they are of greater eternal importance. For example, how much faith do we really have? How repentant are we? How meaningful are the ordinances in our lives? How focused are we on our covenants?” </a:t>
            </a:r>
            <a:r>
              <a:rPr lang="en-US" sz="1400" dirty="0"/>
              <a:t>Elder Donald L. </a:t>
            </a:r>
            <a:r>
              <a:rPr lang="en-US" sz="1400" dirty="0" err="1"/>
              <a:t>Hallstrom</a:t>
            </a:r>
            <a:r>
              <a:rPr lang="en-US" sz="1400" dirty="0"/>
              <a:t> </a:t>
            </a:r>
            <a:r>
              <a:rPr lang="en-US" sz="1400" b="0" i="0" dirty="0">
                <a:effectLst/>
              </a:rPr>
              <a:t>(</a:t>
            </a:r>
            <a:r>
              <a:rPr lang="en-US" sz="1400" b="0" i="0" u="none" strike="noStrike" dirty="0">
                <a:effectLst/>
              </a:rPr>
              <a:t>“Converted to His Gospel through His Church,”</a:t>
            </a:r>
            <a:r>
              <a:rPr lang="en-US" sz="1400" b="0" i="1" dirty="0">
                <a:effectLst/>
              </a:rPr>
              <a:t> Ensign</a:t>
            </a:r>
            <a:r>
              <a:rPr lang="en-US" sz="1400" b="0" i="0" dirty="0">
                <a:effectLst/>
              </a:rPr>
              <a:t> or </a:t>
            </a:r>
            <a:r>
              <a:rPr lang="en-US" sz="1400" b="0" i="1" dirty="0" err="1">
                <a:effectLst/>
              </a:rPr>
              <a:t>Liahona</a:t>
            </a:r>
            <a:r>
              <a:rPr lang="en-US" sz="1400" b="0" i="1" dirty="0">
                <a:effectLst/>
              </a:rPr>
              <a:t>,</a:t>
            </a:r>
            <a:r>
              <a:rPr lang="en-US" sz="1400" b="0" i="0" dirty="0">
                <a:effectLst/>
              </a:rPr>
              <a:t> May 2012, 14).</a:t>
            </a:r>
          </a:p>
        </p:txBody>
      </p:sp>
      <p:sp>
        <p:nvSpPr>
          <p:cNvPr id="4" name="Rectangle 3"/>
          <p:cNvSpPr/>
          <p:nvPr/>
        </p:nvSpPr>
        <p:spPr>
          <a:xfrm>
            <a:off x="183776" y="3028548"/>
            <a:ext cx="6096000" cy="1477328"/>
          </a:xfrm>
          <a:prstGeom prst="rect">
            <a:avLst/>
          </a:prstGeom>
          <a:ln>
            <a:solidFill>
              <a:schemeClr val="tx1"/>
            </a:solidFill>
          </a:ln>
        </p:spPr>
        <p:txBody>
          <a:bodyPr wrap="square">
            <a:spAutoFit/>
          </a:bodyPr>
          <a:lstStyle/>
          <a:p>
            <a:pPr fontAlgn="base"/>
            <a:r>
              <a:rPr lang="en-US" b="1" dirty="0"/>
              <a:t>Long Hair: Jeremiah 7:29:</a:t>
            </a:r>
          </a:p>
          <a:p>
            <a:pPr fontAlgn="base"/>
            <a:r>
              <a:rPr lang="en-US" dirty="0"/>
              <a:t>The long hair of the Nazarite was a sign of his consecration to Yahweh [Jehovah] (Num. 6:2–8). The removal of the hair signified an abandonment of his consecration. See  (Judg. 16:15–22) </a:t>
            </a:r>
            <a:endParaRPr lang="en-US" b="0" i="0" dirty="0">
              <a:solidFill>
                <a:srgbClr val="333333"/>
              </a:solidFill>
              <a:effectLst/>
              <a:latin typeface="Calibri" panose="020F0502020204030204" pitchFamily="34" charset="0"/>
            </a:endParaRPr>
          </a:p>
        </p:txBody>
      </p:sp>
      <p:sp>
        <p:nvSpPr>
          <p:cNvPr id="5" name="Rectangle 4"/>
          <p:cNvSpPr/>
          <p:nvPr/>
        </p:nvSpPr>
        <p:spPr>
          <a:xfrm>
            <a:off x="6279776" y="135448"/>
            <a:ext cx="5912224" cy="4401205"/>
          </a:xfrm>
          <a:prstGeom prst="rect">
            <a:avLst/>
          </a:prstGeom>
          <a:ln>
            <a:solidFill>
              <a:schemeClr val="tx1"/>
            </a:solidFill>
          </a:ln>
        </p:spPr>
        <p:txBody>
          <a:bodyPr wrap="square">
            <a:spAutoFit/>
          </a:bodyPr>
          <a:lstStyle/>
          <a:p>
            <a:pPr fontAlgn="base"/>
            <a:r>
              <a:rPr lang="en-US" sz="1400" b="1" dirty="0"/>
              <a:t>Jeremiah’s balm of Gilead Jeremiah 8:22 </a:t>
            </a:r>
            <a:r>
              <a:rPr lang="en-US" sz="1400" dirty="0"/>
              <a:t>was probably the </a:t>
            </a:r>
            <a:r>
              <a:rPr lang="en-US" sz="1400" i="1" dirty="0" err="1"/>
              <a:t>Balanites</a:t>
            </a:r>
            <a:r>
              <a:rPr lang="en-US" sz="1400" i="1" dirty="0"/>
              <a:t> </a:t>
            </a:r>
            <a:r>
              <a:rPr lang="en-US" sz="1400" i="1" dirty="0" err="1"/>
              <a:t>aegyptiaca</a:t>
            </a:r>
            <a:r>
              <a:rPr lang="en-US" sz="1400" i="1" dirty="0"/>
              <a:t>, </a:t>
            </a:r>
            <a:r>
              <a:rPr lang="en-US" sz="1400" dirty="0"/>
              <a:t>a small multi-branched spiny tree</a:t>
            </a:r>
            <a:r>
              <a:rPr lang="en-US" sz="1400" i="1" dirty="0"/>
              <a:t>. </a:t>
            </a:r>
            <a:r>
              <a:rPr lang="en-US" sz="1400" dirty="0"/>
              <a:t>  The plant is also called the </a:t>
            </a:r>
            <a:r>
              <a:rPr lang="en-US" sz="1400" i="1" dirty="0" err="1"/>
              <a:t>Ximenia</a:t>
            </a:r>
            <a:r>
              <a:rPr lang="en-US" sz="1400" i="1" dirty="0"/>
              <a:t> </a:t>
            </a:r>
            <a:r>
              <a:rPr lang="en-US" sz="1400" i="1" dirty="0" err="1"/>
              <a:t>aegyptiaca</a:t>
            </a:r>
            <a:r>
              <a:rPr lang="en-US" sz="1400" dirty="0"/>
              <a:t> L, Jericho balsam, and desert date.  Although widely distributed around the </a:t>
            </a:r>
            <a:r>
              <a:rPr lang="en-US" sz="1400" dirty="0" err="1"/>
              <a:t>globe,</a:t>
            </a:r>
            <a:r>
              <a:rPr lang="en-US" sz="1400" i="1" dirty="0" err="1"/>
              <a:t>B</a:t>
            </a:r>
            <a:r>
              <a:rPr lang="en-US" sz="1400" i="1" dirty="0"/>
              <a:t>. </a:t>
            </a:r>
            <a:r>
              <a:rPr lang="en-US" sz="1400" i="1" dirty="0" err="1"/>
              <a:t>aegyptiaca</a:t>
            </a:r>
            <a:r>
              <a:rPr lang="en-US" sz="1400" dirty="0"/>
              <a:t> is thought to be native to Africa, India, and parts of the Middle East to include Israel.   In Israel, it grows in  in valleys, on river banks, and in depressions. </a:t>
            </a:r>
            <a:r>
              <a:rPr lang="en-US" sz="1400" dirty="0" err="1"/>
              <a:t>Hasselquist</a:t>
            </a:r>
            <a:r>
              <a:rPr lang="en-US" sz="1400" dirty="0"/>
              <a:t> who completed pioneering work on Holy Land plants described the gum of the </a:t>
            </a:r>
            <a:r>
              <a:rPr lang="en-US" sz="1400" i="1" dirty="0"/>
              <a:t>B. </a:t>
            </a:r>
            <a:r>
              <a:rPr lang="en-US" sz="1400" i="1" dirty="0" err="1"/>
              <a:t>aegyptiaca</a:t>
            </a:r>
            <a:r>
              <a:rPr lang="en-US" sz="1400" dirty="0"/>
              <a:t> as yellow and light reflecting.  Leaf stems and possibly roots produce a  glutinous and tenacious resin.  Sticking to the fingers, it can be drawn into long threads.  Turkish surgeons used the gum to treat wounds.  Supposedly, a few drops are applied to a fresh wound will cure it.  Possibly wound edges could be connected by the glue-like property of the gum. Using Balm of Gilead to treat wounds is consistent with Jeremiah question of where was the balm of Gilead to heal the wounds of his people Judah (Jeremiah 8:22).</a:t>
            </a:r>
          </a:p>
          <a:p>
            <a:pPr fontAlgn="base"/>
            <a:r>
              <a:rPr lang="en-US" sz="1400" dirty="0"/>
              <a:t>Medically, balms are healing or soothing substance, e.g., ointment, salve or cream.  Balms can be analgesic and give pain relief.   Figuratively, balms have the effects of calming, soothing and comforting, and providing solace and consolation.  Jeremiah asked for pain relief for Judah which involved comfort and solace for their spirits as well as analgesia for their physical bodies.</a:t>
            </a:r>
          </a:p>
          <a:p>
            <a:pPr fontAlgn="base"/>
            <a:r>
              <a:rPr lang="en-US" sz="1400" dirty="0"/>
              <a:t>http://godasagardener.com/2012/10/24/jeremiah-balm-of-gilead/</a:t>
            </a:r>
            <a:endParaRPr lang="en-US" sz="1400" b="0" i="0" dirty="0">
              <a:effectLst/>
            </a:endParaRPr>
          </a:p>
        </p:txBody>
      </p:sp>
      <p:sp>
        <p:nvSpPr>
          <p:cNvPr id="3" name="Rectangle 2"/>
          <p:cNvSpPr/>
          <p:nvPr/>
        </p:nvSpPr>
        <p:spPr>
          <a:xfrm>
            <a:off x="183776" y="4505876"/>
            <a:ext cx="6096000" cy="1569660"/>
          </a:xfrm>
          <a:prstGeom prst="rect">
            <a:avLst/>
          </a:prstGeom>
          <a:ln>
            <a:solidFill>
              <a:schemeClr val="tx1"/>
            </a:solidFill>
          </a:ln>
        </p:spPr>
        <p:txBody>
          <a:bodyPr>
            <a:spAutoFit/>
          </a:bodyPr>
          <a:lstStyle/>
          <a:p>
            <a:r>
              <a:rPr lang="en-US" sz="1200" b="1" dirty="0">
                <a:latin typeface="Calibri" panose="020F0502020204030204" pitchFamily="34" charset="0"/>
              </a:rPr>
              <a:t>Jeremiah’s warning in vain: 11:1-14</a:t>
            </a:r>
          </a:p>
          <a:p>
            <a:r>
              <a:rPr lang="en-US" sz="1200" dirty="0">
                <a:latin typeface="Calibri" panose="020F0502020204030204" pitchFamily="34" charset="0"/>
              </a:rPr>
              <a:t>“The Lord pointed out to him that there was a conspiracy among the Jews and that they had turned back to the iniquities of their forefathers. Their gods were as numerous as their cities, and the number of altars set up to Baal was according to the number of streets in Jerusalem. But, warned the Lord, their gods would not save them in the time of their trouble. In view of their spiritual condition </a:t>
            </a:r>
            <a:r>
              <a:rPr lang="en-US" sz="1200" i="1" dirty="0">
                <a:latin typeface="Calibri" panose="020F0502020204030204" pitchFamily="34" charset="0"/>
              </a:rPr>
              <a:t>the prophet was commanded not to pray</a:t>
            </a:r>
            <a:r>
              <a:rPr lang="en-US" sz="1200" dirty="0">
                <a:latin typeface="Calibri" panose="020F0502020204030204" pitchFamily="34" charset="0"/>
              </a:rPr>
              <a:t> for the people. Nor would the Lord hear their cries unto Him.” (11:9–14).” Sperry (</a:t>
            </a:r>
            <a:r>
              <a:rPr lang="en-US" sz="1200" i="1" dirty="0">
                <a:latin typeface="Calibri" panose="020F0502020204030204" pitchFamily="34" charset="0"/>
              </a:rPr>
              <a:t>Voice of Israel’s Prophets,</a:t>
            </a:r>
            <a:r>
              <a:rPr lang="en-US" sz="1200" dirty="0">
                <a:latin typeface="Calibri" panose="020F0502020204030204" pitchFamily="34" charset="0"/>
              </a:rPr>
              <a:t> pp. 165–66; emphasis added.)</a:t>
            </a:r>
            <a:endParaRPr lang="en-US" sz="1200" dirty="0"/>
          </a:p>
        </p:txBody>
      </p:sp>
      <p:sp>
        <p:nvSpPr>
          <p:cNvPr id="6" name="Rectangle 5"/>
          <p:cNvSpPr/>
          <p:nvPr/>
        </p:nvSpPr>
        <p:spPr>
          <a:xfrm>
            <a:off x="6279776" y="4536653"/>
            <a:ext cx="5912224" cy="2123658"/>
          </a:xfrm>
          <a:prstGeom prst="rect">
            <a:avLst/>
          </a:prstGeom>
          <a:ln>
            <a:solidFill>
              <a:schemeClr val="tx1"/>
            </a:solidFill>
          </a:ln>
        </p:spPr>
        <p:txBody>
          <a:bodyPr wrap="square">
            <a:spAutoFit/>
          </a:bodyPr>
          <a:lstStyle/>
          <a:p>
            <a:pPr fontAlgn="base"/>
            <a:r>
              <a:rPr lang="en-US" sz="1200" b="1" dirty="0"/>
              <a:t>Amend Your Ways  Jeremiah 7:1-23 </a:t>
            </a:r>
          </a:p>
          <a:p>
            <a:pPr fontAlgn="base"/>
            <a:r>
              <a:rPr lang="en-US" sz="1200" dirty="0"/>
              <a:t>“Some have come to think of activity in the Church as the ultimate goal. Therein lies a danger. It is possible to be active in the Church and less active in the gospel. Let me stress: activity in the Church is a highly desirable goal; however, it is insufficient. Activity in the Church is an outward indication of our spiritual desire. If we attend our meetings, hold and fulfill Church responsibilities, and serve others, it is publicly observed.</a:t>
            </a:r>
          </a:p>
          <a:p>
            <a:pPr fontAlgn="base"/>
            <a:r>
              <a:rPr lang="en-US" sz="1200" dirty="0"/>
              <a:t>“By contrast, the things of the gospel are usually less visible and more difficult to measure, but they are of greater eternal importance. For example, how much faith do we really have? How repentant are we? How meaningful are the ordinances in our lives? How focused are we on our covenants?” Elder Donald L. </a:t>
            </a:r>
            <a:r>
              <a:rPr lang="en-US" sz="1200" dirty="0" err="1"/>
              <a:t>Hallstrom</a:t>
            </a:r>
            <a:r>
              <a:rPr lang="en-US" sz="1200" dirty="0"/>
              <a:t> (“Converted to His Gospel through His Church,”</a:t>
            </a:r>
            <a:r>
              <a:rPr lang="en-US" sz="1200" i="1" dirty="0"/>
              <a:t> Ensign</a:t>
            </a:r>
            <a:r>
              <a:rPr lang="en-US" sz="1200" dirty="0"/>
              <a:t> or </a:t>
            </a:r>
            <a:r>
              <a:rPr lang="en-US" sz="1200" i="1" dirty="0"/>
              <a:t>Liahona,</a:t>
            </a:r>
            <a:r>
              <a:rPr lang="en-US" sz="1200" dirty="0"/>
              <a:t> May 2012, 14).</a:t>
            </a:r>
          </a:p>
        </p:txBody>
      </p:sp>
    </p:spTree>
    <p:extLst>
      <p:ext uri="{BB962C8B-B14F-4D97-AF65-F5344CB8AC3E}">
        <p14:creationId xmlns:p14="http://schemas.microsoft.com/office/powerpoint/2010/main" val="103087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8992"/>
            <a:ext cx="6096000" cy="1384995"/>
          </a:xfrm>
          <a:prstGeom prst="rect">
            <a:avLst/>
          </a:prstGeom>
          <a:ln>
            <a:solidFill>
              <a:schemeClr val="tx1"/>
            </a:solidFill>
          </a:ln>
        </p:spPr>
        <p:txBody>
          <a:bodyPr>
            <a:spAutoFit/>
          </a:bodyPr>
          <a:lstStyle/>
          <a:p>
            <a:pPr fontAlgn="base"/>
            <a:r>
              <a:rPr lang="en-US" sz="1400" b="1" dirty="0"/>
              <a:t>Distress and Drought  14:1-6:</a:t>
            </a:r>
          </a:p>
          <a:p>
            <a:pPr fontAlgn="base"/>
            <a:r>
              <a:rPr lang="en-US" sz="1400" dirty="0"/>
              <a:t>Distress into which the land and its inhabitants have fallen for lack of rain. Judah is the kingdom or the country with its inhabitants; the gates as used poetically for the cities with the citizens. Not mankind only, but the land itself mourns and pines away, with all the creatures that live on it; cf. v. 4, where the ground is said to be dismayed along with the tillers of it.” (</a:t>
            </a:r>
            <a:r>
              <a:rPr lang="en-US" sz="1400" i="1" dirty="0"/>
              <a:t>Commentary,</a:t>
            </a:r>
            <a:r>
              <a:rPr lang="en-US" sz="1400" dirty="0"/>
              <a:t> 8:1:244.)</a:t>
            </a:r>
            <a:endParaRPr lang="en-US" sz="1400" b="0" i="0" dirty="0">
              <a:effectLst/>
            </a:endParaRPr>
          </a:p>
        </p:txBody>
      </p:sp>
      <p:sp>
        <p:nvSpPr>
          <p:cNvPr id="3" name="Rectangle 2"/>
          <p:cNvSpPr/>
          <p:nvPr/>
        </p:nvSpPr>
        <p:spPr>
          <a:xfrm>
            <a:off x="0" y="0"/>
            <a:ext cx="5912224" cy="1938992"/>
          </a:xfrm>
          <a:prstGeom prst="rect">
            <a:avLst/>
          </a:prstGeom>
          <a:ln>
            <a:solidFill>
              <a:schemeClr val="tx1"/>
            </a:solidFill>
          </a:ln>
        </p:spPr>
        <p:txBody>
          <a:bodyPr wrap="square">
            <a:spAutoFit/>
          </a:bodyPr>
          <a:lstStyle/>
          <a:p>
            <a:r>
              <a:rPr lang="en-US" sz="1200" b="1" dirty="0"/>
              <a:t>Who do the wicked Prosper? Jeremiah 12:1</a:t>
            </a:r>
          </a:p>
          <a:p>
            <a:r>
              <a:rPr lang="en-US" sz="1200" dirty="0"/>
              <a:t>“The enmity experienced by Jeremiah at the hands of his countrymen at </a:t>
            </a:r>
            <a:r>
              <a:rPr lang="en-US" sz="1200" dirty="0" err="1"/>
              <a:t>Anathoth</a:t>
            </a:r>
            <a:r>
              <a:rPr lang="en-US" sz="1200" dirty="0"/>
              <a:t> excites his displeasure at the prosperity of the wicked, who thrive and live with immunity. He therefore begins to expostulate with God, and demands from God’s righteousness that they be cut off out of the land (</a:t>
            </a:r>
            <a:r>
              <a:rPr lang="en-US" sz="1200" dirty="0" err="1"/>
              <a:t>vers</a:t>
            </a:r>
            <a:r>
              <a:rPr lang="en-US" sz="1200" dirty="0"/>
              <a:t>. 1–4); whereupon the Lord reproves him for this outburst of ill-nature and impatience by telling him that he must patiently endure still worse.—This section, the connection of which with the preceding is unmistakable, shows by a concrete instance the utter corruptness of the people; and it has been included in the prophecies because it sets before us the greatness of God’s long-suffering towards a people ripe for destruction.” (</a:t>
            </a:r>
            <a:r>
              <a:rPr lang="en-US" sz="1200" dirty="0" err="1"/>
              <a:t>Keil</a:t>
            </a:r>
            <a:r>
              <a:rPr lang="en-US" sz="1200" dirty="0"/>
              <a:t> and </a:t>
            </a:r>
            <a:r>
              <a:rPr lang="en-US" sz="1200" dirty="0" err="1"/>
              <a:t>Delitzsch</a:t>
            </a:r>
            <a:r>
              <a:rPr lang="en-US" sz="1200" dirty="0"/>
              <a:t>, </a:t>
            </a:r>
            <a:r>
              <a:rPr lang="en-US" sz="1200" i="1" dirty="0"/>
              <a:t>Commentary,</a:t>
            </a:r>
            <a:r>
              <a:rPr lang="en-US" sz="1200" dirty="0"/>
              <a:t> 8:1:219.)</a:t>
            </a:r>
          </a:p>
        </p:txBody>
      </p:sp>
    </p:spTree>
    <p:extLst>
      <p:ext uri="{BB962C8B-B14F-4D97-AF65-F5344CB8AC3E}">
        <p14:creationId xmlns:p14="http://schemas.microsoft.com/office/powerpoint/2010/main" val="1153221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83541" y="808527"/>
            <a:ext cx="9408459" cy="5970865"/>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In </a:t>
            </a:r>
            <a:r>
              <a:rPr kumimoji="0" lang="en-US" altLang="en-US" sz="1400" b="0" i="1" u="none" strike="noStrike" cap="none" normalizeH="0" baseline="0" dirty="0">
                <a:ln>
                  <a:noFill/>
                </a:ln>
                <a:solidFill>
                  <a:srgbClr val="000000"/>
                </a:solidFill>
                <a:effectLst/>
              </a:rPr>
              <a:t>Biblical Theology: Old and New Testaments,</a:t>
            </a:r>
            <a:r>
              <a:rPr kumimoji="0" lang="en-US" altLang="en-US" sz="1400" b="0" i="0" u="none" strike="noStrike" cap="none" normalizeH="0" baseline="0" dirty="0">
                <a:ln>
                  <a:noFill/>
                </a:ln>
                <a:solidFill>
                  <a:srgbClr val="000000"/>
                </a:solidFill>
                <a:effectLst/>
              </a:rPr>
              <a:t> </a:t>
            </a:r>
            <a:r>
              <a:rPr kumimoji="0" lang="en-US" altLang="en-US" sz="1400" b="0" i="0" u="none" strike="noStrike" cap="none" normalizeH="0" baseline="0" dirty="0" err="1">
                <a:ln>
                  <a:noFill/>
                </a:ln>
                <a:solidFill>
                  <a:srgbClr val="000000"/>
                </a:solidFill>
                <a:effectLst/>
              </a:rPr>
              <a:t>Geerhardus</a:t>
            </a:r>
            <a:r>
              <a:rPr kumimoji="0" lang="en-US" altLang="en-US" sz="1400" b="0" i="0" u="none" strike="noStrike" cap="none" normalizeH="0" baseline="0" dirty="0">
                <a:ln>
                  <a:noFill/>
                </a:ln>
                <a:solidFill>
                  <a:srgbClr val="000000"/>
                </a:solidFill>
                <a:effectLst/>
              </a:rPr>
              <a:t> </a:t>
            </a:r>
            <a:r>
              <a:rPr kumimoji="0" lang="en-US" altLang="en-US" sz="1400" b="0" i="0" u="none" strike="noStrike" cap="none" normalizeH="0" baseline="0" dirty="0" err="1">
                <a:ln>
                  <a:noFill/>
                </a:ln>
                <a:solidFill>
                  <a:srgbClr val="000000"/>
                </a:solidFill>
                <a:effectLst/>
              </a:rPr>
              <a:t>Vos</a:t>
            </a:r>
            <a:r>
              <a:rPr kumimoji="0" lang="en-US" altLang="en-US" sz="1400" b="0" i="0" u="none" strike="noStrike" cap="none" normalizeH="0" baseline="0" dirty="0">
                <a:ln>
                  <a:noFill/>
                </a:ln>
                <a:solidFill>
                  <a:srgbClr val="000000"/>
                </a:solidFill>
                <a:effectLst/>
              </a:rPr>
              <a:t> engages criticism of Jacob and retells a very interesting </a:t>
            </a:r>
            <a:r>
              <a:rPr kumimoji="0" lang="en-US" altLang="en-US" sz="1400" b="0" i="0" u="none" strike="noStrike" cap="none" normalizeH="0" baseline="0" dirty="0" err="1">
                <a:ln>
                  <a:noFill/>
                </a:ln>
                <a:solidFill>
                  <a:srgbClr val="000000"/>
                </a:solidFill>
                <a:effectLst/>
              </a:rPr>
              <a:t>recapulation</a:t>
            </a:r>
            <a:r>
              <a:rPr kumimoji="0" lang="en-US" altLang="en-US" sz="1400" b="0" i="0" u="none" strike="noStrike" cap="none" normalizeH="0" baseline="0" dirty="0">
                <a:ln>
                  <a:noFill/>
                </a:ln>
                <a:solidFill>
                  <a:srgbClr val="000000"/>
                </a:solidFill>
                <a:effectLst/>
              </a:rPr>
              <a:t> of the story of Jacob where the Patriarchs are interpreted as referencing to Ancient Astrological gods.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…it has also been attempted to explain these names from Babylonian antecedents. Sarah was </a:t>
            </a:r>
            <a:r>
              <a:rPr kumimoji="0" lang="en-US" altLang="en-US" sz="1600" b="0" i="0" u="none" strike="noStrike" cap="none" normalizeH="0" baseline="0" dirty="0" err="1">
                <a:ln>
                  <a:noFill/>
                </a:ln>
                <a:solidFill>
                  <a:schemeClr val="tx1"/>
                </a:solidFill>
                <a:effectLst/>
              </a:rPr>
              <a:t>teh</a:t>
            </a:r>
            <a:r>
              <a:rPr kumimoji="0" lang="en-US" altLang="en-US" sz="1600" b="0" i="0" u="none" strike="noStrike" cap="none" normalizeH="0" baseline="0" dirty="0">
                <a:ln>
                  <a:noFill/>
                </a:ln>
                <a:solidFill>
                  <a:schemeClr val="tx1"/>
                </a:solidFill>
                <a:effectLst/>
              </a:rPr>
              <a:t> goddess of Haran, Abraham a god of the same place: Laban, the moon-god. The four wives of Jacob are the four phases of the moon. The twelve sons of Jacob are the twelve months of the year; the seven sons of Leah are the seven days of the week; the number of men with which Abraham defeated the invaders, 318, constitutes the </a:t>
            </a:r>
            <a:r>
              <a:rPr kumimoji="0" lang="en-US" altLang="en-US" sz="1600" b="0" i="0" u="none" strike="noStrike" cap="none" normalizeH="0" baseline="0" dirty="0" err="1">
                <a:ln>
                  <a:noFill/>
                </a:ln>
                <a:solidFill>
                  <a:schemeClr val="tx1"/>
                </a:solidFill>
                <a:effectLst/>
              </a:rPr>
              <a:t>nubmer</a:t>
            </a:r>
            <a:r>
              <a:rPr kumimoji="0" lang="en-US" altLang="en-US" sz="1600" b="0" i="0" u="none" strike="noStrike" cap="none" normalizeH="0" baseline="0" dirty="0">
                <a:ln>
                  <a:noFill/>
                </a:ln>
                <a:solidFill>
                  <a:schemeClr val="tx1"/>
                </a:solidFill>
                <a:effectLst/>
              </a:rPr>
              <a:t> of days in a lunar year. (</a:t>
            </a:r>
            <a:r>
              <a:rPr kumimoji="0" lang="en-US" altLang="en-US" sz="1600" b="0" i="0" u="none" strike="noStrike" cap="none" normalizeH="0" baseline="0" dirty="0" err="1">
                <a:ln>
                  <a:noFill/>
                </a:ln>
                <a:solidFill>
                  <a:schemeClr val="tx1"/>
                </a:solidFill>
                <a:effectLst/>
              </a:rPr>
              <a:t>pg</a:t>
            </a:r>
            <a:r>
              <a:rPr kumimoji="0" lang="en-US" altLang="en-US" sz="1600" b="0" i="0" u="none" strike="noStrike" cap="none" normalizeH="0" baseline="0" dirty="0">
                <a:ln>
                  <a:noFill/>
                </a:ln>
                <a:solidFill>
                  <a:schemeClr val="tx1"/>
                </a:solidFill>
                <a:effectLst/>
              </a:rPr>
              <a:t> 67, Chapter 7, </a:t>
            </a:r>
            <a:r>
              <a:rPr kumimoji="0" lang="en-US" altLang="en-US" sz="1600" b="0" i="1" u="none" strike="noStrike" cap="none" normalizeH="0" baseline="0" dirty="0">
                <a:ln>
                  <a:noFill/>
                </a:ln>
                <a:solidFill>
                  <a:schemeClr val="tx1"/>
                </a:solidFill>
                <a:effectLst/>
              </a:rPr>
              <a:t>Biblical Theology</a:t>
            </a:r>
            <a:r>
              <a:rPr kumimoji="0" lang="en-US" altLang="en-US" sz="1600" b="0" i="0" u="none" strike="noStrike" cap="none" normalizeH="0" baseline="0" dirty="0">
                <a:ln>
                  <a:noFill/>
                </a:ln>
                <a:solidFill>
                  <a:schemeClr val="tx1"/>
                </a:solidFill>
                <a:effectLst/>
              </a:rPr>
              <a:t>, </a:t>
            </a:r>
            <a:r>
              <a:rPr kumimoji="0" lang="en-US" altLang="en-US" sz="1600" b="0" i="0" u="none" strike="noStrike" cap="none" normalizeH="0" baseline="0" dirty="0" err="1">
                <a:ln>
                  <a:noFill/>
                </a:ln>
                <a:solidFill>
                  <a:schemeClr val="tx1"/>
                </a:solidFill>
                <a:effectLst/>
              </a:rPr>
              <a:t>Geerhardus</a:t>
            </a:r>
            <a:r>
              <a:rPr kumimoji="0" lang="en-US" altLang="en-US" sz="1600" b="0" i="0" u="none" strike="noStrike" cap="none" normalizeH="0" baseline="0" dirty="0">
                <a:ln>
                  <a:noFill/>
                </a:ln>
                <a:solidFill>
                  <a:schemeClr val="tx1"/>
                </a:solidFill>
                <a:effectLst/>
              </a:rPr>
              <a:t> </a:t>
            </a:r>
            <a:r>
              <a:rPr kumimoji="0" lang="en-US" altLang="en-US" sz="1600" b="0" i="0" u="none" strike="noStrike" cap="none" normalizeH="0" baseline="0" dirty="0" err="1">
                <a:ln>
                  <a:noFill/>
                </a:ln>
                <a:solidFill>
                  <a:schemeClr val="tx1"/>
                </a:solidFill>
                <a:effectLst/>
              </a:rPr>
              <a:t>Vos</a:t>
            </a:r>
            <a:r>
              <a:rPr kumimoji="0" lang="en-US" altLang="en-US"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p>
          <a:p>
            <a:pPr fontAlgn="base"/>
            <a:r>
              <a:rPr lang="en-US" sz="1400" dirty="0"/>
              <a:t>There are many astrological references throughout the bible, and some are particularly interesting. The Magi were likely Persian Astrologers that were influenced by Jews during the Exile period, and somehow were able to determine the location of the birth of Jesus through an astrological sign. The bible is full of references to the sun, star and moons.  </a:t>
            </a:r>
          </a:p>
          <a:p>
            <a:pPr fontAlgn="base"/>
            <a:r>
              <a:rPr lang="en-US" sz="1400" dirty="0"/>
              <a:t>Then he dreamed another dream and told it to his brothers and said, “Behold, I have dreamed another dream. Behold, the</a:t>
            </a:r>
            <a:r>
              <a:rPr lang="en-US" sz="1400" b="1" dirty="0"/>
              <a:t> sun, the moon, and eleven stars were bowing down to me</a:t>
            </a:r>
            <a:r>
              <a:rPr lang="en-US" sz="1400" dirty="0"/>
              <a:t>.” (Genesis 37:9 ESV)</a:t>
            </a:r>
          </a:p>
          <a:p>
            <a:pPr fontAlgn="base"/>
            <a:r>
              <a:rPr lang="en-US" sz="1400" dirty="0"/>
              <a:t>“And there will be </a:t>
            </a:r>
            <a:r>
              <a:rPr lang="en-US" sz="1400" b="1" dirty="0"/>
              <a:t>signs in sun and moon and stars</a:t>
            </a:r>
            <a:r>
              <a:rPr lang="en-US" sz="1400" dirty="0"/>
              <a:t>, and on the earth distress of nations in perplexity because of the roaring of the sea and the waves, people fainting with fear and with foreboding of what is coming on the world. For the powers of the heavens will be shaken. (Luke 21:25-26 ESV)</a:t>
            </a:r>
          </a:p>
          <a:p>
            <a:pPr fontAlgn="base"/>
            <a:endParaRPr lang="en-US" sz="1400" dirty="0"/>
          </a:p>
          <a:p>
            <a:pPr fontAlgn="base"/>
            <a:r>
              <a:rPr lang="en-US" sz="1400" dirty="0"/>
              <a:t>The Dead Sea Scrolls contains many Astrological fragments such as the </a:t>
            </a:r>
            <a:r>
              <a:rPr lang="en-US" sz="1400" i="1" dirty="0" err="1"/>
              <a:t>Brontologion</a:t>
            </a:r>
            <a:r>
              <a:rPr lang="en-US" sz="1400" dirty="0"/>
              <a:t> (4Q318) "thunder discourse" that contains a list of days of the month corresponding to the signs of the Zodiac. The </a:t>
            </a:r>
            <a:r>
              <a:rPr lang="en-US" sz="1400" i="1" dirty="0"/>
              <a:t>Aramaic Horoscope</a:t>
            </a:r>
            <a:r>
              <a:rPr lang="en-US" sz="1400" dirty="0"/>
              <a:t> (4Q561)  equates physiognomy to astrological destiny, so that a person's future may be determined by their facial features, and in the same theme the </a:t>
            </a:r>
            <a:r>
              <a:rPr lang="en-US" sz="1400" i="1" dirty="0"/>
              <a:t>Horoscope Written In Code</a:t>
            </a:r>
            <a:r>
              <a:rPr lang="en-US" sz="1400" dirty="0"/>
              <a:t> (4Q186) that also considers facial features as revealing character.   Most of these fragmented texts are available in English translations such as the Wise </a:t>
            </a:r>
            <a:r>
              <a:rPr lang="en-US" sz="1400" dirty="0" err="1"/>
              <a:t>Abegg</a:t>
            </a:r>
            <a:r>
              <a:rPr lang="en-US" sz="1400" dirty="0"/>
              <a:t>, Cook edition that I've read.</a:t>
            </a:r>
          </a:p>
          <a:p>
            <a:pPr fontAlgn="base"/>
            <a:endParaRPr lang="en-US" sz="1400" dirty="0"/>
          </a:p>
          <a:p>
            <a:pPr fontAlgn="base"/>
            <a:r>
              <a:rPr lang="en-US" sz="1400" dirty="0"/>
              <a:t>http://postbarthian.com/2012/04/13/geerhardus-vos-and-biblical-astrology/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pic>
        <p:nvPicPr>
          <p:cNvPr id="2051" name="Picture 3" descr="http://houtz.tv/wp-content/uploads/2012/03/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5" y="150926"/>
            <a:ext cx="2381250" cy="2876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1705" y="3027477"/>
            <a:ext cx="2097742" cy="461665"/>
          </a:xfrm>
          <a:prstGeom prst="rect">
            <a:avLst/>
          </a:prstGeom>
        </p:spPr>
        <p:txBody>
          <a:bodyPr wrap="square">
            <a:spAutoFit/>
          </a:bodyPr>
          <a:lstStyle/>
          <a:p>
            <a:pPr algn="ctr"/>
            <a:r>
              <a:rPr lang="en-US" sz="1200" dirty="0" err="1">
                <a:solidFill>
                  <a:srgbClr val="111111"/>
                </a:solidFill>
                <a:latin typeface="georgia" panose="02040502050405020303" pitchFamily="18" charset="0"/>
              </a:rPr>
              <a:t>Geerhardus</a:t>
            </a:r>
            <a:r>
              <a:rPr lang="en-US" sz="1200" dirty="0">
                <a:solidFill>
                  <a:srgbClr val="111111"/>
                </a:solidFill>
                <a:latin typeface="georgia" panose="02040502050405020303" pitchFamily="18" charset="0"/>
              </a:rPr>
              <a:t> Johannes </a:t>
            </a:r>
            <a:r>
              <a:rPr lang="en-US" sz="1200" dirty="0" err="1">
                <a:solidFill>
                  <a:srgbClr val="111111"/>
                </a:solidFill>
                <a:latin typeface="georgia" panose="02040502050405020303" pitchFamily="18" charset="0"/>
              </a:rPr>
              <a:t>Vos</a:t>
            </a:r>
            <a:r>
              <a:rPr lang="en-US" sz="1200" dirty="0">
                <a:solidFill>
                  <a:srgbClr val="111111"/>
                </a:solidFill>
                <a:latin typeface="georgia" panose="02040502050405020303" pitchFamily="18" charset="0"/>
              </a:rPr>
              <a:t> (1862–1949)</a:t>
            </a:r>
            <a:endParaRPr lang="en-US" sz="1200" dirty="0"/>
          </a:p>
        </p:txBody>
      </p:sp>
      <p:sp>
        <p:nvSpPr>
          <p:cNvPr id="5" name="TextBox 4"/>
          <p:cNvSpPr txBox="1"/>
          <p:nvPr/>
        </p:nvSpPr>
        <p:spPr>
          <a:xfrm>
            <a:off x="4612343" y="150926"/>
            <a:ext cx="7678270" cy="369332"/>
          </a:xfrm>
          <a:prstGeom prst="rect">
            <a:avLst/>
          </a:prstGeom>
          <a:noFill/>
        </p:spPr>
        <p:txBody>
          <a:bodyPr wrap="square" rtlCol="0">
            <a:spAutoFit/>
          </a:bodyPr>
          <a:lstStyle/>
          <a:p>
            <a:r>
              <a:rPr lang="en-US" b="1" dirty="0"/>
              <a:t>Something of Interest: Theology and Astrology in the Bible</a:t>
            </a:r>
          </a:p>
        </p:txBody>
      </p:sp>
    </p:spTree>
    <p:extLst>
      <p:ext uri="{BB962C8B-B14F-4D97-AF65-F5344CB8AC3E}">
        <p14:creationId xmlns:p14="http://schemas.microsoft.com/office/powerpoint/2010/main" val="305755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Go To Shiloh</a:t>
            </a:r>
            <a:endParaRPr lang="en-US" sz="4000" dirty="0">
              <a:solidFill>
                <a:schemeClr val="bg1"/>
              </a:solidFill>
            </a:endParaRP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7:12-20; Judges 18:30-31; 1 Samuel 4:10-12</a:t>
            </a:r>
          </a:p>
        </p:txBody>
      </p:sp>
      <p:sp>
        <p:nvSpPr>
          <p:cNvPr id="9" name="Rectangle 8"/>
          <p:cNvSpPr/>
          <p:nvPr/>
        </p:nvSpPr>
        <p:spPr>
          <a:xfrm>
            <a:off x="5368605" y="3520384"/>
            <a:ext cx="6823395" cy="2862322"/>
          </a:xfrm>
          <a:prstGeom prst="rect">
            <a:avLst/>
          </a:prstGeom>
        </p:spPr>
        <p:txBody>
          <a:bodyPr wrap="square">
            <a:spAutoFit/>
          </a:bodyPr>
          <a:lstStyle/>
          <a:p>
            <a:r>
              <a:rPr lang="en-US" sz="2000" b="0" i="0" dirty="0">
                <a:solidFill>
                  <a:schemeClr val="bg1"/>
                </a:solidFill>
                <a:effectLst/>
              </a:rPr>
              <a:t>Eventually Israel became so wicked that they set up graven images and worshiped them in direct competition with the tabernacle.</a:t>
            </a:r>
          </a:p>
          <a:p>
            <a:endParaRPr lang="en-US" sz="2000" dirty="0">
              <a:solidFill>
                <a:schemeClr val="bg1"/>
              </a:solidFill>
            </a:endParaRPr>
          </a:p>
          <a:p>
            <a:r>
              <a:rPr lang="en-US" sz="2000" b="0" i="0" dirty="0">
                <a:solidFill>
                  <a:schemeClr val="bg1"/>
                </a:solidFill>
                <a:effectLst/>
              </a:rPr>
              <a:t>A short time later the Philistines </a:t>
            </a:r>
          </a:p>
          <a:p>
            <a:r>
              <a:rPr lang="en-US" sz="2000" b="0" i="0" dirty="0">
                <a:solidFill>
                  <a:schemeClr val="bg1"/>
                </a:solidFill>
                <a:effectLst/>
              </a:rPr>
              <a:t>attacked the Israelites and defeated</a:t>
            </a:r>
          </a:p>
          <a:p>
            <a:r>
              <a:rPr lang="en-US" sz="2000" b="0" i="0" dirty="0">
                <a:solidFill>
                  <a:schemeClr val="bg1"/>
                </a:solidFill>
                <a:effectLst/>
              </a:rPr>
              <a:t> them. They overran Shiloh and </a:t>
            </a:r>
          </a:p>
          <a:p>
            <a:r>
              <a:rPr lang="en-US" sz="2000" b="0" i="0" dirty="0">
                <a:solidFill>
                  <a:schemeClr val="bg1"/>
                </a:solidFill>
                <a:effectLst/>
              </a:rPr>
              <a:t>took the ark of the covenant in</a:t>
            </a:r>
          </a:p>
          <a:p>
            <a:r>
              <a:rPr lang="en-US" sz="2000" b="0" i="0" dirty="0">
                <a:solidFill>
                  <a:schemeClr val="bg1"/>
                </a:solidFill>
                <a:effectLst/>
              </a:rPr>
              <a:t> the battle.</a:t>
            </a:r>
            <a:endParaRPr lang="en-US" sz="2000" dirty="0">
              <a:solidFill>
                <a:schemeClr val="bg1"/>
              </a:solidFill>
            </a:endParaRPr>
          </a:p>
        </p:txBody>
      </p:sp>
      <p:sp>
        <p:nvSpPr>
          <p:cNvPr id="173" name="Rectangle 172"/>
          <p:cNvSpPr/>
          <p:nvPr/>
        </p:nvSpPr>
        <p:spPr>
          <a:xfrm>
            <a:off x="658746" y="1188539"/>
            <a:ext cx="6096000" cy="1015663"/>
          </a:xfrm>
          <a:prstGeom prst="rect">
            <a:avLst/>
          </a:prstGeom>
        </p:spPr>
        <p:txBody>
          <a:bodyPr>
            <a:spAutoFit/>
          </a:bodyPr>
          <a:lstStyle/>
          <a:p>
            <a:r>
              <a:rPr lang="en-US" sz="2000" b="0" i="0" dirty="0">
                <a:solidFill>
                  <a:schemeClr val="bg1"/>
                </a:solidFill>
                <a:effectLst/>
              </a:rPr>
              <a:t>After the Israelites under Joshua conquered the land of Canaan, the tabernacle, the equivalent of the temple, was set up at Shiloh</a:t>
            </a:r>
            <a:endParaRPr lang="en-US" sz="2000" dirty="0">
              <a:solidFill>
                <a:schemeClr val="bg1"/>
              </a:solidFill>
            </a:endParaRPr>
          </a:p>
        </p:txBody>
      </p:sp>
      <p:pic>
        <p:nvPicPr>
          <p:cNvPr id="2050" name="Picture 2" descr="Image result for shiloh isra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445" y="1223520"/>
            <a:ext cx="5017572" cy="18628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media-cache-ak0.pinimg.com/736x/a6/2d/03/a62d03c880ed8ba9f116bca89699e38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71" y="2533969"/>
            <a:ext cx="4492387" cy="3369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ytimg.com/vi/tlAuDHG38oY/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77" t="8419" r="22236" b="9288"/>
          <a:stretch/>
        </p:blipFill>
        <p:spPr bwMode="auto">
          <a:xfrm>
            <a:off x="9336475" y="4727396"/>
            <a:ext cx="2164976" cy="1758581"/>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p:cNvSpPr txBox="1"/>
          <p:nvPr/>
        </p:nvSpPr>
        <p:spPr>
          <a:xfrm>
            <a:off x="1599623" y="652032"/>
            <a:ext cx="10582995" cy="369332"/>
          </a:xfrm>
          <a:prstGeom prst="rect">
            <a:avLst/>
          </a:prstGeom>
          <a:noFill/>
        </p:spPr>
        <p:txBody>
          <a:bodyPr wrap="square" rtlCol="0">
            <a:spAutoFit/>
          </a:bodyPr>
          <a:lstStyle/>
          <a:p>
            <a:r>
              <a:rPr lang="en-US" dirty="0">
                <a:solidFill>
                  <a:schemeClr val="bg1"/>
                </a:solidFill>
              </a:rPr>
              <a:t>A reminder of what happened to the temple in Shiloh—the temple would not protect them</a:t>
            </a:r>
          </a:p>
        </p:txBody>
      </p:sp>
    </p:spTree>
    <p:extLst>
      <p:ext uri="{BB962C8B-B14F-4D97-AF65-F5344CB8AC3E}">
        <p14:creationId xmlns:p14="http://schemas.microsoft.com/office/powerpoint/2010/main" val="35022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fade">
                                      <p:cBhvr>
                                        <p:cTn id="3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grpSp>
        <p:nvGrpSpPr>
          <p:cNvPr id="12" name="Group 11"/>
          <p:cNvGrpSpPr/>
          <p:nvPr/>
        </p:nvGrpSpPr>
        <p:grpSpPr>
          <a:xfrm>
            <a:off x="3213765" y="932838"/>
            <a:ext cx="6145388" cy="4822503"/>
            <a:chOff x="228600" y="381000"/>
            <a:chExt cx="3505068" cy="2598163"/>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79851" y="1075468"/>
              <a:ext cx="2402567" cy="1903695"/>
            </a:xfrm>
            <a:prstGeom prst="rect">
              <a:avLst/>
            </a:prstGeom>
          </p:spPr>
          <p:txBody>
            <a:bodyPr wrap="square">
              <a:spAutoFit/>
            </a:bodyPr>
            <a:lstStyle/>
            <a:p>
              <a:pPr algn="ctr"/>
              <a:r>
                <a:rPr lang="en-US" sz="2000" b="1" dirty="0"/>
                <a:t>Religious worship and practices alone cannot save us if we do not keep God’s commandments; if we repent and obey God’s voice, then He will be our God and we will be His people; if we strive to walk in all of God’s ways, then it will be well with us.</a:t>
              </a:r>
              <a:endParaRPr lang="en-US" sz="2000" i="1" dirty="0"/>
            </a:p>
          </p:txBody>
        </p:sp>
      </p:grpSp>
    </p:spTree>
    <p:extLst>
      <p:ext uri="{BB962C8B-B14F-4D97-AF65-F5344CB8AC3E}">
        <p14:creationId xmlns:p14="http://schemas.microsoft.com/office/powerpoint/2010/main" val="1187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10" name="TextBox 9"/>
          <p:cNvSpPr txBox="1"/>
          <p:nvPr/>
        </p:nvSpPr>
        <p:spPr>
          <a:xfrm>
            <a:off x="11621620" y="6303538"/>
            <a:ext cx="570380" cy="369332"/>
          </a:xfrm>
          <a:prstGeom prst="rect">
            <a:avLst/>
          </a:prstGeom>
          <a:noFill/>
        </p:spPr>
        <p:txBody>
          <a:bodyPr wrap="square" rtlCol="0">
            <a:spAutoFit/>
          </a:bodyPr>
          <a:lstStyle/>
          <a:p>
            <a:r>
              <a:rPr lang="en-US" dirty="0">
                <a:solidFill>
                  <a:schemeClr val="bg1"/>
                </a:solidFill>
              </a:rPr>
              <a:t>(2)</a:t>
            </a:r>
          </a:p>
        </p:txBody>
      </p:sp>
      <p:sp>
        <p:nvSpPr>
          <p:cNvPr id="11" name="TextBox 10"/>
          <p:cNvSpPr txBox="1"/>
          <p:nvPr/>
        </p:nvSpPr>
        <p:spPr>
          <a:xfrm>
            <a:off x="4396907" y="2536615"/>
            <a:ext cx="3146612" cy="1446550"/>
          </a:xfrm>
          <a:prstGeom prst="rect">
            <a:avLst/>
          </a:prstGeom>
          <a:noFill/>
        </p:spPr>
        <p:txBody>
          <a:bodyPr wrap="square" rtlCol="0">
            <a:spAutoFit/>
          </a:bodyPr>
          <a:lstStyle/>
          <a:p>
            <a:pPr algn="ctr"/>
            <a:r>
              <a:rPr lang="en-US" sz="4400" dirty="0">
                <a:solidFill>
                  <a:srgbClr val="FFFF00"/>
                </a:solidFill>
              </a:rPr>
              <a:t>The Tragic Cycle</a:t>
            </a:r>
          </a:p>
        </p:txBody>
      </p:sp>
      <p:sp>
        <p:nvSpPr>
          <p:cNvPr id="26" name="TextBox 25"/>
          <p:cNvSpPr txBox="1"/>
          <p:nvPr/>
        </p:nvSpPr>
        <p:spPr>
          <a:xfrm>
            <a:off x="119062" y="6425281"/>
            <a:ext cx="5488361" cy="369332"/>
          </a:xfrm>
          <a:prstGeom prst="rect">
            <a:avLst/>
          </a:prstGeom>
          <a:noFill/>
        </p:spPr>
        <p:txBody>
          <a:bodyPr wrap="square" rtlCol="0">
            <a:spAutoFit/>
          </a:bodyPr>
          <a:lstStyle/>
          <a:p>
            <a:r>
              <a:rPr lang="en-US" dirty="0">
                <a:solidFill>
                  <a:schemeClr val="bg1"/>
                </a:solidFill>
              </a:rPr>
              <a:t>Moses 8:30; Genesis 19:24; Jeremiah, Isaiah, </a:t>
            </a:r>
            <a:r>
              <a:rPr lang="en-US" dirty="0" err="1">
                <a:solidFill>
                  <a:schemeClr val="bg1"/>
                </a:solidFill>
              </a:rPr>
              <a:t>Moroni</a:t>
            </a:r>
            <a:endParaRPr lang="en-US" dirty="0">
              <a:solidFill>
                <a:schemeClr val="bg1"/>
              </a:solidFill>
            </a:endParaRPr>
          </a:p>
        </p:txBody>
      </p:sp>
      <p:grpSp>
        <p:nvGrpSpPr>
          <p:cNvPr id="266" name="Group 265"/>
          <p:cNvGrpSpPr/>
          <p:nvPr/>
        </p:nvGrpSpPr>
        <p:grpSpPr>
          <a:xfrm>
            <a:off x="2438960" y="221361"/>
            <a:ext cx="7162240" cy="1554480"/>
            <a:chOff x="2438960" y="221361"/>
            <a:chExt cx="7162240" cy="1554480"/>
          </a:xfrm>
        </p:grpSpPr>
        <p:sp>
          <p:nvSpPr>
            <p:cNvPr id="3" name="Rectangle 2"/>
            <p:cNvSpPr/>
            <p:nvPr/>
          </p:nvSpPr>
          <p:spPr>
            <a:xfrm>
              <a:off x="3505200" y="269865"/>
              <a:ext cx="6096000" cy="1477328"/>
            </a:xfrm>
            <a:prstGeom prst="rect">
              <a:avLst/>
            </a:prstGeom>
          </p:spPr>
          <p:txBody>
            <a:bodyPr>
              <a:spAutoFit/>
            </a:bodyPr>
            <a:lstStyle/>
            <a:p>
              <a:pPr fontAlgn="base"/>
              <a:r>
                <a:rPr lang="en-US" b="0" i="0" dirty="0">
                  <a:solidFill>
                    <a:schemeClr val="bg1"/>
                  </a:solidFill>
                  <a:effectLst/>
                </a:rPr>
                <a:t>“Beginning in the days of Adam, and in every gospel dispensation since, the Lord has warned the inhabitants of the earth that their continued violation of the laws of righteousness, which He has revealed, would bring on their destruction. …</a:t>
              </a:r>
            </a:p>
          </p:txBody>
        </p:sp>
        <p:grpSp>
          <p:nvGrpSpPr>
            <p:cNvPr id="27" name="Group 26"/>
            <p:cNvGrpSpPr/>
            <p:nvPr/>
          </p:nvGrpSpPr>
          <p:grpSpPr>
            <a:xfrm>
              <a:off x="2438960" y="221361"/>
              <a:ext cx="837042" cy="1554480"/>
              <a:chOff x="6196511" y="1887967"/>
              <a:chExt cx="1565766" cy="3294010"/>
            </a:xfrm>
          </p:grpSpPr>
          <p:grpSp>
            <p:nvGrpSpPr>
              <p:cNvPr id="28" name="Group 27"/>
              <p:cNvGrpSpPr/>
              <p:nvPr/>
            </p:nvGrpSpPr>
            <p:grpSpPr>
              <a:xfrm>
                <a:off x="6196511" y="1887967"/>
                <a:ext cx="1565766" cy="3294010"/>
                <a:chOff x="6196511" y="1887967"/>
                <a:chExt cx="1565766" cy="3294010"/>
              </a:xfrm>
            </p:grpSpPr>
            <p:sp>
              <p:nvSpPr>
                <p:cNvPr id="30" name="Oval 29"/>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66"/>
          <p:cNvGrpSpPr/>
          <p:nvPr/>
        </p:nvGrpSpPr>
        <p:grpSpPr>
          <a:xfrm>
            <a:off x="7899586" y="252295"/>
            <a:ext cx="3873874" cy="3739337"/>
            <a:chOff x="7899586" y="252295"/>
            <a:chExt cx="3873874" cy="3739337"/>
          </a:xfrm>
        </p:grpSpPr>
        <p:sp>
          <p:nvSpPr>
            <p:cNvPr id="6" name="Rectangle 5"/>
            <p:cNvSpPr/>
            <p:nvPr/>
          </p:nvSpPr>
          <p:spPr>
            <a:xfrm>
              <a:off x="7899586" y="1960307"/>
              <a:ext cx="3873874"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“‘And God said unto Noah: The end of all flesh is come before me, for the earth is filled with violence, and behold I will destroy all flesh from off the earth’ [</a:t>
              </a:r>
              <a:r>
                <a:rPr lang="en-US" b="0" i="0" u="none" strike="noStrike" dirty="0">
                  <a:solidFill>
                    <a:schemeClr val="bg1"/>
                  </a:solidFill>
                  <a:effectLst/>
                  <a:latin typeface="Calibri" panose="020F0502020204030204" pitchFamily="34" charset="0"/>
                </a:rPr>
                <a:t>Moses 8:30</a:t>
              </a:r>
              <a:r>
                <a:rPr lang="en-US" b="0" i="0" dirty="0">
                  <a:solidFill>
                    <a:schemeClr val="bg1"/>
                  </a:solidFill>
                  <a:effectLst/>
                  <a:latin typeface="Calibri" panose="020F0502020204030204" pitchFamily="34" charset="0"/>
                </a:rPr>
                <a:t>].</a:t>
              </a:r>
            </a:p>
            <a:p>
              <a:pPr fontAlgn="base"/>
              <a:r>
                <a:rPr lang="en-US" b="0" i="0" dirty="0">
                  <a:solidFill>
                    <a:schemeClr val="bg1"/>
                  </a:solidFill>
                  <a:effectLst/>
                  <a:latin typeface="Calibri" panose="020F0502020204030204" pitchFamily="34" charset="0"/>
                </a:rPr>
                <a:t>“And this He did. Noah and his </a:t>
              </a:r>
              <a:r>
                <a:rPr lang="en-US" b="0" i="0" u="none" strike="noStrike" dirty="0">
                  <a:solidFill>
                    <a:schemeClr val="bg1"/>
                  </a:solidFill>
                  <a:effectLst/>
                  <a:latin typeface="Calibri" panose="020F0502020204030204" pitchFamily="34" charset="0"/>
                </a:rPr>
                <a:t>family</a:t>
              </a:r>
              <a:r>
                <a:rPr lang="en-US" b="0" i="0" dirty="0">
                  <a:solidFill>
                    <a:schemeClr val="bg1"/>
                  </a:solidFill>
                  <a:effectLst/>
                  <a:latin typeface="Calibri" panose="020F0502020204030204" pitchFamily="34" charset="0"/>
                </a:rPr>
                <a:t> were the sole survivors.</a:t>
              </a:r>
            </a:p>
          </p:txBody>
        </p:sp>
        <p:grpSp>
          <p:nvGrpSpPr>
            <p:cNvPr id="44" name="Group 43"/>
            <p:cNvGrpSpPr/>
            <p:nvPr/>
          </p:nvGrpSpPr>
          <p:grpSpPr>
            <a:xfrm>
              <a:off x="10108570" y="252295"/>
              <a:ext cx="914511" cy="1702881"/>
              <a:chOff x="2819915" y="1752600"/>
              <a:chExt cx="1828315" cy="3418171"/>
            </a:xfrm>
          </p:grpSpPr>
          <p:sp>
            <p:nvSpPr>
              <p:cNvPr id="45" name="Oval 44"/>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67"/>
          <p:cNvGrpSpPr/>
          <p:nvPr/>
        </p:nvGrpSpPr>
        <p:grpSpPr>
          <a:xfrm>
            <a:off x="6215063" y="4409222"/>
            <a:ext cx="5416721" cy="2116359"/>
            <a:chOff x="6215063" y="4409222"/>
            <a:chExt cx="5416721" cy="2116359"/>
          </a:xfrm>
        </p:grpSpPr>
        <p:sp>
          <p:nvSpPr>
            <p:cNvPr id="7" name="Rectangle 6"/>
            <p:cNvSpPr/>
            <p:nvPr/>
          </p:nvSpPr>
          <p:spPr>
            <a:xfrm>
              <a:off x="6215063" y="4900890"/>
              <a:ext cx="424927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 people of Sodom and Gomorrah went through a similar cycle. They were warned and heeded not. For their iniquities ‘the Lord rained upon [them] brimstone and fire’ [</a:t>
              </a:r>
              <a:r>
                <a:rPr lang="en-US" b="0" i="0" u="none" strike="noStrike" dirty="0">
                  <a:solidFill>
                    <a:schemeClr val="bg1"/>
                  </a:solidFill>
                  <a:effectLst/>
                  <a:latin typeface="Calibri" panose="020F0502020204030204" pitchFamily="34" charset="0"/>
                </a:rPr>
                <a:t>Genesis 19:24</a:t>
              </a:r>
              <a:r>
                <a:rPr lang="en-US" b="0" i="0" dirty="0">
                  <a:solidFill>
                    <a:schemeClr val="bg1"/>
                  </a:solidFill>
                  <a:effectLst/>
                  <a:latin typeface="Calibri" panose="020F0502020204030204" pitchFamily="34" charset="0"/>
                </a:rPr>
                <a:t>]. </a:t>
              </a:r>
              <a:endParaRPr lang="en-US" dirty="0">
                <a:solidFill>
                  <a:schemeClr val="bg1"/>
                </a:solidFill>
              </a:endParaRPr>
            </a:p>
          </p:txBody>
        </p:sp>
        <p:grpSp>
          <p:nvGrpSpPr>
            <p:cNvPr id="69" name="Group 68"/>
            <p:cNvGrpSpPr/>
            <p:nvPr/>
          </p:nvGrpSpPr>
          <p:grpSpPr>
            <a:xfrm>
              <a:off x="10513611" y="4409222"/>
              <a:ext cx="1118173" cy="2116359"/>
              <a:chOff x="3810000" y="553998"/>
              <a:chExt cx="1839832" cy="3482238"/>
            </a:xfrm>
          </p:grpSpPr>
          <p:sp>
            <p:nvSpPr>
              <p:cNvPr id="70" name="Cloud 6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Extract 78"/>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4220061" y="818482"/>
                <a:ext cx="938018" cy="300171"/>
                <a:chOff x="1756756" y="4876800"/>
                <a:chExt cx="4088873" cy="1308463"/>
              </a:xfrm>
            </p:grpSpPr>
            <p:grpSp>
              <p:nvGrpSpPr>
                <p:cNvPr id="117" name="Group 116"/>
                <p:cNvGrpSpPr/>
                <p:nvPr/>
              </p:nvGrpSpPr>
              <p:grpSpPr>
                <a:xfrm>
                  <a:off x="1756756" y="4876800"/>
                  <a:ext cx="1367444" cy="1295400"/>
                  <a:chOff x="1756756" y="4876800"/>
                  <a:chExt cx="1367444" cy="1295400"/>
                </a:xfrm>
              </p:grpSpPr>
              <p:sp>
                <p:nvSpPr>
                  <p:cNvPr id="128" name="Quad Arrow Callout 12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119647" y="4889863"/>
                  <a:ext cx="1367444" cy="1295400"/>
                  <a:chOff x="1756756" y="4876800"/>
                  <a:chExt cx="1367444" cy="1295400"/>
                </a:xfrm>
              </p:grpSpPr>
              <p:sp>
                <p:nvSpPr>
                  <p:cNvPr id="125" name="Quad Arrow Callout 12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478185" y="4889863"/>
                  <a:ext cx="1367444" cy="1295400"/>
                  <a:chOff x="1756756" y="4876800"/>
                  <a:chExt cx="1367444" cy="1295400"/>
                </a:xfrm>
              </p:grpSpPr>
              <p:sp>
                <p:nvSpPr>
                  <p:cNvPr id="122" name="Quad Arrow Callout 12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Quad Arrow Callout 11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7531393">
                <a:off x="4356564" y="2143638"/>
                <a:ext cx="938018" cy="300171"/>
                <a:chOff x="1756756" y="4876800"/>
                <a:chExt cx="4088873" cy="1308463"/>
              </a:xfrm>
            </p:grpSpPr>
            <p:grpSp>
              <p:nvGrpSpPr>
                <p:cNvPr id="103" name="Group 102"/>
                <p:cNvGrpSpPr/>
                <p:nvPr/>
              </p:nvGrpSpPr>
              <p:grpSpPr>
                <a:xfrm>
                  <a:off x="1756756" y="4876800"/>
                  <a:ext cx="1367444" cy="1295400"/>
                  <a:chOff x="1756756" y="4876800"/>
                  <a:chExt cx="1367444" cy="1295400"/>
                </a:xfrm>
              </p:grpSpPr>
              <p:sp>
                <p:nvSpPr>
                  <p:cNvPr id="114" name="Quad Arrow Callout 11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119647" y="4889863"/>
                  <a:ext cx="1367444" cy="1295400"/>
                  <a:chOff x="1756756" y="4876800"/>
                  <a:chExt cx="1367444" cy="1295400"/>
                </a:xfrm>
              </p:grpSpPr>
              <p:sp>
                <p:nvSpPr>
                  <p:cNvPr id="111" name="Quad Arrow Callout 11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78185" y="4889863"/>
                  <a:ext cx="1367444" cy="1295400"/>
                  <a:chOff x="1756756" y="4876800"/>
                  <a:chExt cx="1367444" cy="1295400"/>
                </a:xfrm>
              </p:grpSpPr>
              <p:sp>
                <p:nvSpPr>
                  <p:cNvPr id="108" name="Quad Arrow Callout 10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Quad Arrow Callout 10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17531393">
                <a:off x="3995156" y="3097226"/>
                <a:ext cx="938018" cy="300171"/>
                <a:chOff x="1756756" y="4876800"/>
                <a:chExt cx="4088873" cy="1308463"/>
              </a:xfrm>
            </p:grpSpPr>
            <p:grpSp>
              <p:nvGrpSpPr>
                <p:cNvPr id="89" name="Group 88"/>
                <p:cNvGrpSpPr/>
                <p:nvPr/>
              </p:nvGrpSpPr>
              <p:grpSpPr>
                <a:xfrm>
                  <a:off x="1756756" y="4876800"/>
                  <a:ext cx="1367444" cy="1295400"/>
                  <a:chOff x="1756756" y="4876800"/>
                  <a:chExt cx="1367444" cy="1295400"/>
                </a:xfrm>
              </p:grpSpPr>
              <p:sp>
                <p:nvSpPr>
                  <p:cNvPr id="100" name="Quad Arrow Callout 9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3119647" y="4889863"/>
                  <a:ext cx="1367444" cy="1295400"/>
                  <a:chOff x="1756756" y="4876800"/>
                  <a:chExt cx="1367444" cy="1295400"/>
                </a:xfrm>
              </p:grpSpPr>
              <p:sp>
                <p:nvSpPr>
                  <p:cNvPr id="97" name="Quad Arrow Callout 9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478185" y="4889863"/>
                  <a:ext cx="1367444" cy="1295400"/>
                  <a:chOff x="1756756" y="4876800"/>
                  <a:chExt cx="1367444" cy="1295400"/>
                </a:xfrm>
              </p:grpSpPr>
              <p:sp>
                <p:nvSpPr>
                  <p:cNvPr id="94" name="Quad Arrow Callout 9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Quad Arrow Callout 9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Cloud 86"/>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268"/>
          <p:cNvGrpSpPr/>
          <p:nvPr/>
        </p:nvGrpSpPr>
        <p:grpSpPr>
          <a:xfrm>
            <a:off x="253828" y="4641627"/>
            <a:ext cx="5154847" cy="1516477"/>
            <a:chOff x="253828" y="4641627"/>
            <a:chExt cx="5154847" cy="1516477"/>
          </a:xfrm>
        </p:grpSpPr>
        <p:sp>
          <p:nvSpPr>
            <p:cNvPr id="8" name="Rectangle 7"/>
            <p:cNvSpPr/>
            <p:nvPr/>
          </p:nvSpPr>
          <p:spPr>
            <a:xfrm>
              <a:off x="1045510" y="4641627"/>
              <a:ext cx="3769658"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“Jerusalem was destroyed and its inhabitants were scattered throughout the earth because of their rejection of God’s laws of righteous living. …</a:t>
              </a:r>
            </a:p>
          </p:txBody>
        </p:sp>
        <p:grpSp>
          <p:nvGrpSpPr>
            <p:cNvPr id="131" name="Group 130"/>
            <p:cNvGrpSpPr/>
            <p:nvPr/>
          </p:nvGrpSpPr>
          <p:grpSpPr>
            <a:xfrm>
              <a:off x="253828" y="4680032"/>
              <a:ext cx="774142" cy="1478072"/>
              <a:chOff x="6523258" y="1056356"/>
              <a:chExt cx="1727835" cy="3565259"/>
            </a:xfrm>
          </p:grpSpPr>
          <p:sp>
            <p:nvSpPr>
              <p:cNvPr id="132" name="Oval 131"/>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6833658" y="4171244"/>
                <a:ext cx="1048088" cy="450371"/>
                <a:chOff x="2553716" y="4097121"/>
                <a:chExt cx="1072559" cy="580393"/>
              </a:xfrm>
            </p:grpSpPr>
            <p:grpSp>
              <p:nvGrpSpPr>
                <p:cNvPr id="168" name="Group 3"/>
                <p:cNvGrpSpPr/>
                <p:nvPr/>
              </p:nvGrpSpPr>
              <p:grpSpPr>
                <a:xfrm rot="2754858">
                  <a:off x="2662540" y="4014465"/>
                  <a:ext cx="362746" cy="580393"/>
                  <a:chOff x="1676400" y="2133600"/>
                  <a:chExt cx="1447800" cy="2088845"/>
                </a:xfrm>
              </p:grpSpPr>
              <p:sp>
                <p:nvSpPr>
                  <p:cNvPr id="173" name="Oval 17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8"/>
                <p:cNvGrpSpPr/>
                <p:nvPr/>
              </p:nvGrpSpPr>
              <p:grpSpPr>
                <a:xfrm rot="19182012">
                  <a:off x="3263529" y="4097121"/>
                  <a:ext cx="362746" cy="580393"/>
                  <a:chOff x="1676400" y="2133600"/>
                  <a:chExt cx="1447800" cy="2088845"/>
                </a:xfrm>
              </p:grpSpPr>
              <p:sp>
                <p:nvSpPr>
                  <p:cNvPr id="170" name="Oval 16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rapezoid 138"/>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6952896" y="2202573"/>
                <a:ext cx="636861" cy="2098903"/>
                <a:chOff x="6959643" y="2218714"/>
                <a:chExt cx="645186" cy="2113891"/>
              </a:xfrm>
            </p:grpSpPr>
            <p:sp>
              <p:nvSpPr>
                <p:cNvPr id="165" name="Trapezoid 164"/>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6753934" y="1458100"/>
                <a:ext cx="1286562" cy="216177"/>
                <a:chOff x="6753934" y="1458100"/>
                <a:chExt cx="1286562" cy="216177"/>
              </a:xfrm>
            </p:grpSpPr>
            <p:sp>
              <p:nvSpPr>
                <p:cNvPr id="160" name="Rounded Rectangle 159"/>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Quad Arrow 151"/>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7125206" y="2246482"/>
                <a:ext cx="511959" cy="211463"/>
                <a:chOff x="6753934" y="1458100"/>
                <a:chExt cx="1286562" cy="216177"/>
              </a:xfrm>
            </p:grpSpPr>
            <p:sp>
              <p:nvSpPr>
                <p:cNvPr id="155" name="Rounded Rectangle 154"/>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a:off x="4563932" y="4716208"/>
              <a:ext cx="844743" cy="1382845"/>
              <a:chOff x="1593589" y="398948"/>
              <a:chExt cx="2902209" cy="5087452"/>
            </a:xfrm>
          </p:grpSpPr>
          <p:grpSp>
            <p:nvGrpSpPr>
              <p:cNvPr id="177" name="Group 33"/>
              <p:cNvGrpSpPr/>
              <p:nvPr/>
            </p:nvGrpSpPr>
            <p:grpSpPr>
              <a:xfrm>
                <a:off x="1593589" y="398948"/>
                <a:ext cx="2902209" cy="5087452"/>
                <a:chOff x="1593589" y="398948"/>
                <a:chExt cx="1375870" cy="4260181"/>
              </a:xfrm>
            </p:grpSpPr>
            <p:sp>
              <p:nvSpPr>
                <p:cNvPr id="19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3"/>
                <p:cNvGrpSpPr/>
                <p:nvPr/>
              </p:nvGrpSpPr>
              <p:grpSpPr>
                <a:xfrm>
                  <a:off x="2383609" y="1732280"/>
                  <a:ext cx="585850" cy="1566411"/>
                  <a:chOff x="4699336" y="2759583"/>
                  <a:chExt cx="1168064" cy="2193417"/>
                </a:xfrm>
              </p:grpSpPr>
              <p:sp>
                <p:nvSpPr>
                  <p:cNvPr id="21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43"/>
              <p:cNvGrpSpPr/>
              <p:nvPr/>
            </p:nvGrpSpPr>
            <p:grpSpPr>
              <a:xfrm rot="5003920">
                <a:off x="2288001" y="3506278"/>
                <a:ext cx="2489460" cy="381000"/>
                <a:chOff x="1600200" y="6781800"/>
                <a:chExt cx="2754086" cy="1143000"/>
              </a:xfrm>
            </p:grpSpPr>
            <p:sp>
              <p:nvSpPr>
                <p:cNvPr id="188" name="Chevron 18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Chevron 18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Chevron 18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hevron 19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Chevron 19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Chevron 19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hevron 19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44"/>
              <p:cNvGrpSpPr/>
              <p:nvPr/>
            </p:nvGrpSpPr>
            <p:grpSpPr>
              <a:xfrm rot="16596080" flipH="1">
                <a:off x="1145001" y="3506278"/>
                <a:ext cx="2489460" cy="381000"/>
                <a:chOff x="1600200" y="6781800"/>
                <a:chExt cx="2754086" cy="1143000"/>
              </a:xfrm>
            </p:grpSpPr>
            <p:sp>
              <p:nvSpPr>
                <p:cNvPr id="181" name="Chevron 18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Chevron 18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hevron 18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Chevron 18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Chevron 18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Chevron 18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Chevron 18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0" name="Rectangle 17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269"/>
          <p:cNvGrpSpPr/>
          <p:nvPr/>
        </p:nvGrpSpPr>
        <p:grpSpPr>
          <a:xfrm>
            <a:off x="159232" y="1426180"/>
            <a:ext cx="3842599" cy="2878692"/>
            <a:chOff x="159232" y="1426180"/>
            <a:chExt cx="3842599" cy="2878692"/>
          </a:xfrm>
        </p:grpSpPr>
        <p:sp>
          <p:nvSpPr>
            <p:cNvPr id="9" name="Rectangle 8"/>
            <p:cNvSpPr/>
            <p:nvPr/>
          </p:nvSpPr>
          <p:spPr>
            <a:xfrm>
              <a:off x="650413" y="1996548"/>
              <a:ext cx="2815049" cy="2308324"/>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“In America two great civilizations, the </a:t>
              </a:r>
              <a:r>
                <a:rPr lang="en-US" b="0" i="0" dirty="0" err="1">
                  <a:solidFill>
                    <a:schemeClr val="bg1"/>
                  </a:solidFill>
                  <a:effectLst/>
                  <a:latin typeface="Calibri" panose="020F0502020204030204" pitchFamily="34" charset="0"/>
                </a:rPr>
                <a:t>Jaredite</a:t>
              </a:r>
              <a:r>
                <a:rPr lang="en-US" b="0" i="0" dirty="0">
                  <a:solidFill>
                    <a:schemeClr val="bg1"/>
                  </a:solidFill>
                  <a:effectLst/>
                  <a:latin typeface="Calibri" panose="020F0502020204030204" pitchFamily="34" charset="0"/>
                </a:rPr>
                <a:t> and the Nephite, were completely annihilated because of their rejection of the laws of righteousness which God revealed unto them.</a:t>
              </a:r>
            </a:p>
          </p:txBody>
        </p:sp>
        <p:grpSp>
          <p:nvGrpSpPr>
            <p:cNvPr id="214" name="Group 213"/>
            <p:cNvGrpSpPr/>
            <p:nvPr/>
          </p:nvGrpSpPr>
          <p:grpSpPr>
            <a:xfrm>
              <a:off x="159232" y="1426180"/>
              <a:ext cx="575765" cy="1373662"/>
              <a:chOff x="397451" y="228598"/>
              <a:chExt cx="1468018" cy="3502402"/>
            </a:xfrm>
          </p:grpSpPr>
          <p:sp>
            <p:nvSpPr>
              <p:cNvPr id="215" name="Oval 214"/>
              <p:cNvSpPr/>
              <p:nvPr/>
            </p:nvSpPr>
            <p:spPr>
              <a:xfrm rot="18351009">
                <a:off x="270681" y="2203966"/>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3424369">
                <a:off x="1450963" y="2194762"/>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710999" y="1363546"/>
                <a:ext cx="939777" cy="204645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9846626">
                <a:off x="1276514"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rot="1753374" flipH="1">
                <a:off x="618671"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78482" y="343180"/>
                <a:ext cx="939777" cy="12594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ouble Wave 222"/>
              <p:cNvSpPr/>
              <p:nvPr/>
            </p:nvSpPr>
            <p:spPr>
              <a:xfrm rot="21307692">
                <a:off x="1521349" y="449744"/>
                <a:ext cx="278349" cy="92742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ouble Wave 223"/>
              <p:cNvSpPr/>
              <p:nvPr/>
            </p:nvSpPr>
            <p:spPr>
              <a:xfrm rot="407729">
                <a:off x="526552" y="443485"/>
                <a:ext cx="250486" cy="92742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5400000">
                <a:off x="843787" y="-36688"/>
                <a:ext cx="626195" cy="11567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5400000">
                <a:off x="1057026" y="-67224"/>
                <a:ext cx="180121" cy="13121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rot="2009698">
                <a:off x="1023518" y="1336540"/>
                <a:ext cx="110402" cy="165179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491023" y="2480111"/>
                <a:ext cx="437375" cy="63042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3273923" y="2612397"/>
              <a:ext cx="727908" cy="1180439"/>
              <a:chOff x="304800" y="2362200"/>
              <a:chExt cx="2081802" cy="4038600"/>
            </a:xfrm>
          </p:grpSpPr>
          <p:sp>
            <p:nvSpPr>
              <p:cNvPr id="230" name="Oval 229"/>
              <p:cNvSpPr/>
              <p:nvPr/>
            </p:nvSpPr>
            <p:spPr>
              <a:xfrm rot="2278251" flipH="1">
                <a:off x="1840718" y="5020338"/>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20242653">
                <a:off x="304800" y="5134947"/>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1217087" flipH="1">
                <a:off x="573179" y="3912079"/>
                <a:ext cx="532246" cy="13704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rot="20382913">
                <a:off x="1624865" y="3905059"/>
                <a:ext cx="488948" cy="132254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50279">
                <a:off x="1315690" y="5988772"/>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0950279">
                <a:off x="824083" y="5988773"/>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779479" y="3849978"/>
                <a:ext cx="1182866" cy="228477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10800000">
                <a:off x="1026459" y="3842459"/>
                <a:ext cx="685800" cy="467857"/>
              </a:xfrm>
              <a:prstGeom prst="trapezoid">
                <a:avLst>
                  <a:gd name="adj" fmla="val 445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796407" y="2539480"/>
                <a:ext cx="1182866" cy="16763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rot="671737">
                <a:off x="692985" y="2652530"/>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4"/>
              <p:cNvGrpSpPr/>
              <p:nvPr/>
            </p:nvGrpSpPr>
            <p:grpSpPr>
              <a:xfrm>
                <a:off x="790065" y="5032887"/>
                <a:ext cx="1031189" cy="1042219"/>
                <a:chOff x="7543801" y="3644154"/>
                <a:chExt cx="1066799" cy="1004047"/>
              </a:xfrm>
            </p:grpSpPr>
            <p:sp>
              <p:nvSpPr>
                <p:cNvPr id="261" name="Rounded Rectangle 1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162"/>
                <p:cNvGrpSpPr/>
                <p:nvPr/>
              </p:nvGrpSpPr>
              <p:grpSpPr>
                <a:xfrm>
                  <a:off x="7543801" y="3644154"/>
                  <a:ext cx="439270" cy="1004047"/>
                  <a:chOff x="6827799" y="4920787"/>
                  <a:chExt cx="834345" cy="1922990"/>
                </a:xfrm>
                <a:solidFill>
                  <a:srgbClr val="D98A33"/>
                </a:solidFill>
              </p:grpSpPr>
              <p:sp>
                <p:nvSpPr>
                  <p:cNvPr id="263" name="Double Wave 1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ouble Wave 20"/>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1"/>
                  <p:cNvSpPr/>
                  <p:nvPr/>
                </p:nvSpPr>
                <p:spPr>
                  <a:xfrm>
                    <a:off x="7010401" y="4920787"/>
                    <a:ext cx="651743" cy="4894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1" name="Cloud 240"/>
              <p:cNvSpPr/>
              <p:nvPr/>
            </p:nvSpPr>
            <p:spPr>
              <a:xfrm rot="20696985">
                <a:off x="1690499" y="2593106"/>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13"/>
              <p:cNvSpPr/>
              <p:nvPr/>
            </p:nvSpPr>
            <p:spPr>
              <a:xfrm rot="16200000" flipH="1">
                <a:off x="940676" y="2090273"/>
                <a:ext cx="911942" cy="14557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11"/>
              <p:cNvGrpSpPr/>
              <p:nvPr/>
            </p:nvGrpSpPr>
            <p:grpSpPr>
              <a:xfrm>
                <a:off x="685800" y="2971800"/>
                <a:ext cx="1371600" cy="304800"/>
                <a:chOff x="990600" y="-304800"/>
                <a:chExt cx="3200400" cy="609600"/>
              </a:xfrm>
            </p:grpSpPr>
            <p:sp>
              <p:nvSpPr>
                <p:cNvPr id="253" name="Rectangle 252"/>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05"/>
                <p:cNvGrpSpPr/>
                <p:nvPr/>
              </p:nvGrpSpPr>
              <p:grpSpPr>
                <a:xfrm>
                  <a:off x="1066800" y="-266700"/>
                  <a:ext cx="1447800" cy="533400"/>
                  <a:chOff x="1066800" y="-266700"/>
                  <a:chExt cx="1447800" cy="533400"/>
                </a:xfrm>
              </p:grpSpPr>
              <p:sp>
                <p:nvSpPr>
                  <p:cNvPr id="259" name="Isosceles Triangle 258"/>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06"/>
                <p:cNvGrpSpPr/>
                <p:nvPr/>
              </p:nvGrpSpPr>
              <p:grpSpPr>
                <a:xfrm>
                  <a:off x="2133600" y="-266700"/>
                  <a:ext cx="1447800" cy="533400"/>
                  <a:chOff x="1066800" y="-266700"/>
                  <a:chExt cx="1447800" cy="533400"/>
                </a:xfrm>
              </p:grpSpPr>
              <p:sp>
                <p:nvSpPr>
                  <p:cNvPr id="257" name="Isosceles Triangle 256"/>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Isosceles Triangle 257"/>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Isosceles Triangle 255"/>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11"/>
              <p:cNvGrpSpPr/>
              <p:nvPr/>
            </p:nvGrpSpPr>
            <p:grpSpPr>
              <a:xfrm>
                <a:off x="1210235" y="5051612"/>
                <a:ext cx="609600" cy="152400"/>
                <a:chOff x="990600" y="-304800"/>
                <a:chExt cx="3200400" cy="609600"/>
              </a:xfrm>
            </p:grpSpPr>
            <p:sp>
              <p:nvSpPr>
                <p:cNvPr id="245" name="Rectangle 244"/>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05"/>
                <p:cNvGrpSpPr/>
                <p:nvPr/>
              </p:nvGrpSpPr>
              <p:grpSpPr>
                <a:xfrm>
                  <a:off x="1066800" y="-266700"/>
                  <a:ext cx="1447800" cy="533400"/>
                  <a:chOff x="1066800" y="-266700"/>
                  <a:chExt cx="1447800" cy="533400"/>
                </a:xfrm>
              </p:grpSpPr>
              <p:sp>
                <p:nvSpPr>
                  <p:cNvPr id="251" name="Isosceles Triangle 250"/>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06"/>
                <p:cNvGrpSpPr/>
                <p:nvPr/>
              </p:nvGrpSpPr>
              <p:grpSpPr>
                <a:xfrm>
                  <a:off x="2133600" y="-266700"/>
                  <a:ext cx="1447800" cy="533400"/>
                  <a:chOff x="1066800" y="-266700"/>
                  <a:chExt cx="1447800" cy="533400"/>
                </a:xfrm>
              </p:grpSpPr>
              <p:sp>
                <p:nvSpPr>
                  <p:cNvPr id="249" name="Isosceles Triangle 248"/>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Isosceles Triangle 247"/>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639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176" name="TextBox 175"/>
          <p:cNvSpPr txBox="1"/>
          <p:nvPr/>
        </p:nvSpPr>
        <p:spPr>
          <a:xfrm>
            <a:off x="564776" y="397400"/>
            <a:ext cx="8081683" cy="4832092"/>
          </a:xfrm>
          <a:prstGeom prst="rect">
            <a:avLst/>
          </a:prstGeom>
          <a:noFill/>
        </p:spPr>
        <p:txBody>
          <a:bodyPr wrap="square" rtlCol="0">
            <a:spAutoFit/>
          </a:bodyPr>
          <a:lstStyle/>
          <a:p>
            <a:pPr fontAlgn="base"/>
            <a:r>
              <a:rPr lang="en-US" sz="2800" b="0" i="0" dirty="0">
                <a:solidFill>
                  <a:schemeClr val="bg1"/>
                </a:solidFill>
                <a:effectLst/>
                <a:latin typeface="Calibri" panose="020F0502020204030204" pitchFamily="34" charset="0"/>
              </a:rPr>
              <a:t>“…the Lord, through His prophets, pointed out their iniquities, warned them, and predicted their destruction if they did not repent. This they did not do. Consequently they were totally destroyed.</a:t>
            </a:r>
          </a:p>
          <a:p>
            <a:pPr fontAlgn="base"/>
            <a:endParaRPr lang="en-US" sz="2800" b="0" i="0" dirty="0">
              <a:solidFill>
                <a:schemeClr val="bg1"/>
              </a:solidFill>
              <a:effectLst/>
              <a:latin typeface="Calibri" panose="020F0502020204030204" pitchFamily="34" charset="0"/>
            </a:endParaRPr>
          </a:p>
          <a:p>
            <a:pPr fontAlgn="base"/>
            <a:r>
              <a:rPr lang="en-US" sz="2800" b="0" i="0" dirty="0">
                <a:solidFill>
                  <a:schemeClr val="bg1"/>
                </a:solidFill>
                <a:effectLst/>
                <a:latin typeface="Calibri" panose="020F0502020204030204" pitchFamily="34" charset="0"/>
              </a:rPr>
              <a:t>“We today are approaching the close of a similar cycle. We have been warned that we are ripening in iniquity and that we will be destroyed if we do not repent. …</a:t>
            </a:r>
          </a:p>
          <a:p>
            <a:pPr fontAlgn="base"/>
            <a:endParaRPr lang="en-US" sz="2800" b="0" i="0" dirty="0">
              <a:solidFill>
                <a:schemeClr val="bg1"/>
              </a:solidFill>
              <a:effectLst/>
              <a:latin typeface="Calibri" panose="020F0502020204030204" pitchFamily="34" charset="0"/>
            </a:endParaRPr>
          </a:p>
          <a:p>
            <a:pPr fontAlgn="base"/>
            <a:r>
              <a:rPr lang="en-US" sz="2800" b="0" i="0" dirty="0">
                <a:solidFill>
                  <a:schemeClr val="bg1"/>
                </a:solidFill>
                <a:effectLst/>
                <a:latin typeface="Calibri" panose="020F0502020204030204" pitchFamily="34" charset="0"/>
              </a:rPr>
              <a:t>“There is but one way these impending calamities can be avoided, and that way is repentance” </a:t>
            </a:r>
            <a:r>
              <a:rPr lang="en-US" b="0" i="0" dirty="0">
                <a:solidFill>
                  <a:schemeClr val="bg1"/>
                </a:solidFill>
                <a:effectLst/>
                <a:latin typeface="Calibri" panose="020F0502020204030204" pitchFamily="34" charset="0"/>
              </a:rPr>
              <a:t>(2)</a:t>
            </a:r>
            <a:endParaRPr lang="en-US" dirty="0">
              <a:solidFill>
                <a:schemeClr val="bg1"/>
              </a:solidFill>
            </a:endParaRPr>
          </a:p>
        </p:txBody>
      </p:sp>
      <p:pic>
        <p:nvPicPr>
          <p:cNvPr id="4098" name="Picture 2" descr="https://www.lds.org/bc/content/shared/content/images/gospel-library/magazine/ensignlp.nfo:o:27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163" y="1680882"/>
            <a:ext cx="2722095" cy="354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Cut Off Thine Hair</a:t>
            </a:r>
            <a:endParaRPr lang="en-US" sz="4000" dirty="0">
              <a:solidFill>
                <a:schemeClr val="bg1"/>
              </a:solidFill>
            </a:endParaRP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7:29</a:t>
            </a:r>
          </a:p>
        </p:txBody>
      </p:sp>
      <p:sp>
        <p:nvSpPr>
          <p:cNvPr id="173" name="Rectangle 172"/>
          <p:cNvSpPr/>
          <p:nvPr/>
        </p:nvSpPr>
        <p:spPr>
          <a:xfrm>
            <a:off x="528118" y="1096607"/>
            <a:ext cx="6096000" cy="1015663"/>
          </a:xfrm>
          <a:prstGeom prst="rect">
            <a:avLst/>
          </a:prstGeom>
        </p:spPr>
        <p:txBody>
          <a:bodyPr>
            <a:spAutoFit/>
          </a:bodyPr>
          <a:lstStyle/>
          <a:p>
            <a:r>
              <a:rPr lang="en-US" sz="2000" i="1" dirty="0">
                <a:solidFill>
                  <a:srgbClr val="FFFF00"/>
                </a:solidFill>
              </a:rPr>
              <a:t>Then Job arose, and rent his mantle, and shaved his head, and fell down upon the ground, and worshipped,</a:t>
            </a:r>
          </a:p>
          <a:p>
            <a:r>
              <a:rPr lang="en-US" sz="2000" i="1" dirty="0">
                <a:solidFill>
                  <a:srgbClr val="FFFF00"/>
                </a:solidFill>
              </a:rPr>
              <a:t>Job 1:20</a:t>
            </a:r>
          </a:p>
        </p:txBody>
      </p:sp>
      <p:sp>
        <p:nvSpPr>
          <p:cNvPr id="176" name="TextBox 175"/>
          <p:cNvSpPr txBox="1"/>
          <p:nvPr/>
        </p:nvSpPr>
        <p:spPr>
          <a:xfrm>
            <a:off x="5116108" y="709087"/>
            <a:ext cx="1950401" cy="369332"/>
          </a:xfrm>
          <a:prstGeom prst="rect">
            <a:avLst/>
          </a:prstGeom>
          <a:noFill/>
        </p:spPr>
        <p:txBody>
          <a:bodyPr wrap="square" rtlCol="0">
            <a:spAutoFit/>
          </a:bodyPr>
          <a:lstStyle/>
          <a:p>
            <a:r>
              <a:rPr lang="en-US" dirty="0">
                <a:solidFill>
                  <a:schemeClr val="bg1"/>
                </a:solidFill>
              </a:rPr>
              <a:t>A symbol of grief </a:t>
            </a:r>
          </a:p>
        </p:txBody>
      </p:sp>
      <p:sp>
        <p:nvSpPr>
          <p:cNvPr id="2" name="Rectangle 1"/>
          <p:cNvSpPr/>
          <p:nvPr/>
        </p:nvSpPr>
        <p:spPr>
          <a:xfrm>
            <a:off x="5360894" y="2597057"/>
            <a:ext cx="6096000" cy="1200329"/>
          </a:xfrm>
          <a:prstGeom prst="rect">
            <a:avLst/>
          </a:prstGeom>
        </p:spPr>
        <p:txBody>
          <a:bodyPr>
            <a:spAutoFit/>
          </a:bodyPr>
          <a:lstStyle/>
          <a:p>
            <a:r>
              <a:rPr lang="en-US" i="1" dirty="0">
                <a:solidFill>
                  <a:srgbClr val="FFFF00"/>
                </a:solidFill>
                <a:latin typeface="Palatino"/>
              </a:rPr>
              <a:t> Make thee bald, and poll thee for thy delicate children; enlarge thy baldness as the eagle; for they are gone into captivity from thee.</a:t>
            </a:r>
          </a:p>
          <a:p>
            <a:r>
              <a:rPr lang="en-US" i="1" dirty="0">
                <a:solidFill>
                  <a:srgbClr val="FFFF00"/>
                </a:solidFill>
                <a:latin typeface="Palatino"/>
              </a:rPr>
              <a:t>Micah 1:16</a:t>
            </a:r>
            <a:endParaRPr lang="en-US" i="1" dirty="0">
              <a:solidFill>
                <a:srgbClr val="FFFF00"/>
              </a:solidFill>
            </a:endParaRPr>
          </a:p>
        </p:txBody>
      </p:sp>
      <p:sp>
        <p:nvSpPr>
          <p:cNvPr id="3" name="Rectangle 2"/>
          <p:cNvSpPr/>
          <p:nvPr/>
        </p:nvSpPr>
        <p:spPr>
          <a:xfrm>
            <a:off x="694053" y="4190241"/>
            <a:ext cx="5442837" cy="400110"/>
          </a:xfrm>
          <a:prstGeom prst="rect">
            <a:avLst/>
          </a:prstGeom>
        </p:spPr>
        <p:txBody>
          <a:bodyPr wrap="none">
            <a:spAutoFit/>
          </a:bodyPr>
          <a:lstStyle/>
          <a:p>
            <a:r>
              <a:rPr lang="en-US" sz="2000" dirty="0">
                <a:solidFill>
                  <a:schemeClr val="bg1"/>
                </a:solidFill>
              </a:rPr>
              <a:t>To cut off the hair was to bring down Israel’s pride.</a:t>
            </a:r>
          </a:p>
        </p:txBody>
      </p:sp>
      <p:sp>
        <p:nvSpPr>
          <p:cNvPr id="8" name="Rectangle 7"/>
          <p:cNvSpPr/>
          <p:nvPr/>
        </p:nvSpPr>
        <p:spPr>
          <a:xfrm>
            <a:off x="2637590" y="5624202"/>
            <a:ext cx="6096000" cy="923330"/>
          </a:xfrm>
          <a:prstGeom prst="rect">
            <a:avLst/>
          </a:prstGeom>
        </p:spPr>
        <p:txBody>
          <a:bodyPr>
            <a:spAutoFit/>
          </a:bodyPr>
          <a:lstStyle/>
          <a:p>
            <a:r>
              <a:rPr lang="en-US" dirty="0">
                <a:solidFill>
                  <a:schemeClr val="bg1"/>
                </a:solidFill>
              </a:rPr>
              <a:t> In Jeremiah’s view, Israel, now represented only by Judah and Jerusalem, had abandoned her consecration to Yahweh and was not worthy to wear the crown of her long hair.”  (3) </a:t>
            </a:r>
          </a:p>
        </p:txBody>
      </p:sp>
      <p:pic>
        <p:nvPicPr>
          <p:cNvPr id="1026" name="Picture 2" descr="http://media.freebibleimages.org/stories/FB_Paul_Corinth/overview_images/013-paul-corinth.jpg?14369478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485" y="3607772"/>
            <a:ext cx="2620210" cy="1965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xplorethestory.files.wordpress.com/2015/06/job-suffe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19" y="2066167"/>
            <a:ext cx="3524398" cy="196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2"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1219200" y="-29577"/>
            <a:ext cx="9744218" cy="923330"/>
          </a:xfrm>
          <a:prstGeom prst="rect">
            <a:avLst/>
          </a:prstGeom>
          <a:noFill/>
        </p:spPr>
        <p:txBody>
          <a:bodyPr wrap="square" rtlCol="0">
            <a:spAutoFit/>
          </a:bodyPr>
          <a:lstStyle/>
          <a:p>
            <a:pPr algn="ctr"/>
            <a:r>
              <a:rPr lang="en-US" sz="5400" dirty="0">
                <a:solidFill>
                  <a:schemeClr val="bg1"/>
                </a:solidFill>
              </a:rPr>
              <a:t>Israelites Choose to Disobey </a:t>
            </a:r>
            <a:endParaRPr lang="en-US" sz="4000" dirty="0">
              <a:solidFill>
                <a:schemeClr val="bg1"/>
              </a:solidFill>
            </a:endParaRPr>
          </a:p>
        </p:txBody>
      </p:sp>
      <p:sp>
        <p:nvSpPr>
          <p:cNvPr id="7" name="TextBox 6"/>
          <p:cNvSpPr txBox="1"/>
          <p:nvPr/>
        </p:nvSpPr>
        <p:spPr>
          <a:xfrm>
            <a:off x="76199" y="6485977"/>
            <a:ext cx="6678547" cy="369332"/>
          </a:xfrm>
          <a:prstGeom prst="rect">
            <a:avLst/>
          </a:prstGeom>
          <a:noFill/>
        </p:spPr>
        <p:txBody>
          <a:bodyPr wrap="square" rtlCol="0">
            <a:spAutoFit/>
          </a:bodyPr>
          <a:lstStyle/>
          <a:p>
            <a:r>
              <a:rPr lang="en-US" dirty="0">
                <a:solidFill>
                  <a:schemeClr val="bg1"/>
                </a:solidFill>
              </a:rPr>
              <a:t>Jeremiah 7:29</a:t>
            </a:r>
          </a:p>
        </p:txBody>
      </p:sp>
      <p:graphicFrame>
        <p:nvGraphicFramePr>
          <p:cNvPr id="12" name="Table 11"/>
          <p:cNvGraphicFramePr>
            <a:graphicFrameLocks noGrp="1"/>
          </p:cNvGraphicFramePr>
          <p:nvPr>
            <p:extLst>
              <p:ext uri="{D42A27DB-BD31-4B8C-83A1-F6EECF244321}">
                <p14:modId xmlns:p14="http://schemas.microsoft.com/office/powerpoint/2010/main" val="3461932304"/>
              </p:ext>
            </p:extLst>
          </p:nvPr>
        </p:nvGraphicFramePr>
        <p:xfrm>
          <a:off x="564777" y="1508758"/>
          <a:ext cx="11255190" cy="822960"/>
        </p:xfrm>
        <a:graphic>
          <a:graphicData uri="http://schemas.openxmlformats.org/drawingml/2006/table">
            <a:tbl>
              <a:tblPr firstRow="1" bandRow="1">
                <a:tableStyleId>{93296810-A885-4BE3-A3E7-6D5BEEA58F35}</a:tableStyleId>
              </a:tblPr>
              <a:tblGrid>
                <a:gridCol w="2251038">
                  <a:extLst>
                    <a:ext uri="{9D8B030D-6E8A-4147-A177-3AD203B41FA5}">
                      <a16:colId xmlns:a16="http://schemas.microsoft.com/office/drawing/2014/main" val="20000"/>
                    </a:ext>
                  </a:extLst>
                </a:gridCol>
                <a:gridCol w="2251038">
                  <a:extLst>
                    <a:ext uri="{9D8B030D-6E8A-4147-A177-3AD203B41FA5}">
                      <a16:colId xmlns:a16="http://schemas.microsoft.com/office/drawing/2014/main" val="20001"/>
                    </a:ext>
                  </a:extLst>
                </a:gridCol>
                <a:gridCol w="2251038">
                  <a:extLst>
                    <a:ext uri="{9D8B030D-6E8A-4147-A177-3AD203B41FA5}">
                      <a16:colId xmlns:a16="http://schemas.microsoft.com/office/drawing/2014/main" val="20002"/>
                    </a:ext>
                  </a:extLst>
                </a:gridCol>
                <a:gridCol w="2251038">
                  <a:extLst>
                    <a:ext uri="{9D8B030D-6E8A-4147-A177-3AD203B41FA5}">
                      <a16:colId xmlns:a16="http://schemas.microsoft.com/office/drawing/2014/main" val="20003"/>
                    </a:ext>
                  </a:extLst>
                </a:gridCol>
                <a:gridCol w="2251038">
                  <a:extLst>
                    <a:ext uri="{9D8B030D-6E8A-4147-A177-3AD203B41FA5}">
                      <a16:colId xmlns:a16="http://schemas.microsoft.com/office/drawing/2014/main" val="20004"/>
                    </a:ext>
                  </a:extLst>
                </a:gridCol>
              </a:tblGrid>
              <a:tr h="370840">
                <a:tc>
                  <a:txBody>
                    <a:bodyPr/>
                    <a:lstStyle/>
                    <a:p>
                      <a:r>
                        <a:rPr lang="en-US" sz="2400" dirty="0"/>
                        <a:t>Jeremiah 7:24-26, 30-31</a:t>
                      </a:r>
                    </a:p>
                  </a:txBody>
                  <a:tcPr/>
                </a:tc>
                <a:tc>
                  <a:txBody>
                    <a:bodyPr/>
                    <a:lstStyle/>
                    <a:p>
                      <a:r>
                        <a:rPr lang="en-US" sz="2400" dirty="0"/>
                        <a:t>Jeremiah 8:5-6, 12</a:t>
                      </a:r>
                    </a:p>
                  </a:txBody>
                  <a:tcPr/>
                </a:tc>
                <a:tc>
                  <a:txBody>
                    <a:bodyPr/>
                    <a:lstStyle/>
                    <a:p>
                      <a:r>
                        <a:rPr lang="en-US" sz="2400" dirty="0"/>
                        <a:t>Jeremiah 9:3-6</a:t>
                      </a:r>
                    </a:p>
                  </a:txBody>
                  <a:tcPr/>
                </a:tc>
                <a:tc>
                  <a:txBody>
                    <a:bodyPr/>
                    <a:lstStyle/>
                    <a:p>
                      <a:r>
                        <a:rPr lang="en-US" sz="2400" dirty="0"/>
                        <a:t>Jeremiah 11:9-10</a:t>
                      </a:r>
                    </a:p>
                  </a:txBody>
                  <a:tcPr/>
                </a:tc>
                <a:tc>
                  <a:txBody>
                    <a:bodyPr/>
                    <a:lstStyle/>
                    <a:p>
                      <a:r>
                        <a:rPr lang="en-US" sz="2400" u="none" strike="noStrike" kern="1200" dirty="0">
                          <a:effectLst/>
                        </a:rPr>
                        <a:t>Jeremiah 12:10–11</a:t>
                      </a:r>
                      <a:r>
                        <a:rPr lang="en-US" sz="2400" kern="1200" dirty="0">
                          <a:effectLst/>
                        </a:rPr>
                        <a:t>; </a:t>
                      </a:r>
                      <a:r>
                        <a:rPr lang="en-US" sz="2400" u="none" strike="noStrike" kern="1200" dirty="0">
                          <a:effectLst/>
                        </a:rPr>
                        <a:t>13:27</a:t>
                      </a:r>
                      <a:endParaRPr lang="en-US" sz="2400" dirty="0"/>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33103535"/>
              </p:ext>
            </p:extLst>
          </p:nvPr>
        </p:nvGraphicFramePr>
        <p:xfrm>
          <a:off x="564777" y="2900087"/>
          <a:ext cx="11255190" cy="3017520"/>
        </p:xfrm>
        <a:graphic>
          <a:graphicData uri="http://schemas.openxmlformats.org/drawingml/2006/table">
            <a:tbl>
              <a:tblPr firstRow="1" bandRow="1">
                <a:tableStyleId>{5C22544A-7EE6-4342-B048-85BDC9FD1C3A}</a:tableStyleId>
              </a:tblPr>
              <a:tblGrid>
                <a:gridCol w="2251038">
                  <a:extLst>
                    <a:ext uri="{9D8B030D-6E8A-4147-A177-3AD203B41FA5}">
                      <a16:colId xmlns:a16="http://schemas.microsoft.com/office/drawing/2014/main" val="20000"/>
                    </a:ext>
                  </a:extLst>
                </a:gridCol>
                <a:gridCol w="2251038">
                  <a:extLst>
                    <a:ext uri="{9D8B030D-6E8A-4147-A177-3AD203B41FA5}">
                      <a16:colId xmlns:a16="http://schemas.microsoft.com/office/drawing/2014/main" val="20001"/>
                    </a:ext>
                  </a:extLst>
                </a:gridCol>
                <a:gridCol w="2251038">
                  <a:extLst>
                    <a:ext uri="{9D8B030D-6E8A-4147-A177-3AD203B41FA5}">
                      <a16:colId xmlns:a16="http://schemas.microsoft.com/office/drawing/2014/main" val="20002"/>
                    </a:ext>
                  </a:extLst>
                </a:gridCol>
                <a:gridCol w="2251038">
                  <a:extLst>
                    <a:ext uri="{9D8B030D-6E8A-4147-A177-3AD203B41FA5}">
                      <a16:colId xmlns:a16="http://schemas.microsoft.com/office/drawing/2014/main" val="20003"/>
                    </a:ext>
                  </a:extLst>
                </a:gridCol>
                <a:gridCol w="2251038">
                  <a:extLst>
                    <a:ext uri="{9D8B030D-6E8A-4147-A177-3AD203B41FA5}">
                      <a16:colId xmlns:a16="http://schemas.microsoft.com/office/drawing/2014/main" val="20004"/>
                    </a:ext>
                  </a:extLst>
                </a:gridCol>
              </a:tblGrid>
              <a:tr h="2649070">
                <a:tc>
                  <a:txBody>
                    <a:bodyPr/>
                    <a:lstStyle/>
                    <a:p>
                      <a:r>
                        <a:rPr lang="en-US" sz="2400" b="0" i="0" kern="1200" dirty="0">
                          <a:solidFill>
                            <a:schemeClr val="bg1">
                              <a:lumMod val="95000"/>
                            </a:schemeClr>
                          </a:solidFill>
                          <a:effectLst/>
                          <a:latin typeface="+mn-lt"/>
                          <a:ea typeface="+mn-ea"/>
                          <a:cs typeface="+mn-cs"/>
                        </a:rPr>
                        <a:t>Took counsel</a:t>
                      </a:r>
                      <a:r>
                        <a:rPr lang="en-US" sz="2400" b="0" i="0" kern="1200" baseline="0" dirty="0">
                          <a:solidFill>
                            <a:schemeClr val="bg1">
                              <a:lumMod val="95000"/>
                            </a:schemeClr>
                          </a:solidFill>
                          <a:effectLst/>
                          <a:latin typeface="+mn-lt"/>
                          <a:ea typeface="+mn-ea"/>
                          <a:cs typeface="+mn-cs"/>
                        </a:rPr>
                        <a:t> from sorcerers,</a:t>
                      </a:r>
                    </a:p>
                    <a:p>
                      <a:r>
                        <a:rPr lang="en-US" sz="2400" b="0" i="0" kern="1200" baseline="0" dirty="0">
                          <a:solidFill>
                            <a:schemeClr val="bg1">
                              <a:lumMod val="95000"/>
                            </a:schemeClr>
                          </a:solidFill>
                          <a:effectLst/>
                          <a:latin typeface="+mn-lt"/>
                          <a:ea typeface="+mn-ea"/>
                          <a:cs typeface="+mn-cs"/>
                        </a:rPr>
                        <a:t>built  graven images instead of temples, and sacrificed humans.</a:t>
                      </a:r>
                      <a:endParaRPr lang="en-US" sz="2400" dirty="0">
                        <a:solidFill>
                          <a:schemeClr val="bg1">
                            <a:lumMod val="95000"/>
                          </a:schemeClr>
                        </a:solidFill>
                      </a:endParaRPr>
                    </a:p>
                  </a:txBody>
                  <a:tcPr/>
                </a:tc>
                <a:tc>
                  <a:txBody>
                    <a:bodyPr/>
                    <a:lstStyle/>
                    <a:p>
                      <a:r>
                        <a:rPr lang="en-US" sz="2400" b="0" i="0" kern="1200" dirty="0">
                          <a:solidFill>
                            <a:schemeClr val="bg1">
                              <a:lumMod val="95000"/>
                            </a:schemeClr>
                          </a:solidFill>
                          <a:effectLst/>
                          <a:latin typeface="+mn-lt"/>
                          <a:ea typeface="+mn-ea"/>
                          <a:cs typeface="+mn-cs"/>
                        </a:rPr>
                        <a:t>Everyone lived according to their own devises and wills</a:t>
                      </a:r>
                      <a:endParaRPr lang="en-US" sz="2400" dirty="0">
                        <a:solidFill>
                          <a:schemeClr val="bg1">
                            <a:lumMod val="95000"/>
                          </a:schemeClr>
                        </a:solidFill>
                      </a:endParaRPr>
                    </a:p>
                  </a:txBody>
                  <a:tcPr/>
                </a:tc>
                <a:tc>
                  <a:txBody>
                    <a:bodyPr/>
                    <a:lstStyle/>
                    <a:p>
                      <a:r>
                        <a:rPr lang="en-US" sz="2400" b="0" i="0" kern="1200" dirty="0">
                          <a:solidFill>
                            <a:schemeClr val="bg1">
                              <a:lumMod val="95000"/>
                            </a:schemeClr>
                          </a:solidFill>
                          <a:effectLst/>
                          <a:latin typeface="+mn-lt"/>
                          <a:ea typeface="+mn-ea"/>
                          <a:cs typeface="+mn-cs"/>
                        </a:rPr>
                        <a:t>They</a:t>
                      </a:r>
                      <a:r>
                        <a:rPr lang="en-US" sz="2400" b="0" i="0" kern="1200" baseline="0" dirty="0">
                          <a:solidFill>
                            <a:schemeClr val="bg1">
                              <a:lumMod val="95000"/>
                            </a:schemeClr>
                          </a:solidFill>
                          <a:effectLst/>
                          <a:latin typeface="+mn-lt"/>
                          <a:ea typeface="+mn-ea"/>
                          <a:cs typeface="+mn-cs"/>
                        </a:rPr>
                        <a:t> lied and was deceitful and slanderous</a:t>
                      </a:r>
                      <a:endParaRPr lang="en-US" sz="2400" dirty="0">
                        <a:solidFill>
                          <a:schemeClr val="bg1">
                            <a:lumMod val="95000"/>
                          </a:schemeClr>
                        </a:solidFill>
                      </a:endParaRPr>
                    </a:p>
                  </a:txBody>
                  <a:tcPr/>
                </a:tc>
                <a:tc>
                  <a:txBody>
                    <a:bodyPr/>
                    <a:lstStyle/>
                    <a:p>
                      <a:r>
                        <a:rPr lang="en-US" sz="2400" b="0" i="0" kern="1200" dirty="0">
                          <a:solidFill>
                            <a:schemeClr val="bg1">
                              <a:lumMod val="95000"/>
                            </a:schemeClr>
                          </a:solidFill>
                          <a:effectLst/>
                          <a:latin typeface="+mn-lt"/>
                          <a:ea typeface="+mn-ea"/>
                          <a:cs typeface="+mn-cs"/>
                        </a:rPr>
                        <a:t>They refused to hear the word of the Lord and the prophets and also</a:t>
                      </a:r>
                      <a:r>
                        <a:rPr lang="en-US" sz="2400" b="0" i="0" kern="1200" baseline="0" dirty="0">
                          <a:solidFill>
                            <a:schemeClr val="bg1">
                              <a:lumMod val="95000"/>
                            </a:schemeClr>
                          </a:solidFill>
                          <a:effectLst/>
                          <a:latin typeface="+mn-lt"/>
                          <a:ea typeface="+mn-ea"/>
                          <a:cs typeface="+mn-cs"/>
                        </a:rPr>
                        <a:t> broke their covenants </a:t>
                      </a:r>
                      <a:endParaRPr lang="en-US" sz="2400" dirty="0">
                        <a:solidFill>
                          <a:schemeClr val="bg1">
                            <a:lumMod val="95000"/>
                          </a:schemeClr>
                        </a:solidFill>
                      </a:endParaRPr>
                    </a:p>
                  </a:txBody>
                  <a:tcPr/>
                </a:tc>
                <a:tc>
                  <a:txBody>
                    <a:bodyPr/>
                    <a:lstStyle/>
                    <a:p>
                      <a:r>
                        <a:rPr lang="en-US" sz="2400" b="0" i="0" kern="1200" dirty="0">
                          <a:solidFill>
                            <a:schemeClr val="bg1">
                              <a:lumMod val="95000"/>
                            </a:schemeClr>
                          </a:solidFill>
                          <a:effectLst/>
                          <a:latin typeface="+mn-lt"/>
                          <a:ea typeface="+mn-ea"/>
                          <a:cs typeface="+mn-cs"/>
                        </a:rPr>
                        <a:t>Pastors</a:t>
                      </a:r>
                    </a:p>
                    <a:p>
                      <a:r>
                        <a:rPr lang="en-US" sz="2400" b="0" i="0" kern="1200" dirty="0">
                          <a:solidFill>
                            <a:schemeClr val="bg1">
                              <a:lumMod val="95000"/>
                            </a:schemeClr>
                          </a:solidFill>
                          <a:effectLst/>
                          <a:latin typeface="+mn-lt"/>
                          <a:ea typeface="+mn-ea"/>
                          <a:cs typeface="+mn-cs"/>
                        </a:rPr>
                        <a:t>false prophets </a:t>
                      </a:r>
                    </a:p>
                    <a:p>
                      <a:endParaRPr lang="en-US" sz="2400" b="0" i="0" kern="1200" dirty="0">
                        <a:solidFill>
                          <a:schemeClr val="bg1">
                            <a:lumMod val="95000"/>
                          </a:schemeClr>
                        </a:solidFill>
                        <a:effectLst/>
                        <a:latin typeface="+mn-lt"/>
                        <a:ea typeface="+mn-ea"/>
                        <a:cs typeface="+mn-cs"/>
                      </a:endParaRPr>
                    </a:p>
                    <a:p>
                      <a:r>
                        <a:rPr lang="en-US" sz="2400" b="0" i="0" kern="1200" dirty="0">
                          <a:solidFill>
                            <a:schemeClr val="bg1">
                              <a:lumMod val="95000"/>
                            </a:schemeClr>
                          </a:solidFill>
                          <a:effectLst/>
                          <a:latin typeface="+mn-lt"/>
                          <a:ea typeface="+mn-ea"/>
                          <a:cs typeface="+mn-cs"/>
                        </a:rPr>
                        <a:t>and </a:t>
                      </a:r>
                    </a:p>
                    <a:p>
                      <a:endParaRPr lang="en-US" sz="2400" b="0" i="0" kern="1200" dirty="0">
                        <a:solidFill>
                          <a:schemeClr val="bg1">
                            <a:lumMod val="95000"/>
                          </a:schemeClr>
                        </a:solidFill>
                        <a:effectLst/>
                        <a:latin typeface="+mn-lt"/>
                        <a:ea typeface="+mn-ea"/>
                        <a:cs typeface="+mn-cs"/>
                      </a:endParaRPr>
                    </a:p>
                    <a:p>
                      <a:r>
                        <a:rPr lang="en-US" sz="2400" b="0" i="0" kern="1200" dirty="0">
                          <a:solidFill>
                            <a:schemeClr val="bg1">
                              <a:lumMod val="95000"/>
                            </a:schemeClr>
                          </a:solidFill>
                          <a:effectLst/>
                          <a:latin typeface="+mn-lt"/>
                          <a:ea typeface="+mn-ea"/>
                          <a:cs typeface="+mn-cs"/>
                        </a:rPr>
                        <a:t>“</a:t>
                      </a:r>
                      <a:r>
                        <a:rPr lang="en-US" sz="2400" b="0" i="0" kern="1200" dirty="0" err="1">
                          <a:solidFill>
                            <a:schemeClr val="bg1">
                              <a:lumMod val="95000"/>
                            </a:schemeClr>
                          </a:solidFill>
                          <a:effectLst/>
                          <a:latin typeface="+mn-lt"/>
                          <a:ea typeface="+mn-ea"/>
                          <a:cs typeface="+mn-cs"/>
                        </a:rPr>
                        <a:t>layeth</a:t>
                      </a:r>
                      <a:r>
                        <a:rPr lang="en-US" sz="2400" b="0" i="0" kern="1200" dirty="0">
                          <a:solidFill>
                            <a:schemeClr val="bg1">
                              <a:lumMod val="95000"/>
                            </a:schemeClr>
                          </a:solidFill>
                          <a:effectLst/>
                          <a:latin typeface="+mn-lt"/>
                          <a:ea typeface="+mn-ea"/>
                          <a:cs typeface="+mn-cs"/>
                        </a:rPr>
                        <a:t> it to heart”  “pays attention” </a:t>
                      </a:r>
                      <a:endParaRPr lang="en-US" sz="2400" i="0" dirty="0">
                        <a:solidFill>
                          <a:schemeClr val="bg1">
                            <a:lumMod val="95000"/>
                          </a:schemeClr>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36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5672</Words>
  <Application>Microsoft Office PowerPoint</Application>
  <PresentationFormat>Widescreen</PresentationFormat>
  <Paragraphs>353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georgia</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49</cp:revision>
  <dcterms:created xsi:type="dcterms:W3CDTF">2016-03-31T13:55:25Z</dcterms:created>
  <dcterms:modified xsi:type="dcterms:W3CDTF">2020-11-16T17:19:28Z</dcterms:modified>
</cp:coreProperties>
</file>