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9" r:id="rId3"/>
    <p:sldId id="260" r:id="rId4"/>
    <p:sldId id="261" r:id="rId5"/>
    <p:sldId id="263" r:id="rId6"/>
    <p:sldId id="264" r:id="rId7"/>
    <p:sldId id="265" r:id="rId8"/>
    <p:sldId id="266" r:id="rId9"/>
    <p:sldId id="267" r:id="rId10"/>
    <p:sldId id="268" r:id="rId11"/>
    <p:sldId id="270" r:id="rId12"/>
    <p:sldId id="269"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7" r:id="rId26"/>
    <p:sldId id="284" r:id="rId27"/>
    <p:sldId id="285" r:id="rId28"/>
    <p:sldId id="286" r:id="rId29"/>
    <p:sldId id="258" r:id="rId30"/>
    <p:sldId id="262" r:id="rId31"/>
    <p:sldId id="283" r:id="rId32"/>
  </p:sldIdLst>
  <p:sldSz cx="12192000" cy="6858000"/>
  <p:notesSz cx="6858000" cy="9144000"/>
  <p:embeddedFontLst>
    <p:embeddedFont>
      <p:font typeface="Abadi" panose="020B0604020104020204" pitchFamily="34"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Palatino" pitchFamily="2"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45C6FD-C53B-4EC7-B38C-8F96CE971537}"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2751230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45C6FD-C53B-4EC7-B38C-8F96CE971537}"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1551777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45C6FD-C53B-4EC7-B38C-8F96CE971537}"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177446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45C6FD-C53B-4EC7-B38C-8F96CE971537}"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1216827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45C6FD-C53B-4EC7-B38C-8F96CE971537}"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33356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45C6FD-C53B-4EC7-B38C-8F96CE971537}"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1694200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45C6FD-C53B-4EC7-B38C-8F96CE971537}"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2386659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45C6FD-C53B-4EC7-B38C-8F96CE971537}"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30200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5C6FD-C53B-4EC7-B38C-8F96CE971537}"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174297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45C6FD-C53B-4EC7-B38C-8F96CE971537}"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105345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45C6FD-C53B-4EC7-B38C-8F96CE971537}"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0CA83-0108-4B9F-BC8E-7A648C9C7ADC}" type="slidenum">
              <a:rPr lang="en-US" smtClean="0"/>
              <a:t>‹#›</a:t>
            </a:fld>
            <a:endParaRPr lang="en-US"/>
          </a:p>
        </p:txBody>
      </p:sp>
    </p:spTree>
    <p:extLst>
      <p:ext uri="{BB962C8B-B14F-4D97-AF65-F5344CB8AC3E}">
        <p14:creationId xmlns:p14="http://schemas.microsoft.com/office/powerpoint/2010/main" val="2110974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5C6FD-C53B-4EC7-B38C-8F96CE971537}" type="datetimeFigureOut">
              <a:rPr lang="en-US" smtClean="0"/>
              <a:t>11/16/2020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0CA83-0108-4B9F-BC8E-7A648C9C7ADC}" type="slidenum">
              <a:rPr lang="en-US" smtClean="0"/>
              <a:t>‹#›</a:t>
            </a:fld>
            <a:endParaRPr lang="en-US"/>
          </a:p>
        </p:txBody>
      </p:sp>
    </p:spTree>
    <p:extLst>
      <p:ext uri="{BB962C8B-B14F-4D97-AF65-F5344CB8AC3E}">
        <p14:creationId xmlns:p14="http://schemas.microsoft.com/office/powerpoint/2010/main" val="968342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2322A-9D1C-41A9-84BE-6291B4DB9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684727" y="1051705"/>
            <a:ext cx="10822546" cy="1538883"/>
          </a:xfrm>
          <a:prstGeom prst="rect">
            <a:avLst/>
          </a:prstGeom>
          <a:noFill/>
        </p:spPr>
        <p:txBody>
          <a:bodyPr wrap="square" rtlCol="0">
            <a:spAutoFit/>
          </a:bodyPr>
          <a:lstStyle/>
          <a:p>
            <a:pPr algn="ctr"/>
            <a:r>
              <a:rPr lang="en-US" sz="5400" dirty="0">
                <a:solidFill>
                  <a:schemeClr val="bg1"/>
                </a:solidFill>
              </a:rPr>
              <a:t>Judah’s Fallen State</a:t>
            </a:r>
            <a:endParaRPr lang="en-US" sz="5400" dirty="0">
              <a:solidFill>
                <a:schemeClr val="bg1"/>
              </a:solidFill>
              <a:latin typeface="+mn-lt"/>
            </a:endParaRPr>
          </a:p>
          <a:p>
            <a:pPr algn="ctr"/>
            <a:r>
              <a:rPr lang="en-US" sz="4000" dirty="0">
                <a:solidFill>
                  <a:schemeClr val="bg1"/>
                </a:solidFill>
              </a:rPr>
              <a:t>Jeremiah 17-29</a:t>
            </a:r>
          </a:p>
        </p:txBody>
      </p:sp>
      <p:sp>
        <p:nvSpPr>
          <p:cNvPr id="7" name="TextBox 6"/>
          <p:cNvSpPr txBox="1"/>
          <p:nvPr/>
        </p:nvSpPr>
        <p:spPr>
          <a:xfrm>
            <a:off x="64222" y="18808"/>
            <a:ext cx="2286000" cy="369332"/>
          </a:xfrm>
          <a:prstGeom prst="rect">
            <a:avLst/>
          </a:prstGeom>
          <a:noFill/>
        </p:spPr>
        <p:txBody>
          <a:bodyPr wrap="square" rtlCol="0">
            <a:spAutoFit/>
          </a:bodyPr>
          <a:lstStyle/>
          <a:p>
            <a:r>
              <a:rPr lang="en-US" dirty="0">
                <a:solidFill>
                  <a:schemeClr val="bg1"/>
                </a:solidFill>
              </a:rPr>
              <a:t>Lesson 138 Part 2</a:t>
            </a:r>
          </a:p>
        </p:txBody>
      </p:sp>
      <p:grpSp>
        <p:nvGrpSpPr>
          <p:cNvPr id="8" name="Group 7"/>
          <p:cNvGrpSpPr/>
          <p:nvPr/>
        </p:nvGrpSpPr>
        <p:grpSpPr>
          <a:xfrm>
            <a:off x="1219200" y="2086381"/>
            <a:ext cx="2094907" cy="4500142"/>
            <a:chOff x="6523258" y="1056356"/>
            <a:chExt cx="1727835" cy="3565259"/>
          </a:xfrm>
        </p:grpSpPr>
        <p:sp>
          <p:nvSpPr>
            <p:cNvPr id="9" name="Oval 8"/>
            <p:cNvSpPr/>
            <p:nvPr/>
          </p:nvSpPr>
          <p:spPr>
            <a:xfrm rot="2451945">
              <a:off x="7959751" y="3177572"/>
              <a:ext cx="291342" cy="318072"/>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586780">
              <a:off x="6523258" y="3207933"/>
              <a:ext cx="296538" cy="306083"/>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20102191">
              <a:off x="7453356" y="2331675"/>
              <a:ext cx="661560" cy="1077439"/>
            </a:xfrm>
            <a:prstGeom prst="trapezoid">
              <a:avLst>
                <a:gd name="adj" fmla="val 3413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327004">
              <a:off x="6643920" y="2293720"/>
              <a:ext cx="556436" cy="1077439"/>
            </a:xfrm>
            <a:prstGeom prst="trapezoid">
              <a:avLst>
                <a:gd name="adj" fmla="val 3413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58165">
              <a:off x="6834073" y="1643897"/>
              <a:ext cx="1056213" cy="1220238"/>
            </a:xfrm>
            <a:prstGeom prst="ellipse">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7083312" y="2128360"/>
              <a:ext cx="581783" cy="260054"/>
            </a:xfrm>
            <a:prstGeom prst="trapezoid">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833658" y="4171244"/>
              <a:ext cx="1048088" cy="450371"/>
              <a:chOff x="2553716" y="4097121"/>
              <a:chExt cx="1072559" cy="580393"/>
            </a:xfrm>
          </p:grpSpPr>
          <p:grpSp>
            <p:nvGrpSpPr>
              <p:cNvPr id="45" name="Group 3"/>
              <p:cNvGrpSpPr/>
              <p:nvPr/>
            </p:nvGrpSpPr>
            <p:grpSpPr>
              <a:xfrm rot="2754858">
                <a:off x="2662540" y="4014465"/>
                <a:ext cx="362746" cy="580393"/>
                <a:chOff x="1676400" y="2133600"/>
                <a:chExt cx="1447800" cy="2088845"/>
              </a:xfrm>
            </p:grpSpPr>
            <p:sp>
              <p:nvSpPr>
                <p:cNvPr id="50" name="Oval 49"/>
                <p:cNvSpPr/>
                <p:nvPr/>
              </p:nvSpPr>
              <p:spPr>
                <a:xfrm>
                  <a:off x="1676400" y="2133600"/>
                  <a:ext cx="1447800" cy="2057400"/>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p:cNvSpPr/>
                <p:nvPr/>
              </p:nvSpPr>
              <p:spPr>
                <a:xfrm rot="16429614">
                  <a:off x="2042866" y="3204410"/>
                  <a:ext cx="672490" cy="1363580"/>
                </a:xfrm>
                <a:prstGeom prst="moon">
                  <a:avLst>
                    <a:gd name="adj" fmla="val 87500"/>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p:cNvSpPr/>
                <p:nvPr/>
              </p:nvSpPr>
              <p:spPr>
                <a:xfrm rot="5400000">
                  <a:off x="2031790" y="2496488"/>
                  <a:ext cx="718282" cy="1364105"/>
                </a:xfrm>
                <a:prstGeom prst="moon">
                  <a:avLst>
                    <a:gd name="adj" fmla="val 34385"/>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8"/>
              <p:cNvGrpSpPr/>
              <p:nvPr/>
            </p:nvGrpSpPr>
            <p:grpSpPr>
              <a:xfrm rot="19182012">
                <a:off x="3263529" y="4097121"/>
                <a:ext cx="362746" cy="580393"/>
                <a:chOff x="1676400" y="2133600"/>
                <a:chExt cx="1447800" cy="2088845"/>
              </a:xfrm>
            </p:grpSpPr>
            <p:sp>
              <p:nvSpPr>
                <p:cNvPr id="47" name="Oval 46"/>
                <p:cNvSpPr/>
                <p:nvPr/>
              </p:nvSpPr>
              <p:spPr>
                <a:xfrm>
                  <a:off x="1676400" y="2133600"/>
                  <a:ext cx="1447800" cy="2057400"/>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16429614">
                  <a:off x="2042866" y="3204410"/>
                  <a:ext cx="672490" cy="1363580"/>
                </a:xfrm>
                <a:prstGeom prst="moon">
                  <a:avLst>
                    <a:gd name="adj" fmla="val 87500"/>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5400000">
                  <a:off x="2031790" y="2496488"/>
                  <a:ext cx="718282" cy="1364105"/>
                </a:xfrm>
                <a:prstGeom prst="moon">
                  <a:avLst>
                    <a:gd name="adj" fmla="val 34385"/>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Trapezoid 15"/>
            <p:cNvSpPr/>
            <p:nvPr/>
          </p:nvSpPr>
          <p:spPr>
            <a:xfrm rot="10800000">
              <a:off x="6891216" y="2254148"/>
              <a:ext cx="956933" cy="915089"/>
            </a:xfrm>
            <a:prstGeom prst="trapezoid">
              <a:avLst>
                <a:gd name="adj" fmla="val 23765"/>
              </a:avLst>
            </a:prstGeom>
            <a:solidFill>
              <a:srgbClr val="D5B3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73690" y="1199200"/>
              <a:ext cx="1037808" cy="1047883"/>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18489317">
              <a:off x="6591622" y="1532771"/>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3110683" flipH="1">
              <a:off x="7580336" y="1537094"/>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7361430" flipH="1">
              <a:off x="6792803" y="1130807"/>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20"/>
            <p:cNvSpPr/>
            <p:nvPr/>
          </p:nvSpPr>
          <p:spPr>
            <a:xfrm rot="14238570">
              <a:off x="7321428" y="1157253"/>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9586780">
              <a:off x="7184704" y="1150519"/>
              <a:ext cx="296538" cy="306083"/>
            </a:xfrm>
            <a:prstGeom prst="ellipse">
              <a:avLst/>
            </a:prstGeom>
            <a:solidFill>
              <a:srgbClr val="7F520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9586780">
              <a:off x="6796638" y="1442679"/>
              <a:ext cx="378410" cy="354465"/>
            </a:xfrm>
            <a:prstGeom prst="ellipse">
              <a:avLst/>
            </a:prstGeom>
            <a:solidFill>
              <a:srgbClr val="7F520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9586780">
              <a:off x="7646600" y="1454112"/>
              <a:ext cx="378410" cy="354465"/>
            </a:xfrm>
            <a:prstGeom prst="ellipse">
              <a:avLst/>
            </a:prstGeom>
            <a:solidFill>
              <a:srgbClr val="7F520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a:off x="6833658" y="3168084"/>
              <a:ext cx="1078919" cy="1146033"/>
            </a:xfrm>
            <a:prstGeom prst="trapezoid">
              <a:avLst>
                <a:gd name="adj" fmla="val 25099"/>
              </a:avLst>
            </a:prstGeom>
            <a:solidFill>
              <a:srgbClr val="D5B3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256897" y="3073042"/>
              <a:ext cx="404948" cy="177410"/>
            </a:xfrm>
            <a:prstGeom prst="roundRect">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6952896" y="2202573"/>
              <a:ext cx="636861" cy="2098903"/>
              <a:chOff x="6959643" y="2218714"/>
              <a:chExt cx="645186" cy="2113891"/>
            </a:xfrm>
          </p:grpSpPr>
          <p:sp>
            <p:nvSpPr>
              <p:cNvPr id="42" name="Trapezoid 41"/>
              <p:cNvSpPr/>
              <p:nvPr/>
            </p:nvSpPr>
            <p:spPr>
              <a:xfrm rot="20275138">
                <a:off x="7048393" y="2218714"/>
                <a:ext cx="556436" cy="2086706"/>
              </a:xfrm>
              <a:prstGeom prst="trapezoid">
                <a:avLst>
                  <a:gd name="adj" fmla="val 34133"/>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453033">
                <a:off x="6959643" y="2298060"/>
                <a:ext cx="310560" cy="2022516"/>
              </a:xfrm>
              <a:prstGeom prst="moon">
                <a:avLst>
                  <a:gd name="adj" fmla="val 87500"/>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20453033">
                <a:off x="7017451" y="2271333"/>
                <a:ext cx="297061" cy="2061272"/>
              </a:xfrm>
              <a:prstGeom prst="moon">
                <a:avLst>
                  <a:gd name="adj" fmla="val 87500"/>
                </a:avLst>
              </a:prstGeom>
              <a:solidFill>
                <a:srgbClr val="E7BE6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753934" y="1458100"/>
              <a:ext cx="1286562" cy="216177"/>
              <a:chOff x="6753934" y="1458100"/>
              <a:chExt cx="1286562" cy="216177"/>
            </a:xfrm>
          </p:grpSpPr>
          <p:sp>
            <p:nvSpPr>
              <p:cNvPr id="37" name="Rounded Rectangle 36"/>
              <p:cNvSpPr/>
              <p:nvPr/>
            </p:nvSpPr>
            <p:spPr>
              <a:xfrm rot="21588756">
                <a:off x="6753934" y="1506006"/>
                <a:ext cx="1286562" cy="168271"/>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37"/>
              <p:cNvSpPr/>
              <p:nvPr/>
            </p:nvSpPr>
            <p:spPr>
              <a:xfrm>
                <a:off x="6840451" y="1458100"/>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Quad Arrow 38"/>
              <p:cNvSpPr/>
              <p:nvPr/>
            </p:nvSpPr>
            <p:spPr>
              <a:xfrm>
                <a:off x="7108251" y="1470204"/>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39"/>
              <p:cNvSpPr/>
              <p:nvPr/>
            </p:nvSpPr>
            <p:spPr>
              <a:xfrm>
                <a:off x="7388475"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Quad Arrow 40"/>
              <p:cNvSpPr/>
              <p:nvPr/>
            </p:nvSpPr>
            <p:spPr>
              <a:xfrm>
                <a:off x="7675837"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Quad Arrow 28"/>
            <p:cNvSpPr/>
            <p:nvPr/>
          </p:nvSpPr>
          <p:spPr>
            <a:xfrm>
              <a:off x="6751823" y="2183630"/>
              <a:ext cx="340630" cy="299070"/>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29"/>
            <p:cNvSpPr/>
            <p:nvPr/>
          </p:nvSpPr>
          <p:spPr>
            <a:xfrm>
              <a:off x="6840451" y="2253428"/>
              <a:ext cx="154614" cy="146670"/>
            </a:xfrm>
            <a:prstGeom prst="quadArrow">
              <a:avLst>
                <a:gd name="adj1" fmla="val 45000"/>
                <a:gd name="adj2" fmla="val 22500"/>
                <a:gd name="adj3" fmla="val 22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7125206" y="2246482"/>
              <a:ext cx="511959" cy="211463"/>
              <a:chOff x="6753934" y="1458100"/>
              <a:chExt cx="1286562" cy="216177"/>
            </a:xfrm>
          </p:grpSpPr>
          <p:sp>
            <p:nvSpPr>
              <p:cNvPr id="32" name="Rounded Rectangle 31"/>
              <p:cNvSpPr/>
              <p:nvPr/>
            </p:nvSpPr>
            <p:spPr>
              <a:xfrm rot="21588756">
                <a:off x="6753934" y="1506006"/>
                <a:ext cx="1286562" cy="168271"/>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32"/>
              <p:cNvSpPr/>
              <p:nvPr/>
            </p:nvSpPr>
            <p:spPr>
              <a:xfrm>
                <a:off x="6840451" y="1458100"/>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33"/>
              <p:cNvSpPr/>
              <p:nvPr/>
            </p:nvSpPr>
            <p:spPr>
              <a:xfrm>
                <a:off x="7108251" y="1470204"/>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34"/>
              <p:cNvSpPr/>
              <p:nvPr/>
            </p:nvSpPr>
            <p:spPr>
              <a:xfrm>
                <a:off x="7388475"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35"/>
              <p:cNvSpPr/>
              <p:nvPr/>
            </p:nvSpPr>
            <p:spPr>
              <a:xfrm>
                <a:off x="7675837"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p:cNvGrpSpPr/>
          <p:nvPr/>
        </p:nvGrpSpPr>
        <p:grpSpPr>
          <a:xfrm>
            <a:off x="7207804" y="4599987"/>
            <a:ext cx="4593383" cy="2002778"/>
            <a:chOff x="3362589" y="4257446"/>
            <a:chExt cx="4593383" cy="2002778"/>
          </a:xfrm>
        </p:grpSpPr>
        <p:sp>
          <p:nvSpPr>
            <p:cNvPr id="54" name="Rounded Rectangle 53"/>
            <p:cNvSpPr/>
            <p:nvPr/>
          </p:nvSpPr>
          <p:spPr>
            <a:xfrm>
              <a:off x="3429000" y="46482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19108113">
              <a:off x="4191000" y="42672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21226551">
              <a:off x="4434994" y="4613504"/>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20787913">
              <a:off x="4962791" y="46382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13758427">
              <a:off x="5572389" y="4485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673125">
              <a:off x="6120284" y="4568884"/>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20724133">
              <a:off x="6639189" y="4562051"/>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19108113">
              <a:off x="7096390" y="50192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20489289">
              <a:off x="4353190" y="5628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3819789" y="59336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rot="19108113">
              <a:off x="3362589" y="5476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rot="19997252">
              <a:off x="5115189" y="57050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rot="1261796">
              <a:off x="5496189" y="55526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6258191" y="5324053"/>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5029200" y="51816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rot="20595127">
              <a:off x="3362589" y="5095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rot="20534188">
              <a:off x="4526942" y="4988515"/>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rot="2729544">
              <a:off x="5953390" y="5095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358400">
              <a:off x="3520065" y="5907275"/>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rot="21367672">
              <a:off x="6943990" y="5476451"/>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9108113">
              <a:off x="6029589" y="5628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7172589" y="4485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3561091" y="2747130"/>
            <a:ext cx="6478071" cy="1754326"/>
          </a:xfrm>
          <a:prstGeom prst="rect">
            <a:avLst/>
          </a:prstGeom>
        </p:spPr>
        <p:txBody>
          <a:bodyPr wrap="square">
            <a:spAutoFit/>
          </a:bodyPr>
          <a:lstStyle/>
          <a:p>
            <a:r>
              <a:rPr lang="en-US" i="1" dirty="0">
                <a:solidFill>
                  <a:schemeClr val="bg1"/>
                </a:solidFill>
                <a:latin typeface="Palatino"/>
              </a:rPr>
              <a:t>Wo, wo, unto Jerusalem, for I have seen thine abominations! Yea, and many things did my father read concerning Jerusalem—that it should be destroyed, and the inhabitants thereof; many should perish by the sword, and many should be carried away captive into Babylon.</a:t>
            </a:r>
          </a:p>
          <a:p>
            <a:r>
              <a:rPr lang="en-US" i="1" dirty="0">
                <a:solidFill>
                  <a:schemeClr val="bg1"/>
                </a:solidFill>
                <a:latin typeface="Palatino"/>
              </a:rPr>
              <a:t>1 Nephi 1:13</a:t>
            </a:r>
            <a:endParaRPr lang="en-US" i="1" dirty="0">
              <a:solidFill>
                <a:schemeClr val="bg1"/>
              </a:solidFill>
            </a:endParaRPr>
          </a:p>
        </p:txBody>
      </p:sp>
    </p:spTree>
    <p:extLst>
      <p:ext uri="{BB962C8B-B14F-4D97-AF65-F5344CB8AC3E}">
        <p14:creationId xmlns:p14="http://schemas.microsoft.com/office/powerpoint/2010/main" val="2134615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Smite Him</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18:17-23</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60375" y="797036"/>
            <a:ext cx="6096000" cy="2308324"/>
          </a:xfrm>
          <a:prstGeom prst="rect">
            <a:avLst/>
          </a:prstGeom>
        </p:spPr>
        <p:txBody>
          <a:bodyPr>
            <a:spAutoFit/>
          </a:bodyPr>
          <a:lstStyle/>
          <a:p>
            <a:r>
              <a:rPr lang="en-US" b="0" i="0" dirty="0">
                <a:solidFill>
                  <a:schemeClr val="bg1"/>
                </a:solidFill>
                <a:effectLst/>
                <a:latin typeface="Calibri" panose="020F0502020204030204" pitchFamily="34" charset="0"/>
              </a:rPr>
              <a:t>Because of Jeremiah’s boldness, the people entered into a league to punish the prophet. The phrase “let us smite him </a:t>
            </a:r>
            <a:r>
              <a:rPr lang="en-US" b="0" i="1" dirty="0">
                <a:solidFill>
                  <a:schemeClr val="bg1"/>
                </a:solidFill>
                <a:effectLst/>
                <a:latin typeface="Calibri" panose="020F0502020204030204" pitchFamily="34" charset="0"/>
              </a:rPr>
              <a:t>with</a:t>
            </a:r>
            <a:r>
              <a:rPr lang="en-US" b="0" i="0" dirty="0">
                <a:solidFill>
                  <a:schemeClr val="bg1"/>
                </a:solidFill>
                <a:effectLst/>
                <a:latin typeface="Calibri" panose="020F0502020204030204" pitchFamily="34" charset="0"/>
              </a:rPr>
              <a:t> the tongue”  is better translated “smite him </a:t>
            </a:r>
            <a:r>
              <a:rPr lang="en-US" b="0" i="1" dirty="0">
                <a:solidFill>
                  <a:schemeClr val="bg1"/>
                </a:solidFill>
                <a:effectLst/>
                <a:latin typeface="Calibri" panose="020F0502020204030204" pitchFamily="34" charset="0"/>
              </a:rPr>
              <a:t>on</a:t>
            </a:r>
            <a:r>
              <a:rPr lang="en-US" b="0" i="0" dirty="0">
                <a:solidFill>
                  <a:schemeClr val="bg1"/>
                </a:solidFill>
                <a:effectLst/>
                <a:latin typeface="Calibri" panose="020F0502020204030204" pitchFamily="34" charset="0"/>
              </a:rPr>
              <a:t> the tongue.”</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 “Lying and false testimony are punished in the eastern countries … by smiting the person on the mouth with a strong piece of leather like the sole of a shoe.” (3)</a:t>
            </a:r>
            <a:endParaRPr lang="en-US" dirty="0">
              <a:solidFill>
                <a:schemeClr val="bg1"/>
              </a:solidFill>
            </a:endParaRPr>
          </a:p>
        </p:txBody>
      </p:sp>
      <p:pic>
        <p:nvPicPr>
          <p:cNvPr id="9218" name="Picture 2" descr="https://media.giphy.com/media/gK6eVhX16J63m/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8093" y="3527975"/>
            <a:ext cx="4762500" cy="242887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6871278" y="2281165"/>
            <a:ext cx="4362643" cy="3170099"/>
          </a:xfrm>
          <a:prstGeom prst="rect">
            <a:avLst/>
          </a:prstGeom>
        </p:spPr>
        <p:txBody>
          <a:bodyPr wrap="square">
            <a:spAutoFit/>
          </a:bodyPr>
          <a:lstStyle/>
          <a:p>
            <a:r>
              <a:rPr lang="en-US" sz="2000" dirty="0">
                <a:solidFill>
                  <a:schemeClr val="bg1"/>
                </a:solidFill>
              </a:rPr>
              <a:t>B</a:t>
            </a:r>
            <a:r>
              <a:rPr lang="en-US" sz="2000" b="0" i="0" dirty="0">
                <a:solidFill>
                  <a:schemeClr val="bg1"/>
                </a:solidFill>
                <a:effectLst/>
              </a:rPr>
              <a:t>ecause the people rejected the words of the Lord, He said that they would suffer and be scattered. </a:t>
            </a:r>
          </a:p>
          <a:p>
            <a:endParaRPr lang="en-US" sz="2000" dirty="0">
              <a:solidFill>
                <a:schemeClr val="bg1"/>
              </a:solidFill>
            </a:endParaRPr>
          </a:p>
          <a:p>
            <a:r>
              <a:rPr lang="en-US" sz="2000" b="0" i="0" dirty="0">
                <a:solidFill>
                  <a:schemeClr val="bg1"/>
                </a:solidFill>
                <a:effectLst/>
              </a:rPr>
              <a:t>The Jews then plotted to harm Jeremiah. </a:t>
            </a:r>
          </a:p>
          <a:p>
            <a:endParaRPr lang="en-US" sz="2000" dirty="0">
              <a:solidFill>
                <a:schemeClr val="bg1"/>
              </a:solidFill>
            </a:endParaRPr>
          </a:p>
          <a:p>
            <a:r>
              <a:rPr lang="en-US" sz="2000" b="0" i="0" dirty="0">
                <a:solidFill>
                  <a:schemeClr val="bg1"/>
                </a:solidFill>
                <a:effectLst/>
              </a:rPr>
              <a:t>Though he mourned over their wickedness, Jeremiah asked the Lord to let the Jews suffer for their sins.</a:t>
            </a:r>
            <a:endParaRPr lang="en-US" sz="2000" dirty="0">
              <a:solidFill>
                <a:schemeClr val="bg1"/>
              </a:solidFill>
            </a:endParaRPr>
          </a:p>
        </p:txBody>
      </p:sp>
      <p:sp>
        <p:nvSpPr>
          <p:cNvPr id="8" name="Rectangle 7"/>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(4)</a:t>
            </a:r>
            <a:endParaRPr lang="en-US" dirty="0"/>
          </a:p>
        </p:txBody>
      </p:sp>
    </p:spTree>
    <p:extLst>
      <p:ext uri="{BB962C8B-B14F-4D97-AF65-F5344CB8AC3E}">
        <p14:creationId xmlns:p14="http://schemas.microsoft.com/office/powerpoint/2010/main" val="95631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Effect transition="in" filter="fade">
                                      <p:cBhvr>
                                        <p:cTn id="9" dur="5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xit" presetSubtype="0" fill="hold" grpId="0" nodeType="withEffect">
                                  <p:stCondLst>
                                    <p:cond delay="0"/>
                                  </p:stCondLst>
                                  <p:childTnLst>
                                    <p:animEffect transition="out" filter="fade">
                                      <p:cBhvr>
                                        <p:cTn id="16" dur="500"/>
                                        <p:tgtEl>
                                          <p:spTgt spid="2">
                                            <p:txEl>
                                              <p:pRg st="0" end="0"/>
                                            </p:txEl>
                                          </p:spTgt>
                                        </p:tgtEl>
                                      </p:cBhvr>
                                    </p:animEffect>
                                    <p:set>
                                      <p:cBhvr>
                                        <p:cTn id="17" dur="1" fill="hold">
                                          <p:stCondLst>
                                            <p:cond delay="499"/>
                                          </p:stCondLst>
                                        </p:cTn>
                                        <p:tgtEl>
                                          <p:spTgt spid="2">
                                            <p:txEl>
                                              <p:pRg st="0" end="0"/>
                                            </p:txEl>
                                          </p:spTgt>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
                                            <p:txEl>
                                              <p:pRg st="2" end="2"/>
                                            </p:txEl>
                                          </p:spTgt>
                                        </p:tgtEl>
                                      </p:cBhvr>
                                    </p:animEffect>
                                    <p:set>
                                      <p:cBhvr>
                                        <p:cTn id="20" dur="1" fill="hold">
                                          <p:stCondLst>
                                            <p:cond delay="499"/>
                                          </p:stCondLst>
                                        </p:cTn>
                                        <p:tgtEl>
                                          <p:spTgt spid="2">
                                            <p:txEl>
                                              <p:pRg st="2" end="2"/>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9218"/>
                                        </p:tgtEl>
                                      </p:cBhvr>
                                    </p:animEffect>
                                    <p:set>
                                      <p:cBhvr>
                                        <p:cTn id="23" dur="1" fill="hold">
                                          <p:stCondLst>
                                            <p:cond delay="499"/>
                                          </p:stCondLst>
                                        </p:cTn>
                                        <p:tgtEl>
                                          <p:spTgt spid="9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Hardened Clay Pot</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19:1-9</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82145" y="1776750"/>
            <a:ext cx="6096000" cy="3046988"/>
          </a:xfrm>
          <a:prstGeom prst="rect">
            <a:avLst/>
          </a:prstGeom>
        </p:spPr>
        <p:txBody>
          <a:bodyPr>
            <a:spAutoFit/>
          </a:bodyPr>
          <a:lstStyle/>
          <a:p>
            <a:r>
              <a:rPr lang="en-US" sz="2400" dirty="0">
                <a:solidFill>
                  <a:schemeClr val="bg1"/>
                </a:solidFill>
              </a:rPr>
              <a:t>The Lord told Jeremiah to take a hardened clay pot to the valley of </a:t>
            </a:r>
            <a:r>
              <a:rPr lang="en-US" sz="2400" dirty="0" err="1">
                <a:solidFill>
                  <a:schemeClr val="bg1"/>
                </a:solidFill>
              </a:rPr>
              <a:t>Hinnom</a:t>
            </a:r>
            <a:r>
              <a:rPr lang="en-US" sz="2400" dirty="0">
                <a:solidFill>
                  <a:schemeClr val="bg1"/>
                </a:solidFill>
              </a:rPr>
              <a:t>, which was just outside of the walls of Jerusalem. </a:t>
            </a:r>
          </a:p>
          <a:p>
            <a:endParaRPr lang="en-US" sz="2400" dirty="0">
              <a:solidFill>
                <a:schemeClr val="bg1"/>
              </a:solidFill>
            </a:endParaRPr>
          </a:p>
          <a:p>
            <a:r>
              <a:rPr lang="en-US" sz="2400" dirty="0">
                <a:solidFill>
                  <a:schemeClr val="bg1"/>
                </a:solidFill>
              </a:rPr>
              <a:t>In this valley was a place called Tophet, which means the place of burning. There some of the Israelites had built altars and sacrificed their children as burnt offerings to false gods.</a:t>
            </a:r>
          </a:p>
        </p:txBody>
      </p:sp>
      <p:pic>
        <p:nvPicPr>
          <p:cNvPr id="11266" name="Picture 2" descr="http://focusmagazine.org/wp-content/uploads/2013/01/HinnomValley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394" y="807805"/>
            <a:ext cx="3738179" cy="262119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sobi.org/photos/places/Tunis/Carthage/Tophet_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3381" y="3751684"/>
            <a:ext cx="4096204" cy="27809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(4)</a:t>
            </a:r>
            <a:endParaRPr lang="en-US" dirty="0"/>
          </a:p>
        </p:txBody>
      </p:sp>
    </p:spTree>
    <p:extLst>
      <p:ext uri="{BB962C8B-B14F-4D97-AF65-F5344CB8AC3E}">
        <p14:creationId xmlns:p14="http://schemas.microsoft.com/office/powerpoint/2010/main" val="369864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268"/>
                                        </p:tgtEl>
                                        <p:attrNameLst>
                                          <p:attrName>style.visibility</p:attrName>
                                        </p:attrNameLst>
                                      </p:cBhvr>
                                      <p:to>
                                        <p:strVal val="visible"/>
                                      </p:to>
                                    </p:set>
                                    <p:animEffect transition="in" filter="fade">
                                      <p:cBhvr>
                                        <p:cTn id="9"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Judah Broken and Scattered</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19:10-15</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857439" y="1124445"/>
            <a:ext cx="6768504" cy="3170099"/>
          </a:xfrm>
          <a:prstGeom prst="rect">
            <a:avLst/>
          </a:prstGeom>
        </p:spPr>
        <p:txBody>
          <a:bodyPr wrap="square">
            <a:spAutoFit/>
          </a:bodyPr>
          <a:lstStyle/>
          <a:p>
            <a:r>
              <a:rPr lang="en-US" sz="2000" dirty="0">
                <a:solidFill>
                  <a:schemeClr val="bg1"/>
                </a:solidFill>
              </a:rPr>
              <a:t>By the breaking of a potter’s bottle or jar, Jeremiah represented the sacking and captivity of Judah. Once broken, the bottle “cannot be made whole again.” </a:t>
            </a:r>
          </a:p>
          <a:p>
            <a:endParaRPr lang="en-US" sz="2000" dirty="0">
              <a:solidFill>
                <a:schemeClr val="bg1"/>
              </a:solidFill>
            </a:endParaRPr>
          </a:p>
          <a:p>
            <a:endParaRPr lang="en-US" sz="2000" dirty="0">
              <a:solidFill>
                <a:schemeClr val="bg1"/>
              </a:solidFill>
            </a:endParaRPr>
          </a:p>
          <a:p>
            <a:r>
              <a:rPr lang="en-US" sz="2000" dirty="0">
                <a:solidFill>
                  <a:schemeClr val="bg1"/>
                </a:solidFill>
              </a:rPr>
              <a:t>Although the Jews did return from Babylonian captivity at the end of 70 years, nearly 1,900 years have elapsed since Jerusalem was destroyed and its inhabitants scattered by the Romans, and Israel is only now finally being gathered back into the covenant.</a:t>
            </a:r>
          </a:p>
        </p:txBody>
      </p:sp>
      <p:pic>
        <p:nvPicPr>
          <p:cNvPr id="10242" name="Picture 2" descr="https://shadowlilies.files.wordpress.com/2012/09/dsc_0049_60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973895"/>
            <a:ext cx="3936689" cy="261789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unomaha.edu/israelcenter/img/jerusalem_isra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547" y="4294544"/>
            <a:ext cx="7429500" cy="24288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(4)</a:t>
            </a:r>
            <a:endParaRPr lang="en-US" dirty="0"/>
          </a:p>
        </p:txBody>
      </p:sp>
    </p:spTree>
    <p:extLst>
      <p:ext uri="{BB962C8B-B14F-4D97-AF65-F5344CB8AC3E}">
        <p14:creationId xmlns:p14="http://schemas.microsoft.com/office/powerpoint/2010/main" val="41521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5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244"/>
                                        </p:tgtEl>
                                        <p:attrNameLst>
                                          <p:attrName>style.visibility</p:attrName>
                                        </p:attrNameLst>
                                      </p:cBhvr>
                                      <p:to>
                                        <p:strVal val="visible"/>
                                      </p:to>
                                    </p:set>
                                    <p:animEffect transition="in" filter="fade">
                                      <p:cBhvr>
                                        <p:cTn id="16"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Jeremiah is Put in Prison</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20:1-6</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633781" y="1086961"/>
            <a:ext cx="6768504" cy="2554545"/>
          </a:xfrm>
          <a:prstGeom prst="rect">
            <a:avLst/>
          </a:prstGeom>
        </p:spPr>
        <p:txBody>
          <a:bodyPr wrap="square">
            <a:spAutoFit/>
          </a:bodyPr>
          <a:lstStyle/>
          <a:p>
            <a:r>
              <a:rPr lang="en-US" sz="2000" dirty="0">
                <a:solidFill>
                  <a:schemeClr val="bg1"/>
                </a:solidFill>
              </a:rPr>
              <a:t>After Jeremiah preached in the valley of </a:t>
            </a:r>
            <a:r>
              <a:rPr lang="en-US" sz="2000" dirty="0" err="1">
                <a:solidFill>
                  <a:schemeClr val="bg1"/>
                </a:solidFill>
              </a:rPr>
              <a:t>Hinnom</a:t>
            </a:r>
            <a:r>
              <a:rPr lang="en-US" sz="2000" dirty="0">
                <a:solidFill>
                  <a:schemeClr val="bg1"/>
                </a:solidFill>
              </a:rPr>
              <a:t>, he declared his warnings in the court of the temple. </a:t>
            </a:r>
          </a:p>
          <a:p>
            <a:endParaRPr lang="en-US" sz="2000" dirty="0">
              <a:solidFill>
                <a:schemeClr val="bg1"/>
              </a:solidFill>
            </a:endParaRPr>
          </a:p>
          <a:p>
            <a:r>
              <a:rPr lang="en-US" sz="2000" dirty="0">
                <a:solidFill>
                  <a:schemeClr val="bg1"/>
                </a:solidFill>
              </a:rPr>
              <a:t>The chief governor of the house of the Lord, </a:t>
            </a:r>
            <a:r>
              <a:rPr lang="en-US" sz="2000" dirty="0" err="1">
                <a:solidFill>
                  <a:schemeClr val="bg1"/>
                </a:solidFill>
              </a:rPr>
              <a:t>Pashur</a:t>
            </a:r>
            <a:r>
              <a:rPr lang="en-US" sz="2000" dirty="0">
                <a:solidFill>
                  <a:schemeClr val="bg1"/>
                </a:solidFill>
              </a:rPr>
              <a:t>, was angry with Jeremiah because of his message. </a:t>
            </a:r>
            <a:r>
              <a:rPr lang="en-US" sz="2000" dirty="0" err="1">
                <a:solidFill>
                  <a:schemeClr val="bg1"/>
                </a:solidFill>
              </a:rPr>
              <a:t>Pashur</a:t>
            </a:r>
            <a:r>
              <a:rPr lang="en-US" sz="2000" dirty="0">
                <a:solidFill>
                  <a:schemeClr val="bg1"/>
                </a:solidFill>
              </a:rPr>
              <a:t> smote him and imprisoned him by putting him into the stocks until the next day, but Jeremiah continued to warn about the Lord’s impending judgments.</a:t>
            </a:r>
          </a:p>
        </p:txBody>
      </p:sp>
      <p:pic>
        <p:nvPicPr>
          <p:cNvPr id="12290" name="Picture 2" descr="http://image.slidesharecdn.com/05-151107005639-lva1-app6891/95/05-more-woes-for-the-prophet-11-638.jpg?cb=1446857882"/>
          <p:cNvPicPr>
            <a:picLocks noChangeAspect="1" noChangeArrowheads="1"/>
          </p:cNvPicPr>
          <p:nvPr/>
        </p:nvPicPr>
        <p:blipFill rotWithShape="1">
          <a:blip r:embed="rId3">
            <a:extLst>
              <a:ext uri="{28A0092B-C50C-407E-A947-70E740481C1C}">
                <a14:useLocalDpi xmlns:a14="http://schemas.microsoft.com/office/drawing/2010/main" val="0"/>
              </a:ext>
            </a:extLst>
          </a:blip>
          <a:srcRect l="43014" t="9102" r="12024" b="31250"/>
          <a:stretch/>
        </p:blipFill>
        <p:spPr bwMode="auto">
          <a:xfrm>
            <a:off x="7957457" y="1104744"/>
            <a:ext cx="2732314" cy="27214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31972" y="4223408"/>
            <a:ext cx="6096000" cy="1477328"/>
          </a:xfrm>
          <a:prstGeom prst="rect">
            <a:avLst/>
          </a:prstGeom>
        </p:spPr>
        <p:txBody>
          <a:bodyPr>
            <a:spAutoFit/>
          </a:bodyPr>
          <a:lstStyle/>
          <a:p>
            <a:r>
              <a:rPr lang="en-US" b="0" i="0" dirty="0">
                <a:solidFill>
                  <a:schemeClr val="bg1"/>
                </a:solidFill>
                <a:effectLst/>
                <a:latin typeface="Calibri" panose="020F0502020204030204" pitchFamily="34" charset="0"/>
              </a:rPr>
              <a:t>Stocks were an instrument of torture by which the body was forced into an unnatural position, much as the wooden stocks of medieval times confined parts of the body, such as the arms, legs, or head, by means of wooden beams that locked them into place. (4)</a:t>
            </a:r>
            <a:endParaRPr lang="en-US" dirty="0">
              <a:solidFill>
                <a:schemeClr val="bg1"/>
              </a:solidFill>
            </a:endParaRPr>
          </a:p>
        </p:txBody>
      </p:sp>
      <p:pic>
        <p:nvPicPr>
          <p:cNvPr id="12292" name="Picture 4" descr="http://image.slidesharecdn.com/05-151107005639-lva1-app6891/95/05-more-woes-for-the-prophet-8-638.jpg?cb=1446857882"/>
          <p:cNvPicPr>
            <a:picLocks noChangeAspect="1" noChangeArrowheads="1"/>
          </p:cNvPicPr>
          <p:nvPr/>
        </p:nvPicPr>
        <p:blipFill rotWithShape="1">
          <a:blip r:embed="rId4">
            <a:extLst>
              <a:ext uri="{28A0092B-C50C-407E-A947-70E740481C1C}">
                <a14:useLocalDpi xmlns:a14="http://schemas.microsoft.com/office/drawing/2010/main" val="0"/>
              </a:ext>
            </a:extLst>
          </a:blip>
          <a:srcRect l="37744" t="4011" r="2425" b="26082"/>
          <a:stretch/>
        </p:blipFill>
        <p:spPr bwMode="auto">
          <a:xfrm>
            <a:off x="1690318" y="3788657"/>
            <a:ext cx="3235467" cy="28382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412937" y="6257623"/>
            <a:ext cx="4346062" cy="369332"/>
          </a:xfrm>
          <a:prstGeom prst="rect">
            <a:avLst/>
          </a:prstGeom>
        </p:spPr>
        <p:txBody>
          <a:bodyPr wrap="none">
            <a:spAutoFit/>
          </a:bodyPr>
          <a:lstStyle/>
          <a:p>
            <a:r>
              <a:rPr lang="en-US" b="0" i="0" dirty="0" err="1">
                <a:solidFill>
                  <a:srgbClr val="FFFF00"/>
                </a:solidFill>
                <a:effectLst/>
                <a:latin typeface="Palatino"/>
              </a:rPr>
              <a:t>Magor-missabib</a:t>
            </a:r>
            <a:r>
              <a:rPr lang="en-US" b="0" i="0" dirty="0">
                <a:solidFill>
                  <a:srgbClr val="FFFF00"/>
                </a:solidFill>
                <a:effectLst/>
                <a:latin typeface="Palatino"/>
              </a:rPr>
              <a:t> = Fear on every side (4)</a:t>
            </a:r>
            <a:endParaRPr lang="en-US" dirty="0">
              <a:solidFill>
                <a:srgbClr val="FFFF00"/>
              </a:solidFill>
            </a:endParaRPr>
          </a:p>
        </p:txBody>
      </p:sp>
    </p:spTree>
    <p:extLst>
      <p:ext uri="{BB962C8B-B14F-4D97-AF65-F5344CB8AC3E}">
        <p14:creationId xmlns:p14="http://schemas.microsoft.com/office/powerpoint/2010/main" val="169246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animEffect transition="in" filter="fade">
                                      <p:cBhvr>
                                        <p:cTn id="9" dur="500"/>
                                        <p:tgtEl>
                                          <p:spTgt spid="1229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The Weight of God’s Word</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20:7-9</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337711" y="2519909"/>
            <a:ext cx="6096000" cy="1200329"/>
          </a:xfrm>
          <a:prstGeom prst="rect">
            <a:avLst/>
          </a:prstGeom>
        </p:spPr>
        <p:txBody>
          <a:bodyPr>
            <a:spAutoFit/>
          </a:bodyPr>
          <a:lstStyle/>
          <a:p>
            <a:pPr algn="ctr" fontAlgn="base"/>
            <a:r>
              <a:rPr lang="en-US" sz="2400" dirty="0">
                <a:solidFill>
                  <a:srgbClr val="FFFF00"/>
                </a:solidFill>
              </a:rPr>
              <a:t>Why did Jeremiah refuse to be silent even though at one time he wanted to stop declaring the Lord’s message?</a:t>
            </a:r>
            <a:endParaRPr lang="en-US" sz="2400" b="0" i="0" dirty="0">
              <a:solidFill>
                <a:srgbClr val="FFFF00"/>
              </a:solidFill>
              <a:effectLst/>
            </a:endParaRPr>
          </a:p>
        </p:txBody>
      </p:sp>
      <p:sp>
        <p:nvSpPr>
          <p:cNvPr id="9" name="Rectangle 8"/>
          <p:cNvSpPr/>
          <p:nvPr/>
        </p:nvSpPr>
        <p:spPr>
          <a:xfrm>
            <a:off x="2255247" y="4104078"/>
            <a:ext cx="6096000" cy="2308324"/>
          </a:xfrm>
          <a:prstGeom prst="rect">
            <a:avLst/>
          </a:prstGeom>
        </p:spPr>
        <p:txBody>
          <a:bodyPr>
            <a:spAutoFit/>
          </a:bodyPr>
          <a:lstStyle/>
          <a:p>
            <a:r>
              <a:rPr lang="en-US" b="1" dirty="0">
                <a:solidFill>
                  <a:schemeClr val="bg1"/>
                </a:solidFill>
              </a:rPr>
              <a:t>“You must know that Lucifer will oppose you, and be prepared for his opposition.</a:t>
            </a:r>
            <a:r>
              <a:rPr lang="en-US" dirty="0">
                <a:solidFill>
                  <a:schemeClr val="bg1"/>
                </a:solidFill>
              </a:rPr>
              <a:t> </a:t>
            </a:r>
          </a:p>
          <a:p>
            <a:endParaRPr lang="en-US" dirty="0">
              <a:solidFill>
                <a:schemeClr val="bg1"/>
              </a:solidFill>
            </a:endParaRPr>
          </a:p>
          <a:p>
            <a:r>
              <a:rPr lang="en-US" dirty="0">
                <a:solidFill>
                  <a:schemeClr val="bg1"/>
                </a:solidFill>
              </a:rPr>
              <a:t>Do not be surprised. He wants you to fail. Discouragement is one of the devil’s tools. Have courage and go forward. Recognize that the gospel has been preached with some pain and sorrow from the very beginning of time. Do not expect that your experience will be otherwise.” (5)</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68" y="4273337"/>
            <a:ext cx="1581150" cy="1905000"/>
          </a:xfrm>
          <a:prstGeom prst="rect">
            <a:avLst/>
          </a:prstGeom>
        </p:spPr>
      </p:pic>
      <p:grpSp>
        <p:nvGrpSpPr>
          <p:cNvPr id="11" name="Group 10"/>
          <p:cNvGrpSpPr/>
          <p:nvPr/>
        </p:nvGrpSpPr>
        <p:grpSpPr>
          <a:xfrm>
            <a:off x="8541189" y="3984446"/>
            <a:ext cx="3505068" cy="2501531"/>
            <a:chOff x="228600" y="381000"/>
            <a:chExt cx="3505068" cy="2501531"/>
          </a:xfrm>
        </p:grpSpPr>
        <p:grpSp>
          <p:nvGrpSpPr>
            <p:cNvPr id="12" name="Group 11"/>
            <p:cNvGrpSpPr/>
            <p:nvPr/>
          </p:nvGrpSpPr>
          <p:grpSpPr>
            <a:xfrm>
              <a:off x="228600" y="381000"/>
              <a:ext cx="3505068" cy="2501531"/>
              <a:chOff x="534986" y="381000"/>
              <a:chExt cx="2637111" cy="2501531"/>
            </a:xfrm>
          </p:grpSpPr>
          <p:sp>
            <p:nvSpPr>
              <p:cNvPr id="14" name="Rectangle 13"/>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34986" y="384805"/>
                <a:ext cx="457200" cy="2497726"/>
                <a:chOff x="533400" y="381000"/>
                <a:chExt cx="457200" cy="2497726"/>
              </a:xfrm>
            </p:grpSpPr>
            <p:sp>
              <p:nvSpPr>
                <p:cNvPr id="21" name="Oval 2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714897" y="381000"/>
                <a:ext cx="457200" cy="2497726"/>
                <a:chOff x="2714897" y="457200"/>
                <a:chExt cx="457200" cy="2497726"/>
              </a:xfrm>
            </p:grpSpPr>
            <p:sp>
              <p:nvSpPr>
                <p:cNvPr id="17" name="Oval 16"/>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842492" y="1172035"/>
              <a:ext cx="2293346" cy="1077218"/>
            </a:xfrm>
            <a:prstGeom prst="rect">
              <a:avLst/>
            </a:prstGeom>
          </p:spPr>
          <p:txBody>
            <a:bodyPr wrap="square">
              <a:spAutoFit/>
            </a:bodyPr>
            <a:lstStyle/>
            <a:p>
              <a:pPr algn="ctr"/>
              <a:r>
                <a:rPr lang="en-US" sz="1600" b="1" dirty="0"/>
                <a:t>As our testimonies of the gospel deepen, our desire to do the Lord’s will increases.</a:t>
              </a:r>
              <a:r>
                <a:rPr lang="en-US" sz="1600" dirty="0"/>
                <a:t> </a:t>
              </a:r>
              <a:endParaRPr lang="en-US" sz="1600" i="1" dirty="0"/>
            </a:p>
          </p:txBody>
        </p:sp>
      </p:grpSp>
      <p:pic>
        <p:nvPicPr>
          <p:cNvPr id="1026" name="Picture 2" descr="http://www.catholica.com.au/gc1/dg/images/JeremiahLament_250x326.jpg"/>
          <p:cNvPicPr>
            <a:picLocks noChangeAspect="1" noChangeArrowheads="1"/>
          </p:cNvPicPr>
          <p:nvPr/>
        </p:nvPicPr>
        <p:blipFill rotWithShape="1">
          <a:blip r:embed="rId4">
            <a:extLst>
              <a:ext uri="{28A0092B-C50C-407E-A947-70E740481C1C}">
                <a14:useLocalDpi xmlns:a14="http://schemas.microsoft.com/office/drawing/2010/main" val="0"/>
              </a:ext>
            </a:extLst>
          </a:blip>
          <a:srcRect l="18179" t="26277" r="30115" b="37569"/>
          <a:stretch/>
        </p:blipFill>
        <p:spPr bwMode="auto">
          <a:xfrm>
            <a:off x="8309932" y="724848"/>
            <a:ext cx="1991971" cy="181620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409244" y="883498"/>
            <a:ext cx="6768504" cy="1631216"/>
            <a:chOff x="409244" y="883498"/>
            <a:chExt cx="6768504" cy="1631216"/>
          </a:xfrm>
        </p:grpSpPr>
        <p:sp>
          <p:nvSpPr>
            <p:cNvPr id="2" name="Rectangle 1"/>
            <p:cNvSpPr/>
            <p:nvPr/>
          </p:nvSpPr>
          <p:spPr>
            <a:xfrm>
              <a:off x="409244" y="883498"/>
              <a:ext cx="6768504" cy="1631216"/>
            </a:xfrm>
            <a:prstGeom prst="rect">
              <a:avLst/>
            </a:prstGeom>
          </p:spPr>
          <p:txBody>
            <a:bodyPr wrap="square">
              <a:spAutoFit/>
            </a:bodyPr>
            <a:lstStyle/>
            <a:p>
              <a:r>
                <a:rPr lang="en-US" sz="2000" dirty="0">
                  <a:solidFill>
                    <a:schemeClr val="bg1"/>
                  </a:solidFill>
                </a:rPr>
                <a:t>“deceived” = “enticed” or “persuaded.” </a:t>
              </a:r>
            </a:p>
            <a:p>
              <a:endParaRPr lang="en-US" sz="2000" dirty="0">
                <a:solidFill>
                  <a:schemeClr val="bg1"/>
                </a:solidFill>
              </a:endParaRPr>
            </a:p>
            <a:p>
              <a:r>
                <a:rPr lang="en-US" sz="2000" dirty="0">
                  <a:solidFill>
                    <a:schemeClr val="bg1"/>
                  </a:solidFill>
                </a:rPr>
                <a:t>The power that persuaded the prophet to continue to preach God’s word at such great personal cost was “as a burning fire shut up in [his] bones”  </a:t>
              </a:r>
            </a:p>
          </p:txBody>
        </p:sp>
        <p:sp>
          <p:nvSpPr>
            <p:cNvPr id="26" name="Rectangle 25"/>
            <p:cNvSpPr/>
            <p:nvPr/>
          </p:nvSpPr>
          <p:spPr>
            <a:xfrm>
              <a:off x="2766318" y="2116279"/>
              <a:ext cx="442750" cy="369332"/>
            </a:xfrm>
            <a:prstGeom prst="rect">
              <a:avLst/>
            </a:prstGeom>
          </p:spPr>
          <p:txBody>
            <a:bodyPr wrap="none">
              <a:spAutoFit/>
            </a:bodyPr>
            <a:lstStyle/>
            <a:p>
              <a:r>
                <a:rPr lang="en-US" dirty="0">
                  <a:solidFill>
                    <a:schemeClr val="bg1"/>
                  </a:solidFill>
                  <a:latin typeface="Calibri" panose="020F0502020204030204" pitchFamily="34" charset="0"/>
                </a:rPr>
                <a:t>(4)</a:t>
              </a:r>
              <a:endParaRPr lang="en-US" dirty="0"/>
            </a:p>
          </p:txBody>
        </p:sp>
      </p:grpSp>
    </p:spTree>
    <p:extLst>
      <p:ext uri="{BB962C8B-B14F-4D97-AF65-F5344CB8AC3E}">
        <p14:creationId xmlns:p14="http://schemas.microsoft.com/office/powerpoint/2010/main" val="421552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out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However…Jeremiah Continues to Preach</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21:4-14; 22:4-5</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28175" y="1953979"/>
            <a:ext cx="6768504" cy="4093428"/>
          </a:xfrm>
          <a:prstGeom prst="rect">
            <a:avLst/>
          </a:prstGeom>
        </p:spPr>
        <p:txBody>
          <a:bodyPr wrap="square">
            <a:spAutoFit/>
          </a:bodyPr>
          <a:lstStyle/>
          <a:p>
            <a:pPr marL="457200" indent="-457200">
              <a:buAutoNum type="arabicParenBoth"/>
            </a:pPr>
            <a:r>
              <a:rPr lang="en-US" sz="2000" dirty="0">
                <a:solidFill>
                  <a:schemeClr val="bg1"/>
                </a:solidFill>
              </a:rPr>
              <a:t>The answer to the king’s hope that the Lord would intervene to save Jerusalem from the Chaldeans was clear: there was no hope. </a:t>
            </a:r>
          </a:p>
          <a:p>
            <a:pPr marL="457200" indent="-457200">
              <a:buAutoNum type="arabicParenBoth"/>
            </a:pPr>
            <a:endParaRPr lang="en-US" sz="2000" dirty="0">
              <a:solidFill>
                <a:schemeClr val="bg1"/>
              </a:solidFill>
            </a:endParaRPr>
          </a:p>
          <a:p>
            <a:pPr marL="457200" indent="-457200">
              <a:buAutoNum type="arabicParenBoth"/>
            </a:pPr>
            <a:r>
              <a:rPr lang="en-US" sz="2000" dirty="0">
                <a:solidFill>
                  <a:schemeClr val="bg1"/>
                </a:solidFill>
              </a:rPr>
              <a:t>Counsel on how the people and the royal family could preserve their lives by surrendering to the Chaldeans rather than fighting them. </a:t>
            </a:r>
          </a:p>
          <a:p>
            <a:pPr marL="457200" indent="-457200">
              <a:buAutoNum type="arabicParenBoth"/>
            </a:pPr>
            <a:endParaRPr lang="en-US" sz="2000" dirty="0">
              <a:solidFill>
                <a:schemeClr val="bg1"/>
              </a:solidFill>
            </a:endParaRPr>
          </a:p>
          <a:p>
            <a:pPr marL="457200" indent="-457200">
              <a:buAutoNum type="arabicParenBoth"/>
            </a:pPr>
            <a:r>
              <a:rPr lang="en-US" sz="2000" dirty="0">
                <a:solidFill>
                  <a:schemeClr val="bg1"/>
                </a:solidFill>
              </a:rPr>
              <a:t>A prophecy concerning the house of David, to which Jeremiah gave an alternative: If the king and his people would turn back to righteousness, the throne of David would be preserved, but if not, it would “become a desolation”.</a:t>
            </a:r>
          </a:p>
        </p:txBody>
      </p:sp>
      <p:sp>
        <p:nvSpPr>
          <p:cNvPr id="25" name="Rectangle 24"/>
          <p:cNvSpPr/>
          <p:nvPr/>
        </p:nvSpPr>
        <p:spPr>
          <a:xfrm>
            <a:off x="2824681" y="797036"/>
            <a:ext cx="7229051" cy="646331"/>
          </a:xfrm>
          <a:prstGeom prst="rect">
            <a:avLst/>
          </a:prstGeom>
        </p:spPr>
        <p:txBody>
          <a:bodyPr wrap="square">
            <a:spAutoFit/>
          </a:bodyPr>
          <a:lstStyle/>
          <a:p>
            <a:r>
              <a:rPr lang="en-US" dirty="0">
                <a:solidFill>
                  <a:schemeClr val="bg1"/>
                </a:solidFill>
              </a:rPr>
              <a:t>King Zedekiah sent </a:t>
            </a:r>
            <a:r>
              <a:rPr lang="en-US" dirty="0" err="1">
                <a:solidFill>
                  <a:schemeClr val="bg1"/>
                </a:solidFill>
              </a:rPr>
              <a:t>Pashur</a:t>
            </a:r>
            <a:r>
              <a:rPr lang="en-US" dirty="0">
                <a:solidFill>
                  <a:schemeClr val="bg1"/>
                </a:solidFill>
              </a:rPr>
              <a:t> to inquire of the Lord through Jeremiah concerning Jerusalem. Jeremiah’s response had three parts: </a:t>
            </a:r>
          </a:p>
        </p:txBody>
      </p:sp>
      <p:sp>
        <p:nvSpPr>
          <p:cNvPr id="27" name="Rectangle 26"/>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(4)</a:t>
            </a:r>
            <a:endParaRPr lang="en-US" dirty="0"/>
          </a:p>
        </p:txBody>
      </p:sp>
      <p:sp>
        <p:nvSpPr>
          <p:cNvPr id="26" name="Rectangle 25"/>
          <p:cNvSpPr/>
          <p:nvPr/>
        </p:nvSpPr>
        <p:spPr>
          <a:xfrm>
            <a:off x="6926090" y="5326775"/>
            <a:ext cx="4967146" cy="1077218"/>
          </a:xfrm>
          <a:prstGeom prst="rect">
            <a:avLst/>
          </a:prstGeom>
        </p:spPr>
        <p:txBody>
          <a:bodyPr wrap="square">
            <a:spAutoFit/>
          </a:bodyPr>
          <a:lstStyle/>
          <a:p>
            <a:r>
              <a:rPr lang="en-US" sz="1600" dirty="0">
                <a:solidFill>
                  <a:schemeClr val="bg1"/>
                </a:solidFill>
                <a:latin typeface="Calibri" panose="020F0502020204030204" pitchFamily="34" charset="0"/>
              </a:rPr>
              <a:t>Gilead symbolized the richest soil Israel knew, and Lebanon the highest mountain and the finest trees. But the Lord sent His destroyers, and the finest lands were desolated.</a:t>
            </a:r>
            <a:endParaRPr lang="en-US" sz="1600" dirty="0">
              <a:solidFill>
                <a:schemeClr val="bg1"/>
              </a:solidFill>
            </a:endParaRPr>
          </a:p>
        </p:txBody>
      </p:sp>
      <p:pic>
        <p:nvPicPr>
          <p:cNvPr id="2050" name="Picture 2" descr="https://s-media-cache-ak0.pinimg.com/736x/97/73/d8/9773d8977202af4eac3f978d455e0ea8.jpg"/>
          <p:cNvPicPr>
            <a:picLocks noChangeAspect="1" noChangeArrowheads="1"/>
          </p:cNvPicPr>
          <p:nvPr/>
        </p:nvPicPr>
        <p:blipFill rotWithShape="1">
          <a:blip r:embed="rId3">
            <a:extLst>
              <a:ext uri="{28A0092B-C50C-407E-A947-70E740481C1C}">
                <a14:useLocalDpi xmlns:a14="http://schemas.microsoft.com/office/drawing/2010/main" val="0"/>
              </a:ext>
            </a:extLst>
          </a:blip>
          <a:srcRect r="1000" b="6327"/>
          <a:stretch/>
        </p:blipFill>
        <p:spPr bwMode="auto">
          <a:xfrm>
            <a:off x="8746415" y="3300598"/>
            <a:ext cx="2828925" cy="2007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1/14/Zedekiah.jpg/220px-Zedeki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12" y="419779"/>
            <a:ext cx="1476726" cy="14364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p.patheos.com.s3.amazonaws.com/blogs/filmchat/files/2013/12/david-251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854" y="1566477"/>
            <a:ext cx="1450881" cy="173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9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Weep Not</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22:10-12</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6"/>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(4)</a:t>
            </a:r>
            <a:endParaRPr lang="en-US" dirty="0"/>
          </a:p>
        </p:txBody>
      </p:sp>
      <p:grpSp>
        <p:nvGrpSpPr>
          <p:cNvPr id="11" name="Group 10"/>
          <p:cNvGrpSpPr/>
          <p:nvPr/>
        </p:nvGrpSpPr>
        <p:grpSpPr>
          <a:xfrm>
            <a:off x="165707" y="835161"/>
            <a:ext cx="4180568" cy="3423930"/>
            <a:chOff x="165707" y="835161"/>
            <a:chExt cx="4180568" cy="3423930"/>
          </a:xfrm>
        </p:grpSpPr>
        <p:sp>
          <p:nvSpPr>
            <p:cNvPr id="8" name="Rectangle 7"/>
            <p:cNvSpPr/>
            <p:nvPr/>
          </p:nvSpPr>
          <p:spPr>
            <a:xfrm>
              <a:off x="343206" y="835161"/>
              <a:ext cx="3738937" cy="923330"/>
            </a:xfrm>
            <a:prstGeom prst="rect">
              <a:avLst/>
            </a:prstGeom>
          </p:spPr>
          <p:txBody>
            <a:bodyPr wrap="square">
              <a:spAutoFit/>
            </a:bodyPr>
            <a:lstStyle/>
            <a:p>
              <a:r>
                <a:rPr lang="en-US" dirty="0">
                  <a:solidFill>
                    <a:schemeClr val="bg1"/>
                  </a:solidFill>
                </a:rPr>
                <a:t>“Weep not for the dead” =  Josiah, king of Israel, who died of a wound received in the battle of Megiddo. </a:t>
              </a:r>
              <a:endParaRPr lang="en-US" dirty="0"/>
            </a:p>
          </p:txBody>
        </p:sp>
        <p:pic>
          <p:nvPicPr>
            <p:cNvPr id="4098" name="Picture 2" descr="http://www.haaretz.com/polopoly_fs/1.624048.1414922064!/image/656381554.jpg_gen/derivatives/headline_1218x685/6563815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707" y="1907950"/>
              <a:ext cx="4180568" cy="2351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5556778" y="792329"/>
            <a:ext cx="6096000" cy="2663636"/>
            <a:chOff x="5556778" y="792329"/>
            <a:chExt cx="6096000" cy="2663636"/>
          </a:xfrm>
        </p:grpSpPr>
        <p:sp>
          <p:nvSpPr>
            <p:cNvPr id="9" name="Rectangle 8"/>
            <p:cNvSpPr/>
            <p:nvPr/>
          </p:nvSpPr>
          <p:spPr>
            <a:xfrm>
              <a:off x="5556778" y="2532635"/>
              <a:ext cx="6096000" cy="923330"/>
            </a:xfrm>
            <a:prstGeom prst="rect">
              <a:avLst/>
            </a:prstGeom>
          </p:spPr>
          <p:txBody>
            <a:bodyPr>
              <a:spAutoFit/>
            </a:bodyPr>
            <a:lstStyle/>
            <a:p>
              <a:r>
                <a:rPr lang="en-US" dirty="0">
                  <a:solidFill>
                    <a:schemeClr val="bg1"/>
                  </a:solidFill>
                </a:rPr>
                <a:t>“Weep sore for him that </a:t>
              </a:r>
              <a:r>
                <a:rPr lang="en-US" dirty="0" err="1">
                  <a:solidFill>
                    <a:schemeClr val="bg1"/>
                  </a:solidFill>
                </a:rPr>
                <a:t>goeth</a:t>
              </a:r>
              <a:r>
                <a:rPr lang="en-US" dirty="0">
                  <a:solidFill>
                    <a:schemeClr val="bg1"/>
                  </a:solidFill>
                </a:rPr>
                <a:t> away” = Shallum, or </a:t>
              </a:r>
              <a:r>
                <a:rPr lang="en-US" dirty="0" err="1">
                  <a:solidFill>
                    <a:schemeClr val="bg1"/>
                  </a:solidFill>
                </a:rPr>
                <a:t>Jehoahaz</a:t>
              </a:r>
              <a:r>
                <a:rPr lang="en-US" dirty="0">
                  <a:solidFill>
                    <a:schemeClr val="bg1"/>
                  </a:solidFill>
                </a:rPr>
                <a:t>, the son of Josiah and successor to the throne, who was carried away to Egypt. </a:t>
              </a:r>
              <a:endParaRPr lang="en-US" dirty="0"/>
            </a:p>
          </p:txBody>
        </p:sp>
        <p:pic>
          <p:nvPicPr>
            <p:cNvPr id="4100" name="Picture 4" descr="http://gorepent.com/wp-content/uploads/posts12/death-of-elis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5249" y="792329"/>
              <a:ext cx="2705100" cy="1847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3446822" y="3490456"/>
            <a:ext cx="6875864" cy="3059136"/>
            <a:chOff x="3446822" y="3490456"/>
            <a:chExt cx="6875864" cy="3059136"/>
          </a:xfrm>
        </p:grpSpPr>
        <p:sp>
          <p:nvSpPr>
            <p:cNvPr id="10" name="Rectangle 9"/>
            <p:cNvSpPr/>
            <p:nvPr/>
          </p:nvSpPr>
          <p:spPr>
            <a:xfrm>
              <a:off x="3446822" y="5626262"/>
              <a:ext cx="6693527" cy="923330"/>
            </a:xfrm>
            <a:prstGeom prst="rect">
              <a:avLst/>
            </a:prstGeom>
          </p:spPr>
          <p:txBody>
            <a:bodyPr wrap="square">
              <a:spAutoFit/>
            </a:bodyPr>
            <a:lstStyle/>
            <a:p>
              <a:pPr fontAlgn="base"/>
              <a:r>
                <a:rPr lang="en-US" dirty="0">
                  <a:solidFill>
                    <a:schemeClr val="bg1"/>
                  </a:solidFill>
                </a:rPr>
                <a:t>Judah, faced great tragedy because of their iniquity. The people were not to mourn for their lost kings. Rather, they should mourn the impending tragedy and turn aside from their evil ways.</a:t>
              </a:r>
            </a:p>
          </p:txBody>
        </p:sp>
        <p:pic>
          <p:nvPicPr>
            <p:cNvPr id="4102" name="Picture 6" descr="http://www.ssnet.org/lessons/15d/images/gless03_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982" y="3490456"/>
              <a:ext cx="5810704" cy="20531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761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xit" presetSubtype="0" fill="hold"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Jeremiah Rebuked </a:t>
            </a:r>
            <a:r>
              <a:rPr lang="en-US" sz="4000" dirty="0" err="1">
                <a:solidFill>
                  <a:schemeClr val="bg1"/>
                </a:solidFill>
              </a:rPr>
              <a:t>Jehoiakim</a:t>
            </a:r>
            <a:endParaRPr lang="en-US" sz="4000" dirty="0">
              <a:solidFill>
                <a:schemeClr val="bg1"/>
              </a:solidFill>
            </a:endParaRP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22:13-19</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850182" y="2631018"/>
            <a:ext cx="6768504" cy="2246769"/>
          </a:xfrm>
          <a:prstGeom prst="rect">
            <a:avLst/>
          </a:prstGeom>
        </p:spPr>
        <p:txBody>
          <a:bodyPr wrap="square">
            <a:spAutoFit/>
          </a:bodyPr>
          <a:lstStyle/>
          <a:p>
            <a:pPr fontAlgn="base"/>
            <a:r>
              <a:rPr lang="en-US" sz="2000" dirty="0">
                <a:solidFill>
                  <a:schemeClr val="bg1"/>
                </a:solidFill>
              </a:rPr>
              <a:t>Jeremiah rebuked </a:t>
            </a:r>
            <a:r>
              <a:rPr lang="en-US" sz="2000" dirty="0" err="1">
                <a:solidFill>
                  <a:schemeClr val="bg1"/>
                </a:solidFill>
              </a:rPr>
              <a:t>Jehoiakim</a:t>
            </a:r>
            <a:r>
              <a:rPr lang="en-US" sz="2000" dirty="0">
                <a:solidFill>
                  <a:schemeClr val="bg1"/>
                </a:solidFill>
              </a:rPr>
              <a:t> for his self-centered life and his injustices to his people, which were particularly evident when compared to the righteous deeds of his father, Josiah.</a:t>
            </a:r>
          </a:p>
          <a:p>
            <a:pPr fontAlgn="base"/>
            <a:r>
              <a:rPr lang="en-US" sz="2000" dirty="0">
                <a:solidFill>
                  <a:schemeClr val="bg1"/>
                </a:solidFill>
              </a:rPr>
              <a:t>An ass’s burial meant to be left unburied in the open field. </a:t>
            </a:r>
          </a:p>
          <a:p>
            <a:pPr fontAlgn="base"/>
            <a:endParaRPr lang="en-US" sz="2000" dirty="0">
              <a:solidFill>
                <a:schemeClr val="bg1"/>
              </a:solidFill>
            </a:endParaRPr>
          </a:p>
          <a:p>
            <a:pPr fontAlgn="base"/>
            <a:r>
              <a:rPr lang="en-US" sz="2000" dirty="0">
                <a:solidFill>
                  <a:schemeClr val="bg1"/>
                </a:solidFill>
              </a:rPr>
              <a:t>This prophecy probably was fulfilled when </a:t>
            </a:r>
            <a:r>
              <a:rPr lang="en-US" sz="2000" dirty="0" err="1">
                <a:solidFill>
                  <a:schemeClr val="bg1"/>
                </a:solidFill>
              </a:rPr>
              <a:t>Jehoiakim</a:t>
            </a:r>
            <a:r>
              <a:rPr lang="en-US" sz="2000" dirty="0">
                <a:solidFill>
                  <a:schemeClr val="bg1"/>
                </a:solidFill>
              </a:rPr>
              <a:t> was taken captive during Nebuchadnezzar’s siege of Jerusalem.</a:t>
            </a:r>
          </a:p>
        </p:txBody>
      </p:sp>
      <p:sp>
        <p:nvSpPr>
          <p:cNvPr id="27" name="Rectangle 26"/>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(4)</a:t>
            </a:r>
            <a:endParaRPr lang="en-US" dirty="0"/>
          </a:p>
        </p:txBody>
      </p:sp>
      <p:pic>
        <p:nvPicPr>
          <p:cNvPr id="3074" name="Picture 2" descr="https://upload.wikimedia.org/wikipedia/commons/thumb/0/01/Jehoiakim-Eliakim.jpg/200px-Jehoiakim-Eliak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0122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20016" y="715051"/>
            <a:ext cx="6096000" cy="646331"/>
          </a:xfrm>
          <a:prstGeom prst="rect">
            <a:avLst/>
          </a:prstGeom>
        </p:spPr>
        <p:txBody>
          <a:bodyPr>
            <a:spAutoFit/>
          </a:bodyPr>
          <a:lstStyle/>
          <a:p>
            <a:r>
              <a:rPr lang="en-US" dirty="0">
                <a:solidFill>
                  <a:srgbClr val="FFFF00"/>
                </a:solidFill>
                <a:latin typeface="arial" panose="020B0604020202020204" pitchFamily="34" charset="0"/>
              </a:rPr>
              <a:t>Rebuke = express sharp disapproval or criticism of (someone) because of their behavior or actions.</a:t>
            </a:r>
            <a:endParaRPr lang="en-US" dirty="0">
              <a:solidFill>
                <a:srgbClr val="FFFF00"/>
              </a:solidFill>
            </a:endParaRPr>
          </a:p>
        </p:txBody>
      </p:sp>
      <p:pic>
        <p:nvPicPr>
          <p:cNvPr id="3076" name="Picture 4" descr="http://www.keyway.ca/gif/caravan.gif"/>
          <p:cNvPicPr>
            <a:picLocks noChangeAspect="1" noChangeArrowheads="1"/>
          </p:cNvPicPr>
          <p:nvPr/>
        </p:nvPicPr>
        <p:blipFill rotWithShape="1">
          <a:blip r:embed="rId4">
            <a:extLst>
              <a:ext uri="{28A0092B-C50C-407E-A947-70E740481C1C}">
                <a14:useLocalDpi xmlns:a14="http://schemas.microsoft.com/office/drawing/2010/main" val="0"/>
              </a:ext>
            </a:extLst>
          </a:blip>
          <a:srcRect r="172" b="6514"/>
          <a:stretch/>
        </p:blipFill>
        <p:spPr bwMode="auto">
          <a:xfrm>
            <a:off x="8004930" y="2142852"/>
            <a:ext cx="3262592" cy="370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9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Lebanon and Bashan</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21:20-23</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692920" y="1590890"/>
            <a:ext cx="5403080" cy="1631216"/>
          </a:xfrm>
          <a:prstGeom prst="rect">
            <a:avLst/>
          </a:prstGeom>
        </p:spPr>
        <p:txBody>
          <a:bodyPr wrap="square">
            <a:spAutoFit/>
          </a:bodyPr>
          <a:lstStyle/>
          <a:p>
            <a:pPr fontAlgn="base"/>
            <a:r>
              <a:rPr lang="en-US" sz="2000" dirty="0">
                <a:solidFill>
                  <a:schemeClr val="bg1"/>
                </a:solidFill>
              </a:rPr>
              <a:t>Were described as the passage of Israel from Judah into Babylon. Just as the dry wind destroys the grazing land by eating the pastors, or pastures, so would Babylon destroy Judah’s shepherds and leaders.</a:t>
            </a:r>
          </a:p>
        </p:txBody>
      </p:sp>
      <p:sp>
        <p:nvSpPr>
          <p:cNvPr id="27" name="Rectangle 26"/>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(4)</a:t>
            </a:r>
            <a:endParaRPr lang="en-US" dirty="0"/>
          </a:p>
        </p:txBody>
      </p:sp>
      <p:pic>
        <p:nvPicPr>
          <p:cNvPr id="5122" name="Picture 2" descr="http://www.bibleplaces.com/wp-content/uploads/2015/07/Nimrods-Fortress-view-from-keep-tb040903264-bibleplaces.jpg"/>
          <p:cNvPicPr>
            <a:picLocks noChangeAspect="1" noChangeArrowheads="1"/>
          </p:cNvPicPr>
          <p:nvPr/>
        </p:nvPicPr>
        <p:blipFill rotWithShape="1">
          <a:blip r:embed="rId3">
            <a:extLst>
              <a:ext uri="{28A0092B-C50C-407E-A947-70E740481C1C}">
                <a14:useLocalDpi xmlns:a14="http://schemas.microsoft.com/office/drawing/2010/main" val="0"/>
              </a:ext>
            </a:extLst>
          </a:blip>
          <a:srcRect r="717" b="6957"/>
          <a:stretch/>
        </p:blipFill>
        <p:spPr bwMode="auto">
          <a:xfrm>
            <a:off x="6520161" y="1167473"/>
            <a:ext cx="3782682" cy="26586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greenprophet.com/wp-content/uploads/2013/01/lebanon-olive-tree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053" y="3804356"/>
            <a:ext cx="3696989" cy="24624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631255" y="4015961"/>
            <a:ext cx="6096000" cy="1477328"/>
          </a:xfrm>
          <a:prstGeom prst="rect">
            <a:avLst/>
          </a:prstGeom>
        </p:spPr>
        <p:txBody>
          <a:bodyPr>
            <a:spAutoFit/>
          </a:bodyPr>
          <a:lstStyle/>
          <a:p>
            <a:pPr fontAlgn="base"/>
            <a:endParaRPr lang="en-US" dirty="0">
              <a:solidFill>
                <a:schemeClr val="bg1"/>
              </a:solidFill>
            </a:endParaRPr>
          </a:p>
          <a:p>
            <a:pPr fontAlgn="base"/>
            <a:r>
              <a:rPr lang="en-US" dirty="0">
                <a:solidFill>
                  <a:schemeClr val="bg1"/>
                </a:solidFill>
              </a:rPr>
              <a:t>Because of their loftiness and beauty, the cedars of Lebanon often were used as a symbol of pride. Here they are symbols of Judah’s leaders, who are told to consider just how great they will be when the pains of war come.</a:t>
            </a:r>
          </a:p>
        </p:txBody>
      </p:sp>
    </p:spTree>
    <p:extLst>
      <p:ext uri="{BB962C8B-B14F-4D97-AF65-F5344CB8AC3E}">
        <p14:creationId xmlns:p14="http://schemas.microsoft.com/office/powerpoint/2010/main" val="236261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500"/>
                                        <p:tgtEl>
                                          <p:spTgt spid="51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err="1">
                <a:solidFill>
                  <a:schemeClr val="bg1"/>
                </a:solidFill>
              </a:rPr>
              <a:t>Jehoiachin</a:t>
            </a:r>
            <a:endParaRPr lang="en-US" sz="4000" dirty="0">
              <a:solidFill>
                <a:schemeClr val="bg1"/>
              </a:solidFill>
            </a:endParaRP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21:25-27</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60375" y="1646161"/>
            <a:ext cx="5403080" cy="3785652"/>
          </a:xfrm>
          <a:prstGeom prst="rect">
            <a:avLst/>
          </a:prstGeom>
        </p:spPr>
        <p:txBody>
          <a:bodyPr wrap="square">
            <a:spAutoFit/>
          </a:bodyPr>
          <a:lstStyle/>
          <a:p>
            <a:pPr fontAlgn="base"/>
            <a:r>
              <a:rPr lang="en-US" sz="2000" dirty="0" err="1">
                <a:solidFill>
                  <a:schemeClr val="bg1"/>
                </a:solidFill>
              </a:rPr>
              <a:t>Jehoiachin</a:t>
            </a:r>
            <a:r>
              <a:rPr lang="en-US" sz="2000" dirty="0">
                <a:solidFill>
                  <a:schemeClr val="bg1"/>
                </a:solidFill>
              </a:rPr>
              <a:t>, the son of </a:t>
            </a:r>
            <a:r>
              <a:rPr lang="en-US" sz="2000" dirty="0" err="1">
                <a:solidFill>
                  <a:schemeClr val="bg1"/>
                </a:solidFill>
              </a:rPr>
              <a:t>Jehoiakim</a:t>
            </a:r>
            <a:r>
              <a:rPr lang="en-US" sz="2000" dirty="0">
                <a:solidFill>
                  <a:schemeClr val="bg1"/>
                </a:solidFill>
              </a:rPr>
              <a:t>, was called </a:t>
            </a:r>
            <a:r>
              <a:rPr lang="en-US" sz="2000" dirty="0" err="1">
                <a:solidFill>
                  <a:schemeClr val="bg1"/>
                </a:solidFill>
              </a:rPr>
              <a:t>Coniah</a:t>
            </a:r>
            <a:r>
              <a:rPr lang="en-US" sz="2000" dirty="0">
                <a:solidFill>
                  <a:schemeClr val="bg1"/>
                </a:solidFill>
              </a:rPr>
              <a:t> by Jeremiah. </a:t>
            </a:r>
          </a:p>
          <a:p>
            <a:pPr fontAlgn="base"/>
            <a:endParaRPr lang="en-US" sz="2000" dirty="0">
              <a:solidFill>
                <a:schemeClr val="bg1"/>
              </a:solidFill>
            </a:endParaRPr>
          </a:p>
          <a:p>
            <a:pPr fontAlgn="base"/>
            <a:r>
              <a:rPr lang="en-US" sz="2000" dirty="0" err="1">
                <a:solidFill>
                  <a:schemeClr val="bg1"/>
                </a:solidFill>
              </a:rPr>
              <a:t>Coniah</a:t>
            </a:r>
            <a:r>
              <a:rPr lang="en-US" sz="2000" dirty="0">
                <a:solidFill>
                  <a:schemeClr val="bg1"/>
                </a:solidFill>
              </a:rPr>
              <a:t> was likened to a signet, which is a seal or ring that is valued both as a symbol of power and as a jewel. </a:t>
            </a:r>
          </a:p>
          <a:p>
            <a:pPr fontAlgn="base"/>
            <a:endParaRPr lang="en-US" sz="2000" dirty="0">
              <a:solidFill>
                <a:schemeClr val="bg1"/>
              </a:solidFill>
            </a:endParaRPr>
          </a:p>
          <a:p>
            <a:pPr fontAlgn="base"/>
            <a:r>
              <a:rPr lang="en-US" sz="2000" dirty="0">
                <a:solidFill>
                  <a:schemeClr val="bg1"/>
                </a:solidFill>
              </a:rPr>
              <a:t>Then </a:t>
            </a:r>
            <a:r>
              <a:rPr lang="en-US" sz="2000" dirty="0" err="1">
                <a:solidFill>
                  <a:schemeClr val="bg1"/>
                </a:solidFill>
              </a:rPr>
              <a:t>Coniah</a:t>
            </a:r>
            <a:r>
              <a:rPr lang="en-US" sz="2000" dirty="0">
                <a:solidFill>
                  <a:schemeClr val="bg1"/>
                </a:solidFill>
              </a:rPr>
              <a:t>, or </a:t>
            </a:r>
            <a:r>
              <a:rPr lang="en-US" sz="2000" dirty="0" err="1">
                <a:solidFill>
                  <a:schemeClr val="bg1"/>
                </a:solidFill>
              </a:rPr>
              <a:t>Jehoiachin</a:t>
            </a:r>
            <a:r>
              <a:rPr lang="en-US" sz="2000" dirty="0">
                <a:solidFill>
                  <a:schemeClr val="bg1"/>
                </a:solidFill>
              </a:rPr>
              <a:t>, was told that if he were all that God had of value, in </a:t>
            </a:r>
            <a:r>
              <a:rPr lang="en-US" sz="2000" dirty="0" err="1">
                <a:solidFill>
                  <a:schemeClr val="bg1"/>
                </a:solidFill>
              </a:rPr>
              <a:t>Jehoiachin’s</a:t>
            </a:r>
            <a:r>
              <a:rPr lang="en-US" sz="2000" dirty="0">
                <a:solidFill>
                  <a:schemeClr val="bg1"/>
                </a:solidFill>
              </a:rPr>
              <a:t> present state of unrighteousness, </a:t>
            </a:r>
            <a:r>
              <a:rPr lang="en-US" sz="2000" dirty="0" err="1">
                <a:solidFill>
                  <a:schemeClr val="bg1"/>
                </a:solidFill>
              </a:rPr>
              <a:t>Jehoiachin</a:t>
            </a:r>
            <a:r>
              <a:rPr lang="en-US" sz="2000" dirty="0">
                <a:solidFill>
                  <a:schemeClr val="bg1"/>
                </a:solidFill>
              </a:rPr>
              <a:t> still would have to be delivered into the hand of Nebuchadnezzar, never to return. </a:t>
            </a:r>
          </a:p>
        </p:txBody>
      </p:sp>
      <p:sp>
        <p:nvSpPr>
          <p:cNvPr id="27" name="Rectangle 26"/>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(4)</a:t>
            </a:r>
            <a:endParaRPr lang="en-US" dirty="0"/>
          </a:p>
        </p:txBody>
      </p:sp>
      <p:sp>
        <p:nvSpPr>
          <p:cNvPr id="9" name="AutoShape 2" descr="Image result for jehoiach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https://upload.wikimedia.org/wikipedia/commons/thumb/d/d3/Jehoiachin-Jeconiah.jpg/220px-Jehoiachin-Jeconi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12976"/>
            <a:ext cx="2316021" cy="23160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50" name="Picture 6" descr="https://lh4.googleusercontent.com/e-76Fnl3X8v_4v0y5oJK98KQ6CW-V9zs_LeP_EMixdw_gcT2ks8cyM4QWlF7gvhBJeYiM7mzzhkKRl1GkfMNjB0MMNMh9yWjBjmTBSv8GoGEFDS__YlUaSFYA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2211" y="3181964"/>
            <a:ext cx="2404041" cy="28247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fade">
                                      <p:cBhvr>
                                        <p:cTn id="13"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69441"/>
          </a:xfrm>
          <a:prstGeom prst="rect">
            <a:avLst/>
          </a:prstGeom>
          <a:noFill/>
        </p:spPr>
        <p:txBody>
          <a:bodyPr wrap="square" rtlCol="0">
            <a:spAutoFit/>
          </a:bodyPr>
          <a:lstStyle/>
          <a:p>
            <a:pPr algn="ctr"/>
            <a:r>
              <a:rPr lang="en-US" sz="4400" dirty="0">
                <a:solidFill>
                  <a:schemeClr val="bg1"/>
                </a:solidFill>
              </a:rPr>
              <a:t>Which Location Would You Choose to Live In?</a:t>
            </a:r>
          </a:p>
        </p:txBody>
      </p:sp>
      <p:pic>
        <p:nvPicPr>
          <p:cNvPr id="1026" name="Picture 2" descr="https://upload.wikimedia.org/wikipedia/commons/3/3c/Amargosa_dese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41" y="1714497"/>
            <a:ext cx="4972274" cy="30149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ytimg.com/vi/l-XdPcC0E2k/hqdefault.jpg"/>
          <p:cNvPicPr>
            <a:picLocks noChangeAspect="1" noChangeArrowheads="1"/>
          </p:cNvPicPr>
          <p:nvPr/>
        </p:nvPicPr>
        <p:blipFill rotWithShape="1">
          <a:blip r:embed="rId4">
            <a:extLst>
              <a:ext uri="{28A0092B-C50C-407E-A947-70E740481C1C}">
                <a14:useLocalDpi xmlns:a14="http://schemas.microsoft.com/office/drawing/2010/main" val="0"/>
              </a:ext>
            </a:extLst>
          </a:blip>
          <a:srcRect t="8413"/>
          <a:stretch/>
        </p:blipFill>
        <p:spPr bwMode="auto">
          <a:xfrm>
            <a:off x="6904041" y="1714496"/>
            <a:ext cx="4972274" cy="30149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12572" y="1101877"/>
            <a:ext cx="7256578" cy="369332"/>
          </a:xfrm>
          <a:prstGeom prst="rect">
            <a:avLst/>
          </a:prstGeom>
        </p:spPr>
        <p:txBody>
          <a:bodyPr wrap="square">
            <a:spAutoFit/>
          </a:bodyPr>
          <a:lstStyle/>
          <a:p>
            <a:r>
              <a:rPr lang="en-US" dirty="0">
                <a:solidFill>
                  <a:srgbClr val="FFFF00"/>
                </a:solidFill>
                <a:latin typeface="Calibri" panose="020F0502020204030204" pitchFamily="34" charset="0"/>
              </a:rPr>
              <a:t>T</a:t>
            </a:r>
            <a:r>
              <a:rPr lang="en-US" b="0" i="0" dirty="0">
                <a:solidFill>
                  <a:srgbClr val="FFFF00"/>
                </a:solidFill>
                <a:effectLst/>
                <a:latin typeface="Calibri" panose="020F0502020204030204" pitchFamily="34" charset="0"/>
              </a:rPr>
              <a:t>hese landscapes could represent the spiritual condition of our lives</a:t>
            </a:r>
            <a:endParaRPr lang="en-US" dirty="0">
              <a:solidFill>
                <a:srgbClr val="FFFF00"/>
              </a:solidFill>
            </a:endParaRPr>
          </a:p>
        </p:txBody>
      </p:sp>
      <p:sp>
        <p:nvSpPr>
          <p:cNvPr id="3" name="Rectangle 2"/>
          <p:cNvSpPr/>
          <p:nvPr/>
        </p:nvSpPr>
        <p:spPr>
          <a:xfrm>
            <a:off x="1240971" y="5146023"/>
            <a:ext cx="9851571" cy="1077218"/>
          </a:xfrm>
          <a:prstGeom prst="rect">
            <a:avLst/>
          </a:prstGeom>
        </p:spPr>
        <p:txBody>
          <a:bodyPr wrap="square">
            <a:spAutoFit/>
          </a:bodyPr>
          <a:lstStyle/>
          <a:p>
            <a:pPr algn="ctr"/>
            <a:r>
              <a:rPr lang="en-US" sz="3200" b="0" i="0" dirty="0">
                <a:solidFill>
                  <a:schemeClr val="bg1"/>
                </a:solidFill>
                <a:effectLst/>
              </a:rPr>
              <a:t>Is your spiritual condition more like a desert or a fertile valley or somewhere in between?</a:t>
            </a:r>
            <a:endParaRPr lang="en-US" sz="3200" dirty="0">
              <a:solidFill>
                <a:schemeClr val="bg1"/>
              </a:solidFill>
            </a:endParaRPr>
          </a:p>
        </p:txBody>
      </p:sp>
    </p:spTree>
    <p:extLst>
      <p:ext uri="{BB962C8B-B14F-4D97-AF65-F5344CB8AC3E}">
        <p14:creationId xmlns:p14="http://schemas.microsoft.com/office/powerpoint/2010/main" val="2925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Parable of the Figs</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24</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925561" y="1286082"/>
            <a:ext cx="4604656" cy="1938992"/>
          </a:xfrm>
          <a:prstGeom prst="rect">
            <a:avLst/>
          </a:prstGeom>
        </p:spPr>
        <p:txBody>
          <a:bodyPr wrap="square">
            <a:spAutoFit/>
          </a:bodyPr>
          <a:lstStyle/>
          <a:p>
            <a:pPr fontAlgn="base"/>
            <a:r>
              <a:rPr lang="en-US" sz="2000" dirty="0">
                <a:solidFill>
                  <a:schemeClr val="bg1"/>
                </a:solidFill>
              </a:rPr>
              <a:t>“Under the type of </a:t>
            </a:r>
            <a:r>
              <a:rPr lang="en-US" sz="2000" i="1" dirty="0">
                <a:solidFill>
                  <a:schemeClr val="bg1"/>
                </a:solidFill>
              </a:rPr>
              <a:t>good</a:t>
            </a:r>
            <a:r>
              <a:rPr lang="en-US" sz="2000" dirty="0">
                <a:solidFill>
                  <a:schemeClr val="bg1"/>
                </a:solidFill>
              </a:rPr>
              <a:t> and </a:t>
            </a:r>
            <a:r>
              <a:rPr lang="en-US" sz="2000" i="1" dirty="0">
                <a:solidFill>
                  <a:schemeClr val="bg1"/>
                </a:solidFill>
              </a:rPr>
              <a:t>bad figs,</a:t>
            </a:r>
            <a:r>
              <a:rPr lang="en-US" sz="2000" dirty="0">
                <a:solidFill>
                  <a:schemeClr val="bg1"/>
                </a:solidFill>
              </a:rPr>
              <a:t> God represents the state of the persons who had already been carried captives into Babylon, with their king </a:t>
            </a:r>
            <a:r>
              <a:rPr lang="en-US" sz="2000" dirty="0" err="1">
                <a:solidFill>
                  <a:schemeClr val="bg1"/>
                </a:solidFill>
              </a:rPr>
              <a:t>Jeconiah</a:t>
            </a:r>
            <a:r>
              <a:rPr lang="en-US" sz="2000" dirty="0">
                <a:solidFill>
                  <a:schemeClr val="bg1"/>
                </a:solidFill>
              </a:rPr>
              <a:t>, compared with the state of those who should be carried away with Zedekiah. </a:t>
            </a:r>
          </a:p>
        </p:txBody>
      </p:sp>
      <p:sp>
        <p:nvSpPr>
          <p:cNvPr id="27" name="Rectangle 26"/>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(6)</a:t>
            </a:r>
            <a:endParaRPr lang="en-US" dirty="0"/>
          </a:p>
        </p:txBody>
      </p:sp>
      <p:sp>
        <p:nvSpPr>
          <p:cNvPr id="9" name="AutoShape 2" descr="Image result for jehoiach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4212770" y="3916807"/>
            <a:ext cx="4030237" cy="2246769"/>
          </a:xfrm>
          <a:prstGeom prst="rect">
            <a:avLst/>
          </a:prstGeom>
        </p:spPr>
        <p:txBody>
          <a:bodyPr wrap="square">
            <a:spAutoFit/>
          </a:bodyPr>
          <a:lstStyle/>
          <a:p>
            <a:pPr fontAlgn="base"/>
            <a:r>
              <a:rPr lang="en-US" sz="2000" dirty="0">
                <a:solidFill>
                  <a:schemeClr val="bg1"/>
                </a:solidFill>
              </a:rPr>
              <a:t>Those already carried away, being the </a:t>
            </a:r>
            <a:r>
              <a:rPr lang="en-US" sz="2000" i="1" dirty="0">
                <a:solidFill>
                  <a:schemeClr val="bg1"/>
                </a:solidFill>
              </a:rPr>
              <a:t>choice</a:t>
            </a:r>
            <a:r>
              <a:rPr lang="en-US" sz="2000" dirty="0">
                <a:solidFill>
                  <a:schemeClr val="bg1"/>
                </a:solidFill>
              </a:rPr>
              <a:t> of the people, are represented by the </a:t>
            </a:r>
            <a:r>
              <a:rPr lang="en-US" sz="2000" i="1" dirty="0">
                <a:solidFill>
                  <a:schemeClr val="bg1"/>
                </a:solidFill>
              </a:rPr>
              <a:t>good figs:</a:t>
            </a:r>
            <a:r>
              <a:rPr lang="en-US" sz="2000" dirty="0">
                <a:solidFill>
                  <a:schemeClr val="bg1"/>
                </a:solidFill>
              </a:rPr>
              <a:t> those now remaining, and soon to be carried into captivity, are represented by the </a:t>
            </a:r>
            <a:r>
              <a:rPr lang="en-US" sz="2000" i="1" dirty="0">
                <a:solidFill>
                  <a:schemeClr val="bg1"/>
                </a:solidFill>
              </a:rPr>
              <a:t>bad figs, that were good for nothing.</a:t>
            </a:r>
            <a:r>
              <a:rPr lang="en-US" sz="2000" dirty="0">
                <a:solidFill>
                  <a:schemeClr val="bg1"/>
                </a:solidFill>
              </a:rPr>
              <a:t> </a:t>
            </a:r>
          </a:p>
        </p:txBody>
      </p:sp>
      <p:pic>
        <p:nvPicPr>
          <p:cNvPr id="7170" name="Picture 2" descr="http://1.bp.blogspot.com/-7cR2Pj9Kcwo/UQ6UJahpS0I/AAAAAAAAEqA/lREkOFigkF8/s1600/Fig+Tree+after+trimm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00" t="23775" r="30791" b="25142"/>
          <a:stretch/>
        </p:blipFill>
        <p:spPr bwMode="auto">
          <a:xfrm>
            <a:off x="8764438" y="1286082"/>
            <a:ext cx="2765493" cy="17508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ncrypted-tbn2.gstatic.com/images?q=tbn:ANd9GcQlRDe5jO-yinvkTaaSOewoMuzgKOG9_-YHHI7nYSBtcosUDBU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286082"/>
            <a:ext cx="3259308" cy="16607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italyonmymind.com.au/wp-content/uploads/2013/04/figs-on-a-tre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234" y="4198865"/>
            <a:ext cx="2920000" cy="189288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emmock.files.wordpress.com/2010/09/bad_fru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7401" y="3869412"/>
            <a:ext cx="1999569" cy="2246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98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fade">
                                      <p:cBhvr>
                                        <p:cTn id="18" dur="500"/>
                                        <p:tgtEl>
                                          <p:spTgt spid="71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7176"/>
                                        </p:tgtEl>
                                        <p:attrNameLst>
                                          <p:attrName>style.visibility</p:attrName>
                                        </p:attrNameLst>
                                      </p:cBhvr>
                                      <p:to>
                                        <p:strVal val="visible"/>
                                      </p:to>
                                    </p:set>
                                    <p:animEffect transition="in" filter="fade">
                                      <p:cBhvr>
                                        <p:cTn id="24"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Those Who Were Captured First</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24</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6"/>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(6)</a:t>
            </a:r>
            <a:endParaRPr lang="en-US" dirty="0"/>
          </a:p>
        </p:txBody>
      </p:sp>
      <p:sp>
        <p:nvSpPr>
          <p:cNvPr id="9" name="AutoShape 2" descr="Image result for jehoiach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307975" y="797036"/>
            <a:ext cx="7119042" cy="2862322"/>
          </a:xfrm>
          <a:prstGeom prst="rect">
            <a:avLst/>
          </a:prstGeom>
        </p:spPr>
        <p:txBody>
          <a:bodyPr wrap="square">
            <a:spAutoFit/>
          </a:bodyPr>
          <a:lstStyle/>
          <a:p>
            <a:pPr fontAlgn="base"/>
            <a:r>
              <a:rPr lang="en-US" sz="2000" dirty="0">
                <a:solidFill>
                  <a:schemeClr val="bg1"/>
                </a:solidFill>
              </a:rPr>
              <a:t>“The </a:t>
            </a:r>
            <a:r>
              <a:rPr lang="en-US" sz="2000" i="1" dirty="0">
                <a:solidFill>
                  <a:schemeClr val="bg1"/>
                </a:solidFill>
              </a:rPr>
              <a:t>state</a:t>
            </a:r>
            <a:r>
              <a:rPr lang="en-US" sz="2000" dirty="0">
                <a:solidFill>
                  <a:schemeClr val="bg1"/>
                </a:solidFill>
              </a:rPr>
              <a:t> also of the </a:t>
            </a:r>
            <a:r>
              <a:rPr lang="en-US" sz="2000" i="1" dirty="0">
                <a:solidFill>
                  <a:schemeClr val="bg1"/>
                </a:solidFill>
              </a:rPr>
              <a:t>former</a:t>
            </a:r>
            <a:r>
              <a:rPr lang="en-US" sz="2000" dirty="0">
                <a:solidFill>
                  <a:schemeClr val="bg1"/>
                </a:solidFill>
              </a:rPr>
              <a:t> in their captivity was vastly preferable to the </a:t>
            </a:r>
            <a:r>
              <a:rPr lang="en-US" sz="2000" i="1" dirty="0">
                <a:solidFill>
                  <a:schemeClr val="bg1"/>
                </a:solidFill>
              </a:rPr>
              <a:t>state</a:t>
            </a:r>
            <a:r>
              <a:rPr lang="en-US" sz="2000" dirty="0">
                <a:solidFill>
                  <a:schemeClr val="bg1"/>
                </a:solidFill>
              </a:rPr>
              <a:t> of </a:t>
            </a:r>
            <a:r>
              <a:rPr lang="en-US" sz="2000" i="1" dirty="0">
                <a:solidFill>
                  <a:schemeClr val="bg1"/>
                </a:solidFill>
              </a:rPr>
              <a:t>those</a:t>
            </a:r>
            <a:r>
              <a:rPr lang="en-US" sz="2000" dirty="0">
                <a:solidFill>
                  <a:schemeClr val="bg1"/>
                </a:solidFill>
              </a:rPr>
              <a:t> who were now about to be delivered into the hand of the king of Babylon. </a:t>
            </a:r>
          </a:p>
          <a:p>
            <a:pPr fontAlgn="base"/>
            <a:endParaRPr lang="en-US" sz="2000" dirty="0">
              <a:solidFill>
                <a:schemeClr val="bg1"/>
              </a:solidFill>
            </a:endParaRPr>
          </a:p>
          <a:p>
            <a:pPr fontAlgn="base"/>
            <a:r>
              <a:rPr lang="en-US" sz="2000" dirty="0">
                <a:solidFill>
                  <a:schemeClr val="bg1"/>
                </a:solidFill>
              </a:rPr>
              <a:t>The </a:t>
            </a:r>
            <a:r>
              <a:rPr lang="en-US" sz="2000" i="1" dirty="0">
                <a:solidFill>
                  <a:schemeClr val="bg1"/>
                </a:solidFill>
              </a:rPr>
              <a:t>latter</a:t>
            </a:r>
            <a:r>
              <a:rPr lang="en-US" sz="2000" dirty="0">
                <a:solidFill>
                  <a:schemeClr val="bg1"/>
                </a:solidFill>
              </a:rPr>
              <a:t> would be treated as </a:t>
            </a:r>
            <a:r>
              <a:rPr lang="en-US" sz="2000" i="1" dirty="0">
                <a:solidFill>
                  <a:schemeClr val="bg1"/>
                </a:solidFill>
              </a:rPr>
              <a:t>double rebels; </a:t>
            </a:r>
            <a:r>
              <a:rPr lang="en-US" sz="2000" dirty="0">
                <a:solidFill>
                  <a:schemeClr val="bg1"/>
                </a:solidFill>
              </a:rPr>
              <a:t>the </a:t>
            </a:r>
            <a:r>
              <a:rPr lang="en-US" sz="2000" i="1" dirty="0">
                <a:solidFill>
                  <a:schemeClr val="bg1"/>
                </a:solidFill>
              </a:rPr>
              <a:t>former,</a:t>
            </a:r>
            <a:r>
              <a:rPr lang="en-US" sz="2000" dirty="0">
                <a:solidFill>
                  <a:schemeClr val="bg1"/>
                </a:solidFill>
              </a:rPr>
              <a:t> being the most respectable of the inhabitants, were treated well; and even in captivity, a marked distinction would be made between them, God ordering it so. But the prophet sufficiently explains his own meaning. …</a:t>
            </a:r>
          </a:p>
        </p:txBody>
      </p:sp>
      <p:sp>
        <p:nvSpPr>
          <p:cNvPr id="11" name="Rectangle 10"/>
          <p:cNvSpPr/>
          <p:nvPr/>
        </p:nvSpPr>
        <p:spPr>
          <a:xfrm>
            <a:off x="5083629" y="4002267"/>
            <a:ext cx="6096000" cy="2308324"/>
          </a:xfrm>
          <a:prstGeom prst="rect">
            <a:avLst/>
          </a:prstGeom>
        </p:spPr>
        <p:txBody>
          <a:bodyPr>
            <a:spAutoFit/>
          </a:bodyPr>
          <a:lstStyle/>
          <a:p>
            <a:r>
              <a:rPr lang="en-US" dirty="0">
                <a:solidFill>
                  <a:schemeClr val="bg1"/>
                </a:solidFill>
                <a:latin typeface="Calibri" panose="020F0502020204030204" pitchFamily="34" charset="0"/>
              </a:rPr>
              <a:t>“[The Lord says,] Those already carried away into captivity, I esteem as far more excellent than those who still remain in the land. They have not sinned so deeply, and they are now penitent; and therefore, </a:t>
            </a:r>
            <a:r>
              <a:rPr lang="en-US" i="1" dirty="0">
                <a:solidFill>
                  <a:schemeClr val="bg1"/>
                </a:solidFill>
                <a:latin typeface="Calibri" panose="020F0502020204030204" pitchFamily="34" charset="0"/>
              </a:rPr>
              <a:t>I will set mine eyes upon them for good,</a:t>
            </a:r>
            <a:r>
              <a:rPr lang="en-US" dirty="0">
                <a:solidFill>
                  <a:schemeClr val="bg1"/>
                </a:solidFill>
                <a:latin typeface="Calibri" panose="020F0502020204030204" pitchFamily="34" charset="0"/>
              </a:rPr>
              <a:t> (ver. 6).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 will watch over them by an especial providence, and they shall be restored to their own land.” </a:t>
            </a:r>
            <a:endParaRPr lang="en-US" dirty="0">
              <a:solidFill>
                <a:schemeClr val="bg1"/>
              </a:solidFill>
            </a:endParaRPr>
          </a:p>
        </p:txBody>
      </p:sp>
      <p:pic>
        <p:nvPicPr>
          <p:cNvPr id="8194" name="Picture 2" descr="https://upload.wikimedia.org/wikipedia/commons/8/8f/Tissot_The_Flight_of_the_Prison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112" y="944187"/>
            <a:ext cx="4238625" cy="28956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tatic.flickr.com/57/205537545_f8b9f9d2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881" y="3623655"/>
            <a:ext cx="3898456" cy="284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1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fade">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Who Will Drink of the Cup?</a:t>
            </a:r>
          </a:p>
        </p:txBody>
      </p:sp>
      <p:sp>
        <p:nvSpPr>
          <p:cNvPr id="7" name="TextBox 6"/>
          <p:cNvSpPr txBox="1"/>
          <p:nvPr/>
        </p:nvSpPr>
        <p:spPr>
          <a:xfrm>
            <a:off x="94306" y="6485977"/>
            <a:ext cx="6023465" cy="369332"/>
          </a:xfrm>
          <a:prstGeom prst="rect">
            <a:avLst/>
          </a:prstGeom>
          <a:noFill/>
        </p:spPr>
        <p:txBody>
          <a:bodyPr wrap="square" rtlCol="0">
            <a:spAutoFit/>
          </a:bodyPr>
          <a:lstStyle/>
          <a:p>
            <a:r>
              <a:rPr lang="en-US" dirty="0">
                <a:solidFill>
                  <a:schemeClr val="bg1"/>
                </a:solidFill>
              </a:rPr>
              <a:t>Jeremiah 25:32-33  Revelation 20:7-9  Ezekiel 38-39</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6"/>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(6)</a:t>
            </a:r>
            <a:endParaRPr lang="en-US" dirty="0"/>
          </a:p>
        </p:txBody>
      </p:sp>
      <p:sp>
        <p:nvSpPr>
          <p:cNvPr id="9" name="AutoShape 2" descr="Image result for jehoiach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31775" y="1158149"/>
            <a:ext cx="4764768" cy="2308324"/>
          </a:xfrm>
          <a:prstGeom prst="rect">
            <a:avLst/>
          </a:prstGeom>
        </p:spPr>
        <p:txBody>
          <a:bodyPr wrap="square">
            <a:spAutoFit/>
          </a:bodyPr>
          <a:lstStyle/>
          <a:p>
            <a:r>
              <a:rPr lang="en-US" dirty="0">
                <a:solidFill>
                  <a:schemeClr val="bg1"/>
                </a:solidFill>
                <a:latin typeface="Calibri" panose="020F0502020204030204" pitchFamily="34" charset="0"/>
              </a:rPr>
              <a:t>That battle is depicted here to show Judah that the wicked nations will not escape the Lord’s judgment.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language of these scriptures shows that what Jeremiah saw was the time when all nations shall gather together against the Lord’s people and be brought into judgment. </a:t>
            </a:r>
            <a:endParaRPr lang="en-US" dirty="0">
              <a:solidFill>
                <a:schemeClr val="bg1"/>
              </a:solidFill>
            </a:endParaRPr>
          </a:p>
        </p:txBody>
      </p:sp>
      <p:sp>
        <p:nvSpPr>
          <p:cNvPr id="8" name="Rectangle 7"/>
          <p:cNvSpPr/>
          <p:nvPr/>
        </p:nvSpPr>
        <p:spPr>
          <a:xfrm>
            <a:off x="4894356" y="693583"/>
            <a:ext cx="2253246" cy="369332"/>
          </a:xfrm>
          <a:prstGeom prst="rect">
            <a:avLst/>
          </a:prstGeom>
        </p:spPr>
        <p:txBody>
          <a:bodyPr wrap="none">
            <a:spAutoFit/>
          </a:bodyPr>
          <a:lstStyle/>
          <a:p>
            <a:r>
              <a:rPr lang="en-US" dirty="0">
                <a:solidFill>
                  <a:srgbClr val="FFFF00"/>
                </a:solidFill>
                <a:latin typeface="Calibri" panose="020F0502020204030204" pitchFamily="34" charset="0"/>
              </a:rPr>
              <a:t>Battle of Armageddon</a:t>
            </a:r>
            <a:endParaRPr lang="en-US" dirty="0">
              <a:solidFill>
                <a:srgbClr val="FFFF00"/>
              </a:solidFill>
            </a:endParaRPr>
          </a:p>
        </p:txBody>
      </p:sp>
      <p:sp>
        <p:nvSpPr>
          <p:cNvPr id="12" name="Rectangle 11"/>
          <p:cNvSpPr/>
          <p:nvPr/>
        </p:nvSpPr>
        <p:spPr>
          <a:xfrm>
            <a:off x="5735091" y="1113800"/>
            <a:ext cx="5327328" cy="2585323"/>
          </a:xfrm>
          <a:prstGeom prst="rect">
            <a:avLst/>
          </a:prstGeom>
        </p:spPr>
        <p:txBody>
          <a:bodyPr wrap="square">
            <a:spAutoFit/>
          </a:bodyPr>
          <a:lstStyle/>
          <a:p>
            <a:r>
              <a:rPr lang="en-US" dirty="0">
                <a:solidFill>
                  <a:schemeClr val="bg1"/>
                </a:solidFill>
                <a:latin typeface="Calibri" panose="020F0502020204030204" pitchFamily="34" charset="0"/>
              </a:rPr>
              <a:t>That the battle before the Millennium, which is known as the battle of Armageddon, makes reference to Gog and Magog may at first be confusing since the last great battle at the end of the Millennium is called the battle of Gog and Magog by John.</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But the names “Gog” and “Magog” are used for both battles because they symbolize an alliance of great, evil power. </a:t>
            </a:r>
            <a:endParaRPr lang="en-US" dirty="0">
              <a:solidFill>
                <a:schemeClr val="bg1"/>
              </a:solidFill>
            </a:endParaRPr>
          </a:p>
        </p:txBody>
      </p:sp>
      <p:sp>
        <p:nvSpPr>
          <p:cNvPr id="13" name="Rectangle 12"/>
          <p:cNvSpPr/>
          <p:nvPr/>
        </p:nvSpPr>
        <p:spPr>
          <a:xfrm>
            <a:off x="3491367" y="4664760"/>
            <a:ext cx="4487448" cy="1200329"/>
          </a:xfrm>
          <a:prstGeom prst="rect">
            <a:avLst/>
          </a:prstGeom>
        </p:spPr>
        <p:txBody>
          <a:bodyPr wrap="square">
            <a:spAutoFit/>
          </a:bodyPr>
          <a:lstStyle/>
          <a:p>
            <a:r>
              <a:rPr lang="en-US" dirty="0">
                <a:solidFill>
                  <a:schemeClr val="bg1"/>
                </a:solidFill>
                <a:latin typeface="Calibri" panose="020F0502020204030204" pitchFamily="34" charset="0"/>
              </a:rPr>
              <a:t>“Before the coming of Christ, the great war, sometimes called Armageddon, will take place as spoken of by Ezekiel. Another war of Gog and Magog will be after the millennium.” (7)</a:t>
            </a:r>
            <a:endParaRPr lang="en-US" dirty="0">
              <a:solidFill>
                <a:schemeClr val="bg1"/>
              </a:solidFill>
            </a:endParaRPr>
          </a:p>
        </p:txBody>
      </p:sp>
      <p:pic>
        <p:nvPicPr>
          <p:cNvPr id="9220" name="Picture 4" descr="http://rtpricetag2.com/Gog&amp;Magog.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3979" r="1120"/>
          <a:stretch/>
        </p:blipFill>
        <p:spPr bwMode="auto">
          <a:xfrm>
            <a:off x="282343" y="3773510"/>
            <a:ext cx="2731313" cy="247858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quickening-spirit.com/images/ezek_arm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8669" y="3976122"/>
            <a:ext cx="3333750"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80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animEffect transition="in" filter="fade">
                                      <p:cBhvr>
                                        <p:cTn id="9" dur="500"/>
                                        <p:tgtEl>
                                          <p:spTgt spid="92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9222"/>
                                        </p:tgtEl>
                                        <p:attrNameLst>
                                          <p:attrName>style.visibility</p:attrName>
                                        </p:attrNameLst>
                                      </p:cBhvr>
                                      <p:to>
                                        <p:strVal val="visible"/>
                                      </p:to>
                                    </p:set>
                                    <p:animEffect transition="in" filter="fade">
                                      <p:cBhvr>
                                        <p:cTn id="20" dur="500"/>
                                        <p:tgtEl>
                                          <p:spTgt spid="922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Jeremiah’s Trial</a:t>
            </a:r>
          </a:p>
        </p:txBody>
      </p:sp>
      <p:sp>
        <p:nvSpPr>
          <p:cNvPr id="7" name="TextBox 6"/>
          <p:cNvSpPr txBox="1"/>
          <p:nvPr/>
        </p:nvSpPr>
        <p:spPr>
          <a:xfrm>
            <a:off x="94306" y="6485977"/>
            <a:ext cx="6023465" cy="369332"/>
          </a:xfrm>
          <a:prstGeom prst="rect">
            <a:avLst/>
          </a:prstGeom>
          <a:noFill/>
        </p:spPr>
        <p:txBody>
          <a:bodyPr wrap="square" rtlCol="0">
            <a:spAutoFit/>
          </a:bodyPr>
          <a:lstStyle/>
          <a:p>
            <a:r>
              <a:rPr lang="en-US" dirty="0">
                <a:solidFill>
                  <a:schemeClr val="bg1"/>
                </a:solidFill>
              </a:rPr>
              <a:t>Jeremiah 26:14-15</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Image result for jehoiach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15"/>
          <p:cNvGrpSpPr/>
          <p:nvPr/>
        </p:nvGrpSpPr>
        <p:grpSpPr>
          <a:xfrm>
            <a:off x="460375" y="1008323"/>
            <a:ext cx="5055185" cy="5304930"/>
            <a:chOff x="460375" y="1008323"/>
            <a:chExt cx="5055185" cy="5304930"/>
          </a:xfrm>
        </p:grpSpPr>
        <p:grpSp>
          <p:nvGrpSpPr>
            <p:cNvPr id="10" name="Group 9"/>
            <p:cNvGrpSpPr/>
            <p:nvPr/>
          </p:nvGrpSpPr>
          <p:grpSpPr>
            <a:xfrm>
              <a:off x="460375" y="1008323"/>
              <a:ext cx="4906282" cy="2412319"/>
              <a:chOff x="231775" y="315490"/>
              <a:chExt cx="4906282" cy="2412319"/>
            </a:xfrm>
          </p:grpSpPr>
          <p:sp>
            <p:nvSpPr>
              <p:cNvPr id="2" name="Rectangle 1"/>
              <p:cNvSpPr/>
              <p:nvPr/>
            </p:nvSpPr>
            <p:spPr>
              <a:xfrm>
                <a:off x="231775" y="1158149"/>
                <a:ext cx="4764768" cy="1569660"/>
              </a:xfrm>
              <a:prstGeom prst="rect">
                <a:avLst/>
              </a:prstGeom>
            </p:spPr>
            <p:txBody>
              <a:bodyPr wrap="square">
                <a:spAutoFit/>
              </a:bodyPr>
              <a:lstStyle/>
              <a:p>
                <a:r>
                  <a:rPr lang="en-US" sz="2400" i="1" dirty="0">
                    <a:solidFill>
                      <a:srgbClr val="FFFF00"/>
                    </a:solidFill>
                  </a:rPr>
                  <a:t>As for me, behold, I am in your hand: do with me as </a:t>
                </a:r>
                <a:r>
                  <a:rPr lang="en-US" sz="2400" i="1" dirty="0" err="1">
                    <a:solidFill>
                      <a:srgbClr val="FFFF00"/>
                    </a:solidFill>
                  </a:rPr>
                  <a:t>seemeth</a:t>
                </a:r>
                <a:r>
                  <a:rPr lang="en-US" sz="2400" i="1" dirty="0">
                    <a:solidFill>
                      <a:srgbClr val="FFFF00"/>
                    </a:solidFill>
                  </a:rPr>
                  <a:t> good and meet unto you.</a:t>
                </a:r>
              </a:p>
              <a:p>
                <a:r>
                  <a:rPr lang="en-US" sz="2400" i="1" dirty="0">
                    <a:solidFill>
                      <a:srgbClr val="FFFF00"/>
                    </a:solidFill>
                  </a:rPr>
                  <a:t>Jeremiah 26:14</a:t>
                </a:r>
              </a:p>
            </p:txBody>
          </p:sp>
          <p:sp>
            <p:nvSpPr>
              <p:cNvPr id="14" name="Rectangle 13"/>
              <p:cNvSpPr/>
              <p:nvPr/>
            </p:nvSpPr>
            <p:spPr>
              <a:xfrm>
                <a:off x="1055914" y="315490"/>
                <a:ext cx="4082143" cy="584775"/>
              </a:xfrm>
              <a:prstGeom prst="rect">
                <a:avLst/>
              </a:prstGeom>
            </p:spPr>
            <p:txBody>
              <a:bodyPr wrap="square">
                <a:spAutoFit/>
              </a:bodyPr>
              <a:lstStyle/>
              <a:p>
                <a:r>
                  <a:rPr lang="en-US" sz="3200" dirty="0">
                    <a:solidFill>
                      <a:schemeClr val="bg1"/>
                    </a:solidFill>
                  </a:rPr>
                  <a:t>Words of Jeremiah</a:t>
                </a:r>
              </a:p>
            </p:txBody>
          </p:sp>
        </p:grpSp>
        <p:pic>
          <p:nvPicPr>
            <p:cNvPr id="10244" name="Picture 4" descr="https://thefirstpremise.files.wordpress.com/2011/12/prophet-jeremiah-in-dungeon.jpg"/>
            <p:cNvPicPr>
              <a:picLocks noChangeAspect="1" noChangeArrowheads="1"/>
            </p:cNvPicPr>
            <p:nvPr/>
          </p:nvPicPr>
          <p:blipFill rotWithShape="1">
            <a:blip r:embed="rId3">
              <a:extLst>
                <a:ext uri="{28A0092B-C50C-407E-A947-70E740481C1C}">
                  <a14:useLocalDpi xmlns:a14="http://schemas.microsoft.com/office/drawing/2010/main" val="0"/>
                </a:ext>
              </a:extLst>
            </a:blip>
            <a:srcRect l="9176" t="3809" r="30188" b="34476"/>
            <a:stretch/>
          </p:blipFill>
          <p:spPr bwMode="auto">
            <a:xfrm>
              <a:off x="2587302" y="2786281"/>
              <a:ext cx="2928258" cy="3526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943600" y="836771"/>
            <a:ext cx="6172200" cy="5562844"/>
            <a:chOff x="5943600" y="836771"/>
            <a:chExt cx="6172200" cy="5562844"/>
          </a:xfrm>
        </p:grpSpPr>
        <p:grpSp>
          <p:nvGrpSpPr>
            <p:cNvPr id="11" name="Group 10"/>
            <p:cNvGrpSpPr/>
            <p:nvPr/>
          </p:nvGrpSpPr>
          <p:grpSpPr>
            <a:xfrm>
              <a:off x="5943600" y="3595340"/>
              <a:ext cx="6172200" cy="2804275"/>
              <a:chOff x="5867400" y="1363768"/>
              <a:chExt cx="6172200" cy="2804275"/>
            </a:xfrm>
          </p:grpSpPr>
          <p:sp>
            <p:nvSpPr>
              <p:cNvPr id="12" name="Rectangle 11"/>
              <p:cNvSpPr/>
              <p:nvPr/>
            </p:nvSpPr>
            <p:spPr>
              <a:xfrm>
                <a:off x="5867400" y="1859719"/>
                <a:ext cx="6172200" cy="2308324"/>
              </a:xfrm>
              <a:prstGeom prst="rect">
                <a:avLst/>
              </a:prstGeom>
            </p:spPr>
            <p:txBody>
              <a:bodyPr wrap="square">
                <a:spAutoFit/>
              </a:bodyPr>
              <a:lstStyle/>
              <a:p>
                <a:r>
                  <a:rPr lang="en-US" sz="2400" i="1" dirty="0">
                    <a:solidFill>
                      <a:srgbClr val="FFFF00"/>
                    </a:solidFill>
                  </a:rPr>
                  <a:t>Yea, and I will suffer even until death, and I will not recall my words, and they shall stand as a testimony against you. And if ye slay me ye will shed innocent blood, and this shall also stand as a testimony against you at the last day.</a:t>
                </a:r>
              </a:p>
              <a:p>
                <a:r>
                  <a:rPr lang="en-US" sz="2400" i="1" dirty="0">
                    <a:solidFill>
                      <a:srgbClr val="FFFF00"/>
                    </a:solidFill>
                  </a:rPr>
                  <a:t>Mosiah 17:10</a:t>
                </a:r>
              </a:p>
            </p:txBody>
          </p:sp>
          <p:sp>
            <p:nvSpPr>
              <p:cNvPr id="13" name="Rectangle 12"/>
              <p:cNvSpPr/>
              <p:nvPr/>
            </p:nvSpPr>
            <p:spPr>
              <a:xfrm>
                <a:off x="7708835" y="1363768"/>
                <a:ext cx="3080657" cy="461665"/>
              </a:xfrm>
              <a:prstGeom prst="rect">
                <a:avLst/>
              </a:prstGeom>
            </p:spPr>
            <p:txBody>
              <a:bodyPr wrap="square">
                <a:spAutoFit/>
              </a:bodyPr>
              <a:lstStyle/>
              <a:p>
                <a:r>
                  <a:rPr lang="en-US" sz="2400" dirty="0">
                    <a:solidFill>
                      <a:schemeClr val="bg1"/>
                    </a:solidFill>
                  </a:rPr>
                  <a:t>Words of Abinadi</a:t>
                </a:r>
              </a:p>
            </p:txBody>
          </p:sp>
        </p:grpSp>
        <p:pic>
          <p:nvPicPr>
            <p:cNvPr id="10246" name="Picture 6" descr="https://www.lds.org/scriptures/bc/scriptures/bofm/mosiah/11/images/075-075-abinadi-before-king-noah-full.jpg?download=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0515" y="836771"/>
              <a:ext cx="3786529" cy="26849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96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Urijah</a:t>
            </a:r>
          </a:p>
        </p:txBody>
      </p:sp>
      <p:sp>
        <p:nvSpPr>
          <p:cNvPr id="7" name="TextBox 6"/>
          <p:cNvSpPr txBox="1"/>
          <p:nvPr/>
        </p:nvSpPr>
        <p:spPr>
          <a:xfrm>
            <a:off x="94306" y="6485977"/>
            <a:ext cx="6023465" cy="369332"/>
          </a:xfrm>
          <a:prstGeom prst="rect">
            <a:avLst/>
          </a:prstGeom>
          <a:noFill/>
        </p:spPr>
        <p:txBody>
          <a:bodyPr wrap="square" rtlCol="0">
            <a:spAutoFit/>
          </a:bodyPr>
          <a:lstStyle/>
          <a:p>
            <a:r>
              <a:rPr lang="en-US" dirty="0">
                <a:solidFill>
                  <a:schemeClr val="bg1"/>
                </a:solidFill>
              </a:rPr>
              <a:t>Jeremiah 26:20-24</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6"/>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(4)</a:t>
            </a:r>
            <a:endParaRPr lang="en-US" dirty="0"/>
          </a:p>
        </p:txBody>
      </p:sp>
      <p:sp>
        <p:nvSpPr>
          <p:cNvPr id="9" name="AutoShape 2" descr="Image result for jehoiach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1898750" y="3818670"/>
            <a:ext cx="9150251" cy="2585323"/>
          </a:xfrm>
          <a:prstGeom prst="rect">
            <a:avLst/>
          </a:prstGeom>
        </p:spPr>
        <p:txBody>
          <a:bodyPr wrap="square">
            <a:spAutoFit/>
          </a:bodyPr>
          <a:lstStyle/>
          <a:p>
            <a:pPr fontAlgn="base"/>
            <a:r>
              <a:rPr lang="en-US" dirty="0">
                <a:solidFill>
                  <a:schemeClr val="bg1"/>
                </a:solidFill>
                <a:latin typeface="Calibri" panose="020F0502020204030204" pitchFamily="34" charset="0"/>
              </a:rPr>
              <a:t>Recounted at Jeremiah’s trial, shows the wickedness of King </a:t>
            </a:r>
            <a:r>
              <a:rPr lang="en-US" dirty="0" err="1">
                <a:solidFill>
                  <a:schemeClr val="bg1"/>
                </a:solidFill>
                <a:latin typeface="Calibri" panose="020F0502020204030204" pitchFamily="34" charset="0"/>
              </a:rPr>
              <a:t>Jehoiakim</a:t>
            </a:r>
            <a:r>
              <a:rPr lang="en-US" dirty="0">
                <a:solidFill>
                  <a:schemeClr val="bg1"/>
                </a:solidFill>
                <a:latin typeface="Calibri" panose="020F0502020204030204" pitchFamily="34" charset="0"/>
              </a:rPr>
              <a:t>. </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When Urijah heard of the king’s intent to kill him, he fled into Egypt. But, evidently, Egypt offered him no asylum, for he was extradited and slain by </a:t>
            </a:r>
            <a:r>
              <a:rPr lang="en-US" dirty="0" err="1">
                <a:solidFill>
                  <a:schemeClr val="bg1"/>
                </a:solidFill>
                <a:latin typeface="Calibri" panose="020F0502020204030204" pitchFamily="34" charset="0"/>
              </a:rPr>
              <a:t>Jehoiakim</a:t>
            </a:r>
            <a:r>
              <a:rPr lang="en-US" dirty="0">
                <a:solidFill>
                  <a:schemeClr val="bg1"/>
                </a:solidFill>
                <a:latin typeface="Calibri" panose="020F0502020204030204" pitchFamily="34" charset="0"/>
              </a:rPr>
              <a:t> himself. That this is the only account there is of Urijah and his ministry suggests that there were probably many prophets of whom we know nothing.</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Verse 24 implies that Jeremiah, although acquitted, would likely have suffered Urijah’s fate at the hands of the populace had it not been for </a:t>
            </a:r>
            <a:r>
              <a:rPr lang="en-US" dirty="0" err="1">
                <a:solidFill>
                  <a:schemeClr val="bg1"/>
                </a:solidFill>
                <a:latin typeface="Calibri" panose="020F0502020204030204" pitchFamily="34" charset="0"/>
              </a:rPr>
              <a:t>Ahikam</a:t>
            </a:r>
            <a:r>
              <a:rPr lang="en-US" dirty="0">
                <a:solidFill>
                  <a:schemeClr val="bg1"/>
                </a:solidFill>
                <a:latin typeface="Calibri" panose="020F0502020204030204" pitchFamily="34" charset="0"/>
              </a:rPr>
              <a:t>, who protected him.</a:t>
            </a:r>
            <a:endParaRPr lang="en-US" b="0" i="0" dirty="0">
              <a:solidFill>
                <a:schemeClr val="bg1"/>
              </a:solidFill>
              <a:effectLst/>
              <a:latin typeface="Calibri" panose="020F0502020204030204" pitchFamily="34" charset="0"/>
            </a:endParaRPr>
          </a:p>
        </p:txBody>
      </p:sp>
      <p:pic>
        <p:nvPicPr>
          <p:cNvPr id="10242" name="Picture 2" descr="http://wol.jw.org/en/wol/mp/r1/lp-e/jr/2010/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716" y="797036"/>
            <a:ext cx="4603040" cy="281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2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Make a Yoke</a:t>
            </a:r>
          </a:p>
        </p:txBody>
      </p:sp>
      <p:sp>
        <p:nvSpPr>
          <p:cNvPr id="7" name="TextBox 6"/>
          <p:cNvSpPr txBox="1"/>
          <p:nvPr/>
        </p:nvSpPr>
        <p:spPr>
          <a:xfrm>
            <a:off x="94306" y="6485977"/>
            <a:ext cx="6023465" cy="369332"/>
          </a:xfrm>
          <a:prstGeom prst="rect">
            <a:avLst/>
          </a:prstGeom>
          <a:noFill/>
        </p:spPr>
        <p:txBody>
          <a:bodyPr wrap="square" rtlCol="0">
            <a:spAutoFit/>
          </a:bodyPr>
          <a:lstStyle/>
          <a:p>
            <a:r>
              <a:rPr lang="en-US" dirty="0">
                <a:solidFill>
                  <a:schemeClr val="bg1"/>
                </a:solidFill>
              </a:rPr>
              <a:t>Jeremiah 27:2</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6"/>
          <p:cNvSpPr/>
          <p:nvPr/>
        </p:nvSpPr>
        <p:spPr>
          <a:xfrm>
            <a:off x="11575340" y="6403993"/>
            <a:ext cx="559769" cy="369332"/>
          </a:xfrm>
          <a:prstGeom prst="rect">
            <a:avLst/>
          </a:prstGeom>
        </p:spPr>
        <p:txBody>
          <a:bodyPr wrap="none">
            <a:spAutoFit/>
          </a:bodyPr>
          <a:lstStyle/>
          <a:p>
            <a:r>
              <a:rPr lang="en-US" dirty="0">
                <a:solidFill>
                  <a:schemeClr val="bg1"/>
                </a:solidFill>
                <a:latin typeface="Calibri" panose="020F0502020204030204" pitchFamily="34" charset="0"/>
              </a:rPr>
              <a:t>(10)</a:t>
            </a:r>
            <a:endParaRPr lang="en-US" dirty="0"/>
          </a:p>
        </p:txBody>
      </p:sp>
      <p:sp>
        <p:nvSpPr>
          <p:cNvPr id="9" name="AutoShape 2" descr="Image result for jehoiach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1920521" y="737772"/>
            <a:ext cx="9150251" cy="369332"/>
          </a:xfrm>
          <a:prstGeom prst="rect">
            <a:avLst/>
          </a:prstGeom>
        </p:spPr>
        <p:txBody>
          <a:bodyPr wrap="square">
            <a:spAutoFit/>
          </a:bodyPr>
          <a:lstStyle/>
          <a:p>
            <a:pPr fontAlgn="base"/>
            <a:r>
              <a:rPr lang="en-US" i="1" dirty="0">
                <a:solidFill>
                  <a:srgbClr val="FFFF00"/>
                </a:solidFill>
              </a:rPr>
              <a:t>Thus </a:t>
            </a:r>
            <a:r>
              <a:rPr lang="en-US" i="1" dirty="0" err="1">
                <a:solidFill>
                  <a:srgbClr val="FFFF00"/>
                </a:solidFill>
              </a:rPr>
              <a:t>saith</a:t>
            </a:r>
            <a:r>
              <a:rPr lang="en-US" i="1" dirty="0">
                <a:solidFill>
                  <a:srgbClr val="FFFF00"/>
                </a:solidFill>
              </a:rPr>
              <a:t> the </a:t>
            </a:r>
            <a:r>
              <a:rPr lang="en-US" i="1" cap="small" dirty="0">
                <a:solidFill>
                  <a:srgbClr val="FFFF00"/>
                </a:solidFill>
              </a:rPr>
              <a:t>Lord</a:t>
            </a:r>
            <a:r>
              <a:rPr lang="en-US" i="1" dirty="0">
                <a:solidFill>
                  <a:srgbClr val="FFFF00"/>
                </a:solidFill>
              </a:rPr>
              <a:t> to me; Make thee bonds and yokes, and put them upon thy neck,.</a:t>
            </a:r>
            <a:endParaRPr lang="en-US" b="0" i="1" dirty="0">
              <a:solidFill>
                <a:srgbClr val="FFFF00"/>
              </a:solidFill>
              <a:effectLst/>
            </a:endParaRPr>
          </a:p>
        </p:txBody>
      </p:sp>
      <p:pic>
        <p:nvPicPr>
          <p:cNvPr id="15362" name="Picture 2" descr="http://4.bp.blogspot.com/-t4MKzAIluqI/Vo6JmcKchYI/AAAAAAAASrc/GS2XrO_iIys/s1600/img-Jeremiah-the-Prophe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619" y="1555783"/>
            <a:ext cx="3345040" cy="45407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4306" y="1541265"/>
            <a:ext cx="4590596" cy="4154984"/>
          </a:xfrm>
          <a:prstGeom prst="rect">
            <a:avLst/>
          </a:prstGeom>
        </p:spPr>
        <p:txBody>
          <a:bodyPr wrap="square">
            <a:spAutoFit/>
          </a:bodyPr>
          <a:lstStyle/>
          <a:p>
            <a:r>
              <a:rPr lang="en-US" sz="2400" dirty="0">
                <a:solidFill>
                  <a:schemeClr val="bg1"/>
                </a:solidFill>
                <a:latin typeface="Abadi" panose="020B0604020104020204" pitchFamily="34" charset="0"/>
              </a:rPr>
              <a:t>A yoke is something put on the neck for the purpose of carrying burdens.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The yoke symbolized captivity or slavery.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Jeremiah taught the people that Judah and her surrounding nations would be under the “yoke” of Babylon.</a:t>
            </a:r>
            <a:endParaRPr lang="en-US" sz="2400" dirty="0">
              <a:solidFill>
                <a:schemeClr val="bg1"/>
              </a:solidFill>
            </a:endParaRPr>
          </a:p>
        </p:txBody>
      </p:sp>
      <p:sp>
        <p:nvSpPr>
          <p:cNvPr id="13" name="Rectangle 12"/>
          <p:cNvSpPr/>
          <p:nvPr/>
        </p:nvSpPr>
        <p:spPr>
          <a:xfrm>
            <a:off x="8125377" y="1755726"/>
            <a:ext cx="3855160" cy="4093428"/>
          </a:xfrm>
          <a:prstGeom prst="rect">
            <a:avLst/>
          </a:prstGeom>
        </p:spPr>
        <p:txBody>
          <a:bodyPr wrap="square">
            <a:spAutoFit/>
          </a:bodyPr>
          <a:lstStyle/>
          <a:p>
            <a:r>
              <a:rPr lang="en-US" sz="2000" dirty="0">
                <a:solidFill>
                  <a:schemeClr val="bg1"/>
                </a:solidFill>
              </a:rPr>
              <a:t>Jeremiah told King Zedekiah that if he and the people would humbly submit to the “yoke” of Babylon, they would not be destroyed. </a:t>
            </a:r>
          </a:p>
          <a:p>
            <a:endParaRPr lang="en-US" sz="2000" dirty="0">
              <a:solidFill>
                <a:schemeClr val="bg1"/>
              </a:solidFill>
            </a:endParaRPr>
          </a:p>
          <a:p>
            <a:r>
              <a:rPr lang="en-US" sz="2000" dirty="0">
                <a:solidFill>
                  <a:schemeClr val="bg1"/>
                </a:solidFill>
              </a:rPr>
              <a:t>As a sign that his words would be fulfilled, he prophesied that Nebuchadnezzar, king of Babylon, would carry away the rest of the treasures and holy articles from the temple. </a:t>
            </a:r>
          </a:p>
          <a:p>
            <a:endParaRPr lang="en-US" sz="2000" dirty="0">
              <a:solidFill>
                <a:schemeClr val="bg1"/>
              </a:solidFill>
            </a:endParaRPr>
          </a:p>
          <a:p>
            <a:r>
              <a:rPr lang="en-US" sz="2000" dirty="0">
                <a:solidFill>
                  <a:schemeClr val="bg1"/>
                </a:solidFill>
              </a:rPr>
              <a:t>The prophecy was fulfilled.</a:t>
            </a:r>
          </a:p>
        </p:txBody>
      </p:sp>
    </p:spTree>
    <p:extLst>
      <p:ext uri="{BB962C8B-B14F-4D97-AF65-F5344CB8AC3E}">
        <p14:creationId xmlns:p14="http://schemas.microsoft.com/office/powerpoint/2010/main" val="37906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False Prophet--</a:t>
            </a:r>
            <a:r>
              <a:rPr lang="en-US" sz="4000" dirty="0" err="1">
                <a:solidFill>
                  <a:schemeClr val="bg1"/>
                </a:solidFill>
              </a:rPr>
              <a:t>Hananiah</a:t>
            </a:r>
            <a:endParaRPr lang="en-US" sz="4000" dirty="0">
              <a:solidFill>
                <a:schemeClr val="bg1"/>
              </a:solidFill>
            </a:endParaRPr>
          </a:p>
        </p:txBody>
      </p:sp>
      <p:sp>
        <p:nvSpPr>
          <p:cNvPr id="7" name="TextBox 6"/>
          <p:cNvSpPr txBox="1"/>
          <p:nvPr/>
        </p:nvSpPr>
        <p:spPr>
          <a:xfrm>
            <a:off x="94306" y="6485977"/>
            <a:ext cx="6023465" cy="369332"/>
          </a:xfrm>
          <a:prstGeom prst="rect">
            <a:avLst/>
          </a:prstGeom>
          <a:noFill/>
        </p:spPr>
        <p:txBody>
          <a:bodyPr wrap="square" rtlCol="0">
            <a:spAutoFit/>
          </a:bodyPr>
          <a:lstStyle/>
          <a:p>
            <a:r>
              <a:rPr lang="en-US" dirty="0">
                <a:solidFill>
                  <a:schemeClr val="bg1"/>
                </a:solidFill>
              </a:rPr>
              <a:t>Jeremiah 28</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6"/>
          <p:cNvSpPr/>
          <p:nvPr/>
        </p:nvSpPr>
        <p:spPr>
          <a:xfrm>
            <a:off x="11443225" y="6391351"/>
            <a:ext cx="670376" cy="369332"/>
          </a:xfrm>
          <a:prstGeom prst="rect">
            <a:avLst/>
          </a:prstGeom>
        </p:spPr>
        <p:txBody>
          <a:bodyPr wrap="none">
            <a:spAutoFit/>
          </a:bodyPr>
          <a:lstStyle/>
          <a:p>
            <a:r>
              <a:rPr lang="en-US" dirty="0">
                <a:solidFill>
                  <a:schemeClr val="bg1"/>
                </a:solidFill>
                <a:latin typeface="Calibri" panose="020F0502020204030204" pitchFamily="34" charset="0"/>
              </a:rPr>
              <a:t>(4, 8)</a:t>
            </a:r>
            <a:endParaRPr lang="en-US" dirty="0"/>
          </a:p>
        </p:txBody>
      </p:sp>
      <p:sp>
        <p:nvSpPr>
          <p:cNvPr id="9" name="AutoShape 2" descr="Image result for jehoiach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155575" y="977115"/>
            <a:ext cx="9531701" cy="5909310"/>
          </a:xfrm>
          <a:prstGeom prst="rect">
            <a:avLst/>
          </a:prstGeom>
        </p:spPr>
        <p:txBody>
          <a:bodyPr wrap="square">
            <a:spAutoFit/>
          </a:bodyPr>
          <a:lstStyle/>
          <a:p>
            <a:pPr fontAlgn="base"/>
            <a:r>
              <a:rPr lang="en-US" dirty="0">
                <a:solidFill>
                  <a:schemeClr val="bg1"/>
                </a:solidFill>
              </a:rPr>
              <a:t>He was the son of </a:t>
            </a:r>
            <a:r>
              <a:rPr lang="en-US" dirty="0" err="1">
                <a:solidFill>
                  <a:schemeClr val="bg1"/>
                </a:solidFill>
              </a:rPr>
              <a:t>Azur</a:t>
            </a:r>
            <a:r>
              <a:rPr lang="en-US" dirty="0">
                <a:solidFill>
                  <a:schemeClr val="bg1"/>
                </a:solidFill>
              </a:rPr>
              <a:t> from Gibeon and a second generation pseudo-holy man.</a:t>
            </a:r>
          </a:p>
          <a:p>
            <a:pPr fontAlgn="base"/>
            <a:r>
              <a:rPr lang="en-US" dirty="0">
                <a:solidFill>
                  <a:schemeClr val="bg1"/>
                </a:solidFill>
              </a:rPr>
              <a:t>(Jeremiah 28:1)</a:t>
            </a:r>
          </a:p>
          <a:p>
            <a:pPr fontAlgn="base"/>
            <a:endParaRPr lang="en-US" b="0" i="0" dirty="0">
              <a:solidFill>
                <a:schemeClr val="bg1"/>
              </a:solidFill>
              <a:effectLst/>
            </a:endParaRPr>
          </a:p>
          <a:p>
            <a:pPr fontAlgn="base"/>
            <a:r>
              <a:rPr lang="en-US" dirty="0">
                <a:solidFill>
                  <a:schemeClr val="bg1"/>
                </a:solidFill>
              </a:rPr>
              <a:t>He claimed to know from God that not only would Zedekiah’s people not go into captivity but that Babylonia’s power (yoke) had been broken and the temple treasures and the captives would be returned within 2 years</a:t>
            </a:r>
          </a:p>
          <a:p>
            <a:pPr fontAlgn="base"/>
            <a:endParaRPr lang="en-US" dirty="0">
              <a:solidFill>
                <a:schemeClr val="bg1"/>
              </a:solidFill>
            </a:endParaRPr>
          </a:p>
          <a:p>
            <a:pPr fontAlgn="base"/>
            <a:r>
              <a:rPr lang="en-US" dirty="0">
                <a:solidFill>
                  <a:schemeClr val="bg1"/>
                </a:solidFill>
              </a:rPr>
              <a:t>He gained a vast amount of people that believed in him and they wanted to hear the great news</a:t>
            </a:r>
          </a:p>
          <a:p>
            <a:pPr fontAlgn="base"/>
            <a:endParaRPr lang="en-US" dirty="0">
              <a:solidFill>
                <a:schemeClr val="bg1"/>
              </a:solidFill>
            </a:endParaRPr>
          </a:p>
          <a:p>
            <a:pPr fontAlgn="base"/>
            <a:r>
              <a:rPr lang="en-US" dirty="0">
                <a:solidFill>
                  <a:schemeClr val="bg1"/>
                </a:solidFill>
              </a:rPr>
              <a:t>His words were opposite of what Jeremiah was preaching and Jeremiah was willing to wait the 2 years</a:t>
            </a:r>
          </a:p>
          <a:p>
            <a:pPr fontAlgn="base"/>
            <a:endParaRPr lang="en-US" dirty="0">
              <a:solidFill>
                <a:schemeClr val="bg1"/>
              </a:solidFill>
            </a:endParaRPr>
          </a:p>
          <a:p>
            <a:pPr fontAlgn="base"/>
            <a:r>
              <a:rPr lang="en-US" dirty="0">
                <a:solidFill>
                  <a:schemeClr val="bg1"/>
                </a:solidFill>
              </a:rPr>
              <a:t>He dragged the wooden yoke off Jeremiah’s neck and smashed it.</a:t>
            </a:r>
          </a:p>
          <a:p>
            <a:pPr fontAlgn="base"/>
            <a:endParaRPr lang="en-US" dirty="0">
              <a:solidFill>
                <a:schemeClr val="bg1"/>
              </a:solidFill>
            </a:endParaRPr>
          </a:p>
          <a:p>
            <a:pPr fontAlgn="base"/>
            <a:r>
              <a:rPr lang="en-US" dirty="0">
                <a:solidFill>
                  <a:schemeClr val="bg1"/>
                </a:solidFill>
              </a:rPr>
              <a:t>The Lord was displeased and had Jeremiah make a yoke of iron and professed that </a:t>
            </a:r>
            <a:r>
              <a:rPr lang="en-US" dirty="0" err="1">
                <a:solidFill>
                  <a:schemeClr val="bg1"/>
                </a:solidFill>
              </a:rPr>
              <a:t>Hananiah</a:t>
            </a:r>
            <a:r>
              <a:rPr lang="en-US" dirty="0">
                <a:solidFill>
                  <a:schemeClr val="bg1"/>
                </a:solidFill>
              </a:rPr>
              <a:t> would die.</a:t>
            </a:r>
          </a:p>
          <a:p>
            <a:pPr fontAlgn="base"/>
            <a:endParaRPr lang="en-US" dirty="0">
              <a:solidFill>
                <a:schemeClr val="bg1"/>
              </a:solidFill>
            </a:endParaRPr>
          </a:p>
          <a:p>
            <a:pPr fontAlgn="base"/>
            <a:r>
              <a:rPr lang="en-US" dirty="0">
                <a:solidFill>
                  <a:schemeClr val="bg1"/>
                </a:solidFill>
              </a:rPr>
              <a:t>Within 2 months </a:t>
            </a:r>
            <a:r>
              <a:rPr lang="en-US" dirty="0" err="1">
                <a:solidFill>
                  <a:schemeClr val="bg1"/>
                </a:solidFill>
              </a:rPr>
              <a:t>Hananiah</a:t>
            </a:r>
            <a:r>
              <a:rPr lang="en-US" dirty="0">
                <a:solidFill>
                  <a:schemeClr val="bg1"/>
                </a:solidFill>
              </a:rPr>
              <a:t> died. With the death of </a:t>
            </a:r>
            <a:r>
              <a:rPr lang="en-US" dirty="0" err="1">
                <a:solidFill>
                  <a:schemeClr val="bg1"/>
                </a:solidFill>
              </a:rPr>
              <a:t>Hananiah</a:t>
            </a:r>
            <a:r>
              <a:rPr lang="en-US" dirty="0">
                <a:solidFill>
                  <a:schemeClr val="bg1"/>
                </a:solidFill>
              </a:rPr>
              <a:t> it should have convinced Zedekiah and the people which of these two men was the true prophet, but they were too hardened to respond.</a:t>
            </a:r>
          </a:p>
          <a:p>
            <a:pPr fontAlgn="base"/>
            <a:endParaRPr lang="en-US" b="0" i="0" dirty="0">
              <a:solidFill>
                <a:schemeClr val="bg1"/>
              </a:solidFill>
              <a:effectLst/>
            </a:endParaRPr>
          </a:p>
          <a:p>
            <a:pPr fontAlgn="base"/>
            <a:endParaRPr lang="en-US" b="0" i="0" dirty="0">
              <a:solidFill>
                <a:schemeClr val="bg1"/>
              </a:solidFill>
              <a:effectLst/>
            </a:endParaRPr>
          </a:p>
        </p:txBody>
      </p:sp>
      <p:grpSp>
        <p:nvGrpSpPr>
          <p:cNvPr id="12" name="Group 11"/>
          <p:cNvGrpSpPr/>
          <p:nvPr/>
        </p:nvGrpSpPr>
        <p:grpSpPr>
          <a:xfrm>
            <a:off x="10005507" y="1794886"/>
            <a:ext cx="1560478" cy="4062572"/>
            <a:chOff x="7024667" y="1576228"/>
            <a:chExt cx="1531642" cy="3480177"/>
          </a:xfrm>
        </p:grpSpPr>
        <p:sp>
          <p:nvSpPr>
            <p:cNvPr id="13" name="Cloud 12"/>
            <p:cNvSpPr/>
            <p:nvPr/>
          </p:nvSpPr>
          <p:spPr>
            <a:xfrm>
              <a:off x="7049722" y="2331254"/>
              <a:ext cx="562905" cy="837900"/>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7938440" y="2424212"/>
              <a:ext cx="562905" cy="867216"/>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p:cNvSpPr/>
            <p:nvPr/>
          </p:nvSpPr>
          <p:spPr>
            <a:xfrm rot="18695172">
              <a:off x="7764873" y="1703966"/>
              <a:ext cx="584786" cy="982987"/>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rot="1400185">
              <a:off x="7207525" y="1822588"/>
              <a:ext cx="509839" cy="816887"/>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6128217">
              <a:off x="7860349" y="4739525"/>
              <a:ext cx="280000" cy="35376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4472555">
              <a:off x="7530791" y="4730026"/>
              <a:ext cx="256507" cy="371815"/>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a:off x="7269217" y="3026050"/>
              <a:ext cx="1138765" cy="185657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610840">
              <a:off x="7282080" y="2971474"/>
              <a:ext cx="492946" cy="1891748"/>
            </a:xfrm>
            <a:prstGeom prst="trapezoid">
              <a:avLst/>
            </a:prstGeom>
            <a:solidFill>
              <a:srgbClr val="EED1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901859">
              <a:off x="7074091" y="3617836"/>
              <a:ext cx="309645" cy="40849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0226769">
              <a:off x="8260040" y="3624241"/>
              <a:ext cx="296269" cy="39026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442139">
              <a:off x="7225914" y="2928943"/>
              <a:ext cx="380255" cy="97275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20249249">
              <a:off x="8036563" y="2928773"/>
              <a:ext cx="378085" cy="97275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21059837">
              <a:off x="7903941" y="2972153"/>
              <a:ext cx="364232" cy="1891747"/>
            </a:xfrm>
            <a:prstGeom prst="trapezoid">
              <a:avLst/>
            </a:prstGeom>
            <a:solidFill>
              <a:srgbClr val="EED1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383411" y="1985883"/>
              <a:ext cx="832175" cy="125040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rot="17055069">
              <a:off x="7461492" y="1662038"/>
              <a:ext cx="568125" cy="73307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hord 29"/>
            <p:cNvSpPr/>
            <p:nvPr/>
          </p:nvSpPr>
          <p:spPr>
            <a:xfrm rot="5400000">
              <a:off x="7307196" y="1451374"/>
              <a:ext cx="931434" cy="1181142"/>
            </a:xfrm>
            <a:prstGeom prst="chord">
              <a:avLst>
                <a:gd name="adj1" fmla="val 5540578"/>
                <a:gd name="adj2" fmla="val 16200000"/>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tored Data 30"/>
            <p:cNvSpPr/>
            <p:nvPr/>
          </p:nvSpPr>
          <p:spPr>
            <a:xfrm rot="5400000">
              <a:off x="7608671" y="1427985"/>
              <a:ext cx="341925" cy="1194585"/>
            </a:xfrm>
            <a:prstGeom prst="flowChartOnlineStorag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rot="18452792">
              <a:off x="7474003" y="2853466"/>
              <a:ext cx="694991" cy="752221"/>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666521" y="2956530"/>
              <a:ext cx="253388" cy="14189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64"/>
            <p:cNvGrpSpPr/>
            <p:nvPr/>
          </p:nvGrpSpPr>
          <p:grpSpPr>
            <a:xfrm flipH="1">
              <a:off x="7290085" y="3797303"/>
              <a:ext cx="1137201" cy="1107825"/>
              <a:chOff x="7543805" y="3605661"/>
              <a:chExt cx="1066795" cy="1042539"/>
            </a:xfrm>
          </p:grpSpPr>
          <p:sp>
            <p:nvSpPr>
              <p:cNvPr id="43" name="Rounded Rectangle 42"/>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162"/>
              <p:cNvGrpSpPr/>
              <p:nvPr/>
            </p:nvGrpSpPr>
            <p:grpSpPr>
              <a:xfrm>
                <a:off x="7543805" y="3605661"/>
                <a:ext cx="418448" cy="1042539"/>
                <a:chOff x="6827799" y="4847065"/>
                <a:chExt cx="794795" cy="1996712"/>
              </a:xfrm>
              <a:solidFill>
                <a:srgbClr val="D98A33"/>
              </a:solidFill>
            </p:grpSpPr>
            <p:sp>
              <p:nvSpPr>
                <p:cNvPr id="45" name="Double Wave 44"/>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uble Wave 19"/>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7103985" y="4847065"/>
                  <a:ext cx="518609" cy="47088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7425288" y="1875833"/>
              <a:ext cx="724999" cy="220099"/>
              <a:chOff x="6248400" y="484862"/>
              <a:chExt cx="1428268" cy="433601"/>
            </a:xfrm>
          </p:grpSpPr>
          <p:sp>
            <p:nvSpPr>
              <p:cNvPr id="36" name="Isosceles Triangle 35"/>
              <p:cNvSpPr/>
              <p:nvPr/>
            </p:nvSpPr>
            <p:spPr>
              <a:xfrm>
                <a:off x="6248400" y="494572"/>
                <a:ext cx="356302" cy="419828"/>
              </a:xfrm>
              <a:prstGeom prst="triangl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6617097" y="494572"/>
                <a:ext cx="356302" cy="419828"/>
              </a:xfrm>
              <a:prstGeom prst="triangl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a:off x="6973399" y="489728"/>
                <a:ext cx="356302" cy="419828"/>
              </a:xfrm>
              <a:prstGeom prst="triangl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a:off x="7320366" y="484862"/>
                <a:ext cx="356302" cy="419828"/>
              </a:xfrm>
              <a:prstGeom prst="triangl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Up Arrow 39"/>
              <p:cNvSpPr/>
              <p:nvPr/>
            </p:nvSpPr>
            <p:spPr>
              <a:xfrm rot="10800000">
                <a:off x="6418403" y="616924"/>
                <a:ext cx="397387" cy="297476"/>
              </a:xfrm>
              <a:prstGeom prst="leftRightUpArrow">
                <a:avLst>
                  <a:gd name="adj1" fmla="val 50000"/>
                  <a:gd name="adj2" fmla="val 25000"/>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Right-Up Arrow 40"/>
              <p:cNvSpPr/>
              <p:nvPr/>
            </p:nvSpPr>
            <p:spPr>
              <a:xfrm rot="10800000">
                <a:off x="6762310" y="613755"/>
                <a:ext cx="397387" cy="297476"/>
              </a:xfrm>
              <a:prstGeom prst="leftRightUpArrow">
                <a:avLst>
                  <a:gd name="adj1" fmla="val 50000"/>
                  <a:gd name="adj2" fmla="val 25000"/>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Right-Up Arrow 41"/>
              <p:cNvSpPr/>
              <p:nvPr/>
            </p:nvSpPr>
            <p:spPr>
              <a:xfrm rot="10800000">
                <a:off x="7131007" y="620987"/>
                <a:ext cx="397387" cy="297476"/>
              </a:xfrm>
              <a:prstGeom prst="leftRightUpArrow">
                <a:avLst>
                  <a:gd name="adj1" fmla="val 50000"/>
                  <a:gd name="adj2" fmla="val 25000"/>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8609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26"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Jeremiah’s Letters To Those In Captivity</a:t>
            </a:r>
          </a:p>
        </p:txBody>
      </p:sp>
      <p:sp>
        <p:nvSpPr>
          <p:cNvPr id="7" name="TextBox 6"/>
          <p:cNvSpPr txBox="1"/>
          <p:nvPr/>
        </p:nvSpPr>
        <p:spPr>
          <a:xfrm>
            <a:off x="94306" y="6485977"/>
            <a:ext cx="6023465" cy="369332"/>
          </a:xfrm>
          <a:prstGeom prst="rect">
            <a:avLst/>
          </a:prstGeom>
          <a:noFill/>
        </p:spPr>
        <p:txBody>
          <a:bodyPr wrap="square" rtlCol="0">
            <a:spAutoFit/>
          </a:bodyPr>
          <a:lstStyle/>
          <a:p>
            <a:r>
              <a:rPr lang="en-US" dirty="0">
                <a:solidFill>
                  <a:schemeClr val="bg1"/>
                </a:solidFill>
              </a:rPr>
              <a:t>Jeremiah 29</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6"/>
          <p:cNvSpPr/>
          <p:nvPr/>
        </p:nvSpPr>
        <p:spPr>
          <a:xfrm>
            <a:off x="11575340" y="6403993"/>
            <a:ext cx="442750" cy="369332"/>
          </a:xfrm>
          <a:prstGeom prst="rect">
            <a:avLst/>
          </a:prstGeom>
        </p:spPr>
        <p:txBody>
          <a:bodyPr wrap="none">
            <a:spAutoFit/>
          </a:bodyPr>
          <a:lstStyle/>
          <a:p>
            <a:r>
              <a:rPr lang="en-US" dirty="0">
                <a:solidFill>
                  <a:schemeClr val="bg1"/>
                </a:solidFill>
                <a:latin typeface="Calibri" panose="020F0502020204030204" pitchFamily="34" charset="0"/>
              </a:rPr>
              <a:t>(9)</a:t>
            </a:r>
            <a:endParaRPr lang="en-US" dirty="0"/>
          </a:p>
        </p:txBody>
      </p:sp>
      <p:sp>
        <p:nvSpPr>
          <p:cNvPr id="9" name="AutoShape 2" descr="Image result for jehoiach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5108575" y="693583"/>
            <a:ext cx="2380796" cy="369332"/>
          </a:xfrm>
          <a:prstGeom prst="rect">
            <a:avLst/>
          </a:prstGeom>
        </p:spPr>
        <p:txBody>
          <a:bodyPr wrap="square">
            <a:spAutoFit/>
          </a:bodyPr>
          <a:lstStyle/>
          <a:p>
            <a:pPr fontAlgn="base"/>
            <a:r>
              <a:rPr lang="en-US" dirty="0">
                <a:solidFill>
                  <a:srgbClr val="FFFF00"/>
                </a:solidFill>
              </a:rPr>
              <a:t>About 606 B.C.</a:t>
            </a:r>
            <a:endParaRPr lang="en-US" b="0" i="0" dirty="0">
              <a:solidFill>
                <a:srgbClr val="FFFF00"/>
              </a:solidFill>
              <a:effectLst/>
              <a:latin typeface="Calibri" panose="020F0502020204030204" pitchFamily="34" charset="0"/>
            </a:endParaRPr>
          </a:p>
        </p:txBody>
      </p:sp>
      <p:sp>
        <p:nvSpPr>
          <p:cNvPr id="11" name="Rectangle 10"/>
          <p:cNvSpPr/>
          <p:nvPr/>
        </p:nvSpPr>
        <p:spPr>
          <a:xfrm>
            <a:off x="250125" y="1062915"/>
            <a:ext cx="5711825" cy="1938992"/>
          </a:xfrm>
          <a:prstGeom prst="rect">
            <a:avLst/>
          </a:prstGeom>
        </p:spPr>
        <p:txBody>
          <a:bodyPr wrap="square">
            <a:spAutoFit/>
          </a:bodyPr>
          <a:lstStyle/>
          <a:p>
            <a:pPr fontAlgn="base"/>
            <a:r>
              <a:rPr lang="en-US" sz="2000" dirty="0">
                <a:solidFill>
                  <a:schemeClr val="bg1"/>
                </a:solidFill>
              </a:rPr>
              <a:t>During Jeremiah’s day, a select group of Jews was carried away captive to Babylon.</a:t>
            </a:r>
          </a:p>
          <a:p>
            <a:pPr fontAlgn="base"/>
            <a:endParaRPr lang="en-US" sz="2000" dirty="0">
              <a:solidFill>
                <a:schemeClr val="bg1"/>
              </a:solidFill>
            </a:endParaRPr>
          </a:p>
          <a:p>
            <a:pPr fontAlgn="base"/>
            <a:r>
              <a:rPr lang="en-US" sz="2000" dirty="0">
                <a:solidFill>
                  <a:schemeClr val="bg1"/>
                </a:solidFill>
              </a:rPr>
              <a:t> Jeremiah promised these captives that if they searched after God with all their hearts, they would find Him, and the Lord would hearken unto them .</a:t>
            </a:r>
            <a:endParaRPr lang="en-US" sz="2000" b="0" i="0" dirty="0">
              <a:solidFill>
                <a:schemeClr val="bg1"/>
              </a:solidFill>
              <a:effectLst/>
              <a:latin typeface="Calibri" panose="020F0502020204030204" pitchFamily="34" charset="0"/>
            </a:endParaRPr>
          </a:p>
        </p:txBody>
      </p:sp>
      <p:sp>
        <p:nvSpPr>
          <p:cNvPr id="14" name="Rectangle 13"/>
          <p:cNvSpPr/>
          <p:nvPr/>
        </p:nvSpPr>
        <p:spPr>
          <a:xfrm>
            <a:off x="5557157" y="2987673"/>
            <a:ext cx="6096000" cy="3416320"/>
          </a:xfrm>
          <a:prstGeom prst="rect">
            <a:avLst/>
          </a:prstGeom>
        </p:spPr>
        <p:txBody>
          <a:bodyPr>
            <a:spAutoFit/>
          </a:bodyPr>
          <a:lstStyle/>
          <a:p>
            <a:r>
              <a:rPr lang="en-US" dirty="0">
                <a:solidFill>
                  <a:schemeClr val="bg1"/>
                </a:solidFill>
                <a:latin typeface="Calibri" panose="020F0502020204030204" pitchFamily="34" charset="0"/>
              </a:rPr>
              <a:t>He exhorted them to yield and submit their lot God had assigned to them</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He counseled them to prepare by establishing their household there, for a long time in Babel</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He told them to seek the welfare of that country as the necessary condition of their own (maintain peace)</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were to not be deceived by the false prophets</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were to reside there in captivity until after 70 years</a:t>
            </a:r>
            <a:endParaRPr lang="en-US" dirty="0">
              <a:solidFill>
                <a:schemeClr val="bg1"/>
              </a:solidFill>
            </a:endParaRPr>
          </a:p>
        </p:txBody>
      </p:sp>
      <p:pic>
        <p:nvPicPr>
          <p:cNvPr id="13316" name="Picture 4" descr="http://jeremiahcommunity.ca/wp-content/uploads/2013/01/Jeremiah-by-Do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33" t="7033" r="13439" b="7619"/>
          <a:stretch/>
        </p:blipFill>
        <p:spPr bwMode="auto">
          <a:xfrm>
            <a:off x="1757421" y="3149057"/>
            <a:ext cx="2505486" cy="344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64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316"/>
                                        </p:tgtEl>
                                        <p:attrNameLst>
                                          <p:attrName>style.visibility</p:attrName>
                                        </p:attrNameLst>
                                      </p:cBhvr>
                                      <p:to>
                                        <p:strVal val="visible"/>
                                      </p:to>
                                    </p:set>
                                    <p:animEffect transition="in" filter="fade">
                                      <p:cBhvr>
                                        <p:cTn id="9" dur="500"/>
                                        <p:tgtEl>
                                          <p:spTgt spid="133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The Prophet Lehi</a:t>
            </a:r>
          </a:p>
        </p:txBody>
      </p:sp>
      <p:sp>
        <p:nvSpPr>
          <p:cNvPr id="7" name="TextBox 6"/>
          <p:cNvSpPr txBox="1"/>
          <p:nvPr/>
        </p:nvSpPr>
        <p:spPr>
          <a:xfrm>
            <a:off x="94306" y="6485977"/>
            <a:ext cx="6023465" cy="369332"/>
          </a:xfrm>
          <a:prstGeom prst="rect">
            <a:avLst/>
          </a:prstGeom>
          <a:noFill/>
        </p:spPr>
        <p:txBody>
          <a:bodyPr wrap="square" rtlCol="0">
            <a:spAutoFit/>
          </a:bodyPr>
          <a:lstStyle/>
          <a:p>
            <a:r>
              <a:rPr lang="en-US" dirty="0">
                <a:solidFill>
                  <a:schemeClr val="bg1"/>
                </a:solidFill>
              </a:rPr>
              <a:t>1 Nephi 1:4-6</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Image result for jehoiach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5108575" y="693583"/>
            <a:ext cx="2380796" cy="369332"/>
          </a:xfrm>
          <a:prstGeom prst="rect">
            <a:avLst/>
          </a:prstGeom>
        </p:spPr>
        <p:txBody>
          <a:bodyPr wrap="square">
            <a:spAutoFit/>
          </a:bodyPr>
          <a:lstStyle/>
          <a:p>
            <a:pPr fontAlgn="base"/>
            <a:r>
              <a:rPr lang="en-US" dirty="0">
                <a:solidFill>
                  <a:srgbClr val="FFFF00"/>
                </a:solidFill>
              </a:rPr>
              <a:t>About 600 B.C.</a:t>
            </a:r>
            <a:endParaRPr lang="en-US" b="0" i="0" dirty="0">
              <a:solidFill>
                <a:srgbClr val="FFFF00"/>
              </a:solidFill>
              <a:effectLst/>
              <a:latin typeface="Calibri" panose="020F0502020204030204" pitchFamily="34" charset="0"/>
            </a:endParaRPr>
          </a:p>
        </p:txBody>
      </p:sp>
      <p:sp>
        <p:nvSpPr>
          <p:cNvPr id="12" name="Rectangle 11"/>
          <p:cNvSpPr/>
          <p:nvPr/>
        </p:nvSpPr>
        <p:spPr>
          <a:xfrm>
            <a:off x="6950680" y="1642770"/>
            <a:ext cx="3991882" cy="3477875"/>
          </a:xfrm>
          <a:prstGeom prst="rect">
            <a:avLst/>
          </a:prstGeom>
        </p:spPr>
        <p:txBody>
          <a:bodyPr wrap="square">
            <a:spAutoFit/>
          </a:bodyPr>
          <a:lstStyle/>
          <a:p>
            <a:pPr fontAlgn="base"/>
            <a:r>
              <a:rPr lang="en-US" sz="2000" dirty="0">
                <a:solidFill>
                  <a:schemeClr val="bg1"/>
                </a:solidFill>
              </a:rPr>
              <a:t>This was about the same time that Lehi left Jerusalem during the first year of King Zedekiah’s reign and that Lehi was told that in 600 years the Messiah would be born.</a:t>
            </a:r>
          </a:p>
          <a:p>
            <a:pPr fontAlgn="base"/>
            <a:endParaRPr lang="en-US" sz="2000" b="0" i="0" dirty="0">
              <a:solidFill>
                <a:schemeClr val="bg1"/>
              </a:solidFill>
              <a:effectLst/>
              <a:latin typeface="Calibri" panose="020F0502020204030204" pitchFamily="34" charset="0"/>
            </a:endParaRPr>
          </a:p>
          <a:p>
            <a:pPr fontAlgn="base"/>
            <a:r>
              <a:rPr lang="en-US" sz="2000" dirty="0">
                <a:solidFill>
                  <a:schemeClr val="bg1"/>
                </a:solidFill>
                <a:latin typeface="Calibri" panose="020F0502020204030204" pitchFamily="34" charset="0"/>
              </a:rPr>
              <a:t>Lehi and his family were apparently there when Nebuchadnezzar swept down on Jerusalem, raided the temple and carried off more than 10,000 hostages. (8)</a:t>
            </a:r>
            <a:endParaRPr lang="en-US" sz="2000" b="0" i="0" dirty="0">
              <a:solidFill>
                <a:schemeClr val="bg1"/>
              </a:solidFill>
              <a:effectLst/>
              <a:latin typeface="Calibri" panose="020F0502020204030204" pitchFamily="34" charset="0"/>
            </a:endParaRPr>
          </a:p>
        </p:txBody>
      </p:sp>
      <p:pic>
        <p:nvPicPr>
          <p:cNvPr id="12290" name="Picture 2" descr="http://1.bp.blogspot.com/-KJkx0-HLO1w/VZQY9MI6XRI/AAAAAAAASRg/OjwBM2swlW4/s1600/178A-Image%2BLehi%2Bleaving%2B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021533"/>
            <a:ext cx="6334730" cy="341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91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7" name="TextBox 6"/>
          <p:cNvSpPr txBox="1"/>
          <p:nvPr/>
        </p:nvSpPr>
        <p:spPr>
          <a:xfrm>
            <a:off x="76199" y="108857"/>
            <a:ext cx="12028283" cy="6186309"/>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#238 </a:t>
            </a:r>
            <a:r>
              <a:rPr lang="en-US" i="1" dirty="0">
                <a:solidFill>
                  <a:schemeClr val="bg1"/>
                </a:solidFill>
              </a:rPr>
              <a:t>Behold Thy Sons and Daughters, Lord</a:t>
            </a:r>
          </a:p>
          <a:p>
            <a:endParaRPr lang="en-US" dirty="0">
              <a:solidFill>
                <a:schemeClr val="bg1"/>
              </a:solidFill>
            </a:endParaRPr>
          </a:p>
          <a:p>
            <a:r>
              <a:rPr lang="en-US" dirty="0">
                <a:solidFill>
                  <a:schemeClr val="bg1"/>
                </a:solidFill>
              </a:rPr>
              <a:t>Video: </a:t>
            </a:r>
            <a:r>
              <a:rPr lang="en-US" b="1" dirty="0">
                <a:solidFill>
                  <a:schemeClr val="bg1"/>
                </a:solidFill>
              </a:rPr>
              <a:t>Keeping the Sabbath</a:t>
            </a:r>
            <a:r>
              <a:rPr lang="en-US" dirty="0">
                <a:solidFill>
                  <a:schemeClr val="bg1"/>
                </a:solidFill>
              </a:rPr>
              <a:t> (1:05)</a:t>
            </a:r>
          </a:p>
          <a:p>
            <a:endParaRPr lang="en-US" dirty="0">
              <a:solidFill>
                <a:schemeClr val="bg1"/>
              </a:solidFill>
            </a:endParaRPr>
          </a:p>
          <a:p>
            <a:pPr marL="342900" indent="-342900">
              <a:buAutoNum type="arabicPeriod"/>
            </a:pPr>
            <a:r>
              <a:rPr lang="en-US" dirty="0">
                <a:solidFill>
                  <a:schemeClr val="bg1"/>
                </a:solidFill>
              </a:rPr>
              <a:t>Sperry, </a:t>
            </a:r>
            <a:r>
              <a:rPr lang="en-US" i="1" dirty="0">
                <a:solidFill>
                  <a:schemeClr val="bg1"/>
                </a:solidFill>
              </a:rPr>
              <a:t>Voice of Israel’s Prophets,</a:t>
            </a:r>
            <a:r>
              <a:rPr lang="en-US" dirty="0">
                <a:solidFill>
                  <a:schemeClr val="bg1"/>
                </a:solidFill>
              </a:rPr>
              <a:t> pp. 172–73.</a:t>
            </a:r>
          </a:p>
          <a:p>
            <a:pPr marL="342900" indent="-342900">
              <a:buAutoNum type="arabicPeriod"/>
            </a:pPr>
            <a:endParaRPr lang="en-US" dirty="0">
              <a:solidFill>
                <a:schemeClr val="bg1"/>
              </a:solidFill>
            </a:endParaRPr>
          </a:p>
          <a:p>
            <a:pPr marL="342900" indent="-342900">
              <a:buFontTx/>
              <a:buAutoNum type="arabicPeriod"/>
            </a:pPr>
            <a:r>
              <a:rPr lang="en-US" dirty="0">
                <a:solidFill>
                  <a:schemeClr val="bg1"/>
                </a:solidFill>
              </a:rPr>
              <a:t>Elder Hugh W. Pinnock </a:t>
            </a:r>
            <a:r>
              <a:rPr lang="en-US" b="0" i="0" dirty="0">
                <a:solidFill>
                  <a:schemeClr val="bg1"/>
                </a:solidFill>
                <a:effectLst/>
              </a:rPr>
              <a:t>(</a:t>
            </a:r>
            <a:r>
              <a:rPr lang="en-US" b="0" i="0" u="none" strike="noStrike" dirty="0">
                <a:solidFill>
                  <a:schemeClr val="bg1"/>
                </a:solidFill>
                <a:effectLst/>
              </a:rPr>
              <a:t>“Beginning Again,”</a:t>
            </a:r>
            <a:r>
              <a:rPr lang="en-US" b="0" i="1" dirty="0">
                <a:solidFill>
                  <a:schemeClr val="bg1"/>
                </a:solidFill>
                <a:effectLst/>
              </a:rPr>
              <a:t> Ensign,</a:t>
            </a:r>
            <a:r>
              <a:rPr lang="en-US" b="0" i="0" dirty="0">
                <a:solidFill>
                  <a:schemeClr val="bg1"/>
                </a:solidFill>
                <a:effectLst/>
              </a:rPr>
              <a:t> May 1982, 12).</a:t>
            </a:r>
          </a:p>
          <a:p>
            <a:pPr marL="342900" indent="-342900">
              <a:buFontTx/>
              <a:buAutoNum type="arabicPeriod"/>
            </a:pPr>
            <a:endParaRPr lang="en-US" dirty="0">
              <a:solidFill>
                <a:schemeClr val="bg1"/>
              </a:solidFill>
            </a:endParaRPr>
          </a:p>
          <a:p>
            <a:pPr marL="342900" indent="-342900">
              <a:buFontTx/>
              <a:buAutoNum type="arabicPeriod"/>
            </a:pPr>
            <a:r>
              <a:rPr lang="en-US" b="0" i="0" dirty="0">
                <a:solidFill>
                  <a:schemeClr val="bg1"/>
                </a:solidFill>
                <a:effectLst/>
              </a:rPr>
              <a:t>(Clarke, </a:t>
            </a:r>
            <a:r>
              <a:rPr lang="en-US" b="0" i="1" dirty="0">
                <a:solidFill>
                  <a:schemeClr val="bg1"/>
                </a:solidFill>
                <a:effectLst/>
              </a:rPr>
              <a:t>Commentary,</a:t>
            </a:r>
            <a:r>
              <a:rPr lang="en-US" b="0" i="0" dirty="0">
                <a:solidFill>
                  <a:schemeClr val="bg1"/>
                </a:solidFill>
                <a:effectLst/>
              </a:rPr>
              <a:t> 4:303.)</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Old Testament Institute Manual The Babylonian Captivity  Chapter 24</a:t>
            </a:r>
          </a:p>
          <a:p>
            <a:pPr marL="342900" indent="-342900">
              <a:buFontTx/>
              <a:buAutoNum type="arabicPeriod"/>
            </a:pPr>
            <a:endParaRPr lang="en-US" dirty="0">
              <a:solidFill>
                <a:schemeClr val="bg1"/>
              </a:solidFill>
            </a:endParaRPr>
          </a:p>
          <a:p>
            <a:pPr marL="342900" indent="-342900">
              <a:buAutoNum type="arabicPeriod" startAt="5"/>
            </a:pPr>
            <a:r>
              <a:rPr lang="en-US" dirty="0">
                <a:solidFill>
                  <a:schemeClr val="bg1"/>
                </a:solidFill>
              </a:rPr>
              <a:t>James E. Faust </a:t>
            </a:r>
            <a:r>
              <a:rPr lang="en-US" i="1" dirty="0">
                <a:solidFill>
                  <a:schemeClr val="bg1"/>
                </a:solidFill>
              </a:rPr>
              <a:t>What I Want My Son to Know before He Leaves on His Mission </a:t>
            </a:r>
            <a:r>
              <a:rPr lang="en-US" dirty="0">
                <a:solidFill>
                  <a:schemeClr val="bg1"/>
                </a:solidFill>
              </a:rPr>
              <a:t>April 1996 Gen. Conf.</a:t>
            </a:r>
          </a:p>
          <a:p>
            <a:pPr marL="342900" indent="-342900">
              <a:buAutoNum type="arabicPeriod" startAt="5"/>
            </a:pPr>
            <a:endParaRPr lang="en-US" dirty="0">
              <a:solidFill>
                <a:schemeClr val="bg1"/>
              </a:solidFill>
            </a:endParaRPr>
          </a:p>
          <a:p>
            <a:pPr marL="342900" indent="-342900">
              <a:buAutoNum type="arabicPeriod" startAt="5"/>
            </a:pPr>
            <a:r>
              <a:rPr lang="en-US" dirty="0">
                <a:solidFill>
                  <a:schemeClr val="bg1"/>
                </a:solidFill>
              </a:rPr>
              <a:t>Adam Clarke </a:t>
            </a:r>
            <a:r>
              <a:rPr lang="en-US" i="1" dirty="0">
                <a:solidFill>
                  <a:schemeClr val="bg1"/>
                </a:solidFill>
              </a:rPr>
              <a:t>The Holy Bible … with a Commentary and Critical Notes,</a:t>
            </a:r>
            <a:r>
              <a:rPr lang="en-US" dirty="0">
                <a:solidFill>
                  <a:schemeClr val="bg1"/>
                </a:solidFill>
              </a:rPr>
              <a:t> 4:316–17</a:t>
            </a:r>
          </a:p>
          <a:p>
            <a:pPr marL="342900" indent="-342900">
              <a:buAutoNum type="arabicPeriod" startAt="5"/>
            </a:pPr>
            <a:endParaRPr lang="en-US" dirty="0">
              <a:solidFill>
                <a:schemeClr val="bg1"/>
              </a:solidFill>
            </a:endParaRPr>
          </a:p>
          <a:p>
            <a:pPr marL="342900" indent="-342900">
              <a:buFontTx/>
              <a:buAutoNum type="arabicPeriod" startAt="5"/>
            </a:pPr>
            <a:r>
              <a:rPr lang="en-US" dirty="0">
                <a:solidFill>
                  <a:schemeClr val="bg1"/>
                </a:solidFill>
              </a:rPr>
              <a:t>Joseph Fielding Smith (</a:t>
            </a:r>
            <a:r>
              <a:rPr lang="en-US" i="1" dirty="0">
                <a:solidFill>
                  <a:schemeClr val="bg1"/>
                </a:solidFill>
              </a:rPr>
              <a:t>Doctrines of Salvation,</a:t>
            </a:r>
            <a:r>
              <a:rPr lang="en-US" dirty="0">
                <a:solidFill>
                  <a:schemeClr val="bg1"/>
                </a:solidFill>
              </a:rPr>
              <a:t> 3:45.)</a:t>
            </a:r>
          </a:p>
          <a:p>
            <a:pPr marL="342900" indent="-342900">
              <a:buFontTx/>
              <a:buAutoNum type="arabicPeriod" startAt="5"/>
            </a:pPr>
            <a:r>
              <a:rPr lang="en-US" dirty="0">
                <a:solidFill>
                  <a:schemeClr val="bg1"/>
                </a:solidFill>
              </a:rPr>
              <a:t>W. Cleon Skousen </a:t>
            </a:r>
            <a:r>
              <a:rPr lang="en-US" i="1" dirty="0">
                <a:solidFill>
                  <a:schemeClr val="bg1"/>
                </a:solidFill>
              </a:rPr>
              <a:t>The Fourth Thousand Years </a:t>
            </a:r>
            <a:r>
              <a:rPr lang="en-US" dirty="0">
                <a:solidFill>
                  <a:schemeClr val="bg1"/>
                </a:solidFill>
              </a:rPr>
              <a:t> pp. 696-698, 701-702</a:t>
            </a:r>
          </a:p>
          <a:p>
            <a:pPr marL="342900" indent="-342900">
              <a:buFontTx/>
              <a:buAutoNum type="arabicPeriod" startAt="5"/>
            </a:pPr>
            <a:r>
              <a:rPr lang="en-US" dirty="0">
                <a:solidFill>
                  <a:schemeClr val="bg1"/>
                </a:solidFill>
              </a:rPr>
              <a:t>(C. F. </a:t>
            </a:r>
            <a:r>
              <a:rPr lang="en-US" dirty="0" err="1">
                <a:solidFill>
                  <a:schemeClr val="bg1"/>
                </a:solidFill>
              </a:rPr>
              <a:t>Keil</a:t>
            </a:r>
            <a:r>
              <a:rPr lang="en-US" dirty="0">
                <a:solidFill>
                  <a:schemeClr val="bg1"/>
                </a:solidFill>
              </a:rPr>
              <a:t> and F. </a:t>
            </a:r>
            <a:r>
              <a:rPr lang="en-US" dirty="0" err="1">
                <a:solidFill>
                  <a:schemeClr val="bg1"/>
                </a:solidFill>
              </a:rPr>
              <a:t>Delitzsch</a:t>
            </a:r>
            <a:r>
              <a:rPr lang="en-US" dirty="0">
                <a:solidFill>
                  <a:schemeClr val="bg1"/>
                </a:solidFill>
              </a:rPr>
              <a:t>, </a:t>
            </a:r>
            <a:r>
              <a:rPr lang="en-US" i="1" dirty="0">
                <a:solidFill>
                  <a:schemeClr val="bg1"/>
                </a:solidFill>
              </a:rPr>
              <a:t>Commentary on the Old Testament,</a:t>
            </a:r>
            <a:r>
              <a:rPr lang="en-US" dirty="0">
                <a:solidFill>
                  <a:schemeClr val="bg1"/>
                </a:solidFill>
              </a:rPr>
              <a:t> 8:1:408–9.)</a:t>
            </a:r>
          </a:p>
          <a:p>
            <a:pPr marL="342900" indent="-342900">
              <a:buFontTx/>
              <a:buAutoNum type="arabicPeriod" startAt="5"/>
            </a:pPr>
            <a:r>
              <a:rPr lang="en-US" i="1" dirty="0">
                <a:solidFill>
                  <a:schemeClr val="bg1"/>
                </a:solidFill>
              </a:rPr>
              <a:t>Old Testament Seminary Student Study Guide</a:t>
            </a:r>
            <a:r>
              <a:rPr lang="en-US" dirty="0">
                <a:solidFill>
                  <a:schemeClr val="bg1"/>
                </a:solidFill>
              </a:rPr>
              <a:t>, (2002), 161</a:t>
            </a:r>
          </a:p>
        </p:txBody>
      </p:sp>
      <p:grpSp>
        <p:nvGrpSpPr>
          <p:cNvPr id="53" name="Group 52"/>
          <p:cNvGrpSpPr/>
          <p:nvPr/>
        </p:nvGrpSpPr>
        <p:grpSpPr>
          <a:xfrm>
            <a:off x="3672683" y="1102293"/>
            <a:ext cx="451802" cy="572282"/>
            <a:chOff x="7543800" y="3810000"/>
            <a:chExt cx="1143000" cy="1447800"/>
          </a:xfrm>
        </p:grpSpPr>
        <p:sp>
          <p:nvSpPr>
            <p:cNvPr id="54" name="Trapezoid 53"/>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7924800" y="3810000"/>
              <a:ext cx="645353" cy="610017"/>
              <a:chOff x="7924800" y="5867400"/>
              <a:chExt cx="645353" cy="610017"/>
            </a:xfrm>
          </p:grpSpPr>
          <p:grpSp>
            <p:nvGrpSpPr>
              <p:cNvPr id="66" name="Group 13"/>
              <p:cNvGrpSpPr/>
              <p:nvPr/>
            </p:nvGrpSpPr>
            <p:grpSpPr>
              <a:xfrm>
                <a:off x="7924800" y="5867400"/>
                <a:ext cx="645353" cy="610017"/>
                <a:chOff x="3037563" y="3121795"/>
                <a:chExt cx="1250371" cy="1224010"/>
              </a:xfrm>
            </p:grpSpPr>
            <p:sp>
              <p:nvSpPr>
                <p:cNvPr id="68" name="Oval 67"/>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Oval 66"/>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7543800" y="4038600"/>
              <a:ext cx="403070" cy="381000"/>
              <a:chOff x="7924800" y="5867400"/>
              <a:chExt cx="645353" cy="610017"/>
            </a:xfrm>
          </p:grpSpPr>
          <p:grpSp>
            <p:nvGrpSpPr>
              <p:cNvPr id="60" name="Group 13"/>
              <p:cNvGrpSpPr/>
              <p:nvPr/>
            </p:nvGrpSpPr>
            <p:grpSpPr>
              <a:xfrm>
                <a:off x="7924800" y="5867400"/>
                <a:ext cx="645353" cy="610017"/>
                <a:chOff x="3037563" y="3121795"/>
                <a:chExt cx="1250371" cy="1224010"/>
              </a:xfrm>
            </p:grpSpPr>
            <p:sp>
              <p:nvSpPr>
                <p:cNvPr id="62" name="Oval 61"/>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Footer Placeholder 14">
            <a:extLst>
              <a:ext uri="{FF2B5EF4-FFF2-40B4-BE49-F238E27FC236}">
                <a16:creationId xmlns:a16="http://schemas.microsoft.com/office/drawing/2014/main" id="{D3F6DB42-5434-46CB-9FD1-E44D9C906DFE}"/>
              </a:ext>
            </a:extLst>
          </p:cNvPr>
          <p:cNvSpPr>
            <a:spLocks noGrp="1"/>
          </p:cNvSpPr>
          <p:nvPr/>
        </p:nvSpPr>
        <p:spPr>
          <a:xfrm>
            <a:off x="0" y="644412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750816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69441"/>
          </a:xfrm>
          <a:prstGeom prst="rect">
            <a:avLst/>
          </a:prstGeom>
          <a:noFill/>
        </p:spPr>
        <p:txBody>
          <a:bodyPr wrap="square" rtlCol="0">
            <a:spAutoFit/>
          </a:bodyPr>
          <a:lstStyle/>
          <a:p>
            <a:pPr algn="ctr"/>
            <a:r>
              <a:rPr lang="en-US" sz="4400" dirty="0">
                <a:solidFill>
                  <a:schemeClr val="bg1"/>
                </a:solidFill>
              </a:rPr>
              <a:t>Judah’s Sin</a:t>
            </a:r>
          </a:p>
        </p:txBody>
      </p:sp>
      <p:sp>
        <p:nvSpPr>
          <p:cNvPr id="7" name="TextBox 6"/>
          <p:cNvSpPr txBox="1"/>
          <p:nvPr/>
        </p:nvSpPr>
        <p:spPr>
          <a:xfrm>
            <a:off x="94307" y="6485977"/>
            <a:ext cx="2286000" cy="369332"/>
          </a:xfrm>
          <a:prstGeom prst="rect">
            <a:avLst/>
          </a:prstGeom>
          <a:noFill/>
        </p:spPr>
        <p:txBody>
          <a:bodyPr wrap="square" rtlCol="0">
            <a:spAutoFit/>
          </a:bodyPr>
          <a:lstStyle/>
          <a:p>
            <a:r>
              <a:rPr lang="en-US" dirty="0">
                <a:solidFill>
                  <a:schemeClr val="bg1"/>
                </a:solidFill>
              </a:rPr>
              <a:t>Jeremiah 17:1-6</a:t>
            </a:r>
          </a:p>
        </p:txBody>
      </p:sp>
      <p:sp>
        <p:nvSpPr>
          <p:cNvPr id="8" name="Rectangle 7"/>
          <p:cNvSpPr/>
          <p:nvPr/>
        </p:nvSpPr>
        <p:spPr>
          <a:xfrm>
            <a:off x="457899" y="944306"/>
            <a:ext cx="2829587" cy="1200329"/>
          </a:xfrm>
          <a:prstGeom prst="rect">
            <a:avLst/>
          </a:prstGeom>
        </p:spPr>
        <p:txBody>
          <a:bodyPr wrap="square">
            <a:spAutoFit/>
          </a:bodyPr>
          <a:lstStyle/>
          <a:p>
            <a:r>
              <a:rPr lang="en-US" dirty="0">
                <a:solidFill>
                  <a:schemeClr val="bg1"/>
                </a:solidFill>
              </a:rPr>
              <a:t>“with a pen of iron and with the point of a diamond” = sin was deeply imbedded in Judah’s consciousness</a:t>
            </a:r>
            <a:endParaRPr lang="en-US" dirty="0"/>
          </a:p>
        </p:txBody>
      </p:sp>
      <p:sp>
        <p:nvSpPr>
          <p:cNvPr id="9" name="Rectangle 8"/>
          <p:cNvSpPr/>
          <p:nvPr/>
        </p:nvSpPr>
        <p:spPr>
          <a:xfrm>
            <a:off x="7892143" y="969760"/>
            <a:ext cx="3190213" cy="1200329"/>
          </a:xfrm>
          <a:prstGeom prst="rect">
            <a:avLst/>
          </a:prstGeom>
        </p:spPr>
        <p:txBody>
          <a:bodyPr wrap="square">
            <a:spAutoFit/>
          </a:bodyPr>
          <a:lstStyle/>
          <a:p>
            <a:pPr fontAlgn="base"/>
            <a:r>
              <a:rPr lang="en-US" dirty="0">
                <a:solidFill>
                  <a:schemeClr val="bg1"/>
                </a:solidFill>
              </a:rPr>
              <a:t>“O my mountain in the field” = a reference to Jerusalem, which is nestled in the hill country of Judea.</a:t>
            </a:r>
          </a:p>
        </p:txBody>
      </p:sp>
      <p:sp>
        <p:nvSpPr>
          <p:cNvPr id="10" name="Rectangle 9"/>
          <p:cNvSpPr/>
          <p:nvPr/>
        </p:nvSpPr>
        <p:spPr>
          <a:xfrm>
            <a:off x="631720" y="4502218"/>
            <a:ext cx="2481943" cy="923330"/>
          </a:xfrm>
          <a:prstGeom prst="rect">
            <a:avLst/>
          </a:prstGeom>
        </p:spPr>
        <p:txBody>
          <a:bodyPr wrap="square">
            <a:spAutoFit/>
          </a:bodyPr>
          <a:lstStyle/>
          <a:p>
            <a:pPr fontAlgn="base"/>
            <a:r>
              <a:rPr lang="en-US" dirty="0">
                <a:solidFill>
                  <a:schemeClr val="bg1"/>
                </a:solidFill>
              </a:rPr>
              <a:t>The focus of one’s trust = determining whether he is cursed or blessed.</a:t>
            </a:r>
          </a:p>
        </p:txBody>
      </p:sp>
      <p:sp>
        <p:nvSpPr>
          <p:cNvPr id="11" name="Rectangle 10"/>
          <p:cNvSpPr/>
          <p:nvPr/>
        </p:nvSpPr>
        <p:spPr>
          <a:xfrm>
            <a:off x="9097430" y="4414031"/>
            <a:ext cx="2901990" cy="1200329"/>
          </a:xfrm>
          <a:prstGeom prst="rect">
            <a:avLst/>
          </a:prstGeom>
        </p:spPr>
        <p:txBody>
          <a:bodyPr wrap="square">
            <a:spAutoFit/>
          </a:bodyPr>
          <a:lstStyle/>
          <a:p>
            <a:pPr fontAlgn="base"/>
            <a:r>
              <a:rPr lang="en-US" dirty="0">
                <a:solidFill>
                  <a:schemeClr val="bg1"/>
                </a:solidFill>
              </a:rPr>
              <a:t>“The heath in the desert”  = Judah as a withered tree without moisture or sustenance.</a:t>
            </a:r>
          </a:p>
        </p:txBody>
      </p:sp>
      <p:pic>
        <p:nvPicPr>
          <p:cNvPr id="3074" name="Picture 2" descr="http://eleazarphinehas.files.wordpress.com/2014/05/diamond-point-iron-pen1.png"/>
          <p:cNvPicPr>
            <a:picLocks noChangeAspect="1" noChangeArrowheads="1"/>
          </p:cNvPicPr>
          <p:nvPr/>
        </p:nvPicPr>
        <p:blipFill rotWithShape="1">
          <a:blip r:embed="rId3">
            <a:extLst>
              <a:ext uri="{28A0092B-C50C-407E-A947-70E740481C1C}">
                <a14:useLocalDpi xmlns:a14="http://schemas.microsoft.com/office/drawing/2010/main" val="0"/>
              </a:ext>
            </a:extLst>
          </a:blip>
          <a:srcRect l="37358" t="490" r="28356" b="43398"/>
          <a:stretch/>
        </p:blipFill>
        <p:spPr bwMode="auto">
          <a:xfrm>
            <a:off x="2827965" y="1948540"/>
            <a:ext cx="1665514" cy="14804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gia.edu/cs/Satellite?blobcol=gfile&amp;blobheader=image%2Fpng&amp;blobkey=id&amp;blobtable=GIA_MediaFile&amp;blobwhere=1355958458647&amp;ssbinary=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7746" y="969760"/>
            <a:ext cx="1115733" cy="8393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media-cache-ak0.pinimg.com/236x/19/b0/59/19b059653c26dbe07cc3761eda17c0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1603" y="1347942"/>
            <a:ext cx="2247900" cy="22479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quickbase.intuit.com/blog/wp-content/uploads/sites/2/2012/11/trust_ac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7552" y="4414031"/>
            <a:ext cx="2580150" cy="171200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1.bp.blogspot.com/_gXQrztwN1O4/TL9Vu0Toa5I/AAAAAAAAAHk/9cGsZm3qkD0/S1600-R/desert-tre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2569" y="4055092"/>
            <a:ext cx="3032282" cy="202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84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0" y="0"/>
            <a:ext cx="6096000" cy="4893647"/>
          </a:xfrm>
          <a:prstGeom prst="rect">
            <a:avLst/>
          </a:prstGeom>
          <a:ln>
            <a:solidFill>
              <a:schemeClr val="tx1"/>
            </a:solidFill>
          </a:ln>
        </p:spPr>
        <p:txBody>
          <a:bodyPr>
            <a:spAutoFit/>
          </a:bodyPr>
          <a:lstStyle/>
          <a:p>
            <a:r>
              <a:rPr lang="en-US" sz="1200" b="1" dirty="0">
                <a:latin typeface="Arial" panose="020B0604020202020204" pitchFamily="34" charset="0"/>
              </a:rPr>
              <a:t>Who is </a:t>
            </a:r>
            <a:r>
              <a:rPr lang="en-US" sz="1200" b="1" dirty="0" err="1">
                <a:latin typeface="Arial" panose="020B0604020202020204" pitchFamily="34" charset="0"/>
              </a:rPr>
              <a:t>Pashur</a:t>
            </a:r>
            <a:r>
              <a:rPr lang="en-US" sz="1200" dirty="0">
                <a:latin typeface="Arial" panose="020B0604020202020204" pitchFamily="34" charset="0"/>
              </a:rPr>
              <a:t> or </a:t>
            </a:r>
            <a:r>
              <a:rPr lang="en-US" sz="1200" b="1" dirty="0" err="1">
                <a:latin typeface="Arial" panose="020B0604020202020204" pitchFamily="34" charset="0"/>
              </a:rPr>
              <a:t>Pashhur</a:t>
            </a:r>
            <a:r>
              <a:rPr lang="en-US" sz="1200" b="1" dirty="0">
                <a:latin typeface="Arial" panose="020B0604020202020204" pitchFamily="34" charset="0"/>
              </a:rPr>
              <a:t>?</a:t>
            </a:r>
            <a:r>
              <a:rPr lang="en-US" sz="1200" dirty="0">
                <a:latin typeface="Arial" panose="020B0604020202020204" pitchFamily="34" charset="0"/>
              </a:rPr>
              <a:t> (Hebrew: </a:t>
            </a:r>
            <a:r>
              <a:rPr lang="he-IL" sz="1200" dirty="0">
                <a:latin typeface="Arial" panose="020B0604020202020204" pitchFamily="34" charset="0"/>
              </a:rPr>
              <a:t>פשחור </a:t>
            </a:r>
            <a:r>
              <a:rPr lang="en-US" sz="1200" dirty="0" err="1">
                <a:latin typeface="Arial" panose="020B0604020202020204" pitchFamily="34" charset="0"/>
              </a:rPr>
              <a:t>pash-</a:t>
            </a:r>
            <a:r>
              <a:rPr lang="en-US" sz="1200" i="1" dirty="0" err="1">
                <a:latin typeface="Arial" panose="020B0604020202020204" pitchFamily="34" charset="0"/>
              </a:rPr>
              <a:t>h</a:t>
            </a:r>
            <a:r>
              <a:rPr lang="en-US" sz="1200" dirty="0" err="1">
                <a:latin typeface="Arial" panose="020B0604020202020204" pitchFamily="34" charset="0"/>
              </a:rPr>
              <a:t>ur</a:t>
            </a:r>
            <a:r>
              <a:rPr lang="en-US" sz="1200" dirty="0">
                <a:latin typeface="Arial" panose="020B0604020202020204" pitchFamily="34" charset="0"/>
              </a:rPr>
              <a:t>) was the name of at least two priests contemporary with the prophet Jeremiah and who are mentioned in the Book of Jeremiah. The Name is of Egyptian origin, </a:t>
            </a:r>
            <a:r>
              <a:rPr lang="en-US" sz="1200" dirty="0" err="1">
                <a:latin typeface="Arial" panose="020B0604020202020204" pitchFamily="34" charset="0"/>
              </a:rPr>
              <a:t>Pš-Ḥr</a:t>
            </a:r>
            <a:r>
              <a:rPr lang="en-US" sz="1200" dirty="0">
                <a:latin typeface="Arial" panose="020B0604020202020204" pitchFamily="34" charset="0"/>
              </a:rPr>
              <a:t> </a:t>
            </a:r>
          </a:p>
          <a:p>
            <a:endParaRPr lang="en-US" sz="1200" dirty="0">
              <a:latin typeface="Arial" panose="020B0604020202020204" pitchFamily="34" charset="0"/>
            </a:endParaRPr>
          </a:p>
          <a:p>
            <a:r>
              <a:rPr lang="en-US" sz="1200" dirty="0">
                <a:latin typeface="Arial" panose="020B0604020202020204" pitchFamily="34" charset="0"/>
              </a:rPr>
              <a:t>(1). </a:t>
            </a:r>
            <a:r>
              <a:rPr lang="en-US" sz="1200" dirty="0" err="1">
                <a:latin typeface="Arial" panose="020B0604020202020204" pitchFamily="34" charset="0"/>
              </a:rPr>
              <a:t>Pashur</a:t>
            </a:r>
            <a:r>
              <a:rPr lang="en-US" sz="1200" dirty="0">
                <a:latin typeface="Arial" panose="020B0604020202020204" pitchFamily="34" charset="0"/>
              </a:rPr>
              <a:t> the son of </a:t>
            </a:r>
            <a:r>
              <a:rPr lang="en-US" sz="1200" dirty="0" err="1">
                <a:latin typeface="Arial" panose="020B0604020202020204" pitchFamily="34" charset="0"/>
              </a:rPr>
              <a:t>Immer</a:t>
            </a:r>
            <a:r>
              <a:rPr lang="en-US" sz="1200" dirty="0">
                <a:latin typeface="Arial" panose="020B0604020202020204" pitchFamily="34" charset="0"/>
              </a:rPr>
              <a:t> (possibly the same as </a:t>
            </a:r>
            <a:r>
              <a:rPr lang="en-US" sz="1200" dirty="0" err="1">
                <a:latin typeface="Arial" panose="020B0604020202020204" pitchFamily="34" charset="0"/>
              </a:rPr>
              <a:t>Amariah</a:t>
            </a:r>
            <a:r>
              <a:rPr lang="en-US" sz="1200" dirty="0">
                <a:latin typeface="Arial" panose="020B0604020202020204" pitchFamily="34" charset="0"/>
              </a:rPr>
              <a:t>, Nehemiah 10:3 ; 12:2), was deputy chief priest [Heb. </a:t>
            </a:r>
            <a:r>
              <a:rPr lang="en-US" sz="1200" i="1" dirty="0" err="1">
                <a:latin typeface="Arial" panose="020B0604020202020204" pitchFamily="34" charset="0"/>
              </a:rPr>
              <a:t>paqid</a:t>
            </a:r>
            <a:r>
              <a:rPr lang="en-US" sz="1200" i="1" dirty="0">
                <a:latin typeface="Arial" panose="020B0604020202020204" pitchFamily="34" charset="0"/>
              </a:rPr>
              <a:t> </a:t>
            </a:r>
            <a:r>
              <a:rPr lang="en-US" sz="1200" i="1" dirty="0" err="1">
                <a:latin typeface="Arial" panose="020B0604020202020204" pitchFamily="34" charset="0"/>
              </a:rPr>
              <a:t>nagid</a:t>
            </a:r>
            <a:r>
              <a:rPr lang="en-US" sz="1200" dirty="0">
                <a:latin typeface="Arial" panose="020B0604020202020204" pitchFamily="34" charset="0"/>
              </a:rPr>
              <a:t>] of the temple (Jeremiah 20:1, 2). (At this time, the </a:t>
            </a:r>
            <a:r>
              <a:rPr lang="en-US" sz="1200" i="1" dirty="0" err="1">
                <a:latin typeface="Arial" panose="020B0604020202020204" pitchFamily="34" charset="0"/>
              </a:rPr>
              <a:t>nagid</a:t>
            </a:r>
            <a:r>
              <a:rPr lang="en-US" sz="1200" dirty="0">
                <a:latin typeface="Arial" panose="020B0604020202020204" pitchFamily="34" charset="0"/>
              </a:rPr>
              <a:t>, or "governor", of the temple would have been </a:t>
            </a:r>
            <a:r>
              <a:rPr lang="en-US" sz="1200" dirty="0" err="1">
                <a:latin typeface="Arial" panose="020B0604020202020204" pitchFamily="34" charset="0"/>
              </a:rPr>
              <a:t>Seraiah</a:t>
            </a:r>
            <a:r>
              <a:rPr lang="en-US" sz="1200" dirty="0">
                <a:latin typeface="Arial" panose="020B0604020202020204" pitchFamily="34" charset="0"/>
              </a:rPr>
              <a:t> - 1 Chronicles 6:14). Apparently enraged at the plainness with which Jeremiah uttered his solemn warnings of coming judgements because of the abounding iniquity of the times, </a:t>
            </a:r>
            <a:r>
              <a:rPr lang="en-US" sz="1200" dirty="0" err="1">
                <a:latin typeface="Arial" panose="020B0604020202020204" pitchFamily="34" charset="0"/>
              </a:rPr>
              <a:t>Pashur</a:t>
            </a:r>
            <a:r>
              <a:rPr lang="en-US" sz="1200" dirty="0">
                <a:latin typeface="Arial" panose="020B0604020202020204" pitchFamily="34" charset="0"/>
              </a:rPr>
              <a:t> "smote Jeremiah the prophet" (this could mean that he ordered the temple police to seize him and inflict the corporal punishment of up to forty stripes found in Deuteronomy 25:3); then he placed him in the stocks in the high gate of Benjamin, where he remained all night.</a:t>
            </a:r>
          </a:p>
          <a:p>
            <a:r>
              <a:rPr lang="en-US" sz="1200" dirty="0">
                <a:latin typeface="Arial" panose="020B0604020202020204" pitchFamily="34" charset="0"/>
              </a:rPr>
              <a:t>Upon being set free in the morning, Jeremiah went to </a:t>
            </a:r>
            <a:r>
              <a:rPr lang="en-US" sz="1200" dirty="0" err="1">
                <a:latin typeface="Arial" panose="020B0604020202020204" pitchFamily="34" charset="0"/>
              </a:rPr>
              <a:t>Pashur</a:t>
            </a:r>
            <a:r>
              <a:rPr lang="en-US" sz="1200" dirty="0">
                <a:latin typeface="Arial" panose="020B0604020202020204" pitchFamily="34" charset="0"/>
              </a:rPr>
              <a:t> (Jeremiah 20:3, 5) and announced to him that God had changed his name to </a:t>
            </a:r>
            <a:r>
              <a:rPr lang="en-US" sz="1200" i="1" dirty="0" err="1">
                <a:latin typeface="Arial" panose="020B0604020202020204" pitchFamily="34" charset="0"/>
              </a:rPr>
              <a:t>Magor-missabib</a:t>
            </a:r>
            <a:r>
              <a:rPr lang="en-US" sz="1200" dirty="0">
                <a:latin typeface="Arial" panose="020B0604020202020204" pitchFamily="34" charset="0"/>
              </a:rPr>
              <a:t>, i.e., "terror on every side" and that he would be later carried captive to Babylon and die there.</a:t>
            </a:r>
          </a:p>
          <a:p>
            <a:endParaRPr lang="en-US" sz="1200" dirty="0">
              <a:latin typeface="Arial" panose="020B0604020202020204" pitchFamily="34" charset="0"/>
            </a:endParaRPr>
          </a:p>
          <a:p>
            <a:r>
              <a:rPr lang="en-US" sz="1200" dirty="0">
                <a:latin typeface="Arial" panose="020B0604020202020204" pitchFamily="34" charset="0"/>
              </a:rPr>
              <a:t>(2). </a:t>
            </a:r>
            <a:r>
              <a:rPr lang="en-US" sz="1200" dirty="0" err="1">
                <a:latin typeface="Arial" panose="020B0604020202020204" pitchFamily="34" charset="0"/>
              </a:rPr>
              <a:t>Pashur</a:t>
            </a:r>
            <a:r>
              <a:rPr lang="en-US" sz="1200" dirty="0">
                <a:latin typeface="Arial" panose="020B0604020202020204" pitchFamily="34" charset="0"/>
              </a:rPr>
              <a:t>, the son of </a:t>
            </a:r>
            <a:r>
              <a:rPr lang="en-US" sz="1200" dirty="0" err="1">
                <a:latin typeface="Arial" panose="020B0604020202020204" pitchFamily="34" charset="0"/>
              </a:rPr>
              <a:t>Malchiah</a:t>
            </a:r>
            <a:r>
              <a:rPr lang="en-US" sz="1200" dirty="0">
                <a:latin typeface="Arial" panose="020B0604020202020204" pitchFamily="34" charset="0"/>
              </a:rPr>
              <a:t>, was another priest, who was sent by king Zedekiah to Jeremiah to inquire of the Lord regarding the impending attack of King Nebuchadnezzar II of Babylon (Jeremiah 21:1). In Jeremiah 38:1 - 6, this </a:t>
            </a:r>
            <a:r>
              <a:rPr lang="en-US" sz="1200" dirty="0" err="1">
                <a:latin typeface="Arial" panose="020B0604020202020204" pitchFamily="34" charset="0"/>
              </a:rPr>
              <a:t>Pashur</a:t>
            </a:r>
            <a:r>
              <a:rPr lang="en-US" sz="1200" dirty="0">
                <a:latin typeface="Arial" panose="020B0604020202020204" pitchFamily="34" charset="0"/>
              </a:rPr>
              <a:t> was also one of four men who advised Zedekiah to put Jeremiah to death for his prophecies of doom but who ended up throwing him into a cistern.</a:t>
            </a:r>
          </a:p>
          <a:p>
            <a:endParaRPr lang="en-US" sz="1200" dirty="0">
              <a:latin typeface="Arial" panose="020B0604020202020204" pitchFamily="34" charset="0"/>
            </a:endParaRPr>
          </a:p>
          <a:p>
            <a:r>
              <a:rPr lang="en-US" sz="1200" dirty="0">
                <a:latin typeface="Arial" panose="020B0604020202020204" pitchFamily="34" charset="0"/>
              </a:rPr>
              <a:t>(3). </a:t>
            </a:r>
            <a:r>
              <a:rPr lang="en-US" sz="1200" dirty="0" err="1">
                <a:latin typeface="Arial" panose="020B0604020202020204" pitchFamily="34" charset="0"/>
              </a:rPr>
              <a:t>Pashur</a:t>
            </a:r>
            <a:r>
              <a:rPr lang="en-US" sz="1200" dirty="0">
                <a:latin typeface="Arial" panose="020B0604020202020204" pitchFamily="34" charset="0"/>
              </a:rPr>
              <a:t> the father of Gedaliah (Jeremiah 38:1), possibly the same </a:t>
            </a:r>
            <a:r>
              <a:rPr lang="en-US" sz="1200" dirty="0" err="1">
                <a:latin typeface="Arial" panose="020B0604020202020204" pitchFamily="34" charset="0"/>
              </a:rPr>
              <a:t>Pashur</a:t>
            </a:r>
            <a:r>
              <a:rPr lang="en-US" sz="1200" dirty="0">
                <a:latin typeface="Arial" panose="020B0604020202020204" pitchFamily="34" charset="0"/>
              </a:rPr>
              <a:t> as (1) above. Gedaliah was another of the four men who threw Jeremiah into the cistern.</a:t>
            </a:r>
          </a:p>
          <a:p>
            <a:r>
              <a:rPr lang="en-US" sz="1000" b="0" i="0" dirty="0">
                <a:effectLst/>
                <a:latin typeface="Arial" panose="020B0604020202020204" pitchFamily="34" charset="0"/>
              </a:rPr>
              <a:t>Wikipedia</a:t>
            </a:r>
          </a:p>
        </p:txBody>
      </p:sp>
      <p:sp>
        <p:nvSpPr>
          <p:cNvPr id="4" name="Rectangle 3"/>
          <p:cNvSpPr/>
          <p:nvPr/>
        </p:nvSpPr>
        <p:spPr>
          <a:xfrm>
            <a:off x="0" y="0"/>
            <a:ext cx="6096000" cy="1384995"/>
          </a:xfrm>
          <a:prstGeom prst="rect">
            <a:avLst/>
          </a:prstGeom>
          <a:ln>
            <a:solidFill>
              <a:schemeClr val="tx1"/>
            </a:solidFill>
          </a:ln>
        </p:spPr>
        <p:txBody>
          <a:bodyPr>
            <a:spAutoFit/>
          </a:bodyPr>
          <a:lstStyle/>
          <a:p>
            <a:pPr fontAlgn="base"/>
            <a:r>
              <a:rPr lang="en-US" sz="1200" b="1" dirty="0"/>
              <a:t>Transgression: Jeremiah 18:1-8</a:t>
            </a:r>
          </a:p>
          <a:p>
            <a:pPr fontAlgn="base"/>
            <a:r>
              <a:rPr lang="en-US" sz="1200" dirty="0"/>
              <a:t>“Transgression brings pain and sorrow. But there is a way out of ‘the gall of bitterness and bonds of iniquity’ (Mosiah 27:29). If we will turn to the Lord and believe on His name, we can change. He will give us the power to change our lives, the power to put away bad thoughts and feelings from our hearts. We can be taken from ‘the darkest abyss’ to ‘behold the marvelous light of God’ President James E. Faust (Mosiah 27:29). We can be forgiven. We can find peace” (“The Power to Change,”</a:t>
            </a:r>
            <a:r>
              <a:rPr lang="en-US" sz="1200" i="1" dirty="0"/>
              <a:t> Ensign</a:t>
            </a:r>
            <a:r>
              <a:rPr lang="en-US" sz="1200" dirty="0"/>
              <a:t> or </a:t>
            </a:r>
            <a:r>
              <a:rPr lang="en-US" sz="1200" i="1" dirty="0"/>
              <a:t>Liahona,</a:t>
            </a:r>
            <a:r>
              <a:rPr lang="en-US" sz="1200" dirty="0"/>
              <a:t> Nov. 2007, 123).</a:t>
            </a:r>
          </a:p>
        </p:txBody>
      </p:sp>
      <p:sp>
        <p:nvSpPr>
          <p:cNvPr id="5" name="Rectangle 4"/>
          <p:cNvSpPr/>
          <p:nvPr/>
        </p:nvSpPr>
        <p:spPr>
          <a:xfrm>
            <a:off x="0" y="1384995"/>
            <a:ext cx="6096000" cy="1938992"/>
          </a:xfrm>
          <a:prstGeom prst="rect">
            <a:avLst/>
          </a:prstGeom>
          <a:ln>
            <a:solidFill>
              <a:schemeClr val="tx1"/>
            </a:solidFill>
          </a:ln>
        </p:spPr>
        <p:txBody>
          <a:bodyPr>
            <a:spAutoFit/>
          </a:bodyPr>
          <a:lstStyle/>
          <a:p>
            <a:pPr fontAlgn="base"/>
            <a:r>
              <a:rPr lang="en-US" sz="1200" b="1" dirty="0"/>
              <a:t>Bearing the Burdens of Warnings   Jeremiah 20:7-9:</a:t>
            </a:r>
          </a:p>
          <a:p>
            <a:pPr fontAlgn="base"/>
            <a:r>
              <a:rPr lang="en-US" sz="1200" dirty="0"/>
              <a:t>“So here we have the burden of those called to bear the messianic message. In addition to teaching, encouraging, and cheering people on (that is the pleasant part of discipleship), from time to time these same messengers are called upon to worry, to warn, and sometimes just to weep (that is the painful part of discipleship). They know full well that the road leading to the promised land ‘flowing with milk and honey’ [Exodus 3:8] of necessity runs by way of Mount Sinai, flowing with ‘thou </a:t>
            </a:r>
            <a:r>
              <a:rPr lang="en-US" sz="1200" dirty="0" err="1"/>
              <a:t>shalts</a:t>
            </a:r>
            <a:r>
              <a:rPr lang="en-US" sz="1200" dirty="0"/>
              <a:t>’ and ‘thou shalt nots’ [see Exodus 20:3–17].</a:t>
            </a:r>
          </a:p>
          <a:p>
            <a:pPr fontAlgn="base"/>
            <a:r>
              <a:rPr lang="en-US" sz="1200" dirty="0"/>
              <a:t>“Unfortunately, messengers of divinely mandated commandments are often no more popular today than they were anciently” (“The Cost—and Blessings—of Discipleship,” </a:t>
            </a:r>
            <a:r>
              <a:rPr lang="en-US" sz="1200" i="1" dirty="0"/>
              <a:t>Ensign</a:t>
            </a:r>
            <a:r>
              <a:rPr lang="en-US" sz="1200" dirty="0"/>
              <a:t> or </a:t>
            </a:r>
            <a:r>
              <a:rPr lang="en-US" sz="1200" i="1" dirty="0"/>
              <a:t>Liahona,</a:t>
            </a:r>
            <a:r>
              <a:rPr lang="en-US" sz="1200" dirty="0"/>
              <a:t> May 2014, 7).</a:t>
            </a:r>
          </a:p>
        </p:txBody>
      </p:sp>
    </p:spTree>
    <p:extLst>
      <p:ext uri="{BB962C8B-B14F-4D97-AF65-F5344CB8AC3E}">
        <p14:creationId xmlns:p14="http://schemas.microsoft.com/office/powerpoint/2010/main" val="27301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70445188"/>
              </p:ext>
            </p:extLst>
          </p:nvPr>
        </p:nvGraphicFramePr>
        <p:xfrm>
          <a:off x="135468" y="533975"/>
          <a:ext cx="11904132" cy="5969000"/>
        </p:xfrm>
        <a:graphic>
          <a:graphicData uri="http://schemas.openxmlformats.org/drawingml/2006/table">
            <a:tbl>
              <a:tblPr firstRow="1" bandRow="1">
                <a:tableStyleId>{5940675A-B579-460E-94D1-54222C63F5DA}</a:tableStyleId>
              </a:tblPr>
              <a:tblGrid>
                <a:gridCol w="1845732">
                  <a:extLst>
                    <a:ext uri="{9D8B030D-6E8A-4147-A177-3AD203B41FA5}">
                      <a16:colId xmlns:a16="http://schemas.microsoft.com/office/drawing/2014/main" val="20000"/>
                    </a:ext>
                  </a:extLst>
                </a:gridCol>
                <a:gridCol w="3013097">
                  <a:extLst>
                    <a:ext uri="{9D8B030D-6E8A-4147-A177-3AD203B41FA5}">
                      <a16:colId xmlns:a16="http://schemas.microsoft.com/office/drawing/2014/main" val="20001"/>
                    </a:ext>
                  </a:extLst>
                </a:gridCol>
                <a:gridCol w="1839414">
                  <a:extLst>
                    <a:ext uri="{9D8B030D-6E8A-4147-A177-3AD203B41FA5}">
                      <a16:colId xmlns:a16="http://schemas.microsoft.com/office/drawing/2014/main" val="20002"/>
                    </a:ext>
                  </a:extLst>
                </a:gridCol>
                <a:gridCol w="5205889">
                  <a:extLst>
                    <a:ext uri="{9D8B030D-6E8A-4147-A177-3AD203B41FA5}">
                      <a16:colId xmlns:a16="http://schemas.microsoft.com/office/drawing/2014/main" val="20003"/>
                    </a:ext>
                  </a:extLst>
                </a:gridCol>
              </a:tblGrid>
              <a:tr h="707528">
                <a:tc>
                  <a:txBody>
                    <a:bodyPr/>
                    <a:lstStyle/>
                    <a:p>
                      <a:r>
                        <a:rPr lang="en-US" sz="1600" dirty="0">
                          <a:latin typeface="+mn-lt"/>
                        </a:rPr>
                        <a:t>Jeremiah 1-6</a:t>
                      </a:r>
                    </a:p>
                  </a:txBody>
                  <a:tcPr>
                    <a:solidFill>
                      <a:schemeClr val="bg1"/>
                    </a:solidFill>
                  </a:tcPr>
                </a:tc>
                <a:tc>
                  <a:txBody>
                    <a:bodyPr/>
                    <a:lstStyle/>
                    <a:p>
                      <a:r>
                        <a:rPr lang="en-US" sz="1600" dirty="0">
                          <a:latin typeface="+mn-lt"/>
                        </a:rPr>
                        <a:t>Prophecies of reign of Josiah</a:t>
                      </a:r>
                    </a:p>
                  </a:txBody>
                  <a:tcPr>
                    <a:solidFill>
                      <a:schemeClr val="bg1"/>
                    </a:solidFill>
                  </a:tcPr>
                </a:tc>
                <a:tc>
                  <a:txBody>
                    <a:bodyPr/>
                    <a:lstStyle/>
                    <a:p>
                      <a:r>
                        <a:rPr lang="en-US" sz="1600" dirty="0">
                          <a:latin typeface="+mn-lt"/>
                        </a:rPr>
                        <a:t>Jeremiah 1:4-5</a:t>
                      </a:r>
                    </a:p>
                    <a:p>
                      <a:r>
                        <a:rPr lang="en-US" sz="1600" dirty="0">
                          <a:latin typeface="+mn-lt"/>
                        </a:rPr>
                        <a:t>Jeremiah 3:12-19</a:t>
                      </a:r>
                    </a:p>
                  </a:txBody>
                  <a:tcPr>
                    <a:solidFill>
                      <a:schemeClr val="bg1"/>
                    </a:solidFill>
                  </a:tcPr>
                </a:tc>
                <a:tc>
                  <a:txBody>
                    <a:bodyPr/>
                    <a:lstStyle/>
                    <a:p>
                      <a:r>
                        <a:rPr lang="en-US" sz="1600" dirty="0">
                          <a:latin typeface="+mn-lt"/>
                        </a:rPr>
                        <a:t>Premortal Condition and Jeremiah’s Calling</a:t>
                      </a:r>
                    </a:p>
                    <a:p>
                      <a:r>
                        <a:rPr lang="en-US" sz="1600" b="0" i="0" kern="1200" dirty="0">
                          <a:solidFill>
                            <a:schemeClr val="tx1"/>
                          </a:solidFill>
                          <a:effectLst/>
                          <a:latin typeface="+mn-lt"/>
                          <a:ea typeface="+mn-ea"/>
                          <a:cs typeface="+mn-cs"/>
                        </a:rPr>
                        <a:t>Prophecy of the return of Israel from the scattered condition, gathering one of a city and two of a family to Zion, a pleasant land where Israel and Judah can dwell in safety and peace</a:t>
                      </a:r>
                      <a:endParaRPr lang="en-US" sz="1600" dirty="0">
                        <a:latin typeface="+mn-lt"/>
                      </a:endParaRPr>
                    </a:p>
                  </a:txBody>
                  <a:tcPr>
                    <a:solidFill>
                      <a:schemeClr val="bg1"/>
                    </a:solidFill>
                  </a:tcPr>
                </a:tc>
                <a:extLst>
                  <a:ext uri="{0D108BD9-81ED-4DB2-BD59-A6C34878D82A}">
                    <a16:rowId xmlns:a16="http://schemas.microsoft.com/office/drawing/2014/main" val="10000"/>
                  </a:ext>
                </a:extLst>
              </a:tr>
              <a:tr h="370840">
                <a:tc>
                  <a:txBody>
                    <a:bodyPr/>
                    <a:lstStyle/>
                    <a:p>
                      <a:r>
                        <a:rPr lang="en-US" sz="1600" dirty="0">
                          <a:latin typeface="+mn-lt"/>
                        </a:rPr>
                        <a:t>Jeremiah 7-20</a:t>
                      </a:r>
                    </a:p>
                  </a:txBody>
                  <a:tcPr>
                    <a:solidFill>
                      <a:schemeClr val="bg1"/>
                    </a:solidFill>
                  </a:tcPr>
                </a:tc>
                <a:tc>
                  <a:txBody>
                    <a:bodyPr/>
                    <a:lstStyle/>
                    <a:p>
                      <a:r>
                        <a:rPr lang="en-US" sz="1600" dirty="0">
                          <a:latin typeface="+mn-lt"/>
                        </a:rPr>
                        <a:t>Prophecies under </a:t>
                      </a:r>
                      <a:r>
                        <a:rPr lang="en-US" sz="1600" dirty="0" err="1">
                          <a:latin typeface="+mn-lt"/>
                        </a:rPr>
                        <a:t>Jehoiakim</a:t>
                      </a:r>
                      <a:endParaRPr lang="en-US" sz="1600" dirty="0">
                        <a:latin typeface="+mn-lt"/>
                      </a:endParaRPr>
                    </a:p>
                  </a:txBody>
                  <a:tcPr>
                    <a:solidFill>
                      <a:schemeClr val="bg1"/>
                    </a:solidFill>
                  </a:tcPr>
                </a:tc>
                <a:tc>
                  <a:txBody>
                    <a:bodyPr/>
                    <a:lstStyle/>
                    <a:p>
                      <a:endParaRPr lang="en-US" sz="1600" dirty="0">
                        <a:latin typeface="+mn-lt"/>
                      </a:endParaRPr>
                    </a:p>
                  </a:txBody>
                  <a:tcPr/>
                </a:tc>
                <a:tc>
                  <a:txBody>
                    <a:bodyPr/>
                    <a:lstStyle/>
                    <a:p>
                      <a:endParaRPr lang="en-US" sz="1600" dirty="0">
                        <a:latin typeface="+mn-lt"/>
                      </a:endParaRPr>
                    </a:p>
                  </a:txBody>
                  <a:tcPr/>
                </a:tc>
                <a:extLst>
                  <a:ext uri="{0D108BD9-81ED-4DB2-BD59-A6C34878D82A}">
                    <a16:rowId xmlns:a16="http://schemas.microsoft.com/office/drawing/2014/main" val="10001"/>
                  </a:ext>
                </a:extLst>
              </a:tr>
              <a:tr h="370840">
                <a:tc>
                  <a:txBody>
                    <a:bodyPr/>
                    <a:lstStyle/>
                    <a:p>
                      <a:r>
                        <a:rPr lang="en-US" sz="1600" dirty="0">
                          <a:latin typeface="+mn-lt"/>
                        </a:rPr>
                        <a:t>Jeremiah 21-38</a:t>
                      </a:r>
                    </a:p>
                  </a:txBody>
                  <a:tcPr>
                    <a:solidFill>
                      <a:schemeClr val="accent5">
                        <a:lumMod val="20000"/>
                        <a:lumOff val="80000"/>
                      </a:schemeClr>
                    </a:solidFill>
                  </a:tcPr>
                </a:tc>
                <a:tc>
                  <a:txBody>
                    <a:bodyPr/>
                    <a:lstStyle/>
                    <a:p>
                      <a:r>
                        <a:rPr lang="en-US" sz="1600" dirty="0">
                          <a:solidFill>
                            <a:srgbClr val="333333"/>
                          </a:solidFill>
                          <a:latin typeface="+mn-lt"/>
                        </a:rPr>
                        <a:t>Prophecies under Zedekiah </a:t>
                      </a:r>
                      <a:endParaRPr lang="en-US" sz="1600" dirty="0">
                        <a:latin typeface="+mn-lt"/>
                      </a:endParaRPr>
                    </a:p>
                  </a:txBody>
                  <a:tcPr>
                    <a:solidFill>
                      <a:schemeClr val="accent5">
                        <a:lumMod val="20000"/>
                        <a:lumOff val="80000"/>
                      </a:schemeClr>
                    </a:solidFill>
                  </a:tcPr>
                </a:tc>
                <a:tc>
                  <a:txBody>
                    <a:bodyPr/>
                    <a:lstStyle/>
                    <a:p>
                      <a:r>
                        <a:rPr lang="en-US" sz="1600" dirty="0">
                          <a:latin typeface="+mn-lt"/>
                        </a:rPr>
                        <a:t>Jeremiah 21-23</a:t>
                      </a:r>
                    </a:p>
                  </a:txBody>
                  <a:tcPr>
                    <a:solidFill>
                      <a:schemeClr val="accent5">
                        <a:lumMod val="20000"/>
                        <a:lumOff val="80000"/>
                      </a:schemeClr>
                    </a:solidFill>
                  </a:tcPr>
                </a:tc>
                <a:tc>
                  <a:txBody>
                    <a:bodyPr/>
                    <a:lstStyle/>
                    <a:p>
                      <a:r>
                        <a:rPr lang="en-US" sz="1600" dirty="0">
                          <a:latin typeface="+mn-lt"/>
                        </a:rPr>
                        <a:t>On</a:t>
                      </a:r>
                      <a:r>
                        <a:rPr lang="en-US" sz="1600" baseline="0" dirty="0">
                          <a:latin typeface="+mn-lt"/>
                        </a:rPr>
                        <a:t> pastors or rulers of people, with promise of king Messiah</a:t>
                      </a:r>
                      <a:endParaRPr lang="en-US" sz="1600" dirty="0">
                        <a:latin typeface="+mn-lt"/>
                      </a:endParaRPr>
                    </a:p>
                  </a:txBody>
                  <a:tcPr>
                    <a:solidFill>
                      <a:schemeClr val="accent5">
                        <a:lumMod val="20000"/>
                        <a:lumOff val="80000"/>
                      </a:schemeClr>
                    </a:solidFill>
                  </a:tcPr>
                </a:tc>
                <a:extLst>
                  <a:ext uri="{0D108BD9-81ED-4DB2-BD59-A6C34878D82A}">
                    <a16:rowId xmlns:a16="http://schemas.microsoft.com/office/drawing/2014/main" val="10002"/>
                  </a:ext>
                </a:extLst>
              </a:tr>
              <a:tr h="370840">
                <a:tc>
                  <a:txBody>
                    <a:bodyPr/>
                    <a:lstStyle/>
                    <a:p>
                      <a:endParaRPr lang="en-US" sz="1600">
                        <a:latin typeface="+mn-lt"/>
                      </a:endParaRPr>
                    </a:p>
                  </a:txBody>
                  <a:tcPr>
                    <a:solidFill>
                      <a:schemeClr val="accent5">
                        <a:lumMod val="20000"/>
                        <a:lumOff val="80000"/>
                      </a:schemeClr>
                    </a:solidFill>
                  </a:tcPr>
                </a:tc>
                <a:tc>
                  <a:txBody>
                    <a:bodyPr/>
                    <a:lstStyle/>
                    <a:p>
                      <a:endParaRPr lang="en-US" sz="1600">
                        <a:latin typeface="+mn-lt"/>
                      </a:endParaRPr>
                    </a:p>
                  </a:txBody>
                  <a:tcPr>
                    <a:solidFill>
                      <a:schemeClr val="accent5">
                        <a:lumMod val="20000"/>
                        <a:lumOff val="80000"/>
                      </a:schemeClr>
                    </a:solidFill>
                  </a:tcPr>
                </a:tc>
                <a:tc>
                  <a:txBody>
                    <a:bodyPr/>
                    <a:lstStyle/>
                    <a:p>
                      <a:r>
                        <a:rPr lang="en-US" sz="1600" dirty="0">
                          <a:latin typeface="+mn-lt"/>
                        </a:rPr>
                        <a:t>Jeremiah 24</a:t>
                      </a:r>
                    </a:p>
                  </a:txBody>
                  <a:tcPr>
                    <a:solidFill>
                      <a:schemeClr val="accent5">
                        <a:lumMod val="20000"/>
                        <a:lumOff val="80000"/>
                      </a:schemeClr>
                    </a:solidFill>
                  </a:tcPr>
                </a:tc>
                <a:tc>
                  <a:txBody>
                    <a:bodyPr/>
                    <a:lstStyle/>
                    <a:p>
                      <a:r>
                        <a:rPr lang="en-US" sz="1600" dirty="0">
                          <a:latin typeface="+mn-lt"/>
                        </a:rPr>
                        <a:t>Exiles carried away with </a:t>
                      </a:r>
                      <a:r>
                        <a:rPr lang="en-US" sz="1600" dirty="0" err="1">
                          <a:latin typeface="+mn-lt"/>
                        </a:rPr>
                        <a:t>Jehoiachin</a:t>
                      </a:r>
                      <a:endParaRPr lang="en-US" sz="1600" dirty="0">
                        <a:latin typeface="+mn-lt"/>
                      </a:endParaRPr>
                    </a:p>
                  </a:txBody>
                  <a:tcPr>
                    <a:solidFill>
                      <a:schemeClr val="accent5">
                        <a:lumMod val="20000"/>
                        <a:lumOff val="80000"/>
                      </a:schemeClr>
                    </a:solidFill>
                  </a:tcPr>
                </a:tc>
                <a:extLst>
                  <a:ext uri="{0D108BD9-81ED-4DB2-BD59-A6C34878D82A}">
                    <a16:rowId xmlns:a16="http://schemas.microsoft.com/office/drawing/2014/main" val="10003"/>
                  </a:ext>
                </a:extLst>
              </a:tr>
              <a:tr h="370840">
                <a:tc>
                  <a:txBody>
                    <a:bodyPr/>
                    <a:lstStyle/>
                    <a:p>
                      <a:endParaRPr lang="en-US" sz="1600">
                        <a:latin typeface="+mn-lt"/>
                      </a:endParaRPr>
                    </a:p>
                  </a:txBody>
                  <a:tcPr>
                    <a:solidFill>
                      <a:schemeClr val="accent5">
                        <a:lumMod val="20000"/>
                        <a:lumOff val="80000"/>
                      </a:schemeClr>
                    </a:solidFill>
                  </a:tcPr>
                </a:tc>
                <a:tc>
                  <a:txBody>
                    <a:bodyPr/>
                    <a:lstStyle/>
                    <a:p>
                      <a:endParaRPr lang="en-US" sz="1600" dirty="0">
                        <a:latin typeface="+mn-lt"/>
                      </a:endParaRPr>
                    </a:p>
                  </a:txBody>
                  <a:tcPr>
                    <a:solidFill>
                      <a:schemeClr val="accent5">
                        <a:lumMod val="20000"/>
                        <a:lumOff val="80000"/>
                      </a:schemeClr>
                    </a:solidFill>
                  </a:tcPr>
                </a:tc>
                <a:tc>
                  <a:txBody>
                    <a:bodyPr/>
                    <a:lstStyle/>
                    <a:p>
                      <a:r>
                        <a:rPr lang="en-US" sz="1600" dirty="0">
                          <a:latin typeface="+mn-lt"/>
                        </a:rPr>
                        <a:t>Jeremiah 26-29 </a:t>
                      </a:r>
                    </a:p>
                  </a:txBody>
                  <a:tcPr>
                    <a:solidFill>
                      <a:schemeClr val="accent5">
                        <a:lumMod val="20000"/>
                        <a:lumOff val="80000"/>
                      </a:schemeClr>
                    </a:solidFill>
                  </a:tcPr>
                </a:tc>
                <a:tc>
                  <a:txBody>
                    <a:bodyPr/>
                    <a:lstStyle/>
                    <a:p>
                      <a:r>
                        <a:rPr lang="en-US" sz="1600" dirty="0">
                          <a:latin typeface="+mn-lt"/>
                        </a:rPr>
                        <a:t>False prophets and containing the prophet’s letter to the exiles in Babylon, warning against the prophets there</a:t>
                      </a:r>
                    </a:p>
                  </a:txBody>
                  <a:tcPr>
                    <a:solidFill>
                      <a:schemeClr val="accent5">
                        <a:lumMod val="20000"/>
                        <a:lumOff val="80000"/>
                      </a:schemeClr>
                    </a:solidFill>
                  </a:tcPr>
                </a:tc>
                <a:extLst>
                  <a:ext uri="{0D108BD9-81ED-4DB2-BD59-A6C34878D82A}">
                    <a16:rowId xmlns:a16="http://schemas.microsoft.com/office/drawing/2014/main" val="10004"/>
                  </a:ext>
                </a:extLst>
              </a:tr>
              <a:tr h="370840">
                <a:tc>
                  <a:txBody>
                    <a:bodyPr/>
                    <a:lstStyle/>
                    <a:p>
                      <a:endParaRPr lang="en-US" sz="1600">
                        <a:latin typeface="+mn-lt"/>
                      </a:endParaRPr>
                    </a:p>
                  </a:txBody>
                  <a:tcPr/>
                </a:tc>
                <a:tc>
                  <a:txBody>
                    <a:bodyPr/>
                    <a:lstStyle/>
                    <a:p>
                      <a:endParaRPr lang="en-US" sz="1600" dirty="0">
                        <a:latin typeface="+mn-lt"/>
                      </a:endParaRPr>
                    </a:p>
                  </a:txBody>
                  <a:tcPr/>
                </a:tc>
                <a:tc>
                  <a:txBody>
                    <a:bodyPr/>
                    <a:lstStyle/>
                    <a:p>
                      <a:r>
                        <a:rPr lang="en-US" sz="1600" dirty="0">
                          <a:latin typeface="+mn-lt"/>
                        </a:rPr>
                        <a:t>Jeremiah 30-33</a:t>
                      </a:r>
                    </a:p>
                  </a:txBody>
                  <a:tcPr/>
                </a:tc>
                <a:tc>
                  <a:txBody>
                    <a:bodyPr/>
                    <a:lstStyle/>
                    <a:p>
                      <a:r>
                        <a:rPr lang="en-US" sz="1600" dirty="0">
                          <a:latin typeface="+mn-lt"/>
                        </a:rPr>
                        <a:t>Prophecies of the latter-day restoration of Israel and the gospel covenant, containing the story of the prophet’s buying a field, showing the firmness of his faith in the people’s restitution</a:t>
                      </a:r>
                    </a:p>
                  </a:txBody>
                  <a:tcPr/>
                </a:tc>
                <a:extLst>
                  <a:ext uri="{0D108BD9-81ED-4DB2-BD59-A6C34878D82A}">
                    <a16:rowId xmlns:a16="http://schemas.microsoft.com/office/drawing/2014/main" val="10005"/>
                  </a:ext>
                </a:extLst>
              </a:tr>
              <a:tr h="370840">
                <a:tc>
                  <a:txBody>
                    <a:bodyPr/>
                    <a:lstStyle/>
                    <a:p>
                      <a:endParaRPr lang="en-US" sz="1600">
                        <a:latin typeface="+mn-lt"/>
                      </a:endParaRPr>
                    </a:p>
                  </a:txBody>
                  <a:tcPr/>
                </a:tc>
                <a:tc>
                  <a:txBody>
                    <a:bodyPr/>
                    <a:lstStyle/>
                    <a:p>
                      <a:endParaRPr lang="en-US" sz="1600" dirty="0">
                        <a:latin typeface="+mn-lt"/>
                      </a:endParaRPr>
                    </a:p>
                  </a:txBody>
                  <a:tcPr/>
                </a:tc>
                <a:tc>
                  <a:txBody>
                    <a:bodyPr/>
                    <a:lstStyle/>
                    <a:p>
                      <a:r>
                        <a:rPr lang="en-US" sz="1600" dirty="0">
                          <a:latin typeface="+mn-lt"/>
                        </a:rPr>
                        <a:t>Jeremiah 34-38</a:t>
                      </a:r>
                    </a:p>
                  </a:txBody>
                  <a:tcPr/>
                </a:tc>
                <a:tc>
                  <a:txBody>
                    <a:bodyPr/>
                    <a:lstStyle/>
                    <a:p>
                      <a:r>
                        <a:rPr lang="en-US" sz="1600" dirty="0">
                          <a:latin typeface="+mn-lt"/>
                        </a:rPr>
                        <a:t>Narratives of the treatment of the prophet and other events during the last times of the siege</a:t>
                      </a:r>
                    </a:p>
                  </a:txBody>
                  <a:tcPr/>
                </a:tc>
                <a:extLst>
                  <a:ext uri="{0D108BD9-81ED-4DB2-BD59-A6C34878D82A}">
                    <a16:rowId xmlns:a16="http://schemas.microsoft.com/office/drawing/2014/main" val="10006"/>
                  </a:ext>
                </a:extLst>
              </a:tr>
              <a:tr h="370840">
                <a:tc>
                  <a:txBody>
                    <a:bodyPr/>
                    <a:lstStyle/>
                    <a:p>
                      <a:r>
                        <a:rPr lang="en-US" sz="1600" dirty="0">
                          <a:latin typeface="+mn-lt"/>
                        </a:rPr>
                        <a:t>Jeremiah 39-44</a:t>
                      </a:r>
                    </a:p>
                  </a:txBody>
                  <a:tcPr/>
                </a:tc>
                <a:tc>
                  <a:txBody>
                    <a:bodyPr/>
                    <a:lstStyle/>
                    <a:p>
                      <a:r>
                        <a:rPr lang="en-US" sz="1600" dirty="0">
                          <a:latin typeface="+mn-lt"/>
                        </a:rPr>
                        <a:t>The prophet’s history and other events after the fall of the city</a:t>
                      </a:r>
                    </a:p>
                  </a:txBody>
                  <a:tcPr/>
                </a:tc>
                <a:tc>
                  <a:txBody>
                    <a:bodyPr/>
                    <a:lstStyle/>
                    <a:p>
                      <a:endParaRPr lang="en-US" sz="1600" dirty="0">
                        <a:latin typeface="+mn-lt"/>
                      </a:endParaRPr>
                    </a:p>
                  </a:txBody>
                  <a:tcPr/>
                </a:tc>
                <a:tc>
                  <a:txBody>
                    <a:bodyPr/>
                    <a:lstStyle/>
                    <a:p>
                      <a:endParaRPr lang="en-US" sz="1600" dirty="0">
                        <a:latin typeface="+mn-lt"/>
                      </a:endParaRPr>
                    </a:p>
                  </a:txBody>
                  <a:tcPr/>
                </a:tc>
                <a:extLst>
                  <a:ext uri="{0D108BD9-81ED-4DB2-BD59-A6C34878D82A}">
                    <a16:rowId xmlns:a16="http://schemas.microsoft.com/office/drawing/2014/main" val="10007"/>
                  </a:ext>
                </a:extLst>
              </a:tr>
              <a:tr h="370840">
                <a:tc>
                  <a:txBody>
                    <a:bodyPr/>
                    <a:lstStyle/>
                    <a:p>
                      <a:r>
                        <a:rPr lang="en-US" sz="1600" dirty="0">
                          <a:latin typeface="+mn-lt"/>
                        </a:rPr>
                        <a:t>Jeremiah 46-51</a:t>
                      </a:r>
                    </a:p>
                  </a:txBody>
                  <a:tcPr/>
                </a:tc>
                <a:tc>
                  <a:txBody>
                    <a:bodyPr/>
                    <a:lstStyle/>
                    <a:p>
                      <a:r>
                        <a:rPr lang="en-US" sz="1600" dirty="0">
                          <a:latin typeface="+mn-lt"/>
                        </a:rPr>
                        <a:t>Prophecies against foreign</a:t>
                      </a:r>
                      <a:r>
                        <a:rPr lang="en-US" sz="1600" baseline="0" dirty="0">
                          <a:latin typeface="+mn-lt"/>
                        </a:rPr>
                        <a:t> nations</a:t>
                      </a:r>
                      <a:endParaRPr lang="en-US" sz="1600" dirty="0">
                        <a:latin typeface="+mn-lt"/>
                      </a:endParaRPr>
                    </a:p>
                  </a:txBody>
                  <a:tcPr/>
                </a:tc>
                <a:tc>
                  <a:txBody>
                    <a:bodyPr/>
                    <a:lstStyle/>
                    <a:p>
                      <a:r>
                        <a:rPr lang="en-US" sz="1600" dirty="0">
                          <a:latin typeface="+mn-lt"/>
                        </a:rPr>
                        <a:t>Jeremiah 50-51</a:t>
                      </a:r>
                    </a:p>
                  </a:txBody>
                  <a:tcPr/>
                </a:tc>
                <a:tc>
                  <a:txBody>
                    <a:bodyPr/>
                    <a:lstStyle/>
                    <a:p>
                      <a:r>
                        <a:rPr lang="en-US" sz="1600" dirty="0">
                          <a:latin typeface="+mn-lt"/>
                        </a:rPr>
                        <a:t>In their</a:t>
                      </a:r>
                      <a:r>
                        <a:rPr lang="en-US" sz="1600" baseline="0" dirty="0">
                          <a:latin typeface="+mn-lt"/>
                        </a:rPr>
                        <a:t> present form are later than Jeremiah</a:t>
                      </a:r>
                      <a:endParaRPr lang="en-US" sz="1600" dirty="0">
                        <a:latin typeface="+mn-lt"/>
                      </a:endParaRPr>
                    </a:p>
                  </a:txBody>
                  <a:tcPr/>
                </a:tc>
                <a:extLst>
                  <a:ext uri="{0D108BD9-81ED-4DB2-BD59-A6C34878D82A}">
                    <a16:rowId xmlns:a16="http://schemas.microsoft.com/office/drawing/2014/main" val="10008"/>
                  </a:ext>
                </a:extLst>
              </a:tr>
              <a:tr h="370840">
                <a:tc>
                  <a:txBody>
                    <a:bodyPr/>
                    <a:lstStyle/>
                    <a:p>
                      <a:r>
                        <a:rPr lang="en-US" sz="1600" dirty="0">
                          <a:latin typeface="+mn-lt"/>
                        </a:rPr>
                        <a:t>Jeremiah</a:t>
                      </a:r>
                      <a:r>
                        <a:rPr lang="en-US" sz="1600" baseline="0" dirty="0">
                          <a:latin typeface="+mn-lt"/>
                        </a:rPr>
                        <a:t> 52</a:t>
                      </a:r>
                      <a:endParaRPr lang="en-US" sz="1600" dirty="0">
                        <a:latin typeface="+mn-lt"/>
                      </a:endParaRPr>
                    </a:p>
                  </a:txBody>
                  <a:tcPr/>
                </a:tc>
                <a:tc>
                  <a:txBody>
                    <a:bodyPr/>
                    <a:lstStyle/>
                    <a:p>
                      <a:r>
                        <a:rPr lang="en-US" sz="1600" dirty="0">
                          <a:latin typeface="+mn-lt"/>
                        </a:rPr>
                        <a:t>Historical conclusion</a:t>
                      </a:r>
                    </a:p>
                  </a:txBody>
                  <a:tcPr/>
                </a:tc>
                <a:tc>
                  <a:txBody>
                    <a:bodyPr/>
                    <a:lstStyle/>
                    <a:p>
                      <a:endParaRPr lang="en-US" sz="1600" dirty="0">
                        <a:latin typeface="+mn-lt"/>
                      </a:endParaRPr>
                    </a:p>
                  </a:txBody>
                  <a:tcPr/>
                </a:tc>
                <a:tc>
                  <a:txBody>
                    <a:bodyPr/>
                    <a:lstStyle/>
                    <a:p>
                      <a:endParaRPr lang="en-US" sz="1600" dirty="0">
                        <a:latin typeface="+mn-lt"/>
                      </a:endParaRPr>
                    </a:p>
                  </a:txBody>
                  <a:tcPr/>
                </a:tc>
                <a:extLst>
                  <a:ext uri="{0D108BD9-81ED-4DB2-BD59-A6C34878D82A}">
                    <a16:rowId xmlns:a16="http://schemas.microsoft.com/office/drawing/2014/main" val="10009"/>
                  </a:ext>
                </a:extLst>
              </a:tr>
            </a:tbl>
          </a:graphicData>
        </a:graphic>
      </p:graphicFrame>
      <p:sp>
        <p:nvSpPr>
          <p:cNvPr id="4" name="TextBox 3"/>
          <p:cNvSpPr txBox="1"/>
          <p:nvPr/>
        </p:nvSpPr>
        <p:spPr>
          <a:xfrm>
            <a:off x="2751667" y="0"/>
            <a:ext cx="7687734" cy="584775"/>
          </a:xfrm>
          <a:prstGeom prst="rect">
            <a:avLst/>
          </a:prstGeom>
          <a:noFill/>
        </p:spPr>
        <p:txBody>
          <a:bodyPr wrap="square" rtlCol="0">
            <a:spAutoFit/>
          </a:bodyPr>
          <a:lstStyle/>
          <a:p>
            <a:r>
              <a:rPr lang="en-US" sz="3200" dirty="0"/>
              <a:t>Jeremiah At A Glance – Bible Dictionary</a:t>
            </a:r>
          </a:p>
        </p:txBody>
      </p:sp>
    </p:spTree>
    <p:extLst>
      <p:ext uri="{BB962C8B-B14F-4D97-AF65-F5344CB8AC3E}">
        <p14:creationId xmlns:p14="http://schemas.microsoft.com/office/powerpoint/2010/main" val="3294425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69441"/>
          </a:xfrm>
          <a:prstGeom prst="rect">
            <a:avLst/>
          </a:prstGeom>
          <a:noFill/>
        </p:spPr>
        <p:txBody>
          <a:bodyPr wrap="square" rtlCol="0">
            <a:spAutoFit/>
          </a:bodyPr>
          <a:lstStyle/>
          <a:p>
            <a:pPr algn="ctr"/>
            <a:r>
              <a:rPr lang="en-US" sz="4400" dirty="0">
                <a:solidFill>
                  <a:schemeClr val="bg1"/>
                </a:solidFill>
              </a:rPr>
              <a:t>Hope For Israel</a:t>
            </a:r>
          </a:p>
        </p:txBody>
      </p:sp>
      <p:sp>
        <p:nvSpPr>
          <p:cNvPr id="7" name="TextBox 6"/>
          <p:cNvSpPr txBox="1"/>
          <p:nvPr/>
        </p:nvSpPr>
        <p:spPr>
          <a:xfrm>
            <a:off x="94307" y="6485977"/>
            <a:ext cx="2286000" cy="369332"/>
          </a:xfrm>
          <a:prstGeom prst="rect">
            <a:avLst/>
          </a:prstGeom>
          <a:noFill/>
        </p:spPr>
        <p:txBody>
          <a:bodyPr wrap="square" rtlCol="0">
            <a:spAutoFit/>
          </a:bodyPr>
          <a:lstStyle/>
          <a:p>
            <a:r>
              <a:rPr lang="en-US" dirty="0">
                <a:solidFill>
                  <a:schemeClr val="bg1"/>
                </a:solidFill>
              </a:rPr>
              <a:t>Jeremiah 17:10-16</a:t>
            </a:r>
          </a:p>
        </p:txBody>
      </p:sp>
      <p:grpSp>
        <p:nvGrpSpPr>
          <p:cNvPr id="8" name="Group 7"/>
          <p:cNvGrpSpPr/>
          <p:nvPr/>
        </p:nvGrpSpPr>
        <p:grpSpPr>
          <a:xfrm>
            <a:off x="802694" y="858591"/>
            <a:ext cx="5043242" cy="2715794"/>
            <a:chOff x="802694" y="858591"/>
            <a:chExt cx="5043242" cy="2715794"/>
          </a:xfrm>
        </p:grpSpPr>
        <p:sp>
          <p:nvSpPr>
            <p:cNvPr id="12" name="Rectangle 11"/>
            <p:cNvSpPr/>
            <p:nvPr/>
          </p:nvSpPr>
          <p:spPr>
            <a:xfrm>
              <a:off x="802694" y="858591"/>
              <a:ext cx="2944840" cy="1200329"/>
            </a:xfrm>
            <a:prstGeom prst="rect">
              <a:avLst/>
            </a:prstGeom>
          </p:spPr>
          <p:txBody>
            <a:bodyPr wrap="square">
              <a:spAutoFit/>
            </a:bodyPr>
            <a:lstStyle/>
            <a:p>
              <a:r>
                <a:rPr lang="en-US" dirty="0">
                  <a:solidFill>
                    <a:schemeClr val="bg1"/>
                  </a:solidFill>
                </a:rPr>
                <a:t>The Lord searches the heart and tries the reins =  (the inner self) to determine directions </a:t>
              </a:r>
              <a:endParaRPr lang="en-US" dirty="0"/>
            </a:p>
          </p:txBody>
        </p:sp>
        <p:pic>
          <p:nvPicPr>
            <p:cNvPr id="2050" name="Picture 2" descr="http://www.mylifeatail.com/wp-content/uploads/2014/07/American-Income-Choose-Direc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8741" y="1277190"/>
              <a:ext cx="2297195" cy="229719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6493581" y="1225527"/>
            <a:ext cx="4743822" cy="2827842"/>
            <a:chOff x="6493581" y="1225527"/>
            <a:chExt cx="4743822" cy="2827842"/>
          </a:xfrm>
        </p:grpSpPr>
        <p:sp>
          <p:nvSpPr>
            <p:cNvPr id="2" name="Rectangle 1"/>
            <p:cNvSpPr/>
            <p:nvPr/>
          </p:nvSpPr>
          <p:spPr>
            <a:xfrm>
              <a:off x="6493581" y="1225527"/>
              <a:ext cx="3789226" cy="1200329"/>
            </a:xfrm>
            <a:prstGeom prst="rect">
              <a:avLst/>
            </a:prstGeom>
          </p:spPr>
          <p:txBody>
            <a:bodyPr wrap="square">
              <a:spAutoFit/>
            </a:bodyPr>
            <a:lstStyle/>
            <a:p>
              <a:pPr fontAlgn="base"/>
              <a:r>
                <a:rPr lang="en-US" dirty="0">
                  <a:solidFill>
                    <a:schemeClr val="bg1"/>
                  </a:solidFill>
                </a:rPr>
                <a:t>Like a bird (partridge) that sits on eggs that will not hatch, so those of Judah who get rich by being dishonest = will leave empty-handed</a:t>
              </a:r>
            </a:p>
          </p:txBody>
        </p:sp>
        <p:pic>
          <p:nvPicPr>
            <p:cNvPr id="15" name="Picture 14"/>
            <p:cNvPicPr>
              <a:picLocks noChangeAspect="1"/>
            </p:cNvPicPr>
            <p:nvPr/>
          </p:nvPicPr>
          <p:blipFill rotWithShape="1">
            <a:blip r:embed="rId4"/>
            <a:srcRect l="23363" t="24207" r="56250" b="49338"/>
            <a:stretch/>
          </p:blipFill>
          <p:spPr>
            <a:xfrm>
              <a:off x="8860588" y="2318465"/>
              <a:ext cx="2376815" cy="1734904"/>
            </a:xfrm>
            <a:prstGeom prst="rect">
              <a:avLst/>
            </a:prstGeom>
          </p:spPr>
        </p:pic>
      </p:grpSp>
      <p:grpSp>
        <p:nvGrpSpPr>
          <p:cNvPr id="11" name="Group 10"/>
          <p:cNvGrpSpPr/>
          <p:nvPr/>
        </p:nvGrpSpPr>
        <p:grpSpPr>
          <a:xfrm>
            <a:off x="940589" y="3702363"/>
            <a:ext cx="5158191" cy="2624363"/>
            <a:chOff x="940589" y="3702363"/>
            <a:chExt cx="5158191" cy="2624363"/>
          </a:xfrm>
        </p:grpSpPr>
        <p:sp>
          <p:nvSpPr>
            <p:cNvPr id="13" name="Rectangle 12"/>
            <p:cNvSpPr/>
            <p:nvPr/>
          </p:nvSpPr>
          <p:spPr>
            <a:xfrm>
              <a:off x="2908567" y="4503279"/>
              <a:ext cx="3190213" cy="646331"/>
            </a:xfrm>
            <a:prstGeom prst="rect">
              <a:avLst/>
            </a:prstGeom>
          </p:spPr>
          <p:txBody>
            <a:bodyPr wrap="square">
              <a:spAutoFit/>
            </a:bodyPr>
            <a:lstStyle/>
            <a:p>
              <a:pPr fontAlgn="base"/>
              <a:r>
                <a:rPr lang="en-US" dirty="0">
                  <a:solidFill>
                    <a:schemeClr val="bg1"/>
                  </a:solidFill>
                </a:rPr>
                <a:t>“hope of Israel” = Jesus Christ (Jehovah in the Old Testament)</a:t>
              </a:r>
            </a:p>
          </p:txBody>
        </p:sp>
        <p:grpSp>
          <p:nvGrpSpPr>
            <p:cNvPr id="14" name="Group 13"/>
            <p:cNvGrpSpPr/>
            <p:nvPr/>
          </p:nvGrpSpPr>
          <p:grpSpPr>
            <a:xfrm>
              <a:off x="940589" y="3702363"/>
              <a:ext cx="1934937" cy="2624363"/>
              <a:chOff x="3870220" y="3924889"/>
              <a:chExt cx="1934937" cy="2624363"/>
            </a:xfrm>
          </p:grpSpPr>
          <p:pic>
            <p:nvPicPr>
              <p:cNvPr id="2054" name="Picture 6" descr="http://mormonartist.net/images/interviews/del-parson/del-parson-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0220" y="3924889"/>
                <a:ext cx="1934937" cy="257991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870220" y="6287642"/>
                <a:ext cx="819277" cy="261610"/>
              </a:xfrm>
              <a:prstGeom prst="rect">
                <a:avLst/>
              </a:prstGeom>
            </p:spPr>
            <p:txBody>
              <a:bodyPr wrap="square">
                <a:spAutoFit/>
              </a:bodyPr>
              <a:lstStyle/>
              <a:p>
                <a:pPr fontAlgn="base"/>
                <a:r>
                  <a:rPr lang="en-US" sz="1100" dirty="0">
                    <a:solidFill>
                      <a:schemeClr val="bg1"/>
                    </a:solidFill>
                  </a:rPr>
                  <a:t>Del Parson</a:t>
                </a:r>
              </a:p>
            </p:txBody>
          </p:sp>
        </p:grpSp>
      </p:grpSp>
      <p:grpSp>
        <p:nvGrpSpPr>
          <p:cNvPr id="18" name="Group 17"/>
          <p:cNvGrpSpPr/>
          <p:nvPr/>
        </p:nvGrpSpPr>
        <p:grpSpPr>
          <a:xfrm>
            <a:off x="6261533" y="3809837"/>
            <a:ext cx="5409106" cy="2589214"/>
            <a:chOff x="6261533" y="3809837"/>
            <a:chExt cx="5409106" cy="2589214"/>
          </a:xfrm>
        </p:grpSpPr>
        <p:sp>
          <p:nvSpPr>
            <p:cNvPr id="9" name="Rectangle 8"/>
            <p:cNvSpPr/>
            <p:nvPr/>
          </p:nvSpPr>
          <p:spPr>
            <a:xfrm>
              <a:off x="8480426" y="4753182"/>
              <a:ext cx="3190213" cy="923330"/>
            </a:xfrm>
            <a:prstGeom prst="rect">
              <a:avLst/>
            </a:prstGeom>
          </p:spPr>
          <p:txBody>
            <a:bodyPr wrap="square">
              <a:spAutoFit/>
            </a:bodyPr>
            <a:lstStyle/>
            <a:p>
              <a:pPr fontAlgn="base"/>
              <a:r>
                <a:rPr lang="en-US" dirty="0">
                  <a:solidFill>
                    <a:schemeClr val="bg1"/>
                  </a:solidFill>
                </a:rPr>
                <a:t>A Pastor = Like the Good Shepherd…Those who will follow Him</a:t>
              </a:r>
            </a:p>
          </p:txBody>
        </p:sp>
        <p:grpSp>
          <p:nvGrpSpPr>
            <p:cNvPr id="16" name="Group 15"/>
            <p:cNvGrpSpPr/>
            <p:nvPr/>
          </p:nvGrpSpPr>
          <p:grpSpPr>
            <a:xfrm>
              <a:off x="6261533" y="3809837"/>
              <a:ext cx="1922571" cy="2589214"/>
              <a:chOff x="5909004" y="3949281"/>
              <a:chExt cx="1922571" cy="2589214"/>
            </a:xfrm>
          </p:grpSpPr>
          <p:pic>
            <p:nvPicPr>
              <p:cNvPr id="2056" name="Picture 8" descr="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2045" y="3949281"/>
                <a:ext cx="1889530" cy="253669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909004" y="6276885"/>
                <a:ext cx="819277" cy="261610"/>
              </a:xfrm>
              <a:prstGeom prst="rect">
                <a:avLst/>
              </a:prstGeom>
            </p:spPr>
            <p:txBody>
              <a:bodyPr wrap="square">
                <a:spAutoFit/>
              </a:bodyPr>
              <a:lstStyle/>
              <a:p>
                <a:pPr fontAlgn="base"/>
                <a:r>
                  <a:rPr lang="en-US" sz="1100" dirty="0">
                    <a:solidFill>
                      <a:schemeClr val="bg1"/>
                    </a:solidFill>
                  </a:rPr>
                  <a:t>Del Parson</a:t>
                </a:r>
              </a:p>
            </p:txBody>
          </p:sp>
        </p:grpSp>
      </p:grpSp>
    </p:spTree>
    <p:extLst>
      <p:ext uri="{BB962C8B-B14F-4D97-AF65-F5344CB8AC3E}">
        <p14:creationId xmlns:p14="http://schemas.microsoft.com/office/powerpoint/2010/main" val="319820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Jeremiah Teaches Judah About Observing the Sabbath</a:t>
            </a:r>
          </a:p>
        </p:txBody>
      </p:sp>
      <p:sp>
        <p:nvSpPr>
          <p:cNvPr id="7" name="TextBox 6"/>
          <p:cNvSpPr txBox="1"/>
          <p:nvPr/>
        </p:nvSpPr>
        <p:spPr>
          <a:xfrm>
            <a:off x="94307" y="6485977"/>
            <a:ext cx="2286000" cy="369332"/>
          </a:xfrm>
          <a:prstGeom prst="rect">
            <a:avLst/>
          </a:prstGeom>
          <a:noFill/>
        </p:spPr>
        <p:txBody>
          <a:bodyPr wrap="square" rtlCol="0">
            <a:spAutoFit/>
          </a:bodyPr>
          <a:lstStyle/>
          <a:p>
            <a:r>
              <a:rPr lang="en-US" dirty="0">
                <a:solidFill>
                  <a:schemeClr val="bg1"/>
                </a:solidFill>
              </a:rPr>
              <a:t>Jeremiah 17:19-27</a:t>
            </a:r>
          </a:p>
        </p:txBody>
      </p:sp>
      <p:sp>
        <p:nvSpPr>
          <p:cNvPr id="12" name="Rectangle 11"/>
          <p:cNvSpPr/>
          <p:nvPr/>
        </p:nvSpPr>
        <p:spPr>
          <a:xfrm>
            <a:off x="460375" y="1373592"/>
            <a:ext cx="4618392" cy="2308324"/>
          </a:xfrm>
          <a:prstGeom prst="rect">
            <a:avLst/>
          </a:prstGeom>
        </p:spPr>
        <p:txBody>
          <a:bodyPr wrap="square">
            <a:spAutoFit/>
          </a:bodyPr>
          <a:lstStyle/>
          <a:p>
            <a:r>
              <a:rPr lang="en-US" sz="2400" dirty="0">
                <a:solidFill>
                  <a:schemeClr val="bg1"/>
                </a:solidFill>
              </a:rPr>
              <a:t>“Living as we do in an age when the spirit of Sabbath observance is so flagrantly violated, it may be well for us to observe the remarkable importance attached by Jeremiah to keeping this day holy. </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5595257" y="4254865"/>
            <a:ext cx="6096000" cy="1938992"/>
          </a:xfrm>
          <a:prstGeom prst="rect">
            <a:avLst/>
          </a:prstGeom>
        </p:spPr>
        <p:txBody>
          <a:bodyPr>
            <a:spAutoFit/>
          </a:bodyPr>
          <a:lstStyle/>
          <a:p>
            <a:r>
              <a:rPr lang="en-US" sz="2400" dirty="0">
                <a:solidFill>
                  <a:schemeClr val="bg1"/>
                </a:solidFill>
              </a:rPr>
              <a:t>“Not only did the prophet command the people to hallow the day and not do any work therein, but he went so far as to promise that the city of Jerusalem would remain or be inhabited forever: …” (1)</a:t>
            </a:r>
          </a:p>
        </p:txBody>
      </p:sp>
      <p:pic>
        <p:nvPicPr>
          <p:cNvPr id="4098" name="Picture 2" descr="https://www.lds.org/bc/content/ldsorg/church/news/2015/07/20/580-1340659-sacra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657" y="3829067"/>
            <a:ext cx="4849943" cy="25002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lds.org/scriptures/bc/scriptures/nt/matt/26/images/054-054-TheLastSupper-full.jpg?download=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8287" y="995587"/>
            <a:ext cx="4510540" cy="286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02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Jeremiah Teaches Judah About Observing the Sabbath</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17:19-27; D&amp;C 9-24</a:t>
            </a:r>
          </a:p>
        </p:txBody>
      </p:sp>
      <p:sp>
        <p:nvSpPr>
          <p:cNvPr id="12" name="Rectangle 11"/>
          <p:cNvSpPr/>
          <p:nvPr/>
        </p:nvSpPr>
        <p:spPr>
          <a:xfrm>
            <a:off x="460375" y="1373592"/>
            <a:ext cx="4618392" cy="2308324"/>
          </a:xfrm>
          <a:prstGeom prst="rect">
            <a:avLst/>
          </a:prstGeom>
        </p:spPr>
        <p:txBody>
          <a:bodyPr wrap="square">
            <a:spAutoFit/>
          </a:bodyPr>
          <a:lstStyle/>
          <a:p>
            <a:r>
              <a:rPr lang="en-US" sz="2400" i="1" dirty="0">
                <a:solidFill>
                  <a:srgbClr val="FFFF00"/>
                </a:solidFill>
              </a:rPr>
              <a:t>But remember that on this, the Lord’s day, thou shalt offer thine oblations and thy sacraments unto the Most High, confessing thy sins unto thy brethren, and before the Lord. D&amp;C 59:12</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7421686" y="3604986"/>
            <a:ext cx="3505068" cy="2501531"/>
            <a:chOff x="228600" y="381000"/>
            <a:chExt cx="3505068" cy="2501531"/>
          </a:xfrm>
        </p:grpSpPr>
        <p:grpSp>
          <p:nvGrpSpPr>
            <p:cNvPr id="13" name="Group 12"/>
            <p:cNvGrpSpPr/>
            <p:nvPr/>
          </p:nvGrpSpPr>
          <p:grpSpPr>
            <a:xfrm>
              <a:off x="228600" y="381000"/>
              <a:ext cx="3505068" cy="2501531"/>
              <a:chOff x="534986" y="381000"/>
              <a:chExt cx="2637111" cy="2501531"/>
            </a:xfrm>
          </p:grpSpPr>
          <p:sp>
            <p:nvSpPr>
              <p:cNvPr id="15" name="Rectangle 14"/>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34986" y="384805"/>
                <a:ext cx="457200" cy="2497726"/>
                <a:chOff x="533400" y="381000"/>
                <a:chExt cx="457200" cy="2497726"/>
              </a:xfrm>
            </p:grpSpPr>
            <p:sp>
              <p:nvSpPr>
                <p:cNvPr id="22" name="Oval 21"/>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714897" y="381000"/>
                <a:ext cx="457200" cy="2497726"/>
                <a:chOff x="2714897" y="457200"/>
                <a:chExt cx="457200" cy="2497726"/>
              </a:xfrm>
            </p:grpSpPr>
            <p:sp>
              <p:nvSpPr>
                <p:cNvPr id="18" name="Oval 17"/>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42492" y="1172035"/>
              <a:ext cx="2293346" cy="1077218"/>
            </a:xfrm>
            <a:prstGeom prst="rect">
              <a:avLst/>
            </a:prstGeom>
          </p:spPr>
          <p:txBody>
            <a:bodyPr wrap="square">
              <a:spAutoFit/>
            </a:bodyPr>
            <a:lstStyle/>
            <a:p>
              <a:pPr algn="ctr"/>
              <a:r>
                <a:rPr lang="en-US" sz="1600" b="1" dirty="0"/>
                <a:t>If we keep the Sabbath day holy, then the Lord will preserve us and help us prosper</a:t>
              </a:r>
              <a:endParaRPr lang="en-US" sz="1600" i="1" dirty="0"/>
            </a:p>
          </p:txBody>
        </p:sp>
      </p:grpSp>
      <p:pic>
        <p:nvPicPr>
          <p:cNvPr id="5122" name="Picture 2" descr="https://www.lds.org/bc/content/shared/content/images/gospel-library/manual/36907/word-of-wisdom-revelation-corbett_198823_inl.jpg"/>
          <p:cNvPicPr>
            <a:picLocks noChangeAspect="1" noChangeArrowheads="1"/>
          </p:cNvPicPr>
          <p:nvPr/>
        </p:nvPicPr>
        <p:blipFill rotWithShape="1">
          <a:blip r:embed="rId3">
            <a:extLst>
              <a:ext uri="{28A0092B-C50C-407E-A947-70E740481C1C}">
                <a14:useLocalDpi xmlns:a14="http://schemas.microsoft.com/office/drawing/2010/main" val="0"/>
              </a:ext>
            </a:extLst>
          </a:blip>
          <a:srcRect r="19137"/>
          <a:stretch/>
        </p:blipFill>
        <p:spPr bwMode="auto">
          <a:xfrm>
            <a:off x="3664052" y="3829067"/>
            <a:ext cx="2621965" cy="23345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stjohnvianneykamloops.ca/wp-content/uploads/2011/11/family_0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3894" y="1528573"/>
            <a:ext cx="2925810" cy="19479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askgramps.org/files/2014/11/Jewish-Feast-Days.jpg"/>
          <p:cNvPicPr>
            <a:picLocks noChangeAspect="1" noChangeArrowheads="1"/>
          </p:cNvPicPr>
          <p:nvPr/>
        </p:nvPicPr>
        <p:blipFill rotWithShape="1">
          <a:blip r:embed="rId5">
            <a:extLst>
              <a:ext uri="{28A0092B-C50C-407E-A947-70E740481C1C}">
                <a14:useLocalDpi xmlns:a14="http://schemas.microsoft.com/office/drawing/2010/main" val="0"/>
              </a:ext>
            </a:extLst>
          </a:blip>
          <a:srcRect l="3162" t="2510"/>
          <a:stretch/>
        </p:blipFill>
        <p:spPr bwMode="auto">
          <a:xfrm>
            <a:off x="5122813" y="1439933"/>
            <a:ext cx="2634343" cy="1989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92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Potter’s Clay</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18:6-10</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http://www.legana.org/e-newz/images/2015/02feb2015/2015feb01/potter-w-cla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39" y="1660240"/>
            <a:ext cx="329565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arteast.org/wp-content/uploads/wheel-throwing-hands-on-clay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2525" y="1706504"/>
            <a:ext cx="3077028" cy="230777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beingthepottersclay.files.wordpress.com/2012/04/img_02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7755" y="1660240"/>
            <a:ext cx="3247875" cy="2435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08200" y="4466611"/>
            <a:ext cx="8414657" cy="1200329"/>
          </a:xfrm>
          <a:prstGeom prst="rect">
            <a:avLst/>
          </a:prstGeom>
        </p:spPr>
        <p:txBody>
          <a:bodyPr wrap="square">
            <a:spAutoFit/>
          </a:bodyPr>
          <a:lstStyle/>
          <a:p>
            <a:pPr fontAlgn="base"/>
            <a:r>
              <a:rPr lang="en-US" sz="3600" b="0" i="0" dirty="0">
                <a:solidFill>
                  <a:srgbClr val="FFFF00"/>
                </a:solidFill>
                <a:effectLst/>
                <a:latin typeface="Calibri" panose="020F0502020204030204" pitchFamily="34" charset="0"/>
              </a:rPr>
              <a:t>What can you do if you do not like the look of the pot you have just made?</a:t>
            </a:r>
          </a:p>
        </p:txBody>
      </p:sp>
    </p:spTree>
    <p:extLst>
      <p:ext uri="{BB962C8B-B14F-4D97-AF65-F5344CB8AC3E}">
        <p14:creationId xmlns:p14="http://schemas.microsoft.com/office/powerpoint/2010/main" val="182138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52"/>
                                        </p:tgtEl>
                                        <p:attrNameLst>
                                          <p:attrName>style.visibility</p:attrName>
                                        </p:attrNameLst>
                                      </p:cBhvr>
                                      <p:to>
                                        <p:strVal val="visible"/>
                                      </p:to>
                                    </p:set>
                                    <p:animEffect transition="in" filter="fade">
                                      <p:cBhvr>
                                        <p:cTn id="14" dur="1000"/>
                                        <p:tgtEl>
                                          <p:spTgt spid="6152"/>
                                        </p:tgtEl>
                                      </p:cBhvr>
                                    </p:animEffect>
                                    <p:anim calcmode="lin" valueType="num">
                                      <p:cBhvr>
                                        <p:cTn id="15" dur="1000" fill="hold"/>
                                        <p:tgtEl>
                                          <p:spTgt spid="6152"/>
                                        </p:tgtEl>
                                        <p:attrNameLst>
                                          <p:attrName>ppt_x</p:attrName>
                                        </p:attrNameLst>
                                      </p:cBhvr>
                                      <p:tavLst>
                                        <p:tav tm="0">
                                          <p:val>
                                            <p:strVal val="#ppt_x"/>
                                          </p:val>
                                        </p:tav>
                                        <p:tav tm="100000">
                                          <p:val>
                                            <p:strVal val="#ppt_x"/>
                                          </p:val>
                                        </p:tav>
                                      </p:tavLst>
                                    </p:anim>
                                    <p:anim calcmode="lin" valueType="num">
                                      <p:cBhvr>
                                        <p:cTn id="16"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6" name="TextBox 5"/>
          <p:cNvSpPr txBox="1"/>
          <p:nvPr/>
        </p:nvSpPr>
        <p:spPr>
          <a:xfrm>
            <a:off x="0" y="89150"/>
            <a:ext cx="12192000" cy="707886"/>
          </a:xfrm>
          <a:prstGeom prst="rect">
            <a:avLst/>
          </a:prstGeom>
          <a:noFill/>
        </p:spPr>
        <p:txBody>
          <a:bodyPr wrap="square" rtlCol="0">
            <a:spAutoFit/>
          </a:bodyPr>
          <a:lstStyle/>
          <a:p>
            <a:pPr algn="ctr"/>
            <a:r>
              <a:rPr lang="en-US" sz="4000" dirty="0">
                <a:solidFill>
                  <a:schemeClr val="bg1"/>
                </a:solidFill>
              </a:rPr>
              <a:t>Reshaping</a:t>
            </a:r>
          </a:p>
        </p:txBody>
      </p:sp>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18:6-10</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https://thelegacybuilder.files.wordpress.com/2009/08/po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901" y="932339"/>
            <a:ext cx="3278586" cy="231842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media.salemwebnetwork.com/cms/BST/12791-dirty-hands-poverty-poor.800w.tn.jpg"/>
          <p:cNvPicPr>
            <a:picLocks noChangeAspect="1" noChangeArrowheads="1"/>
          </p:cNvPicPr>
          <p:nvPr/>
        </p:nvPicPr>
        <p:blipFill rotWithShape="1">
          <a:blip r:embed="rId4">
            <a:extLst>
              <a:ext uri="{28A0092B-C50C-407E-A947-70E740481C1C}">
                <a14:useLocalDpi xmlns:a14="http://schemas.microsoft.com/office/drawing/2010/main" val="0"/>
              </a:ext>
            </a:extLst>
          </a:blip>
          <a:srcRect l="21238" t="-432" r="20110"/>
          <a:stretch/>
        </p:blipFill>
        <p:spPr bwMode="auto">
          <a:xfrm>
            <a:off x="8510100" y="3870073"/>
            <a:ext cx="2830287" cy="253223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s://usercontent1.hubstatic.com/12245068_f2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0100" y="797036"/>
            <a:ext cx="2476500" cy="247650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4388259" y="3608854"/>
            <a:ext cx="3505068" cy="2501531"/>
            <a:chOff x="228600" y="381000"/>
            <a:chExt cx="3505068" cy="2501531"/>
          </a:xfrm>
        </p:grpSpPr>
        <p:grpSp>
          <p:nvGrpSpPr>
            <p:cNvPr id="16" name="Group 15"/>
            <p:cNvGrpSpPr/>
            <p:nvPr/>
          </p:nvGrpSpPr>
          <p:grpSpPr>
            <a:xfrm>
              <a:off x="228600" y="381000"/>
              <a:ext cx="3505068" cy="2501531"/>
              <a:chOff x="534986" y="381000"/>
              <a:chExt cx="2637111" cy="2501531"/>
            </a:xfrm>
          </p:grpSpPr>
          <p:sp>
            <p:nvSpPr>
              <p:cNvPr id="18" name="Rectangle 17"/>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34986" y="384805"/>
                <a:ext cx="457200" cy="2497726"/>
                <a:chOff x="533400" y="381000"/>
                <a:chExt cx="457200" cy="2497726"/>
              </a:xfrm>
            </p:grpSpPr>
            <p:sp>
              <p:nvSpPr>
                <p:cNvPr id="25" name="Oval 24"/>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714897" y="381000"/>
                <a:ext cx="457200" cy="2497726"/>
                <a:chOff x="2714897" y="457200"/>
                <a:chExt cx="457200" cy="2497726"/>
              </a:xfrm>
            </p:grpSpPr>
            <p:sp>
              <p:nvSpPr>
                <p:cNvPr id="21" name="Oval 20"/>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ectangle 16"/>
            <p:cNvSpPr/>
            <p:nvPr/>
          </p:nvSpPr>
          <p:spPr>
            <a:xfrm>
              <a:off x="842492" y="1172035"/>
              <a:ext cx="2293346" cy="830997"/>
            </a:xfrm>
            <a:prstGeom prst="rect">
              <a:avLst/>
            </a:prstGeom>
          </p:spPr>
          <p:txBody>
            <a:bodyPr wrap="square">
              <a:spAutoFit/>
            </a:bodyPr>
            <a:lstStyle/>
            <a:p>
              <a:pPr algn="ctr"/>
              <a:r>
                <a:rPr lang="en-US" sz="1600" dirty="0"/>
                <a:t> </a:t>
              </a:r>
              <a:r>
                <a:rPr lang="en-US" sz="1600" b="1" dirty="0"/>
                <a:t>If we choose to repent, the Lord can mold and reshape our lives</a:t>
              </a:r>
              <a:endParaRPr lang="en-US" sz="1600" i="1" dirty="0"/>
            </a:p>
          </p:txBody>
        </p:sp>
      </p:grpSp>
      <p:pic>
        <p:nvPicPr>
          <p:cNvPr id="30" name="Picture 6" descr="https://transformingclay.files.wordpress.com/2011/06/img_45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059" y="1038634"/>
            <a:ext cx="2807784" cy="210583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comeaside.com/images/jesus_open_hand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3087" y="3469081"/>
            <a:ext cx="24384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8"/>
                                        </p:tgtEl>
                                        <p:attrNameLst>
                                          <p:attrName>style.visibility</p:attrName>
                                        </p:attrNameLst>
                                      </p:cBhvr>
                                      <p:to>
                                        <p:strVal val="visible"/>
                                      </p:to>
                                    </p:set>
                                    <p:animEffect transition="in" filter="fade">
                                      <p:cBhvr>
                                        <p:cTn id="12" dur="500"/>
                                        <p:tgtEl>
                                          <p:spTgt spid="615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Vertical)">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fade">
                                      <p:cBhvr>
                                        <p:cTn id="20" dur="500"/>
                                        <p:tgtEl>
                                          <p:spTgt spid="8194"/>
                                        </p:tgtEl>
                                      </p:cBhvr>
                                    </p:animEffect>
                                  </p:childTnLst>
                                </p:cTn>
                              </p:par>
                              <p:par>
                                <p:cTn id="21" presetID="10" presetClass="entr" presetSubtype="0" fill="hold" nodeType="withEffect">
                                  <p:stCondLst>
                                    <p:cond delay="0"/>
                                  </p:stCondLst>
                                  <p:childTnLst>
                                    <p:set>
                                      <p:cBhvr>
                                        <p:cTn id="22" dur="1" fill="hold">
                                          <p:stCondLst>
                                            <p:cond delay="0"/>
                                          </p:stCondLst>
                                        </p:cTn>
                                        <p:tgtEl>
                                          <p:spTgt spid="6156"/>
                                        </p:tgtEl>
                                        <p:attrNameLst>
                                          <p:attrName>style.visibility</p:attrName>
                                        </p:attrNameLst>
                                      </p:cBhvr>
                                      <p:to>
                                        <p:strVal val="visible"/>
                                      </p:to>
                                    </p:set>
                                    <p:animEffect transition="in" filter="fade">
                                      <p:cBhvr>
                                        <p:cTn id="23"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8"/>
            <a:ext cx="12192000" cy="6852621"/>
          </a:xfrm>
          <a:prstGeom prst="rect">
            <a:avLst/>
          </a:prstGeom>
        </p:spPr>
      </p:pic>
      <p:sp>
        <p:nvSpPr>
          <p:cNvPr id="7" name="TextBox 6"/>
          <p:cNvSpPr txBox="1"/>
          <p:nvPr/>
        </p:nvSpPr>
        <p:spPr>
          <a:xfrm>
            <a:off x="94306" y="6485977"/>
            <a:ext cx="3781007" cy="369332"/>
          </a:xfrm>
          <a:prstGeom prst="rect">
            <a:avLst/>
          </a:prstGeom>
          <a:noFill/>
        </p:spPr>
        <p:txBody>
          <a:bodyPr wrap="square" rtlCol="0">
            <a:spAutoFit/>
          </a:bodyPr>
          <a:lstStyle/>
          <a:p>
            <a:r>
              <a:rPr lang="en-US" dirty="0">
                <a:solidFill>
                  <a:schemeClr val="bg1"/>
                </a:solidFill>
              </a:rPr>
              <a:t>Jeremiah 18:6-10</a:t>
            </a:r>
          </a:p>
        </p:txBody>
      </p:sp>
      <p:sp>
        <p:nvSpPr>
          <p:cNvPr id="3" name="AutoShape 4" descr="data:image/jpeg;base64,/9j/4AAQSkZJRgABAQAAAQABAAD/2wCEAAkGBxQTEhUUExQWFhUXGR4ZGRgYGR8YHRoiHSEdHxsgIRsfHCggHBonICAcIjEhJSkrLi4uGx8zODMsNygtLisBCgoKDg0OGxAQGywkICYsLCwsNCwsLCwsLCw0LDQsLCwsLCwsLCwsLC8sLCwsLCwsLCwsLCwsLCwsLCwsLCwsLP/AABEIALcBFAMBIgACEQEDEQH/xAAbAAACAwEBAQAAAAAAAAAAAAAEBQIDBgEAB//EAD8QAAIBAgQEBQEGBQMDBAMBAAECEQMhAAQSMQVBUWETIjJxgZEGI0JSocEUYrHR8HKC4TOS8RVTotIkY7IH/8QAGAEBAQEBAQAAAAAAAAAAAAAAAQIDAAT/xAApEQACAgICAQMCBwEAAAAAAAAAAQIRITFBURIDImFx8BMygZGhweGx/9oADAMBAAIRAxEAPwDC028UAtHlTUCBcXO3a2AKuRapU8SndWEMWtMj1fP9QeuGDfdsFFKVIMwSzTNrDlPLByMVjUNJO0ggH26HtjL6HjcnHQs4flXVStRAdLAqQdoFtuVrjp3GKKeaWhCb1AQX6dx7wScaNX6j6bYS/aXKkxVWDpHnIHL8J+NvaMCyzoz8nTFOZywDPTWSpGtDuOq/EagfY4qSiPCQSQWdzfsIx1WEUySfKzKesG9h8nBqeZAQJgMSxm9ws9J2+mLNnhFGXeKjVfTyS8wTeR7AfUjEuFVdL1CRKkMCO22w57W7YGCgWG/O/NrkAe0Ysp1NLPeTaD15nnuCR+uOeTg+jmNJCTzEHlOkBTHJY3PfAJy7U1XyEgEqZmLgSCeTftHTHaZFwTpsVk3tJAI67n6DBOZqK6KQ2p1mT6S+kACZ5i3xfBoVg4o002prIJYWEgsJ73i/zfBtKmjZJlkhvFE+WI0hjEjuV+mFGVeXpqRAjUecG7zfYRv83wbDECnYga2OnuZnofSPjA0OnQf9oiWUE3+7B6zpZfrM/EnFGfZjlxc6yskRHqCn5kRYdMGZuolSig5mmEYk7a7T1sU+pxBnWrUrKGtA0EjlIWJ2Fo+QfiUVPs5wev8Aw2SaoxbVmiaSRutNPW3WCZEdrYqyWcqAmmSGQK3lIlWmmSDG8TAtG8Y5m6viU6jDajoSkm0qQwg3iOZI3k47wzKuGplmUuA0wwJhgxUW3USTI5kAbYp1sHoZfx7U0LiQ1RiwFypAtcGYMAtYi8DAOaYmprEtJggubE3hpmxGx6H3wRnF06GbxSkCEAhZ6l4MmT6TjuaopT9QC+X70yXGwhF2ZmQRJsNRImxxCJ8XVlT5oUkZWYGgxDAGWKrI0sBzMkSOh3E49DK65ejT+7aHZwQNQsSWciyzeAQLgXtPeJhWoUqquCNRpsIgraLjaZiBtbEaJ1UxTuNVOCP5qJUGerR1n0/OHgbaO8PzHg02QOfO7DUDYnSNBINwJMnrPbEFzDu9V4A8CkdPlAKkiBIFp1NIP9sLDL+IwEXF9rkMFnv0ONHkcwHyrsKfnrtSpVG6FCfwxzlSb98DpGsQSggWjSQDTripMjYkKPgwY7DAOYhcui3lWAf3YBhHTYYYZ5g2swVVYTswGnQL9heP5LXJwBkMsaxelA1NUpvJ6SwYkDZVA+gvjkjBvNjJ/uKCNaWYRzMsx+ulAD74AzMqqq0Dwg0NFr6oPuPLPfBH2hzoWkGDDUDpUAwVm+o+48sWsTgAKKrIWaz0WVp2BQAGehsMcuzoKhhVzBSghA0tWzAqey0U8vxrdz/tGLeIoxr0yNqNODyBLbC/eT8HFeVYVBSSDFNVX6t5vqNQ/wBoxziDE5iNwrFie51MB3Av9B1wkyef3GdNtVHMSdNgoc3GiUqAn/T5wOthjPcRDVydAmmqhBcze4gbdWP68gNB9nzqoVaNTSWKDUpH5msJmAQuonoB2wIKQ0yJNNSqKmwdiRJci7LFzEDygdccmMHVi7i2WDMVEayAAP8ASF3/AFuYtg7gtM00ZQQzw5W0gFFJEqRuCLbfJMDmbqKlSoSt9RJN5aDpCgmwEC8Xv1xTkuJvqVtPmMnQBFiYULa4K47NDtAlAhMv4mrVUqMCd5mKk+7SRi0OUFKnHnDhY9WgkADVaNW03tJxVm881BUpKBqQAkkeklZgHrJN/wB8L8jpdwskqx3NjLW//oAfOKUbyO1ZTm6bMRpaAAF3ImNyepPXHseoVGCgQZ578rY7irY+TNHxqrUp1SEkTJMCSRIiOgMx1nAopLSpsKxZ6jEM6q0+GJsSTbVyj298aNKjHMsdPkAi+zTpiO1rnGSz5IzNQaw0khyIiCORFreW3YYiDvBgsqhrl80VgMZUzpcbGOvQ9sHZn0N7GeYI529rYSU8xblpcNq7xAn32Pt7YJ4XxRCxQyCDfVt/3bY5olwaeBTnaS06YO6HSyMBYqZsb2PIze2J1jNFQhNhJHOCxJt2MT7TgvQtVWoi0KtROhgjUPmTHSB1wvyNVldRBkAmIvY3Efp84rZtYB4slSO5MdSD/TBmYqGWGwhT1j+20QML8uJ1Da8jtM/sf0wwDKUlgZMTyMeaP0nFMpqmFVSf4cRvGk29o9sJ8qxJAmOcj2ufa1+sYdJUbwXv6QD0uAD9TeMLMgF1EIDDki+6r1+v104mOEzo6YcaaMzsoI1ALAAGmwBEdoPwcDJWKxFrEW5yII+cWZWkFXUAVbzAkNqFhDfG87++I5jLNICqWBUiVEieX7YSbXkH0Y8PUvmYDTtcSR9Jk/qBvinLZvQ4G9wCNpLRO4senxifDaZUPIOmAfMdOq5E7yLHF9PLjUNZupBBMLIEW80SZ2MYHgpyAqtceG0qbPpAP4okgn5Ow5AYZcKSaiO4Oo8rmIUyZFheADzk45XIUnQg1A+YE+I0j0xNtUG3sd8V0sy7VCCSTpaFmBYG8mwAJiewxIN+QZls3UpO1WGBMyjsKasZlZnkp83wOpxfWppo8Z4KaWuZZ3JPX0BR+cWv1iFNLSFBVVLXkbJ2ZiTaLW/FyGJU89NSdbM5Gkm4W0kwNo5dLRE3xNHO2XmoxOh1hDqVrBQJClYmJIO3ud8dytIAjxLlXAblGsBGPKxImf5sWZqiKihlBbmaYN5ELYkiBaYM7nfFj5Rd6jCW8hCmYIuATyMD9DhJk7A+HU6QDqBUYhgrAlR6S17DYHVfDDK1VpowVT6lUeYkEjWJj4Im036YX0M2hzFJYC065W9pJJC+YxyMYtTMEoCyqy62NwQy+SQZWIhiwvO53wTXZS/oszXECpYlaZWAEnzHS2wJLEbkiLbYYcFlDVqMiEQSCqhPKAQ0kXPmjncC2+EmbBNSADBF7DlM8o6EfPfGm4WywqAO3ijwgCPxFWqObW56bdMdLCGUMWZPOZ6oyMQwHmkQBMeaRty+tjgngzCojmfSrG/5St+W0jC2rTZKRIkzVBXqLElT0mbdQQeeGHDsmVoPUiBU8iDcwGUvbmQx0Rvvi2sEvCwX5Cg1El2IRkLAH1KStiI6RJ7Fbb4W0MwdTECFidTfiJ6/AmB0ww4xSAIVpLnWInVJHq7ElrHcSDyxVRoEaEswWCTy1QdZM7gCAPnrg+obyMvs/kdVHMBwQ1SmGv01RfnMNcjr3xFyP4ijSJhNSaYHrZnGpzz25cgo7YLq19OXzTAhfKgJjUSpfed7mwHv1x0ZdsxmMpWUeQUw7naHFgB1mVt2PTEvlhF8sS5ml4tZ9IYtJCiTpJMwADuYM2nbnjuW0JUZCddQjSzg2TT+FTz2gkd72xzP5xxqp5YMa1UkM0XCxdU/Ksbvzk7DfnC8rToU65c+JUp0tUA+RDZVEiNR1EbW3vi6wUnhHM9kfELEsACdzALAQIB2MRAmMBimqu1NVYNTcTqAJg7Hex2N8V8XrOy6T6zpaqAAI1elAAI7kDt0w1yc1GoqwIdKdOakTqH5X/mEgg89jaDjtIpKo2zleg7MXRvI8MsBfxAE773nHsOcnxWkF+9gT6ZXSSosCRaCSCdhj2IbfQeaWKAc/qZGKtpLwZI3HbkBjHFCpCixA2+n16fGNhXRgoXtEG2M/ncsyl6jbkwqzcDmf3xcEzP05HVreQJpk6jB6iDPwSSLdsez2TqU1UwwQm4FyeQ1Rt2H74L4dVVadMetwGAkWFi1/ptinhGp8zSZ6h+8ZQ17nUQoWxEgTPaDijRPPwQ1mk41zHhwSPkSD7/0xynUZKoYGDpZZ26zc8zf3xbxTLy7jdqVUqe41ET2JiSOxwHmgZK2MEgAi1jHvN/074KHTBnqwSQvrgkW3vP63xYaRNPYk6omecbz87d8QoUgzjWhAgGNyQRaJ6n9MMs1VKglNMKT1v6ZIERfl0AHTFHN5pExTKq2ssA4jTYRZR82B/TFPENFNKY02qAkENCiCQQbAlhuRtcYoU6mQTJLDvMxvz5G2GVWhrA8slNQZBBBFyCZmDzt3HKcBFJbBFqvPkKqYEkWuYNydhMD4745XrEUx5rzBN562jn33+uCMxTVaQ1QBfUEGo76tzZOe5OI0GDED/pjWBeLBgwmfcTOOs7ooyiMqOXlVjaxffe+w+l+uKChGx9UMrNzPKf1xdXoMlR0qj8QFiAO8H2vjlRpF5OmDblaSP8ATECOUd5xyZQwy2eDagx0wZD/AJSZKqwALFBvzIA57YrymXelqVzA0z6tYYHmsbg8zheEJ0sAVM+YXWbDY2j9vbB2Tr1CfDYAwbyLLtE8gZmetsDRzVIty1TWkkQAdUmCBP4bzJ2Fh+I9ME0coaa63J0i/UtzMyPiAOuLWzaoQDolAAhMlF3ghbTBO0xNxhe6639evdSZ8u0zcAqZ5fEYmgdv6BOZzdRwFSUI1kqkSQl4m0nSdVieeK+E50OwpkDV6tYEeJHpJiCHm3yfkbO/d0VemA7UyFLkREWmAbx6PNewtfHKVcu9LSfumnSiiBTa+pRESeYJvthpUX4pxwMuJZXzI49VMqRMAPLCI6OCAD7i9xi+uT49WmBCASZ2io5ZZM2EECeUdsMqNHUPDc2IBnrJlWB/w/TCqrUIRgCwqFlUsD+JUP8A8ha/84xPwZp4BaVSTpLEECIgeqxMzcyCRaeffGhWu1HMZWdqMVYBksarAKCOsMLHaLYUZnIq4p1UkHVSNRB0qeUP7WFhzntDHiLeLqrrDOGpr5rADyuvyZ0/7RgezRJiLjFBvErUm/DmGibAKQSBPQcvphnnaeiihDQKSIF6s5bUSeQ/E/sF6jFmcEvVJW4hjaSXEj5Oqw6D2xSHDCmpGpRqLoXnzX1HV+QHSOpFvZvBE6AK7z5mY6lQIC1luAd+1o7x0xXQVpCm3mGqdzGyC8BdyTzEfPc+zMdLEKATbYTuzeyiI7+2JtKp7ofVy1+WSORgYpaJdhmSrU6lLM+o+KiKGMkTrBNlEIANt5992vBK/wB/SIMUk1MVjlpK045evTI3wl4PlylDMKJ8wRlgb6XEqOkyFnfnG2L8tTcI1UgLYIQTf8x8uwIjeb2xLwxl8feAFq+urUSn5aakkmfNUBsstvpvOkQOszjuTqrTp1mUq7NpXQNgQS0SbGPKTG0bm8T/AIPUjwulSQSDYmYCgkXLc9ItbpfAvEH85FNbszxYSDIX23Bueow7OS4K8ul21jXrYELq03O7E+p7zbtvGGnD6bNWXzBUQQQZABiVQCOsDf8ADfAPBFCuzSDoRizm21onkJPuQvxi/wCzpdqwOk+GNbQTdmIBLaebEwL9QML5LtLLGHEOHpVclrlfKCX07dvefmcewNxSh41QncL5LmPTvF7iZvecexJkpNc/x/oLm0fQzs7GAeZvhHnkZGKtIOkGJuAevxBjuBjU1suWXRr06+ZjeYAv/TnhaOAl6zBySRGp5JLHnvJHyTyxUZVsYOK2K+EKSREeVgYJO7HSP0Iwwy7hc3l6YI+7qrqYHdpBJn8oEAexwZmPDoKQigFgEBJuQIDP7cgOeBvs/QXxMvU1SqM2swb6dT9LGCRfeBhvk2Wckc7mAK2ZMSrP5R/qLN/UEfOF+fJNSpFwQKkc4IE/OLcxXGmGnUx8RjPo1klPkLeP5sWZxYWmZ2SCRewJ/ry+cIN5GFPLkU5PqFNmsNoHXsSAPnFPDcsPAlmC31BjsF8piD8meuPUcwFZmLSKukGPwgG/tJHzi6hVGhcy4BVWPh0yTpZ9UID1C6dTdRE+rATFNrH6snWikzIqnXpFRRHmINyBzUT02tjvD6jrmaYq6RTZlUhYjzRMxN7yQT164GrZp1LMWl9WpwRuHB1FjzaZM9TyxElNaMROx3IBEgxEXEC9xA98AKKR7iLA6hop+UGF0C5JAG1r3Y+8YEo6SKoCgRpZR+EgXM8p/wCemGXEaGiq1Nio1a1ImDctpK9li07gHriNLKaCAulxMkg7RyK7gbiL35468HPCaCspS/isu1M3r09QjnCMAFM213gHoe2AHy5sQ1tZVQBvpgGTIgXubm+2LclWDs5BAaGIgTp8wJJ+pPYgYukV016IrCQRP/UU/iUiYeJkEX5c8F0LVFeUyCFgZDKE2m0bmTvMQR/UYpzjvAkXEyNttrdSNN7m3tgjhmWphncE2pkspiFLQACwtHpB7jAOZpOpBuqC87iSTNxI3nnzwrYtIsp0hGt/MynVp2BtAHv07nCvP1i2kWVQsKFEASx5e3Ob274ZrOioCJFmiJgr5iLdp+JxzP5bQgIKMpp6tUG7SetgYtAnblGKKUTiVvulzCl9IqKlbTuLEA9IaAY6g4JqcOIIrUani03YMrM0lagOoap3PK9zPthf9n8yYdCZpVAEqKT6FOolr2AUgGf3w3yHEMtlHdNJOq1RFl1YAT+MKCLyrC1+YOB4OUXwHs8ouryAh6ZPJTJKXsQBBHaO+K+JU5ZahYqNZDqPTq3JJkaZ0jkZ+MHZikTRLow0swZWO/mAKqw66jIPY8jZfSrKwqK0hHQgcypE+GY7ECR0xk3yQsOuyPC8wzs8gKXohFvYFXGnfl6h0IxLMkTXXYM5ZRF5QKAIO1zqHtIwNwitJVCsgR5QJ1AsdQ99LGO+GA4e7opqsq1NJuSAVAZkBgAktpCmf5ow1kryrZzi+rU6qp1iHImQWaWUTzsZ9l74rzdZZFJbui+epy1FQYE7ALBn36YM4nXQVomo7MVssKt0QyWMmNBmw5xbFGeZpBy6p94SDpHn1i7AsZIWBqkD0jtgS4M/hC1OFvVHiMAlKLNUOmYsAAYmQBfuTF7FVRSZzqLVTEqqgogjyiWjUxkwABvMY8cslarRmp4kEl6puzBSDIuYmDpEzDCYNsWVs74YquiqXgEhTOmxFOmvMgAyWG8ttiymWPlzRp1mNgTSiktmADgXJNi0x/c4szglFpuv4S7gdXuF+EFMf7jhfwXKioXRpAqlCwaBCoAahPaFnlgivmwTVqsdIJ8QsBqAuoSRaYAFucDEvZm1mixc6tTN6T/06QUKQPSQAsxs0xJ7AQcLqnC4SrVBiIpByYEv56hURJeJjoD7YacA4Mazt4AOnRckczpuSTyUtgLi2cp1C4pEqgCquo2lSod+cs0TIgbdLqeTTbBHMUa7IAdTpTUAXAUF29wYU9sW/Z4MlOrUqHzadCDmOZg+8fQ469FVy9DXshaoY3ZmMgxuRpt9fbE2zn3CM4gswOkyBBMC3IQAI6Sd8L0RJ3hdi7M8TanoVAhGmTMbkmfjHMW5GqSshtMkkxABM3InHcNhcVhnM8NehnsqklhyFrfthq2bU0fVNWQNrleRJ68vgYW8VQpTdLKAEBJ6Nz+mPcVy58LLZcatRQ1WUCT5z93Pson/AHY5KzlG6FfGzLIQwMdIaOu3Pti/7MVQmqow1FZZV2DGNK+8apjtjh+z9UAnQzW9Mqu1xz/84t4ajacw9QH7qlCgrpGpzo/QM36YptUbwrSYFlKUlqjd57kTEb9vYTiGaqAqgB9JIv8A197+1zip6wUkrBAttIbrI5n9bdsX5tV/h6bKApZiNIkxYEmd9yLciIwi8k6VAsUCw2sEi9lN5LHkALk9AcG8SYOKWjV4aKUVQNwTPiRsNRE/ScVZKm+kNp9cgLeG1C94sGjqN7c4HfMMXE7fiEwTJ5fhkQO1sHIIYZEsztpBYOLnTZSFgXnaQB8nBbZSmzJo8zgEaBBFxJBYjYENBAtYcsJ1qlWAAkq2sHssNPWYHL9cTp5yKpdTpkmAscwJufjBQNcjHj1b/wDIrEBQAwsBBOsKTLXjflG2K6aCmrCYYQzNfmwCi3vP/g4uolWfXUgqEWo5IvqHkVY2mVCzbCvNZwlnZTLMwYdCJ2AiTG89B3wJYSCk3oa5apFJnddZZtCqRJggklWF4gc5ja+2K62TQqQjik8SBVAEt0FYQs7dNh8B5XPtpBZiSDA5QoBUAGN7kfJ578yNNlkhSWIGm0wYIJ80SINl2m/LDRp49B5zDCVqALUeJDAguFuCYPUm4sYBGOLQCAhWOXb0qHcAPPRtmUjmQR+uB8plqgUoDqQj0vDKPg7D2jBlKm6jQWlPykB172af1k98T41ojwlwdpK1Ko2pLtINoDBgL7RIveIIYjlgTilRTrpCRDRp9UAEC2xuL7WuL83Ao+Tw5YoSDpJ8o6QDdfYEbYrrZBDcr5vcmY25wThT7NVBiOllxSVUIjXepNyBr0oTyA1X2jbti7JZ0wKOYpCsJ0kemookgNTb8LBrQZUiARGzCpw1WRlJYhgAdRmI0xB3ER33OAhkXSuahhtURfbqYO+3XmcOwcWh/kMuJNJT41MLTZDMBjSdlk/lYWBHUc8JKlQiqCQIJuORE2O3ZgR2GCsjWalQZfDbVLRpEwrw0W3AZY6+Y4XrWLU0VlYMAA0qdj8bAgfr1xFPJlOOqQyr5ys7GHGhIIRVCqQ/lRhHcjnsD0x3hFAlM1TUFnFJQATBtVpM5mOkWPIHvgHIZlir01BOgqYG7IDt8eYgd8MuClGreEh81dKq1DOrVqpuVAH5QUG41EmemB4RyWVgsyVSKhEzcByREEUwU76YC2G5AwKDMKqaUKwzO3mcX8rAbSZYgD0iLy0xTUa1b1ADSoXuyLPsfNimkQC0sSQxcgQQSwhVt+VZBHYxhD8rYRnK9NZ0uQWAUAIS2kW2EBS256SAMLDmtJC0wSymSZliQL3sFA2ntbBNOnoYVHGozrKKdTC9gYsCJFuRN4jCirkGVm11NVJzLPtIFzq/K+wK8v1wxSZyjyzTZbNCnk8xXcAOzJRCKfUzAlwCLWW7EfmjF1DJl6LPTUGo9WnQpg3vKu5A5wDT7XGBuOUR/B0KS2GrWwH84Jiw5LoHycan7LUFFIV3vTo03e3/ALtV2WBz1CklED+ZlxCrZyXutBPGQMhlTlkZS5UPXcmJuqqvbUzTHNUfYHHzXI0WQMahgPfVEmIuexgfGNT9p6tRpUyaxqKxErqcIPwyYPmJuB+GIxmSjMWNQEbLpIjf+u39cUtHOXQw4y9QiktJILCdrLqmDPUiw/4xDPUFgJAbw9KAGSXMNcabk+QmP5r4szmYmqWuVSJ6EqLR/lyexwG9fTAHpJgyJJOxpnqJF437YUiIqv8Av7nqlZUhXrqpAsEJ0x2IYAiZvz6nHsPeHcOokMahTXqMmpEtESfaZAi1sew2V50K61eg+hJJAXRVDWsh8pk8okT2wZVz4NWpVgCQPNzCgWAPJQBjOZMjxKkTJptdojaR+v8ATDCvI1gCSaIEDaQOXeD+mOpEyWkcX7UqGIIcztZQcXZviQq5WoQCJqKkzNlHiH+mEJyDEnUBTESdQGrlyEtGGWUrU1yyEanSnVYM/oBLAQAJJHWT3xziuDVenGOUZ4ALfcDf+84ehQ1BdCzBLjk9gLDlEjvY2xXxLOmfLl0pAH/qKCzGL2c2Ej+uJpmWFJawmRXZBNxp0Boi8kEzO98WL7R3h2qo5VmJGgnT8eWALC07Yq4nTJ0qJMICYtqG6xeTzJwbQpBHpZhOTDUvMHn/AHxLimVCqXYqoKrpVfUCBJhdlpi31sMTyTGVsAyWW1p/NSt0Gh7KfYGR7EDlj3jhKWoqNZJ0joCAPqLxyHwIGynESlS4BFTyOs+pT1beef8A5xTmcq3iadWoRY9t9twd1jtiqNBrXqnwlQmSxLNAJgeYqL8j5m9zgXh/Dmdy8kAbGImLCPpgvI0PxG4tbvsPp9cPqL6lkbfXA3QxRRleGqoFhO2wPt2t+s4IFG3t0tginTJP74JSisAGx/riGy6F3gkCdrQf8/bHbf8AODwvLv8A574regDuLjBYgqkcvj4/znjrHnHv/nXHDQAMDnt0P9sdCn/j/nAUmVq+IU9U+WPnY9uonqMWVB2+MRFPVBm09/2vhQs8tYU4aqtTTbxNKsrLPMaxoYD+W+1hhrk+HCvbL1g7xq0HymOQknTI9+eFtPMI4CGmxuApZ2aCbEkBpEXMr6jvywLxmskhErE1UazAKpk/zKFKkAXAmSASZjGjoxTdjCvlqlNoZSrDqLj5+ThVlqPh5mhVUwFbsI3E/qJ9sav7N/amnmAuWz48xAVMzsZ5Cp/9u943wN9rPs8+XMMLG4YbH2xHwymzJJxI6K7NYsy3mfSok95j9cS3RSCSCrsIEm4IB/rHYHCTiMg6BtJt7/4MH0MyVqnUYVKZC9BICj+je9+uKcTzyW7CMpSZm0U01sBDXtBH3hJIgiOu8YqmKi0KYDl9IIgkEbKZJk2iG+k4qz+taAFEPpqMVYgXbpqi97+UcsN+BZRzmaNVwQKCHVIvFMEr+30xLwrKUcWyfHyWqUyhJFSu6CLeSkKa6Ym4mTPOfbGo4qPAp0ciAYRfHrkc6h9KT1B0/GjvgX7AZFavg1jJpUS9QavxOWCpPuwDR/LiDVSweo5l6zki/JNOo32mo4EdF7YyeMAl2Zfjn31UKZBpiAZkeaTc/m8wMdjOLmzjP5XUsqwEJs3lHqLfimSbyOWBs5QZSJgLU+8B92Yb8iQCOwK98a+p9m0ogGo2mm1UhQbvVckgKo2CLdi3K2841boPFtGeymUqVUdqZskCTCIukSfM1tUAncknYdLfs3kkqE1awKZZJ1X8z1SBpVeZqRqYsLKCSYtinjC1Avh0ah+7ZitMnSJ3lR6STYwb7xzw7fIGulEgGjRTSkKAoIeHbTI8tR7lrWtyAxyZKxlff+CfiubdqrEooFtOlJXSBA0x+HkOcC95x7FWf4zVqOfDdsvTTyJSplgEUbTcEvzJNyScexVMpLr+impTWQWkVWJDQLMNpPJSLx7nBPiBaxUwsgXO20D3nqMeqHUFP/7AP12wZm4cEVFLKkwVgOkXlfzCd05iYjAYqSk8mIGYNx0ME99jB3AthvwvKaqeapwS6UvFXT6JQgkwdyaeqPY4o49lFQhhGh76rxPSOsnbF/2TzGjN0C7EKSEPlILK4ZJP/dz7dcW9HpTBFqBqABEFSYgkTG/1HLtyx7OVF/hKAJIDPUqW5XCx7kCx/wDOKa6qK1SmYQaioAEBCpgEX6i/WTiOerx4SmDFJe8Fpbba8jCFUT4TUKVILQYECbNEED3vb5wbxamxWVkho0mdvUNO+x1C2M/TN4P159saPIZV9JqVSyrpmOZUmT7A/X2wPs7x91izIZBnI8omTc7AC841WR4etIQo835juf7DA+UJMeUgNcAdOWHuWy5Lw/M7d+WJcjRIF8ILyBJM7R/gxfQy7MbKThpRphAwgX3tf69McoVo5kdgcRZQOtBknniNViDzwXXM88RNMEeqI7TgGwGq/PE2/MMWVKPMSfbHCBFpxxxSo+mKSDf9cWPVG0HEPE7744SuqN74pQkTBIP0xaq6yFXcmBfriD0tMXkNqEjbyEAn6zjmyoonRrOG1BmgCAgGqTzmbbRFxz7HC7h3APHzlcNKqF8RCO9re23+04OVZtiFCqaVenWtYFCo/EpuYHIjkBM3nrik3REo8i7inAMxRcmmfFXtv8rt7RjR5H7UrUH8K5drRBEhTYAoxMwDyIHONowxznGaCaWZ0GoSJIE+2MvxTN+I6tll8IWZwdJV2DAzY7RcxuLnBb5LgrtJWZzioIqkAxe/+fTBFPLK6UnEl6lRUInmvlI7Alge3xjnF5aprOmCd1BAPKb7CL4ZcL4cx8NT6Qq5gGNySQLb6iskdguNLwYNU6OhKlapCj7ugChFMECQbkbCPwiTtc7mS+F1Hf8AiGOkhaehVkGS7KAJ3IgmThrlPswrqWGXrNGymoIPOdMBRO/zhtwDhgcGmEegWdUMkGBOpyIEQAIOM5PAJ2co0Xy+Uo0UJZqq18x7wvhUFtyBdG92Bwp435K7KvopIKYPUoSWP/eGbvONPSz4q1xVEL6vCB6sypSnsNKP/twhzvCvELGiJ8RmVAeciKY6gaQCeXmOISyHqZi/kVcDyiV6fhVncrS8OurDZZE1KZPSNom9sPuJ5gV6wzHmYU5SjTEQCwhbTuoFVyfbA/EsstKnT8IllUQtVdm8MANUvv6WA6ADfFnH8i6UQ9FBTpii9Yi5eTpDDV180dSDFubyVeHRlaStXzGkiSSAJFnk6RboWvPYnDziPFQtA6V1ojKrBWOohSV1gkQys49MRpZQcJOEZFqVF3/GyslJmMRI89Yk8lBCL3ZumCsvmiDQp0lVhpNNmEiIAEKOd/MT7YeccGen9/oRbMKpOqkKjG5NRmSoJAs4VY1D+2OYU56itN9IJn8UkzPeJvEX549jSjKkFcEBYODcKwIPWP3tg3N5+mFYg6jLKVW5m/4d4sPriVTKJRXXTkAm4nrYRhRUYUlJUQahJJIj9cQpXkypN2S+ztUu7U3AIZT5WtDBfL82j2wJxA6QK9NUenqgysNSa3laPS1rMLGMBZniTpVV1/DpPcwZ/rOG/EKvh13q0oKVhFSmbq4YAwR0NiDyInGp6It3nkA+1WUHivVpnUrPBIM3dQ/LsSPdThRXV6jEkQTA6bAAfoBjUVMutBZCsaNaIJ3BBsLCJExPMGcLs3lAHeIAnyxeO19+k88KZpZZwXhi6kdpJY2EWkTNvph3xfMk+GnpvfmT8dJ/bC/hzqsEyIMdpP8ATB7ZgOwJCsB6ZE+++BigwZi5nfSoFo3MC2HVKvMYTZbPo1Sn41FXCwvrZBAJIG5AHwIvjV5Z8i4hi+WYcydSGbjzea3cEYzargvYvqJqFjt2wKKoJIIg/wCfrjQVeGMAGQrUQ7MjBwf7YW5ugymRbqCP3wbOA2IETti0sNJi36nEHc7EwcVvW0i8fGOGrLEkg4hIIjBPD6AGX8eqSBUJ8NRbyj8XcG8dh3xPheW1ZLM5hlE6ylIHoqgmD1LMR204HIpRE9Qj+HrVxcI3hoPzNEn4Ege5PTDTj/DxSTL0Vux0h367GoZ5Wn6YsoZVU4XRsKpWp40AwGbVqYdwD5f9uOfarMVBSVYBqVSJCmYZo8s/MThoE7ar5KOMVVrtlhSWEeqEW0eVTDR2sfocAViKdUUmOpUcn4qsR+/6YYvlDSrZSnq8tClc/mYAgiP5mafrhJn6rBc1W5U6iaeZJWSbdPTgopM5RaR7Eg/BjEM4QBPO+9+8dvb2wRlaV6o/LVcexhW/c/XHM9TlTI2BjlyOFbFsx+dy5aoCJkXci0SesQBMifrth5wTKVAGLABVJJKkHSeU3/TC/ULkIDUBKh2nSOm9ibmwHK+DMioVNHjBjNk0voUttN/MD88sXLKoyjJxdoeZTgiZhVE1izySjBdLmTLATqsPxmNsMv4ijTqkD0LpX07BFhVUc/Kovtv74lk3FFUU1aa1J1OKhIepEnSPwhRPlUdicUcTpCrqFEMVBmWXzpYFgFFqidSD5TEgCcZKXZTjbss4wzljogL67CBcAyzc15STHLfFtDjajyq2tqlMp5R6RJ1QBFtMiPbrhGuYNVaUFguoIUMHy7jVa7C4I2Gr5wzZPDqA0giKuppsJjYAHqPpjpdGbdOkeOeqLViNCldKk76QCGnkDJg79cGav4Wk4ctUzFQklib0qZCrpAmzMB/tBte2K6WYUA1mg6RppKfzficj8UELAMCR74W8XTXUpMz63qMW0hWIOiNVxbUNxNhf3wchJYoZ8Fya1stVp1akq1RY8O2gFwCFYi481wPzHrOCePuwD0lqRTqVfLoPpWkPOxPX0qQbGO+BclUDmuKemn4S+VQQ8kMj7AWloG/LEaWVNRqlGmwPhUA+t7lmDanMbXbV9V5AYLtlcUZqtUNfUSoWnIUITHlvokAFi9iTbcttg/8AhRRFUqRqWklKejPdhtYQGmN/LyGCOK5Q1WWsCVo1QC6sNKo6QKiX/CRBA3IOD+Kqn8PRVSgqVdVc6jCksAieYWgQTuRcdZxdkOLzRRw/J1a6B6TIY8rkrfUAAd73Gk/OPYzuXoZnLTTLlWJ1MGEXIFxIMr0IMHlj2IccjXp8kszmS1Ngp80A9Znb+mL6fC1NF2Z91a5khJ2IAE7wSOeM5wao0knfUDtYgWP7YapxJqbqGbSHTmJSSSL89ovyxo4tYRgo1KjPHJEMyFkfT0b1f6WIie040zcP05TL15JDxRMgAAS2gmb8o/XAvE8gCIUDUh8yA+mTv0IvOHWWyz1aWcyhX0ZdKlCLgtRguP8AUQTbti3LBqvcyWXpDwapqOSVeGBGqCsQwPabfTGb4zQda5VQDqhl03kNcm9omcX5auwyxWSdRUteQYMj9v0wRxDM66JktqpEGFbTKPaRt6Xt21DDyNYsSV+IMkp4asu8kG3S4I/XfDOhxllF1AKwDYNAN/gdcIq+ZZSSNambSxPvMk4Z8NSqyNqRn1avwwTaR51vJNrzhZ2Q+pxmSzGmYpgFgYUwx3UDffnh3w3jOVqgKPK/T0N7Xs364zmVpq2oAkD0NTfcaokAjkSPgjviPFKICKIAgjtH/OD4Jc80bSllVJmk8E/iBNI/JWVb6DBQ4hWpCKo8Wnz8QSR7VELW91x8zXilSkAabMoa+k3XvAMx/nXDnIfbRnASpTJbqvP3BwSTNEa3O1qLJ4gDINwSRB9tiR7gYqpcDatRL1SUpkjSCCrOvM9lO3InccsNPs3lcs0VaoNWpOpRVJ0p0ASymOrAn2xb9seJ1aiHQVB6kwva/wDbGLTpuzZNeSikC0kfiGZ8MECnSQtUIsANkUdJIj2U4u+0lcLlKeXpsFYAKATBLMd/csf1wdwZEy+THgowDnU9VxpNUx6omQnJR0E85Kr7I5dMxnamZfzJlx5ZuPEaQO0gXjuD0xVVgLv3cLRd9saoy2WSimyIqgczH7k3wB9ocu9GllwGipTFPWxvDW1tHO5Nuwx37R1kfMZc1D5PGXV8GQPkwPnEf/8ARqpCuYsDz2+mH6glpL6ldYeLxCgBJRQatxEqq2t0JK4ScSY+FnzyV6YXpJ1yfb0/TGr4hQP8bQay0wh1MLSABCdgTB+MZTimXLNnUUGDQ8RQNvI0Tfs2+FHJ3/A1ylGKmaU/++f6CMB8YzOkE9B7/GGeao6GquSCKjK6xzGgSfab4zycUV20KhqOd+QUdzzPtzti0qjZndyEhrzZ5PLfYH25mYAG+H3A8pUzNRgqlUEEwJJMgwOf12GLOG/ZvVVNQhhTgnSoDsTEEDUQiT1MkXthjxHM1qS+EqDLZe8lyG1TuWbcm8AWURttiHJPCLrsnm80i6KToKlyII1KJIJl48++ymLm5xXnnqVK1MKYCwwJjyjmKaiAsC0i1yOeBGzpIDINS0idLMNIJIi45DeARyBxJ69V6ZFzWqwTpEaEuwBcxFgG0jlE74KQollivjjawgAXliylha5Nvjni6tkdca2CzEFjpgxa24Jtbe+OfZfJsKhcwsQFA80fimbeaFNu+LlzKaW8IEtqOqo4Es8C5AH4p35dMS9kyoVK3mKnU+qY1+QQDYaSZYfphtlm0JUd2tTo1DoTYM40BW7w02x2jSVqyklZ0ATHX25W6Yofh70RVLgL4jqTeQ0EaSG5gkLfse+OZnTsN+zSBDmHEKwQ6QPMJClzP82kAwdrYE4jUdRW/h2Uq4KuTsy7EE7LaDPvgzIK0U7xqaqSW5llKze5BksO30xn61LwYRnZ2UEBBYMJ59xeJg/TDFFvGUNODsCn8KSSXXTSqXMVRBEBvwfgEiTKnpg7iTeNACAxTutmZRpinK3IBA3AFy07CEGVzJRV8NWgEgD06OhGo+3Xlhx4gWmtUOBXJHmCjyKDJjWdIebdgD1kTJZFS+APL/aPM0FFMOSBsDS8TSPy6iOXTHsNHzJbzVHoMTcFqEGD2ANsew2uguXaMFlsmZqVWaAB5R+Y2Aj+XYTjnGXBZbhbAgn5kEAGZB/ycR4jV1owFvDI0jqo/wCfN9cTzOS8a2zgiPafN/fG3KZ58YbKcg6sVBJESiN0kekmbgcp641X2Zbwc5SeFGmoBWH50YaSyk8oMn25xjNVMpGoFglFVgbamIMyoMXLCJwflON0dK0q3iyDCuxVmUHc8iFkDnglktZVk8zlxlsxmMu5AC1TTBiYkkoRG1o7XwNRrgEXLJJVrfhax9iLGP7TjS8ZyVPMOlc6DrprLW1l08luhOkNfr3xkFqFSBEnme4s3x0wRdotStuKF5Jp19L3CtfmGG4I9wAcSo5hhp80TqaASLm0EchG2D8/liSGWSQDFh5gQT8MOnQ/GF+Y4eaYElW1agpHVdIiOW8jqDyxYWW8OzOk6pM3VusGLnuOv8uC84dVnMLsH5A/zAc9rdDiuhkTTVvGUhwzAJsWizav5VN+e1t8dpVAKbMF1NUcJpgnVpnVK9NoP9scCpuwDieXYEAgCAAIG46g7N74f/YbhqsxeVJEwD2j47/BxylTpqop1RoXTqCSWYHfyzYAqbqTN9pxzI1fCqzSVgpbyhgTA6k85E4mWVRpGrRt9B1RBk7AXJ9hirKmkHQZpGbTdFYhladi1MTfsfLzwCM+SoIbQbsCROoiRB2kG9u+NJ9jMqukNVINZwGbrMCI7QDjz/lVnomvnATxniC1kIYssiJIt2wDwbPUKNIZaiJLNJjzM7sLknqQB7ADpjbZvggqIQRpBHMTjF5+lT4dNXwzYQNIBjVYkC0Mep67i+KjNsy8Y0Ks9kWfOZfUr6Eqa2ttpGoSdrtAwd9sqfjKVVSzGIHUyI+O/Lng7gD1s1FRtVNGuqn1kdTyX2HTfGh/9EQberrzH74l+o1grxWzLcZJKaSQXA8+m6gnvzPQAd7YEyGXXwctWrmHSj4bqY+8B9Or4gkbz84q+2fB6gRmpO6sknTMBgOn9Ytgv7GcIZqFN67a2Kg35Tf698Lkqs6uBDxypUzNQU6Hk6uw0gDa07noB/bF32d+zPgN4ZKsTdmBN42Echjc1eBBwwiO42/5xl6VFMvWDDy+J5Tc+q4FupNp9sc/UbVAopM1WRygItykW7b4U8byfiKygAz+a/6Yd8IzyClJeAQDtNtzP8xnryxkuP8AG3qavAUKvNj6Z9+nYXOM4JtlMymVZUd6dVWqKjTqeysD6Ry1XAj2O8QWuRR6xJ1MoO52UACWjqxmL2seQOA8/mmdNFMl6hgMwAtJvbla8fJ3wy4FlzpdWKqiATB1TJuDeLkBj0AjnGPQ+yCPD80ipUk6SimQT6dZAjVzcDc9Sce4LTVVqLTJqGJ1xGkgLy5mJ+nviw5KmRIKjxHFR9YuFVTNjZjrYnl+HBWRzcArRABqTBmSXMm5tA2sIF+eBrBzFGW4eDWBqOVPlQBfzVCIA/0gCTHM8zhiiFEKmQGdhIYsykBYAmw62tfrjtHLmVamGOjzAwYY22MiCNIPmm2IZ4szIUQlRLHfykgc+s9cNZCSGOUzA1qGGq4VWBBgEGAe0qxuJBPLGZ4r95mHgE+F6QNmXfUo5iOUjY88Qz/EVof9IxrqASPNoYC1yQSPN9COmKMo5RAmqGYSrKfSARAHMjWur3juMNEsEZqS1DCoKim2tiALC4Ut1uI5X5Ya8JFUOpep5SDABhSSJFrAnbqe/Supl6SVXYU1aoq6iOQ2LaLQSOoHIgSIwTQyzV6ihz5l9AS6RuJAuOVxPKRaBMjRB1DirsDqqlSDENRSr/8AIkGO2PYp/wDRKwJ+6S5JvWC/pOPYz8UTk+cZDMW9rn2/z9MabJqGZgIDHzapjykDGUUKunSSxuGERH/2t/TDbK8TNIkpe3lnpsR9AD8Y9TPNNdDatOnVr86qQtgfaxso6nA2UywAUlYVSSQfxTzM7KOmK/HTRqJJIAcj5MGOSi1ut8VU+ILVK0zs1o+sE9sDM/czZZeimZy1QHUDQqLUVgSDpI0mIvAbSfnGLrcW1M4qABw0gwQN+nI/3xp/s3lSn/VbUvQHe9vpG2CONUsqzinXASR5ajeUP0huXyRiIumzb08Gcq5UikSWALbAXC81OrlczIxdVyY8NgD56h8wHlk21bbAkCY6DBma4OtEFaVUOnIEgkb8x6l+OuFmRIDgEX9Nzyn9v1E9MXdnTvgn9q2g0qsBy6DU+om6EKygcuRn+bC+pxMrq8Iquo3IsY6AnbmMOeIZbXSqUgPvKZaspAkNAHiBehKhWI56T3xT9neEK6a6hIYEhQPgk35X27YE0lkLSjkSLQYzpUgNB5kHqZO55T1B6Y1WTVVpU6RubsY80Ec4PsO0jvhdxig1MlWloIvBEz6Y5ne4FvKT79pPNHSToS2rudhAjne3L3OB5NIvkuz1USRqkyLFS/LcKd4newuMOM7mRTIKltJCE/gNwDynTf4M7dVuUzFOlopECPyvdiZOw3pkb6dxbY4I4hl6ZYMXNI6RqDKXBgWBcHUpFzJB3tiWjWzTcM49mkpuPvKiMBIqNqYAbWN9h15QcVcY4uuYCq91LqWDbkC8dhI+k4zGWytdVT7sVkEq7KygrBkMJN3Fjty2viXEkK+YqWRmJqCA73mdPmsvQTaTvGBqwSSyfTPs9xWm8dpEggwR7dun74fZritClSPKB1E3Me+/LHyDh+YokBqT1YBHkVQvwWbUBPbHTn1JICEsDu7ltPI+kAKe/OMR+GNmozmfVxq5FY536W3M9sS4JxtKdJEchXUKjrIJQgQRbnvbscZBc6zpqinTpkMNVNRrkmASbkDnJMe+LaudzCqCjBIsGRFWNvygX+tvfD+Gng7yNbxL7QNUdocqqgRYwLdOZmI/ryxk+I5jxCfukENJL1I256BOkg7CDvvi5lqVcsBVqaqtTUyAtqJSnbykwSSSTF7Ly5qsnw4LRNVqmlSLLEGra8X8oAETG4PPbkkUF1/tG6rSTRTYCwDICB8GdXvaT7YnU4mfDEhWUcjSpKt/ZO23t74Vs6sRp+8vdUOiOiC8mxmbRI3wdkKjgM7NSRFWGcIDpvAQCTLcgsj2POvFJaCz2S4sxI+7pqJBhgQwEgSNJEjYfEDfEuJ5xC6E66S3KeGRqIO+pD5dLXIAMwBgwosBtLqW2UhA1TudP4b9bkQBzwmr5DxJZHdFaWYVQrC0DVFotA+IwrsLDMrVqlQAyOIkKZpVDNxuGBjsSOeOUeMU0ZfPqCkgxYLMTImNQ7b9rDAtPhq89A0+WdWrTGwJiF+hjFigPpVm/iCwtpUIaS2v4jMSw9xJI5Ycgep8fpIVmS4EG95J1XBtpEnvjmbzjVnlURFjyqCbH8tjK7bnng7MU/BJKhdK2KiwNrAGd+Zme2A6S1TBqVWZfyIPDW4MgxcwL9f647eTuaLfCIT70BQYgONMkHbSxJgczykAXwH4qmppHmg3CqaSgmLTEuP9owXTyky7QgiFXsBFgPcgAD9ziylllWmbnVqIC2AAAENrvJJm18cJdlaqCqFC0xpE3FwpdVZi5JPpYnlzwFm8zUosyU25kwJBN7+YEG4g73nFmSyrrUk/jpwWmbFSAN73g4Nz+RL5UVFUNUpxTqrtII8r8rRzMEX7DE8hVMU0aRIlVRZ9WoFiTzJM/wBemPYKbhTWDV6SEDZagUfQKwnlM8sexX6nWjF1VFKFIHm9a/lI6HrttbEEAGki8nymIvte+PY9jXg84TwzJ1DUsoNwjAkXDkqP3+gxVlaYStCHZtJU8/nHsewdlUN8rnhTU6xAs0CTEj/g4vWstdUp1V0hmfSykyCNheQAwNzG/LHsexLCGyrMUlyyoV1sGYssELtYiORmbjfFB4srglqCwYhlYqUi9pmR2t749j2COVbNPFKQ8yvG9Xh1CW006q1DFpAGlhB99umLMw4p16lFTA9SCPwtBXtbaDyGPY9gr3GdWmZzOLUZyXNyDpkzAXc/O3t7YZcDzaB1LDV4updfMGAwKrMb3k36Rj2PYs0QHksqTV8Mi5knppHOZ1dLbz1w/rVVdF0XQDnOpTHqknzGBz745j2IkcnkzYzXhkDk2/PVtcgyNxtzjF2XpBxqHkg+ZV/LNyCTvM2xzHsUy1svWqRUgCJNxNiRAn3MgzivPZsrKqSdepgGMwJvPI8h9euPY9jlsXohwloAqMdT1NVjPpFokGxJHsAD1w8o5dcwniEEFCJlpDSjFSFFg1jeBzx3HsS9nLQJwuu7MhLMFRZ0gBfTJB1CWUXNl/rj1bOiujZqm7aqP/UWdPkJIDqQIHXTuCAQcex7HNcj8EclVWqSTuik81LaQ1iV2BjvvsMMRnACAUllQ6KTXRQ2xJHqJt072xzHsNZoiyjPcXDIrb1HbVFwRHlidiARGm4jpyrr8QaArCZ85I5LuvO95ke3vj2PY45AmWruCzgAhnJMEiDtcE3AJ2FueGXCcoWqUUOkj0iBpDXG9yRciI749j2CTFHK1Y6nBh1G++kgxEA35ixnbFQrtoUNBiBFxEH357W/THsewWLRFszpTTa/Pn1H079cEUc8wLFAA267z7kzz7dcex7CxD8pxNifO8yFUiD5TqU+xPL5wLkUgVVI8pLhgTIeDrE8x5kNscx7EkoGp5gxZjHIbR/hk/OOY9j2K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07975" y="883498"/>
            <a:ext cx="6096000" cy="3139321"/>
          </a:xfrm>
          <a:prstGeom prst="rect">
            <a:avLst/>
          </a:prstGeom>
        </p:spPr>
        <p:txBody>
          <a:bodyPr>
            <a:spAutoFit/>
          </a:bodyPr>
          <a:lstStyle/>
          <a:p>
            <a:r>
              <a:rPr lang="en-US" b="0" i="0" dirty="0">
                <a:solidFill>
                  <a:schemeClr val="bg1"/>
                </a:solidFill>
                <a:effectLst/>
                <a:latin typeface="Calibri" panose="020F0502020204030204" pitchFamily="34" charset="0"/>
              </a:rPr>
              <a:t>“The Lord explained to Jeremiah that when we make mistakes, as ancient Israel was making, we can take what we have marred and begin again.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The potter did not give up and throw the clay away, just because he had made a mistake.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And we are not to feel hopeless and reject ourselves?</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Yes, our task is to overcome our problems, take what we have and are, and start again.</a:t>
            </a:r>
            <a:endParaRPr lang="en-US" dirty="0">
              <a:solidFill>
                <a:schemeClr val="bg1"/>
              </a:solidFill>
            </a:endParaRPr>
          </a:p>
        </p:txBody>
      </p:sp>
      <p:sp>
        <p:nvSpPr>
          <p:cNvPr id="2" name="Rectangle 1"/>
          <p:cNvSpPr/>
          <p:nvPr/>
        </p:nvSpPr>
        <p:spPr>
          <a:xfrm>
            <a:off x="6008914" y="4790263"/>
            <a:ext cx="6096000" cy="1477328"/>
          </a:xfrm>
          <a:prstGeom prst="rect">
            <a:avLst/>
          </a:prstGeom>
        </p:spPr>
        <p:txBody>
          <a:bodyPr>
            <a:spAutoFit/>
          </a:bodyPr>
          <a:lstStyle/>
          <a:p>
            <a:r>
              <a:rPr lang="en-US" b="0" i="0" dirty="0">
                <a:solidFill>
                  <a:schemeClr val="bg1"/>
                </a:solidFill>
                <a:effectLst/>
                <a:latin typeface="Calibri" panose="020F0502020204030204" pitchFamily="34" charset="0"/>
              </a:rPr>
              <a:t>“Some of you who are listening have sinned in ways that are significant, embarrassing, and destructive. Yet, by following the simple instruction given by the Master, you can talk with your bishop, when necessary, and begin again as a renewed person.” (2)</a:t>
            </a:r>
            <a:endParaRPr lang="en-US" dirty="0">
              <a:solidFill>
                <a:schemeClr val="bg1"/>
              </a:solidFill>
            </a:endParaRPr>
          </a:p>
        </p:txBody>
      </p:sp>
      <p:pic>
        <p:nvPicPr>
          <p:cNvPr id="7170" name="Picture 2" descr="Elder Hugh W. Pinn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2690" y="160338"/>
            <a:ext cx="1095375" cy="14573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jennygulchpottery.files.wordpress.com/2008/0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4217" y="1365758"/>
            <a:ext cx="3542748" cy="265706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i.huffpost.com/gen/2151220/images/o-DIALING-PHONE-faceboo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3596" y="4240022"/>
            <a:ext cx="4344758" cy="2172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03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animEffect transition="in" filter="fade">
                                      <p:cBhvr>
                                        <p:cTn id="9" dur="500"/>
                                        <p:tgtEl>
                                          <p:spTgt spid="717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3903</Words>
  <Application>Microsoft Office PowerPoint</Application>
  <PresentationFormat>Widescreen</PresentationFormat>
  <Paragraphs>285</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Calibri Light</vt:lpstr>
      <vt:lpstr>Calibri</vt:lpstr>
      <vt:lpstr>Arial</vt:lpstr>
      <vt:lpstr>Arial</vt:lpstr>
      <vt:lpstr>Abadi</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37</cp:revision>
  <dcterms:created xsi:type="dcterms:W3CDTF">2016-04-04T14:11:49Z</dcterms:created>
  <dcterms:modified xsi:type="dcterms:W3CDTF">2020-11-16T17:21:50Z</dcterms:modified>
</cp:coreProperties>
</file>