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3" r:id="rId5"/>
    <p:sldId id="264" r:id="rId6"/>
    <p:sldId id="261" r:id="rId7"/>
    <p:sldId id="265" r:id="rId8"/>
    <p:sldId id="266" r:id="rId9"/>
    <p:sldId id="267" r:id="rId10"/>
    <p:sldId id="287" r:id="rId11"/>
    <p:sldId id="268" r:id="rId12"/>
    <p:sldId id="270" r:id="rId13"/>
    <p:sldId id="269" r:id="rId14"/>
    <p:sldId id="271" r:id="rId15"/>
    <p:sldId id="272" r:id="rId16"/>
    <p:sldId id="273" r:id="rId17"/>
    <p:sldId id="274" r:id="rId18"/>
    <p:sldId id="275" r:id="rId19"/>
    <p:sldId id="276" r:id="rId20"/>
    <p:sldId id="277" r:id="rId21"/>
    <p:sldId id="258" r:id="rId22"/>
    <p:sldId id="262" r:id="rId23"/>
    <p:sldId id="288" r:id="rId24"/>
    <p:sldId id="289" r:id="rId25"/>
    <p:sldId id="283" r:id="rId26"/>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Palatino" pitchFamily="2" charset="0"/>
      <p:regular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FF33"/>
    <a:srgbClr val="CC00CC"/>
    <a:srgbClr val="00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275123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55177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77446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2168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5C6FD-C53B-4EC7-B38C-8F96CE971537}"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33356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45C6FD-C53B-4EC7-B38C-8F96CE971537}"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69420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45C6FD-C53B-4EC7-B38C-8F96CE971537}"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238665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5C6FD-C53B-4EC7-B38C-8F96CE971537}"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30200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C6FD-C53B-4EC7-B38C-8F96CE971537}"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74297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5C6FD-C53B-4EC7-B38C-8F96CE971537}"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105345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5C6FD-C53B-4EC7-B38C-8F96CE971537}"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0CA83-0108-4B9F-BC8E-7A648C9C7ADC}" type="slidenum">
              <a:rPr lang="en-US" smtClean="0"/>
              <a:t>‹#›</a:t>
            </a:fld>
            <a:endParaRPr lang="en-US"/>
          </a:p>
        </p:txBody>
      </p:sp>
    </p:spTree>
    <p:extLst>
      <p:ext uri="{BB962C8B-B14F-4D97-AF65-F5344CB8AC3E}">
        <p14:creationId xmlns:p14="http://schemas.microsoft.com/office/powerpoint/2010/main" val="211097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5C6FD-C53B-4EC7-B38C-8F96CE971537}"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0CA83-0108-4B9F-BC8E-7A648C9C7ADC}" type="slidenum">
              <a:rPr lang="en-US" smtClean="0"/>
              <a:t>‹#›</a:t>
            </a:fld>
            <a:endParaRPr lang="en-US"/>
          </a:p>
        </p:txBody>
      </p:sp>
    </p:spTree>
    <p:extLst>
      <p:ext uri="{BB962C8B-B14F-4D97-AF65-F5344CB8AC3E}">
        <p14:creationId xmlns:p14="http://schemas.microsoft.com/office/powerpoint/2010/main" val="96834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copper-scroll-project.com/the-copper-scroll-project-and-jeremiahs-deed/"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C627460B-159D-4A00-ADF6-8C98AD136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84727" y="1051705"/>
            <a:ext cx="10822546" cy="1538883"/>
          </a:xfrm>
          <a:prstGeom prst="rect">
            <a:avLst/>
          </a:prstGeom>
          <a:noFill/>
        </p:spPr>
        <p:txBody>
          <a:bodyPr wrap="square" rtlCol="0">
            <a:spAutoFit/>
          </a:bodyPr>
          <a:lstStyle/>
          <a:p>
            <a:pPr algn="ctr"/>
            <a:r>
              <a:rPr lang="en-US" sz="5400" dirty="0">
                <a:solidFill>
                  <a:schemeClr val="bg1"/>
                </a:solidFill>
              </a:rPr>
              <a:t>Gathering the House of Israel</a:t>
            </a:r>
            <a:endParaRPr lang="en-US" sz="5400" dirty="0">
              <a:solidFill>
                <a:schemeClr val="bg1"/>
              </a:solidFill>
              <a:latin typeface="+mn-lt"/>
            </a:endParaRPr>
          </a:p>
          <a:p>
            <a:pPr algn="ctr"/>
            <a:r>
              <a:rPr lang="en-US" sz="4000" dirty="0">
                <a:solidFill>
                  <a:schemeClr val="bg1"/>
                </a:solidFill>
              </a:rPr>
              <a:t>Jeremiah 30-33</a:t>
            </a:r>
          </a:p>
        </p:txBody>
      </p:sp>
      <p:sp>
        <p:nvSpPr>
          <p:cNvPr id="7" name="TextBox 6"/>
          <p:cNvSpPr txBox="1"/>
          <p:nvPr/>
        </p:nvSpPr>
        <p:spPr>
          <a:xfrm>
            <a:off x="64222" y="18808"/>
            <a:ext cx="2286000" cy="369332"/>
          </a:xfrm>
          <a:prstGeom prst="rect">
            <a:avLst/>
          </a:prstGeom>
          <a:noFill/>
        </p:spPr>
        <p:txBody>
          <a:bodyPr wrap="square" rtlCol="0">
            <a:spAutoFit/>
          </a:bodyPr>
          <a:lstStyle/>
          <a:p>
            <a:r>
              <a:rPr lang="en-US" dirty="0">
                <a:solidFill>
                  <a:schemeClr val="bg1"/>
                </a:solidFill>
              </a:rPr>
              <a:t>Lesson 139 Part 1</a:t>
            </a:r>
          </a:p>
        </p:txBody>
      </p:sp>
      <p:grpSp>
        <p:nvGrpSpPr>
          <p:cNvPr id="8" name="Group 7"/>
          <p:cNvGrpSpPr/>
          <p:nvPr/>
        </p:nvGrpSpPr>
        <p:grpSpPr>
          <a:xfrm>
            <a:off x="1219200" y="2086381"/>
            <a:ext cx="2094907" cy="4500142"/>
            <a:chOff x="6523258" y="1056356"/>
            <a:chExt cx="1727835" cy="3565259"/>
          </a:xfrm>
        </p:grpSpPr>
        <p:sp>
          <p:nvSpPr>
            <p:cNvPr id="9" name="Oval 8"/>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6833658" y="4171244"/>
              <a:ext cx="1048088" cy="450371"/>
              <a:chOff x="2553716" y="4097121"/>
              <a:chExt cx="1072559" cy="580393"/>
            </a:xfrm>
          </p:grpSpPr>
          <p:grpSp>
            <p:nvGrpSpPr>
              <p:cNvPr id="45" name="Group 3"/>
              <p:cNvGrpSpPr/>
              <p:nvPr/>
            </p:nvGrpSpPr>
            <p:grpSpPr>
              <a:xfrm rot="2754858">
                <a:off x="2662540" y="4014465"/>
                <a:ext cx="362746" cy="580393"/>
                <a:chOff x="1676400" y="2133600"/>
                <a:chExt cx="1447800" cy="2088845"/>
              </a:xfrm>
            </p:grpSpPr>
            <p:sp>
              <p:nvSpPr>
                <p:cNvPr id="50" name="Oval 4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8"/>
              <p:cNvGrpSpPr/>
              <p:nvPr/>
            </p:nvGrpSpPr>
            <p:grpSpPr>
              <a:xfrm rot="19182012">
                <a:off x="3263529" y="4097121"/>
                <a:ext cx="362746" cy="580393"/>
                <a:chOff x="1676400" y="2133600"/>
                <a:chExt cx="1447800" cy="2088845"/>
              </a:xfrm>
            </p:grpSpPr>
            <p:sp>
              <p:nvSpPr>
                <p:cNvPr id="47" name="Oval 4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rapezoid 15"/>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952896" y="2202573"/>
              <a:ext cx="636861" cy="2098903"/>
              <a:chOff x="6959643" y="2218714"/>
              <a:chExt cx="645186" cy="2113891"/>
            </a:xfrm>
          </p:grpSpPr>
          <p:sp>
            <p:nvSpPr>
              <p:cNvPr id="42" name="Trapezoid 41"/>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53934" y="1458100"/>
              <a:ext cx="1286562" cy="216177"/>
              <a:chOff x="6753934" y="1458100"/>
              <a:chExt cx="1286562" cy="216177"/>
            </a:xfrm>
          </p:grpSpPr>
          <p:sp>
            <p:nvSpPr>
              <p:cNvPr id="37" name="Rounded Rectangle 36"/>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Quad Arrow 37"/>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39"/>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Quad Arrow 28"/>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ad Arrow 29"/>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125206" y="2246482"/>
              <a:ext cx="511959" cy="211463"/>
              <a:chOff x="6753934" y="1458100"/>
              <a:chExt cx="1286562" cy="216177"/>
            </a:xfrm>
          </p:grpSpPr>
          <p:sp>
            <p:nvSpPr>
              <p:cNvPr id="32" name="Rounded Rectangle 31"/>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32"/>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561091" y="2747130"/>
            <a:ext cx="6478071" cy="369332"/>
          </a:xfrm>
          <a:prstGeom prst="rect">
            <a:avLst/>
          </a:prstGeom>
        </p:spPr>
        <p:txBody>
          <a:bodyPr wrap="square">
            <a:spAutoFit/>
          </a:bodyPr>
          <a:lstStyle/>
          <a:p>
            <a:endParaRPr lang="en-US" i="1" dirty="0">
              <a:solidFill>
                <a:schemeClr val="bg1"/>
              </a:solidFill>
            </a:endParaRPr>
          </a:p>
        </p:txBody>
      </p:sp>
      <p:sp>
        <p:nvSpPr>
          <p:cNvPr id="3" name="Rectangle 2"/>
          <p:cNvSpPr/>
          <p:nvPr/>
        </p:nvSpPr>
        <p:spPr>
          <a:xfrm>
            <a:off x="3920535" y="3289008"/>
            <a:ext cx="5118988" cy="1754326"/>
          </a:xfrm>
          <a:prstGeom prst="rect">
            <a:avLst/>
          </a:prstGeom>
        </p:spPr>
        <p:txBody>
          <a:bodyPr wrap="square">
            <a:spAutoFit/>
          </a:bodyPr>
          <a:lstStyle/>
          <a:p>
            <a:r>
              <a:rPr lang="en-US" i="1" dirty="0">
                <a:solidFill>
                  <a:schemeClr val="bg1"/>
                </a:solidFill>
                <a:latin typeface="Palatino"/>
              </a:rPr>
              <a:t>We are to understand that the scattered remnants are exhorted to return to the Lord from whence they have fallen; which if they do, the promise of the Lord is that he will speak to them, or give them revelation…</a:t>
            </a:r>
          </a:p>
          <a:p>
            <a:r>
              <a:rPr lang="en-US" i="1" dirty="0">
                <a:solidFill>
                  <a:schemeClr val="bg1"/>
                </a:solidFill>
                <a:latin typeface="Palatino"/>
              </a:rPr>
              <a:t>D&amp;C 113:10</a:t>
            </a:r>
            <a:endParaRPr lang="en-US" i="1" dirty="0">
              <a:solidFill>
                <a:schemeClr val="bg1"/>
              </a:solidFill>
            </a:endParaRPr>
          </a:p>
        </p:txBody>
      </p:sp>
      <p:grpSp>
        <p:nvGrpSpPr>
          <p:cNvPr id="5" name="Group 4"/>
          <p:cNvGrpSpPr/>
          <p:nvPr/>
        </p:nvGrpSpPr>
        <p:grpSpPr>
          <a:xfrm>
            <a:off x="9562715" y="2617158"/>
            <a:ext cx="2196016" cy="3473302"/>
            <a:chOff x="8678588" y="2948895"/>
            <a:chExt cx="2196016" cy="3473302"/>
          </a:xfrm>
        </p:grpSpPr>
        <p:grpSp>
          <p:nvGrpSpPr>
            <p:cNvPr id="77" name="Group 76"/>
            <p:cNvGrpSpPr/>
            <p:nvPr/>
          </p:nvGrpSpPr>
          <p:grpSpPr>
            <a:xfrm>
              <a:off x="8682706" y="4682755"/>
              <a:ext cx="2191898" cy="1739442"/>
              <a:chOff x="306902" y="2868120"/>
              <a:chExt cx="3849510" cy="3054886"/>
            </a:xfrm>
          </p:grpSpPr>
          <p:grpSp>
            <p:nvGrpSpPr>
              <p:cNvPr id="142" name="Group 141"/>
              <p:cNvGrpSpPr/>
              <p:nvPr/>
            </p:nvGrpSpPr>
            <p:grpSpPr>
              <a:xfrm>
                <a:off x="311444" y="4907708"/>
                <a:ext cx="3844968" cy="1015298"/>
                <a:chOff x="311444" y="4907708"/>
                <a:chExt cx="3844968" cy="1015298"/>
              </a:xfrm>
            </p:grpSpPr>
            <p:sp>
              <p:nvSpPr>
                <p:cNvPr id="163" name="Rounded Rectangle 162"/>
                <p:cNvSpPr/>
                <p:nvPr/>
              </p:nvSpPr>
              <p:spPr>
                <a:xfrm>
                  <a:off x="311444"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4" name="Rounded Rectangle 163"/>
                <p:cNvSpPr/>
                <p:nvPr/>
              </p:nvSpPr>
              <p:spPr>
                <a:xfrm>
                  <a:off x="1281383"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5" name="Rounded Rectangle 164"/>
                <p:cNvSpPr/>
                <p:nvPr/>
              </p:nvSpPr>
              <p:spPr>
                <a:xfrm>
                  <a:off x="2233809" y="5420496"/>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6" name="Rounded Rectangle 165"/>
                <p:cNvSpPr/>
                <p:nvPr/>
              </p:nvSpPr>
              <p:spPr>
                <a:xfrm>
                  <a:off x="3186235" y="5420495"/>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7" name="Rounded Rectangle 166"/>
                <p:cNvSpPr/>
                <p:nvPr/>
              </p:nvSpPr>
              <p:spPr>
                <a:xfrm>
                  <a:off x="715631" y="4912848"/>
                  <a:ext cx="96539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8" name="Rounded Rectangle 167"/>
                <p:cNvSpPr/>
                <p:nvPr/>
              </p:nvSpPr>
              <p:spPr>
                <a:xfrm>
                  <a:off x="1685571" y="4912848"/>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9" name="Rounded Rectangle 168"/>
                <p:cNvSpPr/>
                <p:nvPr/>
              </p:nvSpPr>
              <p:spPr>
                <a:xfrm>
                  <a:off x="2637997" y="4912847"/>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0" name="Rounded Rectangle 169"/>
                <p:cNvSpPr/>
                <p:nvPr/>
              </p:nvSpPr>
              <p:spPr>
                <a:xfrm>
                  <a:off x="3590423" y="4912846"/>
                  <a:ext cx="56144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1" name="Rounded Rectangle 170"/>
                <p:cNvSpPr/>
                <p:nvPr/>
              </p:nvSpPr>
              <p:spPr>
                <a:xfrm>
                  <a:off x="311444" y="4907708"/>
                  <a:ext cx="40408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43" name="Group 142"/>
              <p:cNvGrpSpPr/>
              <p:nvPr/>
            </p:nvGrpSpPr>
            <p:grpSpPr>
              <a:xfrm>
                <a:off x="311444" y="3890484"/>
                <a:ext cx="3844968" cy="1015298"/>
                <a:chOff x="311444" y="4907708"/>
                <a:chExt cx="3844968" cy="1015298"/>
              </a:xfrm>
            </p:grpSpPr>
            <p:sp>
              <p:nvSpPr>
                <p:cNvPr id="154" name="Rounded Rectangle 153"/>
                <p:cNvSpPr/>
                <p:nvPr/>
              </p:nvSpPr>
              <p:spPr>
                <a:xfrm>
                  <a:off x="311444"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5" name="Rounded Rectangle 154"/>
                <p:cNvSpPr/>
                <p:nvPr/>
              </p:nvSpPr>
              <p:spPr>
                <a:xfrm>
                  <a:off x="1281383"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6" name="Rounded Rectangle 155"/>
                <p:cNvSpPr/>
                <p:nvPr/>
              </p:nvSpPr>
              <p:spPr>
                <a:xfrm>
                  <a:off x="2233809" y="5420496"/>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7" name="Rounded Rectangle 156"/>
                <p:cNvSpPr/>
                <p:nvPr/>
              </p:nvSpPr>
              <p:spPr>
                <a:xfrm>
                  <a:off x="3186235" y="5420495"/>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8" name="Rounded Rectangle 157"/>
                <p:cNvSpPr/>
                <p:nvPr/>
              </p:nvSpPr>
              <p:spPr>
                <a:xfrm>
                  <a:off x="715631" y="4912848"/>
                  <a:ext cx="96539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9" name="Rounded Rectangle 158"/>
                <p:cNvSpPr/>
                <p:nvPr/>
              </p:nvSpPr>
              <p:spPr>
                <a:xfrm>
                  <a:off x="1685571" y="4912848"/>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0" name="Rounded Rectangle 159"/>
                <p:cNvSpPr/>
                <p:nvPr/>
              </p:nvSpPr>
              <p:spPr>
                <a:xfrm>
                  <a:off x="2637997" y="4912847"/>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1" name="Rounded Rectangle 160"/>
                <p:cNvSpPr/>
                <p:nvPr/>
              </p:nvSpPr>
              <p:spPr>
                <a:xfrm>
                  <a:off x="3590423" y="4912846"/>
                  <a:ext cx="56144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2" name="Rounded Rectangle 161"/>
                <p:cNvSpPr/>
                <p:nvPr/>
              </p:nvSpPr>
              <p:spPr>
                <a:xfrm>
                  <a:off x="311444" y="4907708"/>
                  <a:ext cx="40408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44" name="Group 143"/>
              <p:cNvGrpSpPr/>
              <p:nvPr/>
            </p:nvGrpSpPr>
            <p:grpSpPr>
              <a:xfrm>
                <a:off x="306902" y="2868120"/>
                <a:ext cx="3844968" cy="1015298"/>
                <a:chOff x="311444" y="4907708"/>
                <a:chExt cx="3844968" cy="1015298"/>
              </a:xfrm>
            </p:grpSpPr>
            <p:sp>
              <p:nvSpPr>
                <p:cNvPr id="145" name="Rounded Rectangle 144"/>
                <p:cNvSpPr/>
                <p:nvPr/>
              </p:nvSpPr>
              <p:spPr>
                <a:xfrm>
                  <a:off x="311444"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6" name="Rounded Rectangle 145"/>
                <p:cNvSpPr/>
                <p:nvPr/>
              </p:nvSpPr>
              <p:spPr>
                <a:xfrm>
                  <a:off x="1281383"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7" name="Rounded Rectangle 146"/>
                <p:cNvSpPr/>
                <p:nvPr/>
              </p:nvSpPr>
              <p:spPr>
                <a:xfrm>
                  <a:off x="2233809" y="5420496"/>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8" name="Rounded Rectangle 147"/>
                <p:cNvSpPr/>
                <p:nvPr/>
              </p:nvSpPr>
              <p:spPr>
                <a:xfrm>
                  <a:off x="3186235" y="5420495"/>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9" name="Rounded Rectangle 148"/>
                <p:cNvSpPr/>
                <p:nvPr/>
              </p:nvSpPr>
              <p:spPr>
                <a:xfrm>
                  <a:off x="715631" y="4912848"/>
                  <a:ext cx="96539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0" name="Rounded Rectangle 149"/>
                <p:cNvSpPr/>
                <p:nvPr/>
              </p:nvSpPr>
              <p:spPr>
                <a:xfrm>
                  <a:off x="1685571" y="4912848"/>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1" name="Rounded Rectangle 150"/>
                <p:cNvSpPr/>
                <p:nvPr/>
              </p:nvSpPr>
              <p:spPr>
                <a:xfrm>
                  <a:off x="2637997" y="4912847"/>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2" name="Rounded Rectangle 151"/>
                <p:cNvSpPr/>
                <p:nvPr/>
              </p:nvSpPr>
              <p:spPr>
                <a:xfrm>
                  <a:off x="3590423" y="4912846"/>
                  <a:ext cx="56144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3" name="Rounded Rectangle 152"/>
                <p:cNvSpPr/>
                <p:nvPr/>
              </p:nvSpPr>
              <p:spPr>
                <a:xfrm>
                  <a:off x="311444" y="4907708"/>
                  <a:ext cx="40408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78" name="Group 77"/>
            <p:cNvGrpSpPr/>
            <p:nvPr/>
          </p:nvGrpSpPr>
          <p:grpSpPr>
            <a:xfrm>
              <a:off x="8678588" y="2948895"/>
              <a:ext cx="2191898" cy="1739442"/>
              <a:chOff x="306902" y="2868120"/>
              <a:chExt cx="3849510" cy="3054886"/>
            </a:xfrm>
          </p:grpSpPr>
          <p:grpSp>
            <p:nvGrpSpPr>
              <p:cNvPr id="112" name="Group 111"/>
              <p:cNvGrpSpPr/>
              <p:nvPr/>
            </p:nvGrpSpPr>
            <p:grpSpPr>
              <a:xfrm>
                <a:off x="311444" y="4907708"/>
                <a:ext cx="3844968" cy="1015298"/>
                <a:chOff x="311444" y="4907708"/>
                <a:chExt cx="3844968" cy="1015298"/>
              </a:xfrm>
            </p:grpSpPr>
            <p:sp>
              <p:nvSpPr>
                <p:cNvPr id="133" name="Rounded Rectangle 132"/>
                <p:cNvSpPr/>
                <p:nvPr/>
              </p:nvSpPr>
              <p:spPr>
                <a:xfrm>
                  <a:off x="311444"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4" name="Rounded Rectangle 133"/>
                <p:cNvSpPr/>
                <p:nvPr/>
              </p:nvSpPr>
              <p:spPr>
                <a:xfrm>
                  <a:off x="1281383"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5" name="Rounded Rectangle 134"/>
                <p:cNvSpPr/>
                <p:nvPr/>
              </p:nvSpPr>
              <p:spPr>
                <a:xfrm>
                  <a:off x="2233809" y="5420496"/>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6" name="Rounded Rectangle 135"/>
                <p:cNvSpPr/>
                <p:nvPr/>
              </p:nvSpPr>
              <p:spPr>
                <a:xfrm>
                  <a:off x="3186235" y="5420495"/>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7" name="Rounded Rectangle 136"/>
                <p:cNvSpPr/>
                <p:nvPr/>
              </p:nvSpPr>
              <p:spPr>
                <a:xfrm>
                  <a:off x="715631" y="4912848"/>
                  <a:ext cx="96539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8" name="Rounded Rectangle 137"/>
                <p:cNvSpPr/>
                <p:nvPr/>
              </p:nvSpPr>
              <p:spPr>
                <a:xfrm>
                  <a:off x="1685571" y="4912848"/>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9" name="Rounded Rectangle 138"/>
                <p:cNvSpPr/>
                <p:nvPr/>
              </p:nvSpPr>
              <p:spPr>
                <a:xfrm>
                  <a:off x="2637997" y="4912847"/>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Rounded Rectangle 139"/>
                <p:cNvSpPr/>
                <p:nvPr/>
              </p:nvSpPr>
              <p:spPr>
                <a:xfrm>
                  <a:off x="3590423" y="4912846"/>
                  <a:ext cx="56144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1" name="Rounded Rectangle 140"/>
                <p:cNvSpPr/>
                <p:nvPr/>
              </p:nvSpPr>
              <p:spPr>
                <a:xfrm>
                  <a:off x="311444" y="4907708"/>
                  <a:ext cx="40408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13" name="Group 112"/>
              <p:cNvGrpSpPr/>
              <p:nvPr/>
            </p:nvGrpSpPr>
            <p:grpSpPr>
              <a:xfrm>
                <a:off x="311444" y="3890484"/>
                <a:ext cx="3844968" cy="1015298"/>
                <a:chOff x="311444" y="4907708"/>
                <a:chExt cx="3844968" cy="1015298"/>
              </a:xfrm>
            </p:grpSpPr>
            <p:sp>
              <p:nvSpPr>
                <p:cNvPr id="124" name="Rounded Rectangle 123"/>
                <p:cNvSpPr/>
                <p:nvPr/>
              </p:nvSpPr>
              <p:spPr>
                <a:xfrm>
                  <a:off x="311444"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5" name="Rounded Rectangle 124"/>
                <p:cNvSpPr/>
                <p:nvPr/>
              </p:nvSpPr>
              <p:spPr>
                <a:xfrm>
                  <a:off x="1281383"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6" name="Rounded Rectangle 125"/>
                <p:cNvSpPr/>
                <p:nvPr/>
              </p:nvSpPr>
              <p:spPr>
                <a:xfrm>
                  <a:off x="2233809" y="5420496"/>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7" name="Rounded Rectangle 126"/>
                <p:cNvSpPr/>
                <p:nvPr/>
              </p:nvSpPr>
              <p:spPr>
                <a:xfrm>
                  <a:off x="3186235" y="5420495"/>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8" name="Rounded Rectangle 127"/>
                <p:cNvSpPr/>
                <p:nvPr/>
              </p:nvSpPr>
              <p:spPr>
                <a:xfrm>
                  <a:off x="715631" y="4912848"/>
                  <a:ext cx="96539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9" name="Rounded Rectangle 128"/>
                <p:cNvSpPr/>
                <p:nvPr/>
              </p:nvSpPr>
              <p:spPr>
                <a:xfrm>
                  <a:off x="1685571" y="4912848"/>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0" name="Rounded Rectangle 129"/>
                <p:cNvSpPr/>
                <p:nvPr/>
              </p:nvSpPr>
              <p:spPr>
                <a:xfrm>
                  <a:off x="2637997" y="4912847"/>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1" name="Rounded Rectangle 130"/>
                <p:cNvSpPr/>
                <p:nvPr/>
              </p:nvSpPr>
              <p:spPr>
                <a:xfrm>
                  <a:off x="3590423" y="4912846"/>
                  <a:ext cx="56144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2" name="Rounded Rectangle 131"/>
                <p:cNvSpPr/>
                <p:nvPr/>
              </p:nvSpPr>
              <p:spPr>
                <a:xfrm>
                  <a:off x="311444" y="4907708"/>
                  <a:ext cx="40408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14" name="Group 113"/>
              <p:cNvGrpSpPr/>
              <p:nvPr/>
            </p:nvGrpSpPr>
            <p:grpSpPr>
              <a:xfrm>
                <a:off x="306902" y="2868120"/>
                <a:ext cx="3844968" cy="1015298"/>
                <a:chOff x="311444" y="4907708"/>
                <a:chExt cx="3844968" cy="1015298"/>
              </a:xfrm>
            </p:grpSpPr>
            <p:sp>
              <p:nvSpPr>
                <p:cNvPr id="115" name="Rounded Rectangle 114"/>
                <p:cNvSpPr/>
                <p:nvPr/>
              </p:nvSpPr>
              <p:spPr>
                <a:xfrm>
                  <a:off x="311444"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6" name="Rounded Rectangle 115"/>
                <p:cNvSpPr/>
                <p:nvPr/>
              </p:nvSpPr>
              <p:spPr>
                <a:xfrm>
                  <a:off x="1281383" y="5420497"/>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7" name="Rounded Rectangle 116"/>
                <p:cNvSpPr/>
                <p:nvPr/>
              </p:nvSpPr>
              <p:spPr>
                <a:xfrm>
                  <a:off x="2233809" y="5420496"/>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8" name="Rounded Rectangle 117"/>
                <p:cNvSpPr/>
                <p:nvPr/>
              </p:nvSpPr>
              <p:spPr>
                <a:xfrm>
                  <a:off x="3186235" y="5420495"/>
                  <a:ext cx="97017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9" name="Rounded Rectangle 118"/>
                <p:cNvSpPr/>
                <p:nvPr/>
              </p:nvSpPr>
              <p:spPr>
                <a:xfrm>
                  <a:off x="715631" y="4912848"/>
                  <a:ext cx="96539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0" name="Rounded Rectangle 119"/>
                <p:cNvSpPr/>
                <p:nvPr/>
              </p:nvSpPr>
              <p:spPr>
                <a:xfrm>
                  <a:off x="1685571" y="4912848"/>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1" name="Rounded Rectangle 120"/>
                <p:cNvSpPr/>
                <p:nvPr/>
              </p:nvSpPr>
              <p:spPr>
                <a:xfrm>
                  <a:off x="2637997" y="4912847"/>
                  <a:ext cx="95686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2" name="Rounded Rectangle 121"/>
                <p:cNvSpPr/>
                <p:nvPr/>
              </p:nvSpPr>
              <p:spPr>
                <a:xfrm>
                  <a:off x="3590423" y="4912846"/>
                  <a:ext cx="561447"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3" name="Rounded Rectangle 122"/>
                <p:cNvSpPr/>
                <p:nvPr/>
              </p:nvSpPr>
              <p:spPr>
                <a:xfrm>
                  <a:off x="311444" y="4907708"/>
                  <a:ext cx="404084" cy="502509"/>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grpSp>
        <p:nvGrpSpPr>
          <p:cNvPr id="79" name="Group 78"/>
          <p:cNvGrpSpPr/>
          <p:nvPr/>
        </p:nvGrpSpPr>
        <p:grpSpPr>
          <a:xfrm>
            <a:off x="9338439" y="2628782"/>
            <a:ext cx="708453" cy="3473302"/>
            <a:chOff x="3529913" y="1792836"/>
            <a:chExt cx="708453" cy="3256958"/>
          </a:xfrm>
        </p:grpSpPr>
        <p:sp>
          <p:nvSpPr>
            <p:cNvPr id="106" name="Rectangle 105"/>
            <p:cNvSpPr/>
            <p:nvPr/>
          </p:nvSpPr>
          <p:spPr>
            <a:xfrm>
              <a:off x="3608173" y="2048379"/>
              <a:ext cx="543697" cy="2737805"/>
            </a:xfrm>
            <a:prstGeom prst="rect">
              <a:avLst/>
            </a:prstGeom>
            <a:solidFill>
              <a:srgbClr val="EDD3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07" name="Straight Connector 106"/>
            <p:cNvCxnSpPr/>
            <p:nvPr/>
          </p:nvCxnSpPr>
          <p:spPr>
            <a:xfrm>
              <a:off x="3733290" y="2048378"/>
              <a:ext cx="0" cy="272956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880021" y="2056617"/>
              <a:ext cx="0" cy="272956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017495" y="2048378"/>
              <a:ext cx="0" cy="272956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rapezoid 109"/>
            <p:cNvSpPr/>
            <p:nvPr/>
          </p:nvSpPr>
          <p:spPr>
            <a:xfrm>
              <a:off x="3529913" y="4786183"/>
              <a:ext cx="700216" cy="263611"/>
            </a:xfrm>
            <a:prstGeom prst="trapezoid">
              <a:avLst/>
            </a:prstGeom>
            <a:solidFill>
              <a:srgbClr val="EDD3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1" name="Trapezoid 110"/>
            <p:cNvSpPr/>
            <p:nvPr/>
          </p:nvSpPr>
          <p:spPr>
            <a:xfrm rot="10800000">
              <a:off x="3538150" y="1792836"/>
              <a:ext cx="700216" cy="263611"/>
            </a:xfrm>
            <a:prstGeom prst="trapezoid">
              <a:avLst/>
            </a:prstGeom>
            <a:solidFill>
              <a:srgbClr val="EDD3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80" name="Group 79"/>
          <p:cNvGrpSpPr/>
          <p:nvPr/>
        </p:nvGrpSpPr>
        <p:grpSpPr>
          <a:xfrm>
            <a:off x="11111407" y="2628867"/>
            <a:ext cx="708453" cy="3473302"/>
            <a:chOff x="3529913" y="1792836"/>
            <a:chExt cx="708453" cy="3256958"/>
          </a:xfrm>
        </p:grpSpPr>
        <p:sp>
          <p:nvSpPr>
            <p:cNvPr id="100" name="Rectangle 99"/>
            <p:cNvSpPr/>
            <p:nvPr/>
          </p:nvSpPr>
          <p:spPr>
            <a:xfrm>
              <a:off x="3608173" y="2048379"/>
              <a:ext cx="543697" cy="2737805"/>
            </a:xfrm>
            <a:prstGeom prst="rect">
              <a:avLst/>
            </a:prstGeom>
            <a:solidFill>
              <a:srgbClr val="EDD3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101" name="Straight Connector 100"/>
            <p:cNvCxnSpPr/>
            <p:nvPr/>
          </p:nvCxnSpPr>
          <p:spPr>
            <a:xfrm>
              <a:off x="3733290" y="2048378"/>
              <a:ext cx="0" cy="272956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80021" y="2056617"/>
              <a:ext cx="0" cy="272956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017495" y="2048378"/>
              <a:ext cx="0" cy="272956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Trapezoid 103"/>
            <p:cNvSpPr/>
            <p:nvPr/>
          </p:nvSpPr>
          <p:spPr>
            <a:xfrm>
              <a:off x="3529913" y="4786183"/>
              <a:ext cx="700216" cy="263611"/>
            </a:xfrm>
            <a:prstGeom prst="trapezoid">
              <a:avLst/>
            </a:prstGeom>
            <a:solidFill>
              <a:srgbClr val="EDD3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5" name="Trapezoid 104"/>
            <p:cNvSpPr/>
            <p:nvPr/>
          </p:nvSpPr>
          <p:spPr>
            <a:xfrm rot="10800000">
              <a:off x="3538150" y="1792836"/>
              <a:ext cx="700216" cy="263611"/>
            </a:xfrm>
            <a:prstGeom prst="trapezoid">
              <a:avLst/>
            </a:prstGeom>
            <a:solidFill>
              <a:srgbClr val="EDD37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Tree>
    <p:extLst>
      <p:ext uri="{BB962C8B-B14F-4D97-AF65-F5344CB8AC3E}">
        <p14:creationId xmlns:p14="http://schemas.microsoft.com/office/powerpoint/2010/main" val="2134615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Ephraim</a:t>
            </a:r>
          </a:p>
        </p:txBody>
      </p:sp>
      <p:sp>
        <p:nvSpPr>
          <p:cNvPr id="7" name="TextBox 6"/>
          <p:cNvSpPr txBox="1"/>
          <p:nvPr/>
        </p:nvSpPr>
        <p:spPr>
          <a:xfrm>
            <a:off x="94306" y="6485977"/>
            <a:ext cx="8031071" cy="369332"/>
          </a:xfrm>
          <a:prstGeom prst="rect">
            <a:avLst/>
          </a:prstGeom>
          <a:noFill/>
        </p:spPr>
        <p:txBody>
          <a:bodyPr wrap="square" rtlCol="0">
            <a:spAutoFit/>
          </a:bodyPr>
          <a:lstStyle/>
          <a:p>
            <a:r>
              <a:rPr lang="en-US" dirty="0">
                <a:solidFill>
                  <a:schemeClr val="bg1"/>
                </a:solidFill>
              </a:rPr>
              <a:t>Jeremiah 31:9; 1 Chr. 5:1-2; Deut. 33:13-17; D&amp;C 64:36; 133:26-34</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Image result for jehoiach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3020124" y="759521"/>
            <a:ext cx="9150251" cy="369332"/>
          </a:xfrm>
          <a:prstGeom prst="rect">
            <a:avLst/>
          </a:prstGeom>
        </p:spPr>
        <p:txBody>
          <a:bodyPr wrap="square">
            <a:spAutoFit/>
          </a:bodyPr>
          <a:lstStyle/>
          <a:p>
            <a:pPr fontAlgn="base"/>
            <a:r>
              <a:rPr lang="en-US" i="1" dirty="0">
                <a:solidFill>
                  <a:srgbClr val="FFFF00"/>
                </a:solidFill>
              </a:rPr>
              <a:t>Birthright placed upon the head of Joseph by divine revelation</a:t>
            </a:r>
            <a:endParaRPr lang="en-US" b="0" i="1" dirty="0">
              <a:solidFill>
                <a:srgbClr val="FFFF00"/>
              </a:solidFill>
              <a:effectLst/>
            </a:endParaRPr>
          </a:p>
        </p:txBody>
      </p:sp>
      <p:sp>
        <p:nvSpPr>
          <p:cNvPr id="2" name="Rectangle 1"/>
          <p:cNvSpPr/>
          <p:nvPr/>
        </p:nvSpPr>
        <p:spPr>
          <a:xfrm>
            <a:off x="307975" y="1576434"/>
            <a:ext cx="4590596" cy="4093428"/>
          </a:xfrm>
          <a:prstGeom prst="rect">
            <a:avLst/>
          </a:prstGeom>
        </p:spPr>
        <p:txBody>
          <a:bodyPr wrap="square">
            <a:spAutoFit/>
          </a:bodyPr>
          <a:lstStyle/>
          <a:p>
            <a:pPr fontAlgn="base"/>
            <a:r>
              <a:rPr lang="en-US" sz="2000" dirty="0">
                <a:solidFill>
                  <a:schemeClr val="bg1"/>
                </a:solidFill>
              </a:rPr>
              <a:t>“Joseph was the eldest son of Rachel and … the most worthy son of Jacob. …</a:t>
            </a:r>
          </a:p>
          <a:p>
            <a:pPr fontAlgn="base"/>
            <a:endParaRPr lang="en-US" sz="2000" dirty="0">
              <a:solidFill>
                <a:schemeClr val="bg1"/>
              </a:solidFill>
            </a:endParaRPr>
          </a:p>
          <a:p>
            <a:pPr fontAlgn="base"/>
            <a:r>
              <a:rPr lang="en-US" sz="2000" dirty="0">
                <a:solidFill>
                  <a:schemeClr val="bg1"/>
                </a:solidFill>
              </a:rPr>
              <a:t>“For reasons which we do not understand for the history of those events is very brief, this authority came down through the lineage of Joseph’s second son, Ephraim.</a:t>
            </a:r>
          </a:p>
          <a:p>
            <a:pPr fontAlgn="base"/>
            <a:endParaRPr lang="en-US" sz="2000" dirty="0">
              <a:solidFill>
                <a:schemeClr val="bg1"/>
              </a:solidFill>
            </a:endParaRPr>
          </a:p>
          <a:p>
            <a:pPr fontAlgn="base"/>
            <a:r>
              <a:rPr lang="en-US" sz="2000" dirty="0">
                <a:solidFill>
                  <a:schemeClr val="bg1"/>
                </a:solidFill>
              </a:rPr>
              <a:t> It was Ephraim who was called to occupy the position held by his father, and he is spoken of in the scriptures as the firstborn in Israel” (5)</a:t>
            </a:r>
          </a:p>
        </p:txBody>
      </p:sp>
      <p:sp>
        <p:nvSpPr>
          <p:cNvPr id="13" name="Rectangle 12"/>
          <p:cNvSpPr/>
          <p:nvPr/>
        </p:nvSpPr>
        <p:spPr>
          <a:xfrm>
            <a:off x="8809149" y="2305613"/>
            <a:ext cx="3171388" cy="2554545"/>
          </a:xfrm>
          <a:prstGeom prst="rect">
            <a:avLst/>
          </a:prstGeom>
        </p:spPr>
        <p:txBody>
          <a:bodyPr wrap="square">
            <a:spAutoFit/>
          </a:bodyPr>
          <a:lstStyle/>
          <a:p>
            <a:pPr fontAlgn="base"/>
            <a:r>
              <a:rPr lang="en-US" sz="2000" dirty="0">
                <a:solidFill>
                  <a:schemeClr val="bg1"/>
                </a:solidFill>
              </a:rPr>
              <a:t>“Ephraim was given the birthright in Israel, and in the last days it has been the tribe of Ephraim’s privilege first to bear the message of the Restoration of the gospel to the world and to gather scattered Israel (6)</a:t>
            </a:r>
          </a:p>
        </p:txBody>
      </p:sp>
      <p:grpSp>
        <p:nvGrpSpPr>
          <p:cNvPr id="5" name="Group 4"/>
          <p:cNvGrpSpPr/>
          <p:nvPr/>
        </p:nvGrpSpPr>
        <p:grpSpPr>
          <a:xfrm>
            <a:off x="4898571" y="1944968"/>
            <a:ext cx="3810000" cy="2775337"/>
            <a:chOff x="4898571" y="1944968"/>
            <a:chExt cx="3810000" cy="2775337"/>
          </a:xfrm>
        </p:grpSpPr>
        <p:pic>
          <p:nvPicPr>
            <p:cNvPr id="14338" name="Picture 2" descr="http://vigilantcitizen.com/wp-content/uploads/2009/06/baptismal-fo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71" y="1944968"/>
              <a:ext cx="3810000" cy="25050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206546" y="4474084"/>
              <a:ext cx="3171388" cy="246221"/>
            </a:xfrm>
            <a:prstGeom prst="rect">
              <a:avLst/>
            </a:prstGeom>
          </p:spPr>
          <p:txBody>
            <a:bodyPr wrap="square">
              <a:spAutoFit/>
            </a:bodyPr>
            <a:lstStyle/>
            <a:p>
              <a:pPr fontAlgn="base"/>
              <a:r>
                <a:rPr lang="en-US" sz="1000" dirty="0">
                  <a:solidFill>
                    <a:schemeClr val="bg1"/>
                  </a:solidFill>
                </a:rPr>
                <a:t>The Tribe of Ephraim is represented by the ox Deut. 33:17</a:t>
              </a:r>
            </a:p>
          </p:txBody>
        </p:sp>
      </p:grpSp>
    </p:spTree>
    <p:extLst>
      <p:ext uri="{BB962C8B-B14F-4D97-AF65-F5344CB8AC3E}">
        <p14:creationId xmlns:p14="http://schemas.microsoft.com/office/powerpoint/2010/main" val="37906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Joy and Happiness—A State of Well-Being</a:t>
            </a:r>
          </a:p>
        </p:txBody>
      </p:sp>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31:10-16</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60375" y="797036"/>
            <a:ext cx="6096000" cy="1569660"/>
          </a:xfrm>
          <a:prstGeom prst="rect">
            <a:avLst/>
          </a:prstGeom>
        </p:spPr>
        <p:txBody>
          <a:bodyPr>
            <a:spAutoFit/>
          </a:bodyPr>
          <a:lstStyle/>
          <a:p>
            <a:r>
              <a:rPr lang="en-US" sz="2400" dirty="0">
                <a:solidFill>
                  <a:schemeClr val="bg1"/>
                </a:solidFill>
              </a:rPr>
              <a:t>The promises of great abundance and rejoicing and the end of sorrow are exactly opposite to the promises given in other chapters of tragedy, desolation, and lamentation for Judah.</a:t>
            </a:r>
          </a:p>
        </p:txBody>
      </p:sp>
      <p:sp>
        <p:nvSpPr>
          <p:cNvPr id="29" name="Rectangle 28"/>
          <p:cNvSpPr/>
          <p:nvPr/>
        </p:nvSpPr>
        <p:spPr>
          <a:xfrm>
            <a:off x="6755369" y="2001050"/>
            <a:ext cx="4362643" cy="1938992"/>
          </a:xfrm>
          <a:prstGeom prst="rect">
            <a:avLst/>
          </a:prstGeom>
        </p:spPr>
        <p:txBody>
          <a:bodyPr wrap="square">
            <a:spAutoFit/>
          </a:bodyPr>
          <a:lstStyle/>
          <a:p>
            <a:r>
              <a:rPr lang="en-US" sz="2000" dirty="0">
                <a:solidFill>
                  <a:schemeClr val="bg1"/>
                </a:solidFill>
              </a:rPr>
              <a:t>Webster defines </a:t>
            </a:r>
            <a:r>
              <a:rPr lang="en-US" sz="2000" i="1" dirty="0">
                <a:solidFill>
                  <a:schemeClr val="bg1"/>
                </a:solidFill>
              </a:rPr>
              <a:t>joy </a:t>
            </a:r>
            <a:r>
              <a:rPr lang="en-US" sz="2000" dirty="0">
                <a:solidFill>
                  <a:schemeClr val="bg1"/>
                </a:solidFill>
              </a:rPr>
              <a:t>as “1. The emotion excited by the acquisition or expectation of good; … gladness; delight. 2. State of happiness; … bliss. … 3. That which causes … happiness.” He says that </a:t>
            </a:r>
            <a:r>
              <a:rPr lang="en-US" sz="2000" i="1" dirty="0">
                <a:solidFill>
                  <a:schemeClr val="bg1"/>
                </a:solidFill>
              </a:rPr>
              <a:t>happiness </a:t>
            </a:r>
            <a:r>
              <a:rPr lang="en-US" sz="2000" dirty="0">
                <a:solidFill>
                  <a:schemeClr val="bg1"/>
                </a:solidFill>
              </a:rPr>
              <a:t>is “a state of well-being.”</a:t>
            </a:r>
          </a:p>
        </p:txBody>
      </p:sp>
      <p:grpSp>
        <p:nvGrpSpPr>
          <p:cNvPr id="9" name="Group 8"/>
          <p:cNvGrpSpPr/>
          <p:nvPr/>
        </p:nvGrpSpPr>
        <p:grpSpPr>
          <a:xfrm>
            <a:off x="1311820" y="3267373"/>
            <a:ext cx="8659493" cy="3007552"/>
            <a:chOff x="1311820" y="3267373"/>
            <a:chExt cx="8659493" cy="3007552"/>
          </a:xfrm>
        </p:grpSpPr>
        <p:sp>
          <p:nvSpPr>
            <p:cNvPr id="5" name="Rectangle 4"/>
            <p:cNvSpPr/>
            <p:nvPr/>
          </p:nvSpPr>
          <p:spPr>
            <a:xfrm>
              <a:off x="3875313" y="4540206"/>
              <a:ext cx="6096000" cy="1477328"/>
            </a:xfrm>
            <a:prstGeom prst="rect">
              <a:avLst/>
            </a:prstGeom>
          </p:spPr>
          <p:txBody>
            <a:bodyPr>
              <a:spAutoFit/>
            </a:bodyPr>
            <a:lstStyle/>
            <a:p>
              <a:r>
                <a:rPr lang="en-US" dirty="0">
                  <a:solidFill>
                    <a:schemeClr val="bg1"/>
                  </a:solidFill>
                  <a:latin typeface="Calibri" panose="020F0502020204030204" pitchFamily="34" charset="0"/>
                </a:rPr>
                <a:t>The Prophet Joseph Smith defined </a:t>
              </a:r>
              <a:r>
                <a:rPr lang="en-US" i="1" dirty="0">
                  <a:solidFill>
                    <a:schemeClr val="bg1"/>
                  </a:solidFill>
                  <a:latin typeface="Calibri" panose="020F0502020204030204" pitchFamily="34" charset="0"/>
                </a:rPr>
                <a:t>happiness </a:t>
              </a:r>
              <a:r>
                <a:rPr lang="en-US" dirty="0">
                  <a:solidFill>
                    <a:schemeClr val="bg1"/>
                  </a:solidFill>
                  <a:latin typeface="Calibri" panose="020F0502020204030204" pitchFamily="34" charset="0"/>
                </a:rPr>
                <a:t>as “the object and design of our existence; and [it] will be the end thereof,” he continued, “if we pursue the path that leads to it; and this path is virtue, uprightness, faithfulness, holiness, and keeping all the commandments of God.” (4)</a:t>
              </a:r>
              <a:endParaRPr lang="en-US" dirty="0">
                <a:solidFill>
                  <a:schemeClr val="bg1"/>
                </a:solidFill>
              </a:endParaRPr>
            </a:p>
          </p:txBody>
        </p:sp>
        <p:pic>
          <p:nvPicPr>
            <p:cNvPr id="15362" name="Picture 2" descr="http://mormonbeliefs.org/files/2011/06/joseph-smith-stat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820" y="3267373"/>
              <a:ext cx="2406041" cy="30075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631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Rachel Weeping For Her Children</a:t>
            </a:r>
          </a:p>
        </p:txBody>
      </p:sp>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31:15-17</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92195" y="1702514"/>
            <a:ext cx="6096000" cy="1938992"/>
          </a:xfrm>
          <a:prstGeom prst="rect">
            <a:avLst/>
          </a:prstGeom>
        </p:spPr>
        <p:txBody>
          <a:bodyPr>
            <a:spAutoFit/>
          </a:bodyPr>
          <a:lstStyle/>
          <a:p>
            <a:r>
              <a:rPr lang="en-US" sz="2400" dirty="0">
                <a:solidFill>
                  <a:schemeClr val="bg1"/>
                </a:solidFill>
              </a:rPr>
              <a:t>Rachel, the beloved spouse of Jacob, earnestly desired children. She is here depicted as bitterly weeping for her children and refusing to be comforted because she had none, for they had been taken captive.</a:t>
            </a:r>
          </a:p>
        </p:txBody>
      </p:sp>
      <p:sp>
        <p:nvSpPr>
          <p:cNvPr id="10" name="Rectangle 9"/>
          <p:cNvSpPr/>
          <p:nvPr/>
        </p:nvSpPr>
        <p:spPr>
          <a:xfrm>
            <a:off x="11575340" y="6403993"/>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endParaRPr lang="en-US" dirty="0"/>
          </a:p>
        </p:txBody>
      </p:sp>
      <p:sp>
        <p:nvSpPr>
          <p:cNvPr id="8" name="Rectangle 7"/>
          <p:cNvSpPr/>
          <p:nvPr/>
        </p:nvSpPr>
        <p:spPr>
          <a:xfrm>
            <a:off x="2524260" y="5424785"/>
            <a:ext cx="8261190" cy="1200329"/>
          </a:xfrm>
          <a:prstGeom prst="rect">
            <a:avLst/>
          </a:prstGeom>
        </p:spPr>
        <p:txBody>
          <a:bodyPr wrap="square">
            <a:spAutoFit/>
          </a:bodyPr>
          <a:lstStyle/>
          <a:p>
            <a:r>
              <a:rPr lang="en-US" i="1" dirty="0">
                <a:solidFill>
                  <a:srgbClr val="FFFF00"/>
                </a:solidFill>
                <a:latin typeface="Palatino"/>
              </a:rPr>
              <a:t>In Rama was there a voice heard, lamentation, and weeping, and great mourning, Rachel weeping for her children, and would not be comforted, because they are not.</a:t>
            </a:r>
          </a:p>
          <a:p>
            <a:r>
              <a:rPr lang="en-US" i="1" dirty="0">
                <a:solidFill>
                  <a:srgbClr val="FFFF00"/>
                </a:solidFill>
                <a:latin typeface="Palatino"/>
              </a:rPr>
              <a:t>Matthew 2:18</a:t>
            </a:r>
            <a:endParaRPr lang="en-US" i="1" dirty="0">
              <a:solidFill>
                <a:srgbClr val="FFFF00"/>
              </a:solidFill>
            </a:endParaRPr>
          </a:p>
        </p:txBody>
      </p:sp>
      <p:grpSp>
        <p:nvGrpSpPr>
          <p:cNvPr id="11" name="Group 10"/>
          <p:cNvGrpSpPr/>
          <p:nvPr/>
        </p:nvGrpSpPr>
        <p:grpSpPr>
          <a:xfrm>
            <a:off x="7226076" y="944187"/>
            <a:ext cx="2817812" cy="4333447"/>
            <a:chOff x="2384425" y="3361776"/>
            <a:chExt cx="2247900" cy="3305088"/>
          </a:xfrm>
        </p:grpSpPr>
        <p:pic>
          <p:nvPicPr>
            <p:cNvPr id="3074" name="Picture 2" descr="https://s-media-cache-ak0.pinimg.com/236x/14/fd/de/14fdde52fb5b26137129eb22383b07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25" y="3361776"/>
              <a:ext cx="2247900" cy="31242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84425" y="6405254"/>
              <a:ext cx="2125903" cy="261610"/>
            </a:xfrm>
            <a:prstGeom prst="rect">
              <a:avLst/>
            </a:prstGeom>
          </p:spPr>
          <p:txBody>
            <a:bodyPr wrap="none">
              <a:spAutoFit/>
            </a:bodyPr>
            <a:lstStyle/>
            <a:p>
              <a:r>
                <a:rPr lang="en-US" sz="1100" dirty="0">
                  <a:solidFill>
                    <a:schemeClr val="bg1"/>
                  </a:solidFill>
                  <a:latin typeface="arial" panose="020B0604020202020204" pitchFamily="34" charset="0"/>
                </a:rPr>
                <a:t>Montparnasse Cemetery, Paris</a:t>
              </a:r>
              <a:endParaRPr lang="en-US" sz="1100" dirty="0">
                <a:solidFill>
                  <a:schemeClr val="bg1"/>
                </a:solidFill>
              </a:endParaRPr>
            </a:p>
          </p:txBody>
        </p:sp>
      </p:grpSp>
    </p:spTree>
    <p:extLst>
      <p:ext uri="{BB962C8B-B14F-4D97-AF65-F5344CB8AC3E}">
        <p14:creationId xmlns:p14="http://schemas.microsoft.com/office/powerpoint/2010/main" val="36986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Woman Shall Compass A Man</a:t>
            </a:r>
          </a:p>
        </p:txBody>
      </p:sp>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31:22</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81653" y="1382022"/>
            <a:ext cx="6768504" cy="3785652"/>
          </a:xfrm>
          <a:prstGeom prst="rect">
            <a:avLst/>
          </a:prstGeom>
        </p:spPr>
        <p:txBody>
          <a:bodyPr wrap="square">
            <a:spAutoFit/>
          </a:bodyPr>
          <a:lstStyle/>
          <a:p>
            <a:r>
              <a:rPr lang="en-US" sz="2400" dirty="0">
                <a:solidFill>
                  <a:schemeClr val="bg1"/>
                </a:solidFill>
              </a:rPr>
              <a:t>Many times in Hebrew writing Israel is described as a woman and sometimes as a bride. </a:t>
            </a:r>
          </a:p>
          <a:p>
            <a:endParaRPr lang="en-US" sz="2400" dirty="0">
              <a:solidFill>
                <a:schemeClr val="bg1"/>
              </a:solidFill>
            </a:endParaRPr>
          </a:p>
          <a:p>
            <a:r>
              <a:rPr lang="en-US" sz="2400" dirty="0">
                <a:solidFill>
                  <a:schemeClr val="bg1"/>
                </a:solidFill>
              </a:rPr>
              <a:t>The marriage relationship between the woman (Israel) and her husband (the Lord Jesus Christ) is used to depict a very tender, intimate association.</a:t>
            </a:r>
          </a:p>
          <a:p>
            <a:endParaRPr lang="en-US" sz="2400" dirty="0">
              <a:solidFill>
                <a:schemeClr val="bg1"/>
              </a:solidFill>
            </a:endParaRPr>
          </a:p>
          <a:p>
            <a:r>
              <a:rPr lang="en-US" sz="2400" dirty="0">
                <a:solidFill>
                  <a:schemeClr val="bg1"/>
                </a:solidFill>
              </a:rPr>
              <a:t>The Lord used this relationship numerous times in the scriptures as an example of His commitment to care for, protect, and bless His covenant people.</a:t>
            </a:r>
          </a:p>
        </p:txBody>
      </p:sp>
      <p:sp>
        <p:nvSpPr>
          <p:cNvPr id="10" name="Rectangle 9"/>
          <p:cNvSpPr/>
          <p:nvPr/>
        </p:nvSpPr>
        <p:spPr>
          <a:xfrm>
            <a:off x="11575340" y="6403993"/>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endParaRPr lang="en-US" dirty="0"/>
          </a:p>
        </p:txBody>
      </p:sp>
      <p:pic>
        <p:nvPicPr>
          <p:cNvPr id="4100" name="Picture 4" descr="https://s-media-cache-ak0.pinimg.com/736x/99/0d/c0/990dc0b0aae7d68dc1fc5648841b1e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157" y="2072228"/>
            <a:ext cx="4127261" cy="309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2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fontAlgn="base"/>
            <a:r>
              <a:rPr lang="en-US" sz="4000" dirty="0">
                <a:solidFill>
                  <a:schemeClr val="bg1"/>
                </a:solidFill>
              </a:rPr>
              <a:t>Sour Grapes and Children’s Teeth</a:t>
            </a:r>
          </a:p>
        </p:txBody>
      </p:sp>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31:29-30</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875313" y="1592330"/>
            <a:ext cx="6768504" cy="1200329"/>
          </a:xfrm>
          <a:prstGeom prst="rect">
            <a:avLst/>
          </a:prstGeom>
        </p:spPr>
        <p:txBody>
          <a:bodyPr wrap="square">
            <a:spAutoFit/>
          </a:bodyPr>
          <a:lstStyle/>
          <a:p>
            <a:r>
              <a:rPr lang="en-US" sz="2400" dirty="0">
                <a:solidFill>
                  <a:schemeClr val="bg1"/>
                </a:solidFill>
              </a:rPr>
              <a:t>Children are affected by what their parents are and do. Apparently the Jews had erroneously set a stigma on the children of known sinners</a:t>
            </a:r>
          </a:p>
        </p:txBody>
      </p:sp>
      <p:sp>
        <p:nvSpPr>
          <p:cNvPr id="8" name="Rectangle 7"/>
          <p:cNvSpPr/>
          <p:nvPr/>
        </p:nvSpPr>
        <p:spPr>
          <a:xfrm>
            <a:off x="3782820" y="3669822"/>
            <a:ext cx="7831735" cy="2308324"/>
          </a:xfrm>
          <a:prstGeom prst="rect">
            <a:avLst/>
          </a:prstGeom>
        </p:spPr>
        <p:txBody>
          <a:bodyPr wrap="square">
            <a:spAutoFit/>
          </a:bodyPr>
          <a:lstStyle/>
          <a:p>
            <a:r>
              <a:rPr lang="en-US" sz="2400" dirty="0">
                <a:solidFill>
                  <a:schemeClr val="bg1"/>
                </a:solidFill>
              </a:rPr>
              <a:t> Children will not be punished for their parents’ sins….</a:t>
            </a:r>
          </a:p>
          <a:p>
            <a:endParaRPr lang="en-US" sz="2400" dirty="0">
              <a:solidFill>
                <a:schemeClr val="bg1"/>
              </a:solidFill>
            </a:endParaRPr>
          </a:p>
          <a:p>
            <a:r>
              <a:rPr lang="en-US" sz="4800" dirty="0">
                <a:solidFill>
                  <a:srgbClr val="FFFF00"/>
                </a:solidFill>
              </a:rPr>
              <a:t>However: </a:t>
            </a:r>
          </a:p>
          <a:p>
            <a:endParaRPr lang="en-US" sz="2400" dirty="0">
              <a:solidFill>
                <a:schemeClr val="bg1"/>
              </a:solidFill>
            </a:endParaRPr>
          </a:p>
          <a:p>
            <a:r>
              <a:rPr lang="en-US" sz="2400" dirty="0">
                <a:solidFill>
                  <a:schemeClr val="bg1"/>
                </a:solidFill>
              </a:rPr>
              <a:t>Children may suffer the consequences of parental sins</a:t>
            </a:r>
          </a:p>
        </p:txBody>
      </p:sp>
      <p:sp>
        <p:nvSpPr>
          <p:cNvPr id="5" name="Rectangle 4"/>
          <p:cNvSpPr/>
          <p:nvPr/>
        </p:nvSpPr>
        <p:spPr>
          <a:xfrm>
            <a:off x="11527972" y="6301311"/>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endParaRPr lang="en-US" dirty="0"/>
          </a:p>
        </p:txBody>
      </p:sp>
      <p:pic>
        <p:nvPicPr>
          <p:cNvPr id="5122" name="Picture 2" descr="http://www.conradschmitt.com/images/service/xlarge/1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59" y="1171701"/>
            <a:ext cx="2997902" cy="4931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6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fade">
                                      <p:cBhvr>
                                        <p:cTn id="11" dur="500"/>
                                        <p:tgtEl>
                                          <p:spTgt spid="8">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The Restoration of the Gospel</a:t>
            </a:r>
          </a:p>
        </p:txBody>
      </p:sp>
      <p:sp>
        <p:nvSpPr>
          <p:cNvPr id="7" name="TextBox 6"/>
          <p:cNvSpPr txBox="1"/>
          <p:nvPr/>
        </p:nvSpPr>
        <p:spPr>
          <a:xfrm>
            <a:off x="94306" y="6485977"/>
            <a:ext cx="6718618" cy="369332"/>
          </a:xfrm>
          <a:prstGeom prst="rect">
            <a:avLst/>
          </a:prstGeom>
          <a:noFill/>
        </p:spPr>
        <p:txBody>
          <a:bodyPr wrap="square" rtlCol="0">
            <a:spAutoFit/>
          </a:bodyPr>
          <a:lstStyle/>
          <a:p>
            <a:r>
              <a:rPr lang="en-US" dirty="0">
                <a:solidFill>
                  <a:schemeClr val="bg1"/>
                </a:solidFill>
              </a:rPr>
              <a:t>Jeremiah 31:31-34;  Isaiah 11; Romans 11:25–27</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813845" y="4173612"/>
            <a:ext cx="6096000" cy="1938992"/>
          </a:xfrm>
          <a:prstGeom prst="rect">
            <a:avLst/>
          </a:prstGeom>
        </p:spPr>
        <p:txBody>
          <a:bodyPr>
            <a:spAutoFit/>
          </a:bodyPr>
          <a:lstStyle/>
          <a:p>
            <a:r>
              <a:rPr lang="en-US" sz="2400" dirty="0">
                <a:solidFill>
                  <a:schemeClr val="bg1"/>
                </a:solidFill>
              </a:rPr>
              <a:t>This covenant has never been established with the house of Israel, nor with the house of Judah, for it requires two parties to make a covenant, and those two parties must be agreed, or no covenant can be made. (2)</a:t>
            </a:r>
          </a:p>
        </p:txBody>
      </p:sp>
      <p:sp>
        <p:nvSpPr>
          <p:cNvPr id="2" name="Rectangle 1"/>
          <p:cNvSpPr/>
          <p:nvPr/>
        </p:nvSpPr>
        <p:spPr>
          <a:xfrm>
            <a:off x="409244" y="883498"/>
            <a:ext cx="6768504" cy="2308324"/>
          </a:xfrm>
          <a:prstGeom prst="rect">
            <a:avLst/>
          </a:prstGeom>
        </p:spPr>
        <p:txBody>
          <a:bodyPr wrap="square">
            <a:spAutoFit/>
          </a:bodyPr>
          <a:lstStyle/>
          <a:p>
            <a:r>
              <a:rPr lang="en-US" sz="2400" dirty="0">
                <a:solidFill>
                  <a:schemeClr val="bg1"/>
                </a:solidFill>
              </a:rPr>
              <a:t>“The time has at last arrived when the God of Abraham, of Isaac, and of Jacob, has set His hand again the second time to recover the remnants of his people, … and establish that covenant with them, which was promised when their sins should be taken away.” (4)</a:t>
            </a:r>
          </a:p>
        </p:txBody>
      </p:sp>
      <p:pic>
        <p:nvPicPr>
          <p:cNvPr id="6146" name="Picture 2" descr="https://gardeninacity.files.wordpress.com/2013/10/2013-09-06-06-55-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3482" y="944187"/>
            <a:ext cx="3480415" cy="52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31:34</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68807" y="907112"/>
            <a:ext cx="6768504" cy="4832092"/>
          </a:xfrm>
          <a:prstGeom prst="rect">
            <a:avLst/>
          </a:prstGeom>
        </p:spPr>
        <p:txBody>
          <a:bodyPr wrap="square">
            <a:spAutoFit/>
          </a:bodyPr>
          <a:lstStyle/>
          <a:p>
            <a:r>
              <a:rPr lang="en-US" sz="2800" dirty="0">
                <a:solidFill>
                  <a:schemeClr val="bg1"/>
                </a:solidFill>
              </a:rPr>
              <a:t>“The Lord has promised that the time shall come when every man shall be his own teacher, that is, he will know because of righteous living what to do. </a:t>
            </a:r>
          </a:p>
          <a:p>
            <a:endParaRPr lang="en-US" sz="2800" dirty="0">
              <a:solidFill>
                <a:schemeClr val="bg1"/>
              </a:solidFill>
            </a:endParaRPr>
          </a:p>
          <a:p>
            <a:r>
              <a:rPr lang="en-US" sz="2800" dirty="0">
                <a:solidFill>
                  <a:schemeClr val="bg1"/>
                </a:solidFill>
              </a:rPr>
              <a:t>He will be so filled with the Spirit of the Lord that he will be guided and directed in doing right without the necessity of someone coming into his home to set it in order.</a:t>
            </a:r>
          </a:p>
          <a:p>
            <a:endParaRPr lang="en-US" sz="2800" dirty="0">
              <a:solidFill>
                <a:schemeClr val="bg1"/>
              </a:solidFill>
            </a:endParaRPr>
          </a:p>
          <a:p>
            <a:r>
              <a:rPr lang="en-US" sz="2800" dirty="0">
                <a:solidFill>
                  <a:schemeClr val="bg1"/>
                </a:solidFill>
              </a:rPr>
              <a:t>Now is a good time for us to begin.”</a:t>
            </a:r>
          </a:p>
        </p:txBody>
      </p:sp>
      <p:sp>
        <p:nvSpPr>
          <p:cNvPr id="27" name="Rectangle 26"/>
          <p:cNvSpPr/>
          <p:nvPr/>
        </p:nvSpPr>
        <p:spPr>
          <a:xfrm>
            <a:off x="11575340" y="6403993"/>
            <a:ext cx="442750" cy="369332"/>
          </a:xfrm>
          <a:prstGeom prst="rect">
            <a:avLst/>
          </a:prstGeom>
        </p:spPr>
        <p:txBody>
          <a:bodyPr wrap="none">
            <a:spAutoFit/>
          </a:bodyPr>
          <a:lstStyle/>
          <a:p>
            <a:r>
              <a:rPr lang="en-US" dirty="0">
                <a:solidFill>
                  <a:schemeClr val="bg1"/>
                </a:solidFill>
                <a:latin typeface="Calibri" panose="020F0502020204030204" pitchFamily="34" charset="0"/>
              </a:rPr>
              <a:t>(5)</a:t>
            </a:r>
            <a:endParaRPr lang="en-US" dirty="0"/>
          </a:p>
        </p:txBody>
      </p:sp>
      <p:pic>
        <p:nvPicPr>
          <p:cNvPr id="7170" name="Picture 2" descr="http://historyofmormonism.com/files/2010/05/Joseph-Fielding-Smith-morm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6529" t="10465" r="6731" b="14535"/>
          <a:stretch/>
        </p:blipFill>
        <p:spPr bwMode="auto">
          <a:xfrm>
            <a:off x="8706117" y="1558343"/>
            <a:ext cx="2537139" cy="332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9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Jeremiah is Imprisoned</a:t>
            </a:r>
          </a:p>
        </p:txBody>
      </p:sp>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32</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781835" y="797036"/>
            <a:ext cx="8628330" cy="369332"/>
          </a:xfrm>
          <a:prstGeom prst="rect">
            <a:avLst/>
          </a:prstGeom>
        </p:spPr>
        <p:txBody>
          <a:bodyPr wrap="square">
            <a:spAutoFit/>
          </a:bodyPr>
          <a:lstStyle/>
          <a:p>
            <a:pPr fontAlgn="base"/>
            <a:r>
              <a:rPr lang="en-US" dirty="0">
                <a:solidFill>
                  <a:srgbClr val="FFFF00"/>
                </a:solidFill>
              </a:rPr>
              <a:t>In the 10th year of Zedekiah king of Judah, which </a:t>
            </a:r>
            <a:r>
              <a:rPr lang="en-US" i="1" dirty="0">
                <a:solidFill>
                  <a:srgbClr val="FFFF00"/>
                </a:solidFill>
              </a:rPr>
              <a:t>was</a:t>
            </a:r>
            <a:r>
              <a:rPr lang="en-US" dirty="0">
                <a:solidFill>
                  <a:srgbClr val="FFFF00"/>
                </a:solidFill>
              </a:rPr>
              <a:t> the 18th year of Nebuchadnezzar</a:t>
            </a:r>
          </a:p>
        </p:txBody>
      </p:sp>
      <p:sp>
        <p:nvSpPr>
          <p:cNvPr id="16" name="TextBox 15"/>
          <p:cNvSpPr txBox="1"/>
          <p:nvPr/>
        </p:nvSpPr>
        <p:spPr>
          <a:xfrm>
            <a:off x="827999" y="1742670"/>
            <a:ext cx="2514645" cy="1323439"/>
          </a:xfrm>
          <a:prstGeom prst="rect">
            <a:avLst/>
          </a:prstGeom>
          <a:noFill/>
        </p:spPr>
        <p:txBody>
          <a:bodyPr wrap="square" rtlCol="0">
            <a:spAutoFit/>
          </a:bodyPr>
          <a:lstStyle/>
          <a:p>
            <a:r>
              <a:rPr lang="en-US" sz="2000" dirty="0">
                <a:solidFill>
                  <a:schemeClr val="bg1"/>
                </a:solidFill>
              </a:rPr>
              <a:t>Jeremiah was shut up in the courts which was the house of Zedekiah</a:t>
            </a:r>
          </a:p>
        </p:txBody>
      </p:sp>
      <p:sp>
        <p:nvSpPr>
          <p:cNvPr id="17" name="TextBox 16"/>
          <p:cNvSpPr txBox="1"/>
          <p:nvPr/>
        </p:nvSpPr>
        <p:spPr>
          <a:xfrm>
            <a:off x="7878324" y="1896558"/>
            <a:ext cx="3781007" cy="1015663"/>
          </a:xfrm>
          <a:prstGeom prst="rect">
            <a:avLst/>
          </a:prstGeom>
          <a:noFill/>
        </p:spPr>
        <p:txBody>
          <a:bodyPr wrap="square" rtlCol="0">
            <a:spAutoFit/>
          </a:bodyPr>
          <a:lstStyle/>
          <a:p>
            <a:r>
              <a:rPr lang="en-US" sz="2000" dirty="0">
                <a:solidFill>
                  <a:schemeClr val="bg1"/>
                </a:solidFill>
              </a:rPr>
              <a:t>Jeremiah bought the field of </a:t>
            </a:r>
            <a:r>
              <a:rPr lang="en-US" sz="2000" dirty="0" err="1">
                <a:solidFill>
                  <a:schemeClr val="bg1"/>
                </a:solidFill>
              </a:rPr>
              <a:t>Hanameel</a:t>
            </a:r>
            <a:r>
              <a:rPr lang="en-US" sz="2000" dirty="0">
                <a:solidFill>
                  <a:schemeClr val="bg1"/>
                </a:solidFill>
              </a:rPr>
              <a:t>, his cousin, and gave him 17 shekels of silver</a:t>
            </a:r>
          </a:p>
        </p:txBody>
      </p:sp>
      <p:sp>
        <p:nvSpPr>
          <p:cNvPr id="2" name="Rectangle 1"/>
          <p:cNvSpPr/>
          <p:nvPr/>
        </p:nvSpPr>
        <p:spPr>
          <a:xfrm>
            <a:off x="1374850" y="4381076"/>
            <a:ext cx="9442300" cy="1938992"/>
          </a:xfrm>
          <a:prstGeom prst="rect">
            <a:avLst/>
          </a:prstGeom>
        </p:spPr>
        <p:txBody>
          <a:bodyPr wrap="square">
            <a:spAutoFit/>
          </a:bodyPr>
          <a:lstStyle/>
          <a:p>
            <a:r>
              <a:rPr lang="en-US" sz="2400" dirty="0">
                <a:solidFill>
                  <a:schemeClr val="bg1"/>
                </a:solidFill>
              </a:rPr>
              <a:t>While Jeremiah was in prison, his cousin came to him and asked him to buy property in their family’s ancestral homeland, which was near Jerusalem. The Lord revealed to Jeremiah that purchasing this land was a symbolic witness that the Jews would someday return from captivity and possess the promised land once again.</a:t>
            </a:r>
          </a:p>
        </p:txBody>
      </p:sp>
      <p:pic>
        <p:nvPicPr>
          <p:cNvPr id="8196" name="Picture 4" descr="C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313" y="1467223"/>
            <a:ext cx="3580346" cy="269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6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What Will the Lord Do For Scattered Israel?</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56221059"/>
              </p:ext>
            </p:extLst>
          </p:nvPr>
        </p:nvGraphicFramePr>
        <p:xfrm>
          <a:off x="94306" y="2829980"/>
          <a:ext cx="12042135" cy="944880"/>
        </p:xfrm>
        <a:graphic>
          <a:graphicData uri="http://schemas.openxmlformats.org/drawingml/2006/table">
            <a:tbl>
              <a:tblPr firstRow="1" bandRow="1">
                <a:tableStyleId>{5C22544A-7EE6-4342-B048-85BDC9FD1C3A}</a:tableStyleId>
              </a:tblPr>
              <a:tblGrid>
                <a:gridCol w="1720305">
                  <a:extLst>
                    <a:ext uri="{9D8B030D-6E8A-4147-A177-3AD203B41FA5}">
                      <a16:colId xmlns:a16="http://schemas.microsoft.com/office/drawing/2014/main" val="20000"/>
                    </a:ext>
                  </a:extLst>
                </a:gridCol>
                <a:gridCol w="1720305">
                  <a:extLst>
                    <a:ext uri="{9D8B030D-6E8A-4147-A177-3AD203B41FA5}">
                      <a16:colId xmlns:a16="http://schemas.microsoft.com/office/drawing/2014/main" val="20001"/>
                    </a:ext>
                  </a:extLst>
                </a:gridCol>
                <a:gridCol w="1720305">
                  <a:extLst>
                    <a:ext uri="{9D8B030D-6E8A-4147-A177-3AD203B41FA5}">
                      <a16:colId xmlns:a16="http://schemas.microsoft.com/office/drawing/2014/main" val="20002"/>
                    </a:ext>
                  </a:extLst>
                </a:gridCol>
                <a:gridCol w="1720305">
                  <a:extLst>
                    <a:ext uri="{9D8B030D-6E8A-4147-A177-3AD203B41FA5}">
                      <a16:colId xmlns:a16="http://schemas.microsoft.com/office/drawing/2014/main" val="20003"/>
                    </a:ext>
                  </a:extLst>
                </a:gridCol>
                <a:gridCol w="1720305">
                  <a:extLst>
                    <a:ext uri="{9D8B030D-6E8A-4147-A177-3AD203B41FA5}">
                      <a16:colId xmlns:a16="http://schemas.microsoft.com/office/drawing/2014/main" val="20004"/>
                    </a:ext>
                  </a:extLst>
                </a:gridCol>
                <a:gridCol w="1720305">
                  <a:extLst>
                    <a:ext uri="{9D8B030D-6E8A-4147-A177-3AD203B41FA5}">
                      <a16:colId xmlns:a16="http://schemas.microsoft.com/office/drawing/2014/main" val="20005"/>
                    </a:ext>
                  </a:extLst>
                </a:gridCol>
                <a:gridCol w="1720305">
                  <a:extLst>
                    <a:ext uri="{9D8B030D-6E8A-4147-A177-3AD203B41FA5}">
                      <a16:colId xmlns:a16="http://schemas.microsoft.com/office/drawing/2014/main" val="20006"/>
                    </a:ext>
                  </a:extLst>
                </a:gridCol>
              </a:tblGrid>
              <a:tr h="370840">
                <a:tc>
                  <a:txBody>
                    <a:bodyPr/>
                    <a:lstStyle/>
                    <a:p>
                      <a:pPr algn="ctr"/>
                      <a:r>
                        <a:rPr lang="en-US" sz="2800" dirty="0"/>
                        <a:t>Jeremiah 32:37</a:t>
                      </a:r>
                    </a:p>
                  </a:txBody>
                  <a:tcPr/>
                </a:tc>
                <a:tc>
                  <a:txBody>
                    <a:bodyPr/>
                    <a:lstStyle/>
                    <a:p>
                      <a:pPr algn="ctr"/>
                      <a:r>
                        <a:rPr lang="en-US" sz="2800" dirty="0"/>
                        <a:t>Jeremiah 32:37</a:t>
                      </a:r>
                    </a:p>
                  </a:txBody>
                  <a:tcPr/>
                </a:tc>
                <a:tc>
                  <a:txBody>
                    <a:bodyPr/>
                    <a:lstStyle/>
                    <a:p>
                      <a:pPr algn="ctr"/>
                      <a:r>
                        <a:rPr lang="en-US" sz="2800" dirty="0"/>
                        <a:t>Jeremiah 32:42</a:t>
                      </a:r>
                    </a:p>
                  </a:txBody>
                  <a:tcPr/>
                </a:tc>
                <a:tc>
                  <a:txBody>
                    <a:bodyPr/>
                    <a:lstStyle/>
                    <a:p>
                      <a:pPr algn="ctr"/>
                      <a:r>
                        <a:rPr lang="en-US" sz="2800" dirty="0"/>
                        <a:t>Jeremiah 33:6</a:t>
                      </a:r>
                    </a:p>
                  </a:txBody>
                  <a:tcPr/>
                </a:tc>
                <a:tc>
                  <a:txBody>
                    <a:bodyPr/>
                    <a:lstStyle/>
                    <a:p>
                      <a:pPr algn="ctr"/>
                      <a:r>
                        <a:rPr lang="en-US" sz="2800" dirty="0"/>
                        <a:t>Jeremiah 33:7</a:t>
                      </a:r>
                    </a:p>
                  </a:txBody>
                  <a:tcPr/>
                </a:tc>
                <a:tc>
                  <a:txBody>
                    <a:bodyPr/>
                    <a:lstStyle/>
                    <a:p>
                      <a:pPr algn="ctr"/>
                      <a:r>
                        <a:rPr lang="en-US" sz="2800" dirty="0"/>
                        <a:t>Jeremiah 33:8</a:t>
                      </a:r>
                    </a:p>
                  </a:txBody>
                  <a:tcPr/>
                </a:tc>
                <a:tc>
                  <a:txBody>
                    <a:bodyPr/>
                    <a:lstStyle/>
                    <a:p>
                      <a:pPr algn="ctr"/>
                      <a:r>
                        <a:rPr lang="en-US" sz="2800" dirty="0"/>
                        <a:t>Jeremiah 33:8</a:t>
                      </a:r>
                    </a:p>
                  </a:txBody>
                  <a:tcPr/>
                </a:tc>
                <a:extLst>
                  <a:ext uri="{0D108BD9-81ED-4DB2-BD59-A6C34878D82A}">
                    <a16:rowId xmlns:a16="http://schemas.microsoft.com/office/drawing/2014/main" val="10000"/>
                  </a:ext>
                </a:extLst>
              </a:tr>
            </a:tbl>
          </a:graphicData>
        </a:graphic>
      </p:graphicFrame>
      <p:grpSp>
        <p:nvGrpSpPr>
          <p:cNvPr id="21" name="Group 20"/>
          <p:cNvGrpSpPr/>
          <p:nvPr/>
        </p:nvGrpSpPr>
        <p:grpSpPr>
          <a:xfrm>
            <a:off x="-184180" y="3857844"/>
            <a:ext cx="2266681" cy="1264620"/>
            <a:chOff x="-184180" y="3857844"/>
            <a:chExt cx="2266681" cy="1264620"/>
          </a:xfrm>
        </p:grpSpPr>
        <p:sp>
          <p:nvSpPr>
            <p:cNvPr id="8" name="TextBox 7"/>
            <p:cNvSpPr txBox="1"/>
            <p:nvPr/>
          </p:nvSpPr>
          <p:spPr>
            <a:xfrm>
              <a:off x="-184180" y="4660799"/>
              <a:ext cx="2266681" cy="461665"/>
            </a:xfrm>
            <a:prstGeom prst="rect">
              <a:avLst/>
            </a:prstGeom>
            <a:noFill/>
          </p:spPr>
          <p:txBody>
            <a:bodyPr wrap="square" rtlCol="0">
              <a:spAutoFit/>
            </a:bodyPr>
            <a:lstStyle/>
            <a:p>
              <a:pPr algn="ctr"/>
              <a:r>
                <a:rPr lang="en-US" sz="2400" dirty="0">
                  <a:solidFill>
                    <a:srgbClr val="FFFF00"/>
                  </a:solidFill>
                </a:rPr>
                <a:t>“Gather them”</a:t>
              </a:r>
            </a:p>
          </p:txBody>
        </p:sp>
        <p:sp>
          <p:nvSpPr>
            <p:cNvPr id="12" name="Down Arrow 11"/>
            <p:cNvSpPr/>
            <p:nvPr/>
          </p:nvSpPr>
          <p:spPr>
            <a:xfrm>
              <a:off x="536238" y="3857844"/>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3130087" y="3830125"/>
            <a:ext cx="2266681" cy="2764134"/>
            <a:chOff x="3065691" y="3835657"/>
            <a:chExt cx="2266681" cy="2764134"/>
          </a:xfrm>
        </p:grpSpPr>
        <p:sp>
          <p:nvSpPr>
            <p:cNvPr id="14" name="TextBox 13"/>
            <p:cNvSpPr txBox="1"/>
            <p:nvPr/>
          </p:nvSpPr>
          <p:spPr>
            <a:xfrm>
              <a:off x="3065691" y="4660799"/>
              <a:ext cx="2266681" cy="1938992"/>
            </a:xfrm>
            <a:prstGeom prst="rect">
              <a:avLst/>
            </a:prstGeom>
            <a:noFill/>
          </p:spPr>
          <p:txBody>
            <a:bodyPr wrap="square" rtlCol="0">
              <a:spAutoFit/>
            </a:bodyPr>
            <a:lstStyle/>
            <a:p>
              <a:pPr algn="ctr"/>
              <a:r>
                <a:rPr lang="en-US" sz="2400" dirty="0">
                  <a:solidFill>
                    <a:srgbClr val="FFFF00"/>
                  </a:solidFill>
                </a:rPr>
                <a:t>“Bring upon them all the good that (He has) promised them”</a:t>
              </a:r>
            </a:p>
          </p:txBody>
        </p:sp>
        <p:sp>
          <p:nvSpPr>
            <p:cNvPr id="22" name="Down Arrow 21"/>
            <p:cNvSpPr/>
            <p:nvPr/>
          </p:nvSpPr>
          <p:spPr>
            <a:xfrm>
              <a:off x="3944429" y="3835657"/>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2" name="Group 3071"/>
          <p:cNvGrpSpPr/>
          <p:nvPr/>
        </p:nvGrpSpPr>
        <p:grpSpPr>
          <a:xfrm>
            <a:off x="9925319" y="3857844"/>
            <a:ext cx="2266681" cy="1633952"/>
            <a:chOff x="9925319" y="3857844"/>
            <a:chExt cx="2266681" cy="1633952"/>
          </a:xfrm>
        </p:grpSpPr>
        <p:sp>
          <p:nvSpPr>
            <p:cNvPr id="18" name="TextBox 17"/>
            <p:cNvSpPr txBox="1"/>
            <p:nvPr/>
          </p:nvSpPr>
          <p:spPr>
            <a:xfrm>
              <a:off x="9925319" y="4660799"/>
              <a:ext cx="2266681" cy="830997"/>
            </a:xfrm>
            <a:prstGeom prst="rect">
              <a:avLst/>
            </a:prstGeom>
            <a:noFill/>
          </p:spPr>
          <p:txBody>
            <a:bodyPr wrap="square" rtlCol="0">
              <a:spAutoFit/>
            </a:bodyPr>
            <a:lstStyle/>
            <a:p>
              <a:pPr algn="ctr"/>
              <a:r>
                <a:rPr lang="en-US" sz="2400" dirty="0">
                  <a:solidFill>
                    <a:srgbClr val="FFFF00"/>
                  </a:solidFill>
                </a:rPr>
                <a:t>“Pardon all their iniquities”</a:t>
              </a:r>
            </a:p>
          </p:txBody>
        </p:sp>
        <p:sp>
          <p:nvSpPr>
            <p:cNvPr id="23" name="Down Arrow 22"/>
            <p:cNvSpPr/>
            <p:nvPr/>
          </p:nvSpPr>
          <p:spPr>
            <a:xfrm>
              <a:off x="10885723" y="3857844"/>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596287" y="3872804"/>
            <a:ext cx="2266681" cy="1366497"/>
            <a:chOff x="6536337" y="3857844"/>
            <a:chExt cx="2266681" cy="1366497"/>
          </a:xfrm>
        </p:grpSpPr>
        <p:sp>
          <p:nvSpPr>
            <p:cNvPr id="16" name="TextBox 15"/>
            <p:cNvSpPr txBox="1"/>
            <p:nvPr/>
          </p:nvSpPr>
          <p:spPr>
            <a:xfrm>
              <a:off x="6536337" y="4762676"/>
              <a:ext cx="2266681" cy="461665"/>
            </a:xfrm>
            <a:prstGeom prst="rect">
              <a:avLst/>
            </a:prstGeom>
            <a:noFill/>
          </p:spPr>
          <p:txBody>
            <a:bodyPr wrap="square" rtlCol="0">
              <a:spAutoFit/>
            </a:bodyPr>
            <a:lstStyle/>
            <a:p>
              <a:pPr algn="ctr"/>
              <a:r>
                <a:rPr lang="en-US" sz="2400" dirty="0">
                  <a:solidFill>
                    <a:srgbClr val="FFFF00"/>
                  </a:solidFill>
                </a:rPr>
                <a:t>“Build them”</a:t>
              </a:r>
            </a:p>
          </p:txBody>
        </p:sp>
        <p:sp>
          <p:nvSpPr>
            <p:cNvPr id="24" name="Down Arrow 23"/>
            <p:cNvSpPr/>
            <p:nvPr/>
          </p:nvSpPr>
          <p:spPr>
            <a:xfrm>
              <a:off x="7371832" y="3857844"/>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68365" y="979362"/>
            <a:ext cx="2266681" cy="1700138"/>
            <a:chOff x="1608631" y="974833"/>
            <a:chExt cx="2266681" cy="1700138"/>
          </a:xfrm>
        </p:grpSpPr>
        <p:sp>
          <p:nvSpPr>
            <p:cNvPr id="13" name="TextBox 12"/>
            <p:cNvSpPr txBox="1"/>
            <p:nvPr/>
          </p:nvSpPr>
          <p:spPr>
            <a:xfrm>
              <a:off x="1608631" y="974833"/>
              <a:ext cx="2266681" cy="830997"/>
            </a:xfrm>
            <a:prstGeom prst="rect">
              <a:avLst/>
            </a:prstGeom>
            <a:noFill/>
          </p:spPr>
          <p:txBody>
            <a:bodyPr wrap="square" rtlCol="0">
              <a:spAutoFit/>
            </a:bodyPr>
            <a:lstStyle/>
            <a:p>
              <a:pPr algn="ctr"/>
              <a:r>
                <a:rPr lang="en-US" sz="2400" dirty="0">
                  <a:solidFill>
                    <a:srgbClr val="FFFF00"/>
                  </a:solidFill>
                </a:rPr>
                <a:t>“Cause them to dwell safely”</a:t>
              </a:r>
            </a:p>
          </p:txBody>
        </p:sp>
        <p:sp>
          <p:nvSpPr>
            <p:cNvPr id="25" name="Down Arrow 24"/>
            <p:cNvSpPr/>
            <p:nvPr/>
          </p:nvSpPr>
          <p:spPr>
            <a:xfrm rot="10800000">
              <a:off x="2173458" y="1805830"/>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942608" y="1378195"/>
            <a:ext cx="2266681" cy="1339205"/>
            <a:chOff x="4942608" y="1378195"/>
            <a:chExt cx="2266681" cy="1339205"/>
          </a:xfrm>
        </p:grpSpPr>
        <p:sp>
          <p:nvSpPr>
            <p:cNvPr id="15" name="TextBox 14"/>
            <p:cNvSpPr txBox="1"/>
            <p:nvPr/>
          </p:nvSpPr>
          <p:spPr>
            <a:xfrm>
              <a:off x="4942608" y="1378195"/>
              <a:ext cx="2266681" cy="461665"/>
            </a:xfrm>
            <a:prstGeom prst="rect">
              <a:avLst/>
            </a:prstGeom>
            <a:noFill/>
          </p:spPr>
          <p:txBody>
            <a:bodyPr wrap="square" rtlCol="0">
              <a:spAutoFit/>
            </a:bodyPr>
            <a:lstStyle/>
            <a:p>
              <a:pPr algn="ctr"/>
              <a:r>
                <a:rPr lang="en-US" sz="2400" dirty="0">
                  <a:solidFill>
                    <a:srgbClr val="FFFF00"/>
                  </a:solidFill>
                </a:rPr>
                <a:t>“Cure them”</a:t>
              </a:r>
            </a:p>
          </p:txBody>
        </p:sp>
        <p:sp>
          <p:nvSpPr>
            <p:cNvPr id="26" name="Down Arrow 25"/>
            <p:cNvSpPr/>
            <p:nvPr/>
          </p:nvSpPr>
          <p:spPr>
            <a:xfrm rot="10800000">
              <a:off x="5778101" y="1848259"/>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253096" y="778031"/>
            <a:ext cx="2266681" cy="1968965"/>
            <a:chOff x="8253096" y="778031"/>
            <a:chExt cx="2266681" cy="1968965"/>
          </a:xfrm>
        </p:grpSpPr>
        <p:sp>
          <p:nvSpPr>
            <p:cNvPr id="17" name="TextBox 16"/>
            <p:cNvSpPr txBox="1"/>
            <p:nvPr/>
          </p:nvSpPr>
          <p:spPr>
            <a:xfrm>
              <a:off x="8253096" y="778031"/>
              <a:ext cx="2266681" cy="1200329"/>
            </a:xfrm>
            <a:prstGeom prst="rect">
              <a:avLst/>
            </a:prstGeom>
            <a:noFill/>
          </p:spPr>
          <p:txBody>
            <a:bodyPr wrap="square" rtlCol="0">
              <a:spAutoFit/>
            </a:bodyPr>
            <a:lstStyle/>
            <a:p>
              <a:pPr algn="ctr"/>
              <a:r>
                <a:rPr lang="en-US" sz="2400" dirty="0">
                  <a:solidFill>
                    <a:srgbClr val="FFFF00"/>
                  </a:solidFill>
                </a:rPr>
                <a:t>“Cleanse them from all their iniquity”</a:t>
              </a:r>
            </a:p>
          </p:txBody>
        </p:sp>
        <p:sp>
          <p:nvSpPr>
            <p:cNvPr id="28" name="Down Arrow 27"/>
            <p:cNvSpPr/>
            <p:nvPr/>
          </p:nvSpPr>
          <p:spPr>
            <a:xfrm rot="10800000">
              <a:off x="9124564" y="1877855"/>
              <a:ext cx="595693" cy="86914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99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072"/>
                                        </p:tgtEl>
                                        <p:attrNameLst>
                                          <p:attrName>style.visibility</p:attrName>
                                        </p:attrNameLst>
                                      </p:cBhvr>
                                      <p:to>
                                        <p:strVal val="visible"/>
                                      </p:to>
                                    </p:set>
                                    <p:animEffect transition="in" filter="fade">
                                      <p:cBhvr>
                                        <p:cTn id="49" dur="1000"/>
                                        <p:tgtEl>
                                          <p:spTgt spid="3072"/>
                                        </p:tgtEl>
                                      </p:cBhvr>
                                    </p:animEffect>
                                    <p:anim calcmode="lin" valueType="num">
                                      <p:cBhvr>
                                        <p:cTn id="50" dur="1000" fill="hold"/>
                                        <p:tgtEl>
                                          <p:spTgt spid="3072"/>
                                        </p:tgtEl>
                                        <p:attrNameLst>
                                          <p:attrName>ppt_x</p:attrName>
                                        </p:attrNameLst>
                                      </p:cBhvr>
                                      <p:tavLst>
                                        <p:tav tm="0">
                                          <p:val>
                                            <p:strVal val="#ppt_x"/>
                                          </p:val>
                                        </p:tav>
                                        <p:tav tm="100000">
                                          <p:val>
                                            <p:strVal val="#ppt_x"/>
                                          </p:val>
                                        </p:tav>
                                      </p:tavLst>
                                    </p:anim>
                                    <p:anim calcmode="lin" valueType="num">
                                      <p:cBhvr>
                                        <p:cTn id="51" dur="1000" fill="hold"/>
                                        <p:tgtEl>
                                          <p:spTgt spid="30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835167" y="733916"/>
            <a:ext cx="4277867" cy="3053070"/>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59163" y="920732"/>
              <a:ext cx="2293346" cy="1631216"/>
            </a:xfrm>
            <a:prstGeom prst="rect">
              <a:avLst/>
            </a:prstGeom>
          </p:spPr>
          <p:txBody>
            <a:bodyPr wrap="square">
              <a:spAutoFit/>
            </a:bodyPr>
            <a:lstStyle/>
            <a:p>
              <a:pPr algn="ctr"/>
              <a:r>
                <a:rPr lang="en-US" sz="2400" b="1" dirty="0"/>
                <a:t>Regardless of what we have done or how lost we may feel, Jesus Christ can heal us</a:t>
              </a:r>
              <a:endParaRPr lang="en-US" sz="2400" i="1" dirty="0"/>
            </a:p>
          </p:txBody>
        </p:sp>
      </p:grpSp>
      <p:grpSp>
        <p:nvGrpSpPr>
          <p:cNvPr id="25" name="Group 24"/>
          <p:cNvGrpSpPr/>
          <p:nvPr/>
        </p:nvGrpSpPr>
        <p:grpSpPr>
          <a:xfrm>
            <a:off x="6825803" y="3066239"/>
            <a:ext cx="4040614" cy="2883745"/>
            <a:chOff x="228600" y="381000"/>
            <a:chExt cx="3505068" cy="2501531"/>
          </a:xfrm>
        </p:grpSpPr>
        <p:grpSp>
          <p:nvGrpSpPr>
            <p:cNvPr id="26" name="Group 25"/>
            <p:cNvGrpSpPr/>
            <p:nvPr/>
          </p:nvGrpSpPr>
          <p:grpSpPr>
            <a:xfrm>
              <a:off x="228600" y="381000"/>
              <a:ext cx="3505068" cy="2501531"/>
              <a:chOff x="534986" y="381000"/>
              <a:chExt cx="2637111" cy="2501531"/>
            </a:xfrm>
          </p:grpSpPr>
          <p:sp>
            <p:nvSpPr>
              <p:cNvPr id="29" name="Rectangle 2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42492" y="1025298"/>
              <a:ext cx="2293346" cy="1361616"/>
            </a:xfrm>
            <a:prstGeom prst="rect">
              <a:avLst/>
            </a:prstGeom>
          </p:spPr>
          <p:txBody>
            <a:bodyPr wrap="square">
              <a:spAutoFit/>
            </a:bodyPr>
            <a:lstStyle/>
            <a:p>
              <a:pPr algn="ctr"/>
              <a:r>
                <a:rPr lang="en-US" sz="2400" b="1" dirty="0"/>
                <a:t>Regardless of what we have done, Jesus Christ can cleanse us</a:t>
              </a:r>
              <a:endParaRPr lang="en-US" sz="2400" i="1" dirty="0"/>
            </a:p>
          </p:txBody>
        </p:sp>
      </p:grpSp>
    </p:spTree>
    <p:extLst>
      <p:ext uri="{BB962C8B-B14F-4D97-AF65-F5344CB8AC3E}">
        <p14:creationId xmlns:p14="http://schemas.microsoft.com/office/powerpoint/2010/main" val="23626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The Gathering In The Last Days</a:t>
            </a:r>
          </a:p>
        </p:txBody>
      </p:sp>
      <p:sp>
        <p:nvSpPr>
          <p:cNvPr id="2" name="Rectangle 1"/>
          <p:cNvSpPr/>
          <p:nvPr/>
        </p:nvSpPr>
        <p:spPr>
          <a:xfrm>
            <a:off x="2467711" y="805293"/>
            <a:ext cx="7256578" cy="646331"/>
          </a:xfrm>
          <a:prstGeom prst="rect">
            <a:avLst/>
          </a:prstGeom>
        </p:spPr>
        <p:txBody>
          <a:bodyPr wrap="square">
            <a:spAutoFit/>
          </a:bodyPr>
          <a:lstStyle/>
          <a:p>
            <a:pPr algn="ctr"/>
            <a:r>
              <a:rPr lang="en-US" sz="3600" dirty="0">
                <a:solidFill>
                  <a:srgbClr val="FFFF00"/>
                </a:solidFill>
                <a:latin typeface="Calibri" panose="020F0502020204030204" pitchFamily="34" charset="0"/>
              </a:rPr>
              <a:t>3 Phases</a:t>
            </a:r>
            <a:endParaRPr lang="en-US" sz="3600" dirty="0">
              <a:solidFill>
                <a:srgbClr val="FFFF00"/>
              </a:solidFill>
            </a:endParaRPr>
          </a:p>
        </p:txBody>
      </p:sp>
      <p:sp>
        <p:nvSpPr>
          <p:cNvPr id="3" name="Rectangle 2"/>
          <p:cNvSpPr/>
          <p:nvPr/>
        </p:nvSpPr>
        <p:spPr>
          <a:xfrm>
            <a:off x="132837" y="1507980"/>
            <a:ext cx="4016344" cy="2062103"/>
          </a:xfrm>
          <a:prstGeom prst="rect">
            <a:avLst/>
          </a:prstGeom>
        </p:spPr>
        <p:txBody>
          <a:bodyPr wrap="square">
            <a:spAutoFit/>
          </a:bodyPr>
          <a:lstStyle/>
          <a:p>
            <a:pPr algn="ctr"/>
            <a:r>
              <a:rPr lang="en-US" sz="3200" dirty="0">
                <a:solidFill>
                  <a:schemeClr val="bg1"/>
                </a:solidFill>
              </a:rPr>
              <a:t> The gathering of Israel to the land of Zion, The American hemisphere</a:t>
            </a:r>
          </a:p>
        </p:txBody>
      </p:sp>
      <p:sp>
        <p:nvSpPr>
          <p:cNvPr id="8" name="Rectangle 7"/>
          <p:cNvSpPr/>
          <p:nvPr/>
        </p:nvSpPr>
        <p:spPr>
          <a:xfrm>
            <a:off x="4453443" y="1507980"/>
            <a:ext cx="3024719" cy="2554545"/>
          </a:xfrm>
          <a:prstGeom prst="rect">
            <a:avLst/>
          </a:prstGeom>
        </p:spPr>
        <p:txBody>
          <a:bodyPr wrap="square">
            <a:spAutoFit/>
          </a:bodyPr>
          <a:lstStyle/>
          <a:p>
            <a:pPr algn="ctr"/>
            <a:r>
              <a:rPr lang="en-US" sz="3200" dirty="0">
                <a:solidFill>
                  <a:schemeClr val="bg1"/>
                </a:solidFill>
              </a:rPr>
              <a:t> The return of the Ten Tribes from the countries of the north</a:t>
            </a:r>
          </a:p>
        </p:txBody>
      </p:sp>
      <p:sp>
        <p:nvSpPr>
          <p:cNvPr id="9" name="Rectangle 8"/>
          <p:cNvSpPr/>
          <p:nvPr/>
        </p:nvSpPr>
        <p:spPr>
          <a:xfrm>
            <a:off x="8111905" y="1507980"/>
            <a:ext cx="3775833" cy="2062103"/>
          </a:xfrm>
          <a:prstGeom prst="rect">
            <a:avLst/>
          </a:prstGeom>
        </p:spPr>
        <p:txBody>
          <a:bodyPr wrap="square">
            <a:spAutoFit/>
          </a:bodyPr>
          <a:lstStyle/>
          <a:p>
            <a:pPr algn="ctr"/>
            <a:r>
              <a:rPr lang="en-US" sz="3200" dirty="0">
                <a:solidFill>
                  <a:schemeClr val="bg1"/>
                </a:solidFill>
              </a:rPr>
              <a:t>The reestablishment of the Jews in Palestine as God’s chosen people</a:t>
            </a:r>
          </a:p>
        </p:txBody>
      </p:sp>
      <p:sp>
        <p:nvSpPr>
          <p:cNvPr id="5" name="Down Arrow 4"/>
          <p:cNvSpPr/>
          <p:nvPr/>
        </p:nvSpPr>
        <p:spPr>
          <a:xfrm>
            <a:off x="1638677" y="3637864"/>
            <a:ext cx="697117" cy="84932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617243" y="4062525"/>
            <a:ext cx="697117" cy="84932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9651262" y="3620326"/>
            <a:ext cx="697117" cy="84932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sldinfo.com/wp-content/uploads/2012/08/bigstock-Globe-West-Hemi-1948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08" t="10468" r="18961" b="34260"/>
          <a:stretch/>
        </p:blipFill>
        <p:spPr bwMode="auto">
          <a:xfrm>
            <a:off x="930268" y="4774954"/>
            <a:ext cx="2027977" cy="17925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universetoday.com/wp-content/uploads/2013/06/Eastern-Hemisphere.jpg"/>
          <p:cNvPicPr>
            <a:picLocks noChangeAspect="1" noChangeArrowheads="1"/>
          </p:cNvPicPr>
          <p:nvPr/>
        </p:nvPicPr>
        <p:blipFill rotWithShape="1">
          <a:blip r:embed="rId4">
            <a:extLst>
              <a:ext uri="{28A0092B-C50C-407E-A947-70E740481C1C}">
                <a14:useLocalDpi xmlns:a14="http://schemas.microsoft.com/office/drawing/2010/main" val="0"/>
              </a:ext>
            </a:extLst>
          </a:blip>
          <a:srcRect l="36097" t="18851" r="30397" b="36792"/>
          <a:stretch/>
        </p:blipFill>
        <p:spPr bwMode="auto">
          <a:xfrm>
            <a:off x="4861494" y="4972358"/>
            <a:ext cx="2208613" cy="164471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308363" y="4578127"/>
            <a:ext cx="1404258" cy="2200979"/>
            <a:chOff x="9308363" y="4578127"/>
            <a:chExt cx="1404258" cy="2200979"/>
          </a:xfrm>
        </p:grpSpPr>
        <p:pic>
          <p:nvPicPr>
            <p:cNvPr id="1030" name="Picture 6" descr="https://upload.wikimedia.org/wikipedia/commons/thumb/4/49/LocationIsrael.svg/2000px-LocationIsrael.sv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5506" t="42231" r="36065"/>
            <a:stretch/>
          </p:blipFill>
          <p:spPr bwMode="auto">
            <a:xfrm>
              <a:off x="9308363" y="4578127"/>
              <a:ext cx="1404258" cy="2200979"/>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a:xfrm>
              <a:off x="9906001" y="5477691"/>
              <a:ext cx="158110" cy="346165"/>
            </a:xfrm>
            <a:custGeom>
              <a:avLst/>
              <a:gdLst>
                <a:gd name="connsiteX0" fmla="*/ 119743 w 123891"/>
                <a:gd name="connsiteY0" fmla="*/ 0 h 210315"/>
                <a:gd name="connsiteX1" fmla="*/ 119743 w 123891"/>
                <a:gd name="connsiteY1" fmla="*/ 0 h 210315"/>
                <a:gd name="connsiteX2" fmla="*/ 43543 w 123891"/>
                <a:gd name="connsiteY2" fmla="*/ 54429 h 210315"/>
                <a:gd name="connsiteX3" fmla="*/ 32657 w 123891"/>
                <a:gd name="connsiteY3" fmla="*/ 87086 h 210315"/>
                <a:gd name="connsiteX4" fmla="*/ 65314 w 123891"/>
                <a:gd name="connsiteY4" fmla="*/ 97972 h 210315"/>
                <a:gd name="connsiteX5" fmla="*/ 54428 w 123891"/>
                <a:gd name="connsiteY5" fmla="*/ 130629 h 210315"/>
                <a:gd name="connsiteX6" fmla="*/ 0 w 123891"/>
                <a:gd name="connsiteY6" fmla="*/ 174172 h 210315"/>
                <a:gd name="connsiteX7" fmla="*/ 65314 w 123891"/>
                <a:gd name="connsiteY7" fmla="*/ 195943 h 210315"/>
                <a:gd name="connsiteX8" fmla="*/ 108857 w 123891"/>
                <a:gd name="connsiteY8" fmla="*/ 152400 h 210315"/>
                <a:gd name="connsiteX9" fmla="*/ 119743 w 123891"/>
                <a:gd name="connsiteY9" fmla="*/ 0 h 21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91" h="210315">
                  <a:moveTo>
                    <a:pt x="119743" y="0"/>
                  </a:moveTo>
                  <a:lnTo>
                    <a:pt x="119743" y="0"/>
                  </a:lnTo>
                  <a:cubicBezTo>
                    <a:pt x="94343" y="18143"/>
                    <a:pt x="65615" y="32357"/>
                    <a:pt x="43543" y="54429"/>
                  </a:cubicBezTo>
                  <a:cubicBezTo>
                    <a:pt x="35429" y="62543"/>
                    <a:pt x="27526" y="76823"/>
                    <a:pt x="32657" y="87086"/>
                  </a:cubicBezTo>
                  <a:cubicBezTo>
                    <a:pt x="37788" y="97349"/>
                    <a:pt x="54428" y="94343"/>
                    <a:pt x="65314" y="97972"/>
                  </a:cubicBezTo>
                  <a:cubicBezTo>
                    <a:pt x="61685" y="108858"/>
                    <a:pt x="63388" y="123461"/>
                    <a:pt x="54428" y="130629"/>
                  </a:cubicBezTo>
                  <a:cubicBezTo>
                    <a:pt x="-13915" y="185304"/>
                    <a:pt x="26101" y="95871"/>
                    <a:pt x="0" y="174172"/>
                  </a:cubicBezTo>
                  <a:cubicBezTo>
                    <a:pt x="21392" y="206260"/>
                    <a:pt x="19002" y="224888"/>
                    <a:pt x="65314" y="195943"/>
                  </a:cubicBezTo>
                  <a:cubicBezTo>
                    <a:pt x="82720" y="185064"/>
                    <a:pt x="108857" y="152400"/>
                    <a:pt x="108857" y="152400"/>
                  </a:cubicBezTo>
                  <a:cubicBezTo>
                    <a:pt x="135808" y="71550"/>
                    <a:pt x="117929" y="25400"/>
                    <a:pt x="119743" y="0"/>
                  </a:cubicBez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50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5"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94306" y="6485977"/>
            <a:ext cx="3781007" cy="369332"/>
          </a:xfrm>
          <a:prstGeom prst="rect">
            <a:avLst/>
          </a:prstGeom>
          <a:noFill/>
        </p:spPr>
        <p:txBody>
          <a:bodyPr wrap="square" rtlCol="0">
            <a:spAutoFit/>
          </a:bodyPr>
          <a:lstStyle/>
          <a:p>
            <a:r>
              <a:rPr lang="en-US" dirty="0">
                <a:solidFill>
                  <a:schemeClr val="bg1"/>
                </a:solidFill>
              </a:rPr>
              <a:t>Jeremiah 31:33</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60375" y="969025"/>
            <a:ext cx="5403080" cy="4893647"/>
          </a:xfrm>
          <a:prstGeom prst="rect">
            <a:avLst/>
          </a:prstGeom>
        </p:spPr>
        <p:txBody>
          <a:bodyPr wrap="square">
            <a:spAutoFit/>
          </a:bodyPr>
          <a:lstStyle/>
          <a:p>
            <a:pPr fontAlgn="base"/>
            <a:r>
              <a:rPr lang="en-US" sz="2400" dirty="0">
                <a:solidFill>
                  <a:schemeClr val="bg1"/>
                </a:solidFill>
              </a:rPr>
              <a:t>“When we realize that we are children of the covenant, we know who we are and what God expects of us. His law is written in our hearts. He is our God and we are His people. Committed children of the covenant remain steadfast, even in the midst of adversity. …</a:t>
            </a:r>
          </a:p>
          <a:p>
            <a:pPr fontAlgn="base"/>
            <a:endParaRPr lang="en-US" sz="2400" dirty="0">
              <a:solidFill>
                <a:schemeClr val="bg1"/>
              </a:solidFill>
            </a:endParaRPr>
          </a:p>
          <a:p>
            <a:pPr fontAlgn="base"/>
            <a:r>
              <a:rPr lang="en-US" sz="2400" dirty="0">
                <a:solidFill>
                  <a:schemeClr val="bg1"/>
                </a:solidFill>
              </a:rPr>
              <a:t>“The greatest compliment that can be earned here in this life is to be known as a covenant keeper. The rewards for a covenant keeper will be realized both here and hereafter.”</a:t>
            </a:r>
          </a:p>
        </p:txBody>
      </p:sp>
      <p:sp>
        <p:nvSpPr>
          <p:cNvPr id="27" name="Rectangle 26"/>
          <p:cNvSpPr/>
          <p:nvPr/>
        </p:nvSpPr>
        <p:spPr>
          <a:xfrm>
            <a:off x="11575340" y="6403993"/>
            <a:ext cx="442750" cy="369332"/>
          </a:xfrm>
          <a:prstGeom prst="rect">
            <a:avLst/>
          </a:prstGeom>
        </p:spPr>
        <p:txBody>
          <a:bodyPr wrap="none">
            <a:spAutoFit/>
          </a:bodyPr>
          <a:lstStyle/>
          <a:p>
            <a:r>
              <a:rPr lang="en-US" dirty="0">
                <a:solidFill>
                  <a:schemeClr val="bg1"/>
                </a:solidFill>
                <a:latin typeface="Calibri" panose="020F0502020204030204" pitchFamily="34" charset="0"/>
              </a:rPr>
              <a:t>(7)</a:t>
            </a:r>
            <a:endParaRPr lang="en-US" dirty="0"/>
          </a:p>
        </p:txBody>
      </p:sp>
      <p:sp>
        <p:nvSpPr>
          <p:cNvPr id="9" name="AutoShape 2" descr="Image result for jehoiach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https://www.lds.org/bc/content/shared/content/images/leaders/russell-m-nelso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439" y="1639260"/>
            <a:ext cx="2846761" cy="356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4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76199" y="108857"/>
            <a:ext cx="12028283" cy="535531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#106 </a:t>
            </a:r>
            <a:r>
              <a:rPr lang="en-US" i="1" dirty="0">
                <a:solidFill>
                  <a:schemeClr val="bg1"/>
                </a:solidFill>
              </a:rPr>
              <a:t>God Speed The Right</a:t>
            </a:r>
          </a:p>
          <a:p>
            <a:endParaRPr lang="en-US" dirty="0">
              <a:solidFill>
                <a:schemeClr val="bg1"/>
              </a:solidFill>
            </a:endParaRPr>
          </a:p>
          <a:p>
            <a:r>
              <a:rPr lang="en-US" dirty="0">
                <a:solidFill>
                  <a:schemeClr val="bg1"/>
                </a:solidFill>
              </a:rPr>
              <a:t>Video: </a:t>
            </a:r>
            <a:r>
              <a:rPr lang="en-US" b="1" dirty="0">
                <a:solidFill>
                  <a:schemeClr val="bg1"/>
                </a:solidFill>
              </a:rPr>
              <a:t>Meet Troy</a:t>
            </a:r>
            <a:r>
              <a:rPr lang="en-US" dirty="0">
                <a:solidFill>
                  <a:schemeClr val="bg1"/>
                </a:solidFill>
              </a:rPr>
              <a:t> (2:30)</a:t>
            </a:r>
          </a:p>
          <a:p>
            <a:endParaRPr lang="en-US" dirty="0">
              <a:solidFill>
                <a:schemeClr val="bg1"/>
              </a:solidFill>
            </a:endParaRPr>
          </a:p>
          <a:p>
            <a:pPr marL="342900" indent="-342900">
              <a:buAutoNum type="arabicPeriod"/>
            </a:pPr>
            <a:r>
              <a:rPr lang="en-US" dirty="0">
                <a:solidFill>
                  <a:schemeClr val="bg1"/>
                </a:solidFill>
              </a:rPr>
              <a:t>Ezra Taft Benson (In Conference Report, Apr. 1950, p. 75.)</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Old Testament Institute Manual  </a:t>
            </a:r>
            <a:r>
              <a:rPr lang="en-US" i="1" dirty="0">
                <a:solidFill>
                  <a:schemeClr val="bg1"/>
                </a:solidFill>
              </a:rPr>
              <a:t>Prophecies of a Latter-day Gathering </a:t>
            </a:r>
            <a:r>
              <a:rPr lang="en-US" dirty="0">
                <a:solidFill>
                  <a:schemeClr val="bg1"/>
                </a:solidFill>
              </a:rPr>
              <a:t>Chapter 25</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Elder </a:t>
            </a:r>
            <a:r>
              <a:rPr lang="en-US" dirty="0" err="1">
                <a:solidFill>
                  <a:schemeClr val="bg1"/>
                </a:solidFill>
              </a:rPr>
              <a:t>LeGrand</a:t>
            </a:r>
            <a:r>
              <a:rPr lang="en-US" dirty="0">
                <a:solidFill>
                  <a:schemeClr val="bg1"/>
                </a:solidFill>
              </a:rPr>
              <a:t> Richards (</a:t>
            </a:r>
            <a:r>
              <a:rPr lang="en-US" i="1" dirty="0">
                <a:solidFill>
                  <a:schemeClr val="bg1"/>
                </a:solidFill>
              </a:rPr>
              <a:t>Israel! Do You Know?</a:t>
            </a:r>
            <a:r>
              <a:rPr lang="en-US" dirty="0">
                <a:solidFill>
                  <a:schemeClr val="bg1"/>
                </a:solidFill>
              </a:rPr>
              <a:t> pp. 177–78.)</a:t>
            </a:r>
          </a:p>
          <a:p>
            <a:pPr marL="342900" indent="-342900">
              <a:buFontTx/>
              <a:buAutoNum type="arabicPeriod"/>
            </a:pPr>
            <a:endParaRPr lang="en-US" dirty="0">
              <a:solidFill>
                <a:schemeClr val="bg1"/>
              </a:solidFill>
            </a:endParaRPr>
          </a:p>
          <a:p>
            <a:pPr marL="342900" indent="-342900">
              <a:buFontTx/>
              <a:buAutoNum type="arabicPeriod"/>
            </a:pPr>
            <a:r>
              <a:rPr lang="en-US" i="1" dirty="0">
                <a:solidFill>
                  <a:schemeClr val="bg1"/>
                </a:solidFill>
                <a:latin typeface="Calibri" panose="020F0502020204030204" pitchFamily="34" charset="0"/>
              </a:rPr>
              <a:t>Teachings of the Prophet Joseph Smith, </a:t>
            </a:r>
            <a:r>
              <a:rPr lang="en-US" dirty="0">
                <a:solidFill>
                  <a:schemeClr val="bg1"/>
                </a:solidFill>
                <a:latin typeface="Calibri" panose="020F0502020204030204" pitchFamily="34" charset="0"/>
              </a:rPr>
              <a:t>pp. 255–56 and </a:t>
            </a:r>
            <a:r>
              <a:rPr lang="en-US" i="1" dirty="0">
                <a:solidFill>
                  <a:schemeClr val="bg1"/>
                </a:solidFill>
              </a:rPr>
              <a:t>History of the Church,</a:t>
            </a:r>
            <a:r>
              <a:rPr lang="en-US" dirty="0">
                <a:solidFill>
                  <a:schemeClr val="bg1"/>
                </a:solidFill>
              </a:rPr>
              <a:t> 1:313–14</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Joseph Fielding Smith (</a:t>
            </a:r>
            <a:r>
              <a:rPr lang="en-US" i="1" dirty="0">
                <a:solidFill>
                  <a:schemeClr val="bg1"/>
                </a:solidFill>
              </a:rPr>
              <a:t>Doctrines of Salvation,</a:t>
            </a:r>
            <a:r>
              <a:rPr lang="en-US" dirty="0">
                <a:solidFill>
                  <a:schemeClr val="bg1"/>
                </a:solidFill>
              </a:rPr>
              <a:t> 1:319. And  comp. Bruce R. McConkie, 3 vols. [1954–56], 3:162).</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Bible Dictionary “Ephraim” </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Elder Russell M. Nelson (“Covenants,”</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2011, 88</a:t>
            </a:r>
          </a:p>
        </p:txBody>
      </p:sp>
      <p:grpSp>
        <p:nvGrpSpPr>
          <p:cNvPr id="53" name="Group 52"/>
          <p:cNvGrpSpPr/>
          <p:nvPr/>
        </p:nvGrpSpPr>
        <p:grpSpPr>
          <a:xfrm>
            <a:off x="2810846" y="1107690"/>
            <a:ext cx="451802" cy="572282"/>
            <a:chOff x="7543800" y="3810000"/>
            <a:chExt cx="1143000" cy="1447800"/>
          </a:xfrm>
        </p:grpSpPr>
        <p:sp>
          <p:nvSpPr>
            <p:cNvPr id="54" name="Trapezoid 5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924800" y="3810000"/>
              <a:ext cx="645353" cy="610017"/>
              <a:chOff x="7924800" y="5867400"/>
              <a:chExt cx="645353" cy="610017"/>
            </a:xfrm>
          </p:grpSpPr>
          <p:grpSp>
            <p:nvGrpSpPr>
              <p:cNvPr id="66" name="Group 13"/>
              <p:cNvGrpSpPr/>
              <p:nvPr/>
            </p:nvGrpSpPr>
            <p:grpSpPr>
              <a:xfrm>
                <a:off x="7924800" y="5867400"/>
                <a:ext cx="645353" cy="610017"/>
                <a:chOff x="3037563" y="3121795"/>
                <a:chExt cx="1250371" cy="1224010"/>
              </a:xfrm>
            </p:grpSpPr>
            <p:sp>
              <p:nvSpPr>
                <p:cNvPr id="68" name="Oval 6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543800" y="4038600"/>
              <a:ext cx="403070" cy="381000"/>
              <a:chOff x="7924800" y="5867400"/>
              <a:chExt cx="645353" cy="610017"/>
            </a:xfrm>
          </p:grpSpPr>
          <p:grpSp>
            <p:nvGrpSpPr>
              <p:cNvPr id="60" name="Group 13"/>
              <p:cNvGrpSpPr/>
              <p:nvPr/>
            </p:nvGrpSpPr>
            <p:grpSpPr>
              <a:xfrm>
                <a:off x="7924800" y="5867400"/>
                <a:ext cx="645353" cy="610017"/>
                <a:chOff x="3037563" y="3121795"/>
                <a:chExt cx="1250371" cy="1224010"/>
              </a:xfrm>
            </p:grpSpPr>
            <p:sp>
              <p:nvSpPr>
                <p:cNvPr id="62" name="Oval 6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EF165869-FEBB-4983-BF30-A128579447EA}"/>
              </a:ext>
            </a:extLst>
          </p:cNvPr>
          <p:cNvSpPr>
            <a:spLocks noGrp="1"/>
          </p:cNvSpPr>
          <p:nvPr/>
        </p:nvSpPr>
        <p:spPr>
          <a:xfrm>
            <a:off x="76199" y="630263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50816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0" y="0"/>
            <a:ext cx="6096000" cy="1754326"/>
          </a:xfrm>
          <a:prstGeom prst="rect">
            <a:avLst/>
          </a:prstGeom>
          <a:ln>
            <a:solidFill>
              <a:schemeClr val="tx1"/>
            </a:solidFill>
          </a:ln>
        </p:spPr>
        <p:txBody>
          <a:bodyPr>
            <a:spAutoFit/>
          </a:bodyPr>
          <a:lstStyle/>
          <a:p>
            <a:r>
              <a:rPr lang="en-US" sz="1200" b="1" dirty="0"/>
              <a:t>Woman Shall Compass A Man  Jeremiah 31:22:</a:t>
            </a:r>
          </a:p>
          <a:p>
            <a:r>
              <a:rPr lang="en-US" sz="1200" dirty="0"/>
              <a:t>… [the Hebrew word translated as ‘compass’] signifies to encompass with love and care, to surround lovingly and carefully,— the natural and fitting dealing on the part of the stronger to the weak and those who need assistance. And the new thing that God creates consists in this, that the woman, the weaker nature that needs help, will lovingly and solicitously surround the man, the stronger. Herein is expressed a new relation of Israel to the Lord, a reference to a new covenant which the Lord, ver. 31ff., will conclude with His people, and in which He deals so condescendingly towards them that they can lovingly embrace Him. This is the substance of the Messianic meaning in the words.” (</a:t>
            </a:r>
            <a:r>
              <a:rPr lang="en-US" sz="1200" dirty="0" err="1"/>
              <a:t>Keil</a:t>
            </a:r>
            <a:r>
              <a:rPr lang="en-US" sz="1200" dirty="0"/>
              <a:t> and </a:t>
            </a:r>
            <a:r>
              <a:rPr lang="en-US" sz="1200" dirty="0" err="1"/>
              <a:t>Delitzsch</a:t>
            </a:r>
            <a:r>
              <a:rPr lang="en-US" sz="1200" dirty="0"/>
              <a:t>, </a:t>
            </a:r>
            <a:r>
              <a:rPr lang="en-US" sz="1200" i="1" dirty="0"/>
              <a:t>Commentary,</a:t>
            </a:r>
            <a:r>
              <a:rPr lang="en-US" sz="1200" dirty="0"/>
              <a:t>8:2:30.)</a:t>
            </a:r>
            <a:endParaRPr lang="en-US" sz="1000" b="0" i="0" dirty="0">
              <a:effectLst/>
              <a:latin typeface="Arial" panose="020B0604020202020204" pitchFamily="34" charset="0"/>
            </a:endParaRPr>
          </a:p>
        </p:txBody>
      </p:sp>
      <p:sp>
        <p:nvSpPr>
          <p:cNvPr id="4" name="Rectangle 3"/>
          <p:cNvSpPr/>
          <p:nvPr/>
        </p:nvSpPr>
        <p:spPr>
          <a:xfrm>
            <a:off x="0" y="0"/>
            <a:ext cx="6096000" cy="3600986"/>
          </a:xfrm>
          <a:prstGeom prst="rect">
            <a:avLst/>
          </a:prstGeom>
          <a:ln>
            <a:solidFill>
              <a:schemeClr val="tx1"/>
            </a:solidFill>
          </a:ln>
        </p:spPr>
        <p:txBody>
          <a:bodyPr>
            <a:spAutoFit/>
          </a:bodyPr>
          <a:lstStyle/>
          <a:p>
            <a:pPr fontAlgn="base"/>
            <a:r>
              <a:rPr lang="en-US" sz="1200" b="1" dirty="0"/>
              <a:t>The Branch (David)   Jeremiah 30:9</a:t>
            </a:r>
          </a:p>
          <a:p>
            <a:pPr fontAlgn="base"/>
            <a:r>
              <a:rPr lang="en-US" sz="1200" dirty="0"/>
              <a:t>“Since it takes a first and a second coming to fulfill many Messianic prophecies, we of necessity must consider them here, and in the case of the Davidic-Messianic utterances show also how they apply to our Lord’s Second Coming. Christ is the Son of David, the Seed of David, the inheritor, through Mary his mother, of the blood of the great king. He is also called the Stem of Jesse and the Branch, meaning Branch of David. Messianic prophecies under these headings deal with the power and dominion he shall wield as he sits on David’s throne, and have reference almost exclusively to his second sojourn on planet earth.</a:t>
            </a:r>
          </a:p>
          <a:p>
            <a:pPr fontAlgn="base"/>
            <a:endParaRPr lang="en-US" sz="1200" dirty="0"/>
          </a:p>
          <a:p>
            <a:pPr fontAlgn="base"/>
            <a:r>
              <a:rPr lang="en-US" sz="1200" dirty="0"/>
              <a:t>“That the Branch of David is Christ is perfectly clear. We shall now see that he is also called David, that he is a new David, an Eternal David, who shall reign forever on the throne of his ancient ancestor. ‘It shall come to pass in that day, </a:t>
            </a:r>
            <a:r>
              <a:rPr lang="en-US" sz="1200" dirty="0" err="1"/>
              <a:t>saith</a:t>
            </a:r>
            <a:r>
              <a:rPr lang="en-US" sz="1200" dirty="0"/>
              <a:t> the Lord of hosts, ‘that is, in the great millennial day of gathering, that ‘they shall serve the Lord their God, and David their king, whom I will raise up unto them.’ (Jer. 30:8–9.)</a:t>
            </a:r>
          </a:p>
          <a:p>
            <a:pPr fontAlgn="base"/>
            <a:endParaRPr lang="en-US" sz="1200" dirty="0"/>
          </a:p>
          <a:p>
            <a:pPr fontAlgn="base"/>
            <a:r>
              <a:rPr lang="en-US" sz="1200" dirty="0"/>
              <a:t>“How glorious shall be the coming day when the second David, who is Christ, reigns on the throne of the first David; when all men shall dwell safely; when the earth shall be dotted with temples; and when the gospel covenant shall have full force and validity in all the earth!” Bruce R. McConkie (</a:t>
            </a:r>
            <a:r>
              <a:rPr lang="en-US" sz="1200" i="1" dirty="0"/>
              <a:t>The Promised Messiah,</a:t>
            </a:r>
            <a:r>
              <a:rPr lang="en-US" sz="1200" dirty="0"/>
              <a:t> pp. 192–95). </a:t>
            </a:r>
          </a:p>
        </p:txBody>
      </p:sp>
      <p:sp>
        <p:nvSpPr>
          <p:cNvPr id="5" name="Rectangle 4"/>
          <p:cNvSpPr/>
          <p:nvPr/>
        </p:nvSpPr>
        <p:spPr>
          <a:xfrm>
            <a:off x="0" y="3578544"/>
            <a:ext cx="6096000" cy="1754326"/>
          </a:xfrm>
          <a:prstGeom prst="rect">
            <a:avLst/>
          </a:prstGeom>
          <a:ln>
            <a:solidFill>
              <a:schemeClr val="tx1"/>
            </a:solidFill>
          </a:ln>
        </p:spPr>
        <p:txBody>
          <a:bodyPr>
            <a:spAutoFit/>
          </a:bodyPr>
          <a:lstStyle/>
          <a:p>
            <a:pPr fontAlgn="base"/>
            <a:r>
              <a:rPr lang="en-US" sz="1200" b="1" dirty="0"/>
              <a:t>Rachel Weeping For Her Children Jeremiah 31:15-17:</a:t>
            </a:r>
          </a:p>
          <a:p>
            <a:pPr fontAlgn="base"/>
            <a:r>
              <a:rPr lang="en-US" sz="1200" dirty="0"/>
              <a:t>“The lamentation of Rachel is heard at Ramah, as the most loftily situated border-town of the two kingdoms, whence the wailing that had arisen sounded far and near, and could be heard in Judah. … The destruction of the people of Israel by the Assyrians and Chaldeans is a type of the massacre of the infants at Bethlehem [as cited by Matthew in his gospel (Matthew 2:18)], in so far as the sin which brought the children of Israel into exile laid a foundation for the fact that Herod the </a:t>
            </a:r>
            <a:r>
              <a:rPr lang="en-US" sz="1200" dirty="0" err="1"/>
              <a:t>Idumean</a:t>
            </a:r>
            <a:r>
              <a:rPr lang="en-US" sz="1200" dirty="0"/>
              <a:t> became king over the Jews, and wished to destroy the true King and </a:t>
            </a:r>
            <a:r>
              <a:rPr lang="en-US" sz="1200" dirty="0" err="1"/>
              <a:t>Saviour</a:t>
            </a:r>
            <a:r>
              <a:rPr lang="en-US" sz="1200" dirty="0"/>
              <a:t> of Israel that he might strengthen his own dominion.” (C. F. </a:t>
            </a:r>
            <a:r>
              <a:rPr lang="en-US" sz="1200" dirty="0" err="1"/>
              <a:t>Keil</a:t>
            </a:r>
            <a:r>
              <a:rPr lang="en-US" sz="1200" dirty="0"/>
              <a:t> and F. </a:t>
            </a:r>
            <a:r>
              <a:rPr lang="en-US" sz="1200" dirty="0" err="1"/>
              <a:t>Delitzsch</a:t>
            </a:r>
            <a:r>
              <a:rPr lang="en-US" sz="1200" dirty="0"/>
              <a:t>, </a:t>
            </a:r>
            <a:r>
              <a:rPr lang="en-US" sz="1200" i="1" dirty="0"/>
              <a:t>Commentary on the Old Testament,</a:t>
            </a:r>
            <a:r>
              <a:rPr lang="en-US" sz="1200" dirty="0"/>
              <a:t> 8:2:25–26.)</a:t>
            </a:r>
          </a:p>
        </p:txBody>
      </p:sp>
      <p:sp>
        <p:nvSpPr>
          <p:cNvPr id="6" name="Rectangle 5"/>
          <p:cNvSpPr/>
          <p:nvPr/>
        </p:nvSpPr>
        <p:spPr>
          <a:xfrm>
            <a:off x="6096000" y="1743105"/>
            <a:ext cx="6096000" cy="4708981"/>
          </a:xfrm>
          <a:prstGeom prst="rect">
            <a:avLst/>
          </a:prstGeom>
          <a:ln>
            <a:solidFill>
              <a:schemeClr val="tx1"/>
            </a:solidFill>
          </a:ln>
        </p:spPr>
        <p:txBody>
          <a:bodyPr>
            <a:spAutoFit/>
          </a:bodyPr>
          <a:lstStyle/>
          <a:p>
            <a:pPr fontAlgn="base"/>
            <a:r>
              <a:rPr lang="en-US" sz="1200" b="1" dirty="0"/>
              <a:t>Sour Grapes  Jeremiah 31:29-30</a:t>
            </a:r>
          </a:p>
          <a:p>
            <a:pPr fontAlgn="base"/>
            <a:r>
              <a:rPr lang="en-US" sz="1200" dirty="0"/>
              <a:t>“There is the man who resisted release from positions in the Church. He knew positions were temporary trusts, but he criticized the presiding leader who had released him, complaining that proper recognition had not be given; the time had not been propitious; it had been a reflection upon his effectiveness. He bitterly built up a case for himself, absented himself from his meetings, and justified himself in his resultant estrangement. His children partook of his frustrations, and his children’s children. In later life he ‘came to himself,’ and on the brink of the grave made an about-face. His family would not effect the transformation which now he would give his life to have them make. How selfish! Haughty pride induces eating sour grapes, and innocent ones have their teeth set on edge. ‘It is hard for thee to kick against the pricks.’</a:t>
            </a:r>
          </a:p>
          <a:p>
            <a:pPr fontAlgn="base"/>
            <a:r>
              <a:rPr lang="en-US" sz="1200" dirty="0"/>
              <a:t>“When I was a child, we used the expression, ‘He cut off his nose to spite his face.’ To us, that meant that one was fighting against fate, rebelling against the inevitable, damaging himself to spite others, breaking his toe to give vent to his senseless anger.</a:t>
            </a:r>
          </a:p>
          <a:p>
            <a:pPr fontAlgn="base"/>
            <a:r>
              <a:rPr lang="en-US" sz="1200" dirty="0"/>
              <a:t>“Eight lovely children had blessed the temple marriage of a man and woman who in later years were denied a temple recommend. They would not be so dealt with by this young bishop. Why should they be deprived and humiliated? Were they less worthy than others? They argued that this boy-bishop was too strict, too orthodox. Never would they be active, nor enter the door of that Church as long as that bishop presided. They would show him. The history of this family is tragic. The four younger ones were never baptized; the four older ones never were ordained, endowed, nor sealed. No missions were filled by this family. Today the parents are ill at ease, still defiant. They had covered themselves with a cloud, and righteous prayers could not pass through. (see Lam. 3:44.)</a:t>
            </a:r>
          </a:p>
          <a:p>
            <a:pPr fontAlgn="base"/>
            <a:r>
              <a:rPr lang="en-US" sz="1200" dirty="0"/>
              <a:t>President Spencer W. Kimball “Sour grapes! Such unhappy food!” (Spencer W. Kimball, in Conference Report, Apr. 1955, p. 95.)</a:t>
            </a:r>
          </a:p>
          <a:p>
            <a:pPr fontAlgn="base"/>
            <a:endParaRPr lang="en-US" sz="1200" dirty="0"/>
          </a:p>
        </p:txBody>
      </p:sp>
      <p:sp>
        <p:nvSpPr>
          <p:cNvPr id="7" name="Rectangle 6"/>
          <p:cNvSpPr/>
          <p:nvPr/>
        </p:nvSpPr>
        <p:spPr>
          <a:xfrm>
            <a:off x="0" y="5332870"/>
            <a:ext cx="6096000" cy="1015663"/>
          </a:xfrm>
          <a:prstGeom prst="rect">
            <a:avLst/>
          </a:prstGeom>
          <a:ln>
            <a:solidFill>
              <a:schemeClr val="tx1"/>
            </a:solidFill>
          </a:ln>
        </p:spPr>
        <p:txBody>
          <a:bodyPr>
            <a:spAutoFit/>
          </a:bodyPr>
          <a:lstStyle/>
          <a:p>
            <a:pPr fontAlgn="base"/>
            <a:r>
              <a:rPr lang="en-US" sz="1200" b="1" dirty="0"/>
              <a:t>Ephraim and the Ox   Jeremiah 31:9 and Deut. 33:17</a:t>
            </a:r>
          </a:p>
          <a:p>
            <a:pPr fontAlgn="base"/>
            <a:r>
              <a:rPr lang="en-US" sz="1200" b="1" dirty="0"/>
              <a:t>Jewish tradition </a:t>
            </a:r>
            <a:r>
              <a:rPr lang="en-US" sz="1200" dirty="0"/>
              <a:t>says the “four standards” under which Israel encamped in the wilderness, to the east, Judah, to the north, Dan, to the west, Ephraim, to the south, Reuben, were respectively a lion, an eagle, an ox, and a man, while in the midst was the tabernacle containing the Shekinah symbol of the Divine Presence</a:t>
            </a:r>
          </a:p>
        </p:txBody>
      </p:sp>
    </p:spTree>
    <p:extLst>
      <p:ext uri="{BB962C8B-B14F-4D97-AF65-F5344CB8AC3E}">
        <p14:creationId xmlns:p14="http://schemas.microsoft.com/office/powerpoint/2010/main" val="2730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44744" y="0"/>
            <a:ext cx="5147255" cy="6555641"/>
          </a:xfrm>
          <a:prstGeom prst="rect">
            <a:avLst/>
          </a:prstGeom>
          <a:ln>
            <a:solidFill>
              <a:schemeClr val="tx1"/>
            </a:solidFill>
          </a:ln>
        </p:spPr>
        <p:txBody>
          <a:bodyPr wrap="square">
            <a:spAutoFit/>
          </a:bodyPr>
          <a:lstStyle/>
          <a:p>
            <a:pPr fontAlgn="base"/>
            <a:r>
              <a:rPr lang="en-US" sz="1200" b="1" dirty="0"/>
              <a:t>A New Covenant Jeremiah 31:31-34</a:t>
            </a:r>
          </a:p>
          <a:p>
            <a:pPr fontAlgn="base"/>
            <a:endParaRPr lang="en-US" sz="1200" b="1" dirty="0"/>
          </a:p>
          <a:p>
            <a:pPr fontAlgn="base"/>
            <a:r>
              <a:rPr lang="en-US" sz="1200" dirty="0"/>
              <a:t>“This covenant has never been established with the house of Israel, nor with the house of Judah, for it requires two parties to make a covenant, and those two parties must be agreed, or no covenant can be made.</a:t>
            </a:r>
          </a:p>
          <a:p>
            <a:pPr fontAlgn="base"/>
            <a:r>
              <a:rPr lang="en-US" sz="1200" dirty="0"/>
              <a:t>“Christ, in the days of His flesh, proposed to make a covenant with them, but they rejected Him and His proposals, and in consequence thereof, they were broken off, and no covenant was made with them at that time. But their unbelief has not rendered the promise of God of none effect: no, for there was another day limited in David, which was the day of His power; and then His people, Israel, should be a willing people;—and He would write His law in their hearts, and print it in their thoughts; their sins and their iniquities He would remember no more.</a:t>
            </a:r>
          </a:p>
          <a:p>
            <a:pPr fontAlgn="base"/>
            <a:endParaRPr lang="en-US" sz="1200" dirty="0"/>
          </a:p>
          <a:p>
            <a:pPr fontAlgn="base"/>
            <a:r>
              <a:rPr lang="en-US" sz="1200" dirty="0"/>
              <a:t>“Thus after this chosen family had rejected Christ and His proposals, the heralds of salvation said to them, ‘Lo, we turn unto the Gentiles;’ and the Gentiles received the covenant, and were grafted in from whence the chosen family were broken off: but the Gentiles have not continued in the goodness of God, but have departed from the faith that was once delivered to the Saints, and have broken the covenant in which their fathers were established [see Isaiah 24:5]; and have become high-minded, and have not feared; therefore, but few of them will be gathered with the chosen family. …</a:t>
            </a:r>
          </a:p>
          <a:p>
            <a:pPr fontAlgn="base"/>
            <a:endParaRPr lang="en-US" sz="1200" dirty="0"/>
          </a:p>
          <a:p>
            <a:pPr fontAlgn="base"/>
            <a:r>
              <a:rPr lang="en-US" sz="1200" dirty="0"/>
              <a:t>“And now what remains to be done, under circumstances like these? I will proceed to tell you what the Lord requires of all people … in order that they may enjoy the Holy Spirit of God to a </a:t>
            </a:r>
            <a:r>
              <a:rPr lang="en-US" sz="1200" dirty="0" err="1"/>
              <a:t>fulness</a:t>
            </a:r>
            <a:r>
              <a:rPr lang="en-US" sz="1200" dirty="0"/>
              <a:t> and escape the judgments of God … Repent of all your sins, and be baptized in water for the remission of them, in the name of the Father, and of the Son, and of the Holy Ghost, and receive the ordinance of the laying on of the hands of him who is ordained and sealed unto this power, that ye may receive the Holy Spirit of God; and this is according to the Holy Scriptures, and the Book of Mormon; and the only way that man can enter into the celestial kingdom. These are the requirements of the new covenant” (in </a:t>
            </a:r>
            <a:r>
              <a:rPr lang="en-US" sz="1200" i="1" dirty="0"/>
              <a:t>History of the Church,</a:t>
            </a:r>
            <a:r>
              <a:rPr lang="en-US" sz="1200" dirty="0"/>
              <a:t> 1:313–15; see also </a:t>
            </a:r>
            <a:r>
              <a:rPr lang="en-US" sz="1200" i="1" dirty="0"/>
              <a:t>Old Testament Student Manual: 1 Kings–Malachi,</a:t>
            </a:r>
            <a:r>
              <a:rPr lang="en-US" sz="1200" dirty="0"/>
              <a:t> 3rd ed. [Church Educational System manual, 2003], 256).</a:t>
            </a:r>
          </a:p>
        </p:txBody>
      </p:sp>
      <p:sp>
        <p:nvSpPr>
          <p:cNvPr id="4" name="Rectangle 3"/>
          <p:cNvSpPr/>
          <p:nvPr/>
        </p:nvSpPr>
        <p:spPr>
          <a:xfrm>
            <a:off x="0" y="0"/>
            <a:ext cx="7044744" cy="3970318"/>
          </a:xfrm>
          <a:prstGeom prst="rect">
            <a:avLst/>
          </a:prstGeom>
          <a:ln>
            <a:solidFill>
              <a:schemeClr val="tx1"/>
            </a:solidFill>
          </a:ln>
        </p:spPr>
        <p:txBody>
          <a:bodyPr wrap="square">
            <a:spAutoFit/>
          </a:bodyPr>
          <a:lstStyle/>
          <a:p>
            <a:pPr fontAlgn="base"/>
            <a:r>
              <a:rPr lang="en-US" sz="1200" b="1" dirty="0"/>
              <a:t>The Covenant Jeremiah 31:30-34</a:t>
            </a:r>
          </a:p>
          <a:p>
            <a:pPr fontAlgn="base"/>
            <a:r>
              <a:rPr lang="en-US" sz="1200" dirty="0"/>
              <a:t>“Christ, in the days of His flesh, proposed to make a covenant with them, but they rejected Him and His proposals, and in consequence thereof, they were broken off, and no covenant was made with them at that time. But their unbelief has not rendered the promise of God of none effect: no, for there was another day limited in David, which was the day of His power; and then His people, Israel, should be a willing people;—and He would write His law in their hearts, and print it in their thoughts; their sins and their iniquities He would remember no more.</a:t>
            </a:r>
          </a:p>
          <a:p>
            <a:pPr fontAlgn="base"/>
            <a:r>
              <a:rPr lang="en-US" sz="1200" dirty="0"/>
              <a:t>“Thus after this chosen family had rejected Christ and His proposals, the heralds of salvation said to them, ‘Lo, we turn unto the Gentiles;’ and the Gentiles received the covenant, and were grafted in from whence the chosen family were broken off; but the Gentiles have not continued in the goodness of God, but have departed from the faith that was once delivered to the Saints, and have broken the covenant in which their fathers were established [see Isaiah 24:5]. …</a:t>
            </a:r>
          </a:p>
          <a:p>
            <a:pPr fontAlgn="base"/>
            <a:r>
              <a:rPr lang="en-US" sz="1200" dirty="0"/>
              <a:t>“And now what remains to be done, under circumstances like these? I will proceed to tell you what the Lord requires of all people, high and low, rich and poor, male and female, ministers and people, professors of religion and non-professors, in order that they may enjoy the Holy Spirit of God to a </a:t>
            </a:r>
            <a:r>
              <a:rPr lang="en-US" sz="1200" dirty="0" err="1"/>
              <a:t>fulness</a:t>
            </a:r>
            <a:r>
              <a:rPr lang="en-US" sz="1200" dirty="0"/>
              <a:t> and escape the judgments of God, which are almost ready to burst upon the nations of the earth. Repent of all your sins, and be baptized in water for the remission of them, in the name of the Father, and of the Son, and of the Holy Ghost, and receive the ordinance of the laying on of the hands of him who is ordained and sealed unto this power, that ye may receive the Holy Spirit of God; and this is according to the Holy Scriptures, and the Book of Mormon; and the only way that man can enter into the celestial kingdom. These are the requirements of the new covenant.” Prophet Joseph Smith (</a:t>
            </a:r>
            <a:r>
              <a:rPr lang="en-US" sz="1200" i="1" dirty="0"/>
              <a:t>History of the Church,</a:t>
            </a:r>
            <a:r>
              <a:rPr lang="en-US" sz="1200" dirty="0"/>
              <a:t> 1:313–14.)</a:t>
            </a:r>
          </a:p>
        </p:txBody>
      </p:sp>
      <p:sp>
        <p:nvSpPr>
          <p:cNvPr id="6" name="Rectangle 5"/>
          <p:cNvSpPr/>
          <p:nvPr/>
        </p:nvSpPr>
        <p:spPr>
          <a:xfrm>
            <a:off x="0" y="3970318"/>
            <a:ext cx="7044744" cy="2677656"/>
          </a:xfrm>
          <a:prstGeom prst="rect">
            <a:avLst/>
          </a:prstGeom>
          <a:ln>
            <a:solidFill>
              <a:schemeClr val="tx1"/>
            </a:solidFill>
          </a:ln>
        </p:spPr>
        <p:txBody>
          <a:bodyPr wrap="square">
            <a:spAutoFit/>
          </a:bodyPr>
          <a:lstStyle/>
          <a:p>
            <a:pPr fontAlgn="base"/>
            <a:r>
              <a:rPr lang="en-US" sz="1200" dirty="0"/>
              <a:t> </a:t>
            </a:r>
            <a:r>
              <a:rPr lang="en-US" sz="1200" b="1" dirty="0"/>
              <a:t>Scattering of Israel: Jeremiah 30:7-12</a:t>
            </a:r>
            <a:endParaRPr lang="en-US" sz="1200" dirty="0"/>
          </a:p>
          <a:p>
            <a:pPr fontAlgn="base"/>
            <a:r>
              <a:rPr lang="en-US" sz="1200" dirty="0"/>
              <a:t>“Why was Israel scattered? … They were scattered because they turned from the Lord, worshipped false gods, and walked in all the ways of the heathen nations. They were scattered because they forsook the Abrahamic covenant, trampled under their feet the holy ordinances, and rejected the Lord Jehovah, who is the Lord Jesus, of whom all their prophets testified. Israel was scattered for apostasy. …</a:t>
            </a:r>
          </a:p>
          <a:p>
            <a:pPr fontAlgn="base"/>
            <a:r>
              <a:rPr lang="en-US" sz="1200" dirty="0"/>
              <a:t>“What, then, is involved in the gathering of Israel? The gathering of Israel consists in believing and accepting and living in harmony with all that the Lord once offered his ancient chosen people. It consists of having faith in the Lord Jesus Christ, of repenting, of being baptized and receiving the gift of the Holy Ghost, and of keeping the commandments of God. It consists of believing the gospel, joining the Church, and coming into the kingdom. It consists of receiving the holy priesthood, being endowed in holy places with power from on high, and receiving all the blessings of Abraham, Isaac, and Jacob, through the ordinance of celestial marriage. And it may also consist of assembling to an appointed place or land of worship” elder Bruce R. McConkie  (</a:t>
            </a:r>
            <a:r>
              <a:rPr lang="en-US" sz="1200" i="1" dirty="0"/>
              <a:t>A New Witness for the Articles of Faith</a:t>
            </a:r>
            <a:r>
              <a:rPr lang="en-US" sz="1200" dirty="0"/>
              <a:t> [1985], 515; see also </a:t>
            </a:r>
            <a:r>
              <a:rPr lang="en-US" sz="1200" i="1" dirty="0"/>
              <a:t>Book of Mormon Student Manual</a:t>
            </a:r>
            <a:r>
              <a:rPr lang="en-US" sz="1200" dirty="0"/>
              <a:t> [2009], 70–71).</a:t>
            </a:r>
          </a:p>
          <a:p>
            <a:pPr fontAlgn="base"/>
            <a:endParaRPr lang="en-US" sz="1200" dirty="0"/>
          </a:p>
        </p:txBody>
      </p:sp>
    </p:spTree>
    <p:extLst>
      <p:ext uri="{BB962C8B-B14F-4D97-AF65-F5344CB8AC3E}">
        <p14:creationId xmlns:p14="http://schemas.microsoft.com/office/powerpoint/2010/main" val="244025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940088"/>
          </a:xfrm>
          <a:prstGeom prst="rect">
            <a:avLst/>
          </a:prstGeom>
          <a:ln>
            <a:solidFill>
              <a:schemeClr val="tx1"/>
            </a:solidFill>
          </a:ln>
        </p:spPr>
        <p:txBody>
          <a:bodyPr>
            <a:spAutoFit/>
          </a:bodyPr>
          <a:lstStyle/>
          <a:p>
            <a:pPr fontAlgn="base"/>
            <a:r>
              <a:rPr lang="en-US" sz="2000" b="1" dirty="0"/>
              <a:t>Buying the Field   Jeremiah 25:11</a:t>
            </a:r>
          </a:p>
          <a:p>
            <a:pPr fontAlgn="base"/>
            <a:r>
              <a:rPr lang="en-US" sz="2000" dirty="0"/>
              <a:t>The Lord’s purpose in having Jeremiah buy the field was to demonstrate to the Israelites that the Babylonian captivity was not permanent. Having the purchase documents preserved would allow Jeremiah’s heirs to establish their claim to the land once the captivity was over. Jeremiah had earlier prophesied that the captivity would last for 70 years (</a:t>
            </a:r>
            <a:r>
              <a:rPr lang="en-US" sz="2000" b="1" dirty="0"/>
              <a:t>Jer. 25:11</a:t>
            </a:r>
            <a:r>
              <a:rPr lang="en-US" sz="2000" dirty="0"/>
              <a:t>) and the purchase provided “real world” confirmation that after the 70 years were over, the Jews would come back and reestablish the nation. Otherwise recording the purchase and preserving the documents would have made no sense. </a:t>
            </a:r>
            <a:r>
              <a:rPr lang="en-US" sz="2000" dirty="0" err="1"/>
              <a:t>Gracethrufaith</a:t>
            </a:r>
            <a:endParaRPr lang="en-US" sz="2000" dirty="0"/>
          </a:p>
          <a:p>
            <a:pPr fontAlgn="base"/>
            <a:endParaRPr lang="en-US" sz="2000" dirty="0"/>
          </a:p>
          <a:p>
            <a:pPr fontAlgn="base"/>
            <a:endParaRPr lang="en-US" sz="2000" dirty="0"/>
          </a:p>
          <a:p>
            <a:pPr fontAlgn="base"/>
            <a:r>
              <a:rPr lang="en-US" sz="2000" dirty="0"/>
              <a:t> see also: </a:t>
            </a:r>
            <a:r>
              <a:rPr lang="en-US" sz="2000" dirty="0">
                <a:hlinkClick r:id="rId2"/>
              </a:rPr>
              <a:t>http://copper-scroll-project.com/the-copper-scroll-project-and-jeremiahs-deed/</a:t>
            </a:r>
            <a:r>
              <a:rPr lang="en-US" sz="2000" dirty="0"/>
              <a:t> for an interesting article of Jeremiah’s Cave. </a:t>
            </a:r>
            <a:r>
              <a:rPr lang="en-US" sz="2000" i="1" dirty="0"/>
              <a:t>The Copper Scroll and Jeremiah’s Deed</a:t>
            </a:r>
            <a:endParaRPr lang="en-US" sz="2000" dirty="0"/>
          </a:p>
        </p:txBody>
      </p:sp>
    </p:spTree>
    <p:extLst>
      <p:ext uri="{BB962C8B-B14F-4D97-AF65-F5344CB8AC3E}">
        <p14:creationId xmlns:p14="http://schemas.microsoft.com/office/powerpoint/2010/main" val="1005815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24485055"/>
              </p:ext>
            </p:extLst>
          </p:nvPr>
        </p:nvGraphicFramePr>
        <p:xfrm>
          <a:off x="135468" y="533975"/>
          <a:ext cx="11904132" cy="5969000"/>
        </p:xfrm>
        <a:graphic>
          <a:graphicData uri="http://schemas.openxmlformats.org/drawingml/2006/table">
            <a:tbl>
              <a:tblPr firstRow="1" bandRow="1">
                <a:tableStyleId>{5940675A-B579-460E-94D1-54222C63F5DA}</a:tableStyleId>
              </a:tblPr>
              <a:tblGrid>
                <a:gridCol w="1845732">
                  <a:extLst>
                    <a:ext uri="{9D8B030D-6E8A-4147-A177-3AD203B41FA5}">
                      <a16:colId xmlns:a16="http://schemas.microsoft.com/office/drawing/2014/main" val="20000"/>
                    </a:ext>
                  </a:extLst>
                </a:gridCol>
                <a:gridCol w="3013097">
                  <a:extLst>
                    <a:ext uri="{9D8B030D-6E8A-4147-A177-3AD203B41FA5}">
                      <a16:colId xmlns:a16="http://schemas.microsoft.com/office/drawing/2014/main" val="20001"/>
                    </a:ext>
                  </a:extLst>
                </a:gridCol>
                <a:gridCol w="1839414">
                  <a:extLst>
                    <a:ext uri="{9D8B030D-6E8A-4147-A177-3AD203B41FA5}">
                      <a16:colId xmlns:a16="http://schemas.microsoft.com/office/drawing/2014/main" val="20002"/>
                    </a:ext>
                  </a:extLst>
                </a:gridCol>
                <a:gridCol w="5205889">
                  <a:extLst>
                    <a:ext uri="{9D8B030D-6E8A-4147-A177-3AD203B41FA5}">
                      <a16:colId xmlns:a16="http://schemas.microsoft.com/office/drawing/2014/main" val="20003"/>
                    </a:ext>
                  </a:extLst>
                </a:gridCol>
              </a:tblGrid>
              <a:tr h="707528">
                <a:tc>
                  <a:txBody>
                    <a:bodyPr/>
                    <a:lstStyle/>
                    <a:p>
                      <a:r>
                        <a:rPr lang="en-US" sz="1600" dirty="0">
                          <a:latin typeface="+mn-lt"/>
                        </a:rPr>
                        <a:t>Jeremiah 1-6</a:t>
                      </a:r>
                    </a:p>
                  </a:txBody>
                  <a:tcPr>
                    <a:solidFill>
                      <a:schemeClr val="bg1"/>
                    </a:solidFill>
                  </a:tcPr>
                </a:tc>
                <a:tc>
                  <a:txBody>
                    <a:bodyPr/>
                    <a:lstStyle/>
                    <a:p>
                      <a:r>
                        <a:rPr lang="en-US" sz="1600" dirty="0">
                          <a:latin typeface="+mn-lt"/>
                        </a:rPr>
                        <a:t>Prophecies of reign of Josiah</a:t>
                      </a:r>
                    </a:p>
                  </a:txBody>
                  <a:tcPr>
                    <a:solidFill>
                      <a:schemeClr val="bg1"/>
                    </a:solidFill>
                  </a:tcPr>
                </a:tc>
                <a:tc>
                  <a:txBody>
                    <a:bodyPr/>
                    <a:lstStyle/>
                    <a:p>
                      <a:r>
                        <a:rPr lang="en-US" sz="1600" dirty="0">
                          <a:latin typeface="+mn-lt"/>
                        </a:rPr>
                        <a:t>Jeremiah 1:4-5</a:t>
                      </a:r>
                    </a:p>
                    <a:p>
                      <a:r>
                        <a:rPr lang="en-US" sz="1600" dirty="0">
                          <a:latin typeface="+mn-lt"/>
                        </a:rPr>
                        <a:t>Jeremiah 3:12-19</a:t>
                      </a:r>
                    </a:p>
                  </a:txBody>
                  <a:tcPr>
                    <a:solidFill>
                      <a:schemeClr val="bg1"/>
                    </a:solidFill>
                  </a:tcPr>
                </a:tc>
                <a:tc>
                  <a:txBody>
                    <a:bodyPr/>
                    <a:lstStyle/>
                    <a:p>
                      <a:r>
                        <a:rPr lang="en-US" sz="1600" dirty="0">
                          <a:latin typeface="+mn-lt"/>
                        </a:rPr>
                        <a:t>Premortal Condition and Jeremiah’s Calling</a:t>
                      </a:r>
                    </a:p>
                    <a:p>
                      <a:r>
                        <a:rPr lang="en-US" sz="1600" b="0" i="0" kern="1200" dirty="0">
                          <a:solidFill>
                            <a:schemeClr val="tx1"/>
                          </a:solidFill>
                          <a:effectLst/>
                          <a:latin typeface="+mn-lt"/>
                          <a:ea typeface="+mn-ea"/>
                          <a:cs typeface="+mn-cs"/>
                        </a:rPr>
                        <a:t>Prophecy of the return of Israel from the scattered condition, gathering one of a city and two of a family to Zion, a pleasant land where Israel and Judah can dwell in safety and peace</a:t>
                      </a:r>
                      <a:endParaRPr lang="en-US" sz="1600" dirty="0">
                        <a:latin typeface="+mn-lt"/>
                      </a:endParaRPr>
                    </a:p>
                  </a:txBody>
                  <a:tcPr>
                    <a:solidFill>
                      <a:schemeClr val="bg1"/>
                    </a:solidFill>
                  </a:tcPr>
                </a:tc>
                <a:extLst>
                  <a:ext uri="{0D108BD9-81ED-4DB2-BD59-A6C34878D82A}">
                    <a16:rowId xmlns:a16="http://schemas.microsoft.com/office/drawing/2014/main" val="10000"/>
                  </a:ext>
                </a:extLst>
              </a:tr>
              <a:tr h="370840">
                <a:tc>
                  <a:txBody>
                    <a:bodyPr/>
                    <a:lstStyle/>
                    <a:p>
                      <a:r>
                        <a:rPr lang="en-US" sz="1600" dirty="0">
                          <a:latin typeface="+mn-lt"/>
                        </a:rPr>
                        <a:t>Jeremiah 7-20</a:t>
                      </a:r>
                    </a:p>
                  </a:txBody>
                  <a:tcPr>
                    <a:solidFill>
                      <a:schemeClr val="bg1"/>
                    </a:solidFill>
                  </a:tcPr>
                </a:tc>
                <a:tc>
                  <a:txBody>
                    <a:bodyPr/>
                    <a:lstStyle/>
                    <a:p>
                      <a:r>
                        <a:rPr lang="en-US" sz="1600" dirty="0">
                          <a:latin typeface="+mn-lt"/>
                        </a:rPr>
                        <a:t>Prophecies under </a:t>
                      </a:r>
                      <a:r>
                        <a:rPr lang="en-US" sz="1600" dirty="0" err="1">
                          <a:latin typeface="+mn-lt"/>
                        </a:rPr>
                        <a:t>Jehoiakim</a:t>
                      </a:r>
                      <a:endParaRPr lang="en-US" sz="1600" dirty="0">
                        <a:latin typeface="+mn-lt"/>
                      </a:endParaRPr>
                    </a:p>
                  </a:txBody>
                  <a:tcPr>
                    <a:solidFill>
                      <a:schemeClr val="bg1"/>
                    </a:solidFill>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1"/>
                  </a:ext>
                </a:extLst>
              </a:tr>
              <a:tr h="370840">
                <a:tc>
                  <a:txBody>
                    <a:bodyPr/>
                    <a:lstStyle/>
                    <a:p>
                      <a:r>
                        <a:rPr lang="en-US" sz="1600" dirty="0">
                          <a:latin typeface="+mn-lt"/>
                        </a:rPr>
                        <a:t>Jeremiah 21-38</a:t>
                      </a:r>
                    </a:p>
                  </a:txBody>
                  <a:tcPr>
                    <a:solidFill>
                      <a:schemeClr val="bg1"/>
                    </a:solidFill>
                  </a:tcPr>
                </a:tc>
                <a:tc>
                  <a:txBody>
                    <a:bodyPr/>
                    <a:lstStyle/>
                    <a:p>
                      <a:r>
                        <a:rPr lang="en-US" sz="1600" dirty="0">
                          <a:solidFill>
                            <a:srgbClr val="333333"/>
                          </a:solidFill>
                          <a:latin typeface="+mn-lt"/>
                        </a:rPr>
                        <a:t>Prophecies under Zedekiah </a:t>
                      </a:r>
                      <a:endParaRPr lang="en-US" sz="1600" dirty="0">
                        <a:latin typeface="+mn-lt"/>
                      </a:endParaRPr>
                    </a:p>
                  </a:txBody>
                  <a:tcPr>
                    <a:solidFill>
                      <a:schemeClr val="bg1"/>
                    </a:solidFill>
                  </a:tcPr>
                </a:tc>
                <a:tc>
                  <a:txBody>
                    <a:bodyPr/>
                    <a:lstStyle/>
                    <a:p>
                      <a:r>
                        <a:rPr lang="en-US" sz="1600" dirty="0">
                          <a:latin typeface="+mn-lt"/>
                        </a:rPr>
                        <a:t>Jeremiah 21-23</a:t>
                      </a:r>
                    </a:p>
                  </a:txBody>
                  <a:tcPr>
                    <a:solidFill>
                      <a:schemeClr val="bg1"/>
                    </a:solidFill>
                  </a:tcPr>
                </a:tc>
                <a:tc>
                  <a:txBody>
                    <a:bodyPr/>
                    <a:lstStyle/>
                    <a:p>
                      <a:r>
                        <a:rPr lang="en-US" sz="1600" dirty="0">
                          <a:latin typeface="+mn-lt"/>
                        </a:rPr>
                        <a:t>On</a:t>
                      </a:r>
                      <a:r>
                        <a:rPr lang="en-US" sz="1600" baseline="0" dirty="0">
                          <a:latin typeface="+mn-lt"/>
                        </a:rPr>
                        <a:t> pastors or rulers of people, with promise of king Messiah</a:t>
                      </a:r>
                      <a:endParaRPr lang="en-US" sz="1600" dirty="0">
                        <a:latin typeface="+mn-lt"/>
                      </a:endParaRPr>
                    </a:p>
                  </a:txBody>
                  <a:tcPr>
                    <a:solidFill>
                      <a:schemeClr val="bg1"/>
                    </a:solidFill>
                  </a:tcPr>
                </a:tc>
                <a:extLst>
                  <a:ext uri="{0D108BD9-81ED-4DB2-BD59-A6C34878D82A}">
                    <a16:rowId xmlns:a16="http://schemas.microsoft.com/office/drawing/2014/main" val="10002"/>
                  </a:ext>
                </a:extLst>
              </a:tr>
              <a:tr h="370840">
                <a:tc>
                  <a:txBody>
                    <a:bodyPr/>
                    <a:lstStyle/>
                    <a:p>
                      <a:endParaRPr lang="en-US" sz="1600">
                        <a:latin typeface="+mn-lt"/>
                      </a:endParaRPr>
                    </a:p>
                  </a:txBody>
                  <a:tcPr>
                    <a:solidFill>
                      <a:schemeClr val="bg1"/>
                    </a:solidFill>
                  </a:tcPr>
                </a:tc>
                <a:tc>
                  <a:txBody>
                    <a:bodyPr/>
                    <a:lstStyle/>
                    <a:p>
                      <a:endParaRPr lang="en-US" sz="1600">
                        <a:latin typeface="+mn-lt"/>
                      </a:endParaRPr>
                    </a:p>
                  </a:txBody>
                  <a:tcPr>
                    <a:solidFill>
                      <a:schemeClr val="bg1"/>
                    </a:solidFill>
                  </a:tcPr>
                </a:tc>
                <a:tc>
                  <a:txBody>
                    <a:bodyPr/>
                    <a:lstStyle/>
                    <a:p>
                      <a:r>
                        <a:rPr lang="en-US" sz="1600" dirty="0">
                          <a:latin typeface="+mn-lt"/>
                        </a:rPr>
                        <a:t>Jeremiah 24</a:t>
                      </a:r>
                    </a:p>
                  </a:txBody>
                  <a:tcPr>
                    <a:solidFill>
                      <a:schemeClr val="bg1"/>
                    </a:solidFill>
                  </a:tcPr>
                </a:tc>
                <a:tc>
                  <a:txBody>
                    <a:bodyPr/>
                    <a:lstStyle/>
                    <a:p>
                      <a:r>
                        <a:rPr lang="en-US" sz="1600" dirty="0">
                          <a:latin typeface="+mn-lt"/>
                        </a:rPr>
                        <a:t>Exiles carried away with </a:t>
                      </a:r>
                      <a:r>
                        <a:rPr lang="en-US" sz="1600" dirty="0" err="1">
                          <a:latin typeface="+mn-lt"/>
                        </a:rPr>
                        <a:t>Jehoiachin</a:t>
                      </a:r>
                      <a:endParaRPr lang="en-US" sz="1600" dirty="0">
                        <a:latin typeface="+mn-lt"/>
                      </a:endParaRPr>
                    </a:p>
                  </a:txBody>
                  <a:tcPr>
                    <a:solidFill>
                      <a:schemeClr val="bg1"/>
                    </a:solidFill>
                  </a:tcPr>
                </a:tc>
                <a:extLst>
                  <a:ext uri="{0D108BD9-81ED-4DB2-BD59-A6C34878D82A}">
                    <a16:rowId xmlns:a16="http://schemas.microsoft.com/office/drawing/2014/main" val="10003"/>
                  </a:ext>
                </a:extLst>
              </a:tr>
              <a:tr h="370840">
                <a:tc>
                  <a:txBody>
                    <a:bodyPr/>
                    <a:lstStyle/>
                    <a:p>
                      <a:endParaRPr lang="en-US" sz="1600">
                        <a:latin typeface="+mn-lt"/>
                      </a:endParaRPr>
                    </a:p>
                  </a:txBody>
                  <a:tcPr>
                    <a:solidFill>
                      <a:schemeClr val="bg1"/>
                    </a:solidFill>
                  </a:tcPr>
                </a:tc>
                <a:tc>
                  <a:txBody>
                    <a:bodyPr/>
                    <a:lstStyle/>
                    <a:p>
                      <a:endParaRPr lang="en-US" sz="1600" dirty="0">
                        <a:latin typeface="+mn-lt"/>
                      </a:endParaRPr>
                    </a:p>
                  </a:txBody>
                  <a:tcPr>
                    <a:solidFill>
                      <a:schemeClr val="bg1"/>
                    </a:solidFill>
                  </a:tcPr>
                </a:tc>
                <a:tc>
                  <a:txBody>
                    <a:bodyPr/>
                    <a:lstStyle/>
                    <a:p>
                      <a:r>
                        <a:rPr lang="en-US" sz="1600" dirty="0">
                          <a:latin typeface="+mn-lt"/>
                        </a:rPr>
                        <a:t>Jeremiah 26-29 </a:t>
                      </a:r>
                    </a:p>
                  </a:txBody>
                  <a:tcPr>
                    <a:solidFill>
                      <a:schemeClr val="bg1"/>
                    </a:solidFill>
                  </a:tcPr>
                </a:tc>
                <a:tc>
                  <a:txBody>
                    <a:bodyPr/>
                    <a:lstStyle/>
                    <a:p>
                      <a:r>
                        <a:rPr lang="en-US" sz="1600" dirty="0">
                          <a:latin typeface="+mn-lt"/>
                        </a:rPr>
                        <a:t>False prophets and containing the prophet’s letter to the exiles in Babylon, warning against the prophets there</a:t>
                      </a:r>
                    </a:p>
                  </a:txBody>
                  <a:tcPr>
                    <a:solidFill>
                      <a:schemeClr val="bg1"/>
                    </a:solidFill>
                  </a:tcPr>
                </a:tc>
                <a:extLst>
                  <a:ext uri="{0D108BD9-81ED-4DB2-BD59-A6C34878D82A}">
                    <a16:rowId xmlns:a16="http://schemas.microsoft.com/office/drawing/2014/main" val="10004"/>
                  </a:ext>
                </a:extLst>
              </a:tr>
              <a:tr h="370840">
                <a:tc>
                  <a:txBody>
                    <a:bodyPr/>
                    <a:lstStyle/>
                    <a:p>
                      <a:endParaRPr lang="en-US" sz="1600">
                        <a:latin typeface="+mn-lt"/>
                      </a:endParaRPr>
                    </a:p>
                  </a:txBody>
                  <a:tcPr>
                    <a:solidFill>
                      <a:schemeClr val="accent5">
                        <a:lumMod val="20000"/>
                        <a:lumOff val="80000"/>
                      </a:schemeClr>
                    </a:solidFill>
                  </a:tcPr>
                </a:tc>
                <a:tc>
                  <a:txBody>
                    <a:bodyPr/>
                    <a:lstStyle/>
                    <a:p>
                      <a:endParaRPr lang="en-US" sz="1600" dirty="0">
                        <a:latin typeface="+mn-lt"/>
                      </a:endParaRPr>
                    </a:p>
                  </a:txBody>
                  <a:tcPr>
                    <a:solidFill>
                      <a:schemeClr val="accent5">
                        <a:lumMod val="20000"/>
                        <a:lumOff val="80000"/>
                      </a:schemeClr>
                    </a:solidFill>
                  </a:tcPr>
                </a:tc>
                <a:tc>
                  <a:txBody>
                    <a:bodyPr/>
                    <a:lstStyle/>
                    <a:p>
                      <a:r>
                        <a:rPr lang="en-US" sz="1600" dirty="0">
                          <a:latin typeface="+mn-lt"/>
                        </a:rPr>
                        <a:t>Jeremiah 30-33</a:t>
                      </a:r>
                    </a:p>
                  </a:txBody>
                  <a:tcPr>
                    <a:solidFill>
                      <a:schemeClr val="accent5">
                        <a:lumMod val="20000"/>
                        <a:lumOff val="80000"/>
                      </a:schemeClr>
                    </a:solidFill>
                  </a:tcPr>
                </a:tc>
                <a:tc>
                  <a:txBody>
                    <a:bodyPr/>
                    <a:lstStyle/>
                    <a:p>
                      <a:r>
                        <a:rPr lang="en-US" sz="1600" dirty="0">
                          <a:latin typeface="+mn-lt"/>
                        </a:rPr>
                        <a:t>Prophecies of the latter-day restoration of Israel and the gospel covenant, containing the story of the prophet’s buying a field, showing the firmness of his faith in the people’s restitution</a:t>
                      </a:r>
                    </a:p>
                  </a:txBody>
                  <a:tcPr>
                    <a:solidFill>
                      <a:schemeClr val="accent5">
                        <a:lumMod val="20000"/>
                        <a:lumOff val="80000"/>
                      </a:schemeClr>
                    </a:solidFill>
                  </a:tcPr>
                </a:tc>
                <a:extLst>
                  <a:ext uri="{0D108BD9-81ED-4DB2-BD59-A6C34878D82A}">
                    <a16:rowId xmlns:a16="http://schemas.microsoft.com/office/drawing/2014/main" val="10005"/>
                  </a:ext>
                </a:extLst>
              </a:tr>
              <a:tr h="370840">
                <a:tc>
                  <a:txBody>
                    <a:bodyPr/>
                    <a:lstStyle/>
                    <a:p>
                      <a:endParaRPr lang="en-US" sz="1600">
                        <a:latin typeface="+mn-lt"/>
                      </a:endParaRPr>
                    </a:p>
                  </a:txBody>
                  <a:tcPr/>
                </a:tc>
                <a:tc>
                  <a:txBody>
                    <a:bodyPr/>
                    <a:lstStyle/>
                    <a:p>
                      <a:endParaRPr lang="en-US" sz="1600" dirty="0">
                        <a:latin typeface="+mn-lt"/>
                      </a:endParaRPr>
                    </a:p>
                  </a:txBody>
                  <a:tcPr/>
                </a:tc>
                <a:tc>
                  <a:txBody>
                    <a:bodyPr/>
                    <a:lstStyle/>
                    <a:p>
                      <a:r>
                        <a:rPr lang="en-US" sz="1600" dirty="0">
                          <a:latin typeface="+mn-lt"/>
                        </a:rPr>
                        <a:t>Jeremiah 34-38</a:t>
                      </a:r>
                    </a:p>
                  </a:txBody>
                  <a:tcPr/>
                </a:tc>
                <a:tc>
                  <a:txBody>
                    <a:bodyPr/>
                    <a:lstStyle/>
                    <a:p>
                      <a:r>
                        <a:rPr lang="en-US" sz="1600" dirty="0">
                          <a:latin typeface="+mn-lt"/>
                        </a:rPr>
                        <a:t>Narratives of the treatment of the prophet and other events during the last times of the siege</a:t>
                      </a:r>
                    </a:p>
                  </a:txBody>
                  <a:tcPr/>
                </a:tc>
                <a:extLst>
                  <a:ext uri="{0D108BD9-81ED-4DB2-BD59-A6C34878D82A}">
                    <a16:rowId xmlns:a16="http://schemas.microsoft.com/office/drawing/2014/main" val="10006"/>
                  </a:ext>
                </a:extLst>
              </a:tr>
              <a:tr h="370840">
                <a:tc>
                  <a:txBody>
                    <a:bodyPr/>
                    <a:lstStyle/>
                    <a:p>
                      <a:r>
                        <a:rPr lang="en-US" sz="1600" dirty="0">
                          <a:latin typeface="+mn-lt"/>
                        </a:rPr>
                        <a:t>Jeremiah 39-44</a:t>
                      </a:r>
                    </a:p>
                  </a:txBody>
                  <a:tcPr/>
                </a:tc>
                <a:tc>
                  <a:txBody>
                    <a:bodyPr/>
                    <a:lstStyle/>
                    <a:p>
                      <a:r>
                        <a:rPr lang="en-US" sz="1600" dirty="0">
                          <a:latin typeface="+mn-lt"/>
                        </a:rPr>
                        <a:t>The prophet’s history and other events after the fall of the city</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7"/>
                  </a:ext>
                </a:extLst>
              </a:tr>
              <a:tr h="370840">
                <a:tc>
                  <a:txBody>
                    <a:bodyPr/>
                    <a:lstStyle/>
                    <a:p>
                      <a:r>
                        <a:rPr lang="en-US" sz="1600" dirty="0">
                          <a:latin typeface="+mn-lt"/>
                        </a:rPr>
                        <a:t>Jeremiah 46-51</a:t>
                      </a:r>
                    </a:p>
                  </a:txBody>
                  <a:tcPr/>
                </a:tc>
                <a:tc>
                  <a:txBody>
                    <a:bodyPr/>
                    <a:lstStyle/>
                    <a:p>
                      <a:r>
                        <a:rPr lang="en-US" sz="1600" dirty="0">
                          <a:latin typeface="+mn-lt"/>
                        </a:rPr>
                        <a:t>Prophecies against foreign</a:t>
                      </a:r>
                      <a:r>
                        <a:rPr lang="en-US" sz="1600" baseline="0" dirty="0">
                          <a:latin typeface="+mn-lt"/>
                        </a:rPr>
                        <a:t> nations</a:t>
                      </a:r>
                      <a:endParaRPr lang="en-US" sz="1600" dirty="0">
                        <a:latin typeface="+mn-lt"/>
                      </a:endParaRPr>
                    </a:p>
                  </a:txBody>
                  <a:tcPr/>
                </a:tc>
                <a:tc>
                  <a:txBody>
                    <a:bodyPr/>
                    <a:lstStyle/>
                    <a:p>
                      <a:r>
                        <a:rPr lang="en-US" sz="1600" dirty="0">
                          <a:latin typeface="+mn-lt"/>
                        </a:rPr>
                        <a:t>Jeremiah 50-51</a:t>
                      </a:r>
                    </a:p>
                  </a:txBody>
                  <a:tcPr/>
                </a:tc>
                <a:tc>
                  <a:txBody>
                    <a:bodyPr/>
                    <a:lstStyle/>
                    <a:p>
                      <a:r>
                        <a:rPr lang="en-US" sz="1600" dirty="0">
                          <a:latin typeface="+mn-lt"/>
                        </a:rPr>
                        <a:t>In their</a:t>
                      </a:r>
                      <a:r>
                        <a:rPr lang="en-US" sz="1600" baseline="0" dirty="0">
                          <a:latin typeface="+mn-lt"/>
                        </a:rPr>
                        <a:t> present form are later than Jeremiah</a:t>
                      </a:r>
                      <a:endParaRPr lang="en-US" sz="1600" dirty="0">
                        <a:latin typeface="+mn-lt"/>
                      </a:endParaRPr>
                    </a:p>
                  </a:txBody>
                  <a:tcPr/>
                </a:tc>
                <a:extLst>
                  <a:ext uri="{0D108BD9-81ED-4DB2-BD59-A6C34878D82A}">
                    <a16:rowId xmlns:a16="http://schemas.microsoft.com/office/drawing/2014/main" val="10008"/>
                  </a:ext>
                </a:extLst>
              </a:tr>
              <a:tr h="370840">
                <a:tc>
                  <a:txBody>
                    <a:bodyPr/>
                    <a:lstStyle/>
                    <a:p>
                      <a:r>
                        <a:rPr lang="en-US" sz="1600" dirty="0">
                          <a:latin typeface="+mn-lt"/>
                        </a:rPr>
                        <a:t>Jeremiah</a:t>
                      </a:r>
                      <a:r>
                        <a:rPr lang="en-US" sz="1600" baseline="0" dirty="0">
                          <a:latin typeface="+mn-lt"/>
                        </a:rPr>
                        <a:t> 52</a:t>
                      </a:r>
                      <a:endParaRPr lang="en-US" sz="1600" dirty="0">
                        <a:latin typeface="+mn-lt"/>
                      </a:endParaRPr>
                    </a:p>
                  </a:txBody>
                  <a:tcPr/>
                </a:tc>
                <a:tc>
                  <a:txBody>
                    <a:bodyPr/>
                    <a:lstStyle/>
                    <a:p>
                      <a:r>
                        <a:rPr lang="en-US" sz="1600" dirty="0">
                          <a:latin typeface="+mn-lt"/>
                        </a:rPr>
                        <a:t>Historical conclusion</a:t>
                      </a:r>
                    </a:p>
                  </a:txBody>
                  <a:tcPr/>
                </a:tc>
                <a:tc>
                  <a:txBody>
                    <a:bodyPr/>
                    <a:lstStyle/>
                    <a:p>
                      <a:endParaRPr lang="en-US" sz="1600" dirty="0">
                        <a:latin typeface="+mn-lt"/>
                      </a:endParaRPr>
                    </a:p>
                  </a:txBody>
                  <a:tcPr/>
                </a:tc>
                <a:tc>
                  <a:txBody>
                    <a:bodyPr/>
                    <a:lstStyle/>
                    <a:p>
                      <a:endParaRPr lang="en-US" sz="1600" dirty="0">
                        <a:latin typeface="+mn-lt"/>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2751667" y="0"/>
            <a:ext cx="7687734" cy="584775"/>
          </a:xfrm>
          <a:prstGeom prst="rect">
            <a:avLst/>
          </a:prstGeom>
          <a:noFill/>
        </p:spPr>
        <p:txBody>
          <a:bodyPr wrap="square" rtlCol="0">
            <a:spAutoFit/>
          </a:bodyPr>
          <a:lstStyle/>
          <a:p>
            <a:r>
              <a:rPr lang="en-US" sz="3200" dirty="0"/>
              <a:t>Jeremiah At A Glance – Bible Dictionary</a:t>
            </a:r>
          </a:p>
        </p:txBody>
      </p:sp>
    </p:spTree>
    <p:extLst>
      <p:ext uri="{BB962C8B-B14F-4D97-AF65-F5344CB8AC3E}">
        <p14:creationId xmlns:p14="http://schemas.microsoft.com/office/powerpoint/2010/main" val="329442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8" name="Rectangle 7"/>
          <p:cNvSpPr/>
          <p:nvPr/>
        </p:nvSpPr>
        <p:spPr>
          <a:xfrm>
            <a:off x="457899" y="944306"/>
            <a:ext cx="6563387" cy="3046988"/>
          </a:xfrm>
          <a:prstGeom prst="rect">
            <a:avLst/>
          </a:prstGeom>
        </p:spPr>
        <p:txBody>
          <a:bodyPr wrap="square">
            <a:spAutoFit/>
          </a:bodyPr>
          <a:lstStyle/>
          <a:p>
            <a:pPr fontAlgn="base"/>
            <a:r>
              <a:rPr lang="en-US" sz="2400" dirty="0">
                <a:solidFill>
                  <a:schemeClr val="bg1"/>
                </a:solidFill>
              </a:rPr>
              <a:t>“This miracle of the return of the Jews was to be one of the events to precede Christ’s second coming, and the scriptures are very clear with reference to this fact. Isaiah said that they shall gather ‘the dispersed of Judah from the four corners of the earth’ and ‘set them in their own land,’ that they will ‘build the old waste,’ and ‘repair the waste cities.’ </a:t>
            </a:r>
          </a:p>
        </p:txBody>
      </p:sp>
      <p:sp>
        <p:nvSpPr>
          <p:cNvPr id="2" name="Rectangle 1"/>
          <p:cNvSpPr/>
          <p:nvPr/>
        </p:nvSpPr>
        <p:spPr>
          <a:xfrm>
            <a:off x="196004" y="6344169"/>
            <a:ext cx="3386055" cy="369332"/>
          </a:xfrm>
          <a:prstGeom prst="rect">
            <a:avLst/>
          </a:prstGeom>
        </p:spPr>
        <p:txBody>
          <a:bodyPr wrap="none">
            <a:spAutoFit/>
          </a:bodyPr>
          <a:lstStyle/>
          <a:p>
            <a:r>
              <a:rPr lang="en-US" dirty="0">
                <a:solidFill>
                  <a:schemeClr val="bg1"/>
                </a:solidFill>
              </a:rPr>
              <a:t>Jeremiah 30:3; 33:7  Isa. 11:11–12</a:t>
            </a:r>
            <a:endParaRPr lang="en-US" dirty="0"/>
          </a:p>
        </p:txBody>
      </p:sp>
      <p:sp>
        <p:nvSpPr>
          <p:cNvPr id="3" name="Rectangle 2"/>
          <p:cNvSpPr/>
          <p:nvPr/>
        </p:nvSpPr>
        <p:spPr>
          <a:xfrm>
            <a:off x="5763986" y="4405177"/>
            <a:ext cx="6096000" cy="1938992"/>
          </a:xfrm>
          <a:prstGeom prst="rect">
            <a:avLst/>
          </a:prstGeom>
        </p:spPr>
        <p:txBody>
          <a:bodyPr>
            <a:spAutoFit/>
          </a:bodyPr>
          <a:lstStyle/>
          <a:p>
            <a:pPr fontAlgn="base"/>
            <a:r>
              <a:rPr lang="en-US" sz="2400" dirty="0">
                <a:solidFill>
                  <a:schemeClr val="bg1"/>
                </a:solidFill>
              </a:rPr>
              <a:t> “Jeremiah, who predicted so clearly their dispersion, also states that the Lord will </a:t>
            </a:r>
            <a:r>
              <a:rPr lang="en-US" sz="2400" dirty="0" err="1">
                <a:solidFill>
                  <a:schemeClr val="bg1"/>
                </a:solidFill>
              </a:rPr>
              <a:t>‘cause</a:t>
            </a:r>
            <a:r>
              <a:rPr lang="en-US" sz="2400" dirty="0">
                <a:solidFill>
                  <a:schemeClr val="bg1"/>
                </a:solidFill>
              </a:rPr>
              <a:t> them to return to the land that I gave to their fathers, and they shall possess it,’ and ‘build them, as at the first.’”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729" y="891246"/>
            <a:ext cx="1895856" cy="2682240"/>
          </a:xfrm>
          <a:prstGeom prst="rect">
            <a:avLst/>
          </a:prstGeom>
        </p:spPr>
      </p:pic>
    </p:spTree>
    <p:extLst>
      <p:ext uri="{BB962C8B-B14F-4D97-AF65-F5344CB8AC3E}">
        <p14:creationId xmlns:p14="http://schemas.microsoft.com/office/powerpoint/2010/main" val="132084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Return</a:t>
            </a:r>
          </a:p>
        </p:txBody>
      </p:sp>
      <p:sp>
        <p:nvSpPr>
          <p:cNvPr id="7" name="TextBox 6"/>
          <p:cNvSpPr txBox="1"/>
          <p:nvPr/>
        </p:nvSpPr>
        <p:spPr>
          <a:xfrm>
            <a:off x="94307" y="6485977"/>
            <a:ext cx="2286000" cy="369332"/>
          </a:xfrm>
          <a:prstGeom prst="rect">
            <a:avLst/>
          </a:prstGeom>
          <a:noFill/>
        </p:spPr>
        <p:txBody>
          <a:bodyPr wrap="square" rtlCol="0">
            <a:spAutoFit/>
          </a:bodyPr>
          <a:lstStyle/>
          <a:p>
            <a:r>
              <a:rPr lang="en-US" dirty="0">
                <a:solidFill>
                  <a:schemeClr val="bg1"/>
                </a:solidFill>
              </a:rPr>
              <a:t>Jeremiah 30:3</a:t>
            </a:r>
          </a:p>
        </p:txBody>
      </p:sp>
      <p:sp>
        <p:nvSpPr>
          <p:cNvPr id="12" name="Rectangle 11"/>
          <p:cNvSpPr/>
          <p:nvPr/>
        </p:nvSpPr>
        <p:spPr>
          <a:xfrm>
            <a:off x="326572" y="2083827"/>
            <a:ext cx="3795939" cy="2308324"/>
          </a:xfrm>
          <a:prstGeom prst="rect">
            <a:avLst/>
          </a:prstGeom>
        </p:spPr>
        <p:txBody>
          <a:bodyPr wrap="square">
            <a:spAutoFit/>
          </a:bodyPr>
          <a:lstStyle/>
          <a:p>
            <a:r>
              <a:rPr lang="en-US" sz="2400" dirty="0">
                <a:solidFill>
                  <a:schemeClr val="bg1"/>
                </a:solidFill>
              </a:rPr>
              <a:t>The Jews, after 70 years of captivity in Babylon will return to Jerusalem.</a:t>
            </a:r>
          </a:p>
          <a:p>
            <a:r>
              <a:rPr lang="en-US" sz="2400" dirty="0">
                <a:solidFill>
                  <a:schemeClr val="bg1"/>
                </a:solidFill>
              </a:rPr>
              <a:t>refers to the return of the Jews after seventy years of captivity in Babylon. </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3211286" y="883498"/>
            <a:ext cx="6096000" cy="1200329"/>
          </a:xfrm>
          <a:prstGeom prst="rect">
            <a:avLst/>
          </a:prstGeom>
        </p:spPr>
        <p:txBody>
          <a:bodyPr>
            <a:spAutoFit/>
          </a:bodyPr>
          <a:lstStyle/>
          <a:p>
            <a:r>
              <a:rPr lang="en-US" i="1" dirty="0">
                <a:solidFill>
                  <a:srgbClr val="FFFF00"/>
                </a:solidFill>
              </a:rPr>
              <a:t>For, lo, the days come, </a:t>
            </a:r>
            <a:r>
              <a:rPr lang="en-US" i="1" dirty="0" err="1">
                <a:solidFill>
                  <a:srgbClr val="FFFF00"/>
                </a:solidFill>
              </a:rPr>
              <a:t>saith</a:t>
            </a:r>
            <a:r>
              <a:rPr lang="en-US" i="1" dirty="0">
                <a:solidFill>
                  <a:srgbClr val="FFFF00"/>
                </a:solidFill>
              </a:rPr>
              <a:t> the </a:t>
            </a:r>
            <a:r>
              <a:rPr lang="en-US" i="1" cap="small" dirty="0">
                <a:solidFill>
                  <a:srgbClr val="FFFF00"/>
                </a:solidFill>
              </a:rPr>
              <a:t>Lord</a:t>
            </a:r>
            <a:r>
              <a:rPr lang="en-US" i="1" dirty="0">
                <a:solidFill>
                  <a:srgbClr val="FFFF00"/>
                </a:solidFill>
              </a:rPr>
              <a:t>, that I will bring again the captivity of my people Israel and Judah, </a:t>
            </a:r>
            <a:r>
              <a:rPr lang="en-US" i="1" dirty="0" err="1">
                <a:solidFill>
                  <a:srgbClr val="FFFF00"/>
                </a:solidFill>
              </a:rPr>
              <a:t>saith</a:t>
            </a:r>
            <a:r>
              <a:rPr lang="en-US" i="1" dirty="0">
                <a:solidFill>
                  <a:srgbClr val="FFFF00"/>
                </a:solidFill>
              </a:rPr>
              <a:t> the </a:t>
            </a:r>
            <a:r>
              <a:rPr lang="en-US" i="1" cap="small" dirty="0">
                <a:solidFill>
                  <a:srgbClr val="FFFF00"/>
                </a:solidFill>
              </a:rPr>
              <a:t>Lord</a:t>
            </a:r>
            <a:r>
              <a:rPr lang="en-US" i="1" dirty="0">
                <a:solidFill>
                  <a:srgbClr val="FFFF00"/>
                </a:solidFill>
              </a:rPr>
              <a:t>: and I will cause them to return to the land that I gave to their fathers, and they shall possess it.</a:t>
            </a:r>
          </a:p>
        </p:txBody>
      </p:sp>
      <p:sp>
        <p:nvSpPr>
          <p:cNvPr id="2" name="Rectangle 1"/>
          <p:cNvSpPr/>
          <p:nvPr/>
        </p:nvSpPr>
        <p:spPr>
          <a:xfrm>
            <a:off x="8036033" y="3353075"/>
            <a:ext cx="3739933" cy="3046988"/>
          </a:xfrm>
          <a:prstGeom prst="rect">
            <a:avLst/>
          </a:prstGeom>
        </p:spPr>
        <p:txBody>
          <a:bodyPr wrap="square">
            <a:spAutoFit/>
          </a:bodyPr>
          <a:lstStyle/>
          <a:p>
            <a:r>
              <a:rPr lang="en-US" sz="2400" dirty="0">
                <a:solidFill>
                  <a:schemeClr val="bg1"/>
                </a:solidFill>
              </a:rPr>
              <a:t>It also refers to the restoration of the Jews to their homeland in the last days after they have been scattered for the second time. And it refers to the return of the lost tribes from the lands of the north. </a:t>
            </a:r>
          </a:p>
        </p:txBody>
      </p:sp>
      <p:sp>
        <p:nvSpPr>
          <p:cNvPr id="11" name="Rectangle 10"/>
          <p:cNvSpPr/>
          <p:nvPr/>
        </p:nvSpPr>
        <p:spPr>
          <a:xfrm>
            <a:off x="8235120" y="2718370"/>
            <a:ext cx="2427514" cy="461665"/>
          </a:xfrm>
          <a:prstGeom prst="rect">
            <a:avLst/>
          </a:prstGeom>
        </p:spPr>
        <p:txBody>
          <a:bodyPr wrap="square">
            <a:spAutoFit/>
          </a:bodyPr>
          <a:lstStyle/>
          <a:p>
            <a:r>
              <a:rPr lang="en-US" sz="2400" dirty="0">
                <a:solidFill>
                  <a:schemeClr val="bg1"/>
                </a:solidFill>
              </a:rPr>
              <a:t>Double Meaning:</a:t>
            </a:r>
          </a:p>
        </p:txBody>
      </p:sp>
      <p:sp>
        <p:nvSpPr>
          <p:cNvPr id="13" name="TextBox 12"/>
          <p:cNvSpPr txBox="1"/>
          <p:nvPr/>
        </p:nvSpPr>
        <p:spPr>
          <a:xfrm>
            <a:off x="9906000" y="6516725"/>
            <a:ext cx="2286000" cy="369332"/>
          </a:xfrm>
          <a:prstGeom prst="rect">
            <a:avLst/>
          </a:prstGeom>
          <a:noFill/>
        </p:spPr>
        <p:txBody>
          <a:bodyPr wrap="square" rtlCol="0">
            <a:spAutoFit/>
          </a:bodyPr>
          <a:lstStyle/>
          <a:p>
            <a:pPr algn="r"/>
            <a:r>
              <a:rPr lang="en-US" dirty="0">
                <a:solidFill>
                  <a:schemeClr val="bg1"/>
                </a:solidFill>
              </a:rPr>
              <a:t>(2)</a:t>
            </a:r>
          </a:p>
        </p:txBody>
      </p:sp>
      <p:pic>
        <p:nvPicPr>
          <p:cNvPr id="12290" name="Picture 2" descr="http://2.bp.blogspot.com/-1IQhXyGdzMU/T-DpJT7yg9I/AAAAAAAAAV0/oAntmcMVSLk/s1600/IMG_0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121" y="2773069"/>
            <a:ext cx="3759215" cy="281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0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Latter-day King David</a:t>
            </a:r>
          </a:p>
        </p:txBody>
      </p:sp>
      <p:sp>
        <p:nvSpPr>
          <p:cNvPr id="7" name="TextBox 6"/>
          <p:cNvSpPr txBox="1"/>
          <p:nvPr/>
        </p:nvSpPr>
        <p:spPr>
          <a:xfrm>
            <a:off x="94306" y="6485977"/>
            <a:ext cx="7384180" cy="369332"/>
          </a:xfrm>
          <a:prstGeom prst="rect">
            <a:avLst/>
          </a:prstGeom>
          <a:noFill/>
        </p:spPr>
        <p:txBody>
          <a:bodyPr wrap="square" rtlCol="0">
            <a:spAutoFit/>
          </a:bodyPr>
          <a:lstStyle/>
          <a:p>
            <a:r>
              <a:rPr lang="en-US" dirty="0">
                <a:solidFill>
                  <a:schemeClr val="bg1"/>
                </a:solidFill>
              </a:rPr>
              <a:t>Jeremiah 23:5; 30:9; 33:15 Matthew 1:1; 12:23; 22:42 Isaiah 11:1</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460375" y="1474152"/>
            <a:ext cx="6096000" cy="1938992"/>
          </a:xfrm>
          <a:prstGeom prst="rect">
            <a:avLst/>
          </a:prstGeom>
        </p:spPr>
        <p:txBody>
          <a:bodyPr>
            <a:spAutoFit/>
          </a:bodyPr>
          <a:lstStyle/>
          <a:p>
            <a:r>
              <a:rPr lang="en-US" sz="2400" dirty="0">
                <a:solidFill>
                  <a:schemeClr val="bg1"/>
                </a:solidFill>
              </a:rPr>
              <a:t>Once again there is a mention of the latter-day David who will be King in Israel. Sometimes He is called “the Branch”  because Jesus, who is the King David of the latter days, is a branch of the ancient line of King David. </a:t>
            </a:r>
          </a:p>
        </p:txBody>
      </p:sp>
      <p:sp>
        <p:nvSpPr>
          <p:cNvPr id="5" name="Rectangle 4"/>
          <p:cNvSpPr/>
          <p:nvPr/>
        </p:nvSpPr>
        <p:spPr>
          <a:xfrm>
            <a:off x="363783" y="4522299"/>
            <a:ext cx="6096000" cy="1477328"/>
          </a:xfrm>
          <a:prstGeom prst="rect">
            <a:avLst/>
          </a:prstGeom>
        </p:spPr>
        <p:txBody>
          <a:bodyPr>
            <a:spAutoFit/>
          </a:bodyPr>
          <a:lstStyle/>
          <a:p>
            <a:r>
              <a:rPr lang="en-US" i="1" dirty="0">
                <a:solidFill>
                  <a:srgbClr val="FFFF00"/>
                </a:solidFill>
                <a:latin typeface="Palatino"/>
              </a:rPr>
              <a:t>And I will make them one nation in the land upon the mountains of Israel; and one king shall be king to them all: and they shall be no more two nations, neither shall they be divided into two kingdoms any more at all:</a:t>
            </a:r>
          </a:p>
          <a:p>
            <a:r>
              <a:rPr lang="en-US" i="1" dirty="0">
                <a:solidFill>
                  <a:srgbClr val="FFFF00"/>
                </a:solidFill>
                <a:latin typeface="Palatino"/>
              </a:rPr>
              <a:t>Ezekiel 37:22</a:t>
            </a:r>
            <a:endParaRPr lang="en-US" i="1" dirty="0">
              <a:solidFill>
                <a:srgbClr val="FFFF00"/>
              </a:solidFill>
            </a:endParaRPr>
          </a:p>
        </p:txBody>
      </p:sp>
      <p:pic>
        <p:nvPicPr>
          <p:cNvPr id="11266" name="Picture 2" descr="http://www.lds-images.com/images/christu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1395155"/>
            <a:ext cx="5154411" cy="386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69441"/>
          </a:xfrm>
          <a:prstGeom prst="rect">
            <a:avLst/>
          </a:prstGeom>
          <a:noFill/>
        </p:spPr>
        <p:txBody>
          <a:bodyPr wrap="square" rtlCol="0">
            <a:spAutoFit/>
          </a:bodyPr>
          <a:lstStyle/>
          <a:p>
            <a:pPr algn="ctr"/>
            <a:r>
              <a:rPr lang="en-US" sz="4400" dirty="0">
                <a:solidFill>
                  <a:schemeClr val="bg1"/>
                </a:solidFill>
              </a:rPr>
              <a:t>Israel’s Condition During Jeremiah’s Time</a:t>
            </a:r>
          </a:p>
        </p:txBody>
      </p:sp>
      <p:sp>
        <p:nvSpPr>
          <p:cNvPr id="7" name="TextBox 6"/>
          <p:cNvSpPr txBox="1"/>
          <p:nvPr/>
        </p:nvSpPr>
        <p:spPr>
          <a:xfrm>
            <a:off x="94307" y="6485977"/>
            <a:ext cx="2286000" cy="369332"/>
          </a:xfrm>
          <a:prstGeom prst="rect">
            <a:avLst/>
          </a:prstGeom>
          <a:noFill/>
        </p:spPr>
        <p:txBody>
          <a:bodyPr wrap="square" rtlCol="0">
            <a:spAutoFit/>
          </a:bodyPr>
          <a:lstStyle/>
          <a:p>
            <a:r>
              <a:rPr lang="en-US" dirty="0">
                <a:solidFill>
                  <a:schemeClr val="bg1"/>
                </a:solidFill>
              </a:rPr>
              <a:t>Jeremiah 30:12</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012937" y="2825898"/>
            <a:ext cx="6271070" cy="2062103"/>
          </a:xfrm>
          <a:prstGeom prst="rect">
            <a:avLst/>
          </a:prstGeom>
        </p:spPr>
        <p:txBody>
          <a:bodyPr wrap="square">
            <a:spAutoFit/>
          </a:bodyPr>
          <a:lstStyle/>
          <a:p>
            <a:pPr fontAlgn="base"/>
            <a:r>
              <a:rPr lang="en-US" sz="3200" dirty="0">
                <a:solidFill>
                  <a:schemeClr val="bg1"/>
                </a:solidFill>
              </a:rPr>
              <a:t>While Israel’s condition of spiritual decay and physical bondage is grievous and difficult, it is not incurable or hopeless.</a:t>
            </a:r>
          </a:p>
        </p:txBody>
      </p:sp>
      <p:sp>
        <p:nvSpPr>
          <p:cNvPr id="5" name="Rectangle 4"/>
          <p:cNvSpPr/>
          <p:nvPr/>
        </p:nvSpPr>
        <p:spPr>
          <a:xfrm>
            <a:off x="3907970" y="945053"/>
            <a:ext cx="3614059" cy="923330"/>
          </a:xfrm>
          <a:prstGeom prst="rect">
            <a:avLst/>
          </a:prstGeom>
        </p:spPr>
        <p:txBody>
          <a:bodyPr wrap="square">
            <a:spAutoFit/>
          </a:bodyPr>
          <a:lstStyle/>
          <a:p>
            <a:pPr algn="ctr"/>
            <a:r>
              <a:rPr lang="en-US" i="1" dirty="0">
                <a:solidFill>
                  <a:srgbClr val="FFFF00"/>
                </a:solidFill>
                <a:latin typeface="Palatino"/>
              </a:rPr>
              <a:t>For thus </a:t>
            </a:r>
            <a:r>
              <a:rPr lang="en-US" i="1" dirty="0" err="1">
                <a:solidFill>
                  <a:srgbClr val="FFFF00"/>
                </a:solidFill>
                <a:latin typeface="Palatino"/>
              </a:rPr>
              <a:t>saith</a:t>
            </a:r>
            <a:r>
              <a:rPr lang="en-US" i="1" dirty="0">
                <a:solidFill>
                  <a:srgbClr val="FFFF00"/>
                </a:solidFill>
                <a:latin typeface="Palatino"/>
              </a:rPr>
              <a:t> the </a:t>
            </a:r>
            <a:r>
              <a:rPr lang="en-US" i="1" cap="small" dirty="0">
                <a:solidFill>
                  <a:srgbClr val="FFFF00"/>
                </a:solidFill>
                <a:latin typeface="Palatino"/>
              </a:rPr>
              <a:t>Lord</a:t>
            </a:r>
            <a:r>
              <a:rPr lang="en-US" i="1" dirty="0">
                <a:solidFill>
                  <a:srgbClr val="FFFF00"/>
                </a:solidFill>
                <a:latin typeface="Palatino"/>
              </a:rPr>
              <a:t>, Thy bruise is incurable, and thy wound is grievous.</a:t>
            </a:r>
            <a:endParaRPr lang="en-US" i="1" dirty="0">
              <a:solidFill>
                <a:srgbClr val="FFFF00"/>
              </a:solidFill>
            </a:endParaRPr>
          </a:p>
        </p:txBody>
      </p:sp>
      <p:grpSp>
        <p:nvGrpSpPr>
          <p:cNvPr id="21" name="Group 20"/>
          <p:cNvGrpSpPr/>
          <p:nvPr/>
        </p:nvGrpSpPr>
        <p:grpSpPr>
          <a:xfrm>
            <a:off x="7284007" y="810077"/>
            <a:ext cx="4410010" cy="5977923"/>
            <a:chOff x="7284007" y="810077"/>
            <a:chExt cx="4410010" cy="5977923"/>
          </a:xfrm>
        </p:grpSpPr>
        <p:pic>
          <p:nvPicPr>
            <p:cNvPr id="10242" name="Picture 2" descr="http://i2.wp.com/www.seetheholyland.net/wp-content/uploads/Mount-Carmel1.jpg"/>
            <p:cNvPicPr>
              <a:picLocks noChangeAspect="1" noChangeArrowheads="1"/>
            </p:cNvPicPr>
            <p:nvPr/>
          </p:nvPicPr>
          <p:blipFill rotWithShape="1">
            <a:blip r:embed="rId3">
              <a:extLst>
                <a:ext uri="{28A0092B-C50C-407E-A947-70E740481C1C}">
                  <a14:useLocalDpi xmlns:a14="http://schemas.microsoft.com/office/drawing/2010/main" val="0"/>
                </a:ext>
              </a:extLst>
            </a:blip>
            <a:srcRect l="34127" t="1" r="23788" b="252"/>
            <a:stretch/>
          </p:blipFill>
          <p:spPr bwMode="auto">
            <a:xfrm>
              <a:off x="7791719" y="810077"/>
              <a:ext cx="3206840" cy="57005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284007" y="6557168"/>
              <a:ext cx="4410010" cy="230832"/>
            </a:xfrm>
            <a:prstGeom prst="rect">
              <a:avLst/>
            </a:prstGeom>
          </p:spPr>
          <p:txBody>
            <a:bodyPr wrap="square">
              <a:spAutoFit/>
            </a:bodyPr>
            <a:lstStyle/>
            <a:p>
              <a:r>
                <a:rPr lang="en-US" sz="900" b="1" i="1" dirty="0">
                  <a:solidFill>
                    <a:schemeClr val="bg1"/>
                  </a:solidFill>
                  <a:latin typeface="Verdana" panose="020B0604030504040204" pitchFamily="34" charset="0"/>
                </a:rPr>
                <a:t>Statue of Elijah slaying a Baal priest at </a:t>
              </a:r>
              <a:r>
                <a:rPr lang="en-US" sz="900" b="1" i="1" dirty="0" err="1">
                  <a:solidFill>
                    <a:schemeClr val="bg1"/>
                  </a:solidFill>
                  <a:latin typeface="Verdana" panose="020B0604030504040204" pitchFamily="34" charset="0"/>
                </a:rPr>
                <a:t>Muhraka</a:t>
              </a:r>
              <a:r>
                <a:rPr lang="en-US" sz="900" b="1" i="1" dirty="0">
                  <a:solidFill>
                    <a:schemeClr val="bg1"/>
                  </a:solidFill>
                  <a:latin typeface="Verdana" panose="020B0604030504040204" pitchFamily="34" charset="0"/>
                </a:rPr>
                <a:t> Mount Carmel</a:t>
              </a:r>
              <a:endParaRPr lang="en-US" sz="900" dirty="0">
                <a:solidFill>
                  <a:schemeClr val="bg1"/>
                </a:solidFill>
              </a:endParaRPr>
            </a:p>
          </p:txBody>
        </p:sp>
      </p:grpSp>
    </p:spTree>
    <p:extLst>
      <p:ext uri="{BB962C8B-B14F-4D97-AF65-F5344CB8AC3E}">
        <p14:creationId xmlns:p14="http://schemas.microsoft.com/office/powerpoint/2010/main" val="319820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Hope For Israel</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60375" y="797036"/>
            <a:ext cx="3791857" cy="5324535"/>
          </a:xfrm>
          <a:prstGeom prst="rect">
            <a:avLst/>
          </a:prstGeom>
        </p:spPr>
        <p:txBody>
          <a:bodyPr wrap="square">
            <a:spAutoFit/>
          </a:bodyPr>
          <a:lstStyle/>
          <a:p>
            <a:pPr fontAlgn="base"/>
            <a:r>
              <a:rPr lang="es-ES" sz="2000" dirty="0">
                <a:solidFill>
                  <a:schemeClr val="bg1"/>
                </a:solidFill>
              </a:rPr>
              <a:t> </a:t>
            </a:r>
            <a:r>
              <a:rPr lang="es-ES" sz="2000" i="1" dirty="0" err="1">
                <a:solidFill>
                  <a:schemeClr val="bg1"/>
                </a:solidFill>
              </a:rPr>
              <a:t>Jeremiah</a:t>
            </a:r>
            <a:r>
              <a:rPr lang="es-ES" sz="2000" i="1" dirty="0">
                <a:solidFill>
                  <a:schemeClr val="bg1"/>
                </a:solidFill>
              </a:rPr>
              <a:t> 30:3</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30:7</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30:8</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30:10</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30:17</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31:3</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31:8</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31:9</a:t>
            </a:r>
          </a:p>
          <a:p>
            <a:pPr fontAlgn="base"/>
            <a:endParaRPr lang="es-ES" sz="2000" i="1" dirty="0">
              <a:solidFill>
                <a:schemeClr val="bg1"/>
              </a:solidFill>
            </a:endParaRPr>
          </a:p>
          <a:p>
            <a:pPr fontAlgn="base"/>
            <a:r>
              <a:rPr lang="es-ES" sz="2000" i="1" dirty="0" err="1">
                <a:solidFill>
                  <a:schemeClr val="bg1"/>
                </a:solidFill>
              </a:rPr>
              <a:t>Jeremiah</a:t>
            </a:r>
            <a:r>
              <a:rPr lang="es-ES" sz="2000" i="1" dirty="0">
                <a:solidFill>
                  <a:schemeClr val="bg1"/>
                </a:solidFill>
              </a:rPr>
              <a:t> 31:13</a:t>
            </a:r>
            <a:endParaRPr lang="en-US" sz="2000" b="0" i="0" dirty="0">
              <a:solidFill>
                <a:schemeClr val="bg1"/>
              </a:solidFill>
              <a:effectLst/>
              <a:latin typeface="Calibri" panose="020F0502020204030204" pitchFamily="34" charset="0"/>
            </a:endParaRPr>
          </a:p>
        </p:txBody>
      </p:sp>
      <p:sp>
        <p:nvSpPr>
          <p:cNvPr id="11" name="Rectangle 10"/>
          <p:cNvSpPr/>
          <p:nvPr/>
        </p:nvSpPr>
        <p:spPr>
          <a:xfrm>
            <a:off x="8400143" y="869742"/>
            <a:ext cx="3791857" cy="5324535"/>
          </a:xfrm>
          <a:prstGeom prst="rect">
            <a:avLst/>
          </a:prstGeom>
        </p:spPr>
        <p:txBody>
          <a:bodyPr wrap="square">
            <a:spAutoFit/>
          </a:bodyPr>
          <a:lstStyle/>
          <a:p>
            <a:pPr fontAlgn="base"/>
            <a:r>
              <a:rPr lang="es-ES" sz="2000" dirty="0">
                <a:solidFill>
                  <a:schemeClr val="bg1"/>
                </a:solidFill>
              </a:rPr>
              <a:t> </a:t>
            </a:r>
            <a:r>
              <a:rPr lang="es-ES" sz="2000" i="1" dirty="0">
                <a:solidFill>
                  <a:schemeClr val="bg1"/>
                </a:solidFill>
              </a:rPr>
              <a:t>I </a:t>
            </a:r>
            <a:r>
              <a:rPr lang="es-ES" sz="2000" i="1" dirty="0" err="1">
                <a:solidFill>
                  <a:schemeClr val="bg1"/>
                </a:solidFill>
              </a:rPr>
              <a:t>will</a:t>
            </a:r>
            <a:r>
              <a:rPr lang="es-ES" sz="2000" i="1" dirty="0">
                <a:solidFill>
                  <a:schemeClr val="bg1"/>
                </a:solidFill>
              </a:rPr>
              <a:t> </a:t>
            </a:r>
            <a:r>
              <a:rPr lang="es-ES" sz="2000" i="1" dirty="0" err="1">
                <a:solidFill>
                  <a:schemeClr val="bg1"/>
                </a:solidFill>
              </a:rPr>
              <a:t>gather</a:t>
            </a:r>
            <a:r>
              <a:rPr lang="es-ES" sz="2000" i="1" dirty="0">
                <a:solidFill>
                  <a:schemeClr val="bg1"/>
                </a:solidFill>
              </a:rPr>
              <a:t> </a:t>
            </a:r>
            <a:r>
              <a:rPr lang="es-ES" sz="2000" i="1" dirty="0" err="1">
                <a:solidFill>
                  <a:schemeClr val="bg1"/>
                </a:solidFill>
              </a:rPr>
              <a:t>them</a:t>
            </a:r>
            <a:r>
              <a:rPr lang="es-ES" sz="2000" i="1" dirty="0">
                <a:solidFill>
                  <a:schemeClr val="bg1"/>
                </a:solidFill>
              </a:rPr>
              <a:t> </a:t>
            </a:r>
            <a:r>
              <a:rPr lang="es-ES" sz="2000" i="1" dirty="0" err="1">
                <a:solidFill>
                  <a:schemeClr val="bg1"/>
                </a:solidFill>
              </a:rPr>
              <a:t>from</a:t>
            </a:r>
            <a:r>
              <a:rPr lang="es-ES" sz="2000" i="1" dirty="0">
                <a:solidFill>
                  <a:schemeClr val="bg1"/>
                </a:solidFill>
              </a:rPr>
              <a:t> </a:t>
            </a:r>
            <a:r>
              <a:rPr lang="es-ES" sz="2000" i="1" dirty="0" err="1">
                <a:solidFill>
                  <a:schemeClr val="bg1"/>
                </a:solidFill>
              </a:rPr>
              <a:t>the</a:t>
            </a:r>
            <a:r>
              <a:rPr lang="es-ES" sz="2000" i="1" dirty="0">
                <a:solidFill>
                  <a:schemeClr val="bg1"/>
                </a:solidFill>
              </a:rPr>
              <a:t> </a:t>
            </a:r>
            <a:r>
              <a:rPr lang="es-ES" sz="2000" i="1" dirty="0" err="1">
                <a:solidFill>
                  <a:schemeClr val="bg1"/>
                </a:solidFill>
              </a:rPr>
              <a:t>north</a:t>
            </a:r>
            <a:endParaRPr lang="es-ES" sz="2000" i="1" dirty="0">
              <a:solidFill>
                <a:schemeClr val="bg1"/>
              </a:solidFill>
            </a:endParaRPr>
          </a:p>
          <a:p>
            <a:pPr fontAlgn="base"/>
            <a:endParaRPr lang="es-ES" sz="2000" i="1" dirty="0">
              <a:solidFill>
                <a:schemeClr val="bg1"/>
              </a:solidFill>
            </a:endParaRPr>
          </a:p>
          <a:p>
            <a:pPr fontAlgn="base"/>
            <a:r>
              <a:rPr lang="es-ES" sz="2000" i="1" dirty="0" err="1">
                <a:solidFill>
                  <a:schemeClr val="bg1"/>
                </a:solidFill>
              </a:rPr>
              <a:t>You</a:t>
            </a:r>
            <a:r>
              <a:rPr lang="es-ES" sz="2000" i="1" dirty="0">
                <a:solidFill>
                  <a:schemeClr val="bg1"/>
                </a:solidFill>
              </a:rPr>
              <a:t> </a:t>
            </a:r>
            <a:r>
              <a:rPr lang="es-ES" sz="2000" i="1" dirty="0" err="1">
                <a:solidFill>
                  <a:schemeClr val="bg1"/>
                </a:solidFill>
              </a:rPr>
              <a:t>will</a:t>
            </a:r>
            <a:r>
              <a:rPr lang="es-ES" sz="2000" i="1" dirty="0">
                <a:solidFill>
                  <a:schemeClr val="bg1"/>
                </a:solidFill>
              </a:rPr>
              <a:t> </a:t>
            </a:r>
            <a:r>
              <a:rPr lang="es-ES" sz="2000" i="1" dirty="0" err="1">
                <a:solidFill>
                  <a:schemeClr val="bg1"/>
                </a:solidFill>
              </a:rPr>
              <a:t>have</a:t>
            </a:r>
            <a:r>
              <a:rPr lang="es-ES" sz="2000" i="1" dirty="0">
                <a:solidFill>
                  <a:schemeClr val="bg1"/>
                </a:solidFill>
              </a:rPr>
              <a:t> </a:t>
            </a:r>
            <a:r>
              <a:rPr lang="es-ES" sz="2000" i="1" dirty="0" err="1">
                <a:solidFill>
                  <a:schemeClr val="bg1"/>
                </a:solidFill>
              </a:rPr>
              <a:t>peace</a:t>
            </a:r>
            <a:r>
              <a:rPr lang="es-ES" sz="2000" i="1" dirty="0">
                <a:solidFill>
                  <a:schemeClr val="bg1"/>
                </a:solidFill>
              </a:rPr>
              <a:t> and </a:t>
            </a:r>
            <a:r>
              <a:rPr lang="es-ES" sz="2000" i="1" dirty="0" err="1">
                <a:solidFill>
                  <a:schemeClr val="bg1"/>
                </a:solidFill>
              </a:rPr>
              <a:t>rest</a:t>
            </a:r>
            <a:endParaRPr lang="es-ES" sz="2000" i="1" dirty="0">
              <a:solidFill>
                <a:schemeClr val="bg1"/>
              </a:solidFill>
            </a:endParaRPr>
          </a:p>
          <a:p>
            <a:pPr fontAlgn="base"/>
            <a:endParaRPr lang="es-ES" sz="2000" i="1" dirty="0">
              <a:solidFill>
                <a:schemeClr val="bg1"/>
              </a:solidFill>
            </a:endParaRPr>
          </a:p>
          <a:p>
            <a:pPr fontAlgn="base"/>
            <a:r>
              <a:rPr lang="es-ES" sz="2000" i="1" dirty="0">
                <a:solidFill>
                  <a:schemeClr val="bg1"/>
                </a:solidFill>
              </a:rPr>
              <a:t>I </a:t>
            </a:r>
            <a:r>
              <a:rPr lang="es-ES" sz="2000" i="1" dirty="0" err="1">
                <a:solidFill>
                  <a:schemeClr val="bg1"/>
                </a:solidFill>
              </a:rPr>
              <a:t>will</a:t>
            </a:r>
            <a:r>
              <a:rPr lang="es-ES" sz="2000" i="1" dirty="0">
                <a:solidFill>
                  <a:schemeClr val="bg1"/>
                </a:solidFill>
              </a:rPr>
              <a:t> </a:t>
            </a:r>
            <a:r>
              <a:rPr lang="es-ES" sz="2000" i="1" dirty="0" err="1">
                <a:solidFill>
                  <a:schemeClr val="bg1"/>
                </a:solidFill>
              </a:rPr>
              <a:t>turn</a:t>
            </a:r>
            <a:r>
              <a:rPr lang="es-ES" sz="2000" i="1" dirty="0">
                <a:solidFill>
                  <a:schemeClr val="bg1"/>
                </a:solidFill>
              </a:rPr>
              <a:t> </a:t>
            </a:r>
            <a:r>
              <a:rPr lang="es-ES" sz="2000" i="1" dirty="0" err="1">
                <a:solidFill>
                  <a:schemeClr val="bg1"/>
                </a:solidFill>
              </a:rPr>
              <a:t>sadness</a:t>
            </a:r>
            <a:r>
              <a:rPr lang="es-ES" sz="2000" i="1" dirty="0">
                <a:solidFill>
                  <a:schemeClr val="bg1"/>
                </a:solidFill>
              </a:rPr>
              <a:t> </a:t>
            </a:r>
            <a:r>
              <a:rPr lang="es-ES" sz="2000" i="1" dirty="0" err="1">
                <a:solidFill>
                  <a:schemeClr val="bg1"/>
                </a:solidFill>
              </a:rPr>
              <a:t>into</a:t>
            </a:r>
            <a:r>
              <a:rPr lang="es-ES" sz="2000" i="1" dirty="0">
                <a:solidFill>
                  <a:schemeClr val="bg1"/>
                </a:solidFill>
              </a:rPr>
              <a:t> </a:t>
            </a:r>
            <a:r>
              <a:rPr lang="es-ES" sz="2000" i="1" dirty="0" err="1">
                <a:solidFill>
                  <a:schemeClr val="bg1"/>
                </a:solidFill>
              </a:rPr>
              <a:t>happiness</a:t>
            </a:r>
            <a:endParaRPr lang="es-ES" sz="2000" i="1" dirty="0">
              <a:solidFill>
                <a:schemeClr val="bg1"/>
              </a:solidFill>
            </a:endParaRPr>
          </a:p>
          <a:p>
            <a:pPr fontAlgn="base"/>
            <a:endParaRPr lang="es-ES" sz="2000" i="1" dirty="0">
              <a:solidFill>
                <a:schemeClr val="bg1"/>
              </a:solidFill>
            </a:endParaRPr>
          </a:p>
          <a:p>
            <a:pPr fontAlgn="base"/>
            <a:r>
              <a:rPr lang="es-ES" sz="2000" i="1" dirty="0" err="1">
                <a:solidFill>
                  <a:schemeClr val="bg1"/>
                </a:solidFill>
              </a:rPr>
              <a:t>You</a:t>
            </a:r>
            <a:r>
              <a:rPr lang="es-ES" sz="2000" i="1" dirty="0">
                <a:solidFill>
                  <a:schemeClr val="bg1"/>
                </a:solidFill>
              </a:rPr>
              <a:t> </a:t>
            </a:r>
            <a:r>
              <a:rPr lang="es-ES" sz="2000" i="1" dirty="0" err="1">
                <a:solidFill>
                  <a:schemeClr val="bg1"/>
                </a:solidFill>
              </a:rPr>
              <a:t>will</a:t>
            </a:r>
            <a:r>
              <a:rPr lang="es-ES" sz="2000" i="1" dirty="0">
                <a:solidFill>
                  <a:schemeClr val="bg1"/>
                </a:solidFill>
              </a:rPr>
              <a:t> be </a:t>
            </a:r>
            <a:r>
              <a:rPr lang="es-ES" sz="2000" i="1" dirty="0" err="1">
                <a:solidFill>
                  <a:schemeClr val="bg1"/>
                </a:solidFill>
              </a:rPr>
              <a:t>saved</a:t>
            </a:r>
            <a:endParaRPr lang="es-ES" sz="2000" i="1" dirty="0">
              <a:solidFill>
                <a:schemeClr val="bg1"/>
              </a:solidFill>
            </a:endParaRPr>
          </a:p>
          <a:p>
            <a:pPr fontAlgn="base"/>
            <a:endParaRPr lang="es-ES" sz="2000" i="1" dirty="0">
              <a:solidFill>
                <a:schemeClr val="bg1"/>
              </a:solidFill>
            </a:endParaRPr>
          </a:p>
          <a:p>
            <a:pPr fontAlgn="base"/>
            <a:r>
              <a:rPr lang="es-ES" sz="2000" i="1" dirty="0" err="1">
                <a:solidFill>
                  <a:schemeClr val="bg1"/>
                </a:solidFill>
              </a:rPr>
              <a:t>The</a:t>
            </a:r>
            <a:r>
              <a:rPr lang="es-ES" sz="2000" i="1" dirty="0">
                <a:solidFill>
                  <a:schemeClr val="bg1"/>
                </a:solidFill>
              </a:rPr>
              <a:t> Lord </a:t>
            </a:r>
            <a:r>
              <a:rPr lang="es-ES" sz="2000" i="1" dirty="0" err="1">
                <a:solidFill>
                  <a:schemeClr val="bg1"/>
                </a:solidFill>
              </a:rPr>
              <a:t>Loves</a:t>
            </a:r>
            <a:r>
              <a:rPr lang="es-ES" sz="2000" i="1" dirty="0">
                <a:solidFill>
                  <a:schemeClr val="bg1"/>
                </a:solidFill>
              </a:rPr>
              <a:t> </a:t>
            </a:r>
            <a:r>
              <a:rPr lang="es-ES" sz="2000" i="1" dirty="0" err="1">
                <a:solidFill>
                  <a:schemeClr val="bg1"/>
                </a:solidFill>
              </a:rPr>
              <a:t>Us</a:t>
            </a:r>
            <a:endParaRPr lang="es-ES" sz="2000" i="1" dirty="0">
              <a:solidFill>
                <a:schemeClr val="bg1"/>
              </a:solidFill>
            </a:endParaRPr>
          </a:p>
          <a:p>
            <a:pPr fontAlgn="base"/>
            <a:endParaRPr lang="es-ES" sz="2000" i="1" dirty="0">
              <a:solidFill>
                <a:schemeClr val="bg1"/>
              </a:solidFill>
            </a:endParaRPr>
          </a:p>
          <a:p>
            <a:pPr fontAlgn="base"/>
            <a:r>
              <a:rPr lang="es-ES" sz="2000" i="1" dirty="0">
                <a:solidFill>
                  <a:schemeClr val="bg1"/>
                </a:solidFill>
              </a:rPr>
              <a:t>I </a:t>
            </a:r>
            <a:r>
              <a:rPr lang="es-ES" sz="2000" i="1" dirty="0" err="1">
                <a:solidFill>
                  <a:schemeClr val="bg1"/>
                </a:solidFill>
              </a:rPr>
              <a:t>will</a:t>
            </a:r>
            <a:r>
              <a:rPr lang="es-ES" sz="2000" i="1" dirty="0">
                <a:solidFill>
                  <a:schemeClr val="bg1"/>
                </a:solidFill>
              </a:rPr>
              <a:t> </a:t>
            </a:r>
            <a:r>
              <a:rPr lang="es-ES" sz="2000" i="1" dirty="0" err="1">
                <a:solidFill>
                  <a:schemeClr val="bg1"/>
                </a:solidFill>
              </a:rPr>
              <a:t>bring</a:t>
            </a:r>
            <a:r>
              <a:rPr lang="es-ES" sz="2000" i="1" dirty="0">
                <a:solidFill>
                  <a:schemeClr val="bg1"/>
                </a:solidFill>
              </a:rPr>
              <a:t> </a:t>
            </a:r>
            <a:r>
              <a:rPr lang="es-ES" sz="2000" i="1" dirty="0" err="1">
                <a:solidFill>
                  <a:schemeClr val="bg1"/>
                </a:solidFill>
              </a:rPr>
              <a:t>them</a:t>
            </a:r>
            <a:r>
              <a:rPr lang="es-ES" sz="2000" i="1" dirty="0">
                <a:solidFill>
                  <a:schemeClr val="bg1"/>
                </a:solidFill>
              </a:rPr>
              <a:t> </a:t>
            </a:r>
            <a:r>
              <a:rPr lang="es-ES" sz="2000" i="1" dirty="0" err="1">
                <a:solidFill>
                  <a:schemeClr val="bg1"/>
                </a:solidFill>
              </a:rPr>
              <a:t>out</a:t>
            </a:r>
            <a:r>
              <a:rPr lang="es-ES" sz="2000" i="1" dirty="0">
                <a:solidFill>
                  <a:schemeClr val="bg1"/>
                </a:solidFill>
              </a:rPr>
              <a:t> of </a:t>
            </a:r>
            <a:r>
              <a:rPr lang="es-ES" sz="2000" i="1" dirty="0" err="1">
                <a:solidFill>
                  <a:schemeClr val="bg1"/>
                </a:solidFill>
              </a:rPr>
              <a:t>Captivity</a:t>
            </a:r>
            <a:endParaRPr lang="es-ES" sz="2000" i="1" dirty="0">
              <a:solidFill>
                <a:schemeClr val="bg1"/>
              </a:solidFill>
            </a:endParaRPr>
          </a:p>
          <a:p>
            <a:pPr fontAlgn="base"/>
            <a:endParaRPr lang="es-ES" sz="2000" i="1" dirty="0">
              <a:solidFill>
                <a:schemeClr val="bg1"/>
              </a:solidFill>
            </a:endParaRPr>
          </a:p>
          <a:p>
            <a:pPr fontAlgn="base"/>
            <a:r>
              <a:rPr lang="es-ES" sz="2000" i="1" dirty="0">
                <a:solidFill>
                  <a:schemeClr val="bg1"/>
                </a:solidFill>
              </a:rPr>
              <a:t>I </a:t>
            </a:r>
            <a:r>
              <a:rPr lang="es-ES" sz="2000" i="1" dirty="0" err="1">
                <a:solidFill>
                  <a:schemeClr val="bg1"/>
                </a:solidFill>
              </a:rPr>
              <a:t>will</a:t>
            </a:r>
            <a:r>
              <a:rPr lang="es-ES" sz="2000" i="1" dirty="0">
                <a:solidFill>
                  <a:schemeClr val="bg1"/>
                </a:solidFill>
              </a:rPr>
              <a:t> lead </a:t>
            </a:r>
            <a:r>
              <a:rPr lang="es-ES" sz="2000" i="1" dirty="0" err="1">
                <a:solidFill>
                  <a:schemeClr val="bg1"/>
                </a:solidFill>
              </a:rPr>
              <a:t>them</a:t>
            </a:r>
            <a:endParaRPr lang="es-ES" sz="2000" i="1" dirty="0">
              <a:solidFill>
                <a:schemeClr val="bg1"/>
              </a:solidFill>
            </a:endParaRPr>
          </a:p>
          <a:p>
            <a:pPr fontAlgn="base"/>
            <a:endParaRPr lang="es-ES" sz="2000" i="1" dirty="0">
              <a:solidFill>
                <a:schemeClr val="bg1"/>
              </a:solidFill>
            </a:endParaRPr>
          </a:p>
          <a:p>
            <a:pPr fontAlgn="base"/>
            <a:r>
              <a:rPr lang="es-ES" sz="2000" i="1" dirty="0" err="1">
                <a:solidFill>
                  <a:schemeClr val="bg1"/>
                </a:solidFill>
              </a:rPr>
              <a:t>You</a:t>
            </a:r>
            <a:r>
              <a:rPr lang="es-ES" sz="2000" i="1" dirty="0">
                <a:solidFill>
                  <a:schemeClr val="bg1"/>
                </a:solidFill>
              </a:rPr>
              <a:t> </a:t>
            </a:r>
            <a:r>
              <a:rPr lang="es-ES" sz="2000" i="1" dirty="0" err="1">
                <a:solidFill>
                  <a:schemeClr val="bg1"/>
                </a:solidFill>
              </a:rPr>
              <a:t>will</a:t>
            </a:r>
            <a:r>
              <a:rPr lang="es-ES" sz="2000" i="1" dirty="0">
                <a:solidFill>
                  <a:schemeClr val="bg1"/>
                </a:solidFill>
              </a:rPr>
              <a:t> be </a:t>
            </a:r>
            <a:r>
              <a:rPr lang="es-ES" sz="2000" i="1" dirty="0" err="1">
                <a:solidFill>
                  <a:schemeClr val="bg1"/>
                </a:solidFill>
              </a:rPr>
              <a:t>healed</a:t>
            </a:r>
            <a:r>
              <a:rPr lang="es-ES" sz="2000" i="1" dirty="0">
                <a:solidFill>
                  <a:schemeClr val="bg1"/>
                </a:solidFill>
              </a:rPr>
              <a:t> and </a:t>
            </a:r>
            <a:r>
              <a:rPr lang="es-ES" sz="2000" i="1" dirty="0" err="1">
                <a:solidFill>
                  <a:schemeClr val="bg1"/>
                </a:solidFill>
              </a:rPr>
              <a:t>healthy</a:t>
            </a:r>
            <a:endParaRPr lang="es-ES" sz="2000" i="1" dirty="0">
              <a:solidFill>
                <a:schemeClr val="bg1"/>
              </a:solidFill>
            </a:endParaRPr>
          </a:p>
          <a:p>
            <a:pPr fontAlgn="base"/>
            <a:endParaRPr lang="es-ES" sz="2000" i="1" dirty="0">
              <a:solidFill>
                <a:schemeClr val="bg1"/>
              </a:solidFill>
            </a:endParaRPr>
          </a:p>
          <a:p>
            <a:pPr fontAlgn="base"/>
            <a:r>
              <a:rPr lang="es-ES" sz="2000" i="1" dirty="0">
                <a:solidFill>
                  <a:schemeClr val="bg1"/>
                </a:solidFill>
              </a:rPr>
              <a:t>I </a:t>
            </a:r>
            <a:r>
              <a:rPr lang="es-ES" sz="2000" i="1" dirty="0" err="1">
                <a:solidFill>
                  <a:schemeClr val="bg1"/>
                </a:solidFill>
              </a:rPr>
              <a:t>will</a:t>
            </a:r>
            <a:r>
              <a:rPr lang="es-ES" sz="2000" i="1" dirty="0">
                <a:solidFill>
                  <a:schemeClr val="bg1"/>
                </a:solidFill>
              </a:rPr>
              <a:t> </a:t>
            </a:r>
            <a:r>
              <a:rPr lang="es-ES" sz="2000" i="1" dirty="0" err="1">
                <a:solidFill>
                  <a:schemeClr val="bg1"/>
                </a:solidFill>
              </a:rPr>
              <a:t>ease</a:t>
            </a:r>
            <a:r>
              <a:rPr lang="es-ES" sz="2000" i="1" dirty="0">
                <a:solidFill>
                  <a:schemeClr val="bg1"/>
                </a:solidFill>
              </a:rPr>
              <a:t> </a:t>
            </a:r>
            <a:r>
              <a:rPr lang="es-ES" sz="2000" i="1" dirty="0" err="1">
                <a:solidFill>
                  <a:schemeClr val="bg1"/>
                </a:solidFill>
              </a:rPr>
              <a:t>your</a:t>
            </a:r>
            <a:r>
              <a:rPr lang="es-ES" sz="2000" i="1" dirty="0">
                <a:solidFill>
                  <a:schemeClr val="bg1"/>
                </a:solidFill>
              </a:rPr>
              <a:t> </a:t>
            </a:r>
            <a:r>
              <a:rPr lang="es-ES" sz="2000" i="1" dirty="0" err="1">
                <a:solidFill>
                  <a:schemeClr val="bg1"/>
                </a:solidFill>
              </a:rPr>
              <a:t>burdens</a:t>
            </a:r>
            <a:endParaRPr lang="en-US" sz="2000" b="0" i="0" dirty="0">
              <a:solidFill>
                <a:schemeClr val="bg1"/>
              </a:solidFill>
              <a:effectLst/>
              <a:latin typeface="Calibri" panose="020F0502020204030204" pitchFamily="34" charset="0"/>
            </a:endParaRPr>
          </a:p>
        </p:txBody>
      </p:sp>
      <p:cxnSp>
        <p:nvCxnSpPr>
          <p:cNvPr id="8" name="Straight Arrow Connector 7"/>
          <p:cNvCxnSpPr/>
          <p:nvPr/>
        </p:nvCxnSpPr>
        <p:spPr>
          <a:xfrm flipV="1">
            <a:off x="2177143" y="3532010"/>
            <a:ext cx="6223000" cy="50659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68286" y="1161442"/>
            <a:ext cx="6411685" cy="3494032"/>
          </a:xfrm>
          <a:prstGeom prst="straightConnector1">
            <a:avLst/>
          </a:prstGeom>
          <a:ln w="1905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162628" y="4802625"/>
            <a:ext cx="6223000" cy="506590"/>
          </a:xfrm>
          <a:prstGeom prst="straightConnector1">
            <a:avLst/>
          </a:prstGeom>
          <a:ln w="19050">
            <a:solidFill>
              <a:srgbClr val="CCFF3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48113" y="2329714"/>
            <a:ext cx="6252030" cy="3597577"/>
          </a:xfrm>
          <a:prstGeom prst="straightConnector1">
            <a:avLst/>
          </a:prstGeom>
          <a:ln w="1905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162628" y="1043336"/>
            <a:ext cx="6237515" cy="2995264"/>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68286" y="1595976"/>
            <a:ext cx="6331857" cy="130339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162628" y="2245632"/>
            <a:ext cx="6237515" cy="3681659"/>
          </a:xfrm>
          <a:prstGeom prst="straightConnector1">
            <a:avLst/>
          </a:prstGeom>
          <a:ln w="190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275114" y="1745529"/>
            <a:ext cx="6139544" cy="10827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162628" y="3488582"/>
            <a:ext cx="6237515" cy="1904715"/>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0-#ppt_w/2"/>
                                          </p:val>
                                        </p:tav>
                                        <p:tav tm="100000">
                                          <p:val>
                                            <p:strVal val="#ppt_x"/>
                                          </p:val>
                                        </p:tav>
                                      </p:tavLst>
                                    </p:anim>
                                    <p:anim calcmode="lin" valueType="num">
                                      <p:cBhvr additive="base">
                                        <p:cTn id="1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0-#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6" name="TextBox 5"/>
          <p:cNvSpPr txBox="1"/>
          <p:nvPr/>
        </p:nvSpPr>
        <p:spPr>
          <a:xfrm>
            <a:off x="0" y="89150"/>
            <a:ext cx="12192000" cy="707886"/>
          </a:xfrm>
          <a:prstGeom prst="rect">
            <a:avLst/>
          </a:prstGeom>
          <a:noFill/>
        </p:spPr>
        <p:txBody>
          <a:bodyPr wrap="square" rtlCol="0">
            <a:spAutoFit/>
          </a:bodyPr>
          <a:lstStyle/>
          <a:p>
            <a:pPr algn="ctr"/>
            <a:r>
              <a:rPr lang="en-US" sz="4000" dirty="0">
                <a:solidFill>
                  <a:schemeClr val="bg1"/>
                </a:solidFill>
              </a:rPr>
              <a:t>The Watchmen</a:t>
            </a:r>
          </a:p>
        </p:txBody>
      </p:sp>
      <p:sp>
        <p:nvSpPr>
          <p:cNvPr id="7" name="TextBox 6"/>
          <p:cNvSpPr txBox="1"/>
          <p:nvPr/>
        </p:nvSpPr>
        <p:spPr>
          <a:xfrm>
            <a:off x="94306" y="6485977"/>
            <a:ext cx="9036815" cy="369332"/>
          </a:xfrm>
          <a:prstGeom prst="rect">
            <a:avLst/>
          </a:prstGeom>
          <a:noFill/>
        </p:spPr>
        <p:txBody>
          <a:bodyPr wrap="square" rtlCol="0">
            <a:spAutoFit/>
          </a:bodyPr>
          <a:lstStyle/>
          <a:p>
            <a:r>
              <a:rPr lang="en-US" dirty="0">
                <a:solidFill>
                  <a:schemeClr val="bg1"/>
                </a:solidFill>
              </a:rPr>
              <a:t>Jeremiah 31:6; Ezekiel 3:16-21</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88135" y="938646"/>
            <a:ext cx="6096000" cy="923330"/>
          </a:xfrm>
          <a:prstGeom prst="rect">
            <a:avLst/>
          </a:prstGeom>
        </p:spPr>
        <p:txBody>
          <a:bodyPr>
            <a:spAutoFit/>
          </a:bodyPr>
          <a:lstStyle/>
          <a:p>
            <a:r>
              <a:rPr lang="en-US" i="1" dirty="0">
                <a:solidFill>
                  <a:srgbClr val="FFFF00"/>
                </a:solidFill>
                <a:latin typeface="Palatino"/>
              </a:rPr>
              <a:t>For there shall be a day, that the watchmen upon the mount Ephraim shall cry, Arise ye, and let us go up to Zion unto the </a:t>
            </a:r>
            <a:r>
              <a:rPr lang="en-US" i="1" cap="small" dirty="0">
                <a:solidFill>
                  <a:srgbClr val="FFFF00"/>
                </a:solidFill>
                <a:latin typeface="Palatino"/>
              </a:rPr>
              <a:t>Lord</a:t>
            </a:r>
            <a:r>
              <a:rPr lang="en-US" i="1" dirty="0">
                <a:solidFill>
                  <a:srgbClr val="FFFF00"/>
                </a:solidFill>
                <a:latin typeface="Palatino"/>
              </a:rPr>
              <a:t> our God.</a:t>
            </a:r>
            <a:endParaRPr lang="en-US" i="1" dirty="0">
              <a:solidFill>
                <a:srgbClr val="FFFF00"/>
              </a:solidFill>
            </a:endParaRPr>
          </a:p>
        </p:txBody>
      </p:sp>
      <p:sp>
        <p:nvSpPr>
          <p:cNvPr id="5" name="Rectangle 4"/>
          <p:cNvSpPr/>
          <p:nvPr/>
        </p:nvSpPr>
        <p:spPr>
          <a:xfrm>
            <a:off x="827313" y="2551835"/>
            <a:ext cx="6096000" cy="3046988"/>
          </a:xfrm>
          <a:prstGeom prst="rect">
            <a:avLst/>
          </a:prstGeom>
        </p:spPr>
        <p:txBody>
          <a:bodyPr>
            <a:spAutoFit/>
          </a:bodyPr>
          <a:lstStyle/>
          <a:p>
            <a:r>
              <a:rPr lang="en-US" sz="2400" dirty="0">
                <a:solidFill>
                  <a:schemeClr val="bg1"/>
                </a:solidFill>
              </a:rPr>
              <a:t>The Watchmen are the righteous prophets of the latter days’</a:t>
            </a:r>
          </a:p>
          <a:p>
            <a:endParaRPr lang="en-US" sz="2400" dirty="0">
              <a:solidFill>
                <a:schemeClr val="bg1"/>
              </a:solidFill>
            </a:endParaRPr>
          </a:p>
          <a:p>
            <a:r>
              <a:rPr lang="en-US" sz="2400" dirty="0">
                <a:solidFill>
                  <a:schemeClr val="bg1"/>
                </a:solidFill>
              </a:rPr>
              <a:t>In the last dispensation they will cry to all people to join together in proper worship of the Lord.</a:t>
            </a:r>
          </a:p>
          <a:p>
            <a:endParaRPr lang="en-US" sz="2400" dirty="0">
              <a:solidFill>
                <a:schemeClr val="bg1"/>
              </a:solidFill>
            </a:endParaRPr>
          </a:p>
          <a:p>
            <a:endParaRPr lang="en-US" sz="2400" dirty="0">
              <a:solidFill>
                <a:schemeClr val="bg1"/>
              </a:solidFill>
            </a:endParaRPr>
          </a:p>
        </p:txBody>
      </p:sp>
      <p:sp>
        <p:nvSpPr>
          <p:cNvPr id="8" name="Rectangle 7"/>
          <p:cNvSpPr/>
          <p:nvPr/>
        </p:nvSpPr>
        <p:spPr>
          <a:xfrm>
            <a:off x="4986861" y="5326819"/>
            <a:ext cx="6096000" cy="1200329"/>
          </a:xfrm>
          <a:prstGeom prst="rect">
            <a:avLst/>
          </a:prstGeom>
        </p:spPr>
        <p:txBody>
          <a:bodyPr>
            <a:spAutoFit/>
          </a:bodyPr>
          <a:lstStyle/>
          <a:p>
            <a:r>
              <a:rPr lang="en-US" i="1" dirty="0">
                <a:solidFill>
                  <a:srgbClr val="FFFF00"/>
                </a:solidFill>
                <a:latin typeface="Palatino"/>
              </a:rPr>
              <a:t>Hearken, O ye people of my church, </a:t>
            </a:r>
            <a:r>
              <a:rPr lang="en-US" i="1" dirty="0" err="1">
                <a:solidFill>
                  <a:srgbClr val="FFFF00"/>
                </a:solidFill>
                <a:latin typeface="Palatino"/>
              </a:rPr>
              <a:t>saith</a:t>
            </a:r>
            <a:r>
              <a:rPr lang="en-US" i="1" dirty="0">
                <a:solidFill>
                  <a:srgbClr val="FFFF00"/>
                </a:solidFill>
                <a:latin typeface="Palatino"/>
              </a:rPr>
              <a:t> the voice of him who dwells on high, and whose eyes are upon all men; yea, verily I say: Hearken ye people from afar; and ye that are upon the islands of the sea, listen together. D&amp;C 1:1</a:t>
            </a:r>
            <a:endParaRPr lang="en-US" i="1" dirty="0">
              <a:solidFill>
                <a:srgbClr val="FFFF00"/>
              </a:solidFill>
            </a:endParaRPr>
          </a:p>
        </p:txBody>
      </p:sp>
      <p:grpSp>
        <p:nvGrpSpPr>
          <p:cNvPr id="10" name="Group 9"/>
          <p:cNvGrpSpPr/>
          <p:nvPr/>
        </p:nvGrpSpPr>
        <p:grpSpPr>
          <a:xfrm>
            <a:off x="7272270" y="557595"/>
            <a:ext cx="2794716" cy="4556974"/>
            <a:chOff x="9028002" y="441684"/>
            <a:chExt cx="2537227" cy="4185467"/>
          </a:xfrm>
        </p:grpSpPr>
        <p:pic>
          <p:nvPicPr>
            <p:cNvPr id="13314" name="Picture 2" descr="https://www.lds.org/bc/content/shared/content/images/gospel-library/manual/32495/32495_all_000_01-statu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002" y="827157"/>
              <a:ext cx="2537227" cy="3799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465927" y="441684"/>
              <a:ext cx="1661375" cy="369332"/>
            </a:xfrm>
            <a:prstGeom prst="rect">
              <a:avLst/>
            </a:prstGeom>
            <a:noFill/>
          </p:spPr>
          <p:txBody>
            <a:bodyPr wrap="square" rtlCol="0">
              <a:spAutoFit/>
            </a:bodyPr>
            <a:lstStyle/>
            <a:p>
              <a:pPr algn="ctr"/>
              <a:r>
                <a:rPr lang="en-US" sz="900" dirty="0">
                  <a:solidFill>
                    <a:schemeClr val="bg1"/>
                  </a:solidFill>
                </a:rPr>
                <a:t>Hall of the Prophets LDS Conf. Center Salt Lake City</a:t>
              </a:r>
            </a:p>
          </p:txBody>
        </p:sp>
      </p:grpSp>
    </p:spTree>
    <p:extLst>
      <p:ext uri="{BB962C8B-B14F-4D97-AF65-F5344CB8AC3E}">
        <p14:creationId xmlns:p14="http://schemas.microsoft.com/office/powerpoint/2010/main" val="2527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
            <a:ext cx="12192000" cy="6852621"/>
          </a:xfrm>
          <a:prstGeom prst="rect">
            <a:avLst/>
          </a:prstGeom>
        </p:spPr>
      </p:pic>
      <p:sp>
        <p:nvSpPr>
          <p:cNvPr id="7" name="TextBox 6"/>
          <p:cNvSpPr txBox="1"/>
          <p:nvPr/>
        </p:nvSpPr>
        <p:spPr>
          <a:xfrm>
            <a:off x="94306" y="6485977"/>
            <a:ext cx="7117863" cy="369332"/>
          </a:xfrm>
          <a:prstGeom prst="rect">
            <a:avLst/>
          </a:prstGeom>
          <a:noFill/>
        </p:spPr>
        <p:txBody>
          <a:bodyPr wrap="square" rtlCol="0">
            <a:spAutoFit/>
          </a:bodyPr>
          <a:lstStyle/>
          <a:p>
            <a:r>
              <a:rPr lang="en-US" dirty="0">
                <a:solidFill>
                  <a:schemeClr val="bg1"/>
                </a:solidFill>
              </a:rPr>
              <a:t>Jeremiah 31:6-9; Genesis 49:22-26; Deuteronomy 33:13-17</a:t>
            </a:r>
          </a:p>
        </p:txBody>
      </p:sp>
      <p:sp>
        <p:nvSpPr>
          <p:cNvPr id="3" name="AutoShape 4" descr="data:image/jpeg;base64,/9j/4AAQSkZJRgABAQAAAQABAAD/2wCEAAkGBxQTEhUUExQWFhUXGR4ZGRgYGR8YHRoiHSEdHxsgIRsfHCggHBonICAcIjEhJSkrLi4uGx8zODMsNygtLisBCgoKDg0OGxAQGywkICYsLCwsNCwsLCwsLCw0LDQsLCwsLCwsLCwsLC8sLCwsLCwsLCwsLCwsLCwsLCwsLCwsLP/AABEIALcBFAMBIgACEQEDEQH/xAAbAAACAwEBAQAAAAAAAAAAAAAEBQIDBgEAB//EAD8QAAIBAgQEBQEGBQMDBAMBAAECEQMhAAQSMQVBUWETIjJxgZEGI0JSocEUYrHR8HKC4TOS8RVTotIkY7IH/8QAGAEBAQEBAQAAAAAAAAAAAAAAAQIDAAT/xAApEQACAgICAQMCBwEAAAAAAAAAAQIRITFBURIDImFx8BMygZGhweGx/9oADAMBAAIRAxEAPwDC028UAtHlTUCBcXO3a2AKuRapU8SndWEMWtMj1fP9QeuGDfdsFFKVIMwSzTNrDlPLByMVjUNJO0ggH26HtjL6HjcnHQs4flXVStRAdLAqQdoFtuVrjp3GKKeaWhCb1AQX6dx7wScaNX6j6bYS/aXKkxVWDpHnIHL8J+NvaMCyzoz8nTFOZywDPTWSpGtDuOq/EagfY4qSiPCQSQWdzfsIx1WEUySfKzKesG9h8nBqeZAQJgMSxm9ws9J2+mLNnhFGXeKjVfTyS8wTeR7AfUjEuFVdL1CRKkMCO22w57W7YGCgWG/O/NrkAe0Ysp1NLPeTaD15nnuCR+uOeTg+jmNJCTzEHlOkBTHJY3PfAJy7U1XyEgEqZmLgSCeTftHTHaZFwTpsVk3tJAI67n6DBOZqK6KQ2p1mT6S+kACZ5i3xfBoVg4o002prIJYWEgsJ73i/zfBtKmjZJlkhvFE+WI0hjEjuV+mFGVeXpqRAjUecG7zfYRv83wbDECnYga2OnuZnofSPjA0OnQf9oiWUE3+7B6zpZfrM/EnFGfZjlxc6yskRHqCn5kRYdMGZuolSig5mmEYk7a7T1sU+pxBnWrUrKGtA0EjlIWJ2Fo+QfiUVPs5wev8Aw2SaoxbVmiaSRutNPW3WCZEdrYqyWcqAmmSGQK3lIlWmmSDG8TAtG8Y5m6viU6jDajoSkm0qQwg3iOZI3k47wzKuGplmUuA0wwJhgxUW3USTI5kAbYp1sHoZfx7U0LiQ1RiwFypAtcGYMAtYi8DAOaYmprEtJggubE3hpmxGx6H3wRnF06GbxSkCEAhZ6l4MmT6TjuaopT9QC+X70yXGwhF2ZmQRJsNRImxxCJ8XVlT5oUkZWYGgxDAGWKrI0sBzMkSOh3E49DK65ejT+7aHZwQNQsSWciyzeAQLgXtPeJhWoUqquCNRpsIgraLjaZiBtbEaJ1UxTuNVOCP5qJUGerR1n0/OHgbaO8PzHg02QOfO7DUDYnSNBINwJMnrPbEFzDu9V4A8CkdPlAKkiBIFp1NIP9sLDL+IwEXF9rkMFnv0ONHkcwHyrsKfnrtSpVG6FCfwxzlSb98DpGsQSggWjSQDTripMjYkKPgwY7DAOYhcui3lWAf3YBhHTYYYZ5g2swVVYTswGnQL9heP5LXJwBkMsaxelA1NUpvJ6SwYkDZVA+gvjkjBvNjJ/uKCNaWYRzMsx+ulAD74AzMqqq0Dwg0NFr6oPuPLPfBH2hzoWkGDDUDpUAwVm+o+48sWsTgAKKrIWaz0WVp2BQAGehsMcuzoKhhVzBSghA0tWzAqey0U8vxrdz/tGLeIoxr0yNqNODyBLbC/eT8HFeVYVBSSDFNVX6t5vqNQ/wBoxziDE5iNwrFie51MB3Av9B1wkyef3GdNtVHMSdNgoc3GiUqAn/T5wOthjPcRDVydAmmqhBcze4gbdWP68gNB9nzqoVaNTSWKDUpH5msJmAQuonoB2wIKQ0yJNNSqKmwdiRJci7LFzEDygdccmMHVi7i2WDMVEayAAP8ASF3/AFuYtg7gtM00ZQQzw5W0gFFJEqRuCLbfJMDmbqKlSoSt9RJN5aDpCgmwEC8Xv1xTkuJvqVtPmMnQBFiYULa4K47NDtAlAhMv4mrVUqMCd5mKk+7SRi0OUFKnHnDhY9WgkADVaNW03tJxVm881BUpKBqQAkkeklZgHrJN/wB8L8jpdwskqx3NjLW//oAfOKUbyO1ZTm6bMRpaAAF3ImNyepPXHseoVGCgQZ578rY7irY+TNHxqrUp1SEkTJMCSRIiOgMx1nAopLSpsKxZ6jEM6q0+GJsSTbVyj298aNKjHMsdPkAi+zTpiO1rnGSz5IzNQaw0khyIiCORFreW3YYiDvBgsqhrl80VgMZUzpcbGOvQ9sHZn0N7GeYI529rYSU8xblpcNq7xAn32Pt7YJ4XxRCxQyCDfVt/3bY5olwaeBTnaS06YO6HSyMBYqZsb2PIze2J1jNFQhNhJHOCxJt2MT7TgvQtVWoi0KtROhgjUPmTHSB1wvyNVldRBkAmIvY3Efp84rZtYB4slSO5MdSD/TBmYqGWGwhT1j+20QML8uJ1Da8jtM/sf0wwDKUlgZMTyMeaP0nFMpqmFVSf4cRvGk29o9sJ8qxJAmOcj2ufa1+sYdJUbwXv6QD0uAD9TeMLMgF1EIDDki+6r1+v104mOEzo6YcaaMzsoI1ALAAGmwBEdoPwcDJWKxFrEW5yII+cWZWkFXUAVbzAkNqFhDfG87++I5jLNICqWBUiVEieX7YSbXkH0Y8PUvmYDTtcSR9Jk/qBvinLZvQ4G9wCNpLRO4senxifDaZUPIOmAfMdOq5E7yLHF9PLjUNZupBBMLIEW80SZ2MYHgpyAqtceG0qbPpAP4okgn5Ow5AYZcKSaiO4Oo8rmIUyZFheADzk45XIUnQg1A+YE+I0j0xNtUG3sd8V0sy7VCCSTpaFmBYG8mwAJiewxIN+QZls3UpO1WGBMyjsKasZlZnkp83wOpxfWppo8Z4KaWuZZ3JPX0BR+cWv1iFNLSFBVVLXkbJ2ZiTaLW/FyGJU89NSdbM5Gkm4W0kwNo5dLRE3xNHO2XmoxOh1hDqVrBQJClYmJIO3ud8dytIAjxLlXAblGsBGPKxImf5sWZqiKihlBbmaYN5ELYkiBaYM7nfFj5Rd6jCW8hCmYIuATyMD9DhJk7A+HU6QDqBUYhgrAlR6S17DYHVfDDK1VpowVT6lUeYkEjWJj4Im036YX0M2hzFJYC065W9pJJC+YxyMYtTMEoCyqy62NwQy+SQZWIhiwvO53wTXZS/oszXECpYlaZWAEnzHS2wJLEbkiLbYYcFlDVqMiEQSCqhPKAQ0kXPmjncC2+EmbBNSADBF7DlM8o6EfPfGm4WywqAO3ijwgCPxFWqObW56bdMdLCGUMWZPOZ6oyMQwHmkQBMeaRty+tjgngzCojmfSrG/5St+W0jC2rTZKRIkzVBXqLElT0mbdQQeeGHDsmVoPUiBU8iDcwGUvbmQx0Rvvi2sEvCwX5Cg1El2IRkLAH1KStiI6RJ7Fbb4W0MwdTECFidTfiJ6/AmB0ww4xSAIVpLnWInVJHq7ElrHcSDyxVRoEaEswWCTy1QdZM7gCAPnrg+obyMvs/kdVHMBwQ1SmGv01RfnMNcjr3xFyP4ijSJhNSaYHrZnGpzz25cgo7YLq19OXzTAhfKgJjUSpfed7mwHv1x0ZdsxmMpWUeQUw7naHFgB1mVt2PTEvlhF8sS5ml4tZ9IYtJCiTpJMwADuYM2nbnjuW0JUZCddQjSzg2TT+FTz2gkd72xzP5xxqp5YMa1UkM0XCxdU/Ksbvzk7DfnC8rToU65c+JUp0tUA+RDZVEiNR1EbW3vi6wUnhHM9kfELEsACdzALAQIB2MRAmMBimqu1NVYNTcTqAJg7Hex2N8V8XrOy6T6zpaqAAI1elAAI7kDt0w1yc1GoqwIdKdOakTqH5X/mEgg89jaDjtIpKo2zleg7MXRvI8MsBfxAE773nHsOcnxWkF+9gT6ZXSSosCRaCSCdhj2IbfQeaWKAc/qZGKtpLwZI3HbkBjHFCpCixA2+n16fGNhXRgoXtEG2M/ncsyl6jbkwqzcDmf3xcEzP05HVreQJpk6jB6iDPwSSLdsez2TqU1UwwQm4FyeQ1Rt2H74L4dVVadMetwGAkWFi1/ptinhGp8zSZ6h+8ZQ17nUQoWxEgTPaDijRPPwQ1mk41zHhwSPkSD7/0xynUZKoYGDpZZ26zc8zf3xbxTLy7jdqVUqe41ET2JiSOxwHmgZK2MEgAi1jHvN/074KHTBnqwSQvrgkW3vP63xYaRNPYk6omecbz87d8QoUgzjWhAgGNyQRaJ6n9MMs1VKglNMKT1v6ZIERfl0AHTFHN5pExTKq2ssA4jTYRZR82B/TFPENFNKY02qAkENCiCQQbAlhuRtcYoU6mQTJLDvMxvz5G2GVWhrA8slNQZBBBFyCZmDzt3HKcBFJbBFqvPkKqYEkWuYNydhMD4745XrEUx5rzBN562jn33+uCMxTVaQ1QBfUEGo76tzZOe5OI0GDED/pjWBeLBgwmfcTOOs7ooyiMqOXlVjaxffe+w+l+uKChGx9UMrNzPKf1xdXoMlR0qj8QFiAO8H2vjlRpF5OmDblaSP8ATECOUd5xyZQwy2eDagx0wZD/AJSZKqwALFBvzIA57YrymXelqVzA0z6tYYHmsbg8zheEJ0sAVM+YXWbDY2j9vbB2Tr1CfDYAwbyLLtE8gZmetsDRzVIty1TWkkQAdUmCBP4bzJ2Fh+I9ME0coaa63J0i/UtzMyPiAOuLWzaoQDolAAhMlF3ghbTBO0xNxhe6639evdSZ8u0zcAqZ5fEYmgdv6BOZzdRwFSUI1kqkSQl4m0nSdVieeK+E50OwpkDV6tYEeJHpJiCHm3yfkbO/d0VemA7UyFLkREWmAbx6PNewtfHKVcu9LSfumnSiiBTa+pRESeYJvthpUX4pxwMuJZXzI49VMqRMAPLCI6OCAD7i9xi+uT49WmBCASZ2io5ZZM2EECeUdsMqNHUPDc2IBnrJlWB/w/TCqrUIRgCwqFlUsD+JUP8A8ha/84xPwZp4BaVSTpLEECIgeqxMzcyCRaeffGhWu1HMZWdqMVYBksarAKCOsMLHaLYUZnIq4p1UkHVSNRB0qeUP7WFhzntDHiLeLqrrDOGpr5rADyuvyZ0/7RgezRJiLjFBvErUm/DmGibAKQSBPQcvphnnaeiihDQKSIF6s5bUSeQ/E/sF6jFmcEvVJW4hjaSXEj5Oqw6D2xSHDCmpGpRqLoXnzX1HV+QHSOpFvZvBE6AK7z5mY6lQIC1luAd+1o7x0xXQVpCm3mGqdzGyC8BdyTzEfPc+zMdLEKATbYTuzeyiI7+2JtKp7ofVy1+WSORgYpaJdhmSrU6lLM+o+KiKGMkTrBNlEIANt5992vBK/wB/SIMUk1MVjlpK045evTI3wl4PlylDMKJ8wRlgb6XEqOkyFnfnG2L8tTcI1UgLYIQTf8x8uwIjeb2xLwxl8feAFq+urUSn5aakkmfNUBsstvpvOkQOszjuTqrTp1mUq7NpXQNgQS0SbGPKTG0bm8T/AIPUjwulSQSDYmYCgkXLc9ItbpfAvEH85FNbszxYSDIX23Bueow7OS4K8ul21jXrYELq03O7E+p7zbtvGGnD6bNWXzBUQQQZABiVQCOsDf8ADfAPBFCuzSDoRizm21onkJPuQvxi/wCzpdqwOk+GNbQTdmIBLaebEwL9QML5LtLLGHEOHpVclrlfKCX07dvefmcewNxSh41QncL5LmPTvF7iZvecexJkpNc/x/oLm0fQzs7GAeZvhHnkZGKtIOkGJuAevxBjuBjU1suWXRr06+ZjeYAv/TnhaOAl6zBySRGp5JLHnvJHyTyxUZVsYOK2K+EKSREeVgYJO7HSP0Iwwy7hc3l6YI+7qrqYHdpBJn8oEAexwZmPDoKQigFgEBJuQIDP7cgOeBvs/QXxMvU1SqM2swb6dT9LGCRfeBhvk2Wckc7mAK2ZMSrP5R/qLN/UEfOF+fJNSpFwQKkc4IE/OLcxXGmGnUx8RjPo1klPkLeP5sWZxYWmZ2SCRewJ/ry+cIN5GFPLkU5PqFNmsNoHXsSAPnFPDcsPAlmC31BjsF8piD8meuPUcwFZmLSKukGPwgG/tJHzi6hVGhcy4BVWPh0yTpZ9UID1C6dTdRE+rATFNrH6snWikzIqnXpFRRHmINyBzUT02tjvD6jrmaYq6RTZlUhYjzRMxN7yQT164GrZp1LMWl9WpwRuHB1FjzaZM9TyxElNaMROx3IBEgxEXEC9xA98AKKR7iLA6hop+UGF0C5JAG1r3Y+8YEo6SKoCgRpZR+EgXM8p/wCemGXEaGiq1Nio1a1ImDctpK9li07gHriNLKaCAulxMkg7RyK7gbiL35468HPCaCspS/isu1M3r09QjnCMAFM213gHoe2AHy5sQ1tZVQBvpgGTIgXubm+2LclWDs5BAaGIgTp8wJJ+pPYgYukV016IrCQRP/UU/iUiYeJkEX5c8F0LVFeUyCFgZDKE2m0bmTvMQR/UYpzjvAkXEyNttrdSNN7m3tgjhmWphncE2pkspiFLQACwtHpB7jAOZpOpBuqC87iSTNxI3nnzwrYtIsp0hGt/MynVp2BtAHv07nCvP1i2kWVQsKFEASx5e3Ob274ZrOioCJFmiJgr5iLdp+JxzP5bQgIKMpp6tUG7SetgYtAnblGKKUTiVvulzCl9IqKlbTuLEA9IaAY6g4JqcOIIrUani03YMrM0lagOoap3PK9zPthf9n8yYdCZpVAEqKT6FOolr2AUgGf3w3yHEMtlHdNJOq1RFl1YAT+MKCLyrC1+YOB4OUXwHs8ouryAh6ZPJTJKXsQBBHaO+K+JU5ZahYqNZDqPTq3JJkaZ0jkZ+MHZikTRLow0swZWO/mAKqw66jIPY8jZfSrKwqK0hHQgcypE+GY7ECR0xk3yQsOuyPC8wzs8gKXohFvYFXGnfl6h0IxLMkTXXYM5ZRF5QKAIO1zqHtIwNwitJVCsgR5QJ1AsdQ99LGO+GA4e7opqsq1NJuSAVAZkBgAktpCmf5ow1kryrZzi+rU6qp1iHImQWaWUTzsZ9l74rzdZZFJbui+epy1FQYE7ALBn36YM4nXQVomo7MVssKt0QyWMmNBmw5xbFGeZpBy6p94SDpHn1i7AsZIWBqkD0jtgS4M/hC1OFvVHiMAlKLNUOmYsAAYmQBfuTF7FVRSZzqLVTEqqgogjyiWjUxkwABvMY8cslarRmp4kEl6puzBSDIuYmDpEzDCYNsWVs74YquiqXgEhTOmxFOmvMgAyWG8ttiymWPlzRp1mNgTSiktmADgXJNi0x/c4szglFpuv4S7gdXuF+EFMf7jhfwXKioXRpAqlCwaBCoAahPaFnlgivmwTVqsdIJ8QsBqAuoSRaYAFucDEvZm1mixc6tTN6T/06QUKQPSQAsxs0xJ7AQcLqnC4SrVBiIpByYEv56hURJeJjoD7YacA4Mazt4AOnRckczpuSTyUtgLi2cp1C4pEqgCquo2lSod+cs0TIgbdLqeTTbBHMUa7IAdTpTUAXAUF29wYU9sW/Z4MlOrUqHzadCDmOZg+8fQ469FVy9DXshaoY3ZmMgxuRpt9fbE2zn3CM4gswOkyBBMC3IQAI6Sd8L0RJ3hdi7M8TanoVAhGmTMbkmfjHMW5GqSshtMkkxABM3InHcNhcVhnM8NehnsqklhyFrfthq2bU0fVNWQNrleRJ68vgYW8VQpTdLKAEBJ6Nz+mPcVy58LLZcatRQ1WUCT5z93Pson/AHY5KzlG6FfGzLIQwMdIaOu3Pti/7MVQmqow1FZZV2DGNK+8apjtjh+z9UAnQzW9Mqu1xz/84t4ajacw9QH7qlCgrpGpzo/QM36YptUbwrSYFlKUlqjd57kTEb9vYTiGaqAqgB9JIv8A197+1zip6wUkrBAttIbrI5n9bdsX5tV/h6bKApZiNIkxYEmd9yLciIwi8k6VAsUCw2sEi9lN5LHkALk9AcG8SYOKWjV4aKUVQNwTPiRsNRE/ScVZKm+kNp9cgLeG1C94sGjqN7c4HfMMXE7fiEwTJ5fhkQO1sHIIYZEsztpBYOLnTZSFgXnaQB8nBbZSmzJo8zgEaBBFxJBYjYENBAtYcsJ1qlWAAkq2sHssNPWYHL9cTp5yKpdTpkmAscwJufjBQNcjHj1b/wDIrEBQAwsBBOsKTLXjflG2K6aCmrCYYQzNfmwCi3vP/g4uolWfXUgqEWo5IvqHkVY2mVCzbCvNZwlnZTLMwYdCJ2AiTG89B3wJYSCk3oa5apFJnddZZtCqRJggklWF4gc5ja+2K62TQqQjik8SBVAEt0FYQs7dNh8B5XPtpBZiSDA5QoBUAGN7kfJ578yNNlkhSWIGm0wYIJ80SINl2m/LDRp49B5zDCVqALUeJDAguFuCYPUm4sYBGOLQCAhWOXb0qHcAPPRtmUjmQR+uB8plqgUoDqQj0vDKPg7D2jBlKm6jQWlPykB172af1k98T41ojwlwdpK1Ko2pLtINoDBgL7RIveIIYjlgTilRTrpCRDRp9UAEC2xuL7WuL83Ao+Tw5YoSDpJ8o6QDdfYEbYrrZBDcr5vcmY25wThT7NVBiOllxSVUIjXepNyBr0oTyA1X2jbti7JZ0wKOYpCsJ0kemookgNTb8LBrQZUiARGzCpw1WRlJYhgAdRmI0xB3ER33OAhkXSuahhtURfbqYO+3XmcOwcWh/kMuJNJT41MLTZDMBjSdlk/lYWBHUc8JKlQiqCQIJuORE2O3ZgR2GCsjWalQZfDbVLRpEwrw0W3AZY6+Y4XrWLU0VlYMAA0qdj8bAgfr1xFPJlOOqQyr5ys7GHGhIIRVCqQ/lRhHcjnsD0x3hFAlM1TUFnFJQATBtVpM5mOkWPIHvgHIZlir01BOgqYG7IDt8eYgd8MuClGreEh81dKq1DOrVqpuVAH5QUG41EmemB4RyWVgsyVSKhEzcByREEUwU76YC2G5AwKDMKqaUKwzO3mcX8rAbSZYgD0iLy0xTUa1b1ADSoXuyLPsfNimkQC0sSQxcgQQSwhVt+VZBHYxhD8rYRnK9NZ0uQWAUAIS2kW2EBS256SAMLDmtJC0wSymSZliQL3sFA2ntbBNOnoYVHGozrKKdTC9gYsCJFuRN4jCirkGVm11NVJzLPtIFzq/K+wK8v1wxSZyjyzTZbNCnk8xXcAOzJRCKfUzAlwCLWW7EfmjF1DJl6LPTUGo9WnQpg3vKu5A5wDT7XGBuOUR/B0KS2GrWwH84Jiw5LoHycan7LUFFIV3vTo03e3/ALtV2WBz1CklED+ZlxCrZyXutBPGQMhlTlkZS5UPXcmJuqqvbUzTHNUfYHHzXI0WQMahgPfVEmIuexgfGNT9p6tRpUyaxqKxErqcIPwyYPmJuB+GIxmSjMWNQEbLpIjf+u39cUtHOXQw4y9QiktJILCdrLqmDPUiw/4xDPUFgJAbw9KAGSXMNcabk+QmP5r4szmYmqWuVSJ6EqLR/lyexwG9fTAHpJgyJJOxpnqJF437YUiIqv8Av7nqlZUhXrqpAsEJ0x2IYAiZvz6nHsPeHcOokMahTXqMmpEtESfaZAi1sew2V50K61eg+hJJAXRVDWsh8pk8okT2wZVz4NWpVgCQPNzCgWAPJQBjOZMjxKkTJptdojaR+v8ATDCvI1gCSaIEDaQOXeD+mOpEyWkcX7UqGIIcztZQcXZviQq5WoQCJqKkzNlHiH+mEJyDEnUBTESdQGrlyEtGGWUrU1yyEanSnVYM/oBLAQAJJHWT3xziuDVenGOUZ4ALfcDf+84ehQ1BdCzBLjk9gLDlEjvY2xXxLOmfLl0pAH/qKCzGL2c2Ej+uJpmWFJawmRXZBNxp0Boi8kEzO98WL7R3h2qo5VmJGgnT8eWALC07Yq4nTJ0qJMICYtqG6xeTzJwbQpBHpZhOTDUvMHn/AHxLimVCqXYqoKrpVfUCBJhdlpi31sMTyTGVsAyWW1p/NSt0Gh7KfYGR7EDlj3jhKWoqNZJ0joCAPqLxyHwIGynESlS4BFTyOs+pT1beef8A5xTmcq3iadWoRY9t9twd1jtiqNBrXqnwlQmSxLNAJgeYqL8j5m9zgXh/Dmdy8kAbGImLCPpgvI0PxG4tbvsPp9cPqL6lkbfXA3QxRRleGqoFhO2wPt2t+s4IFG3t0tginTJP74JSisAGx/riGy6F3gkCdrQf8/bHbf8AODwvLv8A574regDuLjBYgqkcvj4/znjrHnHv/nXHDQAMDnt0P9sdCn/j/nAUmVq+IU9U+WPnY9uonqMWVB2+MRFPVBm09/2vhQs8tYU4aqtTTbxNKsrLPMaxoYD+W+1hhrk+HCvbL1g7xq0HymOQknTI9+eFtPMI4CGmxuApZ2aCbEkBpEXMr6jvywLxmskhErE1UazAKpk/zKFKkAXAmSASZjGjoxTdjCvlqlNoZSrDqLj5+ThVlqPh5mhVUwFbsI3E/qJ9sav7N/amnmAuWz48xAVMzsZ5Cp/9u943wN9rPs8+XMMLG4YbH2xHwymzJJxI6K7NYsy3mfSok95j9cS3RSCSCrsIEm4IB/rHYHCTiMg6BtJt7/4MH0MyVqnUYVKZC9BICj+je9+uKcTzyW7CMpSZm0U01sBDXtBH3hJIgiOu8YqmKi0KYDl9IIgkEbKZJk2iG+k4qz+taAFEPpqMVYgXbpqi97+UcsN+BZRzmaNVwQKCHVIvFMEr+30xLwrKUcWyfHyWqUyhJFSu6CLeSkKa6Ym4mTPOfbGo4qPAp0ciAYRfHrkc6h9KT1B0/GjvgX7AZFavg1jJpUS9QavxOWCpPuwDR/LiDVSweo5l6zki/JNOo32mo4EdF7YyeMAl2Zfjn31UKZBpiAZkeaTc/m8wMdjOLmzjP5XUsqwEJs3lHqLfimSbyOWBs5QZSJgLU+8B92Yb8iQCOwK98a+p9m0ogGo2mm1UhQbvVckgKo2CLdi3K2841boPFtGeymUqVUdqZskCTCIukSfM1tUAncknYdLfs3kkqE1awKZZJ1X8z1SBpVeZqRqYsLKCSYtinjC1Avh0ah+7ZitMnSJ3lR6STYwb7xzw7fIGulEgGjRTSkKAoIeHbTI8tR7lrWtyAxyZKxlff+CfiubdqrEooFtOlJXSBA0x+HkOcC95x7FWf4zVqOfDdsvTTyJSplgEUbTcEvzJNyScexVMpLr+impTWQWkVWJDQLMNpPJSLx7nBPiBaxUwsgXO20D3nqMeqHUFP/7AP12wZm4cEVFLKkwVgOkXlfzCd05iYjAYqSk8mIGYNx0ME99jB3AthvwvKaqeapwS6UvFXT6JQgkwdyaeqPY4o49lFQhhGh76rxPSOsnbF/2TzGjN0C7EKSEPlILK4ZJP/dz7dcW9HpTBFqBqABEFSYgkTG/1HLtyx7OVF/hKAJIDPUqW5XCx7kCx/wDOKa6qK1SmYQaioAEBCpgEX6i/WTiOerx4SmDFJe8Fpbba8jCFUT4TUKVILQYECbNEED3vb5wbxamxWVkho0mdvUNO+x1C2M/TN4P159saPIZV9JqVSyrpmOZUmT7A/X2wPs7x91izIZBnI8omTc7AC841WR4etIQo835juf7DA+UJMeUgNcAdOWHuWy5Lw/M7d+WJcjRIF8ILyBJM7R/gxfQy7MbKThpRphAwgX3tf69McoVo5kdgcRZQOtBknniNViDzwXXM88RNMEeqI7TgGwGq/PE2/MMWVKPMSfbHCBFpxxxSo+mKSDf9cWPVG0HEPE7744SuqN74pQkTBIP0xaq6yFXcmBfriD0tMXkNqEjbyEAn6zjmyoonRrOG1BmgCAgGqTzmbbRFxz7HC7h3APHzlcNKqF8RCO9re23+04OVZtiFCqaVenWtYFCo/EpuYHIjkBM3nrik3REo8i7inAMxRcmmfFXtv8rt7RjR5H7UrUH8K5drRBEhTYAoxMwDyIHONowxznGaCaWZ0GoSJIE+2MvxTN+I6tll8IWZwdJV2DAzY7RcxuLnBb5LgrtJWZzioIqkAxe/+fTBFPLK6UnEl6lRUInmvlI7Alge3xjnF5aprOmCd1BAPKb7CL4ZcL4cx8NT6Qq5gGNySQLb6iskdguNLwYNU6OhKlapCj7ugChFMECQbkbCPwiTtc7mS+F1Hf8AiGOkhaehVkGS7KAJ3IgmThrlPswrqWGXrNGymoIPOdMBRO/zhtwDhgcGmEegWdUMkGBOpyIEQAIOM5PAJ2co0Xy+Uo0UJZqq18x7wvhUFtyBdG92Bwp435K7KvopIKYPUoSWP/eGbvONPSz4q1xVEL6vCB6sypSnsNKP/twhzvCvELGiJ8RmVAeciKY6gaQCeXmOISyHqZi/kVcDyiV6fhVncrS8OurDZZE1KZPSNom9sPuJ5gV6wzHmYU5SjTEQCwhbTuoFVyfbA/EsstKnT8IllUQtVdm8MANUvv6WA6ADfFnH8i6UQ9FBTpii9Yi5eTpDDV180dSDFubyVeHRlaStXzGkiSSAJFnk6RboWvPYnDziPFQtA6V1ojKrBWOohSV1gkQys49MRpZQcJOEZFqVF3/GyslJmMRI89Yk8lBCL3ZumCsvmiDQp0lVhpNNmEiIAEKOd/MT7YeccGen9/oRbMKpOqkKjG5NRmSoJAs4VY1D+2OYU56itN9IJn8UkzPeJvEX549jSjKkFcEBYODcKwIPWP3tg3N5+mFYg6jLKVW5m/4d4sPriVTKJRXXTkAm4nrYRhRUYUlJUQahJJIj9cQpXkypN2S+ztUu7U3AIZT5WtDBfL82j2wJxA6QK9NUenqgysNSa3laPS1rMLGMBZniTpVV1/DpPcwZ/rOG/EKvh13q0oKVhFSmbq4YAwR0NiDyInGp6It3nkA+1WUHivVpnUrPBIM3dQ/LsSPdThRXV6jEkQTA6bAAfoBjUVMutBZCsaNaIJ3BBsLCJExPMGcLs3lAHeIAnyxeO19+k88KZpZZwXhi6kdpJY2EWkTNvph3xfMk+GnpvfmT8dJ/bC/hzqsEyIMdpP8ATB7ZgOwJCsB6ZE+++BigwZi5nfSoFo3MC2HVKvMYTZbPo1Sn41FXCwvrZBAJIG5AHwIvjV5Z8i4hi+WYcydSGbjzea3cEYzargvYvqJqFjt2wKKoJIIg/wCfrjQVeGMAGQrUQ7MjBwf7YW5ugymRbqCP3wbOA2IETti0sNJi36nEHc7EwcVvW0i8fGOGrLEkg4hIIjBPD6AGX8eqSBUJ8NRbyj8XcG8dh3xPheW1ZLM5hlE6ylIHoqgmD1LMR204HIpRE9Qj+HrVxcI3hoPzNEn4Ege5PTDTj/DxSTL0Vux0h367GoZ5Wn6YsoZVU4XRsKpWp40AwGbVqYdwD5f9uOfarMVBSVYBqVSJCmYZo8s/MThoE7ar5KOMVVrtlhSWEeqEW0eVTDR2sfocAViKdUUmOpUcn4qsR+/6YYvlDSrZSnq8tClc/mYAgiP5mafrhJn6rBc1W5U6iaeZJWSbdPTgopM5RaR7Eg/BjEM4QBPO+9+8dvb2wRlaV6o/LVcexhW/c/XHM9TlTI2BjlyOFbFsx+dy5aoCJkXci0SesQBMifrth5wTKVAGLABVJJKkHSeU3/TC/ULkIDUBKh2nSOm9ibmwHK+DMioVNHjBjNk0voUttN/MD88sXLKoyjJxdoeZTgiZhVE1izySjBdLmTLATqsPxmNsMv4ijTqkD0LpX07BFhVUc/Kovtv74lk3FFUU1aa1J1OKhIepEnSPwhRPlUdicUcTpCrqFEMVBmWXzpYFgFFqidSD5TEgCcZKXZTjbss4wzljogL67CBcAyzc15STHLfFtDjajyq2tqlMp5R6RJ1QBFtMiPbrhGuYNVaUFguoIUMHy7jVa7C4I2Gr5wzZPDqA0giKuppsJjYAHqPpjpdGbdOkeOeqLViNCldKk76QCGnkDJg79cGav4Wk4ctUzFQklib0qZCrpAmzMB/tBte2K6WYUA1mg6RppKfzficj8UELAMCR74W8XTXUpMz63qMW0hWIOiNVxbUNxNhf3wchJYoZ8Fya1stVp1akq1RY8O2gFwCFYi481wPzHrOCePuwD0lqRTqVfLoPpWkPOxPX0qQbGO+BclUDmuKemn4S+VQQ8kMj7AWloG/LEaWVNRqlGmwPhUA+t7lmDanMbXbV9V5AYLtlcUZqtUNfUSoWnIUITHlvokAFi9iTbcttg/8AhRRFUqRqWklKejPdhtYQGmN/LyGCOK5Q1WWsCVo1QC6sNKo6QKiX/CRBA3IOD+Kqn8PRVSgqVdVc6jCksAieYWgQTuRcdZxdkOLzRRw/J1a6B6TIY8rkrfUAAd73Gk/OPYzuXoZnLTTLlWJ1MGEXIFxIMr0IMHlj2IccjXp8kszmS1Ngp80A9Znb+mL6fC1NF2Z91a5khJ2IAE7wSOeM5wao0knfUDtYgWP7YapxJqbqGbSHTmJSSSL89ovyxo4tYRgo1KjPHJEMyFkfT0b1f6WIie040zcP05TL15JDxRMgAAS2gmb8o/XAvE8gCIUDUh8yA+mTv0IvOHWWyz1aWcyhX0ZdKlCLgtRguP8AUQTbti3LBqvcyWXpDwapqOSVeGBGqCsQwPabfTGb4zQda5VQDqhl03kNcm9omcX5auwyxWSdRUteQYMj9v0wRxDM66JktqpEGFbTKPaRt6Xt21DDyNYsSV+IMkp4asu8kG3S4I/XfDOhxllF1AKwDYNAN/gdcIq+ZZSSNambSxPvMk4Z8NSqyNqRn1avwwTaR51vJNrzhZ2Q+pxmSzGmYpgFgYUwx3UDffnh3w3jOVqgKPK/T0N7Xs364zmVpq2oAkD0NTfcaokAjkSPgjviPFKICKIAgjtH/OD4Jc80bSllVJmk8E/iBNI/JWVb6DBQ4hWpCKo8Wnz8QSR7VELW91x8zXilSkAabMoa+k3XvAMx/nXDnIfbRnASpTJbqvP3BwSTNEa3O1qLJ4gDINwSRB9tiR7gYqpcDatRL1SUpkjSCCrOvM9lO3InccsNPs3lcs0VaoNWpOpRVJ0p0ASymOrAn2xb9seJ1aiHQVB6kwva/wDbGLTpuzZNeSikC0kfiGZ8MECnSQtUIsANkUdJIj2U4u+0lcLlKeXpsFYAKATBLMd/csf1wdwZEy+THgowDnU9VxpNUx6omQnJR0E85Kr7I5dMxnamZfzJlx5ZuPEaQO0gXjuD0xVVgLv3cLRd9saoy2WSimyIqgczH7k3wB9ocu9GllwGipTFPWxvDW1tHO5Nuwx37R1kfMZc1D5PGXV8GQPkwPnEf/8ARqpCuYsDz2+mH6glpL6ldYeLxCgBJRQatxEqq2t0JK4ScSY+FnzyV6YXpJ1yfb0/TGr4hQP8bQay0wh1MLSABCdgTB+MZTimXLNnUUGDQ8RQNvI0Tfs2+FHJ3/A1ylGKmaU/++f6CMB8YzOkE9B7/GGeao6GquSCKjK6xzGgSfab4zycUV20KhqOd+QUdzzPtzti0qjZndyEhrzZ5PLfYH25mYAG+H3A8pUzNRgqlUEEwJJMgwOf12GLOG/ZvVVNQhhTgnSoDsTEEDUQiT1MkXthjxHM1qS+EqDLZe8lyG1TuWbcm8AWURttiHJPCLrsnm80i6KToKlyII1KJIJl48++ymLm5xXnnqVK1MKYCwwJjyjmKaiAsC0i1yOeBGzpIDINS0idLMNIJIi45DeARyBxJ69V6ZFzWqwTpEaEuwBcxFgG0jlE74KQollivjjawgAXliylha5Nvjni6tkdca2CzEFjpgxa24Jtbe+OfZfJsKhcwsQFA80fimbeaFNu+LlzKaW8IEtqOqo4Es8C5AH4p35dMS9kyoVK3mKnU+qY1+QQDYaSZYfphtlm0JUd2tTo1DoTYM40BW7w02x2jSVqyklZ0ATHX25W6Yofh70RVLgL4jqTeQ0EaSG5gkLfse+OZnTsN+zSBDmHEKwQ6QPMJClzP82kAwdrYE4jUdRW/h2Uq4KuTsy7EE7LaDPvgzIK0U7xqaqSW5llKze5BksO30xn61LwYRnZ2UEBBYMJ59xeJg/TDFFvGUNODsCn8KSSXXTSqXMVRBEBvwfgEiTKnpg7iTeNACAxTutmZRpinK3IBA3AFy07CEGVzJRV8NWgEgD06OhGo+3Xlhx4gWmtUOBXJHmCjyKDJjWdIebdgD1kTJZFS+APL/aPM0FFMOSBsDS8TSPy6iOXTHsNHzJbzVHoMTcFqEGD2ANsew2uguXaMFlsmZqVWaAB5R+Y2Aj+XYTjnGXBZbhbAgn5kEAGZB/ycR4jV1owFvDI0jqo/wCfN9cTzOS8a2zgiPafN/fG3KZ58YbKcg6sVBJESiN0kekmbgcp641X2Zbwc5SeFGmoBWH50YaSyk8oMn25xjNVMpGoFglFVgbamIMyoMXLCJwflON0dK0q3iyDCuxVmUHc8iFkDnglktZVk8zlxlsxmMu5AC1TTBiYkkoRG1o7XwNRrgEXLJJVrfhax9iLGP7TjS8ZyVPMOlc6DrprLW1l08luhOkNfr3xkFqFSBEnme4s3x0wRdotStuKF5Jp19L3CtfmGG4I9wAcSo5hhp80TqaASLm0EchG2D8/liSGWSQDFh5gQT8MOnQ/GF+Y4eaYElW1agpHVdIiOW8jqDyxYWW8OzOk6pM3VusGLnuOv8uC84dVnMLsH5A/zAc9rdDiuhkTTVvGUhwzAJsWizav5VN+e1t8dpVAKbMF1NUcJpgnVpnVK9NoP9scCpuwDieXYEAgCAAIG46g7N74f/YbhqsxeVJEwD2j47/BxylTpqop1RoXTqCSWYHfyzYAqbqTN9pxzI1fCqzSVgpbyhgTA6k85E4mWVRpGrRt9B1RBk7AXJ9hirKmkHQZpGbTdFYhladi1MTfsfLzwCM+SoIbQbsCROoiRB2kG9u+NJ9jMqukNVINZwGbrMCI7QDjz/lVnomvnATxniC1kIYssiJIt2wDwbPUKNIZaiJLNJjzM7sLknqQB7ADpjbZvggqIQRpBHMTjF5+lT4dNXwzYQNIBjVYkC0Mep67i+KjNsy8Y0Ks9kWfOZfUr6Eqa2ttpGoSdrtAwd9sqfjKVVSzGIHUyI+O/Lng7gD1s1FRtVNGuqn1kdTyX2HTfGh/9EQberrzH74l+o1grxWzLcZJKaSQXA8+m6gnvzPQAd7YEyGXXwctWrmHSj4bqY+8B9Or4gkbz84q+2fB6gRmpO6sknTMBgOn9Ytgv7GcIZqFN67a2Kg35Tf698Lkqs6uBDxypUzNQU6Hk6uw0gDa07noB/bF32d+zPgN4ZKsTdmBN42Echjc1eBBwwiO42/5xl6VFMvWDDy+J5Tc+q4FupNp9sc/UbVAopM1WRygItykW7b4U8byfiKygAz+a/6Yd8IzyClJeAQDtNtzP8xnryxkuP8AG3qavAUKvNj6Z9+nYXOM4JtlMymVZUd6dVWqKjTqeysD6Ry1XAj2O8QWuRR6xJ1MoO52UACWjqxmL2seQOA8/mmdNFMl6hgMwAtJvbla8fJ3wy4FlzpdWKqiATB1TJuDeLkBj0AjnGPQ+yCPD80ipUk6SimQT6dZAjVzcDc9Sce4LTVVqLTJqGJ1xGkgLy5mJ+nviw5KmRIKjxHFR9YuFVTNjZjrYnl+HBWRzcArRABqTBmSXMm5tA2sIF+eBrBzFGW4eDWBqOVPlQBfzVCIA/0gCTHM8zhiiFEKmQGdhIYsykBYAmw62tfrjtHLmVamGOjzAwYY22MiCNIPmm2IZ4szIUQlRLHfykgc+s9cNZCSGOUzA1qGGq4VWBBgEGAe0qxuJBPLGZ4r95mHgE+F6QNmXfUo5iOUjY88Qz/EVof9IxrqASPNoYC1yQSPN9COmKMo5RAmqGYSrKfSARAHMjWur3juMNEsEZqS1DCoKim2tiALC4Ut1uI5X5Ya8JFUOpep5SDABhSSJFrAnbqe/Supl6SVXYU1aoq6iOQ2LaLQSOoHIgSIwTQyzV6ihz5l9AS6RuJAuOVxPKRaBMjRB1DirsDqqlSDENRSr/8AIkGO2PYp/wDRKwJ+6S5JvWC/pOPYz8UTk+cZDMW9rn2/z9MabJqGZgIDHzapjykDGUUKunSSxuGERH/2t/TDbK8TNIkpe3lnpsR9AD8Y9TPNNdDatOnVr86qQtgfaxso6nA2UywAUlYVSSQfxTzM7KOmK/HTRqJJIAcj5MGOSi1ut8VU+ILVK0zs1o+sE9sDM/czZZeimZy1QHUDQqLUVgSDpI0mIvAbSfnGLrcW1M4qABw0gwQN+nI/3xp/s3lSn/VbUvQHe9vpG2CONUsqzinXASR5ajeUP0huXyRiIumzb08Gcq5UikSWALbAXC81OrlczIxdVyY8NgD56h8wHlk21bbAkCY6DBma4OtEFaVUOnIEgkb8x6l+OuFmRIDgEX9Nzyn9v1E9MXdnTvgn9q2g0qsBy6DU+om6EKygcuRn+bC+pxMrq8Iquo3IsY6AnbmMOeIZbXSqUgPvKZaspAkNAHiBehKhWI56T3xT9neEK6a6hIYEhQPgk35X27YE0lkLSjkSLQYzpUgNB5kHqZO55T1B6Y1WTVVpU6RubsY80Ec4PsO0jvhdxig1MlWloIvBEz6Y5ne4FvKT79pPNHSToS2rudhAjne3L3OB5NIvkuz1USRqkyLFS/LcKd4newuMOM7mRTIKltJCE/gNwDynTf4M7dVuUzFOlopECPyvdiZOw3pkb6dxbY4I4hl6ZYMXNI6RqDKXBgWBcHUpFzJB3tiWjWzTcM49mkpuPvKiMBIqNqYAbWN9h15QcVcY4uuYCq91LqWDbkC8dhI+k4zGWytdVT7sVkEq7KygrBkMJN3Fjty2viXEkK+YqWRmJqCA73mdPmsvQTaTvGBqwSSyfTPs9xWm8dpEggwR7dun74fZritClSPKB1E3Me+/LHyDh+YokBqT1YBHkVQvwWbUBPbHTn1JICEsDu7ltPI+kAKe/OMR+GNmozmfVxq5FY536W3M9sS4JxtKdJEchXUKjrIJQgQRbnvbscZBc6zpqinTpkMNVNRrkmASbkDnJMe+LaudzCqCjBIsGRFWNvygX+tvfD+Gng7yNbxL7QNUdocqqgRYwLdOZmI/ryxk+I5jxCfukENJL1I256BOkg7CDvvi5lqVcsBVqaqtTUyAtqJSnbykwSSSTF7Ly5qsnw4LRNVqmlSLLEGra8X8oAETG4PPbkkUF1/tG6rSTRTYCwDICB8GdXvaT7YnU4mfDEhWUcjSpKt/ZO23t74Vs6sRp+8vdUOiOiC8mxmbRI3wdkKjgM7NSRFWGcIDpvAQCTLcgsj2POvFJaCz2S4sxI+7pqJBhgQwEgSNJEjYfEDfEuJ5xC6E66S3KeGRqIO+pD5dLXIAMwBgwosBtLqW2UhA1TudP4b9bkQBzwmr5DxJZHdFaWYVQrC0DVFotA+IwrsLDMrVqlQAyOIkKZpVDNxuGBjsSOeOUeMU0ZfPqCkgxYLMTImNQ7b9rDAtPhq89A0+WdWrTGwJiF+hjFigPpVm/iCwtpUIaS2v4jMSw9xJI5Ycgep8fpIVmS4EG95J1XBtpEnvjmbzjVnlURFjyqCbH8tjK7bnng7MU/BJKhdK2KiwNrAGd+Zme2A6S1TBqVWZfyIPDW4MgxcwL9f647eTuaLfCIT70BQYgONMkHbSxJgczykAXwH4qmppHmg3CqaSgmLTEuP9owXTyky7QgiFXsBFgPcgAD9ziylllWmbnVqIC2AAAENrvJJm18cJdlaqCqFC0xpE3FwpdVZi5JPpYnlzwFm8zUosyU25kwJBN7+YEG4g73nFmSyrrUk/jpwWmbFSAN73g4Nz+RL5UVFUNUpxTqrtII8r8rRzMEX7DE8hVMU0aRIlVRZ9WoFiTzJM/wBemPYKbhTWDV6SEDZagUfQKwnlM8sexX6nWjF1VFKFIHm9a/lI6HrttbEEAGki8nymIvte+PY9jXg84TwzJ1DUsoNwjAkXDkqP3+gxVlaYStCHZtJU8/nHsewdlUN8rnhTU6xAs0CTEj/g4vWstdUp1V0hmfSykyCNheQAwNzG/LHsexLCGyrMUlyyoV1sGYssELtYiORmbjfFB4srglqCwYhlYqUi9pmR2t749j2COVbNPFKQ8yvG9Xh1CW006q1DFpAGlhB99umLMw4p16lFTA9SCPwtBXtbaDyGPY9gr3GdWmZzOLUZyXNyDpkzAXc/O3t7YZcDzaB1LDV4updfMGAwKrMb3k36Rj2PYs0QHksqTV8Mi5knppHOZ1dLbz1w/rVVdF0XQDnOpTHqknzGBz745j2IkcnkzYzXhkDk2/PVtcgyNxtzjF2XpBxqHkg+ZV/LNyCTvM2xzHsUy1svWqRUgCJNxNiRAn3MgzivPZsrKqSdepgGMwJvPI8h9euPY9jlsXohwloAqMdT1NVjPpFokGxJHsAD1w8o5dcwniEEFCJlpDSjFSFFg1jeBzx3HsS9nLQJwuu7MhLMFRZ0gBfTJB1CWUXNl/rj1bOiujZqm7aqP/UWdPkJIDqQIHXTuCAQcex7HNcj8EclVWqSTuik81LaQ1iV2BjvvsMMRnACAUllQ6KTXRQ2xJHqJt072xzHsNZoiyjPcXDIrb1HbVFwRHlidiARGm4jpyrr8QaArCZ85I5LuvO95ke3vj2PY45AmWruCzgAhnJMEiDtcE3AJ2FueGXCcoWqUUOkj0iBpDXG9yRciI749j2CTFHK1Y6nBh1G++kgxEA35ixnbFQrtoUNBiBFxEH357W/THsewWLRFszpTTa/Pn1H079cEUc8wLFAA267z7kzz7dcex7CxD8pxNifO8yFUiD5TqU+xPL5wLkUgVVI8pLhgTIeDrE8x5kNscx7EkoGp5gxZjHIbR/hk/OOY9j2KL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827313" y="797508"/>
            <a:ext cx="6096000" cy="5262979"/>
          </a:xfrm>
          <a:prstGeom prst="rect">
            <a:avLst/>
          </a:prstGeom>
        </p:spPr>
        <p:txBody>
          <a:bodyPr>
            <a:spAutoFit/>
          </a:bodyPr>
          <a:lstStyle/>
          <a:p>
            <a:r>
              <a:rPr lang="en-US" sz="2800" dirty="0">
                <a:solidFill>
                  <a:schemeClr val="bg1"/>
                </a:solidFill>
              </a:rPr>
              <a:t>“‘I will bring them … : a great company shall return </a:t>
            </a:r>
            <a:r>
              <a:rPr lang="en-US" sz="2800" i="1" dirty="0">
                <a:solidFill>
                  <a:schemeClr val="bg1"/>
                </a:solidFill>
              </a:rPr>
              <a:t>thither.’ </a:t>
            </a:r>
          </a:p>
          <a:p>
            <a:endParaRPr lang="en-US" sz="2800" i="1" dirty="0">
              <a:solidFill>
                <a:schemeClr val="bg1"/>
              </a:solidFill>
            </a:endParaRPr>
          </a:p>
          <a:p>
            <a:r>
              <a:rPr lang="en-US" sz="2800" dirty="0">
                <a:solidFill>
                  <a:schemeClr val="bg1"/>
                </a:solidFill>
              </a:rPr>
              <a:t>This was something the Lord was going to do. Note that Jeremiah does not say that they will return </a:t>
            </a:r>
            <a:r>
              <a:rPr lang="en-US" sz="2800" i="1" dirty="0">
                <a:solidFill>
                  <a:schemeClr val="bg1"/>
                </a:solidFill>
              </a:rPr>
              <a:t>hither,</a:t>
            </a:r>
            <a:r>
              <a:rPr lang="en-US" sz="2800" dirty="0">
                <a:solidFill>
                  <a:schemeClr val="bg1"/>
                </a:solidFill>
              </a:rPr>
              <a:t> or to the place where this prediction was made, but </a:t>
            </a:r>
            <a:r>
              <a:rPr lang="en-US" sz="2800" i="1" dirty="0">
                <a:solidFill>
                  <a:schemeClr val="bg1"/>
                </a:solidFill>
              </a:rPr>
              <a:t>thither, </a:t>
            </a:r>
            <a:r>
              <a:rPr lang="en-US" sz="2800" dirty="0">
                <a:solidFill>
                  <a:schemeClr val="bg1"/>
                </a:solidFill>
              </a:rPr>
              <a:t>or to a distant place. </a:t>
            </a:r>
          </a:p>
          <a:p>
            <a:endParaRPr lang="en-US" sz="2800" dirty="0">
              <a:solidFill>
                <a:schemeClr val="bg1"/>
              </a:solidFill>
            </a:endParaRPr>
          </a:p>
          <a:p>
            <a:r>
              <a:rPr lang="en-US" sz="2800" dirty="0">
                <a:solidFill>
                  <a:schemeClr val="bg1"/>
                </a:solidFill>
              </a:rPr>
              <a:t>He understood that Joseph was to be given a new land in the ‘utmost bound of the everlasting hills.’</a:t>
            </a:r>
          </a:p>
        </p:txBody>
      </p:sp>
      <p:pic>
        <p:nvPicPr>
          <p:cNvPr id="2050" name="Picture 2" descr="https://www.lds.org/bc/content/shared/content/images/gospel-library/manual/32502/39-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626" y="1312348"/>
            <a:ext cx="258127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3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4626</Words>
  <Application>Microsoft Office PowerPoint</Application>
  <PresentationFormat>Widescreen</PresentationFormat>
  <Paragraphs>244</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 Light</vt:lpstr>
      <vt:lpstr>Calibri</vt:lpstr>
      <vt:lpstr>Arial</vt:lpstr>
      <vt:lpstr>Verdana</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62</cp:revision>
  <dcterms:created xsi:type="dcterms:W3CDTF">2016-04-04T14:11:49Z</dcterms:created>
  <dcterms:modified xsi:type="dcterms:W3CDTF">2020-11-16T17:23:38Z</dcterms:modified>
</cp:coreProperties>
</file>