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4" r:id="rId5"/>
    <p:sldId id="263" r:id="rId6"/>
    <p:sldId id="265" r:id="rId7"/>
    <p:sldId id="266" r:id="rId8"/>
    <p:sldId id="267" r:id="rId9"/>
    <p:sldId id="268" r:id="rId10"/>
    <p:sldId id="269" r:id="rId11"/>
    <p:sldId id="270" r:id="rId12"/>
    <p:sldId id="271" r:id="rId13"/>
    <p:sldId id="260" r:id="rId14"/>
    <p:sldId id="261" r:id="rId15"/>
    <p:sldId id="272" r:id="rId16"/>
    <p:sldId id="262" r:id="rId17"/>
  </p:sldIdLst>
  <p:sldSz cx="12192000" cy="6858000"/>
  <p:notesSz cx="6858000" cy="9144000"/>
  <p:embeddedFontLst>
    <p:embeddedFont>
      <p:font typeface="Abadi" panose="020B0604020104020204" pitchFamily="34"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2D8C8-168F-4F0B-8059-22F1186FDA1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398425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8C8-168F-4F0B-8059-22F1186FDA1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352594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8C8-168F-4F0B-8059-22F1186FDA1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84464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8C8-168F-4F0B-8059-22F1186FDA1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165191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2D8C8-168F-4F0B-8059-22F1186FDA1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20837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2D8C8-168F-4F0B-8059-22F1186FDA1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248211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2D8C8-168F-4F0B-8059-22F1186FDA14}"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230703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2D8C8-168F-4F0B-8059-22F1186FDA14}"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346706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D8C8-168F-4F0B-8059-22F1186FDA14}"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36824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2D8C8-168F-4F0B-8059-22F1186FDA1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18643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2D8C8-168F-4F0B-8059-22F1186FDA1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41C8A-738C-4DA4-9C97-39C1F389F0DF}" type="slidenum">
              <a:rPr lang="en-US" smtClean="0"/>
              <a:t>‹#›</a:t>
            </a:fld>
            <a:endParaRPr lang="en-US"/>
          </a:p>
        </p:txBody>
      </p:sp>
    </p:spTree>
    <p:extLst>
      <p:ext uri="{BB962C8B-B14F-4D97-AF65-F5344CB8AC3E}">
        <p14:creationId xmlns:p14="http://schemas.microsoft.com/office/powerpoint/2010/main" val="65789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D8C8-168F-4F0B-8059-22F1186FDA14}"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41C8A-738C-4DA4-9C97-39C1F389F0DF}" type="slidenum">
              <a:rPr lang="en-US" smtClean="0"/>
              <a:t>‹#›</a:t>
            </a:fld>
            <a:endParaRPr lang="en-US"/>
          </a:p>
        </p:txBody>
      </p:sp>
    </p:spTree>
    <p:extLst>
      <p:ext uri="{BB962C8B-B14F-4D97-AF65-F5344CB8AC3E}">
        <p14:creationId xmlns:p14="http://schemas.microsoft.com/office/powerpoint/2010/main" val="420773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7C3E81A1-9D01-43B5-A0A6-9F7629520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84727" y="1051705"/>
            <a:ext cx="10822546" cy="1538883"/>
          </a:xfrm>
          <a:prstGeom prst="rect">
            <a:avLst/>
          </a:prstGeom>
          <a:noFill/>
        </p:spPr>
        <p:txBody>
          <a:bodyPr wrap="square" rtlCol="0">
            <a:spAutoFit/>
          </a:bodyPr>
          <a:lstStyle/>
          <a:p>
            <a:pPr algn="ctr"/>
            <a:r>
              <a:rPr lang="en-US" sz="5400" dirty="0">
                <a:solidFill>
                  <a:schemeClr val="bg1"/>
                </a:solidFill>
              </a:rPr>
              <a:t>Judah Is Conquered</a:t>
            </a:r>
          </a:p>
          <a:p>
            <a:pPr algn="ctr"/>
            <a:r>
              <a:rPr lang="en-US" sz="4000" dirty="0">
                <a:solidFill>
                  <a:schemeClr val="bg1"/>
                </a:solidFill>
              </a:rPr>
              <a:t>Jeremiah 34-41</a:t>
            </a:r>
          </a:p>
        </p:txBody>
      </p:sp>
      <p:sp>
        <p:nvSpPr>
          <p:cNvPr id="7" name="TextBox 6"/>
          <p:cNvSpPr txBox="1"/>
          <p:nvPr/>
        </p:nvSpPr>
        <p:spPr>
          <a:xfrm>
            <a:off x="64222" y="18808"/>
            <a:ext cx="2286000" cy="369332"/>
          </a:xfrm>
          <a:prstGeom prst="rect">
            <a:avLst/>
          </a:prstGeom>
          <a:noFill/>
        </p:spPr>
        <p:txBody>
          <a:bodyPr wrap="square" rtlCol="0">
            <a:spAutoFit/>
          </a:bodyPr>
          <a:lstStyle/>
          <a:p>
            <a:r>
              <a:rPr lang="en-US" dirty="0">
                <a:solidFill>
                  <a:schemeClr val="bg1"/>
                </a:solidFill>
              </a:rPr>
              <a:t>Lesson 139 Part 2</a:t>
            </a:r>
          </a:p>
        </p:txBody>
      </p:sp>
      <p:grpSp>
        <p:nvGrpSpPr>
          <p:cNvPr id="8" name="Group 7"/>
          <p:cNvGrpSpPr/>
          <p:nvPr/>
        </p:nvGrpSpPr>
        <p:grpSpPr>
          <a:xfrm>
            <a:off x="1219200" y="2086381"/>
            <a:ext cx="2094907" cy="4500142"/>
            <a:chOff x="6523258" y="1056356"/>
            <a:chExt cx="1727835" cy="3565259"/>
          </a:xfrm>
        </p:grpSpPr>
        <p:sp>
          <p:nvSpPr>
            <p:cNvPr id="9" name="Oval 8"/>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833658" y="4171244"/>
              <a:ext cx="1048088" cy="450371"/>
              <a:chOff x="2553716" y="4097121"/>
              <a:chExt cx="1072559" cy="580393"/>
            </a:xfrm>
          </p:grpSpPr>
          <p:grpSp>
            <p:nvGrpSpPr>
              <p:cNvPr id="45" name="Group 3"/>
              <p:cNvGrpSpPr/>
              <p:nvPr/>
            </p:nvGrpSpPr>
            <p:grpSpPr>
              <a:xfrm rot="2754858">
                <a:off x="2662540" y="4014465"/>
                <a:ext cx="362746" cy="580393"/>
                <a:chOff x="1676400" y="2133600"/>
                <a:chExt cx="1447800" cy="2088845"/>
              </a:xfrm>
            </p:grpSpPr>
            <p:sp>
              <p:nvSpPr>
                <p:cNvPr id="50" name="Oval 4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8"/>
              <p:cNvGrpSpPr/>
              <p:nvPr/>
            </p:nvGrpSpPr>
            <p:grpSpPr>
              <a:xfrm rot="19182012">
                <a:off x="3263529" y="4097121"/>
                <a:ext cx="362746" cy="580393"/>
                <a:chOff x="1676400" y="2133600"/>
                <a:chExt cx="1447800" cy="2088845"/>
              </a:xfrm>
            </p:grpSpPr>
            <p:sp>
              <p:nvSpPr>
                <p:cNvPr id="47" name="Oval 4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952896" y="2202573"/>
              <a:ext cx="636861" cy="2098903"/>
              <a:chOff x="6959643" y="2218714"/>
              <a:chExt cx="645186" cy="2113891"/>
            </a:xfrm>
          </p:grpSpPr>
          <p:sp>
            <p:nvSpPr>
              <p:cNvPr id="42" name="Trapezoid 41"/>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53934" y="1458100"/>
              <a:ext cx="1286562" cy="216177"/>
              <a:chOff x="6753934" y="1458100"/>
              <a:chExt cx="1286562" cy="216177"/>
            </a:xfrm>
          </p:grpSpPr>
          <p:sp>
            <p:nvSpPr>
              <p:cNvPr id="37" name="Rounded Rectangle 36"/>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28"/>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125206" y="2246482"/>
              <a:ext cx="511959" cy="211463"/>
              <a:chOff x="6753934" y="1458100"/>
              <a:chExt cx="1286562" cy="216177"/>
            </a:xfrm>
          </p:grpSpPr>
          <p:sp>
            <p:nvSpPr>
              <p:cNvPr id="32" name="Rounded Rectangle 31"/>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561091" y="2747130"/>
            <a:ext cx="6478071" cy="369332"/>
          </a:xfrm>
          <a:prstGeom prst="rect">
            <a:avLst/>
          </a:prstGeom>
        </p:spPr>
        <p:txBody>
          <a:bodyPr wrap="square">
            <a:spAutoFit/>
          </a:bodyPr>
          <a:lstStyle/>
          <a:p>
            <a:endParaRPr lang="en-US" i="1" dirty="0">
              <a:solidFill>
                <a:schemeClr val="bg1"/>
              </a:solidFill>
            </a:endParaRPr>
          </a:p>
        </p:txBody>
      </p:sp>
      <p:sp>
        <p:nvSpPr>
          <p:cNvPr id="5" name="Rectangle 4"/>
          <p:cNvSpPr/>
          <p:nvPr/>
        </p:nvSpPr>
        <p:spPr>
          <a:xfrm>
            <a:off x="4561091" y="3489088"/>
            <a:ext cx="6096000" cy="1200329"/>
          </a:xfrm>
          <a:prstGeom prst="rect">
            <a:avLst/>
          </a:prstGeom>
        </p:spPr>
        <p:txBody>
          <a:bodyPr>
            <a:spAutoFit/>
          </a:bodyPr>
          <a:lstStyle/>
          <a:p>
            <a:r>
              <a:rPr lang="en-US" b="0" i="1" dirty="0">
                <a:solidFill>
                  <a:schemeClr val="bg1"/>
                </a:solidFill>
                <a:effectLst/>
                <a:latin typeface="Abadi" panose="020B0604020104020204" pitchFamily="34" charset="0"/>
              </a:rPr>
              <a:t> And the spirit of the </a:t>
            </a:r>
            <a:r>
              <a:rPr lang="en-US" b="0" i="1" cap="small" dirty="0">
                <a:solidFill>
                  <a:schemeClr val="bg1"/>
                </a:solidFill>
                <a:effectLst/>
                <a:latin typeface="Abadi" panose="020B0604020104020204" pitchFamily="34" charset="0"/>
              </a:rPr>
              <a:t>Lord</a:t>
            </a:r>
            <a:r>
              <a:rPr lang="en-US" b="0" i="1" dirty="0">
                <a:solidFill>
                  <a:schemeClr val="bg1"/>
                </a:solidFill>
                <a:effectLst/>
                <a:latin typeface="Abadi" panose="020B0604020104020204" pitchFamily="34" charset="0"/>
              </a:rPr>
              <a:t> shall rest upon him, the spirit of wisdom and understanding, the spirit of counsel and might, the spirit of knowledge and of the fear of the </a:t>
            </a:r>
            <a:r>
              <a:rPr lang="en-US" b="0" i="1" cap="small" dirty="0">
                <a:solidFill>
                  <a:schemeClr val="bg1"/>
                </a:solidFill>
                <a:effectLst/>
                <a:latin typeface="Abadi" panose="020B0604020104020204" pitchFamily="34" charset="0"/>
              </a:rPr>
              <a:t>Lord</a:t>
            </a:r>
            <a:r>
              <a:rPr lang="en-US" b="0" i="1" dirty="0">
                <a:solidFill>
                  <a:schemeClr val="bg1"/>
                </a:solidFill>
                <a:effectLst/>
                <a:latin typeface="Abadi" panose="020B0604020104020204" pitchFamily="34" charset="0"/>
              </a:rPr>
              <a:t>; </a:t>
            </a:r>
          </a:p>
          <a:p>
            <a:r>
              <a:rPr lang="en-US" i="1" dirty="0">
                <a:solidFill>
                  <a:schemeClr val="bg1"/>
                </a:solidFill>
                <a:latin typeface="Abadi" panose="020B0604020104020204" pitchFamily="34" charset="0"/>
              </a:rPr>
              <a:t>Isaiah 11:2</a:t>
            </a:r>
            <a:endParaRPr lang="en-US" i="1" dirty="0">
              <a:solidFill>
                <a:schemeClr val="bg1"/>
              </a:solidFill>
            </a:endParaRPr>
          </a:p>
        </p:txBody>
      </p:sp>
    </p:spTree>
    <p:extLst>
      <p:ext uri="{BB962C8B-B14F-4D97-AF65-F5344CB8AC3E}">
        <p14:creationId xmlns:p14="http://schemas.microsoft.com/office/powerpoint/2010/main" val="156830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 Dungeon of </a:t>
            </a:r>
            <a:r>
              <a:rPr lang="en-US" sz="4400" dirty="0" err="1">
                <a:solidFill>
                  <a:schemeClr val="bg1"/>
                </a:solidFill>
              </a:rPr>
              <a:t>Malchiah</a:t>
            </a:r>
            <a:r>
              <a:rPr lang="en-US" sz="4400" dirty="0">
                <a:solidFill>
                  <a:schemeClr val="bg1"/>
                </a:solidFill>
              </a:rPr>
              <a:t> </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38:6</a:t>
            </a:r>
          </a:p>
        </p:txBody>
      </p:sp>
      <p:sp>
        <p:nvSpPr>
          <p:cNvPr id="2" name="Rectangle 1"/>
          <p:cNvSpPr/>
          <p:nvPr/>
        </p:nvSpPr>
        <p:spPr>
          <a:xfrm>
            <a:off x="3963499" y="1548626"/>
            <a:ext cx="3772593" cy="2308324"/>
          </a:xfrm>
          <a:prstGeom prst="rect">
            <a:avLst/>
          </a:prstGeom>
        </p:spPr>
        <p:txBody>
          <a:bodyPr wrap="square">
            <a:spAutoFit/>
          </a:bodyPr>
          <a:lstStyle/>
          <a:p>
            <a:r>
              <a:rPr lang="en-US" dirty="0">
                <a:solidFill>
                  <a:schemeClr val="bg1"/>
                </a:solidFill>
              </a:rPr>
              <a:t>Then took they Jeremiah, and cast him into the dungeon of </a:t>
            </a:r>
            <a:r>
              <a:rPr lang="en-US" dirty="0" err="1">
                <a:solidFill>
                  <a:schemeClr val="bg1"/>
                </a:solidFill>
              </a:rPr>
              <a:t>Malchiah</a:t>
            </a:r>
            <a:r>
              <a:rPr lang="en-US" dirty="0">
                <a:solidFill>
                  <a:schemeClr val="bg1"/>
                </a:solidFill>
              </a:rPr>
              <a:t> the son of </a:t>
            </a:r>
            <a:r>
              <a:rPr lang="en-US" dirty="0" err="1">
                <a:solidFill>
                  <a:schemeClr val="bg1"/>
                </a:solidFill>
              </a:rPr>
              <a:t>Hammelech</a:t>
            </a:r>
            <a:r>
              <a:rPr lang="en-US" dirty="0">
                <a:solidFill>
                  <a:schemeClr val="bg1"/>
                </a:solidFill>
              </a:rPr>
              <a:t>, that [was] in the court of the prison: and they let down Jeremiah with cords. And in the dungeon [there was] no water, but mire: so Jeremiah sunk in the mire.</a:t>
            </a:r>
          </a:p>
          <a:p>
            <a:r>
              <a:rPr lang="en-US" dirty="0">
                <a:solidFill>
                  <a:schemeClr val="bg1"/>
                </a:solidFill>
              </a:rPr>
              <a:t>(4)</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(1)</a:t>
            </a:r>
            <a:endParaRPr lang="en-US" dirty="0">
              <a:solidFill>
                <a:schemeClr val="bg1"/>
              </a:solidFill>
            </a:endParaRPr>
          </a:p>
        </p:txBody>
      </p:sp>
      <p:pic>
        <p:nvPicPr>
          <p:cNvPr id="4098" name="Picture 2" descr="http://www.keyway.ca/jpg/ciste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247" y="1014807"/>
            <a:ext cx="3260849" cy="39430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4836" y="4354508"/>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The dungeon - The cistern. Every house in Jerusalem was supplied with a subterranean cistern, so well constructed that the city never suffered in a siege from want of water. So large were they that when dry they seem to have been used for prisons</a:t>
            </a:r>
            <a:r>
              <a:rPr lang="en-US" dirty="0">
                <a:solidFill>
                  <a:schemeClr val="bg1"/>
                </a:solidFill>
                <a:latin typeface="Abadi" panose="020B0604020104020204" pitchFamily="34" charset="0"/>
              </a:rPr>
              <a:t>.(5)</a:t>
            </a:r>
            <a:endParaRPr lang="en-US" dirty="0">
              <a:solidFill>
                <a:schemeClr val="bg1"/>
              </a:solidFill>
            </a:endParaRPr>
          </a:p>
        </p:txBody>
      </p:sp>
      <p:sp>
        <p:nvSpPr>
          <p:cNvPr id="5" name="Rectangle 4"/>
          <p:cNvSpPr/>
          <p:nvPr/>
        </p:nvSpPr>
        <p:spPr>
          <a:xfrm>
            <a:off x="4786265" y="5851358"/>
            <a:ext cx="6096000" cy="923330"/>
          </a:xfrm>
          <a:prstGeom prst="rect">
            <a:avLst/>
          </a:prstGeom>
        </p:spPr>
        <p:txBody>
          <a:bodyPr>
            <a:spAutoFit/>
          </a:bodyPr>
          <a:lstStyle/>
          <a:p>
            <a:r>
              <a:rPr lang="en-US" b="0" i="1" dirty="0">
                <a:solidFill>
                  <a:srgbClr val="FFFF00"/>
                </a:solidFill>
                <a:effectLst/>
                <a:latin typeface="Abadi" panose="020B0604020104020204" pitchFamily="34" charset="0"/>
              </a:rPr>
              <a:t>As for thee also, by the </a:t>
            </a:r>
            <a:r>
              <a:rPr lang="en-US" b="0" i="1" u="none" strike="noStrike" dirty="0">
                <a:solidFill>
                  <a:srgbClr val="FFFF00"/>
                </a:solidFill>
                <a:effectLst/>
                <a:latin typeface="Abadi" panose="020B0604020104020204" pitchFamily="34" charset="0"/>
              </a:rPr>
              <a:t>blood</a:t>
            </a:r>
            <a:r>
              <a:rPr lang="en-US" b="0" i="1" dirty="0">
                <a:solidFill>
                  <a:srgbClr val="FFFF00"/>
                </a:solidFill>
                <a:effectLst/>
                <a:latin typeface="Abadi" panose="020B0604020104020204" pitchFamily="34" charset="0"/>
              </a:rPr>
              <a:t> of thy </a:t>
            </a:r>
            <a:r>
              <a:rPr lang="en-US" b="0" i="1" u="none" strike="noStrike" dirty="0">
                <a:solidFill>
                  <a:srgbClr val="FFFF00"/>
                </a:solidFill>
                <a:effectLst/>
                <a:latin typeface="Abadi" panose="020B0604020104020204" pitchFamily="34" charset="0"/>
              </a:rPr>
              <a:t>covenant</a:t>
            </a:r>
            <a:r>
              <a:rPr lang="en-US" b="0" i="1" dirty="0">
                <a:solidFill>
                  <a:srgbClr val="FFFF00"/>
                </a:solidFill>
                <a:effectLst/>
                <a:latin typeface="Abadi" panose="020B0604020104020204" pitchFamily="34" charset="0"/>
              </a:rPr>
              <a:t> I have sent forth thy </a:t>
            </a:r>
            <a:r>
              <a:rPr lang="en-US" b="0" i="1" u="none" strike="noStrike" dirty="0">
                <a:solidFill>
                  <a:srgbClr val="FFFF00"/>
                </a:solidFill>
                <a:effectLst/>
                <a:latin typeface="Abadi" panose="020B0604020104020204" pitchFamily="34" charset="0"/>
              </a:rPr>
              <a:t>prisoners</a:t>
            </a:r>
            <a:r>
              <a:rPr lang="en-US" i="1" dirty="0">
                <a:solidFill>
                  <a:srgbClr val="FFFF00"/>
                </a:solidFill>
                <a:latin typeface="Abadi" panose="020B0604020104020204" pitchFamily="34" charset="0"/>
              </a:rPr>
              <a:t> </a:t>
            </a:r>
            <a:r>
              <a:rPr lang="en-US" b="0" i="1" dirty="0">
                <a:solidFill>
                  <a:srgbClr val="FFFF00"/>
                </a:solidFill>
                <a:effectLst/>
                <a:latin typeface="Abadi" panose="020B0604020104020204" pitchFamily="34" charset="0"/>
              </a:rPr>
              <a:t>out of the </a:t>
            </a:r>
            <a:r>
              <a:rPr lang="en-US" b="0" i="1" u="none" strike="noStrike" dirty="0">
                <a:solidFill>
                  <a:srgbClr val="FFFF00"/>
                </a:solidFill>
                <a:effectLst/>
                <a:latin typeface="Abadi" panose="020B0604020104020204" pitchFamily="34" charset="0"/>
              </a:rPr>
              <a:t>pit</a:t>
            </a:r>
            <a:r>
              <a:rPr lang="en-US" b="0" i="1" dirty="0">
                <a:solidFill>
                  <a:srgbClr val="FFFF00"/>
                </a:solidFill>
                <a:effectLst/>
                <a:latin typeface="Abadi" panose="020B0604020104020204" pitchFamily="34" charset="0"/>
              </a:rPr>
              <a:t> wherein is no water. Zechariah 9:11</a:t>
            </a:r>
            <a:endParaRPr lang="en-US" i="1" dirty="0">
              <a:solidFill>
                <a:srgbClr val="FFFF00"/>
              </a:solidFill>
            </a:endParaRPr>
          </a:p>
        </p:txBody>
      </p:sp>
      <p:pic>
        <p:nvPicPr>
          <p:cNvPr id="4100" name="Picture 4" descr="https://cbcirwin.files.wordpress.com/2013/10/ciste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0" y="1548626"/>
            <a:ext cx="32766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 Jeremiah Sent to Governor of Judah </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40:1-14</a:t>
            </a:r>
          </a:p>
        </p:txBody>
      </p:sp>
      <p:sp>
        <p:nvSpPr>
          <p:cNvPr id="2" name="Rectangle 1"/>
          <p:cNvSpPr/>
          <p:nvPr/>
        </p:nvSpPr>
        <p:spPr>
          <a:xfrm>
            <a:off x="434479" y="870124"/>
            <a:ext cx="5541778" cy="2031325"/>
          </a:xfrm>
          <a:prstGeom prst="rect">
            <a:avLst/>
          </a:prstGeom>
        </p:spPr>
        <p:txBody>
          <a:bodyPr wrap="square">
            <a:spAutoFit/>
          </a:bodyPr>
          <a:lstStyle/>
          <a:p>
            <a:r>
              <a:rPr lang="en-US" dirty="0">
                <a:solidFill>
                  <a:schemeClr val="bg1"/>
                </a:solidFill>
              </a:rPr>
              <a:t>Jeremiah was first taken in chains with all the other captured Jews as far as Ramah, a town about five miles north of Jerusalem. Here the Babylonian ‘captain of the guard’ loosed his bonds, ‘gave him an allowance and a present,’ and sent him back to Gedaliah, the new governor of Judah, with instructions permitting him to dwell among the people or to go wherever he chose. </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(1)</a:t>
            </a:r>
            <a:endParaRPr lang="en-US" dirty="0">
              <a:solidFill>
                <a:schemeClr val="bg1"/>
              </a:solidFill>
            </a:endParaRPr>
          </a:p>
        </p:txBody>
      </p:sp>
      <p:sp>
        <p:nvSpPr>
          <p:cNvPr id="9" name="Rectangle 8"/>
          <p:cNvSpPr/>
          <p:nvPr/>
        </p:nvSpPr>
        <p:spPr>
          <a:xfrm>
            <a:off x="5302312" y="4009445"/>
            <a:ext cx="6096000" cy="2031325"/>
          </a:xfrm>
          <a:prstGeom prst="rect">
            <a:avLst/>
          </a:prstGeom>
        </p:spPr>
        <p:txBody>
          <a:bodyPr>
            <a:spAutoFit/>
          </a:bodyPr>
          <a:lstStyle/>
          <a:p>
            <a:r>
              <a:rPr lang="en-US" b="0" i="0" dirty="0">
                <a:solidFill>
                  <a:schemeClr val="bg1"/>
                </a:solidFill>
                <a:effectLst/>
                <a:latin typeface="Calibri" panose="020F0502020204030204" pitchFamily="34" charset="0"/>
              </a:rPr>
              <a:t>“Following Gedaliah’s appointment as governor of Judah, many Jews in the lands round about regained confidence and returned to their own country.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But one of them, Ishmael the son of </a:t>
            </a:r>
            <a:r>
              <a:rPr lang="en-US" b="0" i="0" dirty="0" err="1">
                <a:solidFill>
                  <a:schemeClr val="bg1"/>
                </a:solidFill>
                <a:effectLst/>
                <a:latin typeface="Calibri" panose="020F0502020204030204" pitchFamily="34" charset="0"/>
              </a:rPr>
              <a:t>Nethaniah</a:t>
            </a:r>
            <a:r>
              <a:rPr lang="en-US" b="0" i="0" dirty="0">
                <a:solidFill>
                  <a:schemeClr val="bg1"/>
                </a:solidFill>
                <a:effectLst/>
                <a:latin typeface="Calibri" panose="020F0502020204030204" pitchFamily="34" charset="0"/>
              </a:rPr>
              <a:t>, seems to have been sent by </a:t>
            </a:r>
            <a:r>
              <a:rPr lang="en-US" b="0" i="0" dirty="0" err="1">
                <a:solidFill>
                  <a:schemeClr val="bg1"/>
                </a:solidFill>
                <a:effectLst/>
                <a:latin typeface="Calibri" panose="020F0502020204030204" pitchFamily="34" charset="0"/>
              </a:rPr>
              <a:t>Baalis</a:t>
            </a:r>
            <a:r>
              <a:rPr lang="en-US" b="0" i="0" dirty="0">
                <a:solidFill>
                  <a:schemeClr val="bg1"/>
                </a:solidFill>
                <a:effectLst/>
                <a:latin typeface="Calibri" panose="020F0502020204030204" pitchFamily="34" charset="0"/>
              </a:rPr>
              <a:t>, the king of Ammon, for the express purpose of slaying Gedaliah. </a:t>
            </a:r>
            <a:endParaRPr lang="en-US" dirty="0">
              <a:solidFill>
                <a:schemeClr val="bg1"/>
              </a:solidFill>
            </a:endParaRPr>
          </a:p>
        </p:txBody>
      </p:sp>
      <p:pic>
        <p:nvPicPr>
          <p:cNvPr id="11268" name="Picture 4" descr="http://www.i-heart-god.com/images/Bible_Character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51" t="-404" r="25790" b="915"/>
          <a:stretch/>
        </p:blipFill>
        <p:spPr bwMode="auto">
          <a:xfrm>
            <a:off x="2882848" y="3217991"/>
            <a:ext cx="1312752" cy="315060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media.ldscdn.org/images/media-library/old-testament-seminary-curriculum-images/king-david-harston-207787-wallpaper.jpg?download=tru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018" t="892" r="22279" b="42590"/>
          <a:stretch/>
        </p:blipFill>
        <p:spPr bwMode="auto">
          <a:xfrm>
            <a:off x="6596744" y="921105"/>
            <a:ext cx="2865678" cy="276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fade">
                                      <p:cBhvr>
                                        <p:cTn id="19"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Gedaliah is Warned But Killed </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41:1-15</a:t>
            </a:r>
          </a:p>
        </p:txBody>
      </p:sp>
      <p:sp>
        <p:nvSpPr>
          <p:cNvPr id="2" name="Rectangle 1"/>
          <p:cNvSpPr/>
          <p:nvPr/>
        </p:nvSpPr>
        <p:spPr>
          <a:xfrm>
            <a:off x="423594" y="1304182"/>
            <a:ext cx="4943602" cy="2585323"/>
          </a:xfrm>
          <a:prstGeom prst="rect">
            <a:avLst/>
          </a:prstGeom>
        </p:spPr>
        <p:txBody>
          <a:bodyPr wrap="square">
            <a:spAutoFit/>
          </a:bodyPr>
          <a:lstStyle/>
          <a:p>
            <a:r>
              <a:rPr lang="en-US" dirty="0">
                <a:solidFill>
                  <a:schemeClr val="bg1"/>
                </a:solidFill>
              </a:rPr>
              <a:t>The good governor was warned of this, but he would not believe those who had informed him of the plot. The result was that he and the Jews and Chaldeans with him at </a:t>
            </a:r>
            <a:r>
              <a:rPr lang="en-US" dirty="0" err="1">
                <a:solidFill>
                  <a:schemeClr val="bg1"/>
                </a:solidFill>
              </a:rPr>
              <a:t>Mizpah</a:t>
            </a:r>
            <a:r>
              <a:rPr lang="en-US" dirty="0">
                <a:solidFill>
                  <a:schemeClr val="bg1"/>
                </a:solidFill>
              </a:rPr>
              <a:t> were slain in cold blood by Ishmael and his fellow conspirators. </a:t>
            </a:r>
          </a:p>
          <a:p>
            <a:endParaRPr lang="en-US" dirty="0">
              <a:solidFill>
                <a:schemeClr val="bg1"/>
              </a:solidFill>
            </a:endParaRPr>
          </a:p>
          <a:p>
            <a:r>
              <a:rPr lang="en-US" dirty="0">
                <a:solidFill>
                  <a:schemeClr val="bg1"/>
                </a:solidFill>
              </a:rPr>
              <a:t>Other Jews met their death at the hands of Ishmael, but he escaped to Ammon before he could be apprehended. </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(1)</a:t>
            </a:r>
            <a:endParaRPr lang="en-US" dirty="0">
              <a:solidFill>
                <a:schemeClr val="bg1"/>
              </a:solidFill>
            </a:endParaRPr>
          </a:p>
        </p:txBody>
      </p:sp>
      <p:sp>
        <p:nvSpPr>
          <p:cNvPr id="9" name="Rectangle 8"/>
          <p:cNvSpPr/>
          <p:nvPr/>
        </p:nvSpPr>
        <p:spPr>
          <a:xfrm>
            <a:off x="5227992" y="4628657"/>
            <a:ext cx="6096000" cy="923330"/>
          </a:xfrm>
          <a:prstGeom prst="rect">
            <a:avLst/>
          </a:prstGeom>
        </p:spPr>
        <p:txBody>
          <a:bodyPr>
            <a:spAutoFit/>
          </a:bodyPr>
          <a:lstStyle/>
          <a:p>
            <a:r>
              <a:rPr lang="en-US" dirty="0">
                <a:solidFill>
                  <a:schemeClr val="bg1"/>
                </a:solidFill>
              </a:rPr>
              <a:t>After this incident, Jeremiah was approached by the people of Judah, who asked him to pray to God in their behalf and ask His advice and counsel…</a:t>
            </a:r>
          </a:p>
        </p:txBody>
      </p:sp>
      <p:sp>
        <p:nvSpPr>
          <p:cNvPr id="10" name="Rectangle 9"/>
          <p:cNvSpPr/>
          <p:nvPr/>
        </p:nvSpPr>
        <p:spPr>
          <a:xfrm>
            <a:off x="2797521" y="5671048"/>
            <a:ext cx="8673219" cy="646331"/>
          </a:xfrm>
          <a:prstGeom prst="rect">
            <a:avLst/>
          </a:prstGeom>
        </p:spPr>
        <p:txBody>
          <a:bodyPr wrap="square">
            <a:spAutoFit/>
          </a:bodyPr>
          <a:lstStyle/>
          <a:p>
            <a:r>
              <a:rPr lang="en-US" sz="3600" dirty="0">
                <a:solidFill>
                  <a:srgbClr val="FFFF00"/>
                </a:solidFill>
              </a:rPr>
              <a:t>Which you will learn in the next lesson…</a:t>
            </a:r>
          </a:p>
        </p:txBody>
      </p:sp>
      <p:pic>
        <p:nvPicPr>
          <p:cNvPr id="10242" name="Picture 2" descr="http://www.womeninthebible.net/james-tissot-saul-falls-upon-his-sword.jpg"/>
          <p:cNvPicPr>
            <a:picLocks noChangeAspect="1" noChangeArrowheads="1"/>
          </p:cNvPicPr>
          <p:nvPr/>
        </p:nvPicPr>
        <p:blipFill rotWithShape="1">
          <a:blip r:embed="rId3">
            <a:extLst>
              <a:ext uri="{28A0092B-C50C-407E-A947-70E740481C1C}">
                <a14:useLocalDpi xmlns:a14="http://schemas.microsoft.com/office/drawing/2010/main" val="0"/>
              </a:ext>
            </a:extLst>
          </a:blip>
          <a:srcRect l="57924" b="3251"/>
          <a:stretch/>
        </p:blipFill>
        <p:spPr bwMode="auto">
          <a:xfrm>
            <a:off x="6753130" y="869475"/>
            <a:ext cx="2316475" cy="366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250" fill="hold"/>
                                        <p:tgtEl>
                                          <p:spTgt spid="10"/>
                                        </p:tgtEl>
                                        <p:attrNameLst>
                                          <p:attrName>ppt_w</p:attrName>
                                        </p:attrNameLst>
                                      </p:cBhvr>
                                      <p:tavLst>
                                        <p:tav tm="0">
                                          <p:val>
                                            <p:fltVal val="0"/>
                                          </p:val>
                                        </p:tav>
                                        <p:tav tm="100000">
                                          <p:val>
                                            <p:strVal val="#ppt_w"/>
                                          </p:val>
                                        </p:tav>
                                      </p:tavLst>
                                    </p:anim>
                                    <p:anim calcmode="lin" valueType="num">
                                      <p:cBhvr>
                                        <p:cTn id="19" dur="1250" fill="hold"/>
                                        <p:tgtEl>
                                          <p:spTgt spid="10"/>
                                        </p:tgtEl>
                                        <p:attrNameLst>
                                          <p:attrName>ppt_h</p:attrName>
                                        </p:attrNameLst>
                                      </p:cBhvr>
                                      <p:tavLst>
                                        <p:tav tm="0">
                                          <p:val>
                                            <p:fltVal val="0"/>
                                          </p:val>
                                        </p:tav>
                                        <p:tav tm="100000">
                                          <p:val>
                                            <p:strVal val="#ppt_h"/>
                                          </p:val>
                                        </p:tav>
                                      </p:tavLst>
                                    </p:anim>
                                    <p:animEffect transition="in" filter="fade">
                                      <p:cBhvr>
                                        <p:cTn id="20"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76199" y="108857"/>
            <a:ext cx="12028283"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#272 </a:t>
            </a:r>
            <a:r>
              <a:rPr lang="en-US" i="1" dirty="0">
                <a:solidFill>
                  <a:schemeClr val="bg1"/>
                </a:solidFill>
              </a:rPr>
              <a:t>Oh Say, What Is Truth?</a:t>
            </a:r>
          </a:p>
          <a:p>
            <a:endParaRPr lang="en-US" dirty="0">
              <a:solidFill>
                <a:schemeClr val="bg1"/>
              </a:solidFill>
            </a:endParaRPr>
          </a:p>
          <a:p>
            <a:r>
              <a:rPr lang="en-US" dirty="0">
                <a:solidFill>
                  <a:schemeClr val="bg1"/>
                </a:solidFill>
              </a:rPr>
              <a:t>Video:</a:t>
            </a:r>
          </a:p>
          <a:p>
            <a:r>
              <a:rPr lang="en-US" b="1" dirty="0">
                <a:solidFill>
                  <a:schemeClr val="bg1"/>
                </a:solidFill>
              </a:rPr>
              <a:t>Which Way Do You Face?</a:t>
            </a:r>
            <a:r>
              <a:rPr lang="en-US" dirty="0">
                <a:solidFill>
                  <a:schemeClr val="bg1"/>
                </a:solidFill>
              </a:rPr>
              <a:t> (1:30)</a:t>
            </a:r>
          </a:p>
          <a:p>
            <a:pPr marL="342900" indent="-342900">
              <a:buAutoNum type="arabicPeriod"/>
            </a:pPr>
            <a:endParaRPr lang="en-US" dirty="0">
              <a:solidFill>
                <a:schemeClr val="bg1"/>
              </a:solidFill>
            </a:endParaRPr>
          </a:p>
          <a:p>
            <a:pPr marL="342900" indent="-342900" fontAlgn="base">
              <a:buAutoNum type="arabicPeriod"/>
            </a:pPr>
            <a:r>
              <a:rPr lang="en-US" dirty="0">
                <a:solidFill>
                  <a:schemeClr val="bg1"/>
                </a:solidFill>
              </a:rPr>
              <a:t>Old Testament Institute Manual  </a:t>
            </a:r>
            <a:r>
              <a:rPr lang="en-US" i="1" dirty="0">
                <a:solidFill>
                  <a:schemeClr val="bg1"/>
                </a:solidFill>
              </a:rPr>
              <a:t>The Babylonian Captivity Chapter 24</a:t>
            </a:r>
          </a:p>
          <a:p>
            <a:pPr marL="342900" indent="-342900" fontAlgn="base">
              <a:buAutoNum type="arabicPeriod"/>
            </a:pPr>
            <a:endParaRPr lang="en-US" i="1" dirty="0">
              <a:solidFill>
                <a:schemeClr val="bg1"/>
              </a:solidFill>
            </a:endParaRPr>
          </a:p>
          <a:p>
            <a:pPr marL="342900" indent="-342900" fontAlgn="base">
              <a:buFontTx/>
              <a:buAutoNum type="arabicPeriod"/>
            </a:pPr>
            <a:r>
              <a:rPr lang="en-US" b="0" i="0" dirty="0">
                <a:solidFill>
                  <a:schemeClr val="bg1"/>
                </a:solidFill>
                <a:effectLst/>
                <a:latin typeface="Calibri" panose="020F0502020204030204" pitchFamily="34" charset="0"/>
              </a:rPr>
              <a:t>Sidney B. Sperry, </a:t>
            </a:r>
            <a:r>
              <a:rPr lang="en-US" b="0" i="1" dirty="0">
                <a:solidFill>
                  <a:schemeClr val="bg1"/>
                </a:solidFill>
                <a:effectLst/>
                <a:latin typeface="Calibri" panose="020F0502020204030204" pitchFamily="34" charset="0"/>
              </a:rPr>
              <a:t>The Voice of Israel’s Prophets,</a:t>
            </a:r>
            <a:r>
              <a:rPr lang="en-US" b="0" i="0" dirty="0">
                <a:solidFill>
                  <a:schemeClr val="bg1"/>
                </a:solidFill>
                <a:effectLst/>
                <a:latin typeface="Calibri" panose="020F0502020204030204" pitchFamily="34" charset="0"/>
              </a:rPr>
              <a:t> pp. 182–83.</a:t>
            </a:r>
          </a:p>
          <a:p>
            <a:pPr marL="342900" indent="-342900" fontAlgn="base">
              <a:buFontTx/>
              <a:buAutoNum type="arabicPeriod"/>
            </a:pPr>
            <a:endParaRPr lang="en-US" dirty="0">
              <a:solidFill>
                <a:schemeClr val="bg1"/>
              </a:solidFill>
            </a:endParaRPr>
          </a:p>
          <a:p>
            <a:pPr marL="342900" indent="-342900" fontAlgn="base">
              <a:buAutoNum type="arabicPeriod"/>
            </a:pPr>
            <a:r>
              <a:rPr lang="en-US" dirty="0">
                <a:solidFill>
                  <a:schemeClr val="bg1"/>
                </a:solidFill>
              </a:rPr>
              <a:t> </a:t>
            </a:r>
            <a:r>
              <a:rPr lang="en-US" dirty="0" err="1">
                <a:solidFill>
                  <a:schemeClr val="bg1"/>
                </a:solidFill>
              </a:rPr>
              <a:t>Keil</a:t>
            </a:r>
            <a:r>
              <a:rPr lang="en-US" dirty="0">
                <a:solidFill>
                  <a:schemeClr val="bg1"/>
                </a:solidFill>
              </a:rPr>
              <a:t> and </a:t>
            </a:r>
            <a:r>
              <a:rPr lang="en-US" dirty="0" err="1">
                <a:solidFill>
                  <a:schemeClr val="bg1"/>
                </a:solidFill>
              </a:rPr>
              <a:t>Delitzsch</a:t>
            </a:r>
            <a:r>
              <a:rPr lang="en-US" dirty="0">
                <a:solidFill>
                  <a:schemeClr val="bg1"/>
                </a:solidFill>
              </a:rPr>
              <a:t>, </a:t>
            </a:r>
            <a:r>
              <a:rPr lang="en-US" i="1" dirty="0">
                <a:solidFill>
                  <a:schemeClr val="bg1"/>
                </a:solidFill>
              </a:rPr>
              <a:t>Commentary,</a:t>
            </a:r>
            <a:r>
              <a:rPr lang="en-US" dirty="0">
                <a:solidFill>
                  <a:schemeClr val="bg1"/>
                </a:solidFill>
              </a:rPr>
              <a:t> 8:2:93 found in (source 1)</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Bible History.com</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BibleHub.com</a:t>
            </a:r>
          </a:p>
          <a:p>
            <a:pPr marL="342900" indent="-342900">
              <a:buFontTx/>
              <a:buAutoNum type="arabicPeriod" startAt="4"/>
            </a:pPr>
            <a:endParaRPr lang="en-US" dirty="0">
              <a:solidFill>
                <a:schemeClr val="bg1"/>
              </a:solidFill>
            </a:endParaRPr>
          </a:p>
          <a:p>
            <a:pPr marL="342900" indent="-342900">
              <a:buAutoNum type="arabicPeriod" startAt="4"/>
            </a:pPr>
            <a:endParaRPr lang="en-US" dirty="0">
              <a:solidFill>
                <a:schemeClr val="bg1"/>
              </a:solidFill>
            </a:endParaRPr>
          </a:p>
        </p:txBody>
      </p:sp>
      <p:grpSp>
        <p:nvGrpSpPr>
          <p:cNvPr id="53" name="Group 52"/>
          <p:cNvGrpSpPr/>
          <p:nvPr/>
        </p:nvGrpSpPr>
        <p:grpSpPr>
          <a:xfrm>
            <a:off x="3295461" y="1093239"/>
            <a:ext cx="711329" cy="871363"/>
            <a:chOff x="7543800" y="3810000"/>
            <a:chExt cx="1143000" cy="1447800"/>
          </a:xfrm>
        </p:grpSpPr>
        <p:sp>
          <p:nvSpPr>
            <p:cNvPr id="54" name="Trapezoid 5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924800" y="3810000"/>
              <a:ext cx="645353" cy="610017"/>
              <a:chOff x="7924800" y="5867400"/>
              <a:chExt cx="645353" cy="610017"/>
            </a:xfrm>
          </p:grpSpPr>
          <p:grpSp>
            <p:nvGrpSpPr>
              <p:cNvPr id="66" name="Group 13"/>
              <p:cNvGrpSpPr/>
              <p:nvPr/>
            </p:nvGrpSpPr>
            <p:grpSpPr>
              <a:xfrm>
                <a:off x="7924800" y="5867400"/>
                <a:ext cx="645353" cy="610017"/>
                <a:chOff x="3037563" y="3121795"/>
                <a:chExt cx="1250371" cy="1224010"/>
              </a:xfrm>
            </p:grpSpPr>
            <p:sp>
              <p:nvSpPr>
                <p:cNvPr id="68" name="Oval 6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543800" y="4038600"/>
              <a:ext cx="403070" cy="381000"/>
              <a:chOff x="7924800" y="5867400"/>
              <a:chExt cx="645353" cy="610017"/>
            </a:xfrm>
          </p:grpSpPr>
          <p:grpSp>
            <p:nvGrpSpPr>
              <p:cNvPr id="60" name="Group 13"/>
              <p:cNvGrpSpPr/>
              <p:nvPr/>
            </p:nvGrpSpPr>
            <p:grpSpPr>
              <a:xfrm>
                <a:off x="7924800" y="5867400"/>
                <a:ext cx="645353" cy="610017"/>
                <a:chOff x="3037563" y="3121795"/>
                <a:chExt cx="1250371" cy="1224010"/>
              </a:xfrm>
            </p:grpSpPr>
            <p:sp>
              <p:nvSpPr>
                <p:cNvPr id="62" name="Oval 6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1D4C4284-70EA-4258-8CFB-558DC1A3D0C8}"/>
              </a:ext>
            </a:extLst>
          </p:cNvPr>
          <p:cNvSpPr>
            <a:spLocks noGrp="1"/>
          </p:cNvSpPr>
          <p:nvPr/>
        </p:nvSpPr>
        <p:spPr>
          <a:xfrm>
            <a:off x="0" y="647980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193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645244" cy="1569660"/>
          </a:xfrm>
          <a:prstGeom prst="rect">
            <a:avLst/>
          </a:prstGeom>
          <a:ln>
            <a:solidFill>
              <a:schemeClr val="tx1"/>
            </a:solidFill>
          </a:ln>
        </p:spPr>
        <p:txBody>
          <a:bodyPr wrap="square">
            <a:spAutoFit/>
          </a:bodyPr>
          <a:lstStyle/>
          <a:p>
            <a:pPr fontAlgn="base"/>
            <a:r>
              <a:rPr lang="en-US" sz="1200" b="1" dirty="0"/>
              <a:t>Other Events Preceding Jeremiah Under the new Governor  Jeremiah 40</a:t>
            </a:r>
          </a:p>
          <a:p>
            <a:pPr fontAlgn="base"/>
            <a:r>
              <a:rPr lang="en-US" sz="1200" dirty="0"/>
              <a:t>“Following Gedaliah’s appointment as governor of Judah, many Jews in the lands round about regained confidence and returned to their own country. But one of them, Ishmael the son of </a:t>
            </a:r>
            <a:r>
              <a:rPr lang="en-US" sz="1200" dirty="0" err="1"/>
              <a:t>Nethaniah</a:t>
            </a:r>
            <a:r>
              <a:rPr lang="en-US" sz="1200" dirty="0"/>
              <a:t>, seems to have been sent by </a:t>
            </a:r>
            <a:r>
              <a:rPr lang="en-US" sz="1200" dirty="0" err="1"/>
              <a:t>Baalis</a:t>
            </a:r>
            <a:r>
              <a:rPr lang="en-US" sz="1200" dirty="0"/>
              <a:t>, the king of Ammon, for the express purpose of slaying Gedaliah. (40:14) The good governor was warned of this, but he would not believe those who had informed him of the plot. The result was that he and the Jews and Chaldeans with him at </a:t>
            </a:r>
            <a:r>
              <a:rPr lang="en-US" sz="1200" dirty="0" err="1"/>
              <a:t>Mizpah</a:t>
            </a:r>
            <a:r>
              <a:rPr lang="en-US" sz="1200" dirty="0"/>
              <a:t> were slain in cold blood by Ishmael and his fellow conspirators. (41:1–3) Other Jews met their death at the hands of Ishmael, but he escaped to Ammon before he could be apprehended. (41:4–15) OT Institute Manual Chapter 24</a:t>
            </a:r>
          </a:p>
        </p:txBody>
      </p:sp>
      <p:sp>
        <p:nvSpPr>
          <p:cNvPr id="5" name="Rectangle 4"/>
          <p:cNvSpPr/>
          <p:nvPr/>
        </p:nvSpPr>
        <p:spPr>
          <a:xfrm>
            <a:off x="0" y="1569660"/>
            <a:ext cx="6645244" cy="5078313"/>
          </a:xfrm>
          <a:prstGeom prst="rect">
            <a:avLst/>
          </a:prstGeom>
          <a:ln>
            <a:solidFill>
              <a:schemeClr val="tx1"/>
            </a:solidFill>
          </a:ln>
        </p:spPr>
        <p:txBody>
          <a:bodyPr wrap="square">
            <a:spAutoFit/>
          </a:bodyPr>
          <a:lstStyle/>
          <a:p>
            <a:r>
              <a:rPr lang="en-US" sz="1200" b="1" dirty="0"/>
              <a:t>The </a:t>
            </a:r>
            <a:r>
              <a:rPr lang="en-US" sz="1200" b="1" dirty="0" err="1"/>
              <a:t>Rachabites</a:t>
            </a:r>
            <a:r>
              <a:rPr lang="en-US" sz="1200" b="1" dirty="0"/>
              <a:t>:</a:t>
            </a:r>
          </a:p>
          <a:p>
            <a:r>
              <a:rPr lang="en-US" sz="1200" dirty="0"/>
              <a:t>are a biblical clan, the descendants of </a:t>
            </a:r>
            <a:r>
              <a:rPr lang="en-US" sz="1200" dirty="0" err="1"/>
              <a:t>Rechab</a:t>
            </a:r>
            <a:r>
              <a:rPr lang="en-US" sz="1200" dirty="0"/>
              <a:t> through </a:t>
            </a:r>
            <a:r>
              <a:rPr lang="en-US" sz="1200" dirty="0" err="1"/>
              <a:t>Jehonadab</a:t>
            </a:r>
            <a:r>
              <a:rPr lang="en-US" sz="1200" dirty="0"/>
              <a:t>. They belonged to the </a:t>
            </a:r>
            <a:r>
              <a:rPr lang="en-US" sz="1200" dirty="0" err="1"/>
              <a:t>Kenites</a:t>
            </a:r>
            <a:r>
              <a:rPr lang="en-US" sz="1200" dirty="0"/>
              <a:t>, who accompanied the Israelites into the Holy Land and dwelt among them. The main body of the </a:t>
            </a:r>
            <a:r>
              <a:rPr lang="en-US" sz="1200" dirty="0" err="1"/>
              <a:t>Kenites</a:t>
            </a:r>
            <a:r>
              <a:rPr lang="en-US" sz="1200" dirty="0"/>
              <a:t> dwelt in cities and adopted settled habits of life but </a:t>
            </a:r>
            <a:r>
              <a:rPr lang="en-US" sz="1200" dirty="0" err="1"/>
              <a:t>Jehonadab</a:t>
            </a:r>
            <a:r>
              <a:rPr lang="en-US" sz="1200" dirty="0"/>
              <a:t> forbade his descendants to drink wine or to live in cities. They were commanded to always lead a nomadic life.</a:t>
            </a:r>
          </a:p>
          <a:p>
            <a:r>
              <a:rPr lang="en-US" sz="1200" dirty="0"/>
              <a:t>The </a:t>
            </a:r>
            <a:r>
              <a:rPr lang="en-US" sz="1200" dirty="0" err="1"/>
              <a:t>Rechabites</a:t>
            </a:r>
            <a:r>
              <a:rPr lang="en-US" sz="1200" dirty="0"/>
              <a:t> adhered to the law laid down by </a:t>
            </a:r>
            <a:r>
              <a:rPr lang="en-US" sz="1200" dirty="0" err="1"/>
              <a:t>Jonadab</a:t>
            </a:r>
            <a:r>
              <a:rPr lang="en-US" sz="1200" dirty="0"/>
              <a:t>, and were noted for their fidelity to the old-established custom of their family in the days of Jeremiah (Jeremiah 35); and this feature of their character is referred to by God for the purpose of giving point to his message to the King of Judah. Wikipedia</a:t>
            </a:r>
          </a:p>
          <a:p>
            <a:endParaRPr lang="en-US" sz="1200" dirty="0"/>
          </a:p>
          <a:p>
            <a:r>
              <a:rPr lang="en-US" sz="1200" dirty="0"/>
              <a:t>Members of a family descended from </a:t>
            </a:r>
            <a:r>
              <a:rPr lang="en-US" sz="1200" dirty="0" err="1"/>
              <a:t>Hammath</a:t>
            </a:r>
            <a:r>
              <a:rPr lang="en-US" sz="1200" dirty="0"/>
              <a:t>, the progenitor of the house of </a:t>
            </a:r>
            <a:r>
              <a:rPr lang="en-US" sz="1200" dirty="0" err="1"/>
              <a:t>Rechab</a:t>
            </a:r>
            <a:r>
              <a:rPr lang="en-US" sz="1200" dirty="0"/>
              <a:t>; otherwise known as the </a:t>
            </a:r>
            <a:r>
              <a:rPr lang="en-US" sz="1200" dirty="0" err="1"/>
              <a:t>Kenites</a:t>
            </a:r>
            <a:r>
              <a:rPr lang="en-US" sz="1200" dirty="0"/>
              <a:t> (I Chron. ii. 55), who were the descendants of </a:t>
            </a:r>
            <a:r>
              <a:rPr lang="en-US" sz="1200" dirty="0" err="1"/>
              <a:t>Hobab</a:t>
            </a:r>
            <a:r>
              <a:rPr lang="en-US" sz="1200" dirty="0"/>
              <a:t> (Jethro), the father-in-law of Moses (Judges iv. 11). In Jeremiah (xxxv.) it is recorded that the prophet took some </a:t>
            </a:r>
            <a:r>
              <a:rPr lang="en-US" sz="1200" dirty="0" err="1"/>
              <a:t>Rechabites</a:t>
            </a:r>
            <a:r>
              <a:rPr lang="en-US" sz="1200" dirty="0"/>
              <a:t> into the Temple and offered them wine to drink, and that they declined on the ground that </a:t>
            </a:r>
            <a:r>
              <a:rPr lang="en-US" sz="1200" dirty="0" err="1"/>
              <a:t>Jehonadab</a:t>
            </a:r>
            <a:r>
              <a:rPr lang="en-US" sz="1200" dirty="0"/>
              <a:t>, son of </a:t>
            </a:r>
            <a:r>
              <a:rPr lang="en-US" sz="1200" dirty="0" err="1"/>
              <a:t>Rechab</a:t>
            </a:r>
            <a:r>
              <a:rPr lang="en-US" sz="1200" dirty="0"/>
              <a:t>, their ancestor, had commanded them not to drink wine or other strong drink, or to live in houses, or to sow seed, or to plant vineyards, and had enjoined them to dwell in tents all their days. Jeremiah used this fidelity of the </a:t>
            </a:r>
            <a:r>
              <a:rPr lang="en-US" sz="1200" dirty="0" err="1"/>
              <a:t>Rechabites</a:t>
            </a:r>
            <a:r>
              <a:rPr lang="en-US" sz="1200" dirty="0"/>
              <a:t> to their principles as an object-lesson in his exhortations to his contemporaries. </a:t>
            </a:r>
          </a:p>
          <a:p>
            <a:r>
              <a:rPr lang="en-US" sz="1200" dirty="0"/>
              <a:t>Jewish Encyclopedia</a:t>
            </a:r>
          </a:p>
          <a:p>
            <a:endParaRPr lang="en-US" sz="1200" dirty="0"/>
          </a:p>
          <a:p>
            <a:pPr fontAlgn="base"/>
            <a:r>
              <a:rPr lang="en-US" sz="1200" dirty="0"/>
              <a:t>“ For example, the recurring “flight of the righteous into the wilderness” was a noteworthy practice. Lehi’s flight from Jerusalem, and Alma’s departure to the Waters of Mormon, are consistent with a repeated pattern of bands of people going out into the wilderness to live in righteousness. The same pattern is seen in the histories of the Jewish desert sectaries, the </a:t>
            </a:r>
            <a:r>
              <a:rPr lang="en-US" sz="1200" b="1" u="sng" dirty="0" err="1"/>
              <a:t>Rechabites</a:t>
            </a:r>
            <a:r>
              <a:rPr lang="en-US" sz="1200" dirty="0"/>
              <a:t>, and the Dead Sea community at Qumran. ” April 1985 Ensign Hugh Nibley and the Book of Mormon </a:t>
            </a:r>
            <a:r>
              <a:rPr lang="en-US" sz="1200" dirty="0">
                <a:effectLst/>
              </a:rPr>
              <a:t>By </a:t>
            </a:r>
            <a:r>
              <a:rPr lang="en-US" sz="1200" dirty="0"/>
              <a:t>John W. Welch</a:t>
            </a:r>
          </a:p>
          <a:p>
            <a:pPr fontAlgn="base"/>
            <a:r>
              <a:rPr lang="en-US" sz="1200" dirty="0"/>
              <a:t>For more information see: </a:t>
            </a:r>
          </a:p>
          <a:p>
            <a:pPr fontAlgn="base"/>
            <a:r>
              <a:rPr lang="en-US" sz="1200" dirty="0"/>
              <a:t>http://inthecavityofarock.blogspot.com/2013/08/correlations-between-book-of-mormon-and.html</a:t>
            </a:r>
          </a:p>
        </p:txBody>
      </p:sp>
      <p:sp>
        <p:nvSpPr>
          <p:cNvPr id="6" name="Rectangle 5"/>
          <p:cNvSpPr/>
          <p:nvPr/>
        </p:nvSpPr>
        <p:spPr>
          <a:xfrm>
            <a:off x="6645244" y="0"/>
            <a:ext cx="5546756" cy="6555641"/>
          </a:xfrm>
          <a:prstGeom prst="rect">
            <a:avLst/>
          </a:prstGeom>
          <a:ln>
            <a:solidFill>
              <a:schemeClr val="tx1"/>
            </a:solidFill>
          </a:ln>
        </p:spPr>
        <p:txBody>
          <a:bodyPr wrap="square">
            <a:spAutoFit/>
          </a:bodyPr>
          <a:lstStyle/>
          <a:p>
            <a:r>
              <a:rPr lang="en-US" sz="1200" b="1" dirty="0"/>
              <a:t>More Information about Jeremiah and the Siege: Jeremiah 37-39:</a:t>
            </a:r>
          </a:p>
          <a:p>
            <a:r>
              <a:rPr lang="en-US" sz="1200" dirty="0"/>
              <a:t>It was in this setting that the events of these chapters took place. Jerusalem was under siege, and Jeremiah’s counsel to surrender was not welcome. He was viewed as a traitor and a subversive. At this point an army of the pharaoh moved north to meet Nebuchadnezzar’s forces (see Jeremiah 37:5). Nebuchadnezzar temporarily pulled away from Jerusalem to meet the threat from the south. The hopes of the Jews soared, but again Jeremiah dashed them to pieces. He prophesied that the Egyptian army would return to Egypt (see v. 7) and that the siege would be </a:t>
            </a:r>
            <a:r>
              <a:rPr lang="en-US" sz="1200" dirty="0" err="1"/>
              <a:t>reimposed</a:t>
            </a:r>
            <a:r>
              <a:rPr lang="en-US" sz="1200" dirty="0"/>
              <a:t>. So helpless would Judah be, according to Jeremiah, that even if the entire Chaldean army were wounded in the battle with Egypt, they would still succeed in destroying Jerusalem (see vv. 8–10).</a:t>
            </a:r>
          </a:p>
          <a:p>
            <a:pPr fontAlgn="base"/>
            <a:r>
              <a:rPr lang="en-US" sz="1200" dirty="0"/>
              <a:t>During the time that the siege was lifted, Jeremiah decided to return to the land of Benjamin, probably to visit his hometown. His enemies seized this opportunity to make their move. Accusing him of fleeing to join the Chaldeans, the Jewish leaders had Jeremiah arrested, beaten, and thrown into prison (see vv. 11–15).</a:t>
            </a:r>
          </a:p>
          <a:p>
            <a:pPr fontAlgn="base"/>
            <a:r>
              <a:rPr lang="en-US" sz="1200" dirty="0"/>
              <a:t>The weak, vacillating character of King Zedekiah manifested itself. He called Jeremiah to him secretly, asking if there was any word from the Lord concerning Jerusalem’s fate (see vv. 16–17). Yet when the other leaders demanded Jeremiah’s death for preaching surrender (see Jeremiah 38:1–4), Zedekiah responded weakly, “Behold, he is in your hand: for the king is not he that can do any thing against you” (v. 5). But when Jeremiah’s friends pleaded for his life, Zedekiah relented and had him secretly delivered out of the prison (see vv. 7–13).</a:t>
            </a:r>
          </a:p>
          <a:p>
            <a:pPr fontAlgn="base"/>
            <a:r>
              <a:rPr lang="en-US" sz="1200" dirty="0"/>
              <a:t>Jeremiah’s sarcastic question to Zedekiah is recorded in Jeremiah 37:19. The false prophets had promised that the Babylonians would not come against Jerusalem and the captives already taken would be returned. At that time Jeremiah cited the words of Moses for determining the true from the false prophets. Now, with the Babylonians surrounding the city, Jeremiah asked where all those other prophets were. Jeremiah’s word had been proven true, and he was in prison. Their word had been proven false, and where were they?</a:t>
            </a:r>
          </a:p>
          <a:p>
            <a:pPr fontAlgn="base"/>
            <a:r>
              <a:rPr lang="en-US" sz="1200" dirty="0"/>
              <a:t>Chapter 39 of Jeremiah details the fall of Jerusalem and the tragic end of Zedekiah and his family. Because Jeremiah had foretold Babylon’s eventual success, he was released by the Chaldeans and allowed to remain in Jerusalem as a free person (see vv. 11–14).</a:t>
            </a:r>
          </a:p>
          <a:p>
            <a:pPr fontAlgn="base"/>
            <a:r>
              <a:rPr lang="en-US" sz="1200" dirty="0"/>
              <a:t>OT Institute manual chapter 24</a:t>
            </a:r>
          </a:p>
          <a:p>
            <a:pPr fontAlgn="base"/>
            <a:endParaRPr lang="en-US" sz="1200" dirty="0"/>
          </a:p>
          <a:p>
            <a:endParaRPr lang="en-US" sz="1200" dirty="0"/>
          </a:p>
        </p:txBody>
      </p:sp>
    </p:spTree>
    <p:extLst>
      <p:ext uri="{BB962C8B-B14F-4D97-AF65-F5344CB8AC3E}">
        <p14:creationId xmlns:p14="http://schemas.microsoft.com/office/powerpoint/2010/main" val="117915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693866"/>
          </a:xfrm>
          <a:prstGeom prst="rect">
            <a:avLst/>
          </a:prstGeom>
          <a:ln>
            <a:solidFill>
              <a:schemeClr val="tx1"/>
            </a:solidFill>
          </a:ln>
        </p:spPr>
        <p:txBody>
          <a:bodyPr>
            <a:spAutoFit/>
          </a:bodyPr>
          <a:lstStyle/>
          <a:p>
            <a:pPr fontAlgn="base"/>
            <a:r>
              <a:rPr lang="en-US" sz="1400" b="1" i="0" dirty="0">
                <a:solidFill>
                  <a:srgbClr val="333333"/>
                </a:solidFill>
                <a:effectLst/>
              </a:rPr>
              <a:t>Following the Prophet:</a:t>
            </a:r>
          </a:p>
          <a:p>
            <a:pPr fontAlgn="base"/>
            <a:r>
              <a:rPr lang="en-US" sz="1400" b="0" i="0" dirty="0">
                <a:solidFill>
                  <a:srgbClr val="333333"/>
                </a:solidFill>
                <a:effectLst/>
              </a:rPr>
              <a:t>“The prophet tells us what we need to know, not always what we want to know. …</a:t>
            </a:r>
          </a:p>
          <a:p>
            <a:pPr fontAlgn="base"/>
            <a:endParaRPr lang="en-US" sz="1400" b="0" i="0" dirty="0">
              <a:solidFill>
                <a:srgbClr val="333333"/>
              </a:solidFill>
              <a:effectLst/>
            </a:endParaRPr>
          </a:p>
          <a:p>
            <a:pPr fontAlgn="base"/>
            <a:r>
              <a:rPr lang="en-US" sz="1400" b="0" i="0" dirty="0">
                <a:solidFill>
                  <a:srgbClr val="333333"/>
                </a:solidFill>
                <a:effectLst/>
              </a:rPr>
              <a:t>“‘You may not like what comes from the authority of the Church. It may conflict with your political views. It may contradict your social views. It may interfere with some of your social life. … Your safety and ours depends upon whether or not we follow. … Let’s keep our eye on the President of the Church.’ [In Conference Report, October 1970, pp. 152–153]</a:t>
            </a:r>
          </a:p>
          <a:p>
            <a:pPr fontAlgn="base"/>
            <a:endParaRPr lang="en-US" sz="1400" b="0" i="0" dirty="0">
              <a:solidFill>
                <a:srgbClr val="333333"/>
              </a:solidFill>
              <a:effectLst/>
            </a:endParaRPr>
          </a:p>
          <a:p>
            <a:pPr fontAlgn="base"/>
            <a:r>
              <a:rPr lang="en-US" sz="1400" b="0" i="0" dirty="0">
                <a:solidFill>
                  <a:srgbClr val="333333"/>
                </a:solidFill>
                <a:effectLst/>
              </a:rPr>
              <a:t>“But it is the living prophet who really upsets the world. ‘Even in the Church,’ said President Kimball, ‘many are prone to garnish the sepulchers of yesterday’s prophets and mentally stone the living ones’ (</a:t>
            </a:r>
            <a:r>
              <a:rPr lang="en-US" sz="1400" b="0" i="1" dirty="0">
                <a:solidFill>
                  <a:srgbClr val="333333"/>
                </a:solidFill>
                <a:effectLst/>
              </a:rPr>
              <a:t>Instructor,</a:t>
            </a:r>
            <a:r>
              <a:rPr lang="en-US" sz="1400" b="0" i="0" dirty="0">
                <a:solidFill>
                  <a:srgbClr val="333333"/>
                </a:solidFill>
                <a:effectLst/>
              </a:rPr>
              <a:t> 95:257).</a:t>
            </a:r>
          </a:p>
          <a:p>
            <a:pPr fontAlgn="base"/>
            <a:endParaRPr lang="en-US" sz="1400" b="0" i="0" dirty="0">
              <a:solidFill>
                <a:srgbClr val="333333"/>
              </a:solidFill>
              <a:effectLst/>
            </a:endParaRPr>
          </a:p>
          <a:p>
            <a:pPr fontAlgn="base"/>
            <a:r>
              <a:rPr lang="en-US" sz="1400" b="0" i="0" dirty="0">
                <a:solidFill>
                  <a:srgbClr val="333333"/>
                </a:solidFill>
                <a:effectLst/>
              </a:rPr>
              <a:t>“Why? Because the living prophet gets at what we need to know now, and the world prefers that prophets either be dead or mind their own business. Some so-called experts of political science want the prophet to keep still on politics. Some would-be authorities on evolution want the prophet to keep still on evolution. And so the list goes on and on.</a:t>
            </a:r>
          </a:p>
          <a:p>
            <a:pPr fontAlgn="base"/>
            <a:endParaRPr lang="en-US" sz="1400" b="0" i="0" dirty="0">
              <a:solidFill>
                <a:srgbClr val="333333"/>
              </a:solidFill>
              <a:effectLst/>
            </a:endParaRPr>
          </a:p>
          <a:p>
            <a:pPr fontAlgn="base"/>
            <a:r>
              <a:rPr lang="en-US" sz="1400" dirty="0"/>
              <a:t>“How we respond to the words of a living prophet when he tells us what we need to know, but would rather not hear, is a test of our faithfulness.”</a:t>
            </a:r>
          </a:p>
          <a:p>
            <a:pPr fontAlgn="base"/>
            <a:endParaRPr lang="en-US" sz="1400" dirty="0"/>
          </a:p>
          <a:p>
            <a:pPr fontAlgn="base"/>
            <a:r>
              <a:rPr lang="en-US" sz="1400" dirty="0"/>
              <a:t>President Ezra Taft Benson quoted Presidents Harold B. Lee and Spencer W. Kimball (“Fourteen Fundamentals in Following the Prophet,” [Brigham Young University devotional, Feb. 26, 1980], 3–4; speeches.byu.edu).</a:t>
            </a:r>
            <a:endParaRPr lang="en-US" sz="1400" b="0" i="0" dirty="0">
              <a:solidFill>
                <a:srgbClr val="333333"/>
              </a:solidFill>
              <a:effectLst/>
            </a:endParaRPr>
          </a:p>
        </p:txBody>
      </p:sp>
    </p:spTree>
    <p:extLst>
      <p:ext uri="{BB962C8B-B14F-4D97-AF65-F5344CB8AC3E}">
        <p14:creationId xmlns:p14="http://schemas.microsoft.com/office/powerpoint/2010/main" val="280339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9598009"/>
              </p:ext>
            </p:extLst>
          </p:nvPr>
        </p:nvGraphicFramePr>
        <p:xfrm>
          <a:off x="135468" y="533975"/>
          <a:ext cx="11904132" cy="5969000"/>
        </p:xfrm>
        <a:graphic>
          <a:graphicData uri="http://schemas.openxmlformats.org/drawingml/2006/table">
            <a:tbl>
              <a:tblPr firstRow="1" bandRow="1">
                <a:tableStyleId>{5940675A-B579-460E-94D1-54222C63F5DA}</a:tableStyleId>
              </a:tblPr>
              <a:tblGrid>
                <a:gridCol w="1845732">
                  <a:extLst>
                    <a:ext uri="{9D8B030D-6E8A-4147-A177-3AD203B41FA5}">
                      <a16:colId xmlns:a16="http://schemas.microsoft.com/office/drawing/2014/main" val="20000"/>
                    </a:ext>
                  </a:extLst>
                </a:gridCol>
                <a:gridCol w="3013097">
                  <a:extLst>
                    <a:ext uri="{9D8B030D-6E8A-4147-A177-3AD203B41FA5}">
                      <a16:colId xmlns:a16="http://schemas.microsoft.com/office/drawing/2014/main" val="20001"/>
                    </a:ext>
                  </a:extLst>
                </a:gridCol>
                <a:gridCol w="1839414">
                  <a:extLst>
                    <a:ext uri="{9D8B030D-6E8A-4147-A177-3AD203B41FA5}">
                      <a16:colId xmlns:a16="http://schemas.microsoft.com/office/drawing/2014/main" val="20002"/>
                    </a:ext>
                  </a:extLst>
                </a:gridCol>
                <a:gridCol w="5205889">
                  <a:extLst>
                    <a:ext uri="{9D8B030D-6E8A-4147-A177-3AD203B41FA5}">
                      <a16:colId xmlns:a16="http://schemas.microsoft.com/office/drawing/2014/main" val="20003"/>
                    </a:ext>
                  </a:extLst>
                </a:gridCol>
              </a:tblGrid>
              <a:tr h="707528">
                <a:tc>
                  <a:txBody>
                    <a:bodyPr/>
                    <a:lstStyle/>
                    <a:p>
                      <a:r>
                        <a:rPr lang="en-US" sz="1600" dirty="0">
                          <a:latin typeface="+mn-lt"/>
                        </a:rPr>
                        <a:t>Jeremiah 1-6</a:t>
                      </a:r>
                    </a:p>
                  </a:txBody>
                  <a:tcPr>
                    <a:solidFill>
                      <a:schemeClr val="bg1"/>
                    </a:solidFill>
                  </a:tcPr>
                </a:tc>
                <a:tc>
                  <a:txBody>
                    <a:bodyPr/>
                    <a:lstStyle/>
                    <a:p>
                      <a:r>
                        <a:rPr lang="en-US" sz="1600" dirty="0">
                          <a:latin typeface="+mn-lt"/>
                        </a:rPr>
                        <a:t>Prophecies of reign of Josiah</a:t>
                      </a:r>
                    </a:p>
                  </a:txBody>
                  <a:tcPr>
                    <a:solidFill>
                      <a:schemeClr val="bg1"/>
                    </a:solidFill>
                  </a:tcPr>
                </a:tc>
                <a:tc>
                  <a:txBody>
                    <a:bodyPr/>
                    <a:lstStyle/>
                    <a:p>
                      <a:r>
                        <a:rPr lang="en-US" sz="1600" dirty="0">
                          <a:latin typeface="+mn-lt"/>
                        </a:rPr>
                        <a:t>Jeremiah 1:4-5</a:t>
                      </a:r>
                    </a:p>
                    <a:p>
                      <a:r>
                        <a:rPr lang="en-US" sz="1600" dirty="0">
                          <a:latin typeface="+mn-lt"/>
                        </a:rPr>
                        <a:t>Jeremiah 3:12-19</a:t>
                      </a:r>
                    </a:p>
                  </a:txBody>
                  <a:tcPr>
                    <a:solidFill>
                      <a:schemeClr val="bg1"/>
                    </a:solidFill>
                  </a:tcPr>
                </a:tc>
                <a:tc>
                  <a:txBody>
                    <a:bodyPr/>
                    <a:lstStyle/>
                    <a:p>
                      <a:r>
                        <a:rPr lang="en-US" sz="1600" dirty="0">
                          <a:latin typeface="+mn-lt"/>
                        </a:rPr>
                        <a:t>Premortal Condition and Jeremiah’s Calling</a:t>
                      </a:r>
                    </a:p>
                    <a:p>
                      <a:r>
                        <a:rPr lang="en-US" sz="1600" b="0" i="0" kern="1200" dirty="0">
                          <a:solidFill>
                            <a:schemeClr val="tx1"/>
                          </a:solidFill>
                          <a:effectLst/>
                          <a:latin typeface="+mn-lt"/>
                          <a:ea typeface="+mn-ea"/>
                          <a:cs typeface="+mn-cs"/>
                        </a:rPr>
                        <a:t>Prophecy of the return of Israel from the scattered condition, gathering one of a city and two of a family to Zion, a pleasant land where Israel and Judah can dwell in safety and peace</a:t>
                      </a:r>
                      <a:endParaRPr lang="en-US" sz="1600" dirty="0">
                        <a:latin typeface="+mn-lt"/>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1600" dirty="0">
                          <a:latin typeface="+mn-lt"/>
                        </a:rPr>
                        <a:t>Jeremiah 7-20</a:t>
                      </a:r>
                    </a:p>
                  </a:txBody>
                  <a:tcPr>
                    <a:solidFill>
                      <a:schemeClr val="bg1"/>
                    </a:solidFill>
                  </a:tcPr>
                </a:tc>
                <a:tc>
                  <a:txBody>
                    <a:bodyPr/>
                    <a:lstStyle/>
                    <a:p>
                      <a:r>
                        <a:rPr lang="en-US" sz="1600" dirty="0">
                          <a:latin typeface="+mn-lt"/>
                        </a:rPr>
                        <a:t>Prophecies under </a:t>
                      </a:r>
                      <a:r>
                        <a:rPr lang="en-US" sz="1600" dirty="0" err="1">
                          <a:latin typeface="+mn-lt"/>
                        </a:rPr>
                        <a:t>Jehoiakim</a:t>
                      </a:r>
                      <a:endParaRPr lang="en-US" sz="1600" dirty="0">
                        <a:latin typeface="+mn-lt"/>
                      </a:endParaRPr>
                    </a:p>
                  </a:txBody>
                  <a:tcPr>
                    <a:solidFill>
                      <a:schemeClr val="bg1"/>
                    </a:solidFill>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1"/>
                  </a:ext>
                </a:extLst>
              </a:tr>
              <a:tr h="370840">
                <a:tc>
                  <a:txBody>
                    <a:bodyPr/>
                    <a:lstStyle/>
                    <a:p>
                      <a:r>
                        <a:rPr lang="en-US" sz="1600" dirty="0">
                          <a:latin typeface="+mn-lt"/>
                        </a:rPr>
                        <a:t>Jeremiah 21-38</a:t>
                      </a:r>
                    </a:p>
                  </a:txBody>
                  <a:tcPr>
                    <a:solidFill>
                      <a:schemeClr val="bg1"/>
                    </a:solidFill>
                  </a:tcPr>
                </a:tc>
                <a:tc>
                  <a:txBody>
                    <a:bodyPr/>
                    <a:lstStyle/>
                    <a:p>
                      <a:r>
                        <a:rPr lang="en-US" sz="1600" dirty="0">
                          <a:solidFill>
                            <a:srgbClr val="333333"/>
                          </a:solidFill>
                          <a:latin typeface="+mn-lt"/>
                        </a:rPr>
                        <a:t>Prophecies under Zedekiah </a:t>
                      </a:r>
                      <a:endParaRPr lang="en-US" sz="1600" dirty="0">
                        <a:latin typeface="+mn-lt"/>
                      </a:endParaRPr>
                    </a:p>
                  </a:txBody>
                  <a:tcPr>
                    <a:solidFill>
                      <a:schemeClr val="bg1"/>
                    </a:solidFill>
                  </a:tcPr>
                </a:tc>
                <a:tc>
                  <a:txBody>
                    <a:bodyPr/>
                    <a:lstStyle/>
                    <a:p>
                      <a:r>
                        <a:rPr lang="en-US" sz="1600" dirty="0">
                          <a:latin typeface="+mn-lt"/>
                        </a:rPr>
                        <a:t>Jeremiah 21-23</a:t>
                      </a:r>
                    </a:p>
                  </a:txBody>
                  <a:tcPr>
                    <a:solidFill>
                      <a:schemeClr val="bg1"/>
                    </a:solidFill>
                  </a:tcPr>
                </a:tc>
                <a:tc>
                  <a:txBody>
                    <a:bodyPr/>
                    <a:lstStyle/>
                    <a:p>
                      <a:r>
                        <a:rPr lang="en-US" sz="1600" dirty="0">
                          <a:latin typeface="+mn-lt"/>
                        </a:rPr>
                        <a:t>On</a:t>
                      </a:r>
                      <a:r>
                        <a:rPr lang="en-US" sz="1600" baseline="0" dirty="0">
                          <a:latin typeface="+mn-lt"/>
                        </a:rPr>
                        <a:t> pastors or rulers of people, with promise of king Messiah</a:t>
                      </a:r>
                      <a:endParaRPr lang="en-US" sz="1600" dirty="0">
                        <a:latin typeface="+mn-lt"/>
                      </a:endParaRPr>
                    </a:p>
                  </a:txBody>
                  <a:tcPr>
                    <a:solidFill>
                      <a:schemeClr val="bg1"/>
                    </a:solidFill>
                  </a:tcPr>
                </a:tc>
                <a:extLst>
                  <a:ext uri="{0D108BD9-81ED-4DB2-BD59-A6C34878D82A}">
                    <a16:rowId xmlns:a16="http://schemas.microsoft.com/office/drawing/2014/main" val="10002"/>
                  </a:ext>
                </a:extLst>
              </a:tr>
              <a:tr h="370840">
                <a:tc>
                  <a:txBody>
                    <a:bodyPr/>
                    <a:lstStyle/>
                    <a:p>
                      <a:endParaRPr lang="en-US" sz="1600">
                        <a:latin typeface="+mn-lt"/>
                      </a:endParaRPr>
                    </a:p>
                  </a:txBody>
                  <a:tcPr>
                    <a:solidFill>
                      <a:schemeClr val="bg1"/>
                    </a:solidFill>
                  </a:tcPr>
                </a:tc>
                <a:tc>
                  <a:txBody>
                    <a:bodyPr/>
                    <a:lstStyle/>
                    <a:p>
                      <a:endParaRPr lang="en-US" sz="1600">
                        <a:latin typeface="+mn-lt"/>
                      </a:endParaRPr>
                    </a:p>
                  </a:txBody>
                  <a:tcPr>
                    <a:solidFill>
                      <a:schemeClr val="bg1"/>
                    </a:solidFill>
                  </a:tcPr>
                </a:tc>
                <a:tc>
                  <a:txBody>
                    <a:bodyPr/>
                    <a:lstStyle/>
                    <a:p>
                      <a:r>
                        <a:rPr lang="en-US" sz="1600" dirty="0">
                          <a:latin typeface="+mn-lt"/>
                        </a:rPr>
                        <a:t>Jeremiah 24</a:t>
                      </a:r>
                    </a:p>
                  </a:txBody>
                  <a:tcPr>
                    <a:solidFill>
                      <a:schemeClr val="bg1"/>
                    </a:solidFill>
                  </a:tcPr>
                </a:tc>
                <a:tc>
                  <a:txBody>
                    <a:bodyPr/>
                    <a:lstStyle/>
                    <a:p>
                      <a:r>
                        <a:rPr lang="en-US" sz="1600" dirty="0">
                          <a:latin typeface="+mn-lt"/>
                        </a:rPr>
                        <a:t>Exiles carried away with </a:t>
                      </a:r>
                      <a:r>
                        <a:rPr lang="en-US" sz="1600" dirty="0" err="1">
                          <a:latin typeface="+mn-lt"/>
                        </a:rPr>
                        <a:t>Jehoiachin</a:t>
                      </a:r>
                      <a:endParaRPr lang="en-US" sz="1600" dirty="0">
                        <a:latin typeface="+mn-lt"/>
                      </a:endParaRPr>
                    </a:p>
                  </a:txBody>
                  <a:tcPr>
                    <a:solidFill>
                      <a:schemeClr val="bg1"/>
                    </a:solidFill>
                  </a:tcPr>
                </a:tc>
                <a:extLst>
                  <a:ext uri="{0D108BD9-81ED-4DB2-BD59-A6C34878D82A}">
                    <a16:rowId xmlns:a16="http://schemas.microsoft.com/office/drawing/2014/main" val="10003"/>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26-29 </a:t>
                      </a:r>
                    </a:p>
                  </a:txBody>
                  <a:tcPr>
                    <a:solidFill>
                      <a:schemeClr val="bg1"/>
                    </a:solidFill>
                  </a:tcPr>
                </a:tc>
                <a:tc>
                  <a:txBody>
                    <a:bodyPr/>
                    <a:lstStyle/>
                    <a:p>
                      <a:r>
                        <a:rPr lang="en-US" sz="1600" dirty="0">
                          <a:latin typeface="+mn-lt"/>
                        </a:rPr>
                        <a:t>False prophets and containing the prophet’s letter to the exiles in Babylon, warning against the prophets there</a:t>
                      </a:r>
                    </a:p>
                  </a:txBody>
                  <a:tcPr>
                    <a:solidFill>
                      <a:schemeClr val="bg1"/>
                    </a:solidFill>
                  </a:tcPr>
                </a:tc>
                <a:extLst>
                  <a:ext uri="{0D108BD9-81ED-4DB2-BD59-A6C34878D82A}">
                    <a16:rowId xmlns:a16="http://schemas.microsoft.com/office/drawing/2014/main" val="10004"/>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30-33</a:t>
                      </a:r>
                    </a:p>
                  </a:txBody>
                  <a:tcPr>
                    <a:solidFill>
                      <a:schemeClr val="bg1"/>
                    </a:solidFill>
                  </a:tcPr>
                </a:tc>
                <a:tc>
                  <a:txBody>
                    <a:bodyPr/>
                    <a:lstStyle/>
                    <a:p>
                      <a:r>
                        <a:rPr lang="en-US" sz="1600" dirty="0">
                          <a:latin typeface="+mn-lt"/>
                        </a:rPr>
                        <a:t>Prophecies of the latter-day restoration of Israel and the gospel covenant, containing the story of the prophet’s buying a field, showing the firmness of his faith in the people’s restitution</a:t>
                      </a:r>
                    </a:p>
                  </a:txBody>
                  <a:tcPr>
                    <a:solidFill>
                      <a:schemeClr val="bg1"/>
                    </a:solidFill>
                  </a:tcPr>
                </a:tc>
                <a:extLst>
                  <a:ext uri="{0D108BD9-81ED-4DB2-BD59-A6C34878D82A}">
                    <a16:rowId xmlns:a16="http://schemas.microsoft.com/office/drawing/2014/main" val="10005"/>
                  </a:ext>
                </a:extLst>
              </a:tr>
              <a:tr h="370840">
                <a:tc>
                  <a:txBody>
                    <a:bodyPr/>
                    <a:lstStyle/>
                    <a:p>
                      <a:endParaRPr lang="en-US" sz="1600">
                        <a:latin typeface="+mn-lt"/>
                      </a:endParaRP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tc>
                  <a:txBody>
                    <a:bodyPr/>
                    <a:lstStyle/>
                    <a:p>
                      <a:r>
                        <a:rPr lang="en-US" sz="1600" dirty="0">
                          <a:latin typeface="+mn-lt"/>
                        </a:rPr>
                        <a:t>Jeremiah 34-38</a:t>
                      </a:r>
                    </a:p>
                  </a:txBody>
                  <a:tcPr>
                    <a:solidFill>
                      <a:schemeClr val="accent5">
                        <a:lumMod val="20000"/>
                        <a:lumOff val="80000"/>
                      </a:schemeClr>
                    </a:solidFill>
                  </a:tcPr>
                </a:tc>
                <a:tc>
                  <a:txBody>
                    <a:bodyPr/>
                    <a:lstStyle/>
                    <a:p>
                      <a:r>
                        <a:rPr lang="en-US" sz="1600" dirty="0">
                          <a:latin typeface="+mn-lt"/>
                        </a:rPr>
                        <a:t>Narratives of the treatment of the prophet and other events during the last times of the siege</a:t>
                      </a:r>
                    </a:p>
                  </a:txBody>
                  <a:tcPr>
                    <a:solidFill>
                      <a:schemeClr val="accent5">
                        <a:lumMod val="20000"/>
                        <a:lumOff val="80000"/>
                      </a:schemeClr>
                    </a:solidFill>
                  </a:tcPr>
                </a:tc>
                <a:extLst>
                  <a:ext uri="{0D108BD9-81ED-4DB2-BD59-A6C34878D82A}">
                    <a16:rowId xmlns:a16="http://schemas.microsoft.com/office/drawing/2014/main" val="10006"/>
                  </a:ext>
                </a:extLst>
              </a:tr>
              <a:tr h="370840">
                <a:tc>
                  <a:txBody>
                    <a:bodyPr/>
                    <a:lstStyle/>
                    <a:p>
                      <a:r>
                        <a:rPr lang="en-US" sz="1600" dirty="0">
                          <a:latin typeface="+mn-lt"/>
                        </a:rPr>
                        <a:t>Jeremiah 39-44</a:t>
                      </a:r>
                    </a:p>
                  </a:txBody>
                  <a:tcPr>
                    <a:solidFill>
                      <a:schemeClr val="accent5">
                        <a:lumMod val="20000"/>
                        <a:lumOff val="80000"/>
                      </a:schemeClr>
                    </a:solidFill>
                  </a:tcPr>
                </a:tc>
                <a:tc>
                  <a:txBody>
                    <a:bodyPr/>
                    <a:lstStyle/>
                    <a:p>
                      <a:r>
                        <a:rPr lang="en-US" sz="1600" dirty="0">
                          <a:latin typeface="+mn-lt"/>
                        </a:rPr>
                        <a:t>The prophet’s history and other events after the fall of the city</a:t>
                      </a: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extLst>
                  <a:ext uri="{0D108BD9-81ED-4DB2-BD59-A6C34878D82A}">
                    <a16:rowId xmlns:a16="http://schemas.microsoft.com/office/drawing/2014/main" val="10007"/>
                  </a:ext>
                </a:extLst>
              </a:tr>
              <a:tr h="370840">
                <a:tc>
                  <a:txBody>
                    <a:bodyPr/>
                    <a:lstStyle/>
                    <a:p>
                      <a:r>
                        <a:rPr lang="en-US" sz="1600" dirty="0">
                          <a:latin typeface="+mn-lt"/>
                        </a:rPr>
                        <a:t>Jeremiah 46-51</a:t>
                      </a:r>
                    </a:p>
                  </a:txBody>
                  <a:tcPr/>
                </a:tc>
                <a:tc>
                  <a:txBody>
                    <a:bodyPr/>
                    <a:lstStyle/>
                    <a:p>
                      <a:r>
                        <a:rPr lang="en-US" sz="1600" dirty="0">
                          <a:latin typeface="+mn-lt"/>
                        </a:rPr>
                        <a:t>Prophecies against foreign</a:t>
                      </a:r>
                      <a:r>
                        <a:rPr lang="en-US" sz="1600" baseline="0" dirty="0">
                          <a:latin typeface="+mn-lt"/>
                        </a:rPr>
                        <a:t> nations</a:t>
                      </a:r>
                      <a:endParaRPr lang="en-US" sz="1600" dirty="0">
                        <a:latin typeface="+mn-lt"/>
                      </a:endParaRPr>
                    </a:p>
                  </a:txBody>
                  <a:tcPr/>
                </a:tc>
                <a:tc>
                  <a:txBody>
                    <a:bodyPr/>
                    <a:lstStyle/>
                    <a:p>
                      <a:r>
                        <a:rPr lang="en-US" sz="1600" dirty="0">
                          <a:latin typeface="+mn-lt"/>
                        </a:rPr>
                        <a:t>Jeremiah 50-51</a:t>
                      </a:r>
                    </a:p>
                  </a:txBody>
                  <a:tcPr/>
                </a:tc>
                <a:tc>
                  <a:txBody>
                    <a:bodyPr/>
                    <a:lstStyle/>
                    <a:p>
                      <a:r>
                        <a:rPr lang="en-US" sz="1600" dirty="0">
                          <a:latin typeface="+mn-lt"/>
                        </a:rPr>
                        <a:t>In their</a:t>
                      </a:r>
                      <a:r>
                        <a:rPr lang="en-US" sz="1600" baseline="0" dirty="0">
                          <a:latin typeface="+mn-lt"/>
                        </a:rPr>
                        <a:t> present form are later than Jeremiah</a:t>
                      </a:r>
                      <a:endParaRPr lang="en-US" sz="1600" dirty="0">
                        <a:latin typeface="+mn-lt"/>
                      </a:endParaRPr>
                    </a:p>
                  </a:txBody>
                  <a:tcPr/>
                </a:tc>
                <a:extLst>
                  <a:ext uri="{0D108BD9-81ED-4DB2-BD59-A6C34878D82A}">
                    <a16:rowId xmlns:a16="http://schemas.microsoft.com/office/drawing/2014/main" val="10008"/>
                  </a:ext>
                </a:extLst>
              </a:tr>
              <a:tr h="370840">
                <a:tc>
                  <a:txBody>
                    <a:bodyPr/>
                    <a:lstStyle/>
                    <a:p>
                      <a:r>
                        <a:rPr lang="en-US" sz="1600" dirty="0">
                          <a:latin typeface="+mn-lt"/>
                        </a:rPr>
                        <a:t>Jeremiah</a:t>
                      </a:r>
                      <a:r>
                        <a:rPr lang="en-US" sz="1600" baseline="0" dirty="0">
                          <a:latin typeface="+mn-lt"/>
                        </a:rPr>
                        <a:t> 52</a:t>
                      </a:r>
                      <a:endParaRPr lang="en-US" sz="1600" dirty="0">
                        <a:latin typeface="+mn-lt"/>
                      </a:endParaRPr>
                    </a:p>
                  </a:txBody>
                  <a:tcPr/>
                </a:tc>
                <a:tc>
                  <a:txBody>
                    <a:bodyPr/>
                    <a:lstStyle/>
                    <a:p>
                      <a:r>
                        <a:rPr lang="en-US" sz="1600" dirty="0">
                          <a:latin typeface="+mn-lt"/>
                        </a:rPr>
                        <a:t>Historical conclusion</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751667" y="0"/>
            <a:ext cx="7687734" cy="584775"/>
          </a:xfrm>
          <a:prstGeom prst="rect">
            <a:avLst/>
          </a:prstGeom>
          <a:noFill/>
        </p:spPr>
        <p:txBody>
          <a:bodyPr wrap="square" rtlCol="0">
            <a:spAutoFit/>
          </a:bodyPr>
          <a:lstStyle/>
          <a:p>
            <a:r>
              <a:rPr lang="en-US" sz="3200" dirty="0"/>
              <a:t>Jeremiah At A Glance – Bible Dictionary</a:t>
            </a:r>
          </a:p>
        </p:txBody>
      </p:sp>
    </p:spTree>
    <p:extLst>
      <p:ext uri="{BB962C8B-B14F-4D97-AF65-F5344CB8AC3E}">
        <p14:creationId xmlns:p14="http://schemas.microsoft.com/office/powerpoint/2010/main" val="173524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Previously…</a:t>
            </a:r>
          </a:p>
        </p:txBody>
      </p:sp>
      <p:sp>
        <p:nvSpPr>
          <p:cNvPr id="7" name="TextBox 6"/>
          <p:cNvSpPr txBox="1"/>
          <p:nvPr/>
        </p:nvSpPr>
        <p:spPr>
          <a:xfrm>
            <a:off x="94307" y="6485977"/>
            <a:ext cx="2286000" cy="369332"/>
          </a:xfrm>
          <a:prstGeom prst="rect">
            <a:avLst/>
          </a:prstGeom>
          <a:noFill/>
        </p:spPr>
        <p:txBody>
          <a:bodyPr wrap="square" rtlCol="0">
            <a:spAutoFit/>
          </a:bodyPr>
          <a:lstStyle/>
          <a:p>
            <a:r>
              <a:rPr lang="en-US" dirty="0">
                <a:solidFill>
                  <a:schemeClr val="bg1"/>
                </a:solidFill>
              </a:rPr>
              <a:t>Jeremiah 30:3</a:t>
            </a:r>
          </a:p>
        </p:txBody>
      </p:sp>
      <p:sp>
        <p:nvSpPr>
          <p:cNvPr id="12" name="Rectangle 11"/>
          <p:cNvSpPr/>
          <p:nvPr/>
        </p:nvSpPr>
        <p:spPr>
          <a:xfrm>
            <a:off x="307975" y="1573647"/>
            <a:ext cx="5712089" cy="3785652"/>
          </a:xfrm>
          <a:prstGeom prst="rect">
            <a:avLst/>
          </a:prstGeom>
        </p:spPr>
        <p:txBody>
          <a:bodyPr wrap="square">
            <a:spAutoFit/>
          </a:bodyPr>
          <a:lstStyle/>
          <a:p>
            <a:r>
              <a:rPr lang="en-US" sz="2400" dirty="0">
                <a:solidFill>
                  <a:schemeClr val="bg1"/>
                </a:solidFill>
              </a:rPr>
              <a:t>Jeremiah was first taken in chains with all the other captured Jews as far as Ramah, a town about five miles north of Jerusalem. </a:t>
            </a:r>
          </a:p>
          <a:p>
            <a:endParaRPr lang="en-US" sz="2400" dirty="0">
              <a:solidFill>
                <a:schemeClr val="bg1"/>
              </a:solidFill>
            </a:endParaRPr>
          </a:p>
          <a:p>
            <a:r>
              <a:rPr lang="en-US" sz="2400" dirty="0">
                <a:solidFill>
                  <a:schemeClr val="bg1"/>
                </a:solidFill>
              </a:rPr>
              <a:t>The Babylonian ‘captain of the guard’ loosed his bonds, ‘gave him an allowance and a present,’ and sent him back to Gedaliah, the new governor of Judah, with instructions permitting him to dwell among the people or to go wherever he chose.</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9906000" y="6516725"/>
            <a:ext cx="2286000" cy="369332"/>
          </a:xfrm>
          <a:prstGeom prst="rect">
            <a:avLst/>
          </a:prstGeom>
          <a:noFill/>
        </p:spPr>
        <p:txBody>
          <a:bodyPr wrap="square" rtlCol="0">
            <a:spAutoFit/>
          </a:bodyPr>
          <a:lstStyle/>
          <a:p>
            <a:pPr algn="r"/>
            <a:r>
              <a:rPr lang="en-US" dirty="0">
                <a:solidFill>
                  <a:schemeClr val="bg1"/>
                </a:solidFill>
              </a:rPr>
              <a:t>(1)</a:t>
            </a:r>
          </a:p>
        </p:txBody>
      </p:sp>
      <p:pic>
        <p:nvPicPr>
          <p:cNvPr id="9218" name="Picture 2" descr="http://www.onefaithonechurch.com/wp-content/uploads/2014/11/paul-in-chains-472x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792" y="1807708"/>
            <a:ext cx="5880732" cy="348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Zedekiah Breaks A Covenant</a:t>
            </a:r>
          </a:p>
        </p:txBody>
      </p:sp>
      <p:sp>
        <p:nvSpPr>
          <p:cNvPr id="3" name="Rectangle 2"/>
          <p:cNvSpPr/>
          <p:nvPr/>
        </p:nvSpPr>
        <p:spPr>
          <a:xfrm>
            <a:off x="359173" y="1917958"/>
            <a:ext cx="5272082" cy="1938992"/>
          </a:xfrm>
          <a:prstGeom prst="rect">
            <a:avLst/>
          </a:prstGeom>
        </p:spPr>
        <p:txBody>
          <a:bodyPr wrap="square">
            <a:spAutoFit/>
          </a:bodyPr>
          <a:lstStyle/>
          <a:p>
            <a:r>
              <a:rPr lang="en-US" sz="2000" dirty="0">
                <a:solidFill>
                  <a:schemeClr val="bg1"/>
                </a:solidFill>
              </a:rPr>
              <a:t>“During the early period of the siege of Jerusalem, the men of the city released their Hebrew slaves. This may have been done partly because the old law required the release of slaves as provided for, and partly because of the need of manpower to defend the besieged city. </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34; Exodus 21:1</a:t>
            </a:r>
          </a:p>
        </p:txBody>
      </p:sp>
      <p:sp>
        <p:nvSpPr>
          <p:cNvPr id="5" name="Rectangle 4"/>
          <p:cNvSpPr/>
          <p:nvPr/>
        </p:nvSpPr>
        <p:spPr>
          <a:xfrm>
            <a:off x="1964602" y="738265"/>
            <a:ext cx="8736593" cy="923330"/>
          </a:xfrm>
          <a:prstGeom prst="rect">
            <a:avLst/>
          </a:prstGeom>
        </p:spPr>
        <p:txBody>
          <a:bodyPr wrap="square">
            <a:spAutoFit/>
          </a:bodyPr>
          <a:lstStyle/>
          <a:p>
            <a:r>
              <a:rPr lang="en-US" b="0" i="1" dirty="0">
                <a:solidFill>
                  <a:srgbClr val="FFFF00"/>
                </a:solidFill>
                <a:effectLst/>
                <a:latin typeface="Abadi" panose="020B0604020104020204" pitchFamily="34" charset="0"/>
              </a:rPr>
              <a:t>And if thy brother, an Hebrew man, or an Hebrew woman, be sold unto thee, and serve thee six years; then in the seventh year thou shalt let him go free from thee. Deut. 15:12</a:t>
            </a:r>
            <a:endParaRPr lang="en-US" i="1" dirty="0">
              <a:solidFill>
                <a:srgbClr val="FFFF00"/>
              </a:solidFill>
            </a:endParaRP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(2)</a:t>
            </a:r>
            <a:endParaRPr lang="en-US" dirty="0">
              <a:solidFill>
                <a:schemeClr val="bg1"/>
              </a:solidFill>
            </a:endParaRPr>
          </a:p>
        </p:txBody>
      </p:sp>
      <p:pic>
        <p:nvPicPr>
          <p:cNvPr id="10" name="Picture 4" descr="http://www.lordspeacechapel.org/images/john/zedek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606" y="1406329"/>
            <a:ext cx="2389870" cy="2327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5631255" y="4023737"/>
            <a:ext cx="6096000" cy="2031325"/>
          </a:xfrm>
          <a:prstGeom prst="rect">
            <a:avLst/>
          </a:prstGeom>
        </p:spPr>
        <p:txBody>
          <a:bodyPr>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release was guaranteed by a solemn covenant. Then the advance of the Egyptians seems to have caused the Babylonians to lift the siege. In spite of their solemn oath, and by ignoring the claims of brotherly love and ordinary justice, the men of the city proceeded to re-enslave their unfortunate brethren. This unrighteous act immediately brought down the Lord’s denunciation and terrible condemnation.”</a:t>
            </a:r>
            <a:endParaRPr lang="en-US" dirty="0">
              <a:solidFill>
                <a:schemeClr val="bg1"/>
              </a:solidFill>
            </a:endParaRPr>
          </a:p>
        </p:txBody>
      </p:sp>
      <p:pic>
        <p:nvPicPr>
          <p:cNvPr id="2050" name="Picture 2" descr="http://4.bp.blogspot.com/-_KzIvo3nORI/VNfEFD6RFZI/AAAAAAAAA7s/AWgav9vWprU/s1600/Screen%2BShot%2B2015-02-08%2Bat%2B2.15.34%2B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73" y="4190934"/>
            <a:ext cx="3597772" cy="201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Who Are the </a:t>
            </a:r>
            <a:r>
              <a:rPr lang="en-US" sz="4400" dirty="0" err="1">
                <a:solidFill>
                  <a:schemeClr val="bg1"/>
                </a:solidFill>
              </a:rPr>
              <a:t>Rachabites</a:t>
            </a:r>
            <a:r>
              <a:rPr lang="en-US" sz="4400" dirty="0">
                <a:solidFill>
                  <a:schemeClr val="bg1"/>
                </a:solidFill>
              </a:rPr>
              <a:t>?</a:t>
            </a:r>
          </a:p>
        </p:txBody>
      </p:sp>
      <p:sp>
        <p:nvSpPr>
          <p:cNvPr id="3" name="Rectangle 2"/>
          <p:cNvSpPr/>
          <p:nvPr/>
        </p:nvSpPr>
        <p:spPr>
          <a:xfrm>
            <a:off x="4261217" y="744998"/>
            <a:ext cx="5272082" cy="400110"/>
          </a:xfrm>
          <a:prstGeom prst="rect">
            <a:avLst/>
          </a:prstGeom>
        </p:spPr>
        <p:txBody>
          <a:bodyPr wrap="square">
            <a:spAutoFit/>
          </a:bodyPr>
          <a:lstStyle/>
          <a:p>
            <a:r>
              <a:rPr lang="en-US" sz="2000" dirty="0">
                <a:solidFill>
                  <a:srgbClr val="FFFF00"/>
                </a:solidFill>
              </a:rPr>
              <a:t>During the reign of </a:t>
            </a:r>
            <a:r>
              <a:rPr lang="en-US" sz="2000" dirty="0" err="1">
                <a:solidFill>
                  <a:srgbClr val="FFFF00"/>
                </a:solidFill>
              </a:rPr>
              <a:t>Jehoiakim</a:t>
            </a:r>
            <a:r>
              <a:rPr lang="en-US" sz="2000" dirty="0">
                <a:solidFill>
                  <a:srgbClr val="FFFF00"/>
                </a:solidFill>
              </a:rPr>
              <a:t> </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35; 2 Kings 10:15; 1 Chr. 2:55</a:t>
            </a:r>
          </a:p>
        </p:txBody>
      </p:sp>
      <p:sp>
        <p:nvSpPr>
          <p:cNvPr id="2" name="Rectangle 1"/>
          <p:cNvSpPr/>
          <p:nvPr/>
        </p:nvSpPr>
        <p:spPr>
          <a:xfrm>
            <a:off x="203703" y="1254874"/>
            <a:ext cx="3648546" cy="2308324"/>
          </a:xfrm>
          <a:prstGeom prst="rect">
            <a:avLst/>
          </a:prstGeom>
        </p:spPr>
        <p:txBody>
          <a:bodyPr wrap="square">
            <a:spAutoFit/>
          </a:bodyPr>
          <a:lstStyle/>
          <a:p>
            <a:r>
              <a:rPr lang="en-US" dirty="0">
                <a:solidFill>
                  <a:schemeClr val="bg1"/>
                </a:solidFill>
              </a:rPr>
              <a:t>The </a:t>
            </a:r>
            <a:r>
              <a:rPr lang="en-US" dirty="0" err="1">
                <a:solidFill>
                  <a:schemeClr val="bg1"/>
                </a:solidFill>
              </a:rPr>
              <a:t>Rechabites</a:t>
            </a:r>
            <a:r>
              <a:rPr lang="en-US" dirty="0">
                <a:solidFill>
                  <a:schemeClr val="bg1"/>
                </a:solidFill>
              </a:rPr>
              <a:t> made a covenant never to drink wine, refused to drink it when offered it by Jeremiah in the house of God. (These people had moved to Jerusalem to escape the invading Babylonians.)</a:t>
            </a:r>
          </a:p>
          <a:p>
            <a:endParaRPr lang="en-US" dirty="0">
              <a:solidFill>
                <a:schemeClr val="bg1"/>
              </a:solidFill>
            </a:endParaRPr>
          </a:p>
          <a:p>
            <a:r>
              <a:rPr lang="en-US" dirty="0">
                <a:solidFill>
                  <a:schemeClr val="bg1"/>
                </a:solidFill>
              </a:rPr>
              <a:t>They dwelt in tents</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(2)</a:t>
            </a:r>
            <a:endParaRPr lang="en-US" dirty="0">
              <a:solidFill>
                <a:schemeClr val="bg1"/>
              </a:solidFill>
            </a:endParaRPr>
          </a:p>
        </p:txBody>
      </p:sp>
      <p:sp>
        <p:nvSpPr>
          <p:cNvPr id="9" name="Rectangle 8"/>
          <p:cNvSpPr/>
          <p:nvPr/>
        </p:nvSpPr>
        <p:spPr>
          <a:xfrm>
            <a:off x="7148480" y="1406448"/>
            <a:ext cx="3616090" cy="1200329"/>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a:t>
            </a:r>
            <a:r>
              <a:rPr lang="en-US" b="0" i="0" dirty="0" err="1">
                <a:solidFill>
                  <a:schemeClr val="bg1"/>
                </a:solidFill>
                <a:effectLst/>
                <a:latin typeface="Calibri" panose="020F0502020204030204" pitchFamily="34" charset="0"/>
              </a:rPr>
              <a:t>Rechabites</a:t>
            </a:r>
            <a:r>
              <a:rPr lang="en-US" b="0" i="0" dirty="0">
                <a:solidFill>
                  <a:schemeClr val="bg1"/>
                </a:solidFill>
                <a:effectLst/>
                <a:latin typeface="Calibri" panose="020F0502020204030204" pitchFamily="34" charset="0"/>
              </a:rPr>
              <a:t> observed their covenants faithfully, even though they were not the covenant people of the Lord. </a:t>
            </a:r>
            <a:endParaRPr lang="en-US" dirty="0">
              <a:solidFill>
                <a:schemeClr val="bg1"/>
              </a:solidFill>
            </a:endParaRPr>
          </a:p>
        </p:txBody>
      </p:sp>
      <p:pic>
        <p:nvPicPr>
          <p:cNvPr id="1026" name="Picture 2" descr="http://1.bp.blogspot.com/-pH1vvcn5Au4/UgGUEQTE4_I/AAAAAAAABDo/2OnZaS0p00s/s1600/beduin-bedouin-camel-racing-n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742" y="3033608"/>
            <a:ext cx="3837129" cy="2730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ocusmagazine.org/wp-content/uploads/2013/08/Rechabites-Pict-1.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20" t="47013"/>
          <a:stretch/>
        </p:blipFill>
        <p:spPr bwMode="auto">
          <a:xfrm>
            <a:off x="1766195" y="3672965"/>
            <a:ext cx="4172107" cy="242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Baruch--Attendant</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36:1-8</a:t>
            </a:r>
          </a:p>
        </p:txBody>
      </p:sp>
      <p:sp>
        <p:nvSpPr>
          <p:cNvPr id="2" name="Rectangle 1"/>
          <p:cNvSpPr/>
          <p:nvPr/>
        </p:nvSpPr>
        <p:spPr>
          <a:xfrm>
            <a:off x="744615" y="945053"/>
            <a:ext cx="4278146" cy="2246769"/>
          </a:xfrm>
          <a:prstGeom prst="rect">
            <a:avLst/>
          </a:prstGeom>
        </p:spPr>
        <p:txBody>
          <a:bodyPr wrap="square">
            <a:spAutoFit/>
          </a:bodyPr>
          <a:lstStyle/>
          <a:p>
            <a:r>
              <a:rPr lang="en-US" sz="2000" dirty="0">
                <a:solidFill>
                  <a:schemeClr val="bg1"/>
                </a:solidFill>
              </a:rPr>
              <a:t>“In the fourth year of the reign of </a:t>
            </a:r>
            <a:r>
              <a:rPr lang="en-US" sz="2000" dirty="0" err="1">
                <a:solidFill>
                  <a:schemeClr val="bg1"/>
                </a:solidFill>
              </a:rPr>
              <a:t>Jehoiakim</a:t>
            </a:r>
            <a:r>
              <a:rPr lang="en-US" sz="2000" dirty="0">
                <a:solidFill>
                  <a:schemeClr val="bg1"/>
                </a:solidFill>
              </a:rPr>
              <a:t> the word of the Lord came to Jeremiah, bidding him commit to writing all the addresses he had previously delivered, that Judah might, if it were possible, still regard the </a:t>
            </a:r>
            <a:r>
              <a:rPr lang="en-US" sz="2000" dirty="0" err="1">
                <a:solidFill>
                  <a:schemeClr val="bg1"/>
                </a:solidFill>
              </a:rPr>
              <a:t>threatenings</a:t>
            </a:r>
            <a:r>
              <a:rPr lang="en-US" sz="2000" dirty="0">
                <a:solidFill>
                  <a:schemeClr val="bg1"/>
                </a:solidFill>
              </a:rPr>
              <a:t> and return.</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(3)</a:t>
            </a:r>
            <a:endParaRPr lang="en-US" dirty="0">
              <a:solidFill>
                <a:schemeClr val="bg1"/>
              </a:solidFill>
            </a:endParaRPr>
          </a:p>
        </p:txBody>
      </p:sp>
      <p:sp>
        <p:nvSpPr>
          <p:cNvPr id="10" name="Rectangle 9"/>
          <p:cNvSpPr/>
          <p:nvPr/>
        </p:nvSpPr>
        <p:spPr>
          <a:xfrm>
            <a:off x="4325557" y="4642697"/>
            <a:ext cx="7147937" cy="1323439"/>
          </a:xfrm>
          <a:prstGeom prst="rect">
            <a:avLst/>
          </a:prstGeom>
        </p:spPr>
        <p:txBody>
          <a:bodyPr wrap="square">
            <a:spAutoFit/>
          </a:bodyPr>
          <a:lstStyle/>
          <a:p>
            <a:r>
              <a:rPr lang="en-US" sz="2000" b="0" i="0" dirty="0">
                <a:solidFill>
                  <a:schemeClr val="bg1"/>
                </a:solidFill>
                <a:effectLst/>
              </a:rPr>
              <a:t>In accordance with this command, he got all the words of the Lord written down in a book by his attendant Baruch, with the further instruction that this should be read on the fast-day in the temple to the people who came out of the country into Jerusalem.</a:t>
            </a:r>
            <a:endParaRPr lang="en-US" sz="2000" dirty="0">
              <a:solidFill>
                <a:schemeClr val="bg1"/>
              </a:solidFill>
            </a:endParaRPr>
          </a:p>
        </p:txBody>
      </p:sp>
      <p:pic>
        <p:nvPicPr>
          <p:cNvPr id="1030" name="Picture 6" descr="Jeremiah’s re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999" y="945053"/>
            <a:ext cx="428625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bleexplained.com/prophets/jere/scri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619" y="3491799"/>
            <a:ext cx="2315592" cy="289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2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Baruch Reads Prophecy</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36:9-19</a:t>
            </a:r>
          </a:p>
        </p:txBody>
      </p:sp>
      <p:sp>
        <p:nvSpPr>
          <p:cNvPr id="2" name="Rectangle 1"/>
          <p:cNvSpPr/>
          <p:nvPr/>
        </p:nvSpPr>
        <p:spPr>
          <a:xfrm>
            <a:off x="665428" y="1266523"/>
            <a:ext cx="3933731" cy="1477328"/>
          </a:xfrm>
          <a:prstGeom prst="rect">
            <a:avLst/>
          </a:prstGeom>
        </p:spPr>
        <p:txBody>
          <a:bodyPr wrap="square">
            <a:spAutoFit/>
          </a:bodyPr>
          <a:lstStyle/>
          <a:p>
            <a:r>
              <a:rPr lang="en-US" dirty="0">
                <a:solidFill>
                  <a:schemeClr val="bg1"/>
                </a:solidFill>
              </a:rPr>
              <a:t>When, after this, in the ninth month of the fifth year of </a:t>
            </a:r>
            <a:r>
              <a:rPr lang="en-US" dirty="0" err="1">
                <a:solidFill>
                  <a:schemeClr val="bg1"/>
                </a:solidFill>
              </a:rPr>
              <a:t>Jehoiakim</a:t>
            </a:r>
            <a:r>
              <a:rPr lang="en-US" dirty="0">
                <a:solidFill>
                  <a:schemeClr val="bg1"/>
                </a:solidFill>
              </a:rPr>
              <a:t>, a fast was appointed, Baruch read the prophecies to the assembled people in the chamber of </a:t>
            </a:r>
            <a:r>
              <a:rPr lang="en-US" dirty="0" err="1">
                <a:solidFill>
                  <a:schemeClr val="bg1"/>
                </a:solidFill>
              </a:rPr>
              <a:t>Gemariah</a:t>
            </a:r>
            <a:r>
              <a:rPr lang="en-US" dirty="0">
                <a:solidFill>
                  <a:schemeClr val="bg1"/>
                </a:solidFill>
              </a:rPr>
              <a:t> in the temple.</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(3)</a:t>
            </a:r>
            <a:endParaRPr lang="en-US" dirty="0">
              <a:solidFill>
                <a:schemeClr val="bg1"/>
              </a:solidFill>
            </a:endParaRPr>
          </a:p>
        </p:txBody>
      </p:sp>
      <p:sp>
        <p:nvSpPr>
          <p:cNvPr id="10" name="Rectangle 9"/>
          <p:cNvSpPr/>
          <p:nvPr/>
        </p:nvSpPr>
        <p:spPr>
          <a:xfrm>
            <a:off x="5175564" y="4501029"/>
            <a:ext cx="6096000" cy="1477328"/>
          </a:xfrm>
          <a:prstGeom prst="rect">
            <a:avLst/>
          </a:prstGeom>
        </p:spPr>
        <p:txBody>
          <a:bodyPr>
            <a:spAutoFit/>
          </a:bodyPr>
          <a:lstStyle/>
          <a:p>
            <a:r>
              <a:rPr lang="en-US" dirty="0" err="1">
                <a:solidFill>
                  <a:schemeClr val="bg1"/>
                </a:solidFill>
              </a:rPr>
              <a:t>Michaiah</a:t>
            </a:r>
            <a:r>
              <a:rPr lang="en-US" dirty="0">
                <a:solidFill>
                  <a:schemeClr val="bg1"/>
                </a:solidFill>
              </a:rPr>
              <a:t> the son of </a:t>
            </a:r>
            <a:r>
              <a:rPr lang="en-US" dirty="0" err="1">
                <a:solidFill>
                  <a:schemeClr val="bg1"/>
                </a:solidFill>
              </a:rPr>
              <a:t>Gemariah</a:t>
            </a:r>
            <a:r>
              <a:rPr lang="en-US" dirty="0">
                <a:solidFill>
                  <a:schemeClr val="bg1"/>
                </a:solidFill>
              </a:rPr>
              <a:t> mentioned the matter to the princes who were assembled in the royal palace; these then sent for Baruch with the roll, and made him read it to them. But they were so frightened by what was read to them that they deemed it necessary to inform the king regarding it.</a:t>
            </a:r>
          </a:p>
        </p:txBody>
      </p:sp>
      <p:pic>
        <p:nvPicPr>
          <p:cNvPr id="8194" name="Picture 2" descr="https://upload.wikimedia.org/wikipedia/commons/thumb/8/84/YemeniJew1914.jpg/416px-YemeniJew1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61" y="858591"/>
            <a:ext cx="2189587" cy="315805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bibleencyclopedia.com/picturesjpeg/Josiah_finds_book_of_law_1124-343.jpg"/>
          <p:cNvPicPr>
            <a:picLocks noChangeAspect="1" noChangeArrowheads="1"/>
          </p:cNvPicPr>
          <p:nvPr/>
        </p:nvPicPr>
        <p:blipFill rotWithShape="1">
          <a:blip r:embed="rId4">
            <a:extLst>
              <a:ext uri="{28A0092B-C50C-407E-A947-70E740481C1C}">
                <a14:useLocalDpi xmlns:a14="http://schemas.microsoft.com/office/drawing/2010/main" val="0"/>
              </a:ext>
            </a:extLst>
          </a:blip>
          <a:srcRect l="1619" t="15171" r="241" b="19589"/>
          <a:stretch/>
        </p:blipFill>
        <p:spPr bwMode="auto">
          <a:xfrm>
            <a:off x="1550902" y="3151783"/>
            <a:ext cx="2901288" cy="293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King (</a:t>
            </a:r>
            <a:r>
              <a:rPr lang="en-US" sz="4400" dirty="0" err="1">
                <a:solidFill>
                  <a:schemeClr val="bg1"/>
                </a:solidFill>
              </a:rPr>
              <a:t>Jehoiakim</a:t>
            </a:r>
            <a:r>
              <a:rPr lang="en-US" sz="4400" dirty="0">
                <a:solidFill>
                  <a:schemeClr val="bg1"/>
                </a:solidFill>
              </a:rPr>
              <a:t>) Cuts the Roll Destroys Roll</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36:20-32</a:t>
            </a:r>
          </a:p>
        </p:txBody>
      </p:sp>
      <p:sp>
        <p:nvSpPr>
          <p:cNvPr id="2" name="Rectangle 1"/>
          <p:cNvSpPr/>
          <p:nvPr/>
        </p:nvSpPr>
        <p:spPr>
          <a:xfrm>
            <a:off x="332714" y="1057468"/>
            <a:ext cx="3933731" cy="2585323"/>
          </a:xfrm>
          <a:prstGeom prst="rect">
            <a:avLst/>
          </a:prstGeom>
        </p:spPr>
        <p:txBody>
          <a:bodyPr wrap="square">
            <a:spAutoFit/>
          </a:bodyPr>
          <a:lstStyle/>
          <a:p>
            <a:r>
              <a:rPr lang="en-US" dirty="0">
                <a:solidFill>
                  <a:schemeClr val="bg1"/>
                </a:solidFill>
              </a:rPr>
              <a:t>At their advice, the king had the roll brought and some of it read before him; but scarcely had some few columns been read, when he cut the roll into pieces and threw them into the pan of coals burning in the room, at the same time commanding that Baruch and Jeremiah should be brought to him; but God hid them.</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(3)</a:t>
            </a:r>
            <a:endParaRPr lang="en-US" dirty="0">
              <a:solidFill>
                <a:schemeClr val="bg1"/>
              </a:solidFill>
            </a:endParaRPr>
          </a:p>
        </p:txBody>
      </p:sp>
      <p:sp>
        <p:nvSpPr>
          <p:cNvPr id="10" name="Rectangle 9"/>
          <p:cNvSpPr/>
          <p:nvPr/>
        </p:nvSpPr>
        <p:spPr>
          <a:xfrm>
            <a:off x="6916847" y="1674672"/>
            <a:ext cx="4287658" cy="1754326"/>
          </a:xfrm>
          <a:prstGeom prst="rect">
            <a:avLst/>
          </a:prstGeom>
        </p:spPr>
        <p:txBody>
          <a:bodyPr wrap="square">
            <a:spAutoFit/>
          </a:bodyPr>
          <a:lstStyle/>
          <a:p>
            <a:r>
              <a:rPr lang="en-US" dirty="0">
                <a:solidFill>
                  <a:schemeClr val="bg1"/>
                </a:solidFill>
              </a:rPr>
              <a:t>After this roll had been burnt, the Lord commanded the prophet to get all his words written on a new roll, and to predict an ignominious fate for King </a:t>
            </a:r>
            <a:r>
              <a:rPr lang="en-US" dirty="0" err="1">
                <a:solidFill>
                  <a:schemeClr val="bg1"/>
                </a:solidFill>
              </a:rPr>
              <a:t>Jehoiakim</a:t>
            </a:r>
            <a:r>
              <a:rPr lang="en-US" dirty="0">
                <a:solidFill>
                  <a:schemeClr val="bg1"/>
                </a:solidFill>
              </a:rPr>
              <a:t>; whereupon Jeremiah once more dictated his addresses to Baruch.”</a:t>
            </a:r>
          </a:p>
        </p:txBody>
      </p:sp>
      <p:grpSp>
        <p:nvGrpSpPr>
          <p:cNvPr id="9" name="Group 8"/>
          <p:cNvGrpSpPr/>
          <p:nvPr/>
        </p:nvGrpSpPr>
        <p:grpSpPr>
          <a:xfrm>
            <a:off x="2996552" y="3937154"/>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31533" y="1191131"/>
              <a:ext cx="2293346" cy="1077218"/>
            </a:xfrm>
            <a:prstGeom prst="rect">
              <a:avLst/>
            </a:prstGeom>
          </p:spPr>
          <p:txBody>
            <a:bodyPr wrap="square">
              <a:spAutoFit/>
            </a:bodyPr>
            <a:lstStyle/>
            <a:p>
              <a:pPr algn="ctr"/>
              <a:r>
                <a:rPr lang="en-US" sz="1600" b="1" dirty="0"/>
                <a:t>The Lord’s words will be fulfilled regardless of whether we believe in them</a:t>
              </a:r>
              <a:endParaRPr lang="en-US" sz="1600" i="1" dirty="0"/>
            </a:p>
          </p:txBody>
        </p:sp>
      </p:grpSp>
      <p:pic>
        <p:nvPicPr>
          <p:cNvPr id="24" name="Picture 4" descr="https://upload.wikimedia.org/wikipedia/commons/d/d4/The_House_of_Leaves_-_Burning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01" t="5034"/>
          <a:stretch/>
        </p:blipFill>
        <p:spPr bwMode="auto">
          <a:xfrm>
            <a:off x="8625801" y="3428998"/>
            <a:ext cx="2377836" cy="325698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keyway.ca/jpg/jehoiakim.jpg"/>
          <p:cNvPicPr>
            <a:picLocks noChangeAspect="1" noChangeArrowheads="1"/>
          </p:cNvPicPr>
          <p:nvPr/>
        </p:nvPicPr>
        <p:blipFill rotWithShape="1">
          <a:blip r:embed="rId4">
            <a:extLst>
              <a:ext uri="{28A0092B-C50C-407E-A947-70E740481C1C}">
                <a14:useLocalDpi xmlns:a14="http://schemas.microsoft.com/office/drawing/2010/main" val="0"/>
              </a:ext>
            </a:extLst>
          </a:blip>
          <a:srcRect r="5447" b="14731"/>
          <a:stretch/>
        </p:blipFill>
        <p:spPr bwMode="auto">
          <a:xfrm>
            <a:off x="4278327" y="1243432"/>
            <a:ext cx="2258188" cy="247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9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King (</a:t>
            </a:r>
            <a:r>
              <a:rPr lang="en-US" sz="4400" dirty="0" err="1">
                <a:solidFill>
                  <a:schemeClr val="bg1"/>
                </a:solidFill>
              </a:rPr>
              <a:t>Jehoiakim</a:t>
            </a:r>
            <a:r>
              <a:rPr lang="en-US" sz="4400" dirty="0">
                <a:solidFill>
                  <a:schemeClr val="bg1"/>
                </a:solidFill>
              </a:rPr>
              <a:t>) Rebels Against Babylon</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37-39</a:t>
            </a:r>
          </a:p>
        </p:txBody>
      </p:sp>
      <p:sp>
        <p:nvSpPr>
          <p:cNvPr id="2" name="Rectangle 1"/>
          <p:cNvSpPr/>
          <p:nvPr/>
        </p:nvSpPr>
        <p:spPr>
          <a:xfrm>
            <a:off x="737856" y="1237172"/>
            <a:ext cx="4485993" cy="4801314"/>
          </a:xfrm>
          <a:prstGeom prst="rect">
            <a:avLst/>
          </a:prstGeom>
        </p:spPr>
        <p:txBody>
          <a:bodyPr wrap="square">
            <a:spAutoFit/>
          </a:bodyPr>
          <a:lstStyle/>
          <a:p>
            <a:r>
              <a:rPr lang="en-US" dirty="0">
                <a:solidFill>
                  <a:schemeClr val="bg1"/>
                </a:solidFill>
              </a:rPr>
              <a:t>When King </a:t>
            </a:r>
            <a:r>
              <a:rPr lang="en-US" dirty="0" err="1">
                <a:solidFill>
                  <a:schemeClr val="bg1"/>
                </a:solidFill>
              </a:rPr>
              <a:t>Jehoiachin</a:t>
            </a:r>
            <a:r>
              <a:rPr lang="en-US" dirty="0">
                <a:solidFill>
                  <a:schemeClr val="bg1"/>
                </a:solidFill>
              </a:rPr>
              <a:t> rebelled against Babylon, he was deposed and his uncle, Zedekiah, was placed on the throne. </a:t>
            </a:r>
          </a:p>
          <a:p>
            <a:endParaRPr lang="en-US" dirty="0">
              <a:solidFill>
                <a:schemeClr val="bg1"/>
              </a:solidFill>
            </a:endParaRPr>
          </a:p>
          <a:p>
            <a:r>
              <a:rPr lang="en-US" dirty="0">
                <a:solidFill>
                  <a:schemeClr val="bg1"/>
                </a:solidFill>
              </a:rPr>
              <a:t>By this time it should have been obvious that Jeremiah’s prophecies were coming to pass. </a:t>
            </a:r>
          </a:p>
          <a:p>
            <a:endParaRPr lang="en-US" dirty="0">
              <a:solidFill>
                <a:schemeClr val="bg1"/>
              </a:solidFill>
            </a:endParaRPr>
          </a:p>
          <a:p>
            <a:r>
              <a:rPr lang="en-US" dirty="0">
                <a:solidFill>
                  <a:schemeClr val="bg1"/>
                </a:solidFill>
              </a:rPr>
              <a:t>Twice Nebuchadnezzar had come, and twice he had humbled Judah. But Zedekiah was no wiser than his brother, </a:t>
            </a:r>
            <a:r>
              <a:rPr lang="en-US" dirty="0" err="1">
                <a:solidFill>
                  <a:schemeClr val="bg1"/>
                </a:solidFill>
              </a:rPr>
              <a:t>Jehoiakim</a:t>
            </a:r>
            <a:r>
              <a:rPr lang="en-US" dirty="0">
                <a:solidFill>
                  <a:schemeClr val="bg1"/>
                </a:solidFill>
              </a:rPr>
              <a:t>, and his nephew, </a:t>
            </a:r>
            <a:r>
              <a:rPr lang="en-US" dirty="0" err="1">
                <a:solidFill>
                  <a:schemeClr val="bg1"/>
                </a:solidFill>
              </a:rPr>
              <a:t>Jehoiachin</a:t>
            </a:r>
            <a:r>
              <a:rPr lang="en-US" dirty="0">
                <a:solidFill>
                  <a:schemeClr val="bg1"/>
                </a:solidFill>
              </a:rPr>
              <a:t>.</a:t>
            </a:r>
          </a:p>
          <a:p>
            <a:endParaRPr lang="en-US" dirty="0">
              <a:solidFill>
                <a:schemeClr val="bg1"/>
              </a:solidFill>
            </a:endParaRPr>
          </a:p>
          <a:p>
            <a:r>
              <a:rPr lang="en-US" dirty="0">
                <a:solidFill>
                  <a:schemeClr val="bg1"/>
                </a:solidFill>
              </a:rPr>
              <a:t>He too began to look for ways to break the Babylonian yoke. Ignoring the repeated warnings of Jeremiah, he rebelled, and once again the Babylonians came against Jerusalem. </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(1)</a:t>
            </a:r>
            <a:endParaRPr lang="en-US" dirty="0">
              <a:solidFill>
                <a:schemeClr val="bg1"/>
              </a:solidFill>
            </a:endParaRPr>
          </a:p>
        </p:txBody>
      </p:sp>
      <p:pic>
        <p:nvPicPr>
          <p:cNvPr id="6146" name="Picture 2" descr="http://www.worldhistoryplus.com/worldhistorypictures/-6/3%5bJEWS%5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96" y="1306941"/>
            <a:ext cx="6160274" cy="458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Siege Is Lifted Temporarily</a:t>
            </a:r>
          </a:p>
        </p:txBody>
      </p:sp>
      <p:sp>
        <p:nvSpPr>
          <p:cNvPr id="7" name="Rectangle 6"/>
          <p:cNvSpPr/>
          <p:nvPr/>
        </p:nvSpPr>
        <p:spPr>
          <a:xfrm>
            <a:off x="95114" y="6386289"/>
            <a:ext cx="5272082" cy="400110"/>
          </a:xfrm>
          <a:prstGeom prst="rect">
            <a:avLst/>
          </a:prstGeom>
        </p:spPr>
        <p:txBody>
          <a:bodyPr wrap="square">
            <a:spAutoFit/>
          </a:bodyPr>
          <a:lstStyle/>
          <a:p>
            <a:r>
              <a:rPr lang="en-US" sz="2000" dirty="0">
                <a:solidFill>
                  <a:schemeClr val="bg1"/>
                </a:solidFill>
              </a:rPr>
              <a:t>Jeremiah 37-39</a:t>
            </a:r>
          </a:p>
        </p:txBody>
      </p:sp>
      <p:sp>
        <p:nvSpPr>
          <p:cNvPr id="2" name="Rectangle 1"/>
          <p:cNvSpPr/>
          <p:nvPr/>
        </p:nvSpPr>
        <p:spPr>
          <a:xfrm>
            <a:off x="692589" y="1568371"/>
            <a:ext cx="4485993" cy="1754326"/>
          </a:xfrm>
          <a:prstGeom prst="rect">
            <a:avLst/>
          </a:prstGeom>
        </p:spPr>
        <p:txBody>
          <a:bodyPr wrap="square">
            <a:spAutoFit/>
          </a:bodyPr>
          <a:lstStyle/>
          <a:p>
            <a:r>
              <a:rPr lang="en-US" dirty="0">
                <a:solidFill>
                  <a:schemeClr val="bg1"/>
                </a:solidFill>
              </a:rPr>
              <a:t>Jeremiah returns to the land of Benjamin—probably his hometown.</a:t>
            </a:r>
          </a:p>
          <a:p>
            <a:endParaRPr lang="en-US" dirty="0">
              <a:solidFill>
                <a:schemeClr val="bg1"/>
              </a:solidFill>
            </a:endParaRPr>
          </a:p>
          <a:p>
            <a:r>
              <a:rPr lang="en-US" dirty="0">
                <a:solidFill>
                  <a:schemeClr val="bg1"/>
                </a:solidFill>
              </a:rPr>
              <a:t>He was accused of joining the Chaldeans and arrested by the Jewish leaders. They beat him and threw him into a muddy dungeon.</a:t>
            </a:r>
          </a:p>
        </p:txBody>
      </p:sp>
      <p:sp>
        <p:nvSpPr>
          <p:cNvPr id="8" name="Rectangle 7"/>
          <p:cNvSpPr/>
          <p:nvPr/>
        </p:nvSpPr>
        <p:spPr>
          <a:xfrm>
            <a:off x="11661085" y="6417067"/>
            <a:ext cx="495649" cy="369332"/>
          </a:xfrm>
          <a:prstGeom prst="rect">
            <a:avLst/>
          </a:prstGeom>
        </p:spPr>
        <p:txBody>
          <a:bodyPr wrap="none">
            <a:spAutoFit/>
          </a:bodyPr>
          <a:lstStyle/>
          <a:p>
            <a:r>
              <a:rPr lang="en-US" b="0" i="0" dirty="0">
                <a:solidFill>
                  <a:schemeClr val="bg1"/>
                </a:solidFill>
                <a:effectLst/>
                <a:latin typeface="Calibri" panose="020F0502020204030204" pitchFamily="34" charset="0"/>
              </a:rPr>
              <a:t> (1)</a:t>
            </a:r>
            <a:endParaRPr lang="en-US" dirty="0">
              <a:solidFill>
                <a:schemeClr val="bg1"/>
              </a:solidFill>
            </a:endParaRPr>
          </a:p>
        </p:txBody>
      </p:sp>
      <p:sp>
        <p:nvSpPr>
          <p:cNvPr id="10" name="Rectangle 9"/>
          <p:cNvSpPr/>
          <p:nvPr/>
        </p:nvSpPr>
        <p:spPr>
          <a:xfrm>
            <a:off x="2842789" y="798930"/>
            <a:ext cx="7070756" cy="369332"/>
          </a:xfrm>
          <a:prstGeom prst="rect">
            <a:avLst/>
          </a:prstGeom>
        </p:spPr>
        <p:txBody>
          <a:bodyPr wrap="square">
            <a:spAutoFit/>
          </a:bodyPr>
          <a:lstStyle/>
          <a:p>
            <a:r>
              <a:rPr lang="en-US" dirty="0">
                <a:solidFill>
                  <a:srgbClr val="FFFF00"/>
                </a:solidFill>
              </a:rPr>
              <a:t>The approaching Egyptian army--Zedekiah wants Egypt as an ally</a:t>
            </a:r>
          </a:p>
        </p:txBody>
      </p:sp>
      <p:pic>
        <p:nvPicPr>
          <p:cNvPr id="5122" name="Picture 2" descr="http://www.stephenricker.com/study/jeremiah/jeremiah_pi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674" y="3625767"/>
            <a:ext cx="203835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ordspeacechapel.org/images/john/zed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092" y="1406898"/>
            <a:ext cx="2914650" cy="2838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6059015" y="4555019"/>
            <a:ext cx="4485993" cy="2031325"/>
          </a:xfrm>
          <a:prstGeom prst="rect">
            <a:avLst/>
          </a:prstGeom>
        </p:spPr>
        <p:txBody>
          <a:bodyPr wrap="square">
            <a:spAutoFit/>
          </a:bodyPr>
          <a:lstStyle/>
          <a:p>
            <a:r>
              <a:rPr lang="en-US" dirty="0">
                <a:solidFill>
                  <a:schemeClr val="bg1"/>
                </a:solidFill>
              </a:rPr>
              <a:t>Zedekiah called to Jeremiah secretly and asked Jeremiah about Jerusalem’s fate. When the accusers demanded Jeremiah’s death Zedekiah said that Jeremiah was in their hands…but when Jeremiah’s friends pleaded for his life, Zedekiah had him secretly removed from prison.</a:t>
            </a:r>
          </a:p>
        </p:txBody>
      </p:sp>
    </p:spTree>
    <p:extLst>
      <p:ext uri="{BB962C8B-B14F-4D97-AF65-F5344CB8AC3E}">
        <p14:creationId xmlns:p14="http://schemas.microsoft.com/office/powerpoint/2010/main" val="24714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2980</Words>
  <Application>Microsoft Office PowerPoint</Application>
  <PresentationFormat>Widescreen</PresentationFormat>
  <Paragraphs>158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21</cp:revision>
  <dcterms:created xsi:type="dcterms:W3CDTF">2016-04-07T14:17:17Z</dcterms:created>
  <dcterms:modified xsi:type="dcterms:W3CDTF">2020-11-16T23:46:28Z</dcterms:modified>
</cp:coreProperties>
</file>