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Britannic Bold" panose="020B0903060703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fornian FB" panose="0207040306080B030204" pitchFamily="18" charset="0"/>
      <p:regular r:id="rId16"/>
      <p:bold r:id="rId17"/>
      <p:italic r:id="rId18"/>
    </p:embeddedFont>
    <p:embeddedFont>
      <p:font typeface="Colonna MT" panose="04020805060202030203" pitchFamily="82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9AF1-1BAB-48DF-AD0D-CEABDE2E2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BBEED-3E6F-4A37-8823-68B475EFB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116A-1DCB-45D7-ABC7-12E9B57F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DBCA-9E1B-4B41-BAE0-13D10436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3EDC-D85E-4AE3-8FA8-8B8D4B25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CAA0-777B-4F09-B317-96556B76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E9A15-4273-4A79-8BF1-116D3715E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0764-A86A-4C11-8B23-0B89C3C3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EB26-B3E3-4C7A-A17B-E2DEAFC7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E59F-C541-48A1-B9FF-353E7CB0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00EA-0105-4B63-97BA-3EF212B75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D4B06-8537-415F-9069-1A66B48B7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4D3D-316A-4ADC-BB3D-0DE6D79F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5322-6FDB-4FCA-8DA0-C9E6D32A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FD4C-943E-4758-AE91-3B13C734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236B-2FDE-4F32-85CF-4C06EF99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F19AB-B123-4993-BD08-F72DD0DFC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624D-60F3-4AD6-82D3-BCA8A9FB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CA16-2F26-4A58-B557-8A7C507E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9549-9353-432A-831B-A238913A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55F4-D831-4CCF-ADD7-2BF3CDCA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A2584-55AC-440D-97A4-957771D9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60DA-03D9-481F-8FBF-131A8063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3BF5E-CC57-4928-A617-4E1A6FF0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A5A3-6D52-4064-B0EF-E2763967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C18F-77ED-4DC3-817C-67D96E55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531A0-42B3-480C-824D-83C27AC7F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BF7A1-4F3E-4D10-B7FC-A2A47F9B7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033EB-E56E-4759-B5E5-429A1C65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FA5A8-2464-4776-AAD7-3FC8000E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2548-2DE4-41F0-BCDC-802B9A76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8EB6-5772-472C-B95C-9083B768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56B00-FC23-40D2-B56D-072D9FE4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2C243-A94D-48FE-8AC4-389875901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86B54-78BF-47F6-8D7C-BF89830A2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4F2F5-48D0-4FA3-AE21-E6FB64DB6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A91C8-DF1E-4602-9B61-408CEB53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2DCCA-C73D-4C6E-BA0B-4D0B5B00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A56C7-7D84-4A50-8EC3-4ABCF48B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A5C9-420F-4DA9-8C8C-78252BB3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41056-1B74-4683-AA38-403BD5AD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4A9A8-CA9D-455B-9204-2D7E720E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17FA-A84E-4033-BDED-33C0561C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71936-2E08-4798-9392-BC17FBCD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CD89C-34D2-44C7-A758-E90BAF59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5920C-162A-41BB-B048-B975F438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B759-DB71-448D-B8F6-F3E97B03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7B66-4892-453E-B246-E8627C75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53F46-9A5C-4D66-889E-8A9D515C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6976E-9D58-4E67-8E64-2AA97342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404DF-464B-44D1-930D-671A963E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8E031-28F8-4A96-9EC1-F0993027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2BE4-D0D0-437B-8C7F-F8C738C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C6F8E-48F6-41EF-A37E-F932BBC87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2883D-1652-46F5-9649-F9F4313EF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A219E-3401-45E4-9F43-01139DA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6149-9637-4F35-93B9-42BB34C4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CFA58-FC34-49BD-B547-9085830E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1AA69-527C-404C-BBB8-11D43816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7C4DF-4048-4C6D-B67C-1B8F5E93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5250-6A50-4AAE-9719-94F54C1AC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BA1E-2E47-4EC9-AA9C-92C4ED65192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63EA-712D-4009-A3D7-F0BD16C47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5DD3-C51F-4F00-8B81-1C1E07A8A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FCA7-E5A4-4B69-8AD1-25570300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69213-827C-4664-939C-5BC8A8C4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302C3-B4FB-448D-A177-3822C2CC0C4C}"/>
              </a:ext>
            </a:extLst>
          </p:cNvPr>
          <p:cNvSpPr txBox="1"/>
          <p:nvPr/>
        </p:nvSpPr>
        <p:spPr>
          <a:xfrm>
            <a:off x="0" y="19250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008F2-3B0D-4E72-A6B6-1DDE237FBE6B}"/>
              </a:ext>
            </a:extLst>
          </p:cNvPr>
          <p:cNvSpPr txBox="1"/>
          <p:nvPr/>
        </p:nvSpPr>
        <p:spPr>
          <a:xfrm>
            <a:off x="4651408" y="2084175"/>
            <a:ext cx="2889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Britannic Bold" panose="020B0903060703020204" pitchFamily="34" charset="0"/>
              </a:rPr>
              <a:t>Acquiring Spiritual Knowledge </a:t>
            </a:r>
            <a:r>
              <a:rPr lang="en-US" sz="4400" i="1">
                <a:latin typeface="Britannic Bold" panose="020B0903060703020204" pitchFamily="34" charset="0"/>
              </a:rPr>
              <a:t>Part 3</a:t>
            </a:r>
            <a:endParaRPr lang="en-US" sz="4400" i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79669A-2B92-4957-AA95-D6ABB460B858}"/>
              </a:ext>
            </a:extLst>
          </p:cNvPr>
          <p:cNvGrpSpPr/>
          <p:nvPr/>
        </p:nvGrpSpPr>
        <p:grpSpPr>
          <a:xfrm>
            <a:off x="433861" y="292636"/>
            <a:ext cx="2147456" cy="3626675"/>
            <a:chOff x="436417" y="886052"/>
            <a:chExt cx="2147456" cy="36266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C6D328-2235-4B7D-AB46-D50C48A2CB26}"/>
                </a:ext>
              </a:extLst>
            </p:cNvPr>
            <p:cNvSpPr/>
            <p:nvPr/>
          </p:nvSpPr>
          <p:spPr>
            <a:xfrm>
              <a:off x="436417" y="2943067"/>
              <a:ext cx="2147456" cy="1569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en Sans"/>
                </a:rPr>
                <a:t>Having an honest desire to know the truth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1B6495-F8A8-4B81-BA94-7481E16C0456}"/>
                </a:ext>
              </a:extLst>
            </p:cNvPr>
            <p:cNvGrpSpPr/>
            <p:nvPr/>
          </p:nvGrpSpPr>
          <p:grpSpPr>
            <a:xfrm rot="5400000">
              <a:off x="459075" y="1215634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B1D53C5-D042-4BE9-A030-8ACE2C5F7B17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B239C2D-B642-4747-B976-F3A9E16C12E2}"/>
                  </a:ext>
                </a:extLst>
              </p:cNvPr>
              <p:cNvCxnSpPr>
                <a:cxnSpLocks/>
                <a:endCxn id="8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149358F-136C-477F-9350-BFE7C9F78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7E008F-3064-4C32-9F27-24F95D0668D5}"/>
              </a:ext>
            </a:extLst>
          </p:cNvPr>
          <p:cNvGrpSpPr/>
          <p:nvPr/>
        </p:nvGrpSpPr>
        <p:grpSpPr>
          <a:xfrm>
            <a:off x="2777838" y="2722018"/>
            <a:ext cx="2827305" cy="3716648"/>
            <a:chOff x="3338456" y="962491"/>
            <a:chExt cx="2827305" cy="37166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71A2F8-02E5-4278-9E2C-1EB7E11B248C}"/>
                </a:ext>
              </a:extLst>
            </p:cNvPr>
            <p:cNvSpPr/>
            <p:nvPr/>
          </p:nvSpPr>
          <p:spPr>
            <a:xfrm>
              <a:off x="3338456" y="3109479"/>
              <a:ext cx="2827305" cy="1569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en Sans"/>
                </a:rPr>
                <a:t>Being willing to live according to the truth God has revealed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840964-5DBE-4E69-9E8B-1222421A399E}"/>
                </a:ext>
              </a:extLst>
            </p:cNvPr>
            <p:cNvGrpSpPr/>
            <p:nvPr/>
          </p:nvGrpSpPr>
          <p:grpSpPr>
            <a:xfrm rot="5400000">
              <a:off x="3665162" y="1292073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6D7097-AD86-441C-93C1-51D5507C5CF4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36A5D8-8615-4C30-9877-7020143BD404}"/>
                  </a:ext>
                </a:extLst>
              </p:cNvPr>
              <p:cNvCxnSpPr>
                <a:cxnSpLocks/>
                <a:endCxn id="12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33DC719-2120-4EB1-BFAA-251C84A96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B8CBF-BE97-4BA9-9215-8C58F38C96BC}"/>
              </a:ext>
            </a:extLst>
          </p:cNvPr>
          <p:cNvGrpSpPr/>
          <p:nvPr/>
        </p:nvGrpSpPr>
        <p:grpSpPr>
          <a:xfrm>
            <a:off x="5505158" y="604562"/>
            <a:ext cx="3117273" cy="2961060"/>
            <a:chOff x="6586858" y="1124241"/>
            <a:chExt cx="3117273" cy="29610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E548A-125C-467D-A2C6-E3306FA02AE4}"/>
                </a:ext>
              </a:extLst>
            </p:cNvPr>
            <p:cNvSpPr/>
            <p:nvPr/>
          </p:nvSpPr>
          <p:spPr>
            <a:xfrm>
              <a:off x="6586858" y="3254304"/>
              <a:ext cx="3117273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en Sans"/>
                </a:rPr>
                <a:t>Seeking truth through prayer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E0878F-2DB7-4FA1-B6E0-A220EDF5D914}"/>
                </a:ext>
              </a:extLst>
            </p:cNvPr>
            <p:cNvGrpSpPr/>
            <p:nvPr/>
          </p:nvGrpSpPr>
          <p:grpSpPr>
            <a:xfrm rot="5400000">
              <a:off x="7144421" y="1453823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E3EE56-FEB7-4812-B5D9-612C391DB48E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F2E51A-E180-4A23-A6C7-E0E9F5A1E31B}"/>
                  </a:ext>
                </a:extLst>
              </p:cNvPr>
              <p:cNvCxnSpPr>
                <a:cxnSpLocks/>
                <a:endCxn id="16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FC14A7-0541-4671-861F-5ACD565A6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C10E4B-0CCA-417E-B9BB-859DB5FD8C42}"/>
              </a:ext>
            </a:extLst>
          </p:cNvPr>
          <p:cNvGrpSpPr/>
          <p:nvPr/>
        </p:nvGrpSpPr>
        <p:grpSpPr>
          <a:xfrm>
            <a:off x="8930834" y="3119315"/>
            <a:ext cx="2827305" cy="2881109"/>
            <a:chOff x="8773940" y="2933633"/>
            <a:chExt cx="2827305" cy="28811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AA2C6-0474-4D4B-9D65-2B2C824B95B4}"/>
                </a:ext>
              </a:extLst>
            </p:cNvPr>
            <p:cNvSpPr/>
            <p:nvPr/>
          </p:nvSpPr>
          <p:spPr>
            <a:xfrm>
              <a:off x="8773940" y="4983745"/>
              <a:ext cx="2827305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en Sans"/>
                </a:rPr>
                <a:t>Diligently studying the word of God 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B6596B-A534-4BA4-A675-04DF9FB6A21F}"/>
                </a:ext>
              </a:extLst>
            </p:cNvPr>
            <p:cNvGrpSpPr/>
            <p:nvPr/>
          </p:nvGrpSpPr>
          <p:grpSpPr>
            <a:xfrm rot="5400000">
              <a:off x="9151392" y="3263215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6711DBC-7A75-482C-884F-5CAA9E729F35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5C95EAC-2CB4-4DE9-9577-0AF671648D80}"/>
                  </a:ext>
                </a:extLst>
              </p:cNvPr>
              <p:cNvCxnSpPr>
                <a:cxnSpLocks/>
                <a:endCxn id="20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B055031-EDEE-4E2C-B603-71B664395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5ADB061-0CD9-47C0-B47C-928A21C70EA9}"/>
              </a:ext>
            </a:extLst>
          </p:cNvPr>
          <p:cNvSpPr txBox="1"/>
          <p:nvPr/>
        </p:nvSpPr>
        <p:spPr>
          <a:xfrm>
            <a:off x="2465782" y="333683"/>
            <a:ext cx="346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Review –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The Pattern</a:t>
            </a:r>
          </a:p>
        </p:txBody>
      </p:sp>
    </p:spTree>
    <p:extLst>
      <p:ext uri="{BB962C8B-B14F-4D97-AF65-F5344CB8AC3E}">
        <p14:creationId xmlns:p14="http://schemas.microsoft.com/office/powerpoint/2010/main" val="40884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79669A-2B92-4957-AA95-D6ABB460B858}"/>
              </a:ext>
            </a:extLst>
          </p:cNvPr>
          <p:cNvGrpSpPr/>
          <p:nvPr/>
        </p:nvGrpSpPr>
        <p:grpSpPr>
          <a:xfrm>
            <a:off x="758790" y="933847"/>
            <a:ext cx="2147456" cy="2518680"/>
            <a:chOff x="436417" y="886052"/>
            <a:chExt cx="2147456" cy="2518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C6D328-2235-4B7D-AB46-D50C48A2CB26}"/>
                </a:ext>
              </a:extLst>
            </p:cNvPr>
            <p:cNvSpPr/>
            <p:nvPr/>
          </p:nvSpPr>
          <p:spPr>
            <a:xfrm>
              <a:off x="436417" y="2943067"/>
              <a:ext cx="2147456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en Sans"/>
                </a:rPr>
                <a:t>Act in Faith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1B6495-F8A8-4B81-BA94-7481E16C0456}"/>
                </a:ext>
              </a:extLst>
            </p:cNvPr>
            <p:cNvGrpSpPr/>
            <p:nvPr/>
          </p:nvGrpSpPr>
          <p:grpSpPr>
            <a:xfrm rot="5400000">
              <a:off x="459075" y="1215634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B1D53C5-D042-4BE9-A030-8ACE2C5F7B17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B239C2D-B642-4747-B976-F3A9E16C12E2}"/>
                  </a:ext>
                </a:extLst>
              </p:cNvPr>
              <p:cNvCxnSpPr>
                <a:cxnSpLocks/>
                <a:endCxn id="8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149358F-136C-477F-9350-BFE7C9F78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7E008F-3064-4C32-9F27-24F95D0668D5}"/>
              </a:ext>
            </a:extLst>
          </p:cNvPr>
          <p:cNvGrpSpPr/>
          <p:nvPr/>
        </p:nvGrpSpPr>
        <p:grpSpPr>
          <a:xfrm>
            <a:off x="4230961" y="2807669"/>
            <a:ext cx="2827305" cy="3716648"/>
            <a:chOff x="3338456" y="962491"/>
            <a:chExt cx="2827305" cy="37166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71A2F8-02E5-4278-9E2C-1EB7E11B248C}"/>
                </a:ext>
              </a:extLst>
            </p:cNvPr>
            <p:cNvSpPr/>
            <p:nvPr/>
          </p:nvSpPr>
          <p:spPr>
            <a:xfrm>
              <a:off x="3338456" y="3109479"/>
              <a:ext cx="2827305" cy="15696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Examine concepts and questions with an eternal perspective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840964-5DBE-4E69-9E8B-1222421A399E}"/>
                </a:ext>
              </a:extLst>
            </p:cNvPr>
            <p:cNvGrpSpPr/>
            <p:nvPr/>
          </p:nvGrpSpPr>
          <p:grpSpPr>
            <a:xfrm rot="5400000">
              <a:off x="3665162" y="1292073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6D7097-AD86-441C-93C1-51D5507C5CF4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36A5D8-8615-4C30-9877-7020143BD404}"/>
                  </a:ext>
                </a:extLst>
              </p:cNvPr>
              <p:cNvCxnSpPr>
                <a:cxnSpLocks/>
                <a:endCxn id="12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33DC719-2120-4EB1-BFAA-251C84A96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B8CBF-BE97-4BA9-9215-8C58F38C96BC}"/>
              </a:ext>
            </a:extLst>
          </p:cNvPr>
          <p:cNvGrpSpPr/>
          <p:nvPr/>
        </p:nvGrpSpPr>
        <p:grpSpPr>
          <a:xfrm>
            <a:off x="8046940" y="1715760"/>
            <a:ext cx="3117273" cy="3699723"/>
            <a:chOff x="6586858" y="1124241"/>
            <a:chExt cx="3117273" cy="3699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E548A-125C-467D-A2C6-E3306FA02AE4}"/>
                </a:ext>
              </a:extLst>
            </p:cNvPr>
            <p:cNvSpPr/>
            <p:nvPr/>
          </p:nvSpPr>
          <p:spPr>
            <a:xfrm>
              <a:off x="6586858" y="3254304"/>
              <a:ext cx="3117273" cy="15696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Seek further understanding through divinely appointed sources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E0878F-2DB7-4FA1-B6E0-A220EDF5D914}"/>
                </a:ext>
              </a:extLst>
            </p:cNvPr>
            <p:cNvGrpSpPr/>
            <p:nvPr/>
          </p:nvGrpSpPr>
          <p:grpSpPr>
            <a:xfrm rot="5400000">
              <a:off x="7144421" y="1453823"/>
              <a:ext cx="1837852" cy="1178687"/>
              <a:chOff x="2851842" y="4708850"/>
              <a:chExt cx="2761305" cy="19001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E3EE56-FEB7-4812-B5D9-612C391DB48E}"/>
                  </a:ext>
                </a:extLst>
              </p:cNvPr>
              <p:cNvSpPr/>
              <p:nvPr/>
            </p:nvSpPr>
            <p:spPr>
              <a:xfrm>
                <a:off x="2851842" y="4708850"/>
                <a:ext cx="2761305" cy="1900174"/>
              </a:xfrm>
              <a:custGeom>
                <a:avLst/>
                <a:gdLst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  <a:gd name="connsiteX0" fmla="*/ 1487962 w 2648716"/>
                  <a:gd name="connsiteY0" fmla="*/ 881 h 1900174"/>
                  <a:gd name="connsiteX1" fmla="*/ 1655402 w 2648716"/>
                  <a:gd name="connsiteY1" fmla="*/ 89237 h 1900174"/>
                  <a:gd name="connsiteX2" fmla="*/ 1655401 w 2648716"/>
                  <a:gd name="connsiteY2" fmla="*/ 89237 h 1900174"/>
                  <a:gd name="connsiteX3" fmla="*/ 1606976 w 2648716"/>
                  <a:gd name="connsiteY3" fmla="*/ 322565 h 1900174"/>
                  <a:gd name="connsiteX4" fmla="*/ 1183611 w 2648716"/>
                  <a:gd name="connsiteY4" fmla="*/ 643135 h 1900174"/>
                  <a:gd name="connsiteX5" fmla="*/ 1154072 w 2648716"/>
                  <a:gd name="connsiteY5" fmla="*/ 659931 h 1900174"/>
                  <a:gd name="connsiteX6" fmla="*/ 1162065 w 2648716"/>
                  <a:gd name="connsiteY6" fmla="*/ 674658 h 1900174"/>
                  <a:gd name="connsiteX7" fmla="*/ 1163332 w 2648716"/>
                  <a:gd name="connsiteY7" fmla="*/ 678740 h 1900174"/>
                  <a:gd name="connsiteX8" fmla="*/ 1171086 w 2648716"/>
                  <a:gd name="connsiteY8" fmla="*/ 677958 h 1900174"/>
                  <a:gd name="connsiteX9" fmla="*/ 2467476 w 2648716"/>
                  <a:gd name="connsiteY9" fmla="*/ 677958 h 1900174"/>
                  <a:gd name="connsiteX10" fmla="*/ 2648716 w 2648716"/>
                  <a:gd name="connsiteY10" fmla="*/ 859198 h 1900174"/>
                  <a:gd name="connsiteX11" fmla="*/ 2648715 w 2648716"/>
                  <a:gd name="connsiteY11" fmla="*/ 859198 h 1900174"/>
                  <a:gd name="connsiteX12" fmla="*/ 2467475 w 2648716"/>
                  <a:gd name="connsiteY12" fmla="*/ 1040438 h 1900174"/>
                  <a:gd name="connsiteX13" fmla="*/ 1189598 w 2648716"/>
                  <a:gd name="connsiteY13" fmla="*/ 1040437 h 1900174"/>
                  <a:gd name="connsiteX14" fmla="*/ 1189598 w 2648716"/>
                  <a:gd name="connsiteY14" fmla="*/ 1052667 h 1900174"/>
                  <a:gd name="connsiteX15" fmla="*/ 1636488 w 2648716"/>
                  <a:gd name="connsiteY15" fmla="*/ 1052667 h 1900174"/>
                  <a:gd name="connsiteX16" fmla="*/ 1797693 w 2648716"/>
                  <a:gd name="connsiteY16" fmla="*/ 1213872 h 1900174"/>
                  <a:gd name="connsiteX17" fmla="*/ 1797692 w 2648716"/>
                  <a:gd name="connsiteY17" fmla="*/ 1213872 h 1900174"/>
                  <a:gd name="connsiteX18" fmla="*/ 1636487 w 2648716"/>
                  <a:gd name="connsiteY18" fmla="*/ 1375077 h 1900174"/>
                  <a:gd name="connsiteX19" fmla="*/ 1627220 w 2648716"/>
                  <a:gd name="connsiteY19" fmla="*/ 1375077 h 1900174"/>
                  <a:gd name="connsiteX20" fmla="*/ 1659942 w 2648716"/>
                  <a:gd name="connsiteY20" fmla="*/ 1397139 h 1900174"/>
                  <a:gd name="connsiteX21" fmla="*/ 1707158 w 2648716"/>
                  <a:gd name="connsiteY21" fmla="*/ 1511128 h 1900174"/>
                  <a:gd name="connsiteX22" fmla="*/ 1707157 w 2648716"/>
                  <a:gd name="connsiteY22" fmla="*/ 1511128 h 1900174"/>
                  <a:gd name="connsiteX23" fmla="*/ 1608700 w 2648716"/>
                  <a:gd name="connsiteY23" fmla="*/ 1659665 h 1900174"/>
                  <a:gd name="connsiteX24" fmla="*/ 1555746 w 2648716"/>
                  <a:gd name="connsiteY24" fmla="*/ 1670356 h 1900174"/>
                  <a:gd name="connsiteX25" fmla="*/ 1558687 w 2648716"/>
                  <a:gd name="connsiteY25" fmla="*/ 1674718 h 1900174"/>
                  <a:gd name="connsiteX26" fmla="*/ 1571355 w 2648716"/>
                  <a:gd name="connsiteY26" fmla="*/ 1737466 h 1900174"/>
                  <a:gd name="connsiteX27" fmla="*/ 1571354 w 2648716"/>
                  <a:gd name="connsiteY27" fmla="*/ 1737466 h 1900174"/>
                  <a:gd name="connsiteX28" fmla="*/ 1410149 w 2648716"/>
                  <a:gd name="connsiteY28" fmla="*/ 1898671 h 1900174"/>
                  <a:gd name="connsiteX29" fmla="*/ 859115 w 2648716"/>
                  <a:gd name="connsiteY29" fmla="*/ 1898670 h 1900174"/>
                  <a:gd name="connsiteX30" fmla="*/ 839238 w 2648716"/>
                  <a:gd name="connsiteY30" fmla="*/ 1900174 h 1900174"/>
                  <a:gd name="connsiteX31" fmla="*/ 350360 w 2648716"/>
                  <a:gd name="connsiteY31" fmla="*/ 1900174 h 1900174"/>
                  <a:gd name="connsiteX32" fmla="*/ 0 w 2648716"/>
                  <a:gd name="connsiteY32" fmla="*/ 1549815 h 1900174"/>
                  <a:gd name="connsiteX33" fmla="*/ 0 w 2648716"/>
                  <a:gd name="connsiteY33" fmla="*/ 811034 h 1900174"/>
                  <a:gd name="connsiteX34" fmla="*/ 350360 w 2648716"/>
                  <a:gd name="connsiteY34" fmla="*/ 460673 h 1900174"/>
                  <a:gd name="connsiteX35" fmla="*/ 715534 w 2648716"/>
                  <a:gd name="connsiteY35" fmla="*/ 460673 h 1900174"/>
                  <a:gd name="connsiteX36" fmla="*/ 803929 w 2648716"/>
                  <a:gd name="connsiteY36" fmla="*/ 446893 h 1900174"/>
                  <a:gd name="connsiteX37" fmla="*/ 1427017 w 2648716"/>
                  <a:gd name="connsiteY37" fmla="*/ 21211 h 1900174"/>
                  <a:gd name="connsiteX38" fmla="*/ 1487962 w 2648716"/>
                  <a:gd name="connsiteY38" fmla="*/ 881 h 190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48716" h="1900174">
                    <a:moveTo>
                      <a:pt x="1487962" y="881"/>
                    </a:moveTo>
                    <a:cubicBezTo>
                      <a:pt x="1551297" y="-5910"/>
                      <a:pt x="1618131" y="26824"/>
                      <a:pt x="1655402" y="89237"/>
                    </a:cubicBezTo>
                    <a:lnTo>
                      <a:pt x="1655401" y="89237"/>
                    </a:lnTo>
                    <a:cubicBezTo>
                      <a:pt x="1705095" y="172453"/>
                      <a:pt x="1683415" y="276918"/>
                      <a:pt x="1606976" y="322565"/>
                    </a:cubicBezTo>
                    <a:cubicBezTo>
                      <a:pt x="1451865" y="415193"/>
                      <a:pt x="1334060" y="545764"/>
                      <a:pt x="1183611" y="643135"/>
                    </a:cubicBezTo>
                    <a:lnTo>
                      <a:pt x="1154072" y="659931"/>
                    </a:lnTo>
                    <a:lnTo>
                      <a:pt x="1162065" y="674658"/>
                    </a:lnTo>
                    <a:lnTo>
                      <a:pt x="1163332" y="678740"/>
                    </a:lnTo>
                    <a:lnTo>
                      <a:pt x="1171086" y="677958"/>
                    </a:lnTo>
                    <a:lnTo>
                      <a:pt x="2467476" y="677958"/>
                    </a:lnTo>
                    <a:cubicBezTo>
                      <a:pt x="2567572" y="677958"/>
                      <a:pt x="2648716" y="759102"/>
                      <a:pt x="2648716" y="859198"/>
                    </a:cubicBezTo>
                    <a:lnTo>
                      <a:pt x="2648715" y="859198"/>
                    </a:lnTo>
                    <a:cubicBezTo>
                      <a:pt x="2648715" y="959294"/>
                      <a:pt x="2567571" y="1040438"/>
                      <a:pt x="2467475" y="1040438"/>
                    </a:cubicBezTo>
                    <a:lnTo>
                      <a:pt x="1189598" y="1040437"/>
                    </a:lnTo>
                    <a:lnTo>
                      <a:pt x="1189598" y="1052667"/>
                    </a:lnTo>
                    <a:lnTo>
                      <a:pt x="1636488" y="1052667"/>
                    </a:lnTo>
                    <a:cubicBezTo>
                      <a:pt x="1725519" y="1052667"/>
                      <a:pt x="1797693" y="1124841"/>
                      <a:pt x="1797693" y="1213872"/>
                    </a:cubicBezTo>
                    <a:lnTo>
                      <a:pt x="1797692" y="1213872"/>
                    </a:lnTo>
                    <a:cubicBezTo>
                      <a:pt x="1797692" y="1302903"/>
                      <a:pt x="1725518" y="1375077"/>
                      <a:pt x="1636487" y="1375077"/>
                    </a:cubicBezTo>
                    <a:lnTo>
                      <a:pt x="1627220" y="1375077"/>
                    </a:lnTo>
                    <a:lnTo>
                      <a:pt x="1659942" y="1397139"/>
                    </a:lnTo>
                    <a:cubicBezTo>
                      <a:pt x="1689115" y="1426311"/>
                      <a:pt x="1707158" y="1466613"/>
                      <a:pt x="1707158" y="1511128"/>
                    </a:cubicBezTo>
                    <a:lnTo>
                      <a:pt x="1707157" y="1511128"/>
                    </a:lnTo>
                    <a:cubicBezTo>
                      <a:pt x="1707157" y="1577902"/>
                      <a:pt x="1666559" y="1635193"/>
                      <a:pt x="1608700" y="1659665"/>
                    </a:cubicBezTo>
                    <a:lnTo>
                      <a:pt x="1555746" y="1670356"/>
                    </a:lnTo>
                    <a:lnTo>
                      <a:pt x="1558687" y="1674718"/>
                    </a:lnTo>
                    <a:cubicBezTo>
                      <a:pt x="1566844" y="1694004"/>
                      <a:pt x="1571355" y="1715208"/>
                      <a:pt x="1571355" y="1737466"/>
                    </a:cubicBezTo>
                    <a:lnTo>
                      <a:pt x="1571354" y="1737466"/>
                    </a:lnTo>
                    <a:cubicBezTo>
                      <a:pt x="1571354" y="1826497"/>
                      <a:pt x="1499180" y="1898671"/>
                      <a:pt x="1410149" y="1898671"/>
                    </a:cubicBezTo>
                    <a:cubicBezTo>
                      <a:pt x="991995" y="1808137"/>
                      <a:pt x="1042793" y="1898670"/>
                      <a:pt x="859115" y="1898670"/>
                    </a:cubicBezTo>
                    <a:lnTo>
                      <a:pt x="839238" y="1900174"/>
                    </a:lnTo>
                    <a:lnTo>
                      <a:pt x="350360" y="1900174"/>
                    </a:lnTo>
                    <a:cubicBezTo>
                      <a:pt x="156862" y="1900174"/>
                      <a:pt x="0" y="1743313"/>
                      <a:pt x="0" y="1549815"/>
                    </a:cubicBezTo>
                    <a:lnTo>
                      <a:pt x="0" y="811034"/>
                    </a:lnTo>
                    <a:cubicBezTo>
                      <a:pt x="0" y="617536"/>
                      <a:pt x="156862" y="460673"/>
                      <a:pt x="350360" y="460673"/>
                    </a:cubicBezTo>
                    <a:lnTo>
                      <a:pt x="715534" y="460673"/>
                    </a:lnTo>
                    <a:lnTo>
                      <a:pt x="803929" y="446893"/>
                    </a:lnTo>
                    <a:cubicBezTo>
                      <a:pt x="1068388" y="378289"/>
                      <a:pt x="1209861" y="150890"/>
                      <a:pt x="1427017" y="21211"/>
                    </a:cubicBezTo>
                    <a:cubicBezTo>
                      <a:pt x="1446127" y="9799"/>
                      <a:pt x="1466850" y="3144"/>
                      <a:pt x="1487962" y="881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F2E51A-E180-4A23-A6C7-E0E9F5A1E31B}"/>
                  </a:ext>
                </a:extLst>
              </p:cNvPr>
              <p:cNvCxnSpPr>
                <a:cxnSpLocks/>
                <a:endCxn id="16" idx="20"/>
              </p:cNvCxnSpPr>
              <p:nvPr/>
            </p:nvCxnSpPr>
            <p:spPr>
              <a:xfrm>
                <a:off x="4200808" y="6105989"/>
                <a:ext cx="3815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FC14A7-0541-4671-861F-5ACD565A6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327" y="6376085"/>
                <a:ext cx="43110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5ADB061-0CD9-47C0-B47C-928A21C70EA9}"/>
              </a:ext>
            </a:extLst>
          </p:cNvPr>
          <p:cNvSpPr txBox="1"/>
          <p:nvPr/>
        </p:nvSpPr>
        <p:spPr>
          <a:xfrm>
            <a:off x="3594629" y="204327"/>
            <a:ext cx="3463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Review –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Eternal Perspective</a:t>
            </a:r>
          </a:p>
        </p:txBody>
      </p:sp>
    </p:spTree>
    <p:extLst>
      <p:ext uri="{BB962C8B-B14F-4D97-AF65-F5344CB8AC3E}">
        <p14:creationId xmlns:p14="http://schemas.microsoft.com/office/powerpoint/2010/main" val="3277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ADB061-0CD9-47C0-B47C-928A21C70EA9}"/>
              </a:ext>
            </a:extLst>
          </p:cNvPr>
          <p:cNvSpPr txBox="1"/>
          <p:nvPr/>
        </p:nvSpPr>
        <p:spPr>
          <a:xfrm>
            <a:off x="4334118" y="10517"/>
            <a:ext cx="346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Scenario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970B8-5161-4965-9552-1A3F9487DA37}"/>
              </a:ext>
            </a:extLst>
          </p:cNvPr>
          <p:cNvSpPr/>
          <p:nvPr/>
        </p:nvSpPr>
        <p:spPr>
          <a:xfrm>
            <a:off x="293272" y="819831"/>
            <a:ext cx="7112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During a health class at school, Samuel’s teacher is discussing some of the latest research on nutrition.</a:t>
            </a:r>
          </a:p>
          <a:p>
            <a:endParaRPr lang="en-US" sz="2400" dirty="0">
              <a:solidFill>
                <a:schemeClr val="bg1"/>
              </a:solidFill>
              <a:latin typeface="Open Sans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As part of her presentation, she shows the class some recent studies that show the health benefits of coffee.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0721442-412D-4AAB-A5BA-EEADBC6F8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5"/>
          <a:stretch/>
        </p:blipFill>
        <p:spPr bwMode="auto">
          <a:xfrm>
            <a:off x="7624763" y="745084"/>
            <a:ext cx="3038475" cy="33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ffee">
            <a:extLst>
              <a:ext uri="{FF2B5EF4-FFF2-40B4-BE49-F238E27FC236}">
                <a16:creationId xmlns:a16="http://schemas.microsoft.com/office/drawing/2014/main" id="{04266DC7-2675-482E-85D6-0D120D44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6" y="3729846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9D999D-64E0-42C9-94F3-50828EA696E2}"/>
              </a:ext>
            </a:extLst>
          </p:cNvPr>
          <p:cNvSpPr/>
          <p:nvPr/>
        </p:nvSpPr>
        <p:spPr>
          <a:xfrm>
            <a:off x="6990863" y="4743881"/>
            <a:ext cx="46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The research seems legitimate, and Samuel begins wondering about the Word of Wisdom.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D970B8-5161-4965-9552-1A3F9487DA37}"/>
              </a:ext>
            </a:extLst>
          </p:cNvPr>
          <p:cNvSpPr/>
          <p:nvPr/>
        </p:nvSpPr>
        <p:spPr>
          <a:xfrm>
            <a:off x="304799" y="382012"/>
            <a:ext cx="7301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“Why would the Lord prohibit something that has these health benefits?” he asks himself as he leaves the class.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Throughout the rest of the day, this question about coffee continues to bother Samuel, and he wonders how inspired the Word of Wisdom is.</a:t>
            </a:r>
          </a:p>
        </p:txBody>
      </p:sp>
      <p:pic>
        <p:nvPicPr>
          <p:cNvPr id="2052" name="Picture 4" descr="Image result for teen by locker at school">
            <a:extLst>
              <a:ext uri="{FF2B5EF4-FFF2-40B4-BE49-F238E27FC236}">
                <a16:creationId xmlns:a16="http://schemas.microsoft.com/office/drawing/2014/main" id="{EB46F927-0BF2-402D-84E9-ADEEA573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39" y="3169330"/>
            <a:ext cx="6153284" cy="34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20ECEE-8EF6-4584-B315-67670DC31D62}"/>
              </a:ext>
            </a:extLst>
          </p:cNvPr>
          <p:cNvSpPr/>
          <p:nvPr/>
        </p:nvSpPr>
        <p:spPr>
          <a:xfrm>
            <a:off x="2179258" y="3711267"/>
            <a:ext cx="3361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What do you think Samuel could do to act in faith in this situation?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Image result for moving question mark gif">
            <a:extLst>
              <a:ext uri="{FF2B5EF4-FFF2-40B4-BE49-F238E27FC236}">
                <a16:creationId xmlns:a16="http://schemas.microsoft.com/office/drawing/2014/main" id="{1DEB5C53-0A4A-4C05-AC1F-25FBAEE8F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711267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0" y="-96982"/>
            <a:ext cx="12192000" cy="6954982"/>
          </a:xfrm>
          <a:prstGeom prst="rect">
            <a:avLst/>
          </a:prstGeom>
        </p:spPr>
      </p:pic>
      <p:pic>
        <p:nvPicPr>
          <p:cNvPr id="2052" name="Picture 4" descr="Image result for teen by locker at school">
            <a:extLst>
              <a:ext uri="{FF2B5EF4-FFF2-40B4-BE49-F238E27FC236}">
                <a16:creationId xmlns:a16="http://schemas.microsoft.com/office/drawing/2014/main" id="{EB46F927-0BF2-402D-84E9-ADEEA573E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33309" r="62204" b="32656"/>
          <a:stretch/>
        </p:blipFill>
        <p:spPr bwMode="auto">
          <a:xfrm>
            <a:off x="8938981" y="4549219"/>
            <a:ext cx="2854036" cy="19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F7683-8669-416E-ABBE-C1D93A3A0E3B}"/>
              </a:ext>
            </a:extLst>
          </p:cNvPr>
          <p:cNvSpPr txBox="1"/>
          <p:nvPr/>
        </p:nvSpPr>
        <p:spPr>
          <a:xfrm>
            <a:off x="3339390" y="58846"/>
            <a:ext cx="559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Do You Know?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9766BB92-1017-4DD5-9468-AD90BEC70C3B}"/>
              </a:ext>
            </a:extLst>
          </p:cNvPr>
          <p:cNvGrpSpPr/>
          <p:nvPr/>
        </p:nvGrpSpPr>
        <p:grpSpPr>
          <a:xfrm>
            <a:off x="833505" y="1163781"/>
            <a:ext cx="7811731" cy="4378037"/>
            <a:chOff x="965200" y="2286000"/>
            <a:chExt cx="7302500" cy="2743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5871B3-5794-4E46-A582-E3062820E211}"/>
                </a:ext>
              </a:extLst>
            </p:cNvPr>
            <p:cNvSpPr/>
            <p:nvPr/>
          </p:nvSpPr>
          <p:spPr>
            <a:xfrm>
              <a:off x="1014606" y="2286000"/>
              <a:ext cx="7191473" cy="2493818"/>
            </a:xfrm>
            <a:prstGeom prst="rect">
              <a:avLst/>
            </a:prstGeom>
            <a:solidFill>
              <a:srgbClr val="1C76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743ECA-62E7-4894-B890-39D560D0E631}"/>
                </a:ext>
              </a:extLst>
            </p:cNvPr>
            <p:cNvSpPr/>
            <p:nvPr/>
          </p:nvSpPr>
          <p:spPr>
            <a:xfrm>
              <a:off x="965200" y="4739054"/>
              <a:ext cx="7302500" cy="2901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2CC72A-5CF8-4D6B-98F7-605C61D70412}"/>
                </a:ext>
              </a:extLst>
            </p:cNvPr>
            <p:cNvCxnSpPr/>
            <p:nvPr/>
          </p:nvCxnSpPr>
          <p:spPr>
            <a:xfrm>
              <a:off x="965200" y="4787412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4FA999-8DFF-408A-946D-2B8E4DFA4302}"/>
                </a:ext>
              </a:extLst>
            </p:cNvPr>
            <p:cNvCxnSpPr>
              <a:stCxn id="10" idx="1"/>
              <a:endCxn id="10" idx="3"/>
            </p:cNvCxnSpPr>
            <p:nvPr/>
          </p:nvCxnSpPr>
          <p:spPr>
            <a:xfrm>
              <a:off x="965200" y="4884127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82350-E9EE-487B-BC18-C32C62A4E54C}"/>
                </a:ext>
              </a:extLst>
            </p:cNvPr>
            <p:cNvCxnSpPr/>
            <p:nvPr/>
          </p:nvCxnSpPr>
          <p:spPr>
            <a:xfrm>
              <a:off x="965200" y="4980842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6C090D7-3681-4DE3-A6B3-3D6CB8EAA034}"/>
              </a:ext>
            </a:extLst>
          </p:cNvPr>
          <p:cNvSpPr/>
          <p:nvPr/>
        </p:nvSpPr>
        <p:spPr>
          <a:xfrm>
            <a:off x="1068309" y="1305620"/>
            <a:ext cx="7329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know about Heavenly Father and His plan of salvation that can help when secular knowledge contradicts God’s revealed word through His prophets?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base"/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Even if there are health benefits to drinking coffee, how could having an eternal perspective help us to see that we should continue to obey the Word of Wisdom?</a:t>
            </a:r>
            <a:endParaRPr lang="en-US" sz="2400" b="0" i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61DCB-78DC-4AFC-B110-D6239ED4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r="74773" b="8889"/>
          <a:stretch/>
        </p:blipFill>
        <p:spPr>
          <a:xfrm>
            <a:off x="-31558" y="-48491"/>
            <a:ext cx="12192000" cy="6954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F7683-8669-416E-ABBE-C1D93A3A0E3B}"/>
              </a:ext>
            </a:extLst>
          </p:cNvPr>
          <p:cNvSpPr txBox="1"/>
          <p:nvPr/>
        </p:nvSpPr>
        <p:spPr>
          <a:xfrm>
            <a:off x="2736140" y="-37881"/>
            <a:ext cx="681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Seeking Further Understanding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9766BB92-1017-4DD5-9468-AD90BEC70C3B}"/>
              </a:ext>
            </a:extLst>
          </p:cNvPr>
          <p:cNvGrpSpPr/>
          <p:nvPr/>
        </p:nvGrpSpPr>
        <p:grpSpPr>
          <a:xfrm>
            <a:off x="3826533" y="861005"/>
            <a:ext cx="7811731" cy="5567504"/>
            <a:chOff x="965200" y="2286000"/>
            <a:chExt cx="7302500" cy="2743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5871B3-5794-4E46-A582-E3062820E211}"/>
                </a:ext>
              </a:extLst>
            </p:cNvPr>
            <p:cNvSpPr/>
            <p:nvPr/>
          </p:nvSpPr>
          <p:spPr>
            <a:xfrm>
              <a:off x="1014606" y="2286000"/>
              <a:ext cx="7191473" cy="2493818"/>
            </a:xfrm>
            <a:prstGeom prst="rect">
              <a:avLst/>
            </a:prstGeom>
            <a:solidFill>
              <a:srgbClr val="1C766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743ECA-62E7-4894-B890-39D560D0E631}"/>
                </a:ext>
              </a:extLst>
            </p:cNvPr>
            <p:cNvSpPr/>
            <p:nvPr/>
          </p:nvSpPr>
          <p:spPr>
            <a:xfrm>
              <a:off x="965200" y="4739054"/>
              <a:ext cx="7302500" cy="2901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2CC72A-5CF8-4D6B-98F7-605C61D70412}"/>
                </a:ext>
              </a:extLst>
            </p:cNvPr>
            <p:cNvCxnSpPr/>
            <p:nvPr/>
          </p:nvCxnSpPr>
          <p:spPr>
            <a:xfrm>
              <a:off x="965200" y="4787412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4FA999-8DFF-408A-946D-2B8E4DFA4302}"/>
                </a:ext>
              </a:extLst>
            </p:cNvPr>
            <p:cNvCxnSpPr>
              <a:stCxn id="10" idx="1"/>
              <a:endCxn id="10" idx="3"/>
            </p:cNvCxnSpPr>
            <p:nvPr/>
          </p:nvCxnSpPr>
          <p:spPr>
            <a:xfrm>
              <a:off x="965200" y="4884127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82350-E9EE-487B-BC18-C32C62A4E54C}"/>
                </a:ext>
              </a:extLst>
            </p:cNvPr>
            <p:cNvCxnSpPr/>
            <p:nvPr/>
          </p:nvCxnSpPr>
          <p:spPr>
            <a:xfrm>
              <a:off x="965200" y="4980842"/>
              <a:ext cx="7302500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6C090D7-3681-4DE3-A6B3-3D6CB8EAA034}"/>
              </a:ext>
            </a:extLst>
          </p:cNvPr>
          <p:cNvSpPr/>
          <p:nvPr/>
        </p:nvSpPr>
        <p:spPr>
          <a:xfrm>
            <a:off x="3992634" y="959029"/>
            <a:ext cx="7329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How should we think and feel about God’s revealed word to His prophets and apostles compared to other sources of knowledge?</a:t>
            </a:r>
            <a:endParaRPr lang="en-US" sz="2400" b="0" i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lds boy and scriptures">
            <a:extLst>
              <a:ext uri="{FF2B5EF4-FFF2-40B4-BE49-F238E27FC236}">
                <a16:creationId xmlns:a16="http://schemas.microsoft.com/office/drawing/2014/main" id="{970BCD99-B049-4727-A1B3-BEB09A76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1495404"/>
            <a:ext cx="2282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63870F-1AC5-44B5-9973-12522A35FE2B}"/>
              </a:ext>
            </a:extLst>
          </p:cNvPr>
          <p:cNvGrpSpPr/>
          <p:nvPr/>
        </p:nvGrpSpPr>
        <p:grpSpPr>
          <a:xfrm>
            <a:off x="5716553" y="2081396"/>
            <a:ext cx="3615092" cy="706122"/>
            <a:chOff x="5743644" y="2550529"/>
            <a:chExt cx="3615092" cy="7061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05C764-3DE0-416C-B88B-B9922E645A4D}"/>
                </a:ext>
              </a:extLst>
            </p:cNvPr>
            <p:cNvSpPr/>
            <p:nvPr/>
          </p:nvSpPr>
          <p:spPr>
            <a:xfrm>
              <a:off x="5743644" y="2887319"/>
              <a:ext cx="3615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 Isaiah 5:20 and Proverbs 3:5–6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CC3C09-7A1E-4C84-BDC8-B90FF48FE1A4}"/>
                </a:ext>
              </a:extLst>
            </p:cNvPr>
            <p:cNvSpPr/>
            <p:nvPr/>
          </p:nvSpPr>
          <p:spPr>
            <a:xfrm>
              <a:off x="6991228" y="2550529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 READ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34A30F3-48B1-435F-BD09-2031D2AEE079}"/>
              </a:ext>
            </a:extLst>
          </p:cNvPr>
          <p:cNvSpPr/>
          <p:nvPr/>
        </p:nvSpPr>
        <p:spPr>
          <a:xfrm>
            <a:off x="4186597" y="2957981"/>
            <a:ext cx="694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What divinely appointed sources would you use to better understand the issue Samuel faced?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D73733-6AD3-4567-B881-5D711F3A1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6" y="4535976"/>
            <a:ext cx="1871277" cy="18712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81E2955-C058-4B99-842F-91FF85E956D4}"/>
              </a:ext>
            </a:extLst>
          </p:cNvPr>
          <p:cNvGrpSpPr/>
          <p:nvPr/>
        </p:nvGrpSpPr>
        <p:grpSpPr>
          <a:xfrm>
            <a:off x="4266139" y="3867786"/>
            <a:ext cx="3507299" cy="2465203"/>
            <a:chOff x="2597905" y="990600"/>
            <a:chExt cx="4280882" cy="30089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63969C-571F-4F5E-B3E7-13655236F2D6}"/>
                </a:ext>
              </a:extLst>
            </p:cNvPr>
            <p:cNvGrpSpPr/>
            <p:nvPr/>
          </p:nvGrpSpPr>
          <p:grpSpPr>
            <a:xfrm>
              <a:off x="3810000" y="990600"/>
              <a:ext cx="1881778" cy="2381349"/>
              <a:chOff x="2819400" y="3657600"/>
              <a:chExt cx="1447800" cy="212193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6CA9CB-765A-49A7-955C-77582AA298DC}"/>
                  </a:ext>
                </a:extLst>
              </p:cNvPr>
              <p:cNvSpPr txBox="1"/>
              <p:nvPr/>
            </p:nvSpPr>
            <p:spPr>
              <a:xfrm>
                <a:off x="3869621" y="54102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A45FFE-A906-422C-B4F1-1BD4A16720C8}"/>
                  </a:ext>
                </a:extLst>
              </p:cNvPr>
              <p:cNvSpPr/>
              <p:nvPr/>
            </p:nvSpPr>
            <p:spPr>
              <a:xfrm>
                <a:off x="2819400" y="3730770"/>
                <a:ext cx="1447800" cy="19755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EB244F2-38D7-4E81-8E36-16E209B9448B}"/>
                  </a:ext>
                </a:extLst>
              </p:cNvPr>
              <p:cNvSpPr/>
              <p:nvPr/>
            </p:nvSpPr>
            <p:spPr>
              <a:xfrm>
                <a:off x="2971800" y="3733799"/>
                <a:ext cx="1219200" cy="18993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BB0DCFA-A451-494F-AB16-1BA7115F62DE}"/>
                  </a:ext>
                </a:extLst>
              </p:cNvPr>
              <p:cNvSpPr/>
              <p:nvPr/>
            </p:nvSpPr>
            <p:spPr>
              <a:xfrm>
                <a:off x="2819400" y="3657600"/>
                <a:ext cx="1219200" cy="19755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FFC000"/>
                    </a:solidFill>
                    <a:latin typeface="Colonna MT" pitchFamily="82" charset="0"/>
                  </a:rPr>
                  <a:t> Holy Bible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A2346BB-EB67-41CC-B777-14E46BA9DE1D}"/>
                  </a:ext>
                </a:extLst>
              </p:cNvPr>
              <p:cNvSpPr/>
              <p:nvPr/>
            </p:nvSpPr>
            <p:spPr>
              <a:xfrm>
                <a:off x="2819400" y="3657600"/>
                <a:ext cx="76200" cy="197559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FCAA69-4C31-45CE-BDC9-5B4AB09BAB00}"/>
                </a:ext>
              </a:extLst>
            </p:cNvPr>
            <p:cNvGrpSpPr/>
            <p:nvPr/>
          </p:nvGrpSpPr>
          <p:grpSpPr>
            <a:xfrm rot="1664940">
              <a:off x="4920625" y="2018337"/>
              <a:ext cx="1958162" cy="1981200"/>
              <a:chOff x="685801" y="3352800"/>
              <a:chExt cx="1958162" cy="19812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C9C0C65-42D3-483B-89ED-6FDF348B1E35}"/>
                  </a:ext>
                </a:extLst>
              </p:cNvPr>
              <p:cNvGrpSpPr/>
              <p:nvPr/>
            </p:nvGrpSpPr>
            <p:grpSpPr>
              <a:xfrm>
                <a:off x="685801" y="3352800"/>
                <a:ext cx="1958162" cy="1981200"/>
                <a:chOff x="2494858" y="2667000"/>
                <a:chExt cx="3886200" cy="3931920"/>
              </a:xfrm>
            </p:grpSpPr>
            <p:grpSp>
              <p:nvGrpSpPr>
                <p:cNvPr id="36" name="Group 13">
                  <a:extLst>
                    <a:ext uri="{FF2B5EF4-FFF2-40B4-BE49-F238E27FC236}">
                      <a16:creationId xmlns:a16="http://schemas.microsoft.com/office/drawing/2014/main" id="{52127F84-D7F0-4B9D-B949-9EB36C464840}"/>
                    </a:ext>
                  </a:extLst>
                </p:cNvPr>
                <p:cNvGrpSpPr/>
                <p:nvPr/>
              </p:nvGrpSpPr>
              <p:grpSpPr>
                <a:xfrm>
                  <a:off x="3048000" y="2667000"/>
                  <a:ext cx="2971800" cy="3931920"/>
                  <a:chOff x="152400" y="152400"/>
                  <a:chExt cx="4953000" cy="6553200"/>
                </a:xfrm>
              </p:grpSpPr>
              <p:sp>
                <p:nvSpPr>
                  <p:cNvPr id="40" name="Rounded Rectangle 15">
                    <a:extLst>
                      <a:ext uri="{FF2B5EF4-FFF2-40B4-BE49-F238E27FC236}">
                        <a16:creationId xmlns:a16="http://schemas.microsoft.com/office/drawing/2014/main" id="{77DB2017-6739-4D05-BF8D-535E442780AD}"/>
                      </a:ext>
                    </a:extLst>
                  </p:cNvPr>
                  <p:cNvSpPr/>
                  <p:nvPr/>
                </p:nvSpPr>
                <p:spPr>
                  <a:xfrm>
                    <a:off x="457200" y="152400"/>
                    <a:ext cx="4648200" cy="655320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ounded Rectangle 16">
                    <a:extLst>
                      <a:ext uri="{FF2B5EF4-FFF2-40B4-BE49-F238E27FC236}">
                        <a16:creationId xmlns:a16="http://schemas.microsoft.com/office/drawing/2014/main" id="{034FBE09-BACE-4D28-901B-4DE73D0CF722}"/>
                      </a:ext>
                    </a:extLst>
                  </p:cNvPr>
                  <p:cNvSpPr/>
                  <p:nvPr/>
                </p:nvSpPr>
                <p:spPr>
                  <a:xfrm>
                    <a:off x="304800" y="152400"/>
                    <a:ext cx="4648200" cy="655320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ounded Rectangle 17">
                    <a:extLst>
                      <a:ext uri="{FF2B5EF4-FFF2-40B4-BE49-F238E27FC236}">
                        <a16:creationId xmlns:a16="http://schemas.microsoft.com/office/drawing/2014/main" id="{C3FBDE18-D5CA-4A83-B271-DDE207E81C46}"/>
                      </a:ext>
                    </a:extLst>
                  </p:cNvPr>
                  <p:cNvSpPr/>
                  <p:nvPr/>
                </p:nvSpPr>
                <p:spPr>
                  <a:xfrm>
                    <a:off x="152400" y="152400"/>
                    <a:ext cx="4648199" cy="6553200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tx2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5AB500E-43FB-407C-9198-5E53448D5D22}"/>
                    </a:ext>
                  </a:extLst>
                </p:cNvPr>
                <p:cNvSpPr txBox="1"/>
                <p:nvPr/>
              </p:nvSpPr>
              <p:spPr>
                <a:xfrm>
                  <a:off x="2494858" y="3544738"/>
                  <a:ext cx="3886200" cy="1341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FFC000"/>
                      </a:solidFill>
                      <a:latin typeface="Californian FB" pitchFamily="18" charset="0"/>
                    </a:rPr>
                    <a:t>Doctrine</a:t>
                  </a:r>
                </a:p>
                <a:p>
                  <a:pPr algn="ctr"/>
                  <a:r>
                    <a:rPr lang="en-US" sz="1000" dirty="0">
                      <a:solidFill>
                        <a:srgbClr val="FFC000"/>
                      </a:solidFill>
                      <a:latin typeface="Californian FB" pitchFamily="18" charset="0"/>
                    </a:rPr>
                    <a:t>And</a:t>
                  </a:r>
                </a:p>
                <a:p>
                  <a:pPr algn="ctr"/>
                  <a:r>
                    <a:rPr lang="en-US" sz="1000" dirty="0">
                      <a:solidFill>
                        <a:srgbClr val="FFC000"/>
                      </a:solidFill>
                      <a:latin typeface="Californian FB" pitchFamily="18" charset="0"/>
                    </a:rPr>
                    <a:t>Covenants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A373675-CFF2-4C26-ADB6-B15953DF44D6}"/>
                    </a:ext>
                  </a:extLst>
                </p:cNvPr>
                <p:cNvSpPr txBox="1"/>
                <p:nvPr/>
              </p:nvSpPr>
              <p:spPr>
                <a:xfrm>
                  <a:off x="3124200" y="5257800"/>
                  <a:ext cx="2667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600" dirty="0">
                    <a:solidFill>
                      <a:srgbClr val="FFC000"/>
                    </a:solidFill>
                    <a:latin typeface="Californian FB" pitchFamily="18" charset="0"/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FB300ED-D8F7-4CDC-B4CB-C10A90A98EFE}"/>
                    </a:ext>
                  </a:extLst>
                </p:cNvPr>
                <p:cNvCxnSpPr/>
                <p:nvPr/>
              </p:nvCxnSpPr>
              <p:spPr>
                <a:xfrm flipV="1">
                  <a:off x="3200400" y="2667000"/>
                  <a:ext cx="0" cy="388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AD84E51-E644-4FFF-B348-C68473FA7682}"/>
                  </a:ext>
                </a:extLst>
              </p:cNvPr>
              <p:cNvCxnSpPr/>
              <p:nvPr/>
            </p:nvCxnSpPr>
            <p:spPr>
              <a:xfrm>
                <a:off x="1138517" y="3810000"/>
                <a:ext cx="1219200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87815CE-6780-4848-99B7-BA4EA8D95B60}"/>
                  </a:ext>
                </a:extLst>
              </p:cNvPr>
              <p:cNvCxnSpPr/>
              <p:nvPr/>
            </p:nvCxnSpPr>
            <p:spPr>
              <a:xfrm>
                <a:off x="1102659" y="4473389"/>
                <a:ext cx="1219200" cy="0"/>
              </a:xfrm>
              <a:prstGeom prst="line">
                <a:avLst/>
              </a:prstGeom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D04556-01F4-4ACC-B354-CEAF37705B0D}"/>
                </a:ext>
              </a:extLst>
            </p:cNvPr>
            <p:cNvGrpSpPr/>
            <p:nvPr/>
          </p:nvGrpSpPr>
          <p:grpSpPr>
            <a:xfrm rot="20047769">
              <a:off x="2597905" y="1765695"/>
              <a:ext cx="2038882" cy="2040119"/>
              <a:chOff x="2698685" y="2667000"/>
              <a:chExt cx="3886200" cy="3931920"/>
            </a:xfrm>
          </p:grpSpPr>
          <p:grpSp>
            <p:nvGrpSpPr>
              <p:cNvPr id="24" name="Group 13">
                <a:extLst>
                  <a:ext uri="{FF2B5EF4-FFF2-40B4-BE49-F238E27FC236}">
                    <a16:creationId xmlns:a16="http://schemas.microsoft.com/office/drawing/2014/main" id="{C0495BE2-9957-4137-8539-2511BE2B109D}"/>
                  </a:ext>
                </a:extLst>
              </p:cNvPr>
              <p:cNvGrpSpPr/>
              <p:nvPr/>
            </p:nvGrpSpPr>
            <p:grpSpPr>
              <a:xfrm>
                <a:off x="3048000" y="2667000"/>
                <a:ext cx="2971800" cy="3931920"/>
                <a:chOff x="152400" y="152400"/>
                <a:chExt cx="4953000" cy="6553200"/>
              </a:xfrm>
            </p:grpSpPr>
            <p:sp>
              <p:nvSpPr>
                <p:cNvPr id="30" name="Rounded Rectangle 25">
                  <a:extLst>
                    <a:ext uri="{FF2B5EF4-FFF2-40B4-BE49-F238E27FC236}">
                      <a16:creationId xmlns:a16="http://schemas.microsoft.com/office/drawing/2014/main" id="{6C635123-5CA6-45B4-949F-CAB2E74CECE1}"/>
                    </a:ext>
                  </a:extLst>
                </p:cNvPr>
                <p:cNvSpPr/>
                <p:nvPr/>
              </p:nvSpPr>
              <p:spPr>
                <a:xfrm>
                  <a:off x="457200" y="152400"/>
                  <a:ext cx="4648200" cy="65532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26">
                  <a:extLst>
                    <a:ext uri="{FF2B5EF4-FFF2-40B4-BE49-F238E27FC236}">
                      <a16:creationId xmlns:a16="http://schemas.microsoft.com/office/drawing/2014/main" id="{5DA8B8FB-4514-4BA7-9A09-A832F5EE9BF4}"/>
                    </a:ext>
                  </a:extLst>
                </p:cNvPr>
                <p:cNvSpPr/>
                <p:nvPr/>
              </p:nvSpPr>
              <p:spPr>
                <a:xfrm>
                  <a:off x="304800" y="152400"/>
                  <a:ext cx="4648200" cy="65532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27">
                  <a:extLst>
                    <a:ext uri="{FF2B5EF4-FFF2-40B4-BE49-F238E27FC236}">
                      <a16:creationId xmlns:a16="http://schemas.microsoft.com/office/drawing/2014/main" id="{54EE0420-808C-4FD0-86D3-6DDD04B9F696}"/>
                    </a:ext>
                  </a:extLst>
                </p:cNvPr>
                <p:cNvSpPr/>
                <p:nvPr/>
              </p:nvSpPr>
              <p:spPr>
                <a:xfrm>
                  <a:off x="152400" y="152400"/>
                  <a:ext cx="4648200" cy="6553200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9439A9-362C-419E-96AE-7318EA47AC84}"/>
                  </a:ext>
                </a:extLst>
              </p:cNvPr>
              <p:cNvSpPr txBox="1"/>
              <p:nvPr/>
            </p:nvSpPr>
            <p:spPr>
              <a:xfrm>
                <a:off x="2698685" y="3135122"/>
                <a:ext cx="3886200" cy="1665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FFC000"/>
                    </a:solidFill>
                    <a:latin typeface="Californian FB" pitchFamily="18" charset="0"/>
                  </a:rPr>
                  <a:t>The </a:t>
                </a:r>
              </a:p>
              <a:p>
                <a:pPr algn="ctr"/>
                <a:r>
                  <a:rPr lang="en-US" sz="1000" dirty="0">
                    <a:solidFill>
                      <a:srgbClr val="FFC000"/>
                    </a:solidFill>
                    <a:latin typeface="Californian FB" pitchFamily="18" charset="0"/>
                  </a:rPr>
                  <a:t>Book</a:t>
                </a:r>
              </a:p>
              <a:p>
                <a:pPr algn="ctr"/>
                <a:r>
                  <a:rPr lang="en-US" sz="1000" dirty="0">
                    <a:solidFill>
                      <a:srgbClr val="FFC000"/>
                    </a:solidFill>
                    <a:latin typeface="Californian FB" pitchFamily="18" charset="0"/>
                  </a:rPr>
                  <a:t> of </a:t>
                </a:r>
              </a:p>
              <a:p>
                <a:pPr algn="ctr"/>
                <a:r>
                  <a:rPr lang="en-US" sz="1000" dirty="0">
                    <a:solidFill>
                      <a:srgbClr val="FFC000"/>
                    </a:solidFill>
                    <a:latin typeface="Californian FB" pitchFamily="18" charset="0"/>
                  </a:rPr>
                  <a:t>Mormon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C722C5-2CF1-4C65-AE2C-915652B7A47A}"/>
                  </a:ext>
                </a:extLst>
              </p:cNvPr>
              <p:cNvSpPr txBox="1"/>
              <p:nvPr/>
            </p:nvSpPr>
            <p:spPr>
              <a:xfrm>
                <a:off x="3124199" y="5164303"/>
                <a:ext cx="2667001" cy="65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rgbClr val="FFC000"/>
                    </a:solidFill>
                    <a:latin typeface="Californian FB" pitchFamily="18" charset="0"/>
                  </a:rPr>
                  <a:t>ANOTHER TESTAMENT </a:t>
                </a:r>
              </a:p>
              <a:p>
                <a:pPr algn="ctr"/>
                <a:r>
                  <a:rPr lang="en-US" sz="600" dirty="0">
                    <a:solidFill>
                      <a:srgbClr val="FFC000"/>
                    </a:solidFill>
                    <a:latin typeface="Californian FB" pitchFamily="18" charset="0"/>
                  </a:rPr>
                  <a:t>OF JESUS CHRIST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988B470-2C2C-4D14-894E-D80B509FCD38}"/>
                  </a:ext>
                </a:extLst>
              </p:cNvPr>
              <p:cNvCxnSpPr/>
              <p:nvPr/>
            </p:nvCxnSpPr>
            <p:spPr>
              <a:xfrm>
                <a:off x="3429000" y="3200400"/>
                <a:ext cx="213360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89BC5E9-2017-4DCB-8BF5-112953073301}"/>
                  </a:ext>
                </a:extLst>
              </p:cNvPr>
              <p:cNvCxnSpPr/>
              <p:nvPr/>
            </p:nvCxnSpPr>
            <p:spPr>
              <a:xfrm>
                <a:off x="3465428" y="5130892"/>
                <a:ext cx="2133601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7494E2-DFAB-4EB9-8236-2CA0224EADD6}"/>
                  </a:ext>
                </a:extLst>
              </p:cNvPr>
              <p:cNvCxnSpPr/>
              <p:nvPr/>
            </p:nvCxnSpPr>
            <p:spPr>
              <a:xfrm flipV="1">
                <a:off x="3200400" y="26670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4DAF0F-3C49-4AF6-8826-5200623E20D2}"/>
              </a:ext>
            </a:extLst>
          </p:cNvPr>
          <p:cNvGrpSpPr/>
          <p:nvPr/>
        </p:nvGrpSpPr>
        <p:grpSpPr>
          <a:xfrm>
            <a:off x="8342220" y="4163594"/>
            <a:ext cx="1236130" cy="2009181"/>
            <a:chOff x="8149454" y="4163138"/>
            <a:chExt cx="1236130" cy="200918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AB5419E-5424-4EB0-9DD1-B03122204151}"/>
                </a:ext>
              </a:extLst>
            </p:cNvPr>
            <p:cNvGrpSpPr/>
            <p:nvPr/>
          </p:nvGrpSpPr>
          <p:grpSpPr>
            <a:xfrm rot="712296">
              <a:off x="8149454" y="4163138"/>
              <a:ext cx="1191959" cy="2009181"/>
              <a:chOff x="609600" y="914400"/>
              <a:chExt cx="4114800" cy="3505200"/>
            </a:xfrm>
          </p:grpSpPr>
          <p:sp>
            <p:nvSpPr>
              <p:cNvPr id="49" name="Rounded Rectangle 172">
                <a:extLst>
                  <a:ext uri="{FF2B5EF4-FFF2-40B4-BE49-F238E27FC236}">
                    <a16:creationId xmlns:a16="http://schemas.microsoft.com/office/drawing/2014/main" id="{C2803949-B497-492D-9980-7C203FCDD285}"/>
                  </a:ext>
                </a:extLst>
              </p:cNvPr>
              <p:cNvSpPr/>
              <p:nvPr/>
            </p:nvSpPr>
            <p:spPr>
              <a:xfrm>
                <a:off x="609600" y="914400"/>
                <a:ext cx="4114800" cy="3505200"/>
              </a:xfrm>
              <a:prstGeom prst="roundRect">
                <a:avLst>
                  <a:gd name="adj" fmla="val 9506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173">
                <a:extLst>
                  <a:ext uri="{FF2B5EF4-FFF2-40B4-BE49-F238E27FC236}">
                    <a16:creationId xmlns:a16="http://schemas.microsoft.com/office/drawing/2014/main" id="{A9DD943D-C25D-4C7B-8413-4CF5D8CB3E60}"/>
                  </a:ext>
                </a:extLst>
              </p:cNvPr>
              <p:cNvSpPr/>
              <p:nvPr/>
            </p:nvSpPr>
            <p:spPr>
              <a:xfrm>
                <a:off x="833562" y="1061183"/>
                <a:ext cx="3693337" cy="2362200"/>
              </a:xfrm>
              <a:prstGeom prst="roundRect">
                <a:avLst>
                  <a:gd name="adj" fmla="val 950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73">
                <a:extLst>
                  <a:ext uri="{FF2B5EF4-FFF2-40B4-BE49-F238E27FC236}">
                    <a16:creationId xmlns:a16="http://schemas.microsoft.com/office/drawing/2014/main" id="{85ED8C7F-12D8-4E61-BAB6-29905FADD78F}"/>
                  </a:ext>
                </a:extLst>
              </p:cNvPr>
              <p:cNvGrpSpPr/>
              <p:nvPr/>
            </p:nvGrpSpPr>
            <p:grpSpPr>
              <a:xfrm>
                <a:off x="1447800" y="3200400"/>
                <a:ext cx="2590800" cy="1143000"/>
                <a:chOff x="1447800" y="4724400"/>
                <a:chExt cx="2590800" cy="1143000"/>
              </a:xfrm>
            </p:grpSpPr>
            <p:sp>
              <p:nvSpPr>
                <p:cNvPr id="52" name="Rounded Rectangle 175">
                  <a:extLst>
                    <a:ext uri="{FF2B5EF4-FFF2-40B4-BE49-F238E27FC236}">
                      <a16:creationId xmlns:a16="http://schemas.microsoft.com/office/drawing/2014/main" id="{B16B2031-008B-4A48-B16E-DC7139ADEA4A}"/>
                    </a:ext>
                  </a:extLst>
                </p:cNvPr>
                <p:cNvSpPr/>
                <p:nvPr/>
              </p:nvSpPr>
              <p:spPr>
                <a:xfrm>
                  <a:off x="1447800" y="4724400"/>
                  <a:ext cx="2590800" cy="1143000"/>
                </a:xfrm>
                <a:prstGeom prst="roundRect">
                  <a:avLst>
                    <a:gd name="adj" fmla="val 950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" name="Picture 52" descr="Keyboard.png">
                  <a:extLst>
                    <a:ext uri="{FF2B5EF4-FFF2-40B4-BE49-F238E27FC236}">
                      <a16:creationId xmlns:a16="http://schemas.microsoft.com/office/drawing/2014/main" id="{F611065C-1F40-4481-866C-996991BBF9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524000" y="4800600"/>
                  <a:ext cx="2438400" cy="946150"/>
                </a:xfrm>
                <a:prstGeom prst="rect">
                  <a:avLst/>
                </a:prstGeom>
              </p:spPr>
            </p:pic>
          </p:grp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DDEDAFA-4389-4662-82C0-42AAB1822277}"/>
                </a:ext>
              </a:extLst>
            </p:cNvPr>
            <p:cNvSpPr/>
            <p:nvPr/>
          </p:nvSpPr>
          <p:spPr>
            <a:xfrm rot="737048">
              <a:off x="8415032" y="4366031"/>
              <a:ext cx="970552" cy="2267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lds.org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8E1B3A-0376-42BD-9BDE-5EB1640A038F}"/>
                </a:ext>
              </a:extLst>
            </p:cNvPr>
            <p:cNvGrpSpPr/>
            <p:nvPr/>
          </p:nvGrpSpPr>
          <p:grpSpPr>
            <a:xfrm>
              <a:off x="8397015" y="4626055"/>
              <a:ext cx="766403" cy="673029"/>
              <a:chOff x="656968" y="3797643"/>
              <a:chExt cx="3308658" cy="2731922"/>
            </a:xfrm>
          </p:grpSpPr>
          <p:sp>
            <p:nvSpPr>
              <p:cNvPr id="56" name="Rounded Rectangle 34">
                <a:extLst>
                  <a:ext uri="{FF2B5EF4-FFF2-40B4-BE49-F238E27FC236}">
                    <a16:creationId xmlns:a16="http://schemas.microsoft.com/office/drawing/2014/main" id="{AA0A3036-07BD-444E-BA29-03FFD673BAA5}"/>
                  </a:ext>
                </a:extLst>
              </p:cNvPr>
              <p:cNvSpPr/>
              <p:nvPr/>
            </p:nvSpPr>
            <p:spPr>
              <a:xfrm rot="2237836">
                <a:off x="2213026" y="5687211"/>
                <a:ext cx="1752600" cy="3810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8862D5C-42A1-41C8-99B2-68F173395C4F}"/>
                  </a:ext>
                </a:extLst>
              </p:cNvPr>
              <p:cNvSpPr/>
              <p:nvPr/>
            </p:nvSpPr>
            <p:spPr>
              <a:xfrm>
                <a:off x="656968" y="3797643"/>
                <a:ext cx="2133600" cy="2133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1DD844-D31E-4D85-B478-5FECC158684B}"/>
                  </a:ext>
                </a:extLst>
              </p:cNvPr>
              <p:cNvSpPr/>
              <p:nvPr/>
            </p:nvSpPr>
            <p:spPr>
              <a:xfrm>
                <a:off x="864973" y="3989172"/>
                <a:ext cx="1717589" cy="1732005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37">
                <a:extLst>
                  <a:ext uri="{FF2B5EF4-FFF2-40B4-BE49-F238E27FC236}">
                    <a16:creationId xmlns:a16="http://schemas.microsoft.com/office/drawing/2014/main" id="{0AD204EA-38F8-4CE8-8AAB-A56B871D2EA7}"/>
                  </a:ext>
                </a:extLst>
              </p:cNvPr>
              <p:cNvSpPr/>
              <p:nvPr/>
            </p:nvSpPr>
            <p:spPr>
              <a:xfrm rot="2237836">
                <a:off x="3654115" y="6159515"/>
                <a:ext cx="166760" cy="37005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8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Colonna MT</vt:lpstr>
      <vt:lpstr>Britannic Bold</vt:lpstr>
      <vt:lpstr>Comic Sans MS</vt:lpstr>
      <vt:lpstr>Open Sans</vt:lpstr>
      <vt:lpstr>Californian FB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8</cp:revision>
  <dcterms:created xsi:type="dcterms:W3CDTF">2019-01-26T20:05:17Z</dcterms:created>
  <dcterms:modified xsi:type="dcterms:W3CDTF">2020-11-08T21:07:47Z</dcterms:modified>
</cp:coreProperties>
</file>