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84" r:id="rId4"/>
    <p:sldId id="260" r:id="rId5"/>
    <p:sldId id="264" r:id="rId6"/>
    <p:sldId id="261" r:id="rId7"/>
    <p:sldId id="266" r:id="rId8"/>
    <p:sldId id="289" r:id="rId9"/>
    <p:sldId id="291" r:id="rId10"/>
    <p:sldId id="292" r:id="rId11"/>
    <p:sldId id="293" r:id="rId12"/>
    <p:sldId id="295" r:id="rId13"/>
    <p:sldId id="294" r:id="rId14"/>
    <p:sldId id="296" r:id="rId15"/>
    <p:sldId id="298" r:id="rId16"/>
    <p:sldId id="299" r:id="rId17"/>
    <p:sldId id="258" r:id="rId18"/>
    <p:sldId id="285" r:id="rId19"/>
    <p:sldId id="297" r:id="rId20"/>
    <p:sldId id="283" r:id="rId21"/>
    <p:sldId id="286" r:id="rId22"/>
    <p:sldId id="287" r:id="rId23"/>
    <p:sldId id="288" r:id="rId24"/>
  </p:sldIdLst>
  <p:sldSz cx="12192000" cy="6858000"/>
  <p:notesSz cx="6858000" cy="9144000"/>
  <p:embeddedFontLst>
    <p:embeddedFont>
      <p:font typeface="Abadi" panose="020B0604020104020204" pitchFamily="34"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Palatino" pitchFamily="2"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B00"/>
    <a:srgbClr val="00FFFF"/>
    <a:srgbClr val="FF0066"/>
    <a:srgbClr val="CCFF33"/>
    <a:srgbClr val="CC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45C6FD-C53B-4EC7-B38C-8F96CE971537}"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0CA83-0108-4B9F-BC8E-7A648C9C7ADC}" type="slidenum">
              <a:rPr lang="en-US" smtClean="0"/>
              <a:t>‹#›</a:t>
            </a:fld>
            <a:endParaRPr lang="en-US"/>
          </a:p>
        </p:txBody>
      </p:sp>
    </p:spTree>
    <p:extLst>
      <p:ext uri="{BB962C8B-B14F-4D97-AF65-F5344CB8AC3E}">
        <p14:creationId xmlns:p14="http://schemas.microsoft.com/office/powerpoint/2010/main" val="275123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45C6FD-C53B-4EC7-B38C-8F96CE971537}"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0CA83-0108-4B9F-BC8E-7A648C9C7ADC}" type="slidenum">
              <a:rPr lang="en-US" smtClean="0"/>
              <a:t>‹#›</a:t>
            </a:fld>
            <a:endParaRPr lang="en-US"/>
          </a:p>
        </p:txBody>
      </p:sp>
    </p:spTree>
    <p:extLst>
      <p:ext uri="{BB962C8B-B14F-4D97-AF65-F5344CB8AC3E}">
        <p14:creationId xmlns:p14="http://schemas.microsoft.com/office/powerpoint/2010/main" val="1551777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45C6FD-C53B-4EC7-B38C-8F96CE971537}"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0CA83-0108-4B9F-BC8E-7A648C9C7ADC}" type="slidenum">
              <a:rPr lang="en-US" smtClean="0"/>
              <a:t>‹#›</a:t>
            </a:fld>
            <a:endParaRPr lang="en-US"/>
          </a:p>
        </p:txBody>
      </p:sp>
    </p:spTree>
    <p:extLst>
      <p:ext uri="{BB962C8B-B14F-4D97-AF65-F5344CB8AC3E}">
        <p14:creationId xmlns:p14="http://schemas.microsoft.com/office/powerpoint/2010/main" val="177446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45C6FD-C53B-4EC7-B38C-8F96CE971537}"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0CA83-0108-4B9F-BC8E-7A648C9C7ADC}" type="slidenum">
              <a:rPr lang="en-US" smtClean="0"/>
              <a:t>‹#›</a:t>
            </a:fld>
            <a:endParaRPr lang="en-US"/>
          </a:p>
        </p:txBody>
      </p:sp>
    </p:spTree>
    <p:extLst>
      <p:ext uri="{BB962C8B-B14F-4D97-AF65-F5344CB8AC3E}">
        <p14:creationId xmlns:p14="http://schemas.microsoft.com/office/powerpoint/2010/main" val="121682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45C6FD-C53B-4EC7-B38C-8F96CE971537}"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0CA83-0108-4B9F-BC8E-7A648C9C7ADC}" type="slidenum">
              <a:rPr lang="en-US" smtClean="0"/>
              <a:t>‹#›</a:t>
            </a:fld>
            <a:endParaRPr lang="en-US"/>
          </a:p>
        </p:txBody>
      </p:sp>
    </p:spTree>
    <p:extLst>
      <p:ext uri="{BB962C8B-B14F-4D97-AF65-F5344CB8AC3E}">
        <p14:creationId xmlns:p14="http://schemas.microsoft.com/office/powerpoint/2010/main" val="33356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45C6FD-C53B-4EC7-B38C-8F96CE971537}"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0CA83-0108-4B9F-BC8E-7A648C9C7ADC}" type="slidenum">
              <a:rPr lang="en-US" smtClean="0"/>
              <a:t>‹#›</a:t>
            </a:fld>
            <a:endParaRPr lang="en-US"/>
          </a:p>
        </p:txBody>
      </p:sp>
    </p:spTree>
    <p:extLst>
      <p:ext uri="{BB962C8B-B14F-4D97-AF65-F5344CB8AC3E}">
        <p14:creationId xmlns:p14="http://schemas.microsoft.com/office/powerpoint/2010/main" val="169420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45C6FD-C53B-4EC7-B38C-8F96CE971537}"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0CA83-0108-4B9F-BC8E-7A648C9C7ADC}" type="slidenum">
              <a:rPr lang="en-US" smtClean="0"/>
              <a:t>‹#›</a:t>
            </a:fld>
            <a:endParaRPr lang="en-US"/>
          </a:p>
        </p:txBody>
      </p:sp>
    </p:spTree>
    <p:extLst>
      <p:ext uri="{BB962C8B-B14F-4D97-AF65-F5344CB8AC3E}">
        <p14:creationId xmlns:p14="http://schemas.microsoft.com/office/powerpoint/2010/main" val="238665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5C6FD-C53B-4EC7-B38C-8F96CE971537}"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0CA83-0108-4B9F-BC8E-7A648C9C7ADC}" type="slidenum">
              <a:rPr lang="en-US" smtClean="0"/>
              <a:t>‹#›</a:t>
            </a:fld>
            <a:endParaRPr lang="en-US"/>
          </a:p>
        </p:txBody>
      </p:sp>
    </p:spTree>
    <p:extLst>
      <p:ext uri="{BB962C8B-B14F-4D97-AF65-F5344CB8AC3E}">
        <p14:creationId xmlns:p14="http://schemas.microsoft.com/office/powerpoint/2010/main" val="30200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5C6FD-C53B-4EC7-B38C-8F96CE971537}"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0CA83-0108-4B9F-BC8E-7A648C9C7ADC}" type="slidenum">
              <a:rPr lang="en-US" smtClean="0"/>
              <a:t>‹#›</a:t>
            </a:fld>
            <a:endParaRPr lang="en-US"/>
          </a:p>
        </p:txBody>
      </p:sp>
    </p:spTree>
    <p:extLst>
      <p:ext uri="{BB962C8B-B14F-4D97-AF65-F5344CB8AC3E}">
        <p14:creationId xmlns:p14="http://schemas.microsoft.com/office/powerpoint/2010/main" val="174297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45C6FD-C53B-4EC7-B38C-8F96CE971537}"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0CA83-0108-4B9F-BC8E-7A648C9C7ADC}" type="slidenum">
              <a:rPr lang="en-US" smtClean="0"/>
              <a:t>‹#›</a:t>
            </a:fld>
            <a:endParaRPr lang="en-US"/>
          </a:p>
        </p:txBody>
      </p:sp>
    </p:spTree>
    <p:extLst>
      <p:ext uri="{BB962C8B-B14F-4D97-AF65-F5344CB8AC3E}">
        <p14:creationId xmlns:p14="http://schemas.microsoft.com/office/powerpoint/2010/main" val="105345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45C6FD-C53B-4EC7-B38C-8F96CE971537}"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0CA83-0108-4B9F-BC8E-7A648C9C7ADC}" type="slidenum">
              <a:rPr lang="en-US" smtClean="0"/>
              <a:t>‹#›</a:t>
            </a:fld>
            <a:endParaRPr lang="en-US"/>
          </a:p>
        </p:txBody>
      </p:sp>
    </p:spTree>
    <p:extLst>
      <p:ext uri="{BB962C8B-B14F-4D97-AF65-F5344CB8AC3E}">
        <p14:creationId xmlns:p14="http://schemas.microsoft.com/office/powerpoint/2010/main" val="211097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5C6FD-C53B-4EC7-B38C-8F96CE971537}"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0CA83-0108-4B9F-BC8E-7A648C9C7ADC}" type="slidenum">
              <a:rPr lang="en-US" smtClean="0"/>
              <a:t>‹#›</a:t>
            </a:fld>
            <a:endParaRPr lang="en-US"/>
          </a:p>
        </p:txBody>
      </p:sp>
    </p:spTree>
    <p:extLst>
      <p:ext uri="{BB962C8B-B14F-4D97-AF65-F5344CB8AC3E}">
        <p14:creationId xmlns:p14="http://schemas.microsoft.com/office/powerpoint/2010/main" val="968342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lds.org/scriptures/ot/jer/50.9?lang=eng#8"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icture 169">
            <a:extLst>
              <a:ext uri="{FF2B5EF4-FFF2-40B4-BE49-F238E27FC236}">
                <a16:creationId xmlns:a16="http://schemas.microsoft.com/office/drawing/2014/main" id="{75A8D76C-D3D6-4082-8C48-BE92CF881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03424" y="735707"/>
            <a:ext cx="10822546" cy="2369880"/>
          </a:xfrm>
          <a:prstGeom prst="rect">
            <a:avLst/>
          </a:prstGeom>
          <a:noFill/>
        </p:spPr>
        <p:txBody>
          <a:bodyPr wrap="square" rtlCol="0">
            <a:spAutoFit/>
          </a:bodyPr>
          <a:lstStyle/>
          <a:p>
            <a:pPr algn="ctr"/>
            <a:r>
              <a:rPr lang="en-US" sz="5400" dirty="0">
                <a:solidFill>
                  <a:schemeClr val="bg1"/>
                </a:solidFill>
              </a:rPr>
              <a:t>Jeremiah Foretells Destruction of Many Nations</a:t>
            </a:r>
          </a:p>
          <a:p>
            <a:pPr algn="ctr"/>
            <a:r>
              <a:rPr lang="en-US" sz="4000" dirty="0">
                <a:solidFill>
                  <a:schemeClr val="bg1"/>
                </a:solidFill>
              </a:rPr>
              <a:t>Jeremiah 42-52</a:t>
            </a:r>
          </a:p>
        </p:txBody>
      </p:sp>
      <p:sp>
        <p:nvSpPr>
          <p:cNvPr id="7" name="TextBox 6"/>
          <p:cNvSpPr txBox="1"/>
          <p:nvPr/>
        </p:nvSpPr>
        <p:spPr>
          <a:xfrm>
            <a:off x="64222" y="18808"/>
            <a:ext cx="2286000" cy="369332"/>
          </a:xfrm>
          <a:prstGeom prst="rect">
            <a:avLst/>
          </a:prstGeom>
          <a:noFill/>
        </p:spPr>
        <p:txBody>
          <a:bodyPr wrap="square" rtlCol="0">
            <a:spAutoFit/>
          </a:bodyPr>
          <a:lstStyle/>
          <a:p>
            <a:r>
              <a:rPr lang="en-US" dirty="0">
                <a:solidFill>
                  <a:schemeClr val="bg1"/>
                </a:solidFill>
              </a:rPr>
              <a:t>Lesson 140 Part 1</a:t>
            </a:r>
          </a:p>
        </p:txBody>
      </p:sp>
      <p:grpSp>
        <p:nvGrpSpPr>
          <p:cNvPr id="8" name="Group 7"/>
          <p:cNvGrpSpPr/>
          <p:nvPr/>
        </p:nvGrpSpPr>
        <p:grpSpPr>
          <a:xfrm>
            <a:off x="1290025" y="1876813"/>
            <a:ext cx="2094907" cy="4500142"/>
            <a:chOff x="6523258" y="1056356"/>
            <a:chExt cx="1727835" cy="3565259"/>
          </a:xfrm>
        </p:grpSpPr>
        <p:sp>
          <p:nvSpPr>
            <p:cNvPr id="9" name="Oval 8"/>
            <p:cNvSpPr/>
            <p:nvPr/>
          </p:nvSpPr>
          <p:spPr>
            <a:xfrm rot="2451945">
              <a:off x="7959751" y="3177572"/>
              <a:ext cx="291342" cy="31807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586780">
              <a:off x="6523258" y="3207933"/>
              <a:ext cx="296538" cy="3060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102191">
              <a:off x="7453356" y="2331675"/>
              <a:ext cx="661560"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327004">
              <a:off x="6643920" y="2293720"/>
              <a:ext cx="556436"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58165">
              <a:off x="6834073" y="1643897"/>
              <a:ext cx="1056213" cy="1220238"/>
            </a:xfrm>
            <a:prstGeom prst="ellipse">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7083312" y="2128360"/>
              <a:ext cx="581783" cy="26005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6833658" y="4171244"/>
              <a:ext cx="1048088" cy="450371"/>
              <a:chOff x="2553716" y="4097121"/>
              <a:chExt cx="1072559" cy="580393"/>
            </a:xfrm>
          </p:grpSpPr>
          <p:grpSp>
            <p:nvGrpSpPr>
              <p:cNvPr id="45" name="Group 3"/>
              <p:cNvGrpSpPr/>
              <p:nvPr/>
            </p:nvGrpSpPr>
            <p:grpSpPr>
              <a:xfrm rot="2754858">
                <a:off x="2662540" y="4014465"/>
                <a:ext cx="362746" cy="580393"/>
                <a:chOff x="1676400" y="2133600"/>
                <a:chExt cx="1447800" cy="2088845"/>
              </a:xfrm>
            </p:grpSpPr>
            <p:sp>
              <p:nvSpPr>
                <p:cNvPr id="50" name="Oval 49"/>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8"/>
              <p:cNvGrpSpPr/>
              <p:nvPr/>
            </p:nvGrpSpPr>
            <p:grpSpPr>
              <a:xfrm rot="19182012">
                <a:off x="3263529" y="4097121"/>
                <a:ext cx="362746" cy="580393"/>
                <a:chOff x="1676400" y="2133600"/>
                <a:chExt cx="1447800" cy="2088845"/>
              </a:xfrm>
            </p:grpSpPr>
            <p:sp>
              <p:nvSpPr>
                <p:cNvPr id="47" name="Oval 46"/>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Trapezoid 15"/>
            <p:cNvSpPr/>
            <p:nvPr/>
          </p:nvSpPr>
          <p:spPr>
            <a:xfrm rot="10800000">
              <a:off x="6891216" y="2254148"/>
              <a:ext cx="956933" cy="915089"/>
            </a:xfrm>
            <a:prstGeom prst="trapezoid">
              <a:avLst>
                <a:gd name="adj" fmla="val 23765"/>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73690" y="1199200"/>
              <a:ext cx="1037808" cy="10478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18489317">
              <a:off x="6591622" y="1532771"/>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3110683" flipH="1">
              <a:off x="7580336" y="1537094"/>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7361430" flipH="1">
              <a:off x="6792803" y="1130807"/>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rot="14238570">
              <a:off x="7321428" y="1157253"/>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9586780">
              <a:off x="7184704" y="1150519"/>
              <a:ext cx="296538" cy="306083"/>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9586780">
              <a:off x="6796638" y="1442679"/>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9586780">
              <a:off x="7646600" y="1454112"/>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6833658" y="3168084"/>
              <a:ext cx="1078919" cy="1146033"/>
            </a:xfrm>
            <a:prstGeom prst="trapezoid">
              <a:avLst>
                <a:gd name="adj" fmla="val 25099"/>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256897" y="3073042"/>
              <a:ext cx="404948" cy="177410"/>
            </a:xfrm>
            <a:prstGeom prst="roundRect">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6952896" y="2202573"/>
              <a:ext cx="636861" cy="2098903"/>
              <a:chOff x="6959643" y="2218714"/>
              <a:chExt cx="645186" cy="2113891"/>
            </a:xfrm>
          </p:grpSpPr>
          <p:sp>
            <p:nvSpPr>
              <p:cNvPr id="42" name="Trapezoid 41"/>
              <p:cNvSpPr/>
              <p:nvPr/>
            </p:nvSpPr>
            <p:spPr>
              <a:xfrm rot="20275138">
                <a:off x="7048393" y="2218714"/>
                <a:ext cx="556436" cy="2086706"/>
              </a:xfrm>
              <a:prstGeom prst="trapezoid">
                <a:avLst>
                  <a:gd name="adj" fmla="val 3413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0453033">
                <a:off x="6959643" y="2298060"/>
                <a:ext cx="310560" cy="2022516"/>
              </a:xfrm>
              <a:prstGeom prst="moon">
                <a:avLst>
                  <a:gd name="adj" fmla="val 87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20453033">
                <a:off x="7017451" y="2271333"/>
                <a:ext cx="297061" cy="2061272"/>
              </a:xfrm>
              <a:prstGeom prst="moon">
                <a:avLst>
                  <a:gd name="adj" fmla="val 87500"/>
                </a:avLst>
              </a:prstGeom>
              <a:solidFill>
                <a:srgbClr val="E7BE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753934" y="1458100"/>
              <a:ext cx="1286562" cy="216177"/>
              <a:chOff x="6753934" y="1458100"/>
              <a:chExt cx="1286562" cy="216177"/>
            </a:xfrm>
          </p:grpSpPr>
          <p:sp>
            <p:nvSpPr>
              <p:cNvPr id="37" name="Rounded Rectangle 36"/>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37"/>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38"/>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39"/>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40"/>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Quad Arrow 28"/>
            <p:cNvSpPr/>
            <p:nvPr/>
          </p:nvSpPr>
          <p:spPr>
            <a:xfrm>
              <a:off x="6751823" y="2183630"/>
              <a:ext cx="340630" cy="299070"/>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ad Arrow 29"/>
            <p:cNvSpPr/>
            <p:nvPr/>
          </p:nvSpPr>
          <p:spPr>
            <a:xfrm>
              <a:off x="6840451" y="2253428"/>
              <a:ext cx="154614" cy="146670"/>
            </a:xfrm>
            <a:prstGeom prst="quadArrow">
              <a:avLst>
                <a:gd name="adj1" fmla="val 45000"/>
                <a:gd name="adj2" fmla="val 22500"/>
                <a:gd name="adj3" fmla="val 22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7125206" y="2246482"/>
              <a:ext cx="511959" cy="211463"/>
              <a:chOff x="6753934" y="1458100"/>
              <a:chExt cx="1286562" cy="216177"/>
            </a:xfrm>
          </p:grpSpPr>
          <p:sp>
            <p:nvSpPr>
              <p:cNvPr id="32" name="Rounded Rectangle 31"/>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32"/>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33"/>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34"/>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35"/>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3561091" y="2747130"/>
            <a:ext cx="6478071" cy="369332"/>
          </a:xfrm>
          <a:prstGeom prst="rect">
            <a:avLst/>
          </a:prstGeom>
        </p:spPr>
        <p:txBody>
          <a:bodyPr wrap="square">
            <a:spAutoFit/>
          </a:bodyPr>
          <a:lstStyle/>
          <a:p>
            <a:endParaRPr lang="en-US" i="1" dirty="0">
              <a:solidFill>
                <a:schemeClr val="bg1"/>
              </a:solidFill>
            </a:endParaRPr>
          </a:p>
        </p:txBody>
      </p:sp>
      <p:sp>
        <p:nvSpPr>
          <p:cNvPr id="53" name="Rectangle 52"/>
          <p:cNvSpPr/>
          <p:nvPr/>
        </p:nvSpPr>
        <p:spPr>
          <a:xfrm>
            <a:off x="3706310" y="3652171"/>
            <a:ext cx="4752492" cy="1754326"/>
          </a:xfrm>
          <a:prstGeom prst="rect">
            <a:avLst/>
          </a:prstGeom>
        </p:spPr>
        <p:txBody>
          <a:bodyPr wrap="square">
            <a:spAutoFit/>
          </a:bodyPr>
          <a:lstStyle/>
          <a:p>
            <a:r>
              <a:rPr lang="en-US" b="0" i="1" dirty="0">
                <a:solidFill>
                  <a:schemeClr val="bg1"/>
                </a:solidFill>
                <a:effectLst/>
                <a:latin typeface="Palatino"/>
              </a:rPr>
              <a:t>And the land of Judah shall be a terror unto Egypt, every one that </a:t>
            </a:r>
            <a:r>
              <a:rPr lang="en-US" b="0" i="1" dirty="0" err="1">
                <a:solidFill>
                  <a:schemeClr val="bg1"/>
                </a:solidFill>
                <a:effectLst/>
                <a:latin typeface="Palatino"/>
              </a:rPr>
              <a:t>maketh</a:t>
            </a:r>
            <a:r>
              <a:rPr lang="en-US" b="0" i="1" dirty="0">
                <a:solidFill>
                  <a:schemeClr val="bg1"/>
                </a:solidFill>
                <a:effectLst/>
                <a:latin typeface="Palatino"/>
              </a:rPr>
              <a:t> mention thereof shall be afraid in himself, because of the counsel of the </a:t>
            </a:r>
            <a:r>
              <a:rPr lang="en-US" b="0" i="1" cap="small" dirty="0">
                <a:solidFill>
                  <a:schemeClr val="bg1"/>
                </a:solidFill>
                <a:effectLst/>
                <a:latin typeface="Palatino"/>
              </a:rPr>
              <a:t>Lord</a:t>
            </a:r>
            <a:r>
              <a:rPr lang="en-US" b="0" i="1" dirty="0">
                <a:solidFill>
                  <a:schemeClr val="bg1"/>
                </a:solidFill>
                <a:effectLst/>
                <a:latin typeface="Palatino"/>
              </a:rPr>
              <a:t> of hosts, which he hath determined against it.</a:t>
            </a:r>
          </a:p>
          <a:p>
            <a:r>
              <a:rPr lang="en-US" i="1" dirty="0">
                <a:solidFill>
                  <a:schemeClr val="bg1"/>
                </a:solidFill>
                <a:latin typeface="Palatino"/>
              </a:rPr>
              <a:t>Isaiah 19:17</a:t>
            </a:r>
            <a:endParaRPr lang="en-US" i="1" dirty="0">
              <a:solidFill>
                <a:schemeClr val="bg1"/>
              </a:solidFill>
            </a:endParaRPr>
          </a:p>
        </p:txBody>
      </p:sp>
      <p:sp>
        <p:nvSpPr>
          <p:cNvPr id="5" name="Oval 4"/>
          <p:cNvSpPr/>
          <p:nvPr/>
        </p:nvSpPr>
        <p:spPr>
          <a:xfrm>
            <a:off x="9325069" y="3351192"/>
            <a:ext cx="1408774" cy="140877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7562310" y="3195873"/>
            <a:ext cx="3874883" cy="2658648"/>
          </a:xfrm>
          <a:prstGeom prst="triangle">
            <a:avLst/>
          </a:prstGeom>
          <a:solidFill>
            <a:srgbClr val="CC9B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9190804" y="4126884"/>
            <a:ext cx="2531419" cy="1736866"/>
          </a:xfrm>
          <a:prstGeom prst="triangle">
            <a:avLst/>
          </a:prstGeom>
          <a:solidFill>
            <a:srgbClr val="CC9B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8"/>
          <p:cNvGrpSpPr/>
          <p:nvPr/>
        </p:nvGrpSpPr>
        <p:grpSpPr>
          <a:xfrm>
            <a:off x="10961882" y="4359020"/>
            <a:ext cx="752567" cy="1521607"/>
            <a:chOff x="1747738" y="1143000"/>
            <a:chExt cx="2675816" cy="5410200"/>
          </a:xfrm>
        </p:grpSpPr>
        <p:sp>
          <p:nvSpPr>
            <p:cNvPr id="56" name="Wave 55"/>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Wave 56"/>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2"/>
            <p:cNvGrpSpPr/>
            <p:nvPr/>
          </p:nvGrpSpPr>
          <p:grpSpPr>
            <a:xfrm>
              <a:off x="2468899" y="3115235"/>
              <a:ext cx="1004332" cy="932329"/>
              <a:chOff x="3253121" y="1066802"/>
              <a:chExt cx="2384351" cy="1922552"/>
            </a:xfrm>
            <a:solidFill>
              <a:schemeClr val="bg2">
                <a:lumMod val="50000"/>
              </a:schemeClr>
            </a:solidFill>
          </p:grpSpPr>
          <p:sp>
            <p:nvSpPr>
              <p:cNvPr id="104" name="Teardrop 103"/>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1"/>
            <p:cNvGrpSpPr/>
            <p:nvPr/>
          </p:nvGrpSpPr>
          <p:grpSpPr>
            <a:xfrm rot="3249924">
              <a:off x="1735936" y="2283796"/>
              <a:ext cx="1118259" cy="1094656"/>
              <a:chOff x="3253123" y="1066800"/>
              <a:chExt cx="2384352" cy="1922552"/>
            </a:xfrm>
          </p:grpSpPr>
          <p:sp>
            <p:nvSpPr>
              <p:cNvPr id="96" name="Teardrop 9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rot="5400000">
              <a:off x="2045598" y="1154802"/>
              <a:ext cx="1118259" cy="1094656"/>
              <a:chOff x="3253123" y="1066800"/>
              <a:chExt cx="2384352" cy="1922552"/>
            </a:xfrm>
          </p:grpSpPr>
          <p:sp>
            <p:nvSpPr>
              <p:cNvPr id="88" name="Teardrop 8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18371763">
              <a:off x="3184558" y="1293913"/>
              <a:ext cx="1118259" cy="1094656"/>
              <a:chOff x="3253123" y="1066800"/>
              <a:chExt cx="2384352" cy="1922552"/>
            </a:xfrm>
          </p:grpSpPr>
          <p:sp>
            <p:nvSpPr>
              <p:cNvPr id="80" name="Teardrop 7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rot="19164313">
              <a:off x="3150199" y="2320851"/>
              <a:ext cx="1273355" cy="1253498"/>
              <a:chOff x="3253123" y="1066800"/>
              <a:chExt cx="2384352" cy="1922552"/>
            </a:xfrm>
          </p:grpSpPr>
          <p:sp>
            <p:nvSpPr>
              <p:cNvPr id="72" name="Teardrop 7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rot="1063382">
              <a:off x="2473119" y="2046587"/>
              <a:ext cx="1069843" cy="895533"/>
              <a:chOff x="3253123" y="1066800"/>
              <a:chExt cx="2384352" cy="1922552"/>
            </a:xfrm>
          </p:grpSpPr>
          <p:sp>
            <p:nvSpPr>
              <p:cNvPr id="64" name="Teardrop 6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 name="Group 58"/>
          <p:cNvGrpSpPr/>
          <p:nvPr/>
        </p:nvGrpSpPr>
        <p:grpSpPr>
          <a:xfrm>
            <a:off x="11241773" y="4761741"/>
            <a:ext cx="628105" cy="1120297"/>
            <a:chOff x="1747738" y="1143000"/>
            <a:chExt cx="2675816" cy="5410200"/>
          </a:xfrm>
        </p:grpSpPr>
        <p:sp>
          <p:nvSpPr>
            <p:cNvPr id="113" name="Wave 112"/>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Wave 113"/>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2"/>
            <p:cNvGrpSpPr/>
            <p:nvPr/>
          </p:nvGrpSpPr>
          <p:grpSpPr>
            <a:xfrm>
              <a:off x="2468899" y="3115235"/>
              <a:ext cx="1004332" cy="932329"/>
              <a:chOff x="3253121" y="1066802"/>
              <a:chExt cx="2384351" cy="1922552"/>
            </a:xfrm>
            <a:solidFill>
              <a:schemeClr val="bg2">
                <a:lumMod val="50000"/>
              </a:schemeClr>
            </a:solidFill>
          </p:grpSpPr>
          <p:sp>
            <p:nvSpPr>
              <p:cNvPr id="161" name="Teardrop 160"/>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
            <p:cNvGrpSpPr/>
            <p:nvPr/>
          </p:nvGrpSpPr>
          <p:grpSpPr>
            <a:xfrm rot="3249924">
              <a:off x="1735936" y="2283796"/>
              <a:ext cx="1118259" cy="1094656"/>
              <a:chOff x="3253123" y="1066800"/>
              <a:chExt cx="2384352" cy="1922552"/>
            </a:xfrm>
          </p:grpSpPr>
          <p:sp>
            <p:nvSpPr>
              <p:cNvPr id="153" name="Teardrop 15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rot="5400000">
              <a:off x="2045598" y="1154802"/>
              <a:ext cx="1118259" cy="1094656"/>
              <a:chOff x="3253123" y="1066800"/>
              <a:chExt cx="2384352" cy="1922552"/>
            </a:xfrm>
          </p:grpSpPr>
          <p:sp>
            <p:nvSpPr>
              <p:cNvPr id="145" name="Teardrop 14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rot="18371763">
              <a:off x="3184558" y="1293913"/>
              <a:ext cx="1118259" cy="1094656"/>
              <a:chOff x="3253123" y="1066800"/>
              <a:chExt cx="2384352" cy="1922552"/>
            </a:xfrm>
          </p:grpSpPr>
          <p:sp>
            <p:nvSpPr>
              <p:cNvPr id="137" name="Teardrop 13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rot="19164313">
              <a:off x="3150199" y="2320851"/>
              <a:ext cx="1273355" cy="1253498"/>
              <a:chOff x="3253123" y="1066800"/>
              <a:chExt cx="2384352" cy="1922552"/>
            </a:xfrm>
          </p:grpSpPr>
          <p:sp>
            <p:nvSpPr>
              <p:cNvPr id="129" name="Teardrop 12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rot="1063382">
              <a:off x="2473119" y="2046587"/>
              <a:ext cx="1069843" cy="895533"/>
              <a:chOff x="3253123" y="1066800"/>
              <a:chExt cx="2384352" cy="1922552"/>
            </a:xfrm>
          </p:grpSpPr>
          <p:sp>
            <p:nvSpPr>
              <p:cNvPr id="121" name="Teardrop 12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34615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07886"/>
          </a:xfrm>
          <a:prstGeom prst="rect">
            <a:avLst/>
          </a:prstGeom>
          <a:noFill/>
        </p:spPr>
        <p:txBody>
          <a:bodyPr wrap="square" rtlCol="0">
            <a:spAutoFit/>
          </a:bodyPr>
          <a:lstStyle/>
          <a:p>
            <a:pPr algn="ctr"/>
            <a:r>
              <a:rPr lang="en-US" sz="4000" dirty="0">
                <a:solidFill>
                  <a:schemeClr val="bg1"/>
                </a:solidFill>
              </a:rPr>
              <a:t>Those Living in Egypt</a:t>
            </a:r>
          </a:p>
        </p:txBody>
      </p:sp>
      <p:sp>
        <p:nvSpPr>
          <p:cNvPr id="7" name="TextBox 6"/>
          <p:cNvSpPr txBox="1"/>
          <p:nvPr/>
        </p:nvSpPr>
        <p:spPr>
          <a:xfrm>
            <a:off x="94306" y="6485977"/>
            <a:ext cx="9036815" cy="369332"/>
          </a:xfrm>
          <a:prstGeom prst="rect">
            <a:avLst/>
          </a:prstGeom>
          <a:noFill/>
        </p:spPr>
        <p:txBody>
          <a:bodyPr wrap="square" rtlCol="0">
            <a:spAutoFit/>
          </a:bodyPr>
          <a:lstStyle/>
          <a:p>
            <a:r>
              <a:rPr lang="en-US" dirty="0">
                <a:solidFill>
                  <a:schemeClr val="bg1"/>
                </a:solidFill>
              </a:rPr>
              <a:t>Jeremiah 44</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307975" y="963850"/>
            <a:ext cx="5975287" cy="1477328"/>
          </a:xfrm>
          <a:prstGeom prst="rect">
            <a:avLst/>
          </a:prstGeom>
        </p:spPr>
        <p:txBody>
          <a:bodyPr wrap="square">
            <a:spAutoFit/>
          </a:bodyPr>
          <a:lstStyle/>
          <a:p>
            <a:r>
              <a:rPr lang="en-US" dirty="0">
                <a:solidFill>
                  <a:schemeClr val="bg1"/>
                </a:solidFill>
                <a:latin typeface="Abadi" panose="020B0604020104020204" pitchFamily="34" charset="0"/>
              </a:rPr>
              <a:t>Jeremiah told the Jews that they would be destroyed in Egypt because they continued to practice forms of idol worship and because they would not obey the Lord; only a few would survive and return to Judah as a witness that the Lord’s word was fulfilled. </a:t>
            </a:r>
          </a:p>
        </p:txBody>
      </p:sp>
      <p:sp>
        <p:nvSpPr>
          <p:cNvPr id="8" name="Rectangle 7"/>
          <p:cNvSpPr/>
          <p:nvPr/>
        </p:nvSpPr>
        <p:spPr>
          <a:xfrm>
            <a:off x="6019202" y="4611908"/>
            <a:ext cx="5975287" cy="1200329"/>
          </a:xfrm>
          <a:prstGeom prst="rect">
            <a:avLst/>
          </a:prstGeom>
        </p:spPr>
        <p:txBody>
          <a:bodyPr wrap="square">
            <a:spAutoFit/>
          </a:bodyPr>
          <a:lstStyle/>
          <a:p>
            <a:r>
              <a:rPr lang="en-US" dirty="0">
                <a:solidFill>
                  <a:schemeClr val="bg1"/>
                </a:solidFill>
                <a:latin typeface="Abadi" panose="020B0604020104020204" pitchFamily="34" charset="0"/>
              </a:rPr>
              <a:t>This prophecy was fulfilled among yet another group of Jews who could have received blessings at the Lord’s hand if they would have obeyed His prophet. But instead, they trusted in their own judgment</a:t>
            </a:r>
            <a:r>
              <a:rPr lang="en-US" dirty="0">
                <a:solidFill>
                  <a:schemeClr val="bg1"/>
                </a:solidFill>
              </a:rPr>
              <a:t>.</a:t>
            </a:r>
          </a:p>
        </p:txBody>
      </p:sp>
      <p:pic>
        <p:nvPicPr>
          <p:cNvPr id="4098" name="Picture 2" descr="http://gorepent.com/wp-content/uploads/posts24/capture-je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237" y="1470776"/>
            <a:ext cx="4240945" cy="28895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6/6e/David_Roberts-IsraelitesLeavingEgypt_18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465" y="3036850"/>
            <a:ext cx="4358954" cy="32692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624243" y="6412402"/>
            <a:ext cx="1394233" cy="369332"/>
          </a:xfrm>
          <a:prstGeom prst="rect">
            <a:avLst/>
          </a:prstGeom>
          <a:noFill/>
        </p:spPr>
        <p:txBody>
          <a:bodyPr wrap="square" rtlCol="0">
            <a:spAutoFit/>
          </a:bodyPr>
          <a:lstStyle/>
          <a:p>
            <a:pPr algn="r"/>
            <a:r>
              <a:rPr lang="en-US" dirty="0">
                <a:solidFill>
                  <a:schemeClr val="bg1"/>
                </a:solidFill>
              </a:rPr>
              <a:t>(10)</a:t>
            </a:r>
          </a:p>
        </p:txBody>
      </p:sp>
    </p:spTree>
    <p:extLst>
      <p:ext uri="{BB962C8B-B14F-4D97-AF65-F5344CB8AC3E}">
        <p14:creationId xmlns:p14="http://schemas.microsoft.com/office/powerpoint/2010/main" val="298148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07886"/>
          </a:xfrm>
          <a:prstGeom prst="rect">
            <a:avLst/>
          </a:prstGeom>
          <a:noFill/>
        </p:spPr>
        <p:txBody>
          <a:bodyPr wrap="square" rtlCol="0">
            <a:spAutoFit/>
          </a:bodyPr>
          <a:lstStyle/>
          <a:p>
            <a:pPr algn="ctr"/>
            <a:r>
              <a:rPr lang="en-US" sz="4000" dirty="0">
                <a:solidFill>
                  <a:schemeClr val="bg1"/>
                </a:solidFill>
              </a:rPr>
              <a:t>Baruch the Scribe</a:t>
            </a:r>
          </a:p>
        </p:txBody>
      </p:sp>
      <p:sp>
        <p:nvSpPr>
          <p:cNvPr id="7" name="TextBox 6"/>
          <p:cNvSpPr txBox="1"/>
          <p:nvPr/>
        </p:nvSpPr>
        <p:spPr>
          <a:xfrm>
            <a:off x="94306" y="6485977"/>
            <a:ext cx="9036815" cy="369332"/>
          </a:xfrm>
          <a:prstGeom prst="rect">
            <a:avLst/>
          </a:prstGeom>
          <a:noFill/>
        </p:spPr>
        <p:txBody>
          <a:bodyPr wrap="square" rtlCol="0">
            <a:spAutoFit/>
          </a:bodyPr>
          <a:lstStyle/>
          <a:p>
            <a:r>
              <a:rPr lang="en-US" dirty="0">
                <a:solidFill>
                  <a:schemeClr val="bg1"/>
                </a:solidFill>
              </a:rPr>
              <a:t>Jeremiah 45 see also Jeremiah 36</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235547" y="2867216"/>
            <a:ext cx="5975287" cy="2308324"/>
          </a:xfrm>
          <a:prstGeom prst="rect">
            <a:avLst/>
          </a:prstGeom>
        </p:spPr>
        <p:txBody>
          <a:bodyPr wrap="square">
            <a:spAutoFit/>
          </a:bodyPr>
          <a:lstStyle/>
          <a:p>
            <a:r>
              <a:rPr lang="en-US" dirty="0">
                <a:solidFill>
                  <a:schemeClr val="bg1"/>
                </a:solidFill>
              </a:rPr>
              <a:t>Baruch, the scribe who wrote Jeremiah’s revelations and read them on the steps of the temple in the days of King </a:t>
            </a:r>
            <a:r>
              <a:rPr lang="en-US" dirty="0" err="1">
                <a:solidFill>
                  <a:schemeClr val="bg1"/>
                </a:solidFill>
              </a:rPr>
              <a:t>Jehoiakim</a:t>
            </a:r>
            <a:r>
              <a:rPr lang="en-US" dirty="0">
                <a:solidFill>
                  <a:schemeClr val="bg1"/>
                </a:solidFill>
              </a:rPr>
              <a:t>. </a:t>
            </a:r>
          </a:p>
          <a:p>
            <a:endParaRPr lang="en-US" dirty="0">
              <a:solidFill>
                <a:schemeClr val="bg1"/>
              </a:solidFill>
            </a:endParaRPr>
          </a:p>
          <a:p>
            <a:r>
              <a:rPr lang="en-US" dirty="0">
                <a:solidFill>
                  <a:schemeClr val="bg1"/>
                </a:solidFill>
              </a:rPr>
              <a:t>Apparently, Baruch had hoped the Lord would take away his trials and troubles because he did the Lord’s work. The Lord, however, promised him no deliverance from trials, only that he would not die in the near future. </a:t>
            </a:r>
            <a:endParaRPr lang="en-US" dirty="0">
              <a:solidFill>
                <a:schemeClr val="bg1"/>
              </a:solidFill>
              <a:latin typeface="Abadi" panose="020B0604020104020204" pitchFamily="34" charset="0"/>
            </a:endParaRPr>
          </a:p>
        </p:txBody>
      </p:sp>
      <p:sp>
        <p:nvSpPr>
          <p:cNvPr id="2" name="Rectangle 1"/>
          <p:cNvSpPr/>
          <p:nvPr/>
        </p:nvSpPr>
        <p:spPr>
          <a:xfrm>
            <a:off x="3146236" y="845269"/>
            <a:ext cx="6129196" cy="1200329"/>
          </a:xfrm>
          <a:prstGeom prst="rect">
            <a:avLst/>
          </a:prstGeom>
        </p:spPr>
        <p:txBody>
          <a:bodyPr wrap="square">
            <a:spAutoFit/>
          </a:bodyPr>
          <a:lstStyle/>
          <a:p>
            <a:r>
              <a:rPr lang="en-US" dirty="0">
                <a:solidFill>
                  <a:schemeClr val="bg1"/>
                </a:solidFill>
                <a:latin typeface="Calibri" panose="020F0502020204030204" pitchFamily="34" charset="0"/>
              </a:rPr>
              <a:t>He wrote down his oracles for the first and second scrolls in 605/4  B.C. He certainly continued to record the prophet’s sayings thereafter and went with him to Egypt, where he probably continued his work as a scribe. (9)</a:t>
            </a:r>
            <a:endParaRPr lang="en-US" dirty="0">
              <a:solidFill>
                <a:schemeClr val="bg1"/>
              </a:solidFill>
            </a:endParaRPr>
          </a:p>
        </p:txBody>
      </p:sp>
      <p:sp>
        <p:nvSpPr>
          <p:cNvPr id="5" name="TextBox 4"/>
          <p:cNvSpPr txBox="1"/>
          <p:nvPr/>
        </p:nvSpPr>
        <p:spPr>
          <a:xfrm>
            <a:off x="10624243" y="6412402"/>
            <a:ext cx="1394233" cy="369332"/>
          </a:xfrm>
          <a:prstGeom prst="rect">
            <a:avLst/>
          </a:prstGeom>
          <a:noFill/>
        </p:spPr>
        <p:txBody>
          <a:bodyPr wrap="square" rtlCol="0">
            <a:spAutoFit/>
          </a:bodyPr>
          <a:lstStyle/>
          <a:p>
            <a:pPr algn="r"/>
            <a:r>
              <a:rPr lang="en-US" dirty="0">
                <a:solidFill>
                  <a:schemeClr val="bg1"/>
                </a:solidFill>
              </a:rPr>
              <a:t>(10)</a:t>
            </a:r>
          </a:p>
        </p:txBody>
      </p:sp>
      <p:sp>
        <p:nvSpPr>
          <p:cNvPr id="9" name="Rectangle 8"/>
          <p:cNvSpPr/>
          <p:nvPr/>
        </p:nvSpPr>
        <p:spPr>
          <a:xfrm>
            <a:off x="5907738" y="4842742"/>
            <a:ext cx="6096000" cy="1754326"/>
          </a:xfrm>
          <a:prstGeom prst="rect">
            <a:avLst/>
          </a:prstGeom>
        </p:spPr>
        <p:txBody>
          <a:bodyPr>
            <a:spAutoFit/>
          </a:bodyPr>
          <a:lstStyle/>
          <a:p>
            <a:endParaRPr lang="en-US" dirty="0">
              <a:solidFill>
                <a:schemeClr val="bg1"/>
              </a:solidFill>
            </a:endParaRPr>
          </a:p>
          <a:p>
            <a:r>
              <a:rPr lang="en-US" dirty="0">
                <a:solidFill>
                  <a:schemeClr val="bg1"/>
                </a:solidFill>
              </a:rPr>
              <a:t>We too should remember that we cannot expect that just because we are living right the Lord will take away trials, persecution, and other difficult experiences. Like those who have been true and faithful to the Lord since the beginning of time, we must be faithful in good times and in bad. </a:t>
            </a:r>
            <a:endParaRPr lang="en-US" dirty="0">
              <a:solidFill>
                <a:schemeClr val="bg1"/>
              </a:solidFill>
              <a:latin typeface="Abadi" panose="020B0604020104020204" pitchFamily="34" charset="0"/>
            </a:endParaRPr>
          </a:p>
        </p:txBody>
      </p:sp>
      <p:pic>
        <p:nvPicPr>
          <p:cNvPr id="13" name="Picture 4" descr="https://s-media-cache-ak0.pinimg.com/600x315/58/b6/ca/58b6ca02e18c64578dc680addce2106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4875" y="2440271"/>
            <a:ext cx="4435992" cy="232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42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7295714"/>
          </a:xfrm>
          <a:prstGeom prst="rect">
            <a:avLst/>
          </a:prstGeom>
        </p:spPr>
      </p:pic>
      <p:sp>
        <p:nvSpPr>
          <p:cNvPr id="6" name="TextBox 5"/>
          <p:cNvSpPr txBox="1"/>
          <p:nvPr/>
        </p:nvSpPr>
        <p:spPr>
          <a:xfrm>
            <a:off x="0" y="89150"/>
            <a:ext cx="12192000" cy="707886"/>
          </a:xfrm>
          <a:prstGeom prst="rect">
            <a:avLst/>
          </a:prstGeom>
          <a:noFill/>
        </p:spPr>
        <p:txBody>
          <a:bodyPr wrap="square" rtlCol="0">
            <a:spAutoFit/>
          </a:bodyPr>
          <a:lstStyle/>
          <a:p>
            <a:pPr algn="ctr"/>
            <a:r>
              <a:rPr lang="en-US" sz="4000" dirty="0">
                <a:solidFill>
                  <a:schemeClr val="bg1"/>
                </a:solidFill>
              </a:rPr>
              <a:t>Those That Would Be Destroyed</a:t>
            </a:r>
          </a:p>
        </p:txBody>
      </p:sp>
      <p:sp>
        <p:nvSpPr>
          <p:cNvPr id="7" name="TextBox 6"/>
          <p:cNvSpPr txBox="1"/>
          <p:nvPr/>
        </p:nvSpPr>
        <p:spPr>
          <a:xfrm>
            <a:off x="94306" y="6485977"/>
            <a:ext cx="9036815" cy="369332"/>
          </a:xfrm>
          <a:prstGeom prst="rect">
            <a:avLst/>
          </a:prstGeom>
          <a:noFill/>
        </p:spPr>
        <p:txBody>
          <a:bodyPr wrap="square" rtlCol="0">
            <a:spAutoFit/>
          </a:bodyPr>
          <a:lstStyle/>
          <a:p>
            <a:r>
              <a:rPr lang="en-US" dirty="0">
                <a:solidFill>
                  <a:schemeClr val="bg1"/>
                </a:solidFill>
              </a:rPr>
              <a:t>Jeremiah 46-51</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10624243" y="6412402"/>
            <a:ext cx="1394233" cy="369332"/>
          </a:xfrm>
          <a:prstGeom prst="rect">
            <a:avLst/>
          </a:prstGeom>
          <a:noFill/>
        </p:spPr>
        <p:txBody>
          <a:bodyPr wrap="square" rtlCol="0">
            <a:spAutoFit/>
          </a:bodyPr>
          <a:lstStyle/>
          <a:p>
            <a:pPr algn="r"/>
            <a:r>
              <a:rPr lang="en-US" dirty="0">
                <a:solidFill>
                  <a:schemeClr val="bg1"/>
                </a:solidFill>
              </a:rPr>
              <a:t>(10)</a:t>
            </a:r>
          </a:p>
        </p:txBody>
      </p:sp>
      <p:sp>
        <p:nvSpPr>
          <p:cNvPr id="11" name="Rectangle 10"/>
          <p:cNvSpPr/>
          <p:nvPr/>
        </p:nvSpPr>
        <p:spPr>
          <a:xfrm>
            <a:off x="7476811" y="944187"/>
            <a:ext cx="5514912" cy="5355312"/>
          </a:xfrm>
          <a:prstGeom prst="rect">
            <a:avLst/>
          </a:prstGeom>
        </p:spPr>
        <p:txBody>
          <a:bodyPr wrap="square">
            <a:spAutoFit/>
          </a:bodyPr>
          <a:lstStyle/>
          <a:p>
            <a:r>
              <a:rPr lang="en-US" dirty="0">
                <a:solidFill>
                  <a:schemeClr val="tx2">
                    <a:lumMod val="60000"/>
                    <a:lumOff val="40000"/>
                  </a:schemeClr>
                </a:solidFill>
                <a:latin typeface="Calibri" panose="020F0502020204030204" pitchFamily="34" charset="0"/>
              </a:rPr>
              <a:t>Egypt		Jeremiah 46</a:t>
            </a:r>
          </a:p>
          <a:p>
            <a:endParaRPr lang="en-US" dirty="0">
              <a:solidFill>
                <a:schemeClr val="bg1"/>
              </a:solidFill>
              <a:latin typeface="Calibri" panose="020F0502020204030204" pitchFamily="34" charset="0"/>
            </a:endParaRPr>
          </a:p>
          <a:p>
            <a:r>
              <a:rPr lang="en-US" dirty="0">
                <a:solidFill>
                  <a:schemeClr val="accent6">
                    <a:lumMod val="60000"/>
                    <a:lumOff val="40000"/>
                  </a:schemeClr>
                </a:solidFill>
                <a:latin typeface="Calibri" panose="020F0502020204030204" pitchFamily="34" charset="0"/>
              </a:rPr>
              <a:t>Philistia		Jeremiah 47</a:t>
            </a:r>
          </a:p>
          <a:p>
            <a:endParaRPr lang="en-US" dirty="0">
              <a:solidFill>
                <a:schemeClr val="bg1"/>
              </a:solidFill>
              <a:latin typeface="Calibri" panose="020F0502020204030204" pitchFamily="34" charset="0"/>
            </a:endParaRPr>
          </a:p>
          <a:p>
            <a:r>
              <a:rPr lang="en-US" dirty="0">
                <a:solidFill>
                  <a:srgbClr val="FF0000"/>
                </a:solidFill>
                <a:latin typeface="Calibri" panose="020F0502020204030204" pitchFamily="34" charset="0"/>
              </a:rPr>
              <a:t>Moab		Jeremiah 48</a:t>
            </a:r>
          </a:p>
          <a:p>
            <a:endParaRPr lang="en-US" dirty="0">
              <a:solidFill>
                <a:srgbClr val="FF0066"/>
              </a:solidFill>
              <a:latin typeface="Calibri" panose="020F0502020204030204" pitchFamily="34" charset="0"/>
            </a:endParaRPr>
          </a:p>
          <a:p>
            <a:r>
              <a:rPr lang="en-US" dirty="0">
                <a:solidFill>
                  <a:srgbClr val="FF0066"/>
                </a:solidFill>
                <a:latin typeface="Calibri" panose="020F0502020204030204" pitchFamily="34" charset="0"/>
              </a:rPr>
              <a:t>Ammon		Jeremiah 49:1-6</a:t>
            </a:r>
          </a:p>
          <a:p>
            <a:endParaRPr lang="en-US" dirty="0">
              <a:solidFill>
                <a:schemeClr val="bg1"/>
              </a:solidFill>
              <a:latin typeface="Calibri" panose="020F0502020204030204" pitchFamily="34" charset="0"/>
            </a:endParaRPr>
          </a:p>
          <a:p>
            <a:r>
              <a:rPr lang="en-US" dirty="0">
                <a:solidFill>
                  <a:srgbClr val="FFFF00"/>
                </a:solidFill>
                <a:latin typeface="Calibri" panose="020F0502020204030204" pitchFamily="34" charset="0"/>
              </a:rPr>
              <a:t>Edom		Jeremiah 49:7-22</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Damascus	Jeremiah 49:23-27</a:t>
            </a:r>
          </a:p>
          <a:p>
            <a:endParaRPr lang="en-US" dirty="0">
              <a:solidFill>
                <a:schemeClr val="bg1"/>
              </a:solidFill>
              <a:latin typeface="Calibri" panose="020F0502020204030204" pitchFamily="34" charset="0"/>
            </a:endParaRPr>
          </a:p>
          <a:p>
            <a:r>
              <a:rPr lang="en-US" dirty="0" err="1">
                <a:solidFill>
                  <a:schemeClr val="tx2">
                    <a:lumMod val="20000"/>
                    <a:lumOff val="80000"/>
                  </a:schemeClr>
                </a:solidFill>
                <a:latin typeface="Calibri" panose="020F0502020204030204" pitchFamily="34" charset="0"/>
              </a:rPr>
              <a:t>Kedar</a:t>
            </a:r>
            <a:r>
              <a:rPr lang="en-US" dirty="0">
                <a:solidFill>
                  <a:schemeClr val="tx2">
                    <a:lumMod val="20000"/>
                    <a:lumOff val="80000"/>
                  </a:schemeClr>
                </a:solidFill>
                <a:latin typeface="Calibri" panose="020F0502020204030204" pitchFamily="34" charset="0"/>
              </a:rPr>
              <a:t>		Jeremiah 49:28-29</a:t>
            </a:r>
          </a:p>
          <a:p>
            <a:endParaRPr lang="en-US" dirty="0">
              <a:solidFill>
                <a:schemeClr val="bg1"/>
              </a:solidFill>
              <a:latin typeface="Calibri" panose="020F0502020204030204" pitchFamily="34" charset="0"/>
            </a:endParaRPr>
          </a:p>
          <a:p>
            <a:r>
              <a:rPr lang="en-US" dirty="0" err="1">
                <a:solidFill>
                  <a:srgbClr val="00FFFF"/>
                </a:solidFill>
                <a:latin typeface="Calibri" panose="020F0502020204030204" pitchFamily="34" charset="0"/>
              </a:rPr>
              <a:t>Hazor</a:t>
            </a:r>
            <a:r>
              <a:rPr lang="en-US" dirty="0">
                <a:solidFill>
                  <a:srgbClr val="00FFFF"/>
                </a:solidFill>
                <a:latin typeface="Calibri" panose="020F0502020204030204" pitchFamily="34" charset="0"/>
              </a:rPr>
              <a:t>		Jeremiah 49:30-37</a:t>
            </a:r>
          </a:p>
          <a:p>
            <a:endParaRPr lang="en-US" dirty="0">
              <a:solidFill>
                <a:schemeClr val="bg1"/>
              </a:solidFill>
              <a:latin typeface="Calibri" panose="020F0502020204030204" pitchFamily="34" charset="0"/>
            </a:endParaRPr>
          </a:p>
          <a:p>
            <a:r>
              <a:rPr lang="en-US" dirty="0">
                <a:solidFill>
                  <a:schemeClr val="accent3">
                    <a:lumMod val="40000"/>
                    <a:lumOff val="60000"/>
                  </a:schemeClr>
                </a:solidFill>
                <a:latin typeface="Calibri" panose="020F0502020204030204" pitchFamily="34" charset="0"/>
              </a:rPr>
              <a:t>Elam		Jeremiah 49:34-39</a:t>
            </a:r>
          </a:p>
          <a:p>
            <a:endParaRPr lang="en-US" dirty="0">
              <a:solidFill>
                <a:schemeClr val="accent3">
                  <a:lumMod val="40000"/>
                  <a:lumOff val="60000"/>
                </a:schemeClr>
              </a:solidFill>
              <a:latin typeface="Calibri" panose="020F0502020204030204" pitchFamily="34" charset="0"/>
            </a:endParaRPr>
          </a:p>
          <a:p>
            <a:r>
              <a:rPr lang="en-US" dirty="0">
                <a:solidFill>
                  <a:schemeClr val="accent3">
                    <a:lumMod val="40000"/>
                    <a:lumOff val="60000"/>
                  </a:schemeClr>
                </a:solidFill>
                <a:latin typeface="Calibri" panose="020F0502020204030204" pitchFamily="34" charset="0"/>
              </a:rPr>
              <a:t>Babylon		Jeremiah 50-51</a:t>
            </a:r>
            <a:endParaRPr lang="en-US" dirty="0">
              <a:solidFill>
                <a:schemeClr val="accent3">
                  <a:lumMod val="40000"/>
                  <a:lumOff val="60000"/>
                </a:schemeClr>
              </a:solidFill>
            </a:endParaRPr>
          </a:p>
        </p:txBody>
      </p:sp>
      <p:grpSp>
        <p:nvGrpSpPr>
          <p:cNvPr id="14" name="Group 13"/>
          <p:cNvGrpSpPr/>
          <p:nvPr/>
        </p:nvGrpSpPr>
        <p:grpSpPr>
          <a:xfrm>
            <a:off x="381000" y="762000"/>
            <a:ext cx="3890571" cy="5480159"/>
            <a:chOff x="2370363" y="1010310"/>
            <a:chExt cx="3890571" cy="5480159"/>
          </a:xfrm>
        </p:grpSpPr>
        <p:sp>
          <p:nvSpPr>
            <p:cNvPr id="15" name="Rectangle 14"/>
            <p:cNvSpPr/>
            <p:nvPr/>
          </p:nvSpPr>
          <p:spPr>
            <a:xfrm>
              <a:off x="2503746" y="1225623"/>
              <a:ext cx="3757188" cy="5264846"/>
            </a:xfrm>
            <a:prstGeom prst="rect">
              <a:avLst/>
            </a:prstGeom>
            <a:solidFill>
              <a:srgbClr val="C99F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446563" y="1010310"/>
              <a:ext cx="1957131" cy="4308190"/>
            </a:xfrm>
            <a:custGeom>
              <a:avLst/>
              <a:gdLst>
                <a:gd name="connsiteX0" fmla="*/ 1828800 w 1957131"/>
                <a:gd name="connsiteY0" fmla="*/ 206970 h 4308190"/>
                <a:gd name="connsiteX1" fmla="*/ 1810693 w 1957131"/>
                <a:gd name="connsiteY1" fmla="*/ 297505 h 4308190"/>
                <a:gd name="connsiteX2" fmla="*/ 1774479 w 1957131"/>
                <a:gd name="connsiteY2" fmla="*/ 351826 h 4308190"/>
                <a:gd name="connsiteX3" fmla="*/ 1756372 w 1957131"/>
                <a:gd name="connsiteY3" fmla="*/ 378986 h 4308190"/>
                <a:gd name="connsiteX4" fmla="*/ 1711105 w 1957131"/>
                <a:gd name="connsiteY4" fmla="*/ 460467 h 4308190"/>
                <a:gd name="connsiteX5" fmla="*/ 1692998 w 1957131"/>
                <a:gd name="connsiteY5" fmla="*/ 487628 h 4308190"/>
                <a:gd name="connsiteX6" fmla="*/ 1665838 w 1957131"/>
                <a:gd name="connsiteY6" fmla="*/ 569109 h 4308190"/>
                <a:gd name="connsiteX7" fmla="*/ 1656784 w 1957131"/>
                <a:gd name="connsiteY7" fmla="*/ 596269 h 4308190"/>
                <a:gd name="connsiteX8" fmla="*/ 1638677 w 1957131"/>
                <a:gd name="connsiteY8" fmla="*/ 623429 h 4308190"/>
                <a:gd name="connsiteX9" fmla="*/ 1620570 w 1957131"/>
                <a:gd name="connsiteY9" fmla="*/ 677750 h 4308190"/>
                <a:gd name="connsiteX10" fmla="*/ 1611517 w 1957131"/>
                <a:gd name="connsiteY10" fmla="*/ 723018 h 4308190"/>
                <a:gd name="connsiteX11" fmla="*/ 1593410 w 1957131"/>
                <a:gd name="connsiteY11" fmla="*/ 777338 h 4308190"/>
                <a:gd name="connsiteX12" fmla="*/ 1575303 w 1957131"/>
                <a:gd name="connsiteY12" fmla="*/ 958408 h 4308190"/>
                <a:gd name="connsiteX13" fmla="*/ 1557196 w 1957131"/>
                <a:gd name="connsiteY13" fmla="*/ 985568 h 4308190"/>
                <a:gd name="connsiteX14" fmla="*/ 1530036 w 1957131"/>
                <a:gd name="connsiteY14" fmla="*/ 1012728 h 4308190"/>
                <a:gd name="connsiteX15" fmla="*/ 1502875 w 1957131"/>
                <a:gd name="connsiteY15" fmla="*/ 1030835 h 4308190"/>
                <a:gd name="connsiteX16" fmla="*/ 1475715 w 1957131"/>
                <a:gd name="connsiteY16" fmla="*/ 1067049 h 4308190"/>
                <a:gd name="connsiteX17" fmla="*/ 1448555 w 1957131"/>
                <a:gd name="connsiteY17" fmla="*/ 1094210 h 4308190"/>
                <a:gd name="connsiteX18" fmla="*/ 1412341 w 1957131"/>
                <a:gd name="connsiteY18" fmla="*/ 1139477 h 4308190"/>
                <a:gd name="connsiteX19" fmla="*/ 1403287 w 1957131"/>
                <a:gd name="connsiteY19" fmla="*/ 1166637 h 4308190"/>
                <a:gd name="connsiteX20" fmla="*/ 1385180 w 1957131"/>
                <a:gd name="connsiteY20" fmla="*/ 1284332 h 4308190"/>
                <a:gd name="connsiteX21" fmla="*/ 1376127 w 1957131"/>
                <a:gd name="connsiteY21" fmla="*/ 1338653 h 4308190"/>
                <a:gd name="connsiteX22" fmla="*/ 1358020 w 1957131"/>
                <a:gd name="connsiteY22" fmla="*/ 1420134 h 4308190"/>
                <a:gd name="connsiteX23" fmla="*/ 1339913 w 1957131"/>
                <a:gd name="connsiteY23" fmla="*/ 1474455 h 4308190"/>
                <a:gd name="connsiteX24" fmla="*/ 1330860 w 1957131"/>
                <a:gd name="connsiteY24" fmla="*/ 1501616 h 4308190"/>
                <a:gd name="connsiteX25" fmla="*/ 1312753 w 1957131"/>
                <a:gd name="connsiteY25" fmla="*/ 1555936 h 4308190"/>
                <a:gd name="connsiteX26" fmla="*/ 1303699 w 1957131"/>
                <a:gd name="connsiteY26" fmla="*/ 1583097 h 4308190"/>
                <a:gd name="connsiteX27" fmla="*/ 1285592 w 1957131"/>
                <a:gd name="connsiteY27" fmla="*/ 1610257 h 4308190"/>
                <a:gd name="connsiteX28" fmla="*/ 1240325 w 1957131"/>
                <a:gd name="connsiteY28" fmla="*/ 1682685 h 4308190"/>
                <a:gd name="connsiteX29" fmla="*/ 1213164 w 1957131"/>
                <a:gd name="connsiteY29" fmla="*/ 1691738 h 4308190"/>
                <a:gd name="connsiteX30" fmla="*/ 1204111 w 1957131"/>
                <a:gd name="connsiteY30" fmla="*/ 1746059 h 4308190"/>
                <a:gd name="connsiteX31" fmla="*/ 1186004 w 1957131"/>
                <a:gd name="connsiteY31" fmla="*/ 1800380 h 4308190"/>
                <a:gd name="connsiteX32" fmla="*/ 1167897 w 1957131"/>
                <a:gd name="connsiteY32" fmla="*/ 1881861 h 4308190"/>
                <a:gd name="connsiteX33" fmla="*/ 1149790 w 1957131"/>
                <a:gd name="connsiteY33" fmla="*/ 1909022 h 4308190"/>
                <a:gd name="connsiteX34" fmla="*/ 1122630 w 1957131"/>
                <a:gd name="connsiteY34" fmla="*/ 1999556 h 4308190"/>
                <a:gd name="connsiteX35" fmla="*/ 1113576 w 1957131"/>
                <a:gd name="connsiteY35" fmla="*/ 2026717 h 4308190"/>
                <a:gd name="connsiteX36" fmla="*/ 1104523 w 1957131"/>
                <a:gd name="connsiteY36" fmla="*/ 2053877 h 4308190"/>
                <a:gd name="connsiteX37" fmla="*/ 1086416 w 1957131"/>
                <a:gd name="connsiteY37" fmla="*/ 2081037 h 4308190"/>
                <a:gd name="connsiteX38" fmla="*/ 1077362 w 1957131"/>
                <a:gd name="connsiteY38" fmla="*/ 2406962 h 4308190"/>
                <a:gd name="connsiteX39" fmla="*/ 1059256 w 1957131"/>
                <a:gd name="connsiteY39" fmla="*/ 2515604 h 4308190"/>
                <a:gd name="connsiteX40" fmla="*/ 1050202 w 1957131"/>
                <a:gd name="connsiteY40" fmla="*/ 2588031 h 4308190"/>
                <a:gd name="connsiteX41" fmla="*/ 1041149 w 1957131"/>
                <a:gd name="connsiteY41" fmla="*/ 2624245 h 4308190"/>
                <a:gd name="connsiteX42" fmla="*/ 1032095 w 1957131"/>
                <a:gd name="connsiteY42" fmla="*/ 2678566 h 4308190"/>
                <a:gd name="connsiteX43" fmla="*/ 1023042 w 1957131"/>
                <a:gd name="connsiteY43" fmla="*/ 2714780 h 4308190"/>
                <a:gd name="connsiteX44" fmla="*/ 1013988 w 1957131"/>
                <a:gd name="connsiteY44" fmla="*/ 2769101 h 4308190"/>
                <a:gd name="connsiteX45" fmla="*/ 995881 w 1957131"/>
                <a:gd name="connsiteY45" fmla="*/ 2823422 h 4308190"/>
                <a:gd name="connsiteX46" fmla="*/ 986828 w 1957131"/>
                <a:gd name="connsiteY46" fmla="*/ 2850582 h 4308190"/>
                <a:gd name="connsiteX47" fmla="*/ 977774 w 1957131"/>
                <a:gd name="connsiteY47" fmla="*/ 2877742 h 4308190"/>
                <a:gd name="connsiteX48" fmla="*/ 941560 w 1957131"/>
                <a:gd name="connsiteY48" fmla="*/ 2950170 h 4308190"/>
                <a:gd name="connsiteX49" fmla="*/ 923454 w 1957131"/>
                <a:gd name="connsiteY49" fmla="*/ 3013544 h 4308190"/>
                <a:gd name="connsiteX50" fmla="*/ 914400 w 1957131"/>
                <a:gd name="connsiteY50" fmla="*/ 3040705 h 4308190"/>
                <a:gd name="connsiteX51" fmla="*/ 896293 w 1957131"/>
                <a:gd name="connsiteY51" fmla="*/ 3122186 h 4308190"/>
                <a:gd name="connsiteX52" fmla="*/ 878186 w 1957131"/>
                <a:gd name="connsiteY52" fmla="*/ 3176507 h 4308190"/>
                <a:gd name="connsiteX53" fmla="*/ 860079 w 1957131"/>
                <a:gd name="connsiteY53" fmla="*/ 3203667 h 4308190"/>
                <a:gd name="connsiteX54" fmla="*/ 814812 w 1957131"/>
                <a:gd name="connsiteY54" fmla="*/ 3285148 h 4308190"/>
                <a:gd name="connsiteX55" fmla="*/ 778598 w 1957131"/>
                <a:gd name="connsiteY55" fmla="*/ 3357576 h 4308190"/>
                <a:gd name="connsiteX56" fmla="*/ 733331 w 1957131"/>
                <a:gd name="connsiteY56" fmla="*/ 3420950 h 4308190"/>
                <a:gd name="connsiteX57" fmla="*/ 706170 w 1957131"/>
                <a:gd name="connsiteY57" fmla="*/ 3448111 h 4308190"/>
                <a:gd name="connsiteX58" fmla="*/ 697117 w 1957131"/>
                <a:gd name="connsiteY58" fmla="*/ 3475271 h 4308190"/>
                <a:gd name="connsiteX59" fmla="*/ 679010 w 1957131"/>
                <a:gd name="connsiteY59" fmla="*/ 3502431 h 4308190"/>
                <a:gd name="connsiteX60" fmla="*/ 660903 w 1957131"/>
                <a:gd name="connsiteY60" fmla="*/ 3574859 h 4308190"/>
                <a:gd name="connsiteX61" fmla="*/ 642796 w 1957131"/>
                <a:gd name="connsiteY61" fmla="*/ 3611073 h 4308190"/>
                <a:gd name="connsiteX62" fmla="*/ 624689 w 1957131"/>
                <a:gd name="connsiteY62" fmla="*/ 3665394 h 4308190"/>
                <a:gd name="connsiteX63" fmla="*/ 588475 w 1957131"/>
                <a:gd name="connsiteY63" fmla="*/ 3719715 h 4308190"/>
                <a:gd name="connsiteX64" fmla="*/ 534155 w 1957131"/>
                <a:gd name="connsiteY64" fmla="*/ 3810249 h 4308190"/>
                <a:gd name="connsiteX65" fmla="*/ 516048 w 1957131"/>
                <a:gd name="connsiteY65" fmla="*/ 3837410 h 4308190"/>
                <a:gd name="connsiteX66" fmla="*/ 488887 w 1957131"/>
                <a:gd name="connsiteY66" fmla="*/ 3855517 h 4308190"/>
                <a:gd name="connsiteX67" fmla="*/ 461727 w 1957131"/>
                <a:gd name="connsiteY67" fmla="*/ 3909837 h 4308190"/>
                <a:gd name="connsiteX68" fmla="*/ 443620 w 1957131"/>
                <a:gd name="connsiteY68" fmla="*/ 3936998 h 4308190"/>
                <a:gd name="connsiteX69" fmla="*/ 434566 w 1957131"/>
                <a:gd name="connsiteY69" fmla="*/ 3964158 h 4308190"/>
                <a:gd name="connsiteX70" fmla="*/ 398353 w 1957131"/>
                <a:gd name="connsiteY70" fmla="*/ 4018479 h 4308190"/>
                <a:gd name="connsiteX71" fmla="*/ 371192 w 1957131"/>
                <a:gd name="connsiteY71" fmla="*/ 4072800 h 4308190"/>
                <a:gd name="connsiteX72" fmla="*/ 344032 w 1957131"/>
                <a:gd name="connsiteY72" fmla="*/ 4127121 h 4308190"/>
                <a:gd name="connsiteX73" fmla="*/ 316871 w 1957131"/>
                <a:gd name="connsiteY73" fmla="*/ 4154281 h 4308190"/>
                <a:gd name="connsiteX74" fmla="*/ 289711 w 1957131"/>
                <a:gd name="connsiteY74" fmla="*/ 4190495 h 4308190"/>
                <a:gd name="connsiteX75" fmla="*/ 235390 w 1957131"/>
                <a:gd name="connsiteY75" fmla="*/ 4208602 h 4308190"/>
                <a:gd name="connsiteX76" fmla="*/ 208230 w 1957131"/>
                <a:gd name="connsiteY76" fmla="*/ 4217655 h 4308190"/>
                <a:gd name="connsiteX77" fmla="*/ 181069 w 1957131"/>
                <a:gd name="connsiteY77" fmla="*/ 4235762 h 4308190"/>
                <a:gd name="connsiteX78" fmla="*/ 126749 w 1957131"/>
                <a:gd name="connsiteY78" fmla="*/ 4253869 h 4308190"/>
                <a:gd name="connsiteX79" fmla="*/ 99588 w 1957131"/>
                <a:gd name="connsiteY79" fmla="*/ 4271976 h 4308190"/>
                <a:gd name="connsiteX80" fmla="*/ 72428 w 1957131"/>
                <a:gd name="connsiteY80" fmla="*/ 4281029 h 4308190"/>
                <a:gd name="connsiteX81" fmla="*/ 45267 w 1957131"/>
                <a:gd name="connsiteY81" fmla="*/ 4308190 h 4308190"/>
                <a:gd name="connsiteX82" fmla="*/ 36214 w 1957131"/>
                <a:gd name="connsiteY82" fmla="*/ 4281029 h 4308190"/>
                <a:gd name="connsiteX83" fmla="*/ 54321 w 1957131"/>
                <a:gd name="connsiteY83" fmla="*/ 4090907 h 4308190"/>
                <a:gd name="connsiteX84" fmla="*/ 54321 w 1957131"/>
                <a:gd name="connsiteY84" fmla="*/ 3728768 h 4308190"/>
                <a:gd name="connsiteX85" fmla="*/ 36214 w 1957131"/>
                <a:gd name="connsiteY85" fmla="*/ 3656340 h 4308190"/>
                <a:gd name="connsiteX86" fmla="*/ 27160 w 1957131"/>
                <a:gd name="connsiteY86" fmla="*/ 3592966 h 4308190"/>
                <a:gd name="connsiteX87" fmla="*/ 54321 w 1957131"/>
                <a:gd name="connsiteY87" fmla="*/ 2053877 h 4308190"/>
                <a:gd name="connsiteX88" fmla="*/ 45267 w 1957131"/>
                <a:gd name="connsiteY88" fmla="*/ 1601204 h 4308190"/>
                <a:gd name="connsiteX89" fmla="*/ 36214 w 1957131"/>
                <a:gd name="connsiteY89" fmla="*/ 1537829 h 4308190"/>
                <a:gd name="connsiteX90" fmla="*/ 18107 w 1957131"/>
                <a:gd name="connsiteY90" fmla="*/ 1483509 h 4308190"/>
                <a:gd name="connsiteX91" fmla="*/ 0 w 1957131"/>
                <a:gd name="connsiteY91" fmla="*/ 1347707 h 4308190"/>
                <a:gd name="connsiteX92" fmla="*/ 9054 w 1957131"/>
                <a:gd name="connsiteY92" fmla="*/ 433307 h 4308190"/>
                <a:gd name="connsiteX93" fmla="*/ 18107 w 1957131"/>
                <a:gd name="connsiteY93" fmla="*/ 397093 h 4308190"/>
                <a:gd name="connsiteX94" fmla="*/ 36214 w 1957131"/>
                <a:gd name="connsiteY94" fmla="*/ 351826 h 4308190"/>
                <a:gd name="connsiteX95" fmla="*/ 1828800 w 1957131"/>
                <a:gd name="connsiteY95" fmla="*/ 206970 h 430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957131" h="4308190">
                  <a:moveTo>
                    <a:pt x="1828800" y="206970"/>
                  </a:moveTo>
                  <a:cubicBezTo>
                    <a:pt x="2124546" y="197917"/>
                    <a:pt x="1817447" y="283996"/>
                    <a:pt x="1810693" y="297505"/>
                  </a:cubicBezTo>
                  <a:cubicBezTo>
                    <a:pt x="1800961" y="316969"/>
                    <a:pt x="1786550" y="333719"/>
                    <a:pt x="1774479" y="351826"/>
                  </a:cubicBezTo>
                  <a:lnTo>
                    <a:pt x="1756372" y="378986"/>
                  </a:lnTo>
                  <a:cubicBezTo>
                    <a:pt x="1740437" y="426792"/>
                    <a:pt x="1752613" y="398205"/>
                    <a:pt x="1711105" y="460467"/>
                  </a:cubicBezTo>
                  <a:lnTo>
                    <a:pt x="1692998" y="487628"/>
                  </a:lnTo>
                  <a:lnTo>
                    <a:pt x="1665838" y="569109"/>
                  </a:lnTo>
                  <a:cubicBezTo>
                    <a:pt x="1662820" y="578162"/>
                    <a:pt x="1662078" y="588329"/>
                    <a:pt x="1656784" y="596269"/>
                  </a:cubicBezTo>
                  <a:lnTo>
                    <a:pt x="1638677" y="623429"/>
                  </a:lnTo>
                  <a:cubicBezTo>
                    <a:pt x="1632641" y="641536"/>
                    <a:pt x="1624313" y="659034"/>
                    <a:pt x="1620570" y="677750"/>
                  </a:cubicBezTo>
                  <a:cubicBezTo>
                    <a:pt x="1617552" y="692839"/>
                    <a:pt x="1615566" y="708172"/>
                    <a:pt x="1611517" y="723018"/>
                  </a:cubicBezTo>
                  <a:cubicBezTo>
                    <a:pt x="1606495" y="741432"/>
                    <a:pt x="1593410" y="777338"/>
                    <a:pt x="1593410" y="777338"/>
                  </a:cubicBezTo>
                  <a:cubicBezTo>
                    <a:pt x="1592880" y="786343"/>
                    <a:pt x="1598922" y="911171"/>
                    <a:pt x="1575303" y="958408"/>
                  </a:cubicBezTo>
                  <a:cubicBezTo>
                    <a:pt x="1570437" y="968140"/>
                    <a:pt x="1564162" y="977209"/>
                    <a:pt x="1557196" y="985568"/>
                  </a:cubicBezTo>
                  <a:cubicBezTo>
                    <a:pt x="1548999" y="995404"/>
                    <a:pt x="1539872" y="1004532"/>
                    <a:pt x="1530036" y="1012728"/>
                  </a:cubicBezTo>
                  <a:cubicBezTo>
                    <a:pt x="1521677" y="1019694"/>
                    <a:pt x="1511929" y="1024799"/>
                    <a:pt x="1502875" y="1030835"/>
                  </a:cubicBezTo>
                  <a:cubicBezTo>
                    <a:pt x="1493822" y="1042906"/>
                    <a:pt x="1485535" y="1055592"/>
                    <a:pt x="1475715" y="1067049"/>
                  </a:cubicBezTo>
                  <a:cubicBezTo>
                    <a:pt x="1467383" y="1076770"/>
                    <a:pt x="1455657" y="1083557"/>
                    <a:pt x="1448555" y="1094210"/>
                  </a:cubicBezTo>
                  <a:cubicBezTo>
                    <a:pt x="1413572" y="1146685"/>
                    <a:pt x="1473082" y="1098982"/>
                    <a:pt x="1412341" y="1139477"/>
                  </a:cubicBezTo>
                  <a:cubicBezTo>
                    <a:pt x="1409323" y="1148530"/>
                    <a:pt x="1405602" y="1157379"/>
                    <a:pt x="1403287" y="1166637"/>
                  </a:cubicBezTo>
                  <a:cubicBezTo>
                    <a:pt x="1391762" y="1212736"/>
                    <a:pt x="1392507" y="1233044"/>
                    <a:pt x="1385180" y="1284332"/>
                  </a:cubicBezTo>
                  <a:cubicBezTo>
                    <a:pt x="1382584" y="1302504"/>
                    <a:pt x="1379411" y="1320592"/>
                    <a:pt x="1376127" y="1338653"/>
                  </a:cubicBezTo>
                  <a:cubicBezTo>
                    <a:pt x="1372152" y="1360513"/>
                    <a:pt x="1364725" y="1397784"/>
                    <a:pt x="1358020" y="1420134"/>
                  </a:cubicBezTo>
                  <a:cubicBezTo>
                    <a:pt x="1352536" y="1438416"/>
                    <a:pt x="1345949" y="1456348"/>
                    <a:pt x="1339913" y="1474455"/>
                  </a:cubicBezTo>
                  <a:lnTo>
                    <a:pt x="1330860" y="1501616"/>
                  </a:lnTo>
                  <a:lnTo>
                    <a:pt x="1312753" y="1555936"/>
                  </a:lnTo>
                  <a:cubicBezTo>
                    <a:pt x="1309735" y="1564990"/>
                    <a:pt x="1308993" y="1575156"/>
                    <a:pt x="1303699" y="1583097"/>
                  </a:cubicBezTo>
                  <a:lnTo>
                    <a:pt x="1285592" y="1610257"/>
                  </a:lnTo>
                  <a:cubicBezTo>
                    <a:pt x="1269078" y="1659799"/>
                    <a:pt x="1280496" y="1662600"/>
                    <a:pt x="1240325" y="1682685"/>
                  </a:cubicBezTo>
                  <a:cubicBezTo>
                    <a:pt x="1231789" y="1686953"/>
                    <a:pt x="1222218" y="1688720"/>
                    <a:pt x="1213164" y="1691738"/>
                  </a:cubicBezTo>
                  <a:cubicBezTo>
                    <a:pt x="1210146" y="1709845"/>
                    <a:pt x="1208563" y="1728250"/>
                    <a:pt x="1204111" y="1746059"/>
                  </a:cubicBezTo>
                  <a:cubicBezTo>
                    <a:pt x="1199482" y="1764576"/>
                    <a:pt x="1186004" y="1800380"/>
                    <a:pt x="1186004" y="1800380"/>
                  </a:cubicBezTo>
                  <a:cubicBezTo>
                    <a:pt x="1182526" y="1821250"/>
                    <a:pt x="1179042" y="1859570"/>
                    <a:pt x="1167897" y="1881861"/>
                  </a:cubicBezTo>
                  <a:cubicBezTo>
                    <a:pt x="1163031" y="1891593"/>
                    <a:pt x="1155826" y="1899968"/>
                    <a:pt x="1149790" y="1909022"/>
                  </a:cubicBezTo>
                  <a:cubicBezTo>
                    <a:pt x="1136109" y="1963749"/>
                    <a:pt x="1144671" y="1933434"/>
                    <a:pt x="1122630" y="1999556"/>
                  </a:cubicBezTo>
                  <a:lnTo>
                    <a:pt x="1113576" y="2026717"/>
                  </a:lnTo>
                  <a:cubicBezTo>
                    <a:pt x="1110558" y="2035770"/>
                    <a:pt x="1109817" y="2045937"/>
                    <a:pt x="1104523" y="2053877"/>
                  </a:cubicBezTo>
                  <a:lnTo>
                    <a:pt x="1086416" y="2081037"/>
                  </a:lnTo>
                  <a:cubicBezTo>
                    <a:pt x="1083398" y="2189679"/>
                    <a:pt x="1084141" y="2298490"/>
                    <a:pt x="1077362" y="2406962"/>
                  </a:cubicBezTo>
                  <a:cubicBezTo>
                    <a:pt x="1075072" y="2443604"/>
                    <a:pt x="1064702" y="2479297"/>
                    <a:pt x="1059256" y="2515604"/>
                  </a:cubicBezTo>
                  <a:cubicBezTo>
                    <a:pt x="1055647" y="2539665"/>
                    <a:pt x="1054202" y="2564032"/>
                    <a:pt x="1050202" y="2588031"/>
                  </a:cubicBezTo>
                  <a:cubicBezTo>
                    <a:pt x="1048156" y="2600305"/>
                    <a:pt x="1043589" y="2612044"/>
                    <a:pt x="1041149" y="2624245"/>
                  </a:cubicBezTo>
                  <a:cubicBezTo>
                    <a:pt x="1037549" y="2642245"/>
                    <a:pt x="1035695" y="2660566"/>
                    <a:pt x="1032095" y="2678566"/>
                  </a:cubicBezTo>
                  <a:cubicBezTo>
                    <a:pt x="1029655" y="2690767"/>
                    <a:pt x="1025482" y="2702579"/>
                    <a:pt x="1023042" y="2714780"/>
                  </a:cubicBezTo>
                  <a:cubicBezTo>
                    <a:pt x="1019442" y="2732780"/>
                    <a:pt x="1018440" y="2751292"/>
                    <a:pt x="1013988" y="2769101"/>
                  </a:cubicBezTo>
                  <a:cubicBezTo>
                    <a:pt x="1009359" y="2787618"/>
                    <a:pt x="1001917" y="2805315"/>
                    <a:pt x="995881" y="2823422"/>
                  </a:cubicBezTo>
                  <a:lnTo>
                    <a:pt x="986828" y="2850582"/>
                  </a:lnTo>
                  <a:cubicBezTo>
                    <a:pt x="983810" y="2859635"/>
                    <a:pt x="983068" y="2869802"/>
                    <a:pt x="977774" y="2877742"/>
                  </a:cubicBezTo>
                  <a:cubicBezTo>
                    <a:pt x="952771" y="2915246"/>
                    <a:pt x="960543" y="2899547"/>
                    <a:pt x="941560" y="2950170"/>
                  </a:cubicBezTo>
                  <a:cubicBezTo>
                    <a:pt x="928536" y="2984901"/>
                    <a:pt x="934869" y="2973592"/>
                    <a:pt x="923454" y="3013544"/>
                  </a:cubicBezTo>
                  <a:cubicBezTo>
                    <a:pt x="920832" y="3022720"/>
                    <a:pt x="916715" y="3031447"/>
                    <a:pt x="914400" y="3040705"/>
                  </a:cubicBezTo>
                  <a:cubicBezTo>
                    <a:pt x="901472" y="3092416"/>
                    <a:pt x="910239" y="3075699"/>
                    <a:pt x="896293" y="3122186"/>
                  </a:cubicBezTo>
                  <a:cubicBezTo>
                    <a:pt x="890808" y="3140467"/>
                    <a:pt x="888773" y="3160626"/>
                    <a:pt x="878186" y="3176507"/>
                  </a:cubicBezTo>
                  <a:lnTo>
                    <a:pt x="860079" y="3203667"/>
                  </a:lnTo>
                  <a:cubicBezTo>
                    <a:pt x="835045" y="3278775"/>
                    <a:pt x="877070" y="3160632"/>
                    <a:pt x="814812" y="3285148"/>
                  </a:cubicBezTo>
                  <a:cubicBezTo>
                    <a:pt x="802741" y="3309291"/>
                    <a:pt x="793571" y="3335117"/>
                    <a:pt x="778598" y="3357576"/>
                  </a:cubicBezTo>
                  <a:cubicBezTo>
                    <a:pt x="764270" y="3379068"/>
                    <a:pt x="750172" y="3401302"/>
                    <a:pt x="733331" y="3420950"/>
                  </a:cubicBezTo>
                  <a:cubicBezTo>
                    <a:pt x="724998" y="3430671"/>
                    <a:pt x="715224" y="3439057"/>
                    <a:pt x="706170" y="3448111"/>
                  </a:cubicBezTo>
                  <a:cubicBezTo>
                    <a:pt x="703152" y="3457164"/>
                    <a:pt x="701385" y="3466735"/>
                    <a:pt x="697117" y="3475271"/>
                  </a:cubicBezTo>
                  <a:cubicBezTo>
                    <a:pt x="692251" y="3485003"/>
                    <a:pt x="682728" y="3492205"/>
                    <a:pt x="679010" y="3502431"/>
                  </a:cubicBezTo>
                  <a:cubicBezTo>
                    <a:pt x="670505" y="3525818"/>
                    <a:pt x="666939" y="3550716"/>
                    <a:pt x="660903" y="3574859"/>
                  </a:cubicBezTo>
                  <a:cubicBezTo>
                    <a:pt x="657630" y="3587952"/>
                    <a:pt x="647808" y="3598542"/>
                    <a:pt x="642796" y="3611073"/>
                  </a:cubicBezTo>
                  <a:cubicBezTo>
                    <a:pt x="635707" y="3628794"/>
                    <a:pt x="635276" y="3649513"/>
                    <a:pt x="624689" y="3665394"/>
                  </a:cubicBezTo>
                  <a:cubicBezTo>
                    <a:pt x="612618" y="3683501"/>
                    <a:pt x="598207" y="3700251"/>
                    <a:pt x="588475" y="3719715"/>
                  </a:cubicBezTo>
                  <a:cubicBezTo>
                    <a:pt x="560636" y="3775392"/>
                    <a:pt x="577854" y="3744699"/>
                    <a:pt x="534155" y="3810249"/>
                  </a:cubicBezTo>
                  <a:cubicBezTo>
                    <a:pt x="528119" y="3819303"/>
                    <a:pt x="525102" y="3831374"/>
                    <a:pt x="516048" y="3837410"/>
                  </a:cubicBezTo>
                  <a:lnTo>
                    <a:pt x="488887" y="3855517"/>
                  </a:lnTo>
                  <a:cubicBezTo>
                    <a:pt x="436998" y="3933350"/>
                    <a:pt x="499207" y="3834876"/>
                    <a:pt x="461727" y="3909837"/>
                  </a:cubicBezTo>
                  <a:cubicBezTo>
                    <a:pt x="456861" y="3919569"/>
                    <a:pt x="448486" y="3927266"/>
                    <a:pt x="443620" y="3936998"/>
                  </a:cubicBezTo>
                  <a:cubicBezTo>
                    <a:pt x="439352" y="3945534"/>
                    <a:pt x="439201" y="3955816"/>
                    <a:pt x="434566" y="3964158"/>
                  </a:cubicBezTo>
                  <a:cubicBezTo>
                    <a:pt x="423998" y="3983181"/>
                    <a:pt x="405235" y="3997834"/>
                    <a:pt x="398353" y="4018479"/>
                  </a:cubicBezTo>
                  <a:cubicBezTo>
                    <a:pt x="385858" y="4055962"/>
                    <a:pt x="394593" y="4037699"/>
                    <a:pt x="371192" y="4072800"/>
                  </a:cubicBezTo>
                  <a:cubicBezTo>
                    <a:pt x="362119" y="4100020"/>
                    <a:pt x="363532" y="4103721"/>
                    <a:pt x="344032" y="4127121"/>
                  </a:cubicBezTo>
                  <a:cubicBezTo>
                    <a:pt x="335835" y="4136957"/>
                    <a:pt x="325203" y="4144560"/>
                    <a:pt x="316871" y="4154281"/>
                  </a:cubicBezTo>
                  <a:cubicBezTo>
                    <a:pt x="307051" y="4165737"/>
                    <a:pt x="302266" y="4182125"/>
                    <a:pt x="289711" y="4190495"/>
                  </a:cubicBezTo>
                  <a:cubicBezTo>
                    <a:pt x="273830" y="4201082"/>
                    <a:pt x="253497" y="4202566"/>
                    <a:pt x="235390" y="4208602"/>
                  </a:cubicBezTo>
                  <a:lnTo>
                    <a:pt x="208230" y="4217655"/>
                  </a:lnTo>
                  <a:cubicBezTo>
                    <a:pt x="199176" y="4223691"/>
                    <a:pt x="191012" y="4231343"/>
                    <a:pt x="181069" y="4235762"/>
                  </a:cubicBezTo>
                  <a:cubicBezTo>
                    <a:pt x="163628" y="4243514"/>
                    <a:pt x="126749" y="4253869"/>
                    <a:pt x="126749" y="4253869"/>
                  </a:cubicBezTo>
                  <a:cubicBezTo>
                    <a:pt x="117695" y="4259905"/>
                    <a:pt x="109320" y="4267110"/>
                    <a:pt x="99588" y="4271976"/>
                  </a:cubicBezTo>
                  <a:cubicBezTo>
                    <a:pt x="91052" y="4276244"/>
                    <a:pt x="80368" y="4275735"/>
                    <a:pt x="72428" y="4281029"/>
                  </a:cubicBezTo>
                  <a:cubicBezTo>
                    <a:pt x="61775" y="4288131"/>
                    <a:pt x="54321" y="4299136"/>
                    <a:pt x="45267" y="4308190"/>
                  </a:cubicBezTo>
                  <a:cubicBezTo>
                    <a:pt x="42249" y="4299136"/>
                    <a:pt x="36214" y="4290572"/>
                    <a:pt x="36214" y="4281029"/>
                  </a:cubicBezTo>
                  <a:cubicBezTo>
                    <a:pt x="36214" y="4137283"/>
                    <a:pt x="29743" y="4164637"/>
                    <a:pt x="54321" y="4090907"/>
                  </a:cubicBezTo>
                  <a:cubicBezTo>
                    <a:pt x="73195" y="3939907"/>
                    <a:pt x="72721" y="3974100"/>
                    <a:pt x="54321" y="3728768"/>
                  </a:cubicBezTo>
                  <a:cubicBezTo>
                    <a:pt x="52460" y="3703952"/>
                    <a:pt x="41095" y="3680742"/>
                    <a:pt x="36214" y="3656340"/>
                  </a:cubicBezTo>
                  <a:cubicBezTo>
                    <a:pt x="32029" y="3635415"/>
                    <a:pt x="30178" y="3614091"/>
                    <a:pt x="27160" y="3592966"/>
                  </a:cubicBezTo>
                  <a:cubicBezTo>
                    <a:pt x="45727" y="2126182"/>
                    <a:pt x="5664" y="2637726"/>
                    <a:pt x="54321" y="2053877"/>
                  </a:cubicBezTo>
                  <a:cubicBezTo>
                    <a:pt x="51303" y="1902986"/>
                    <a:pt x="50559" y="1752032"/>
                    <a:pt x="45267" y="1601204"/>
                  </a:cubicBezTo>
                  <a:cubicBezTo>
                    <a:pt x="44519" y="1579878"/>
                    <a:pt x="41012" y="1558622"/>
                    <a:pt x="36214" y="1537829"/>
                  </a:cubicBezTo>
                  <a:cubicBezTo>
                    <a:pt x="31922" y="1519232"/>
                    <a:pt x="18107" y="1483509"/>
                    <a:pt x="18107" y="1483509"/>
                  </a:cubicBezTo>
                  <a:cubicBezTo>
                    <a:pt x="12005" y="1446897"/>
                    <a:pt x="0" y="1380941"/>
                    <a:pt x="0" y="1347707"/>
                  </a:cubicBezTo>
                  <a:cubicBezTo>
                    <a:pt x="0" y="1042892"/>
                    <a:pt x="3249" y="738067"/>
                    <a:pt x="9054" y="433307"/>
                  </a:cubicBezTo>
                  <a:cubicBezTo>
                    <a:pt x="9291" y="420866"/>
                    <a:pt x="14172" y="408897"/>
                    <a:pt x="18107" y="397093"/>
                  </a:cubicBezTo>
                  <a:cubicBezTo>
                    <a:pt x="23246" y="381676"/>
                    <a:pt x="30178" y="366915"/>
                    <a:pt x="36214" y="351826"/>
                  </a:cubicBezTo>
                  <a:cubicBezTo>
                    <a:pt x="90167" y="-349603"/>
                    <a:pt x="1533054" y="216023"/>
                    <a:pt x="1828800" y="206970"/>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275363" y="2122366"/>
              <a:ext cx="416460" cy="3630700"/>
            </a:xfrm>
            <a:custGeom>
              <a:avLst/>
              <a:gdLst>
                <a:gd name="connsiteX0" fmla="*/ 316871 w 416460"/>
                <a:gd name="connsiteY0" fmla="*/ 27421 h 3630700"/>
                <a:gd name="connsiteX1" fmla="*/ 362139 w 416460"/>
                <a:gd name="connsiteY1" fmla="*/ 9314 h 3630700"/>
                <a:gd name="connsiteX2" fmla="*/ 398353 w 416460"/>
                <a:gd name="connsiteY2" fmla="*/ 81742 h 3630700"/>
                <a:gd name="connsiteX3" fmla="*/ 380246 w 416460"/>
                <a:gd name="connsiteY3" fmla="*/ 235651 h 3630700"/>
                <a:gd name="connsiteX4" fmla="*/ 362139 w 416460"/>
                <a:gd name="connsiteY4" fmla="*/ 289972 h 3630700"/>
                <a:gd name="connsiteX5" fmla="*/ 371192 w 416460"/>
                <a:gd name="connsiteY5" fmla="*/ 434827 h 3630700"/>
                <a:gd name="connsiteX6" fmla="*/ 389299 w 416460"/>
                <a:gd name="connsiteY6" fmla="*/ 489148 h 3630700"/>
                <a:gd name="connsiteX7" fmla="*/ 407406 w 416460"/>
                <a:gd name="connsiteY7" fmla="*/ 543469 h 3630700"/>
                <a:gd name="connsiteX8" fmla="*/ 416460 w 416460"/>
                <a:gd name="connsiteY8" fmla="*/ 597789 h 3630700"/>
                <a:gd name="connsiteX9" fmla="*/ 380246 w 416460"/>
                <a:gd name="connsiteY9" fmla="*/ 733591 h 3630700"/>
                <a:gd name="connsiteX10" fmla="*/ 353085 w 416460"/>
                <a:gd name="connsiteY10" fmla="*/ 760752 h 3630700"/>
                <a:gd name="connsiteX11" fmla="*/ 344032 w 416460"/>
                <a:gd name="connsiteY11" fmla="*/ 787912 h 3630700"/>
                <a:gd name="connsiteX12" fmla="*/ 344032 w 416460"/>
                <a:gd name="connsiteY12" fmla="*/ 1195318 h 3630700"/>
                <a:gd name="connsiteX13" fmla="*/ 334978 w 416460"/>
                <a:gd name="connsiteY13" fmla="*/ 1475975 h 3630700"/>
                <a:gd name="connsiteX14" fmla="*/ 325925 w 416460"/>
                <a:gd name="connsiteY14" fmla="*/ 1512189 h 3630700"/>
                <a:gd name="connsiteX15" fmla="*/ 298764 w 416460"/>
                <a:gd name="connsiteY15" fmla="*/ 1666098 h 3630700"/>
                <a:gd name="connsiteX16" fmla="*/ 289711 w 416460"/>
                <a:gd name="connsiteY16" fmla="*/ 1792847 h 3630700"/>
                <a:gd name="connsiteX17" fmla="*/ 271604 w 416460"/>
                <a:gd name="connsiteY17" fmla="*/ 1928649 h 3630700"/>
                <a:gd name="connsiteX18" fmla="*/ 280658 w 416460"/>
                <a:gd name="connsiteY18" fmla="*/ 2037290 h 3630700"/>
                <a:gd name="connsiteX19" fmla="*/ 289711 w 416460"/>
                <a:gd name="connsiteY19" fmla="*/ 2073504 h 3630700"/>
                <a:gd name="connsiteX20" fmla="*/ 298764 w 416460"/>
                <a:gd name="connsiteY20" fmla="*/ 2308894 h 3630700"/>
                <a:gd name="connsiteX21" fmla="*/ 307818 w 416460"/>
                <a:gd name="connsiteY21" fmla="*/ 2345108 h 3630700"/>
                <a:gd name="connsiteX22" fmla="*/ 325925 w 416460"/>
                <a:gd name="connsiteY22" fmla="*/ 2372269 h 3630700"/>
                <a:gd name="connsiteX23" fmla="*/ 325925 w 416460"/>
                <a:gd name="connsiteY23" fmla="*/ 2770621 h 3630700"/>
                <a:gd name="connsiteX24" fmla="*/ 307818 w 416460"/>
                <a:gd name="connsiteY24" fmla="*/ 2824942 h 3630700"/>
                <a:gd name="connsiteX25" fmla="*/ 316871 w 416460"/>
                <a:gd name="connsiteY25" fmla="*/ 2960744 h 3630700"/>
                <a:gd name="connsiteX26" fmla="*/ 325925 w 416460"/>
                <a:gd name="connsiteY26" fmla="*/ 2987904 h 3630700"/>
                <a:gd name="connsiteX27" fmla="*/ 316871 w 416460"/>
                <a:gd name="connsiteY27" fmla="*/ 3150867 h 3630700"/>
                <a:gd name="connsiteX28" fmla="*/ 307818 w 416460"/>
                <a:gd name="connsiteY28" fmla="*/ 3178027 h 3630700"/>
                <a:gd name="connsiteX29" fmla="*/ 280658 w 416460"/>
                <a:gd name="connsiteY29" fmla="*/ 3187080 h 3630700"/>
                <a:gd name="connsiteX30" fmla="*/ 135802 w 416460"/>
                <a:gd name="connsiteY30" fmla="*/ 3196134 h 3630700"/>
                <a:gd name="connsiteX31" fmla="*/ 144856 w 416460"/>
                <a:gd name="connsiteY31" fmla="*/ 3259508 h 3630700"/>
                <a:gd name="connsiteX32" fmla="*/ 172016 w 416460"/>
                <a:gd name="connsiteY32" fmla="*/ 3277615 h 3630700"/>
                <a:gd name="connsiteX33" fmla="*/ 226337 w 416460"/>
                <a:gd name="connsiteY33" fmla="*/ 3295722 h 3630700"/>
                <a:gd name="connsiteX34" fmla="*/ 253497 w 416460"/>
                <a:gd name="connsiteY34" fmla="*/ 3313829 h 3630700"/>
                <a:gd name="connsiteX35" fmla="*/ 262551 w 416460"/>
                <a:gd name="connsiteY35" fmla="*/ 3340989 h 3630700"/>
                <a:gd name="connsiteX36" fmla="*/ 253497 w 416460"/>
                <a:gd name="connsiteY36" fmla="*/ 3549219 h 3630700"/>
                <a:gd name="connsiteX37" fmla="*/ 217283 w 416460"/>
                <a:gd name="connsiteY37" fmla="*/ 3603540 h 3630700"/>
                <a:gd name="connsiteX38" fmla="*/ 162962 w 416460"/>
                <a:gd name="connsiteY38" fmla="*/ 3630700 h 3630700"/>
                <a:gd name="connsiteX39" fmla="*/ 36214 w 416460"/>
                <a:gd name="connsiteY39" fmla="*/ 3621647 h 3630700"/>
                <a:gd name="connsiteX40" fmla="*/ 27160 w 416460"/>
                <a:gd name="connsiteY40" fmla="*/ 3594486 h 3630700"/>
                <a:gd name="connsiteX41" fmla="*/ 36214 w 416460"/>
                <a:gd name="connsiteY41" fmla="*/ 3404364 h 3630700"/>
                <a:gd name="connsiteX42" fmla="*/ 45267 w 416460"/>
                <a:gd name="connsiteY42" fmla="*/ 3377203 h 3630700"/>
                <a:gd name="connsiteX43" fmla="*/ 54321 w 416460"/>
                <a:gd name="connsiteY43" fmla="*/ 3331936 h 3630700"/>
                <a:gd name="connsiteX44" fmla="*/ 45267 w 416460"/>
                <a:gd name="connsiteY44" fmla="*/ 3087492 h 3630700"/>
                <a:gd name="connsiteX45" fmla="*/ 36214 w 416460"/>
                <a:gd name="connsiteY45" fmla="*/ 3024118 h 3630700"/>
                <a:gd name="connsiteX46" fmla="*/ 18107 w 416460"/>
                <a:gd name="connsiteY46" fmla="*/ 2951690 h 3630700"/>
                <a:gd name="connsiteX47" fmla="*/ 9054 w 416460"/>
                <a:gd name="connsiteY47" fmla="*/ 2870209 h 3630700"/>
                <a:gd name="connsiteX48" fmla="*/ 0 w 416460"/>
                <a:gd name="connsiteY48" fmla="*/ 2806835 h 3630700"/>
                <a:gd name="connsiteX49" fmla="*/ 9054 w 416460"/>
                <a:gd name="connsiteY49" fmla="*/ 2689140 h 3630700"/>
                <a:gd name="connsiteX50" fmla="*/ 27160 w 416460"/>
                <a:gd name="connsiteY50" fmla="*/ 2661979 h 3630700"/>
                <a:gd name="connsiteX51" fmla="*/ 81481 w 416460"/>
                <a:gd name="connsiteY51" fmla="*/ 2616712 h 3630700"/>
                <a:gd name="connsiteX52" fmla="*/ 108642 w 416460"/>
                <a:gd name="connsiteY52" fmla="*/ 2562391 h 3630700"/>
                <a:gd name="connsiteX53" fmla="*/ 117695 w 416460"/>
                <a:gd name="connsiteY53" fmla="*/ 2535231 h 3630700"/>
                <a:gd name="connsiteX54" fmla="*/ 126749 w 416460"/>
                <a:gd name="connsiteY54" fmla="*/ 2499017 h 3630700"/>
                <a:gd name="connsiteX55" fmla="*/ 172016 w 416460"/>
                <a:gd name="connsiteY55" fmla="*/ 2417536 h 3630700"/>
                <a:gd name="connsiteX56" fmla="*/ 181069 w 416460"/>
                <a:gd name="connsiteY56" fmla="*/ 2354162 h 3630700"/>
                <a:gd name="connsiteX57" fmla="*/ 199176 w 416460"/>
                <a:gd name="connsiteY57" fmla="*/ 2281734 h 3630700"/>
                <a:gd name="connsiteX58" fmla="*/ 208230 w 416460"/>
                <a:gd name="connsiteY58" fmla="*/ 2227413 h 3630700"/>
                <a:gd name="connsiteX59" fmla="*/ 217283 w 416460"/>
                <a:gd name="connsiteY59" fmla="*/ 2164039 h 3630700"/>
                <a:gd name="connsiteX60" fmla="*/ 226337 w 416460"/>
                <a:gd name="connsiteY60" fmla="*/ 2136878 h 3630700"/>
                <a:gd name="connsiteX61" fmla="*/ 244444 w 416460"/>
                <a:gd name="connsiteY61" fmla="*/ 1439762 h 3630700"/>
                <a:gd name="connsiteX62" fmla="*/ 253497 w 416460"/>
                <a:gd name="connsiteY62" fmla="*/ 1385441 h 3630700"/>
                <a:gd name="connsiteX63" fmla="*/ 262551 w 416460"/>
                <a:gd name="connsiteY63" fmla="*/ 1340173 h 3630700"/>
                <a:gd name="connsiteX64" fmla="*/ 271604 w 416460"/>
                <a:gd name="connsiteY64" fmla="*/ 1303960 h 3630700"/>
                <a:gd name="connsiteX65" fmla="*/ 280658 w 416460"/>
                <a:gd name="connsiteY65" fmla="*/ 1240585 h 3630700"/>
                <a:gd name="connsiteX66" fmla="*/ 280658 w 416460"/>
                <a:gd name="connsiteY66" fmla="*/ 950874 h 3630700"/>
                <a:gd name="connsiteX67" fmla="*/ 253497 w 416460"/>
                <a:gd name="connsiteY67" fmla="*/ 851286 h 3630700"/>
                <a:gd name="connsiteX68" fmla="*/ 235390 w 416460"/>
                <a:gd name="connsiteY68" fmla="*/ 516308 h 3630700"/>
                <a:gd name="connsiteX69" fmla="*/ 226337 w 416460"/>
                <a:gd name="connsiteY69" fmla="*/ 489148 h 3630700"/>
                <a:gd name="connsiteX70" fmla="*/ 271604 w 416460"/>
                <a:gd name="connsiteY70" fmla="*/ 389560 h 3630700"/>
                <a:gd name="connsiteX71" fmla="*/ 298764 w 416460"/>
                <a:gd name="connsiteY71" fmla="*/ 380506 h 3630700"/>
                <a:gd name="connsiteX72" fmla="*/ 344032 w 416460"/>
                <a:gd name="connsiteY72" fmla="*/ 299025 h 3630700"/>
                <a:gd name="connsiteX73" fmla="*/ 316871 w 416460"/>
                <a:gd name="connsiteY73" fmla="*/ 27421 h 36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16460" h="3630700">
                  <a:moveTo>
                    <a:pt x="316871" y="27421"/>
                  </a:moveTo>
                  <a:cubicBezTo>
                    <a:pt x="319889" y="-20864"/>
                    <a:pt x="345887" y="9314"/>
                    <a:pt x="362139" y="9314"/>
                  </a:cubicBezTo>
                  <a:cubicBezTo>
                    <a:pt x="399857" y="9314"/>
                    <a:pt x="395465" y="64415"/>
                    <a:pt x="398353" y="81742"/>
                  </a:cubicBezTo>
                  <a:cubicBezTo>
                    <a:pt x="392401" y="159108"/>
                    <a:pt x="397559" y="177941"/>
                    <a:pt x="380246" y="235651"/>
                  </a:cubicBezTo>
                  <a:cubicBezTo>
                    <a:pt x="374762" y="253933"/>
                    <a:pt x="362139" y="289972"/>
                    <a:pt x="362139" y="289972"/>
                  </a:cubicBezTo>
                  <a:cubicBezTo>
                    <a:pt x="365157" y="338257"/>
                    <a:pt x="364655" y="386891"/>
                    <a:pt x="371192" y="434827"/>
                  </a:cubicBezTo>
                  <a:cubicBezTo>
                    <a:pt x="373771" y="453738"/>
                    <a:pt x="383263" y="471041"/>
                    <a:pt x="389299" y="489148"/>
                  </a:cubicBezTo>
                  <a:cubicBezTo>
                    <a:pt x="389303" y="489159"/>
                    <a:pt x="407404" y="543458"/>
                    <a:pt x="407406" y="543469"/>
                  </a:cubicBezTo>
                  <a:lnTo>
                    <a:pt x="416460" y="597789"/>
                  </a:lnTo>
                  <a:cubicBezTo>
                    <a:pt x="404677" y="668487"/>
                    <a:pt x="416314" y="690310"/>
                    <a:pt x="380246" y="733591"/>
                  </a:cubicBezTo>
                  <a:cubicBezTo>
                    <a:pt x="372049" y="743427"/>
                    <a:pt x="362139" y="751698"/>
                    <a:pt x="353085" y="760752"/>
                  </a:cubicBezTo>
                  <a:cubicBezTo>
                    <a:pt x="350067" y="769805"/>
                    <a:pt x="346102" y="778596"/>
                    <a:pt x="344032" y="787912"/>
                  </a:cubicBezTo>
                  <a:cubicBezTo>
                    <a:pt x="314642" y="920166"/>
                    <a:pt x="340790" y="1068877"/>
                    <a:pt x="344032" y="1195318"/>
                  </a:cubicBezTo>
                  <a:cubicBezTo>
                    <a:pt x="341014" y="1288870"/>
                    <a:pt x="340318" y="1382526"/>
                    <a:pt x="334978" y="1475975"/>
                  </a:cubicBezTo>
                  <a:cubicBezTo>
                    <a:pt x="334268" y="1488398"/>
                    <a:pt x="328532" y="1500022"/>
                    <a:pt x="325925" y="1512189"/>
                  </a:cubicBezTo>
                  <a:cubicBezTo>
                    <a:pt x="306818" y="1601359"/>
                    <a:pt x="309963" y="1587712"/>
                    <a:pt x="298764" y="1666098"/>
                  </a:cubicBezTo>
                  <a:cubicBezTo>
                    <a:pt x="295746" y="1708348"/>
                    <a:pt x="293089" y="1750625"/>
                    <a:pt x="289711" y="1792847"/>
                  </a:cubicBezTo>
                  <a:cubicBezTo>
                    <a:pt x="281328" y="1897642"/>
                    <a:pt x="288072" y="1862780"/>
                    <a:pt x="271604" y="1928649"/>
                  </a:cubicBezTo>
                  <a:cubicBezTo>
                    <a:pt x="274622" y="1964863"/>
                    <a:pt x="276151" y="2001231"/>
                    <a:pt x="280658" y="2037290"/>
                  </a:cubicBezTo>
                  <a:cubicBezTo>
                    <a:pt x="282201" y="2049637"/>
                    <a:pt x="288883" y="2061089"/>
                    <a:pt x="289711" y="2073504"/>
                  </a:cubicBezTo>
                  <a:cubicBezTo>
                    <a:pt x="294934" y="2151851"/>
                    <a:pt x="293541" y="2230547"/>
                    <a:pt x="298764" y="2308894"/>
                  </a:cubicBezTo>
                  <a:cubicBezTo>
                    <a:pt x="299592" y="2321309"/>
                    <a:pt x="302916" y="2333671"/>
                    <a:pt x="307818" y="2345108"/>
                  </a:cubicBezTo>
                  <a:cubicBezTo>
                    <a:pt x="312104" y="2355109"/>
                    <a:pt x="319889" y="2363215"/>
                    <a:pt x="325925" y="2372269"/>
                  </a:cubicBezTo>
                  <a:cubicBezTo>
                    <a:pt x="378532" y="2530087"/>
                    <a:pt x="355955" y="2440289"/>
                    <a:pt x="325925" y="2770621"/>
                  </a:cubicBezTo>
                  <a:cubicBezTo>
                    <a:pt x="324197" y="2789629"/>
                    <a:pt x="307818" y="2824942"/>
                    <a:pt x="307818" y="2824942"/>
                  </a:cubicBezTo>
                  <a:cubicBezTo>
                    <a:pt x="310836" y="2870209"/>
                    <a:pt x="311861" y="2915654"/>
                    <a:pt x="316871" y="2960744"/>
                  </a:cubicBezTo>
                  <a:cubicBezTo>
                    <a:pt x="317925" y="2970229"/>
                    <a:pt x="325925" y="2978361"/>
                    <a:pt x="325925" y="2987904"/>
                  </a:cubicBezTo>
                  <a:cubicBezTo>
                    <a:pt x="325925" y="3042309"/>
                    <a:pt x="322029" y="3096707"/>
                    <a:pt x="316871" y="3150867"/>
                  </a:cubicBezTo>
                  <a:cubicBezTo>
                    <a:pt x="315966" y="3160367"/>
                    <a:pt x="314566" y="3171279"/>
                    <a:pt x="307818" y="3178027"/>
                  </a:cubicBezTo>
                  <a:cubicBezTo>
                    <a:pt x="301070" y="3184775"/>
                    <a:pt x="290149" y="3186081"/>
                    <a:pt x="280658" y="3187080"/>
                  </a:cubicBezTo>
                  <a:cubicBezTo>
                    <a:pt x="232544" y="3192145"/>
                    <a:pt x="184087" y="3193116"/>
                    <a:pt x="135802" y="3196134"/>
                  </a:cubicBezTo>
                  <a:cubicBezTo>
                    <a:pt x="138820" y="3217259"/>
                    <a:pt x="136189" y="3240008"/>
                    <a:pt x="144856" y="3259508"/>
                  </a:cubicBezTo>
                  <a:cubicBezTo>
                    <a:pt x="149275" y="3269451"/>
                    <a:pt x="162073" y="3273196"/>
                    <a:pt x="172016" y="3277615"/>
                  </a:cubicBezTo>
                  <a:cubicBezTo>
                    <a:pt x="189457" y="3285367"/>
                    <a:pt x="226337" y="3295722"/>
                    <a:pt x="226337" y="3295722"/>
                  </a:cubicBezTo>
                  <a:cubicBezTo>
                    <a:pt x="235390" y="3301758"/>
                    <a:pt x="246700" y="3305333"/>
                    <a:pt x="253497" y="3313829"/>
                  </a:cubicBezTo>
                  <a:cubicBezTo>
                    <a:pt x="259459" y="3321281"/>
                    <a:pt x="262551" y="3331446"/>
                    <a:pt x="262551" y="3340989"/>
                  </a:cubicBezTo>
                  <a:cubicBezTo>
                    <a:pt x="262551" y="3410465"/>
                    <a:pt x="265302" y="3480754"/>
                    <a:pt x="253497" y="3549219"/>
                  </a:cubicBezTo>
                  <a:cubicBezTo>
                    <a:pt x="249799" y="3570664"/>
                    <a:pt x="235390" y="3591469"/>
                    <a:pt x="217283" y="3603540"/>
                  </a:cubicBezTo>
                  <a:cubicBezTo>
                    <a:pt x="182183" y="3626941"/>
                    <a:pt x="200446" y="3618206"/>
                    <a:pt x="162962" y="3630700"/>
                  </a:cubicBezTo>
                  <a:cubicBezTo>
                    <a:pt x="120713" y="3627682"/>
                    <a:pt x="77141" y="3632561"/>
                    <a:pt x="36214" y="3621647"/>
                  </a:cubicBezTo>
                  <a:cubicBezTo>
                    <a:pt x="26993" y="3619188"/>
                    <a:pt x="27160" y="3604029"/>
                    <a:pt x="27160" y="3594486"/>
                  </a:cubicBezTo>
                  <a:cubicBezTo>
                    <a:pt x="27160" y="3531040"/>
                    <a:pt x="30945" y="3467591"/>
                    <a:pt x="36214" y="3404364"/>
                  </a:cubicBezTo>
                  <a:cubicBezTo>
                    <a:pt x="37007" y="3394854"/>
                    <a:pt x="42952" y="3386461"/>
                    <a:pt x="45267" y="3377203"/>
                  </a:cubicBezTo>
                  <a:cubicBezTo>
                    <a:pt x="48999" y="3362275"/>
                    <a:pt x="51303" y="3347025"/>
                    <a:pt x="54321" y="3331936"/>
                  </a:cubicBezTo>
                  <a:cubicBezTo>
                    <a:pt x="51303" y="3250455"/>
                    <a:pt x="50055" y="3168889"/>
                    <a:pt x="45267" y="3087492"/>
                  </a:cubicBezTo>
                  <a:cubicBezTo>
                    <a:pt x="44014" y="3066190"/>
                    <a:pt x="40399" y="3045043"/>
                    <a:pt x="36214" y="3024118"/>
                  </a:cubicBezTo>
                  <a:cubicBezTo>
                    <a:pt x="15149" y="2918792"/>
                    <a:pt x="40553" y="3108817"/>
                    <a:pt x="18107" y="2951690"/>
                  </a:cubicBezTo>
                  <a:cubicBezTo>
                    <a:pt x="14243" y="2924637"/>
                    <a:pt x="12444" y="2897325"/>
                    <a:pt x="9054" y="2870209"/>
                  </a:cubicBezTo>
                  <a:cubicBezTo>
                    <a:pt x="6407" y="2849035"/>
                    <a:pt x="3018" y="2827960"/>
                    <a:pt x="0" y="2806835"/>
                  </a:cubicBezTo>
                  <a:cubicBezTo>
                    <a:pt x="3018" y="2767603"/>
                    <a:pt x="1803" y="2727814"/>
                    <a:pt x="9054" y="2689140"/>
                  </a:cubicBezTo>
                  <a:cubicBezTo>
                    <a:pt x="11059" y="2678445"/>
                    <a:pt x="20194" y="2670338"/>
                    <a:pt x="27160" y="2661979"/>
                  </a:cubicBezTo>
                  <a:cubicBezTo>
                    <a:pt x="48941" y="2635841"/>
                    <a:pt x="54778" y="2634514"/>
                    <a:pt x="81481" y="2616712"/>
                  </a:cubicBezTo>
                  <a:cubicBezTo>
                    <a:pt x="104241" y="2548438"/>
                    <a:pt x="73538" y="2632600"/>
                    <a:pt x="108642" y="2562391"/>
                  </a:cubicBezTo>
                  <a:cubicBezTo>
                    <a:pt x="112910" y="2553855"/>
                    <a:pt x="115073" y="2544407"/>
                    <a:pt x="117695" y="2535231"/>
                  </a:cubicBezTo>
                  <a:cubicBezTo>
                    <a:pt x="121113" y="2523267"/>
                    <a:pt x="121184" y="2510146"/>
                    <a:pt x="126749" y="2499017"/>
                  </a:cubicBezTo>
                  <a:cubicBezTo>
                    <a:pt x="189013" y="2374488"/>
                    <a:pt x="146977" y="2492647"/>
                    <a:pt x="172016" y="2417536"/>
                  </a:cubicBezTo>
                  <a:cubicBezTo>
                    <a:pt x="175034" y="2396411"/>
                    <a:pt x="176884" y="2375087"/>
                    <a:pt x="181069" y="2354162"/>
                  </a:cubicBezTo>
                  <a:cubicBezTo>
                    <a:pt x="185949" y="2329760"/>
                    <a:pt x="195085" y="2306281"/>
                    <a:pt x="199176" y="2281734"/>
                  </a:cubicBezTo>
                  <a:cubicBezTo>
                    <a:pt x="202194" y="2263627"/>
                    <a:pt x="205439" y="2245556"/>
                    <a:pt x="208230" y="2227413"/>
                  </a:cubicBezTo>
                  <a:cubicBezTo>
                    <a:pt x="211475" y="2206322"/>
                    <a:pt x="213098" y="2184964"/>
                    <a:pt x="217283" y="2164039"/>
                  </a:cubicBezTo>
                  <a:cubicBezTo>
                    <a:pt x="219155" y="2154681"/>
                    <a:pt x="223319" y="2145932"/>
                    <a:pt x="226337" y="2136878"/>
                  </a:cubicBezTo>
                  <a:cubicBezTo>
                    <a:pt x="232373" y="1904506"/>
                    <a:pt x="236048" y="1672061"/>
                    <a:pt x="244444" y="1439762"/>
                  </a:cubicBezTo>
                  <a:cubicBezTo>
                    <a:pt x="245107" y="1421417"/>
                    <a:pt x="250213" y="1403502"/>
                    <a:pt x="253497" y="1385441"/>
                  </a:cubicBezTo>
                  <a:cubicBezTo>
                    <a:pt x="256250" y="1370301"/>
                    <a:pt x="259213" y="1355195"/>
                    <a:pt x="262551" y="1340173"/>
                  </a:cubicBezTo>
                  <a:cubicBezTo>
                    <a:pt x="265250" y="1328027"/>
                    <a:pt x="269378" y="1316202"/>
                    <a:pt x="271604" y="1303960"/>
                  </a:cubicBezTo>
                  <a:cubicBezTo>
                    <a:pt x="275421" y="1282965"/>
                    <a:pt x="277640" y="1261710"/>
                    <a:pt x="280658" y="1240585"/>
                  </a:cubicBezTo>
                  <a:cubicBezTo>
                    <a:pt x="288705" y="1111828"/>
                    <a:pt x="296752" y="1079631"/>
                    <a:pt x="280658" y="950874"/>
                  </a:cubicBezTo>
                  <a:cubicBezTo>
                    <a:pt x="276574" y="918199"/>
                    <a:pt x="264155" y="883260"/>
                    <a:pt x="253497" y="851286"/>
                  </a:cubicBezTo>
                  <a:cubicBezTo>
                    <a:pt x="248574" y="688807"/>
                    <a:pt x="268047" y="630607"/>
                    <a:pt x="235390" y="516308"/>
                  </a:cubicBezTo>
                  <a:cubicBezTo>
                    <a:pt x="232768" y="507132"/>
                    <a:pt x="229355" y="498201"/>
                    <a:pt x="226337" y="489148"/>
                  </a:cubicBezTo>
                  <a:cubicBezTo>
                    <a:pt x="241444" y="421166"/>
                    <a:pt x="223390" y="413668"/>
                    <a:pt x="271604" y="389560"/>
                  </a:cubicBezTo>
                  <a:cubicBezTo>
                    <a:pt x="280140" y="385292"/>
                    <a:pt x="289711" y="383524"/>
                    <a:pt x="298764" y="380506"/>
                  </a:cubicBezTo>
                  <a:cubicBezTo>
                    <a:pt x="305558" y="370315"/>
                    <a:pt x="343319" y="323996"/>
                    <a:pt x="344032" y="299025"/>
                  </a:cubicBezTo>
                  <a:cubicBezTo>
                    <a:pt x="346790" y="202494"/>
                    <a:pt x="313853" y="75706"/>
                    <a:pt x="316871" y="27421"/>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ame 17"/>
            <p:cNvSpPr/>
            <p:nvPr/>
          </p:nvSpPr>
          <p:spPr>
            <a:xfrm>
              <a:off x="2370363" y="1010310"/>
              <a:ext cx="3890571" cy="5480159"/>
            </a:xfrm>
            <a:prstGeom prst="frame">
              <a:avLst>
                <a:gd name="adj1" fmla="val 5507"/>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20" name="Straight Arrow Connector 19"/>
          <p:cNvCxnSpPr/>
          <p:nvPr/>
        </p:nvCxnSpPr>
        <p:spPr>
          <a:xfrm flipH="1">
            <a:off x="77232" y="1116888"/>
            <a:ext cx="7381032" cy="3717312"/>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853818" y="2265390"/>
            <a:ext cx="4704598" cy="26747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774318" y="2770909"/>
            <a:ext cx="4735970" cy="1396257"/>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784065" y="3394229"/>
            <a:ext cx="4692746" cy="211052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781961" y="2215099"/>
            <a:ext cx="4728327" cy="2725004"/>
          </a:xfrm>
          <a:prstGeom prst="straightConnector1">
            <a:avLst/>
          </a:prstGeom>
          <a:ln w="3810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3014805" y="1414815"/>
            <a:ext cx="4462006" cy="244671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3304515" y="4429965"/>
            <a:ext cx="4229950" cy="1675147"/>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1213164" y="1723670"/>
            <a:ext cx="6321301" cy="2693672"/>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5206117" y="5522141"/>
            <a:ext cx="2154350" cy="105540"/>
          </a:xfrm>
          <a:prstGeom prst="straightConnector1">
            <a:avLst/>
          </a:prstGeom>
          <a:ln w="3810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5130438" y="5338715"/>
            <a:ext cx="2230030" cy="705280"/>
          </a:xfrm>
          <a:prstGeom prst="straightConnector1">
            <a:avLst/>
          </a:prstGeom>
          <a:ln w="3810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5-Point Star 50"/>
          <p:cNvSpPr/>
          <p:nvPr/>
        </p:nvSpPr>
        <p:spPr>
          <a:xfrm>
            <a:off x="4981545" y="5189512"/>
            <a:ext cx="181444" cy="17359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5-Point Star 51"/>
          <p:cNvSpPr/>
          <p:nvPr/>
        </p:nvSpPr>
        <p:spPr>
          <a:xfrm>
            <a:off x="4956170" y="5512310"/>
            <a:ext cx="181444" cy="17359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96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3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2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
                                            <p:txEl>
                                              <p:pRg st="12" end="1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3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
                                            <p:txEl>
                                              <p:pRg st="14" end="14"/>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3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1">
                                            <p:txEl>
                                              <p:pRg st="16" end="16"/>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xit" presetSubtype="0" fill="hold" nodeType="withEffect">
                                  <p:stCondLst>
                                    <p:cond delay="0"/>
                                  </p:stCondLst>
                                  <p:childTnLst>
                                    <p:set>
                                      <p:cBhvr>
                                        <p:cTn id="72" dur="1" fill="hold">
                                          <p:stCondLst>
                                            <p:cond delay="0"/>
                                          </p:stCondLst>
                                        </p:cTn>
                                        <p:tgtEl>
                                          <p:spTgt spid="2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1">
                                            <p:txEl>
                                              <p:pRg st="18" end="18"/>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07886"/>
          </a:xfrm>
          <a:prstGeom prst="rect">
            <a:avLst/>
          </a:prstGeom>
          <a:noFill/>
        </p:spPr>
        <p:txBody>
          <a:bodyPr wrap="square" rtlCol="0">
            <a:spAutoFit/>
          </a:bodyPr>
          <a:lstStyle/>
          <a:p>
            <a:pPr algn="ctr"/>
            <a:r>
              <a:rPr lang="en-US" sz="4000" dirty="0">
                <a:solidFill>
                  <a:schemeClr val="bg1"/>
                </a:solidFill>
              </a:rPr>
              <a:t>Messages of Hope</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460375" y="1400991"/>
            <a:ext cx="2747570" cy="369332"/>
          </a:xfrm>
          <a:prstGeom prst="rect">
            <a:avLst/>
          </a:prstGeom>
          <a:solidFill>
            <a:schemeClr val="accent2">
              <a:lumMod val="60000"/>
              <a:lumOff val="40000"/>
            </a:schemeClr>
          </a:solidFill>
        </p:spPr>
        <p:txBody>
          <a:bodyPr wrap="square">
            <a:spAutoFit/>
          </a:bodyPr>
          <a:lstStyle/>
          <a:p>
            <a:pPr algn="ctr"/>
            <a:r>
              <a:rPr lang="en-US" dirty="0">
                <a:solidFill>
                  <a:schemeClr val="bg1"/>
                </a:solidFill>
                <a:latin typeface="Calibri" panose="020F0502020204030204" pitchFamily="34" charset="0"/>
              </a:rPr>
              <a:t>Jeremiah 46:27-28</a:t>
            </a:r>
            <a:endParaRPr lang="en-US" dirty="0">
              <a:solidFill>
                <a:schemeClr val="bg1"/>
              </a:solidFill>
            </a:endParaRPr>
          </a:p>
        </p:txBody>
      </p:sp>
      <p:sp>
        <p:nvSpPr>
          <p:cNvPr id="11" name="Rectangle 10"/>
          <p:cNvSpPr/>
          <p:nvPr/>
        </p:nvSpPr>
        <p:spPr>
          <a:xfrm>
            <a:off x="4640731" y="1400991"/>
            <a:ext cx="2747570" cy="369332"/>
          </a:xfrm>
          <a:prstGeom prst="rect">
            <a:avLst/>
          </a:prstGeom>
          <a:solidFill>
            <a:schemeClr val="accent5"/>
          </a:solidFill>
        </p:spPr>
        <p:txBody>
          <a:bodyPr wrap="square">
            <a:spAutoFit/>
          </a:bodyPr>
          <a:lstStyle/>
          <a:p>
            <a:pPr algn="ctr"/>
            <a:r>
              <a:rPr lang="en-US" dirty="0">
                <a:solidFill>
                  <a:schemeClr val="bg1"/>
                </a:solidFill>
                <a:latin typeface="Calibri" panose="020F0502020204030204" pitchFamily="34" charset="0"/>
              </a:rPr>
              <a:t>Jeremiah 50:17-20</a:t>
            </a:r>
            <a:endParaRPr lang="en-US" dirty="0">
              <a:solidFill>
                <a:schemeClr val="bg1"/>
              </a:solidFill>
            </a:endParaRPr>
          </a:p>
        </p:txBody>
      </p:sp>
      <p:sp>
        <p:nvSpPr>
          <p:cNvPr id="12" name="Rectangle 11"/>
          <p:cNvSpPr/>
          <p:nvPr/>
        </p:nvSpPr>
        <p:spPr>
          <a:xfrm>
            <a:off x="8787038" y="1400991"/>
            <a:ext cx="2747570" cy="369332"/>
          </a:xfrm>
          <a:prstGeom prst="rect">
            <a:avLst/>
          </a:prstGeom>
          <a:solidFill>
            <a:srgbClr val="7030A0"/>
          </a:solidFill>
        </p:spPr>
        <p:txBody>
          <a:bodyPr wrap="square">
            <a:spAutoFit/>
          </a:bodyPr>
          <a:lstStyle/>
          <a:p>
            <a:pPr algn="ctr"/>
            <a:r>
              <a:rPr lang="en-US" dirty="0">
                <a:solidFill>
                  <a:schemeClr val="bg1"/>
                </a:solidFill>
                <a:latin typeface="Calibri" panose="020F0502020204030204" pitchFamily="34" charset="0"/>
              </a:rPr>
              <a:t>Jeremiah 50:33-34</a:t>
            </a:r>
            <a:endParaRPr lang="en-US" dirty="0">
              <a:solidFill>
                <a:schemeClr val="bg1"/>
              </a:solidFill>
            </a:endParaRPr>
          </a:p>
        </p:txBody>
      </p:sp>
      <p:sp>
        <p:nvSpPr>
          <p:cNvPr id="8" name="Rectangle 7"/>
          <p:cNvSpPr/>
          <p:nvPr/>
        </p:nvSpPr>
        <p:spPr>
          <a:xfrm>
            <a:off x="511002" y="2124306"/>
            <a:ext cx="3370907" cy="3693319"/>
          </a:xfrm>
          <a:prstGeom prst="rect">
            <a:avLst/>
          </a:prstGeom>
        </p:spPr>
        <p:txBody>
          <a:bodyPr wrap="square">
            <a:spAutoFit/>
          </a:bodyPr>
          <a:lstStyle/>
          <a:p>
            <a:r>
              <a:rPr lang="en-US" i="1" dirty="0">
                <a:solidFill>
                  <a:srgbClr val="FFFF00"/>
                </a:solidFill>
              </a:rPr>
              <a:t>I will save thee from afar off, and thy seed from the land of their captivity; and Jacob shall return, and be in rest and at ease, and none shall make him afraid.</a:t>
            </a:r>
          </a:p>
          <a:p>
            <a:endParaRPr lang="en-US" i="1" dirty="0">
              <a:solidFill>
                <a:srgbClr val="FFFF00"/>
              </a:solidFill>
            </a:endParaRPr>
          </a:p>
          <a:p>
            <a:r>
              <a:rPr lang="en-US" dirty="0">
                <a:solidFill>
                  <a:srgbClr val="FFFF00"/>
                </a:solidFill>
              </a:rPr>
              <a:t>I </a:t>
            </a:r>
            <a:r>
              <a:rPr lang="en-US" i="1" dirty="0">
                <a:solidFill>
                  <a:srgbClr val="FFFF00"/>
                </a:solidFill>
              </a:rPr>
              <a:t>am</a:t>
            </a:r>
            <a:r>
              <a:rPr lang="en-US" dirty="0">
                <a:solidFill>
                  <a:srgbClr val="FFFF00"/>
                </a:solidFill>
              </a:rPr>
              <a:t> with thee; for I will make a full end of all the nations whither I have driven thee: but I will not make a full end of thee, but correct thee in measure; yet will I not leave thee wholly unpunished.</a:t>
            </a:r>
            <a:endParaRPr lang="en-US" i="1" dirty="0">
              <a:solidFill>
                <a:srgbClr val="FFFF00"/>
              </a:solidFill>
            </a:endParaRPr>
          </a:p>
        </p:txBody>
      </p:sp>
      <p:sp>
        <p:nvSpPr>
          <p:cNvPr id="14" name="Rectangle 13"/>
          <p:cNvSpPr/>
          <p:nvPr/>
        </p:nvSpPr>
        <p:spPr>
          <a:xfrm>
            <a:off x="4392910" y="2136339"/>
            <a:ext cx="3691835" cy="2585323"/>
          </a:xfrm>
          <a:prstGeom prst="rect">
            <a:avLst/>
          </a:prstGeom>
        </p:spPr>
        <p:txBody>
          <a:bodyPr wrap="square">
            <a:spAutoFit/>
          </a:bodyPr>
          <a:lstStyle/>
          <a:p>
            <a:pPr fontAlgn="base"/>
            <a:r>
              <a:rPr lang="en-US" i="1" dirty="0">
                <a:solidFill>
                  <a:srgbClr val="FFFF00"/>
                </a:solidFill>
              </a:rPr>
              <a:t>I will punish the king of Babylon and his land, as I have punished the king of Assyria.</a:t>
            </a:r>
          </a:p>
          <a:p>
            <a:pPr fontAlgn="base"/>
            <a:endParaRPr lang="en-US" i="1" dirty="0">
              <a:solidFill>
                <a:srgbClr val="FFFF00"/>
              </a:solidFill>
            </a:endParaRPr>
          </a:p>
          <a:p>
            <a:pPr fontAlgn="base"/>
            <a:r>
              <a:rPr lang="en-US" i="1" dirty="0">
                <a:solidFill>
                  <a:srgbClr val="FFFF00"/>
                </a:solidFill>
              </a:rPr>
              <a:t>He shall feed on Carmel and Bashan, (rich in pastures, cattle, oaks of forests and beautiful plains)</a:t>
            </a:r>
          </a:p>
          <a:p>
            <a:pPr fontAlgn="base"/>
            <a:endParaRPr lang="en-US" i="1" dirty="0">
              <a:solidFill>
                <a:srgbClr val="FFFF00"/>
              </a:solidFill>
            </a:endParaRPr>
          </a:p>
          <a:p>
            <a:pPr fontAlgn="base"/>
            <a:r>
              <a:rPr lang="en-US" i="1" dirty="0">
                <a:solidFill>
                  <a:srgbClr val="FFFF00"/>
                </a:solidFill>
              </a:rPr>
              <a:t>I will pardon them whom I reserve.</a:t>
            </a:r>
            <a:endParaRPr lang="en-US" b="0" i="1" dirty="0">
              <a:solidFill>
                <a:srgbClr val="FFFF00"/>
              </a:solidFill>
              <a:effectLst/>
            </a:endParaRPr>
          </a:p>
        </p:txBody>
      </p:sp>
      <p:sp>
        <p:nvSpPr>
          <p:cNvPr id="15" name="Rectangle 14"/>
          <p:cNvSpPr/>
          <p:nvPr/>
        </p:nvSpPr>
        <p:spPr>
          <a:xfrm>
            <a:off x="4539630" y="4721662"/>
            <a:ext cx="2949775" cy="461665"/>
          </a:xfrm>
          <a:prstGeom prst="rect">
            <a:avLst/>
          </a:prstGeom>
        </p:spPr>
        <p:txBody>
          <a:bodyPr wrap="square">
            <a:spAutoFit/>
          </a:bodyPr>
          <a:lstStyle/>
          <a:p>
            <a:pPr algn="ctr"/>
            <a:r>
              <a:rPr lang="en-US" sz="1200" dirty="0">
                <a:solidFill>
                  <a:schemeClr val="bg1"/>
                </a:solidFill>
              </a:rPr>
              <a:t>Isaiah 2:13 ; Ezekiel 27:6 ; Zechariah 11:2</a:t>
            </a:r>
          </a:p>
          <a:p>
            <a:pPr algn="ctr"/>
            <a:r>
              <a:rPr lang="en-US" sz="1200" dirty="0">
                <a:solidFill>
                  <a:schemeClr val="bg1"/>
                </a:solidFill>
              </a:rPr>
              <a:t> Amos 4:1 ; Jeremiah 50:19</a:t>
            </a:r>
          </a:p>
        </p:txBody>
      </p:sp>
      <p:sp>
        <p:nvSpPr>
          <p:cNvPr id="16" name="Rectangle 15"/>
          <p:cNvSpPr/>
          <p:nvPr/>
        </p:nvSpPr>
        <p:spPr>
          <a:xfrm>
            <a:off x="8809022" y="2124306"/>
            <a:ext cx="3175268" cy="1754326"/>
          </a:xfrm>
          <a:prstGeom prst="rect">
            <a:avLst/>
          </a:prstGeom>
        </p:spPr>
        <p:txBody>
          <a:bodyPr wrap="square">
            <a:spAutoFit/>
          </a:bodyPr>
          <a:lstStyle/>
          <a:p>
            <a:pPr fontAlgn="base"/>
            <a:r>
              <a:rPr lang="en-US" i="1" dirty="0">
                <a:solidFill>
                  <a:srgbClr val="FFFF00"/>
                </a:solidFill>
              </a:rPr>
              <a:t>Their Redeemer is strong; the </a:t>
            </a:r>
            <a:r>
              <a:rPr lang="en-US" i="1" cap="small" dirty="0">
                <a:solidFill>
                  <a:srgbClr val="FFFF00"/>
                </a:solidFill>
              </a:rPr>
              <a:t>Lord</a:t>
            </a:r>
            <a:r>
              <a:rPr lang="en-US" i="1" dirty="0">
                <a:solidFill>
                  <a:srgbClr val="FFFF00"/>
                </a:solidFill>
              </a:rPr>
              <a:t> of hosts is his name: he shall </a:t>
            </a:r>
            <a:r>
              <a:rPr lang="en-US" i="1" dirty="0" err="1">
                <a:solidFill>
                  <a:srgbClr val="FFFF00"/>
                </a:solidFill>
              </a:rPr>
              <a:t>throughly</a:t>
            </a:r>
            <a:r>
              <a:rPr lang="en-US" i="1" dirty="0">
                <a:solidFill>
                  <a:srgbClr val="FFFF00"/>
                </a:solidFill>
              </a:rPr>
              <a:t> plead their cause, that he may give rest to the land, and disquiet the inhabitants of Babylon..</a:t>
            </a:r>
            <a:endParaRPr lang="en-US" b="0" i="1" dirty="0">
              <a:solidFill>
                <a:srgbClr val="FFFF00"/>
              </a:solidFill>
              <a:effectLst/>
            </a:endParaRPr>
          </a:p>
        </p:txBody>
      </p:sp>
      <p:pic>
        <p:nvPicPr>
          <p:cNvPr id="7170" name="Picture 2" descr="http://endtimelect.files.wordpress.com/2013/02/basha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5797" y="5183327"/>
            <a:ext cx="2397439" cy="150608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9348933" y="3970965"/>
            <a:ext cx="1578879" cy="2628294"/>
            <a:chOff x="9045364" y="3959661"/>
            <a:chExt cx="1578879" cy="2628294"/>
          </a:xfrm>
        </p:grpSpPr>
        <p:pic>
          <p:nvPicPr>
            <p:cNvPr id="7172" name="Picture 4" descr="https://www.lds.org/bc/content/ldsorg/seminary-institute/online-resources/2016-1-31-christus-consolat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5364" y="3959661"/>
              <a:ext cx="1578879" cy="236094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9092452" y="6341734"/>
              <a:ext cx="1353256" cy="246221"/>
            </a:xfrm>
            <a:prstGeom prst="rect">
              <a:avLst/>
            </a:prstGeom>
          </p:spPr>
          <p:txBody>
            <a:bodyPr wrap="none">
              <a:spAutoFit/>
            </a:bodyPr>
            <a:lstStyle/>
            <a:p>
              <a:r>
                <a:rPr lang="en-US" sz="1000" dirty="0">
                  <a:solidFill>
                    <a:schemeClr val="bg1"/>
                  </a:solidFill>
                  <a:latin typeface="Calibri" panose="020F0502020204030204" pitchFamily="34" charset="0"/>
                </a:rPr>
                <a:t> by Carl Heinrich Bloch</a:t>
              </a:r>
              <a:endParaRPr lang="en-US" sz="1000" dirty="0">
                <a:solidFill>
                  <a:schemeClr val="bg1"/>
                </a:solidFill>
              </a:endParaRPr>
            </a:p>
          </p:txBody>
        </p:sp>
      </p:grpSp>
    </p:spTree>
    <p:extLst>
      <p:ext uri="{BB962C8B-B14F-4D97-AF65-F5344CB8AC3E}">
        <p14:creationId xmlns:p14="http://schemas.microsoft.com/office/powerpoint/2010/main" val="53600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07886"/>
          </a:xfrm>
          <a:prstGeom prst="rect">
            <a:avLst/>
          </a:prstGeom>
          <a:noFill/>
        </p:spPr>
        <p:txBody>
          <a:bodyPr wrap="square" rtlCol="0">
            <a:spAutoFit/>
          </a:bodyPr>
          <a:lstStyle/>
          <a:p>
            <a:pPr algn="ctr"/>
            <a:r>
              <a:rPr lang="en-US" sz="4000" dirty="0">
                <a:solidFill>
                  <a:schemeClr val="bg1"/>
                </a:solidFill>
              </a:rPr>
              <a:t>A Message For Our Days</a:t>
            </a:r>
          </a:p>
        </p:txBody>
      </p:sp>
      <p:sp>
        <p:nvSpPr>
          <p:cNvPr id="7" name="TextBox 6"/>
          <p:cNvSpPr txBox="1"/>
          <p:nvPr/>
        </p:nvSpPr>
        <p:spPr>
          <a:xfrm>
            <a:off x="94306" y="6485977"/>
            <a:ext cx="9036815" cy="369332"/>
          </a:xfrm>
          <a:prstGeom prst="rect">
            <a:avLst/>
          </a:prstGeom>
          <a:noFill/>
        </p:spPr>
        <p:txBody>
          <a:bodyPr wrap="square" rtlCol="0">
            <a:spAutoFit/>
          </a:bodyPr>
          <a:lstStyle/>
          <a:p>
            <a:r>
              <a:rPr lang="en-US" dirty="0">
                <a:solidFill>
                  <a:schemeClr val="bg1"/>
                </a:solidFill>
              </a:rPr>
              <a:t>Jeremiah 46-51</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10624243" y="6412402"/>
            <a:ext cx="1394233" cy="369332"/>
          </a:xfrm>
          <a:prstGeom prst="rect">
            <a:avLst/>
          </a:prstGeom>
          <a:noFill/>
        </p:spPr>
        <p:txBody>
          <a:bodyPr wrap="square" rtlCol="0">
            <a:spAutoFit/>
          </a:bodyPr>
          <a:lstStyle/>
          <a:p>
            <a:pPr algn="r"/>
            <a:r>
              <a:rPr lang="en-US" dirty="0">
                <a:solidFill>
                  <a:schemeClr val="bg1"/>
                </a:solidFill>
              </a:rPr>
              <a:t>(10)</a:t>
            </a:r>
          </a:p>
        </p:txBody>
      </p:sp>
      <p:sp>
        <p:nvSpPr>
          <p:cNvPr id="8" name="Rectangle 7"/>
          <p:cNvSpPr/>
          <p:nvPr/>
        </p:nvSpPr>
        <p:spPr>
          <a:xfrm>
            <a:off x="306640" y="2936377"/>
            <a:ext cx="6993640" cy="2062103"/>
          </a:xfrm>
          <a:prstGeom prst="rect">
            <a:avLst/>
          </a:prstGeom>
        </p:spPr>
        <p:txBody>
          <a:bodyPr wrap="square">
            <a:spAutoFit/>
          </a:bodyPr>
          <a:lstStyle/>
          <a:p>
            <a:r>
              <a:rPr lang="en-US" sz="3200" dirty="0">
                <a:solidFill>
                  <a:schemeClr val="bg1"/>
                </a:solidFill>
              </a:rPr>
              <a:t>The good news for Israel is that although the Lord will destroy all these other nations, He promised to preserve His people and not completely destroy them </a:t>
            </a:r>
          </a:p>
        </p:txBody>
      </p:sp>
      <p:sp>
        <p:nvSpPr>
          <p:cNvPr id="11" name="Rectangle 10"/>
          <p:cNvSpPr/>
          <p:nvPr/>
        </p:nvSpPr>
        <p:spPr>
          <a:xfrm>
            <a:off x="5794892" y="5145631"/>
            <a:ext cx="6096000" cy="1384995"/>
          </a:xfrm>
          <a:prstGeom prst="rect">
            <a:avLst/>
          </a:prstGeom>
        </p:spPr>
        <p:txBody>
          <a:bodyPr>
            <a:spAutoFit/>
          </a:bodyPr>
          <a:lstStyle/>
          <a:p>
            <a:r>
              <a:rPr lang="en-US" sz="2800" dirty="0">
                <a:solidFill>
                  <a:srgbClr val="FFFF00"/>
                </a:solidFill>
              </a:rPr>
              <a:t>The messages of destruction are also symbolic of the destruction of the wicked in the last days.</a:t>
            </a:r>
            <a:r>
              <a:rPr lang="en-US" sz="2800" dirty="0">
                <a:solidFill>
                  <a:srgbClr val="FFFF00"/>
                </a:solidFill>
                <a:latin typeface="Abadi" panose="020B0604020104020204" pitchFamily="34" charset="0"/>
              </a:rPr>
              <a:t> </a:t>
            </a:r>
            <a:endParaRPr lang="en-US" sz="2800" dirty="0">
              <a:solidFill>
                <a:srgbClr val="FFFF00"/>
              </a:solidFill>
            </a:endParaRPr>
          </a:p>
        </p:txBody>
      </p:sp>
      <p:grpSp>
        <p:nvGrpSpPr>
          <p:cNvPr id="14" name="Group 13"/>
          <p:cNvGrpSpPr/>
          <p:nvPr/>
        </p:nvGrpSpPr>
        <p:grpSpPr>
          <a:xfrm>
            <a:off x="4134416" y="646499"/>
            <a:ext cx="3681846" cy="2250541"/>
            <a:chOff x="228600" y="381000"/>
            <a:chExt cx="3505068" cy="2501531"/>
          </a:xfrm>
        </p:grpSpPr>
        <p:grpSp>
          <p:nvGrpSpPr>
            <p:cNvPr id="15" name="Group 14"/>
            <p:cNvGrpSpPr/>
            <p:nvPr/>
          </p:nvGrpSpPr>
          <p:grpSpPr>
            <a:xfrm>
              <a:off x="228600" y="381000"/>
              <a:ext cx="3505068" cy="2501531"/>
              <a:chOff x="534986" y="381000"/>
              <a:chExt cx="2637111" cy="2501531"/>
            </a:xfrm>
          </p:grpSpPr>
          <p:sp>
            <p:nvSpPr>
              <p:cNvPr id="17" name="Rectangle 16"/>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34986" y="384805"/>
                <a:ext cx="457200" cy="2497726"/>
                <a:chOff x="533400" y="381000"/>
                <a:chExt cx="457200" cy="2497726"/>
              </a:xfrm>
            </p:grpSpPr>
            <p:sp>
              <p:nvSpPr>
                <p:cNvPr id="24" name="Oval 2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2714897" y="381000"/>
                <a:ext cx="457200" cy="2497726"/>
                <a:chOff x="2714897" y="457200"/>
                <a:chExt cx="457200" cy="2497726"/>
              </a:xfrm>
            </p:grpSpPr>
            <p:sp>
              <p:nvSpPr>
                <p:cNvPr id="20" name="Oval 1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836279" y="1071098"/>
              <a:ext cx="2220194" cy="1197354"/>
            </a:xfrm>
            <a:prstGeom prst="rect">
              <a:avLst/>
            </a:prstGeom>
          </p:spPr>
          <p:txBody>
            <a:bodyPr wrap="square">
              <a:spAutoFit/>
            </a:bodyPr>
            <a:lstStyle/>
            <a:p>
              <a:pPr algn="ctr"/>
              <a:r>
                <a:rPr lang="en-US" sz="1600" dirty="0"/>
                <a:t>T</a:t>
              </a:r>
              <a:r>
                <a:rPr lang="en-US" sz="1600" b="1" dirty="0"/>
                <a:t>hrough the strength of our Redeemer, we can be delivered from physical and spiritual bondage</a:t>
              </a:r>
              <a:endParaRPr lang="en-US" sz="1600" i="1" dirty="0"/>
            </a:p>
          </p:txBody>
        </p:sp>
      </p:grpSp>
      <p:pic>
        <p:nvPicPr>
          <p:cNvPr id="28" name="Picture 2" descr="http://1.bp.blogspot.com/-eWkrvOLvpec/VfjjsEkHiEI/AAAAAAAABCw/WIJ1s68VqBw/s1600/Thumbs%2BDown_Skin%2B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8266289" y="2646817"/>
            <a:ext cx="1729664" cy="2198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50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8" name="Picture 12" descr="http://cache4.asset-cache.net/xd/473180945.jpg?v=1&amp;c=IWSAsset&amp;k=2&amp;d=62CA815BFB1CE4800AAECC106FDD58B9D1DB44E5599D888A390E1E52A7D00FC0C041ADFF87FF9FC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57568" cy="68580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9150"/>
            <a:ext cx="12192000" cy="707886"/>
          </a:xfrm>
          <a:prstGeom prst="rect">
            <a:avLst/>
          </a:prstGeom>
          <a:noFill/>
        </p:spPr>
        <p:txBody>
          <a:bodyPr wrap="square" rtlCol="0">
            <a:spAutoFit/>
          </a:bodyPr>
          <a:lstStyle/>
          <a:p>
            <a:pPr algn="ctr"/>
            <a:r>
              <a:rPr lang="en-US" sz="4000" dirty="0">
                <a:solidFill>
                  <a:schemeClr val="bg1"/>
                </a:solidFill>
              </a:rPr>
              <a:t>The Destroying Wind—The Lord Destroys Babylon</a:t>
            </a:r>
          </a:p>
        </p:txBody>
      </p:sp>
      <p:sp>
        <p:nvSpPr>
          <p:cNvPr id="7" name="TextBox 6"/>
          <p:cNvSpPr txBox="1"/>
          <p:nvPr/>
        </p:nvSpPr>
        <p:spPr>
          <a:xfrm>
            <a:off x="94306" y="6485977"/>
            <a:ext cx="9036815" cy="369332"/>
          </a:xfrm>
          <a:prstGeom prst="rect">
            <a:avLst/>
          </a:prstGeom>
          <a:noFill/>
        </p:spPr>
        <p:txBody>
          <a:bodyPr wrap="square" rtlCol="0">
            <a:spAutoFit/>
          </a:bodyPr>
          <a:lstStyle/>
          <a:p>
            <a:r>
              <a:rPr lang="en-US" dirty="0">
                <a:solidFill>
                  <a:schemeClr val="bg1"/>
                </a:solidFill>
              </a:rPr>
              <a:t>Jeremiah 51</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10624243" y="6412402"/>
            <a:ext cx="1394233" cy="369332"/>
          </a:xfrm>
          <a:prstGeom prst="rect">
            <a:avLst/>
          </a:prstGeom>
          <a:noFill/>
        </p:spPr>
        <p:txBody>
          <a:bodyPr wrap="square" rtlCol="0">
            <a:spAutoFit/>
          </a:bodyPr>
          <a:lstStyle/>
          <a:p>
            <a:pPr algn="r"/>
            <a:r>
              <a:rPr lang="en-US" dirty="0">
                <a:solidFill>
                  <a:schemeClr val="bg1"/>
                </a:solidFill>
              </a:rPr>
              <a:t>(1)</a:t>
            </a:r>
          </a:p>
        </p:txBody>
      </p:sp>
      <p:sp>
        <p:nvSpPr>
          <p:cNvPr id="8" name="Rectangle 7"/>
          <p:cNvSpPr/>
          <p:nvPr/>
        </p:nvSpPr>
        <p:spPr>
          <a:xfrm>
            <a:off x="155575" y="944187"/>
            <a:ext cx="6993640" cy="1200329"/>
          </a:xfrm>
          <a:prstGeom prst="rect">
            <a:avLst/>
          </a:prstGeom>
        </p:spPr>
        <p:txBody>
          <a:bodyPr wrap="square">
            <a:spAutoFit/>
          </a:bodyPr>
          <a:lstStyle/>
          <a:p>
            <a:r>
              <a:rPr lang="en-US" sz="2400" dirty="0">
                <a:solidFill>
                  <a:schemeClr val="bg1"/>
                </a:solidFill>
              </a:rPr>
              <a:t>The east wind is hot and dry from the desert and carries with it particles of sand that do much damage.</a:t>
            </a:r>
          </a:p>
          <a:p>
            <a:endParaRPr lang="en-US" sz="2400" dirty="0">
              <a:solidFill>
                <a:schemeClr val="bg1"/>
              </a:solidFill>
            </a:endParaRPr>
          </a:p>
        </p:txBody>
      </p:sp>
      <p:sp>
        <p:nvSpPr>
          <p:cNvPr id="29" name="Rectangle 28"/>
          <p:cNvSpPr/>
          <p:nvPr/>
        </p:nvSpPr>
        <p:spPr>
          <a:xfrm>
            <a:off x="4366491" y="4264419"/>
            <a:ext cx="6096000" cy="1569660"/>
          </a:xfrm>
          <a:prstGeom prst="rect">
            <a:avLst/>
          </a:prstGeom>
        </p:spPr>
        <p:txBody>
          <a:bodyPr>
            <a:spAutoFit/>
          </a:bodyPr>
          <a:lstStyle/>
          <a:p>
            <a:r>
              <a:rPr lang="en-US" sz="2400" dirty="0">
                <a:solidFill>
                  <a:schemeClr val="bg1"/>
                </a:solidFill>
              </a:rPr>
              <a:t>When the corn is trodden out by cattle</a:t>
            </a:r>
          </a:p>
          <a:p>
            <a:r>
              <a:rPr lang="en-US" sz="2400" dirty="0">
                <a:solidFill>
                  <a:schemeClr val="bg1"/>
                </a:solidFill>
              </a:rPr>
              <a:t>Crushed out with a heavy wheel of iron</a:t>
            </a:r>
          </a:p>
          <a:p>
            <a:r>
              <a:rPr lang="en-US" sz="2400" dirty="0">
                <a:solidFill>
                  <a:schemeClr val="bg1"/>
                </a:solidFill>
              </a:rPr>
              <a:t>A Shovel thrown up against the wind</a:t>
            </a:r>
          </a:p>
          <a:p>
            <a:r>
              <a:rPr lang="en-US" sz="2400" dirty="0">
                <a:solidFill>
                  <a:schemeClr val="bg1"/>
                </a:solidFill>
              </a:rPr>
              <a:t>A chaff broken straw separated from it</a:t>
            </a:r>
          </a:p>
        </p:txBody>
      </p:sp>
      <p:pic>
        <p:nvPicPr>
          <p:cNvPr id="9218" name="Picture 2" descr="http://mrfranta.org/wp-content/uploads/2013/11/Corn-Fie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573" y="2372087"/>
            <a:ext cx="2179700" cy="16347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beefmagazine.com/site-files/beefmagazine.com/files/uploads/2012/11/red-cow-corn.jpg.crop_displa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2273" y="3625998"/>
            <a:ext cx="1798024" cy="269703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ingredientnews.com/wp-content/uploads/2011/09/Tractor-Plowing-0-450x29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0297" y="2346045"/>
            <a:ext cx="2151298" cy="142941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slwablog.files.wordpress.com/2014/06/mp90040143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7279" y="2050229"/>
            <a:ext cx="2293842" cy="1835074"/>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ih0.redbubble.net/image.8772293.4585/flat,220x200,075,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17706" y="4086042"/>
            <a:ext cx="2370342" cy="215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89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8" name="Picture 12" descr="http://cache4.asset-cache.net/xd/473180945.jpg?v=1&amp;c=IWSAsset&amp;k=2&amp;d=62CA815BFB1CE4800AAECC106FDD58B9D1DB44E5599D888A390E1E52A7D00FC0C041ADFF87FF9FC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57568" cy="68580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9150"/>
            <a:ext cx="12192000" cy="707886"/>
          </a:xfrm>
          <a:prstGeom prst="rect">
            <a:avLst/>
          </a:prstGeom>
          <a:noFill/>
        </p:spPr>
        <p:txBody>
          <a:bodyPr wrap="square" rtlCol="0">
            <a:spAutoFit/>
          </a:bodyPr>
          <a:lstStyle/>
          <a:p>
            <a:pPr algn="ctr"/>
            <a:r>
              <a:rPr lang="en-US" sz="4000" dirty="0">
                <a:solidFill>
                  <a:schemeClr val="bg1"/>
                </a:solidFill>
              </a:rPr>
              <a:t>The Destroying Wind—The Lord Destroys Babylon</a:t>
            </a:r>
          </a:p>
        </p:txBody>
      </p:sp>
      <p:sp>
        <p:nvSpPr>
          <p:cNvPr id="7" name="TextBox 6"/>
          <p:cNvSpPr txBox="1"/>
          <p:nvPr/>
        </p:nvSpPr>
        <p:spPr>
          <a:xfrm>
            <a:off x="94306" y="6485977"/>
            <a:ext cx="9036815" cy="369332"/>
          </a:xfrm>
          <a:prstGeom prst="rect">
            <a:avLst/>
          </a:prstGeom>
          <a:noFill/>
        </p:spPr>
        <p:txBody>
          <a:bodyPr wrap="square" rtlCol="0">
            <a:spAutoFit/>
          </a:bodyPr>
          <a:lstStyle/>
          <a:p>
            <a:r>
              <a:rPr lang="en-US" dirty="0">
                <a:solidFill>
                  <a:schemeClr val="bg1"/>
                </a:solidFill>
              </a:rPr>
              <a:t>Jeremiah 51</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10624243" y="6412402"/>
            <a:ext cx="1394233" cy="369332"/>
          </a:xfrm>
          <a:prstGeom prst="rect">
            <a:avLst/>
          </a:prstGeom>
          <a:noFill/>
        </p:spPr>
        <p:txBody>
          <a:bodyPr wrap="square" rtlCol="0">
            <a:spAutoFit/>
          </a:bodyPr>
          <a:lstStyle/>
          <a:p>
            <a:pPr algn="r"/>
            <a:r>
              <a:rPr lang="en-US" dirty="0">
                <a:solidFill>
                  <a:schemeClr val="bg1"/>
                </a:solidFill>
              </a:rPr>
              <a:t>(1)</a:t>
            </a:r>
          </a:p>
        </p:txBody>
      </p:sp>
      <p:sp>
        <p:nvSpPr>
          <p:cNvPr id="8" name="Rectangle 7"/>
          <p:cNvSpPr/>
          <p:nvPr/>
        </p:nvSpPr>
        <p:spPr>
          <a:xfrm>
            <a:off x="155575" y="944187"/>
            <a:ext cx="6993640" cy="1200329"/>
          </a:xfrm>
          <a:prstGeom prst="rect">
            <a:avLst/>
          </a:prstGeom>
        </p:spPr>
        <p:txBody>
          <a:bodyPr wrap="square">
            <a:spAutoFit/>
          </a:bodyPr>
          <a:lstStyle/>
          <a:p>
            <a:r>
              <a:rPr lang="en-US" sz="2400" dirty="0">
                <a:solidFill>
                  <a:schemeClr val="bg1"/>
                </a:solidFill>
              </a:rPr>
              <a:t>The east wind is hot and dry from the desert and carries with it particles of sand that do much damage.</a:t>
            </a:r>
          </a:p>
          <a:p>
            <a:endParaRPr lang="en-US" sz="2400" dirty="0">
              <a:solidFill>
                <a:schemeClr val="bg1"/>
              </a:solidFill>
            </a:endParaRPr>
          </a:p>
        </p:txBody>
      </p:sp>
      <p:sp>
        <p:nvSpPr>
          <p:cNvPr id="29" name="Rectangle 28"/>
          <p:cNvSpPr/>
          <p:nvPr/>
        </p:nvSpPr>
        <p:spPr>
          <a:xfrm>
            <a:off x="4366491" y="4264419"/>
            <a:ext cx="6096000" cy="1569660"/>
          </a:xfrm>
          <a:prstGeom prst="rect">
            <a:avLst/>
          </a:prstGeom>
        </p:spPr>
        <p:txBody>
          <a:bodyPr>
            <a:spAutoFit/>
          </a:bodyPr>
          <a:lstStyle/>
          <a:p>
            <a:r>
              <a:rPr lang="en-US" sz="2400" dirty="0">
                <a:solidFill>
                  <a:schemeClr val="bg1"/>
                </a:solidFill>
              </a:rPr>
              <a:t>When the corn is trodden out by cattle</a:t>
            </a:r>
          </a:p>
          <a:p>
            <a:r>
              <a:rPr lang="en-US" sz="2400" dirty="0">
                <a:solidFill>
                  <a:schemeClr val="bg1"/>
                </a:solidFill>
              </a:rPr>
              <a:t>Crushed out with a heavy wheel of iron</a:t>
            </a:r>
          </a:p>
          <a:p>
            <a:r>
              <a:rPr lang="en-US" sz="2400" dirty="0">
                <a:solidFill>
                  <a:schemeClr val="bg1"/>
                </a:solidFill>
              </a:rPr>
              <a:t>A Shovel thrown up against the wind</a:t>
            </a:r>
          </a:p>
          <a:p>
            <a:r>
              <a:rPr lang="en-US" sz="2400" dirty="0">
                <a:solidFill>
                  <a:schemeClr val="bg1"/>
                </a:solidFill>
              </a:rPr>
              <a:t>A chaff broken straw separated from it</a:t>
            </a:r>
          </a:p>
        </p:txBody>
      </p:sp>
      <p:pic>
        <p:nvPicPr>
          <p:cNvPr id="9218" name="Picture 2" descr="http://mrfranta.org/wp-content/uploads/2013/11/Corn-Fie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573" y="2372087"/>
            <a:ext cx="2179700" cy="16347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beefmagazine.com/site-files/beefmagazine.com/files/uploads/2012/11/red-cow-corn.jpg.crop_displa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2273" y="3625998"/>
            <a:ext cx="1798024" cy="269703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ingredientnews.com/wp-content/uploads/2011/09/Tractor-Plowing-0-450x29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0297" y="2346045"/>
            <a:ext cx="2151298" cy="142941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slwablog.files.wordpress.com/2014/06/mp90040143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7279" y="2050229"/>
            <a:ext cx="2293842" cy="1835074"/>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ih0.redbubble.net/image.8772293.4585/flat,220x200,075,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17706" y="4086042"/>
            <a:ext cx="2370342" cy="215485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9" name="Rectangle 8"/>
          <p:cNvSpPr/>
          <p:nvPr/>
        </p:nvSpPr>
        <p:spPr>
          <a:xfrm>
            <a:off x="1076023" y="199655"/>
            <a:ext cx="10812025" cy="923330"/>
          </a:xfrm>
          <a:prstGeom prst="rect">
            <a:avLst/>
          </a:prstGeom>
        </p:spPr>
        <p:txBody>
          <a:bodyPr wrap="square">
            <a:spAutoFit/>
          </a:bodyPr>
          <a:lstStyle/>
          <a:p>
            <a:r>
              <a:rPr lang="en-US" dirty="0">
                <a:solidFill>
                  <a:schemeClr val="bg1"/>
                </a:solidFill>
                <a:latin typeface="Calibri" panose="020F0502020204030204" pitchFamily="34" charset="0"/>
              </a:rPr>
              <a:t>Jeremiah predicted the downfall not only of Nebuchadnezzar’s Babylon but of spiritual Babylon as well. His vision swept across the centuries from 600 B.C. to beyond A.D.  2000. And the downfall anciently of Nebuchadnezzar’s Babylon was a prototype of the future downfall of “Babylon the Great” </a:t>
            </a:r>
            <a:endParaRPr lang="en-US" dirty="0">
              <a:solidFill>
                <a:schemeClr val="bg1"/>
              </a:solidFill>
            </a:endParaRPr>
          </a:p>
        </p:txBody>
      </p:sp>
      <p:sp>
        <p:nvSpPr>
          <p:cNvPr id="34" name="Rectangle 33"/>
          <p:cNvSpPr/>
          <p:nvPr/>
        </p:nvSpPr>
        <p:spPr>
          <a:xfrm>
            <a:off x="3948466" y="2559977"/>
            <a:ext cx="3930289" cy="2031325"/>
          </a:xfrm>
          <a:prstGeom prst="rect">
            <a:avLst/>
          </a:prstGeom>
        </p:spPr>
        <p:txBody>
          <a:bodyPr wrap="square">
            <a:spAutoFit/>
          </a:bodyPr>
          <a:lstStyle/>
          <a:p>
            <a:pPr algn="ctr"/>
            <a:r>
              <a:rPr lang="en-US" dirty="0">
                <a:solidFill>
                  <a:schemeClr val="bg1"/>
                </a:solidFill>
              </a:rPr>
              <a:t>The Babylonians took King Zedekiah captive and killed all of his sons except </a:t>
            </a:r>
            <a:r>
              <a:rPr lang="en-US" dirty="0" err="1">
                <a:solidFill>
                  <a:schemeClr val="bg1"/>
                </a:solidFill>
              </a:rPr>
              <a:t>Mulek</a:t>
            </a:r>
            <a:r>
              <a:rPr lang="en-US" dirty="0">
                <a:solidFill>
                  <a:schemeClr val="bg1"/>
                </a:solidFill>
              </a:rPr>
              <a:t>, who escaped to the Americas.</a:t>
            </a:r>
          </a:p>
          <a:p>
            <a:pPr algn="ctr"/>
            <a:endParaRPr lang="en-US" dirty="0">
              <a:solidFill>
                <a:schemeClr val="bg1"/>
              </a:solidFill>
            </a:endParaRPr>
          </a:p>
          <a:p>
            <a:pPr algn="ctr"/>
            <a:r>
              <a:rPr lang="en-US" dirty="0">
                <a:solidFill>
                  <a:schemeClr val="bg1"/>
                </a:solidFill>
              </a:rPr>
              <a:t>Many of the Jews in Jerusalem were either killed or taken captive and carried to Babylon.</a:t>
            </a:r>
            <a:r>
              <a:rPr lang="en-US" dirty="0">
                <a:solidFill>
                  <a:schemeClr val="bg1"/>
                </a:solidFill>
                <a:latin typeface="Calibri" panose="020F0502020204030204" pitchFamily="34" charset="0"/>
              </a:rPr>
              <a:t> </a:t>
            </a:r>
            <a:endParaRPr lang="en-US" dirty="0">
              <a:solidFill>
                <a:schemeClr val="bg1"/>
              </a:solidFill>
            </a:endParaRPr>
          </a:p>
        </p:txBody>
      </p:sp>
      <p:sp>
        <p:nvSpPr>
          <p:cNvPr id="10" name="Rectangle 9"/>
          <p:cNvSpPr/>
          <p:nvPr/>
        </p:nvSpPr>
        <p:spPr>
          <a:xfrm>
            <a:off x="3379960" y="1238082"/>
            <a:ext cx="6096000" cy="1200329"/>
          </a:xfrm>
          <a:prstGeom prst="rect">
            <a:avLst/>
          </a:prstGeom>
        </p:spPr>
        <p:txBody>
          <a:bodyPr>
            <a:spAutoFit/>
          </a:bodyPr>
          <a:lstStyle/>
          <a:p>
            <a:r>
              <a:rPr lang="en-US" i="1" dirty="0">
                <a:solidFill>
                  <a:srgbClr val="FFFF00"/>
                </a:solidFill>
                <a:latin typeface="Palatino"/>
              </a:rPr>
              <a:t>Behold, it came to pass that Mosiah discovered that the people of Zarahemla came out from Jerusalem at the time that Zedekiah, king of Judah, was carried away captive into Babylon. Omni 1:15</a:t>
            </a:r>
            <a:endParaRPr lang="en-US" i="1" dirty="0">
              <a:solidFill>
                <a:srgbClr val="FFFF00"/>
              </a:solidFill>
            </a:endParaRPr>
          </a:p>
        </p:txBody>
      </p:sp>
      <p:sp>
        <p:nvSpPr>
          <p:cNvPr id="12" name="Rectangle 11"/>
          <p:cNvSpPr/>
          <p:nvPr/>
        </p:nvSpPr>
        <p:spPr>
          <a:xfrm>
            <a:off x="376246" y="4230757"/>
            <a:ext cx="3786485" cy="2031325"/>
          </a:xfrm>
          <a:prstGeom prst="rect">
            <a:avLst/>
          </a:prstGeom>
        </p:spPr>
        <p:txBody>
          <a:bodyPr wrap="square">
            <a:spAutoFit/>
          </a:bodyPr>
          <a:lstStyle/>
          <a:p>
            <a:r>
              <a:rPr lang="en-US" i="1" dirty="0">
                <a:solidFill>
                  <a:srgbClr val="FFFF00"/>
                </a:solidFill>
                <a:latin typeface="Palatino"/>
              </a:rPr>
              <a:t>Now the land south was called Lehi, and the land north was called </a:t>
            </a:r>
            <a:r>
              <a:rPr lang="en-US" i="1" dirty="0" err="1">
                <a:solidFill>
                  <a:srgbClr val="FFFF00"/>
                </a:solidFill>
                <a:latin typeface="Palatino"/>
              </a:rPr>
              <a:t>Mulek</a:t>
            </a:r>
            <a:r>
              <a:rPr lang="en-US" i="1" dirty="0">
                <a:solidFill>
                  <a:srgbClr val="FFFF00"/>
                </a:solidFill>
                <a:latin typeface="Palatino"/>
              </a:rPr>
              <a:t>, which was after the son of Zedekiah; for the Lord did bring </a:t>
            </a:r>
            <a:r>
              <a:rPr lang="en-US" i="1" dirty="0" err="1">
                <a:solidFill>
                  <a:srgbClr val="FFFF00"/>
                </a:solidFill>
                <a:latin typeface="Palatino"/>
              </a:rPr>
              <a:t>Mulek</a:t>
            </a:r>
            <a:r>
              <a:rPr lang="en-US" i="1" dirty="0">
                <a:solidFill>
                  <a:srgbClr val="FFFF00"/>
                </a:solidFill>
                <a:latin typeface="Palatino"/>
              </a:rPr>
              <a:t> into the land north, and Lehi into the land south.</a:t>
            </a:r>
          </a:p>
          <a:p>
            <a:r>
              <a:rPr lang="en-US" i="1" dirty="0">
                <a:solidFill>
                  <a:srgbClr val="FFFF00"/>
                </a:solidFill>
                <a:latin typeface="Palatino"/>
              </a:rPr>
              <a:t>Helaman 6:10</a:t>
            </a:r>
            <a:endParaRPr lang="en-US" i="1" dirty="0">
              <a:solidFill>
                <a:srgbClr val="FFFF00"/>
              </a:solidFill>
            </a:endParaRPr>
          </a:p>
        </p:txBody>
      </p:sp>
      <p:sp>
        <p:nvSpPr>
          <p:cNvPr id="13" name="Rectangle 12"/>
          <p:cNvSpPr/>
          <p:nvPr/>
        </p:nvSpPr>
        <p:spPr>
          <a:xfrm>
            <a:off x="6859005" y="4342704"/>
            <a:ext cx="5317402" cy="2031325"/>
          </a:xfrm>
          <a:prstGeom prst="rect">
            <a:avLst/>
          </a:prstGeom>
        </p:spPr>
        <p:txBody>
          <a:bodyPr wrap="square">
            <a:spAutoFit/>
          </a:bodyPr>
          <a:lstStyle/>
          <a:p>
            <a:r>
              <a:rPr lang="en-US" i="1" dirty="0">
                <a:solidFill>
                  <a:srgbClr val="FFFF00"/>
                </a:solidFill>
                <a:latin typeface="Palatino"/>
              </a:rPr>
              <a:t>And now will you dispute that Jerusalem was destroyed? Will ye say that the sons of Zedekiah were not slain, all except it were </a:t>
            </a:r>
            <a:r>
              <a:rPr lang="en-US" i="1" dirty="0" err="1">
                <a:solidFill>
                  <a:srgbClr val="FFFF00"/>
                </a:solidFill>
                <a:latin typeface="Palatino"/>
              </a:rPr>
              <a:t>Mulek</a:t>
            </a:r>
            <a:r>
              <a:rPr lang="en-US" i="1" dirty="0">
                <a:solidFill>
                  <a:srgbClr val="FFFF00"/>
                </a:solidFill>
                <a:latin typeface="Palatino"/>
              </a:rPr>
              <a:t>? Yea, and do ye not behold that the seed of Zedekiah are with us, and they were driven out of the land of Jerusalem? But behold, this is not all—</a:t>
            </a:r>
          </a:p>
          <a:p>
            <a:r>
              <a:rPr lang="en-US" i="1" dirty="0">
                <a:solidFill>
                  <a:srgbClr val="FFFF00"/>
                </a:solidFill>
                <a:latin typeface="Palatino"/>
              </a:rPr>
              <a:t>Helaman 8:21</a:t>
            </a:r>
            <a:endParaRPr lang="en-US" i="1" dirty="0">
              <a:solidFill>
                <a:srgbClr val="FFFF00"/>
              </a:solidFill>
            </a:endParaRPr>
          </a:p>
        </p:txBody>
      </p:sp>
      <p:grpSp>
        <p:nvGrpSpPr>
          <p:cNvPr id="20" name="Group 93"/>
          <p:cNvGrpSpPr/>
          <p:nvPr/>
        </p:nvGrpSpPr>
        <p:grpSpPr>
          <a:xfrm>
            <a:off x="4949662" y="4659942"/>
            <a:ext cx="1052298" cy="1883059"/>
            <a:chOff x="4953000" y="838200"/>
            <a:chExt cx="2286001" cy="4038600"/>
          </a:xfrm>
        </p:grpSpPr>
        <p:sp>
          <p:nvSpPr>
            <p:cNvPr id="21" name="Rounded Rectangle 20"/>
            <p:cNvSpPr/>
            <p:nvPr/>
          </p:nvSpPr>
          <p:spPr>
            <a:xfrm>
              <a:off x="5486400" y="1143000"/>
              <a:ext cx="1371600" cy="11430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4"/>
            <p:cNvSpPr/>
            <p:nvPr/>
          </p:nvSpPr>
          <p:spPr>
            <a:xfrm>
              <a:off x="6770078" y="3143915"/>
              <a:ext cx="468923" cy="5669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
            <p:cNvSpPr/>
            <p:nvPr/>
          </p:nvSpPr>
          <p:spPr>
            <a:xfrm>
              <a:off x="4953000" y="3030067"/>
              <a:ext cx="468923" cy="6288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6"/>
            <p:cNvSpPr/>
            <p:nvPr/>
          </p:nvSpPr>
          <p:spPr>
            <a:xfrm>
              <a:off x="5656384" y="4319802"/>
              <a:ext cx="586153" cy="556998"/>
            </a:xfrm>
            <a:prstGeom prst="ellipse">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7"/>
            <p:cNvSpPr/>
            <p:nvPr/>
          </p:nvSpPr>
          <p:spPr>
            <a:xfrm>
              <a:off x="6066692" y="4319802"/>
              <a:ext cx="586153" cy="556998"/>
            </a:xfrm>
            <a:prstGeom prst="ellipse">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8"/>
            <p:cNvSpPr/>
            <p:nvPr/>
          </p:nvSpPr>
          <p:spPr>
            <a:xfrm rot="1996156">
              <a:off x="5110043" y="2309779"/>
              <a:ext cx="776816" cy="1172276"/>
            </a:xfrm>
            <a:prstGeom prst="trapezoid">
              <a:avLst/>
            </a:prstGeom>
            <a:solidFill>
              <a:srgbClr val="FFD0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9"/>
            <p:cNvSpPr/>
            <p:nvPr/>
          </p:nvSpPr>
          <p:spPr>
            <a:xfrm rot="2041752">
              <a:off x="5226690" y="2167206"/>
              <a:ext cx="772230" cy="1061085"/>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10"/>
            <p:cNvSpPr/>
            <p:nvPr/>
          </p:nvSpPr>
          <p:spPr>
            <a:xfrm rot="19870960">
              <a:off x="6390729" y="2313036"/>
              <a:ext cx="729664" cy="1172276"/>
            </a:xfrm>
            <a:prstGeom prst="trapezoid">
              <a:avLst/>
            </a:prstGeom>
            <a:solidFill>
              <a:srgbClr val="FFD0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11"/>
            <p:cNvSpPr/>
            <p:nvPr/>
          </p:nvSpPr>
          <p:spPr>
            <a:xfrm rot="20036208">
              <a:off x="6248199" y="2185037"/>
              <a:ext cx="772230" cy="1061085"/>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12"/>
            <p:cNvSpPr/>
            <p:nvPr/>
          </p:nvSpPr>
          <p:spPr>
            <a:xfrm>
              <a:off x="5597769" y="2215585"/>
              <a:ext cx="1113692" cy="2351772"/>
            </a:xfrm>
            <a:prstGeom prst="trapezoid">
              <a:avLst/>
            </a:prstGeom>
            <a:solidFill>
              <a:srgbClr val="FFD0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3"/>
            <p:cNvSpPr/>
            <p:nvPr/>
          </p:nvSpPr>
          <p:spPr>
            <a:xfrm>
              <a:off x="5906220" y="2029919"/>
              <a:ext cx="461235" cy="4951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14"/>
            <p:cNvSpPr/>
            <p:nvPr/>
          </p:nvSpPr>
          <p:spPr>
            <a:xfrm rot="21335299">
              <a:off x="6205232" y="2172252"/>
              <a:ext cx="537769" cy="2215931"/>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15"/>
            <p:cNvSpPr/>
            <p:nvPr/>
          </p:nvSpPr>
          <p:spPr>
            <a:xfrm rot="353417">
              <a:off x="5584641" y="2152982"/>
              <a:ext cx="537769" cy="2250595"/>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16"/>
            <p:cNvSpPr/>
            <p:nvPr/>
          </p:nvSpPr>
          <p:spPr>
            <a:xfrm>
              <a:off x="5562600" y="838200"/>
              <a:ext cx="1148861" cy="15154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17"/>
            <p:cNvGrpSpPr/>
            <p:nvPr/>
          </p:nvGrpSpPr>
          <p:grpSpPr>
            <a:xfrm rot="5400000">
              <a:off x="6420179" y="3938539"/>
              <a:ext cx="234666" cy="533400"/>
              <a:chOff x="7107920" y="443752"/>
              <a:chExt cx="410342" cy="762808"/>
            </a:xfrm>
          </p:grpSpPr>
          <p:grpSp>
            <p:nvGrpSpPr>
              <p:cNvPr id="65" name="Group 63"/>
              <p:cNvGrpSpPr/>
              <p:nvPr/>
            </p:nvGrpSpPr>
            <p:grpSpPr>
              <a:xfrm rot="5201482">
                <a:off x="6832778" y="737323"/>
                <a:ext cx="744379" cy="194096"/>
                <a:chOff x="3886200" y="6096000"/>
                <a:chExt cx="3124200" cy="533400"/>
              </a:xfrm>
            </p:grpSpPr>
            <p:sp>
              <p:nvSpPr>
                <p:cNvPr id="70" name="Left-Right Arrow 69"/>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 Arrow 70"/>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 Arrow 7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71"/>
              <p:cNvGrpSpPr/>
              <p:nvPr/>
            </p:nvGrpSpPr>
            <p:grpSpPr>
              <a:xfrm rot="5241472">
                <a:off x="7049024" y="718894"/>
                <a:ext cx="744379" cy="194096"/>
                <a:chOff x="3886200" y="6096000"/>
                <a:chExt cx="3124200" cy="533400"/>
              </a:xfrm>
            </p:grpSpPr>
            <p:sp>
              <p:nvSpPr>
                <p:cNvPr id="67"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 Arrow 68"/>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Teardrop 38"/>
            <p:cNvSpPr/>
            <p:nvPr/>
          </p:nvSpPr>
          <p:spPr>
            <a:xfrm>
              <a:off x="5486400" y="838200"/>
              <a:ext cx="990600" cy="381000"/>
            </a:xfrm>
            <a:prstGeom prst="teardrop">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ardrop 39"/>
            <p:cNvSpPr/>
            <p:nvPr/>
          </p:nvSpPr>
          <p:spPr>
            <a:xfrm rot="13866878">
              <a:off x="6230887" y="997857"/>
              <a:ext cx="707380" cy="408441"/>
            </a:xfrm>
            <a:prstGeom prst="teardrop">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096000" y="914400"/>
              <a:ext cx="381000" cy="2286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42" name="Group 118"/>
            <p:cNvGrpSpPr/>
            <p:nvPr/>
          </p:nvGrpSpPr>
          <p:grpSpPr>
            <a:xfrm rot="6034792">
              <a:off x="5635767" y="3965433"/>
              <a:ext cx="234666" cy="533400"/>
              <a:chOff x="7107920" y="443752"/>
              <a:chExt cx="410342" cy="762808"/>
            </a:xfrm>
          </p:grpSpPr>
          <p:grpSp>
            <p:nvGrpSpPr>
              <p:cNvPr id="57" name="Group 63"/>
              <p:cNvGrpSpPr/>
              <p:nvPr/>
            </p:nvGrpSpPr>
            <p:grpSpPr>
              <a:xfrm rot="5201482">
                <a:off x="6832778" y="737323"/>
                <a:ext cx="744379" cy="194096"/>
                <a:chOff x="3886200" y="6096000"/>
                <a:chExt cx="3124200" cy="533400"/>
              </a:xfrm>
            </p:grpSpPr>
            <p:sp>
              <p:nvSpPr>
                <p:cNvPr id="62" name="Left-Right Arrow 61"/>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 Arrow 62"/>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 Arrow 63"/>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71"/>
              <p:cNvGrpSpPr/>
              <p:nvPr/>
            </p:nvGrpSpPr>
            <p:grpSpPr>
              <a:xfrm rot="5241472">
                <a:off x="7049024" y="718894"/>
                <a:ext cx="744379" cy="194096"/>
                <a:chOff x="3886200" y="6096000"/>
                <a:chExt cx="3124200" cy="533400"/>
              </a:xfrm>
            </p:grpSpPr>
            <p:sp>
              <p:nvSpPr>
                <p:cNvPr id="59"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eft-Right Arrow 6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Moon 42"/>
            <p:cNvSpPr/>
            <p:nvPr/>
          </p:nvSpPr>
          <p:spPr>
            <a:xfrm rot="16200000">
              <a:off x="6057900" y="3390900"/>
              <a:ext cx="228600" cy="762000"/>
            </a:xfrm>
            <a:prstGeom prst="moon">
              <a:avLst>
                <a:gd name="adj" fmla="val 73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6200000">
              <a:off x="6057900" y="2781300"/>
              <a:ext cx="228600" cy="762000"/>
            </a:xfrm>
            <a:prstGeom prst="moon">
              <a:avLst>
                <a:gd name="adj" fmla="val 73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31"/>
            <p:cNvGrpSpPr/>
            <p:nvPr/>
          </p:nvGrpSpPr>
          <p:grpSpPr>
            <a:xfrm>
              <a:off x="6400800" y="2971800"/>
              <a:ext cx="228600" cy="228600"/>
              <a:chOff x="7391400" y="685800"/>
              <a:chExt cx="381000" cy="381000"/>
            </a:xfrm>
          </p:grpSpPr>
          <p:sp>
            <p:nvSpPr>
              <p:cNvPr id="55" name="Rectangle 54"/>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rot="18932855">
                <a:off x="7461155" y="764873"/>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32"/>
            <p:cNvGrpSpPr/>
            <p:nvPr/>
          </p:nvGrpSpPr>
          <p:grpSpPr>
            <a:xfrm>
              <a:off x="5715000" y="2971800"/>
              <a:ext cx="228600" cy="228600"/>
              <a:chOff x="7391400" y="685800"/>
              <a:chExt cx="381000" cy="381000"/>
            </a:xfrm>
          </p:grpSpPr>
          <p:sp>
            <p:nvSpPr>
              <p:cNvPr id="53" name="Rectangle 52"/>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18932855">
                <a:off x="7461155" y="764873"/>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135"/>
            <p:cNvGrpSpPr/>
            <p:nvPr/>
          </p:nvGrpSpPr>
          <p:grpSpPr>
            <a:xfrm>
              <a:off x="6459071" y="3590365"/>
              <a:ext cx="228600" cy="228600"/>
              <a:chOff x="7391400" y="685800"/>
              <a:chExt cx="381000" cy="381000"/>
            </a:xfrm>
          </p:grpSpPr>
          <p:sp>
            <p:nvSpPr>
              <p:cNvPr id="51" name="Rectangle 50"/>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rot="18932855">
                <a:off x="7461155" y="764873"/>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138"/>
            <p:cNvGrpSpPr/>
            <p:nvPr/>
          </p:nvGrpSpPr>
          <p:grpSpPr>
            <a:xfrm>
              <a:off x="5674659" y="3599329"/>
              <a:ext cx="228600" cy="228600"/>
              <a:chOff x="7391400" y="685800"/>
              <a:chExt cx="381000" cy="381000"/>
            </a:xfrm>
          </p:grpSpPr>
          <p:sp>
            <p:nvSpPr>
              <p:cNvPr id="49" name="Rectangle 48"/>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18932855">
                <a:off x="7461155" y="764873"/>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p:cNvGrpSpPr/>
          <p:nvPr/>
        </p:nvGrpSpPr>
        <p:grpSpPr>
          <a:xfrm>
            <a:off x="9257808" y="1219365"/>
            <a:ext cx="1056777" cy="2290376"/>
            <a:chOff x="5764230" y="762000"/>
            <a:chExt cx="1959106" cy="4246013"/>
          </a:xfrm>
        </p:grpSpPr>
        <p:sp>
          <p:nvSpPr>
            <p:cNvPr id="74" name="Oval 73"/>
            <p:cNvSpPr/>
            <p:nvPr/>
          </p:nvSpPr>
          <p:spPr>
            <a:xfrm rot="4427519">
              <a:off x="6354628" y="4570502"/>
              <a:ext cx="282778" cy="59224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7172481" flipH="1">
              <a:off x="6886476" y="4569812"/>
              <a:ext cx="273919" cy="58236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2820608">
              <a:off x="5811503" y="3552085"/>
              <a:ext cx="299624" cy="3941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9411276">
              <a:off x="7384086" y="3477614"/>
              <a:ext cx="339250" cy="533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1325721">
              <a:off x="6083636" y="2185047"/>
              <a:ext cx="600004" cy="1672043"/>
            </a:xfrm>
            <a:prstGeom prst="trapezoid">
              <a:avLst>
                <a:gd name="adj" fmla="val 29408"/>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20373468">
              <a:off x="6978697" y="2185731"/>
              <a:ext cx="600004" cy="1672043"/>
            </a:xfrm>
            <a:prstGeom prst="trapezoid">
              <a:avLst>
                <a:gd name="adj" fmla="val 29408"/>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a:off x="6172200" y="3505200"/>
              <a:ext cx="1219200" cy="1371600"/>
            </a:xfrm>
            <a:prstGeom prst="trapezoid">
              <a:avLst>
                <a:gd name="adj" fmla="val 29408"/>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a:off x="6248400" y="2362200"/>
              <a:ext cx="1066800" cy="1905000"/>
            </a:xfrm>
            <a:prstGeom prst="trapezoid">
              <a:avLst>
                <a:gd name="adj" fmla="val 35469"/>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015959">
              <a:off x="6244109" y="2295533"/>
              <a:ext cx="389825" cy="2179123"/>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0966519">
              <a:off x="6974438" y="2309312"/>
              <a:ext cx="452612" cy="2144494"/>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p:cNvSpPr/>
            <p:nvPr/>
          </p:nvSpPr>
          <p:spPr>
            <a:xfrm rot="10800000">
              <a:off x="6629400" y="2286000"/>
              <a:ext cx="403802" cy="403816"/>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324600" y="1066800"/>
              <a:ext cx="1049886"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85"/>
            <p:cNvSpPr/>
            <p:nvPr/>
          </p:nvSpPr>
          <p:spPr>
            <a:xfrm rot="10986238">
              <a:off x="6264267" y="1022678"/>
              <a:ext cx="1201620" cy="61862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161"/>
            <p:cNvGrpSpPr/>
            <p:nvPr/>
          </p:nvGrpSpPr>
          <p:grpSpPr>
            <a:xfrm>
              <a:off x="6248400" y="4648200"/>
              <a:ext cx="1066800" cy="152400"/>
              <a:chOff x="4724400" y="5943600"/>
              <a:chExt cx="2080202" cy="371013"/>
            </a:xfrm>
          </p:grpSpPr>
          <p:sp>
            <p:nvSpPr>
              <p:cNvPr id="120" name="Cross 119"/>
              <p:cNvSpPr/>
              <p:nvPr/>
            </p:nvSpPr>
            <p:spPr>
              <a:xfrm>
                <a:off x="64008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53"/>
              <p:cNvGrpSpPr/>
              <p:nvPr/>
            </p:nvGrpSpPr>
            <p:grpSpPr>
              <a:xfrm>
                <a:off x="5830455" y="5952836"/>
                <a:ext cx="607291" cy="361777"/>
                <a:chOff x="4724400" y="5943600"/>
                <a:chExt cx="607291" cy="361777"/>
              </a:xfrm>
            </p:grpSpPr>
            <p:sp>
              <p:nvSpPr>
                <p:cNvPr id="132" name="Cross 131"/>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50"/>
              <p:cNvGrpSpPr/>
              <p:nvPr/>
            </p:nvGrpSpPr>
            <p:grpSpPr>
              <a:xfrm>
                <a:off x="5257800" y="5943600"/>
                <a:ext cx="607291" cy="361777"/>
                <a:chOff x="4724400" y="5943600"/>
                <a:chExt cx="607291" cy="361777"/>
              </a:xfrm>
            </p:grpSpPr>
            <p:sp>
              <p:nvSpPr>
                <p:cNvPr id="130" name="Cross 129"/>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49"/>
              <p:cNvGrpSpPr/>
              <p:nvPr/>
            </p:nvGrpSpPr>
            <p:grpSpPr>
              <a:xfrm>
                <a:off x="4724400" y="5943600"/>
                <a:ext cx="607291" cy="361777"/>
                <a:chOff x="4724400" y="5943600"/>
                <a:chExt cx="607291" cy="361777"/>
              </a:xfrm>
            </p:grpSpPr>
            <p:sp>
              <p:nvSpPr>
                <p:cNvPr id="128" name="Cross 127"/>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Diamond 123"/>
              <p:cNvSpPr/>
              <p:nvPr/>
            </p:nvSpPr>
            <p:spPr>
              <a:xfrm>
                <a:off x="4846782" y="6047509"/>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5405582"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5959764"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6532419" y="6042891"/>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192"/>
            <p:cNvGrpSpPr/>
            <p:nvPr/>
          </p:nvGrpSpPr>
          <p:grpSpPr>
            <a:xfrm>
              <a:off x="6324600" y="762000"/>
              <a:ext cx="1066800" cy="494953"/>
              <a:chOff x="6324600" y="762000"/>
              <a:chExt cx="1066800" cy="494953"/>
            </a:xfrm>
          </p:grpSpPr>
          <p:sp>
            <p:nvSpPr>
              <p:cNvPr id="89" name="Flowchart: Stored Data 88"/>
              <p:cNvSpPr/>
              <p:nvPr/>
            </p:nvSpPr>
            <p:spPr>
              <a:xfrm rot="5400000">
                <a:off x="6610522" y="552277"/>
                <a:ext cx="494953" cy="914400"/>
              </a:xfrm>
              <a:prstGeom prst="flowChartOnlineStorag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162"/>
              <p:cNvGrpSpPr/>
              <p:nvPr/>
            </p:nvGrpSpPr>
            <p:grpSpPr>
              <a:xfrm>
                <a:off x="6324600" y="1066800"/>
                <a:ext cx="1066800" cy="152400"/>
                <a:chOff x="4724400" y="5943600"/>
                <a:chExt cx="2080202" cy="371013"/>
              </a:xfrm>
            </p:grpSpPr>
            <p:sp>
              <p:nvSpPr>
                <p:cNvPr id="106" name="Cross 105"/>
                <p:cNvSpPr/>
                <p:nvPr/>
              </p:nvSpPr>
              <p:spPr>
                <a:xfrm>
                  <a:off x="64008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53"/>
                <p:cNvGrpSpPr/>
                <p:nvPr/>
              </p:nvGrpSpPr>
              <p:grpSpPr>
                <a:xfrm>
                  <a:off x="5830455" y="5952836"/>
                  <a:ext cx="607291" cy="361777"/>
                  <a:chOff x="4724400" y="5943600"/>
                  <a:chExt cx="607291" cy="361777"/>
                </a:xfrm>
              </p:grpSpPr>
              <p:sp>
                <p:nvSpPr>
                  <p:cNvPr id="118" name="Cross 117"/>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50"/>
                <p:cNvGrpSpPr/>
                <p:nvPr/>
              </p:nvGrpSpPr>
              <p:grpSpPr>
                <a:xfrm>
                  <a:off x="5257800" y="5943600"/>
                  <a:ext cx="607291" cy="361777"/>
                  <a:chOff x="4724400" y="5943600"/>
                  <a:chExt cx="607291" cy="361777"/>
                </a:xfrm>
              </p:grpSpPr>
              <p:sp>
                <p:nvSpPr>
                  <p:cNvPr id="116" name="Cross 115"/>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49"/>
                <p:cNvGrpSpPr/>
                <p:nvPr/>
              </p:nvGrpSpPr>
              <p:grpSpPr>
                <a:xfrm>
                  <a:off x="4724400" y="5943600"/>
                  <a:ext cx="607291" cy="361777"/>
                  <a:chOff x="4724400" y="5943600"/>
                  <a:chExt cx="607291" cy="361777"/>
                </a:xfrm>
              </p:grpSpPr>
              <p:sp>
                <p:nvSpPr>
                  <p:cNvPr id="114" name="Cross 113"/>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Diamond 109"/>
                <p:cNvSpPr/>
                <p:nvPr/>
              </p:nvSpPr>
              <p:spPr>
                <a:xfrm>
                  <a:off x="4846782" y="6047509"/>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5405582"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5959764"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6532419" y="6042891"/>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177"/>
              <p:cNvGrpSpPr/>
              <p:nvPr/>
            </p:nvGrpSpPr>
            <p:grpSpPr>
              <a:xfrm>
                <a:off x="6403109" y="764309"/>
                <a:ext cx="914400" cy="152400"/>
                <a:chOff x="4724400" y="5943600"/>
                <a:chExt cx="2080202" cy="371013"/>
              </a:xfrm>
            </p:grpSpPr>
            <p:sp>
              <p:nvSpPr>
                <p:cNvPr id="92" name="Cross 91"/>
                <p:cNvSpPr/>
                <p:nvPr/>
              </p:nvSpPr>
              <p:spPr>
                <a:xfrm>
                  <a:off x="64008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153"/>
                <p:cNvGrpSpPr/>
                <p:nvPr/>
              </p:nvGrpSpPr>
              <p:grpSpPr>
                <a:xfrm>
                  <a:off x="5830455" y="5952836"/>
                  <a:ext cx="607291" cy="361777"/>
                  <a:chOff x="4724400" y="5943600"/>
                  <a:chExt cx="607291" cy="361777"/>
                </a:xfrm>
              </p:grpSpPr>
              <p:sp>
                <p:nvSpPr>
                  <p:cNvPr id="104" name="Cross 103"/>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50"/>
                <p:cNvGrpSpPr/>
                <p:nvPr/>
              </p:nvGrpSpPr>
              <p:grpSpPr>
                <a:xfrm>
                  <a:off x="5257800" y="5943600"/>
                  <a:ext cx="607291" cy="361777"/>
                  <a:chOff x="4724400" y="5943600"/>
                  <a:chExt cx="607291" cy="361777"/>
                </a:xfrm>
              </p:grpSpPr>
              <p:sp>
                <p:nvSpPr>
                  <p:cNvPr id="102" name="Cross 101"/>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49"/>
                <p:cNvGrpSpPr/>
                <p:nvPr/>
              </p:nvGrpSpPr>
              <p:grpSpPr>
                <a:xfrm>
                  <a:off x="4724400" y="5943600"/>
                  <a:ext cx="607291" cy="361777"/>
                  <a:chOff x="4724400" y="5943600"/>
                  <a:chExt cx="607291" cy="361777"/>
                </a:xfrm>
              </p:grpSpPr>
              <p:sp>
                <p:nvSpPr>
                  <p:cNvPr id="100" name="Cross 99"/>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Diamond 95"/>
                <p:cNvSpPr/>
                <p:nvPr/>
              </p:nvSpPr>
              <p:spPr>
                <a:xfrm>
                  <a:off x="4846782" y="6047509"/>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405582"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5959764"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6532419" y="6042891"/>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4" name="Group 133"/>
          <p:cNvGrpSpPr/>
          <p:nvPr/>
        </p:nvGrpSpPr>
        <p:grpSpPr>
          <a:xfrm>
            <a:off x="226638" y="882229"/>
            <a:ext cx="1013921" cy="2178038"/>
            <a:chOff x="6523258" y="1056356"/>
            <a:chExt cx="1727835" cy="3565259"/>
          </a:xfrm>
        </p:grpSpPr>
        <p:sp>
          <p:nvSpPr>
            <p:cNvPr id="135" name="Oval 134"/>
            <p:cNvSpPr/>
            <p:nvPr/>
          </p:nvSpPr>
          <p:spPr>
            <a:xfrm rot="2451945">
              <a:off x="7959751" y="3177572"/>
              <a:ext cx="291342" cy="31807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19586780">
              <a:off x="6523258" y="3207933"/>
              <a:ext cx="296538" cy="3060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rot="20102191">
              <a:off x="7453356" y="2331675"/>
              <a:ext cx="661560"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rot="1327004">
              <a:off x="6643920" y="2293720"/>
              <a:ext cx="556436"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258165">
              <a:off x="6834073" y="1643897"/>
              <a:ext cx="1056213" cy="1220238"/>
            </a:xfrm>
            <a:prstGeom prst="ellipse">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a:off x="7083312" y="2128360"/>
              <a:ext cx="581783" cy="26005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p:cNvGrpSpPr/>
            <p:nvPr/>
          </p:nvGrpSpPr>
          <p:grpSpPr>
            <a:xfrm>
              <a:off x="6833658" y="4171244"/>
              <a:ext cx="1048088" cy="450371"/>
              <a:chOff x="2553716" y="4097121"/>
              <a:chExt cx="1072559" cy="580393"/>
            </a:xfrm>
          </p:grpSpPr>
          <p:grpSp>
            <p:nvGrpSpPr>
              <p:cNvPr id="171" name="Group 3"/>
              <p:cNvGrpSpPr/>
              <p:nvPr/>
            </p:nvGrpSpPr>
            <p:grpSpPr>
              <a:xfrm rot="2754858">
                <a:off x="2662540" y="4014465"/>
                <a:ext cx="362746" cy="580393"/>
                <a:chOff x="1676400" y="2133600"/>
                <a:chExt cx="1447800" cy="2088845"/>
              </a:xfrm>
            </p:grpSpPr>
            <p:sp>
              <p:nvSpPr>
                <p:cNvPr id="176" name="Oval 175"/>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8"/>
              <p:cNvGrpSpPr/>
              <p:nvPr/>
            </p:nvGrpSpPr>
            <p:grpSpPr>
              <a:xfrm rot="19182012">
                <a:off x="3263529" y="4097121"/>
                <a:ext cx="362746" cy="580393"/>
                <a:chOff x="1676400" y="2133600"/>
                <a:chExt cx="1447800" cy="2088845"/>
              </a:xfrm>
            </p:grpSpPr>
            <p:sp>
              <p:nvSpPr>
                <p:cNvPr id="173" name="Oval 172"/>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2" name="Trapezoid 141"/>
            <p:cNvSpPr/>
            <p:nvPr/>
          </p:nvSpPr>
          <p:spPr>
            <a:xfrm rot="10800000">
              <a:off x="6891216" y="2254148"/>
              <a:ext cx="956933" cy="915089"/>
            </a:xfrm>
            <a:prstGeom prst="trapezoid">
              <a:avLst>
                <a:gd name="adj" fmla="val 23765"/>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6873690" y="1199200"/>
              <a:ext cx="1037808" cy="10478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 Diagonal Corner Rectangle 143"/>
            <p:cNvSpPr/>
            <p:nvPr/>
          </p:nvSpPr>
          <p:spPr>
            <a:xfrm rot="18489317">
              <a:off x="6591622" y="1532771"/>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 Diagonal Corner Rectangle 144"/>
            <p:cNvSpPr/>
            <p:nvPr/>
          </p:nvSpPr>
          <p:spPr>
            <a:xfrm rot="3110683" flipH="1">
              <a:off x="7580336" y="1537094"/>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 Diagonal Corner Rectangle 145"/>
            <p:cNvSpPr/>
            <p:nvPr/>
          </p:nvSpPr>
          <p:spPr>
            <a:xfrm rot="7361430" flipH="1">
              <a:off x="6792803" y="1130807"/>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 Diagonal Corner Rectangle 146"/>
            <p:cNvSpPr/>
            <p:nvPr/>
          </p:nvSpPr>
          <p:spPr>
            <a:xfrm rot="14238570">
              <a:off x="7321428" y="1157253"/>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19586780">
              <a:off x="7184704" y="1150519"/>
              <a:ext cx="296538" cy="306083"/>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19586780">
              <a:off x="6796638" y="1442679"/>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19586780">
              <a:off x="7646600" y="1454112"/>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a:off x="6833658" y="3168084"/>
              <a:ext cx="1078919" cy="1146033"/>
            </a:xfrm>
            <a:prstGeom prst="trapezoid">
              <a:avLst>
                <a:gd name="adj" fmla="val 25099"/>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7256897" y="3073042"/>
              <a:ext cx="404948" cy="177410"/>
            </a:xfrm>
            <a:prstGeom prst="roundRect">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p:cNvGrpSpPr/>
            <p:nvPr/>
          </p:nvGrpSpPr>
          <p:grpSpPr>
            <a:xfrm>
              <a:off x="6952896" y="2202573"/>
              <a:ext cx="636861" cy="2098903"/>
              <a:chOff x="6959643" y="2218714"/>
              <a:chExt cx="645186" cy="2113891"/>
            </a:xfrm>
          </p:grpSpPr>
          <p:sp>
            <p:nvSpPr>
              <p:cNvPr id="168" name="Trapezoid 167"/>
              <p:cNvSpPr/>
              <p:nvPr/>
            </p:nvSpPr>
            <p:spPr>
              <a:xfrm rot="20275138">
                <a:off x="7048393" y="2218714"/>
                <a:ext cx="556436" cy="2086706"/>
              </a:xfrm>
              <a:prstGeom prst="trapezoid">
                <a:avLst>
                  <a:gd name="adj" fmla="val 3413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20453033">
                <a:off x="6959643" y="2298060"/>
                <a:ext cx="310560" cy="2022516"/>
              </a:xfrm>
              <a:prstGeom prst="moon">
                <a:avLst>
                  <a:gd name="adj" fmla="val 87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20453033">
                <a:off x="7017451" y="2271333"/>
                <a:ext cx="297061" cy="2061272"/>
              </a:xfrm>
              <a:prstGeom prst="moon">
                <a:avLst>
                  <a:gd name="adj" fmla="val 87500"/>
                </a:avLst>
              </a:prstGeom>
              <a:solidFill>
                <a:srgbClr val="E7BE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6753934" y="1458100"/>
              <a:ext cx="1286562" cy="216177"/>
              <a:chOff x="6753934" y="1458100"/>
              <a:chExt cx="1286562" cy="216177"/>
            </a:xfrm>
          </p:grpSpPr>
          <p:sp>
            <p:nvSpPr>
              <p:cNvPr id="163" name="Rounded Rectangle 162"/>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Quad Arrow 163"/>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Quad Arrow 164"/>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Quad Arrow 165"/>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Quad Arrow 166"/>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Quad Arrow 154"/>
            <p:cNvSpPr/>
            <p:nvPr/>
          </p:nvSpPr>
          <p:spPr>
            <a:xfrm>
              <a:off x="6751823" y="2183630"/>
              <a:ext cx="340630" cy="299070"/>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155"/>
            <p:cNvSpPr/>
            <p:nvPr/>
          </p:nvSpPr>
          <p:spPr>
            <a:xfrm>
              <a:off x="6840451" y="2253428"/>
              <a:ext cx="154614" cy="146670"/>
            </a:xfrm>
            <a:prstGeom prst="quadArrow">
              <a:avLst>
                <a:gd name="adj1" fmla="val 45000"/>
                <a:gd name="adj2" fmla="val 22500"/>
                <a:gd name="adj3" fmla="val 22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p:cNvGrpSpPr/>
            <p:nvPr/>
          </p:nvGrpSpPr>
          <p:grpSpPr>
            <a:xfrm>
              <a:off x="7125206" y="2246482"/>
              <a:ext cx="511959" cy="211463"/>
              <a:chOff x="6753934" y="1458100"/>
              <a:chExt cx="1286562" cy="216177"/>
            </a:xfrm>
          </p:grpSpPr>
          <p:sp>
            <p:nvSpPr>
              <p:cNvPr id="158" name="Rounded Rectangle 157"/>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158"/>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159"/>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Quad Arrow 160"/>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Quad Arrow 161"/>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9" name="Group 178"/>
          <p:cNvGrpSpPr/>
          <p:nvPr/>
        </p:nvGrpSpPr>
        <p:grpSpPr>
          <a:xfrm>
            <a:off x="3080241" y="2477871"/>
            <a:ext cx="804311" cy="2077803"/>
            <a:chOff x="381000" y="1447800"/>
            <a:chExt cx="1828800" cy="4724400"/>
          </a:xfrm>
        </p:grpSpPr>
        <p:sp>
          <p:nvSpPr>
            <p:cNvPr id="180" name="Wave 179"/>
            <p:cNvSpPr/>
            <p:nvPr/>
          </p:nvSpPr>
          <p:spPr>
            <a:xfrm rot="6109734">
              <a:off x="394975" y="2205156"/>
              <a:ext cx="1152332" cy="957401"/>
            </a:xfrm>
            <a:prstGeom prst="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Wave 180"/>
            <p:cNvSpPr/>
            <p:nvPr/>
          </p:nvSpPr>
          <p:spPr>
            <a:xfrm rot="4598943">
              <a:off x="1163013" y="2383246"/>
              <a:ext cx="1211882" cy="685800"/>
            </a:xfrm>
            <a:prstGeom prst="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9336703">
              <a:off x="1242030" y="5622470"/>
              <a:ext cx="315310" cy="549730"/>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2192056">
              <a:off x="869062" y="5592641"/>
              <a:ext cx="315310" cy="547578"/>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p:cNvSpPr/>
            <p:nvPr/>
          </p:nvSpPr>
          <p:spPr>
            <a:xfrm>
              <a:off x="822434" y="3345650"/>
              <a:ext cx="1008993" cy="2484319"/>
            </a:xfrm>
            <a:prstGeom prst="trapezoid">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1894490" y="4003263"/>
              <a:ext cx="315310" cy="4384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381000" y="3930196"/>
              <a:ext cx="315310" cy="4384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rot="19984891">
              <a:off x="1579643" y="2954556"/>
              <a:ext cx="441434" cy="1334786"/>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rot="2090544">
              <a:off x="605224" y="3003132"/>
              <a:ext cx="441434" cy="1264665"/>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p:cNvSpPr/>
            <p:nvPr/>
          </p:nvSpPr>
          <p:spPr>
            <a:xfrm>
              <a:off x="807720" y="3097590"/>
              <a:ext cx="1008993" cy="2484319"/>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Isosceles Triangle 189"/>
            <p:cNvSpPr/>
            <p:nvPr/>
          </p:nvSpPr>
          <p:spPr>
            <a:xfrm rot="10800000">
              <a:off x="1137745" y="3126445"/>
              <a:ext cx="378373" cy="292273"/>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rot="657615">
              <a:off x="665693" y="3084089"/>
              <a:ext cx="504497" cy="2725525"/>
            </a:xfrm>
            <a:prstGeom prst="trapezoid">
              <a:avLst>
                <a:gd name="adj" fmla="val 30882"/>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rot="21232594">
              <a:off x="1389526" y="3076675"/>
              <a:ext cx="504497" cy="2761107"/>
            </a:xfrm>
            <a:prstGeom prst="trapezoid">
              <a:avLst>
                <a:gd name="adj" fmla="val 30882"/>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885497" y="1957354"/>
              <a:ext cx="882869" cy="124215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7"/>
            <p:cNvGrpSpPr/>
            <p:nvPr/>
          </p:nvGrpSpPr>
          <p:grpSpPr>
            <a:xfrm>
              <a:off x="696310" y="1447800"/>
              <a:ext cx="1324303" cy="728760"/>
              <a:chOff x="5486400" y="1442695"/>
              <a:chExt cx="1143000" cy="690905"/>
            </a:xfrm>
          </p:grpSpPr>
          <p:sp>
            <p:nvSpPr>
              <p:cNvPr id="213" name="Isosceles Triangle 212"/>
              <p:cNvSpPr/>
              <p:nvPr/>
            </p:nvSpPr>
            <p:spPr>
              <a:xfrm>
                <a:off x="5687786" y="1442695"/>
                <a:ext cx="685800" cy="63985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Isosceles Triangle 213"/>
              <p:cNvSpPr/>
              <p:nvPr/>
            </p:nvSpPr>
            <p:spPr>
              <a:xfrm>
                <a:off x="5486400" y="1524000"/>
                <a:ext cx="457200" cy="6096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Isosceles Triangle 214"/>
              <p:cNvSpPr/>
              <p:nvPr/>
            </p:nvSpPr>
            <p:spPr>
              <a:xfrm>
                <a:off x="6172200" y="1524000"/>
                <a:ext cx="457200" cy="6096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215"/>
              <p:cNvSpPr/>
              <p:nvPr/>
            </p:nvSpPr>
            <p:spPr>
              <a:xfrm>
                <a:off x="5486400" y="1905000"/>
                <a:ext cx="11430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Hexagon 194"/>
            <p:cNvSpPr/>
            <p:nvPr/>
          </p:nvSpPr>
          <p:spPr>
            <a:xfrm>
              <a:off x="868680" y="1822751"/>
              <a:ext cx="161638" cy="198813"/>
            </a:xfrm>
            <a:prstGeom prst="hex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6" name="Hexagon 195"/>
            <p:cNvSpPr/>
            <p:nvPr/>
          </p:nvSpPr>
          <p:spPr>
            <a:xfrm>
              <a:off x="1661160" y="1822751"/>
              <a:ext cx="161638" cy="198813"/>
            </a:xfrm>
            <a:prstGeom prst="hex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7" name="Hexagon 196"/>
            <p:cNvSpPr/>
            <p:nvPr/>
          </p:nvSpPr>
          <p:spPr>
            <a:xfrm>
              <a:off x="1234440" y="1747761"/>
              <a:ext cx="182880" cy="299962"/>
            </a:xfrm>
            <a:prstGeom prst="hexagon">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98" name="Group 73"/>
            <p:cNvGrpSpPr/>
            <p:nvPr/>
          </p:nvGrpSpPr>
          <p:grpSpPr>
            <a:xfrm rot="16200000">
              <a:off x="199614" y="4310458"/>
              <a:ext cx="2130612" cy="304800"/>
              <a:chOff x="6065778" y="2743200"/>
              <a:chExt cx="2083323" cy="356485"/>
            </a:xfrm>
          </p:grpSpPr>
          <p:grpSp>
            <p:nvGrpSpPr>
              <p:cNvPr id="204" name="Group 56"/>
              <p:cNvGrpSpPr/>
              <p:nvPr/>
            </p:nvGrpSpPr>
            <p:grpSpPr>
              <a:xfrm>
                <a:off x="6065778" y="2771715"/>
                <a:ext cx="757701" cy="316144"/>
                <a:chOff x="6065778" y="2771715"/>
                <a:chExt cx="757701" cy="316144"/>
              </a:xfrm>
            </p:grpSpPr>
            <p:sp>
              <p:nvSpPr>
                <p:cNvPr id="211" name="Right Arrow Callout 210"/>
                <p:cNvSpPr/>
                <p:nvPr/>
              </p:nvSpPr>
              <p:spPr>
                <a:xfrm rot="19459542">
                  <a:off x="6065778" y="2771715"/>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ight Arrow Callout 211"/>
                <p:cNvSpPr/>
                <p:nvPr/>
              </p:nvSpPr>
              <p:spPr>
                <a:xfrm rot="13441935">
                  <a:off x="6366279" y="2783059"/>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57"/>
              <p:cNvGrpSpPr/>
              <p:nvPr/>
            </p:nvGrpSpPr>
            <p:grpSpPr>
              <a:xfrm>
                <a:off x="6741459" y="2783541"/>
                <a:ext cx="757701" cy="316144"/>
                <a:chOff x="6065778" y="2771715"/>
                <a:chExt cx="757701" cy="316144"/>
              </a:xfrm>
            </p:grpSpPr>
            <p:sp>
              <p:nvSpPr>
                <p:cNvPr id="209" name="Right Arrow Callout 208"/>
                <p:cNvSpPr/>
                <p:nvPr/>
              </p:nvSpPr>
              <p:spPr>
                <a:xfrm rot="19459542">
                  <a:off x="6065778" y="2771715"/>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ight Arrow Callout 209"/>
                <p:cNvSpPr/>
                <p:nvPr/>
              </p:nvSpPr>
              <p:spPr>
                <a:xfrm rot="13441935">
                  <a:off x="6366279" y="2783059"/>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70"/>
              <p:cNvGrpSpPr/>
              <p:nvPr/>
            </p:nvGrpSpPr>
            <p:grpSpPr>
              <a:xfrm>
                <a:off x="7391400" y="2743200"/>
                <a:ext cx="757701" cy="316144"/>
                <a:chOff x="6065778" y="2771715"/>
                <a:chExt cx="757701" cy="316144"/>
              </a:xfrm>
            </p:grpSpPr>
            <p:sp>
              <p:nvSpPr>
                <p:cNvPr id="207" name="Right Arrow Callout 206"/>
                <p:cNvSpPr/>
                <p:nvPr/>
              </p:nvSpPr>
              <p:spPr>
                <a:xfrm rot="19459542">
                  <a:off x="6065778" y="2771715"/>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ight Arrow Callout 207"/>
                <p:cNvSpPr/>
                <p:nvPr/>
              </p:nvSpPr>
              <p:spPr>
                <a:xfrm rot="13441935">
                  <a:off x="6366279" y="2783059"/>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9" name="Hexagon 198"/>
            <p:cNvSpPr/>
            <p:nvPr/>
          </p:nvSpPr>
          <p:spPr>
            <a:xfrm>
              <a:off x="1173480" y="3697514"/>
              <a:ext cx="161638" cy="198813"/>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0" name="Hexagon 199"/>
            <p:cNvSpPr/>
            <p:nvPr/>
          </p:nvSpPr>
          <p:spPr>
            <a:xfrm>
              <a:off x="1173480" y="4297438"/>
              <a:ext cx="161638" cy="198813"/>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1" name="Hexagon 200"/>
            <p:cNvSpPr/>
            <p:nvPr/>
          </p:nvSpPr>
          <p:spPr>
            <a:xfrm>
              <a:off x="1173480" y="5047343"/>
              <a:ext cx="161638" cy="198813"/>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2" name="Cloud 201"/>
            <p:cNvSpPr/>
            <p:nvPr/>
          </p:nvSpPr>
          <p:spPr>
            <a:xfrm>
              <a:off x="914400" y="2667000"/>
              <a:ext cx="685800" cy="914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1066800" y="2895600"/>
              <a:ext cx="3048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336"/>
          <p:cNvGrpSpPr/>
          <p:nvPr/>
        </p:nvGrpSpPr>
        <p:grpSpPr>
          <a:xfrm>
            <a:off x="10645284" y="2621645"/>
            <a:ext cx="1045851" cy="1705694"/>
            <a:chOff x="533400" y="1285442"/>
            <a:chExt cx="2286000" cy="4481576"/>
          </a:xfrm>
        </p:grpSpPr>
        <p:sp>
          <p:nvSpPr>
            <p:cNvPr id="218" name="Cloud 217"/>
            <p:cNvSpPr/>
            <p:nvPr/>
          </p:nvSpPr>
          <p:spPr>
            <a:xfrm rot="15918442" flipH="1">
              <a:off x="842666" y="1269674"/>
              <a:ext cx="1655688" cy="1687223"/>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4"/>
            <p:cNvSpPr/>
            <p:nvPr/>
          </p:nvSpPr>
          <p:spPr>
            <a:xfrm flipH="1">
              <a:off x="533400" y="3951934"/>
              <a:ext cx="468923" cy="593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5"/>
            <p:cNvSpPr/>
            <p:nvPr/>
          </p:nvSpPr>
          <p:spPr>
            <a:xfrm flipH="1">
              <a:off x="2350477" y="3832685"/>
              <a:ext cx="468923" cy="6586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6"/>
            <p:cNvSpPr/>
            <p:nvPr/>
          </p:nvSpPr>
          <p:spPr>
            <a:xfrm flipH="1">
              <a:off x="1529864" y="5183599"/>
              <a:ext cx="586153" cy="58341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7"/>
            <p:cNvSpPr/>
            <p:nvPr/>
          </p:nvSpPr>
          <p:spPr>
            <a:xfrm flipH="1">
              <a:off x="1119555" y="5183599"/>
              <a:ext cx="586153" cy="58341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8"/>
            <p:cNvSpPr/>
            <p:nvPr/>
          </p:nvSpPr>
          <p:spPr>
            <a:xfrm rot="19603844" flipH="1">
              <a:off x="1885542" y="3078232"/>
              <a:ext cx="776815" cy="1227882"/>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9"/>
            <p:cNvSpPr/>
            <p:nvPr/>
          </p:nvSpPr>
          <p:spPr>
            <a:xfrm rot="19558248" flipH="1">
              <a:off x="1773481" y="2928896"/>
              <a:ext cx="772229" cy="1111416"/>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10"/>
            <p:cNvSpPr/>
            <p:nvPr/>
          </p:nvSpPr>
          <p:spPr>
            <a:xfrm rot="1729040" flipH="1">
              <a:off x="652008" y="3081642"/>
              <a:ext cx="729663" cy="1227882"/>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apezoid 11"/>
            <p:cNvSpPr/>
            <p:nvPr/>
          </p:nvSpPr>
          <p:spPr>
            <a:xfrm rot="1563792" flipH="1">
              <a:off x="751972" y="2947573"/>
              <a:ext cx="772229" cy="1111416"/>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12"/>
            <p:cNvSpPr/>
            <p:nvPr/>
          </p:nvSpPr>
          <p:spPr>
            <a:xfrm flipH="1">
              <a:off x="1060939" y="2979570"/>
              <a:ext cx="1113692" cy="2463327"/>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13"/>
            <p:cNvSpPr/>
            <p:nvPr/>
          </p:nvSpPr>
          <p:spPr>
            <a:xfrm flipH="1">
              <a:off x="1404946" y="2785097"/>
              <a:ext cx="461235" cy="5185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14"/>
            <p:cNvSpPr/>
            <p:nvPr/>
          </p:nvSpPr>
          <p:spPr>
            <a:xfrm rot="264701" flipH="1">
              <a:off x="1029398" y="2934180"/>
              <a:ext cx="537769" cy="2321043"/>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rapezoid 15"/>
            <p:cNvSpPr/>
            <p:nvPr/>
          </p:nvSpPr>
          <p:spPr>
            <a:xfrm rot="21246583" flipH="1">
              <a:off x="1653567" y="2932933"/>
              <a:ext cx="537769" cy="2357351"/>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16"/>
            <p:cNvSpPr/>
            <p:nvPr/>
          </p:nvSpPr>
          <p:spPr>
            <a:xfrm flipH="1">
              <a:off x="1060939" y="1536849"/>
              <a:ext cx="1148860" cy="158736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Cloud 231"/>
            <p:cNvSpPr/>
            <p:nvPr/>
          </p:nvSpPr>
          <p:spPr>
            <a:xfrm rot="20552374" flipH="1">
              <a:off x="1165405" y="2527421"/>
              <a:ext cx="941514" cy="811992"/>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16"/>
            <p:cNvSpPr/>
            <p:nvPr/>
          </p:nvSpPr>
          <p:spPr>
            <a:xfrm flipH="1">
              <a:off x="1364673" y="2680137"/>
              <a:ext cx="470987" cy="31093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05"/>
            <p:cNvGrpSpPr/>
            <p:nvPr/>
          </p:nvGrpSpPr>
          <p:grpSpPr>
            <a:xfrm flipH="1">
              <a:off x="1728287" y="3366111"/>
              <a:ext cx="363749" cy="1893744"/>
              <a:chOff x="5753051" y="4833823"/>
              <a:chExt cx="495349" cy="1566978"/>
            </a:xfrm>
          </p:grpSpPr>
          <p:grpSp>
            <p:nvGrpSpPr>
              <p:cNvPr id="278" name="Group 118"/>
              <p:cNvGrpSpPr/>
              <p:nvPr/>
            </p:nvGrpSpPr>
            <p:grpSpPr>
              <a:xfrm rot="380276">
                <a:off x="5798245" y="4833823"/>
                <a:ext cx="450155" cy="796492"/>
                <a:chOff x="7107920" y="443752"/>
                <a:chExt cx="410356" cy="762808"/>
              </a:xfrm>
            </p:grpSpPr>
            <p:grpSp>
              <p:nvGrpSpPr>
                <p:cNvPr id="288" name="Group 63"/>
                <p:cNvGrpSpPr/>
                <p:nvPr/>
              </p:nvGrpSpPr>
              <p:grpSpPr>
                <a:xfrm rot="5201482">
                  <a:off x="6832778" y="737323"/>
                  <a:ext cx="744379" cy="194096"/>
                  <a:chOff x="3886200" y="6096000"/>
                  <a:chExt cx="3124200" cy="533400"/>
                </a:xfrm>
              </p:grpSpPr>
              <p:sp>
                <p:nvSpPr>
                  <p:cNvPr id="293" name="Left-Right Arrow 63"/>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Left-Right Arrow 64"/>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Left-Right Arrow 6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59"/>
                <p:cNvGrpSpPr/>
                <p:nvPr/>
              </p:nvGrpSpPr>
              <p:grpSpPr>
                <a:xfrm rot="5241472">
                  <a:off x="7049030" y="718885"/>
                  <a:ext cx="744379" cy="194113"/>
                  <a:chOff x="3886200" y="6095954"/>
                  <a:chExt cx="3124200" cy="533446"/>
                </a:xfrm>
              </p:grpSpPr>
              <p:sp>
                <p:nvSpPr>
                  <p:cNvPr id="290"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Left-Right Arrow 27"/>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Left-Right Arrow 6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9" name="Group 118"/>
              <p:cNvGrpSpPr/>
              <p:nvPr/>
            </p:nvGrpSpPr>
            <p:grpSpPr>
              <a:xfrm rot="466432">
                <a:off x="5753051" y="5604309"/>
                <a:ext cx="450155" cy="796492"/>
                <a:chOff x="7107920" y="443752"/>
                <a:chExt cx="410342" cy="762808"/>
              </a:xfrm>
            </p:grpSpPr>
            <p:grpSp>
              <p:nvGrpSpPr>
                <p:cNvPr id="280" name="Group 63"/>
                <p:cNvGrpSpPr/>
                <p:nvPr/>
              </p:nvGrpSpPr>
              <p:grpSpPr>
                <a:xfrm rot="5201482">
                  <a:off x="6832778" y="737323"/>
                  <a:ext cx="744379" cy="194096"/>
                  <a:chOff x="3886200" y="6096000"/>
                  <a:chExt cx="3124200" cy="533400"/>
                </a:xfrm>
              </p:grpSpPr>
              <p:sp>
                <p:nvSpPr>
                  <p:cNvPr id="285" name="Left-Right Arrow 5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Left-Right Arrow 285"/>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Left-Right Arrow 28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71"/>
                <p:cNvGrpSpPr/>
                <p:nvPr/>
              </p:nvGrpSpPr>
              <p:grpSpPr>
                <a:xfrm rot="5241472">
                  <a:off x="7049024" y="718894"/>
                  <a:ext cx="744379" cy="194096"/>
                  <a:chOff x="3886200" y="6096000"/>
                  <a:chExt cx="3124200" cy="533400"/>
                </a:xfrm>
              </p:grpSpPr>
              <p:sp>
                <p:nvSpPr>
                  <p:cNvPr id="282"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Left-Right Arrow 5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5" name="Group 206"/>
            <p:cNvGrpSpPr/>
            <p:nvPr/>
          </p:nvGrpSpPr>
          <p:grpSpPr>
            <a:xfrm rot="522721" flipH="1">
              <a:off x="1104832" y="3366111"/>
              <a:ext cx="363749" cy="1893744"/>
              <a:chOff x="5753051" y="4833823"/>
              <a:chExt cx="495349" cy="1566978"/>
            </a:xfrm>
          </p:grpSpPr>
          <p:grpSp>
            <p:nvGrpSpPr>
              <p:cNvPr id="260" name="Group 118"/>
              <p:cNvGrpSpPr/>
              <p:nvPr/>
            </p:nvGrpSpPr>
            <p:grpSpPr>
              <a:xfrm rot="380276">
                <a:off x="5798245" y="4833823"/>
                <a:ext cx="450155" cy="796492"/>
                <a:chOff x="7107920" y="443752"/>
                <a:chExt cx="410356" cy="762808"/>
              </a:xfrm>
            </p:grpSpPr>
            <p:grpSp>
              <p:nvGrpSpPr>
                <p:cNvPr id="270" name="Group 63"/>
                <p:cNvGrpSpPr/>
                <p:nvPr/>
              </p:nvGrpSpPr>
              <p:grpSpPr>
                <a:xfrm rot="5201482">
                  <a:off x="6832778" y="737323"/>
                  <a:ext cx="744379" cy="194096"/>
                  <a:chOff x="3886200" y="6096000"/>
                  <a:chExt cx="3124200" cy="533400"/>
                </a:xfrm>
              </p:grpSpPr>
              <p:sp>
                <p:nvSpPr>
                  <p:cNvPr id="275" name="Left-Right Arrow 4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Left-Right Arrow 4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Left-Right Arrow 4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71"/>
                <p:cNvGrpSpPr/>
                <p:nvPr/>
              </p:nvGrpSpPr>
              <p:grpSpPr>
                <a:xfrm rot="5241472">
                  <a:off x="7049030" y="718885"/>
                  <a:ext cx="744379" cy="194113"/>
                  <a:chOff x="3886200" y="6095954"/>
                  <a:chExt cx="3124200" cy="533446"/>
                </a:xfrm>
              </p:grpSpPr>
              <p:sp>
                <p:nvSpPr>
                  <p:cNvPr id="272"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Left-Right Arrow 27"/>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Left-Right Arrow 4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1" name="Group 118"/>
              <p:cNvGrpSpPr/>
              <p:nvPr/>
            </p:nvGrpSpPr>
            <p:grpSpPr>
              <a:xfrm rot="466432">
                <a:off x="5753051" y="5604309"/>
                <a:ext cx="450155" cy="796492"/>
                <a:chOff x="7107920" y="443752"/>
                <a:chExt cx="410342" cy="762808"/>
              </a:xfrm>
            </p:grpSpPr>
            <p:grpSp>
              <p:nvGrpSpPr>
                <p:cNvPr id="262" name="Group 63"/>
                <p:cNvGrpSpPr/>
                <p:nvPr/>
              </p:nvGrpSpPr>
              <p:grpSpPr>
                <a:xfrm rot="5201482">
                  <a:off x="6832778" y="737323"/>
                  <a:ext cx="744379" cy="194096"/>
                  <a:chOff x="3886200" y="6096000"/>
                  <a:chExt cx="3124200" cy="533400"/>
                </a:xfrm>
              </p:grpSpPr>
              <p:sp>
                <p:nvSpPr>
                  <p:cNvPr id="267" name="Left-Right Arrow 26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Left-Right Arrow 38"/>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Left-Right Arrow 3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71"/>
                <p:cNvGrpSpPr/>
                <p:nvPr/>
              </p:nvGrpSpPr>
              <p:grpSpPr>
                <a:xfrm rot="5241472">
                  <a:off x="7049024" y="718894"/>
                  <a:ext cx="744379" cy="194096"/>
                  <a:chOff x="3886200" y="6096000"/>
                  <a:chExt cx="3124200" cy="533400"/>
                </a:xfrm>
              </p:grpSpPr>
              <p:sp>
                <p:nvSpPr>
                  <p:cNvPr id="264"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Left-Right Arrow 26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6" name="Group 307"/>
            <p:cNvGrpSpPr/>
            <p:nvPr/>
          </p:nvGrpSpPr>
          <p:grpSpPr>
            <a:xfrm>
              <a:off x="1143001" y="3863789"/>
              <a:ext cx="939255" cy="363193"/>
              <a:chOff x="1143001" y="3863789"/>
              <a:chExt cx="939255" cy="363193"/>
            </a:xfrm>
          </p:grpSpPr>
          <p:sp>
            <p:nvSpPr>
              <p:cNvPr id="253" name="Moon 252"/>
              <p:cNvSpPr/>
              <p:nvPr/>
            </p:nvSpPr>
            <p:spPr>
              <a:xfrm rot="16200000">
                <a:off x="1410759" y="3618441"/>
                <a:ext cx="340783" cy="876300"/>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4" name="Group 135"/>
              <p:cNvGrpSpPr/>
              <p:nvPr/>
            </p:nvGrpSpPr>
            <p:grpSpPr>
              <a:xfrm flipH="1">
                <a:off x="1770529" y="3863789"/>
                <a:ext cx="311727" cy="342987"/>
                <a:chOff x="7391400" y="685800"/>
                <a:chExt cx="381000" cy="381000"/>
              </a:xfrm>
            </p:grpSpPr>
            <p:sp>
              <p:nvSpPr>
                <p:cNvPr id="258" name="Rectangle 257"/>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35"/>
              <p:cNvGrpSpPr/>
              <p:nvPr/>
            </p:nvGrpSpPr>
            <p:grpSpPr>
              <a:xfrm flipH="1">
                <a:off x="1156447" y="3877235"/>
                <a:ext cx="311727" cy="342987"/>
                <a:chOff x="7391400" y="685800"/>
                <a:chExt cx="381000" cy="381000"/>
              </a:xfrm>
            </p:grpSpPr>
            <p:sp>
              <p:nvSpPr>
                <p:cNvPr id="256" name="Rectangle 255"/>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7" name="Group 308"/>
            <p:cNvGrpSpPr/>
            <p:nvPr/>
          </p:nvGrpSpPr>
          <p:grpSpPr>
            <a:xfrm>
              <a:off x="1125072" y="4509248"/>
              <a:ext cx="939255" cy="363193"/>
              <a:chOff x="1143001" y="3863789"/>
              <a:chExt cx="939255" cy="363193"/>
            </a:xfrm>
          </p:grpSpPr>
          <p:sp>
            <p:nvSpPr>
              <p:cNvPr id="246" name="Moon 245"/>
              <p:cNvSpPr/>
              <p:nvPr/>
            </p:nvSpPr>
            <p:spPr>
              <a:xfrm rot="16200000">
                <a:off x="1410759" y="3618441"/>
                <a:ext cx="340783" cy="876300"/>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7" name="Group 135"/>
              <p:cNvGrpSpPr/>
              <p:nvPr/>
            </p:nvGrpSpPr>
            <p:grpSpPr>
              <a:xfrm flipH="1">
                <a:off x="1770529" y="3863789"/>
                <a:ext cx="311727" cy="342987"/>
                <a:chOff x="7391400" y="685800"/>
                <a:chExt cx="381000" cy="381000"/>
              </a:xfrm>
            </p:grpSpPr>
            <p:sp>
              <p:nvSpPr>
                <p:cNvPr id="251" name="Rectangle 250"/>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135"/>
              <p:cNvGrpSpPr/>
              <p:nvPr/>
            </p:nvGrpSpPr>
            <p:grpSpPr>
              <a:xfrm flipH="1">
                <a:off x="1156447" y="3877235"/>
                <a:ext cx="311727" cy="342987"/>
                <a:chOff x="7391400" y="685800"/>
                <a:chExt cx="381000" cy="381000"/>
              </a:xfrm>
            </p:grpSpPr>
            <p:sp>
              <p:nvSpPr>
                <p:cNvPr id="249" name="Rectangle 248"/>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8" name="Group 316"/>
            <p:cNvGrpSpPr/>
            <p:nvPr/>
          </p:nvGrpSpPr>
          <p:grpSpPr>
            <a:xfrm>
              <a:off x="1151966" y="3299012"/>
              <a:ext cx="939255" cy="363193"/>
              <a:chOff x="1143001" y="3863789"/>
              <a:chExt cx="939255" cy="363193"/>
            </a:xfrm>
          </p:grpSpPr>
          <p:sp>
            <p:nvSpPr>
              <p:cNvPr id="239" name="Moon 238"/>
              <p:cNvSpPr/>
              <p:nvPr/>
            </p:nvSpPr>
            <p:spPr>
              <a:xfrm rot="16200000">
                <a:off x="1410759" y="3618441"/>
                <a:ext cx="340783" cy="876300"/>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135"/>
              <p:cNvGrpSpPr/>
              <p:nvPr/>
            </p:nvGrpSpPr>
            <p:grpSpPr>
              <a:xfrm flipH="1">
                <a:off x="1770529" y="3863789"/>
                <a:ext cx="311727" cy="342987"/>
                <a:chOff x="7391400" y="685800"/>
                <a:chExt cx="381000" cy="381000"/>
              </a:xfrm>
            </p:grpSpPr>
            <p:sp>
              <p:nvSpPr>
                <p:cNvPr id="244" name="Rectangle 243"/>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135"/>
              <p:cNvGrpSpPr/>
              <p:nvPr/>
            </p:nvGrpSpPr>
            <p:grpSpPr>
              <a:xfrm flipH="1">
                <a:off x="1156447" y="3877235"/>
                <a:ext cx="311727" cy="342987"/>
                <a:chOff x="7391400" y="685800"/>
                <a:chExt cx="381000" cy="381000"/>
              </a:xfrm>
            </p:grpSpPr>
            <p:sp>
              <p:nvSpPr>
                <p:cNvPr id="242" name="Rectangle 241"/>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15895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79"/>
                                        </p:tgtEl>
                                        <p:attrNameLst>
                                          <p:attrName>style.visibility</p:attrName>
                                        </p:attrNameLst>
                                      </p:cBhvr>
                                      <p:to>
                                        <p:strVal val="visible"/>
                                      </p:to>
                                    </p:set>
                                    <p:animEffect transition="in" filter="wipe(down)">
                                      <p:cBhvr>
                                        <p:cTn id="9" dur="580">
                                          <p:stCondLst>
                                            <p:cond delay="0"/>
                                          </p:stCondLst>
                                        </p:cTn>
                                        <p:tgtEl>
                                          <p:spTgt spid="179"/>
                                        </p:tgtEl>
                                      </p:cBhvr>
                                    </p:animEffect>
                                    <p:anim calcmode="lin" valueType="num">
                                      <p:cBhvr>
                                        <p:cTn id="10" dur="1822" tmFilter="0,0; 0.14,0.36; 0.43,0.73; 0.71,0.91; 1.0,1.0">
                                          <p:stCondLst>
                                            <p:cond delay="0"/>
                                          </p:stCondLst>
                                        </p:cTn>
                                        <p:tgtEl>
                                          <p:spTgt spid="17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7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7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7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79"/>
                                        </p:tgtEl>
                                        <p:attrNameLst>
                                          <p:attrName>ppt_y</p:attrName>
                                        </p:attrNameLst>
                                      </p:cBhvr>
                                      <p:tavLst>
                                        <p:tav tm="0" fmla="#ppt_y-sin(pi*$)/81">
                                          <p:val>
                                            <p:fltVal val="0"/>
                                          </p:val>
                                        </p:tav>
                                        <p:tav tm="100000">
                                          <p:val>
                                            <p:fltVal val="1"/>
                                          </p:val>
                                        </p:tav>
                                      </p:tavLst>
                                    </p:anim>
                                    <p:animScale>
                                      <p:cBhvr>
                                        <p:cTn id="15" dur="26">
                                          <p:stCondLst>
                                            <p:cond delay="650"/>
                                          </p:stCondLst>
                                        </p:cTn>
                                        <p:tgtEl>
                                          <p:spTgt spid="179"/>
                                        </p:tgtEl>
                                      </p:cBhvr>
                                      <p:to x="100000" y="60000"/>
                                    </p:animScale>
                                    <p:animScale>
                                      <p:cBhvr>
                                        <p:cTn id="16" dur="166" decel="50000">
                                          <p:stCondLst>
                                            <p:cond delay="676"/>
                                          </p:stCondLst>
                                        </p:cTn>
                                        <p:tgtEl>
                                          <p:spTgt spid="179"/>
                                        </p:tgtEl>
                                      </p:cBhvr>
                                      <p:to x="100000" y="100000"/>
                                    </p:animScale>
                                    <p:animScale>
                                      <p:cBhvr>
                                        <p:cTn id="17" dur="26">
                                          <p:stCondLst>
                                            <p:cond delay="1312"/>
                                          </p:stCondLst>
                                        </p:cTn>
                                        <p:tgtEl>
                                          <p:spTgt spid="179"/>
                                        </p:tgtEl>
                                      </p:cBhvr>
                                      <p:to x="100000" y="80000"/>
                                    </p:animScale>
                                    <p:animScale>
                                      <p:cBhvr>
                                        <p:cTn id="18" dur="166" decel="50000">
                                          <p:stCondLst>
                                            <p:cond delay="1338"/>
                                          </p:stCondLst>
                                        </p:cTn>
                                        <p:tgtEl>
                                          <p:spTgt spid="179"/>
                                        </p:tgtEl>
                                      </p:cBhvr>
                                      <p:to x="100000" y="100000"/>
                                    </p:animScale>
                                    <p:animScale>
                                      <p:cBhvr>
                                        <p:cTn id="19" dur="26">
                                          <p:stCondLst>
                                            <p:cond delay="1642"/>
                                          </p:stCondLst>
                                        </p:cTn>
                                        <p:tgtEl>
                                          <p:spTgt spid="179"/>
                                        </p:tgtEl>
                                      </p:cBhvr>
                                      <p:to x="100000" y="90000"/>
                                    </p:animScale>
                                    <p:animScale>
                                      <p:cBhvr>
                                        <p:cTn id="20" dur="166" decel="50000">
                                          <p:stCondLst>
                                            <p:cond delay="1668"/>
                                          </p:stCondLst>
                                        </p:cTn>
                                        <p:tgtEl>
                                          <p:spTgt spid="179"/>
                                        </p:tgtEl>
                                      </p:cBhvr>
                                      <p:to x="100000" y="100000"/>
                                    </p:animScale>
                                    <p:animScale>
                                      <p:cBhvr>
                                        <p:cTn id="21" dur="26">
                                          <p:stCondLst>
                                            <p:cond delay="1808"/>
                                          </p:stCondLst>
                                        </p:cTn>
                                        <p:tgtEl>
                                          <p:spTgt spid="179"/>
                                        </p:tgtEl>
                                      </p:cBhvr>
                                      <p:to x="100000" y="95000"/>
                                    </p:animScale>
                                    <p:animScale>
                                      <p:cBhvr>
                                        <p:cTn id="22" dur="166" decel="50000">
                                          <p:stCondLst>
                                            <p:cond delay="1834"/>
                                          </p:stCondLst>
                                        </p:cTn>
                                        <p:tgtEl>
                                          <p:spTgt spid="17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26"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down)">
                                      <p:cBhvr>
                                        <p:cTn id="29" dur="580">
                                          <p:stCondLst>
                                            <p:cond delay="0"/>
                                          </p:stCondLst>
                                        </p:cTn>
                                        <p:tgtEl>
                                          <p:spTgt spid="73"/>
                                        </p:tgtEl>
                                      </p:cBhvr>
                                    </p:animEffect>
                                    <p:anim calcmode="lin" valueType="num">
                                      <p:cBhvr>
                                        <p:cTn id="30"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5" dur="26">
                                          <p:stCondLst>
                                            <p:cond delay="650"/>
                                          </p:stCondLst>
                                        </p:cTn>
                                        <p:tgtEl>
                                          <p:spTgt spid="73"/>
                                        </p:tgtEl>
                                      </p:cBhvr>
                                      <p:to x="100000" y="60000"/>
                                    </p:animScale>
                                    <p:animScale>
                                      <p:cBhvr>
                                        <p:cTn id="36" dur="166" decel="50000">
                                          <p:stCondLst>
                                            <p:cond delay="676"/>
                                          </p:stCondLst>
                                        </p:cTn>
                                        <p:tgtEl>
                                          <p:spTgt spid="73"/>
                                        </p:tgtEl>
                                      </p:cBhvr>
                                      <p:to x="100000" y="100000"/>
                                    </p:animScale>
                                    <p:animScale>
                                      <p:cBhvr>
                                        <p:cTn id="37" dur="26">
                                          <p:stCondLst>
                                            <p:cond delay="1312"/>
                                          </p:stCondLst>
                                        </p:cTn>
                                        <p:tgtEl>
                                          <p:spTgt spid="73"/>
                                        </p:tgtEl>
                                      </p:cBhvr>
                                      <p:to x="100000" y="80000"/>
                                    </p:animScale>
                                    <p:animScale>
                                      <p:cBhvr>
                                        <p:cTn id="38" dur="166" decel="50000">
                                          <p:stCondLst>
                                            <p:cond delay="1338"/>
                                          </p:stCondLst>
                                        </p:cTn>
                                        <p:tgtEl>
                                          <p:spTgt spid="73"/>
                                        </p:tgtEl>
                                      </p:cBhvr>
                                      <p:to x="100000" y="100000"/>
                                    </p:animScale>
                                    <p:animScale>
                                      <p:cBhvr>
                                        <p:cTn id="39" dur="26">
                                          <p:stCondLst>
                                            <p:cond delay="1642"/>
                                          </p:stCondLst>
                                        </p:cTn>
                                        <p:tgtEl>
                                          <p:spTgt spid="73"/>
                                        </p:tgtEl>
                                      </p:cBhvr>
                                      <p:to x="100000" y="90000"/>
                                    </p:animScale>
                                    <p:animScale>
                                      <p:cBhvr>
                                        <p:cTn id="40" dur="166" decel="50000">
                                          <p:stCondLst>
                                            <p:cond delay="1668"/>
                                          </p:stCondLst>
                                        </p:cTn>
                                        <p:tgtEl>
                                          <p:spTgt spid="73"/>
                                        </p:tgtEl>
                                      </p:cBhvr>
                                      <p:to x="100000" y="100000"/>
                                    </p:animScale>
                                    <p:animScale>
                                      <p:cBhvr>
                                        <p:cTn id="41" dur="26">
                                          <p:stCondLst>
                                            <p:cond delay="1808"/>
                                          </p:stCondLst>
                                        </p:cTn>
                                        <p:tgtEl>
                                          <p:spTgt spid="73"/>
                                        </p:tgtEl>
                                      </p:cBhvr>
                                      <p:to x="100000" y="95000"/>
                                    </p:animScale>
                                    <p:animScale>
                                      <p:cBhvr>
                                        <p:cTn id="42" dur="166" decel="50000">
                                          <p:stCondLst>
                                            <p:cond delay="1834"/>
                                          </p:stCondLst>
                                        </p:cTn>
                                        <p:tgtEl>
                                          <p:spTgt spid="73"/>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26"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80">
                                          <p:stCondLst>
                                            <p:cond delay="0"/>
                                          </p:stCondLst>
                                        </p:cTn>
                                        <p:tgtEl>
                                          <p:spTgt spid="20"/>
                                        </p:tgtEl>
                                      </p:cBhvr>
                                    </p:animEffect>
                                    <p:anim calcmode="lin" valueType="num">
                                      <p:cBhvr>
                                        <p:cTn id="5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5" dur="26">
                                          <p:stCondLst>
                                            <p:cond delay="650"/>
                                          </p:stCondLst>
                                        </p:cTn>
                                        <p:tgtEl>
                                          <p:spTgt spid="20"/>
                                        </p:tgtEl>
                                      </p:cBhvr>
                                      <p:to x="100000" y="60000"/>
                                    </p:animScale>
                                    <p:animScale>
                                      <p:cBhvr>
                                        <p:cTn id="56" dur="166" decel="50000">
                                          <p:stCondLst>
                                            <p:cond delay="676"/>
                                          </p:stCondLst>
                                        </p:cTn>
                                        <p:tgtEl>
                                          <p:spTgt spid="20"/>
                                        </p:tgtEl>
                                      </p:cBhvr>
                                      <p:to x="100000" y="100000"/>
                                    </p:animScale>
                                    <p:animScale>
                                      <p:cBhvr>
                                        <p:cTn id="57" dur="26">
                                          <p:stCondLst>
                                            <p:cond delay="1312"/>
                                          </p:stCondLst>
                                        </p:cTn>
                                        <p:tgtEl>
                                          <p:spTgt spid="20"/>
                                        </p:tgtEl>
                                      </p:cBhvr>
                                      <p:to x="100000" y="80000"/>
                                    </p:animScale>
                                    <p:animScale>
                                      <p:cBhvr>
                                        <p:cTn id="58" dur="166" decel="50000">
                                          <p:stCondLst>
                                            <p:cond delay="1338"/>
                                          </p:stCondLst>
                                        </p:cTn>
                                        <p:tgtEl>
                                          <p:spTgt spid="20"/>
                                        </p:tgtEl>
                                      </p:cBhvr>
                                      <p:to x="100000" y="100000"/>
                                    </p:animScale>
                                    <p:animScale>
                                      <p:cBhvr>
                                        <p:cTn id="59" dur="26">
                                          <p:stCondLst>
                                            <p:cond delay="1642"/>
                                          </p:stCondLst>
                                        </p:cTn>
                                        <p:tgtEl>
                                          <p:spTgt spid="20"/>
                                        </p:tgtEl>
                                      </p:cBhvr>
                                      <p:to x="100000" y="90000"/>
                                    </p:animScale>
                                    <p:animScale>
                                      <p:cBhvr>
                                        <p:cTn id="60" dur="166" decel="50000">
                                          <p:stCondLst>
                                            <p:cond delay="1668"/>
                                          </p:stCondLst>
                                        </p:cTn>
                                        <p:tgtEl>
                                          <p:spTgt spid="20"/>
                                        </p:tgtEl>
                                      </p:cBhvr>
                                      <p:to x="100000" y="100000"/>
                                    </p:animScale>
                                    <p:animScale>
                                      <p:cBhvr>
                                        <p:cTn id="61" dur="26">
                                          <p:stCondLst>
                                            <p:cond delay="1808"/>
                                          </p:stCondLst>
                                        </p:cTn>
                                        <p:tgtEl>
                                          <p:spTgt spid="20"/>
                                        </p:tgtEl>
                                      </p:cBhvr>
                                      <p:to x="100000" y="95000"/>
                                    </p:animScale>
                                    <p:animScale>
                                      <p:cBhvr>
                                        <p:cTn id="62" dur="166" decel="50000">
                                          <p:stCondLst>
                                            <p:cond delay="1834"/>
                                          </p:stCondLst>
                                        </p:cTn>
                                        <p:tgtEl>
                                          <p:spTgt spid="20"/>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par>
                                <p:cTn id="67" presetID="26" presetClass="entr" presetSubtype="0" fill="hold" nodeType="withEffect">
                                  <p:stCondLst>
                                    <p:cond delay="0"/>
                                  </p:stCondLst>
                                  <p:childTnLst>
                                    <p:set>
                                      <p:cBhvr>
                                        <p:cTn id="68" dur="1" fill="hold">
                                          <p:stCondLst>
                                            <p:cond delay="0"/>
                                          </p:stCondLst>
                                        </p:cTn>
                                        <p:tgtEl>
                                          <p:spTgt spid="217"/>
                                        </p:tgtEl>
                                        <p:attrNameLst>
                                          <p:attrName>style.visibility</p:attrName>
                                        </p:attrNameLst>
                                      </p:cBhvr>
                                      <p:to>
                                        <p:strVal val="visible"/>
                                      </p:to>
                                    </p:set>
                                    <p:animEffect transition="in" filter="wipe(down)">
                                      <p:cBhvr>
                                        <p:cTn id="69" dur="580">
                                          <p:stCondLst>
                                            <p:cond delay="0"/>
                                          </p:stCondLst>
                                        </p:cTn>
                                        <p:tgtEl>
                                          <p:spTgt spid="217"/>
                                        </p:tgtEl>
                                      </p:cBhvr>
                                    </p:animEffect>
                                    <p:anim calcmode="lin" valueType="num">
                                      <p:cBhvr>
                                        <p:cTn id="70" dur="1822" tmFilter="0,0; 0.14,0.36; 0.43,0.73; 0.71,0.91; 1.0,1.0">
                                          <p:stCondLst>
                                            <p:cond delay="0"/>
                                          </p:stCondLst>
                                        </p:cTn>
                                        <p:tgtEl>
                                          <p:spTgt spid="217"/>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17"/>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17"/>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17"/>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17"/>
                                        </p:tgtEl>
                                        <p:attrNameLst>
                                          <p:attrName>ppt_y</p:attrName>
                                        </p:attrNameLst>
                                      </p:cBhvr>
                                      <p:tavLst>
                                        <p:tav tm="0" fmla="#ppt_y-sin(pi*$)/81">
                                          <p:val>
                                            <p:fltVal val="0"/>
                                          </p:val>
                                        </p:tav>
                                        <p:tav tm="100000">
                                          <p:val>
                                            <p:fltVal val="1"/>
                                          </p:val>
                                        </p:tav>
                                      </p:tavLst>
                                    </p:anim>
                                    <p:animScale>
                                      <p:cBhvr>
                                        <p:cTn id="75" dur="26">
                                          <p:stCondLst>
                                            <p:cond delay="650"/>
                                          </p:stCondLst>
                                        </p:cTn>
                                        <p:tgtEl>
                                          <p:spTgt spid="217"/>
                                        </p:tgtEl>
                                      </p:cBhvr>
                                      <p:to x="100000" y="60000"/>
                                    </p:animScale>
                                    <p:animScale>
                                      <p:cBhvr>
                                        <p:cTn id="76" dur="166" decel="50000">
                                          <p:stCondLst>
                                            <p:cond delay="676"/>
                                          </p:stCondLst>
                                        </p:cTn>
                                        <p:tgtEl>
                                          <p:spTgt spid="217"/>
                                        </p:tgtEl>
                                      </p:cBhvr>
                                      <p:to x="100000" y="100000"/>
                                    </p:animScale>
                                    <p:animScale>
                                      <p:cBhvr>
                                        <p:cTn id="77" dur="26">
                                          <p:stCondLst>
                                            <p:cond delay="1312"/>
                                          </p:stCondLst>
                                        </p:cTn>
                                        <p:tgtEl>
                                          <p:spTgt spid="217"/>
                                        </p:tgtEl>
                                      </p:cBhvr>
                                      <p:to x="100000" y="80000"/>
                                    </p:animScale>
                                    <p:animScale>
                                      <p:cBhvr>
                                        <p:cTn id="78" dur="166" decel="50000">
                                          <p:stCondLst>
                                            <p:cond delay="1338"/>
                                          </p:stCondLst>
                                        </p:cTn>
                                        <p:tgtEl>
                                          <p:spTgt spid="217"/>
                                        </p:tgtEl>
                                      </p:cBhvr>
                                      <p:to x="100000" y="100000"/>
                                    </p:animScale>
                                    <p:animScale>
                                      <p:cBhvr>
                                        <p:cTn id="79" dur="26">
                                          <p:stCondLst>
                                            <p:cond delay="1642"/>
                                          </p:stCondLst>
                                        </p:cTn>
                                        <p:tgtEl>
                                          <p:spTgt spid="217"/>
                                        </p:tgtEl>
                                      </p:cBhvr>
                                      <p:to x="100000" y="90000"/>
                                    </p:animScale>
                                    <p:animScale>
                                      <p:cBhvr>
                                        <p:cTn id="80" dur="166" decel="50000">
                                          <p:stCondLst>
                                            <p:cond delay="1668"/>
                                          </p:stCondLst>
                                        </p:cTn>
                                        <p:tgtEl>
                                          <p:spTgt spid="217"/>
                                        </p:tgtEl>
                                      </p:cBhvr>
                                      <p:to x="100000" y="100000"/>
                                    </p:animScale>
                                    <p:animScale>
                                      <p:cBhvr>
                                        <p:cTn id="81" dur="26">
                                          <p:stCondLst>
                                            <p:cond delay="1808"/>
                                          </p:stCondLst>
                                        </p:cTn>
                                        <p:tgtEl>
                                          <p:spTgt spid="217"/>
                                        </p:tgtEl>
                                      </p:cBhvr>
                                      <p:to x="100000" y="95000"/>
                                    </p:animScale>
                                    <p:animScale>
                                      <p:cBhvr>
                                        <p:cTn id="82" dur="166" decel="50000">
                                          <p:stCondLst>
                                            <p:cond delay="1834"/>
                                          </p:stCondLst>
                                        </p:cTn>
                                        <p:tgtEl>
                                          <p:spTgt spid="217"/>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4">
                                            <p:txEl>
                                              <p:pRg st="2" end="2"/>
                                            </p:txEl>
                                          </p:spTgt>
                                        </p:tgtEl>
                                        <p:attrNameLst>
                                          <p:attrName>style.visibility</p:attrName>
                                        </p:attrNameLst>
                                      </p:cBhvr>
                                      <p:to>
                                        <p:strVal val="visible"/>
                                      </p:to>
                                    </p:set>
                                  </p:childTnLst>
                                </p:cTn>
                              </p:par>
                              <p:par>
                                <p:cTn id="87" presetID="1" presetClass="exit" presetSubtype="0" fill="hold" grpId="0" nodeType="withEffect">
                                  <p:stCondLst>
                                    <p:cond delay="0"/>
                                  </p:stCondLst>
                                  <p:childTnLst>
                                    <p:set>
                                      <p:cBhvr>
                                        <p:cTn id="88" dur="1" fill="hold">
                                          <p:stCondLst>
                                            <p:cond delay="0"/>
                                          </p:stCondLst>
                                        </p:cTn>
                                        <p:tgtEl>
                                          <p:spTgt spid="10">
                                            <p:txEl>
                                              <p:pRg st="0" end="0"/>
                                            </p:txEl>
                                          </p:spTgt>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73"/>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2"/>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3"/>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217"/>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34"/>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34">
                                            <p:txEl>
                                              <p:pRg st="0" end="0"/>
                                            </p:txEl>
                                          </p:spTgt>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179"/>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allAtOnce"/>
      <p:bldP spid="12" grpId="0"/>
      <p:bldP spid="12" grpId="1"/>
      <p:bldP spid="13" grpId="0"/>
      <p:bldP spid="1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7" name="TextBox 6"/>
          <p:cNvSpPr txBox="1"/>
          <p:nvPr/>
        </p:nvSpPr>
        <p:spPr>
          <a:xfrm>
            <a:off x="76199" y="108857"/>
            <a:ext cx="12028283"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#319 Ye Elders of Israel</a:t>
            </a:r>
          </a:p>
          <a:p>
            <a:endParaRPr lang="en-US" dirty="0">
              <a:solidFill>
                <a:schemeClr val="bg1"/>
              </a:solidFill>
            </a:endParaRPr>
          </a:p>
          <a:p>
            <a:r>
              <a:rPr lang="en-US" dirty="0">
                <a:solidFill>
                  <a:schemeClr val="bg1"/>
                </a:solidFill>
              </a:rPr>
              <a:t>1.   Old Testament Institute Manual  </a:t>
            </a:r>
            <a:r>
              <a:rPr lang="en-US" i="1" dirty="0">
                <a:solidFill>
                  <a:schemeClr val="bg1"/>
                </a:solidFill>
              </a:rPr>
              <a:t>The Babylonian Captivity Chapter 24</a:t>
            </a:r>
            <a:r>
              <a:rPr lang="en-US" dirty="0">
                <a:solidFill>
                  <a:schemeClr val="bg1"/>
                </a:solidFill>
              </a:rPr>
              <a:t> </a:t>
            </a:r>
          </a:p>
          <a:p>
            <a:pPr marL="342900" indent="-342900">
              <a:buAutoNum type="arabicPeriod" startAt="2"/>
            </a:pPr>
            <a:r>
              <a:rPr lang="en-US" i="1" dirty="0">
                <a:solidFill>
                  <a:schemeClr val="bg1"/>
                </a:solidFill>
              </a:rPr>
              <a:t>For the Strength of Youth</a:t>
            </a:r>
            <a:r>
              <a:rPr lang="en-US" dirty="0">
                <a:solidFill>
                  <a:schemeClr val="bg1"/>
                </a:solidFill>
              </a:rPr>
              <a:t>[booklet, 2011], ii.</a:t>
            </a:r>
          </a:p>
          <a:p>
            <a:pPr marL="342900" indent="-342900">
              <a:buFontTx/>
              <a:buAutoNum type="arabicPeriod" startAt="2"/>
            </a:pPr>
            <a:r>
              <a:rPr lang="en-US" i="1" dirty="0">
                <a:solidFill>
                  <a:schemeClr val="bg1"/>
                </a:solidFill>
              </a:rPr>
              <a:t>Gordon B. Hinckley A Prophet’s Counsel and Prayer for Youth</a:t>
            </a:r>
            <a:r>
              <a:rPr lang="en-US" dirty="0">
                <a:solidFill>
                  <a:schemeClr val="bg1"/>
                </a:solidFill>
              </a:rPr>
              <a:t> Text of a talk given to youth and young single adults on 12 November 2000 at the Conference Center in Salt Lake City and broadcast by satellite throughout the Church.</a:t>
            </a:r>
          </a:p>
          <a:p>
            <a:pPr marL="342900" indent="-342900">
              <a:buAutoNum type="arabicPeriod" startAt="4"/>
            </a:pPr>
            <a:r>
              <a:rPr lang="en-US" dirty="0">
                <a:solidFill>
                  <a:schemeClr val="bg1"/>
                </a:solidFill>
              </a:rPr>
              <a:t>Elder Boyd K. Packer Counsel to Youth Oct. 2011 Gen. Conf.</a:t>
            </a:r>
          </a:p>
          <a:p>
            <a:pPr marL="342900" indent="-342900">
              <a:buFontTx/>
              <a:buAutoNum type="arabicPeriod" startAt="4"/>
            </a:pPr>
            <a:r>
              <a:rPr lang="en-US" dirty="0">
                <a:solidFill>
                  <a:schemeClr val="bg1"/>
                </a:solidFill>
              </a:rPr>
              <a:t>President Henry B. </a:t>
            </a:r>
            <a:r>
              <a:rPr lang="en-US" dirty="0" err="1">
                <a:solidFill>
                  <a:schemeClr val="bg1"/>
                </a:solidFill>
              </a:rPr>
              <a:t>Eyring</a:t>
            </a:r>
            <a:r>
              <a:rPr lang="en-US" dirty="0">
                <a:solidFill>
                  <a:schemeClr val="bg1"/>
                </a:solidFill>
              </a:rPr>
              <a:t> </a:t>
            </a:r>
            <a:r>
              <a:rPr lang="en-US" i="1" dirty="0">
                <a:solidFill>
                  <a:schemeClr val="bg1"/>
                </a:solidFill>
              </a:rPr>
              <a:t>Help Them Aim High </a:t>
            </a:r>
            <a:r>
              <a:rPr lang="en-US" dirty="0">
                <a:solidFill>
                  <a:schemeClr val="bg1"/>
                </a:solidFill>
              </a:rPr>
              <a:t>Oct. 2012 Gen. Conf.</a:t>
            </a:r>
          </a:p>
          <a:p>
            <a:pPr marL="342900" indent="-342900">
              <a:buFontTx/>
              <a:buAutoNum type="arabicPeriod" startAt="4"/>
            </a:pPr>
            <a:r>
              <a:rPr lang="en-US" dirty="0">
                <a:solidFill>
                  <a:schemeClr val="bg1"/>
                </a:solidFill>
              </a:rPr>
              <a:t>Elder David A. Bednar </a:t>
            </a:r>
            <a:r>
              <a:rPr lang="en-US" i="1" dirty="0">
                <a:solidFill>
                  <a:schemeClr val="bg1"/>
                </a:solidFill>
              </a:rPr>
              <a:t>Always Retain a Remission of Your Sins </a:t>
            </a:r>
            <a:r>
              <a:rPr lang="en-US" dirty="0">
                <a:solidFill>
                  <a:schemeClr val="bg1"/>
                </a:solidFill>
              </a:rPr>
              <a:t>April 2016 Gen. Conf.</a:t>
            </a:r>
          </a:p>
          <a:p>
            <a:pPr marL="342900" indent="-342900">
              <a:buFontTx/>
              <a:buAutoNum type="arabicPeriod" startAt="4"/>
            </a:pPr>
            <a:r>
              <a:rPr lang="en-US" dirty="0">
                <a:solidFill>
                  <a:schemeClr val="bg1"/>
                </a:solidFill>
              </a:rPr>
              <a:t>President Thomas S. Monson </a:t>
            </a:r>
            <a:r>
              <a:rPr lang="en-US" i="1" dirty="0">
                <a:solidFill>
                  <a:schemeClr val="bg1"/>
                </a:solidFill>
              </a:rPr>
              <a:t>Choices </a:t>
            </a:r>
            <a:r>
              <a:rPr lang="en-US" dirty="0">
                <a:solidFill>
                  <a:schemeClr val="bg1"/>
                </a:solidFill>
              </a:rPr>
              <a:t>April 2016 Gen. Conf.</a:t>
            </a:r>
          </a:p>
          <a:p>
            <a:pPr marL="342900" indent="-342900">
              <a:buAutoNum type="arabicPeriod" startAt="8"/>
            </a:pPr>
            <a:r>
              <a:rPr lang="en-US" dirty="0">
                <a:solidFill>
                  <a:schemeClr val="bg1"/>
                </a:solidFill>
              </a:rPr>
              <a:t>Ezra Taft Benson Beware of Pride April 1989 Gen. Conf.</a:t>
            </a:r>
          </a:p>
          <a:p>
            <a:pPr marL="342900" indent="-342900">
              <a:buAutoNum type="arabicPeriod" startAt="8"/>
            </a:pPr>
            <a:r>
              <a:rPr lang="en-US" dirty="0">
                <a:solidFill>
                  <a:schemeClr val="bg1"/>
                </a:solidFill>
              </a:rPr>
              <a:t>J. A. Thompson, </a:t>
            </a:r>
            <a:r>
              <a:rPr lang="en-US" i="1" dirty="0">
                <a:solidFill>
                  <a:schemeClr val="bg1"/>
                </a:solidFill>
              </a:rPr>
              <a:t>The Book of Jeremiah,</a:t>
            </a:r>
            <a:r>
              <a:rPr lang="en-US" dirty="0">
                <a:solidFill>
                  <a:schemeClr val="bg1"/>
                </a:solidFill>
              </a:rPr>
              <a:t> The New International Commentary on the Old Testament, p. 683.)</a:t>
            </a:r>
          </a:p>
          <a:p>
            <a:pPr marL="342900" indent="-342900">
              <a:buAutoNum type="arabicPeriod" startAt="8"/>
            </a:pPr>
            <a:r>
              <a:rPr lang="en-US" dirty="0">
                <a:solidFill>
                  <a:schemeClr val="bg1"/>
                </a:solidFill>
              </a:rPr>
              <a:t>Old Testament Seminary Handbook</a:t>
            </a:r>
          </a:p>
          <a:p>
            <a:pPr marL="342900" indent="-342900">
              <a:buAutoNum type="arabicPeriod" startAt="8"/>
            </a:pPr>
            <a:endParaRPr lang="en-US" dirty="0">
              <a:solidFill>
                <a:schemeClr val="bg1"/>
              </a:solidFill>
            </a:endParaRPr>
          </a:p>
          <a:p>
            <a:pPr marL="342900" indent="-342900">
              <a:buAutoNum type="arabicPeriod" startAt="8"/>
            </a:pPr>
            <a:endParaRPr lang="en-US" dirty="0">
              <a:solidFill>
                <a:schemeClr val="bg1"/>
              </a:solidFill>
            </a:endParaRPr>
          </a:p>
          <a:p>
            <a:r>
              <a:rPr lang="en-US" dirty="0">
                <a:solidFill>
                  <a:schemeClr val="bg1"/>
                </a:solidFill>
              </a:rPr>
              <a:t>See also: https://www.lds.org/general-conference/1989/04/beware-of-pride?lang=eng</a:t>
            </a:r>
          </a:p>
          <a:p>
            <a:pPr marL="342900" indent="-342900">
              <a:buFontTx/>
              <a:buAutoNum type="arabicPeriod" startAt="4"/>
            </a:pPr>
            <a:endParaRPr lang="en-US" dirty="0">
              <a:solidFill>
                <a:schemeClr val="bg1"/>
              </a:solidFill>
            </a:endParaRPr>
          </a:p>
          <a:p>
            <a:pPr marL="342900" indent="-342900">
              <a:buAutoNum type="arabicPeriod" startAt="4"/>
            </a:pPr>
            <a:endParaRPr lang="en-US" dirty="0">
              <a:solidFill>
                <a:schemeClr val="bg1"/>
              </a:solidFill>
            </a:endParaRPr>
          </a:p>
        </p:txBody>
      </p:sp>
      <p:sp>
        <p:nvSpPr>
          <p:cNvPr id="5" name="Footer Placeholder 14">
            <a:extLst>
              <a:ext uri="{FF2B5EF4-FFF2-40B4-BE49-F238E27FC236}">
                <a16:creationId xmlns:a16="http://schemas.microsoft.com/office/drawing/2014/main" id="{930C1888-D7FA-4E00-8B41-125C4CA5424E}"/>
              </a:ext>
            </a:extLst>
          </p:cNvPr>
          <p:cNvSpPr>
            <a:spLocks noGrp="1"/>
          </p:cNvSpPr>
          <p:nvPr/>
        </p:nvSpPr>
        <p:spPr>
          <a:xfrm>
            <a:off x="76199" y="649018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750816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15663"/>
            <a:ext cx="6364586" cy="3046988"/>
          </a:xfrm>
          <a:prstGeom prst="rect">
            <a:avLst/>
          </a:prstGeom>
          <a:ln>
            <a:solidFill>
              <a:schemeClr val="tx1"/>
            </a:solidFill>
          </a:ln>
        </p:spPr>
        <p:txBody>
          <a:bodyPr wrap="square">
            <a:spAutoFit/>
          </a:bodyPr>
          <a:lstStyle/>
          <a:p>
            <a:pPr fontAlgn="base"/>
            <a:r>
              <a:rPr lang="en-US" sz="1200" b="1" dirty="0"/>
              <a:t>Jeremiah Approaches People of Judah (The Remnant) Jeremiah 42:</a:t>
            </a:r>
          </a:p>
          <a:p>
            <a:pPr fontAlgn="base"/>
            <a:r>
              <a:rPr lang="en-US" sz="1200" dirty="0"/>
              <a:t>“After this incident, Jeremiah was approached by the people of Judah, who asked him to pray to God in their behalf and ask His advice and counsel. The prophet did pray, and the Lord advised the people to stay in Judah and be blessed. They were told not to be afraid of the king of Babylon; the Lord would save them and deliver them from his hand and have compassion upon them. On the other hand, if they went to Egypt to escape war and hunger, they should be severely disappointed. They were told that famine, pestilence, and the sword would be their terrible lot. (42:1–22) But the stubborn Jews refused to heed the Lord’s words through Jeremiah and proceeded into Egypt, taking the hapless prophet and his scribe Baruch with them. (43:1–7) “At </a:t>
            </a:r>
            <a:r>
              <a:rPr lang="en-US" sz="1200" dirty="0" err="1"/>
              <a:t>Tahpanhes</a:t>
            </a:r>
            <a:r>
              <a:rPr lang="en-US" sz="1200" dirty="0"/>
              <a:t>, the word of the Lord came to Jeremiah predicting the destruction of Egypt at the hands of the same Nebuchadnezzar who had destroyed Jerusalem: [Jeremiah 43:8–13].</a:t>
            </a:r>
          </a:p>
          <a:p>
            <a:pPr fontAlgn="base"/>
            <a:r>
              <a:rPr lang="en-US" sz="1200" dirty="0"/>
              <a:t>“Thus the disobedient Jews who had escaped from troubles in Judah would meet them head-on in Egypt. (See also 44:12–14.) Jeremiah continued to castigate them for their idolatrous worship of the ‘queen of heaven,’ but they refused to heed his words. (44:15–30).” (Sperry, </a:t>
            </a:r>
            <a:r>
              <a:rPr lang="en-US" sz="1200" i="1" dirty="0"/>
              <a:t>Voice of Israel’s Prophets,</a:t>
            </a:r>
            <a:r>
              <a:rPr lang="en-US" sz="1200" dirty="0"/>
              <a:t> pp. 184–85.)</a:t>
            </a:r>
          </a:p>
          <a:p>
            <a:pPr fontAlgn="base"/>
            <a:r>
              <a:rPr lang="en-US" sz="1200" dirty="0"/>
              <a:t>OT Institute Manual Chapter 24</a:t>
            </a:r>
          </a:p>
        </p:txBody>
      </p:sp>
      <p:sp>
        <p:nvSpPr>
          <p:cNvPr id="3" name="Rectangle 2"/>
          <p:cNvSpPr/>
          <p:nvPr/>
        </p:nvSpPr>
        <p:spPr>
          <a:xfrm>
            <a:off x="0" y="0"/>
            <a:ext cx="6364586" cy="1015663"/>
          </a:xfrm>
          <a:prstGeom prst="rect">
            <a:avLst/>
          </a:prstGeom>
          <a:ln>
            <a:solidFill>
              <a:schemeClr val="tx1"/>
            </a:solidFill>
          </a:ln>
        </p:spPr>
        <p:txBody>
          <a:bodyPr wrap="square">
            <a:spAutoFit/>
          </a:bodyPr>
          <a:lstStyle/>
          <a:p>
            <a:pPr fontAlgn="base"/>
            <a:r>
              <a:rPr lang="en-US" sz="1200" b="1" dirty="0" err="1"/>
              <a:t>Chimham</a:t>
            </a:r>
            <a:r>
              <a:rPr lang="en-US" sz="1200" b="1" dirty="0"/>
              <a:t>: Jeremiah 41:7</a:t>
            </a:r>
          </a:p>
          <a:p>
            <a:pPr fontAlgn="base"/>
            <a:r>
              <a:rPr lang="en-US" sz="1200" dirty="0"/>
              <a:t> If the reading </a:t>
            </a:r>
            <a:r>
              <a:rPr lang="en-US" sz="1200" dirty="0" err="1"/>
              <a:t>geruth</a:t>
            </a:r>
            <a:r>
              <a:rPr lang="en-US" sz="1200" dirty="0"/>
              <a:t> is correct, a "lodging-place" or "khan" on the highway to Egypt, may be meant (Jeremiah 41:17). It may have been built by </a:t>
            </a:r>
            <a:r>
              <a:rPr lang="en-US" sz="1200" dirty="0" err="1"/>
              <a:t>Chimham</a:t>
            </a:r>
            <a:r>
              <a:rPr lang="en-US" sz="1200" dirty="0"/>
              <a:t> son of </a:t>
            </a:r>
            <a:r>
              <a:rPr lang="en-US" sz="1200" dirty="0" err="1"/>
              <a:t>Barzillai</a:t>
            </a:r>
            <a:r>
              <a:rPr lang="en-US" sz="1200" dirty="0"/>
              <a:t>; or it may have been named from him as owner of the land on which it stood. But probably with Josephus we should read </a:t>
            </a:r>
            <a:r>
              <a:rPr lang="en-US" sz="1200" dirty="0" err="1"/>
              <a:t>gidhroth</a:t>
            </a:r>
            <a:r>
              <a:rPr lang="en-US" sz="1200" dirty="0"/>
              <a:t>, "hurdles" or "sheep pens" (Ant., X, ix, 5). </a:t>
            </a:r>
            <a:r>
              <a:rPr lang="en-US" sz="1200" dirty="0" err="1"/>
              <a:t>Biblehub</a:t>
            </a:r>
            <a:endParaRPr lang="en-US" sz="1200" dirty="0"/>
          </a:p>
        </p:txBody>
      </p:sp>
      <p:sp>
        <p:nvSpPr>
          <p:cNvPr id="6" name="Rectangle 5"/>
          <p:cNvSpPr/>
          <p:nvPr/>
        </p:nvSpPr>
        <p:spPr>
          <a:xfrm>
            <a:off x="6364586" y="0"/>
            <a:ext cx="5827414" cy="2970044"/>
          </a:xfrm>
          <a:prstGeom prst="rect">
            <a:avLst/>
          </a:prstGeom>
          <a:ln>
            <a:solidFill>
              <a:schemeClr val="tx1"/>
            </a:solidFill>
          </a:ln>
        </p:spPr>
        <p:txBody>
          <a:bodyPr wrap="square">
            <a:spAutoFit/>
          </a:bodyPr>
          <a:lstStyle/>
          <a:p>
            <a:r>
              <a:rPr lang="en-US" sz="1100" b="1" dirty="0"/>
              <a:t>Pride: Jeremiah 43: 2-3</a:t>
            </a:r>
          </a:p>
          <a:p>
            <a:r>
              <a:rPr lang="en-US" sz="1100" dirty="0"/>
              <a:t>When pride has a hold on our hearts, we lose our independence of the world and deliver our freedoms to the bondage of men’s judgment. The world shouts louder than the whisperings of the Holy Ghost. The reasoning of men overrides the revelations of God, and the proud let go of the iron rod. (See 1 Ne. 8:19–28; 1 Ne. 11:25; 1 Ne. 15:23–24.)</a:t>
            </a:r>
          </a:p>
          <a:p>
            <a:r>
              <a:rPr lang="en-US" sz="1100" dirty="0"/>
              <a:t>Pride is a sin that can readily be seen in others but is rarely admitted in ourselves. Most of us consider pride to be a sin of those on the top, such as the rich and the learned, looking down at the rest of us. (See 2 Ne. 9:42.) There is, however, a far more common ailment among us—and that is pride from the bottom looking up. It is manifest in so many ways, such as faultfinding, gossiping, backbiting, murmuring, living beyond our means, envying, coveting, withholding gratitude and praise that might lift another, and being unforgiving and jealous.</a:t>
            </a:r>
          </a:p>
          <a:p>
            <a:r>
              <a:rPr lang="en-US" sz="1100" dirty="0"/>
              <a:t>Disobedience is essentially a prideful power struggle against someone in authority over us. It can be a parent, a priesthood leader, a teacher, or ultimately God. A proud person hates the fact that someone is above him. He thinks this lowers his position.</a:t>
            </a:r>
          </a:p>
          <a:p>
            <a:r>
              <a:rPr lang="en-US" sz="1100" dirty="0"/>
              <a:t>Selfishness is one of the more common faces of pride. “How everything affects me” is the center of all that matters—self-conceit, self-pity, worldly self-fulfillment, self-gratification, and self-seeking. Source: (8)</a:t>
            </a:r>
          </a:p>
        </p:txBody>
      </p:sp>
      <p:sp>
        <p:nvSpPr>
          <p:cNvPr id="7" name="Rectangle 6"/>
          <p:cNvSpPr/>
          <p:nvPr/>
        </p:nvSpPr>
        <p:spPr>
          <a:xfrm>
            <a:off x="0" y="4062651"/>
            <a:ext cx="6364586" cy="1954381"/>
          </a:xfrm>
          <a:prstGeom prst="rect">
            <a:avLst/>
          </a:prstGeom>
          <a:ln>
            <a:solidFill>
              <a:schemeClr val="tx1"/>
            </a:solidFill>
          </a:ln>
        </p:spPr>
        <p:txBody>
          <a:bodyPr wrap="square">
            <a:spAutoFit/>
          </a:bodyPr>
          <a:lstStyle/>
          <a:p>
            <a:r>
              <a:rPr lang="en-US" sz="1100" b="1" dirty="0"/>
              <a:t>Ignoring the Commandments   Jeremiah 42:2:</a:t>
            </a:r>
          </a:p>
          <a:p>
            <a:r>
              <a:rPr lang="en-US" sz="1100" dirty="0"/>
              <a:t>“Why do prophets proclaim unpopular commandments and call society to repentance for rejecting, modifying, and even ignoring the commandments? The reason is very simple. Upon receiving revelation, prophets have no choice but to proclaim and reaffirm that which God has given them to tell the world. Prophets do this knowing full well the price they may have to pay. Some who choose not to live the commandments make every effort to defame the character of the prophets and demean their personal integrity and reputation. In response, the prophets remain silent and merely turn the other cheek. The world may see this as weakness, but it is one of the greatest strengths a [person] can have—to be faithful, unyielding, and unwavering to that which he [or she] knows to be true, accepting whatever consequences may follow.” Elder Robert D. Hales(“If Thou Wilt Enter into Life, Keep the Commandments,”</a:t>
            </a:r>
            <a:r>
              <a:rPr lang="en-US" sz="1100" i="1" dirty="0"/>
              <a:t> Ensign,</a:t>
            </a:r>
            <a:r>
              <a:rPr lang="en-US" sz="1100" dirty="0"/>
              <a:t> May 1996, 37). </a:t>
            </a:r>
          </a:p>
        </p:txBody>
      </p:sp>
      <p:sp>
        <p:nvSpPr>
          <p:cNvPr id="8" name="Rectangle 7"/>
          <p:cNvSpPr/>
          <p:nvPr/>
        </p:nvSpPr>
        <p:spPr>
          <a:xfrm>
            <a:off x="6364586" y="2970044"/>
            <a:ext cx="5501489" cy="3139321"/>
          </a:xfrm>
          <a:prstGeom prst="rect">
            <a:avLst/>
          </a:prstGeom>
          <a:ln>
            <a:solidFill>
              <a:schemeClr val="tx1"/>
            </a:solidFill>
          </a:ln>
        </p:spPr>
        <p:txBody>
          <a:bodyPr wrap="square">
            <a:spAutoFit/>
          </a:bodyPr>
          <a:lstStyle/>
          <a:p>
            <a:r>
              <a:rPr lang="en-US" sz="1100" b="1" dirty="0"/>
              <a:t>Destruction of Egypt  Jeremiah 46:</a:t>
            </a:r>
          </a:p>
          <a:p>
            <a:r>
              <a:rPr lang="en-US" sz="1100" dirty="0"/>
              <a:t>The “brigandines” in verse 4 were a coat of mail or armor, usually made of overlapping metal scales like the scales of a fish. The “day of the Lord” (v. 10) refers to the Second Coming (see Joel 1:15; Amos 5:18). </a:t>
            </a:r>
          </a:p>
          <a:p>
            <a:endParaRPr lang="en-US" sz="1100" dirty="0"/>
          </a:p>
          <a:p>
            <a:r>
              <a:rPr lang="en-US" sz="1100" dirty="0"/>
              <a:t>It will be a “day of vengeance, that he may avenge him of his adversaries” (v. 10). Verses 14 and 25 mention Egyptian cities. </a:t>
            </a:r>
            <a:r>
              <a:rPr lang="en-US" sz="1100" i="1" dirty="0"/>
              <a:t>No</a:t>
            </a:r>
            <a:r>
              <a:rPr lang="en-US" sz="1100" dirty="0"/>
              <a:t> is a name for Jupiter’s city, or Thebes. Egypt is described as a fair heifer, but destruction would come to her from the north (Babylon) (see v. 20). Amidst all this turmoil, however, Israel was promised that the Lord would save her </a:t>
            </a:r>
            <a:r>
              <a:rPr lang="en-US" sz="1100" i="1" dirty="0"/>
              <a:t>and her seed</a:t>
            </a:r>
            <a:r>
              <a:rPr lang="en-US" sz="1100" dirty="0"/>
              <a:t> and that she would return, for the Lord Himself would be with her. The last two verses are the only ones in chapter 46 that were not fulfilled in Jeremiah’s time or shortly thereafter.</a:t>
            </a:r>
          </a:p>
          <a:p>
            <a:endParaRPr lang="en-US" sz="1100" dirty="0"/>
          </a:p>
          <a:p>
            <a:r>
              <a:rPr lang="en-US" sz="1100" b="1" dirty="0"/>
              <a:t>Destruction of Philistines: Jeremiah 47:</a:t>
            </a:r>
          </a:p>
          <a:p>
            <a:endParaRPr lang="en-US" sz="1100" dirty="0"/>
          </a:p>
          <a:p>
            <a:r>
              <a:rPr lang="en-US" sz="1100" dirty="0"/>
              <a:t>The “waters” that “rise up out of the north” (v. 2) refers to a multitude of people coming from Chaldea. The stamping of hoofs, the rushing of chariots, and the rumbling of wheels describe a war. The destruction is attributed to the Lord, who allows wicked nations to do such things against those who have become ripe in iniquity.</a:t>
            </a:r>
          </a:p>
        </p:txBody>
      </p:sp>
    </p:spTree>
    <p:extLst>
      <p:ext uri="{BB962C8B-B14F-4D97-AF65-F5344CB8AC3E}">
        <p14:creationId xmlns:p14="http://schemas.microsoft.com/office/powerpoint/2010/main" val="1146484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07"/>
            <a:ext cx="5501489" cy="5847755"/>
          </a:xfrm>
          <a:prstGeom prst="rect">
            <a:avLst/>
          </a:prstGeom>
          <a:ln>
            <a:solidFill>
              <a:schemeClr val="tx1"/>
            </a:solidFill>
          </a:ln>
        </p:spPr>
        <p:txBody>
          <a:bodyPr wrap="square">
            <a:spAutoFit/>
          </a:bodyPr>
          <a:lstStyle/>
          <a:p>
            <a:r>
              <a:rPr lang="en-US" sz="1100" b="1" dirty="0"/>
              <a:t>Destruction of Egypt  Jeremiah 46:</a:t>
            </a:r>
          </a:p>
          <a:p>
            <a:r>
              <a:rPr lang="en-US" sz="1100" dirty="0"/>
              <a:t>The “brigandines” in verse 4 were a coat of mail or armor, usually made of overlapping metal scales like the scales of a fish. The “day of the Lord” (v. 10) refers to the Second Coming (see Joel 1:15; Amos 5:18). </a:t>
            </a:r>
          </a:p>
          <a:p>
            <a:endParaRPr lang="en-US" sz="1100" dirty="0"/>
          </a:p>
          <a:p>
            <a:r>
              <a:rPr lang="en-US" sz="1100" dirty="0"/>
              <a:t>It will be a “day of vengeance, that he may avenge him of his adversaries” (v. 10). Verses 14 and 25 mention Egyptian cities. </a:t>
            </a:r>
            <a:r>
              <a:rPr lang="en-US" sz="1100" i="1" dirty="0"/>
              <a:t>No</a:t>
            </a:r>
            <a:r>
              <a:rPr lang="en-US" sz="1100" dirty="0"/>
              <a:t> is a name for Jupiter’s city, or Thebes. Egypt is described as a fair heifer, but destruction would come to her from the north (Babylon) (see v. 20). Amidst all this turmoil, however, Israel was promised that the Lord would save her </a:t>
            </a:r>
            <a:r>
              <a:rPr lang="en-US" sz="1100" i="1" dirty="0"/>
              <a:t>and her seed</a:t>
            </a:r>
            <a:r>
              <a:rPr lang="en-US" sz="1100" dirty="0"/>
              <a:t> and that she would return, for the Lord Himself would be with her. The last two verses are the only ones in chapter 46 that were not fulfilled in Jeremiah’s time or shortly thereafter.</a:t>
            </a:r>
          </a:p>
          <a:p>
            <a:endParaRPr lang="en-US" sz="1100" dirty="0"/>
          </a:p>
          <a:p>
            <a:r>
              <a:rPr lang="en-US" sz="1100" b="1" dirty="0"/>
              <a:t>Destruction of Philistines: Jeremiah 47:</a:t>
            </a:r>
          </a:p>
          <a:p>
            <a:endParaRPr lang="en-US" sz="1100" dirty="0"/>
          </a:p>
          <a:p>
            <a:r>
              <a:rPr lang="en-US" sz="1100" dirty="0"/>
              <a:t>The “waters” that “rise up out of the north” (v. 2) refers to a multitude of people coming from Chaldea. The stamping of hoofs, the rushing of chariots, and the rumbling of wheels describe a war. The destruction is attributed to the Lord, who allows wicked nations to do such things against those who have become ripe in iniquity.</a:t>
            </a:r>
          </a:p>
          <a:p>
            <a:endParaRPr lang="en-US" sz="1100" dirty="0"/>
          </a:p>
          <a:p>
            <a:r>
              <a:rPr lang="en-US" sz="1100" b="1" dirty="0"/>
              <a:t>Destruction of Moab: Jeremiah 48: </a:t>
            </a:r>
          </a:p>
          <a:p>
            <a:endParaRPr lang="en-US" sz="1100" dirty="0"/>
          </a:p>
          <a:p>
            <a:r>
              <a:rPr lang="en-US" sz="1100" dirty="0"/>
              <a:t>Moab was doomed to destruction, and the Lord pronounced a curse upon her enemies if they did not proceed to destroy her. God is the author of life and has the right to give and take it. These people had forfeited their lives by their idolatry and other crimes. The wrath of God is seen in verse 35 where He pronounces doom on those who deceive the people in attempting to practice their idolatry in the holy places. Verse 42 predicts that Moab will be destroyed as a people. The implication is not that all the Moabites would be destroyed, but that their identity as a people would cease. This prophecy was fulfilled literally, even though people continued to live in the land of Moab. They were taken captive by the Chaldeans and never afterward resumed their status as a nation. Verse 47 promises that the Lord will “bring again the captivity of Moab in the latter days.” This passage could mean the conversion of the remnants of these people to the gospel in the last days.</a:t>
            </a:r>
          </a:p>
          <a:p>
            <a:endParaRPr lang="en-US" sz="1100" dirty="0"/>
          </a:p>
          <a:p>
            <a:endParaRPr lang="en-US" sz="1100" dirty="0"/>
          </a:p>
        </p:txBody>
      </p:sp>
      <p:sp>
        <p:nvSpPr>
          <p:cNvPr id="9" name="Rectangle 8"/>
          <p:cNvSpPr/>
          <p:nvPr/>
        </p:nvSpPr>
        <p:spPr>
          <a:xfrm>
            <a:off x="5501489" y="507"/>
            <a:ext cx="6690511" cy="5509200"/>
          </a:xfrm>
          <a:prstGeom prst="rect">
            <a:avLst/>
          </a:prstGeom>
          <a:ln>
            <a:solidFill>
              <a:schemeClr val="tx1"/>
            </a:solidFill>
          </a:ln>
        </p:spPr>
        <p:txBody>
          <a:bodyPr wrap="square">
            <a:spAutoFit/>
          </a:bodyPr>
          <a:lstStyle/>
          <a:p>
            <a:pPr fontAlgn="base"/>
            <a:r>
              <a:rPr lang="en-US" sz="1100" b="1" dirty="0"/>
              <a:t>Destruction to the Ammonites, Edom, Kadar, </a:t>
            </a:r>
            <a:r>
              <a:rPr lang="en-US" sz="1100" b="1" dirty="0" err="1"/>
              <a:t>Hazor</a:t>
            </a:r>
            <a:r>
              <a:rPr lang="en-US" sz="1100" b="1" dirty="0"/>
              <a:t>, and Elam: Jeremiah 49:</a:t>
            </a:r>
          </a:p>
          <a:p>
            <a:pPr fontAlgn="base"/>
            <a:endParaRPr lang="en-US" sz="1100" b="1" dirty="0"/>
          </a:p>
          <a:p>
            <a:pPr fontAlgn="base"/>
            <a:r>
              <a:rPr lang="en-US" sz="1100" dirty="0"/>
              <a:t>It is believed that this prophecy was given after the capture of Jerusalem. The Ammonites had taken advantage of the depressed condition of Israel and invaded their territories, hoping to make them their own. Jeremiah intimated that God would preserve the descendants of Israel and bring them home again one day to their inheritances (see v. 2). The promise to the Ammonites (v. 6) was fulfilled when they returned with the Moabites and Israelites with permission given the edict of Cyrus.</a:t>
            </a:r>
          </a:p>
          <a:p>
            <a:pPr fontAlgn="base"/>
            <a:endParaRPr lang="en-US" sz="1100" dirty="0"/>
          </a:p>
          <a:p>
            <a:pPr fontAlgn="base"/>
            <a:r>
              <a:rPr lang="en-US" sz="1100" dirty="0"/>
              <a:t>The Lord said He had made Edom bare (see vv. 7–22), meaning He had uncovered all her hiding places and made them known to her enemies. The widows and orphans of Esau would be cared for by the Lord, who is the best of husbands to the one and the most loving father to the other.</a:t>
            </a:r>
          </a:p>
          <a:p>
            <a:pPr fontAlgn="base"/>
            <a:endParaRPr lang="en-US" sz="1100" dirty="0"/>
          </a:p>
          <a:p>
            <a:pPr fontAlgn="base"/>
            <a:r>
              <a:rPr lang="en-US" sz="1100" dirty="0"/>
              <a:t>Verse 39 speaks of the Lord’s bringing again the captivity of Elam in the latter days. Again, it is supposed that this passage means their conversion, as with the Moabites.</a:t>
            </a:r>
          </a:p>
          <a:p>
            <a:pPr fontAlgn="base"/>
            <a:endParaRPr lang="en-US" sz="1100" dirty="0"/>
          </a:p>
          <a:p>
            <a:pPr fontAlgn="base"/>
            <a:r>
              <a:rPr lang="en-US" sz="1100" b="1" dirty="0"/>
              <a:t>Destruction of Babylon </a:t>
            </a:r>
            <a:r>
              <a:rPr lang="en-US" sz="1100" b="1" u="sng" dirty="0"/>
              <a:t>forever</a:t>
            </a:r>
            <a:r>
              <a:rPr lang="en-US" sz="1100" b="1" dirty="0"/>
              <a:t>: Jeremiah 50:</a:t>
            </a:r>
          </a:p>
          <a:p>
            <a:pPr fontAlgn="base"/>
            <a:endParaRPr lang="en-US" sz="1100" dirty="0"/>
          </a:p>
          <a:p>
            <a:pPr fontAlgn="base"/>
            <a:r>
              <a:rPr lang="en-US" sz="1100" dirty="0"/>
              <a:t>Scattered Israel will be brought again into the lands of their inheritance. They shall seek the Lord and join with Him in a perpetual covenant which cannot be broken. The “assembly of great nations from the north country” (</a:t>
            </a:r>
            <a:r>
              <a:rPr lang="en-US" sz="1100" dirty="0">
                <a:hlinkClick r:id="rId2"/>
              </a:rPr>
              <a:t>v. 9</a:t>
            </a:r>
            <a:r>
              <a:rPr lang="en-US" sz="1100" dirty="0"/>
              <a:t>) is discussed by Clarke: “The army of Cyrus was composed of Medes, Persians, Armenians, </a:t>
            </a:r>
            <a:r>
              <a:rPr lang="en-US" sz="1100" dirty="0" err="1"/>
              <a:t>Caducians</a:t>
            </a:r>
            <a:r>
              <a:rPr lang="en-US" sz="1100" dirty="0"/>
              <a:t>, </a:t>
            </a:r>
            <a:r>
              <a:rPr lang="en-US" sz="1100" dirty="0" err="1"/>
              <a:t>Sacae</a:t>
            </a:r>
            <a:r>
              <a:rPr lang="en-US" sz="1100" dirty="0"/>
              <a:t>, &amp;c. Though all these did not come from the </a:t>
            </a:r>
            <a:r>
              <a:rPr lang="en-US" sz="1100" i="1" dirty="0"/>
              <a:t>north;</a:t>
            </a:r>
            <a:r>
              <a:rPr lang="en-US" sz="1100" dirty="0"/>
              <a:t> yet they were arranged under the </a:t>
            </a:r>
            <a:r>
              <a:rPr lang="en-US" sz="1100" i="1" dirty="0"/>
              <a:t>Medes,</a:t>
            </a:r>
            <a:r>
              <a:rPr lang="en-US" sz="1100" dirty="0"/>
              <a:t> who did come from the north, in reference to Babylon.” (</a:t>
            </a:r>
            <a:r>
              <a:rPr lang="en-US" sz="1100" i="1" dirty="0"/>
              <a:t>Commentary,</a:t>
            </a:r>
            <a:r>
              <a:rPr lang="en-US" sz="1100" dirty="0"/>
              <a:t> 4:383.)</a:t>
            </a:r>
          </a:p>
          <a:p>
            <a:pPr fontAlgn="base"/>
            <a:endParaRPr lang="en-US" sz="1100" dirty="0"/>
          </a:p>
          <a:p>
            <a:pPr fontAlgn="base"/>
            <a:r>
              <a:rPr lang="en-US" sz="1100" dirty="0"/>
              <a:t>By these captors Israel would be “scattered as sheep” (v. 17), and the king of Babylon, Nebuchadnezzar, would be punished. In the future, however, Israel will be brought again to their lands of inheritance (see v. 19) and will be forgiven (see v. 20). They will be led by the Lord Jesus Christ (see v. 34). He is the advocate with the Father (see D&amp;C 29:5) and pleads our cause before Him.</a:t>
            </a:r>
          </a:p>
          <a:p>
            <a:pPr fontAlgn="base"/>
            <a:endParaRPr lang="en-US" sz="1100" dirty="0"/>
          </a:p>
          <a:p>
            <a:pPr fontAlgn="base"/>
            <a:r>
              <a:rPr lang="en-US" sz="1100" dirty="0"/>
              <a:t>Verses 41–46 describe the destruction of Babylon, which was a wonder to all the surrounding nations, because they thought Babylon was impregnable. Here Babylon is seen not only as a national power but as the symbol of worldliness and spiritual wickedness. (Compare D&amp;C 133:14.)</a:t>
            </a:r>
          </a:p>
          <a:p>
            <a:pPr fontAlgn="base"/>
            <a:endParaRPr lang="en-US" sz="1100" dirty="0"/>
          </a:p>
        </p:txBody>
      </p:sp>
    </p:spTree>
    <p:extLst>
      <p:ext uri="{BB962C8B-B14F-4D97-AF65-F5344CB8AC3E}">
        <p14:creationId xmlns:p14="http://schemas.microsoft.com/office/powerpoint/2010/main" val="2760986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69441"/>
          </a:xfrm>
          <a:prstGeom prst="rect">
            <a:avLst/>
          </a:prstGeom>
          <a:noFill/>
        </p:spPr>
        <p:txBody>
          <a:bodyPr wrap="square" rtlCol="0">
            <a:spAutoFit/>
          </a:bodyPr>
          <a:lstStyle/>
          <a:p>
            <a:pPr algn="ctr"/>
            <a:r>
              <a:rPr lang="en-US" sz="4400" dirty="0">
                <a:solidFill>
                  <a:schemeClr val="bg1"/>
                </a:solidFill>
              </a:rPr>
              <a:t>Previously…</a:t>
            </a:r>
          </a:p>
        </p:txBody>
      </p:sp>
      <p:sp>
        <p:nvSpPr>
          <p:cNvPr id="3" name="Rectangle 2"/>
          <p:cNvSpPr/>
          <p:nvPr/>
        </p:nvSpPr>
        <p:spPr>
          <a:xfrm>
            <a:off x="223371" y="1074507"/>
            <a:ext cx="6693477" cy="4708981"/>
          </a:xfrm>
          <a:prstGeom prst="rect">
            <a:avLst/>
          </a:prstGeom>
        </p:spPr>
        <p:txBody>
          <a:bodyPr wrap="square">
            <a:spAutoFit/>
          </a:bodyPr>
          <a:lstStyle/>
          <a:p>
            <a:r>
              <a:rPr lang="en-US" sz="2000" dirty="0">
                <a:solidFill>
                  <a:schemeClr val="bg1"/>
                </a:solidFill>
              </a:rPr>
              <a:t>A man named Ishmael killed Gedaliah. </a:t>
            </a:r>
          </a:p>
          <a:p>
            <a:endParaRPr lang="en-US" sz="2000" dirty="0">
              <a:solidFill>
                <a:schemeClr val="bg1"/>
              </a:solidFill>
            </a:endParaRPr>
          </a:p>
          <a:p>
            <a:r>
              <a:rPr lang="en-US" sz="2000" dirty="0">
                <a:solidFill>
                  <a:schemeClr val="bg1"/>
                </a:solidFill>
              </a:rPr>
              <a:t>Ishmael and his men also killed all who were living with Gedaliah, whether they were Jews or Babylonians. </a:t>
            </a:r>
          </a:p>
          <a:p>
            <a:endParaRPr lang="en-US" sz="2000" dirty="0">
              <a:solidFill>
                <a:schemeClr val="bg1"/>
              </a:solidFill>
            </a:endParaRPr>
          </a:p>
          <a:p>
            <a:r>
              <a:rPr lang="en-US" sz="2000" dirty="0" err="1">
                <a:solidFill>
                  <a:schemeClr val="bg1"/>
                </a:solidFill>
              </a:rPr>
              <a:t>Johanan</a:t>
            </a:r>
            <a:r>
              <a:rPr lang="en-US" sz="2000" dirty="0">
                <a:solidFill>
                  <a:schemeClr val="bg1"/>
                </a:solidFill>
              </a:rPr>
              <a:t> organized an army and attacked Ishmael’s men, killing many, taking others as prisoners, and freeing prisoners taken in the attack on Gedaliah. </a:t>
            </a:r>
          </a:p>
          <a:p>
            <a:endParaRPr lang="en-US" sz="2000" dirty="0">
              <a:solidFill>
                <a:schemeClr val="bg1"/>
              </a:solidFill>
            </a:endParaRPr>
          </a:p>
          <a:p>
            <a:r>
              <a:rPr lang="en-US" sz="2000" dirty="0">
                <a:solidFill>
                  <a:schemeClr val="bg1"/>
                </a:solidFill>
              </a:rPr>
              <a:t>Worried about the Babylonians’ reaction to the Jews because of what happened, all the Jews moved from </a:t>
            </a:r>
            <a:r>
              <a:rPr lang="en-US" sz="2000" dirty="0" err="1">
                <a:solidFill>
                  <a:schemeClr val="bg1"/>
                </a:solidFill>
              </a:rPr>
              <a:t>Mizpah</a:t>
            </a:r>
            <a:r>
              <a:rPr lang="en-US" sz="2000" dirty="0">
                <a:solidFill>
                  <a:schemeClr val="bg1"/>
                </a:solidFill>
              </a:rPr>
              <a:t> to an area close to Bethlehem called </a:t>
            </a:r>
            <a:r>
              <a:rPr lang="en-US" sz="2000" dirty="0" err="1">
                <a:solidFill>
                  <a:schemeClr val="bg1"/>
                </a:solidFill>
              </a:rPr>
              <a:t>Chimham</a:t>
            </a:r>
            <a:r>
              <a:rPr lang="en-US" sz="2000" dirty="0">
                <a:solidFill>
                  <a:schemeClr val="bg1"/>
                </a:solidFill>
              </a:rPr>
              <a:t>. From there they intended to go to Egypt for safety.</a:t>
            </a:r>
          </a:p>
          <a:p>
            <a:endParaRPr lang="en-US" sz="2000" dirty="0">
              <a:solidFill>
                <a:schemeClr val="bg1"/>
              </a:solidFill>
            </a:endParaRPr>
          </a:p>
          <a:p>
            <a:r>
              <a:rPr lang="en-US" sz="2000" dirty="0">
                <a:solidFill>
                  <a:schemeClr val="bg1"/>
                </a:solidFill>
              </a:rPr>
              <a:t>Jeremiah was among the group that moved to </a:t>
            </a:r>
            <a:r>
              <a:rPr lang="en-US" sz="2000" dirty="0" err="1">
                <a:solidFill>
                  <a:schemeClr val="bg1"/>
                </a:solidFill>
              </a:rPr>
              <a:t>Chimham</a:t>
            </a:r>
            <a:r>
              <a:rPr lang="en-US" sz="2000" dirty="0">
                <a:solidFill>
                  <a:schemeClr val="bg1"/>
                </a:solidFill>
              </a:rPr>
              <a:t>.</a:t>
            </a:r>
          </a:p>
        </p:txBody>
      </p:sp>
      <p:pic>
        <p:nvPicPr>
          <p:cNvPr id="2" name="Picture 2" descr="http://blog.bibleplaces.com/uploaded_images/c5296dac4463_12EF3/benjamin.jpg"/>
          <p:cNvPicPr>
            <a:picLocks noChangeAspect="1" noChangeArrowheads="1"/>
          </p:cNvPicPr>
          <p:nvPr/>
        </p:nvPicPr>
        <p:blipFill rotWithShape="1">
          <a:blip r:embed="rId3">
            <a:extLst>
              <a:ext uri="{28A0092B-C50C-407E-A947-70E740481C1C}">
                <a14:useLocalDpi xmlns:a14="http://schemas.microsoft.com/office/drawing/2010/main" val="0"/>
              </a:ext>
            </a:extLst>
          </a:blip>
          <a:srcRect l="14348" t="1456" r="14288" b="-1"/>
          <a:stretch/>
        </p:blipFill>
        <p:spPr bwMode="auto">
          <a:xfrm>
            <a:off x="7731659" y="1457608"/>
            <a:ext cx="3648547" cy="334072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8691327" y="945053"/>
            <a:ext cx="525101" cy="8510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8576650" y="4336611"/>
            <a:ext cx="884222" cy="13020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0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47"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childTnLst>
                                </p:cTn>
                              </p:par>
                              <p:par>
                                <p:cTn id="24" presetID="42"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67293945"/>
              </p:ext>
            </p:extLst>
          </p:nvPr>
        </p:nvGraphicFramePr>
        <p:xfrm>
          <a:off x="135468" y="533975"/>
          <a:ext cx="11904132" cy="5969000"/>
        </p:xfrm>
        <a:graphic>
          <a:graphicData uri="http://schemas.openxmlformats.org/drawingml/2006/table">
            <a:tbl>
              <a:tblPr firstRow="1" bandRow="1">
                <a:tableStyleId>{5940675A-B579-460E-94D1-54222C63F5DA}</a:tableStyleId>
              </a:tblPr>
              <a:tblGrid>
                <a:gridCol w="1845732">
                  <a:extLst>
                    <a:ext uri="{9D8B030D-6E8A-4147-A177-3AD203B41FA5}">
                      <a16:colId xmlns:a16="http://schemas.microsoft.com/office/drawing/2014/main" val="20000"/>
                    </a:ext>
                  </a:extLst>
                </a:gridCol>
                <a:gridCol w="3013097">
                  <a:extLst>
                    <a:ext uri="{9D8B030D-6E8A-4147-A177-3AD203B41FA5}">
                      <a16:colId xmlns:a16="http://schemas.microsoft.com/office/drawing/2014/main" val="20001"/>
                    </a:ext>
                  </a:extLst>
                </a:gridCol>
                <a:gridCol w="1839414">
                  <a:extLst>
                    <a:ext uri="{9D8B030D-6E8A-4147-A177-3AD203B41FA5}">
                      <a16:colId xmlns:a16="http://schemas.microsoft.com/office/drawing/2014/main" val="20002"/>
                    </a:ext>
                  </a:extLst>
                </a:gridCol>
                <a:gridCol w="5205889">
                  <a:extLst>
                    <a:ext uri="{9D8B030D-6E8A-4147-A177-3AD203B41FA5}">
                      <a16:colId xmlns:a16="http://schemas.microsoft.com/office/drawing/2014/main" val="20003"/>
                    </a:ext>
                  </a:extLst>
                </a:gridCol>
              </a:tblGrid>
              <a:tr h="707528">
                <a:tc>
                  <a:txBody>
                    <a:bodyPr/>
                    <a:lstStyle/>
                    <a:p>
                      <a:r>
                        <a:rPr lang="en-US" sz="1600" dirty="0">
                          <a:latin typeface="+mn-lt"/>
                        </a:rPr>
                        <a:t>Jeremiah 1-6</a:t>
                      </a:r>
                    </a:p>
                  </a:txBody>
                  <a:tcPr>
                    <a:solidFill>
                      <a:schemeClr val="bg1"/>
                    </a:solidFill>
                  </a:tcPr>
                </a:tc>
                <a:tc>
                  <a:txBody>
                    <a:bodyPr/>
                    <a:lstStyle/>
                    <a:p>
                      <a:r>
                        <a:rPr lang="en-US" sz="1600" dirty="0">
                          <a:latin typeface="+mn-lt"/>
                        </a:rPr>
                        <a:t>Prophecies of reign of Josiah</a:t>
                      </a:r>
                    </a:p>
                  </a:txBody>
                  <a:tcPr>
                    <a:solidFill>
                      <a:schemeClr val="bg1"/>
                    </a:solidFill>
                  </a:tcPr>
                </a:tc>
                <a:tc>
                  <a:txBody>
                    <a:bodyPr/>
                    <a:lstStyle/>
                    <a:p>
                      <a:r>
                        <a:rPr lang="en-US" sz="1600" dirty="0">
                          <a:latin typeface="+mn-lt"/>
                        </a:rPr>
                        <a:t>Jeremiah 1:4-5</a:t>
                      </a:r>
                    </a:p>
                    <a:p>
                      <a:r>
                        <a:rPr lang="en-US" sz="1600" dirty="0">
                          <a:latin typeface="+mn-lt"/>
                        </a:rPr>
                        <a:t>Jeremiah 3:12-19</a:t>
                      </a:r>
                    </a:p>
                  </a:txBody>
                  <a:tcPr>
                    <a:solidFill>
                      <a:schemeClr val="bg1"/>
                    </a:solidFill>
                  </a:tcPr>
                </a:tc>
                <a:tc>
                  <a:txBody>
                    <a:bodyPr/>
                    <a:lstStyle/>
                    <a:p>
                      <a:r>
                        <a:rPr lang="en-US" sz="1600" dirty="0">
                          <a:latin typeface="+mn-lt"/>
                        </a:rPr>
                        <a:t>Premortal Condition and Jeremiah’s Calling</a:t>
                      </a:r>
                    </a:p>
                    <a:p>
                      <a:r>
                        <a:rPr lang="en-US" sz="1600" b="0" i="0" kern="1200" dirty="0">
                          <a:solidFill>
                            <a:schemeClr val="tx1"/>
                          </a:solidFill>
                          <a:effectLst/>
                          <a:latin typeface="+mn-lt"/>
                          <a:ea typeface="+mn-ea"/>
                          <a:cs typeface="+mn-cs"/>
                        </a:rPr>
                        <a:t>Prophecy of the return of Israel from the scattered condition, gathering one of a city and two of a family to Zion, a pleasant land where Israel and Judah can dwell in safety and peace</a:t>
                      </a:r>
                      <a:endParaRPr lang="en-US" sz="1600" dirty="0">
                        <a:latin typeface="+mn-lt"/>
                      </a:endParaRPr>
                    </a:p>
                  </a:txBody>
                  <a:tcPr>
                    <a:solidFill>
                      <a:schemeClr val="bg1"/>
                    </a:solidFill>
                  </a:tcPr>
                </a:tc>
                <a:extLst>
                  <a:ext uri="{0D108BD9-81ED-4DB2-BD59-A6C34878D82A}">
                    <a16:rowId xmlns:a16="http://schemas.microsoft.com/office/drawing/2014/main" val="10000"/>
                  </a:ext>
                </a:extLst>
              </a:tr>
              <a:tr h="370840">
                <a:tc>
                  <a:txBody>
                    <a:bodyPr/>
                    <a:lstStyle/>
                    <a:p>
                      <a:r>
                        <a:rPr lang="en-US" sz="1600" dirty="0">
                          <a:latin typeface="+mn-lt"/>
                        </a:rPr>
                        <a:t>Jeremiah 7-20</a:t>
                      </a:r>
                    </a:p>
                  </a:txBody>
                  <a:tcPr>
                    <a:solidFill>
                      <a:schemeClr val="bg1"/>
                    </a:solidFill>
                  </a:tcPr>
                </a:tc>
                <a:tc>
                  <a:txBody>
                    <a:bodyPr/>
                    <a:lstStyle/>
                    <a:p>
                      <a:r>
                        <a:rPr lang="en-US" sz="1600" dirty="0">
                          <a:latin typeface="+mn-lt"/>
                        </a:rPr>
                        <a:t>Prophecies under </a:t>
                      </a:r>
                      <a:r>
                        <a:rPr lang="en-US" sz="1600" dirty="0" err="1">
                          <a:latin typeface="+mn-lt"/>
                        </a:rPr>
                        <a:t>Jehoiakim</a:t>
                      </a:r>
                      <a:endParaRPr lang="en-US" sz="1600" dirty="0">
                        <a:latin typeface="+mn-lt"/>
                      </a:endParaRPr>
                    </a:p>
                  </a:txBody>
                  <a:tcPr>
                    <a:solidFill>
                      <a:schemeClr val="bg1"/>
                    </a:solidFill>
                  </a:tcPr>
                </a:tc>
                <a:tc>
                  <a:txBody>
                    <a:bodyPr/>
                    <a:lstStyle/>
                    <a:p>
                      <a:endParaRPr lang="en-US" sz="1600" dirty="0">
                        <a:latin typeface="+mn-lt"/>
                      </a:endParaRPr>
                    </a:p>
                  </a:txBody>
                  <a:tcPr/>
                </a:tc>
                <a:tc>
                  <a:txBody>
                    <a:bodyPr/>
                    <a:lstStyle/>
                    <a:p>
                      <a:endParaRPr lang="en-US" sz="1600" dirty="0">
                        <a:latin typeface="+mn-lt"/>
                      </a:endParaRPr>
                    </a:p>
                  </a:txBody>
                  <a:tcPr/>
                </a:tc>
                <a:extLst>
                  <a:ext uri="{0D108BD9-81ED-4DB2-BD59-A6C34878D82A}">
                    <a16:rowId xmlns:a16="http://schemas.microsoft.com/office/drawing/2014/main" val="10001"/>
                  </a:ext>
                </a:extLst>
              </a:tr>
              <a:tr h="370840">
                <a:tc>
                  <a:txBody>
                    <a:bodyPr/>
                    <a:lstStyle/>
                    <a:p>
                      <a:r>
                        <a:rPr lang="en-US" sz="1600" dirty="0">
                          <a:latin typeface="+mn-lt"/>
                        </a:rPr>
                        <a:t>Jeremiah 21-38</a:t>
                      </a:r>
                    </a:p>
                  </a:txBody>
                  <a:tcPr>
                    <a:solidFill>
                      <a:schemeClr val="bg1"/>
                    </a:solidFill>
                  </a:tcPr>
                </a:tc>
                <a:tc>
                  <a:txBody>
                    <a:bodyPr/>
                    <a:lstStyle/>
                    <a:p>
                      <a:r>
                        <a:rPr lang="en-US" sz="1600" dirty="0">
                          <a:solidFill>
                            <a:srgbClr val="333333"/>
                          </a:solidFill>
                          <a:latin typeface="+mn-lt"/>
                        </a:rPr>
                        <a:t>Prophecies under Zedekiah </a:t>
                      </a:r>
                      <a:endParaRPr lang="en-US" sz="1600" dirty="0">
                        <a:latin typeface="+mn-lt"/>
                      </a:endParaRPr>
                    </a:p>
                  </a:txBody>
                  <a:tcPr>
                    <a:solidFill>
                      <a:schemeClr val="bg1"/>
                    </a:solidFill>
                  </a:tcPr>
                </a:tc>
                <a:tc>
                  <a:txBody>
                    <a:bodyPr/>
                    <a:lstStyle/>
                    <a:p>
                      <a:r>
                        <a:rPr lang="en-US" sz="1600" dirty="0">
                          <a:latin typeface="+mn-lt"/>
                        </a:rPr>
                        <a:t>Jeremiah 21-23</a:t>
                      </a:r>
                    </a:p>
                  </a:txBody>
                  <a:tcPr>
                    <a:solidFill>
                      <a:schemeClr val="bg1"/>
                    </a:solidFill>
                  </a:tcPr>
                </a:tc>
                <a:tc>
                  <a:txBody>
                    <a:bodyPr/>
                    <a:lstStyle/>
                    <a:p>
                      <a:r>
                        <a:rPr lang="en-US" sz="1600" dirty="0">
                          <a:latin typeface="+mn-lt"/>
                        </a:rPr>
                        <a:t>On</a:t>
                      </a:r>
                      <a:r>
                        <a:rPr lang="en-US" sz="1600" baseline="0" dirty="0">
                          <a:latin typeface="+mn-lt"/>
                        </a:rPr>
                        <a:t> pastors or rulers of people, with promise of king Messiah</a:t>
                      </a:r>
                      <a:endParaRPr lang="en-US" sz="1600" dirty="0">
                        <a:latin typeface="+mn-lt"/>
                      </a:endParaRPr>
                    </a:p>
                  </a:txBody>
                  <a:tcPr>
                    <a:solidFill>
                      <a:schemeClr val="bg1"/>
                    </a:solidFill>
                  </a:tcPr>
                </a:tc>
                <a:extLst>
                  <a:ext uri="{0D108BD9-81ED-4DB2-BD59-A6C34878D82A}">
                    <a16:rowId xmlns:a16="http://schemas.microsoft.com/office/drawing/2014/main" val="10002"/>
                  </a:ext>
                </a:extLst>
              </a:tr>
              <a:tr h="370840">
                <a:tc>
                  <a:txBody>
                    <a:bodyPr/>
                    <a:lstStyle/>
                    <a:p>
                      <a:endParaRPr lang="en-US" sz="1600">
                        <a:latin typeface="+mn-lt"/>
                      </a:endParaRPr>
                    </a:p>
                  </a:txBody>
                  <a:tcPr>
                    <a:solidFill>
                      <a:schemeClr val="bg1"/>
                    </a:solidFill>
                  </a:tcPr>
                </a:tc>
                <a:tc>
                  <a:txBody>
                    <a:bodyPr/>
                    <a:lstStyle/>
                    <a:p>
                      <a:endParaRPr lang="en-US" sz="1600">
                        <a:latin typeface="+mn-lt"/>
                      </a:endParaRPr>
                    </a:p>
                  </a:txBody>
                  <a:tcPr>
                    <a:solidFill>
                      <a:schemeClr val="bg1"/>
                    </a:solidFill>
                  </a:tcPr>
                </a:tc>
                <a:tc>
                  <a:txBody>
                    <a:bodyPr/>
                    <a:lstStyle/>
                    <a:p>
                      <a:r>
                        <a:rPr lang="en-US" sz="1600" dirty="0">
                          <a:latin typeface="+mn-lt"/>
                        </a:rPr>
                        <a:t>Jeremiah 24</a:t>
                      </a:r>
                    </a:p>
                  </a:txBody>
                  <a:tcPr>
                    <a:solidFill>
                      <a:schemeClr val="bg1"/>
                    </a:solidFill>
                  </a:tcPr>
                </a:tc>
                <a:tc>
                  <a:txBody>
                    <a:bodyPr/>
                    <a:lstStyle/>
                    <a:p>
                      <a:r>
                        <a:rPr lang="en-US" sz="1600" dirty="0">
                          <a:latin typeface="+mn-lt"/>
                        </a:rPr>
                        <a:t>Exiles carried away with </a:t>
                      </a:r>
                      <a:r>
                        <a:rPr lang="en-US" sz="1600" dirty="0" err="1">
                          <a:latin typeface="+mn-lt"/>
                        </a:rPr>
                        <a:t>Jehoiachin</a:t>
                      </a:r>
                      <a:endParaRPr lang="en-US" sz="1600" dirty="0">
                        <a:latin typeface="+mn-lt"/>
                      </a:endParaRPr>
                    </a:p>
                  </a:txBody>
                  <a:tcPr>
                    <a:solidFill>
                      <a:schemeClr val="bg1"/>
                    </a:solidFill>
                  </a:tcPr>
                </a:tc>
                <a:extLst>
                  <a:ext uri="{0D108BD9-81ED-4DB2-BD59-A6C34878D82A}">
                    <a16:rowId xmlns:a16="http://schemas.microsoft.com/office/drawing/2014/main" val="10003"/>
                  </a:ext>
                </a:extLst>
              </a:tr>
              <a:tr h="370840">
                <a:tc>
                  <a:txBody>
                    <a:bodyPr/>
                    <a:lstStyle/>
                    <a:p>
                      <a:endParaRPr lang="en-US" sz="1600">
                        <a:latin typeface="+mn-lt"/>
                      </a:endParaRPr>
                    </a:p>
                  </a:txBody>
                  <a:tcPr>
                    <a:solidFill>
                      <a:schemeClr val="bg1"/>
                    </a:solidFill>
                  </a:tcPr>
                </a:tc>
                <a:tc>
                  <a:txBody>
                    <a:bodyPr/>
                    <a:lstStyle/>
                    <a:p>
                      <a:endParaRPr lang="en-US" sz="1600" dirty="0">
                        <a:latin typeface="+mn-lt"/>
                      </a:endParaRPr>
                    </a:p>
                  </a:txBody>
                  <a:tcPr>
                    <a:solidFill>
                      <a:schemeClr val="bg1"/>
                    </a:solidFill>
                  </a:tcPr>
                </a:tc>
                <a:tc>
                  <a:txBody>
                    <a:bodyPr/>
                    <a:lstStyle/>
                    <a:p>
                      <a:r>
                        <a:rPr lang="en-US" sz="1600" dirty="0">
                          <a:latin typeface="+mn-lt"/>
                        </a:rPr>
                        <a:t>Jeremiah 26-29 </a:t>
                      </a:r>
                    </a:p>
                  </a:txBody>
                  <a:tcPr>
                    <a:solidFill>
                      <a:schemeClr val="bg1"/>
                    </a:solidFill>
                  </a:tcPr>
                </a:tc>
                <a:tc>
                  <a:txBody>
                    <a:bodyPr/>
                    <a:lstStyle/>
                    <a:p>
                      <a:r>
                        <a:rPr lang="en-US" sz="1600" dirty="0">
                          <a:latin typeface="+mn-lt"/>
                        </a:rPr>
                        <a:t>False prophets and containing the prophet’s letter to the exiles in Babylon, warning against the prophets there</a:t>
                      </a:r>
                    </a:p>
                  </a:txBody>
                  <a:tcPr>
                    <a:solidFill>
                      <a:schemeClr val="bg1"/>
                    </a:solidFill>
                  </a:tcPr>
                </a:tc>
                <a:extLst>
                  <a:ext uri="{0D108BD9-81ED-4DB2-BD59-A6C34878D82A}">
                    <a16:rowId xmlns:a16="http://schemas.microsoft.com/office/drawing/2014/main" val="10004"/>
                  </a:ext>
                </a:extLst>
              </a:tr>
              <a:tr h="370840">
                <a:tc>
                  <a:txBody>
                    <a:bodyPr/>
                    <a:lstStyle/>
                    <a:p>
                      <a:endParaRPr lang="en-US" sz="1600">
                        <a:latin typeface="+mn-lt"/>
                      </a:endParaRPr>
                    </a:p>
                  </a:txBody>
                  <a:tcPr>
                    <a:solidFill>
                      <a:schemeClr val="bg1"/>
                    </a:solidFill>
                  </a:tcPr>
                </a:tc>
                <a:tc>
                  <a:txBody>
                    <a:bodyPr/>
                    <a:lstStyle/>
                    <a:p>
                      <a:endParaRPr lang="en-US" sz="1600" dirty="0">
                        <a:latin typeface="+mn-lt"/>
                      </a:endParaRPr>
                    </a:p>
                  </a:txBody>
                  <a:tcPr>
                    <a:solidFill>
                      <a:schemeClr val="bg1"/>
                    </a:solidFill>
                  </a:tcPr>
                </a:tc>
                <a:tc>
                  <a:txBody>
                    <a:bodyPr/>
                    <a:lstStyle/>
                    <a:p>
                      <a:r>
                        <a:rPr lang="en-US" sz="1600" dirty="0">
                          <a:latin typeface="+mn-lt"/>
                        </a:rPr>
                        <a:t>Jeremiah 30-33</a:t>
                      </a:r>
                    </a:p>
                  </a:txBody>
                  <a:tcPr>
                    <a:solidFill>
                      <a:schemeClr val="bg1"/>
                    </a:solidFill>
                  </a:tcPr>
                </a:tc>
                <a:tc>
                  <a:txBody>
                    <a:bodyPr/>
                    <a:lstStyle/>
                    <a:p>
                      <a:r>
                        <a:rPr lang="en-US" sz="1600" dirty="0">
                          <a:latin typeface="+mn-lt"/>
                        </a:rPr>
                        <a:t>Prophecies of the latter-day restoration of Israel and the gospel covenant, containing the story of the prophet’s buying a field, showing the firmness of his faith in the people’s restitution</a:t>
                      </a:r>
                    </a:p>
                  </a:txBody>
                  <a:tcPr>
                    <a:solidFill>
                      <a:schemeClr val="bg1"/>
                    </a:solidFill>
                  </a:tcPr>
                </a:tc>
                <a:extLst>
                  <a:ext uri="{0D108BD9-81ED-4DB2-BD59-A6C34878D82A}">
                    <a16:rowId xmlns:a16="http://schemas.microsoft.com/office/drawing/2014/main" val="10005"/>
                  </a:ext>
                </a:extLst>
              </a:tr>
              <a:tr h="370840">
                <a:tc>
                  <a:txBody>
                    <a:bodyPr/>
                    <a:lstStyle/>
                    <a:p>
                      <a:endParaRPr lang="en-US" sz="1600">
                        <a:latin typeface="+mn-lt"/>
                      </a:endParaRPr>
                    </a:p>
                  </a:txBody>
                  <a:tcPr>
                    <a:solidFill>
                      <a:schemeClr val="bg1"/>
                    </a:solidFill>
                  </a:tcPr>
                </a:tc>
                <a:tc>
                  <a:txBody>
                    <a:bodyPr/>
                    <a:lstStyle/>
                    <a:p>
                      <a:endParaRPr lang="en-US" sz="1600" dirty="0">
                        <a:latin typeface="+mn-lt"/>
                      </a:endParaRPr>
                    </a:p>
                  </a:txBody>
                  <a:tcPr>
                    <a:solidFill>
                      <a:schemeClr val="bg1"/>
                    </a:solidFill>
                  </a:tcPr>
                </a:tc>
                <a:tc>
                  <a:txBody>
                    <a:bodyPr/>
                    <a:lstStyle/>
                    <a:p>
                      <a:r>
                        <a:rPr lang="en-US" sz="1600" dirty="0">
                          <a:latin typeface="+mn-lt"/>
                        </a:rPr>
                        <a:t>Jeremiah 34-38</a:t>
                      </a:r>
                    </a:p>
                  </a:txBody>
                  <a:tcPr>
                    <a:solidFill>
                      <a:schemeClr val="bg1"/>
                    </a:solidFill>
                  </a:tcPr>
                </a:tc>
                <a:tc>
                  <a:txBody>
                    <a:bodyPr/>
                    <a:lstStyle/>
                    <a:p>
                      <a:r>
                        <a:rPr lang="en-US" sz="1600" dirty="0">
                          <a:latin typeface="+mn-lt"/>
                        </a:rPr>
                        <a:t>Narratives of the treatment of the prophet and other events during the last times of the siege</a:t>
                      </a:r>
                    </a:p>
                  </a:txBody>
                  <a:tcPr>
                    <a:solidFill>
                      <a:schemeClr val="bg1"/>
                    </a:solidFill>
                  </a:tcPr>
                </a:tc>
                <a:extLst>
                  <a:ext uri="{0D108BD9-81ED-4DB2-BD59-A6C34878D82A}">
                    <a16:rowId xmlns:a16="http://schemas.microsoft.com/office/drawing/2014/main" val="10006"/>
                  </a:ext>
                </a:extLst>
              </a:tr>
              <a:tr h="370840">
                <a:tc>
                  <a:txBody>
                    <a:bodyPr/>
                    <a:lstStyle/>
                    <a:p>
                      <a:r>
                        <a:rPr lang="en-US" sz="1600" dirty="0">
                          <a:latin typeface="+mn-lt"/>
                        </a:rPr>
                        <a:t>Jeremiah 39-44</a:t>
                      </a:r>
                    </a:p>
                  </a:txBody>
                  <a:tcPr>
                    <a:solidFill>
                      <a:schemeClr val="accent5">
                        <a:lumMod val="20000"/>
                        <a:lumOff val="80000"/>
                      </a:schemeClr>
                    </a:solidFill>
                  </a:tcPr>
                </a:tc>
                <a:tc>
                  <a:txBody>
                    <a:bodyPr/>
                    <a:lstStyle/>
                    <a:p>
                      <a:r>
                        <a:rPr lang="en-US" sz="1600" dirty="0">
                          <a:latin typeface="+mn-lt"/>
                        </a:rPr>
                        <a:t>The prophet’s history and other events after the fall of the city</a:t>
                      </a:r>
                    </a:p>
                  </a:txBody>
                  <a:tcPr>
                    <a:solidFill>
                      <a:schemeClr val="accent5">
                        <a:lumMod val="20000"/>
                        <a:lumOff val="80000"/>
                      </a:schemeClr>
                    </a:solidFill>
                  </a:tcPr>
                </a:tc>
                <a:tc>
                  <a:txBody>
                    <a:bodyPr/>
                    <a:lstStyle/>
                    <a:p>
                      <a:endParaRPr lang="en-US" sz="1600" dirty="0">
                        <a:latin typeface="+mn-lt"/>
                      </a:endParaRPr>
                    </a:p>
                  </a:txBody>
                  <a:tcPr>
                    <a:solidFill>
                      <a:schemeClr val="accent5">
                        <a:lumMod val="20000"/>
                        <a:lumOff val="80000"/>
                      </a:schemeClr>
                    </a:solidFill>
                  </a:tcPr>
                </a:tc>
                <a:tc>
                  <a:txBody>
                    <a:bodyPr/>
                    <a:lstStyle/>
                    <a:p>
                      <a:endParaRPr lang="en-US" sz="1600" dirty="0">
                        <a:latin typeface="+mn-lt"/>
                      </a:endParaRPr>
                    </a:p>
                  </a:txBody>
                  <a:tcPr>
                    <a:solidFill>
                      <a:schemeClr val="accent5">
                        <a:lumMod val="20000"/>
                        <a:lumOff val="80000"/>
                      </a:schemeClr>
                    </a:solidFill>
                  </a:tcPr>
                </a:tc>
                <a:extLst>
                  <a:ext uri="{0D108BD9-81ED-4DB2-BD59-A6C34878D82A}">
                    <a16:rowId xmlns:a16="http://schemas.microsoft.com/office/drawing/2014/main" val="10007"/>
                  </a:ext>
                </a:extLst>
              </a:tr>
              <a:tr h="370840">
                <a:tc>
                  <a:txBody>
                    <a:bodyPr/>
                    <a:lstStyle/>
                    <a:p>
                      <a:r>
                        <a:rPr lang="en-US" sz="1600" dirty="0">
                          <a:latin typeface="+mn-lt"/>
                        </a:rPr>
                        <a:t>Jeremiah 46-51</a:t>
                      </a:r>
                    </a:p>
                  </a:txBody>
                  <a:tcPr>
                    <a:solidFill>
                      <a:schemeClr val="accent5">
                        <a:lumMod val="20000"/>
                        <a:lumOff val="80000"/>
                      </a:schemeClr>
                    </a:solidFill>
                  </a:tcPr>
                </a:tc>
                <a:tc>
                  <a:txBody>
                    <a:bodyPr/>
                    <a:lstStyle/>
                    <a:p>
                      <a:r>
                        <a:rPr lang="en-US" sz="1600" dirty="0">
                          <a:latin typeface="+mn-lt"/>
                        </a:rPr>
                        <a:t>Prophecies against foreign</a:t>
                      </a:r>
                      <a:r>
                        <a:rPr lang="en-US" sz="1600" baseline="0" dirty="0">
                          <a:latin typeface="+mn-lt"/>
                        </a:rPr>
                        <a:t> nations</a:t>
                      </a:r>
                      <a:endParaRPr lang="en-US" sz="1600" dirty="0">
                        <a:latin typeface="+mn-lt"/>
                      </a:endParaRPr>
                    </a:p>
                  </a:txBody>
                  <a:tcPr>
                    <a:solidFill>
                      <a:schemeClr val="accent5">
                        <a:lumMod val="20000"/>
                        <a:lumOff val="80000"/>
                      </a:schemeClr>
                    </a:solidFill>
                  </a:tcPr>
                </a:tc>
                <a:tc>
                  <a:txBody>
                    <a:bodyPr/>
                    <a:lstStyle/>
                    <a:p>
                      <a:r>
                        <a:rPr lang="en-US" sz="1600" dirty="0">
                          <a:latin typeface="+mn-lt"/>
                        </a:rPr>
                        <a:t>Jeremiah 50-51</a:t>
                      </a:r>
                    </a:p>
                  </a:txBody>
                  <a:tcPr>
                    <a:solidFill>
                      <a:schemeClr val="accent5">
                        <a:lumMod val="20000"/>
                        <a:lumOff val="80000"/>
                      </a:schemeClr>
                    </a:solidFill>
                  </a:tcPr>
                </a:tc>
                <a:tc>
                  <a:txBody>
                    <a:bodyPr/>
                    <a:lstStyle/>
                    <a:p>
                      <a:r>
                        <a:rPr lang="en-US" sz="1600" dirty="0">
                          <a:latin typeface="+mn-lt"/>
                        </a:rPr>
                        <a:t>In their</a:t>
                      </a:r>
                      <a:r>
                        <a:rPr lang="en-US" sz="1600" baseline="0" dirty="0">
                          <a:latin typeface="+mn-lt"/>
                        </a:rPr>
                        <a:t> present form are later than Jeremiah</a:t>
                      </a:r>
                      <a:endParaRPr lang="en-US" sz="1600" dirty="0">
                        <a:latin typeface="+mn-lt"/>
                      </a:endParaRPr>
                    </a:p>
                  </a:txBody>
                  <a:tcPr>
                    <a:solidFill>
                      <a:schemeClr val="accent5">
                        <a:lumMod val="20000"/>
                        <a:lumOff val="80000"/>
                      </a:schemeClr>
                    </a:solidFill>
                  </a:tcPr>
                </a:tc>
                <a:extLst>
                  <a:ext uri="{0D108BD9-81ED-4DB2-BD59-A6C34878D82A}">
                    <a16:rowId xmlns:a16="http://schemas.microsoft.com/office/drawing/2014/main" val="10008"/>
                  </a:ext>
                </a:extLst>
              </a:tr>
              <a:tr h="370840">
                <a:tc>
                  <a:txBody>
                    <a:bodyPr/>
                    <a:lstStyle/>
                    <a:p>
                      <a:r>
                        <a:rPr lang="en-US" sz="1600" dirty="0">
                          <a:latin typeface="+mn-lt"/>
                        </a:rPr>
                        <a:t>Jeremiah</a:t>
                      </a:r>
                      <a:r>
                        <a:rPr lang="en-US" sz="1600" baseline="0" dirty="0">
                          <a:latin typeface="+mn-lt"/>
                        </a:rPr>
                        <a:t> 52</a:t>
                      </a:r>
                      <a:endParaRPr lang="en-US" sz="1600" dirty="0">
                        <a:latin typeface="+mn-lt"/>
                      </a:endParaRPr>
                    </a:p>
                  </a:txBody>
                  <a:tcPr/>
                </a:tc>
                <a:tc>
                  <a:txBody>
                    <a:bodyPr/>
                    <a:lstStyle/>
                    <a:p>
                      <a:r>
                        <a:rPr lang="en-US" sz="1600" dirty="0">
                          <a:latin typeface="+mn-lt"/>
                        </a:rPr>
                        <a:t>Historical conclusion</a:t>
                      </a:r>
                    </a:p>
                  </a:txBody>
                  <a:tcPr/>
                </a:tc>
                <a:tc>
                  <a:txBody>
                    <a:bodyPr/>
                    <a:lstStyle/>
                    <a:p>
                      <a:endParaRPr lang="en-US" sz="1600" dirty="0">
                        <a:latin typeface="+mn-lt"/>
                      </a:endParaRPr>
                    </a:p>
                  </a:txBody>
                  <a:tcPr/>
                </a:tc>
                <a:tc>
                  <a:txBody>
                    <a:bodyPr/>
                    <a:lstStyle/>
                    <a:p>
                      <a:endParaRPr lang="en-US" sz="1600" dirty="0">
                        <a:latin typeface="+mn-lt"/>
                      </a:endParaRPr>
                    </a:p>
                  </a:txBody>
                  <a:tcPr/>
                </a:tc>
                <a:extLst>
                  <a:ext uri="{0D108BD9-81ED-4DB2-BD59-A6C34878D82A}">
                    <a16:rowId xmlns:a16="http://schemas.microsoft.com/office/drawing/2014/main" val="10009"/>
                  </a:ext>
                </a:extLst>
              </a:tr>
            </a:tbl>
          </a:graphicData>
        </a:graphic>
      </p:graphicFrame>
      <p:sp>
        <p:nvSpPr>
          <p:cNvPr id="4" name="TextBox 3"/>
          <p:cNvSpPr txBox="1"/>
          <p:nvPr/>
        </p:nvSpPr>
        <p:spPr>
          <a:xfrm>
            <a:off x="2751667" y="0"/>
            <a:ext cx="7687734" cy="584775"/>
          </a:xfrm>
          <a:prstGeom prst="rect">
            <a:avLst/>
          </a:prstGeom>
          <a:noFill/>
        </p:spPr>
        <p:txBody>
          <a:bodyPr wrap="square" rtlCol="0">
            <a:spAutoFit/>
          </a:bodyPr>
          <a:lstStyle/>
          <a:p>
            <a:r>
              <a:rPr lang="en-US" sz="3200" dirty="0"/>
              <a:t>Jeremiah At A Glance – Bible Dictionary</a:t>
            </a:r>
          </a:p>
        </p:txBody>
      </p:sp>
    </p:spTree>
    <p:extLst>
      <p:ext uri="{BB962C8B-B14F-4D97-AF65-F5344CB8AC3E}">
        <p14:creationId xmlns:p14="http://schemas.microsoft.com/office/powerpoint/2010/main" val="3294425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481" y="93728"/>
            <a:ext cx="3883937" cy="2677656"/>
          </a:xfrm>
          <a:prstGeom prst="rect">
            <a:avLst/>
          </a:prstGeom>
        </p:spPr>
        <p:txBody>
          <a:bodyPr wrap="square">
            <a:spAutoFit/>
          </a:bodyPr>
          <a:lstStyle/>
          <a:p>
            <a:r>
              <a:rPr lang="en-US" sz="1200" dirty="0" err="1">
                <a:solidFill>
                  <a:srgbClr val="333333"/>
                </a:solidFill>
              </a:rPr>
              <a:t>Chimham's</a:t>
            </a:r>
            <a:r>
              <a:rPr lang="en-US" sz="1200" dirty="0">
                <a:solidFill>
                  <a:srgbClr val="333333"/>
                </a:solidFill>
              </a:rPr>
              <a:t> Inn: </a:t>
            </a:r>
            <a:r>
              <a:rPr lang="en-US" sz="1200" dirty="0"/>
              <a:t>Luke 2:1-7</a:t>
            </a:r>
          </a:p>
          <a:p>
            <a:r>
              <a:rPr lang="en-US" sz="1200" dirty="0"/>
              <a:t>“And it came to pass in those days that a decree went out from Caesar Augustus that all the world should be registered. This census first took place while </a:t>
            </a:r>
            <a:r>
              <a:rPr lang="en-US" sz="1200" dirty="0" err="1"/>
              <a:t>Quirinius</a:t>
            </a:r>
            <a:r>
              <a:rPr lang="en-US" sz="1200" dirty="0"/>
              <a:t> was governing Syria. So all went to be registered, everyone to his own city. Joseph also went up from Galilee, out of the city of Nazareth, into Judea, to the city of David, which is called Bethlehem, because he was of the house and lineage of David, to be registered with Mary, his betrothed wife, who was with child. So it was, that while they were there, the days were completed for her to be delivered. And she brought forth her firstborn Son, and wrapped Him in swaddling cloths, and laid Him in a manger, because there was no room for them IN THE INN.”</a:t>
            </a:r>
            <a:endParaRPr lang="en-US" sz="1200" b="0" i="0" dirty="0">
              <a:solidFill>
                <a:srgbClr val="333333"/>
              </a:solidFill>
              <a:effectLst/>
            </a:endParaRPr>
          </a:p>
        </p:txBody>
      </p:sp>
      <p:pic>
        <p:nvPicPr>
          <p:cNvPr id="2050" name="Picture 2" descr="http://1.bp.blogspot.com/-4azbtV8PdEI/VngcDNJEtoI/AAAAAAAALGE/_TXsPY-osHE/s1600/upload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712" y="2694761"/>
            <a:ext cx="2824680" cy="14123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481" y="4107101"/>
            <a:ext cx="6248242" cy="2862322"/>
          </a:xfrm>
          <a:prstGeom prst="rect">
            <a:avLst/>
          </a:prstGeom>
        </p:spPr>
        <p:txBody>
          <a:bodyPr wrap="square">
            <a:spAutoFit/>
          </a:bodyPr>
          <a:lstStyle/>
          <a:p>
            <a:r>
              <a:rPr lang="en-US" sz="1200" dirty="0" err="1">
                <a:solidFill>
                  <a:srgbClr val="333333"/>
                </a:solidFill>
              </a:rPr>
              <a:t>Chimham's</a:t>
            </a:r>
            <a:r>
              <a:rPr lang="en-US" sz="1200" dirty="0">
                <a:solidFill>
                  <a:srgbClr val="333333"/>
                </a:solidFill>
              </a:rPr>
              <a:t> Inn</a:t>
            </a:r>
          </a:p>
          <a:p>
            <a:r>
              <a:rPr lang="en-US" sz="1200" dirty="0"/>
              <a:t>Herod was king back then though he was not the true King.  He wasn't even Jewish.  He was an Edomite; a usurper and a very evil King at that, though he was a great builder.  </a:t>
            </a:r>
          </a:p>
          <a:p>
            <a:r>
              <a:rPr lang="en-US" sz="1200" dirty="0"/>
              <a:t>If there were a rightful king of Israel by birth and lineage, it sure wasn't him.  Both Joseph and Mary were direct descendants of King David.  They were the rightful heirs of the throne, a </a:t>
            </a:r>
            <a:r>
              <a:rPr lang="en-US" sz="1200" dirty="0" err="1"/>
              <a:t>bonafide</a:t>
            </a:r>
            <a:r>
              <a:rPr lang="en-US" sz="1200" dirty="0"/>
              <a:t> royal couple.  Thus, Jesus had a double claim to the throne of his father, David.</a:t>
            </a:r>
            <a:br>
              <a:rPr lang="en-US" sz="1200" dirty="0"/>
            </a:br>
            <a:endParaRPr lang="en-US" sz="1200" dirty="0"/>
          </a:p>
          <a:p>
            <a:r>
              <a:rPr lang="en-US" sz="1200" dirty="0"/>
              <a:t>Matthew chapter 1 records Joseph's lineage to David, who's ancestor was Solomon.  Mary's lineage is recorded in Luke chapter 3.  Her ancestor was Nathan, another of David's sons, for he had many.</a:t>
            </a:r>
          </a:p>
          <a:p>
            <a:r>
              <a:rPr lang="en-US" sz="1200" dirty="0"/>
              <a:t>The lineage in Matthew only goes as far back as David, the son Abraham, because Matthew is all about Jesus as the King of Israel.  Luke, however, portrays the perfect Man which is why the genealogy there traces all the way back to Adam, proving Jesus was fully man.  He did not take over some human body, like invasion of the body snatchers. </a:t>
            </a:r>
          </a:p>
          <a:p>
            <a:endParaRPr lang="en-US" sz="1200" b="0" i="0" dirty="0">
              <a:solidFill>
                <a:srgbClr val="333333"/>
              </a:solidFill>
              <a:effectLst/>
            </a:endParaRPr>
          </a:p>
        </p:txBody>
      </p:sp>
      <p:sp>
        <p:nvSpPr>
          <p:cNvPr id="5" name="Rectangle 4"/>
          <p:cNvSpPr/>
          <p:nvPr/>
        </p:nvSpPr>
        <p:spPr>
          <a:xfrm>
            <a:off x="6934954" y="93728"/>
            <a:ext cx="5121244" cy="6740307"/>
          </a:xfrm>
          <a:prstGeom prst="rect">
            <a:avLst/>
          </a:prstGeom>
        </p:spPr>
        <p:txBody>
          <a:bodyPr wrap="square">
            <a:spAutoFit/>
          </a:bodyPr>
          <a:lstStyle/>
          <a:p>
            <a:r>
              <a:rPr lang="en-US" sz="1200" dirty="0"/>
              <a:t>There were two possible routes they could have taken. {See map}  One was more direct; the other turned East, ran along the Jordan River toward Jericho and then turned West, back again toward Jerusalem.  Both were approximately 70-75 miles in distance, give or take, and would have taken four or five days if one were to walk about 20 miles a day.  Where it says that the days were accomplished that she should be delivered, you can tell she must have been VERY pregnant and not too far from her due date.</a:t>
            </a:r>
          </a:p>
          <a:p>
            <a:r>
              <a:rPr lang="en-US" sz="1200" dirty="0"/>
              <a:t> </a:t>
            </a:r>
          </a:p>
          <a:p>
            <a:r>
              <a:rPr lang="en-US" sz="1200" dirty="0"/>
              <a:t>The Jordan route would have been the most likely for two reasons.   First, it would have been flatter terrain and thus easier traveling.  Being the lower in elevation, it would also have been more moderate in temperature. The other reason was that most Jewish people did not like to go through Samaria.  They did all they could to skirt around that region lest they be soiled by contact with those ignorant Gentiles. </a:t>
            </a:r>
          </a:p>
          <a:p>
            <a:endParaRPr lang="en-US" sz="1200" b="0" i="0" dirty="0">
              <a:solidFill>
                <a:srgbClr val="333333"/>
              </a:solidFill>
              <a:effectLst/>
            </a:endParaRPr>
          </a:p>
          <a:p>
            <a:r>
              <a:rPr lang="en-US" sz="1200" dirty="0"/>
              <a:t>Either way, in those days, it was a long and difficult journey from Nazareth and Mary, being great with child, would have found it particularly difficult.  </a:t>
            </a:r>
          </a:p>
          <a:p>
            <a:br>
              <a:rPr lang="en-US" sz="1200" dirty="0"/>
            </a:br>
            <a:r>
              <a:rPr lang="en-US" sz="1200" dirty="0"/>
              <a:t>Under normal circumstances, she would never have accompanied Joseph on this journey because, back then, only men were taxed.  But because she was so far along in her pregnancy, which no one could adequately explain, she would have been in grave danger had she remained in Nazareth.  She wasn't legally married to Joseph yet, simply betrothed, so they assumed she had broken the Law of Moses.  They might have stoned her to death.</a:t>
            </a:r>
          </a:p>
          <a:p>
            <a:endParaRPr lang="en-US" sz="1200" b="0" i="0" dirty="0">
              <a:solidFill>
                <a:srgbClr val="333333"/>
              </a:solidFill>
              <a:effectLst/>
            </a:endParaRPr>
          </a:p>
          <a:p>
            <a:r>
              <a:rPr lang="en-US" sz="1200" dirty="0"/>
              <a:t>Now what about this Inn, and who in the world is </a:t>
            </a:r>
            <a:r>
              <a:rPr lang="en-US" sz="1200" b="1" dirty="0" err="1"/>
              <a:t>Chimham</a:t>
            </a:r>
            <a:r>
              <a:rPr lang="en-US" sz="1200" dirty="0"/>
              <a:t> (pronounced "</a:t>
            </a:r>
            <a:r>
              <a:rPr lang="en-US" sz="1200" dirty="0" err="1"/>
              <a:t>Kím</a:t>
            </a:r>
            <a:r>
              <a:rPr lang="en-US" sz="1200" dirty="0"/>
              <a:t>-ham)?"  </a:t>
            </a:r>
          </a:p>
          <a:p>
            <a:endParaRPr lang="en-US" sz="1200" dirty="0"/>
          </a:p>
          <a:p>
            <a:r>
              <a:rPr lang="en-US" sz="1200" dirty="0"/>
              <a:t>There is a very long history and an interesting story to tell.  Located in greater Bethlehem, it was a well-known place for travelers to stop along their journey.  Like all lodging places throughout the Middle East and all along the Silk Road, such places, called "caravanserai," offered travel-weary folk lodging for the night as well as food and water for their transportation, </a:t>
            </a:r>
            <a:r>
              <a:rPr lang="en-US" sz="1200" dirty="0" err="1"/>
              <a:t>kinda</a:t>
            </a:r>
            <a:r>
              <a:rPr lang="en-US" sz="1200" dirty="0"/>
              <a:t> like our Modern-day hotels.  The oldest of these caravanserai is in present-day Turkey.  Still standing, it is 600 years old!</a:t>
            </a:r>
          </a:p>
          <a:p>
            <a:endParaRPr lang="en-US" sz="1200" b="0" i="0" dirty="0">
              <a:solidFill>
                <a:srgbClr val="333333"/>
              </a:solidFill>
              <a:effectLst/>
            </a:endParaRPr>
          </a:p>
        </p:txBody>
      </p:sp>
      <p:pic>
        <p:nvPicPr>
          <p:cNvPr id="2052" name="Picture 4" descr="http://4.bp.blogspot.com/-J3UWy-aLwYI/VngbPZqfIZI/AAAAAAAALF4/WkXn9RwkgTk/s1600/upload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3091" y="209206"/>
            <a:ext cx="2459894" cy="21084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21824" y="2939266"/>
            <a:ext cx="2359104" cy="923330"/>
          </a:xfrm>
          <a:prstGeom prst="rect">
            <a:avLst/>
          </a:prstGeom>
          <a:noFill/>
        </p:spPr>
        <p:txBody>
          <a:bodyPr wrap="square" rtlCol="0">
            <a:spAutoFit/>
          </a:bodyPr>
          <a:lstStyle/>
          <a:p>
            <a:pPr algn="ctr"/>
            <a:r>
              <a:rPr lang="en-US" dirty="0"/>
              <a:t>Something of Interest—Not Doctrine </a:t>
            </a:r>
          </a:p>
          <a:p>
            <a:pPr algn="ctr"/>
            <a:r>
              <a:rPr lang="en-US" dirty="0" err="1"/>
              <a:t>Chimham’s</a:t>
            </a:r>
            <a:r>
              <a:rPr lang="en-US" dirty="0"/>
              <a:t> Inn</a:t>
            </a:r>
          </a:p>
        </p:txBody>
      </p:sp>
      <p:sp>
        <p:nvSpPr>
          <p:cNvPr id="8" name="TextBox 7"/>
          <p:cNvSpPr txBox="1"/>
          <p:nvPr/>
        </p:nvSpPr>
        <p:spPr>
          <a:xfrm>
            <a:off x="10499002" y="6464703"/>
            <a:ext cx="1692998" cy="369332"/>
          </a:xfrm>
          <a:prstGeom prst="rect">
            <a:avLst/>
          </a:prstGeom>
          <a:noFill/>
        </p:spPr>
        <p:txBody>
          <a:bodyPr wrap="square" rtlCol="0">
            <a:spAutoFit/>
          </a:bodyPr>
          <a:lstStyle/>
          <a:p>
            <a:pPr algn="r"/>
            <a:r>
              <a:rPr lang="en-US" dirty="0"/>
              <a:t>1</a:t>
            </a:r>
          </a:p>
        </p:txBody>
      </p:sp>
    </p:spTree>
    <p:extLst>
      <p:ext uri="{BB962C8B-B14F-4D97-AF65-F5344CB8AC3E}">
        <p14:creationId xmlns:p14="http://schemas.microsoft.com/office/powerpoint/2010/main" val="3494044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481" y="93728"/>
            <a:ext cx="9261695" cy="1569660"/>
          </a:xfrm>
          <a:prstGeom prst="rect">
            <a:avLst/>
          </a:prstGeom>
        </p:spPr>
        <p:txBody>
          <a:bodyPr wrap="square">
            <a:spAutoFit/>
          </a:bodyPr>
          <a:lstStyle/>
          <a:p>
            <a:r>
              <a:rPr lang="en-US" sz="1200" dirty="0"/>
              <a:t>Mary and Joseph's distant relative, David, was a Bethlehem boy from way back.  He lived there until he became king and moved into the palace, which was located in Hebron at that time.  His home in Bethlehem where he grew up was passed down to him by his father, Jesse who got it from his father, Obed whose Mom and Dad were Boaz and Ruth, the </a:t>
            </a:r>
            <a:r>
              <a:rPr lang="en-US" sz="1200" dirty="0" err="1"/>
              <a:t>Moabitess</a:t>
            </a:r>
            <a:r>
              <a:rPr lang="en-US" sz="1200" dirty="0"/>
              <a:t>.  </a:t>
            </a:r>
          </a:p>
          <a:p>
            <a:r>
              <a:rPr lang="en-US" sz="1200" dirty="0"/>
              <a:t>Boaz, you recall, was the wealthiest and most eligible bachelor in all of Bethlehem who had fallen madly in love with Ruth, the widow of Naomi's son, so you can imagine it was not too shabby, more like an estate.  His parents were Salmon and Rahab.  You remember her, the reformed prostitute from Jericho who helped the two Hebrew spies.  Salmon's father was </a:t>
            </a:r>
            <a:r>
              <a:rPr lang="en-US" sz="1200" dirty="0" err="1"/>
              <a:t>Nahshon</a:t>
            </a:r>
            <a:r>
              <a:rPr lang="en-US" sz="1200" dirty="0"/>
              <a:t>, captain of the tribe of Judah, who lead the Israelites through the Red Sea. </a:t>
            </a:r>
          </a:p>
          <a:p>
            <a:endParaRPr lang="en-US" sz="1200" b="0" i="0" dirty="0">
              <a:solidFill>
                <a:srgbClr val="333333"/>
              </a:solidFill>
              <a:effectLst/>
            </a:endParaRPr>
          </a:p>
        </p:txBody>
      </p:sp>
      <p:sp>
        <p:nvSpPr>
          <p:cNvPr id="5" name="Rectangle 4"/>
          <p:cNvSpPr/>
          <p:nvPr/>
        </p:nvSpPr>
        <p:spPr>
          <a:xfrm>
            <a:off x="81481" y="1433641"/>
            <a:ext cx="11033156" cy="5816977"/>
          </a:xfrm>
          <a:prstGeom prst="rect">
            <a:avLst/>
          </a:prstGeom>
        </p:spPr>
        <p:txBody>
          <a:bodyPr wrap="square">
            <a:spAutoFit/>
          </a:bodyPr>
          <a:lstStyle/>
          <a:p>
            <a:r>
              <a:rPr lang="en-US" sz="1200" dirty="0"/>
              <a:t>Back when David was King, his son, </a:t>
            </a:r>
            <a:r>
              <a:rPr lang="en-US" sz="1200" dirty="0" err="1"/>
              <a:t>Absolom</a:t>
            </a:r>
            <a:r>
              <a:rPr lang="en-US" sz="1200" dirty="0"/>
              <a:t>, who was extremely handsome and charismatic, wanted the throne for himself.  He stole the hearts of the people away from his father.  But instead of fighting his son, David chose to walk away.  He didn't want to kill him.</a:t>
            </a:r>
          </a:p>
          <a:p>
            <a:br>
              <a:rPr lang="en-US" sz="1200" dirty="0"/>
            </a:br>
            <a:endParaRPr lang="en-US" sz="1200" dirty="0"/>
          </a:p>
          <a:p>
            <a:r>
              <a:rPr lang="en-US" sz="1200" dirty="0"/>
              <a:t>As he was wandering here and there with his mighty men, several people helped him. Let's follow the story in </a:t>
            </a:r>
            <a:r>
              <a:rPr lang="en-US" sz="1200" dirty="0" err="1"/>
              <a:t>lI</a:t>
            </a:r>
            <a:r>
              <a:rPr lang="en-US" sz="1200" dirty="0"/>
              <a:t> Samuel 17:27-29.</a:t>
            </a:r>
          </a:p>
          <a:p>
            <a:r>
              <a:rPr lang="en-US" sz="1200" dirty="0"/>
              <a:t>“Now it happened, when David had come to </a:t>
            </a:r>
            <a:r>
              <a:rPr lang="en-US" sz="1200" dirty="0" err="1"/>
              <a:t>Mahanaim</a:t>
            </a:r>
            <a:r>
              <a:rPr lang="en-US" sz="1200" dirty="0"/>
              <a:t>, that </a:t>
            </a:r>
            <a:r>
              <a:rPr lang="en-US" sz="1200" dirty="0" err="1"/>
              <a:t>Shobi</a:t>
            </a:r>
            <a:r>
              <a:rPr lang="en-US" sz="1200" dirty="0"/>
              <a:t> the son of </a:t>
            </a:r>
            <a:r>
              <a:rPr lang="en-US" sz="1200" dirty="0" err="1"/>
              <a:t>Nahash</a:t>
            </a:r>
            <a:r>
              <a:rPr lang="en-US" sz="1200" dirty="0"/>
              <a:t> from </a:t>
            </a:r>
            <a:r>
              <a:rPr lang="en-US" sz="1200" dirty="0" err="1"/>
              <a:t>Rabbah</a:t>
            </a:r>
            <a:r>
              <a:rPr lang="en-US" sz="1200" dirty="0"/>
              <a:t> of the people of Ammon, Machir the son of </a:t>
            </a:r>
            <a:r>
              <a:rPr lang="en-US" sz="1200" dirty="0" err="1"/>
              <a:t>Ammiel</a:t>
            </a:r>
            <a:r>
              <a:rPr lang="en-US" sz="1200" dirty="0"/>
              <a:t> from Lo Debar, and </a:t>
            </a:r>
            <a:r>
              <a:rPr lang="en-US" sz="1200" b="1" dirty="0" err="1"/>
              <a:t>Barzillai</a:t>
            </a:r>
            <a:r>
              <a:rPr lang="en-US" sz="1200" b="1" dirty="0"/>
              <a:t> the </a:t>
            </a:r>
            <a:r>
              <a:rPr lang="en-US" sz="1200" b="1" dirty="0" err="1"/>
              <a:t>Gileadite</a:t>
            </a:r>
            <a:r>
              <a:rPr lang="en-US" sz="1200" b="1" dirty="0"/>
              <a:t> </a:t>
            </a:r>
            <a:r>
              <a:rPr lang="en-US" sz="1200" dirty="0"/>
              <a:t>from </a:t>
            </a:r>
            <a:r>
              <a:rPr lang="en-US" sz="1200" dirty="0" err="1"/>
              <a:t>Rogelim</a:t>
            </a:r>
            <a:r>
              <a:rPr lang="en-US" sz="1200" dirty="0"/>
              <a:t>, brought beds and basins, earthen vessels and wheat, barley and flour, parched grain and beans, lentils and parched seeds, honey and curds, sheep and cheese of the herd, for David and the people who were with him to eat. For they said, “The people are hungry and weary and thirsty in the wilderness.””</a:t>
            </a:r>
          </a:p>
          <a:p>
            <a:endParaRPr lang="en-US" sz="1200" dirty="0"/>
          </a:p>
          <a:p>
            <a:r>
              <a:rPr lang="en-US" sz="1200" dirty="0"/>
              <a:t>This man, </a:t>
            </a:r>
            <a:r>
              <a:rPr lang="en-US" sz="1200" dirty="0" err="1"/>
              <a:t>Barzillai</a:t>
            </a:r>
            <a:r>
              <a:rPr lang="en-US" sz="1200" dirty="0"/>
              <a:t>, was very old, about 80 years of age.  Two chapters later when </a:t>
            </a:r>
            <a:r>
              <a:rPr lang="en-US" sz="1200" dirty="0" err="1"/>
              <a:t>Absolom</a:t>
            </a:r>
            <a:r>
              <a:rPr lang="en-US" sz="1200" dirty="0"/>
              <a:t> was killed, David prepared to cross back over the Jordan and return home.  Gilead, where he had sought refuge, is in present day Jordan.  He wanted to reward </a:t>
            </a:r>
            <a:r>
              <a:rPr lang="en-US" sz="1200" dirty="0" err="1"/>
              <a:t>Barzillai</a:t>
            </a:r>
            <a:r>
              <a:rPr lang="en-US" sz="1200" dirty="0"/>
              <a:t> for his many kindnesses but he declined as we'll read below:</a:t>
            </a:r>
          </a:p>
          <a:p>
            <a:r>
              <a:rPr lang="en-US" sz="1200" dirty="0"/>
              <a:t>“Please let your servant turn back again, that I may die in my own city, near the grave of my father and mother. But here is your servant </a:t>
            </a:r>
            <a:r>
              <a:rPr lang="en-US" sz="1200" b="1" dirty="0" err="1"/>
              <a:t>Chimham</a:t>
            </a:r>
            <a:r>
              <a:rPr lang="en-US" sz="1200" dirty="0"/>
              <a:t>; let him cross over with my lord the king, and do for him what seems good to you.” And the king answered, “</a:t>
            </a:r>
            <a:r>
              <a:rPr lang="en-US" sz="1200" b="1" dirty="0" err="1"/>
              <a:t>Chimham</a:t>
            </a:r>
            <a:r>
              <a:rPr lang="en-US" sz="1200" b="1" dirty="0"/>
              <a:t> </a:t>
            </a:r>
            <a:r>
              <a:rPr lang="en-US" sz="1200" dirty="0"/>
              <a:t>shall cross over with me, and I will do for him what seems good to you. Now whatever you request of me, I will do for you.” Then all the people went over the Jordan. And when the king had crossed over, the king kissed </a:t>
            </a:r>
            <a:r>
              <a:rPr lang="en-US" sz="1200" dirty="0" err="1"/>
              <a:t>Barzillai</a:t>
            </a:r>
            <a:r>
              <a:rPr lang="en-US" sz="1200" dirty="0"/>
              <a:t> and blessed him, and he returned to his own place. Now the king went on to Gilgal, and </a:t>
            </a:r>
            <a:r>
              <a:rPr lang="en-US" sz="1200" dirty="0" err="1"/>
              <a:t>Chimham</a:t>
            </a:r>
            <a:r>
              <a:rPr lang="en-US" sz="1200" dirty="0"/>
              <a:t> went on with him. And all the people of Judah escorted the king, and also half the people of Israel.”</a:t>
            </a:r>
          </a:p>
          <a:p>
            <a:r>
              <a:rPr lang="en-US" sz="1200" dirty="0"/>
              <a:t>2 Samuel 19:37-40</a:t>
            </a:r>
          </a:p>
          <a:p>
            <a:endParaRPr lang="en-US" sz="1200" dirty="0"/>
          </a:p>
          <a:p>
            <a:r>
              <a:rPr lang="en-US" sz="1200" dirty="0"/>
              <a:t>Later on, David, on his deathbed, didn't have much of anything good to say about anyone:  Kill this person and that guy," except for the "sons of </a:t>
            </a:r>
            <a:r>
              <a:rPr lang="en-US" sz="1200" dirty="0" err="1"/>
              <a:t>Barzillai</a:t>
            </a:r>
            <a:r>
              <a:rPr lang="en-US" sz="1200" dirty="0"/>
              <a:t>.  </a:t>
            </a:r>
          </a:p>
          <a:p>
            <a:r>
              <a:rPr lang="en-US" sz="1200" dirty="0"/>
              <a:t>““But show kindness to the </a:t>
            </a:r>
            <a:r>
              <a:rPr lang="en-US" sz="1200" b="1" dirty="0"/>
              <a:t>sons of </a:t>
            </a:r>
            <a:r>
              <a:rPr lang="en-US" sz="1200" b="1" dirty="0" err="1"/>
              <a:t>Barzillai</a:t>
            </a:r>
            <a:r>
              <a:rPr lang="en-US" sz="1200" b="1" dirty="0"/>
              <a:t> the </a:t>
            </a:r>
            <a:r>
              <a:rPr lang="en-US" sz="1200" b="1" dirty="0" err="1"/>
              <a:t>Gileadite</a:t>
            </a:r>
            <a:r>
              <a:rPr lang="en-US" sz="1200" dirty="0"/>
              <a:t>, and let them be among </a:t>
            </a:r>
            <a:r>
              <a:rPr lang="en-US" sz="1200" dirty="0" err="1"/>
              <a:t>those</a:t>
            </a:r>
            <a:r>
              <a:rPr lang="en-US" sz="1200" i="1" dirty="0" err="1"/>
              <a:t>who</a:t>
            </a:r>
            <a:r>
              <a:rPr lang="en-US" sz="1200" i="1" dirty="0"/>
              <a:t> eat at your table, </a:t>
            </a:r>
            <a:r>
              <a:rPr lang="en-US" sz="1200" dirty="0"/>
              <a:t>for so they came to me when I fled from Absalom your brother.”</a:t>
            </a:r>
          </a:p>
          <a:p>
            <a:r>
              <a:rPr lang="en-US" sz="1200" dirty="0"/>
              <a:t>I Kings 2:7 NKJV</a:t>
            </a:r>
          </a:p>
          <a:p>
            <a:endParaRPr lang="en-US" sz="1200" dirty="0"/>
          </a:p>
          <a:p>
            <a:r>
              <a:rPr lang="en-US" sz="1200" dirty="0"/>
              <a:t>We don't even know </a:t>
            </a:r>
            <a:r>
              <a:rPr lang="en-US" sz="1200" dirty="0" err="1"/>
              <a:t>Barzillai's</a:t>
            </a:r>
            <a:r>
              <a:rPr lang="en-US" sz="1200" dirty="0"/>
              <a:t> real name, only that he was the son, "bar," of "</a:t>
            </a:r>
            <a:r>
              <a:rPr lang="en-US" sz="1200" dirty="0" err="1"/>
              <a:t>Zillai</a:t>
            </a:r>
            <a:r>
              <a:rPr lang="en-US" sz="1200" dirty="0"/>
              <a:t>;" but his sons were accorded forever the privilege of eating at David's table in his own house, you know, the beautiful home of Boaz in greater Bethlehem.  Later on, this house came to belong to </a:t>
            </a:r>
            <a:r>
              <a:rPr lang="en-US" sz="1200" b="1" dirty="0" err="1"/>
              <a:t>Chimham</a:t>
            </a:r>
            <a:r>
              <a:rPr lang="en-US" sz="1200" dirty="0"/>
              <a:t> and his descendants as you see in the scripture below.</a:t>
            </a:r>
          </a:p>
          <a:p>
            <a:br>
              <a:rPr lang="en-US" sz="1200" dirty="0"/>
            </a:br>
            <a:r>
              <a:rPr lang="en-US" sz="1200" dirty="0"/>
              <a:t>“Then </a:t>
            </a:r>
            <a:r>
              <a:rPr lang="en-US" sz="1200" dirty="0" err="1"/>
              <a:t>Johanan</a:t>
            </a:r>
            <a:r>
              <a:rPr lang="en-US" sz="1200" dirty="0"/>
              <a:t> the son of </a:t>
            </a:r>
            <a:r>
              <a:rPr lang="en-US" sz="1200" dirty="0" err="1"/>
              <a:t>Kareah</a:t>
            </a:r>
            <a:r>
              <a:rPr lang="en-US" sz="1200" dirty="0"/>
              <a:t>, and all the captains of the forces that were with him, took from </a:t>
            </a:r>
            <a:r>
              <a:rPr lang="en-US" sz="1200" dirty="0" err="1"/>
              <a:t>Mizpah</a:t>
            </a:r>
            <a:r>
              <a:rPr lang="en-US" sz="1200" dirty="0"/>
              <a:t> all the rest of the people whom he had recovered from Ishmael the son of </a:t>
            </a:r>
            <a:r>
              <a:rPr lang="en-US" sz="1200" dirty="0" err="1"/>
              <a:t>Nethaniah</a:t>
            </a:r>
            <a:r>
              <a:rPr lang="en-US" sz="1200" dirty="0"/>
              <a:t> after he had murdered Gedaliah the son of </a:t>
            </a:r>
            <a:r>
              <a:rPr lang="en-US" sz="1200" dirty="0" err="1"/>
              <a:t>Ahikam</a:t>
            </a:r>
            <a:r>
              <a:rPr lang="en-US" sz="1200" dirty="0"/>
              <a:t>—the mighty men of war and the women and the children and the eunuchs, whom he had brought back from Gibeon. And they departed and dwelt in the </a:t>
            </a:r>
            <a:r>
              <a:rPr lang="en-US" sz="1200" b="1" dirty="0"/>
              <a:t>habitation of </a:t>
            </a:r>
            <a:r>
              <a:rPr lang="en-US" sz="1200" b="1" dirty="0" err="1"/>
              <a:t>Chimham</a:t>
            </a:r>
            <a:r>
              <a:rPr lang="en-US" sz="1200" b="1" dirty="0"/>
              <a:t>, which is near Bethlehem</a:t>
            </a:r>
            <a:r>
              <a:rPr lang="en-US" sz="1200" dirty="0"/>
              <a:t>, as they went on their way to Egypt,”</a:t>
            </a:r>
          </a:p>
          <a:p>
            <a:r>
              <a:rPr lang="en-US" sz="1200" dirty="0"/>
              <a:t>Jeremiah 41:16-17 </a:t>
            </a:r>
          </a:p>
          <a:p>
            <a:endParaRPr lang="en-US" sz="1200" dirty="0"/>
          </a:p>
          <a:p>
            <a:endParaRPr lang="en-US" sz="1200" dirty="0"/>
          </a:p>
          <a:p>
            <a:endParaRPr lang="en-US" sz="1200" b="0" i="0" dirty="0">
              <a:solidFill>
                <a:srgbClr val="333333"/>
              </a:solidFill>
              <a:effectLst/>
            </a:endParaRPr>
          </a:p>
        </p:txBody>
      </p:sp>
      <p:sp>
        <p:nvSpPr>
          <p:cNvPr id="4" name="TextBox 3"/>
          <p:cNvSpPr txBox="1"/>
          <p:nvPr/>
        </p:nvSpPr>
        <p:spPr>
          <a:xfrm>
            <a:off x="10499002" y="6464703"/>
            <a:ext cx="1692998" cy="369332"/>
          </a:xfrm>
          <a:prstGeom prst="rect">
            <a:avLst/>
          </a:prstGeom>
          <a:noFill/>
        </p:spPr>
        <p:txBody>
          <a:bodyPr wrap="square" rtlCol="0">
            <a:spAutoFit/>
          </a:bodyPr>
          <a:lstStyle/>
          <a:p>
            <a:pPr algn="r"/>
            <a:r>
              <a:rPr lang="en-US" dirty="0"/>
              <a:t>2</a:t>
            </a:r>
          </a:p>
        </p:txBody>
      </p:sp>
    </p:spTree>
    <p:extLst>
      <p:ext uri="{BB962C8B-B14F-4D97-AF65-F5344CB8AC3E}">
        <p14:creationId xmlns:p14="http://schemas.microsoft.com/office/powerpoint/2010/main" val="2209337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3908" y="93728"/>
            <a:ext cx="7939889" cy="6740307"/>
          </a:xfrm>
          <a:prstGeom prst="rect">
            <a:avLst/>
          </a:prstGeom>
        </p:spPr>
        <p:txBody>
          <a:bodyPr wrap="square">
            <a:spAutoFit/>
          </a:bodyPr>
          <a:lstStyle/>
          <a:p>
            <a:r>
              <a:rPr lang="en-US" sz="1200" dirty="0"/>
              <a:t>Baby Jesus was placed in a very particular manger, most likely the one at the foot of the Tower of Eder, Eder </a:t>
            </a:r>
            <a:r>
              <a:rPr lang="en-US" sz="1200" dirty="0" err="1"/>
              <a:t>Migdol</a:t>
            </a:r>
            <a:r>
              <a:rPr lang="en-US" sz="1200" dirty="0"/>
              <a:t>, or the Tower of the Flock.  It was here that they kept sheep used for temple sacrifices.  </a:t>
            </a:r>
          </a:p>
          <a:p>
            <a:r>
              <a:rPr lang="en-US" sz="1200" dirty="0"/>
              <a:t>They were all good quality sheep fit for use a sacrifices because, as soon as they were born, they were  "wrapped in swaddling" clothes to lie in mangers so that, while they were very young and rambunctious, they wouldn't jump around and injure themselves.  That would render them unfit to be used.  So, when the Angel told the shepherds that they would find the babe wrapped in "swaddling clothes, lying in a manger," there was no doubt in their minds what manger it was!</a:t>
            </a:r>
          </a:p>
          <a:p>
            <a:endParaRPr lang="en-US" sz="1200" dirty="0"/>
          </a:p>
          <a:p>
            <a:r>
              <a:rPr lang="en-US" sz="1200" dirty="0"/>
              <a:t>You remember that this house once belonged to Boaz, whose great, great grandfather was </a:t>
            </a:r>
            <a:r>
              <a:rPr lang="en-US" sz="1200" dirty="0" err="1"/>
              <a:t>Nahshon</a:t>
            </a:r>
            <a:r>
              <a:rPr lang="en-US" sz="1200" dirty="0"/>
              <a:t>, the captain of Judah.  But there was someone long before </a:t>
            </a:r>
            <a:r>
              <a:rPr lang="en-US" sz="1200" dirty="0" err="1"/>
              <a:t>Nahshon</a:t>
            </a:r>
            <a:r>
              <a:rPr lang="en-US" sz="1200" dirty="0"/>
              <a:t> who built that house years before and who lived there first:  Jacob.</a:t>
            </a:r>
          </a:p>
          <a:p>
            <a:r>
              <a:rPr lang="en-US" sz="1200" dirty="0"/>
              <a:t>His favorite wife, Rachel, had died, so he buried her just outside Bethlehem and erected a monument there when exists to this day. </a:t>
            </a:r>
          </a:p>
          <a:p>
            <a:r>
              <a:rPr lang="en-US" sz="1200" dirty="0"/>
              <a:t>“So Rachel died and was buried </a:t>
            </a:r>
            <a:r>
              <a:rPr lang="en-US" sz="1200" b="1" dirty="0"/>
              <a:t>on the way to </a:t>
            </a:r>
            <a:r>
              <a:rPr lang="en-US" sz="1200" b="1" dirty="0" err="1"/>
              <a:t>Ephrath</a:t>
            </a:r>
            <a:r>
              <a:rPr lang="en-US" sz="1200" b="1" dirty="0"/>
              <a:t> </a:t>
            </a:r>
            <a:r>
              <a:rPr lang="en-US" sz="1200" dirty="0"/>
              <a:t>(that is, Bethlehem). And </a:t>
            </a:r>
            <a:r>
              <a:rPr lang="en-US" sz="1200" b="1" dirty="0"/>
              <a:t>Jacob </a:t>
            </a:r>
            <a:r>
              <a:rPr lang="en-US" sz="1200" dirty="0"/>
              <a:t>set a pillar on her grave, which is the pillar of Rachel’s grave to this day. </a:t>
            </a:r>
            <a:r>
              <a:rPr lang="en-US" sz="1200" u="sng" dirty="0"/>
              <a:t>Then </a:t>
            </a:r>
            <a:r>
              <a:rPr lang="en-US" sz="1200" b="1" u="sng" dirty="0" err="1"/>
              <a:t>Israel</a:t>
            </a:r>
            <a:r>
              <a:rPr lang="en-US" sz="1200" u="sng" dirty="0" err="1"/>
              <a:t>j</a:t>
            </a:r>
            <a:r>
              <a:rPr lang="en-US" sz="1200" u="sng" dirty="0"/>
              <a:t> </a:t>
            </a:r>
            <a:r>
              <a:rPr lang="en-US" sz="1200" u="sng" dirty="0" err="1"/>
              <a:t>ourneyed</a:t>
            </a:r>
            <a:r>
              <a:rPr lang="en-US" sz="1200" u="sng" dirty="0"/>
              <a:t> and pitched his tent beyond the tower of Eder.” </a:t>
            </a:r>
            <a:r>
              <a:rPr lang="en-US" sz="1200" dirty="0"/>
              <a:t>Genesis 35:19-21</a:t>
            </a:r>
          </a:p>
          <a:p>
            <a:r>
              <a:rPr lang="en-US" sz="1200" dirty="0"/>
              <a:t>Rachel's tomb is still there.</a:t>
            </a:r>
          </a:p>
          <a:p>
            <a:endParaRPr lang="en-US" sz="1200" dirty="0"/>
          </a:p>
          <a:p>
            <a:r>
              <a:rPr lang="en-US" sz="1200" dirty="0"/>
              <a:t>Notice the name change from Jacob to Israel?  That means there is a spiritual truth hidden here.  Jacob was his given name but the name, Israel, was given to him by the Lord.  He "pitched his tent just beyond the Tower of Eder," where the flocks of the temple sacrifices were kept.  Being his most beloved wife, he wanted to be close to her so he built his house nearby the monument he erected.</a:t>
            </a:r>
          </a:p>
          <a:p>
            <a:br>
              <a:rPr lang="en-US" sz="1200" dirty="0"/>
            </a:br>
            <a:endParaRPr lang="en-US" sz="1200" dirty="0"/>
          </a:p>
          <a:p>
            <a:r>
              <a:rPr lang="en-US" sz="1200" dirty="0"/>
              <a:t>Years later when the young shepherd boy, David, came along, he most likely was a shepherd to those very sheep who would be used in temple sacrifices.  He would even fight against wild beasts for these sheep who were basically born to die.  </a:t>
            </a:r>
          </a:p>
          <a:p>
            <a:br>
              <a:rPr lang="en-US" sz="1200" dirty="0"/>
            </a:br>
            <a:endParaRPr lang="en-US" sz="1200" dirty="0"/>
          </a:p>
          <a:p>
            <a:r>
              <a:rPr lang="en-US" sz="1200" dirty="0"/>
              <a:t>How ironic that when the original family owners, the ROYAL COUPLE, the parents of David's great, great, great, great......grandson, the King of ALL KINGS, came looking for lodging and safe haven so that His mother, Mary, could have her baby, there was no room in His own house.  They were relegated to a cold stable for animals where there was only a stone manger filled with hay for her to place Him, wrapped in swaddling clothes.</a:t>
            </a:r>
          </a:p>
          <a:p>
            <a:br>
              <a:rPr lang="en-US" sz="1200" dirty="0"/>
            </a:br>
            <a:endParaRPr lang="en-US" sz="1200" dirty="0"/>
          </a:p>
          <a:p>
            <a:r>
              <a:rPr lang="en-US" sz="1200" dirty="0"/>
              <a:t>And that, Church, is the amazing history of the Inn where no room was found for the King of all Kings and Lord of all Lords known as </a:t>
            </a:r>
            <a:r>
              <a:rPr lang="en-US" sz="1200" b="1" dirty="0" err="1"/>
              <a:t>Chimham's</a:t>
            </a:r>
            <a:r>
              <a:rPr lang="en-US" sz="1200" b="1" dirty="0"/>
              <a:t> Inn.</a:t>
            </a:r>
          </a:p>
          <a:p>
            <a:endParaRPr lang="en-US" sz="1200" b="1" dirty="0"/>
          </a:p>
          <a:p>
            <a:r>
              <a:rPr lang="en-US" sz="1200" dirty="0"/>
              <a:t>http://emmausrevelations.blogspot.com/2015/12/chimham-inn.html</a:t>
            </a:r>
          </a:p>
          <a:p>
            <a:endParaRPr lang="en-US" sz="1200" b="0" i="0" dirty="0">
              <a:solidFill>
                <a:srgbClr val="333333"/>
              </a:solidFill>
              <a:effectLst/>
            </a:endParaRPr>
          </a:p>
        </p:txBody>
      </p:sp>
      <p:pic>
        <p:nvPicPr>
          <p:cNvPr id="1026" name="Picture 2" descr="http://4.bp.blogspot.com/-ZvI17sZUhRQ/VnnWAZ33tXI/AAAAAAAALIU/rilPuWeC0X0/s400/Rachels%2Bto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2212" y="3600639"/>
            <a:ext cx="3810000" cy="2781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99002" y="6464703"/>
            <a:ext cx="1692998" cy="369332"/>
          </a:xfrm>
          <a:prstGeom prst="rect">
            <a:avLst/>
          </a:prstGeom>
          <a:noFill/>
        </p:spPr>
        <p:txBody>
          <a:bodyPr wrap="square" rtlCol="0">
            <a:spAutoFit/>
          </a:bodyPr>
          <a:lstStyle/>
          <a:p>
            <a:pPr algn="r"/>
            <a:r>
              <a:rPr lang="en-US" dirty="0"/>
              <a:t>3</a:t>
            </a:r>
          </a:p>
        </p:txBody>
      </p:sp>
    </p:spTree>
    <p:extLst>
      <p:ext uri="{BB962C8B-B14F-4D97-AF65-F5344CB8AC3E}">
        <p14:creationId xmlns:p14="http://schemas.microsoft.com/office/powerpoint/2010/main" val="440353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69441"/>
          </a:xfrm>
          <a:prstGeom prst="rect">
            <a:avLst/>
          </a:prstGeom>
          <a:noFill/>
        </p:spPr>
        <p:txBody>
          <a:bodyPr wrap="square" rtlCol="0">
            <a:spAutoFit/>
          </a:bodyPr>
          <a:lstStyle/>
          <a:p>
            <a:pPr algn="ctr"/>
            <a:r>
              <a:rPr lang="en-US" sz="4400" dirty="0">
                <a:solidFill>
                  <a:schemeClr val="bg1"/>
                </a:solidFill>
              </a:rPr>
              <a:t>Those Left Behind—the Remnant</a:t>
            </a:r>
          </a:p>
        </p:txBody>
      </p:sp>
      <p:sp>
        <p:nvSpPr>
          <p:cNvPr id="3" name="Rectangle 2"/>
          <p:cNvSpPr/>
          <p:nvPr/>
        </p:nvSpPr>
        <p:spPr>
          <a:xfrm>
            <a:off x="748472" y="1489873"/>
            <a:ext cx="5272082" cy="3477875"/>
          </a:xfrm>
          <a:prstGeom prst="rect">
            <a:avLst/>
          </a:prstGeom>
        </p:spPr>
        <p:txBody>
          <a:bodyPr wrap="square">
            <a:spAutoFit/>
          </a:bodyPr>
          <a:lstStyle/>
          <a:p>
            <a:r>
              <a:rPr lang="en-US" sz="2000" dirty="0">
                <a:solidFill>
                  <a:schemeClr val="bg1"/>
                </a:solidFill>
              </a:rPr>
              <a:t>After the Babylonian army came a second time against Jerusalem, they carried most of the Jews away with them to Babylon. </a:t>
            </a:r>
          </a:p>
          <a:p>
            <a:endParaRPr lang="en-US" sz="2000" dirty="0">
              <a:solidFill>
                <a:schemeClr val="bg1"/>
              </a:solidFill>
            </a:endParaRPr>
          </a:p>
          <a:p>
            <a:r>
              <a:rPr lang="en-US" sz="2000" dirty="0">
                <a:solidFill>
                  <a:schemeClr val="bg1"/>
                </a:solidFill>
              </a:rPr>
              <a:t>The small group of Jews who remained in Jerusalem were called a “remnant,” meaning those left behind. </a:t>
            </a:r>
          </a:p>
          <a:p>
            <a:endParaRPr lang="en-US" sz="2000" dirty="0">
              <a:solidFill>
                <a:schemeClr val="bg1"/>
              </a:solidFill>
            </a:endParaRPr>
          </a:p>
          <a:p>
            <a:r>
              <a:rPr lang="en-US" sz="2000" dirty="0">
                <a:solidFill>
                  <a:schemeClr val="bg1"/>
                </a:solidFill>
              </a:rPr>
              <a:t>Several of the remnant believed that if they went to Egypt they would be spared from further abuse from the Babylonian army. </a:t>
            </a:r>
          </a:p>
        </p:txBody>
      </p:sp>
      <p:grpSp>
        <p:nvGrpSpPr>
          <p:cNvPr id="7" name="Group 6"/>
          <p:cNvGrpSpPr/>
          <p:nvPr/>
        </p:nvGrpSpPr>
        <p:grpSpPr>
          <a:xfrm>
            <a:off x="6892636" y="2306782"/>
            <a:ext cx="3924300" cy="2502668"/>
            <a:chOff x="4038600" y="3886200"/>
            <a:chExt cx="2860399" cy="1905000"/>
          </a:xfrm>
        </p:grpSpPr>
        <p:grpSp>
          <p:nvGrpSpPr>
            <p:cNvPr id="8" name="Group 163"/>
            <p:cNvGrpSpPr/>
            <p:nvPr/>
          </p:nvGrpSpPr>
          <p:grpSpPr>
            <a:xfrm>
              <a:off x="4267200" y="3962400"/>
              <a:ext cx="801845" cy="1526085"/>
              <a:chOff x="2487500" y="1794178"/>
              <a:chExt cx="1224741" cy="3261838"/>
            </a:xfrm>
          </p:grpSpPr>
          <p:sp>
            <p:nvSpPr>
              <p:cNvPr id="175" name="Oval 174"/>
              <p:cNvSpPr/>
              <p:nvPr/>
            </p:nvSpPr>
            <p:spPr>
              <a:xfrm rot="18242526">
                <a:off x="3462395" y="3821603"/>
                <a:ext cx="233602" cy="2660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1434122">
                <a:off x="2487500" y="3714414"/>
                <a:ext cx="187249" cy="44293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Manual Operation 166"/>
              <p:cNvSpPr/>
              <p:nvPr/>
            </p:nvSpPr>
            <p:spPr>
              <a:xfrm rot="12310857">
                <a:off x="2578069" y="2918098"/>
                <a:ext cx="329120" cy="1146434"/>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Manual Operation 167"/>
              <p:cNvSpPr/>
              <p:nvPr/>
            </p:nvSpPr>
            <p:spPr>
              <a:xfrm rot="9335504" flipH="1">
                <a:off x="3227034" y="2834822"/>
                <a:ext cx="329120" cy="1169981"/>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Cloud 178"/>
              <p:cNvSpPr/>
              <p:nvPr/>
            </p:nvSpPr>
            <p:spPr>
              <a:xfrm flipH="1">
                <a:off x="3063678" y="1948152"/>
                <a:ext cx="454747" cy="846856"/>
              </a:xfrm>
              <a:prstGeom prst="cloud">
                <a:avLst/>
              </a:prstGeom>
              <a:solidFill>
                <a:srgbClr val="5D40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loud 179"/>
              <p:cNvSpPr/>
              <p:nvPr/>
            </p:nvSpPr>
            <p:spPr>
              <a:xfrm flipH="1">
                <a:off x="2608931" y="2025138"/>
                <a:ext cx="454747" cy="846856"/>
              </a:xfrm>
              <a:prstGeom prst="cloud">
                <a:avLst/>
              </a:prstGeom>
              <a:solidFill>
                <a:srgbClr val="5D40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20001088">
                <a:off x="2755115" y="4739632"/>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608598">
                <a:off x="3039388" y="4663084"/>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Manual Operation 182"/>
              <p:cNvSpPr/>
              <p:nvPr/>
            </p:nvSpPr>
            <p:spPr>
              <a:xfrm rot="10800000">
                <a:off x="2722617" y="2871994"/>
                <a:ext cx="682122" cy="1924672"/>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Extract 183"/>
              <p:cNvSpPr/>
              <p:nvPr/>
            </p:nvSpPr>
            <p:spPr>
              <a:xfrm rot="10800000">
                <a:off x="2906522" y="2999602"/>
                <a:ext cx="327686" cy="488287"/>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rot="1691852">
                <a:off x="2977083" y="2833315"/>
                <a:ext cx="84841" cy="1735677"/>
              </a:xfrm>
              <a:prstGeom prst="roundRect">
                <a:avLst>
                  <a:gd name="adj" fmla="val 2492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Pentagon 175"/>
              <p:cNvSpPr/>
              <p:nvPr/>
            </p:nvSpPr>
            <p:spPr>
              <a:xfrm rot="5400000">
                <a:off x="2553103" y="4293441"/>
                <a:ext cx="506215" cy="280874"/>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2665774" y="4180769"/>
                <a:ext cx="280874" cy="126553"/>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62"/>
              <p:cNvSpPr/>
              <p:nvPr/>
            </p:nvSpPr>
            <p:spPr>
              <a:xfrm>
                <a:off x="2766086" y="1923897"/>
                <a:ext cx="608560" cy="12560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Cloud 188"/>
              <p:cNvSpPr/>
              <p:nvPr/>
            </p:nvSpPr>
            <p:spPr>
              <a:xfrm flipH="1">
                <a:off x="2722617" y="1794178"/>
                <a:ext cx="738965" cy="846856"/>
              </a:xfrm>
              <a:prstGeom prst="cloud">
                <a:avLst/>
              </a:prstGeom>
              <a:solidFill>
                <a:srgbClr val="5D40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79"/>
              <p:cNvSpPr/>
              <p:nvPr/>
            </p:nvSpPr>
            <p:spPr>
              <a:xfrm>
                <a:off x="2666999" y="2179112"/>
                <a:ext cx="838199" cy="106888"/>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loud 180"/>
              <p:cNvSpPr/>
              <p:nvPr/>
            </p:nvSpPr>
            <p:spPr>
              <a:xfrm>
                <a:off x="2893147" y="2795007"/>
                <a:ext cx="341061" cy="692882"/>
              </a:xfrm>
              <a:prstGeom prst="cloud">
                <a:avLst/>
              </a:prstGeom>
              <a:solidFill>
                <a:srgbClr val="5D40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15944673">
                <a:off x="2953418" y="2884854"/>
                <a:ext cx="220522" cy="2158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227"/>
            <p:cNvGrpSpPr/>
            <p:nvPr/>
          </p:nvGrpSpPr>
          <p:grpSpPr>
            <a:xfrm>
              <a:off x="6172200" y="4038600"/>
              <a:ext cx="726799" cy="1276221"/>
              <a:chOff x="1162092" y="1981200"/>
              <a:chExt cx="1654648" cy="3200400"/>
            </a:xfrm>
          </p:grpSpPr>
          <p:sp>
            <p:nvSpPr>
              <p:cNvPr id="134" name="Rounded Rectangle 133"/>
              <p:cNvSpPr/>
              <p:nvPr/>
            </p:nvSpPr>
            <p:spPr>
              <a:xfrm>
                <a:off x="1447800" y="1981200"/>
                <a:ext cx="1066800" cy="1295400"/>
              </a:xfrm>
              <a:prstGeom prst="roundRect">
                <a:avLst>
                  <a:gd name="adj" fmla="val 2170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721187">
                <a:off x="1162092" y="3621683"/>
                <a:ext cx="288203" cy="47073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rot="1442139">
                <a:off x="1228182" y="2754012"/>
                <a:ext cx="508542" cy="1160520"/>
              </a:xfrm>
              <a:prstGeom prst="trapezoid">
                <a:avLst>
                  <a:gd name="adj" fmla="val 38794"/>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6128217">
                <a:off x="2054582" y="4798623"/>
                <a:ext cx="330499" cy="435455"/>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4472555">
                <a:off x="1648326" y="4786955"/>
                <a:ext cx="302769" cy="45767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p:cNvSpPr/>
              <p:nvPr/>
            </p:nvSpPr>
            <p:spPr>
              <a:xfrm>
                <a:off x="1319859" y="2785067"/>
                <a:ext cx="1401741" cy="219141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rot="334084">
                <a:off x="1447511" y="2718743"/>
                <a:ext cx="371332" cy="2232928"/>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20226769">
                <a:off x="2509200" y="3624422"/>
                <a:ext cx="307540" cy="42634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20249249">
                <a:off x="2214534" y="2679601"/>
                <a:ext cx="539856" cy="1261795"/>
              </a:xfrm>
              <a:prstGeom prst="trapezoid">
                <a:avLst>
                  <a:gd name="adj" fmla="val 36374"/>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21277925">
                <a:off x="2177698" y="2715183"/>
                <a:ext cx="371332" cy="2232928"/>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Isosceles Triangle 143"/>
              <p:cNvSpPr/>
              <p:nvPr/>
            </p:nvSpPr>
            <p:spPr>
              <a:xfrm rot="10800000">
                <a:off x="1752600" y="2514600"/>
                <a:ext cx="457200" cy="10668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239"/>
              <p:cNvSpPr/>
              <p:nvPr/>
            </p:nvSpPr>
            <p:spPr>
              <a:xfrm>
                <a:off x="1447800" y="2057400"/>
                <a:ext cx="1024349" cy="8996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262"/>
              <p:cNvGrpSpPr/>
              <p:nvPr/>
            </p:nvGrpSpPr>
            <p:grpSpPr>
              <a:xfrm rot="21394856">
                <a:off x="1600200" y="2819400"/>
                <a:ext cx="838200" cy="1219200"/>
                <a:chOff x="5791200" y="3429000"/>
                <a:chExt cx="2590800" cy="2057400"/>
              </a:xfrm>
            </p:grpSpPr>
            <p:sp>
              <p:nvSpPr>
                <p:cNvPr id="162" name="Oval 161"/>
                <p:cNvSpPr/>
                <p:nvPr/>
              </p:nvSpPr>
              <p:spPr>
                <a:xfrm>
                  <a:off x="6858000" y="5105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7521388" y="3989294"/>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259"/>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ross 165"/>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Plaque 166"/>
                <p:cNvSpPr/>
                <p:nvPr/>
              </p:nvSpPr>
              <p:spPr>
                <a:xfrm>
                  <a:off x="6705600" y="4419600"/>
                  <a:ext cx="762000" cy="609600"/>
                </a:xfrm>
                <a:prstGeom prst="plaque">
                  <a:avLst>
                    <a:gd name="adj" fmla="val 31373"/>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ross 167"/>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Plaque 168"/>
                <p:cNvSpPr/>
                <p:nvPr/>
              </p:nvSpPr>
              <p:spPr>
                <a:xfrm>
                  <a:off x="6880412" y="4598895"/>
                  <a:ext cx="381000" cy="228600"/>
                </a:xfrm>
                <a:prstGeom prst="plaque">
                  <a:avLst>
                    <a:gd name="adj" fmla="val 50000"/>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Cross 169"/>
                <p:cNvSpPr/>
                <p:nvPr/>
              </p:nvSpPr>
              <p:spPr>
                <a:xfrm rot="2912150">
                  <a:off x="7269746" y="4180322"/>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8001000" y="3536576"/>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ross 171"/>
                <p:cNvSpPr/>
                <p:nvPr/>
              </p:nvSpPr>
              <p:spPr>
                <a:xfrm rot="3015041">
                  <a:off x="7771805" y="3737959"/>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Cross 172"/>
                <p:cNvSpPr/>
                <p:nvPr/>
              </p:nvSpPr>
              <p:spPr>
                <a:xfrm rot="19064530">
                  <a:off x="7190821" y="4945498"/>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Cross 173"/>
                <p:cNvSpPr/>
                <p:nvPr/>
              </p:nvSpPr>
              <p:spPr>
                <a:xfrm rot="13429195">
                  <a:off x="6582231" y="494504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Rounded Rectangle 146"/>
              <p:cNvSpPr/>
              <p:nvPr/>
            </p:nvSpPr>
            <p:spPr>
              <a:xfrm>
                <a:off x="1600200" y="2057400"/>
                <a:ext cx="685800" cy="304800"/>
              </a:xfrm>
              <a:prstGeom prst="roundRect">
                <a:avLst>
                  <a:gd name="adj" fmla="val 2170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277"/>
              <p:cNvGrpSpPr/>
              <p:nvPr/>
            </p:nvGrpSpPr>
            <p:grpSpPr>
              <a:xfrm>
                <a:off x="1461247" y="2030506"/>
                <a:ext cx="1008891" cy="381000"/>
                <a:chOff x="4571999" y="4092557"/>
                <a:chExt cx="2958353" cy="1117199"/>
              </a:xfrm>
            </p:grpSpPr>
            <p:sp>
              <p:nvSpPr>
                <p:cNvPr id="150" name="Plaque 149"/>
                <p:cNvSpPr/>
                <p:nvPr/>
              </p:nvSpPr>
              <p:spPr>
                <a:xfrm>
                  <a:off x="4571999" y="4419600"/>
                  <a:ext cx="2958353" cy="457200"/>
                </a:xfrm>
                <a:prstGeom prst="plaque">
                  <a:avLst>
                    <a:gd name="adj" fmla="val 20588"/>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269"/>
                <p:cNvGrpSpPr/>
                <p:nvPr/>
              </p:nvGrpSpPr>
              <p:grpSpPr>
                <a:xfrm rot="18712249">
                  <a:off x="4850071" y="4056498"/>
                  <a:ext cx="1094819" cy="1211697"/>
                  <a:chOff x="5791200" y="3429000"/>
                  <a:chExt cx="1094819" cy="1211697"/>
                </a:xfrm>
              </p:grpSpPr>
              <p:sp>
                <p:nvSpPr>
                  <p:cNvPr id="158" name="Oval 157"/>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Cross 159"/>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ross 160"/>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274"/>
                <p:cNvGrpSpPr/>
                <p:nvPr/>
              </p:nvGrpSpPr>
              <p:grpSpPr>
                <a:xfrm rot="7932257">
                  <a:off x="6181165" y="4034118"/>
                  <a:ext cx="1094819" cy="1211697"/>
                  <a:chOff x="5791200" y="3429000"/>
                  <a:chExt cx="1094819" cy="1211697"/>
                </a:xfrm>
              </p:grpSpPr>
              <p:sp>
                <p:nvSpPr>
                  <p:cNvPr id="154" name="Oval 153"/>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Cross 250"/>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ross 251"/>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Oval 152"/>
                <p:cNvSpPr/>
                <p:nvPr/>
              </p:nvSpPr>
              <p:spPr>
                <a:xfrm>
                  <a:off x="5885329" y="4473388"/>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Rounded Rectangle 148"/>
              <p:cNvSpPr/>
              <p:nvPr/>
            </p:nvSpPr>
            <p:spPr>
              <a:xfrm>
                <a:off x="1600200" y="1981200"/>
                <a:ext cx="762000" cy="152400"/>
              </a:xfrm>
              <a:prstGeom prst="roundRect">
                <a:avLst>
                  <a:gd name="adj" fmla="val 21709"/>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69"/>
            <p:cNvGrpSpPr/>
            <p:nvPr/>
          </p:nvGrpSpPr>
          <p:grpSpPr>
            <a:xfrm>
              <a:off x="4953000" y="3886200"/>
              <a:ext cx="920612" cy="1523232"/>
              <a:chOff x="5856667" y="630878"/>
              <a:chExt cx="2137669" cy="3941122"/>
            </a:xfrm>
          </p:grpSpPr>
          <p:sp>
            <p:nvSpPr>
              <p:cNvPr id="68" name="Rounded Rectangle 270"/>
              <p:cNvSpPr/>
              <p:nvPr/>
            </p:nvSpPr>
            <p:spPr>
              <a:xfrm>
                <a:off x="6400800" y="762000"/>
                <a:ext cx="1143000" cy="1676400"/>
              </a:xfrm>
              <a:prstGeom prst="roundRect">
                <a:avLst>
                  <a:gd name="adj" fmla="val 24717"/>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452"/>
              <p:cNvGrpSpPr/>
              <p:nvPr/>
            </p:nvGrpSpPr>
            <p:grpSpPr>
              <a:xfrm>
                <a:off x="5856667" y="1743998"/>
                <a:ext cx="2137669" cy="2828002"/>
                <a:chOff x="5856667" y="1743998"/>
                <a:chExt cx="2137669" cy="2828002"/>
              </a:xfrm>
            </p:grpSpPr>
            <p:sp>
              <p:nvSpPr>
                <p:cNvPr id="90" name="Oval 89"/>
                <p:cNvSpPr/>
                <p:nvPr/>
              </p:nvSpPr>
              <p:spPr>
                <a:xfrm rot="18968439">
                  <a:off x="7629734" y="2707566"/>
                  <a:ext cx="364602" cy="61478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122256">
                  <a:off x="5856667" y="2724019"/>
                  <a:ext cx="393031" cy="61478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485022" y="4018695"/>
                  <a:ext cx="478011" cy="51929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19974777">
                  <a:off x="7020697" y="4018695"/>
                  <a:ext cx="418829" cy="5533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1996156">
                  <a:off x="5961684" y="2022003"/>
                  <a:ext cx="744108" cy="1164502"/>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2041752">
                  <a:off x="6107395" y="1769346"/>
                  <a:ext cx="739715" cy="1175475"/>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19870960">
                  <a:off x="7188447" y="2025239"/>
                  <a:ext cx="698941" cy="1164502"/>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20036208">
                  <a:off x="7040058" y="1846851"/>
                  <a:ext cx="739715" cy="1108031"/>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a:off x="6428873" y="1928433"/>
                  <a:ext cx="1066800" cy="2336175"/>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724338" y="1743998"/>
                  <a:ext cx="441814" cy="3896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302"/>
                <p:cNvSpPr/>
                <p:nvPr/>
              </p:nvSpPr>
              <p:spPr>
                <a:xfrm rot="21335299">
                  <a:off x="7003399" y="1804927"/>
                  <a:ext cx="515125" cy="2338849"/>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353417">
                  <a:off x="6416298" y="1890436"/>
                  <a:ext cx="515125" cy="2235669"/>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400"/>
                <p:cNvGrpSpPr/>
                <p:nvPr/>
              </p:nvGrpSpPr>
              <p:grpSpPr>
                <a:xfrm rot="5172234">
                  <a:off x="6196835" y="2877415"/>
                  <a:ext cx="2097444" cy="484914"/>
                  <a:chOff x="0" y="4648200"/>
                  <a:chExt cx="3986134" cy="1541489"/>
                </a:xfrm>
              </p:grpSpPr>
              <p:grpSp>
                <p:nvGrpSpPr>
                  <p:cNvPr id="119" name="Group 138"/>
                  <p:cNvGrpSpPr/>
                  <p:nvPr/>
                </p:nvGrpSpPr>
                <p:grpSpPr>
                  <a:xfrm>
                    <a:off x="0" y="4648200"/>
                    <a:ext cx="1600200" cy="1524000"/>
                    <a:chOff x="533400" y="4648200"/>
                    <a:chExt cx="1905000" cy="1828800"/>
                  </a:xfrm>
                </p:grpSpPr>
                <p:sp>
                  <p:nvSpPr>
                    <p:cNvPr id="130" name="Plus 332"/>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334"/>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335"/>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39"/>
                  <p:cNvGrpSpPr/>
                  <p:nvPr/>
                </p:nvGrpSpPr>
                <p:grpSpPr>
                  <a:xfrm>
                    <a:off x="1182973" y="4665689"/>
                    <a:ext cx="1600200" cy="1524000"/>
                    <a:chOff x="533400" y="4648200"/>
                    <a:chExt cx="1905000" cy="1828800"/>
                  </a:xfrm>
                </p:grpSpPr>
                <p:sp>
                  <p:nvSpPr>
                    <p:cNvPr id="126" name="Plus 328"/>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329"/>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330"/>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331"/>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44"/>
                  <p:cNvGrpSpPr/>
                  <p:nvPr/>
                </p:nvGrpSpPr>
                <p:grpSpPr>
                  <a:xfrm>
                    <a:off x="2385934" y="4665689"/>
                    <a:ext cx="1600200" cy="1524000"/>
                    <a:chOff x="533400" y="4648200"/>
                    <a:chExt cx="1905000" cy="1828800"/>
                  </a:xfrm>
                </p:grpSpPr>
                <p:sp>
                  <p:nvSpPr>
                    <p:cNvPr id="122" name="Plus 121"/>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 name="Group 416"/>
                <p:cNvGrpSpPr/>
                <p:nvPr/>
              </p:nvGrpSpPr>
              <p:grpSpPr>
                <a:xfrm rot="16460121">
                  <a:off x="5649989" y="2855003"/>
                  <a:ext cx="2097444" cy="484914"/>
                  <a:chOff x="0" y="4648200"/>
                  <a:chExt cx="3986134" cy="1541489"/>
                </a:xfrm>
              </p:grpSpPr>
              <p:grpSp>
                <p:nvGrpSpPr>
                  <p:cNvPr id="104" name="Group 138"/>
                  <p:cNvGrpSpPr/>
                  <p:nvPr/>
                </p:nvGrpSpPr>
                <p:grpSpPr>
                  <a:xfrm>
                    <a:off x="0" y="4648200"/>
                    <a:ext cx="1600200" cy="1524000"/>
                    <a:chOff x="533400" y="4648200"/>
                    <a:chExt cx="1905000" cy="1828800"/>
                  </a:xfrm>
                </p:grpSpPr>
                <p:sp>
                  <p:nvSpPr>
                    <p:cNvPr id="115" name="Plus 114"/>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39"/>
                  <p:cNvGrpSpPr/>
                  <p:nvPr/>
                </p:nvGrpSpPr>
                <p:grpSpPr>
                  <a:xfrm>
                    <a:off x="1182973" y="4665689"/>
                    <a:ext cx="1600200" cy="1524000"/>
                    <a:chOff x="533400" y="4648200"/>
                    <a:chExt cx="1905000" cy="1828800"/>
                  </a:xfrm>
                </p:grpSpPr>
                <p:sp>
                  <p:nvSpPr>
                    <p:cNvPr id="111" name="Plus 110"/>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44"/>
                  <p:cNvGrpSpPr/>
                  <p:nvPr/>
                </p:nvGrpSpPr>
                <p:grpSpPr>
                  <a:xfrm>
                    <a:off x="2385934" y="4665689"/>
                    <a:ext cx="1600200" cy="1524000"/>
                    <a:chOff x="533400" y="4648200"/>
                    <a:chExt cx="1905000" cy="1828800"/>
                  </a:xfrm>
                </p:grpSpPr>
                <p:sp>
                  <p:nvSpPr>
                    <p:cNvPr id="107" name="Plus 106"/>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0" name="Oval 69"/>
              <p:cNvSpPr/>
              <p:nvPr/>
            </p:nvSpPr>
            <p:spPr>
              <a:xfrm>
                <a:off x="6436360" y="744168"/>
                <a:ext cx="1066800" cy="12457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70"/>
              <p:cNvSpPr/>
              <p:nvPr/>
            </p:nvSpPr>
            <p:spPr>
              <a:xfrm rot="19471149">
                <a:off x="6812985" y="630878"/>
                <a:ext cx="654719" cy="533400"/>
              </a:xfrm>
              <a:prstGeom prst="round2DiagRect">
                <a:avLst>
                  <a:gd name="adj1" fmla="val 16667"/>
                  <a:gd name="adj2"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71"/>
              <p:cNvSpPr/>
              <p:nvPr/>
            </p:nvSpPr>
            <p:spPr>
              <a:xfrm rot="424487">
                <a:off x="6431156" y="647888"/>
                <a:ext cx="654719" cy="533400"/>
              </a:xfrm>
              <a:prstGeom prst="round2DiagRect">
                <a:avLst>
                  <a:gd name="adj1" fmla="val 16667"/>
                  <a:gd name="adj2"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6427694" y="721659"/>
                <a:ext cx="1066800" cy="381000"/>
              </a:xfrm>
              <a:prstGeom prst="roundRect">
                <a:avLst>
                  <a:gd name="adj" fmla="val 24717"/>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434"/>
              <p:cNvGrpSpPr/>
              <p:nvPr/>
            </p:nvGrpSpPr>
            <p:grpSpPr>
              <a:xfrm>
                <a:off x="6360459" y="699247"/>
                <a:ext cx="1257300" cy="457200"/>
                <a:chOff x="0" y="4648200"/>
                <a:chExt cx="3986134" cy="1541489"/>
              </a:xfrm>
            </p:grpSpPr>
            <p:grpSp>
              <p:nvGrpSpPr>
                <p:cNvPr id="75" name="Group 138"/>
                <p:cNvGrpSpPr/>
                <p:nvPr/>
              </p:nvGrpSpPr>
              <p:grpSpPr>
                <a:xfrm>
                  <a:off x="0" y="4648200"/>
                  <a:ext cx="1600200" cy="1524000"/>
                  <a:chOff x="533400" y="4648200"/>
                  <a:chExt cx="1905000" cy="1828800"/>
                </a:xfrm>
              </p:grpSpPr>
              <p:sp>
                <p:nvSpPr>
                  <p:cNvPr id="86" name="Plus 85"/>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39"/>
                <p:cNvGrpSpPr/>
                <p:nvPr/>
              </p:nvGrpSpPr>
              <p:grpSpPr>
                <a:xfrm>
                  <a:off x="1182973" y="4665689"/>
                  <a:ext cx="1600200" cy="1524000"/>
                  <a:chOff x="533400" y="4648200"/>
                  <a:chExt cx="1905000" cy="1828800"/>
                </a:xfrm>
              </p:grpSpPr>
              <p:sp>
                <p:nvSpPr>
                  <p:cNvPr id="82" name="Plus 81"/>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144"/>
                <p:cNvGrpSpPr/>
                <p:nvPr/>
              </p:nvGrpSpPr>
              <p:grpSpPr>
                <a:xfrm>
                  <a:off x="2385934" y="4665689"/>
                  <a:ext cx="1600200" cy="1524000"/>
                  <a:chOff x="533400" y="4648200"/>
                  <a:chExt cx="1905000" cy="1828800"/>
                </a:xfrm>
              </p:grpSpPr>
              <p:sp>
                <p:nvSpPr>
                  <p:cNvPr id="78" name="Plus 77"/>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 name="Group 174"/>
            <p:cNvGrpSpPr/>
            <p:nvPr/>
          </p:nvGrpSpPr>
          <p:grpSpPr>
            <a:xfrm>
              <a:off x="4038600" y="4648200"/>
              <a:ext cx="457200" cy="1005343"/>
              <a:chOff x="4114800" y="533400"/>
              <a:chExt cx="2217821" cy="4876800"/>
            </a:xfrm>
          </p:grpSpPr>
          <p:sp>
            <p:nvSpPr>
              <p:cNvPr id="55" name="Oval 54"/>
              <p:cNvSpPr/>
              <p:nvPr/>
            </p:nvSpPr>
            <p:spPr>
              <a:xfrm>
                <a:off x="4191000" y="533400"/>
                <a:ext cx="2057400" cy="2743200"/>
              </a:xfrm>
              <a:prstGeom prst="ellipse">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9671902">
                <a:off x="5805203" y="29696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2647766">
                <a:off x="4114800" y="28514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9352409">
                <a:off x="5359057" y="45462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2647766">
                <a:off x="4881374" y="45291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20169292">
                <a:off x="5310934" y="195981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1790291">
                <a:off x="4342377" y="190932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4603430" y="2158122"/>
                <a:ext cx="1323835" cy="281561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905429" y="16771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603430" y="6855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rot="5773116">
                <a:off x="5105400" y="53340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65"/>
              <p:cNvSpPr/>
              <p:nvPr/>
            </p:nvSpPr>
            <p:spPr>
              <a:xfrm rot="20435048">
                <a:off x="4400769" y="59077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648200" y="533400"/>
                <a:ext cx="1066800" cy="685800"/>
              </a:xfrm>
              <a:prstGeom prst="ellipse">
                <a:avLst/>
              </a:prstGeom>
              <a:solidFill>
                <a:srgbClr val="AB8E1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59"/>
            <p:cNvGrpSpPr/>
            <p:nvPr/>
          </p:nvGrpSpPr>
          <p:grpSpPr>
            <a:xfrm>
              <a:off x="4648200" y="4191000"/>
              <a:ext cx="777359" cy="1600200"/>
              <a:chOff x="685800" y="609600"/>
              <a:chExt cx="2404519" cy="4949716"/>
            </a:xfrm>
          </p:grpSpPr>
          <p:sp>
            <p:nvSpPr>
              <p:cNvPr id="41" name="Cloud 40"/>
              <p:cNvSpPr/>
              <p:nvPr/>
            </p:nvSpPr>
            <p:spPr>
              <a:xfrm>
                <a:off x="914400" y="838200"/>
                <a:ext cx="1981200" cy="1676400"/>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9671902">
                <a:off x="2519256" y="3059430"/>
                <a:ext cx="571063"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647766">
                <a:off x="685800" y="2956996"/>
                <a:ext cx="50912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352409">
                <a:off x="2012467" y="4682102"/>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647766">
                <a:off x="1502939" y="4664751"/>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0169292">
                <a:off x="1961136" y="2055850"/>
                <a:ext cx="946541" cy="1564711"/>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790291">
                <a:off x="928009" y="2004583"/>
                <a:ext cx="946541" cy="1564711"/>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1206465" y="2257206"/>
                <a:ext cx="1412091" cy="2858930"/>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528597" y="1768824"/>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206465" y="762000"/>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p:cNvSpPr/>
              <p:nvPr/>
            </p:nvSpPr>
            <p:spPr>
              <a:xfrm>
                <a:off x="1219200" y="609600"/>
                <a:ext cx="1295400" cy="533400"/>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hevron 51"/>
              <p:cNvSpPr/>
              <p:nvPr/>
            </p:nvSpPr>
            <p:spPr>
              <a:xfrm rot="16005868">
                <a:off x="1511995" y="1839701"/>
                <a:ext cx="1981200" cy="321880"/>
              </a:xfrm>
              <a:prstGeom prst="chevron">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Chevron 52"/>
              <p:cNvSpPr/>
              <p:nvPr/>
            </p:nvSpPr>
            <p:spPr>
              <a:xfrm rot="16048636">
                <a:off x="368994" y="1827765"/>
                <a:ext cx="1981200" cy="321880"/>
              </a:xfrm>
              <a:prstGeom prst="chevron">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Rounded Rectangle 53"/>
              <p:cNvSpPr/>
              <p:nvPr/>
            </p:nvSpPr>
            <p:spPr>
              <a:xfrm>
                <a:off x="1219200" y="990600"/>
                <a:ext cx="1447800" cy="228600"/>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91"/>
            <p:cNvGrpSpPr/>
            <p:nvPr/>
          </p:nvGrpSpPr>
          <p:grpSpPr>
            <a:xfrm>
              <a:off x="5638800" y="3886200"/>
              <a:ext cx="685800" cy="1661442"/>
              <a:chOff x="4038600" y="2362200"/>
              <a:chExt cx="1380536" cy="3344532"/>
            </a:xfrm>
          </p:grpSpPr>
          <p:sp>
            <p:nvSpPr>
              <p:cNvPr id="27" name="Round Diagonal Corner Rectangle 26"/>
              <p:cNvSpPr/>
              <p:nvPr/>
            </p:nvSpPr>
            <p:spPr>
              <a:xfrm rot="19527262">
                <a:off x="4778338" y="2692626"/>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rot="19527262">
                <a:off x="4092538" y="2768827"/>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9671902">
                <a:off x="5030448" y="4064673"/>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2647766">
                <a:off x="4038600" y="4017204"/>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9352409">
                <a:off x="4803886" y="5123365"/>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647766">
                <a:off x="4515409" y="5111826"/>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20169292">
                <a:off x="4774824" y="3376848"/>
                <a:ext cx="535898" cy="1040568"/>
              </a:xfrm>
              <a:prstGeom prst="trapezoid">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790291">
                <a:off x="4189904" y="3342754"/>
                <a:ext cx="535898" cy="1040568"/>
              </a:xfrm>
              <a:prstGeom prst="trapezoid">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4347556" y="3510754"/>
                <a:ext cx="799476" cy="1901253"/>
              </a:xfrm>
              <a:prstGeom prst="trapezoid">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529936" y="3185969"/>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347556" y="2516408"/>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Diagonal Corner Rectangle 37"/>
              <p:cNvSpPr/>
              <p:nvPr/>
            </p:nvSpPr>
            <p:spPr>
              <a:xfrm rot="1236535">
                <a:off x="4309319" y="2362200"/>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Diagonal Corner Rectangle 38"/>
              <p:cNvSpPr/>
              <p:nvPr/>
            </p:nvSpPr>
            <p:spPr>
              <a:xfrm rot="5076663">
                <a:off x="4705111" y="2429527"/>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499956" y="2440208"/>
                <a:ext cx="381000" cy="381000"/>
              </a:xfrm>
              <a:prstGeom prst="ellipse">
                <a:avLst/>
              </a:prstGeom>
              <a:solidFill>
                <a:srgbClr val="713605"/>
              </a:solidFill>
              <a:ln w="12700">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60"/>
            <p:cNvGrpSpPr/>
            <p:nvPr/>
          </p:nvGrpSpPr>
          <p:grpSpPr>
            <a:xfrm>
              <a:off x="5410200" y="4648200"/>
              <a:ext cx="533400" cy="1066800"/>
              <a:chOff x="4796444" y="836392"/>
              <a:chExt cx="1380536" cy="3344532"/>
            </a:xfrm>
          </p:grpSpPr>
          <p:sp>
            <p:nvSpPr>
              <p:cNvPr id="15" name="Oval 14"/>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169292">
                <a:off x="5532668" y="1851040"/>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790291">
                <a:off x="4947748" y="1816946"/>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5105400" y="1984946"/>
                <a:ext cx="799476" cy="1901253"/>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5989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8" name="Rectangle 7"/>
          <p:cNvSpPr/>
          <p:nvPr/>
        </p:nvSpPr>
        <p:spPr>
          <a:xfrm>
            <a:off x="430739" y="1133008"/>
            <a:ext cx="6563387" cy="707886"/>
          </a:xfrm>
          <a:prstGeom prst="rect">
            <a:avLst/>
          </a:prstGeom>
        </p:spPr>
        <p:txBody>
          <a:bodyPr wrap="square">
            <a:spAutoFit/>
          </a:bodyPr>
          <a:lstStyle/>
          <a:p>
            <a:pPr fontAlgn="base"/>
            <a:r>
              <a:rPr lang="en-US" sz="2000" dirty="0">
                <a:solidFill>
                  <a:schemeClr val="bg1"/>
                </a:solidFill>
              </a:rPr>
              <a:t>Jeremiah was approached by the people of Judah, who asked  and asked for advice. </a:t>
            </a:r>
          </a:p>
        </p:txBody>
      </p:sp>
      <p:sp>
        <p:nvSpPr>
          <p:cNvPr id="2" name="Rectangle 1"/>
          <p:cNvSpPr/>
          <p:nvPr/>
        </p:nvSpPr>
        <p:spPr>
          <a:xfrm>
            <a:off x="52498" y="6516517"/>
            <a:ext cx="1807098" cy="369332"/>
          </a:xfrm>
          <a:prstGeom prst="rect">
            <a:avLst/>
          </a:prstGeom>
        </p:spPr>
        <p:txBody>
          <a:bodyPr wrap="none">
            <a:spAutoFit/>
          </a:bodyPr>
          <a:lstStyle/>
          <a:p>
            <a:r>
              <a:rPr lang="en-US" dirty="0">
                <a:solidFill>
                  <a:schemeClr val="bg1"/>
                </a:solidFill>
              </a:rPr>
              <a:t>Jeremiah 42:1-12</a:t>
            </a:r>
            <a:endParaRPr lang="en-US" dirty="0"/>
          </a:p>
        </p:txBody>
      </p:sp>
      <p:sp>
        <p:nvSpPr>
          <p:cNvPr id="7" name="TextBox 6"/>
          <p:cNvSpPr txBox="1"/>
          <p:nvPr/>
        </p:nvSpPr>
        <p:spPr>
          <a:xfrm>
            <a:off x="0" y="89150"/>
            <a:ext cx="12192000" cy="769441"/>
          </a:xfrm>
          <a:prstGeom prst="rect">
            <a:avLst/>
          </a:prstGeom>
          <a:noFill/>
        </p:spPr>
        <p:txBody>
          <a:bodyPr wrap="square" rtlCol="0">
            <a:spAutoFit/>
          </a:bodyPr>
          <a:lstStyle/>
          <a:p>
            <a:pPr algn="ctr"/>
            <a:r>
              <a:rPr lang="en-US" sz="4400" dirty="0">
                <a:solidFill>
                  <a:schemeClr val="bg1"/>
                </a:solidFill>
              </a:rPr>
              <a:t>I Will Pray For You</a:t>
            </a:r>
          </a:p>
        </p:txBody>
      </p:sp>
      <p:sp>
        <p:nvSpPr>
          <p:cNvPr id="5" name="Rectangle 4"/>
          <p:cNvSpPr/>
          <p:nvPr/>
        </p:nvSpPr>
        <p:spPr>
          <a:xfrm>
            <a:off x="3129480" y="2690334"/>
            <a:ext cx="6096000" cy="1477328"/>
          </a:xfrm>
          <a:prstGeom prst="rect">
            <a:avLst/>
          </a:prstGeom>
        </p:spPr>
        <p:txBody>
          <a:bodyPr>
            <a:spAutoFit/>
          </a:bodyPr>
          <a:lstStyle/>
          <a:p>
            <a:r>
              <a:rPr lang="en-US" i="1" dirty="0">
                <a:solidFill>
                  <a:srgbClr val="FFFF00"/>
                </a:solidFill>
                <a:latin typeface="Palatino"/>
              </a:rPr>
              <a:t>Then Jeremiah the prophet said unto them, I have heard you; behold, I will pray unto the </a:t>
            </a:r>
            <a:r>
              <a:rPr lang="en-US" i="1" cap="small" dirty="0">
                <a:solidFill>
                  <a:srgbClr val="FFFF00"/>
                </a:solidFill>
                <a:latin typeface="Palatino"/>
              </a:rPr>
              <a:t>Lord</a:t>
            </a:r>
            <a:r>
              <a:rPr lang="en-US" i="1" dirty="0">
                <a:solidFill>
                  <a:srgbClr val="FFFF00"/>
                </a:solidFill>
                <a:latin typeface="Palatino"/>
              </a:rPr>
              <a:t> your God according to your words; and it shall come to pass, that whatsoever thing the </a:t>
            </a:r>
            <a:r>
              <a:rPr lang="en-US" i="1" cap="small" dirty="0">
                <a:solidFill>
                  <a:srgbClr val="FFFF00"/>
                </a:solidFill>
                <a:latin typeface="Palatino"/>
              </a:rPr>
              <a:t>Lord</a:t>
            </a:r>
            <a:r>
              <a:rPr lang="en-US" i="1" dirty="0">
                <a:solidFill>
                  <a:srgbClr val="FFFF00"/>
                </a:solidFill>
                <a:latin typeface="Palatino"/>
              </a:rPr>
              <a:t> shall answer you, I will declare it unto you; I will keep nothing back from you.</a:t>
            </a:r>
            <a:endParaRPr lang="en-US" i="1" dirty="0">
              <a:solidFill>
                <a:srgbClr val="FFFF00"/>
              </a:solidFill>
            </a:endParaRPr>
          </a:p>
        </p:txBody>
      </p:sp>
      <p:sp>
        <p:nvSpPr>
          <p:cNvPr id="159" name="Rectangle 158"/>
          <p:cNvSpPr/>
          <p:nvPr/>
        </p:nvSpPr>
        <p:spPr>
          <a:xfrm>
            <a:off x="5088046" y="4545694"/>
            <a:ext cx="6563387" cy="1631216"/>
          </a:xfrm>
          <a:prstGeom prst="rect">
            <a:avLst/>
          </a:prstGeom>
        </p:spPr>
        <p:txBody>
          <a:bodyPr wrap="square">
            <a:spAutoFit/>
          </a:bodyPr>
          <a:lstStyle/>
          <a:p>
            <a:pPr fontAlgn="base"/>
            <a:r>
              <a:rPr lang="en-US" sz="2000" dirty="0">
                <a:solidFill>
                  <a:schemeClr val="bg1"/>
                </a:solidFill>
              </a:rPr>
              <a:t>The Lord told them that if they stay where they are they would be safe and have peace.</a:t>
            </a:r>
          </a:p>
          <a:p>
            <a:pPr fontAlgn="base"/>
            <a:endParaRPr lang="en-US" sz="2000" dirty="0">
              <a:solidFill>
                <a:schemeClr val="bg1"/>
              </a:solidFill>
            </a:endParaRPr>
          </a:p>
          <a:p>
            <a:pPr fontAlgn="base"/>
            <a:r>
              <a:rPr lang="en-US" sz="2000" dirty="0">
                <a:solidFill>
                  <a:schemeClr val="bg1"/>
                </a:solidFill>
              </a:rPr>
              <a:t>If they went to Egypt they would suffer death, famine and pestilence. </a:t>
            </a:r>
          </a:p>
        </p:txBody>
      </p:sp>
      <p:grpSp>
        <p:nvGrpSpPr>
          <p:cNvPr id="10" name="Group 9"/>
          <p:cNvGrpSpPr/>
          <p:nvPr/>
        </p:nvGrpSpPr>
        <p:grpSpPr>
          <a:xfrm>
            <a:off x="848328" y="1890047"/>
            <a:ext cx="1432825" cy="3077901"/>
            <a:chOff x="6523258" y="1056356"/>
            <a:chExt cx="1727835" cy="3565259"/>
          </a:xfrm>
        </p:grpSpPr>
        <p:sp>
          <p:nvSpPr>
            <p:cNvPr id="11" name="Oval 10"/>
            <p:cNvSpPr/>
            <p:nvPr/>
          </p:nvSpPr>
          <p:spPr>
            <a:xfrm rot="2451945">
              <a:off x="7959751" y="3177572"/>
              <a:ext cx="291342" cy="31807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586780">
              <a:off x="6523258" y="3207933"/>
              <a:ext cx="296538" cy="3060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102191">
              <a:off x="7453356" y="2331675"/>
              <a:ext cx="661560"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327004">
              <a:off x="6643920" y="2293720"/>
              <a:ext cx="556436"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58165">
              <a:off x="6834073" y="1643897"/>
              <a:ext cx="1056213" cy="1220238"/>
            </a:xfrm>
            <a:prstGeom prst="ellipse">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7083312" y="2128360"/>
              <a:ext cx="581783" cy="26005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833658" y="4171244"/>
              <a:ext cx="1048088" cy="450371"/>
              <a:chOff x="2553716" y="4097121"/>
              <a:chExt cx="1072559" cy="580393"/>
            </a:xfrm>
          </p:grpSpPr>
          <p:grpSp>
            <p:nvGrpSpPr>
              <p:cNvPr id="47" name="Group 3"/>
              <p:cNvGrpSpPr/>
              <p:nvPr/>
            </p:nvGrpSpPr>
            <p:grpSpPr>
              <a:xfrm rot="2754858">
                <a:off x="2662540" y="4014465"/>
                <a:ext cx="362746" cy="580393"/>
                <a:chOff x="1676400" y="2133600"/>
                <a:chExt cx="1447800" cy="2088845"/>
              </a:xfrm>
            </p:grpSpPr>
            <p:sp>
              <p:nvSpPr>
                <p:cNvPr id="52" name="Oval 51"/>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18"/>
              <p:cNvGrpSpPr/>
              <p:nvPr/>
            </p:nvGrpSpPr>
            <p:grpSpPr>
              <a:xfrm rot="19182012">
                <a:off x="3263529" y="4097121"/>
                <a:ext cx="362746" cy="580393"/>
                <a:chOff x="1676400" y="2133600"/>
                <a:chExt cx="1447800" cy="2088845"/>
              </a:xfrm>
            </p:grpSpPr>
            <p:sp>
              <p:nvSpPr>
                <p:cNvPr id="49" name="Oval 48"/>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rapezoid 17"/>
            <p:cNvSpPr/>
            <p:nvPr/>
          </p:nvSpPr>
          <p:spPr>
            <a:xfrm rot="10800000">
              <a:off x="6891216" y="2254148"/>
              <a:ext cx="956933" cy="915089"/>
            </a:xfrm>
            <a:prstGeom prst="trapezoid">
              <a:avLst>
                <a:gd name="adj" fmla="val 23765"/>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873690" y="1199200"/>
              <a:ext cx="1037808" cy="10478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8489317">
              <a:off x="6591622" y="1532771"/>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rot="3110683" flipH="1">
              <a:off x="7580336" y="1537094"/>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rot="7361430" flipH="1">
              <a:off x="6792803" y="1130807"/>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rot="14238570">
              <a:off x="7321428" y="1157253"/>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9586780">
              <a:off x="7184704" y="1150519"/>
              <a:ext cx="296538" cy="306083"/>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9586780">
              <a:off x="6796638" y="1442679"/>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9586780">
              <a:off x="7646600" y="1454112"/>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6833658" y="3168084"/>
              <a:ext cx="1078919" cy="1146033"/>
            </a:xfrm>
            <a:prstGeom prst="trapezoid">
              <a:avLst>
                <a:gd name="adj" fmla="val 25099"/>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7256897" y="3073042"/>
              <a:ext cx="404948" cy="177410"/>
            </a:xfrm>
            <a:prstGeom prst="roundRect">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6952896" y="2202573"/>
              <a:ext cx="636861" cy="2098903"/>
              <a:chOff x="6959643" y="2218714"/>
              <a:chExt cx="645186" cy="2113891"/>
            </a:xfrm>
          </p:grpSpPr>
          <p:sp>
            <p:nvSpPr>
              <p:cNvPr id="44" name="Trapezoid 43"/>
              <p:cNvSpPr/>
              <p:nvPr/>
            </p:nvSpPr>
            <p:spPr>
              <a:xfrm rot="20275138">
                <a:off x="7048393" y="2218714"/>
                <a:ext cx="556436" cy="2086706"/>
              </a:xfrm>
              <a:prstGeom prst="trapezoid">
                <a:avLst>
                  <a:gd name="adj" fmla="val 3413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20453033">
                <a:off x="6959643" y="2298060"/>
                <a:ext cx="310560" cy="2022516"/>
              </a:xfrm>
              <a:prstGeom prst="moon">
                <a:avLst>
                  <a:gd name="adj" fmla="val 87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20453033">
                <a:off x="7017451" y="2271333"/>
                <a:ext cx="297061" cy="2061272"/>
              </a:xfrm>
              <a:prstGeom prst="moon">
                <a:avLst>
                  <a:gd name="adj" fmla="val 87500"/>
                </a:avLst>
              </a:prstGeom>
              <a:solidFill>
                <a:srgbClr val="E7BE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6753934" y="1458100"/>
              <a:ext cx="1286562" cy="216177"/>
              <a:chOff x="6753934" y="1458100"/>
              <a:chExt cx="1286562" cy="216177"/>
            </a:xfrm>
          </p:grpSpPr>
          <p:sp>
            <p:nvSpPr>
              <p:cNvPr id="39" name="Rounded Rectangle 38"/>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39"/>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40"/>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41"/>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42"/>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Quad Arrow 30"/>
            <p:cNvSpPr/>
            <p:nvPr/>
          </p:nvSpPr>
          <p:spPr>
            <a:xfrm>
              <a:off x="6751823" y="2183630"/>
              <a:ext cx="340630" cy="299070"/>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31"/>
            <p:cNvSpPr/>
            <p:nvPr/>
          </p:nvSpPr>
          <p:spPr>
            <a:xfrm>
              <a:off x="6840451" y="2253428"/>
              <a:ext cx="154614" cy="146670"/>
            </a:xfrm>
            <a:prstGeom prst="quadArrow">
              <a:avLst>
                <a:gd name="adj1" fmla="val 45000"/>
                <a:gd name="adj2" fmla="val 22500"/>
                <a:gd name="adj3" fmla="val 22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7125206" y="2246482"/>
              <a:ext cx="511959" cy="211463"/>
              <a:chOff x="6753934" y="1458100"/>
              <a:chExt cx="1286562" cy="216177"/>
            </a:xfrm>
          </p:grpSpPr>
          <p:sp>
            <p:nvSpPr>
              <p:cNvPr id="34" name="Rounded Rectangle 33"/>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34"/>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35"/>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36"/>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37"/>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2084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07886"/>
          </a:xfrm>
          <a:prstGeom prst="rect">
            <a:avLst/>
          </a:prstGeom>
          <a:noFill/>
        </p:spPr>
        <p:txBody>
          <a:bodyPr wrap="square" rtlCol="0">
            <a:spAutoFit/>
          </a:bodyPr>
          <a:lstStyle/>
          <a:p>
            <a:pPr algn="ctr"/>
            <a:r>
              <a:rPr lang="en-US" sz="4000" dirty="0">
                <a:solidFill>
                  <a:schemeClr val="bg1"/>
                </a:solidFill>
              </a:rPr>
              <a:t>The Lord’s Promises of Safety and Peace</a:t>
            </a:r>
          </a:p>
        </p:txBody>
      </p:sp>
      <p:sp>
        <p:nvSpPr>
          <p:cNvPr id="7" name="TextBox 6"/>
          <p:cNvSpPr txBox="1"/>
          <p:nvPr/>
        </p:nvSpPr>
        <p:spPr>
          <a:xfrm>
            <a:off x="94306" y="6485977"/>
            <a:ext cx="7384180" cy="369332"/>
          </a:xfrm>
          <a:prstGeom prst="rect">
            <a:avLst/>
          </a:prstGeom>
          <a:noFill/>
        </p:spPr>
        <p:txBody>
          <a:bodyPr wrap="square" rtlCol="0">
            <a:spAutoFit/>
          </a:bodyPr>
          <a:lstStyle/>
          <a:p>
            <a:r>
              <a:rPr lang="en-US" dirty="0">
                <a:solidFill>
                  <a:schemeClr val="bg1"/>
                </a:solidFill>
              </a:rPr>
              <a:t>Jeremiah 42:1-12</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4260742" y="1227753"/>
            <a:ext cx="5030396" cy="3539430"/>
          </a:xfrm>
          <a:prstGeom prst="rect">
            <a:avLst/>
          </a:prstGeom>
        </p:spPr>
        <p:txBody>
          <a:bodyPr wrap="square">
            <a:spAutoFit/>
          </a:bodyPr>
          <a:lstStyle/>
          <a:p>
            <a:pPr fontAlgn="base"/>
            <a:r>
              <a:rPr lang="en-US" sz="2800" dirty="0">
                <a:solidFill>
                  <a:schemeClr val="bg1"/>
                </a:solidFill>
              </a:rPr>
              <a:t>“We promise that as you keep the covenants you have made and these standards, you will be blessed with the companionship of the Holy Ghost, your faith and testimony will grow stronger, and you will enjoy increasing happiness.” (2)</a:t>
            </a:r>
          </a:p>
        </p:txBody>
      </p:sp>
      <p:pic>
        <p:nvPicPr>
          <p:cNvPr id="2052" name="Picture 4" descr="http://media.ldscdn.org/images/media-library/church-leadership/first-presidency-and-quorum-of-the-twelve-apostles/first-presidency-lds-477209-wallpa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5" y="883498"/>
            <a:ext cx="3382352" cy="422794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8196300" y="4406368"/>
            <a:ext cx="3681846" cy="2250541"/>
            <a:chOff x="228600" y="381000"/>
            <a:chExt cx="3505068" cy="2501531"/>
          </a:xfrm>
        </p:grpSpPr>
        <p:grpSp>
          <p:nvGrpSpPr>
            <p:cNvPr id="15" name="Group 14"/>
            <p:cNvGrpSpPr/>
            <p:nvPr/>
          </p:nvGrpSpPr>
          <p:grpSpPr>
            <a:xfrm>
              <a:off x="228600" y="381000"/>
              <a:ext cx="3505068" cy="2501531"/>
              <a:chOff x="534986" y="381000"/>
              <a:chExt cx="2637111" cy="2501531"/>
            </a:xfrm>
          </p:grpSpPr>
          <p:sp>
            <p:nvSpPr>
              <p:cNvPr id="17" name="Rectangle 16"/>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34986" y="384805"/>
                <a:ext cx="457200" cy="2497726"/>
                <a:chOff x="533400" y="381000"/>
                <a:chExt cx="457200" cy="2497726"/>
              </a:xfrm>
            </p:grpSpPr>
            <p:sp>
              <p:nvSpPr>
                <p:cNvPr id="24" name="Oval 2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2714897" y="381000"/>
                <a:ext cx="457200" cy="2497726"/>
                <a:chOff x="2714897" y="457200"/>
                <a:chExt cx="457200" cy="2497726"/>
              </a:xfrm>
            </p:grpSpPr>
            <p:sp>
              <p:nvSpPr>
                <p:cNvPr id="20" name="Oval 1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769288" y="978965"/>
              <a:ext cx="2481492" cy="1471035"/>
            </a:xfrm>
            <a:prstGeom prst="rect">
              <a:avLst/>
            </a:prstGeom>
          </p:spPr>
          <p:txBody>
            <a:bodyPr wrap="square">
              <a:spAutoFit/>
            </a:bodyPr>
            <a:lstStyle/>
            <a:p>
              <a:pPr algn="ctr"/>
              <a:r>
                <a:rPr lang="en-US" sz="1600" b="1" dirty="0"/>
                <a:t>When we disregard the Lord’s counsel given through His prophets, we bring negative consequences upon ourselves</a:t>
              </a:r>
              <a:endParaRPr lang="en-US" sz="1600" i="1" dirty="0"/>
            </a:p>
          </p:txBody>
        </p:sp>
      </p:grpSp>
    </p:spTree>
    <p:extLst>
      <p:ext uri="{BB962C8B-B14F-4D97-AF65-F5344CB8AC3E}">
        <p14:creationId xmlns:p14="http://schemas.microsoft.com/office/powerpoint/2010/main" val="94792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outVertic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69441"/>
          </a:xfrm>
          <a:prstGeom prst="rect">
            <a:avLst/>
          </a:prstGeom>
          <a:noFill/>
        </p:spPr>
        <p:txBody>
          <a:bodyPr wrap="square" rtlCol="0">
            <a:spAutoFit/>
          </a:bodyPr>
          <a:lstStyle/>
          <a:p>
            <a:pPr algn="ctr"/>
            <a:r>
              <a:rPr lang="en-US" sz="4400" dirty="0">
                <a:solidFill>
                  <a:schemeClr val="bg1"/>
                </a:solidFill>
              </a:rPr>
              <a:t>Prophets Today Encourage Us:</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p:nvPr/>
        </p:nvGrpSpPr>
        <p:grpSpPr>
          <a:xfrm>
            <a:off x="2545470" y="1005742"/>
            <a:ext cx="2122669" cy="5652504"/>
            <a:chOff x="2545470" y="1005742"/>
            <a:chExt cx="2122669" cy="5652504"/>
          </a:xfrm>
        </p:grpSpPr>
        <p:grpSp>
          <p:nvGrpSpPr>
            <p:cNvPr id="32" name="Group 31"/>
            <p:cNvGrpSpPr/>
            <p:nvPr/>
          </p:nvGrpSpPr>
          <p:grpSpPr>
            <a:xfrm>
              <a:off x="2545470" y="1005742"/>
              <a:ext cx="2122669" cy="3657600"/>
              <a:chOff x="307975" y="1005742"/>
              <a:chExt cx="2122669" cy="3657600"/>
            </a:xfrm>
          </p:grpSpPr>
          <p:grpSp>
            <p:nvGrpSpPr>
              <p:cNvPr id="33" name="Group 32"/>
              <p:cNvGrpSpPr/>
              <p:nvPr/>
            </p:nvGrpSpPr>
            <p:grpSpPr>
              <a:xfrm>
                <a:off x="307975" y="1005742"/>
                <a:ext cx="2057400" cy="3657600"/>
                <a:chOff x="609600" y="914400"/>
                <a:chExt cx="4114800" cy="3505200"/>
              </a:xfrm>
            </p:grpSpPr>
            <p:sp>
              <p:nvSpPr>
                <p:cNvPr id="36" name="Rounded Rectangle 35"/>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914400" y="1066800"/>
                  <a:ext cx="3581400"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73"/>
                <p:cNvGrpSpPr/>
                <p:nvPr/>
              </p:nvGrpSpPr>
              <p:grpSpPr>
                <a:xfrm>
                  <a:off x="1447800" y="3200400"/>
                  <a:ext cx="2590800" cy="1143000"/>
                  <a:chOff x="1447800" y="4724400"/>
                  <a:chExt cx="2590800" cy="1143000"/>
                </a:xfrm>
              </p:grpSpPr>
              <p:sp>
                <p:nvSpPr>
                  <p:cNvPr id="39" name="Rounded Rectangle 38"/>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34" name="TextBox 33"/>
              <p:cNvSpPr txBox="1"/>
              <p:nvPr/>
            </p:nvSpPr>
            <p:spPr>
              <a:xfrm>
                <a:off x="555625" y="1229916"/>
                <a:ext cx="1695450" cy="2246769"/>
              </a:xfrm>
              <a:prstGeom prst="rect">
                <a:avLst/>
              </a:prstGeom>
              <a:noFill/>
            </p:spPr>
            <p:txBody>
              <a:bodyPr wrap="square" rtlCol="0">
                <a:spAutoFit/>
              </a:bodyPr>
              <a:lstStyle/>
              <a:p>
                <a:r>
                  <a:rPr lang="en-US" sz="1400" dirty="0"/>
                  <a:t>Dress modestly</a:t>
                </a:r>
              </a:p>
              <a:p>
                <a:r>
                  <a:rPr lang="en-US" sz="1400" dirty="0"/>
                  <a:t>Talk reverently</a:t>
                </a:r>
              </a:p>
              <a:p>
                <a:r>
                  <a:rPr lang="en-US" sz="1400" dirty="0"/>
                  <a:t>Listen to uplifting music. </a:t>
                </a:r>
              </a:p>
              <a:p>
                <a:r>
                  <a:rPr lang="en-US" sz="1400" dirty="0"/>
                  <a:t>Avoid all immorality and personally degrading practices. Take hold of your life and order yourself to be valiant.</a:t>
                </a:r>
              </a:p>
            </p:txBody>
          </p:sp>
          <p:sp>
            <p:nvSpPr>
              <p:cNvPr id="35" name="TextBox 34"/>
              <p:cNvSpPr txBox="1"/>
              <p:nvPr/>
            </p:nvSpPr>
            <p:spPr>
              <a:xfrm>
                <a:off x="1895657" y="4273267"/>
                <a:ext cx="534987" cy="369332"/>
              </a:xfrm>
              <a:prstGeom prst="rect">
                <a:avLst/>
              </a:prstGeom>
              <a:noFill/>
            </p:spPr>
            <p:txBody>
              <a:bodyPr wrap="square" rtlCol="0">
                <a:spAutoFit/>
              </a:bodyPr>
              <a:lstStyle/>
              <a:p>
                <a:r>
                  <a:rPr lang="en-US" dirty="0">
                    <a:solidFill>
                      <a:schemeClr val="bg1"/>
                    </a:solidFill>
                  </a:rPr>
                  <a:t>(4)</a:t>
                </a:r>
              </a:p>
            </p:txBody>
          </p:sp>
        </p:gr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3244" y="4810493"/>
              <a:ext cx="1482584" cy="1847753"/>
            </a:xfrm>
            <a:prstGeom prst="rect">
              <a:avLst/>
            </a:prstGeom>
          </p:spPr>
        </p:pic>
      </p:grpSp>
      <p:grpSp>
        <p:nvGrpSpPr>
          <p:cNvPr id="8" name="Group 7"/>
          <p:cNvGrpSpPr/>
          <p:nvPr/>
        </p:nvGrpSpPr>
        <p:grpSpPr>
          <a:xfrm>
            <a:off x="7235471" y="1005742"/>
            <a:ext cx="2122669" cy="5622341"/>
            <a:chOff x="7235471" y="1005742"/>
            <a:chExt cx="2122669" cy="5622341"/>
          </a:xfrm>
        </p:grpSpPr>
        <p:grpSp>
          <p:nvGrpSpPr>
            <p:cNvPr id="51" name="Group 50"/>
            <p:cNvGrpSpPr/>
            <p:nvPr/>
          </p:nvGrpSpPr>
          <p:grpSpPr>
            <a:xfrm>
              <a:off x="7235471" y="1005742"/>
              <a:ext cx="2122669" cy="3657600"/>
              <a:chOff x="307975" y="1005742"/>
              <a:chExt cx="2122669" cy="3657600"/>
            </a:xfrm>
          </p:grpSpPr>
          <p:grpSp>
            <p:nvGrpSpPr>
              <p:cNvPr id="52" name="Group 51"/>
              <p:cNvGrpSpPr/>
              <p:nvPr/>
            </p:nvGrpSpPr>
            <p:grpSpPr>
              <a:xfrm>
                <a:off x="307975" y="1005742"/>
                <a:ext cx="2057400" cy="3657600"/>
                <a:chOff x="609600" y="914400"/>
                <a:chExt cx="4114800" cy="3505200"/>
              </a:xfrm>
            </p:grpSpPr>
            <p:sp>
              <p:nvSpPr>
                <p:cNvPr id="55" name="Rounded Rectangle 54"/>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914400" y="1066800"/>
                  <a:ext cx="3581400"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73"/>
                <p:cNvGrpSpPr/>
                <p:nvPr/>
              </p:nvGrpSpPr>
              <p:grpSpPr>
                <a:xfrm>
                  <a:off x="1447800" y="3200400"/>
                  <a:ext cx="2590800" cy="1143000"/>
                  <a:chOff x="1447800" y="4724400"/>
                  <a:chExt cx="2590800" cy="1143000"/>
                </a:xfrm>
              </p:grpSpPr>
              <p:sp>
                <p:nvSpPr>
                  <p:cNvPr id="58" name="Rounded Rectangle 57"/>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53" name="TextBox 52"/>
              <p:cNvSpPr txBox="1"/>
              <p:nvPr/>
            </p:nvSpPr>
            <p:spPr>
              <a:xfrm>
                <a:off x="440116" y="1141579"/>
                <a:ext cx="1899939" cy="2308324"/>
              </a:xfrm>
              <a:prstGeom prst="rect">
                <a:avLst/>
              </a:prstGeom>
              <a:noFill/>
            </p:spPr>
            <p:txBody>
              <a:bodyPr wrap="square" rtlCol="0">
                <a:spAutoFit/>
              </a:bodyPr>
              <a:lstStyle/>
              <a:p>
                <a:r>
                  <a:rPr lang="en-US" sz="1600" dirty="0"/>
                  <a:t>I promise and testify we will be blessed with increased faith in the Savior and greater spiritual assurance as we seek to always retain a remission of our sins.</a:t>
                </a:r>
              </a:p>
            </p:txBody>
          </p:sp>
          <p:sp>
            <p:nvSpPr>
              <p:cNvPr id="54" name="TextBox 53"/>
              <p:cNvSpPr txBox="1"/>
              <p:nvPr/>
            </p:nvSpPr>
            <p:spPr>
              <a:xfrm>
                <a:off x="1895657" y="4273267"/>
                <a:ext cx="534987" cy="369332"/>
              </a:xfrm>
              <a:prstGeom prst="rect">
                <a:avLst/>
              </a:prstGeom>
              <a:noFill/>
            </p:spPr>
            <p:txBody>
              <a:bodyPr wrap="square" rtlCol="0">
                <a:spAutoFit/>
              </a:bodyPr>
              <a:lstStyle/>
              <a:p>
                <a:r>
                  <a:rPr lang="en-US" dirty="0">
                    <a:solidFill>
                      <a:schemeClr val="bg1"/>
                    </a:solidFill>
                  </a:rPr>
                  <a:t>(6)</a:t>
                </a:r>
              </a:p>
            </p:txBody>
          </p:sp>
        </p:grpSp>
        <p:pic>
          <p:nvPicPr>
            <p:cNvPr id="78" name="Picture 7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4571" y="4871366"/>
              <a:ext cx="1397074" cy="1756717"/>
            </a:xfrm>
            <a:prstGeom prst="rect">
              <a:avLst/>
            </a:prstGeom>
          </p:spPr>
        </p:pic>
      </p:grpSp>
      <p:grpSp>
        <p:nvGrpSpPr>
          <p:cNvPr id="2" name="Group 1"/>
          <p:cNvGrpSpPr/>
          <p:nvPr/>
        </p:nvGrpSpPr>
        <p:grpSpPr>
          <a:xfrm>
            <a:off x="307975" y="1005742"/>
            <a:ext cx="2122669" cy="5652504"/>
            <a:chOff x="307975" y="1005742"/>
            <a:chExt cx="2122669" cy="5652504"/>
          </a:xfrm>
        </p:grpSpPr>
        <p:grpSp>
          <p:nvGrpSpPr>
            <p:cNvPr id="14" name="Group 13"/>
            <p:cNvGrpSpPr/>
            <p:nvPr/>
          </p:nvGrpSpPr>
          <p:grpSpPr>
            <a:xfrm>
              <a:off x="307975" y="1005742"/>
              <a:ext cx="2122669" cy="3657600"/>
              <a:chOff x="307975" y="1005742"/>
              <a:chExt cx="2122669" cy="3657600"/>
            </a:xfrm>
          </p:grpSpPr>
          <p:grpSp>
            <p:nvGrpSpPr>
              <p:cNvPr id="16" name="Group 15"/>
              <p:cNvGrpSpPr/>
              <p:nvPr/>
            </p:nvGrpSpPr>
            <p:grpSpPr>
              <a:xfrm>
                <a:off x="307975" y="1005742"/>
                <a:ext cx="2057400" cy="3657600"/>
                <a:chOff x="609600" y="914400"/>
                <a:chExt cx="4114800" cy="3505200"/>
              </a:xfrm>
            </p:grpSpPr>
            <p:sp>
              <p:nvSpPr>
                <p:cNvPr id="26" name="Rounded Rectangle 25"/>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914400" y="1066800"/>
                  <a:ext cx="3581400"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73"/>
                <p:cNvGrpSpPr/>
                <p:nvPr/>
              </p:nvGrpSpPr>
              <p:grpSpPr>
                <a:xfrm>
                  <a:off x="1447800" y="3200400"/>
                  <a:ext cx="2590800" cy="1143000"/>
                  <a:chOff x="1447800" y="4724400"/>
                  <a:chExt cx="2590800" cy="1143000"/>
                </a:xfrm>
              </p:grpSpPr>
              <p:sp>
                <p:nvSpPr>
                  <p:cNvPr id="29" name="Rounded Rectangle 28"/>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9" name="TextBox 8"/>
              <p:cNvSpPr txBox="1"/>
              <p:nvPr/>
            </p:nvSpPr>
            <p:spPr>
              <a:xfrm>
                <a:off x="574675" y="1330630"/>
                <a:ext cx="1600200" cy="1754326"/>
              </a:xfrm>
              <a:prstGeom prst="rect">
                <a:avLst/>
              </a:prstGeom>
              <a:noFill/>
            </p:spPr>
            <p:txBody>
              <a:bodyPr wrap="square" rtlCol="0">
                <a:spAutoFit/>
              </a:bodyPr>
              <a:lstStyle/>
              <a:p>
                <a:r>
                  <a:rPr lang="en-US" dirty="0"/>
                  <a:t>Be grateful</a:t>
                </a:r>
              </a:p>
              <a:p>
                <a:r>
                  <a:rPr lang="en-US" dirty="0"/>
                  <a:t>Be smart</a:t>
                </a:r>
              </a:p>
              <a:p>
                <a:r>
                  <a:rPr lang="en-US" dirty="0"/>
                  <a:t>Be clean</a:t>
                </a:r>
              </a:p>
              <a:p>
                <a:r>
                  <a:rPr lang="en-US" dirty="0"/>
                  <a:t>Be true</a:t>
                </a:r>
              </a:p>
              <a:p>
                <a:r>
                  <a:rPr lang="en-US" dirty="0"/>
                  <a:t>Be humble</a:t>
                </a:r>
              </a:p>
              <a:p>
                <a:r>
                  <a:rPr lang="en-US" dirty="0"/>
                  <a:t>Be prayerful</a:t>
                </a:r>
              </a:p>
            </p:txBody>
          </p:sp>
          <p:sp>
            <p:nvSpPr>
              <p:cNvPr id="10" name="TextBox 9"/>
              <p:cNvSpPr txBox="1"/>
              <p:nvPr/>
            </p:nvSpPr>
            <p:spPr>
              <a:xfrm>
                <a:off x="1895657" y="4273267"/>
                <a:ext cx="534987" cy="369332"/>
              </a:xfrm>
              <a:prstGeom prst="rect">
                <a:avLst/>
              </a:prstGeom>
              <a:noFill/>
            </p:spPr>
            <p:txBody>
              <a:bodyPr wrap="square" rtlCol="0">
                <a:spAutoFit/>
              </a:bodyPr>
              <a:lstStyle/>
              <a:p>
                <a:r>
                  <a:rPr lang="en-US" dirty="0">
                    <a:solidFill>
                      <a:schemeClr val="bg1"/>
                    </a:solidFill>
                  </a:rPr>
                  <a:t>(3)</a:t>
                </a:r>
              </a:p>
            </p:txBody>
          </p:sp>
        </p:grpSp>
        <p:pic>
          <p:nvPicPr>
            <p:cNvPr id="79" name="Picture 7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675" y="4816332"/>
              <a:ext cx="1477179" cy="1841914"/>
            </a:xfrm>
            <a:prstGeom prst="rect">
              <a:avLst/>
            </a:prstGeom>
          </p:spPr>
        </p:pic>
      </p:grpSp>
      <p:grpSp>
        <p:nvGrpSpPr>
          <p:cNvPr id="7" name="Group 6"/>
          <p:cNvGrpSpPr/>
          <p:nvPr/>
        </p:nvGrpSpPr>
        <p:grpSpPr>
          <a:xfrm>
            <a:off x="4869570" y="1022494"/>
            <a:ext cx="2122669" cy="5604705"/>
            <a:chOff x="4869570" y="1022494"/>
            <a:chExt cx="2122669" cy="5604705"/>
          </a:xfrm>
        </p:grpSpPr>
        <p:grpSp>
          <p:nvGrpSpPr>
            <p:cNvPr id="42" name="Group 41"/>
            <p:cNvGrpSpPr/>
            <p:nvPr/>
          </p:nvGrpSpPr>
          <p:grpSpPr>
            <a:xfrm>
              <a:off x="4869570" y="1022494"/>
              <a:ext cx="2122669" cy="3657600"/>
              <a:chOff x="307975" y="1005742"/>
              <a:chExt cx="2122669" cy="3657600"/>
            </a:xfrm>
          </p:grpSpPr>
          <p:grpSp>
            <p:nvGrpSpPr>
              <p:cNvPr id="43" name="Group 42"/>
              <p:cNvGrpSpPr/>
              <p:nvPr/>
            </p:nvGrpSpPr>
            <p:grpSpPr>
              <a:xfrm>
                <a:off x="307975" y="1005742"/>
                <a:ext cx="2057400" cy="3657600"/>
                <a:chOff x="609600" y="914400"/>
                <a:chExt cx="4114800" cy="3505200"/>
              </a:xfrm>
            </p:grpSpPr>
            <p:sp>
              <p:nvSpPr>
                <p:cNvPr id="46" name="Rounded Rectangle 45"/>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914400" y="1066800"/>
                  <a:ext cx="3581400"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73"/>
                <p:cNvGrpSpPr/>
                <p:nvPr/>
              </p:nvGrpSpPr>
              <p:grpSpPr>
                <a:xfrm>
                  <a:off x="1447800" y="3200400"/>
                  <a:ext cx="2590800" cy="1143000"/>
                  <a:chOff x="1447800" y="4724400"/>
                  <a:chExt cx="2590800" cy="1143000"/>
                </a:xfrm>
              </p:grpSpPr>
              <p:sp>
                <p:nvSpPr>
                  <p:cNvPr id="49" name="Rounded Rectangle 48"/>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44" name="TextBox 43"/>
              <p:cNvSpPr txBox="1"/>
              <p:nvPr/>
            </p:nvSpPr>
            <p:spPr>
              <a:xfrm>
                <a:off x="455345" y="1228142"/>
                <a:ext cx="1795730" cy="2062103"/>
              </a:xfrm>
              <a:prstGeom prst="rect">
                <a:avLst/>
              </a:prstGeom>
              <a:noFill/>
            </p:spPr>
            <p:txBody>
              <a:bodyPr wrap="square" rtlCol="0">
                <a:spAutoFit/>
              </a:bodyPr>
              <a:lstStyle/>
              <a:p>
                <a:r>
                  <a:rPr lang="en-US" sz="1600" dirty="0"/>
                  <a:t>Know the gifts we have been given, to know how to develop them, and to recognize the opportunities to serve others that God provides us.</a:t>
                </a:r>
              </a:p>
            </p:txBody>
          </p:sp>
          <p:sp>
            <p:nvSpPr>
              <p:cNvPr id="45" name="TextBox 44"/>
              <p:cNvSpPr txBox="1"/>
              <p:nvPr/>
            </p:nvSpPr>
            <p:spPr>
              <a:xfrm>
                <a:off x="1895657" y="4273267"/>
                <a:ext cx="534987" cy="369332"/>
              </a:xfrm>
              <a:prstGeom prst="rect">
                <a:avLst/>
              </a:prstGeom>
              <a:noFill/>
            </p:spPr>
            <p:txBody>
              <a:bodyPr wrap="square" rtlCol="0">
                <a:spAutoFit/>
              </a:bodyPr>
              <a:lstStyle/>
              <a:p>
                <a:r>
                  <a:rPr lang="en-US" dirty="0">
                    <a:solidFill>
                      <a:schemeClr val="bg1"/>
                    </a:solidFill>
                  </a:rPr>
                  <a:t>(5)</a:t>
                </a:r>
              </a:p>
            </p:txBody>
          </p:sp>
        </p:grpSp>
        <p:pic>
          <p:nvPicPr>
            <p:cNvPr id="80" name="Picture 7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9244" y="4806502"/>
              <a:ext cx="1460351" cy="1820697"/>
            </a:xfrm>
            <a:prstGeom prst="rect">
              <a:avLst/>
            </a:prstGeom>
          </p:spPr>
        </p:pic>
      </p:grpSp>
      <p:grpSp>
        <p:nvGrpSpPr>
          <p:cNvPr id="11" name="Group 10"/>
          <p:cNvGrpSpPr/>
          <p:nvPr/>
        </p:nvGrpSpPr>
        <p:grpSpPr>
          <a:xfrm>
            <a:off x="9534166" y="1006584"/>
            <a:ext cx="2122669" cy="5607998"/>
            <a:chOff x="9534166" y="1006584"/>
            <a:chExt cx="2122669" cy="5607998"/>
          </a:xfrm>
        </p:grpSpPr>
        <p:grpSp>
          <p:nvGrpSpPr>
            <p:cNvPr id="60" name="Group 59"/>
            <p:cNvGrpSpPr/>
            <p:nvPr/>
          </p:nvGrpSpPr>
          <p:grpSpPr>
            <a:xfrm>
              <a:off x="9534166" y="1006584"/>
              <a:ext cx="2122669" cy="3657600"/>
              <a:chOff x="307975" y="1005742"/>
              <a:chExt cx="2122669" cy="3657600"/>
            </a:xfrm>
          </p:grpSpPr>
          <p:grpSp>
            <p:nvGrpSpPr>
              <p:cNvPr id="61" name="Group 60"/>
              <p:cNvGrpSpPr/>
              <p:nvPr/>
            </p:nvGrpSpPr>
            <p:grpSpPr>
              <a:xfrm>
                <a:off x="307975" y="1005742"/>
                <a:ext cx="2057400" cy="3657600"/>
                <a:chOff x="609600" y="914400"/>
                <a:chExt cx="4114800" cy="3505200"/>
              </a:xfrm>
            </p:grpSpPr>
            <p:sp>
              <p:nvSpPr>
                <p:cNvPr id="64" name="Rounded Rectangle 63"/>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914400" y="1066800"/>
                  <a:ext cx="3581400"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73"/>
                <p:cNvGrpSpPr/>
                <p:nvPr/>
              </p:nvGrpSpPr>
              <p:grpSpPr>
                <a:xfrm>
                  <a:off x="1447800" y="3200400"/>
                  <a:ext cx="2590800" cy="1143000"/>
                  <a:chOff x="1447800" y="4724400"/>
                  <a:chExt cx="2590800" cy="1143000"/>
                </a:xfrm>
              </p:grpSpPr>
              <p:sp>
                <p:nvSpPr>
                  <p:cNvPr id="67" name="Rounded Rectangle 66"/>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62" name="TextBox 61"/>
              <p:cNvSpPr txBox="1"/>
              <p:nvPr/>
            </p:nvSpPr>
            <p:spPr>
              <a:xfrm>
                <a:off x="542476" y="1485654"/>
                <a:ext cx="1795730" cy="1631216"/>
              </a:xfrm>
              <a:prstGeom prst="rect">
                <a:avLst/>
              </a:prstGeom>
              <a:noFill/>
            </p:spPr>
            <p:txBody>
              <a:bodyPr wrap="square" rtlCol="0">
                <a:spAutoFit/>
              </a:bodyPr>
              <a:lstStyle/>
              <a:p>
                <a:r>
                  <a:rPr lang="en-US" sz="2000" dirty="0"/>
                  <a:t>May we ever choose the harder right instead of the easier wrong.</a:t>
                </a:r>
              </a:p>
            </p:txBody>
          </p:sp>
          <p:sp>
            <p:nvSpPr>
              <p:cNvPr id="63" name="TextBox 62"/>
              <p:cNvSpPr txBox="1"/>
              <p:nvPr/>
            </p:nvSpPr>
            <p:spPr>
              <a:xfrm>
                <a:off x="1895657" y="4273267"/>
                <a:ext cx="534987" cy="369332"/>
              </a:xfrm>
              <a:prstGeom prst="rect">
                <a:avLst/>
              </a:prstGeom>
              <a:noFill/>
            </p:spPr>
            <p:txBody>
              <a:bodyPr wrap="square" rtlCol="0">
                <a:spAutoFit/>
              </a:bodyPr>
              <a:lstStyle/>
              <a:p>
                <a:r>
                  <a:rPr lang="en-US" dirty="0">
                    <a:solidFill>
                      <a:schemeClr val="bg1"/>
                    </a:solidFill>
                  </a:rPr>
                  <a:t>(7)</a:t>
                </a:r>
              </a:p>
            </p:txBody>
          </p:sp>
        </p:grpSp>
        <p:pic>
          <p:nvPicPr>
            <p:cNvPr id="81" name="Picture 8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78338" y="4858934"/>
              <a:ext cx="1414272" cy="1755648"/>
            </a:xfrm>
            <a:prstGeom prst="rect">
              <a:avLst/>
            </a:prstGeom>
          </p:spPr>
        </p:pic>
      </p:grpSp>
    </p:spTree>
    <p:extLst>
      <p:ext uri="{BB962C8B-B14F-4D97-AF65-F5344CB8AC3E}">
        <p14:creationId xmlns:p14="http://schemas.microsoft.com/office/powerpoint/2010/main" val="319820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07886"/>
          </a:xfrm>
          <a:prstGeom prst="rect">
            <a:avLst/>
          </a:prstGeom>
          <a:noFill/>
        </p:spPr>
        <p:txBody>
          <a:bodyPr wrap="square" rtlCol="0">
            <a:spAutoFit/>
          </a:bodyPr>
          <a:lstStyle/>
          <a:p>
            <a:pPr algn="ctr"/>
            <a:r>
              <a:rPr lang="en-US" sz="4000" dirty="0">
                <a:solidFill>
                  <a:schemeClr val="bg1"/>
                </a:solidFill>
              </a:rPr>
              <a:t>“ye dissembled in your hearts”</a:t>
            </a:r>
          </a:p>
        </p:txBody>
      </p:sp>
      <p:sp>
        <p:nvSpPr>
          <p:cNvPr id="7" name="TextBox 6"/>
          <p:cNvSpPr txBox="1"/>
          <p:nvPr/>
        </p:nvSpPr>
        <p:spPr>
          <a:xfrm>
            <a:off x="94306" y="6485977"/>
            <a:ext cx="9036815" cy="369332"/>
          </a:xfrm>
          <a:prstGeom prst="rect">
            <a:avLst/>
          </a:prstGeom>
          <a:noFill/>
        </p:spPr>
        <p:txBody>
          <a:bodyPr wrap="square" rtlCol="0">
            <a:spAutoFit/>
          </a:bodyPr>
          <a:lstStyle/>
          <a:p>
            <a:r>
              <a:rPr lang="en-US" dirty="0">
                <a:solidFill>
                  <a:schemeClr val="bg1"/>
                </a:solidFill>
              </a:rPr>
              <a:t>Jeremiah 42:20</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07975" y="1204315"/>
            <a:ext cx="4028635" cy="1569660"/>
          </a:xfrm>
          <a:prstGeom prst="rect">
            <a:avLst/>
          </a:prstGeom>
        </p:spPr>
        <p:txBody>
          <a:bodyPr wrap="square">
            <a:spAutoFit/>
          </a:bodyPr>
          <a:lstStyle/>
          <a:p>
            <a:r>
              <a:rPr lang="en-US" sz="2400" dirty="0">
                <a:solidFill>
                  <a:schemeClr val="bg1"/>
                </a:solidFill>
              </a:rPr>
              <a:t>The people lied when they told Jeremiah they would obey the Lord’s words.</a:t>
            </a:r>
          </a:p>
          <a:p>
            <a:endParaRPr lang="en-US" sz="2400" dirty="0">
              <a:solidFill>
                <a:schemeClr val="bg1"/>
              </a:solidFill>
            </a:endParaRPr>
          </a:p>
        </p:txBody>
      </p:sp>
      <p:sp>
        <p:nvSpPr>
          <p:cNvPr id="11" name="Rectangle 10"/>
          <p:cNvSpPr/>
          <p:nvPr/>
        </p:nvSpPr>
        <p:spPr>
          <a:xfrm>
            <a:off x="4251748" y="2484432"/>
            <a:ext cx="4406081" cy="2308324"/>
          </a:xfrm>
          <a:prstGeom prst="rect">
            <a:avLst/>
          </a:prstGeom>
        </p:spPr>
        <p:txBody>
          <a:bodyPr wrap="square">
            <a:spAutoFit/>
          </a:bodyPr>
          <a:lstStyle/>
          <a:p>
            <a:pPr fontAlgn="base"/>
            <a:r>
              <a:rPr lang="en-US" sz="2400" b="1" dirty="0">
                <a:solidFill>
                  <a:srgbClr val="00B0F0"/>
                </a:solidFill>
                <a:latin typeface="Calibri" panose="020F0502020204030204" pitchFamily="34" charset="0"/>
              </a:rPr>
              <a:t>Why do you think people sometimes choose to disregard the counsel of the Lord given through His prophets even though they have been warned of the consequences?</a:t>
            </a:r>
            <a:endParaRPr lang="en-US" sz="2400" b="1" i="0" dirty="0">
              <a:solidFill>
                <a:srgbClr val="00B0F0"/>
              </a:solidFill>
              <a:effectLst/>
              <a:latin typeface="Calibri" panose="020F0502020204030204" pitchFamily="34" charset="0"/>
            </a:endParaRPr>
          </a:p>
        </p:txBody>
      </p:sp>
      <p:sp>
        <p:nvSpPr>
          <p:cNvPr id="12" name="Rectangle 11"/>
          <p:cNvSpPr/>
          <p:nvPr/>
        </p:nvSpPr>
        <p:spPr>
          <a:xfrm>
            <a:off x="2787274" y="5641173"/>
            <a:ext cx="6921767" cy="523220"/>
          </a:xfrm>
          <a:prstGeom prst="rect">
            <a:avLst/>
          </a:prstGeom>
        </p:spPr>
        <p:txBody>
          <a:bodyPr wrap="none">
            <a:spAutoFit/>
          </a:bodyPr>
          <a:lstStyle/>
          <a:p>
            <a:r>
              <a:rPr lang="en-US" sz="2800" dirty="0">
                <a:solidFill>
                  <a:srgbClr val="FFFF00"/>
                </a:solidFill>
                <a:latin typeface="Calibri" panose="020F0502020204030204" pitchFamily="34" charset="0"/>
              </a:rPr>
              <a:t>The choices we make determine our destiny. </a:t>
            </a:r>
            <a:r>
              <a:rPr lang="en-US" sz="1200" dirty="0">
                <a:solidFill>
                  <a:srgbClr val="FFFF00"/>
                </a:solidFill>
                <a:latin typeface="Calibri" panose="020F0502020204030204" pitchFamily="34" charset="0"/>
              </a:rPr>
              <a:t>(7)</a:t>
            </a:r>
            <a:endParaRPr lang="en-US" sz="1200" dirty="0">
              <a:solidFill>
                <a:srgbClr val="FFFF00"/>
              </a:solidFill>
            </a:endParaRPr>
          </a:p>
        </p:txBody>
      </p:sp>
      <p:grpSp>
        <p:nvGrpSpPr>
          <p:cNvPr id="2" name="Group 1"/>
          <p:cNvGrpSpPr/>
          <p:nvPr/>
        </p:nvGrpSpPr>
        <p:grpSpPr>
          <a:xfrm>
            <a:off x="413232" y="2869594"/>
            <a:ext cx="3579880" cy="2353246"/>
            <a:chOff x="6096000" y="4572000"/>
            <a:chExt cx="2728884" cy="1793841"/>
          </a:xfrm>
        </p:grpSpPr>
        <p:grpSp>
          <p:nvGrpSpPr>
            <p:cNvPr id="9" name="Group 1179"/>
            <p:cNvGrpSpPr/>
            <p:nvPr/>
          </p:nvGrpSpPr>
          <p:grpSpPr>
            <a:xfrm>
              <a:off x="6096000" y="4724400"/>
              <a:ext cx="914400" cy="1600200"/>
              <a:chOff x="6019800" y="533400"/>
              <a:chExt cx="2438400" cy="5257800"/>
            </a:xfrm>
          </p:grpSpPr>
          <p:sp>
            <p:nvSpPr>
              <p:cNvPr id="10" name="Cloud 9"/>
              <p:cNvSpPr/>
              <p:nvPr/>
            </p:nvSpPr>
            <p:spPr>
              <a:xfrm rot="19732643">
                <a:off x="6299408" y="797926"/>
                <a:ext cx="1933898" cy="221016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19800" y="3805767"/>
                <a:ext cx="483771" cy="7799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4"/>
              <p:cNvSpPr/>
              <p:nvPr/>
            </p:nvSpPr>
            <p:spPr>
              <a:xfrm>
                <a:off x="7974429" y="3734859"/>
                <a:ext cx="483771" cy="7799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331229">
                <a:off x="7304186" y="2222597"/>
                <a:ext cx="916232" cy="2174808"/>
              </a:xfrm>
              <a:prstGeom prst="trapezoid">
                <a:avLst/>
              </a:prstGeom>
              <a:solidFill>
                <a:srgbClr val="FFD13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27"/>
              <p:cNvSpPr/>
              <p:nvPr/>
            </p:nvSpPr>
            <p:spPr>
              <a:xfrm rot="1173993">
                <a:off x="6245971" y="2290186"/>
                <a:ext cx="916232" cy="2174808"/>
              </a:xfrm>
              <a:prstGeom prst="trapezoid">
                <a:avLst/>
              </a:prstGeom>
              <a:solidFill>
                <a:srgbClr val="FFD13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85"/>
              <p:cNvGrpSpPr/>
              <p:nvPr/>
            </p:nvGrpSpPr>
            <p:grpSpPr>
              <a:xfrm rot="2228468">
                <a:off x="6691704" y="4869392"/>
                <a:ext cx="483771" cy="921808"/>
                <a:chOff x="4343400" y="2438400"/>
                <a:chExt cx="603504" cy="990600"/>
              </a:xfrm>
            </p:grpSpPr>
            <p:sp>
              <p:nvSpPr>
                <p:cNvPr id="152" name="Oval 3"/>
                <p:cNvSpPr/>
                <p:nvPr/>
              </p:nvSpPr>
              <p:spPr>
                <a:xfrm>
                  <a:off x="4343400" y="2590800"/>
                  <a:ext cx="603504" cy="8382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84"/>
                <p:cNvSpPr/>
                <p:nvPr/>
              </p:nvSpPr>
              <p:spPr>
                <a:xfrm>
                  <a:off x="4343400" y="2438400"/>
                  <a:ext cx="603504"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86"/>
              <p:cNvGrpSpPr/>
              <p:nvPr/>
            </p:nvGrpSpPr>
            <p:grpSpPr>
              <a:xfrm rot="19648369">
                <a:off x="7180361" y="4869392"/>
                <a:ext cx="483771" cy="921808"/>
                <a:chOff x="4343400" y="2438400"/>
                <a:chExt cx="603504" cy="990600"/>
              </a:xfrm>
            </p:grpSpPr>
            <p:sp>
              <p:nvSpPr>
                <p:cNvPr id="150" name="Oval 87"/>
                <p:cNvSpPr/>
                <p:nvPr/>
              </p:nvSpPr>
              <p:spPr>
                <a:xfrm>
                  <a:off x="4343400" y="2590800"/>
                  <a:ext cx="603504" cy="8382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88"/>
                <p:cNvSpPr/>
                <p:nvPr/>
              </p:nvSpPr>
              <p:spPr>
                <a:xfrm>
                  <a:off x="4343400" y="2438400"/>
                  <a:ext cx="603504"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rapezoid 18"/>
              <p:cNvSpPr/>
              <p:nvPr/>
            </p:nvSpPr>
            <p:spPr>
              <a:xfrm>
                <a:off x="6447375" y="2590801"/>
                <a:ext cx="1588136" cy="2774950"/>
              </a:xfrm>
              <a:prstGeom prst="trapezoid">
                <a:avLst>
                  <a:gd name="adj" fmla="val 38910"/>
                </a:avLst>
              </a:prstGeom>
              <a:solidFill>
                <a:srgbClr val="FFD13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0800000">
                <a:off x="6781800" y="2286000"/>
                <a:ext cx="916232" cy="381000"/>
              </a:xfrm>
              <a:prstGeom prst="trapezoid">
                <a:avLst>
                  <a:gd name="adj" fmla="val 65657"/>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
              <p:cNvSpPr/>
              <p:nvPr/>
            </p:nvSpPr>
            <p:spPr>
              <a:xfrm>
                <a:off x="6691704" y="685800"/>
                <a:ext cx="1099479" cy="177270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630622" y="898525"/>
                <a:ext cx="1221643" cy="354542"/>
              </a:xfrm>
              <a:prstGeom prst="round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6629400" y="533400"/>
                <a:ext cx="1219200" cy="6096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448"/>
              <p:cNvGrpSpPr/>
              <p:nvPr/>
            </p:nvGrpSpPr>
            <p:grpSpPr>
              <a:xfrm>
                <a:off x="6400800" y="2286000"/>
                <a:ext cx="381000" cy="1295400"/>
                <a:chOff x="4419600" y="4038600"/>
                <a:chExt cx="685800" cy="1981200"/>
              </a:xfrm>
            </p:grpSpPr>
            <p:sp>
              <p:nvSpPr>
                <p:cNvPr id="148" name="Moon 147"/>
                <p:cNvSpPr/>
                <p:nvPr/>
              </p:nvSpPr>
              <p:spPr>
                <a:xfrm>
                  <a:off x="4800600" y="4114800"/>
                  <a:ext cx="304800" cy="1905000"/>
                </a:xfrm>
                <a:prstGeom prst="moon">
                  <a:avLst>
                    <a:gd name="adj" fmla="val 875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1004979">
                  <a:off x="4419600" y="4038600"/>
                  <a:ext cx="457200" cy="1981200"/>
                </a:xfrm>
                <a:prstGeom prst="moon">
                  <a:avLst>
                    <a:gd name="adj" fmla="val 875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59"/>
              <p:cNvGrpSpPr/>
              <p:nvPr/>
            </p:nvGrpSpPr>
            <p:grpSpPr>
              <a:xfrm>
                <a:off x="6477000" y="1219200"/>
                <a:ext cx="402833" cy="1396583"/>
                <a:chOff x="4939259" y="2184817"/>
                <a:chExt cx="698292" cy="2420912"/>
              </a:xfrm>
            </p:grpSpPr>
            <p:grpSp>
              <p:nvGrpSpPr>
                <p:cNvPr id="138" name="Group 451"/>
                <p:cNvGrpSpPr/>
                <p:nvPr/>
              </p:nvGrpSpPr>
              <p:grpSpPr>
                <a:xfrm>
                  <a:off x="4951751" y="2184817"/>
                  <a:ext cx="685800" cy="1219200"/>
                  <a:chOff x="4876800" y="3429000"/>
                  <a:chExt cx="685800" cy="1219200"/>
                </a:xfrm>
              </p:grpSpPr>
              <p:sp>
                <p:nvSpPr>
                  <p:cNvPr id="146" name="Diamond 145"/>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452"/>
                <p:cNvGrpSpPr/>
                <p:nvPr/>
              </p:nvGrpSpPr>
              <p:grpSpPr>
                <a:xfrm>
                  <a:off x="4939259" y="3386529"/>
                  <a:ext cx="685800" cy="1219200"/>
                  <a:chOff x="4876800" y="3429000"/>
                  <a:chExt cx="685800" cy="1219200"/>
                </a:xfrm>
              </p:grpSpPr>
              <p:sp>
                <p:nvSpPr>
                  <p:cNvPr id="144" name="Diamond 143"/>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407"/>
                <p:cNvGrpSpPr/>
                <p:nvPr/>
              </p:nvGrpSpPr>
              <p:grpSpPr>
                <a:xfrm>
                  <a:off x="5030449" y="3155430"/>
                  <a:ext cx="549739" cy="496358"/>
                  <a:chOff x="457200" y="4953000"/>
                  <a:chExt cx="1219200" cy="1066800"/>
                </a:xfrm>
              </p:grpSpPr>
              <p:sp>
                <p:nvSpPr>
                  <p:cNvPr id="141" name="Cross 140"/>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460"/>
              <p:cNvGrpSpPr/>
              <p:nvPr/>
            </p:nvGrpSpPr>
            <p:grpSpPr>
              <a:xfrm>
                <a:off x="7620000" y="1143000"/>
                <a:ext cx="402833" cy="1396583"/>
                <a:chOff x="4939259" y="2184817"/>
                <a:chExt cx="698292" cy="2420912"/>
              </a:xfrm>
            </p:grpSpPr>
            <p:grpSp>
              <p:nvGrpSpPr>
                <p:cNvPr id="128" name="Group 451"/>
                <p:cNvGrpSpPr/>
                <p:nvPr/>
              </p:nvGrpSpPr>
              <p:grpSpPr>
                <a:xfrm>
                  <a:off x="4951751" y="2184817"/>
                  <a:ext cx="685800" cy="1219200"/>
                  <a:chOff x="4876800" y="3429000"/>
                  <a:chExt cx="685800" cy="1219200"/>
                </a:xfrm>
              </p:grpSpPr>
              <p:sp>
                <p:nvSpPr>
                  <p:cNvPr id="136" name="Diamond 135"/>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452"/>
                <p:cNvGrpSpPr/>
                <p:nvPr/>
              </p:nvGrpSpPr>
              <p:grpSpPr>
                <a:xfrm>
                  <a:off x="4939259" y="3386529"/>
                  <a:ext cx="685800" cy="1219200"/>
                  <a:chOff x="4876800" y="3429000"/>
                  <a:chExt cx="685800" cy="1219200"/>
                </a:xfrm>
              </p:grpSpPr>
              <p:sp>
                <p:nvSpPr>
                  <p:cNvPr id="134" name="Diamond 133"/>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407"/>
                <p:cNvGrpSpPr/>
                <p:nvPr/>
              </p:nvGrpSpPr>
              <p:grpSpPr>
                <a:xfrm>
                  <a:off x="5030449" y="3155430"/>
                  <a:ext cx="549739" cy="496358"/>
                  <a:chOff x="457200" y="4953000"/>
                  <a:chExt cx="1219200" cy="1066800"/>
                </a:xfrm>
              </p:grpSpPr>
              <p:sp>
                <p:nvSpPr>
                  <p:cNvPr id="131" name="Cross 130"/>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493"/>
              <p:cNvGrpSpPr/>
              <p:nvPr/>
            </p:nvGrpSpPr>
            <p:grpSpPr>
              <a:xfrm>
                <a:off x="6906718" y="2794416"/>
                <a:ext cx="762000" cy="990600"/>
                <a:chOff x="4379925" y="4284689"/>
                <a:chExt cx="1396583" cy="1396583"/>
              </a:xfrm>
            </p:grpSpPr>
            <p:grpSp>
              <p:nvGrpSpPr>
                <p:cNvPr id="106" name="Group 471"/>
                <p:cNvGrpSpPr/>
                <p:nvPr/>
              </p:nvGrpSpPr>
              <p:grpSpPr>
                <a:xfrm rot="5400000">
                  <a:off x="4876800" y="4267200"/>
                  <a:ext cx="402833" cy="1396583"/>
                  <a:chOff x="4939259" y="2184817"/>
                  <a:chExt cx="698292" cy="2420912"/>
                </a:xfrm>
              </p:grpSpPr>
              <p:grpSp>
                <p:nvGrpSpPr>
                  <p:cNvPr id="118" name="Group 451"/>
                  <p:cNvGrpSpPr/>
                  <p:nvPr/>
                </p:nvGrpSpPr>
                <p:grpSpPr>
                  <a:xfrm>
                    <a:off x="4951751" y="2184817"/>
                    <a:ext cx="685800" cy="1219200"/>
                    <a:chOff x="4876800" y="3429000"/>
                    <a:chExt cx="685800" cy="1219200"/>
                  </a:xfrm>
                </p:grpSpPr>
                <p:sp>
                  <p:nvSpPr>
                    <p:cNvPr id="126" name="Diamond 125"/>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452"/>
                  <p:cNvGrpSpPr/>
                  <p:nvPr/>
                </p:nvGrpSpPr>
                <p:grpSpPr>
                  <a:xfrm>
                    <a:off x="4939259" y="3386529"/>
                    <a:ext cx="685800" cy="1219200"/>
                    <a:chOff x="4876800" y="3429000"/>
                    <a:chExt cx="685800" cy="1219200"/>
                  </a:xfrm>
                </p:grpSpPr>
                <p:sp>
                  <p:nvSpPr>
                    <p:cNvPr id="124" name="Diamond 123"/>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407"/>
                  <p:cNvGrpSpPr/>
                  <p:nvPr/>
                </p:nvGrpSpPr>
                <p:grpSpPr>
                  <a:xfrm>
                    <a:off x="5030449" y="3155430"/>
                    <a:ext cx="549739" cy="496358"/>
                    <a:chOff x="457200" y="4953000"/>
                    <a:chExt cx="1219200" cy="1066800"/>
                  </a:xfrm>
                </p:grpSpPr>
                <p:sp>
                  <p:nvSpPr>
                    <p:cNvPr id="121" name="Cross 120"/>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 name="Group 482"/>
                <p:cNvGrpSpPr/>
                <p:nvPr/>
              </p:nvGrpSpPr>
              <p:grpSpPr>
                <a:xfrm rot="10800000">
                  <a:off x="4879298" y="4284689"/>
                  <a:ext cx="402833" cy="1396583"/>
                  <a:chOff x="4939259" y="2184817"/>
                  <a:chExt cx="698292" cy="2420912"/>
                </a:xfrm>
              </p:grpSpPr>
              <p:grpSp>
                <p:nvGrpSpPr>
                  <p:cNvPr id="108" name="Group 451"/>
                  <p:cNvGrpSpPr/>
                  <p:nvPr/>
                </p:nvGrpSpPr>
                <p:grpSpPr>
                  <a:xfrm>
                    <a:off x="4951751" y="2184817"/>
                    <a:ext cx="685800" cy="1219200"/>
                    <a:chOff x="4876800" y="3429000"/>
                    <a:chExt cx="685800" cy="1219200"/>
                  </a:xfrm>
                </p:grpSpPr>
                <p:sp>
                  <p:nvSpPr>
                    <p:cNvPr id="116" name="Diamond 115"/>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452"/>
                  <p:cNvGrpSpPr/>
                  <p:nvPr/>
                </p:nvGrpSpPr>
                <p:grpSpPr>
                  <a:xfrm>
                    <a:off x="4939259" y="3386529"/>
                    <a:ext cx="685800" cy="1219200"/>
                    <a:chOff x="4876800" y="3429000"/>
                    <a:chExt cx="685800" cy="1219200"/>
                  </a:xfrm>
                </p:grpSpPr>
                <p:sp>
                  <p:nvSpPr>
                    <p:cNvPr id="114" name="Diamond 113"/>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407"/>
                  <p:cNvGrpSpPr/>
                  <p:nvPr/>
                </p:nvGrpSpPr>
                <p:grpSpPr>
                  <a:xfrm>
                    <a:off x="5030449" y="3155430"/>
                    <a:ext cx="549739" cy="496358"/>
                    <a:chOff x="457200" y="4953000"/>
                    <a:chExt cx="1219200" cy="1066800"/>
                  </a:xfrm>
                </p:grpSpPr>
                <p:sp>
                  <p:nvSpPr>
                    <p:cNvPr id="111" name="Cross 110"/>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 name="Group 563"/>
              <p:cNvGrpSpPr/>
              <p:nvPr/>
            </p:nvGrpSpPr>
            <p:grpSpPr>
              <a:xfrm>
                <a:off x="6478250" y="4876800"/>
                <a:ext cx="1524000" cy="472190"/>
                <a:chOff x="4876800" y="4572000"/>
                <a:chExt cx="2497111" cy="896911"/>
              </a:xfrm>
            </p:grpSpPr>
            <p:grpSp>
              <p:nvGrpSpPr>
                <p:cNvPr id="37" name="Group 494"/>
                <p:cNvGrpSpPr/>
                <p:nvPr/>
              </p:nvGrpSpPr>
              <p:grpSpPr>
                <a:xfrm>
                  <a:off x="5638800" y="4572000"/>
                  <a:ext cx="896911" cy="896911"/>
                  <a:chOff x="4379925" y="4284689"/>
                  <a:chExt cx="1396583" cy="1396583"/>
                </a:xfrm>
              </p:grpSpPr>
              <p:grpSp>
                <p:nvGrpSpPr>
                  <p:cNvPr id="84" name="Group 471"/>
                  <p:cNvGrpSpPr/>
                  <p:nvPr/>
                </p:nvGrpSpPr>
                <p:grpSpPr>
                  <a:xfrm rot="5400000">
                    <a:off x="4876800" y="4267200"/>
                    <a:ext cx="402833" cy="1396583"/>
                    <a:chOff x="4939259" y="2184817"/>
                    <a:chExt cx="698292" cy="2420912"/>
                  </a:xfrm>
                </p:grpSpPr>
                <p:grpSp>
                  <p:nvGrpSpPr>
                    <p:cNvPr id="96" name="Group 451"/>
                    <p:cNvGrpSpPr/>
                    <p:nvPr/>
                  </p:nvGrpSpPr>
                  <p:grpSpPr>
                    <a:xfrm>
                      <a:off x="4951751" y="2184817"/>
                      <a:ext cx="685800" cy="1219200"/>
                      <a:chOff x="4876800" y="3429000"/>
                      <a:chExt cx="685800" cy="1219200"/>
                    </a:xfrm>
                  </p:grpSpPr>
                  <p:sp>
                    <p:nvSpPr>
                      <p:cNvPr id="104" name="Diamond 103"/>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452"/>
                    <p:cNvGrpSpPr/>
                    <p:nvPr/>
                  </p:nvGrpSpPr>
                  <p:grpSpPr>
                    <a:xfrm>
                      <a:off x="4939259" y="3386529"/>
                      <a:ext cx="685800" cy="1219200"/>
                      <a:chOff x="4876800" y="3429000"/>
                      <a:chExt cx="685800" cy="1219200"/>
                    </a:xfrm>
                  </p:grpSpPr>
                  <p:sp>
                    <p:nvSpPr>
                      <p:cNvPr id="102" name="Diamond 101"/>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407"/>
                    <p:cNvGrpSpPr/>
                    <p:nvPr/>
                  </p:nvGrpSpPr>
                  <p:grpSpPr>
                    <a:xfrm>
                      <a:off x="5030449" y="3155430"/>
                      <a:ext cx="549739" cy="496358"/>
                      <a:chOff x="457200" y="4953000"/>
                      <a:chExt cx="1219200" cy="1066800"/>
                    </a:xfrm>
                  </p:grpSpPr>
                  <p:sp>
                    <p:nvSpPr>
                      <p:cNvPr id="99" name="Cross 98"/>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 name="Group 482"/>
                  <p:cNvGrpSpPr/>
                  <p:nvPr/>
                </p:nvGrpSpPr>
                <p:grpSpPr>
                  <a:xfrm rot="10800000">
                    <a:off x="4879298" y="4284689"/>
                    <a:ext cx="402833" cy="1396583"/>
                    <a:chOff x="4939259" y="2184817"/>
                    <a:chExt cx="698292" cy="2420912"/>
                  </a:xfrm>
                </p:grpSpPr>
                <p:grpSp>
                  <p:nvGrpSpPr>
                    <p:cNvPr id="86" name="Group 451"/>
                    <p:cNvGrpSpPr/>
                    <p:nvPr/>
                  </p:nvGrpSpPr>
                  <p:grpSpPr>
                    <a:xfrm>
                      <a:off x="4951751" y="2184817"/>
                      <a:ext cx="685800" cy="1219200"/>
                      <a:chOff x="4876800" y="3429000"/>
                      <a:chExt cx="685800" cy="1219200"/>
                    </a:xfrm>
                  </p:grpSpPr>
                  <p:sp>
                    <p:nvSpPr>
                      <p:cNvPr id="94" name="Diamond 93"/>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452"/>
                    <p:cNvGrpSpPr/>
                    <p:nvPr/>
                  </p:nvGrpSpPr>
                  <p:grpSpPr>
                    <a:xfrm>
                      <a:off x="4939259" y="3386529"/>
                      <a:ext cx="685800" cy="1219200"/>
                      <a:chOff x="4876800" y="3429000"/>
                      <a:chExt cx="685800" cy="1219200"/>
                    </a:xfrm>
                  </p:grpSpPr>
                  <p:sp>
                    <p:nvSpPr>
                      <p:cNvPr id="92" name="Diamond 91"/>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407"/>
                    <p:cNvGrpSpPr/>
                    <p:nvPr/>
                  </p:nvGrpSpPr>
                  <p:grpSpPr>
                    <a:xfrm>
                      <a:off x="5030449" y="3155430"/>
                      <a:ext cx="549739" cy="496358"/>
                      <a:chOff x="457200" y="4953000"/>
                      <a:chExt cx="1219200" cy="1066800"/>
                    </a:xfrm>
                  </p:grpSpPr>
                  <p:sp>
                    <p:nvSpPr>
                      <p:cNvPr id="89" name="Cross 88"/>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517"/>
                <p:cNvGrpSpPr/>
                <p:nvPr/>
              </p:nvGrpSpPr>
              <p:grpSpPr>
                <a:xfrm>
                  <a:off x="6477000" y="4572000"/>
                  <a:ext cx="896911" cy="896911"/>
                  <a:chOff x="4379925" y="4284689"/>
                  <a:chExt cx="1396583" cy="1396583"/>
                </a:xfrm>
              </p:grpSpPr>
              <p:grpSp>
                <p:nvGrpSpPr>
                  <p:cNvPr id="62" name="Group 471"/>
                  <p:cNvGrpSpPr/>
                  <p:nvPr/>
                </p:nvGrpSpPr>
                <p:grpSpPr>
                  <a:xfrm rot="5400000">
                    <a:off x="4876800" y="4267200"/>
                    <a:ext cx="402833" cy="1396583"/>
                    <a:chOff x="4939259" y="2184817"/>
                    <a:chExt cx="698292" cy="2420912"/>
                  </a:xfrm>
                </p:grpSpPr>
                <p:grpSp>
                  <p:nvGrpSpPr>
                    <p:cNvPr id="74" name="Group 451"/>
                    <p:cNvGrpSpPr/>
                    <p:nvPr/>
                  </p:nvGrpSpPr>
                  <p:grpSpPr>
                    <a:xfrm>
                      <a:off x="4951751" y="2184817"/>
                      <a:ext cx="685800" cy="1219200"/>
                      <a:chOff x="4876800" y="3429000"/>
                      <a:chExt cx="685800" cy="1219200"/>
                    </a:xfrm>
                  </p:grpSpPr>
                  <p:sp>
                    <p:nvSpPr>
                      <p:cNvPr id="82" name="Diamond 81"/>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452"/>
                    <p:cNvGrpSpPr/>
                    <p:nvPr/>
                  </p:nvGrpSpPr>
                  <p:grpSpPr>
                    <a:xfrm>
                      <a:off x="4939259" y="3386529"/>
                      <a:ext cx="685800" cy="1219200"/>
                      <a:chOff x="4876800" y="3429000"/>
                      <a:chExt cx="685800" cy="1219200"/>
                    </a:xfrm>
                  </p:grpSpPr>
                  <p:sp>
                    <p:nvSpPr>
                      <p:cNvPr id="80" name="Diamond 79"/>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407"/>
                    <p:cNvGrpSpPr/>
                    <p:nvPr/>
                  </p:nvGrpSpPr>
                  <p:grpSpPr>
                    <a:xfrm>
                      <a:off x="5030449" y="3155430"/>
                      <a:ext cx="549739" cy="496358"/>
                      <a:chOff x="457200" y="4953000"/>
                      <a:chExt cx="1219200" cy="1066800"/>
                    </a:xfrm>
                  </p:grpSpPr>
                  <p:sp>
                    <p:nvSpPr>
                      <p:cNvPr id="77" name="Cross 76"/>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482"/>
                  <p:cNvGrpSpPr/>
                  <p:nvPr/>
                </p:nvGrpSpPr>
                <p:grpSpPr>
                  <a:xfrm rot="10800000">
                    <a:off x="4879298" y="4284689"/>
                    <a:ext cx="402833" cy="1396583"/>
                    <a:chOff x="4939259" y="2184817"/>
                    <a:chExt cx="698292" cy="2420912"/>
                  </a:xfrm>
                </p:grpSpPr>
                <p:grpSp>
                  <p:nvGrpSpPr>
                    <p:cNvPr id="64" name="Group 451"/>
                    <p:cNvGrpSpPr/>
                    <p:nvPr/>
                  </p:nvGrpSpPr>
                  <p:grpSpPr>
                    <a:xfrm>
                      <a:off x="4951751" y="2184817"/>
                      <a:ext cx="685800" cy="1219200"/>
                      <a:chOff x="4876800" y="3429000"/>
                      <a:chExt cx="685800" cy="1219200"/>
                    </a:xfrm>
                  </p:grpSpPr>
                  <p:sp>
                    <p:nvSpPr>
                      <p:cNvPr id="72" name="Diamond 71"/>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452"/>
                    <p:cNvGrpSpPr/>
                    <p:nvPr/>
                  </p:nvGrpSpPr>
                  <p:grpSpPr>
                    <a:xfrm>
                      <a:off x="4939259" y="3386529"/>
                      <a:ext cx="685800" cy="1219200"/>
                      <a:chOff x="4876800" y="3429000"/>
                      <a:chExt cx="685800" cy="1219200"/>
                    </a:xfrm>
                  </p:grpSpPr>
                  <p:sp>
                    <p:nvSpPr>
                      <p:cNvPr id="70" name="Diamond 69"/>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407"/>
                    <p:cNvGrpSpPr/>
                    <p:nvPr/>
                  </p:nvGrpSpPr>
                  <p:grpSpPr>
                    <a:xfrm>
                      <a:off x="5030449" y="3155430"/>
                      <a:ext cx="549739" cy="496358"/>
                      <a:chOff x="457200" y="4953000"/>
                      <a:chExt cx="1219200" cy="1066800"/>
                    </a:xfrm>
                  </p:grpSpPr>
                  <p:sp>
                    <p:nvSpPr>
                      <p:cNvPr id="67" name="Cross 66"/>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540"/>
                <p:cNvGrpSpPr/>
                <p:nvPr/>
              </p:nvGrpSpPr>
              <p:grpSpPr>
                <a:xfrm>
                  <a:off x="4876800" y="4572000"/>
                  <a:ext cx="896911" cy="896911"/>
                  <a:chOff x="4379925" y="4284689"/>
                  <a:chExt cx="1396583" cy="1396583"/>
                </a:xfrm>
              </p:grpSpPr>
              <p:grpSp>
                <p:nvGrpSpPr>
                  <p:cNvPr id="40" name="Group 471"/>
                  <p:cNvGrpSpPr/>
                  <p:nvPr/>
                </p:nvGrpSpPr>
                <p:grpSpPr>
                  <a:xfrm rot="5400000">
                    <a:off x="4876800" y="4267200"/>
                    <a:ext cx="402833" cy="1396583"/>
                    <a:chOff x="4939259" y="2184817"/>
                    <a:chExt cx="698292" cy="2420912"/>
                  </a:xfrm>
                </p:grpSpPr>
                <p:grpSp>
                  <p:nvGrpSpPr>
                    <p:cNvPr id="52" name="Group 451"/>
                    <p:cNvGrpSpPr/>
                    <p:nvPr/>
                  </p:nvGrpSpPr>
                  <p:grpSpPr>
                    <a:xfrm>
                      <a:off x="4951751" y="2184817"/>
                      <a:ext cx="685800" cy="1219200"/>
                      <a:chOff x="4876800" y="3429000"/>
                      <a:chExt cx="685800" cy="1219200"/>
                    </a:xfrm>
                  </p:grpSpPr>
                  <p:sp>
                    <p:nvSpPr>
                      <p:cNvPr id="60" name="Diamond 59"/>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452"/>
                    <p:cNvGrpSpPr/>
                    <p:nvPr/>
                  </p:nvGrpSpPr>
                  <p:grpSpPr>
                    <a:xfrm>
                      <a:off x="4939259" y="3386529"/>
                      <a:ext cx="685800" cy="1219200"/>
                      <a:chOff x="4876800" y="3429000"/>
                      <a:chExt cx="685800" cy="1219200"/>
                    </a:xfrm>
                  </p:grpSpPr>
                  <p:sp>
                    <p:nvSpPr>
                      <p:cNvPr id="58" name="Diamond 57"/>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407"/>
                    <p:cNvGrpSpPr/>
                    <p:nvPr/>
                  </p:nvGrpSpPr>
                  <p:grpSpPr>
                    <a:xfrm>
                      <a:off x="5030449" y="3155430"/>
                      <a:ext cx="549739" cy="496358"/>
                      <a:chOff x="457200" y="4953000"/>
                      <a:chExt cx="1219200" cy="1066800"/>
                    </a:xfrm>
                  </p:grpSpPr>
                  <p:sp>
                    <p:nvSpPr>
                      <p:cNvPr id="55" name="Cross 54"/>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 name="Group 482"/>
                  <p:cNvGrpSpPr/>
                  <p:nvPr/>
                </p:nvGrpSpPr>
                <p:grpSpPr>
                  <a:xfrm rot="10800000">
                    <a:off x="4879298" y="4284689"/>
                    <a:ext cx="402833" cy="1396583"/>
                    <a:chOff x="4939259" y="2184817"/>
                    <a:chExt cx="698292" cy="2420912"/>
                  </a:xfrm>
                </p:grpSpPr>
                <p:grpSp>
                  <p:nvGrpSpPr>
                    <p:cNvPr id="42" name="Group 451"/>
                    <p:cNvGrpSpPr/>
                    <p:nvPr/>
                  </p:nvGrpSpPr>
                  <p:grpSpPr>
                    <a:xfrm>
                      <a:off x="4951751" y="2184817"/>
                      <a:ext cx="685800" cy="1219200"/>
                      <a:chOff x="4876800" y="3429000"/>
                      <a:chExt cx="685800" cy="1219200"/>
                    </a:xfrm>
                  </p:grpSpPr>
                  <p:sp>
                    <p:nvSpPr>
                      <p:cNvPr id="50" name="Diamond 49"/>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52"/>
                    <p:cNvGrpSpPr/>
                    <p:nvPr/>
                  </p:nvGrpSpPr>
                  <p:grpSpPr>
                    <a:xfrm>
                      <a:off x="4939259" y="3386529"/>
                      <a:ext cx="685800" cy="1219200"/>
                      <a:chOff x="4876800" y="3429000"/>
                      <a:chExt cx="685800" cy="1219200"/>
                    </a:xfrm>
                  </p:grpSpPr>
                  <p:sp>
                    <p:nvSpPr>
                      <p:cNvPr id="48" name="Diamond 47"/>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07"/>
                    <p:cNvGrpSpPr/>
                    <p:nvPr/>
                  </p:nvGrpSpPr>
                  <p:grpSpPr>
                    <a:xfrm>
                      <a:off x="5030449" y="3155430"/>
                      <a:ext cx="549739" cy="496358"/>
                      <a:chOff x="457200" y="4953000"/>
                      <a:chExt cx="1219200" cy="1066800"/>
                    </a:xfrm>
                  </p:grpSpPr>
                  <p:sp>
                    <p:nvSpPr>
                      <p:cNvPr id="45" name="Cross 44"/>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9" name="Group 567"/>
              <p:cNvGrpSpPr/>
              <p:nvPr/>
            </p:nvGrpSpPr>
            <p:grpSpPr>
              <a:xfrm>
                <a:off x="6781800" y="2362200"/>
                <a:ext cx="457200" cy="1066800"/>
                <a:chOff x="4436097" y="4059618"/>
                <a:chExt cx="982782" cy="2171420"/>
              </a:xfrm>
            </p:grpSpPr>
            <p:sp>
              <p:nvSpPr>
                <p:cNvPr id="34" name="Donut 33"/>
                <p:cNvSpPr/>
                <p:nvPr/>
              </p:nvSpPr>
              <p:spPr>
                <a:xfrm rot="19853631">
                  <a:off x="4436097" y="4059618"/>
                  <a:ext cx="373183" cy="110461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rot="19853631">
                  <a:off x="4740897" y="4593018"/>
                  <a:ext cx="373183" cy="110461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9853631">
                  <a:off x="5045696" y="5126419"/>
                  <a:ext cx="373183" cy="110461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572"/>
              <p:cNvGrpSpPr/>
              <p:nvPr/>
            </p:nvGrpSpPr>
            <p:grpSpPr>
              <a:xfrm rot="3425008">
                <a:off x="7258857" y="2370522"/>
                <a:ext cx="457200" cy="1066800"/>
                <a:chOff x="4436097" y="4059618"/>
                <a:chExt cx="982782" cy="2171420"/>
              </a:xfrm>
            </p:grpSpPr>
            <p:sp>
              <p:nvSpPr>
                <p:cNvPr id="31" name="Donut 30"/>
                <p:cNvSpPr/>
                <p:nvPr/>
              </p:nvSpPr>
              <p:spPr>
                <a:xfrm rot="19853631">
                  <a:off x="4436097" y="4059618"/>
                  <a:ext cx="373183" cy="110461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onut 31"/>
                <p:cNvSpPr/>
                <p:nvPr/>
              </p:nvSpPr>
              <p:spPr>
                <a:xfrm rot="19853631">
                  <a:off x="4740897" y="4593018"/>
                  <a:ext cx="373183" cy="110461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rot="19853631">
                  <a:off x="5045696" y="5126419"/>
                  <a:ext cx="373183" cy="110461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54" name="Group 202"/>
            <p:cNvGrpSpPr/>
            <p:nvPr/>
          </p:nvGrpSpPr>
          <p:grpSpPr>
            <a:xfrm>
              <a:off x="7086600" y="4572000"/>
              <a:ext cx="823705" cy="1399727"/>
              <a:chOff x="6705600" y="2361319"/>
              <a:chExt cx="1981200" cy="3535192"/>
            </a:xfrm>
          </p:grpSpPr>
          <p:sp>
            <p:nvSpPr>
              <p:cNvPr id="155" name="Oval 154"/>
              <p:cNvSpPr/>
              <p:nvPr/>
            </p:nvSpPr>
            <p:spPr>
              <a:xfrm rot="18242526">
                <a:off x="8335150" y="4518124"/>
                <a:ext cx="272860" cy="4304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6705600" y="4452738"/>
                <a:ext cx="302903" cy="51737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lowchart: Manual Operation 156"/>
              <p:cNvSpPr/>
              <p:nvPr/>
            </p:nvSpPr>
            <p:spPr>
              <a:xfrm rot="12310857">
                <a:off x="6852109" y="3522598"/>
                <a:ext cx="532400" cy="133909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Manual Operation 157"/>
              <p:cNvSpPr/>
              <p:nvPr/>
            </p:nvSpPr>
            <p:spPr>
              <a:xfrm rot="9335504" flipH="1">
                <a:off x="7901906" y="3425327"/>
                <a:ext cx="532400" cy="1366600"/>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loud 158"/>
              <p:cNvSpPr/>
              <p:nvPr/>
            </p:nvSpPr>
            <p:spPr>
              <a:xfrm rot="21267149" flipH="1">
                <a:off x="7666089" y="2471640"/>
                <a:ext cx="735621" cy="989173"/>
              </a:xfrm>
              <a:prstGeom prst="cloud">
                <a:avLst/>
              </a:prstGeom>
              <a:solidFill>
                <a:srgbClr val="5D40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Cloud 208"/>
              <p:cNvSpPr/>
              <p:nvPr/>
            </p:nvSpPr>
            <p:spPr>
              <a:xfrm rot="1441540" flipH="1">
                <a:off x="6902033" y="2479574"/>
                <a:ext cx="735621" cy="989173"/>
              </a:xfrm>
              <a:prstGeom prst="cloud">
                <a:avLst/>
              </a:prstGeom>
              <a:solidFill>
                <a:srgbClr val="5D40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209"/>
              <p:cNvSpPr/>
              <p:nvPr/>
            </p:nvSpPr>
            <p:spPr>
              <a:xfrm rot="20001088">
                <a:off x="7137299" y="5526430"/>
                <a:ext cx="605808" cy="369553"/>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210"/>
              <p:cNvSpPr/>
              <p:nvPr/>
            </p:nvSpPr>
            <p:spPr>
              <a:xfrm rot="1608598">
                <a:off x="7594580" y="5526958"/>
                <a:ext cx="605808" cy="369553"/>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Manual Operation 211"/>
              <p:cNvSpPr/>
              <p:nvPr/>
            </p:nvSpPr>
            <p:spPr>
              <a:xfrm rot="10800000">
                <a:off x="7085937" y="3468746"/>
                <a:ext cx="1103433" cy="2248119"/>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lowchart: Extract 212"/>
              <p:cNvSpPr/>
              <p:nvPr/>
            </p:nvSpPr>
            <p:spPr>
              <a:xfrm rot="10800000">
                <a:off x="7383430" y="3617799"/>
                <a:ext cx="530081" cy="570345"/>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62"/>
              <p:cNvSpPr/>
              <p:nvPr/>
            </p:nvSpPr>
            <p:spPr>
              <a:xfrm>
                <a:off x="7156254" y="2361319"/>
                <a:ext cx="984436" cy="146712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6995966" y="2659423"/>
                <a:ext cx="1355911" cy="12485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flipV="1">
                <a:off x="7144871" y="4607859"/>
                <a:ext cx="990600" cy="152400"/>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94"/>
              <p:cNvGrpSpPr/>
              <p:nvPr/>
            </p:nvGrpSpPr>
            <p:grpSpPr>
              <a:xfrm>
                <a:off x="7126941" y="4724400"/>
                <a:ext cx="990601" cy="457200"/>
                <a:chOff x="3962399" y="5105400"/>
                <a:chExt cx="2283155" cy="591287"/>
              </a:xfrm>
            </p:grpSpPr>
            <p:sp>
              <p:nvSpPr>
                <p:cNvPr id="169" name="Pentagon 168"/>
                <p:cNvSpPr/>
                <p:nvPr/>
              </p:nvSpPr>
              <p:spPr>
                <a:xfrm rot="5400000">
                  <a:off x="3893934" y="5173866"/>
                  <a:ext cx="591286" cy="454355"/>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4419600" y="53340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4419600" y="51054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Pentagon 171"/>
                <p:cNvSpPr/>
                <p:nvPr/>
              </p:nvSpPr>
              <p:spPr>
                <a:xfrm rot="5400000">
                  <a:off x="4808334" y="5173866"/>
                  <a:ext cx="591286" cy="454355"/>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Pentagon 172"/>
                <p:cNvSpPr/>
                <p:nvPr/>
              </p:nvSpPr>
              <p:spPr>
                <a:xfrm rot="5400000">
                  <a:off x="5722734" y="5173866"/>
                  <a:ext cx="591286" cy="454355"/>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5334000" y="51054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5334000" y="53340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ross 224"/>
                <p:cNvSpPr/>
                <p:nvPr/>
              </p:nvSpPr>
              <p:spPr>
                <a:xfrm>
                  <a:off x="4078943" y="52129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ross 225"/>
                <p:cNvSpPr/>
                <p:nvPr/>
              </p:nvSpPr>
              <p:spPr>
                <a:xfrm>
                  <a:off x="4988861" y="5221942"/>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Cross 177"/>
                <p:cNvSpPr/>
                <p:nvPr/>
              </p:nvSpPr>
              <p:spPr>
                <a:xfrm>
                  <a:off x="5880849" y="52129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9" name="Group 449"/>
            <p:cNvGrpSpPr/>
            <p:nvPr/>
          </p:nvGrpSpPr>
          <p:grpSpPr>
            <a:xfrm>
              <a:off x="7467600" y="4953000"/>
              <a:ext cx="823705" cy="1412841"/>
              <a:chOff x="6472617" y="685800"/>
              <a:chExt cx="1867619" cy="3657600"/>
            </a:xfrm>
          </p:grpSpPr>
          <p:sp>
            <p:nvSpPr>
              <p:cNvPr id="180" name="Cloud 179"/>
              <p:cNvSpPr/>
              <p:nvPr/>
            </p:nvSpPr>
            <p:spPr>
              <a:xfrm>
                <a:off x="7583905" y="1475480"/>
                <a:ext cx="665181" cy="118911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Cloud 180"/>
              <p:cNvSpPr/>
              <p:nvPr/>
            </p:nvSpPr>
            <p:spPr>
              <a:xfrm>
                <a:off x="7583905" y="1030458"/>
                <a:ext cx="529389" cy="89004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loud 181"/>
              <p:cNvSpPr/>
              <p:nvPr/>
            </p:nvSpPr>
            <p:spPr>
              <a:xfrm rot="19357175">
                <a:off x="7399986" y="685800"/>
                <a:ext cx="602473" cy="89004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Cloud 182"/>
              <p:cNvSpPr/>
              <p:nvPr/>
            </p:nvSpPr>
            <p:spPr>
              <a:xfrm rot="1400185">
                <a:off x="6720188" y="819975"/>
                <a:ext cx="602473" cy="89004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Cloud 183"/>
              <p:cNvSpPr/>
              <p:nvPr/>
            </p:nvSpPr>
            <p:spPr>
              <a:xfrm>
                <a:off x="6533713" y="1374196"/>
                <a:ext cx="665181" cy="118911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6128217">
                <a:off x="7504525" y="3981844"/>
                <a:ext cx="305076" cy="418036"/>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4472555">
                <a:off x="7114006" y="3970663"/>
                <a:ext cx="279479" cy="439371"/>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a:off x="6793089" y="2131215"/>
                <a:ext cx="1345671" cy="2022840"/>
              </a:xfrm>
              <a:prstGeom prst="trapezoid">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rot="610840">
                <a:off x="6914698" y="2080490"/>
                <a:ext cx="475257" cy="2061165"/>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2901859">
                <a:off x="6576775" y="2757180"/>
                <a:ext cx="337375" cy="48271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20226769">
                <a:off x="7984336" y="2779170"/>
                <a:ext cx="321912" cy="39354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rot="1442139">
                <a:off x="6741918" y="2025411"/>
                <a:ext cx="449345" cy="1059872"/>
              </a:xfrm>
              <a:prstGeom prst="trapezoid">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rot="20249249">
                <a:off x="7699857" y="2025226"/>
                <a:ext cx="446780" cy="1059872"/>
              </a:xfrm>
              <a:prstGeom prst="trapezoid">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rot="21059837">
                <a:off x="7543138" y="2072491"/>
                <a:ext cx="430410" cy="2061164"/>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6928031" y="997895"/>
                <a:ext cx="983375" cy="13623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Cloud 194"/>
              <p:cNvSpPr/>
              <p:nvPr/>
            </p:nvSpPr>
            <p:spPr>
              <a:xfrm rot="17055069">
                <a:off x="7046472" y="611276"/>
                <a:ext cx="619004" cy="86627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57"/>
              <p:cNvGrpSpPr/>
              <p:nvPr/>
            </p:nvGrpSpPr>
            <p:grpSpPr>
              <a:xfrm rot="5958039">
                <a:off x="6390099" y="3159410"/>
                <a:ext cx="1483482" cy="214851"/>
                <a:chOff x="6096000" y="1376597"/>
                <a:chExt cx="3810000" cy="1867525"/>
              </a:xfrm>
            </p:grpSpPr>
            <p:grpSp>
              <p:nvGrpSpPr>
                <p:cNvPr id="247" name="Group 34"/>
                <p:cNvGrpSpPr/>
                <p:nvPr/>
              </p:nvGrpSpPr>
              <p:grpSpPr>
                <a:xfrm>
                  <a:off x="6096000" y="1447800"/>
                  <a:ext cx="3810000" cy="1752600"/>
                  <a:chOff x="4800600" y="183630"/>
                  <a:chExt cx="5791200" cy="1311639"/>
                </a:xfrm>
              </p:grpSpPr>
              <p:grpSp>
                <p:nvGrpSpPr>
                  <p:cNvPr id="258" name="Group 28"/>
                  <p:cNvGrpSpPr/>
                  <p:nvPr/>
                </p:nvGrpSpPr>
                <p:grpSpPr>
                  <a:xfrm>
                    <a:off x="4800600" y="184879"/>
                    <a:ext cx="2895600" cy="1295400"/>
                    <a:chOff x="4800600" y="184879"/>
                    <a:chExt cx="2895600" cy="1295400"/>
                  </a:xfrm>
                </p:grpSpPr>
                <p:sp>
                  <p:nvSpPr>
                    <p:cNvPr id="264" name="Flowchart: Decision 263"/>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lowchart: Decision 264"/>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4-Point Star 265"/>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29"/>
                  <p:cNvGrpSpPr/>
                  <p:nvPr/>
                </p:nvGrpSpPr>
                <p:grpSpPr>
                  <a:xfrm>
                    <a:off x="7696200" y="183630"/>
                    <a:ext cx="2895600" cy="1295400"/>
                    <a:chOff x="4800600" y="184879"/>
                    <a:chExt cx="2895600" cy="1295400"/>
                  </a:xfrm>
                </p:grpSpPr>
                <p:sp>
                  <p:nvSpPr>
                    <p:cNvPr id="261" name="Flowchart: Decision 260"/>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lowchart: Decision 261"/>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4-Point Star 262"/>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0" name="4-Point Star 259"/>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Oval 247"/>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57"/>
              <p:cNvGrpSpPr/>
              <p:nvPr/>
            </p:nvGrpSpPr>
            <p:grpSpPr>
              <a:xfrm rot="4970471">
                <a:off x="7005838" y="3154605"/>
                <a:ext cx="1483482" cy="214851"/>
                <a:chOff x="6096000" y="1376597"/>
                <a:chExt cx="3810000" cy="1867525"/>
              </a:xfrm>
            </p:grpSpPr>
            <p:grpSp>
              <p:nvGrpSpPr>
                <p:cNvPr id="227" name="Group 34"/>
                <p:cNvGrpSpPr/>
                <p:nvPr/>
              </p:nvGrpSpPr>
              <p:grpSpPr>
                <a:xfrm>
                  <a:off x="6096000" y="1447800"/>
                  <a:ext cx="3810000" cy="1752600"/>
                  <a:chOff x="4800600" y="183630"/>
                  <a:chExt cx="5791200" cy="1311639"/>
                </a:xfrm>
              </p:grpSpPr>
              <p:grpSp>
                <p:nvGrpSpPr>
                  <p:cNvPr id="238" name="Group 28"/>
                  <p:cNvGrpSpPr/>
                  <p:nvPr/>
                </p:nvGrpSpPr>
                <p:grpSpPr>
                  <a:xfrm>
                    <a:off x="4800600" y="184879"/>
                    <a:ext cx="2895600" cy="1295400"/>
                    <a:chOff x="4800600" y="184879"/>
                    <a:chExt cx="2895600" cy="1295400"/>
                  </a:xfrm>
                </p:grpSpPr>
                <p:sp>
                  <p:nvSpPr>
                    <p:cNvPr id="244" name="Flowchart: Decision 243"/>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lowchart: Decision 244"/>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4-Point Star 245"/>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9"/>
                  <p:cNvGrpSpPr/>
                  <p:nvPr/>
                </p:nvGrpSpPr>
                <p:grpSpPr>
                  <a:xfrm>
                    <a:off x="7696200" y="183630"/>
                    <a:ext cx="2895600" cy="1295400"/>
                    <a:chOff x="4800600" y="184879"/>
                    <a:chExt cx="2895600" cy="1295400"/>
                  </a:xfrm>
                </p:grpSpPr>
                <p:sp>
                  <p:nvSpPr>
                    <p:cNvPr id="241" name="Flowchart: Decision 240"/>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lowchart: Decision 241"/>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4-Point Star 242"/>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0" name="4-Point Star 239"/>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Oval 227"/>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543"/>
              <p:cNvGrpSpPr/>
              <p:nvPr/>
            </p:nvGrpSpPr>
            <p:grpSpPr>
              <a:xfrm rot="21212214">
                <a:off x="6472617" y="1086298"/>
                <a:ext cx="419818" cy="1299748"/>
                <a:chOff x="6742982" y="4953000"/>
                <a:chExt cx="419818" cy="1299748"/>
              </a:xfrm>
            </p:grpSpPr>
            <p:sp>
              <p:nvSpPr>
                <p:cNvPr id="224" name="Moon 223"/>
                <p:cNvSpPr/>
                <p:nvPr/>
              </p:nvSpPr>
              <p:spPr>
                <a:xfrm>
                  <a:off x="6934200" y="4953000"/>
                  <a:ext cx="228600" cy="1295400"/>
                </a:xfrm>
                <a:prstGeom prst="moon">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rot="1051808">
                  <a:off x="6742982" y="4957348"/>
                  <a:ext cx="228600" cy="1295400"/>
                </a:xfrm>
                <a:prstGeom prst="moon">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rot="580147">
                  <a:off x="6871694" y="5024031"/>
                  <a:ext cx="229998" cy="960868"/>
                </a:xfrm>
                <a:prstGeom prst="moon">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544"/>
              <p:cNvGrpSpPr/>
              <p:nvPr/>
            </p:nvGrpSpPr>
            <p:grpSpPr>
              <a:xfrm rot="387786" flipH="1">
                <a:off x="7920418" y="1162498"/>
                <a:ext cx="419818" cy="1299748"/>
                <a:chOff x="6742982" y="4953000"/>
                <a:chExt cx="419818" cy="1299748"/>
              </a:xfrm>
            </p:grpSpPr>
            <p:sp>
              <p:nvSpPr>
                <p:cNvPr id="221" name="Moon 220"/>
                <p:cNvSpPr/>
                <p:nvPr/>
              </p:nvSpPr>
              <p:spPr>
                <a:xfrm>
                  <a:off x="6934200" y="4953000"/>
                  <a:ext cx="228600" cy="1295400"/>
                </a:xfrm>
                <a:prstGeom prst="moon">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rot="1051808">
                  <a:off x="6742982" y="4957348"/>
                  <a:ext cx="228600" cy="1295400"/>
                </a:xfrm>
                <a:prstGeom prst="moon">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580147">
                  <a:off x="6871694" y="5024031"/>
                  <a:ext cx="229998" cy="960868"/>
                </a:xfrm>
                <a:prstGeom prst="moon">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57"/>
              <p:cNvGrpSpPr/>
              <p:nvPr/>
            </p:nvGrpSpPr>
            <p:grpSpPr>
              <a:xfrm rot="10800000">
                <a:off x="6629400" y="990600"/>
                <a:ext cx="1582651" cy="348674"/>
                <a:chOff x="6096000" y="1376597"/>
                <a:chExt cx="3810000" cy="1867525"/>
              </a:xfrm>
            </p:grpSpPr>
            <p:grpSp>
              <p:nvGrpSpPr>
                <p:cNvPr id="201" name="Group 34"/>
                <p:cNvGrpSpPr/>
                <p:nvPr/>
              </p:nvGrpSpPr>
              <p:grpSpPr>
                <a:xfrm>
                  <a:off x="6096000" y="1447800"/>
                  <a:ext cx="3810000" cy="1752600"/>
                  <a:chOff x="4800600" y="183630"/>
                  <a:chExt cx="5791200" cy="1311639"/>
                </a:xfrm>
              </p:grpSpPr>
              <p:grpSp>
                <p:nvGrpSpPr>
                  <p:cNvPr id="212" name="Group 28"/>
                  <p:cNvGrpSpPr/>
                  <p:nvPr/>
                </p:nvGrpSpPr>
                <p:grpSpPr>
                  <a:xfrm>
                    <a:off x="4800600" y="184879"/>
                    <a:ext cx="2895600" cy="1295400"/>
                    <a:chOff x="4800600" y="184879"/>
                    <a:chExt cx="2895600" cy="1295400"/>
                  </a:xfrm>
                </p:grpSpPr>
                <p:sp>
                  <p:nvSpPr>
                    <p:cNvPr id="218" name="Flowchart: Decision 217"/>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lowchart: Decision 218"/>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4-Point Star 219"/>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9"/>
                  <p:cNvGrpSpPr/>
                  <p:nvPr/>
                </p:nvGrpSpPr>
                <p:grpSpPr>
                  <a:xfrm>
                    <a:off x="7696200" y="183630"/>
                    <a:ext cx="2895600" cy="1295400"/>
                    <a:chOff x="4800600" y="184879"/>
                    <a:chExt cx="2895600" cy="1295400"/>
                  </a:xfrm>
                </p:grpSpPr>
                <p:sp>
                  <p:nvSpPr>
                    <p:cNvPr id="215" name="Flowchart: Decision 214"/>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lowchart: Decision 215"/>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4-Point Star 216"/>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4" name="4-Point Star 213"/>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2" name="Oval 201"/>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7" name="Group 128"/>
            <p:cNvGrpSpPr/>
            <p:nvPr/>
          </p:nvGrpSpPr>
          <p:grpSpPr>
            <a:xfrm>
              <a:off x="8001000" y="5029200"/>
              <a:ext cx="823884" cy="1295400"/>
              <a:chOff x="1593975" y="990600"/>
              <a:chExt cx="1987425" cy="3466754"/>
            </a:xfrm>
          </p:grpSpPr>
          <p:sp>
            <p:nvSpPr>
              <p:cNvPr id="268" name="Oval 267"/>
              <p:cNvSpPr/>
              <p:nvPr/>
            </p:nvSpPr>
            <p:spPr>
              <a:xfrm rot="4427519">
                <a:off x="22061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17172481" flipH="1">
                <a:off x="27395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Isosceles Triangle 269"/>
              <p:cNvSpPr/>
              <p:nvPr/>
            </p:nvSpPr>
            <p:spPr>
              <a:xfrm>
                <a:off x="1905000" y="2057400"/>
                <a:ext cx="1676400" cy="2133600"/>
              </a:xfrm>
              <a:prstGeom prst="triangl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Isosceles Triangle 270"/>
              <p:cNvSpPr/>
              <p:nvPr/>
            </p:nvSpPr>
            <p:spPr>
              <a:xfrm rot="10800000">
                <a:off x="2514600" y="2286000"/>
                <a:ext cx="381000" cy="4572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19411276">
                <a:off x="3160869" y="2638846"/>
                <a:ext cx="420058" cy="75387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2820608">
                <a:off x="1760886" y="2537944"/>
                <a:ext cx="420057" cy="75387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Isosceles Triangle 273"/>
              <p:cNvSpPr/>
              <p:nvPr/>
            </p:nvSpPr>
            <p:spPr>
              <a:xfrm rot="2242960">
                <a:off x="1878936" y="1901223"/>
                <a:ext cx="914400" cy="1255680"/>
              </a:xfrm>
              <a:prstGeom prst="triangl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Isosceles Triangle 274"/>
              <p:cNvSpPr/>
              <p:nvPr/>
            </p:nvSpPr>
            <p:spPr>
              <a:xfrm rot="19284057">
                <a:off x="2654004" y="1900669"/>
                <a:ext cx="914400" cy="1255680"/>
              </a:xfrm>
              <a:prstGeom prst="triangl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2209800" y="990600"/>
                <a:ext cx="9906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Cloud 276"/>
              <p:cNvSpPr/>
              <p:nvPr/>
            </p:nvSpPr>
            <p:spPr>
              <a:xfrm>
                <a:off x="2209800" y="990600"/>
                <a:ext cx="990600"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Cloud 277"/>
              <p:cNvSpPr/>
              <p:nvPr/>
            </p:nvSpPr>
            <p:spPr>
              <a:xfrm rot="5107997">
                <a:off x="23964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Cloud 278"/>
              <p:cNvSpPr/>
              <p:nvPr/>
            </p:nvSpPr>
            <p:spPr>
              <a:xfrm rot="6038579">
                <a:off x="15582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rapezoid 279"/>
              <p:cNvSpPr/>
              <p:nvPr/>
            </p:nvSpPr>
            <p:spPr>
              <a:xfrm rot="283094">
                <a:off x="1986442" y="1103684"/>
                <a:ext cx="457200" cy="1295400"/>
              </a:xfrm>
              <a:prstGeom prst="trapezoid">
                <a:avLst>
                  <a:gd name="adj" fmla="val 4365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rapezoid 280"/>
              <p:cNvSpPr/>
              <p:nvPr/>
            </p:nvSpPr>
            <p:spPr>
              <a:xfrm rot="21363997">
                <a:off x="3015691" y="1080956"/>
                <a:ext cx="457200" cy="1295400"/>
              </a:xfrm>
              <a:prstGeom prst="trapezoid">
                <a:avLst>
                  <a:gd name="adj" fmla="val 4341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lowchart: Stored Data 281"/>
              <p:cNvSpPr/>
              <p:nvPr/>
            </p:nvSpPr>
            <p:spPr>
              <a:xfrm rot="5400000">
                <a:off x="2438400" y="685800"/>
                <a:ext cx="609600" cy="1219200"/>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Cross 282"/>
              <p:cNvSpPr/>
              <p:nvPr/>
            </p:nvSpPr>
            <p:spPr>
              <a:xfrm>
                <a:off x="1981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Cross 283"/>
              <p:cNvSpPr/>
              <p:nvPr/>
            </p:nvSpPr>
            <p:spPr>
              <a:xfrm>
                <a:off x="2362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Cross 284"/>
              <p:cNvSpPr/>
              <p:nvPr/>
            </p:nvSpPr>
            <p:spPr>
              <a:xfrm>
                <a:off x="28194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Cross 285"/>
              <p:cNvSpPr/>
              <p:nvPr/>
            </p:nvSpPr>
            <p:spPr>
              <a:xfrm>
                <a:off x="3124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7" name="Group 537"/>
          <p:cNvGrpSpPr/>
          <p:nvPr/>
        </p:nvGrpSpPr>
        <p:grpSpPr>
          <a:xfrm>
            <a:off x="1062587" y="3462044"/>
            <a:ext cx="1185211" cy="1953330"/>
            <a:chOff x="2750285" y="333692"/>
            <a:chExt cx="1851077" cy="3323908"/>
          </a:xfrm>
        </p:grpSpPr>
        <p:sp>
          <p:nvSpPr>
            <p:cNvPr id="288" name="Oval 287"/>
            <p:cNvSpPr/>
            <p:nvPr/>
          </p:nvSpPr>
          <p:spPr>
            <a:xfrm rot="3646842">
              <a:off x="3668962" y="3298095"/>
              <a:ext cx="396562" cy="322447"/>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6922285">
              <a:off x="3311092" y="3296118"/>
              <a:ext cx="396562" cy="322447"/>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Cloud 289"/>
            <p:cNvSpPr/>
            <p:nvPr/>
          </p:nvSpPr>
          <p:spPr>
            <a:xfrm rot="20890669">
              <a:off x="3773523" y="512514"/>
              <a:ext cx="556528" cy="1312713"/>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Cloud 290"/>
            <p:cNvSpPr/>
            <p:nvPr/>
          </p:nvSpPr>
          <p:spPr>
            <a:xfrm>
              <a:off x="3013476" y="499063"/>
              <a:ext cx="548042" cy="1253537"/>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rot="3770880">
              <a:off x="3792726" y="3032294"/>
              <a:ext cx="444198" cy="29982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rot="2706969">
              <a:off x="4241858" y="2164708"/>
              <a:ext cx="396562" cy="32244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rot="6922285">
              <a:off x="2713228" y="2165825"/>
              <a:ext cx="396562" cy="32244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lowchart: Manual Operation 294"/>
            <p:cNvSpPr/>
            <p:nvPr/>
          </p:nvSpPr>
          <p:spPr>
            <a:xfrm rot="9035457">
              <a:off x="3941652" y="1504995"/>
              <a:ext cx="489108" cy="897265"/>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lowchart: Manual Operation 295"/>
            <p:cNvSpPr/>
            <p:nvPr/>
          </p:nvSpPr>
          <p:spPr>
            <a:xfrm rot="12441478">
              <a:off x="2936647" y="1505321"/>
              <a:ext cx="489108" cy="91222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lowchart: Manual Operation 296"/>
            <p:cNvSpPr/>
            <p:nvPr/>
          </p:nvSpPr>
          <p:spPr>
            <a:xfrm rot="10800000">
              <a:off x="3086135" y="1503768"/>
              <a:ext cx="1187072" cy="1925685"/>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Hexagon 297"/>
            <p:cNvSpPr/>
            <p:nvPr/>
          </p:nvSpPr>
          <p:spPr>
            <a:xfrm>
              <a:off x="3542704" y="590348"/>
              <a:ext cx="273940" cy="199722"/>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ed Rectangle 298"/>
            <p:cNvSpPr/>
            <p:nvPr/>
          </p:nvSpPr>
          <p:spPr>
            <a:xfrm>
              <a:off x="3191098" y="2508473"/>
              <a:ext cx="995265" cy="167451"/>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3429000" y="1066800"/>
              <a:ext cx="503908" cy="7705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3177452" y="457200"/>
              <a:ext cx="1004445" cy="126490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Wave 301"/>
            <p:cNvSpPr/>
            <p:nvPr/>
          </p:nvSpPr>
          <p:spPr>
            <a:xfrm rot="16200000">
              <a:off x="3575370" y="2869318"/>
              <a:ext cx="669803" cy="199288"/>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Wave 302"/>
            <p:cNvSpPr/>
            <p:nvPr/>
          </p:nvSpPr>
          <p:spPr>
            <a:xfrm rot="15242885">
              <a:off x="3621625" y="2828876"/>
              <a:ext cx="726761" cy="27113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ed Rectangle 303"/>
            <p:cNvSpPr/>
            <p:nvPr/>
          </p:nvSpPr>
          <p:spPr>
            <a:xfrm>
              <a:off x="3760806" y="2466610"/>
              <a:ext cx="270775" cy="209314"/>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Cloud 304"/>
            <p:cNvSpPr/>
            <p:nvPr/>
          </p:nvSpPr>
          <p:spPr>
            <a:xfrm rot="15913670">
              <a:off x="3381379" y="178087"/>
              <a:ext cx="650083" cy="961293"/>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ed Rectangle 305"/>
            <p:cNvSpPr/>
            <p:nvPr/>
          </p:nvSpPr>
          <p:spPr>
            <a:xfrm>
              <a:off x="3124200" y="609600"/>
              <a:ext cx="1187072" cy="199722"/>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 name="Group 164"/>
            <p:cNvGrpSpPr/>
            <p:nvPr/>
          </p:nvGrpSpPr>
          <p:grpSpPr>
            <a:xfrm>
              <a:off x="3124200" y="609600"/>
              <a:ext cx="1195728" cy="204788"/>
              <a:chOff x="4343400" y="5863281"/>
              <a:chExt cx="2286000" cy="844379"/>
            </a:xfrm>
          </p:grpSpPr>
          <p:grpSp>
            <p:nvGrpSpPr>
              <p:cNvPr id="339" name="Group 163"/>
              <p:cNvGrpSpPr/>
              <p:nvPr/>
            </p:nvGrpSpPr>
            <p:grpSpPr>
              <a:xfrm>
                <a:off x="4343400" y="5863281"/>
                <a:ext cx="2286000" cy="766119"/>
                <a:chOff x="4343400" y="5863281"/>
                <a:chExt cx="2286000" cy="766119"/>
              </a:xfrm>
            </p:grpSpPr>
            <p:sp>
              <p:nvSpPr>
                <p:cNvPr id="344" name="Quad Arrow Callout 343"/>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Quad Arrow Callout 344"/>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Quad Arrow Callout 345"/>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Quad Arrow Callout 346"/>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8" name="Group 158"/>
                <p:cNvGrpSpPr/>
                <p:nvPr/>
              </p:nvGrpSpPr>
              <p:grpSpPr>
                <a:xfrm>
                  <a:off x="4800600" y="5863281"/>
                  <a:ext cx="1396313" cy="313038"/>
                  <a:chOff x="4800600" y="5863281"/>
                  <a:chExt cx="1396313" cy="313038"/>
                </a:xfrm>
              </p:grpSpPr>
              <p:sp>
                <p:nvSpPr>
                  <p:cNvPr id="349" name="Isosceles Triangle 348"/>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Isosceles Triangle 349"/>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Isosceles Triangle 350"/>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0" name="Group 159"/>
              <p:cNvGrpSpPr/>
              <p:nvPr/>
            </p:nvGrpSpPr>
            <p:grpSpPr>
              <a:xfrm flipH="1" flipV="1">
                <a:off x="4800600" y="6394622"/>
                <a:ext cx="1396313" cy="313038"/>
                <a:chOff x="4800600" y="5863281"/>
                <a:chExt cx="1396313" cy="313038"/>
              </a:xfrm>
            </p:grpSpPr>
            <p:sp>
              <p:nvSpPr>
                <p:cNvPr id="341" name="Isosceles Triangle 340"/>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Isosceles Triangle 341"/>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Isosceles Triangle 342"/>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8" name="Group 298"/>
            <p:cNvGrpSpPr/>
            <p:nvPr/>
          </p:nvGrpSpPr>
          <p:grpSpPr>
            <a:xfrm>
              <a:off x="3276600" y="1447800"/>
              <a:ext cx="808459" cy="1004878"/>
              <a:chOff x="5513018" y="671522"/>
              <a:chExt cx="808459" cy="1004878"/>
            </a:xfrm>
          </p:grpSpPr>
          <p:grpSp>
            <p:nvGrpSpPr>
              <p:cNvPr id="309" name="Group 165"/>
              <p:cNvGrpSpPr/>
              <p:nvPr/>
            </p:nvGrpSpPr>
            <p:grpSpPr>
              <a:xfrm rot="2888522">
                <a:off x="5228282" y="963721"/>
                <a:ext cx="851830" cy="282357"/>
                <a:chOff x="4343400" y="5863281"/>
                <a:chExt cx="2286000" cy="844379"/>
              </a:xfrm>
            </p:grpSpPr>
            <p:grpSp>
              <p:nvGrpSpPr>
                <p:cNvPr id="326" name="Group 163"/>
                <p:cNvGrpSpPr/>
                <p:nvPr/>
              </p:nvGrpSpPr>
              <p:grpSpPr>
                <a:xfrm>
                  <a:off x="4343400" y="5863281"/>
                  <a:ext cx="2286000" cy="766119"/>
                  <a:chOff x="4343400" y="5863281"/>
                  <a:chExt cx="2286000" cy="766119"/>
                </a:xfrm>
              </p:grpSpPr>
              <p:sp>
                <p:nvSpPr>
                  <p:cNvPr id="331" name="Quad Arrow Callout 330"/>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Quad Arrow Callout 331"/>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Quad Arrow Callout 332"/>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Quad Arrow Callout 333"/>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5" name="Group 158"/>
                  <p:cNvGrpSpPr/>
                  <p:nvPr/>
                </p:nvGrpSpPr>
                <p:grpSpPr>
                  <a:xfrm>
                    <a:off x="4800600" y="5863281"/>
                    <a:ext cx="1396313" cy="313038"/>
                    <a:chOff x="4800600" y="5863281"/>
                    <a:chExt cx="1396313" cy="313038"/>
                  </a:xfrm>
                </p:grpSpPr>
                <p:sp>
                  <p:nvSpPr>
                    <p:cNvPr id="336" name="Isosceles Triangle 335"/>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Isosceles Triangle 336"/>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Isosceles Triangle 337"/>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7" name="Group 159"/>
                <p:cNvGrpSpPr/>
                <p:nvPr/>
              </p:nvGrpSpPr>
              <p:grpSpPr>
                <a:xfrm flipH="1" flipV="1">
                  <a:off x="4800600" y="6394622"/>
                  <a:ext cx="1396313" cy="313038"/>
                  <a:chOff x="4800600" y="5863281"/>
                  <a:chExt cx="1396313" cy="313038"/>
                </a:xfrm>
              </p:grpSpPr>
              <p:sp>
                <p:nvSpPr>
                  <p:cNvPr id="328" name="Isosceles Triangle 327"/>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Isosceles Triangle 328"/>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Isosceles Triangle 329"/>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0" name="Group 165"/>
              <p:cNvGrpSpPr/>
              <p:nvPr/>
            </p:nvGrpSpPr>
            <p:grpSpPr>
              <a:xfrm rot="18707503">
                <a:off x="5754384" y="956258"/>
                <a:ext cx="851830" cy="282357"/>
                <a:chOff x="4343400" y="5863281"/>
                <a:chExt cx="2286000" cy="844379"/>
              </a:xfrm>
            </p:grpSpPr>
            <p:grpSp>
              <p:nvGrpSpPr>
                <p:cNvPr id="313" name="Group 163"/>
                <p:cNvGrpSpPr/>
                <p:nvPr/>
              </p:nvGrpSpPr>
              <p:grpSpPr>
                <a:xfrm>
                  <a:off x="4343400" y="5863281"/>
                  <a:ext cx="2286000" cy="766119"/>
                  <a:chOff x="4343400" y="5863281"/>
                  <a:chExt cx="2286000" cy="766119"/>
                </a:xfrm>
              </p:grpSpPr>
              <p:sp>
                <p:nvSpPr>
                  <p:cNvPr id="318" name="Quad Arrow Callout 317"/>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Quad Arrow Callout 318"/>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Quad Arrow Callout 319"/>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Quad Arrow Callout 320"/>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2" name="Group 158"/>
                  <p:cNvGrpSpPr/>
                  <p:nvPr/>
                </p:nvGrpSpPr>
                <p:grpSpPr>
                  <a:xfrm>
                    <a:off x="4800600" y="5863281"/>
                    <a:ext cx="1396313" cy="313038"/>
                    <a:chOff x="4800600" y="5863281"/>
                    <a:chExt cx="1396313" cy="313038"/>
                  </a:xfrm>
                </p:grpSpPr>
                <p:sp>
                  <p:nvSpPr>
                    <p:cNvPr id="323" name="Isosceles Triangle 322"/>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Isosceles Triangle 323"/>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Isosceles Triangle 324"/>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4" name="Group 159"/>
                <p:cNvGrpSpPr/>
                <p:nvPr/>
              </p:nvGrpSpPr>
              <p:grpSpPr>
                <a:xfrm flipH="1" flipV="1">
                  <a:off x="4800600" y="6394622"/>
                  <a:ext cx="1396313" cy="313038"/>
                  <a:chOff x="4800600" y="5863281"/>
                  <a:chExt cx="1396313" cy="313038"/>
                </a:xfrm>
              </p:grpSpPr>
              <p:sp>
                <p:nvSpPr>
                  <p:cNvPr id="315" name="Isosceles Triangle 314"/>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Isosceles Triangle 315"/>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Isosceles Triangle 316"/>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1" name="Oval 310"/>
              <p:cNvSpPr/>
              <p:nvPr/>
            </p:nvSpPr>
            <p:spPr>
              <a:xfrm>
                <a:off x="5715000" y="1295400"/>
                <a:ext cx="381000" cy="3810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Plaque 311"/>
              <p:cNvSpPr/>
              <p:nvPr/>
            </p:nvSpPr>
            <p:spPr>
              <a:xfrm>
                <a:off x="5809130" y="1416424"/>
                <a:ext cx="188259" cy="152400"/>
              </a:xfrm>
              <a:prstGeom prst="plaque">
                <a:avLst>
                  <a:gd name="adj" fmla="val 3137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2" name="Group 511"/>
          <p:cNvGrpSpPr/>
          <p:nvPr/>
        </p:nvGrpSpPr>
        <p:grpSpPr>
          <a:xfrm>
            <a:off x="8910933" y="2151316"/>
            <a:ext cx="2567930" cy="3082413"/>
            <a:chOff x="8910933" y="2151316"/>
            <a:chExt cx="2567930" cy="3082413"/>
          </a:xfrm>
        </p:grpSpPr>
        <p:grpSp>
          <p:nvGrpSpPr>
            <p:cNvPr id="8" name="Group 7"/>
            <p:cNvGrpSpPr/>
            <p:nvPr/>
          </p:nvGrpSpPr>
          <p:grpSpPr>
            <a:xfrm>
              <a:off x="8910933" y="2151316"/>
              <a:ext cx="1828800" cy="3082413"/>
              <a:chOff x="152400" y="498987"/>
              <a:chExt cx="1828800" cy="3082413"/>
            </a:xfrm>
          </p:grpSpPr>
          <p:grpSp>
            <p:nvGrpSpPr>
              <p:cNvPr id="352" name="Group 351"/>
              <p:cNvGrpSpPr/>
              <p:nvPr/>
            </p:nvGrpSpPr>
            <p:grpSpPr>
              <a:xfrm>
                <a:off x="152400" y="609600"/>
                <a:ext cx="1219200" cy="2971800"/>
                <a:chOff x="6858001" y="815909"/>
                <a:chExt cx="1724447" cy="3970325"/>
              </a:xfrm>
            </p:grpSpPr>
            <p:sp>
              <p:nvSpPr>
                <p:cNvPr id="353" name="Cloud 352"/>
                <p:cNvSpPr/>
                <p:nvPr/>
              </p:nvSpPr>
              <p:spPr>
                <a:xfrm rot="20543232">
                  <a:off x="7244776" y="830425"/>
                  <a:ext cx="1223697" cy="123507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Cloud 353"/>
                <p:cNvSpPr/>
                <p:nvPr/>
              </p:nvSpPr>
              <p:spPr>
                <a:xfrm rot="722499">
                  <a:off x="7170824" y="815909"/>
                  <a:ext cx="533400" cy="11430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rot="2760997" flipH="1">
                  <a:off x="7015619" y="2630645"/>
                  <a:ext cx="399477" cy="714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18839003">
                  <a:off x="8025353" y="2630643"/>
                  <a:ext cx="399477" cy="714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Trapezoid 356"/>
                <p:cNvSpPr/>
                <p:nvPr/>
              </p:nvSpPr>
              <p:spPr>
                <a:xfrm>
                  <a:off x="7668221" y="3400222"/>
                  <a:ext cx="457200" cy="1236667"/>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Trapezoid 357"/>
                <p:cNvSpPr/>
                <p:nvPr/>
              </p:nvSpPr>
              <p:spPr>
                <a:xfrm>
                  <a:off x="7363421" y="3400222"/>
                  <a:ext cx="381000" cy="1236667"/>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Trapezoid 358"/>
                <p:cNvSpPr/>
                <p:nvPr/>
              </p:nvSpPr>
              <p:spPr>
                <a:xfrm rot="1832865" flipH="1">
                  <a:off x="7142752" y="2238336"/>
                  <a:ext cx="480065" cy="82444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rapezoid 359"/>
                <p:cNvSpPr/>
                <p:nvPr/>
              </p:nvSpPr>
              <p:spPr>
                <a:xfrm rot="19767135">
                  <a:off x="7828551" y="2238336"/>
                  <a:ext cx="480065" cy="82444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360"/>
                <p:cNvSpPr/>
                <p:nvPr/>
              </p:nvSpPr>
              <p:spPr>
                <a:xfrm>
                  <a:off x="7363421" y="2246000"/>
                  <a:ext cx="762000" cy="123666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p:cNvSpPr/>
                <p:nvPr/>
              </p:nvSpPr>
              <p:spPr>
                <a:xfrm>
                  <a:off x="7592021" y="3565111"/>
                  <a:ext cx="228600" cy="247333"/>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rot="5400000">
                  <a:off x="7333399" y="4432066"/>
                  <a:ext cx="231790" cy="47654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rot="5400000">
                  <a:off x="7790599" y="4432066"/>
                  <a:ext cx="231790" cy="47654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Isosceles Triangle 364"/>
                <p:cNvSpPr/>
                <p:nvPr/>
              </p:nvSpPr>
              <p:spPr>
                <a:xfrm>
                  <a:off x="7696200" y="2438400"/>
                  <a:ext cx="22860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6" name="Group 55"/>
                <p:cNvGrpSpPr/>
                <p:nvPr/>
              </p:nvGrpSpPr>
              <p:grpSpPr>
                <a:xfrm>
                  <a:off x="7391400" y="2286000"/>
                  <a:ext cx="609600" cy="831481"/>
                  <a:chOff x="1830857" y="3740519"/>
                  <a:chExt cx="607543" cy="831481"/>
                </a:xfrm>
              </p:grpSpPr>
              <p:sp>
                <p:nvSpPr>
                  <p:cNvPr id="369" name="Rectangle 368"/>
                  <p:cNvSpPr/>
                  <p:nvPr/>
                </p:nvSpPr>
                <p:spPr>
                  <a:xfrm>
                    <a:off x="1981200" y="3962400"/>
                    <a:ext cx="3810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0" name="Group 13"/>
                  <p:cNvGrpSpPr/>
                  <p:nvPr/>
                </p:nvGrpSpPr>
                <p:grpSpPr>
                  <a:xfrm>
                    <a:off x="2058195" y="3933861"/>
                    <a:ext cx="232807" cy="485739"/>
                    <a:chOff x="1463040" y="844062"/>
                    <a:chExt cx="685800" cy="1957755"/>
                  </a:xfrm>
                </p:grpSpPr>
                <p:sp>
                  <p:nvSpPr>
                    <p:cNvPr id="373" name="Pentagon 372"/>
                    <p:cNvSpPr/>
                    <p:nvPr/>
                  </p:nvSpPr>
                  <p:spPr>
                    <a:xfrm rot="5400000">
                      <a:off x="1104900" y="1925516"/>
                      <a:ext cx="1371600" cy="381001"/>
                    </a:xfrm>
                    <a:prstGeom prst="homePlat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Diamond 373"/>
                    <p:cNvSpPr/>
                    <p:nvPr/>
                  </p:nvSpPr>
                  <p:spPr>
                    <a:xfrm>
                      <a:off x="1463040" y="844062"/>
                      <a:ext cx="685800" cy="908538"/>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1" name="Parallelogram 370"/>
                  <p:cNvSpPr/>
                  <p:nvPr/>
                </p:nvSpPr>
                <p:spPr>
                  <a:xfrm rot="18839164">
                    <a:off x="2187031" y="3817865"/>
                    <a:ext cx="328716" cy="174023"/>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Parallelogram 371"/>
                  <p:cNvSpPr/>
                  <p:nvPr/>
                </p:nvSpPr>
                <p:spPr>
                  <a:xfrm rot="2432673" flipH="1">
                    <a:off x="1830857" y="3807943"/>
                    <a:ext cx="328716" cy="180431"/>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7" name="Oval 366"/>
                <p:cNvSpPr/>
                <p:nvPr/>
              </p:nvSpPr>
              <p:spPr>
                <a:xfrm>
                  <a:off x="7498080" y="1752600"/>
                  <a:ext cx="502920" cy="762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7315200" y="838200"/>
                  <a:ext cx="914400" cy="15664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374"/>
              <p:cNvGrpSpPr/>
              <p:nvPr/>
            </p:nvGrpSpPr>
            <p:grpSpPr>
              <a:xfrm>
                <a:off x="990600" y="498987"/>
                <a:ext cx="990600" cy="2974258"/>
                <a:chOff x="990600" y="498987"/>
                <a:chExt cx="990600" cy="2974258"/>
              </a:xfrm>
            </p:grpSpPr>
            <p:sp>
              <p:nvSpPr>
                <p:cNvPr id="376" name="Rounded Rectangle 375"/>
                <p:cNvSpPr/>
                <p:nvPr/>
              </p:nvSpPr>
              <p:spPr>
                <a:xfrm>
                  <a:off x="990600" y="1524000"/>
                  <a:ext cx="990600" cy="457200"/>
                </a:xfrm>
                <a:prstGeom prst="round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2"/>
                <p:cNvSpPr/>
                <p:nvPr/>
              </p:nvSpPr>
              <p:spPr>
                <a:xfrm rot="17610301" flipH="1">
                  <a:off x="1482047" y="3182198"/>
                  <a:ext cx="280175" cy="30192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
                <p:cNvSpPr/>
                <p:nvPr/>
              </p:nvSpPr>
              <p:spPr>
                <a:xfrm rot="3989699">
                  <a:off x="1127028" y="3174955"/>
                  <a:ext cx="280175" cy="30192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lowchart: Manual Operation 4"/>
                <p:cNvSpPr/>
                <p:nvPr/>
              </p:nvSpPr>
              <p:spPr>
                <a:xfrm rot="10800000">
                  <a:off x="990600" y="2419495"/>
                  <a:ext cx="942975" cy="848924"/>
                </a:xfrm>
                <a:prstGeom prst="flowChartManualOperation">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5"/>
                <p:cNvSpPr/>
                <p:nvPr/>
              </p:nvSpPr>
              <p:spPr>
                <a:xfrm>
                  <a:off x="1758950" y="2269685"/>
                  <a:ext cx="174625" cy="39949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6"/>
                <p:cNvSpPr/>
                <p:nvPr/>
              </p:nvSpPr>
              <p:spPr>
                <a:xfrm>
                  <a:off x="1025525" y="2269685"/>
                  <a:ext cx="174625" cy="39949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lowchart: Extract 7"/>
                <p:cNvSpPr/>
                <p:nvPr/>
              </p:nvSpPr>
              <p:spPr>
                <a:xfrm>
                  <a:off x="990600" y="1470697"/>
                  <a:ext cx="977900" cy="1498102"/>
                </a:xfrm>
                <a:prstGeom prst="flowChartExtra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lowchart: Manual Operation 8"/>
                <p:cNvSpPr/>
                <p:nvPr/>
              </p:nvSpPr>
              <p:spPr>
                <a:xfrm rot="12378413" flipH="1">
                  <a:off x="1109504" y="1654005"/>
                  <a:ext cx="244475" cy="848924"/>
                </a:xfrm>
                <a:prstGeom prst="flowChartManualOperati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lowchart: Manual Operation 9"/>
                <p:cNvSpPr/>
                <p:nvPr/>
              </p:nvSpPr>
              <p:spPr>
                <a:xfrm rot="9493756">
                  <a:off x="1615861" y="1605120"/>
                  <a:ext cx="244475" cy="848924"/>
                </a:xfrm>
                <a:prstGeom prst="flowChartManualOperati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10"/>
                <p:cNvSpPr/>
                <p:nvPr/>
              </p:nvSpPr>
              <p:spPr>
                <a:xfrm>
                  <a:off x="1200150" y="671709"/>
                  <a:ext cx="593725" cy="10986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Wave 11"/>
                <p:cNvSpPr/>
                <p:nvPr/>
              </p:nvSpPr>
              <p:spPr>
                <a:xfrm rot="3786488">
                  <a:off x="1110331" y="1083131"/>
                  <a:ext cx="1311905" cy="293319"/>
                </a:xfrm>
                <a:prstGeom prst="wave">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Wave 12"/>
                <p:cNvSpPr/>
                <p:nvPr/>
              </p:nvSpPr>
              <p:spPr>
                <a:xfrm rot="17342052" flipH="1">
                  <a:off x="478974" y="1270568"/>
                  <a:ext cx="1327674" cy="263219"/>
                </a:xfrm>
                <a:prstGeom prst="wave">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Wave 13"/>
                <p:cNvSpPr/>
                <p:nvPr/>
              </p:nvSpPr>
              <p:spPr>
                <a:xfrm rot="312085" flipH="1">
                  <a:off x="1167646" y="498987"/>
                  <a:ext cx="518552" cy="402900"/>
                </a:xfrm>
                <a:prstGeom prst="wave">
                  <a:avLst>
                    <a:gd name="adj1" fmla="val 20000"/>
                    <a:gd name="adj2" fmla="val 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14"/>
                <p:cNvSpPr/>
                <p:nvPr/>
              </p:nvSpPr>
              <p:spPr>
                <a:xfrm rot="20581756">
                  <a:off x="1515113" y="629091"/>
                  <a:ext cx="171410" cy="352765"/>
                </a:xfrm>
                <a:prstGeom prst="ellipse">
                  <a:avLst/>
                </a:prstGeom>
                <a:solidFill>
                  <a:srgbClr val="DAA600"/>
                </a:solidFill>
                <a:ln>
                  <a:solidFill>
                    <a:srgbClr val="DAA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14"/>
                <p:cNvSpPr/>
                <p:nvPr/>
              </p:nvSpPr>
              <p:spPr>
                <a:xfrm>
                  <a:off x="1801906" y="1515035"/>
                  <a:ext cx="179294" cy="308873"/>
                </a:xfrm>
                <a:prstGeom prst="ellipse">
                  <a:avLst/>
                </a:prstGeom>
                <a:solidFill>
                  <a:srgbClr val="DAA600"/>
                </a:solidFill>
                <a:ln>
                  <a:solidFill>
                    <a:srgbClr val="DAA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14"/>
                <p:cNvSpPr/>
                <p:nvPr/>
              </p:nvSpPr>
              <p:spPr>
                <a:xfrm>
                  <a:off x="1008529" y="1573306"/>
                  <a:ext cx="228600" cy="381000"/>
                </a:xfrm>
                <a:prstGeom prst="ellipse">
                  <a:avLst/>
                </a:prstGeom>
                <a:solidFill>
                  <a:srgbClr val="DAA600"/>
                </a:solidFill>
                <a:ln>
                  <a:solidFill>
                    <a:srgbClr val="DAA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Trapezoid 391"/>
                <p:cNvSpPr/>
                <p:nvPr/>
              </p:nvSpPr>
              <p:spPr>
                <a:xfrm>
                  <a:off x="1371600" y="1752600"/>
                  <a:ext cx="228600" cy="152400"/>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3" name="Group 144"/>
                <p:cNvGrpSpPr/>
                <p:nvPr/>
              </p:nvGrpSpPr>
              <p:grpSpPr>
                <a:xfrm>
                  <a:off x="1524000" y="2590800"/>
                  <a:ext cx="228600" cy="228600"/>
                  <a:chOff x="990600" y="4038600"/>
                  <a:chExt cx="762000" cy="762000"/>
                </a:xfrm>
              </p:grpSpPr>
              <p:sp>
                <p:nvSpPr>
                  <p:cNvPr id="394" name="Oval 393"/>
                  <p:cNvSpPr/>
                  <p:nvPr/>
                </p:nvSpPr>
                <p:spPr>
                  <a:xfrm>
                    <a:off x="1066800" y="4038600"/>
                    <a:ext cx="304800" cy="3048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1371600" y="4038600"/>
                    <a:ext cx="304800" cy="3048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990600" y="4343400"/>
                    <a:ext cx="304800" cy="3048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1219200" y="4495800"/>
                    <a:ext cx="304800" cy="3048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1447800" y="4343400"/>
                    <a:ext cx="304800" cy="3048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1219200" y="4244789"/>
                    <a:ext cx="3048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4" name="Group 483"/>
            <p:cNvGrpSpPr/>
            <p:nvPr/>
          </p:nvGrpSpPr>
          <p:grpSpPr>
            <a:xfrm>
              <a:off x="10473140" y="2429673"/>
              <a:ext cx="1005723" cy="2727332"/>
              <a:chOff x="5394359" y="1046053"/>
              <a:chExt cx="1458685" cy="3955679"/>
            </a:xfrm>
          </p:grpSpPr>
          <p:sp>
            <p:nvSpPr>
              <p:cNvPr id="485" name="Oval 484"/>
              <p:cNvSpPr/>
              <p:nvPr/>
            </p:nvSpPr>
            <p:spPr>
              <a:xfrm rot="19172116">
                <a:off x="5583940" y="4599305"/>
                <a:ext cx="465960" cy="338893"/>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rot="18745652">
                <a:off x="6205220" y="4599305"/>
                <a:ext cx="465960" cy="338893"/>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ound Diagonal Corner Rectangle 486"/>
              <p:cNvSpPr/>
              <p:nvPr/>
            </p:nvSpPr>
            <p:spPr>
              <a:xfrm rot="3939485" flipV="1">
                <a:off x="5645864" y="1480485"/>
                <a:ext cx="1498677" cy="762172"/>
              </a:xfrm>
              <a:prstGeom prst="round2DiagRect">
                <a:avLst>
                  <a:gd name="adj1" fmla="val 50000"/>
                  <a:gd name="adj2" fmla="val 0"/>
                </a:avLst>
              </a:prstGeom>
              <a:solidFill>
                <a:srgbClr val="E0C0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ound Diagonal Corner Rectangle 487"/>
              <p:cNvSpPr/>
              <p:nvPr/>
            </p:nvSpPr>
            <p:spPr>
              <a:xfrm rot="17642699">
                <a:off x="5035908" y="1593401"/>
                <a:ext cx="1486542" cy="629512"/>
              </a:xfrm>
              <a:prstGeom prst="round2DiagRect">
                <a:avLst>
                  <a:gd name="adj1" fmla="val 50000"/>
                  <a:gd name="adj2" fmla="val 853"/>
                </a:avLst>
              </a:prstGeom>
              <a:solidFill>
                <a:srgbClr val="E0C0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Flowchart: Extract 6"/>
              <p:cNvSpPr/>
              <p:nvPr/>
            </p:nvSpPr>
            <p:spPr>
              <a:xfrm>
                <a:off x="5510745" y="2153153"/>
                <a:ext cx="1227421" cy="2599393"/>
              </a:xfrm>
              <a:prstGeom prst="flowChartExtra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rot="17084207">
                <a:off x="5330826" y="3449946"/>
                <a:ext cx="465960" cy="3388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p:cNvSpPr/>
              <p:nvPr/>
            </p:nvSpPr>
            <p:spPr>
              <a:xfrm rot="3482385">
                <a:off x="6450618" y="3493841"/>
                <a:ext cx="465960" cy="3388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Flowchart: Manual Operation 491"/>
              <p:cNvSpPr/>
              <p:nvPr/>
            </p:nvSpPr>
            <p:spPr>
              <a:xfrm rot="12087336" flipH="1">
                <a:off x="5578070" y="2333714"/>
                <a:ext cx="492301" cy="1324656"/>
              </a:xfrm>
              <a:prstGeom prst="flowChartManualOperation">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Flowchart: Manual Operation 492"/>
              <p:cNvSpPr/>
              <p:nvPr/>
            </p:nvSpPr>
            <p:spPr>
              <a:xfrm rot="9548099">
                <a:off x="6170120" y="2408405"/>
                <a:ext cx="549577" cy="1327987"/>
              </a:xfrm>
              <a:prstGeom prst="flowChartManualOperation">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Flowchart: Extract 493"/>
              <p:cNvSpPr/>
              <p:nvPr/>
            </p:nvSpPr>
            <p:spPr>
              <a:xfrm>
                <a:off x="5583940" y="1888156"/>
                <a:ext cx="1087239" cy="1999657"/>
              </a:xfrm>
              <a:prstGeom prst="flowChartExtra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a:off x="5979292" y="1967975"/>
                <a:ext cx="290326" cy="7169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Moon 495"/>
              <p:cNvSpPr/>
              <p:nvPr/>
            </p:nvSpPr>
            <p:spPr>
              <a:xfrm rot="16200000">
                <a:off x="5859633" y="2579099"/>
                <a:ext cx="550064" cy="280000"/>
              </a:xfrm>
              <a:prstGeom prst="moon">
                <a:avLst>
                  <a:gd name="adj" fmla="val 41177"/>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p:cNvSpPr/>
              <p:nvPr/>
            </p:nvSpPr>
            <p:spPr>
              <a:xfrm>
                <a:off x="5663428" y="1198707"/>
                <a:ext cx="964402" cy="132627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ound Diagonal Corner Rectangle 497"/>
              <p:cNvSpPr/>
              <p:nvPr/>
            </p:nvSpPr>
            <p:spPr>
              <a:xfrm rot="10503555">
                <a:off x="5589803" y="1046053"/>
                <a:ext cx="905958" cy="642775"/>
              </a:xfrm>
              <a:prstGeom prst="round2DiagRect">
                <a:avLst>
                  <a:gd name="adj1" fmla="val 50000"/>
                  <a:gd name="adj2" fmla="val 0"/>
                </a:avLst>
              </a:prstGeom>
              <a:solidFill>
                <a:srgbClr val="E0C0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9" name="Group 498"/>
              <p:cNvGrpSpPr/>
              <p:nvPr/>
            </p:nvGrpSpPr>
            <p:grpSpPr>
              <a:xfrm>
                <a:off x="5613289" y="3678411"/>
                <a:ext cx="1019612" cy="224678"/>
                <a:chOff x="2226157" y="5048865"/>
                <a:chExt cx="3358844" cy="899262"/>
              </a:xfrm>
            </p:grpSpPr>
            <p:grpSp>
              <p:nvGrpSpPr>
                <p:cNvPr id="500" name="Group 499"/>
                <p:cNvGrpSpPr/>
                <p:nvPr/>
              </p:nvGrpSpPr>
              <p:grpSpPr>
                <a:xfrm>
                  <a:off x="2226157" y="5048867"/>
                  <a:ext cx="888235" cy="899260"/>
                  <a:chOff x="2226157" y="5048867"/>
                  <a:chExt cx="888235" cy="899260"/>
                </a:xfrm>
              </p:grpSpPr>
              <p:sp>
                <p:nvSpPr>
                  <p:cNvPr id="510" name="Quad Arrow 509"/>
                  <p:cNvSpPr/>
                  <p:nvPr/>
                </p:nvSpPr>
                <p:spPr>
                  <a:xfrm>
                    <a:off x="2226157" y="5048867"/>
                    <a:ext cx="888235" cy="899260"/>
                  </a:xfrm>
                  <a:prstGeom prst="quadArrow">
                    <a:avLst>
                      <a:gd name="adj1" fmla="val 40847"/>
                      <a:gd name="adj2" fmla="val 22500"/>
                      <a:gd name="adj3" fmla="val 22500"/>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Diamond 510"/>
                  <p:cNvSpPr/>
                  <p:nvPr/>
                </p:nvSpPr>
                <p:spPr>
                  <a:xfrm>
                    <a:off x="2553774" y="5313040"/>
                    <a:ext cx="233000" cy="370913"/>
                  </a:xfrm>
                  <a:prstGeom prst="diamond">
                    <a:avLst/>
                  </a:prstGeom>
                  <a:solidFill>
                    <a:schemeClr val="accent5">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1" name="Group 500"/>
                <p:cNvGrpSpPr/>
                <p:nvPr/>
              </p:nvGrpSpPr>
              <p:grpSpPr>
                <a:xfrm>
                  <a:off x="3068625" y="5048866"/>
                  <a:ext cx="888235" cy="899260"/>
                  <a:chOff x="2226157" y="5048867"/>
                  <a:chExt cx="888235" cy="899260"/>
                </a:xfrm>
              </p:grpSpPr>
              <p:sp>
                <p:nvSpPr>
                  <p:cNvPr id="508" name="Quad Arrow 507"/>
                  <p:cNvSpPr/>
                  <p:nvPr/>
                </p:nvSpPr>
                <p:spPr>
                  <a:xfrm>
                    <a:off x="2226157" y="5048867"/>
                    <a:ext cx="888235" cy="899260"/>
                  </a:xfrm>
                  <a:prstGeom prst="quadArrow">
                    <a:avLst>
                      <a:gd name="adj1" fmla="val 40847"/>
                      <a:gd name="adj2" fmla="val 22500"/>
                      <a:gd name="adj3" fmla="val 22500"/>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Diamond 508"/>
                  <p:cNvSpPr/>
                  <p:nvPr/>
                </p:nvSpPr>
                <p:spPr>
                  <a:xfrm>
                    <a:off x="2553774" y="5313040"/>
                    <a:ext cx="233000" cy="370913"/>
                  </a:xfrm>
                  <a:prstGeom prst="diamond">
                    <a:avLst/>
                  </a:prstGeom>
                  <a:solidFill>
                    <a:schemeClr val="accent5">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2" name="Group 501"/>
                <p:cNvGrpSpPr/>
                <p:nvPr/>
              </p:nvGrpSpPr>
              <p:grpSpPr>
                <a:xfrm>
                  <a:off x="3874748" y="5048866"/>
                  <a:ext cx="888235" cy="899260"/>
                  <a:chOff x="2226157" y="5048867"/>
                  <a:chExt cx="888235" cy="899260"/>
                </a:xfrm>
              </p:grpSpPr>
              <p:sp>
                <p:nvSpPr>
                  <p:cNvPr id="506" name="Quad Arrow 505"/>
                  <p:cNvSpPr/>
                  <p:nvPr/>
                </p:nvSpPr>
                <p:spPr>
                  <a:xfrm>
                    <a:off x="2226157" y="5048867"/>
                    <a:ext cx="888235" cy="899260"/>
                  </a:xfrm>
                  <a:prstGeom prst="quadArrow">
                    <a:avLst>
                      <a:gd name="adj1" fmla="val 40847"/>
                      <a:gd name="adj2" fmla="val 22500"/>
                      <a:gd name="adj3" fmla="val 22500"/>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Diamond 506"/>
                  <p:cNvSpPr/>
                  <p:nvPr/>
                </p:nvSpPr>
                <p:spPr>
                  <a:xfrm>
                    <a:off x="2553774" y="5313040"/>
                    <a:ext cx="233000" cy="370913"/>
                  </a:xfrm>
                  <a:prstGeom prst="diamond">
                    <a:avLst/>
                  </a:prstGeom>
                  <a:solidFill>
                    <a:schemeClr val="accent5">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3" name="Group 502"/>
                <p:cNvGrpSpPr/>
                <p:nvPr/>
              </p:nvGrpSpPr>
              <p:grpSpPr>
                <a:xfrm>
                  <a:off x="4696766" y="5048865"/>
                  <a:ext cx="888235" cy="899260"/>
                  <a:chOff x="2226157" y="5048867"/>
                  <a:chExt cx="888235" cy="899260"/>
                </a:xfrm>
              </p:grpSpPr>
              <p:sp>
                <p:nvSpPr>
                  <p:cNvPr id="504" name="Quad Arrow 503"/>
                  <p:cNvSpPr/>
                  <p:nvPr/>
                </p:nvSpPr>
                <p:spPr>
                  <a:xfrm>
                    <a:off x="2226157" y="5048867"/>
                    <a:ext cx="888235" cy="899260"/>
                  </a:xfrm>
                  <a:prstGeom prst="quadArrow">
                    <a:avLst>
                      <a:gd name="adj1" fmla="val 40847"/>
                      <a:gd name="adj2" fmla="val 22500"/>
                      <a:gd name="adj3" fmla="val 22500"/>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Diamond 504"/>
                  <p:cNvSpPr/>
                  <p:nvPr/>
                </p:nvSpPr>
                <p:spPr>
                  <a:xfrm>
                    <a:off x="2553774" y="5313040"/>
                    <a:ext cx="233000" cy="370913"/>
                  </a:xfrm>
                  <a:prstGeom prst="diamond">
                    <a:avLst/>
                  </a:prstGeom>
                  <a:solidFill>
                    <a:schemeClr val="accent5">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25271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07886"/>
          </a:xfrm>
          <a:prstGeom prst="rect">
            <a:avLst/>
          </a:prstGeom>
          <a:noFill/>
        </p:spPr>
        <p:txBody>
          <a:bodyPr wrap="square" rtlCol="0">
            <a:spAutoFit/>
          </a:bodyPr>
          <a:lstStyle/>
          <a:p>
            <a:pPr algn="ctr"/>
            <a:r>
              <a:rPr lang="en-US" sz="4000" dirty="0">
                <a:solidFill>
                  <a:schemeClr val="bg1"/>
                </a:solidFill>
              </a:rPr>
              <a:t>People Disbelieve Jeremiah As Speaking For God</a:t>
            </a:r>
          </a:p>
        </p:txBody>
      </p:sp>
      <p:sp>
        <p:nvSpPr>
          <p:cNvPr id="7" name="TextBox 6"/>
          <p:cNvSpPr txBox="1"/>
          <p:nvPr/>
        </p:nvSpPr>
        <p:spPr>
          <a:xfrm>
            <a:off x="94306" y="6485977"/>
            <a:ext cx="9036815" cy="369332"/>
          </a:xfrm>
          <a:prstGeom prst="rect">
            <a:avLst/>
          </a:prstGeom>
          <a:noFill/>
        </p:spPr>
        <p:txBody>
          <a:bodyPr wrap="square" rtlCol="0">
            <a:spAutoFit/>
          </a:bodyPr>
          <a:lstStyle/>
          <a:p>
            <a:r>
              <a:rPr lang="en-US" dirty="0">
                <a:solidFill>
                  <a:schemeClr val="bg1"/>
                </a:solidFill>
              </a:rPr>
              <a:t>Jeremiah 43:2-3</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4612713" y="2274364"/>
            <a:ext cx="4028635" cy="1569660"/>
          </a:xfrm>
          <a:prstGeom prst="rect">
            <a:avLst/>
          </a:prstGeom>
        </p:spPr>
        <p:txBody>
          <a:bodyPr wrap="square">
            <a:spAutoFit/>
          </a:bodyPr>
          <a:lstStyle/>
          <a:p>
            <a:pPr fontAlgn="base"/>
            <a:r>
              <a:rPr lang="en-US" sz="2400" b="1" dirty="0">
                <a:solidFill>
                  <a:srgbClr val="00B0F0"/>
                </a:solidFill>
              </a:rPr>
              <a:t>What excuses do the proud give for disobeying the prophets’ words in our day?</a:t>
            </a:r>
          </a:p>
          <a:p>
            <a:endParaRPr lang="en-US" sz="2400" b="1" dirty="0">
              <a:solidFill>
                <a:srgbClr val="00B0F0"/>
              </a:solidFill>
            </a:endParaRPr>
          </a:p>
        </p:txBody>
      </p:sp>
      <p:sp>
        <p:nvSpPr>
          <p:cNvPr id="2" name="Rectangle 1"/>
          <p:cNvSpPr/>
          <p:nvPr/>
        </p:nvSpPr>
        <p:spPr>
          <a:xfrm>
            <a:off x="3419153" y="868877"/>
            <a:ext cx="5353693" cy="1200329"/>
          </a:xfrm>
          <a:prstGeom prst="rect">
            <a:avLst/>
          </a:prstGeom>
        </p:spPr>
        <p:txBody>
          <a:bodyPr wrap="square">
            <a:spAutoFit/>
          </a:bodyPr>
          <a:lstStyle/>
          <a:p>
            <a:pPr algn="ctr"/>
            <a:r>
              <a:rPr lang="en-US" dirty="0">
                <a:solidFill>
                  <a:schemeClr val="bg1"/>
                </a:solidFill>
                <a:latin typeface="Abadi" panose="020B0604020104020204" pitchFamily="34" charset="0"/>
              </a:rPr>
              <a:t>Jeremiah tells that </a:t>
            </a:r>
            <a:r>
              <a:rPr lang="en-US" dirty="0" err="1">
                <a:solidFill>
                  <a:schemeClr val="bg1"/>
                </a:solidFill>
                <a:latin typeface="Abadi" panose="020B0604020104020204" pitchFamily="34" charset="0"/>
              </a:rPr>
              <a:t>Johanan</a:t>
            </a:r>
            <a:r>
              <a:rPr lang="en-US" dirty="0">
                <a:solidFill>
                  <a:schemeClr val="bg1"/>
                </a:solidFill>
                <a:latin typeface="Abadi" panose="020B0604020104020204" pitchFamily="34" charset="0"/>
              </a:rPr>
              <a:t> and the other proud leaders of this group of Jews did not believe Jeremiah’s counsel.</a:t>
            </a:r>
          </a:p>
          <a:p>
            <a:pPr algn="ctr"/>
            <a:endParaRPr lang="en-US" dirty="0">
              <a:solidFill>
                <a:schemeClr val="bg1"/>
              </a:solidFill>
              <a:latin typeface="Abadi" panose="020B0604020104020204" pitchFamily="34" charset="0"/>
            </a:endParaRPr>
          </a:p>
        </p:txBody>
      </p:sp>
      <p:sp>
        <p:nvSpPr>
          <p:cNvPr id="8" name="Rectangle 7"/>
          <p:cNvSpPr/>
          <p:nvPr/>
        </p:nvSpPr>
        <p:spPr>
          <a:xfrm>
            <a:off x="632391" y="3588650"/>
            <a:ext cx="3749486" cy="2031325"/>
          </a:xfrm>
          <a:prstGeom prst="rect">
            <a:avLst/>
          </a:prstGeom>
        </p:spPr>
        <p:txBody>
          <a:bodyPr wrap="square">
            <a:spAutoFit/>
          </a:bodyPr>
          <a:lstStyle/>
          <a:p>
            <a:r>
              <a:rPr lang="en-US" dirty="0">
                <a:solidFill>
                  <a:schemeClr val="bg1"/>
                </a:solidFill>
              </a:rPr>
              <a:t>“The central feature of pride is enmity—enmity toward God and enmity toward our fellowmen. </a:t>
            </a:r>
            <a:r>
              <a:rPr lang="en-US" i="1" dirty="0">
                <a:solidFill>
                  <a:schemeClr val="bg1"/>
                </a:solidFill>
              </a:rPr>
              <a:t>Enmity</a:t>
            </a:r>
            <a:r>
              <a:rPr lang="en-US" dirty="0">
                <a:solidFill>
                  <a:schemeClr val="bg1"/>
                </a:solidFill>
              </a:rPr>
              <a:t> means “hatred toward, hostility to, or a state of opposition.” It is the power by which Satan wishes to reign over us.”</a:t>
            </a:r>
          </a:p>
        </p:txBody>
      </p:sp>
      <p:sp>
        <p:nvSpPr>
          <p:cNvPr id="13" name="Rectangle 12"/>
          <p:cNvSpPr/>
          <p:nvPr/>
        </p:nvSpPr>
        <p:spPr>
          <a:xfrm>
            <a:off x="8057582" y="3710708"/>
            <a:ext cx="3551169" cy="1477328"/>
          </a:xfrm>
          <a:prstGeom prst="rect">
            <a:avLst/>
          </a:prstGeom>
        </p:spPr>
        <p:txBody>
          <a:bodyPr wrap="square">
            <a:spAutoFit/>
          </a:bodyPr>
          <a:lstStyle/>
          <a:p>
            <a:r>
              <a:rPr lang="en-US" dirty="0">
                <a:solidFill>
                  <a:schemeClr val="bg1"/>
                </a:solidFill>
              </a:rPr>
              <a:t>“Pride is essentially competitive in nature. We pit our will against God’s. When we direct our pride toward God, it is in the spirit of “my will and not thine be done.”</a:t>
            </a:r>
          </a:p>
        </p:txBody>
      </p:sp>
      <p:sp>
        <p:nvSpPr>
          <p:cNvPr id="9" name="Rectangle 8"/>
          <p:cNvSpPr/>
          <p:nvPr/>
        </p:nvSpPr>
        <p:spPr>
          <a:xfrm>
            <a:off x="2073243" y="6241229"/>
            <a:ext cx="8312668" cy="369332"/>
          </a:xfrm>
          <a:prstGeom prst="rect">
            <a:avLst/>
          </a:prstGeom>
        </p:spPr>
        <p:txBody>
          <a:bodyPr wrap="square">
            <a:spAutoFit/>
          </a:bodyPr>
          <a:lstStyle/>
          <a:p>
            <a:r>
              <a:rPr lang="en-US" dirty="0">
                <a:solidFill>
                  <a:srgbClr val="FFFF00"/>
                </a:solidFill>
                <a:latin typeface="Calibri" panose="020F0502020204030204" pitchFamily="34" charset="0"/>
              </a:rPr>
              <a:t>“The proud cannot accept the authority of God giving direction to their lives.”</a:t>
            </a:r>
            <a:endParaRPr lang="en-US" dirty="0">
              <a:solidFill>
                <a:srgbClr val="FFFF00"/>
              </a:solidFill>
            </a:endParaRPr>
          </a:p>
        </p:txBody>
      </p:sp>
      <p:pic>
        <p:nvPicPr>
          <p:cNvPr id="2052" name="Picture 4" descr="http://38.media.tumblr.com/tumblr_m5z9newslM1ql141xo1_25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06930" y="3767900"/>
            <a:ext cx="2967403" cy="2228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6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205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8" grpId="0"/>
      <p:bldP spid="8" grpId="1"/>
      <p:bldP spid="13" grpId="0"/>
      <p:bldP spid="13" grpId="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07886"/>
          </a:xfrm>
          <a:prstGeom prst="rect">
            <a:avLst/>
          </a:prstGeom>
          <a:noFill/>
        </p:spPr>
        <p:txBody>
          <a:bodyPr wrap="square" rtlCol="0">
            <a:spAutoFit/>
          </a:bodyPr>
          <a:lstStyle/>
          <a:p>
            <a:pPr algn="ctr"/>
            <a:r>
              <a:rPr lang="en-US" sz="4000" dirty="0">
                <a:solidFill>
                  <a:schemeClr val="bg1"/>
                </a:solidFill>
              </a:rPr>
              <a:t>Egypt</a:t>
            </a:r>
          </a:p>
        </p:txBody>
      </p:sp>
      <p:sp>
        <p:nvSpPr>
          <p:cNvPr id="7" name="TextBox 6"/>
          <p:cNvSpPr txBox="1"/>
          <p:nvPr/>
        </p:nvSpPr>
        <p:spPr>
          <a:xfrm>
            <a:off x="94306" y="6485977"/>
            <a:ext cx="9036815" cy="369332"/>
          </a:xfrm>
          <a:prstGeom prst="rect">
            <a:avLst/>
          </a:prstGeom>
          <a:noFill/>
        </p:spPr>
        <p:txBody>
          <a:bodyPr wrap="square" rtlCol="0">
            <a:spAutoFit/>
          </a:bodyPr>
          <a:lstStyle/>
          <a:p>
            <a:r>
              <a:rPr lang="en-US" dirty="0">
                <a:solidFill>
                  <a:schemeClr val="bg1"/>
                </a:solidFill>
              </a:rPr>
              <a:t>Jeremiah 44</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1195058" y="883498"/>
            <a:ext cx="10013132" cy="1477328"/>
          </a:xfrm>
          <a:prstGeom prst="rect">
            <a:avLst/>
          </a:prstGeom>
        </p:spPr>
        <p:txBody>
          <a:bodyPr wrap="square">
            <a:spAutoFit/>
          </a:bodyPr>
          <a:lstStyle/>
          <a:p>
            <a:r>
              <a:rPr lang="en-US" dirty="0">
                <a:solidFill>
                  <a:schemeClr val="bg1"/>
                </a:solidFill>
                <a:latin typeface="Calibri" panose="020F0502020204030204" pitchFamily="34" charset="0"/>
              </a:rPr>
              <a:t>The remnant of the Jews not only disobeyed the Lord and went to Egypt, but they also took Jeremiah with them.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After they arrived in Egypt, Jeremiah prophesied that when the Babylonian army destroyed Egypt, the king of Babylon (Nebuchadnezzar) would make his throne there. </a:t>
            </a:r>
            <a:endParaRPr lang="en-US" dirty="0">
              <a:solidFill>
                <a:schemeClr val="bg1"/>
              </a:solidFill>
            </a:endParaRPr>
          </a:p>
        </p:txBody>
      </p:sp>
      <p:pic>
        <p:nvPicPr>
          <p:cNvPr id="3074" name="Picture 2" descr="http://www.jesuslovesyoutoday.org/yahoo_site_admin/assets/images/Jeremiah_43.22411856_st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3353" y="2731637"/>
            <a:ext cx="5865293" cy="382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965777"/>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862</TotalTime>
  <Words>6396</Words>
  <Application>Microsoft Office PowerPoint</Application>
  <PresentationFormat>Widescreen</PresentationFormat>
  <Paragraphs>304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 Light</vt:lpstr>
      <vt:lpstr>Calibri</vt:lpstr>
      <vt:lpstr>Arial</vt:lpstr>
      <vt:lpstr>Abadi</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102</cp:revision>
  <dcterms:created xsi:type="dcterms:W3CDTF">2016-04-04T14:11:49Z</dcterms:created>
  <dcterms:modified xsi:type="dcterms:W3CDTF">2020-11-16T23:48:50Z</dcterms:modified>
</cp:coreProperties>
</file>