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1" r:id="rId5"/>
    <p:sldId id="262" r:id="rId6"/>
    <p:sldId id="263" r:id="rId7"/>
    <p:sldId id="264" r:id="rId8"/>
    <p:sldId id="266" r:id="rId9"/>
    <p:sldId id="267" r:id="rId10"/>
    <p:sldId id="269" r:id="rId11"/>
    <p:sldId id="271" r:id="rId12"/>
    <p:sldId id="272" r:id="rId13"/>
    <p:sldId id="274" r:id="rId14"/>
    <p:sldId id="275" r:id="rId15"/>
    <p:sldId id="276" r:id="rId16"/>
    <p:sldId id="270" r:id="rId17"/>
    <p:sldId id="277" r:id="rId18"/>
    <p:sldId id="278" r:id="rId19"/>
    <p:sldId id="283" r:id="rId20"/>
    <p:sldId id="282" r:id="rId21"/>
    <p:sldId id="281" r:id="rId22"/>
    <p:sldId id="284" r:id="rId23"/>
    <p:sldId id="286" r:id="rId24"/>
    <p:sldId id="285" r:id="rId25"/>
    <p:sldId id="289" r:id="rId26"/>
    <p:sldId id="287" r:id="rId27"/>
    <p:sldId id="288" r:id="rId28"/>
    <p:sldId id="257" r:id="rId29"/>
    <p:sldId id="260" r:id="rId30"/>
    <p:sldId id="273" r:id="rId31"/>
    <p:sldId id="279" r:id="rId32"/>
    <p:sldId id="280" r:id="rId33"/>
  </p:sldIdLst>
  <p:sldSz cx="12192000" cy="6858000"/>
  <p:notesSz cx="6858000" cy="9144000"/>
  <p:embeddedFontLst>
    <p:embeddedFont>
      <p:font typeface="Abadi" panose="020B0604020104020204" pitchFamily="34" charset="0"/>
      <p:regular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Colonna MT" panose="04020805060202030203" pitchFamily="82" charset="0"/>
      <p:regular r:id="rId41"/>
    </p:embeddedFont>
    <p:embeddedFont>
      <p:font typeface="Comic Sans MS" panose="030F0702030302020204" pitchFamily="66" charset="0"/>
      <p:regular r:id="rId42"/>
      <p:bold r:id="rId43"/>
      <p:italic r:id="rId44"/>
      <p:boldItalic r:id="rId45"/>
    </p:embeddedFont>
    <p:embeddedFont>
      <p:font typeface="Eurostile" panose="020B0500000000000000" pitchFamily="34" charset="0"/>
      <p:bold r:id="rId46"/>
      <p:italic r:id="rId47"/>
    </p:embeddedFont>
    <p:embeddedFont>
      <p:font typeface="Palatino" pitchFamily="2" charset="0"/>
      <p:regular r:id="rId48"/>
    </p:embeddedFont>
    <p:embeddedFont>
      <p:font typeface="Trebuchet MS" panose="020B0603020202020204" pitchFamily="34" charset="0"/>
      <p:regular r:id="rId49"/>
      <p:bold r:id="rId50"/>
      <p:italic r:id="rId51"/>
      <p:boldItalic r:id="rId52"/>
    </p:embeddedFont>
    <p:embeddedFont>
      <p:font typeface="Verdana" panose="020B0604030504040204" pitchFamily="34"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59" d="100"/>
          <a:sy n="59" d="100"/>
        </p:scale>
        <p:origin x="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2BB31F-FCD9-40D2-8B9D-B6C67015943E}"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10CAF-6078-4B8E-BCEF-F57AD90B9CEA}" type="slidenum">
              <a:rPr lang="en-US" smtClean="0"/>
              <a:t>‹#›</a:t>
            </a:fld>
            <a:endParaRPr lang="en-US"/>
          </a:p>
        </p:txBody>
      </p:sp>
    </p:spTree>
    <p:extLst>
      <p:ext uri="{BB962C8B-B14F-4D97-AF65-F5344CB8AC3E}">
        <p14:creationId xmlns:p14="http://schemas.microsoft.com/office/powerpoint/2010/main" val="3226551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2BB31F-FCD9-40D2-8B9D-B6C67015943E}"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10CAF-6078-4B8E-BCEF-F57AD90B9CEA}" type="slidenum">
              <a:rPr lang="en-US" smtClean="0"/>
              <a:t>‹#›</a:t>
            </a:fld>
            <a:endParaRPr lang="en-US"/>
          </a:p>
        </p:txBody>
      </p:sp>
    </p:spTree>
    <p:extLst>
      <p:ext uri="{BB962C8B-B14F-4D97-AF65-F5344CB8AC3E}">
        <p14:creationId xmlns:p14="http://schemas.microsoft.com/office/powerpoint/2010/main" val="234898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2BB31F-FCD9-40D2-8B9D-B6C67015943E}"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10CAF-6078-4B8E-BCEF-F57AD90B9CEA}" type="slidenum">
              <a:rPr lang="en-US" smtClean="0"/>
              <a:t>‹#›</a:t>
            </a:fld>
            <a:endParaRPr lang="en-US"/>
          </a:p>
        </p:txBody>
      </p:sp>
    </p:spTree>
    <p:extLst>
      <p:ext uri="{BB962C8B-B14F-4D97-AF65-F5344CB8AC3E}">
        <p14:creationId xmlns:p14="http://schemas.microsoft.com/office/powerpoint/2010/main" val="273293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2BB31F-FCD9-40D2-8B9D-B6C67015943E}"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10CAF-6078-4B8E-BCEF-F57AD90B9CEA}" type="slidenum">
              <a:rPr lang="en-US" smtClean="0"/>
              <a:t>‹#›</a:t>
            </a:fld>
            <a:endParaRPr lang="en-US"/>
          </a:p>
        </p:txBody>
      </p:sp>
    </p:spTree>
    <p:extLst>
      <p:ext uri="{BB962C8B-B14F-4D97-AF65-F5344CB8AC3E}">
        <p14:creationId xmlns:p14="http://schemas.microsoft.com/office/powerpoint/2010/main" val="325696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2BB31F-FCD9-40D2-8B9D-B6C67015943E}"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10CAF-6078-4B8E-BCEF-F57AD90B9CEA}" type="slidenum">
              <a:rPr lang="en-US" smtClean="0"/>
              <a:t>‹#›</a:t>
            </a:fld>
            <a:endParaRPr lang="en-US"/>
          </a:p>
        </p:txBody>
      </p:sp>
    </p:spTree>
    <p:extLst>
      <p:ext uri="{BB962C8B-B14F-4D97-AF65-F5344CB8AC3E}">
        <p14:creationId xmlns:p14="http://schemas.microsoft.com/office/powerpoint/2010/main" val="422323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2BB31F-FCD9-40D2-8B9D-B6C67015943E}"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C10CAF-6078-4B8E-BCEF-F57AD90B9CEA}" type="slidenum">
              <a:rPr lang="en-US" smtClean="0"/>
              <a:t>‹#›</a:t>
            </a:fld>
            <a:endParaRPr lang="en-US"/>
          </a:p>
        </p:txBody>
      </p:sp>
    </p:spTree>
    <p:extLst>
      <p:ext uri="{BB962C8B-B14F-4D97-AF65-F5344CB8AC3E}">
        <p14:creationId xmlns:p14="http://schemas.microsoft.com/office/powerpoint/2010/main" val="218301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2BB31F-FCD9-40D2-8B9D-B6C67015943E}"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C10CAF-6078-4B8E-BCEF-F57AD90B9CEA}" type="slidenum">
              <a:rPr lang="en-US" smtClean="0"/>
              <a:t>‹#›</a:t>
            </a:fld>
            <a:endParaRPr lang="en-US"/>
          </a:p>
        </p:txBody>
      </p:sp>
    </p:spTree>
    <p:extLst>
      <p:ext uri="{BB962C8B-B14F-4D97-AF65-F5344CB8AC3E}">
        <p14:creationId xmlns:p14="http://schemas.microsoft.com/office/powerpoint/2010/main" val="99836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2BB31F-FCD9-40D2-8B9D-B6C67015943E}"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C10CAF-6078-4B8E-BCEF-F57AD90B9CEA}" type="slidenum">
              <a:rPr lang="en-US" smtClean="0"/>
              <a:t>‹#›</a:t>
            </a:fld>
            <a:endParaRPr lang="en-US"/>
          </a:p>
        </p:txBody>
      </p:sp>
    </p:spTree>
    <p:extLst>
      <p:ext uri="{BB962C8B-B14F-4D97-AF65-F5344CB8AC3E}">
        <p14:creationId xmlns:p14="http://schemas.microsoft.com/office/powerpoint/2010/main" val="85461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BB31F-FCD9-40D2-8B9D-B6C67015943E}"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C10CAF-6078-4B8E-BCEF-F57AD90B9CEA}" type="slidenum">
              <a:rPr lang="en-US" smtClean="0"/>
              <a:t>‹#›</a:t>
            </a:fld>
            <a:endParaRPr lang="en-US"/>
          </a:p>
        </p:txBody>
      </p:sp>
    </p:spTree>
    <p:extLst>
      <p:ext uri="{BB962C8B-B14F-4D97-AF65-F5344CB8AC3E}">
        <p14:creationId xmlns:p14="http://schemas.microsoft.com/office/powerpoint/2010/main" val="119887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2BB31F-FCD9-40D2-8B9D-B6C67015943E}"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C10CAF-6078-4B8E-BCEF-F57AD90B9CEA}" type="slidenum">
              <a:rPr lang="en-US" smtClean="0"/>
              <a:t>‹#›</a:t>
            </a:fld>
            <a:endParaRPr lang="en-US"/>
          </a:p>
        </p:txBody>
      </p:sp>
    </p:spTree>
    <p:extLst>
      <p:ext uri="{BB962C8B-B14F-4D97-AF65-F5344CB8AC3E}">
        <p14:creationId xmlns:p14="http://schemas.microsoft.com/office/powerpoint/2010/main" val="128550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2BB31F-FCD9-40D2-8B9D-B6C67015943E}"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C10CAF-6078-4B8E-BCEF-F57AD90B9CEA}" type="slidenum">
              <a:rPr lang="en-US" smtClean="0"/>
              <a:t>‹#›</a:t>
            </a:fld>
            <a:endParaRPr lang="en-US"/>
          </a:p>
        </p:txBody>
      </p:sp>
    </p:spTree>
    <p:extLst>
      <p:ext uri="{BB962C8B-B14F-4D97-AF65-F5344CB8AC3E}">
        <p14:creationId xmlns:p14="http://schemas.microsoft.com/office/powerpoint/2010/main" val="3099035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BB31F-FCD9-40D2-8B9D-B6C67015943E}"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10CAF-6078-4B8E-BCEF-F57AD90B9CEA}" type="slidenum">
              <a:rPr lang="en-US" smtClean="0"/>
              <a:t>‹#›</a:t>
            </a:fld>
            <a:endParaRPr lang="en-US"/>
          </a:p>
        </p:txBody>
      </p:sp>
    </p:spTree>
    <p:extLst>
      <p:ext uri="{BB962C8B-B14F-4D97-AF65-F5344CB8AC3E}">
        <p14:creationId xmlns:p14="http://schemas.microsoft.com/office/powerpoint/2010/main" val="1264067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D2F5A7-B543-4F60-8336-A0BBC7DD8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2967922" cy="369332"/>
          </a:xfrm>
          <a:prstGeom prst="rect">
            <a:avLst/>
          </a:prstGeom>
          <a:noFill/>
        </p:spPr>
        <p:txBody>
          <a:bodyPr wrap="square" rtlCol="0">
            <a:spAutoFit/>
          </a:bodyPr>
          <a:lstStyle/>
          <a:p>
            <a:r>
              <a:rPr lang="en-US" dirty="0">
                <a:solidFill>
                  <a:schemeClr val="bg1"/>
                </a:solidFill>
              </a:rPr>
              <a:t>Lesson 142 Part 1</a:t>
            </a:r>
          </a:p>
        </p:txBody>
      </p:sp>
      <p:sp>
        <p:nvSpPr>
          <p:cNvPr id="6" name="TextBox 5"/>
          <p:cNvSpPr txBox="1"/>
          <p:nvPr/>
        </p:nvSpPr>
        <p:spPr>
          <a:xfrm>
            <a:off x="0" y="1066800"/>
            <a:ext cx="12192000" cy="2123658"/>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Vision of Glory</a:t>
            </a:r>
          </a:p>
          <a:p>
            <a:pPr algn="ctr"/>
            <a:r>
              <a:rPr lang="en-US" sz="6600" dirty="0">
                <a:solidFill>
                  <a:schemeClr val="bg1"/>
                </a:solidFill>
                <a:latin typeface="Trebuchet MS" panose="020B0603020202020204" pitchFamily="34" charset="0"/>
              </a:rPr>
              <a:t>Ezekiel 1-3</a:t>
            </a:r>
          </a:p>
        </p:txBody>
      </p:sp>
      <p:grpSp>
        <p:nvGrpSpPr>
          <p:cNvPr id="7" name="Group 6"/>
          <p:cNvGrpSpPr/>
          <p:nvPr/>
        </p:nvGrpSpPr>
        <p:grpSpPr>
          <a:xfrm>
            <a:off x="1679570" y="2504131"/>
            <a:ext cx="1670060" cy="3506253"/>
            <a:chOff x="990600" y="837146"/>
            <a:chExt cx="1670060" cy="3506253"/>
          </a:xfrm>
        </p:grpSpPr>
        <p:sp>
          <p:nvSpPr>
            <p:cNvPr id="8" name="Cloud 7"/>
            <p:cNvSpPr/>
            <p:nvPr/>
          </p:nvSpPr>
          <p:spPr>
            <a:xfrm rot="1652747">
              <a:off x="1327221" y="1337134"/>
              <a:ext cx="1062547" cy="121163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9671902">
              <a:off x="2303506" y="2638851"/>
              <a:ext cx="357154"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647766">
              <a:off x="990600" y="2578106"/>
              <a:ext cx="337159"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352409">
              <a:off x="1920476" y="3754200"/>
              <a:ext cx="311632"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647766">
              <a:off x="1562214" y="3742546"/>
              <a:ext cx="310141"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169292">
              <a:off x="1884384" y="1990222"/>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790291">
              <a:off x="1157966" y="1955787"/>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353756" y="1972080"/>
              <a:ext cx="992877" cy="207364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93270" y="1725922"/>
              <a:ext cx="268108" cy="49320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452739" y="2847970"/>
              <a:ext cx="795354" cy="201916"/>
              <a:chOff x="5757466" y="264089"/>
              <a:chExt cx="1615640" cy="353036"/>
            </a:xfrm>
            <a:solidFill>
              <a:schemeClr val="tx2">
                <a:lumMod val="40000"/>
                <a:lumOff val="60000"/>
              </a:schemeClr>
            </a:solidFill>
          </p:grpSpPr>
          <p:sp>
            <p:nvSpPr>
              <p:cNvPr id="27" name="Rounded Rectangle 26"/>
              <p:cNvSpPr/>
              <p:nvPr/>
            </p:nvSpPr>
            <p:spPr>
              <a:xfrm>
                <a:off x="5757466" y="264089"/>
                <a:ext cx="1615640" cy="35303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rot="2670115">
                <a:off x="5867287" y="296724"/>
                <a:ext cx="309012" cy="302447"/>
                <a:chOff x="5757466" y="974350"/>
                <a:chExt cx="1743980" cy="1706926"/>
              </a:xfrm>
              <a:grpFill/>
            </p:grpSpPr>
            <p:sp>
              <p:nvSpPr>
                <p:cNvPr id="44" name="Donut 43"/>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44"/>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onut 45"/>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28"/>
              <p:cNvGrpSpPr/>
              <p:nvPr/>
            </p:nvGrpSpPr>
            <p:grpSpPr>
              <a:xfrm rot="2670115">
                <a:off x="6254818" y="301079"/>
                <a:ext cx="309012" cy="302447"/>
                <a:chOff x="5757466" y="974350"/>
                <a:chExt cx="1743980" cy="1706926"/>
              </a:xfrm>
              <a:grpFill/>
            </p:grpSpPr>
            <p:sp>
              <p:nvSpPr>
                <p:cNvPr id="40" name="Donut 39"/>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42"/>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p:cNvGrpSpPr/>
              <p:nvPr/>
            </p:nvGrpSpPr>
            <p:grpSpPr>
              <a:xfrm rot="2670115">
                <a:off x="6629286" y="301078"/>
                <a:ext cx="309012" cy="302447"/>
                <a:chOff x="5757466" y="974350"/>
                <a:chExt cx="1743980" cy="1706926"/>
              </a:xfrm>
              <a:grpFill/>
            </p:grpSpPr>
            <p:sp>
              <p:nvSpPr>
                <p:cNvPr id="36" name="Donut 35"/>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p:cNvGrpSpPr/>
              <p:nvPr/>
            </p:nvGrpSpPr>
            <p:grpSpPr>
              <a:xfrm rot="2670115">
                <a:off x="7012464" y="292369"/>
                <a:ext cx="309012" cy="302447"/>
                <a:chOff x="5757466" y="974350"/>
                <a:chExt cx="1743980" cy="1706926"/>
              </a:xfrm>
              <a:grpFill/>
            </p:grpSpPr>
            <p:sp>
              <p:nvSpPr>
                <p:cNvPr id="32" name="Donut 31"/>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8" name="Trapezoid 17"/>
            <p:cNvSpPr/>
            <p:nvPr/>
          </p:nvSpPr>
          <p:spPr>
            <a:xfrm rot="360163">
              <a:off x="1367413" y="1992038"/>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1155958">
              <a:off x="1946035" y="2010215"/>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1652747">
              <a:off x="1288458" y="929756"/>
              <a:ext cx="1062547" cy="1211630"/>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86278" y="1055496"/>
              <a:ext cx="704188" cy="10754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5145672">
              <a:off x="1621272" y="729955"/>
              <a:ext cx="462489" cy="676872"/>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505855" y="1054971"/>
              <a:ext cx="170917" cy="17156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51920" y="1107335"/>
              <a:ext cx="227032" cy="16018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75216">
              <a:off x="2190466" y="1520860"/>
              <a:ext cx="207439" cy="459662"/>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318728" y="1759606"/>
              <a:ext cx="220241" cy="324958"/>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8749006" y="2721956"/>
            <a:ext cx="1962537" cy="3298971"/>
            <a:chOff x="1216093" y="2433412"/>
            <a:chExt cx="1322042" cy="2214788"/>
          </a:xfrm>
        </p:grpSpPr>
        <p:grpSp>
          <p:nvGrpSpPr>
            <p:cNvPr id="49" name="Group 48"/>
            <p:cNvGrpSpPr/>
            <p:nvPr/>
          </p:nvGrpSpPr>
          <p:grpSpPr>
            <a:xfrm>
              <a:off x="1219201" y="2654641"/>
              <a:ext cx="1295400" cy="1993559"/>
              <a:chOff x="1219200" y="2654641"/>
              <a:chExt cx="6866239" cy="3293078"/>
            </a:xfrm>
          </p:grpSpPr>
          <p:grpSp>
            <p:nvGrpSpPr>
              <p:cNvPr id="54" name="Group 53"/>
              <p:cNvGrpSpPr/>
              <p:nvPr/>
            </p:nvGrpSpPr>
            <p:grpSpPr>
              <a:xfrm>
                <a:off x="1219200" y="4852086"/>
                <a:ext cx="6866239" cy="1095633"/>
                <a:chOff x="1219200" y="4852086"/>
                <a:chExt cx="6866239" cy="1095633"/>
              </a:xfrm>
            </p:grpSpPr>
            <p:grpSp>
              <p:nvGrpSpPr>
                <p:cNvPr id="83" name="Group 82"/>
                <p:cNvGrpSpPr/>
                <p:nvPr/>
              </p:nvGrpSpPr>
              <p:grpSpPr>
                <a:xfrm>
                  <a:off x="1219200" y="5401962"/>
                  <a:ext cx="6866239" cy="545757"/>
                  <a:chOff x="1219200" y="5401962"/>
                  <a:chExt cx="6866239" cy="545757"/>
                </a:xfrm>
              </p:grpSpPr>
              <p:sp>
                <p:nvSpPr>
                  <p:cNvPr id="91" name="Rounded Rectangle 90"/>
                  <p:cNvSpPr/>
                  <p:nvPr/>
                </p:nvSpPr>
                <p:spPr>
                  <a:xfrm>
                    <a:off x="1219200" y="5410200"/>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2574325" y="5414319"/>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3954163" y="5410200"/>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5334001" y="5406081"/>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6713839" y="5401962"/>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1219200" y="4852086"/>
                  <a:ext cx="6332839" cy="545757"/>
                  <a:chOff x="1752600" y="5401962"/>
                  <a:chExt cx="6332839" cy="545757"/>
                </a:xfrm>
              </p:grpSpPr>
              <p:sp>
                <p:nvSpPr>
                  <p:cNvPr id="86" name="Rounded Rectangle 85"/>
                  <p:cNvSpPr/>
                  <p:nvPr/>
                </p:nvSpPr>
                <p:spPr>
                  <a:xfrm>
                    <a:off x="1752600" y="5410200"/>
                    <a:ext cx="8382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2574325" y="5414319"/>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3954163" y="5410200"/>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5334001" y="5406081"/>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6713839" y="5401962"/>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ounded Rectangle 84"/>
                <p:cNvSpPr/>
                <p:nvPr/>
              </p:nvSpPr>
              <p:spPr>
                <a:xfrm>
                  <a:off x="7560277" y="4852086"/>
                  <a:ext cx="525162"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1219200" y="3752334"/>
                <a:ext cx="6866239" cy="1095633"/>
                <a:chOff x="1219200" y="4852086"/>
                <a:chExt cx="6866239" cy="1095633"/>
              </a:xfrm>
            </p:grpSpPr>
            <p:grpSp>
              <p:nvGrpSpPr>
                <p:cNvPr id="70" name="Group 69"/>
                <p:cNvGrpSpPr/>
                <p:nvPr/>
              </p:nvGrpSpPr>
              <p:grpSpPr>
                <a:xfrm>
                  <a:off x="1219200" y="5401962"/>
                  <a:ext cx="6866239" cy="545757"/>
                  <a:chOff x="1219200" y="5401962"/>
                  <a:chExt cx="6866239" cy="545757"/>
                </a:xfrm>
              </p:grpSpPr>
              <p:sp>
                <p:nvSpPr>
                  <p:cNvPr id="78" name="Rounded Rectangle 77"/>
                  <p:cNvSpPr/>
                  <p:nvPr/>
                </p:nvSpPr>
                <p:spPr>
                  <a:xfrm>
                    <a:off x="1219200" y="5410200"/>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2574325" y="5414319"/>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3954163" y="5410200"/>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5334001" y="5406081"/>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6713839" y="5401962"/>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1219200" y="4852086"/>
                  <a:ext cx="6332839" cy="545757"/>
                  <a:chOff x="1752600" y="5401962"/>
                  <a:chExt cx="6332839" cy="545757"/>
                </a:xfrm>
              </p:grpSpPr>
              <p:sp>
                <p:nvSpPr>
                  <p:cNvPr id="73" name="Rounded Rectangle 72"/>
                  <p:cNvSpPr/>
                  <p:nvPr/>
                </p:nvSpPr>
                <p:spPr>
                  <a:xfrm>
                    <a:off x="1752600" y="5410200"/>
                    <a:ext cx="8382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2574325" y="5414319"/>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3954163" y="5410200"/>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5334001" y="5406081"/>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6713839" y="5401962"/>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ounded Rectangle 71"/>
                <p:cNvSpPr/>
                <p:nvPr/>
              </p:nvSpPr>
              <p:spPr>
                <a:xfrm>
                  <a:off x="7560277" y="4852086"/>
                  <a:ext cx="525162"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19200" y="2654641"/>
                <a:ext cx="6866239" cy="1095633"/>
                <a:chOff x="1219200" y="4852086"/>
                <a:chExt cx="6866239" cy="1095633"/>
              </a:xfrm>
            </p:grpSpPr>
            <p:grpSp>
              <p:nvGrpSpPr>
                <p:cNvPr id="57" name="Group 56"/>
                <p:cNvGrpSpPr/>
                <p:nvPr/>
              </p:nvGrpSpPr>
              <p:grpSpPr>
                <a:xfrm>
                  <a:off x="1219200" y="5401962"/>
                  <a:ext cx="6866239" cy="545757"/>
                  <a:chOff x="1219200" y="5401962"/>
                  <a:chExt cx="6866239" cy="545757"/>
                </a:xfrm>
              </p:grpSpPr>
              <p:sp>
                <p:nvSpPr>
                  <p:cNvPr id="65" name="Rounded Rectangle 64"/>
                  <p:cNvSpPr/>
                  <p:nvPr/>
                </p:nvSpPr>
                <p:spPr>
                  <a:xfrm>
                    <a:off x="1219200" y="5410200"/>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2574325" y="5414319"/>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3954163" y="5410200"/>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5334001" y="5406081"/>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6713839" y="5401962"/>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1219200" y="4852086"/>
                  <a:ext cx="6332839" cy="545757"/>
                  <a:chOff x="1752600" y="5401962"/>
                  <a:chExt cx="6332839" cy="545757"/>
                </a:xfrm>
              </p:grpSpPr>
              <p:sp>
                <p:nvSpPr>
                  <p:cNvPr id="60" name="Rounded Rectangle 59"/>
                  <p:cNvSpPr/>
                  <p:nvPr/>
                </p:nvSpPr>
                <p:spPr>
                  <a:xfrm>
                    <a:off x="1752600" y="5410200"/>
                    <a:ext cx="8382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2574325" y="5414319"/>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3954163" y="5410200"/>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5334001" y="5406081"/>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6713839" y="5401962"/>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ounded Rectangle 58"/>
                <p:cNvSpPr/>
                <p:nvPr/>
              </p:nvSpPr>
              <p:spPr>
                <a:xfrm>
                  <a:off x="7560277" y="4852086"/>
                  <a:ext cx="525162"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Rounded Rectangle 49"/>
            <p:cNvSpPr/>
            <p:nvPr/>
          </p:nvSpPr>
          <p:spPr>
            <a:xfrm>
              <a:off x="1216093" y="2442140"/>
              <a:ext cx="258769" cy="218735"/>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576772" y="2440893"/>
              <a:ext cx="258769" cy="218735"/>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1928069" y="2438400"/>
              <a:ext cx="258769" cy="218735"/>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2279366" y="2433412"/>
              <a:ext cx="258769" cy="218735"/>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8603401" y="5372695"/>
            <a:ext cx="412005" cy="788500"/>
            <a:chOff x="3058833" y="3276600"/>
            <a:chExt cx="816727" cy="1563062"/>
          </a:xfrm>
        </p:grpSpPr>
        <p:sp>
          <p:nvSpPr>
            <p:cNvPr id="97" name="Moon 96"/>
            <p:cNvSpPr/>
            <p:nvPr/>
          </p:nvSpPr>
          <p:spPr>
            <a:xfrm>
              <a:off x="3276600" y="3276600"/>
              <a:ext cx="533400" cy="1371600"/>
            </a:xfrm>
            <a:prstGeom prst="moon">
              <a:avLst>
                <a:gd name="adj" fmla="val 65444"/>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20047169">
              <a:off x="3058833" y="3468062"/>
              <a:ext cx="533400" cy="1371600"/>
            </a:xfrm>
            <a:prstGeom prst="moon">
              <a:avLst>
                <a:gd name="adj" fmla="val 65444"/>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377554">
              <a:off x="3527972" y="3740796"/>
              <a:ext cx="347588" cy="893797"/>
            </a:xfrm>
            <a:prstGeom prst="moon">
              <a:avLst>
                <a:gd name="adj" fmla="val 65444"/>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rot="757739" flipH="1">
            <a:off x="10502069" y="5335232"/>
            <a:ext cx="412005" cy="788500"/>
            <a:chOff x="3058833" y="3276600"/>
            <a:chExt cx="816727" cy="1563062"/>
          </a:xfrm>
        </p:grpSpPr>
        <p:sp>
          <p:nvSpPr>
            <p:cNvPr id="101" name="Moon 100"/>
            <p:cNvSpPr/>
            <p:nvPr/>
          </p:nvSpPr>
          <p:spPr>
            <a:xfrm>
              <a:off x="3276600" y="3276600"/>
              <a:ext cx="533400" cy="1371600"/>
            </a:xfrm>
            <a:prstGeom prst="moon">
              <a:avLst>
                <a:gd name="adj" fmla="val 65444"/>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20047169">
              <a:off x="3058833" y="3468062"/>
              <a:ext cx="533400" cy="1371600"/>
            </a:xfrm>
            <a:prstGeom prst="moon">
              <a:avLst>
                <a:gd name="adj" fmla="val 65444"/>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377554">
              <a:off x="3527972" y="3740796"/>
              <a:ext cx="347588" cy="893797"/>
            </a:xfrm>
            <a:prstGeom prst="moon">
              <a:avLst>
                <a:gd name="adj" fmla="val 65444"/>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821478" y="3685896"/>
            <a:ext cx="4463249" cy="1200329"/>
          </a:xfrm>
          <a:prstGeom prst="rect">
            <a:avLst/>
          </a:prstGeom>
        </p:spPr>
        <p:txBody>
          <a:bodyPr wrap="square">
            <a:spAutoFit/>
          </a:bodyPr>
          <a:lstStyle/>
          <a:p>
            <a:r>
              <a:rPr lang="en-US" i="1" dirty="0">
                <a:solidFill>
                  <a:schemeClr val="bg1"/>
                </a:solidFill>
              </a:rPr>
              <a:t>That he may receive also the counsel from those whom I have set to be as plants of renown, and as watchmen upon her walls.</a:t>
            </a:r>
          </a:p>
          <a:p>
            <a:r>
              <a:rPr lang="en-US" i="1" dirty="0">
                <a:solidFill>
                  <a:schemeClr val="bg1"/>
                </a:solidFill>
              </a:rPr>
              <a:t>D&amp;C 124:61</a:t>
            </a:r>
          </a:p>
        </p:txBody>
      </p:sp>
    </p:spTree>
    <p:extLst>
      <p:ext uri="{BB962C8B-B14F-4D97-AF65-F5344CB8AC3E}">
        <p14:creationId xmlns:p14="http://schemas.microsoft.com/office/powerpoint/2010/main" val="2115228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http://www.aprilgornik.com/whirlwin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628"/>
            <a:ext cx="12192001" cy="68742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6373"/>
            <a:ext cx="8642406" cy="369332"/>
          </a:xfrm>
          <a:prstGeom prst="rect">
            <a:avLst/>
          </a:prstGeom>
          <a:noFill/>
        </p:spPr>
        <p:txBody>
          <a:bodyPr wrap="square" rtlCol="0">
            <a:spAutoFit/>
          </a:bodyPr>
          <a:lstStyle/>
          <a:p>
            <a:r>
              <a:rPr lang="en-US" dirty="0">
                <a:solidFill>
                  <a:schemeClr val="bg1"/>
                </a:solidFill>
              </a:rPr>
              <a:t>Ezekiel 1:4</a:t>
            </a:r>
          </a:p>
        </p:txBody>
      </p:sp>
      <p:sp>
        <p:nvSpPr>
          <p:cNvPr id="6" name="TextBox 5"/>
          <p:cNvSpPr txBox="1"/>
          <p:nvPr/>
        </p:nvSpPr>
        <p:spPr>
          <a:xfrm>
            <a:off x="0" y="-20834"/>
            <a:ext cx="12192000" cy="1107996"/>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Whirlwind</a:t>
            </a:r>
          </a:p>
        </p:txBody>
      </p:sp>
      <p:sp>
        <p:nvSpPr>
          <p:cNvPr id="3" name="Rectangle 2"/>
          <p:cNvSpPr/>
          <p:nvPr/>
        </p:nvSpPr>
        <p:spPr>
          <a:xfrm>
            <a:off x="297338" y="1278578"/>
            <a:ext cx="4089605" cy="1323439"/>
          </a:xfrm>
          <a:prstGeom prst="rect">
            <a:avLst/>
          </a:prstGeom>
        </p:spPr>
        <p:txBody>
          <a:bodyPr wrap="square">
            <a:spAutoFit/>
          </a:bodyPr>
          <a:lstStyle/>
          <a:p>
            <a:r>
              <a:rPr lang="en-US" sz="2000" dirty="0">
                <a:solidFill>
                  <a:schemeClr val="bg1"/>
                </a:solidFill>
              </a:rPr>
              <a:t>Wind, Tempests, or Storm = The Power of God</a:t>
            </a:r>
          </a:p>
          <a:p>
            <a:endParaRPr lang="en-US" sz="2000" dirty="0">
              <a:solidFill>
                <a:schemeClr val="bg1"/>
              </a:solidFill>
            </a:endParaRPr>
          </a:p>
          <a:p>
            <a:r>
              <a:rPr lang="en-US" sz="2000" dirty="0">
                <a:solidFill>
                  <a:schemeClr val="bg1"/>
                </a:solidFill>
              </a:rPr>
              <a:t>The power of God’s presence</a:t>
            </a:r>
          </a:p>
        </p:txBody>
      </p:sp>
      <p:sp>
        <p:nvSpPr>
          <p:cNvPr id="5" name="Rectangle 4"/>
          <p:cNvSpPr/>
          <p:nvPr/>
        </p:nvSpPr>
        <p:spPr>
          <a:xfrm>
            <a:off x="6708429" y="5160688"/>
            <a:ext cx="4441372" cy="1477328"/>
          </a:xfrm>
          <a:prstGeom prst="rect">
            <a:avLst/>
          </a:prstGeom>
        </p:spPr>
        <p:txBody>
          <a:bodyPr wrap="square">
            <a:spAutoFit/>
          </a:bodyPr>
          <a:lstStyle/>
          <a:p>
            <a:r>
              <a:rPr lang="en-US" dirty="0">
                <a:solidFill>
                  <a:schemeClr val="bg1"/>
                </a:solidFill>
              </a:rPr>
              <a:t>When the Lord poured out His Spirit with great power at the dedication of the Kirtland Temple in this dispensation, “a noise was heard like the sound of a rushing mighty wind, which filled the Temple” (6)</a:t>
            </a:r>
          </a:p>
        </p:txBody>
      </p:sp>
      <p:sp>
        <p:nvSpPr>
          <p:cNvPr id="9" name="TextBox 8"/>
          <p:cNvSpPr txBox="1"/>
          <p:nvPr/>
        </p:nvSpPr>
        <p:spPr>
          <a:xfrm>
            <a:off x="10999380" y="6423087"/>
            <a:ext cx="1020850" cy="369332"/>
          </a:xfrm>
          <a:prstGeom prst="rect">
            <a:avLst/>
          </a:prstGeom>
          <a:noFill/>
        </p:spPr>
        <p:txBody>
          <a:bodyPr wrap="square" rtlCol="0">
            <a:spAutoFit/>
          </a:bodyPr>
          <a:lstStyle/>
          <a:p>
            <a:pPr algn="r"/>
            <a:r>
              <a:rPr lang="en-US" dirty="0">
                <a:solidFill>
                  <a:schemeClr val="bg1"/>
                </a:solidFill>
              </a:rPr>
              <a:t>(1)</a:t>
            </a:r>
          </a:p>
        </p:txBody>
      </p:sp>
      <p:sp>
        <p:nvSpPr>
          <p:cNvPr id="7" name="Rectangle 6"/>
          <p:cNvSpPr/>
          <p:nvPr/>
        </p:nvSpPr>
        <p:spPr>
          <a:xfrm>
            <a:off x="5254694" y="1559592"/>
            <a:ext cx="2819400" cy="923330"/>
          </a:xfrm>
          <a:prstGeom prst="rect">
            <a:avLst/>
          </a:prstGeom>
        </p:spPr>
        <p:txBody>
          <a:bodyPr wrap="square">
            <a:spAutoFit/>
          </a:bodyPr>
          <a:lstStyle/>
          <a:p>
            <a:r>
              <a:rPr lang="en-US" b="0" i="1" dirty="0">
                <a:solidFill>
                  <a:srgbClr val="FFFF00"/>
                </a:solidFill>
                <a:effectLst/>
                <a:latin typeface="Palatino"/>
              </a:rPr>
              <a:t>Then the </a:t>
            </a:r>
            <a:r>
              <a:rPr lang="en-US" b="0" i="1" cap="small" dirty="0">
                <a:solidFill>
                  <a:srgbClr val="FFFF00"/>
                </a:solidFill>
                <a:effectLst/>
                <a:latin typeface="Palatino"/>
              </a:rPr>
              <a:t>Lord</a:t>
            </a:r>
            <a:r>
              <a:rPr lang="en-US" b="0" i="1" dirty="0">
                <a:solidFill>
                  <a:srgbClr val="FFFF00"/>
                </a:solidFill>
                <a:effectLst/>
                <a:latin typeface="Palatino"/>
              </a:rPr>
              <a:t> answered Job out of the whirlwind, and said, Job 38:1</a:t>
            </a:r>
            <a:endParaRPr lang="en-US" i="1" dirty="0">
              <a:solidFill>
                <a:srgbClr val="FFFF00"/>
              </a:solidFill>
            </a:endParaRPr>
          </a:p>
        </p:txBody>
      </p:sp>
      <p:pic>
        <p:nvPicPr>
          <p:cNvPr id="15362" name="Picture 2" descr="https://www.lds.org/bc/content/shared/content/images/gospel-library/manual/10589/joseph-smith-kirtland-temple-angels_1178022_i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128" y="2859242"/>
            <a:ext cx="2675625" cy="356384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8168242" y="856088"/>
            <a:ext cx="2971756" cy="2234229"/>
            <a:chOff x="7775575" y="902899"/>
            <a:chExt cx="2971756" cy="2234229"/>
          </a:xfrm>
        </p:grpSpPr>
        <p:pic>
          <p:nvPicPr>
            <p:cNvPr id="15364" name="Picture 4" descr="https://cdn.shopify.com/s/files/1/0366/8741/files/The_discomfort_of_Job_large.jpg?526"/>
            <p:cNvPicPr>
              <a:picLocks noChangeAspect="1" noChangeArrowheads="1"/>
            </p:cNvPicPr>
            <p:nvPr/>
          </p:nvPicPr>
          <p:blipFill rotWithShape="1">
            <a:blip r:embed="rId4">
              <a:extLst>
                <a:ext uri="{28A0092B-C50C-407E-A947-70E740481C1C}">
                  <a14:useLocalDpi xmlns:a14="http://schemas.microsoft.com/office/drawing/2010/main" val="0"/>
                </a:ext>
              </a:extLst>
            </a:blip>
            <a:srcRect r="35069" b="52144"/>
            <a:stretch/>
          </p:blipFill>
          <p:spPr bwMode="auto">
            <a:xfrm>
              <a:off x="7775575" y="902899"/>
              <a:ext cx="2968625" cy="20193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642406" y="2890907"/>
              <a:ext cx="2104925" cy="246221"/>
            </a:xfrm>
            <a:prstGeom prst="rect">
              <a:avLst/>
            </a:prstGeom>
            <a:noFill/>
          </p:spPr>
          <p:txBody>
            <a:bodyPr wrap="square" rtlCol="0">
              <a:spAutoFit/>
            </a:bodyPr>
            <a:lstStyle/>
            <a:p>
              <a:pPr algn="r"/>
              <a:r>
                <a:rPr lang="en-US" sz="1000" dirty="0">
                  <a:solidFill>
                    <a:schemeClr val="bg1"/>
                  </a:solidFill>
                </a:rPr>
                <a:t>Bob Booth</a:t>
              </a:r>
            </a:p>
          </p:txBody>
        </p:sp>
      </p:grpSp>
    </p:spTree>
    <p:extLst>
      <p:ext uri="{BB962C8B-B14F-4D97-AF65-F5344CB8AC3E}">
        <p14:creationId xmlns:p14="http://schemas.microsoft.com/office/powerpoint/2010/main" val="23130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dncache-mauganscorp.netdna-ssl.com/thumbseg/345/345870-big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5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6373"/>
            <a:ext cx="8642406" cy="369332"/>
          </a:xfrm>
          <a:prstGeom prst="rect">
            <a:avLst/>
          </a:prstGeom>
          <a:noFill/>
        </p:spPr>
        <p:txBody>
          <a:bodyPr wrap="square" rtlCol="0">
            <a:spAutoFit/>
          </a:bodyPr>
          <a:lstStyle/>
          <a:p>
            <a:r>
              <a:rPr lang="en-US" dirty="0">
                <a:solidFill>
                  <a:schemeClr val="bg1"/>
                </a:solidFill>
              </a:rPr>
              <a:t>Ezekiel 1:13</a:t>
            </a:r>
          </a:p>
        </p:txBody>
      </p:sp>
      <p:sp>
        <p:nvSpPr>
          <p:cNvPr id="6" name="TextBox 5"/>
          <p:cNvSpPr txBox="1"/>
          <p:nvPr/>
        </p:nvSpPr>
        <p:spPr>
          <a:xfrm>
            <a:off x="0" y="-20834"/>
            <a:ext cx="12192000" cy="1107996"/>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Association of Glory and Power</a:t>
            </a:r>
          </a:p>
        </p:txBody>
      </p:sp>
      <p:sp>
        <p:nvSpPr>
          <p:cNvPr id="3" name="Rectangle 2"/>
          <p:cNvSpPr/>
          <p:nvPr/>
        </p:nvSpPr>
        <p:spPr>
          <a:xfrm>
            <a:off x="4237365" y="1567264"/>
            <a:ext cx="4089605" cy="707886"/>
          </a:xfrm>
          <a:prstGeom prst="rect">
            <a:avLst/>
          </a:prstGeom>
        </p:spPr>
        <p:txBody>
          <a:bodyPr wrap="square">
            <a:spAutoFit/>
          </a:bodyPr>
          <a:lstStyle/>
          <a:p>
            <a:pPr algn="ctr" fontAlgn="base"/>
            <a:r>
              <a:rPr lang="en-US" sz="2000" b="1" dirty="0"/>
              <a:t>Cloud, Fire, Brightness, Color of Amber, Lamps, Lightning</a:t>
            </a:r>
          </a:p>
        </p:txBody>
      </p:sp>
      <p:sp>
        <p:nvSpPr>
          <p:cNvPr id="2" name="Rectangle 1"/>
          <p:cNvSpPr/>
          <p:nvPr/>
        </p:nvSpPr>
        <p:spPr>
          <a:xfrm flipH="1">
            <a:off x="2485119" y="2388584"/>
            <a:ext cx="2928257" cy="2862322"/>
          </a:xfrm>
          <a:prstGeom prst="rect">
            <a:avLst/>
          </a:prstGeom>
        </p:spPr>
        <p:txBody>
          <a:bodyPr wrap="square">
            <a:spAutoFit/>
          </a:bodyPr>
          <a:lstStyle/>
          <a:p>
            <a:r>
              <a:rPr lang="en-US" b="1" i="1" dirty="0"/>
              <a:t>And it came to pass as he prayed unto the Lord, there came a pillar of fire and dwelt upon a rock before him; and he saw and heard much; and because of the things which he saw and heard he did quake and tremble exceedingly.</a:t>
            </a:r>
          </a:p>
          <a:p>
            <a:r>
              <a:rPr lang="en-US" b="1" i="1" dirty="0"/>
              <a:t>1 Nephi 1:6</a:t>
            </a:r>
          </a:p>
        </p:txBody>
      </p:sp>
      <p:sp>
        <p:nvSpPr>
          <p:cNvPr id="5" name="Rectangle 4"/>
          <p:cNvSpPr/>
          <p:nvPr/>
        </p:nvSpPr>
        <p:spPr>
          <a:xfrm>
            <a:off x="2754086" y="1004673"/>
            <a:ext cx="6836229" cy="523220"/>
          </a:xfrm>
          <a:prstGeom prst="rect">
            <a:avLst/>
          </a:prstGeom>
        </p:spPr>
        <p:txBody>
          <a:bodyPr wrap="square">
            <a:spAutoFit/>
          </a:bodyPr>
          <a:lstStyle/>
          <a:p>
            <a:r>
              <a:rPr lang="en-US" sz="2800" dirty="0">
                <a:solidFill>
                  <a:srgbClr val="FFFF00"/>
                </a:solidFill>
              </a:rPr>
              <a:t>Of God’s presence or that of His messengers. </a:t>
            </a:r>
          </a:p>
        </p:txBody>
      </p:sp>
      <p:sp>
        <p:nvSpPr>
          <p:cNvPr id="9" name="TextBox 8"/>
          <p:cNvSpPr txBox="1"/>
          <p:nvPr/>
        </p:nvSpPr>
        <p:spPr>
          <a:xfrm>
            <a:off x="10999380" y="6423087"/>
            <a:ext cx="1020850" cy="369332"/>
          </a:xfrm>
          <a:prstGeom prst="rect">
            <a:avLst/>
          </a:prstGeom>
          <a:noFill/>
        </p:spPr>
        <p:txBody>
          <a:bodyPr wrap="square" rtlCol="0">
            <a:spAutoFit/>
          </a:bodyPr>
          <a:lstStyle/>
          <a:p>
            <a:pPr algn="r"/>
            <a:r>
              <a:rPr lang="en-US" dirty="0">
                <a:solidFill>
                  <a:schemeClr val="bg1"/>
                </a:solidFill>
              </a:rPr>
              <a:t>(1)</a:t>
            </a:r>
          </a:p>
        </p:txBody>
      </p:sp>
      <p:sp>
        <p:nvSpPr>
          <p:cNvPr id="8" name="Rectangle 7"/>
          <p:cNvSpPr/>
          <p:nvPr/>
        </p:nvSpPr>
        <p:spPr>
          <a:xfrm>
            <a:off x="3494315" y="5574603"/>
            <a:ext cx="6096000" cy="923330"/>
          </a:xfrm>
          <a:prstGeom prst="rect">
            <a:avLst/>
          </a:prstGeom>
        </p:spPr>
        <p:txBody>
          <a:bodyPr>
            <a:spAutoFit/>
          </a:bodyPr>
          <a:lstStyle/>
          <a:p>
            <a:r>
              <a:rPr lang="en-US" b="1" i="1" dirty="0">
                <a:solidFill>
                  <a:schemeClr val="bg1"/>
                </a:solidFill>
                <a:effectLst/>
                <a:latin typeface="Palatino"/>
              </a:rPr>
              <a:t>For behold, verily, verily, I say unto you, the time is soon at hand that I shall come in a cloud with power and great glory. D&amp;C 34:7</a:t>
            </a:r>
            <a:endParaRPr lang="en-US" b="1" i="1" dirty="0">
              <a:solidFill>
                <a:schemeClr val="bg1"/>
              </a:solidFill>
            </a:endParaRPr>
          </a:p>
        </p:txBody>
      </p:sp>
      <p:pic>
        <p:nvPicPr>
          <p:cNvPr id="13316" name="Picture 4" descr="http://3.bp.blogspot.com/-aZJrwJsQBcI/VkRFJWk34UI/AAAAAAAAImI/mTc8SQTmTfE/s1600/Pillar_of_Fi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703" y="2252435"/>
            <a:ext cx="1801754" cy="26485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6350331" y="2229509"/>
            <a:ext cx="4910926" cy="3241999"/>
            <a:chOff x="5305311" y="2129528"/>
            <a:chExt cx="4910926" cy="3241999"/>
          </a:xfrm>
        </p:grpSpPr>
        <p:pic>
          <p:nvPicPr>
            <p:cNvPr id="13318" name="Picture 6" descr="http://www.seattlemediamaven.com/wp-content/uploads/2012/07/bigstock-sunshine-on-cloud-135077033.jpg"/>
            <p:cNvPicPr>
              <a:picLocks noChangeAspect="1" noChangeArrowheads="1"/>
            </p:cNvPicPr>
            <p:nvPr/>
          </p:nvPicPr>
          <p:blipFill rotWithShape="1">
            <a:blip r:embed="rId4">
              <a:extLst>
                <a:ext uri="{28A0092B-C50C-407E-A947-70E740481C1C}">
                  <a14:useLocalDpi xmlns:a14="http://schemas.microsoft.com/office/drawing/2010/main" val="0"/>
                </a:ext>
              </a:extLst>
            </a:blip>
            <a:srcRect r="52922" b="28496"/>
            <a:stretch/>
          </p:blipFill>
          <p:spPr bwMode="auto">
            <a:xfrm>
              <a:off x="5305311" y="2129528"/>
              <a:ext cx="4910926" cy="32419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5772825" y="2992412"/>
              <a:ext cx="3975898" cy="2031325"/>
            </a:xfrm>
            <a:prstGeom prst="rect">
              <a:avLst/>
            </a:prstGeom>
          </p:spPr>
          <p:txBody>
            <a:bodyPr wrap="square">
              <a:spAutoFit/>
            </a:bodyPr>
            <a:lstStyle/>
            <a:p>
              <a:pPr algn="ctr"/>
              <a:r>
                <a:rPr lang="en-US" b="1" i="1" dirty="0">
                  <a:solidFill>
                    <a:srgbClr val="333333"/>
                  </a:solidFill>
                  <a:effectLst/>
                  <a:latin typeface="Palatino"/>
                </a:rPr>
                <a:t> While he yet </a:t>
              </a:r>
              <a:r>
                <a:rPr lang="en-US" b="1" i="1" dirty="0" err="1">
                  <a:solidFill>
                    <a:srgbClr val="333333"/>
                  </a:solidFill>
                  <a:effectLst/>
                  <a:latin typeface="Palatino"/>
                </a:rPr>
                <a:t>spake</a:t>
              </a:r>
              <a:r>
                <a:rPr lang="en-US" b="1" i="1" dirty="0">
                  <a:solidFill>
                    <a:srgbClr val="333333"/>
                  </a:solidFill>
                  <a:effectLst/>
                  <a:latin typeface="Palatino"/>
                </a:rPr>
                <a:t>, behold, a bright cloud overshadowed them: and behold a voice out of the cloud, which said, This is my beloved Son, in whom I am well pleased; hear ye him. Matthew 17:5</a:t>
              </a:r>
              <a:endParaRPr lang="en-US" b="1" i="1" dirty="0"/>
            </a:p>
          </p:txBody>
        </p:sp>
      </p:grpSp>
    </p:spTree>
    <p:extLst>
      <p:ext uri="{BB962C8B-B14F-4D97-AF65-F5344CB8AC3E}">
        <p14:creationId xmlns:p14="http://schemas.microsoft.com/office/powerpoint/2010/main" val="313607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6373"/>
            <a:ext cx="8642406" cy="369332"/>
          </a:xfrm>
          <a:prstGeom prst="rect">
            <a:avLst/>
          </a:prstGeom>
          <a:noFill/>
        </p:spPr>
        <p:txBody>
          <a:bodyPr wrap="square" rtlCol="0">
            <a:spAutoFit/>
          </a:bodyPr>
          <a:lstStyle/>
          <a:p>
            <a:r>
              <a:rPr lang="en-US" dirty="0">
                <a:solidFill>
                  <a:schemeClr val="bg1"/>
                </a:solidFill>
              </a:rPr>
              <a:t>Ezekiel 1:10</a:t>
            </a:r>
          </a:p>
        </p:txBody>
      </p:sp>
      <p:sp>
        <p:nvSpPr>
          <p:cNvPr id="6" name="TextBox 5"/>
          <p:cNvSpPr txBox="1"/>
          <p:nvPr/>
        </p:nvSpPr>
        <p:spPr>
          <a:xfrm>
            <a:off x="0" y="-20834"/>
            <a:ext cx="12192000" cy="1107996"/>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Four Heavenly Creatures</a:t>
            </a:r>
          </a:p>
        </p:txBody>
      </p:sp>
      <p:sp>
        <p:nvSpPr>
          <p:cNvPr id="3" name="Rectangle 2"/>
          <p:cNvSpPr/>
          <p:nvPr/>
        </p:nvSpPr>
        <p:spPr>
          <a:xfrm>
            <a:off x="384424" y="1544926"/>
            <a:ext cx="4089605" cy="1015663"/>
          </a:xfrm>
          <a:prstGeom prst="rect">
            <a:avLst/>
          </a:prstGeom>
        </p:spPr>
        <p:txBody>
          <a:bodyPr wrap="square">
            <a:spAutoFit/>
          </a:bodyPr>
          <a:lstStyle/>
          <a:p>
            <a:r>
              <a:rPr lang="en-US" sz="2000" dirty="0">
                <a:solidFill>
                  <a:schemeClr val="bg1"/>
                </a:solidFill>
              </a:rPr>
              <a:t>Ezekiel described four heavenly creatures and their manner of movement. </a:t>
            </a:r>
          </a:p>
        </p:txBody>
      </p:sp>
      <p:sp>
        <p:nvSpPr>
          <p:cNvPr id="2" name="Rectangle 1"/>
          <p:cNvSpPr/>
          <p:nvPr/>
        </p:nvSpPr>
        <p:spPr>
          <a:xfrm>
            <a:off x="1830512" y="880817"/>
            <a:ext cx="8848769" cy="523220"/>
          </a:xfrm>
          <a:prstGeom prst="rect">
            <a:avLst/>
          </a:prstGeom>
        </p:spPr>
        <p:txBody>
          <a:bodyPr wrap="none">
            <a:spAutoFit/>
          </a:bodyPr>
          <a:lstStyle/>
          <a:p>
            <a:r>
              <a:rPr lang="en-US" sz="2800" dirty="0">
                <a:solidFill>
                  <a:srgbClr val="FFFF00"/>
                </a:solidFill>
              </a:rPr>
              <a:t>Face of a man, … a lion, … an ox … [and] the face of an eagle</a:t>
            </a:r>
          </a:p>
        </p:txBody>
      </p:sp>
      <p:sp>
        <p:nvSpPr>
          <p:cNvPr id="5" name="Rectangle 4"/>
          <p:cNvSpPr/>
          <p:nvPr/>
        </p:nvSpPr>
        <p:spPr>
          <a:xfrm>
            <a:off x="6672944" y="3681019"/>
            <a:ext cx="4441372" cy="1631216"/>
          </a:xfrm>
          <a:prstGeom prst="rect">
            <a:avLst/>
          </a:prstGeom>
        </p:spPr>
        <p:txBody>
          <a:bodyPr wrap="square">
            <a:spAutoFit/>
          </a:bodyPr>
          <a:lstStyle/>
          <a:p>
            <a:r>
              <a:rPr lang="en-US" sz="2000" i="1" dirty="0">
                <a:solidFill>
                  <a:srgbClr val="FFFF00"/>
                </a:solidFill>
              </a:rPr>
              <a:t>And the first beast was like a lion, and the second beast like a calf, and the third beast had a face as a man, and the fourth beast was like a flying eagle.</a:t>
            </a:r>
            <a:r>
              <a:rPr lang="en-US" sz="2000" b="0" i="1" dirty="0">
                <a:solidFill>
                  <a:srgbClr val="FFFF00"/>
                </a:solidFill>
                <a:effectLst/>
              </a:rPr>
              <a:t>. </a:t>
            </a:r>
          </a:p>
          <a:p>
            <a:r>
              <a:rPr lang="en-US" sz="2000" b="0" i="1" dirty="0">
                <a:solidFill>
                  <a:srgbClr val="FFFF00"/>
                </a:solidFill>
                <a:effectLst/>
              </a:rPr>
              <a:t>Revelation 4:7</a:t>
            </a:r>
            <a:endParaRPr lang="en-US" sz="2000" i="1" dirty="0">
              <a:solidFill>
                <a:srgbClr val="FFFF00"/>
              </a:solidFill>
            </a:endParaRPr>
          </a:p>
        </p:txBody>
      </p:sp>
      <p:sp>
        <p:nvSpPr>
          <p:cNvPr id="9" name="TextBox 8"/>
          <p:cNvSpPr txBox="1"/>
          <p:nvPr/>
        </p:nvSpPr>
        <p:spPr>
          <a:xfrm>
            <a:off x="10999380" y="6423087"/>
            <a:ext cx="1020850" cy="369332"/>
          </a:xfrm>
          <a:prstGeom prst="rect">
            <a:avLst/>
          </a:prstGeom>
          <a:noFill/>
        </p:spPr>
        <p:txBody>
          <a:bodyPr wrap="square" rtlCol="0">
            <a:spAutoFit/>
          </a:bodyPr>
          <a:lstStyle/>
          <a:p>
            <a:pPr algn="r"/>
            <a:r>
              <a:rPr lang="en-US" dirty="0">
                <a:solidFill>
                  <a:schemeClr val="bg1"/>
                </a:solidFill>
              </a:rPr>
              <a:t>(1)</a:t>
            </a:r>
          </a:p>
        </p:txBody>
      </p:sp>
      <p:pic>
        <p:nvPicPr>
          <p:cNvPr id="11268" name="Picture 4" descr="https://ldsseminary.files.wordpress.com/2012/05/img_02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335" y="2701478"/>
            <a:ext cx="3340274" cy="27867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285014" y="1493731"/>
            <a:ext cx="6096000" cy="2031325"/>
          </a:xfrm>
          <a:prstGeom prst="rect">
            <a:avLst/>
          </a:prstGeom>
        </p:spPr>
        <p:txBody>
          <a:bodyPr>
            <a:spAutoFit/>
          </a:bodyPr>
          <a:lstStyle/>
          <a:p>
            <a:r>
              <a:rPr lang="en-US" b="1" dirty="0">
                <a:solidFill>
                  <a:schemeClr val="bg1"/>
                </a:solidFill>
                <a:effectLst/>
                <a:latin typeface="Verdana" panose="020B0604030504040204" pitchFamily="34" charset="0"/>
                <a:ea typeface="Times New Roman" panose="02020603050405020304" pitchFamily="18" charset="0"/>
              </a:rPr>
              <a:t>Lion </a:t>
            </a:r>
            <a:r>
              <a:rPr lang="en-US" dirty="0">
                <a:solidFill>
                  <a:schemeClr val="bg1"/>
                </a:solidFill>
                <a:effectLst/>
                <a:latin typeface="Verdana" panose="020B0604030504040204" pitchFamily="34" charset="0"/>
                <a:ea typeface="Times New Roman" panose="02020603050405020304" pitchFamily="18" charset="0"/>
              </a:rPr>
              <a:t>= King = predator = wild </a:t>
            </a:r>
          </a:p>
          <a:p>
            <a:endParaRPr lang="en-US" dirty="0">
              <a:solidFill>
                <a:schemeClr val="bg1"/>
              </a:solidFill>
              <a:effectLst/>
              <a:latin typeface="Times New Roman" panose="02020603050405020304" pitchFamily="18" charset="0"/>
              <a:ea typeface="Times New Roman" panose="02020603050405020304" pitchFamily="18" charset="0"/>
            </a:endParaRPr>
          </a:p>
          <a:p>
            <a:r>
              <a:rPr lang="en-US" b="1" dirty="0">
                <a:solidFill>
                  <a:schemeClr val="bg1"/>
                </a:solidFill>
                <a:effectLst/>
                <a:latin typeface="Verdana" panose="020B0604030504040204" pitchFamily="34" charset="0"/>
                <a:ea typeface="Times New Roman" panose="02020603050405020304" pitchFamily="18" charset="0"/>
              </a:rPr>
              <a:t>Calf </a:t>
            </a:r>
            <a:r>
              <a:rPr lang="en-US" dirty="0">
                <a:solidFill>
                  <a:schemeClr val="bg1"/>
                </a:solidFill>
                <a:effectLst/>
                <a:latin typeface="Verdana" panose="020B0604030504040204" pitchFamily="34" charset="0"/>
                <a:ea typeface="Times New Roman" panose="02020603050405020304" pitchFamily="18" charset="0"/>
              </a:rPr>
              <a:t>= domesticated = burden = service</a:t>
            </a:r>
          </a:p>
          <a:p>
            <a:r>
              <a:rPr lang="en-US" dirty="0">
                <a:solidFill>
                  <a:schemeClr val="bg1"/>
                </a:solidFill>
                <a:effectLst/>
                <a:latin typeface="Verdana" panose="020B0604030504040204" pitchFamily="34" charset="0"/>
                <a:ea typeface="Times New Roman" panose="02020603050405020304" pitchFamily="18" charset="0"/>
              </a:rPr>
              <a:t> </a:t>
            </a:r>
            <a:endParaRPr lang="en-US" dirty="0">
              <a:solidFill>
                <a:schemeClr val="bg1"/>
              </a:solidFill>
              <a:effectLst/>
              <a:latin typeface="Times New Roman" panose="02020603050405020304" pitchFamily="18" charset="0"/>
              <a:ea typeface="Times New Roman" panose="02020603050405020304" pitchFamily="18" charset="0"/>
            </a:endParaRPr>
          </a:p>
          <a:p>
            <a:r>
              <a:rPr lang="en-US" b="1" dirty="0">
                <a:solidFill>
                  <a:schemeClr val="bg1"/>
                </a:solidFill>
                <a:effectLst/>
                <a:latin typeface="Verdana" panose="020B0604030504040204" pitchFamily="34" charset="0"/>
                <a:ea typeface="Times New Roman" panose="02020603050405020304" pitchFamily="18" charset="0"/>
              </a:rPr>
              <a:t>Man</a:t>
            </a:r>
            <a:r>
              <a:rPr lang="en-US" dirty="0">
                <a:solidFill>
                  <a:schemeClr val="bg1"/>
                </a:solidFill>
                <a:effectLst/>
                <a:latin typeface="Verdana" panose="020B0604030504040204" pitchFamily="34" charset="0"/>
                <a:ea typeface="Times New Roman" panose="02020603050405020304" pitchFamily="18" charset="0"/>
              </a:rPr>
              <a:t> = human = intelligent = reasoning</a:t>
            </a:r>
          </a:p>
          <a:p>
            <a:r>
              <a:rPr lang="en-US" dirty="0">
                <a:solidFill>
                  <a:schemeClr val="bg1"/>
                </a:solidFill>
                <a:effectLst/>
                <a:latin typeface="Verdana" panose="020B0604030504040204" pitchFamily="34" charset="0"/>
                <a:ea typeface="Times New Roman" panose="02020603050405020304" pitchFamily="18" charset="0"/>
              </a:rPr>
              <a:t> </a:t>
            </a:r>
            <a:endParaRPr lang="en-US" dirty="0">
              <a:solidFill>
                <a:schemeClr val="bg1"/>
              </a:solidFill>
              <a:effectLst/>
              <a:latin typeface="Times New Roman" panose="02020603050405020304" pitchFamily="18" charset="0"/>
              <a:ea typeface="Times New Roman" panose="02020603050405020304" pitchFamily="18" charset="0"/>
            </a:endParaRPr>
          </a:p>
          <a:p>
            <a:r>
              <a:rPr lang="en-US" b="1" dirty="0">
                <a:solidFill>
                  <a:schemeClr val="bg1"/>
                </a:solidFill>
                <a:effectLst/>
                <a:latin typeface="Verdana" panose="020B0604030504040204" pitchFamily="34" charset="0"/>
                <a:ea typeface="Times New Roman" panose="02020603050405020304" pitchFamily="18" charset="0"/>
              </a:rPr>
              <a:t>Eagle</a:t>
            </a:r>
            <a:r>
              <a:rPr lang="en-US" dirty="0">
                <a:solidFill>
                  <a:schemeClr val="bg1"/>
                </a:solidFill>
                <a:effectLst/>
                <a:latin typeface="Verdana" panose="020B0604030504040204" pitchFamily="34" charset="0"/>
                <a:ea typeface="Times New Roman" panose="02020603050405020304" pitchFamily="18" charset="0"/>
              </a:rPr>
              <a:t> = angel-like = not earthly = Majestic (7) </a:t>
            </a:r>
            <a:endParaRPr lang="en-US" dirty="0">
              <a:solidFill>
                <a:schemeClr val="bg1"/>
              </a:solidFill>
              <a:effectLst/>
              <a:latin typeface="Times New Roman" panose="02020603050405020304" pitchFamily="18" charset="0"/>
              <a:ea typeface="Times New Roman" panose="02020603050405020304" pitchFamily="18" charset="0"/>
            </a:endParaRPr>
          </a:p>
        </p:txBody>
      </p:sp>
      <p:sp>
        <p:nvSpPr>
          <p:cNvPr id="8" name="Rectangle 7"/>
          <p:cNvSpPr/>
          <p:nvPr/>
        </p:nvSpPr>
        <p:spPr>
          <a:xfrm>
            <a:off x="2632291" y="5629110"/>
            <a:ext cx="6096000" cy="1200329"/>
          </a:xfrm>
          <a:prstGeom prst="rect">
            <a:avLst/>
          </a:prstGeom>
        </p:spPr>
        <p:txBody>
          <a:bodyPr>
            <a:spAutoFit/>
          </a:bodyPr>
          <a:lstStyle/>
          <a:p>
            <a:r>
              <a:rPr lang="en-US" b="0" i="1" dirty="0">
                <a:solidFill>
                  <a:srgbClr val="FFFF00"/>
                </a:solidFill>
                <a:effectLst/>
                <a:latin typeface="Palatino"/>
              </a:rPr>
              <a:t>They are limited to four individual beasts, which were shown to John, to represent the glory of the classes of beings in their destined order or sphere of creation, in the enjoyment of their eternal felicity. D&amp;C 77:3</a:t>
            </a:r>
            <a:endParaRPr lang="en-US" i="1" dirty="0">
              <a:solidFill>
                <a:srgbClr val="FFFF00"/>
              </a:solidFill>
            </a:endParaRPr>
          </a:p>
        </p:txBody>
      </p:sp>
    </p:spTree>
    <p:extLst>
      <p:ext uri="{BB962C8B-B14F-4D97-AF65-F5344CB8AC3E}">
        <p14:creationId xmlns:p14="http://schemas.microsoft.com/office/powerpoint/2010/main" val="46372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6373"/>
            <a:ext cx="8642406" cy="369332"/>
          </a:xfrm>
          <a:prstGeom prst="rect">
            <a:avLst/>
          </a:prstGeom>
          <a:noFill/>
        </p:spPr>
        <p:txBody>
          <a:bodyPr wrap="square" rtlCol="0">
            <a:spAutoFit/>
          </a:bodyPr>
          <a:lstStyle/>
          <a:p>
            <a:r>
              <a:rPr lang="en-US" dirty="0">
                <a:solidFill>
                  <a:schemeClr val="bg1"/>
                </a:solidFill>
              </a:rPr>
              <a:t>Ezekiel 1:10, 26-28; D&amp;C 77:2-3</a:t>
            </a:r>
          </a:p>
        </p:txBody>
      </p:sp>
      <p:sp>
        <p:nvSpPr>
          <p:cNvPr id="6" name="TextBox 5"/>
          <p:cNvSpPr txBox="1"/>
          <p:nvPr/>
        </p:nvSpPr>
        <p:spPr>
          <a:xfrm>
            <a:off x="0" y="-20834"/>
            <a:ext cx="12192000" cy="1107996"/>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Dominion Over All Creatures</a:t>
            </a:r>
          </a:p>
        </p:txBody>
      </p:sp>
      <p:sp>
        <p:nvSpPr>
          <p:cNvPr id="3" name="Rectangle 2"/>
          <p:cNvSpPr/>
          <p:nvPr/>
        </p:nvSpPr>
        <p:spPr>
          <a:xfrm>
            <a:off x="384424" y="1544926"/>
            <a:ext cx="4089605" cy="2862322"/>
          </a:xfrm>
          <a:prstGeom prst="rect">
            <a:avLst/>
          </a:prstGeom>
        </p:spPr>
        <p:txBody>
          <a:bodyPr wrap="square">
            <a:spAutoFit/>
          </a:bodyPr>
          <a:lstStyle/>
          <a:p>
            <a:r>
              <a:rPr lang="en-US" sz="2000" dirty="0">
                <a:solidFill>
                  <a:schemeClr val="bg1"/>
                </a:solidFill>
              </a:rPr>
              <a:t>Ezekiel saw that the throne of God was above the creatures. </a:t>
            </a:r>
          </a:p>
          <a:p>
            <a:endParaRPr lang="en-US" sz="2000" dirty="0">
              <a:solidFill>
                <a:schemeClr val="bg1"/>
              </a:solidFill>
            </a:endParaRPr>
          </a:p>
          <a:p>
            <a:r>
              <a:rPr lang="en-US" sz="2000" dirty="0">
                <a:solidFill>
                  <a:schemeClr val="bg1"/>
                </a:solidFill>
              </a:rPr>
              <a:t>That placement represents His having dominion over all living things, though He provides the means for all His creations, both human and animal, to enter into eternal glory, each in their appropriate order.</a:t>
            </a:r>
          </a:p>
        </p:txBody>
      </p:sp>
      <p:sp>
        <p:nvSpPr>
          <p:cNvPr id="9" name="TextBox 8"/>
          <p:cNvSpPr txBox="1"/>
          <p:nvPr/>
        </p:nvSpPr>
        <p:spPr>
          <a:xfrm>
            <a:off x="10999380" y="6423087"/>
            <a:ext cx="1020850" cy="369332"/>
          </a:xfrm>
          <a:prstGeom prst="rect">
            <a:avLst/>
          </a:prstGeom>
          <a:noFill/>
        </p:spPr>
        <p:txBody>
          <a:bodyPr wrap="square" rtlCol="0">
            <a:spAutoFit/>
          </a:bodyPr>
          <a:lstStyle/>
          <a:p>
            <a:pPr algn="r"/>
            <a:r>
              <a:rPr lang="en-US" dirty="0">
                <a:solidFill>
                  <a:schemeClr val="bg1"/>
                </a:solidFill>
              </a:rPr>
              <a:t>(1)</a:t>
            </a:r>
          </a:p>
        </p:txBody>
      </p:sp>
      <p:sp>
        <p:nvSpPr>
          <p:cNvPr id="11" name="Rectangle 10"/>
          <p:cNvSpPr/>
          <p:nvPr/>
        </p:nvSpPr>
        <p:spPr>
          <a:xfrm>
            <a:off x="5151345" y="4743227"/>
            <a:ext cx="6096000" cy="1569660"/>
          </a:xfrm>
          <a:prstGeom prst="rect">
            <a:avLst/>
          </a:prstGeom>
        </p:spPr>
        <p:txBody>
          <a:bodyPr>
            <a:spAutoFit/>
          </a:bodyPr>
          <a:lstStyle/>
          <a:p>
            <a:r>
              <a:rPr lang="en-US" sz="2400" b="1" i="1" dirty="0">
                <a:solidFill>
                  <a:srgbClr val="FFFF00"/>
                </a:solidFill>
                <a:latin typeface="Palatino"/>
              </a:rPr>
              <a:t>…t</a:t>
            </a:r>
            <a:r>
              <a:rPr lang="en-US" sz="2400" b="1" i="1" dirty="0">
                <a:solidFill>
                  <a:srgbClr val="FFFF00"/>
                </a:solidFill>
                <a:effectLst/>
                <a:latin typeface="Palatino"/>
              </a:rPr>
              <a:t>o represent the glory of the classes of beings in their destined order or sphere of creation, in the enjoyment of their eternal felicity. D&amp;C 77:3</a:t>
            </a:r>
            <a:endParaRPr lang="en-US" sz="2400" b="1" i="1" dirty="0">
              <a:solidFill>
                <a:srgbClr val="FFFF00"/>
              </a:solidFill>
            </a:endParaRPr>
          </a:p>
        </p:txBody>
      </p:sp>
      <p:pic>
        <p:nvPicPr>
          <p:cNvPr id="17412" name="Picture 4" descr="https://s-media-cache-ak0.pinimg.com/736x/63/ec/97/63ec977ccf80eb82d55f75788fdd0e04.jpg"/>
          <p:cNvPicPr>
            <a:picLocks noChangeAspect="1" noChangeArrowheads="1"/>
          </p:cNvPicPr>
          <p:nvPr/>
        </p:nvPicPr>
        <p:blipFill rotWithShape="1">
          <a:blip r:embed="rId3">
            <a:extLst>
              <a:ext uri="{28A0092B-C50C-407E-A947-70E740481C1C}">
                <a14:useLocalDpi xmlns:a14="http://schemas.microsoft.com/office/drawing/2010/main" val="0"/>
              </a:ext>
            </a:extLst>
          </a:blip>
          <a:srcRect l="8101" t="9781" r="14986" b="37745"/>
          <a:stretch/>
        </p:blipFill>
        <p:spPr bwMode="auto">
          <a:xfrm>
            <a:off x="5151345" y="1896978"/>
            <a:ext cx="5128110" cy="2269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95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6373"/>
            <a:ext cx="8642406" cy="369332"/>
          </a:xfrm>
          <a:prstGeom prst="rect">
            <a:avLst/>
          </a:prstGeom>
          <a:noFill/>
        </p:spPr>
        <p:txBody>
          <a:bodyPr wrap="square" rtlCol="0">
            <a:spAutoFit/>
          </a:bodyPr>
          <a:lstStyle/>
          <a:p>
            <a:r>
              <a:rPr lang="en-US" dirty="0">
                <a:solidFill>
                  <a:schemeClr val="bg1"/>
                </a:solidFill>
              </a:rPr>
              <a:t>Ezekiel 1:6</a:t>
            </a:r>
          </a:p>
        </p:txBody>
      </p:sp>
      <p:sp>
        <p:nvSpPr>
          <p:cNvPr id="6" name="TextBox 5"/>
          <p:cNvSpPr txBox="1"/>
          <p:nvPr/>
        </p:nvSpPr>
        <p:spPr>
          <a:xfrm>
            <a:off x="0" y="-20834"/>
            <a:ext cx="12192000" cy="1107996"/>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Wings</a:t>
            </a:r>
          </a:p>
        </p:txBody>
      </p:sp>
      <p:sp>
        <p:nvSpPr>
          <p:cNvPr id="3" name="Rectangle 2"/>
          <p:cNvSpPr/>
          <p:nvPr/>
        </p:nvSpPr>
        <p:spPr>
          <a:xfrm>
            <a:off x="384424" y="1544926"/>
            <a:ext cx="3230717" cy="954107"/>
          </a:xfrm>
          <a:prstGeom prst="rect">
            <a:avLst/>
          </a:prstGeom>
        </p:spPr>
        <p:txBody>
          <a:bodyPr wrap="square">
            <a:spAutoFit/>
          </a:bodyPr>
          <a:lstStyle/>
          <a:p>
            <a:pPr algn="ctr"/>
            <a:r>
              <a:rPr lang="en-US" sz="2800" dirty="0">
                <a:solidFill>
                  <a:schemeClr val="bg1"/>
                </a:solidFill>
              </a:rPr>
              <a:t>The Power to Move = Act</a:t>
            </a:r>
          </a:p>
        </p:txBody>
      </p:sp>
      <p:sp>
        <p:nvSpPr>
          <p:cNvPr id="9" name="TextBox 8"/>
          <p:cNvSpPr txBox="1"/>
          <p:nvPr/>
        </p:nvSpPr>
        <p:spPr>
          <a:xfrm>
            <a:off x="10999380" y="6423087"/>
            <a:ext cx="1020850" cy="369332"/>
          </a:xfrm>
          <a:prstGeom prst="rect">
            <a:avLst/>
          </a:prstGeom>
          <a:noFill/>
        </p:spPr>
        <p:txBody>
          <a:bodyPr wrap="square" rtlCol="0">
            <a:spAutoFit/>
          </a:bodyPr>
          <a:lstStyle/>
          <a:p>
            <a:pPr algn="r"/>
            <a:r>
              <a:rPr lang="en-US" dirty="0">
                <a:solidFill>
                  <a:schemeClr val="bg1"/>
                </a:solidFill>
              </a:rPr>
              <a:t>(1)</a:t>
            </a:r>
          </a:p>
        </p:txBody>
      </p:sp>
      <p:sp>
        <p:nvSpPr>
          <p:cNvPr id="11" name="Rectangle 10"/>
          <p:cNvSpPr/>
          <p:nvPr/>
        </p:nvSpPr>
        <p:spPr>
          <a:xfrm>
            <a:off x="384424" y="4665463"/>
            <a:ext cx="6096000" cy="1631216"/>
          </a:xfrm>
          <a:prstGeom prst="rect">
            <a:avLst/>
          </a:prstGeom>
        </p:spPr>
        <p:txBody>
          <a:bodyPr>
            <a:spAutoFit/>
          </a:bodyPr>
          <a:lstStyle/>
          <a:p>
            <a:r>
              <a:rPr lang="en-US" sz="2000" i="1" dirty="0">
                <a:solidFill>
                  <a:srgbClr val="FFFF00"/>
                </a:solidFill>
              </a:rPr>
              <a:t>And the four beasts had each of them six wings about him; and they were full of eyes within: and they rest not day and night, saying, Holy, holy, holy, Lord God Almighty, which was, and is, and is to come. Revelation 4:8</a:t>
            </a:r>
          </a:p>
        </p:txBody>
      </p:sp>
      <p:sp>
        <p:nvSpPr>
          <p:cNvPr id="12" name="TextBox 11"/>
          <p:cNvSpPr txBox="1"/>
          <p:nvPr/>
        </p:nvSpPr>
        <p:spPr>
          <a:xfrm>
            <a:off x="8176810" y="4049909"/>
            <a:ext cx="3630765" cy="2431435"/>
          </a:xfrm>
          <a:prstGeom prst="rect">
            <a:avLst/>
          </a:prstGeom>
          <a:noFill/>
        </p:spPr>
        <p:txBody>
          <a:bodyPr wrap="square" rtlCol="0">
            <a:spAutoFit/>
          </a:bodyPr>
          <a:lstStyle/>
          <a:p>
            <a:r>
              <a:rPr lang="en-US" sz="2000" dirty="0">
                <a:solidFill>
                  <a:schemeClr val="bg1"/>
                </a:solidFill>
                <a:latin typeface="Eurostile" pitchFamily="34" charset="0"/>
              </a:rPr>
              <a:t>“More often than not, ancient and modern iconography depicts heavenly beings as possessing wings. This image is purely symbolic, however, for “an angel of God never has wings.” </a:t>
            </a:r>
          </a:p>
          <a:p>
            <a:r>
              <a:rPr lang="en-US" sz="1200" dirty="0">
                <a:solidFill>
                  <a:schemeClr val="bg1"/>
                </a:solidFill>
                <a:latin typeface="Eurostile" pitchFamily="34" charset="0"/>
              </a:rPr>
              <a:t>(5)</a:t>
            </a:r>
          </a:p>
        </p:txBody>
      </p:sp>
      <p:pic>
        <p:nvPicPr>
          <p:cNvPr id="5" name="Picture 4">
            <a:extLst>
              <a:ext uri="{FF2B5EF4-FFF2-40B4-BE49-F238E27FC236}">
                <a16:creationId xmlns:a16="http://schemas.microsoft.com/office/drawing/2014/main" id="{9A531542-B57D-4548-9422-93C7EB35A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3306" y="1126639"/>
            <a:ext cx="4413504" cy="3389376"/>
          </a:xfrm>
          <a:prstGeom prst="rect">
            <a:avLst/>
          </a:prstGeom>
        </p:spPr>
      </p:pic>
    </p:spTree>
    <p:extLst>
      <p:ext uri="{BB962C8B-B14F-4D97-AF65-F5344CB8AC3E}">
        <p14:creationId xmlns:p14="http://schemas.microsoft.com/office/powerpoint/2010/main" val="112029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6373"/>
            <a:ext cx="8642406" cy="369332"/>
          </a:xfrm>
          <a:prstGeom prst="rect">
            <a:avLst/>
          </a:prstGeom>
          <a:noFill/>
        </p:spPr>
        <p:txBody>
          <a:bodyPr wrap="square" rtlCol="0">
            <a:spAutoFit/>
          </a:bodyPr>
          <a:lstStyle/>
          <a:p>
            <a:r>
              <a:rPr lang="en-US" dirty="0">
                <a:solidFill>
                  <a:schemeClr val="bg1"/>
                </a:solidFill>
              </a:rPr>
              <a:t>Ezekiel 1:7</a:t>
            </a:r>
          </a:p>
        </p:txBody>
      </p:sp>
      <p:sp>
        <p:nvSpPr>
          <p:cNvPr id="6" name="TextBox 5"/>
          <p:cNvSpPr txBox="1"/>
          <p:nvPr/>
        </p:nvSpPr>
        <p:spPr>
          <a:xfrm>
            <a:off x="0" y="-20834"/>
            <a:ext cx="12192000" cy="1107996"/>
          </a:xfrm>
          <a:prstGeom prst="rect">
            <a:avLst/>
          </a:prstGeom>
          <a:noFill/>
        </p:spPr>
        <p:txBody>
          <a:bodyPr wrap="square" rtlCol="0">
            <a:spAutoFit/>
          </a:bodyPr>
          <a:lstStyle/>
          <a:p>
            <a:pPr algn="ctr" fontAlgn="base"/>
            <a:r>
              <a:rPr lang="en-US" sz="6600" dirty="0">
                <a:solidFill>
                  <a:schemeClr val="bg1"/>
                </a:solidFill>
                <a:latin typeface="Trebuchet MS" panose="020B0603020202020204" pitchFamily="34" charset="0"/>
              </a:rPr>
              <a:t>Feet like Burnished Brass</a:t>
            </a:r>
          </a:p>
        </p:txBody>
      </p:sp>
      <p:sp>
        <p:nvSpPr>
          <p:cNvPr id="3" name="Rectangle 2"/>
          <p:cNvSpPr/>
          <p:nvPr/>
        </p:nvSpPr>
        <p:spPr>
          <a:xfrm>
            <a:off x="384424" y="1544926"/>
            <a:ext cx="3230717" cy="2554545"/>
          </a:xfrm>
          <a:prstGeom prst="rect">
            <a:avLst/>
          </a:prstGeom>
        </p:spPr>
        <p:txBody>
          <a:bodyPr wrap="square">
            <a:spAutoFit/>
          </a:bodyPr>
          <a:lstStyle/>
          <a:p>
            <a:r>
              <a:rPr lang="en-US" sz="2000" dirty="0">
                <a:solidFill>
                  <a:schemeClr val="bg1"/>
                </a:solidFill>
              </a:rPr>
              <a:t>The word </a:t>
            </a:r>
            <a:r>
              <a:rPr lang="en-US" sz="2000" i="1" dirty="0">
                <a:solidFill>
                  <a:schemeClr val="bg1"/>
                </a:solidFill>
              </a:rPr>
              <a:t>straight</a:t>
            </a:r>
            <a:r>
              <a:rPr lang="en-US" sz="2000" dirty="0">
                <a:solidFill>
                  <a:schemeClr val="bg1"/>
                </a:solidFill>
              </a:rPr>
              <a:t> = “standing upright, not bent, as when sitting or kneeling” (8)</a:t>
            </a:r>
          </a:p>
          <a:p>
            <a:endParaRPr lang="en-US" sz="2000" dirty="0">
              <a:solidFill>
                <a:schemeClr val="bg1"/>
              </a:solidFill>
            </a:endParaRPr>
          </a:p>
          <a:p>
            <a:r>
              <a:rPr lang="en-US" sz="2000" dirty="0">
                <a:solidFill>
                  <a:schemeClr val="bg1"/>
                </a:solidFill>
              </a:rPr>
              <a:t>The creatures did not travel as a person travels when walking.</a:t>
            </a:r>
          </a:p>
        </p:txBody>
      </p:sp>
      <p:sp>
        <p:nvSpPr>
          <p:cNvPr id="9" name="TextBox 8"/>
          <p:cNvSpPr txBox="1"/>
          <p:nvPr/>
        </p:nvSpPr>
        <p:spPr>
          <a:xfrm>
            <a:off x="10999380" y="6423087"/>
            <a:ext cx="1020850" cy="369332"/>
          </a:xfrm>
          <a:prstGeom prst="rect">
            <a:avLst/>
          </a:prstGeom>
          <a:noFill/>
        </p:spPr>
        <p:txBody>
          <a:bodyPr wrap="square" rtlCol="0">
            <a:spAutoFit/>
          </a:bodyPr>
          <a:lstStyle/>
          <a:p>
            <a:pPr algn="r"/>
            <a:r>
              <a:rPr lang="en-US" dirty="0">
                <a:solidFill>
                  <a:schemeClr val="bg1"/>
                </a:solidFill>
              </a:rPr>
              <a:t>(1)</a:t>
            </a:r>
          </a:p>
        </p:txBody>
      </p:sp>
      <p:sp>
        <p:nvSpPr>
          <p:cNvPr id="11" name="Rectangle 10"/>
          <p:cNvSpPr/>
          <p:nvPr/>
        </p:nvSpPr>
        <p:spPr>
          <a:xfrm>
            <a:off x="3269138" y="5295131"/>
            <a:ext cx="6096000" cy="1200329"/>
          </a:xfrm>
          <a:prstGeom prst="rect">
            <a:avLst/>
          </a:prstGeom>
        </p:spPr>
        <p:txBody>
          <a:bodyPr>
            <a:spAutoFit/>
          </a:bodyPr>
          <a:lstStyle/>
          <a:p>
            <a:r>
              <a:rPr lang="en-US" dirty="0">
                <a:solidFill>
                  <a:srgbClr val="FFFF00"/>
                </a:solidFill>
              </a:rPr>
              <a:t>His body also </a:t>
            </a:r>
            <a:r>
              <a:rPr lang="en-US" i="1" dirty="0">
                <a:solidFill>
                  <a:srgbClr val="FFFF00"/>
                </a:solidFill>
              </a:rPr>
              <a:t>was</a:t>
            </a:r>
            <a:r>
              <a:rPr lang="en-US" dirty="0">
                <a:solidFill>
                  <a:srgbClr val="FFFF00"/>
                </a:solidFill>
              </a:rPr>
              <a:t> like the beryl, and his face as the appearance of lightning, and his eyes as lamps of fire, and his arms and his feet like in </a:t>
            </a:r>
            <a:r>
              <a:rPr lang="en-US" dirty="0" err="1">
                <a:solidFill>
                  <a:srgbClr val="FFFF00"/>
                </a:solidFill>
              </a:rPr>
              <a:t>colour</a:t>
            </a:r>
            <a:r>
              <a:rPr lang="en-US" dirty="0">
                <a:solidFill>
                  <a:srgbClr val="FFFF00"/>
                </a:solidFill>
              </a:rPr>
              <a:t> to polished brass, and the voice of his words like the voice of a multitude. Daniel 10:6</a:t>
            </a:r>
            <a:endParaRPr lang="en-US" i="1" dirty="0">
              <a:solidFill>
                <a:srgbClr val="FFFF00"/>
              </a:solidFill>
            </a:endParaRPr>
          </a:p>
        </p:txBody>
      </p:sp>
      <p:sp>
        <p:nvSpPr>
          <p:cNvPr id="12" name="TextBox 11"/>
          <p:cNvSpPr txBox="1"/>
          <p:nvPr/>
        </p:nvSpPr>
        <p:spPr>
          <a:xfrm>
            <a:off x="8057068" y="2403880"/>
            <a:ext cx="3630765" cy="1631216"/>
          </a:xfrm>
          <a:prstGeom prst="rect">
            <a:avLst/>
          </a:prstGeom>
          <a:noFill/>
        </p:spPr>
        <p:txBody>
          <a:bodyPr wrap="square" rtlCol="0">
            <a:spAutoFit/>
          </a:bodyPr>
          <a:lstStyle/>
          <a:p>
            <a:r>
              <a:rPr lang="en-US" sz="2000" dirty="0">
                <a:solidFill>
                  <a:schemeClr val="bg1"/>
                </a:solidFill>
              </a:rPr>
              <a:t>Sole of the feet of a calf = smooth and shiny</a:t>
            </a:r>
          </a:p>
          <a:p>
            <a:endParaRPr lang="en-US" sz="2000" dirty="0">
              <a:solidFill>
                <a:schemeClr val="bg1"/>
              </a:solidFill>
            </a:endParaRPr>
          </a:p>
          <a:p>
            <a:r>
              <a:rPr lang="en-US" sz="2000" dirty="0">
                <a:solidFill>
                  <a:schemeClr val="bg1"/>
                </a:solidFill>
              </a:rPr>
              <a:t>Highly polished or burnished brass = amber is beautiful</a:t>
            </a:r>
            <a:endParaRPr lang="en-US" sz="1200" dirty="0">
              <a:solidFill>
                <a:schemeClr val="bg1"/>
              </a:solidFill>
              <a:latin typeface="Eurostile" pitchFamily="34" charset="0"/>
            </a:endParaRPr>
          </a:p>
        </p:txBody>
      </p:sp>
      <p:pic>
        <p:nvPicPr>
          <p:cNvPr id="10" name="Picture 12" descr="http://cfile223.uf.daum.net/image/132CCA4F4E6CBF492678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2385" y="1447562"/>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41745" y="4828981"/>
            <a:ext cx="3630765" cy="400110"/>
          </a:xfrm>
          <a:prstGeom prst="rect">
            <a:avLst/>
          </a:prstGeom>
          <a:noFill/>
        </p:spPr>
        <p:txBody>
          <a:bodyPr wrap="square" rtlCol="0">
            <a:spAutoFit/>
          </a:bodyPr>
          <a:lstStyle/>
          <a:p>
            <a:r>
              <a:rPr lang="en-US" sz="2000" dirty="0">
                <a:solidFill>
                  <a:schemeClr val="bg1"/>
                </a:solidFill>
              </a:rPr>
              <a:t>Daniel Sees the Lord as:</a:t>
            </a:r>
            <a:endParaRPr lang="en-US" sz="1200" dirty="0">
              <a:solidFill>
                <a:schemeClr val="bg1"/>
              </a:solidFill>
              <a:latin typeface="Eurostile" pitchFamily="34" charset="0"/>
            </a:endParaRPr>
          </a:p>
        </p:txBody>
      </p:sp>
    </p:spTree>
    <p:extLst>
      <p:ext uri="{BB962C8B-B14F-4D97-AF65-F5344CB8AC3E}">
        <p14:creationId xmlns:p14="http://schemas.microsoft.com/office/powerpoint/2010/main" val="227989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6373"/>
            <a:ext cx="8642406" cy="369332"/>
          </a:xfrm>
          <a:prstGeom prst="rect">
            <a:avLst/>
          </a:prstGeom>
          <a:noFill/>
        </p:spPr>
        <p:txBody>
          <a:bodyPr wrap="square" rtlCol="0">
            <a:spAutoFit/>
          </a:bodyPr>
          <a:lstStyle/>
          <a:p>
            <a:r>
              <a:rPr lang="en-US" dirty="0">
                <a:solidFill>
                  <a:schemeClr val="bg1"/>
                </a:solidFill>
              </a:rPr>
              <a:t>Ezekiel 1:9, 11</a:t>
            </a:r>
          </a:p>
        </p:txBody>
      </p:sp>
      <p:sp>
        <p:nvSpPr>
          <p:cNvPr id="6" name="TextBox 5"/>
          <p:cNvSpPr txBox="1"/>
          <p:nvPr/>
        </p:nvSpPr>
        <p:spPr>
          <a:xfrm>
            <a:off x="0" y="-20834"/>
            <a:ext cx="12192000" cy="1107996"/>
          </a:xfrm>
          <a:prstGeom prst="rect">
            <a:avLst/>
          </a:prstGeom>
          <a:noFill/>
        </p:spPr>
        <p:txBody>
          <a:bodyPr wrap="square" rtlCol="0">
            <a:spAutoFit/>
          </a:bodyPr>
          <a:lstStyle/>
          <a:p>
            <a:pPr algn="ctr" fontAlgn="base"/>
            <a:r>
              <a:rPr lang="en-US" sz="6600" dirty="0">
                <a:solidFill>
                  <a:schemeClr val="bg1"/>
                </a:solidFill>
                <a:latin typeface="Trebuchet MS" panose="020B0603020202020204" pitchFamily="34" charset="0"/>
              </a:rPr>
              <a:t>Wings Were Joined Together</a:t>
            </a:r>
          </a:p>
        </p:txBody>
      </p:sp>
      <p:sp>
        <p:nvSpPr>
          <p:cNvPr id="9" name="TextBox 8"/>
          <p:cNvSpPr txBox="1"/>
          <p:nvPr/>
        </p:nvSpPr>
        <p:spPr>
          <a:xfrm>
            <a:off x="10999380" y="6423087"/>
            <a:ext cx="1020850" cy="369332"/>
          </a:xfrm>
          <a:prstGeom prst="rect">
            <a:avLst/>
          </a:prstGeom>
          <a:noFill/>
        </p:spPr>
        <p:txBody>
          <a:bodyPr wrap="square" rtlCol="0">
            <a:spAutoFit/>
          </a:bodyPr>
          <a:lstStyle/>
          <a:p>
            <a:pPr algn="r"/>
            <a:r>
              <a:rPr lang="en-US" dirty="0">
                <a:solidFill>
                  <a:schemeClr val="bg1"/>
                </a:solidFill>
              </a:rPr>
              <a:t>(1)</a:t>
            </a:r>
          </a:p>
        </p:txBody>
      </p:sp>
      <p:pic>
        <p:nvPicPr>
          <p:cNvPr id="2" name="Picture 2" descr="http://d2rormqr1qwzpz.cloudfront.net/photos/2015/03/11/73934-12a-sc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488" b="33411"/>
          <a:stretch/>
        </p:blipFill>
        <p:spPr bwMode="auto">
          <a:xfrm>
            <a:off x="646834" y="4545178"/>
            <a:ext cx="4150744" cy="15939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assetsnffrgf-a.akamaihd.net/assets/m/ws13/20130415/ws13_20130415.art/402013285_univ_cnt_2_l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5576" y="4155357"/>
            <a:ext cx="4087327" cy="245239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722206" y="1087162"/>
            <a:ext cx="6747588" cy="3120760"/>
            <a:chOff x="2722206" y="1087162"/>
            <a:chExt cx="6747588" cy="3120760"/>
          </a:xfrm>
        </p:grpSpPr>
        <p:pic>
          <p:nvPicPr>
            <p:cNvPr id="1028" name="Picture 4" descr="https://pixabay.com/static/uploads/photo/2016/02/07/06/44/angel-1184179_960_72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2206" y="1087162"/>
              <a:ext cx="6747588" cy="31207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22845" y="2341740"/>
              <a:ext cx="5546310" cy="1323439"/>
            </a:xfrm>
            <a:prstGeom prst="rect">
              <a:avLst/>
            </a:prstGeom>
          </p:spPr>
          <p:txBody>
            <a:bodyPr wrap="square">
              <a:spAutoFit/>
            </a:bodyPr>
            <a:lstStyle/>
            <a:p>
              <a:pPr algn="ctr"/>
              <a:r>
                <a:rPr lang="en-US" sz="2000" b="1" dirty="0">
                  <a:solidFill>
                    <a:schemeClr val="bg1"/>
                  </a:solidFill>
                </a:rPr>
                <a:t>The creatures of Ezekiel’s vision were in complete harmony and unity. They moved as one, symbolizing the total unity that exists among all living things who submit to God’s will. </a:t>
              </a:r>
            </a:p>
          </p:txBody>
        </p:sp>
      </p:grpSp>
    </p:spTree>
    <p:extLst>
      <p:ext uri="{BB962C8B-B14F-4D97-AF65-F5344CB8AC3E}">
        <p14:creationId xmlns:p14="http://schemas.microsoft.com/office/powerpoint/2010/main" val="232794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6373"/>
            <a:ext cx="8642406" cy="369332"/>
          </a:xfrm>
          <a:prstGeom prst="rect">
            <a:avLst/>
          </a:prstGeom>
          <a:noFill/>
        </p:spPr>
        <p:txBody>
          <a:bodyPr wrap="square" rtlCol="0">
            <a:spAutoFit/>
          </a:bodyPr>
          <a:lstStyle/>
          <a:p>
            <a:r>
              <a:rPr lang="en-US" dirty="0">
                <a:solidFill>
                  <a:schemeClr val="bg1"/>
                </a:solidFill>
              </a:rPr>
              <a:t>Ezekiel 1:15-21</a:t>
            </a:r>
          </a:p>
        </p:txBody>
      </p:sp>
      <p:sp>
        <p:nvSpPr>
          <p:cNvPr id="6" name="TextBox 5"/>
          <p:cNvSpPr txBox="1"/>
          <p:nvPr/>
        </p:nvSpPr>
        <p:spPr>
          <a:xfrm>
            <a:off x="0" y="-20834"/>
            <a:ext cx="12192000" cy="1107996"/>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Four Wheels</a:t>
            </a:r>
          </a:p>
        </p:txBody>
      </p:sp>
      <p:sp>
        <p:nvSpPr>
          <p:cNvPr id="3" name="Rectangle 2"/>
          <p:cNvSpPr/>
          <p:nvPr/>
        </p:nvSpPr>
        <p:spPr>
          <a:xfrm>
            <a:off x="455959" y="1410004"/>
            <a:ext cx="4778515" cy="1938992"/>
          </a:xfrm>
          <a:prstGeom prst="rect">
            <a:avLst/>
          </a:prstGeom>
        </p:spPr>
        <p:txBody>
          <a:bodyPr wrap="square">
            <a:spAutoFit/>
          </a:bodyPr>
          <a:lstStyle/>
          <a:p>
            <a:r>
              <a:rPr lang="en-US" sz="2000" dirty="0">
                <a:solidFill>
                  <a:schemeClr val="bg1"/>
                </a:solidFill>
              </a:rPr>
              <a:t>He also saw four wheels that moved with the creatures. While some have attempted to explain what these figures and objects represent, the full meaning of Ezekiel’s vision has not yet been revealed to us by the Lord. </a:t>
            </a:r>
          </a:p>
        </p:txBody>
      </p:sp>
      <p:sp>
        <p:nvSpPr>
          <p:cNvPr id="5" name="Rectangle 4"/>
          <p:cNvSpPr/>
          <p:nvPr/>
        </p:nvSpPr>
        <p:spPr>
          <a:xfrm>
            <a:off x="7328450" y="4573134"/>
            <a:ext cx="4441372" cy="1477328"/>
          </a:xfrm>
          <a:prstGeom prst="rect">
            <a:avLst/>
          </a:prstGeom>
        </p:spPr>
        <p:txBody>
          <a:bodyPr wrap="square">
            <a:spAutoFit/>
          </a:bodyPr>
          <a:lstStyle/>
          <a:p>
            <a:r>
              <a:rPr lang="en-US" dirty="0">
                <a:solidFill>
                  <a:schemeClr val="bg1"/>
                </a:solidFill>
              </a:rPr>
              <a:t>At present the interpretation of Ezekiel’s vision has not been given to the Church, so the Lord does not hold His Saints accountable for understanding what is represented by the wheels</a:t>
            </a:r>
          </a:p>
        </p:txBody>
      </p:sp>
      <p:sp>
        <p:nvSpPr>
          <p:cNvPr id="9" name="TextBox 8"/>
          <p:cNvSpPr txBox="1"/>
          <p:nvPr/>
        </p:nvSpPr>
        <p:spPr>
          <a:xfrm>
            <a:off x="10999380" y="6423087"/>
            <a:ext cx="1020850" cy="369332"/>
          </a:xfrm>
          <a:prstGeom prst="rect">
            <a:avLst/>
          </a:prstGeom>
          <a:noFill/>
        </p:spPr>
        <p:txBody>
          <a:bodyPr wrap="square" rtlCol="0">
            <a:spAutoFit/>
          </a:bodyPr>
          <a:lstStyle/>
          <a:p>
            <a:pPr algn="r"/>
            <a:r>
              <a:rPr lang="en-US" dirty="0">
                <a:solidFill>
                  <a:schemeClr val="bg1"/>
                </a:solidFill>
              </a:rPr>
              <a:t>(1)</a:t>
            </a:r>
          </a:p>
        </p:txBody>
      </p:sp>
      <p:pic>
        <p:nvPicPr>
          <p:cNvPr id="8" name="Picture 14" descr="http://www.biblesearchers.com/hebrews/divine/creator_files/image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532" y="1148505"/>
            <a:ext cx="3856588" cy="28982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ldsseminary.files.wordpress.com/2012/05/img_025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566" y="3452715"/>
            <a:ext cx="6141163" cy="30705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673960" y="821549"/>
            <a:ext cx="4441372" cy="369332"/>
          </a:xfrm>
          <a:prstGeom prst="rect">
            <a:avLst/>
          </a:prstGeom>
        </p:spPr>
        <p:txBody>
          <a:bodyPr wrap="square">
            <a:spAutoFit/>
          </a:bodyPr>
          <a:lstStyle/>
          <a:p>
            <a:r>
              <a:rPr lang="en-US" dirty="0">
                <a:solidFill>
                  <a:schemeClr val="bg1"/>
                </a:solidFill>
              </a:rPr>
              <a:t>These are artist’s depiction of Ezekiel’s visions</a:t>
            </a:r>
          </a:p>
        </p:txBody>
      </p:sp>
    </p:spTree>
    <p:extLst>
      <p:ext uri="{BB962C8B-B14F-4D97-AF65-F5344CB8AC3E}">
        <p14:creationId xmlns:p14="http://schemas.microsoft.com/office/powerpoint/2010/main" val="306733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6373"/>
            <a:ext cx="8642406" cy="369332"/>
          </a:xfrm>
          <a:prstGeom prst="rect">
            <a:avLst/>
          </a:prstGeom>
          <a:noFill/>
        </p:spPr>
        <p:txBody>
          <a:bodyPr wrap="square" rtlCol="0">
            <a:spAutoFit/>
          </a:bodyPr>
          <a:lstStyle/>
          <a:p>
            <a:r>
              <a:rPr lang="en-US" dirty="0">
                <a:solidFill>
                  <a:schemeClr val="bg1"/>
                </a:solidFill>
              </a:rPr>
              <a:t>Ezekiel 1:26-28</a:t>
            </a:r>
          </a:p>
        </p:txBody>
      </p:sp>
      <p:sp>
        <p:nvSpPr>
          <p:cNvPr id="6" name="TextBox 5"/>
          <p:cNvSpPr txBox="1"/>
          <p:nvPr/>
        </p:nvSpPr>
        <p:spPr>
          <a:xfrm>
            <a:off x="0" y="-20834"/>
            <a:ext cx="12192000" cy="1107996"/>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God on the Throne</a:t>
            </a:r>
          </a:p>
        </p:txBody>
      </p:sp>
      <p:sp>
        <p:nvSpPr>
          <p:cNvPr id="3" name="Rectangle 2"/>
          <p:cNvSpPr/>
          <p:nvPr/>
        </p:nvSpPr>
        <p:spPr>
          <a:xfrm>
            <a:off x="717216" y="1764568"/>
            <a:ext cx="4778515" cy="3170099"/>
          </a:xfrm>
          <a:prstGeom prst="rect">
            <a:avLst/>
          </a:prstGeom>
        </p:spPr>
        <p:txBody>
          <a:bodyPr wrap="square">
            <a:spAutoFit/>
          </a:bodyPr>
          <a:lstStyle/>
          <a:p>
            <a:r>
              <a:rPr lang="en-US" sz="2000" dirty="0">
                <a:solidFill>
                  <a:schemeClr val="bg1"/>
                </a:solidFill>
              </a:rPr>
              <a:t>Ezekiel saw a firmament, or expanse, above or over the creatures. Above the firmament Ezekiel saw God sitting on His throne in His glory. </a:t>
            </a:r>
          </a:p>
          <a:p>
            <a:endParaRPr lang="en-US" sz="2000" dirty="0">
              <a:solidFill>
                <a:schemeClr val="bg1"/>
              </a:solidFill>
            </a:endParaRPr>
          </a:p>
          <a:p>
            <a:r>
              <a:rPr lang="en-US" sz="2000" dirty="0">
                <a:solidFill>
                  <a:schemeClr val="bg1"/>
                </a:solidFill>
              </a:rPr>
              <a:t>Ezekiel used several terms to describe the brilliance, beauty, and glory of God. Then, as a humble witness to such glory, beauty, and majesty, he fell upon his face in awe and reverent submission.  </a:t>
            </a:r>
          </a:p>
        </p:txBody>
      </p:sp>
      <p:sp>
        <p:nvSpPr>
          <p:cNvPr id="9" name="TextBox 8"/>
          <p:cNvSpPr txBox="1"/>
          <p:nvPr/>
        </p:nvSpPr>
        <p:spPr>
          <a:xfrm>
            <a:off x="10999380" y="6423087"/>
            <a:ext cx="1020850" cy="369332"/>
          </a:xfrm>
          <a:prstGeom prst="rect">
            <a:avLst/>
          </a:prstGeom>
          <a:noFill/>
        </p:spPr>
        <p:txBody>
          <a:bodyPr wrap="square" rtlCol="0">
            <a:spAutoFit/>
          </a:bodyPr>
          <a:lstStyle/>
          <a:p>
            <a:pPr algn="r"/>
            <a:r>
              <a:rPr lang="en-US" dirty="0">
                <a:solidFill>
                  <a:schemeClr val="bg1"/>
                </a:solidFill>
              </a:rPr>
              <a:t>(1)</a:t>
            </a:r>
          </a:p>
        </p:txBody>
      </p:sp>
      <p:pic>
        <p:nvPicPr>
          <p:cNvPr id="12" name="Picture 4" descr="http://1.bp.blogspot.com/-hSG7nIvwo94/TYmGFvdDF6I/AAAAAAAAADg/kM-zAYAbFhY/s1600/_Ezekiel%2527s%2BVision%2BMM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401" y="1198701"/>
            <a:ext cx="3807907" cy="4763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92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6373"/>
            <a:ext cx="8642406" cy="369332"/>
          </a:xfrm>
          <a:prstGeom prst="rect">
            <a:avLst/>
          </a:prstGeom>
          <a:noFill/>
        </p:spPr>
        <p:txBody>
          <a:bodyPr wrap="square" rtlCol="0">
            <a:spAutoFit/>
          </a:bodyPr>
          <a:lstStyle/>
          <a:p>
            <a:r>
              <a:rPr lang="en-US" dirty="0">
                <a:solidFill>
                  <a:schemeClr val="bg1"/>
                </a:solidFill>
              </a:rPr>
              <a:t>Ezekiel 2:4-7</a:t>
            </a:r>
          </a:p>
        </p:txBody>
      </p:sp>
      <p:sp>
        <p:nvSpPr>
          <p:cNvPr id="6" name="TextBox 5"/>
          <p:cNvSpPr txBox="1"/>
          <p:nvPr/>
        </p:nvSpPr>
        <p:spPr>
          <a:xfrm>
            <a:off x="0" y="-20834"/>
            <a:ext cx="12192000" cy="1107996"/>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Impudent Children</a:t>
            </a:r>
          </a:p>
        </p:txBody>
      </p:sp>
      <p:sp>
        <p:nvSpPr>
          <p:cNvPr id="3" name="Rectangle 2"/>
          <p:cNvSpPr/>
          <p:nvPr/>
        </p:nvSpPr>
        <p:spPr>
          <a:xfrm>
            <a:off x="3544392" y="998646"/>
            <a:ext cx="6019486" cy="400110"/>
          </a:xfrm>
          <a:prstGeom prst="rect">
            <a:avLst/>
          </a:prstGeom>
        </p:spPr>
        <p:txBody>
          <a:bodyPr wrap="square">
            <a:spAutoFit/>
          </a:bodyPr>
          <a:lstStyle/>
          <a:p>
            <a:r>
              <a:rPr lang="en-US" sz="2000" dirty="0">
                <a:solidFill>
                  <a:schemeClr val="bg1"/>
                </a:solidFill>
              </a:rPr>
              <a:t>stubbornness and an unwillingness to change. </a:t>
            </a:r>
          </a:p>
        </p:txBody>
      </p:sp>
      <p:pic>
        <p:nvPicPr>
          <p:cNvPr id="3074" name="Picture 2" descr="https://visiblechild.files.wordpress.com/2015/09/stubbornchi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920" y="1587745"/>
            <a:ext cx="3056502" cy="22793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4.bp.blogspot.com/-hHoMCtD3QWE/VmYCp6FJnuI/AAAAAAAADrc/y1W2KghFzKE/s1600/Pouting%2Bgir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169" y="1464564"/>
            <a:ext cx="3087978" cy="20586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cdn2.momjunction.com/wp-content/uploads/2015/05/Stubborn-Teenager1.jpg"/>
          <p:cNvPicPr>
            <a:picLocks noChangeAspect="1" noChangeArrowheads="1"/>
          </p:cNvPicPr>
          <p:nvPr/>
        </p:nvPicPr>
        <p:blipFill rotWithShape="1">
          <a:blip r:embed="rId5">
            <a:extLst>
              <a:ext uri="{28A0092B-C50C-407E-A947-70E740481C1C}">
                <a14:useLocalDpi xmlns:a14="http://schemas.microsoft.com/office/drawing/2010/main" val="0"/>
              </a:ext>
            </a:extLst>
          </a:blip>
          <a:srcRect l="42357" t="35129" r="21997" b="17932"/>
          <a:stretch/>
        </p:blipFill>
        <p:spPr bwMode="auto">
          <a:xfrm>
            <a:off x="2789853" y="4056049"/>
            <a:ext cx="2926022" cy="25686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36615" y="1924446"/>
            <a:ext cx="2836506" cy="1200329"/>
          </a:xfrm>
          <a:prstGeom prst="rect">
            <a:avLst/>
          </a:prstGeom>
        </p:spPr>
        <p:txBody>
          <a:bodyPr wrap="square">
            <a:spAutoFit/>
          </a:bodyPr>
          <a:lstStyle/>
          <a:p>
            <a:r>
              <a:rPr lang="en-US" dirty="0">
                <a:solidFill>
                  <a:schemeClr val="bg1"/>
                </a:solidFill>
                <a:latin typeface="Calibri" panose="020F0502020204030204" pitchFamily="34" charset="0"/>
              </a:rPr>
              <a:t>Briers, thorns, and scorpions = the difficulties Ezekiel would face as he taught the people.</a:t>
            </a:r>
            <a:endParaRPr lang="en-US" dirty="0">
              <a:solidFill>
                <a:schemeClr val="bg1"/>
              </a:solidFill>
            </a:endParaRPr>
          </a:p>
        </p:txBody>
      </p:sp>
      <p:pic>
        <p:nvPicPr>
          <p:cNvPr id="3082" name="Picture 10" descr="http://starcasm.net/wp-content/uploads/2012/10/Colton_Haynes_Jackson_Teen_Wolf.jpeg"/>
          <p:cNvPicPr>
            <a:picLocks noChangeAspect="1" noChangeArrowheads="1"/>
          </p:cNvPicPr>
          <p:nvPr/>
        </p:nvPicPr>
        <p:blipFill rotWithShape="1">
          <a:blip r:embed="rId6">
            <a:extLst>
              <a:ext uri="{28A0092B-C50C-407E-A947-70E740481C1C}">
                <a14:useLocalDpi xmlns:a14="http://schemas.microsoft.com/office/drawing/2010/main" val="0"/>
              </a:ext>
            </a:extLst>
          </a:blip>
          <a:srcRect l="18593" t="9606" r="31588" b="57260"/>
          <a:stretch/>
        </p:blipFill>
        <p:spPr bwMode="auto">
          <a:xfrm>
            <a:off x="7176116" y="3922695"/>
            <a:ext cx="2659224" cy="2652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02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5683" y="1087162"/>
            <a:ext cx="8642406" cy="5078313"/>
          </a:xfrm>
          <a:prstGeom prst="rect">
            <a:avLst/>
          </a:prstGeom>
          <a:noFill/>
        </p:spPr>
        <p:txBody>
          <a:bodyPr wrap="square" rtlCol="0">
            <a:spAutoFit/>
          </a:bodyPr>
          <a:lstStyle/>
          <a:p>
            <a:r>
              <a:rPr lang="en-US" dirty="0">
                <a:solidFill>
                  <a:schemeClr val="bg1"/>
                </a:solidFill>
              </a:rPr>
              <a:t>He was of the lineage of </a:t>
            </a:r>
            <a:r>
              <a:rPr lang="en-US" dirty="0" err="1">
                <a:solidFill>
                  <a:schemeClr val="bg1"/>
                </a:solidFill>
              </a:rPr>
              <a:t>Zadok</a:t>
            </a:r>
            <a:r>
              <a:rPr lang="en-US" dirty="0">
                <a:solidFill>
                  <a:schemeClr val="bg1"/>
                </a:solidFill>
              </a:rPr>
              <a:t>; the son of </a:t>
            </a:r>
            <a:r>
              <a:rPr lang="en-US" dirty="0" err="1">
                <a:solidFill>
                  <a:schemeClr val="bg1"/>
                </a:solidFill>
              </a:rPr>
              <a:t>Buzi</a:t>
            </a:r>
            <a:r>
              <a:rPr lang="en-US" dirty="0">
                <a:solidFill>
                  <a:schemeClr val="bg1"/>
                </a:solidFill>
              </a:rPr>
              <a:t>, in the land of the Chaldeans by the river </a:t>
            </a:r>
            <a:r>
              <a:rPr lang="en-US" dirty="0" err="1">
                <a:solidFill>
                  <a:schemeClr val="bg1"/>
                </a:solidFill>
              </a:rPr>
              <a:t>Chebar</a:t>
            </a:r>
            <a:r>
              <a:rPr lang="en-US" dirty="0">
                <a:solidFill>
                  <a:schemeClr val="bg1"/>
                </a:solidFill>
              </a:rPr>
              <a:t> (Tel Abib)</a:t>
            </a:r>
          </a:p>
          <a:p>
            <a:endParaRPr lang="en-US" dirty="0">
              <a:solidFill>
                <a:schemeClr val="bg1"/>
              </a:solidFill>
            </a:endParaRPr>
          </a:p>
          <a:p>
            <a:r>
              <a:rPr lang="en-US" dirty="0">
                <a:solidFill>
                  <a:schemeClr val="bg1"/>
                </a:solidFill>
              </a:rPr>
              <a:t>His name means God will strengthen.</a:t>
            </a:r>
          </a:p>
          <a:p>
            <a:endParaRPr lang="en-US" dirty="0">
              <a:solidFill>
                <a:schemeClr val="bg1"/>
              </a:solidFill>
            </a:endParaRPr>
          </a:p>
          <a:p>
            <a:r>
              <a:rPr lang="en-US" dirty="0">
                <a:solidFill>
                  <a:schemeClr val="bg1"/>
                </a:solidFill>
              </a:rPr>
              <a:t>He was carried away into Babylon by Nebuchadnezzar along with </a:t>
            </a:r>
            <a:r>
              <a:rPr lang="en-US" dirty="0" err="1">
                <a:solidFill>
                  <a:schemeClr val="bg1"/>
                </a:solidFill>
              </a:rPr>
              <a:t>Jehoiachin</a:t>
            </a:r>
            <a:r>
              <a:rPr lang="en-US" dirty="0">
                <a:solidFill>
                  <a:schemeClr val="bg1"/>
                </a:solidFill>
              </a:rPr>
              <a:t> (King of Judah) and prophesied during the period of 592-570 B.C.</a:t>
            </a:r>
          </a:p>
          <a:p>
            <a:endParaRPr lang="en-US" dirty="0">
              <a:solidFill>
                <a:schemeClr val="bg1"/>
              </a:solidFill>
            </a:endParaRPr>
          </a:p>
          <a:p>
            <a:r>
              <a:rPr lang="en-US" dirty="0">
                <a:solidFill>
                  <a:schemeClr val="bg1"/>
                </a:solidFill>
              </a:rPr>
              <a:t>Ezekiel’s family must have been considered prominent and influential, for, according to the account in 2 Kings 24:14–16, mostly the ‘chief men of the land’ were taken captive</a:t>
            </a:r>
          </a:p>
          <a:p>
            <a:endParaRPr lang="en-US" dirty="0">
              <a:solidFill>
                <a:schemeClr val="bg1"/>
              </a:solidFill>
            </a:endParaRPr>
          </a:p>
          <a:p>
            <a:r>
              <a:rPr lang="en-US" dirty="0">
                <a:solidFill>
                  <a:schemeClr val="bg1"/>
                </a:solidFill>
              </a:rPr>
              <a:t>He was granted extraordinary vision and provided consequences of apostasy, idolatry, repentance covenants and the blessing of being heirs with the Good Shepherd</a:t>
            </a:r>
          </a:p>
          <a:p>
            <a:endParaRPr lang="en-US" dirty="0">
              <a:solidFill>
                <a:schemeClr val="bg1"/>
              </a:solidFill>
            </a:endParaRPr>
          </a:p>
          <a:p>
            <a:r>
              <a:rPr lang="en-US" dirty="0">
                <a:solidFill>
                  <a:schemeClr val="bg1"/>
                </a:solidFill>
              </a:rPr>
              <a:t>He saw beyond the tragedies of his era to a future time of renewal when the Lord would gather His people, give them “a new heart” and “a new spirit,” and help them live His laws</a:t>
            </a:r>
          </a:p>
          <a:p>
            <a:endParaRPr lang="en-US" dirty="0">
              <a:solidFill>
                <a:schemeClr val="bg1"/>
              </a:solidFill>
            </a:endParaRPr>
          </a:p>
          <a:p>
            <a:r>
              <a:rPr lang="en-US" dirty="0">
                <a:solidFill>
                  <a:schemeClr val="bg1"/>
                </a:solidFill>
              </a:rPr>
              <a:t>He prophesied of the miraculous events of the coming of the Book of Mormon</a:t>
            </a:r>
          </a:p>
        </p:txBody>
      </p:sp>
      <p:sp>
        <p:nvSpPr>
          <p:cNvPr id="6" name="TextBox 5"/>
          <p:cNvSpPr txBox="1"/>
          <p:nvPr/>
        </p:nvSpPr>
        <p:spPr>
          <a:xfrm>
            <a:off x="0" y="-20834"/>
            <a:ext cx="12192000" cy="1107996"/>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Ezekiel </a:t>
            </a:r>
          </a:p>
        </p:txBody>
      </p:sp>
      <p:grpSp>
        <p:nvGrpSpPr>
          <p:cNvPr id="7" name="Group 6"/>
          <p:cNvGrpSpPr/>
          <p:nvPr/>
        </p:nvGrpSpPr>
        <p:grpSpPr>
          <a:xfrm>
            <a:off x="9256027" y="1917005"/>
            <a:ext cx="1670060" cy="3506253"/>
            <a:chOff x="990600" y="837146"/>
            <a:chExt cx="1670060" cy="3506253"/>
          </a:xfrm>
        </p:grpSpPr>
        <p:sp>
          <p:nvSpPr>
            <p:cNvPr id="8" name="Cloud 7"/>
            <p:cNvSpPr/>
            <p:nvPr/>
          </p:nvSpPr>
          <p:spPr>
            <a:xfrm rot="1652747">
              <a:off x="1327221" y="1337134"/>
              <a:ext cx="1062547" cy="121163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9671902">
              <a:off x="2303506" y="2638851"/>
              <a:ext cx="357154"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647766">
              <a:off x="990600" y="2578106"/>
              <a:ext cx="337159"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352409">
              <a:off x="1920476" y="3754200"/>
              <a:ext cx="311632"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647766">
              <a:off x="1562214" y="3742546"/>
              <a:ext cx="310141"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169292">
              <a:off x="1884384" y="1990222"/>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790291">
              <a:off x="1157966" y="1955787"/>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353756" y="1972080"/>
              <a:ext cx="992877" cy="207364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93270" y="1725922"/>
              <a:ext cx="268108" cy="49320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452739" y="2847970"/>
              <a:ext cx="795354" cy="201916"/>
              <a:chOff x="5757466" y="264089"/>
              <a:chExt cx="1615640" cy="353036"/>
            </a:xfrm>
            <a:solidFill>
              <a:schemeClr val="tx2">
                <a:lumMod val="40000"/>
                <a:lumOff val="60000"/>
              </a:schemeClr>
            </a:solidFill>
          </p:grpSpPr>
          <p:sp>
            <p:nvSpPr>
              <p:cNvPr id="27" name="Rounded Rectangle 26"/>
              <p:cNvSpPr/>
              <p:nvPr/>
            </p:nvSpPr>
            <p:spPr>
              <a:xfrm>
                <a:off x="5757466" y="264089"/>
                <a:ext cx="1615640" cy="35303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rot="2670115">
                <a:off x="5867287" y="296724"/>
                <a:ext cx="309012" cy="302447"/>
                <a:chOff x="5757466" y="974350"/>
                <a:chExt cx="1743980" cy="1706926"/>
              </a:xfrm>
              <a:grpFill/>
            </p:grpSpPr>
            <p:sp>
              <p:nvSpPr>
                <p:cNvPr id="44" name="Donut 43"/>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44"/>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onut 45"/>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28"/>
              <p:cNvGrpSpPr/>
              <p:nvPr/>
            </p:nvGrpSpPr>
            <p:grpSpPr>
              <a:xfrm rot="2670115">
                <a:off x="6254818" y="301079"/>
                <a:ext cx="309012" cy="302447"/>
                <a:chOff x="5757466" y="974350"/>
                <a:chExt cx="1743980" cy="1706926"/>
              </a:xfrm>
              <a:grpFill/>
            </p:grpSpPr>
            <p:sp>
              <p:nvSpPr>
                <p:cNvPr id="40" name="Donut 39"/>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42"/>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p:cNvGrpSpPr/>
              <p:nvPr/>
            </p:nvGrpSpPr>
            <p:grpSpPr>
              <a:xfrm rot="2670115">
                <a:off x="6629286" y="301078"/>
                <a:ext cx="309012" cy="302447"/>
                <a:chOff x="5757466" y="974350"/>
                <a:chExt cx="1743980" cy="1706926"/>
              </a:xfrm>
              <a:grpFill/>
            </p:grpSpPr>
            <p:sp>
              <p:nvSpPr>
                <p:cNvPr id="36" name="Donut 35"/>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p:cNvGrpSpPr/>
              <p:nvPr/>
            </p:nvGrpSpPr>
            <p:grpSpPr>
              <a:xfrm rot="2670115">
                <a:off x="7012464" y="292369"/>
                <a:ext cx="309012" cy="302447"/>
                <a:chOff x="5757466" y="974350"/>
                <a:chExt cx="1743980" cy="1706926"/>
              </a:xfrm>
              <a:grpFill/>
            </p:grpSpPr>
            <p:sp>
              <p:nvSpPr>
                <p:cNvPr id="32" name="Donut 31"/>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8" name="Trapezoid 17"/>
            <p:cNvSpPr/>
            <p:nvPr/>
          </p:nvSpPr>
          <p:spPr>
            <a:xfrm rot="360163">
              <a:off x="1367413" y="1992038"/>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1155958">
              <a:off x="1946035" y="2010215"/>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1652747">
              <a:off x="1288458" y="929756"/>
              <a:ext cx="1062547" cy="1211630"/>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86278" y="1055496"/>
              <a:ext cx="704188" cy="10754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5145672">
              <a:off x="1621272" y="729955"/>
              <a:ext cx="462489" cy="676872"/>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505855" y="1054971"/>
              <a:ext cx="170917" cy="17156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51920" y="1107335"/>
              <a:ext cx="227032" cy="16018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75216">
              <a:off x="2190466" y="1520860"/>
              <a:ext cx="207439" cy="459662"/>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318728" y="1759606"/>
              <a:ext cx="220241" cy="324958"/>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10999380" y="6423087"/>
            <a:ext cx="1020850" cy="369332"/>
          </a:xfrm>
          <a:prstGeom prst="rect">
            <a:avLst/>
          </a:prstGeom>
          <a:noFill/>
        </p:spPr>
        <p:txBody>
          <a:bodyPr wrap="square" rtlCol="0">
            <a:spAutoFit/>
          </a:bodyPr>
          <a:lstStyle/>
          <a:p>
            <a:pPr algn="r"/>
            <a:r>
              <a:rPr lang="en-US" dirty="0">
                <a:solidFill>
                  <a:schemeClr val="bg1"/>
                </a:solidFill>
              </a:rPr>
              <a:t>(2, 3)</a:t>
            </a:r>
          </a:p>
        </p:txBody>
      </p:sp>
    </p:spTree>
    <p:extLst>
      <p:ext uri="{BB962C8B-B14F-4D97-AF65-F5344CB8AC3E}">
        <p14:creationId xmlns:p14="http://schemas.microsoft.com/office/powerpoint/2010/main" val="302875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6373"/>
            <a:ext cx="8642406" cy="369332"/>
          </a:xfrm>
          <a:prstGeom prst="rect">
            <a:avLst/>
          </a:prstGeom>
          <a:noFill/>
        </p:spPr>
        <p:txBody>
          <a:bodyPr wrap="square" rtlCol="0">
            <a:spAutoFit/>
          </a:bodyPr>
          <a:lstStyle/>
          <a:p>
            <a:r>
              <a:rPr lang="en-US" dirty="0">
                <a:solidFill>
                  <a:schemeClr val="bg1"/>
                </a:solidFill>
              </a:rPr>
              <a:t>Ezekiel 2:4-14 </a:t>
            </a:r>
          </a:p>
        </p:txBody>
      </p:sp>
      <p:sp>
        <p:nvSpPr>
          <p:cNvPr id="6" name="TextBox 5"/>
          <p:cNvSpPr txBox="1"/>
          <p:nvPr/>
        </p:nvSpPr>
        <p:spPr>
          <a:xfrm>
            <a:off x="0" y="-20834"/>
            <a:ext cx="12192000" cy="1107996"/>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Ezekiel Receives His Call</a:t>
            </a:r>
          </a:p>
        </p:txBody>
      </p:sp>
      <p:sp>
        <p:nvSpPr>
          <p:cNvPr id="7" name="Rectangle 6"/>
          <p:cNvSpPr/>
          <p:nvPr/>
        </p:nvSpPr>
        <p:spPr>
          <a:xfrm>
            <a:off x="687356" y="1500970"/>
            <a:ext cx="3184848" cy="1200329"/>
          </a:xfrm>
          <a:prstGeom prst="rect">
            <a:avLst/>
          </a:prstGeom>
        </p:spPr>
        <p:txBody>
          <a:bodyPr wrap="square">
            <a:spAutoFit/>
          </a:bodyPr>
          <a:lstStyle/>
          <a:p>
            <a:r>
              <a:rPr lang="en-US" dirty="0">
                <a:solidFill>
                  <a:schemeClr val="bg1"/>
                </a:solidFill>
                <a:latin typeface="Calibri" panose="020F0502020204030204" pitchFamily="34" charset="0"/>
              </a:rPr>
              <a:t>Facing Opposition:</a:t>
            </a:r>
          </a:p>
          <a:p>
            <a:r>
              <a:rPr lang="en-US" dirty="0">
                <a:solidFill>
                  <a:schemeClr val="bg1"/>
                </a:solidFill>
                <a:latin typeface="Calibri" panose="020F0502020204030204" pitchFamily="34" charset="0"/>
              </a:rPr>
              <a:t>The Lord had strengthened Ezekiel’s resolve to teach the rebellious children of Israel.</a:t>
            </a:r>
            <a:endParaRPr lang="en-US" dirty="0">
              <a:solidFill>
                <a:schemeClr val="bg1"/>
              </a:solidFill>
            </a:endParaRPr>
          </a:p>
        </p:txBody>
      </p:sp>
      <p:sp>
        <p:nvSpPr>
          <p:cNvPr id="12" name="Rectangle 11"/>
          <p:cNvSpPr/>
          <p:nvPr/>
        </p:nvSpPr>
        <p:spPr>
          <a:xfrm>
            <a:off x="2769636" y="970901"/>
            <a:ext cx="6652727" cy="646331"/>
          </a:xfrm>
          <a:prstGeom prst="rect">
            <a:avLst/>
          </a:prstGeom>
        </p:spPr>
        <p:txBody>
          <a:bodyPr wrap="square">
            <a:spAutoFit/>
          </a:bodyPr>
          <a:lstStyle/>
          <a:p>
            <a:pPr algn="ctr"/>
            <a:r>
              <a:rPr lang="en-US" dirty="0">
                <a:solidFill>
                  <a:srgbClr val="FFFF00"/>
                </a:solidFill>
                <a:latin typeface="Calibri" panose="020F0502020204030204" pitchFamily="34" charset="0"/>
              </a:rPr>
              <a:t>His call was not only to the Exiles, but to all the 12 Tribes… wherever they may be</a:t>
            </a:r>
            <a:endParaRPr lang="en-US" dirty="0">
              <a:solidFill>
                <a:srgbClr val="FFFF00"/>
              </a:solidFill>
            </a:endParaRPr>
          </a:p>
        </p:txBody>
      </p:sp>
      <p:sp>
        <p:nvSpPr>
          <p:cNvPr id="8" name="Rectangle 7"/>
          <p:cNvSpPr/>
          <p:nvPr/>
        </p:nvSpPr>
        <p:spPr>
          <a:xfrm>
            <a:off x="7688424" y="3126806"/>
            <a:ext cx="3984171" cy="923330"/>
          </a:xfrm>
          <a:prstGeom prst="rect">
            <a:avLst/>
          </a:prstGeom>
        </p:spPr>
        <p:txBody>
          <a:bodyPr wrap="square">
            <a:spAutoFit/>
          </a:bodyPr>
          <a:lstStyle/>
          <a:p>
            <a:r>
              <a:rPr lang="en-US" i="1" dirty="0">
                <a:solidFill>
                  <a:srgbClr val="FFFF00"/>
                </a:solidFill>
                <a:latin typeface="Palatino"/>
              </a:rPr>
              <a:t>Behold, I have made thy face strong against their faces, and thy forehead strong against their foreheads.</a:t>
            </a:r>
            <a:endParaRPr lang="en-US" i="1" dirty="0">
              <a:solidFill>
                <a:srgbClr val="FFFF00"/>
              </a:solidFill>
            </a:endParaRPr>
          </a:p>
        </p:txBody>
      </p:sp>
      <p:sp>
        <p:nvSpPr>
          <p:cNvPr id="9" name="Rectangle 8"/>
          <p:cNvSpPr/>
          <p:nvPr/>
        </p:nvSpPr>
        <p:spPr>
          <a:xfrm>
            <a:off x="8642406" y="2756680"/>
            <a:ext cx="1787669" cy="369332"/>
          </a:xfrm>
          <a:prstGeom prst="rect">
            <a:avLst/>
          </a:prstGeom>
        </p:spPr>
        <p:txBody>
          <a:bodyPr wrap="none">
            <a:spAutoFit/>
          </a:bodyPr>
          <a:lstStyle/>
          <a:p>
            <a:r>
              <a:rPr lang="en-US" dirty="0">
                <a:solidFill>
                  <a:schemeClr val="bg1"/>
                </a:solidFill>
                <a:latin typeface="Palatino"/>
              </a:rPr>
              <a:t>harder than flint</a:t>
            </a:r>
            <a:endParaRPr lang="en-US" dirty="0">
              <a:solidFill>
                <a:schemeClr val="bg1"/>
              </a:solidFill>
            </a:endParaRPr>
          </a:p>
        </p:txBody>
      </p:sp>
      <p:sp>
        <p:nvSpPr>
          <p:cNvPr id="11" name="Rectangle 10"/>
          <p:cNvSpPr/>
          <p:nvPr/>
        </p:nvSpPr>
        <p:spPr>
          <a:xfrm>
            <a:off x="2407298" y="4900805"/>
            <a:ext cx="8097416" cy="1754326"/>
          </a:xfrm>
          <a:prstGeom prst="rect">
            <a:avLst/>
          </a:prstGeom>
        </p:spPr>
        <p:txBody>
          <a:bodyPr wrap="square">
            <a:spAutoFit/>
          </a:bodyPr>
          <a:lstStyle/>
          <a:p>
            <a:pPr fontAlgn="base"/>
            <a:r>
              <a:rPr lang="en-US" i="1" dirty="0">
                <a:solidFill>
                  <a:schemeClr val="bg1"/>
                </a:solidFill>
                <a:latin typeface="Palatino"/>
              </a:rPr>
              <a:t> I heard also the noise of the wings of the living creatures that touched one another, and the noise of the wheels over against them, and a noise of a great rushing.</a:t>
            </a:r>
          </a:p>
          <a:p>
            <a:pPr fontAlgn="base"/>
            <a:endParaRPr lang="en-US" i="1" dirty="0">
              <a:solidFill>
                <a:schemeClr val="bg1"/>
              </a:solidFill>
              <a:latin typeface="Palatino"/>
            </a:endParaRPr>
          </a:p>
          <a:p>
            <a:pPr fontAlgn="base"/>
            <a:r>
              <a:rPr lang="en-US" i="1" dirty="0">
                <a:solidFill>
                  <a:schemeClr val="bg1"/>
                </a:solidFill>
                <a:latin typeface="Palatino"/>
              </a:rPr>
              <a:t>So the spirit lifted me up, and took me away, and I went in bitterness, in the heat of my spirit; but the hand of the </a:t>
            </a:r>
            <a:r>
              <a:rPr lang="en-US" i="1" cap="small" dirty="0">
                <a:solidFill>
                  <a:schemeClr val="bg1"/>
                </a:solidFill>
                <a:latin typeface="Palatino"/>
              </a:rPr>
              <a:t>Lord</a:t>
            </a:r>
            <a:r>
              <a:rPr lang="en-US" i="1" dirty="0">
                <a:solidFill>
                  <a:schemeClr val="bg1"/>
                </a:solidFill>
                <a:latin typeface="Palatino"/>
              </a:rPr>
              <a:t> was strong upon me.</a:t>
            </a:r>
            <a:endParaRPr lang="en-US" b="0" i="1" dirty="0">
              <a:solidFill>
                <a:schemeClr val="bg1"/>
              </a:solidFill>
              <a:effectLst/>
              <a:latin typeface="Palatino"/>
            </a:endParaRPr>
          </a:p>
        </p:txBody>
      </p:sp>
      <p:pic>
        <p:nvPicPr>
          <p:cNvPr id="4098" name="Picture 2" descr="http://a4.files.biography.com/image/upload/c_fit,cs_srgb,dpr_1.0,h_1200,q_80,w_1200/MTE5NDg0MDU0OTYwODk5NTk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7342" y="1677687"/>
            <a:ext cx="3070854" cy="3070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84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6373"/>
            <a:ext cx="8642406" cy="369332"/>
          </a:xfrm>
          <a:prstGeom prst="rect">
            <a:avLst/>
          </a:prstGeom>
          <a:noFill/>
        </p:spPr>
        <p:txBody>
          <a:bodyPr wrap="square" rtlCol="0">
            <a:spAutoFit/>
          </a:bodyPr>
          <a:lstStyle/>
          <a:p>
            <a:r>
              <a:rPr lang="en-US" dirty="0">
                <a:solidFill>
                  <a:schemeClr val="bg1"/>
                </a:solidFill>
              </a:rPr>
              <a:t>Ezekiel 2:9-10</a:t>
            </a:r>
          </a:p>
        </p:txBody>
      </p:sp>
      <p:sp>
        <p:nvSpPr>
          <p:cNvPr id="6" name="TextBox 5"/>
          <p:cNvSpPr txBox="1"/>
          <p:nvPr/>
        </p:nvSpPr>
        <p:spPr>
          <a:xfrm>
            <a:off x="0" y="-20834"/>
            <a:ext cx="12192000" cy="1107996"/>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Roll of the Book</a:t>
            </a:r>
          </a:p>
        </p:txBody>
      </p:sp>
      <p:sp>
        <p:nvSpPr>
          <p:cNvPr id="3" name="Rectangle 2"/>
          <p:cNvSpPr/>
          <p:nvPr/>
        </p:nvSpPr>
        <p:spPr>
          <a:xfrm>
            <a:off x="1137094" y="4405029"/>
            <a:ext cx="4778515" cy="1631216"/>
          </a:xfrm>
          <a:prstGeom prst="rect">
            <a:avLst/>
          </a:prstGeom>
        </p:spPr>
        <p:txBody>
          <a:bodyPr wrap="square">
            <a:spAutoFit/>
          </a:bodyPr>
          <a:lstStyle/>
          <a:p>
            <a:r>
              <a:rPr lang="en-US" sz="2000" i="1" dirty="0">
                <a:solidFill>
                  <a:srgbClr val="FFFF00"/>
                </a:solidFill>
              </a:rPr>
              <a:t>We are to understand that it was a mission, and an ordinance, for him to gather the tribes of Israel; behold, this is Elias, who, as it is written, must come and restore all things. D&amp;C 77:14</a:t>
            </a:r>
          </a:p>
        </p:txBody>
      </p:sp>
      <p:pic>
        <p:nvPicPr>
          <p:cNvPr id="2050" name="Picture 2" descr="http://2.bp.blogspot.com/-CVi6KIvA99Q/UuFn9hY5uNI/AAAAAAAAAI4/bCUyZIyQr6c/s1600/8+VISION+OF+THE+FLYING+SCRO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353" y="3271184"/>
            <a:ext cx="4370971" cy="3278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8734" y="1107996"/>
            <a:ext cx="4425820" cy="2677656"/>
          </a:xfrm>
          <a:prstGeom prst="rect">
            <a:avLst/>
          </a:prstGeom>
        </p:spPr>
        <p:txBody>
          <a:bodyPr wrap="square">
            <a:spAutoFit/>
          </a:bodyPr>
          <a:lstStyle/>
          <a:p>
            <a:pPr fontAlgn="base"/>
            <a:r>
              <a:rPr lang="en-US" sz="2400" dirty="0">
                <a:solidFill>
                  <a:schemeClr val="bg1"/>
                </a:solidFill>
                <a:latin typeface="Palatino"/>
              </a:rPr>
              <a:t>John saw a Little Book:</a:t>
            </a:r>
          </a:p>
          <a:p>
            <a:pPr fontAlgn="base"/>
            <a:r>
              <a:rPr lang="en-US" i="1" dirty="0">
                <a:solidFill>
                  <a:srgbClr val="FFFF00"/>
                </a:solidFill>
                <a:latin typeface="Palatino"/>
              </a:rPr>
              <a:t> And I saw another mighty angel come down from heaven, clothed with a cloud: and a rainbow was upon his head, and his face was as it were the sun, and his feet as pillars of fire:</a:t>
            </a:r>
          </a:p>
          <a:p>
            <a:pPr fontAlgn="base"/>
            <a:r>
              <a:rPr lang="en-US" i="1" dirty="0">
                <a:solidFill>
                  <a:srgbClr val="FFFF00"/>
                </a:solidFill>
                <a:latin typeface="Palatino"/>
              </a:rPr>
              <a:t>And he had in his hand a little book open: and he set his right foot upon the sea, and his left foot on the earth,</a:t>
            </a:r>
            <a:endParaRPr lang="en-US" b="0" i="1" dirty="0">
              <a:solidFill>
                <a:srgbClr val="FFFF00"/>
              </a:solidFill>
              <a:effectLst/>
              <a:latin typeface="Palatino"/>
            </a:endParaRPr>
          </a:p>
        </p:txBody>
      </p:sp>
      <p:sp>
        <p:nvSpPr>
          <p:cNvPr id="5" name="Rectangle 4"/>
          <p:cNvSpPr/>
          <p:nvPr/>
        </p:nvSpPr>
        <p:spPr>
          <a:xfrm>
            <a:off x="7557796" y="1175909"/>
            <a:ext cx="4132610" cy="1477328"/>
          </a:xfrm>
          <a:prstGeom prst="rect">
            <a:avLst/>
          </a:prstGeom>
        </p:spPr>
        <p:txBody>
          <a:bodyPr wrap="square">
            <a:spAutoFit/>
          </a:bodyPr>
          <a:lstStyle/>
          <a:p>
            <a:r>
              <a:rPr lang="en-US" dirty="0">
                <a:solidFill>
                  <a:schemeClr val="bg1"/>
                </a:solidFill>
              </a:rPr>
              <a:t>Ezekiel was commanded to eat a roll (a book), which was in his mouth ‘as honey for sweetness,’ but in the writing itself there was ‘lamentations, and mourning, and woe.’ (9)</a:t>
            </a:r>
          </a:p>
        </p:txBody>
      </p:sp>
      <p:grpSp>
        <p:nvGrpSpPr>
          <p:cNvPr id="8" name="Group 7"/>
          <p:cNvGrpSpPr/>
          <p:nvPr/>
        </p:nvGrpSpPr>
        <p:grpSpPr>
          <a:xfrm>
            <a:off x="4895379" y="1107996"/>
            <a:ext cx="2147866" cy="2856905"/>
            <a:chOff x="4895379" y="1107996"/>
            <a:chExt cx="2147866" cy="2856905"/>
          </a:xfrm>
        </p:grpSpPr>
        <p:pic>
          <p:nvPicPr>
            <p:cNvPr id="2056" name="Picture 8" descr="parchment scro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9104" y="1107996"/>
              <a:ext cx="1574141" cy="20988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379" y="3195460"/>
              <a:ext cx="2040459" cy="769441"/>
            </a:xfrm>
            <a:prstGeom prst="rect">
              <a:avLst/>
            </a:prstGeom>
          </p:spPr>
          <p:txBody>
            <a:bodyPr wrap="square">
              <a:spAutoFit/>
            </a:bodyPr>
            <a:lstStyle/>
            <a:p>
              <a:r>
                <a:rPr lang="en-US" sz="1100" dirty="0">
                  <a:solidFill>
                    <a:schemeClr val="bg1"/>
                  </a:solidFill>
                  <a:latin typeface="Calibri" panose="020F0502020204030204" pitchFamily="34" charset="0"/>
                </a:rPr>
                <a:t>some writings were recorded on paper, parchment, or other materials and rolled up like this scroll.</a:t>
              </a:r>
              <a:endParaRPr lang="en-US" sz="1100" dirty="0">
                <a:solidFill>
                  <a:schemeClr val="bg1"/>
                </a:solidFill>
              </a:endParaRPr>
            </a:p>
          </p:txBody>
        </p:sp>
      </p:grpSp>
    </p:spTree>
    <p:extLst>
      <p:ext uri="{BB962C8B-B14F-4D97-AF65-F5344CB8AC3E}">
        <p14:creationId xmlns:p14="http://schemas.microsoft.com/office/powerpoint/2010/main" val="238238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6373"/>
            <a:ext cx="8642406" cy="369332"/>
          </a:xfrm>
          <a:prstGeom prst="rect">
            <a:avLst/>
          </a:prstGeom>
          <a:noFill/>
        </p:spPr>
        <p:txBody>
          <a:bodyPr wrap="square" rtlCol="0">
            <a:spAutoFit/>
          </a:bodyPr>
          <a:lstStyle/>
          <a:p>
            <a:r>
              <a:rPr lang="en-US" dirty="0">
                <a:solidFill>
                  <a:schemeClr val="bg1"/>
                </a:solidFill>
              </a:rPr>
              <a:t>Ezekiel 2:9-10</a:t>
            </a:r>
          </a:p>
        </p:txBody>
      </p:sp>
      <p:sp>
        <p:nvSpPr>
          <p:cNvPr id="6" name="TextBox 5"/>
          <p:cNvSpPr txBox="1"/>
          <p:nvPr/>
        </p:nvSpPr>
        <p:spPr>
          <a:xfrm>
            <a:off x="0" y="-20834"/>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How Can We Make Jesus Part Of Our Lives?</a:t>
            </a:r>
          </a:p>
        </p:txBody>
      </p:sp>
      <p:sp>
        <p:nvSpPr>
          <p:cNvPr id="2" name="Rectangle 1"/>
          <p:cNvSpPr/>
          <p:nvPr/>
        </p:nvSpPr>
        <p:spPr>
          <a:xfrm>
            <a:off x="724677" y="861500"/>
            <a:ext cx="4425820" cy="830997"/>
          </a:xfrm>
          <a:prstGeom prst="rect">
            <a:avLst/>
          </a:prstGeom>
        </p:spPr>
        <p:txBody>
          <a:bodyPr wrap="square">
            <a:spAutoFit/>
          </a:bodyPr>
          <a:lstStyle/>
          <a:p>
            <a:pPr fontAlgn="base"/>
            <a:r>
              <a:rPr lang="en-US" sz="2400" dirty="0">
                <a:solidFill>
                  <a:schemeClr val="bg1"/>
                </a:solidFill>
              </a:rPr>
              <a:t>Ezekiel internalizing the word of God and making it a part of his life</a:t>
            </a:r>
            <a:endParaRPr lang="en-US" b="0" i="1" dirty="0">
              <a:solidFill>
                <a:schemeClr val="bg1"/>
              </a:solidFill>
              <a:effectLst/>
              <a:latin typeface="Palatino"/>
            </a:endParaRPr>
          </a:p>
        </p:txBody>
      </p:sp>
      <p:pic>
        <p:nvPicPr>
          <p:cNvPr id="5122" name="Picture 2" descr="http://ldsblogs.com/files/2008/07/mormon-scriptur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792" y="2716362"/>
            <a:ext cx="2998172" cy="374771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lds.org/bc/content/shared/content/images/gospel-library/manual/00001/the-prophet-ezekiel-scrolls-beddes_667273_in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81" y="1713331"/>
            <a:ext cx="2286000" cy="34480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2788" y="3183913"/>
            <a:ext cx="2753697" cy="3477126"/>
          </a:xfrm>
          <a:prstGeom prst="rect">
            <a:avLst/>
          </a:prstGeom>
        </p:spPr>
      </p:pic>
      <p:pic>
        <p:nvPicPr>
          <p:cNvPr id="5128" name="Picture 8" descr="https://www.lds.org/bc/content/shared/content/images/gospel-library/manual/09559/young-adult-man-pondering-scriptures_108335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5508" y="1298688"/>
            <a:ext cx="204787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179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6373"/>
            <a:ext cx="8642406" cy="369332"/>
          </a:xfrm>
          <a:prstGeom prst="rect">
            <a:avLst/>
          </a:prstGeom>
          <a:noFill/>
        </p:spPr>
        <p:txBody>
          <a:bodyPr wrap="square" rtlCol="0">
            <a:spAutoFit/>
          </a:bodyPr>
          <a:lstStyle/>
          <a:p>
            <a:r>
              <a:rPr lang="en-US" dirty="0">
                <a:solidFill>
                  <a:schemeClr val="bg1"/>
                </a:solidFill>
              </a:rPr>
              <a:t>Ezekiel 3:8; Jeremiah 1:17-19 </a:t>
            </a:r>
          </a:p>
        </p:txBody>
      </p:sp>
      <p:sp>
        <p:nvSpPr>
          <p:cNvPr id="6" name="TextBox 5"/>
          <p:cNvSpPr txBox="1"/>
          <p:nvPr/>
        </p:nvSpPr>
        <p:spPr>
          <a:xfrm>
            <a:off x="0" y="-20834"/>
            <a:ext cx="12192000" cy="1107996"/>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Made a Face</a:t>
            </a:r>
          </a:p>
        </p:txBody>
      </p:sp>
      <p:sp>
        <p:nvSpPr>
          <p:cNvPr id="2" name="Rectangle 1"/>
          <p:cNvSpPr/>
          <p:nvPr/>
        </p:nvSpPr>
        <p:spPr>
          <a:xfrm>
            <a:off x="510072" y="1331931"/>
            <a:ext cx="4425820" cy="4154984"/>
          </a:xfrm>
          <a:prstGeom prst="rect">
            <a:avLst/>
          </a:prstGeom>
        </p:spPr>
        <p:txBody>
          <a:bodyPr wrap="square">
            <a:spAutoFit/>
          </a:bodyPr>
          <a:lstStyle/>
          <a:p>
            <a:pPr fontAlgn="base"/>
            <a:r>
              <a:rPr lang="en-US" sz="2400" dirty="0">
                <a:solidFill>
                  <a:schemeClr val="bg1"/>
                </a:solidFill>
              </a:rPr>
              <a:t>Hebrew idiom = “face up to it” </a:t>
            </a:r>
          </a:p>
          <a:p>
            <a:pPr fontAlgn="base"/>
            <a:endParaRPr lang="en-US" sz="2400" dirty="0">
              <a:solidFill>
                <a:schemeClr val="bg1"/>
              </a:solidFill>
            </a:endParaRPr>
          </a:p>
          <a:p>
            <a:pPr fontAlgn="base"/>
            <a:r>
              <a:rPr lang="en-US" sz="2400" dirty="0">
                <a:solidFill>
                  <a:schemeClr val="bg1"/>
                </a:solidFill>
              </a:rPr>
              <a:t>The Lord promised Ezekiel power, courage, and firmness, since his mission was to a very rebellious and stubborn people. </a:t>
            </a:r>
          </a:p>
          <a:p>
            <a:pPr fontAlgn="base"/>
            <a:endParaRPr lang="en-US" sz="2400" dirty="0">
              <a:solidFill>
                <a:schemeClr val="bg1"/>
              </a:solidFill>
            </a:endParaRPr>
          </a:p>
          <a:p>
            <a:pPr fontAlgn="base"/>
            <a:r>
              <a:rPr lang="en-US" sz="2400" dirty="0">
                <a:solidFill>
                  <a:schemeClr val="bg1"/>
                </a:solidFill>
              </a:rPr>
              <a:t>The Lord gives His humble servants sufficient strength to withstand the world’s opposition as they seek to do His will.</a:t>
            </a:r>
            <a:endParaRPr lang="en-US" b="0" i="1" dirty="0">
              <a:solidFill>
                <a:schemeClr val="bg1"/>
              </a:solidFill>
              <a:effectLst/>
              <a:latin typeface="Palatino"/>
            </a:endParaRPr>
          </a:p>
        </p:txBody>
      </p:sp>
      <p:pic>
        <p:nvPicPr>
          <p:cNvPr id="7170" name="Picture 2" descr="http://www.walldu.com/wp-content/uploads/2014/03/Smiley-Faces-Animated-Wallpaper-1024x7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381" y="1554563"/>
            <a:ext cx="6165713" cy="4624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59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6373"/>
            <a:ext cx="8642406" cy="369332"/>
          </a:xfrm>
          <a:prstGeom prst="rect">
            <a:avLst/>
          </a:prstGeom>
          <a:noFill/>
        </p:spPr>
        <p:txBody>
          <a:bodyPr wrap="square" rtlCol="0">
            <a:spAutoFit/>
          </a:bodyPr>
          <a:lstStyle/>
          <a:p>
            <a:r>
              <a:rPr lang="en-US" dirty="0">
                <a:solidFill>
                  <a:schemeClr val="bg1"/>
                </a:solidFill>
              </a:rPr>
              <a:t>Ezekiel 3:17</a:t>
            </a:r>
          </a:p>
        </p:txBody>
      </p:sp>
      <p:sp>
        <p:nvSpPr>
          <p:cNvPr id="6" name="TextBox 5"/>
          <p:cNvSpPr txBox="1"/>
          <p:nvPr/>
        </p:nvSpPr>
        <p:spPr>
          <a:xfrm>
            <a:off x="0" y="-20834"/>
            <a:ext cx="12192000" cy="1107996"/>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The Watchman</a:t>
            </a:r>
          </a:p>
        </p:txBody>
      </p:sp>
      <p:sp>
        <p:nvSpPr>
          <p:cNvPr id="2" name="Rectangle 1"/>
          <p:cNvSpPr/>
          <p:nvPr/>
        </p:nvSpPr>
        <p:spPr>
          <a:xfrm>
            <a:off x="510072" y="1331931"/>
            <a:ext cx="4425820" cy="1569660"/>
          </a:xfrm>
          <a:prstGeom prst="rect">
            <a:avLst/>
          </a:prstGeom>
        </p:spPr>
        <p:txBody>
          <a:bodyPr wrap="square">
            <a:spAutoFit/>
          </a:bodyPr>
          <a:lstStyle/>
          <a:p>
            <a:pPr fontAlgn="base"/>
            <a:r>
              <a:rPr lang="en-US" sz="2400" dirty="0">
                <a:solidFill>
                  <a:schemeClr val="bg1"/>
                </a:solidFill>
              </a:rPr>
              <a:t>A watchman on a wall or tower had the responsibility to warn the people of impending danger from enemy attacks</a:t>
            </a:r>
            <a:endParaRPr lang="en-US" b="0" i="1" dirty="0">
              <a:solidFill>
                <a:schemeClr val="bg1"/>
              </a:solidFill>
              <a:effectLst/>
              <a:latin typeface="Palatino"/>
            </a:endParaRPr>
          </a:p>
        </p:txBody>
      </p:sp>
      <p:sp>
        <p:nvSpPr>
          <p:cNvPr id="10" name="Rectangle 9"/>
          <p:cNvSpPr/>
          <p:nvPr/>
        </p:nvSpPr>
        <p:spPr>
          <a:xfrm>
            <a:off x="6696269" y="4308396"/>
            <a:ext cx="5134948" cy="1200329"/>
          </a:xfrm>
          <a:prstGeom prst="rect">
            <a:avLst/>
          </a:prstGeom>
        </p:spPr>
        <p:txBody>
          <a:bodyPr wrap="square">
            <a:spAutoFit/>
          </a:bodyPr>
          <a:lstStyle/>
          <a:p>
            <a:pPr fontAlgn="base"/>
            <a:r>
              <a:rPr lang="en-US" sz="2400" dirty="0">
                <a:solidFill>
                  <a:schemeClr val="bg1"/>
                </a:solidFill>
              </a:rPr>
              <a:t>Ezekiel’s prophecies did not fall on friendly ears. But, as a watchman, he had to raise the warning voice. (1)</a:t>
            </a:r>
            <a:endParaRPr lang="en-US" b="0" i="1" dirty="0">
              <a:solidFill>
                <a:schemeClr val="bg1"/>
              </a:solidFill>
              <a:effectLst/>
              <a:latin typeface="Palatino"/>
            </a:endParaRPr>
          </a:p>
        </p:txBody>
      </p:sp>
      <p:pic>
        <p:nvPicPr>
          <p:cNvPr id="6146" name="Picture 2" descr="watchman on stone t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236" y="3079256"/>
            <a:ext cx="428625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02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0834"/>
            <a:ext cx="12192000" cy="1107996"/>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Doctrinal Mastery</a:t>
            </a:r>
          </a:p>
        </p:txBody>
      </p:sp>
      <p:grpSp>
        <p:nvGrpSpPr>
          <p:cNvPr id="8" name="Group 7">
            <a:extLst>
              <a:ext uri="{FF2B5EF4-FFF2-40B4-BE49-F238E27FC236}">
                <a16:creationId xmlns:a16="http://schemas.microsoft.com/office/drawing/2014/main" id="{B0D4CB1B-D62B-4CD9-900F-C3A49C4E1375}"/>
              </a:ext>
            </a:extLst>
          </p:cNvPr>
          <p:cNvGrpSpPr/>
          <p:nvPr/>
        </p:nvGrpSpPr>
        <p:grpSpPr>
          <a:xfrm>
            <a:off x="1096296" y="2161315"/>
            <a:ext cx="2787445" cy="3527451"/>
            <a:chOff x="2819400" y="3657600"/>
            <a:chExt cx="1447800" cy="2121932"/>
          </a:xfrm>
        </p:grpSpPr>
        <p:sp>
          <p:nvSpPr>
            <p:cNvPr id="9" name="TextBox 8">
              <a:extLst>
                <a:ext uri="{FF2B5EF4-FFF2-40B4-BE49-F238E27FC236}">
                  <a16:creationId xmlns:a16="http://schemas.microsoft.com/office/drawing/2014/main" id="{CE43E162-3760-4C8F-8C5E-0D13CBB93DAB}"/>
                </a:ext>
              </a:extLst>
            </p:cNvPr>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1" name="Rectangle 10">
              <a:extLst>
                <a:ext uri="{FF2B5EF4-FFF2-40B4-BE49-F238E27FC236}">
                  <a16:creationId xmlns:a16="http://schemas.microsoft.com/office/drawing/2014/main" id="{608C1308-D1B5-4DCC-B596-0438D10BBE02}"/>
                </a:ext>
              </a:extLst>
            </p:cNvPr>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EDB859-9A49-499A-A6E8-3B7B6DB74A33}"/>
                </a:ext>
              </a:extLst>
            </p:cNvPr>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47C122C-5887-43BB-8AC9-0B19C126A7E3}"/>
                </a:ext>
              </a:extLst>
            </p:cNvPr>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Ezekiel 3:16-17</a:t>
              </a:r>
            </a:p>
          </p:txBody>
        </p:sp>
        <p:sp>
          <p:nvSpPr>
            <p:cNvPr id="14" name="Rectangle 13">
              <a:extLst>
                <a:ext uri="{FF2B5EF4-FFF2-40B4-BE49-F238E27FC236}">
                  <a16:creationId xmlns:a16="http://schemas.microsoft.com/office/drawing/2014/main" id="{9104F66F-8E73-41F1-BD8C-27290A802A70}"/>
                </a:ext>
              </a:extLst>
            </p:cNvPr>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3A86DD0B-5DCC-4EB5-9377-86247A00953F}"/>
              </a:ext>
            </a:extLst>
          </p:cNvPr>
          <p:cNvSpPr/>
          <p:nvPr/>
        </p:nvSpPr>
        <p:spPr>
          <a:xfrm>
            <a:off x="5824313" y="1718448"/>
            <a:ext cx="5024194" cy="3970318"/>
          </a:xfrm>
          <a:prstGeom prst="rect">
            <a:avLst/>
          </a:prstGeom>
        </p:spPr>
        <p:txBody>
          <a:bodyPr wrap="square">
            <a:spAutoFit/>
          </a:bodyPr>
          <a:lstStyle/>
          <a:p>
            <a:pPr fontAlgn="base"/>
            <a:r>
              <a:rPr lang="en-US" sz="2800" dirty="0">
                <a:solidFill>
                  <a:schemeClr val="bg1"/>
                </a:solidFill>
                <a:latin typeface="Abadi" panose="020B0604020104020204" pitchFamily="34" charset="0"/>
              </a:rPr>
              <a:t>And it came to pass at the end of seven days, that the word of the Lord came unto me, saying,</a:t>
            </a:r>
          </a:p>
          <a:p>
            <a:pPr fontAlgn="base"/>
            <a:endParaRPr lang="en-US" sz="2800" b="1" dirty="0">
              <a:solidFill>
                <a:schemeClr val="bg1"/>
              </a:solidFill>
              <a:latin typeface="Abadi" panose="020B0604020104020204" pitchFamily="34" charset="0"/>
            </a:endParaRPr>
          </a:p>
          <a:p>
            <a:pPr fontAlgn="base"/>
            <a:r>
              <a:rPr lang="en-US" sz="2800" dirty="0">
                <a:solidFill>
                  <a:schemeClr val="bg1"/>
                </a:solidFill>
                <a:latin typeface="Abadi" panose="020B0604020104020204" pitchFamily="34" charset="0"/>
              </a:rPr>
              <a:t>Son of man, I have made thee a watchman unto the house of Israel: therefore hear the word at my mouth, and give them warning from me.</a:t>
            </a:r>
            <a:endParaRPr lang="en-US" sz="2800" b="0" i="0" dirty="0">
              <a:solidFill>
                <a:schemeClr val="bg1"/>
              </a:solidFill>
              <a:effectLst/>
              <a:latin typeface="Abadi" panose="020B0604020104020204" pitchFamily="34" charset="0"/>
            </a:endParaRPr>
          </a:p>
        </p:txBody>
      </p:sp>
      <p:sp>
        <p:nvSpPr>
          <p:cNvPr id="5" name="Arrow: Right 4">
            <a:extLst>
              <a:ext uri="{FF2B5EF4-FFF2-40B4-BE49-F238E27FC236}">
                <a16:creationId xmlns:a16="http://schemas.microsoft.com/office/drawing/2014/main" id="{21DEEAA3-FA84-423F-9B17-7E7BC671C6BD}"/>
              </a:ext>
            </a:extLst>
          </p:cNvPr>
          <p:cNvSpPr/>
          <p:nvPr/>
        </p:nvSpPr>
        <p:spPr>
          <a:xfrm>
            <a:off x="4208206" y="3429000"/>
            <a:ext cx="1219200" cy="75954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90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0-#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0-#ppt_w/2"/>
                                          </p:val>
                                        </p:tav>
                                        <p:tav tm="100000">
                                          <p:val>
                                            <p:strVal val="#ppt_x"/>
                                          </p:val>
                                        </p:tav>
                                      </p:tavLst>
                                    </p:anim>
                                    <p:anim calcmode="lin" valueType="num">
                                      <p:cBhvr additive="base">
                                        <p:cTn id="12" dur="12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250" fill="hold"/>
                                        <p:tgtEl>
                                          <p:spTgt spid="3"/>
                                        </p:tgtEl>
                                        <p:attrNameLst>
                                          <p:attrName>ppt_x</p:attrName>
                                        </p:attrNameLst>
                                      </p:cBhvr>
                                      <p:tavLst>
                                        <p:tav tm="0">
                                          <p:val>
                                            <p:strVal val="0-#ppt_w/2"/>
                                          </p:val>
                                        </p:tav>
                                        <p:tav tm="100000">
                                          <p:val>
                                            <p:strVal val="#ppt_x"/>
                                          </p:val>
                                        </p:tav>
                                      </p:tavLst>
                                    </p:anim>
                                    <p:anim calcmode="lin" valueType="num">
                                      <p:cBhvr additive="base">
                                        <p:cTn id="16"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6373"/>
            <a:ext cx="8642406" cy="369332"/>
          </a:xfrm>
          <a:prstGeom prst="rect">
            <a:avLst/>
          </a:prstGeom>
          <a:noFill/>
        </p:spPr>
        <p:txBody>
          <a:bodyPr wrap="square" rtlCol="0">
            <a:spAutoFit/>
          </a:bodyPr>
          <a:lstStyle/>
          <a:p>
            <a:r>
              <a:rPr lang="en-US" dirty="0">
                <a:solidFill>
                  <a:schemeClr val="bg1"/>
                </a:solidFill>
              </a:rPr>
              <a:t>Ezekiel 3:17</a:t>
            </a:r>
          </a:p>
        </p:txBody>
      </p:sp>
      <p:sp>
        <p:nvSpPr>
          <p:cNvPr id="6" name="TextBox 5"/>
          <p:cNvSpPr txBox="1"/>
          <p:nvPr/>
        </p:nvSpPr>
        <p:spPr>
          <a:xfrm>
            <a:off x="0" y="-20834"/>
            <a:ext cx="12192000" cy="1107996"/>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Raising a Warning</a:t>
            </a:r>
          </a:p>
        </p:txBody>
      </p:sp>
      <p:sp>
        <p:nvSpPr>
          <p:cNvPr id="10" name="Rectangle 9"/>
          <p:cNvSpPr/>
          <p:nvPr/>
        </p:nvSpPr>
        <p:spPr>
          <a:xfrm>
            <a:off x="6351036" y="1107996"/>
            <a:ext cx="5134948" cy="4893647"/>
          </a:xfrm>
          <a:prstGeom prst="rect">
            <a:avLst/>
          </a:prstGeom>
        </p:spPr>
        <p:txBody>
          <a:bodyPr wrap="square">
            <a:spAutoFit/>
          </a:bodyPr>
          <a:lstStyle/>
          <a:p>
            <a:pPr fontAlgn="base"/>
            <a:r>
              <a:rPr lang="en-US" sz="2400" dirty="0">
                <a:solidFill>
                  <a:schemeClr val="bg1"/>
                </a:solidFill>
              </a:rPr>
              <a:t>The analogy of the watchman referred to the military watchman who had to stay awake and who faced execution if he failed to warn the city when the enemy appeared. </a:t>
            </a:r>
          </a:p>
          <a:p>
            <a:pPr fontAlgn="base"/>
            <a:endParaRPr lang="en-US" sz="2400" dirty="0">
              <a:solidFill>
                <a:schemeClr val="bg1"/>
              </a:solidFill>
            </a:endParaRPr>
          </a:p>
          <a:p>
            <a:pPr fontAlgn="base"/>
            <a:r>
              <a:rPr lang="en-US" sz="2400" dirty="0">
                <a:solidFill>
                  <a:schemeClr val="bg1"/>
                </a:solidFill>
              </a:rPr>
              <a:t>Such a watchman was in jeopardy always: the enemy sought to destroy him to keep him from raising the warning and, if he did not raise the warning when it was needed, his life was in jeopardy at the hands of those he was responsible to warn. (1)</a:t>
            </a:r>
            <a:endParaRPr lang="en-US" b="0" i="1" dirty="0">
              <a:solidFill>
                <a:schemeClr val="bg1"/>
              </a:solidFill>
              <a:effectLst/>
              <a:latin typeface="Palatino"/>
            </a:endParaRPr>
          </a:p>
        </p:txBody>
      </p:sp>
      <p:pic>
        <p:nvPicPr>
          <p:cNvPr id="8194" name="Picture 2" descr="https://d2v9y0dukr6mq2.cloudfront.net/video/thumbnail/2T0t-6V/man-binoculars-sun-watch-a-man-watching-the-surroundings-through-a-pair-of-military-binoculars-the-orange-glass-lenses-reflect-buildings-trees-and-the-sunny-sky_eyqlhqy8__S0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78" y="1435944"/>
            <a:ext cx="4699602" cy="264352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139952" y="4268756"/>
            <a:ext cx="3505068" cy="250153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42492" y="972693"/>
              <a:ext cx="2293346" cy="1323439"/>
            </a:xfrm>
            <a:prstGeom prst="rect">
              <a:avLst/>
            </a:prstGeom>
          </p:spPr>
          <p:txBody>
            <a:bodyPr wrap="square">
              <a:spAutoFit/>
            </a:bodyPr>
            <a:lstStyle/>
            <a:p>
              <a:pPr algn="ctr"/>
              <a:r>
                <a:rPr lang="en-US" sz="1600" b="1" dirty="0"/>
                <a:t>If we heed the warnings of prophets, we can be prepared to face challenges and dangers that threaten us</a:t>
              </a:r>
              <a:endParaRPr lang="en-US" sz="1600" i="1" dirty="0"/>
            </a:p>
          </p:txBody>
        </p:sp>
      </p:grpSp>
    </p:spTree>
    <p:extLst>
      <p:ext uri="{BB962C8B-B14F-4D97-AF65-F5344CB8AC3E}">
        <p14:creationId xmlns:p14="http://schemas.microsoft.com/office/powerpoint/2010/main" val="424613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82553" y="889843"/>
            <a:ext cx="5812973" cy="4524315"/>
          </a:xfrm>
          <a:prstGeom prst="rect">
            <a:avLst/>
          </a:prstGeom>
        </p:spPr>
        <p:txBody>
          <a:bodyPr wrap="square">
            <a:spAutoFit/>
          </a:bodyPr>
          <a:lstStyle/>
          <a:p>
            <a:pPr fontAlgn="base"/>
            <a:r>
              <a:rPr lang="en-US" sz="3600" dirty="0">
                <a:solidFill>
                  <a:schemeClr val="bg1"/>
                </a:solidFill>
              </a:rPr>
              <a:t>“Because the Lord is kind, He calls servants to warn people of danger. That call to warn is made harder and more important by the fact that the warnings of most worth are about dangers that people don’t yet think are real.”</a:t>
            </a:r>
            <a:endParaRPr lang="en-US" sz="3600" b="0" i="1" dirty="0">
              <a:solidFill>
                <a:schemeClr val="bg1"/>
              </a:solidFill>
              <a:effectLst/>
              <a:latin typeface="Palatino"/>
            </a:endParaRPr>
          </a:p>
        </p:txBody>
      </p:sp>
      <p:sp>
        <p:nvSpPr>
          <p:cNvPr id="24" name="TextBox 23"/>
          <p:cNvSpPr txBox="1"/>
          <p:nvPr/>
        </p:nvSpPr>
        <p:spPr>
          <a:xfrm>
            <a:off x="10999380" y="6423087"/>
            <a:ext cx="1020850" cy="369332"/>
          </a:xfrm>
          <a:prstGeom prst="rect">
            <a:avLst/>
          </a:prstGeom>
          <a:noFill/>
        </p:spPr>
        <p:txBody>
          <a:bodyPr wrap="square" rtlCol="0">
            <a:spAutoFit/>
          </a:bodyPr>
          <a:lstStyle/>
          <a:p>
            <a:pPr algn="r"/>
            <a:r>
              <a:rPr lang="en-US" dirty="0">
                <a:solidFill>
                  <a:schemeClr val="bg1"/>
                </a:solidFill>
              </a:rPr>
              <a:t>(10)</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4647" y="1646106"/>
            <a:ext cx="2638684" cy="3289788"/>
          </a:xfrm>
          <a:prstGeom prst="rect">
            <a:avLst/>
          </a:prstGeom>
        </p:spPr>
      </p:pic>
    </p:spTree>
    <p:extLst>
      <p:ext uri="{BB962C8B-B14F-4D97-AF65-F5344CB8AC3E}">
        <p14:creationId xmlns:p14="http://schemas.microsoft.com/office/powerpoint/2010/main" val="441537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6186309"/>
          </a:xfrm>
          <a:prstGeom prst="rect">
            <a:avLst/>
          </a:prstGeom>
          <a:noFill/>
        </p:spPr>
        <p:txBody>
          <a:bodyPr wrap="square" rtlCol="0">
            <a:spAutoFit/>
          </a:bodyPr>
          <a:lstStyle/>
          <a:p>
            <a:r>
              <a:rPr lang="en-US" dirty="0">
                <a:solidFill>
                  <a:schemeClr val="bg1"/>
                </a:solidFill>
              </a:rPr>
              <a:t>Sources: </a:t>
            </a:r>
          </a:p>
          <a:p>
            <a:endParaRPr lang="en-US" dirty="0">
              <a:solidFill>
                <a:schemeClr val="bg1"/>
              </a:solidFill>
            </a:endParaRPr>
          </a:p>
          <a:p>
            <a:r>
              <a:rPr lang="en-US" dirty="0">
                <a:solidFill>
                  <a:schemeClr val="bg1"/>
                </a:solidFill>
              </a:rPr>
              <a:t>Suggested Hymn: #285 God Moves in a Mysterious Way</a:t>
            </a:r>
          </a:p>
          <a:p>
            <a:endParaRPr lang="en-US" dirty="0">
              <a:solidFill>
                <a:schemeClr val="bg1"/>
              </a:solidFill>
            </a:endParaRPr>
          </a:p>
          <a:p>
            <a:r>
              <a:rPr lang="en-US" b="1" dirty="0">
                <a:solidFill>
                  <a:schemeClr val="bg1"/>
                </a:solidFill>
              </a:rPr>
              <a:t>Videos:</a:t>
            </a:r>
          </a:p>
          <a:p>
            <a:r>
              <a:rPr lang="en-US" b="1" dirty="0">
                <a:solidFill>
                  <a:schemeClr val="bg1"/>
                </a:solidFill>
              </a:rPr>
              <a:t>Journey to Higher Ground</a:t>
            </a:r>
            <a:r>
              <a:rPr lang="en-US" dirty="0">
                <a:solidFill>
                  <a:schemeClr val="bg1"/>
                </a:solidFill>
              </a:rPr>
              <a:t> (1:36)</a:t>
            </a:r>
          </a:p>
          <a:p>
            <a:r>
              <a:rPr lang="en-US" b="1" dirty="0">
                <a:solidFill>
                  <a:schemeClr val="bg1"/>
                </a:solidFill>
              </a:rPr>
              <a:t>Watchman on the Tower</a:t>
            </a:r>
            <a:r>
              <a:rPr lang="en-US" dirty="0">
                <a:solidFill>
                  <a:schemeClr val="bg1"/>
                </a:solidFill>
              </a:rPr>
              <a:t> (4:17)</a:t>
            </a:r>
          </a:p>
          <a:p>
            <a:endParaRPr lang="en-US" dirty="0">
              <a:solidFill>
                <a:schemeClr val="bg1"/>
              </a:solidFill>
            </a:endParaRPr>
          </a:p>
          <a:p>
            <a:pPr marL="342900" indent="-342900">
              <a:buAutoNum type="arabicPeriod"/>
            </a:pPr>
            <a:r>
              <a:rPr lang="en-US" dirty="0">
                <a:solidFill>
                  <a:schemeClr val="bg1"/>
                </a:solidFill>
              </a:rPr>
              <a:t>Old Testament Institute Manual Ezekiel: Watchman of Israel Chapter 26</a:t>
            </a:r>
          </a:p>
          <a:p>
            <a:pPr marL="342900" indent="-342900">
              <a:buAutoNum type="arabicPeriod"/>
            </a:pPr>
            <a:r>
              <a:rPr lang="en-US" i="1" dirty="0">
                <a:solidFill>
                  <a:schemeClr val="bg1"/>
                </a:solidFill>
              </a:rPr>
              <a:t>Who’s Who in the Old Testament </a:t>
            </a:r>
            <a:r>
              <a:rPr lang="en-US" dirty="0">
                <a:solidFill>
                  <a:schemeClr val="bg1"/>
                </a:solidFill>
              </a:rPr>
              <a:t> by Ed J. </a:t>
            </a:r>
            <a:r>
              <a:rPr lang="en-US" dirty="0" err="1">
                <a:solidFill>
                  <a:schemeClr val="bg1"/>
                </a:solidFill>
              </a:rPr>
              <a:t>Pinegar</a:t>
            </a:r>
            <a:r>
              <a:rPr lang="en-US" dirty="0">
                <a:solidFill>
                  <a:schemeClr val="bg1"/>
                </a:solidFill>
              </a:rPr>
              <a:t> and Richard J. Allen pp. 56-57</a:t>
            </a:r>
            <a:endParaRPr lang="en-US" i="1" dirty="0">
              <a:solidFill>
                <a:schemeClr val="bg1"/>
              </a:solidFill>
            </a:endParaRPr>
          </a:p>
          <a:p>
            <a:pPr marL="342900" indent="-342900">
              <a:buAutoNum type="arabicPeriod"/>
            </a:pPr>
            <a:r>
              <a:rPr lang="en-US" dirty="0">
                <a:solidFill>
                  <a:schemeClr val="bg1"/>
                </a:solidFill>
              </a:rPr>
              <a:t>Bible Dictionary</a:t>
            </a:r>
          </a:p>
          <a:p>
            <a:pPr marL="342900" indent="-342900">
              <a:buFontTx/>
              <a:buAutoNum type="arabicPeriod"/>
            </a:pPr>
            <a:r>
              <a:rPr lang="en-US" dirty="0">
                <a:solidFill>
                  <a:schemeClr val="bg1"/>
                </a:solidFill>
              </a:rPr>
              <a:t>Elder L. Tom Perry (“Journey to Higher Ground,”</a:t>
            </a:r>
            <a:r>
              <a:rPr lang="en-US" i="1" dirty="0">
                <a:solidFill>
                  <a:schemeClr val="bg1"/>
                </a:solidFill>
              </a:rPr>
              <a:t> Ensign</a:t>
            </a:r>
            <a:r>
              <a:rPr lang="en-US" dirty="0">
                <a:solidFill>
                  <a:schemeClr val="bg1"/>
                </a:solidFill>
              </a:rPr>
              <a:t> </a:t>
            </a:r>
            <a:r>
              <a:rPr lang="en-US" dirty="0" err="1">
                <a:solidFill>
                  <a:schemeClr val="bg1"/>
                </a:solidFill>
              </a:rPr>
              <a:t>or</a:t>
            </a:r>
            <a:r>
              <a:rPr lang="en-US" i="1" dirty="0" err="1">
                <a:solidFill>
                  <a:schemeClr val="bg1"/>
                </a:solidFill>
              </a:rPr>
              <a:t>Liahona</a:t>
            </a:r>
            <a:r>
              <a:rPr lang="en-US" i="1" dirty="0">
                <a:solidFill>
                  <a:schemeClr val="bg1"/>
                </a:solidFill>
              </a:rPr>
              <a:t>,</a:t>
            </a:r>
            <a:r>
              <a:rPr lang="en-US" dirty="0">
                <a:solidFill>
                  <a:schemeClr val="bg1"/>
                </a:solidFill>
              </a:rPr>
              <a:t> Nov. 2005, 16)</a:t>
            </a:r>
          </a:p>
          <a:p>
            <a:pPr marL="342900" indent="-342900">
              <a:buFontTx/>
              <a:buAutoNum type="arabicPeriod"/>
            </a:pPr>
            <a:r>
              <a:rPr lang="en-US" dirty="0">
                <a:solidFill>
                  <a:schemeClr val="bg1"/>
                </a:solidFill>
              </a:rPr>
              <a:t>Joseph Smith  (</a:t>
            </a:r>
            <a:r>
              <a:rPr lang="en-US" i="1" dirty="0">
                <a:solidFill>
                  <a:schemeClr val="bg1"/>
                </a:solidFill>
              </a:rPr>
              <a:t>History of the Church,</a:t>
            </a:r>
            <a:r>
              <a:rPr lang="en-US" dirty="0">
                <a:solidFill>
                  <a:schemeClr val="bg1"/>
                </a:solidFill>
              </a:rPr>
              <a:t> 6:50; </a:t>
            </a:r>
            <a:r>
              <a:rPr lang="en-US" b="0" dirty="0">
                <a:solidFill>
                  <a:schemeClr val="bg1"/>
                </a:solidFill>
                <a:effectLst/>
              </a:rPr>
              <a:t>1:253</a:t>
            </a:r>
            <a:r>
              <a:rPr lang="en-US" dirty="0">
                <a:solidFill>
                  <a:schemeClr val="bg1"/>
                </a:solidFill>
              </a:rPr>
              <a:t>).</a:t>
            </a:r>
          </a:p>
          <a:p>
            <a:pPr marL="342900" indent="-342900">
              <a:buFontTx/>
              <a:buAutoNum type="arabicPeriod"/>
            </a:pPr>
            <a:r>
              <a:rPr lang="en-US" i="1" dirty="0">
                <a:solidFill>
                  <a:schemeClr val="bg1"/>
                </a:solidFill>
              </a:rPr>
              <a:t>History of the Church,</a:t>
            </a:r>
            <a:r>
              <a:rPr lang="en-US" dirty="0">
                <a:solidFill>
                  <a:schemeClr val="bg1"/>
                </a:solidFill>
              </a:rPr>
              <a:t> 2:428.</a:t>
            </a:r>
          </a:p>
          <a:p>
            <a:pPr marL="342900" indent="-342900">
              <a:buFontTx/>
              <a:buAutoNum type="arabicPeriod"/>
            </a:pPr>
            <a:r>
              <a:rPr lang="en-US" dirty="0">
                <a:solidFill>
                  <a:schemeClr val="bg1"/>
                </a:solidFill>
              </a:rPr>
              <a:t>Poway Institute Handout Becky Davies and Lesley Meacham</a:t>
            </a:r>
          </a:p>
          <a:p>
            <a:pPr marL="342900" indent="-342900">
              <a:buFontTx/>
              <a:buAutoNum type="arabicPeriod"/>
            </a:pPr>
            <a:r>
              <a:rPr lang="en-US" dirty="0">
                <a:solidFill>
                  <a:schemeClr val="bg1"/>
                </a:solidFill>
              </a:rPr>
              <a:t>(C. F. </a:t>
            </a:r>
            <a:r>
              <a:rPr lang="en-US" dirty="0" err="1">
                <a:solidFill>
                  <a:schemeClr val="bg1"/>
                </a:solidFill>
              </a:rPr>
              <a:t>Keil</a:t>
            </a:r>
            <a:r>
              <a:rPr lang="en-US" dirty="0">
                <a:solidFill>
                  <a:schemeClr val="bg1"/>
                </a:solidFill>
              </a:rPr>
              <a:t> and F. </a:t>
            </a:r>
            <a:r>
              <a:rPr lang="en-US" dirty="0" err="1">
                <a:solidFill>
                  <a:schemeClr val="bg1"/>
                </a:solidFill>
              </a:rPr>
              <a:t>Delitzsch</a:t>
            </a:r>
            <a:r>
              <a:rPr lang="en-US" dirty="0">
                <a:solidFill>
                  <a:schemeClr val="bg1"/>
                </a:solidFill>
              </a:rPr>
              <a:t>, </a:t>
            </a:r>
            <a:r>
              <a:rPr lang="en-US" i="1" dirty="0">
                <a:solidFill>
                  <a:schemeClr val="bg1"/>
                </a:solidFill>
              </a:rPr>
              <a:t>Commentary on the Old Testament,</a:t>
            </a:r>
            <a:r>
              <a:rPr lang="en-US" dirty="0">
                <a:solidFill>
                  <a:schemeClr val="bg1"/>
                </a:solidFill>
              </a:rPr>
              <a:t> 9:1:23</a:t>
            </a:r>
          </a:p>
          <a:p>
            <a:pPr marL="342900" indent="-342900">
              <a:buFontTx/>
              <a:buAutoNum type="arabicPeriod"/>
            </a:pPr>
            <a:r>
              <a:rPr lang="en-US" dirty="0">
                <a:solidFill>
                  <a:schemeClr val="bg1"/>
                </a:solidFill>
              </a:rPr>
              <a:t>Elder Bruce R. McConkie (</a:t>
            </a:r>
            <a:r>
              <a:rPr lang="en-US" i="1" dirty="0">
                <a:solidFill>
                  <a:schemeClr val="bg1"/>
                </a:solidFill>
              </a:rPr>
              <a:t>Doctrinal  New Testament Commentary,</a:t>
            </a:r>
            <a:r>
              <a:rPr lang="en-US" dirty="0">
                <a:solidFill>
                  <a:schemeClr val="bg1"/>
                </a:solidFill>
              </a:rPr>
              <a:t>3:507</a:t>
            </a:r>
          </a:p>
          <a:p>
            <a:pPr marL="342900" indent="-342900">
              <a:buFontTx/>
              <a:buAutoNum type="arabicPeriod"/>
            </a:pPr>
            <a:r>
              <a:rPr lang="en-US" dirty="0">
                <a:solidFill>
                  <a:schemeClr val="bg1"/>
                </a:solidFill>
              </a:rPr>
              <a:t>President Henry B. </a:t>
            </a:r>
            <a:r>
              <a:rPr lang="en-US" dirty="0" err="1">
                <a:solidFill>
                  <a:schemeClr val="bg1"/>
                </a:solidFill>
              </a:rPr>
              <a:t>Eyring</a:t>
            </a:r>
            <a:r>
              <a:rPr lang="en-US" dirty="0">
                <a:solidFill>
                  <a:schemeClr val="bg1"/>
                </a:solidFill>
              </a:rPr>
              <a:t> (“A Voice of Warning,”</a:t>
            </a:r>
            <a:r>
              <a:rPr lang="en-US" i="1" dirty="0">
                <a:solidFill>
                  <a:schemeClr val="bg1"/>
                </a:solidFill>
              </a:rPr>
              <a:t> Ensign,</a:t>
            </a:r>
            <a:r>
              <a:rPr lang="en-US" dirty="0">
                <a:solidFill>
                  <a:schemeClr val="bg1"/>
                </a:solidFill>
              </a:rPr>
              <a:t> Nov. 1998, 32).</a:t>
            </a:r>
            <a:endParaRPr lang="en-US" i="1" dirty="0">
              <a:solidFill>
                <a:schemeClr val="bg1"/>
              </a:solidFill>
              <a:latin typeface="Palatino"/>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dirty="0">
              <a:solidFill>
                <a:schemeClr val="bg1"/>
              </a:solidFill>
            </a:endParaRPr>
          </a:p>
        </p:txBody>
      </p:sp>
      <p:grpSp>
        <p:nvGrpSpPr>
          <p:cNvPr id="5" name="Group 4"/>
          <p:cNvGrpSpPr/>
          <p:nvPr/>
        </p:nvGrpSpPr>
        <p:grpSpPr>
          <a:xfrm>
            <a:off x="3298116" y="1064409"/>
            <a:ext cx="795419" cy="1007531"/>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7BB1C7C4-A012-4999-BA06-530A7D28DC79}"/>
              </a:ext>
            </a:extLst>
          </p:cNvPr>
          <p:cNvSpPr>
            <a:spLocks noGrp="1"/>
          </p:cNvSpPr>
          <p:nvPr/>
        </p:nvSpPr>
        <p:spPr>
          <a:xfrm>
            <a:off x="0" y="648913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150936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21074998"/>
              </p:ext>
            </p:extLst>
          </p:nvPr>
        </p:nvGraphicFramePr>
        <p:xfrm>
          <a:off x="268514" y="941010"/>
          <a:ext cx="11618684" cy="4846320"/>
        </p:xfrm>
        <a:graphic>
          <a:graphicData uri="http://schemas.openxmlformats.org/drawingml/2006/table">
            <a:tbl>
              <a:tblPr firstRow="1" bandRow="1">
                <a:tableStyleId>{5940675A-B579-460E-94D1-54222C63F5DA}</a:tableStyleId>
              </a:tblPr>
              <a:tblGrid>
                <a:gridCol w="2904671">
                  <a:extLst>
                    <a:ext uri="{9D8B030D-6E8A-4147-A177-3AD203B41FA5}">
                      <a16:colId xmlns:a16="http://schemas.microsoft.com/office/drawing/2014/main" val="20000"/>
                    </a:ext>
                  </a:extLst>
                </a:gridCol>
                <a:gridCol w="2904671">
                  <a:extLst>
                    <a:ext uri="{9D8B030D-6E8A-4147-A177-3AD203B41FA5}">
                      <a16:colId xmlns:a16="http://schemas.microsoft.com/office/drawing/2014/main" val="20001"/>
                    </a:ext>
                  </a:extLst>
                </a:gridCol>
                <a:gridCol w="2904671">
                  <a:extLst>
                    <a:ext uri="{9D8B030D-6E8A-4147-A177-3AD203B41FA5}">
                      <a16:colId xmlns:a16="http://schemas.microsoft.com/office/drawing/2014/main" val="20002"/>
                    </a:ext>
                  </a:extLst>
                </a:gridCol>
                <a:gridCol w="2904671">
                  <a:extLst>
                    <a:ext uri="{9D8B030D-6E8A-4147-A177-3AD203B41FA5}">
                      <a16:colId xmlns:a16="http://schemas.microsoft.com/office/drawing/2014/main" val="20003"/>
                    </a:ext>
                  </a:extLst>
                </a:gridCol>
              </a:tblGrid>
              <a:tr h="0">
                <a:tc>
                  <a:txBody>
                    <a:bodyPr/>
                    <a:lstStyle/>
                    <a:p>
                      <a:pPr algn="ctr"/>
                      <a:r>
                        <a:rPr lang="en-US" b="1" dirty="0"/>
                        <a:t>Ezekiel 1-3</a:t>
                      </a:r>
                    </a:p>
                  </a:txBody>
                  <a:tcPr>
                    <a:solidFill>
                      <a:schemeClr val="accent5">
                        <a:lumMod val="40000"/>
                        <a:lumOff val="60000"/>
                      </a:schemeClr>
                    </a:solidFill>
                  </a:tcPr>
                </a:tc>
                <a:tc>
                  <a:txBody>
                    <a:bodyPr/>
                    <a:lstStyle/>
                    <a:p>
                      <a:pPr algn="ctr"/>
                      <a:r>
                        <a:rPr lang="en-US" b="1" dirty="0"/>
                        <a:t>Ezekiel 4-24</a:t>
                      </a:r>
                    </a:p>
                  </a:txBody>
                  <a:tcPr/>
                </a:tc>
                <a:tc>
                  <a:txBody>
                    <a:bodyPr/>
                    <a:lstStyle/>
                    <a:p>
                      <a:pPr algn="ctr"/>
                      <a:r>
                        <a:rPr lang="en-US" b="1" dirty="0"/>
                        <a:t>Ezekiel 25-32</a:t>
                      </a:r>
                    </a:p>
                  </a:txBody>
                  <a:tcPr/>
                </a:tc>
                <a:tc>
                  <a:txBody>
                    <a:bodyPr/>
                    <a:lstStyle/>
                    <a:p>
                      <a:pPr algn="ctr"/>
                      <a:r>
                        <a:rPr lang="en-US" b="1" dirty="0"/>
                        <a:t>Ezekiel 33-48</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Ezekiel sees the Lord and His glory. He is called as a watchman to the house of Israel to warn, reprove, and call them to repentance.</a:t>
                      </a:r>
                    </a:p>
                    <a:p>
                      <a:endParaRPr lang="en-US" dirty="0"/>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The Lord instructs Ezekiel to use symbols to represent the wickedness of Israel and the destruction of Jerusalem. Ezekiel prophesies of the Lord’s judgments on Jerusalem and explains why famine, desolation, war, and pestilence will sweep the land of Israel.</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The Lord commands Ezekiel to declare the wickedness of the nations surrounding Israel and prophesy of their destruction.</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The Lord reproves the leaders of Israel for being poor shepherds over their people. The Lord will be a true shepherd to Israel. Ezekiel records his vision of Israel’s restoration after the exile and in the latter days. The Lord promises to gather the Israelites from captivity, return them to their promised lands, renew His covenant with them, and reunite the kingdoms of Israel and Judah.</a:t>
                      </a:r>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00355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The Book of Ezekiel </a:t>
            </a:r>
          </a:p>
        </p:txBody>
      </p:sp>
      <p:graphicFrame>
        <p:nvGraphicFramePr>
          <p:cNvPr id="3" name="Table 2"/>
          <p:cNvGraphicFramePr>
            <a:graphicFrameLocks noGrp="1"/>
          </p:cNvGraphicFramePr>
          <p:nvPr>
            <p:extLst>
              <p:ext uri="{D42A27DB-BD31-4B8C-83A1-F6EECF244321}">
                <p14:modId xmlns:p14="http://schemas.microsoft.com/office/powerpoint/2010/main" val="1869445404"/>
              </p:ext>
            </p:extLst>
          </p:nvPr>
        </p:nvGraphicFramePr>
        <p:xfrm>
          <a:off x="348343" y="1232178"/>
          <a:ext cx="11647716" cy="1285240"/>
        </p:xfrm>
        <a:graphic>
          <a:graphicData uri="http://schemas.openxmlformats.org/drawingml/2006/table">
            <a:tbl>
              <a:tblPr firstRow="1" bandRow="1">
                <a:tableStyleId>{37CE84F3-28C3-443E-9E96-99CF82512B78}</a:tableStyleId>
              </a:tblPr>
              <a:tblGrid>
                <a:gridCol w="2911929">
                  <a:extLst>
                    <a:ext uri="{9D8B030D-6E8A-4147-A177-3AD203B41FA5}">
                      <a16:colId xmlns:a16="http://schemas.microsoft.com/office/drawing/2014/main" val="20000"/>
                    </a:ext>
                  </a:extLst>
                </a:gridCol>
                <a:gridCol w="2911929">
                  <a:extLst>
                    <a:ext uri="{9D8B030D-6E8A-4147-A177-3AD203B41FA5}">
                      <a16:colId xmlns:a16="http://schemas.microsoft.com/office/drawing/2014/main" val="20001"/>
                    </a:ext>
                  </a:extLst>
                </a:gridCol>
                <a:gridCol w="2911929">
                  <a:extLst>
                    <a:ext uri="{9D8B030D-6E8A-4147-A177-3AD203B41FA5}">
                      <a16:colId xmlns:a16="http://schemas.microsoft.com/office/drawing/2014/main" val="20002"/>
                    </a:ext>
                  </a:extLst>
                </a:gridCol>
                <a:gridCol w="2911929">
                  <a:extLst>
                    <a:ext uri="{9D8B030D-6E8A-4147-A177-3AD203B41FA5}">
                      <a16:colId xmlns:a16="http://schemas.microsoft.com/office/drawing/2014/main" val="20003"/>
                    </a:ext>
                  </a:extLst>
                </a:gridCol>
              </a:tblGrid>
              <a:tr h="370840">
                <a:tc>
                  <a:txBody>
                    <a:bodyPr/>
                    <a:lstStyle/>
                    <a:p>
                      <a:pPr algn="ctr"/>
                      <a:r>
                        <a:rPr lang="en-US" b="1" dirty="0"/>
                        <a:t>Ezekiel 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t>Ezekiel</a:t>
                      </a:r>
                      <a:r>
                        <a:rPr lang="en-US" b="1" baseline="0" dirty="0"/>
                        <a:t> 25-32</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t>Ezekiel 33-39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t>Ezekiel</a:t>
                      </a:r>
                      <a:r>
                        <a:rPr lang="en-US" b="1" baseline="0" dirty="0"/>
                        <a:t> 40-48</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en-US" b="1" dirty="0"/>
                        <a:t>Prophecies of Judgment against Jerusalem and the 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t>Prophecies against Israel’s enemies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t>Prophecies of restoration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t>Visions of reconstruction of the temple and its worship—a unique prophecy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5" name="Rectangle 4"/>
          <p:cNvSpPr/>
          <p:nvPr/>
        </p:nvSpPr>
        <p:spPr>
          <a:xfrm>
            <a:off x="3111849" y="2633070"/>
            <a:ext cx="5559342" cy="369332"/>
          </a:xfrm>
          <a:prstGeom prst="rect">
            <a:avLst/>
          </a:prstGeom>
        </p:spPr>
        <p:txBody>
          <a:bodyPr wrap="none">
            <a:spAutoFit/>
          </a:bodyPr>
          <a:lstStyle/>
          <a:p>
            <a:r>
              <a:rPr lang="en-US" b="1" i="0" dirty="0">
                <a:solidFill>
                  <a:schemeClr val="bg1"/>
                </a:solidFill>
                <a:effectLst/>
                <a:latin typeface="Calibri" panose="020F0502020204030204" pitchFamily="34" charset="0"/>
              </a:rPr>
              <a:t>The prophet Ezekiel is the author of the book of Ezekiel. </a:t>
            </a:r>
            <a:endParaRPr lang="en-US" b="1" dirty="0">
              <a:solidFill>
                <a:schemeClr val="bg1"/>
              </a:solidFill>
            </a:endParaRPr>
          </a:p>
        </p:txBody>
      </p:sp>
      <p:sp>
        <p:nvSpPr>
          <p:cNvPr id="48" name="Rectangle 47"/>
          <p:cNvSpPr/>
          <p:nvPr/>
        </p:nvSpPr>
        <p:spPr>
          <a:xfrm>
            <a:off x="3077157" y="4931645"/>
            <a:ext cx="6096000" cy="1200329"/>
          </a:xfrm>
          <a:prstGeom prst="rect">
            <a:avLst/>
          </a:prstGeom>
        </p:spPr>
        <p:txBody>
          <a:bodyPr>
            <a:spAutoFit/>
          </a:bodyPr>
          <a:lstStyle/>
          <a:p>
            <a:r>
              <a:rPr lang="en-US" b="0" i="0" dirty="0">
                <a:solidFill>
                  <a:schemeClr val="bg1"/>
                </a:solidFill>
                <a:effectLst/>
                <a:latin typeface="Calibri" panose="020F0502020204030204" pitchFamily="34" charset="0"/>
              </a:rPr>
              <a:t>Ezekiel prophesied and delivered the Lord’s words to the Jewish exiles in Babylon at about the same time that Jeremiah was prophesying in Judah and Daniel was prophesying in the Babylonian court.</a:t>
            </a:r>
            <a:endParaRPr lang="en-US" dirty="0">
              <a:solidFill>
                <a:schemeClr val="bg1"/>
              </a:solidFill>
            </a:endParaRPr>
          </a:p>
        </p:txBody>
      </p:sp>
      <p:grpSp>
        <p:nvGrpSpPr>
          <p:cNvPr id="50" name="Group 49"/>
          <p:cNvGrpSpPr/>
          <p:nvPr/>
        </p:nvGrpSpPr>
        <p:grpSpPr>
          <a:xfrm>
            <a:off x="9339797" y="3739000"/>
            <a:ext cx="1342781" cy="2721429"/>
            <a:chOff x="3712629" y="1371600"/>
            <a:chExt cx="2311358" cy="4684456"/>
          </a:xfrm>
        </p:grpSpPr>
        <p:sp>
          <p:nvSpPr>
            <p:cNvPr id="51" name="Cloud 50"/>
            <p:cNvSpPr/>
            <p:nvPr/>
          </p:nvSpPr>
          <p:spPr>
            <a:xfrm rot="17260406">
              <a:off x="3825689" y="1792207"/>
              <a:ext cx="1604208" cy="117838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9298980">
              <a:off x="4926664" y="5459047"/>
              <a:ext cx="369088" cy="55993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2191397">
              <a:off x="4355671" y="5496126"/>
              <a:ext cx="369088" cy="55993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4145995" y="3240165"/>
              <a:ext cx="1447800" cy="2519730"/>
            </a:xfrm>
            <a:prstGeom prst="trapezoid">
              <a:avLst/>
            </a:prstGeom>
            <a:solidFill>
              <a:srgbClr val="9E4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712629" y="4210648"/>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9268108">
              <a:off x="5642987" y="4111224"/>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66"/>
            <p:cNvGrpSpPr/>
            <p:nvPr/>
          </p:nvGrpSpPr>
          <p:grpSpPr>
            <a:xfrm rot="2243516">
              <a:off x="3864923" y="2907104"/>
              <a:ext cx="847978" cy="1715610"/>
              <a:chOff x="1915520" y="3755765"/>
              <a:chExt cx="647469" cy="1609248"/>
            </a:xfrm>
          </p:grpSpPr>
          <p:sp>
            <p:nvSpPr>
              <p:cNvPr id="85" name="Trapezoid 84"/>
              <p:cNvSpPr/>
              <p:nvPr/>
            </p:nvSpPr>
            <p:spPr>
              <a:xfrm rot="20665051">
                <a:off x="1953389" y="3786671"/>
                <a:ext cx="609600" cy="1578342"/>
              </a:xfrm>
              <a:prstGeom prst="trapezoid">
                <a:avLst>
                  <a:gd name="adj" fmla="val 375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rot="20718797">
                <a:off x="1915520" y="3755765"/>
                <a:ext cx="609002" cy="1340573"/>
              </a:xfrm>
              <a:prstGeom prst="trapezoid">
                <a:avLst>
                  <a:gd name="adj" fmla="val 28986"/>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67"/>
            <p:cNvGrpSpPr/>
            <p:nvPr/>
          </p:nvGrpSpPr>
          <p:grpSpPr>
            <a:xfrm rot="21030224">
              <a:off x="5127555" y="2869402"/>
              <a:ext cx="643323" cy="1609596"/>
              <a:chOff x="1919666" y="3755417"/>
              <a:chExt cx="643323" cy="1609596"/>
            </a:xfrm>
          </p:grpSpPr>
          <p:sp>
            <p:nvSpPr>
              <p:cNvPr id="83" name="Trapezoid 82"/>
              <p:cNvSpPr/>
              <p:nvPr/>
            </p:nvSpPr>
            <p:spPr>
              <a:xfrm rot="20665051">
                <a:off x="1953389" y="3786671"/>
                <a:ext cx="609600" cy="1578342"/>
              </a:xfrm>
              <a:prstGeom prst="trapezoid">
                <a:avLst>
                  <a:gd name="adj" fmla="val 375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20718797">
                <a:off x="1919666" y="3755417"/>
                <a:ext cx="609002" cy="1361803"/>
              </a:xfrm>
              <a:prstGeom prst="trapezoid">
                <a:avLst>
                  <a:gd name="adj" fmla="val 28986"/>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rapezoid 58"/>
            <p:cNvSpPr/>
            <p:nvPr/>
          </p:nvSpPr>
          <p:spPr>
            <a:xfrm>
              <a:off x="4072994" y="2930656"/>
              <a:ext cx="1555129" cy="2168547"/>
            </a:xfrm>
            <a:prstGeom prst="trapezoid">
              <a:avLst>
                <a:gd name="adj" fmla="val 39225"/>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rot="10800000">
              <a:off x="4650476" y="2887363"/>
              <a:ext cx="381000"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rot="15924034">
              <a:off x="4364317" y="1882745"/>
              <a:ext cx="1722947" cy="76755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316972" y="1524000"/>
              <a:ext cx="990600" cy="1676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p:cNvSpPr/>
            <p:nvPr/>
          </p:nvSpPr>
          <p:spPr>
            <a:xfrm>
              <a:off x="4164572" y="1371600"/>
              <a:ext cx="1295400"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20003796">
              <a:off x="4254239" y="1605696"/>
              <a:ext cx="762000" cy="24029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2856679">
              <a:off x="4946037" y="1646071"/>
              <a:ext cx="572720" cy="215302"/>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4164572" y="1600200"/>
              <a:ext cx="1295400" cy="228600"/>
            </a:xfrm>
            <a:prstGeom prst="roundRect">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81"/>
            <p:cNvGrpSpPr/>
            <p:nvPr/>
          </p:nvGrpSpPr>
          <p:grpSpPr>
            <a:xfrm>
              <a:off x="4155607" y="1640542"/>
              <a:ext cx="1308847" cy="156882"/>
              <a:chOff x="5576342" y="299803"/>
              <a:chExt cx="3728801" cy="1069299"/>
            </a:xfrm>
          </p:grpSpPr>
          <p:grpSp>
            <p:nvGrpSpPr>
              <p:cNvPr id="68" name="Group 14"/>
              <p:cNvGrpSpPr/>
              <p:nvPr/>
            </p:nvGrpSpPr>
            <p:grpSpPr>
              <a:xfrm>
                <a:off x="5576342" y="299803"/>
                <a:ext cx="1304143" cy="1064302"/>
                <a:chOff x="5861535" y="315726"/>
                <a:chExt cx="1078476" cy="998095"/>
              </a:xfrm>
            </p:grpSpPr>
            <p:sp>
              <p:nvSpPr>
                <p:cNvPr id="79" name="Hexagon 10"/>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hevron 11"/>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Chevron 12"/>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Oval 13"/>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15"/>
              <p:cNvGrpSpPr/>
              <p:nvPr/>
            </p:nvGrpSpPr>
            <p:grpSpPr>
              <a:xfrm>
                <a:off x="6781800" y="304800"/>
                <a:ext cx="1304143" cy="1064302"/>
                <a:chOff x="5861535" y="315726"/>
                <a:chExt cx="1078476" cy="998095"/>
              </a:xfrm>
            </p:grpSpPr>
            <p:sp>
              <p:nvSpPr>
                <p:cNvPr id="75" name="Hexagon 74"/>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hevron 75"/>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Chevron 76"/>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Oval 77"/>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20"/>
              <p:cNvGrpSpPr/>
              <p:nvPr/>
            </p:nvGrpSpPr>
            <p:grpSpPr>
              <a:xfrm>
                <a:off x="8001000" y="304800"/>
                <a:ext cx="1304143" cy="1064302"/>
                <a:chOff x="5861535" y="315726"/>
                <a:chExt cx="1078476" cy="998095"/>
              </a:xfrm>
            </p:grpSpPr>
            <p:sp>
              <p:nvSpPr>
                <p:cNvPr id="71" name="Hexagon 70"/>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hevron 71"/>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Chevron 72"/>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Oval 73"/>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7" name="Group 86"/>
          <p:cNvGrpSpPr/>
          <p:nvPr/>
        </p:nvGrpSpPr>
        <p:grpSpPr>
          <a:xfrm>
            <a:off x="1040984" y="3960993"/>
            <a:ext cx="1217981" cy="2513213"/>
            <a:chOff x="6523258" y="1056356"/>
            <a:chExt cx="1727835" cy="3565259"/>
          </a:xfrm>
        </p:grpSpPr>
        <p:sp>
          <p:nvSpPr>
            <p:cNvPr id="88" name="Oval 87"/>
            <p:cNvSpPr/>
            <p:nvPr/>
          </p:nvSpPr>
          <p:spPr>
            <a:xfrm rot="2451945">
              <a:off x="7959751" y="3177572"/>
              <a:ext cx="291342" cy="31807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9586780">
              <a:off x="6523258" y="3207933"/>
              <a:ext cx="296538" cy="3060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102191">
              <a:off x="7453356" y="2331675"/>
              <a:ext cx="661560"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327004">
              <a:off x="6643920" y="2293720"/>
              <a:ext cx="556436"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258165">
              <a:off x="6834073" y="1643897"/>
              <a:ext cx="1056213" cy="1220238"/>
            </a:xfrm>
            <a:prstGeom prst="ellipse">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7083312" y="2128360"/>
              <a:ext cx="581783" cy="26005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6833658" y="4171244"/>
              <a:ext cx="1048088" cy="450371"/>
              <a:chOff x="2553716" y="4097121"/>
              <a:chExt cx="1072559" cy="580393"/>
            </a:xfrm>
          </p:grpSpPr>
          <p:grpSp>
            <p:nvGrpSpPr>
              <p:cNvPr id="124" name="Group 3"/>
              <p:cNvGrpSpPr/>
              <p:nvPr/>
            </p:nvGrpSpPr>
            <p:grpSpPr>
              <a:xfrm rot="2754858">
                <a:off x="2662540" y="4014465"/>
                <a:ext cx="362746" cy="580393"/>
                <a:chOff x="1676400" y="2133600"/>
                <a:chExt cx="1447800" cy="2088845"/>
              </a:xfrm>
            </p:grpSpPr>
            <p:sp>
              <p:nvSpPr>
                <p:cNvPr id="129" name="Oval 128"/>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8"/>
              <p:cNvGrpSpPr/>
              <p:nvPr/>
            </p:nvGrpSpPr>
            <p:grpSpPr>
              <a:xfrm rot="19182012">
                <a:off x="3263529" y="4097121"/>
                <a:ext cx="362746" cy="580393"/>
                <a:chOff x="1676400" y="2133600"/>
                <a:chExt cx="1447800" cy="2088845"/>
              </a:xfrm>
            </p:grpSpPr>
            <p:sp>
              <p:nvSpPr>
                <p:cNvPr id="126" name="Oval 125"/>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rapezoid 94"/>
            <p:cNvSpPr/>
            <p:nvPr/>
          </p:nvSpPr>
          <p:spPr>
            <a:xfrm rot="10800000">
              <a:off x="6891216" y="2254148"/>
              <a:ext cx="956933" cy="915089"/>
            </a:xfrm>
            <a:prstGeom prst="trapezoid">
              <a:avLst>
                <a:gd name="adj" fmla="val 23765"/>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873690" y="1199200"/>
              <a:ext cx="1037808" cy="10478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rot="18489317">
              <a:off x="6591622" y="1532771"/>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 Diagonal Corner Rectangle 97"/>
            <p:cNvSpPr/>
            <p:nvPr/>
          </p:nvSpPr>
          <p:spPr>
            <a:xfrm rot="3110683" flipH="1">
              <a:off x="7580336" y="1537094"/>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Diagonal Corner Rectangle 98"/>
            <p:cNvSpPr/>
            <p:nvPr/>
          </p:nvSpPr>
          <p:spPr>
            <a:xfrm rot="7361430" flipH="1">
              <a:off x="6792803" y="1130807"/>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99"/>
            <p:cNvSpPr/>
            <p:nvPr/>
          </p:nvSpPr>
          <p:spPr>
            <a:xfrm rot="14238570">
              <a:off x="7321428" y="1157253"/>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9586780">
              <a:off x="7184704" y="1150519"/>
              <a:ext cx="296538" cy="306083"/>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9586780">
              <a:off x="6796638" y="1442679"/>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9586780">
              <a:off x="7646600" y="1454112"/>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a:off x="6833658" y="3168084"/>
              <a:ext cx="1078919" cy="1146033"/>
            </a:xfrm>
            <a:prstGeom prst="trapezoid">
              <a:avLst>
                <a:gd name="adj" fmla="val 25099"/>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7256897" y="3073042"/>
              <a:ext cx="404948" cy="177410"/>
            </a:xfrm>
            <a:prstGeom prst="roundRect">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6952896" y="2202573"/>
              <a:ext cx="636861" cy="2098903"/>
              <a:chOff x="6959643" y="2218714"/>
              <a:chExt cx="645186" cy="2113891"/>
            </a:xfrm>
          </p:grpSpPr>
          <p:sp>
            <p:nvSpPr>
              <p:cNvPr id="121" name="Trapezoid 120"/>
              <p:cNvSpPr/>
              <p:nvPr/>
            </p:nvSpPr>
            <p:spPr>
              <a:xfrm rot="20275138">
                <a:off x="7048393" y="2218714"/>
                <a:ext cx="556436" cy="2086706"/>
              </a:xfrm>
              <a:prstGeom prst="trapezoid">
                <a:avLst>
                  <a:gd name="adj" fmla="val 3413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20453033">
                <a:off x="6959643" y="2298060"/>
                <a:ext cx="310560" cy="2022516"/>
              </a:xfrm>
              <a:prstGeom prst="moon">
                <a:avLst>
                  <a:gd name="adj" fmla="val 87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20453033">
                <a:off x="7017451" y="2271333"/>
                <a:ext cx="297061" cy="2061272"/>
              </a:xfrm>
              <a:prstGeom prst="moon">
                <a:avLst>
                  <a:gd name="adj" fmla="val 87500"/>
                </a:avLst>
              </a:prstGeom>
              <a:solidFill>
                <a:srgbClr val="E7BE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6753934" y="1458100"/>
              <a:ext cx="1286562" cy="216177"/>
              <a:chOff x="6753934" y="1458100"/>
              <a:chExt cx="1286562" cy="216177"/>
            </a:xfrm>
          </p:grpSpPr>
          <p:sp>
            <p:nvSpPr>
              <p:cNvPr id="116" name="Rounded Rectangle 115"/>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Quad Arrow 116"/>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117"/>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118"/>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119"/>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Quad Arrow 107"/>
            <p:cNvSpPr/>
            <p:nvPr/>
          </p:nvSpPr>
          <p:spPr>
            <a:xfrm>
              <a:off x="6751823" y="2183630"/>
              <a:ext cx="340630" cy="299070"/>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108"/>
            <p:cNvSpPr/>
            <p:nvPr/>
          </p:nvSpPr>
          <p:spPr>
            <a:xfrm>
              <a:off x="6840451" y="2253428"/>
              <a:ext cx="154614" cy="146670"/>
            </a:xfrm>
            <a:prstGeom prst="quadArrow">
              <a:avLst>
                <a:gd name="adj1" fmla="val 45000"/>
                <a:gd name="adj2" fmla="val 22500"/>
                <a:gd name="adj3" fmla="val 22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125206" y="2246482"/>
              <a:ext cx="511959" cy="211463"/>
              <a:chOff x="6753934" y="1458100"/>
              <a:chExt cx="1286562" cy="216177"/>
            </a:xfrm>
          </p:grpSpPr>
          <p:sp>
            <p:nvSpPr>
              <p:cNvPr id="111" name="Rounded Rectangle 110"/>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111"/>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Quad Arrow 112"/>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113"/>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114"/>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 name="Group 7"/>
          <p:cNvGrpSpPr/>
          <p:nvPr/>
        </p:nvGrpSpPr>
        <p:grpSpPr>
          <a:xfrm>
            <a:off x="5321468" y="2964903"/>
            <a:ext cx="1045524" cy="1828800"/>
            <a:chOff x="2438400" y="402137"/>
            <a:chExt cx="2514600" cy="4398463"/>
          </a:xfrm>
        </p:grpSpPr>
        <p:sp>
          <p:nvSpPr>
            <p:cNvPr id="133" name="Snip Same Side Corner Rectangle 132"/>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925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794310" cy="1754326"/>
          </a:xfrm>
          <a:prstGeom prst="rect">
            <a:avLst/>
          </a:prstGeom>
          <a:ln>
            <a:solidFill>
              <a:schemeClr val="tx1"/>
            </a:solidFill>
          </a:ln>
        </p:spPr>
        <p:txBody>
          <a:bodyPr wrap="square">
            <a:spAutoFit/>
          </a:bodyPr>
          <a:lstStyle/>
          <a:p>
            <a:r>
              <a:rPr lang="en-US" sz="1200" b="1" i="0" dirty="0">
                <a:effectLst/>
              </a:rPr>
              <a:t>The Four Beasts: Ezekiel 1:10</a:t>
            </a:r>
          </a:p>
          <a:p>
            <a:r>
              <a:rPr lang="en-US" sz="1200" b="0" i="0" dirty="0">
                <a:effectLst/>
              </a:rPr>
              <a:t>The Prophet Joseph explained that the four beasts in John’s vision were representative of classes of beings (see </a:t>
            </a:r>
            <a:r>
              <a:rPr lang="en-US" sz="1200" b="0" i="0" u="none" strike="noStrike" dirty="0">
                <a:effectLst/>
              </a:rPr>
              <a:t>D&amp;C 77:3</a:t>
            </a:r>
            <a:r>
              <a:rPr lang="en-US" sz="1200" b="0" i="0" dirty="0">
                <a:effectLst/>
              </a:rPr>
              <a:t>). The faces of the creatures in Ezekiel’s vision seem to represent the same thing. The following interpretation, from an ancient Jewish commentary, is in harmony with that view: “Man is exalted among creatures; the eagle is exalted among birds; the ox is exalted among domestic animals; the lion is exalted among wild beasts; and all of them have received dominion, and greatness has been given them, yet they are stationed below the chariot of the Holy One” (</a:t>
            </a:r>
            <a:r>
              <a:rPr lang="en-US" sz="1200" b="0" i="1" dirty="0">
                <a:effectLst/>
              </a:rPr>
              <a:t>Midrash </a:t>
            </a:r>
            <a:r>
              <a:rPr lang="en-US" sz="1200" b="0" i="1" dirty="0" err="1">
                <a:effectLst/>
              </a:rPr>
              <a:t>Shemoth</a:t>
            </a:r>
            <a:r>
              <a:rPr lang="en-US" sz="1200" b="0" i="1" dirty="0">
                <a:effectLst/>
              </a:rPr>
              <a:t> </a:t>
            </a:r>
            <a:r>
              <a:rPr lang="en-US" sz="1200" b="0" i="1" dirty="0" err="1">
                <a:effectLst/>
              </a:rPr>
              <a:t>Rabbah</a:t>
            </a:r>
            <a:r>
              <a:rPr lang="en-US" sz="1200" b="0" i="0" dirty="0">
                <a:effectLst/>
              </a:rPr>
              <a:t> 23; in D. Guthrie and J. A. </a:t>
            </a:r>
            <a:r>
              <a:rPr lang="en-US" sz="1200" b="0" i="0" dirty="0" err="1">
                <a:effectLst/>
              </a:rPr>
              <a:t>Motyer</a:t>
            </a:r>
            <a:r>
              <a:rPr lang="en-US" sz="1200" b="0" i="0" dirty="0">
                <a:effectLst/>
              </a:rPr>
              <a:t>, eds., </a:t>
            </a:r>
            <a:r>
              <a:rPr lang="en-US" sz="1200" b="0" i="1" dirty="0">
                <a:effectLst/>
              </a:rPr>
              <a:t>The New Bible Commentary: Revised, </a:t>
            </a:r>
            <a:r>
              <a:rPr lang="en-US" sz="1200" b="0" i="0" dirty="0">
                <a:effectLst/>
              </a:rPr>
              <a:t>p. 667).</a:t>
            </a:r>
            <a:endParaRPr lang="en-US" sz="1200" dirty="0"/>
          </a:p>
        </p:txBody>
      </p:sp>
      <p:sp>
        <p:nvSpPr>
          <p:cNvPr id="4" name="Rectangle 3"/>
          <p:cNvSpPr/>
          <p:nvPr/>
        </p:nvSpPr>
        <p:spPr>
          <a:xfrm>
            <a:off x="5794310" y="-11106"/>
            <a:ext cx="6397690" cy="2308324"/>
          </a:xfrm>
          <a:prstGeom prst="rect">
            <a:avLst/>
          </a:prstGeom>
          <a:ln>
            <a:solidFill>
              <a:schemeClr val="tx1"/>
            </a:solidFill>
          </a:ln>
        </p:spPr>
        <p:txBody>
          <a:bodyPr wrap="square">
            <a:spAutoFit/>
          </a:bodyPr>
          <a:lstStyle/>
          <a:p>
            <a:r>
              <a:rPr lang="en-US" sz="1200" b="1" dirty="0"/>
              <a:t>The Roll: Ezekiel 2:6-10</a:t>
            </a:r>
          </a:p>
          <a:p>
            <a:r>
              <a:rPr lang="en-US" sz="1200" dirty="0"/>
              <a:t>Elder Bruce R. McConkie wrote that “John’s act of eating a book containing the word of God to him was in keeping with the custom and tradition of ancient Israel. The act signified that he was eating the bread of life, that he was partaking of the good word of God, that he was feasting upon the word of Christ—which was in his ‘mouth sweet as honey.’ But it made his ‘belly bitter’; that is, the judgments and plagues promised those to whom the Lord’s word was sent caused him to despair and have sorrow of soul. ‘How sweet are thy words unto my taste! yea, sweeter than honey to my mouth!’ (Psalm 119:103.) Such is the exulting cry of the Psalmist. And, conversely, how bitter is the penalty for rebellion and disobedience. Ezekiel had a similar experience. He was commanded to eat a roll (a book), which was in his mouth ‘as honey for sweetness,’ but in the writing itself there was ‘lamentations, and mourning, and woe.’ (Ezek. 2:6–10; 3:1–3.)” (</a:t>
            </a:r>
            <a:r>
              <a:rPr lang="en-US" sz="1200" i="1" dirty="0"/>
              <a:t>Doctrinal  New Testament Commentary,</a:t>
            </a:r>
            <a:r>
              <a:rPr lang="en-US" sz="1200" dirty="0"/>
              <a:t>3:507.)</a:t>
            </a:r>
          </a:p>
        </p:txBody>
      </p:sp>
      <p:sp>
        <p:nvSpPr>
          <p:cNvPr id="5" name="Rectangle 4"/>
          <p:cNvSpPr/>
          <p:nvPr/>
        </p:nvSpPr>
        <p:spPr>
          <a:xfrm>
            <a:off x="5794310" y="2308324"/>
            <a:ext cx="6397690" cy="2970044"/>
          </a:xfrm>
          <a:prstGeom prst="rect">
            <a:avLst/>
          </a:prstGeom>
          <a:ln>
            <a:solidFill>
              <a:schemeClr val="tx1"/>
            </a:solidFill>
          </a:ln>
        </p:spPr>
        <p:txBody>
          <a:bodyPr wrap="square">
            <a:spAutoFit/>
          </a:bodyPr>
          <a:lstStyle/>
          <a:p>
            <a:pPr fontAlgn="base"/>
            <a:r>
              <a:rPr lang="en-US" sz="1100" b="1" dirty="0"/>
              <a:t>Watchmen   Ezekiel 3:17:</a:t>
            </a:r>
          </a:p>
          <a:p>
            <a:pPr fontAlgn="base"/>
            <a:r>
              <a:rPr lang="en-US" sz="1100" dirty="0"/>
              <a:t>“As watchmen on the tower of Zion, it is our obligation and right as leaders to speak out against current evils—evils that strike at the very foundation of all we hold dear as the true church of Christ. …</a:t>
            </a:r>
          </a:p>
          <a:p>
            <a:pPr fontAlgn="base"/>
            <a:r>
              <a:rPr lang="en-US" sz="1100" dirty="0"/>
              <a:t>“As one of these watchmen, with a love for humanity, I accept humbly this obligation and challenge and gratefully strive to do my duty without fear. In times as serious as these, we must not permit fear of criticism to keep us from doing our duty, even at the risk of our counsel being tabbed as political, as government becomes more and more entwined in our daily lives.</a:t>
            </a:r>
          </a:p>
          <a:p>
            <a:pPr fontAlgn="base"/>
            <a:r>
              <a:rPr lang="en-US" sz="1100" dirty="0"/>
              <a:t>“In the crisis through which we are now passing, we have been fully warned. This has brought forth some criticism. There are some of us who do not want to hear the message. It embarrasses us. The things which are threatening our lives, our welfare, our freedoms are the very things some of us have been condoning. Many do not want to be disturbed as they continue to enjoy their comfortable complacency.</a:t>
            </a:r>
          </a:p>
          <a:p>
            <a:pPr fontAlgn="base"/>
            <a:r>
              <a:rPr lang="en-US" sz="1100" dirty="0"/>
              <a:t>“The Church is founded on eternal truth. We do not compromise principle. We do not surrender our standards regardless of current trends or pressures. Our allegiance to truth as a church is unwavering. Speaking out against immoral or unjust actions has been the burden of prophets and disciples of God from time immemorial. It was for this very reason that many of them were persecuted. Nevertheless, it was their God-given task, as watchmen on the tower, to warn the people.” President Ezra Taft Benson (In Conference Report, Apr. 1973, pp. 49–50; or </a:t>
            </a:r>
            <a:r>
              <a:rPr lang="en-US" sz="1100" i="1" dirty="0"/>
              <a:t>Ensign,</a:t>
            </a:r>
            <a:r>
              <a:rPr lang="en-US" sz="1100" dirty="0"/>
              <a:t> July 1973, p. 38.)</a:t>
            </a:r>
          </a:p>
        </p:txBody>
      </p:sp>
      <p:sp>
        <p:nvSpPr>
          <p:cNvPr id="7" name="Rectangle 6"/>
          <p:cNvSpPr/>
          <p:nvPr/>
        </p:nvSpPr>
        <p:spPr>
          <a:xfrm>
            <a:off x="0" y="1754326"/>
            <a:ext cx="5794310" cy="3416320"/>
          </a:xfrm>
          <a:prstGeom prst="rect">
            <a:avLst/>
          </a:prstGeom>
          <a:ln>
            <a:solidFill>
              <a:schemeClr val="tx1"/>
            </a:solidFill>
          </a:ln>
        </p:spPr>
        <p:txBody>
          <a:bodyPr wrap="square">
            <a:spAutoFit/>
          </a:bodyPr>
          <a:lstStyle/>
          <a:p>
            <a:pPr fontAlgn="base"/>
            <a:r>
              <a:rPr lang="en-US" sz="1200" b="1" dirty="0"/>
              <a:t>Visions   </a:t>
            </a:r>
            <a:r>
              <a:rPr lang="en-US" sz="1200" b="1" dirty="0" err="1"/>
              <a:t>Exekiel</a:t>
            </a:r>
            <a:r>
              <a:rPr lang="en-US" sz="1200" b="1" dirty="0"/>
              <a:t> 1:5-14</a:t>
            </a:r>
          </a:p>
          <a:p>
            <a:pPr fontAlgn="base"/>
            <a:r>
              <a:rPr lang="en-US" sz="1200" dirty="0"/>
              <a:t>“In his vision, Ezekiel saw four creatures, each of which had four faces. ‘They four had the face of a man, … a lion, … an ox … [and] the face of an eagle’ (Ezekiel 1:10). The Apostle John had a similar vision. In his vision, the creatures were described as being ‘like a lion, … like a calf, … [having] a face as a man, and … like a flying eagle’ (Revelation 4:7). The Prophet Joseph explained that the four beasts in John’s vision were representative of classes of beings (see D&amp;C 77:3). The faces of the creatures in Ezekiel’s vision seem to represent the same thing. The following interpretation, from an ancient Jewish commentary, is in harmony with that view: ‘Man is exalted among creatures; the eagle is exalted among birds; the ox is exalted among domestic animals; the lion is exalted among wild beasts; and all of them have received dominion, and greatness has been given them, yet they are stationed below the chariot of the Holy One’ (</a:t>
            </a:r>
            <a:r>
              <a:rPr lang="en-US" sz="1200" i="1" dirty="0"/>
              <a:t>Midrash </a:t>
            </a:r>
            <a:r>
              <a:rPr lang="en-US" sz="1200" i="1" dirty="0" err="1"/>
              <a:t>Shemoth</a:t>
            </a:r>
            <a:r>
              <a:rPr lang="en-US" sz="1200" i="1" dirty="0"/>
              <a:t> </a:t>
            </a:r>
            <a:r>
              <a:rPr lang="en-US" sz="1200" i="1" dirty="0" err="1"/>
              <a:t>Rabbah</a:t>
            </a:r>
            <a:r>
              <a:rPr lang="en-US" sz="1200" dirty="0"/>
              <a:t> 23; in D. Guthrie and J. A. </a:t>
            </a:r>
            <a:r>
              <a:rPr lang="en-US" sz="1200" dirty="0" err="1"/>
              <a:t>Motyer</a:t>
            </a:r>
            <a:r>
              <a:rPr lang="en-US" sz="1200" dirty="0"/>
              <a:t>, </a:t>
            </a:r>
            <a:r>
              <a:rPr lang="en-US" sz="1200" dirty="0" err="1"/>
              <a:t>eds</a:t>
            </a:r>
            <a:r>
              <a:rPr lang="en-US" sz="1200" dirty="0"/>
              <a:t>.,</a:t>
            </a:r>
            <a:r>
              <a:rPr lang="en-US" sz="1200" i="1" dirty="0"/>
              <a:t>The New Bible Commentary: Revised,</a:t>
            </a:r>
            <a:r>
              <a:rPr lang="en-US" sz="1200" dirty="0"/>
              <a:t> p. 667).</a:t>
            </a:r>
          </a:p>
          <a:p>
            <a:pPr fontAlgn="base"/>
            <a:r>
              <a:rPr lang="en-US" sz="1200" dirty="0"/>
              <a:t>“Ezekiel saw that the throne of God was above the creatures (Ezekiel 1:26–28). That placement represents His having dominion over all living things, though He provides the means for all His creations, both human and animal, to enter into eternal glory, each in their appropriate order (see D&amp;C 77:2–3)” (</a:t>
            </a:r>
            <a:r>
              <a:rPr lang="en-US" sz="1200" i="1" dirty="0"/>
              <a:t>Old Testament Student Manual: 1 Kings–Malachi,</a:t>
            </a:r>
            <a:r>
              <a:rPr lang="en-US" sz="1200" dirty="0"/>
              <a:t> 3rd ed. [Church Educational System manual, 2003], 266).</a:t>
            </a:r>
          </a:p>
        </p:txBody>
      </p:sp>
      <p:sp>
        <p:nvSpPr>
          <p:cNvPr id="9" name="Rectangle 8"/>
          <p:cNvSpPr/>
          <p:nvPr/>
        </p:nvSpPr>
        <p:spPr>
          <a:xfrm>
            <a:off x="0" y="5170646"/>
            <a:ext cx="5794310" cy="1569660"/>
          </a:xfrm>
          <a:prstGeom prst="rect">
            <a:avLst/>
          </a:prstGeom>
          <a:ln>
            <a:solidFill>
              <a:schemeClr val="tx1"/>
            </a:solidFill>
          </a:ln>
        </p:spPr>
        <p:txBody>
          <a:bodyPr wrap="square">
            <a:spAutoFit/>
          </a:bodyPr>
          <a:lstStyle/>
          <a:p>
            <a:pPr fontAlgn="base"/>
            <a:r>
              <a:rPr lang="en-US" sz="1200" b="1" dirty="0"/>
              <a:t>Wheels  Ezekiel 1:15-21 </a:t>
            </a:r>
            <a:r>
              <a:rPr lang="en-US" sz="1200" dirty="0"/>
              <a:t>The wheels that Ezekiel saw in his vision are an example of images that are open for interpretation. About such images, the Prophet Joseph Smith taught: “I make this broad declaration, that whenever God gives a vision of an image, or beast, or figure of any kind, He always holds Himself responsible to give a revelation or interpretation of the meaning thereof, otherwise we are not responsible or accountable for our belief in it. Don’t be afraid of being damned for not knowing the meaning of a vision or figure, if God has not given a revelation or interpretation of the subject” (in </a:t>
            </a:r>
            <a:r>
              <a:rPr lang="en-US" sz="1200" i="1" dirty="0"/>
              <a:t>History of the Church,</a:t>
            </a:r>
            <a:r>
              <a:rPr lang="en-US" sz="1200" dirty="0"/>
              <a:t> 5:343).</a:t>
            </a:r>
          </a:p>
        </p:txBody>
      </p:sp>
      <p:sp>
        <p:nvSpPr>
          <p:cNvPr id="11" name="Rectangle 10"/>
          <p:cNvSpPr/>
          <p:nvPr/>
        </p:nvSpPr>
        <p:spPr>
          <a:xfrm>
            <a:off x="5794310" y="5289474"/>
            <a:ext cx="6397690" cy="1384995"/>
          </a:xfrm>
          <a:prstGeom prst="rect">
            <a:avLst/>
          </a:prstGeom>
          <a:ln>
            <a:solidFill>
              <a:schemeClr val="tx1"/>
            </a:solidFill>
          </a:ln>
        </p:spPr>
        <p:txBody>
          <a:bodyPr wrap="square">
            <a:spAutoFit/>
          </a:bodyPr>
          <a:lstStyle/>
          <a:p>
            <a:pPr fontAlgn="base"/>
            <a:r>
              <a:rPr lang="en-US" sz="1200" b="1" dirty="0"/>
              <a:t>Words of the Prophets  Ezekiel 2:7; 3:4 </a:t>
            </a:r>
          </a:p>
          <a:p>
            <a:pPr fontAlgn="base"/>
            <a:r>
              <a:rPr lang="en-US" sz="1200" dirty="0"/>
              <a:t>“It should be remembered that not every statement made by a Church leader, past or present, necessarily constitutes doctrine. It is commonly understood in the Church that a statement made by one leader on a single occasion often represents a personal, though well-considered, opinion, not meant to be official or binding for the whole Church. The Prophet Joseph Smith taught that ‘a prophet [is] a prophet only when he [is] acting as such’ Elder D. Todd </a:t>
            </a:r>
            <a:r>
              <a:rPr lang="en-US" sz="1200" dirty="0" err="1"/>
              <a:t>Christofferson</a:t>
            </a:r>
            <a:r>
              <a:rPr lang="en-US" sz="1200" dirty="0"/>
              <a:t> [in </a:t>
            </a:r>
            <a:r>
              <a:rPr lang="en-US" sz="1200" i="1" dirty="0"/>
              <a:t>History of the Church,</a:t>
            </a:r>
            <a:r>
              <a:rPr lang="en-US" sz="1200" dirty="0"/>
              <a:t> 5:265]” (“The Doctrine of Christ,”</a:t>
            </a:r>
            <a:r>
              <a:rPr lang="en-US" sz="1200" i="1" dirty="0"/>
              <a:t> Ensign</a:t>
            </a:r>
            <a:r>
              <a:rPr lang="en-US" sz="1200" dirty="0"/>
              <a:t> or </a:t>
            </a:r>
            <a:r>
              <a:rPr lang="en-US" sz="1200" i="1" dirty="0"/>
              <a:t>Liahona,</a:t>
            </a:r>
            <a:r>
              <a:rPr lang="en-US" sz="1200" dirty="0"/>
              <a:t> May 2012, 88).</a:t>
            </a:r>
          </a:p>
        </p:txBody>
      </p:sp>
    </p:spTree>
    <p:extLst>
      <p:ext uri="{BB962C8B-B14F-4D97-AF65-F5344CB8AC3E}">
        <p14:creationId xmlns:p14="http://schemas.microsoft.com/office/powerpoint/2010/main" val="1709481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83714344"/>
              </p:ext>
            </p:extLst>
          </p:nvPr>
        </p:nvGraphicFramePr>
        <p:xfrm>
          <a:off x="119224" y="866366"/>
          <a:ext cx="11618684" cy="5882640"/>
        </p:xfrm>
        <a:graphic>
          <a:graphicData uri="http://schemas.openxmlformats.org/drawingml/2006/table">
            <a:tbl>
              <a:tblPr firstRow="1" bandRow="1">
                <a:tableStyleId>{5940675A-B579-460E-94D1-54222C63F5DA}</a:tableStyleId>
              </a:tblPr>
              <a:tblGrid>
                <a:gridCol w="2904671">
                  <a:extLst>
                    <a:ext uri="{9D8B030D-6E8A-4147-A177-3AD203B41FA5}">
                      <a16:colId xmlns:a16="http://schemas.microsoft.com/office/drawing/2014/main" val="20000"/>
                    </a:ext>
                  </a:extLst>
                </a:gridCol>
                <a:gridCol w="2904671">
                  <a:extLst>
                    <a:ext uri="{9D8B030D-6E8A-4147-A177-3AD203B41FA5}">
                      <a16:colId xmlns:a16="http://schemas.microsoft.com/office/drawing/2014/main" val="20001"/>
                    </a:ext>
                  </a:extLst>
                </a:gridCol>
                <a:gridCol w="2904671">
                  <a:extLst>
                    <a:ext uri="{9D8B030D-6E8A-4147-A177-3AD203B41FA5}">
                      <a16:colId xmlns:a16="http://schemas.microsoft.com/office/drawing/2014/main" val="20002"/>
                    </a:ext>
                  </a:extLst>
                </a:gridCol>
                <a:gridCol w="2904671">
                  <a:extLst>
                    <a:ext uri="{9D8B030D-6E8A-4147-A177-3AD203B41FA5}">
                      <a16:colId xmlns:a16="http://schemas.microsoft.com/office/drawing/2014/main" val="20003"/>
                    </a:ext>
                  </a:extLst>
                </a:gridCol>
              </a:tblGrid>
              <a:tr h="0">
                <a:tc>
                  <a:txBody>
                    <a:bodyPr/>
                    <a:lstStyle/>
                    <a:p>
                      <a:pPr algn="ctr"/>
                      <a:r>
                        <a:rPr lang="en-US" sz="1400" b="1" dirty="0"/>
                        <a:t>Isaiah 6:1-5</a:t>
                      </a:r>
                    </a:p>
                  </a:txBody>
                  <a:tcPr>
                    <a:solidFill>
                      <a:schemeClr val="bg1"/>
                    </a:solidFill>
                  </a:tcPr>
                </a:tc>
                <a:tc>
                  <a:txBody>
                    <a:bodyPr/>
                    <a:lstStyle/>
                    <a:p>
                      <a:pPr algn="ctr"/>
                      <a:r>
                        <a:rPr lang="en-US" sz="1400" b="1" dirty="0"/>
                        <a:t>Revelation 1:10-16</a:t>
                      </a:r>
                    </a:p>
                  </a:txBody>
                  <a:tcPr/>
                </a:tc>
                <a:tc>
                  <a:txBody>
                    <a:bodyPr/>
                    <a:lstStyle/>
                    <a:p>
                      <a:pPr algn="ctr"/>
                      <a:r>
                        <a:rPr lang="en-US" sz="1400" b="1" dirty="0"/>
                        <a:t>D&amp;C 76:19-23</a:t>
                      </a:r>
                    </a:p>
                  </a:txBody>
                  <a:tcPr/>
                </a:tc>
                <a:tc>
                  <a:txBody>
                    <a:bodyPr/>
                    <a:lstStyle/>
                    <a:p>
                      <a:pPr algn="ctr"/>
                      <a:r>
                        <a:rPr lang="en-US" sz="1400" b="1" dirty="0"/>
                        <a:t>D&amp;C 110:1-4</a:t>
                      </a:r>
                    </a:p>
                  </a:txBody>
                  <a:tcPr/>
                </a:tc>
                <a:extLst>
                  <a:ext uri="{0D108BD9-81ED-4DB2-BD59-A6C34878D82A}">
                    <a16:rowId xmlns:a16="http://schemas.microsoft.com/office/drawing/2014/main" val="10000"/>
                  </a:ext>
                </a:extLst>
              </a:tr>
              <a:tr h="370840">
                <a:tc>
                  <a:txBody>
                    <a:bodyPr/>
                    <a:lstStyle/>
                    <a:p>
                      <a:pPr fontAlgn="base"/>
                      <a:r>
                        <a:rPr lang="en-US" sz="1200" b="0" i="0" kern="1200" dirty="0">
                          <a:solidFill>
                            <a:schemeClr val="tx1"/>
                          </a:solidFill>
                          <a:effectLst/>
                          <a:latin typeface="+mn-lt"/>
                          <a:ea typeface="+mn-ea"/>
                          <a:cs typeface="+mn-cs"/>
                        </a:rPr>
                        <a:t> 1. In the year that king </a:t>
                      </a:r>
                      <a:r>
                        <a:rPr lang="en-US" sz="1200" b="0" i="0" kern="1200" dirty="0" err="1">
                          <a:solidFill>
                            <a:schemeClr val="tx1"/>
                          </a:solidFill>
                          <a:effectLst/>
                          <a:latin typeface="+mn-lt"/>
                          <a:ea typeface="+mn-ea"/>
                          <a:cs typeface="+mn-cs"/>
                        </a:rPr>
                        <a:t>Uzziah</a:t>
                      </a:r>
                      <a:r>
                        <a:rPr lang="en-US" sz="1200" b="0" i="0" kern="1200" dirty="0">
                          <a:solidFill>
                            <a:schemeClr val="tx1"/>
                          </a:solidFill>
                          <a:effectLst/>
                          <a:latin typeface="+mn-lt"/>
                          <a:ea typeface="+mn-ea"/>
                          <a:cs typeface="+mn-cs"/>
                        </a:rPr>
                        <a:t> died I saw also </a:t>
                      </a:r>
                      <a:r>
                        <a:rPr lang="en-US" sz="1200" b="1" i="0" kern="1200" dirty="0">
                          <a:solidFill>
                            <a:schemeClr val="tx1"/>
                          </a:solidFill>
                          <a:effectLst/>
                          <a:latin typeface="+mn-lt"/>
                          <a:ea typeface="+mn-ea"/>
                          <a:cs typeface="+mn-cs"/>
                        </a:rPr>
                        <a:t>the Lord sitting upon a throne, high and lifted up, and his train filled the temple.</a:t>
                      </a:r>
                    </a:p>
                    <a:p>
                      <a:pPr fontAlgn="base"/>
                      <a:r>
                        <a:rPr lang="en-US" sz="1200" b="0" i="0" kern="1200" dirty="0">
                          <a:solidFill>
                            <a:schemeClr val="tx1"/>
                          </a:solidFill>
                          <a:effectLst/>
                          <a:latin typeface="+mn-lt"/>
                          <a:ea typeface="+mn-ea"/>
                          <a:cs typeface="+mn-cs"/>
                        </a:rPr>
                        <a:t> 2 Above it stood the </a:t>
                      </a:r>
                      <a:r>
                        <a:rPr lang="en-US" sz="1200" b="1" i="0" kern="1200" dirty="0" err="1">
                          <a:solidFill>
                            <a:schemeClr val="tx1"/>
                          </a:solidFill>
                          <a:effectLst/>
                          <a:latin typeface="+mn-lt"/>
                          <a:ea typeface="+mn-ea"/>
                          <a:cs typeface="+mn-cs"/>
                        </a:rPr>
                        <a:t>seraphims</a:t>
                      </a:r>
                      <a:r>
                        <a:rPr lang="en-US" sz="1200" b="1" i="0" kern="1200" dirty="0">
                          <a:solidFill>
                            <a:schemeClr val="tx1"/>
                          </a:solidFill>
                          <a:effectLst/>
                          <a:latin typeface="+mn-lt"/>
                          <a:ea typeface="+mn-ea"/>
                          <a:cs typeface="+mn-cs"/>
                        </a:rPr>
                        <a:t>: each one had six wings; with twain he covered his face, and with twain he covered his feet, and with twain he did fly.</a:t>
                      </a:r>
                    </a:p>
                    <a:p>
                      <a:pPr fontAlgn="base"/>
                      <a:r>
                        <a:rPr lang="en-US" sz="1200" b="0" i="0" kern="1200" dirty="0">
                          <a:solidFill>
                            <a:schemeClr val="tx1"/>
                          </a:solidFill>
                          <a:effectLst/>
                          <a:latin typeface="+mn-lt"/>
                          <a:ea typeface="+mn-ea"/>
                          <a:cs typeface="+mn-cs"/>
                        </a:rPr>
                        <a:t> 3 And one cried unto another, and said, Holy, holy, holy ,</a:t>
                      </a:r>
                      <a:r>
                        <a:rPr lang="en-US" sz="1200" b="0" i="1" kern="1200" dirty="0">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of hosts: the whole earth </a:t>
                      </a:r>
                      <a:r>
                        <a:rPr lang="en-US" sz="1200" b="0" i="1" kern="1200" dirty="0">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full of his glory.</a:t>
                      </a:r>
                    </a:p>
                    <a:p>
                      <a:pPr fontAlgn="base"/>
                      <a:r>
                        <a:rPr lang="en-US" sz="1200" b="0" i="0" kern="1200" dirty="0">
                          <a:solidFill>
                            <a:schemeClr val="tx1"/>
                          </a:solidFill>
                          <a:effectLst/>
                          <a:latin typeface="+mn-lt"/>
                          <a:ea typeface="+mn-ea"/>
                          <a:cs typeface="+mn-cs"/>
                        </a:rPr>
                        <a:t> 4 And the posts of the door moved at the voice of him that cried, and the house was filled with smoke.</a:t>
                      </a:r>
                    </a:p>
                    <a:p>
                      <a:pPr fontAlgn="base"/>
                      <a:r>
                        <a:rPr lang="en-US" sz="1200" b="0" i="0" kern="1200" dirty="0">
                          <a:solidFill>
                            <a:schemeClr val="tx1"/>
                          </a:solidFill>
                          <a:effectLst/>
                          <a:latin typeface="+mn-lt"/>
                          <a:ea typeface="+mn-ea"/>
                          <a:cs typeface="+mn-cs"/>
                        </a:rPr>
                        <a:t> 5 ¶Then said I, Woe </a:t>
                      </a:r>
                      <a:r>
                        <a:rPr lang="en-US" sz="1200" b="0" i="1" kern="1200" dirty="0">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me! for I am undone; because I </a:t>
                      </a:r>
                      <a:r>
                        <a:rPr lang="en-US" sz="1200" b="0" i="1" kern="1200" dirty="0">
                          <a:solidFill>
                            <a:schemeClr val="tx1"/>
                          </a:solidFill>
                          <a:effectLst/>
                          <a:latin typeface="+mn-lt"/>
                          <a:ea typeface="+mn-ea"/>
                          <a:cs typeface="+mn-cs"/>
                        </a:rPr>
                        <a:t>am</a:t>
                      </a:r>
                      <a:r>
                        <a:rPr lang="en-US" sz="1200" b="0" i="0" kern="1200" dirty="0">
                          <a:solidFill>
                            <a:schemeClr val="tx1"/>
                          </a:solidFill>
                          <a:effectLst/>
                          <a:latin typeface="+mn-lt"/>
                          <a:ea typeface="+mn-ea"/>
                          <a:cs typeface="+mn-cs"/>
                        </a:rPr>
                        <a:t> a man of unclean lips, and I dwell in the midst of a people of unclean lips: for mine eyes have seen the King,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of hosts.</a:t>
                      </a:r>
                    </a:p>
                    <a:p>
                      <a:endParaRPr lang="en-US" sz="1200" dirty="0"/>
                    </a:p>
                  </a:txBody>
                  <a:tcPr>
                    <a:solidFill>
                      <a:schemeClr val="bg1"/>
                    </a:solidFill>
                  </a:tcPr>
                </a:tc>
                <a:tc>
                  <a:txBody>
                    <a:bodyPr/>
                    <a:lstStyle/>
                    <a:p>
                      <a:pPr fontAlgn="base"/>
                      <a:r>
                        <a:rPr lang="en-US" sz="1200" b="0" i="0" kern="1200" dirty="0">
                          <a:solidFill>
                            <a:schemeClr val="tx1"/>
                          </a:solidFill>
                          <a:effectLst/>
                          <a:latin typeface="+mn-lt"/>
                          <a:ea typeface="+mn-ea"/>
                          <a:cs typeface="+mn-cs"/>
                        </a:rPr>
                        <a:t>10 I was in the Spirit on the Lord’s day, and heard behind me a great </a:t>
                      </a:r>
                      <a:r>
                        <a:rPr lang="en-US" sz="1200" b="1" i="0" kern="1200" dirty="0">
                          <a:solidFill>
                            <a:schemeClr val="tx1"/>
                          </a:solidFill>
                          <a:effectLst/>
                          <a:latin typeface="+mn-lt"/>
                          <a:ea typeface="+mn-ea"/>
                          <a:cs typeface="+mn-cs"/>
                        </a:rPr>
                        <a:t>voice, as of a trumpet,</a:t>
                      </a:r>
                    </a:p>
                    <a:p>
                      <a:pPr fontAlgn="base"/>
                      <a:r>
                        <a:rPr lang="en-US" sz="1200" b="0" i="0" kern="1200" dirty="0">
                          <a:solidFill>
                            <a:schemeClr val="tx1"/>
                          </a:solidFill>
                          <a:effectLst/>
                          <a:latin typeface="+mn-lt"/>
                          <a:ea typeface="+mn-ea"/>
                          <a:cs typeface="+mn-cs"/>
                        </a:rPr>
                        <a:t> 11 Saying, I am Alpha and Omega, the first and the last: and, What thou </a:t>
                      </a:r>
                      <a:r>
                        <a:rPr lang="en-US" sz="1200" b="0" i="0" kern="1200" dirty="0" err="1">
                          <a:solidFill>
                            <a:schemeClr val="tx1"/>
                          </a:solidFill>
                          <a:effectLst/>
                          <a:latin typeface="+mn-lt"/>
                          <a:ea typeface="+mn-ea"/>
                          <a:cs typeface="+mn-cs"/>
                        </a:rPr>
                        <a:t>seest</a:t>
                      </a:r>
                      <a:r>
                        <a:rPr lang="en-US" sz="1200" b="0" i="0" kern="1200" dirty="0">
                          <a:solidFill>
                            <a:schemeClr val="tx1"/>
                          </a:solidFill>
                          <a:effectLst/>
                          <a:latin typeface="+mn-lt"/>
                          <a:ea typeface="+mn-ea"/>
                          <a:cs typeface="+mn-cs"/>
                        </a:rPr>
                        <a:t>, write in a book, and send </a:t>
                      </a:r>
                      <a:r>
                        <a:rPr lang="en-US" sz="1200" b="0" i="1" kern="1200" dirty="0">
                          <a:solidFill>
                            <a:schemeClr val="tx1"/>
                          </a:solidFill>
                          <a:effectLst/>
                          <a:latin typeface="+mn-lt"/>
                          <a:ea typeface="+mn-ea"/>
                          <a:cs typeface="+mn-cs"/>
                        </a:rPr>
                        <a:t>it</a:t>
                      </a:r>
                      <a:r>
                        <a:rPr lang="en-US" sz="1200" b="0" i="0" kern="1200" dirty="0">
                          <a:solidFill>
                            <a:schemeClr val="tx1"/>
                          </a:solidFill>
                          <a:effectLst/>
                          <a:latin typeface="+mn-lt"/>
                          <a:ea typeface="+mn-ea"/>
                          <a:cs typeface="+mn-cs"/>
                        </a:rPr>
                        <a:t> unto the seven churches which are in Asia; unto Ephesus, and unto Smyrna, and unto </a:t>
                      </a:r>
                      <a:r>
                        <a:rPr lang="en-US" sz="1200" b="0" i="0" kern="1200" dirty="0" err="1">
                          <a:solidFill>
                            <a:schemeClr val="tx1"/>
                          </a:solidFill>
                          <a:effectLst/>
                          <a:latin typeface="+mn-lt"/>
                          <a:ea typeface="+mn-ea"/>
                          <a:cs typeface="+mn-cs"/>
                        </a:rPr>
                        <a:t>Pergamos</a:t>
                      </a:r>
                      <a:r>
                        <a:rPr lang="en-US" sz="1200" b="0" i="0" kern="1200" dirty="0">
                          <a:solidFill>
                            <a:schemeClr val="tx1"/>
                          </a:solidFill>
                          <a:effectLst/>
                          <a:latin typeface="+mn-lt"/>
                          <a:ea typeface="+mn-ea"/>
                          <a:cs typeface="+mn-cs"/>
                        </a:rPr>
                        <a:t>, and unto Thyatira, and unto Sardis, and unto Philadelphia, and unto Laodicea.</a:t>
                      </a:r>
                    </a:p>
                    <a:p>
                      <a:pPr fontAlgn="base"/>
                      <a:r>
                        <a:rPr lang="en-US" sz="1200" b="0" i="0" kern="1200" dirty="0">
                          <a:solidFill>
                            <a:schemeClr val="tx1"/>
                          </a:solidFill>
                          <a:effectLst/>
                          <a:latin typeface="+mn-lt"/>
                          <a:ea typeface="+mn-ea"/>
                          <a:cs typeface="+mn-cs"/>
                        </a:rPr>
                        <a:t> 12 And I turned to see the voice that </a:t>
                      </a:r>
                      <a:r>
                        <a:rPr lang="en-US" sz="1200" b="0" i="0" kern="1200" dirty="0" err="1">
                          <a:solidFill>
                            <a:schemeClr val="tx1"/>
                          </a:solidFill>
                          <a:effectLst/>
                          <a:latin typeface="+mn-lt"/>
                          <a:ea typeface="+mn-ea"/>
                          <a:cs typeface="+mn-cs"/>
                        </a:rPr>
                        <a:t>spake</a:t>
                      </a:r>
                      <a:r>
                        <a:rPr lang="en-US" sz="1200" b="0" i="0" kern="1200" dirty="0">
                          <a:solidFill>
                            <a:schemeClr val="tx1"/>
                          </a:solidFill>
                          <a:effectLst/>
                          <a:latin typeface="+mn-lt"/>
                          <a:ea typeface="+mn-ea"/>
                          <a:cs typeface="+mn-cs"/>
                        </a:rPr>
                        <a:t> with me. And being turned, I saw </a:t>
                      </a:r>
                      <a:r>
                        <a:rPr lang="en-US" sz="1200" b="1" i="0" kern="1200" dirty="0">
                          <a:solidFill>
                            <a:schemeClr val="tx1"/>
                          </a:solidFill>
                          <a:effectLst/>
                          <a:latin typeface="+mn-lt"/>
                          <a:ea typeface="+mn-ea"/>
                          <a:cs typeface="+mn-cs"/>
                        </a:rPr>
                        <a:t>seven golden candlesticks;</a:t>
                      </a:r>
                    </a:p>
                    <a:p>
                      <a:pPr fontAlgn="base"/>
                      <a:r>
                        <a:rPr lang="en-US" sz="1200" b="0" i="0" kern="1200" dirty="0">
                          <a:solidFill>
                            <a:schemeClr val="tx1"/>
                          </a:solidFill>
                          <a:effectLst/>
                          <a:latin typeface="+mn-lt"/>
                          <a:ea typeface="+mn-ea"/>
                          <a:cs typeface="+mn-cs"/>
                        </a:rPr>
                        <a:t> 13 And in the midst of the seven candlesticks </a:t>
                      </a:r>
                      <a:r>
                        <a:rPr lang="en-US" sz="1200" b="0" i="1" kern="1200" dirty="0">
                          <a:solidFill>
                            <a:schemeClr val="tx1"/>
                          </a:solidFill>
                          <a:effectLst/>
                          <a:latin typeface="+mn-lt"/>
                          <a:ea typeface="+mn-ea"/>
                          <a:cs typeface="+mn-cs"/>
                        </a:rPr>
                        <a:t>one</a:t>
                      </a:r>
                      <a:r>
                        <a:rPr lang="en-US" sz="1200" b="0" i="0" kern="1200" dirty="0">
                          <a:solidFill>
                            <a:schemeClr val="tx1"/>
                          </a:solidFill>
                          <a:effectLst/>
                          <a:latin typeface="+mn-lt"/>
                          <a:ea typeface="+mn-ea"/>
                          <a:cs typeface="+mn-cs"/>
                        </a:rPr>
                        <a:t> like unto the Son of man, </a:t>
                      </a:r>
                      <a:r>
                        <a:rPr lang="en-US" sz="1200" b="1" i="0" kern="1200" dirty="0">
                          <a:solidFill>
                            <a:schemeClr val="tx1"/>
                          </a:solidFill>
                          <a:effectLst/>
                          <a:latin typeface="+mn-lt"/>
                          <a:ea typeface="+mn-ea"/>
                          <a:cs typeface="+mn-cs"/>
                        </a:rPr>
                        <a:t>clothed with a garment down to the foot, and girt about the </a:t>
                      </a:r>
                      <a:r>
                        <a:rPr lang="en-US" sz="1200" b="1" i="0" kern="1200" dirty="0" err="1">
                          <a:solidFill>
                            <a:schemeClr val="tx1"/>
                          </a:solidFill>
                          <a:effectLst/>
                          <a:latin typeface="+mn-lt"/>
                          <a:ea typeface="+mn-ea"/>
                          <a:cs typeface="+mn-cs"/>
                        </a:rPr>
                        <a:t>paps</a:t>
                      </a:r>
                      <a:r>
                        <a:rPr lang="en-US" sz="1200" b="1" i="0" kern="1200" dirty="0">
                          <a:solidFill>
                            <a:schemeClr val="tx1"/>
                          </a:solidFill>
                          <a:effectLst/>
                          <a:latin typeface="+mn-lt"/>
                          <a:ea typeface="+mn-ea"/>
                          <a:cs typeface="+mn-cs"/>
                        </a:rPr>
                        <a:t> with a golden girdle.</a:t>
                      </a:r>
                    </a:p>
                    <a:p>
                      <a:pPr fontAlgn="base"/>
                      <a:r>
                        <a:rPr lang="en-US" sz="1200" b="0" i="0" kern="1200" dirty="0">
                          <a:solidFill>
                            <a:schemeClr val="tx1"/>
                          </a:solidFill>
                          <a:effectLst/>
                          <a:latin typeface="+mn-lt"/>
                          <a:ea typeface="+mn-ea"/>
                          <a:cs typeface="+mn-cs"/>
                        </a:rPr>
                        <a:t> 14 His head and </a:t>
                      </a:r>
                      <a:r>
                        <a:rPr lang="en-US" sz="1200" b="1" i="1" kern="1200" dirty="0">
                          <a:solidFill>
                            <a:schemeClr val="tx1"/>
                          </a:solidFill>
                          <a:effectLst/>
                          <a:latin typeface="+mn-lt"/>
                          <a:ea typeface="+mn-ea"/>
                          <a:cs typeface="+mn-cs"/>
                        </a:rPr>
                        <a:t>his</a:t>
                      </a:r>
                      <a:r>
                        <a:rPr lang="en-US" sz="1200" b="1" i="0" kern="1200" dirty="0">
                          <a:solidFill>
                            <a:schemeClr val="tx1"/>
                          </a:solidFill>
                          <a:effectLst/>
                          <a:latin typeface="+mn-lt"/>
                          <a:ea typeface="+mn-ea"/>
                          <a:cs typeface="+mn-cs"/>
                        </a:rPr>
                        <a:t> hairs </a:t>
                      </a:r>
                      <a:r>
                        <a:rPr lang="en-US" sz="1200" b="1" i="1" kern="1200" dirty="0">
                          <a:solidFill>
                            <a:schemeClr val="tx1"/>
                          </a:solidFill>
                          <a:effectLst/>
                          <a:latin typeface="+mn-lt"/>
                          <a:ea typeface="+mn-ea"/>
                          <a:cs typeface="+mn-cs"/>
                        </a:rPr>
                        <a:t>were</a:t>
                      </a:r>
                      <a:r>
                        <a:rPr lang="en-US" sz="1200" b="1" i="0" kern="1200" dirty="0">
                          <a:solidFill>
                            <a:schemeClr val="tx1"/>
                          </a:solidFill>
                          <a:effectLst/>
                          <a:latin typeface="+mn-lt"/>
                          <a:ea typeface="+mn-ea"/>
                          <a:cs typeface="+mn-cs"/>
                        </a:rPr>
                        <a:t> white like wool, as white as snow; and his eyes </a:t>
                      </a:r>
                      <a:r>
                        <a:rPr lang="en-US" sz="1200" b="1" i="1" kern="1200" dirty="0">
                          <a:solidFill>
                            <a:schemeClr val="tx1"/>
                          </a:solidFill>
                          <a:effectLst/>
                          <a:latin typeface="+mn-lt"/>
                          <a:ea typeface="+mn-ea"/>
                          <a:cs typeface="+mn-cs"/>
                        </a:rPr>
                        <a:t>were</a:t>
                      </a:r>
                      <a:r>
                        <a:rPr lang="en-US" sz="1200" b="1" i="0" kern="1200" dirty="0">
                          <a:solidFill>
                            <a:schemeClr val="tx1"/>
                          </a:solidFill>
                          <a:effectLst/>
                          <a:latin typeface="+mn-lt"/>
                          <a:ea typeface="+mn-ea"/>
                          <a:cs typeface="+mn-cs"/>
                        </a:rPr>
                        <a:t> as a flame of fire;</a:t>
                      </a:r>
                    </a:p>
                    <a:p>
                      <a:pPr fontAlgn="base"/>
                      <a:r>
                        <a:rPr lang="en-US" sz="1200" b="0" i="0" kern="1200" dirty="0">
                          <a:solidFill>
                            <a:schemeClr val="tx1"/>
                          </a:solidFill>
                          <a:effectLst/>
                          <a:latin typeface="+mn-lt"/>
                          <a:ea typeface="+mn-ea"/>
                          <a:cs typeface="+mn-cs"/>
                        </a:rPr>
                        <a:t> 15 And his </a:t>
                      </a:r>
                      <a:r>
                        <a:rPr lang="en-US" sz="1200" b="1" i="0" kern="1200" dirty="0">
                          <a:solidFill>
                            <a:schemeClr val="tx1"/>
                          </a:solidFill>
                          <a:effectLst/>
                          <a:latin typeface="+mn-lt"/>
                          <a:ea typeface="+mn-ea"/>
                          <a:cs typeface="+mn-cs"/>
                        </a:rPr>
                        <a:t>feet like unto fine brass</a:t>
                      </a:r>
                      <a:r>
                        <a:rPr lang="en-US" sz="1200" b="0" i="0" kern="1200" dirty="0">
                          <a:solidFill>
                            <a:schemeClr val="tx1"/>
                          </a:solidFill>
                          <a:effectLst/>
                          <a:latin typeface="+mn-lt"/>
                          <a:ea typeface="+mn-ea"/>
                          <a:cs typeface="+mn-cs"/>
                        </a:rPr>
                        <a:t>, as if they burned in a furnace; and his voice as the sound of many waters.</a:t>
                      </a:r>
                    </a:p>
                    <a:p>
                      <a:pPr fontAlgn="base"/>
                      <a:r>
                        <a:rPr lang="en-US" sz="1200" b="0" i="0" kern="1200" dirty="0">
                          <a:solidFill>
                            <a:schemeClr val="tx1"/>
                          </a:solidFill>
                          <a:effectLst/>
                          <a:latin typeface="+mn-lt"/>
                          <a:ea typeface="+mn-ea"/>
                          <a:cs typeface="+mn-cs"/>
                        </a:rPr>
                        <a:t> 16 And he had in his right hand seven stars: and out of his mouth went a </a:t>
                      </a:r>
                      <a:r>
                        <a:rPr lang="en-US" sz="1200" b="1" i="0" kern="1200" dirty="0">
                          <a:solidFill>
                            <a:schemeClr val="tx1"/>
                          </a:solidFill>
                          <a:effectLst/>
                          <a:latin typeface="+mn-lt"/>
                          <a:ea typeface="+mn-ea"/>
                          <a:cs typeface="+mn-cs"/>
                        </a:rPr>
                        <a:t>sharp two edged sword: and his countenance </a:t>
                      </a:r>
                      <a:r>
                        <a:rPr lang="en-US" sz="1200" b="1" i="1" kern="1200" dirty="0">
                          <a:solidFill>
                            <a:schemeClr val="tx1"/>
                          </a:solidFill>
                          <a:effectLst/>
                          <a:latin typeface="+mn-lt"/>
                          <a:ea typeface="+mn-ea"/>
                          <a:cs typeface="+mn-cs"/>
                        </a:rPr>
                        <a:t>was</a:t>
                      </a:r>
                      <a:r>
                        <a:rPr lang="en-US" sz="1200" b="1" i="0" kern="1200" dirty="0">
                          <a:solidFill>
                            <a:schemeClr val="tx1"/>
                          </a:solidFill>
                          <a:effectLst/>
                          <a:latin typeface="+mn-lt"/>
                          <a:ea typeface="+mn-ea"/>
                          <a:cs typeface="+mn-cs"/>
                        </a:rPr>
                        <a:t> as the sun </a:t>
                      </a:r>
                      <a:r>
                        <a:rPr lang="en-US" sz="1200" b="1" i="0" kern="1200" dirty="0" err="1">
                          <a:solidFill>
                            <a:schemeClr val="tx1"/>
                          </a:solidFill>
                          <a:effectLst/>
                          <a:latin typeface="+mn-lt"/>
                          <a:ea typeface="+mn-ea"/>
                          <a:cs typeface="+mn-cs"/>
                        </a:rPr>
                        <a:t>shineth</a:t>
                      </a:r>
                      <a:r>
                        <a:rPr lang="en-US" sz="1200" b="1" i="0" kern="1200" dirty="0">
                          <a:solidFill>
                            <a:schemeClr val="tx1"/>
                          </a:solidFill>
                          <a:effectLst/>
                          <a:latin typeface="+mn-lt"/>
                          <a:ea typeface="+mn-ea"/>
                          <a:cs typeface="+mn-cs"/>
                        </a:rPr>
                        <a:t> in his strength.</a:t>
                      </a:r>
                    </a:p>
                    <a:p>
                      <a:pPr fontAlgn="base"/>
                      <a:r>
                        <a:rPr lang="en-US" sz="1200" b="0" i="0" kern="1200" dirty="0">
                          <a:solidFill>
                            <a:schemeClr val="tx1"/>
                          </a:solidFill>
                          <a:effectLst/>
                          <a:latin typeface="+mn-lt"/>
                          <a:ea typeface="+mn-ea"/>
                          <a:cs typeface="+mn-cs"/>
                        </a:rPr>
                        <a:t> </a:t>
                      </a:r>
                      <a:endParaRPr lang="en-US" dirty="0"/>
                    </a:p>
                  </a:txBody>
                  <a:tcPr/>
                </a:tc>
                <a:tc>
                  <a:txBody>
                    <a:bodyPr/>
                    <a:lstStyle/>
                    <a:p>
                      <a:pPr fontAlgn="base"/>
                      <a:r>
                        <a:rPr lang="en-US" sz="1200" b="0" i="0" kern="1200" dirty="0">
                          <a:solidFill>
                            <a:schemeClr val="tx1"/>
                          </a:solidFill>
                          <a:effectLst/>
                          <a:latin typeface="+mn-lt"/>
                          <a:ea typeface="+mn-ea"/>
                          <a:cs typeface="+mn-cs"/>
                        </a:rPr>
                        <a:t> 19 And while we meditated upon these things, the Lord touched the eyes of our understandings and they were opened, and the glory of the </a:t>
                      </a:r>
                      <a:r>
                        <a:rPr lang="en-US" sz="1200" b="1" i="0" kern="1200" dirty="0">
                          <a:solidFill>
                            <a:schemeClr val="tx1"/>
                          </a:solidFill>
                          <a:effectLst/>
                          <a:latin typeface="+mn-lt"/>
                          <a:ea typeface="+mn-ea"/>
                          <a:cs typeface="+mn-cs"/>
                        </a:rPr>
                        <a:t>Lord shone round about.</a:t>
                      </a:r>
                    </a:p>
                    <a:p>
                      <a:pPr fontAlgn="base"/>
                      <a:r>
                        <a:rPr lang="en-US" sz="1200" b="0" i="0" kern="1200" dirty="0">
                          <a:solidFill>
                            <a:schemeClr val="tx1"/>
                          </a:solidFill>
                          <a:effectLst/>
                          <a:latin typeface="+mn-lt"/>
                          <a:ea typeface="+mn-ea"/>
                          <a:cs typeface="+mn-cs"/>
                        </a:rPr>
                        <a:t> 20 And we beheld the glory of the Son, on the right hand of the Father, and received of his </a:t>
                      </a:r>
                      <a:r>
                        <a:rPr lang="en-US" sz="1200" b="0" i="0" kern="1200" dirty="0" err="1">
                          <a:solidFill>
                            <a:schemeClr val="tx1"/>
                          </a:solidFill>
                          <a:effectLst/>
                          <a:latin typeface="+mn-lt"/>
                          <a:ea typeface="+mn-ea"/>
                          <a:cs typeface="+mn-cs"/>
                        </a:rPr>
                        <a:t>fulness</a:t>
                      </a:r>
                      <a:r>
                        <a:rPr lang="en-US" sz="1200" b="0" i="0" kern="1200" dirty="0">
                          <a:solidFill>
                            <a:schemeClr val="tx1"/>
                          </a:solidFill>
                          <a:effectLst/>
                          <a:latin typeface="+mn-lt"/>
                          <a:ea typeface="+mn-ea"/>
                          <a:cs typeface="+mn-cs"/>
                        </a:rPr>
                        <a:t>;</a:t>
                      </a:r>
                    </a:p>
                    <a:p>
                      <a:pPr fontAlgn="base"/>
                      <a:r>
                        <a:rPr lang="en-US" sz="1200" b="0" i="0" kern="1200" dirty="0">
                          <a:solidFill>
                            <a:schemeClr val="tx1"/>
                          </a:solidFill>
                          <a:effectLst/>
                          <a:latin typeface="+mn-lt"/>
                          <a:ea typeface="+mn-ea"/>
                          <a:cs typeface="+mn-cs"/>
                        </a:rPr>
                        <a:t> 21 And saw </a:t>
                      </a:r>
                      <a:r>
                        <a:rPr lang="en-US" sz="1200" b="1" i="0" kern="1200" dirty="0">
                          <a:solidFill>
                            <a:schemeClr val="tx1"/>
                          </a:solidFill>
                          <a:effectLst/>
                          <a:latin typeface="+mn-lt"/>
                          <a:ea typeface="+mn-ea"/>
                          <a:cs typeface="+mn-cs"/>
                        </a:rPr>
                        <a:t>the holy angels, and them who are sanctified before his throne</a:t>
                      </a:r>
                      <a:r>
                        <a:rPr lang="en-US" sz="1200" b="0" i="0" kern="1200" dirty="0">
                          <a:solidFill>
                            <a:schemeClr val="tx1"/>
                          </a:solidFill>
                          <a:effectLst/>
                          <a:latin typeface="+mn-lt"/>
                          <a:ea typeface="+mn-ea"/>
                          <a:cs typeface="+mn-cs"/>
                        </a:rPr>
                        <a:t>, worshiping God, and the Lamb, who worship him forever and ever.</a:t>
                      </a:r>
                    </a:p>
                    <a:p>
                      <a:pPr fontAlgn="base"/>
                      <a:r>
                        <a:rPr lang="en-US" sz="1200" b="0" i="0" kern="1200" dirty="0">
                          <a:solidFill>
                            <a:schemeClr val="tx1"/>
                          </a:solidFill>
                          <a:effectLst/>
                          <a:latin typeface="+mn-lt"/>
                          <a:ea typeface="+mn-ea"/>
                          <a:cs typeface="+mn-cs"/>
                        </a:rPr>
                        <a:t> 22 And now, after the many testimonies which have been given of him, this is the testimony, last of all, which we give of him: That he lives!</a:t>
                      </a:r>
                    </a:p>
                    <a:p>
                      <a:pPr fontAlgn="base"/>
                      <a:r>
                        <a:rPr lang="en-US" sz="1200" b="0" i="0" kern="1200" dirty="0">
                          <a:solidFill>
                            <a:schemeClr val="tx1"/>
                          </a:solidFill>
                          <a:effectLst/>
                          <a:latin typeface="+mn-lt"/>
                          <a:ea typeface="+mn-ea"/>
                          <a:cs typeface="+mn-cs"/>
                        </a:rPr>
                        <a:t> 23 For we saw </a:t>
                      </a:r>
                      <a:r>
                        <a:rPr lang="en-US" sz="1200" b="1" i="0" kern="1200" dirty="0">
                          <a:solidFill>
                            <a:schemeClr val="tx1"/>
                          </a:solidFill>
                          <a:effectLst/>
                          <a:latin typeface="+mn-lt"/>
                          <a:ea typeface="+mn-ea"/>
                          <a:cs typeface="+mn-cs"/>
                        </a:rPr>
                        <a:t>him, even on the right hand of God; </a:t>
                      </a:r>
                      <a:r>
                        <a:rPr lang="en-US" sz="1200" b="0" i="0" kern="1200" dirty="0">
                          <a:solidFill>
                            <a:schemeClr val="tx1"/>
                          </a:solidFill>
                          <a:effectLst/>
                          <a:latin typeface="+mn-lt"/>
                          <a:ea typeface="+mn-ea"/>
                          <a:cs typeface="+mn-cs"/>
                        </a:rPr>
                        <a:t>and we heard the voice bearing record that he is the Only Begotten of the Father—</a:t>
                      </a:r>
                    </a:p>
                    <a:p>
                      <a:endParaRPr lang="en-US" sz="1200" dirty="0"/>
                    </a:p>
                  </a:txBody>
                  <a:tcPr/>
                </a:tc>
                <a:tc>
                  <a:txBody>
                    <a:bodyPr/>
                    <a:lstStyle/>
                    <a:p>
                      <a:pPr fontAlgn="base"/>
                      <a:r>
                        <a:rPr lang="en-US" sz="1200" b="0" i="0" kern="1200" dirty="0">
                          <a:solidFill>
                            <a:schemeClr val="tx1"/>
                          </a:solidFill>
                          <a:effectLst/>
                          <a:latin typeface="+mn-lt"/>
                          <a:ea typeface="+mn-ea"/>
                          <a:cs typeface="+mn-cs"/>
                        </a:rPr>
                        <a:t>1. The veil was taken from our minds, and the eyes of our understanding were opened.</a:t>
                      </a:r>
                    </a:p>
                    <a:p>
                      <a:pPr fontAlgn="base"/>
                      <a:r>
                        <a:rPr lang="en-US" sz="1200" b="0" i="0" kern="1200" dirty="0">
                          <a:solidFill>
                            <a:schemeClr val="tx1"/>
                          </a:solidFill>
                          <a:effectLst/>
                          <a:latin typeface="+mn-lt"/>
                          <a:ea typeface="+mn-ea"/>
                          <a:cs typeface="+mn-cs"/>
                        </a:rPr>
                        <a:t> 2 We saw the Lord standing upon the </a:t>
                      </a:r>
                      <a:r>
                        <a:rPr lang="en-US" sz="1200" b="1" i="0" kern="1200" dirty="0">
                          <a:solidFill>
                            <a:schemeClr val="tx1"/>
                          </a:solidFill>
                          <a:effectLst/>
                          <a:latin typeface="+mn-lt"/>
                          <a:ea typeface="+mn-ea"/>
                          <a:cs typeface="+mn-cs"/>
                        </a:rPr>
                        <a:t>breastwork of the pulpit, before us; and under his feet was a paved work of pure gold, in color like amber.</a:t>
                      </a:r>
                    </a:p>
                    <a:p>
                      <a:pPr fontAlgn="base"/>
                      <a:r>
                        <a:rPr lang="en-US" sz="1200" b="0" i="0" kern="1200" dirty="0">
                          <a:solidFill>
                            <a:schemeClr val="tx1"/>
                          </a:solidFill>
                          <a:effectLst/>
                          <a:latin typeface="+mn-lt"/>
                          <a:ea typeface="+mn-ea"/>
                          <a:cs typeface="+mn-cs"/>
                        </a:rPr>
                        <a:t> 3 His eyes were as a </a:t>
                      </a:r>
                      <a:r>
                        <a:rPr lang="en-US" sz="1200" b="1" i="0" kern="1200" dirty="0">
                          <a:solidFill>
                            <a:schemeClr val="tx1"/>
                          </a:solidFill>
                          <a:effectLst/>
                          <a:latin typeface="+mn-lt"/>
                          <a:ea typeface="+mn-ea"/>
                          <a:cs typeface="+mn-cs"/>
                        </a:rPr>
                        <a:t>flame of fire; the hair of his head was white like the pure snow; his countenance shone above the brightness of the sun;</a:t>
                      </a:r>
                      <a:r>
                        <a:rPr lang="en-US" sz="1200" b="0" i="0" kern="1200" dirty="0">
                          <a:solidFill>
                            <a:schemeClr val="tx1"/>
                          </a:solidFill>
                          <a:effectLst/>
                          <a:latin typeface="+mn-lt"/>
                          <a:ea typeface="+mn-ea"/>
                          <a:cs typeface="+mn-cs"/>
                        </a:rPr>
                        <a:t> and his voice was as the sound of the rushing of great waters, even the voice of Jehovah, saying:</a:t>
                      </a:r>
                    </a:p>
                    <a:p>
                      <a:pPr fontAlgn="base"/>
                      <a:r>
                        <a:rPr lang="en-US" sz="1200" b="0" i="0" kern="1200" dirty="0">
                          <a:solidFill>
                            <a:schemeClr val="tx1"/>
                          </a:solidFill>
                          <a:effectLst/>
                          <a:latin typeface="+mn-lt"/>
                          <a:ea typeface="+mn-ea"/>
                          <a:cs typeface="+mn-cs"/>
                        </a:rPr>
                        <a:t> 4 I am the first and the last; I am he who </a:t>
                      </a:r>
                      <a:r>
                        <a:rPr lang="en-US" sz="1200" b="0" i="0" kern="1200" dirty="0" err="1">
                          <a:solidFill>
                            <a:schemeClr val="tx1"/>
                          </a:solidFill>
                          <a:effectLst/>
                          <a:latin typeface="+mn-lt"/>
                          <a:ea typeface="+mn-ea"/>
                          <a:cs typeface="+mn-cs"/>
                        </a:rPr>
                        <a:t>liveth</a:t>
                      </a:r>
                      <a:r>
                        <a:rPr lang="en-US" sz="1200" b="0" i="0" kern="1200" dirty="0">
                          <a:solidFill>
                            <a:schemeClr val="tx1"/>
                          </a:solidFill>
                          <a:effectLst/>
                          <a:latin typeface="+mn-lt"/>
                          <a:ea typeface="+mn-ea"/>
                          <a:cs typeface="+mn-cs"/>
                        </a:rPr>
                        <a:t>, I am he who was slain; I am your advocate with the Father.</a:t>
                      </a:r>
                    </a:p>
                    <a:p>
                      <a:endParaRPr lang="en-US" dirty="0"/>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755780" y="177282"/>
            <a:ext cx="3097763" cy="369332"/>
          </a:xfrm>
          <a:prstGeom prst="rect">
            <a:avLst/>
          </a:prstGeom>
          <a:noFill/>
        </p:spPr>
        <p:txBody>
          <a:bodyPr wrap="square" rtlCol="0">
            <a:spAutoFit/>
          </a:bodyPr>
          <a:lstStyle/>
          <a:p>
            <a:r>
              <a:rPr lang="en-US" dirty="0"/>
              <a:t>Comparing God’s Countenance</a:t>
            </a:r>
          </a:p>
        </p:txBody>
      </p:sp>
    </p:spTree>
    <p:extLst>
      <p:ext uri="{BB962C8B-B14F-4D97-AF65-F5344CB8AC3E}">
        <p14:creationId xmlns:p14="http://schemas.microsoft.com/office/powerpoint/2010/main" val="686895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98437525"/>
              </p:ext>
            </p:extLst>
          </p:nvPr>
        </p:nvGraphicFramePr>
        <p:xfrm>
          <a:off x="270588" y="754398"/>
          <a:ext cx="11439330" cy="4785360"/>
        </p:xfrm>
        <a:graphic>
          <a:graphicData uri="http://schemas.openxmlformats.org/drawingml/2006/table">
            <a:tbl>
              <a:tblPr firstRow="1" bandRow="1">
                <a:tableStyleId>{5940675A-B579-460E-94D1-54222C63F5DA}</a:tableStyleId>
              </a:tblPr>
              <a:tblGrid>
                <a:gridCol w="5794310">
                  <a:extLst>
                    <a:ext uri="{9D8B030D-6E8A-4147-A177-3AD203B41FA5}">
                      <a16:colId xmlns:a16="http://schemas.microsoft.com/office/drawing/2014/main" val="20000"/>
                    </a:ext>
                  </a:extLst>
                </a:gridCol>
                <a:gridCol w="5645020">
                  <a:extLst>
                    <a:ext uri="{9D8B030D-6E8A-4147-A177-3AD203B41FA5}">
                      <a16:colId xmlns:a16="http://schemas.microsoft.com/office/drawing/2014/main" val="20001"/>
                    </a:ext>
                  </a:extLst>
                </a:gridCol>
              </a:tblGrid>
              <a:tr h="0">
                <a:tc>
                  <a:txBody>
                    <a:bodyPr/>
                    <a:lstStyle/>
                    <a:p>
                      <a:pPr algn="ctr"/>
                      <a:r>
                        <a:rPr lang="en-US" sz="1400" b="1" dirty="0"/>
                        <a:t>Revelation</a:t>
                      </a:r>
                      <a:r>
                        <a:rPr lang="en-US" sz="1400" b="1" baseline="0" dirty="0"/>
                        <a:t> 4:2</a:t>
                      </a:r>
                      <a:endParaRPr lang="en-US" sz="1400" b="1" dirty="0"/>
                    </a:p>
                  </a:txBody>
                  <a:tcPr>
                    <a:solidFill>
                      <a:schemeClr val="bg1"/>
                    </a:solidFill>
                  </a:tcPr>
                </a:tc>
                <a:tc>
                  <a:txBody>
                    <a:bodyPr/>
                    <a:lstStyle/>
                    <a:p>
                      <a:pPr algn="ctr"/>
                      <a:r>
                        <a:rPr lang="en-US" sz="1400" b="1" dirty="0"/>
                        <a:t>Ezekiel 1:26-28</a:t>
                      </a:r>
                    </a:p>
                  </a:txBody>
                  <a:tcPr/>
                </a:tc>
                <a:extLst>
                  <a:ext uri="{0D108BD9-81ED-4DB2-BD59-A6C34878D82A}">
                    <a16:rowId xmlns:a16="http://schemas.microsoft.com/office/drawing/2014/main" val="10000"/>
                  </a:ext>
                </a:extLst>
              </a:tr>
              <a:tr h="370840">
                <a:tc>
                  <a:txBody>
                    <a:bodyPr/>
                    <a:lstStyle/>
                    <a:p>
                      <a:pPr fontAlgn="base"/>
                      <a:r>
                        <a:rPr lang="en-US" sz="1200" b="0" i="0" kern="1200" dirty="0">
                          <a:solidFill>
                            <a:schemeClr val="tx1"/>
                          </a:solidFill>
                          <a:effectLst/>
                          <a:latin typeface="+mn-lt"/>
                          <a:ea typeface="+mn-ea"/>
                          <a:cs typeface="+mn-cs"/>
                        </a:rPr>
                        <a:t>1. And immediately I was in the spirit: and, behold, a throne was set in heaven, and </a:t>
                      </a:r>
                      <a:r>
                        <a:rPr lang="en-US" sz="1200" b="0" i="1" kern="1200" dirty="0">
                          <a:solidFill>
                            <a:schemeClr val="tx1"/>
                          </a:solidFill>
                          <a:effectLst/>
                          <a:latin typeface="+mn-lt"/>
                          <a:ea typeface="+mn-ea"/>
                          <a:cs typeface="+mn-cs"/>
                        </a:rPr>
                        <a:t>one</a:t>
                      </a:r>
                      <a:r>
                        <a:rPr lang="en-US" sz="1200" b="0" i="0" kern="1200" dirty="0">
                          <a:solidFill>
                            <a:schemeClr val="tx1"/>
                          </a:solidFill>
                          <a:effectLst/>
                          <a:latin typeface="+mn-lt"/>
                          <a:ea typeface="+mn-ea"/>
                          <a:cs typeface="+mn-cs"/>
                        </a:rPr>
                        <a:t> sat on the throne.</a:t>
                      </a:r>
                    </a:p>
                    <a:p>
                      <a:pPr fontAlgn="base"/>
                      <a:r>
                        <a:rPr lang="en-US" sz="1200" b="0" i="0" kern="1200" dirty="0">
                          <a:solidFill>
                            <a:schemeClr val="tx1"/>
                          </a:solidFill>
                          <a:effectLst/>
                          <a:latin typeface="+mn-lt"/>
                          <a:ea typeface="+mn-ea"/>
                          <a:cs typeface="+mn-cs"/>
                        </a:rPr>
                        <a:t> 3 And he that sat was to look upon like a jasper and a sardine stone: and </a:t>
                      </a:r>
                      <a:r>
                        <a:rPr lang="en-US" sz="1200" b="0" i="1" kern="1200" dirty="0">
                          <a:solidFill>
                            <a:schemeClr val="tx1"/>
                          </a:solidFill>
                          <a:effectLst/>
                          <a:latin typeface="+mn-lt"/>
                          <a:ea typeface="+mn-ea"/>
                          <a:cs typeface="+mn-cs"/>
                        </a:rPr>
                        <a:t>there was</a:t>
                      </a:r>
                      <a:r>
                        <a:rPr lang="en-US" sz="1200" b="0" i="0" kern="1200" dirty="0">
                          <a:solidFill>
                            <a:schemeClr val="tx1"/>
                          </a:solidFill>
                          <a:effectLst/>
                          <a:latin typeface="+mn-lt"/>
                          <a:ea typeface="+mn-ea"/>
                          <a:cs typeface="+mn-cs"/>
                        </a:rPr>
                        <a:t> a </a:t>
                      </a:r>
                      <a:r>
                        <a:rPr lang="en-US" sz="1200" b="1" i="0" kern="1200" dirty="0">
                          <a:solidFill>
                            <a:schemeClr val="tx1"/>
                          </a:solidFill>
                          <a:effectLst/>
                          <a:latin typeface="+mn-lt"/>
                          <a:ea typeface="+mn-ea"/>
                          <a:cs typeface="+mn-cs"/>
                        </a:rPr>
                        <a:t>rainbow</a:t>
                      </a:r>
                      <a:r>
                        <a:rPr lang="en-US" sz="1200" b="0" i="0" kern="1200" dirty="0">
                          <a:solidFill>
                            <a:schemeClr val="tx1"/>
                          </a:solidFill>
                          <a:effectLst/>
                          <a:latin typeface="+mn-lt"/>
                          <a:ea typeface="+mn-ea"/>
                          <a:cs typeface="+mn-cs"/>
                        </a:rPr>
                        <a:t> round about the throne, in sight like unto an emerald.</a:t>
                      </a:r>
                    </a:p>
                    <a:p>
                      <a:pPr fontAlgn="base"/>
                      <a:r>
                        <a:rPr lang="en-US" sz="1200" b="0" i="0" kern="1200" dirty="0">
                          <a:solidFill>
                            <a:schemeClr val="tx1"/>
                          </a:solidFill>
                          <a:effectLst/>
                          <a:latin typeface="+mn-lt"/>
                          <a:ea typeface="+mn-ea"/>
                          <a:cs typeface="+mn-cs"/>
                        </a:rPr>
                        <a:t> 4 And round about the throne </a:t>
                      </a:r>
                      <a:r>
                        <a:rPr lang="en-US" sz="1200" b="0" i="1" kern="1200" dirty="0">
                          <a:solidFill>
                            <a:schemeClr val="tx1"/>
                          </a:solidFill>
                          <a:effectLst/>
                          <a:latin typeface="+mn-lt"/>
                          <a:ea typeface="+mn-ea"/>
                          <a:cs typeface="+mn-cs"/>
                        </a:rPr>
                        <a:t>were</a:t>
                      </a:r>
                      <a:r>
                        <a:rPr lang="en-US" sz="1200" b="0" i="0" kern="1200" dirty="0">
                          <a:solidFill>
                            <a:schemeClr val="tx1"/>
                          </a:solidFill>
                          <a:effectLst/>
                          <a:latin typeface="+mn-lt"/>
                          <a:ea typeface="+mn-ea"/>
                          <a:cs typeface="+mn-cs"/>
                        </a:rPr>
                        <a:t> four and twenty seats: and upon the seats I saw four and twenty elders sitting</a:t>
                      </a:r>
                      <a:r>
                        <a:rPr lang="en-US" sz="1200" b="1" i="0" kern="1200" dirty="0">
                          <a:solidFill>
                            <a:schemeClr val="tx1"/>
                          </a:solidFill>
                          <a:effectLst/>
                          <a:latin typeface="+mn-lt"/>
                          <a:ea typeface="+mn-ea"/>
                          <a:cs typeface="+mn-cs"/>
                        </a:rPr>
                        <a:t>, clothed in white raiment</a:t>
                      </a:r>
                      <a:r>
                        <a:rPr lang="en-US" sz="1200" b="0" i="0" kern="1200" dirty="0">
                          <a:solidFill>
                            <a:schemeClr val="tx1"/>
                          </a:solidFill>
                          <a:effectLst/>
                          <a:latin typeface="+mn-lt"/>
                          <a:ea typeface="+mn-ea"/>
                          <a:cs typeface="+mn-cs"/>
                        </a:rPr>
                        <a:t>; and they had on their heads crowns of gold.</a:t>
                      </a:r>
                    </a:p>
                    <a:p>
                      <a:pPr fontAlgn="base"/>
                      <a:r>
                        <a:rPr lang="en-US" sz="1200" b="0" i="0" kern="1200" dirty="0">
                          <a:solidFill>
                            <a:schemeClr val="tx1"/>
                          </a:solidFill>
                          <a:effectLst/>
                          <a:latin typeface="+mn-lt"/>
                          <a:ea typeface="+mn-ea"/>
                          <a:cs typeface="+mn-cs"/>
                        </a:rPr>
                        <a:t> 5 And out of the throne proceeded </a:t>
                      </a:r>
                      <a:r>
                        <a:rPr lang="en-US" sz="1200" b="0" i="0" kern="1200" dirty="0" err="1">
                          <a:solidFill>
                            <a:schemeClr val="tx1"/>
                          </a:solidFill>
                          <a:effectLst/>
                          <a:latin typeface="+mn-lt"/>
                          <a:ea typeface="+mn-ea"/>
                          <a:cs typeface="+mn-cs"/>
                        </a:rPr>
                        <a:t>lightnings</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thunderings</a:t>
                      </a:r>
                      <a:r>
                        <a:rPr lang="en-US" sz="1200" b="0" i="0" kern="1200" dirty="0">
                          <a:solidFill>
                            <a:schemeClr val="tx1"/>
                          </a:solidFill>
                          <a:effectLst/>
                          <a:latin typeface="+mn-lt"/>
                          <a:ea typeface="+mn-ea"/>
                          <a:cs typeface="+mn-cs"/>
                        </a:rPr>
                        <a:t> and voices: and </a:t>
                      </a:r>
                      <a:r>
                        <a:rPr lang="en-US" sz="1200" b="0" i="1" kern="1200" dirty="0">
                          <a:solidFill>
                            <a:schemeClr val="tx1"/>
                          </a:solidFill>
                          <a:effectLst/>
                          <a:latin typeface="+mn-lt"/>
                          <a:ea typeface="+mn-ea"/>
                          <a:cs typeface="+mn-cs"/>
                        </a:rPr>
                        <a:t>there were</a:t>
                      </a:r>
                      <a:r>
                        <a:rPr lang="en-US" sz="1200" b="0" i="0" kern="1200" dirty="0">
                          <a:solidFill>
                            <a:schemeClr val="tx1"/>
                          </a:solidFill>
                          <a:effectLst/>
                          <a:latin typeface="+mn-lt"/>
                          <a:ea typeface="+mn-ea"/>
                          <a:cs typeface="+mn-cs"/>
                        </a:rPr>
                        <a:t> seven </a:t>
                      </a:r>
                      <a:r>
                        <a:rPr lang="en-US" sz="1200" b="1" i="0" kern="1200" dirty="0">
                          <a:solidFill>
                            <a:schemeClr val="tx1"/>
                          </a:solidFill>
                          <a:effectLst/>
                          <a:latin typeface="+mn-lt"/>
                          <a:ea typeface="+mn-ea"/>
                          <a:cs typeface="+mn-cs"/>
                        </a:rPr>
                        <a:t>lamps of fire burning before the throne</a:t>
                      </a:r>
                      <a:r>
                        <a:rPr lang="en-US" sz="1200" b="0" i="0" kern="1200" dirty="0">
                          <a:solidFill>
                            <a:schemeClr val="tx1"/>
                          </a:solidFill>
                          <a:effectLst/>
                          <a:latin typeface="+mn-lt"/>
                          <a:ea typeface="+mn-ea"/>
                          <a:cs typeface="+mn-cs"/>
                        </a:rPr>
                        <a:t>, which are the seven Spirits of God.</a:t>
                      </a:r>
                    </a:p>
                    <a:p>
                      <a:pPr fontAlgn="base"/>
                      <a:r>
                        <a:rPr lang="en-US" sz="1200" b="0" i="0" kern="1200" dirty="0">
                          <a:solidFill>
                            <a:schemeClr val="tx1"/>
                          </a:solidFill>
                          <a:effectLst/>
                          <a:latin typeface="+mn-lt"/>
                          <a:ea typeface="+mn-ea"/>
                          <a:cs typeface="+mn-cs"/>
                        </a:rPr>
                        <a:t>6 And before the throne </a:t>
                      </a:r>
                      <a:r>
                        <a:rPr lang="en-US" sz="1200" b="0" i="1" kern="1200" dirty="0">
                          <a:solidFill>
                            <a:schemeClr val="tx1"/>
                          </a:solidFill>
                          <a:effectLst/>
                          <a:latin typeface="+mn-lt"/>
                          <a:ea typeface="+mn-ea"/>
                          <a:cs typeface="+mn-cs"/>
                        </a:rPr>
                        <a:t>there was</a:t>
                      </a:r>
                      <a:r>
                        <a:rPr lang="en-US" sz="1200" b="0" i="0" kern="1200" dirty="0">
                          <a:solidFill>
                            <a:schemeClr val="tx1"/>
                          </a:solidFill>
                          <a:effectLst/>
                          <a:latin typeface="+mn-lt"/>
                          <a:ea typeface="+mn-ea"/>
                          <a:cs typeface="+mn-cs"/>
                        </a:rPr>
                        <a:t> a sea of glass like unto crystal: and in the midst of the throne, and round about the throne, </a:t>
                      </a:r>
                      <a:r>
                        <a:rPr lang="en-US" sz="1200" b="0" i="1" kern="1200" dirty="0">
                          <a:solidFill>
                            <a:schemeClr val="tx1"/>
                          </a:solidFill>
                          <a:effectLst/>
                          <a:latin typeface="+mn-lt"/>
                          <a:ea typeface="+mn-ea"/>
                          <a:cs typeface="+mn-cs"/>
                        </a:rPr>
                        <a:t>were</a:t>
                      </a:r>
                      <a:r>
                        <a:rPr lang="en-US" sz="1200" b="0" i="0" kern="1200" dirty="0">
                          <a:solidFill>
                            <a:schemeClr val="tx1"/>
                          </a:solidFill>
                          <a:effectLst/>
                          <a:latin typeface="+mn-lt"/>
                          <a:ea typeface="+mn-ea"/>
                          <a:cs typeface="+mn-cs"/>
                        </a:rPr>
                        <a:t> four beasts full of eyes before and behind.</a:t>
                      </a:r>
                    </a:p>
                    <a:p>
                      <a:pPr fontAlgn="base"/>
                      <a:r>
                        <a:rPr lang="en-US" sz="1200" b="0" i="0" kern="1200" dirty="0">
                          <a:solidFill>
                            <a:schemeClr val="tx1"/>
                          </a:solidFill>
                          <a:effectLst/>
                          <a:latin typeface="+mn-lt"/>
                          <a:ea typeface="+mn-ea"/>
                          <a:cs typeface="+mn-cs"/>
                        </a:rPr>
                        <a:t> 7 And the first beast </a:t>
                      </a:r>
                      <a:r>
                        <a:rPr lang="en-US" sz="1200" b="0" i="1" kern="1200" dirty="0">
                          <a:solidFill>
                            <a:schemeClr val="tx1"/>
                          </a:solidFill>
                          <a:effectLst/>
                          <a:latin typeface="+mn-lt"/>
                          <a:ea typeface="+mn-ea"/>
                          <a:cs typeface="+mn-cs"/>
                        </a:rPr>
                        <a:t>was</a:t>
                      </a:r>
                      <a:r>
                        <a:rPr lang="en-US" sz="1200" b="0" i="0" kern="1200" dirty="0">
                          <a:solidFill>
                            <a:schemeClr val="tx1"/>
                          </a:solidFill>
                          <a:effectLst/>
                          <a:latin typeface="+mn-lt"/>
                          <a:ea typeface="+mn-ea"/>
                          <a:cs typeface="+mn-cs"/>
                        </a:rPr>
                        <a:t> like a lion, and the second beast like a calf, and the third beast had a face as a man, and the fourth beast </a:t>
                      </a:r>
                      <a:r>
                        <a:rPr lang="en-US" sz="1200" b="0" i="1" kern="1200" dirty="0">
                          <a:solidFill>
                            <a:schemeClr val="tx1"/>
                          </a:solidFill>
                          <a:effectLst/>
                          <a:latin typeface="+mn-lt"/>
                          <a:ea typeface="+mn-ea"/>
                          <a:cs typeface="+mn-cs"/>
                        </a:rPr>
                        <a:t>was</a:t>
                      </a:r>
                      <a:r>
                        <a:rPr lang="en-US" sz="1200" b="0" i="0" kern="1200" dirty="0">
                          <a:solidFill>
                            <a:schemeClr val="tx1"/>
                          </a:solidFill>
                          <a:effectLst/>
                          <a:latin typeface="+mn-lt"/>
                          <a:ea typeface="+mn-ea"/>
                          <a:cs typeface="+mn-cs"/>
                        </a:rPr>
                        <a:t> like a flying eagle.</a:t>
                      </a:r>
                    </a:p>
                    <a:p>
                      <a:pPr fontAlgn="base"/>
                      <a:r>
                        <a:rPr lang="en-US" sz="1200" b="0" i="0" kern="1200" dirty="0">
                          <a:solidFill>
                            <a:schemeClr val="tx1"/>
                          </a:solidFill>
                          <a:effectLst/>
                          <a:latin typeface="+mn-lt"/>
                          <a:ea typeface="+mn-ea"/>
                          <a:cs typeface="+mn-cs"/>
                        </a:rPr>
                        <a:t> 8 And the four beasts had each of them six wings about </a:t>
                      </a:r>
                      <a:r>
                        <a:rPr lang="en-US" sz="1200" b="0" i="1" kern="1200" dirty="0">
                          <a:solidFill>
                            <a:schemeClr val="tx1"/>
                          </a:solidFill>
                          <a:effectLst/>
                          <a:latin typeface="+mn-lt"/>
                          <a:ea typeface="+mn-ea"/>
                          <a:cs typeface="+mn-cs"/>
                        </a:rPr>
                        <a:t>him;</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they were</a:t>
                      </a:r>
                      <a:r>
                        <a:rPr lang="en-US" sz="1200" b="0" i="0" kern="1200" dirty="0">
                          <a:solidFill>
                            <a:schemeClr val="tx1"/>
                          </a:solidFill>
                          <a:effectLst/>
                          <a:latin typeface="+mn-lt"/>
                          <a:ea typeface="+mn-ea"/>
                          <a:cs typeface="+mn-cs"/>
                        </a:rPr>
                        <a:t> full of eyes within: and they rest not day and night, saying, Holy, holy, holy, Lord God Almighty, which was, and is, and is to come.</a:t>
                      </a:r>
                    </a:p>
                    <a:p>
                      <a:pPr fontAlgn="base"/>
                      <a:r>
                        <a:rPr lang="en-US" sz="1200" b="0" i="0" kern="1200" dirty="0">
                          <a:solidFill>
                            <a:schemeClr val="tx1"/>
                          </a:solidFill>
                          <a:effectLst/>
                          <a:latin typeface="+mn-lt"/>
                          <a:ea typeface="+mn-ea"/>
                          <a:cs typeface="+mn-cs"/>
                        </a:rPr>
                        <a:t> 9 And when those beasts give glory and </a:t>
                      </a:r>
                      <a:r>
                        <a:rPr lang="en-US" sz="1200" b="0" i="0" kern="1200" dirty="0" err="1">
                          <a:solidFill>
                            <a:schemeClr val="tx1"/>
                          </a:solidFill>
                          <a:effectLst/>
                          <a:latin typeface="+mn-lt"/>
                          <a:ea typeface="+mn-ea"/>
                          <a:cs typeface="+mn-cs"/>
                        </a:rPr>
                        <a:t>honour</a:t>
                      </a:r>
                      <a:r>
                        <a:rPr lang="en-US" sz="1200" b="0" i="0" kern="1200" dirty="0">
                          <a:solidFill>
                            <a:schemeClr val="tx1"/>
                          </a:solidFill>
                          <a:effectLst/>
                          <a:latin typeface="+mn-lt"/>
                          <a:ea typeface="+mn-ea"/>
                          <a:cs typeface="+mn-cs"/>
                        </a:rPr>
                        <a:t> and thanks to him that sat on the throne, who </a:t>
                      </a:r>
                      <a:r>
                        <a:rPr lang="en-US" sz="1200" b="0" i="0" kern="1200" dirty="0" err="1">
                          <a:solidFill>
                            <a:schemeClr val="tx1"/>
                          </a:solidFill>
                          <a:effectLst/>
                          <a:latin typeface="+mn-lt"/>
                          <a:ea typeface="+mn-ea"/>
                          <a:cs typeface="+mn-cs"/>
                        </a:rPr>
                        <a:t>liveth</a:t>
                      </a:r>
                      <a:r>
                        <a:rPr lang="en-US" sz="1200" b="0" i="0" kern="1200" dirty="0">
                          <a:solidFill>
                            <a:schemeClr val="tx1"/>
                          </a:solidFill>
                          <a:effectLst/>
                          <a:latin typeface="+mn-lt"/>
                          <a:ea typeface="+mn-ea"/>
                          <a:cs typeface="+mn-cs"/>
                        </a:rPr>
                        <a:t> for ever and ever,</a:t>
                      </a:r>
                    </a:p>
                    <a:p>
                      <a:pPr fontAlgn="base"/>
                      <a:r>
                        <a:rPr lang="en-US" sz="1200" b="0" i="0" kern="1200" dirty="0">
                          <a:solidFill>
                            <a:schemeClr val="tx1"/>
                          </a:solidFill>
                          <a:effectLst/>
                          <a:latin typeface="+mn-lt"/>
                          <a:ea typeface="+mn-ea"/>
                          <a:cs typeface="+mn-cs"/>
                        </a:rPr>
                        <a:t> 10 The four and twenty elders fall down before him that sat on the throne, and worship him that </a:t>
                      </a:r>
                      <a:r>
                        <a:rPr lang="en-US" sz="1200" b="0" i="0" kern="1200" dirty="0" err="1">
                          <a:solidFill>
                            <a:schemeClr val="tx1"/>
                          </a:solidFill>
                          <a:effectLst/>
                          <a:latin typeface="+mn-lt"/>
                          <a:ea typeface="+mn-ea"/>
                          <a:cs typeface="+mn-cs"/>
                        </a:rPr>
                        <a:t>liveth</a:t>
                      </a:r>
                      <a:r>
                        <a:rPr lang="en-US" sz="1200" b="0" i="0" kern="1200" dirty="0">
                          <a:solidFill>
                            <a:schemeClr val="tx1"/>
                          </a:solidFill>
                          <a:effectLst/>
                          <a:latin typeface="+mn-lt"/>
                          <a:ea typeface="+mn-ea"/>
                          <a:cs typeface="+mn-cs"/>
                        </a:rPr>
                        <a:t> for ever and ever, and cast their crowns before the throne, saying,</a:t>
                      </a:r>
                    </a:p>
                    <a:p>
                      <a:pPr fontAlgn="base"/>
                      <a:r>
                        <a:rPr lang="en-US" sz="1200" b="0" i="0" kern="1200" dirty="0">
                          <a:solidFill>
                            <a:schemeClr val="tx1"/>
                          </a:solidFill>
                          <a:effectLst/>
                          <a:latin typeface="+mn-lt"/>
                          <a:ea typeface="+mn-ea"/>
                          <a:cs typeface="+mn-cs"/>
                        </a:rPr>
                        <a:t> 11 Thou art worthy, O Lord, </a:t>
                      </a:r>
                      <a:r>
                        <a:rPr lang="en-US" sz="1200" b="1" i="0" kern="1200" dirty="0">
                          <a:solidFill>
                            <a:schemeClr val="tx1"/>
                          </a:solidFill>
                          <a:effectLst/>
                          <a:latin typeface="+mn-lt"/>
                          <a:ea typeface="+mn-ea"/>
                          <a:cs typeface="+mn-cs"/>
                        </a:rPr>
                        <a:t>to receive glory and </a:t>
                      </a:r>
                      <a:r>
                        <a:rPr lang="en-US" sz="1200" b="1" i="0" kern="1200" dirty="0" err="1">
                          <a:solidFill>
                            <a:schemeClr val="tx1"/>
                          </a:solidFill>
                          <a:effectLst/>
                          <a:latin typeface="+mn-lt"/>
                          <a:ea typeface="+mn-ea"/>
                          <a:cs typeface="+mn-cs"/>
                        </a:rPr>
                        <a:t>honour</a:t>
                      </a:r>
                      <a:r>
                        <a:rPr lang="en-US" sz="1200" b="1" i="0" kern="1200" dirty="0">
                          <a:solidFill>
                            <a:schemeClr val="tx1"/>
                          </a:solidFill>
                          <a:effectLst/>
                          <a:latin typeface="+mn-lt"/>
                          <a:ea typeface="+mn-ea"/>
                          <a:cs typeface="+mn-cs"/>
                        </a:rPr>
                        <a:t> and power</a:t>
                      </a:r>
                      <a:r>
                        <a:rPr lang="en-US" sz="1200" b="0" i="0" kern="1200" dirty="0">
                          <a:solidFill>
                            <a:schemeClr val="tx1"/>
                          </a:solidFill>
                          <a:effectLst/>
                          <a:latin typeface="+mn-lt"/>
                          <a:ea typeface="+mn-ea"/>
                          <a:cs typeface="+mn-cs"/>
                        </a:rPr>
                        <a:t>: for thou hast created all things, and for thy pleasure they are and were created.</a:t>
                      </a:r>
                    </a:p>
                    <a:p>
                      <a:pPr fontAlgn="base"/>
                      <a:endParaRPr lang="en-US" sz="1200" b="0" i="0" kern="1200" dirty="0">
                        <a:solidFill>
                          <a:schemeClr val="tx1"/>
                        </a:solidFill>
                        <a:effectLst/>
                        <a:latin typeface="+mn-lt"/>
                        <a:ea typeface="+mn-ea"/>
                        <a:cs typeface="+mn-cs"/>
                      </a:endParaRPr>
                    </a:p>
                    <a:p>
                      <a:endParaRPr lang="en-US" sz="1200" dirty="0"/>
                    </a:p>
                  </a:txBody>
                  <a:tcPr>
                    <a:solidFill>
                      <a:schemeClr val="bg1"/>
                    </a:solidFill>
                  </a:tcPr>
                </a:tc>
                <a:tc>
                  <a:txBody>
                    <a:bodyPr/>
                    <a:lstStyle/>
                    <a:p>
                      <a:pPr fontAlgn="base"/>
                      <a:r>
                        <a:rPr lang="en-US" sz="1200" b="0" i="0" kern="1200" dirty="0">
                          <a:solidFill>
                            <a:schemeClr val="tx1"/>
                          </a:solidFill>
                          <a:effectLst/>
                          <a:latin typeface="+mn-lt"/>
                          <a:ea typeface="+mn-ea"/>
                          <a:cs typeface="+mn-cs"/>
                        </a:rPr>
                        <a:t>26 ¶And above the firmament that </a:t>
                      </a:r>
                      <a:r>
                        <a:rPr lang="en-US" sz="1200" b="0" i="1" kern="1200" dirty="0">
                          <a:solidFill>
                            <a:schemeClr val="tx1"/>
                          </a:solidFill>
                          <a:effectLst/>
                          <a:latin typeface="+mn-lt"/>
                          <a:ea typeface="+mn-ea"/>
                          <a:cs typeface="+mn-cs"/>
                        </a:rPr>
                        <a:t>was</a:t>
                      </a:r>
                      <a:r>
                        <a:rPr lang="en-US" sz="1200" b="0" i="0" kern="1200" dirty="0">
                          <a:solidFill>
                            <a:schemeClr val="tx1"/>
                          </a:solidFill>
                          <a:effectLst/>
                          <a:latin typeface="+mn-lt"/>
                          <a:ea typeface="+mn-ea"/>
                          <a:cs typeface="+mn-cs"/>
                        </a:rPr>
                        <a:t> over their heads </a:t>
                      </a:r>
                      <a:r>
                        <a:rPr lang="en-US" sz="1200" b="0" i="1" kern="1200" dirty="0">
                          <a:solidFill>
                            <a:schemeClr val="tx1"/>
                          </a:solidFill>
                          <a:effectLst/>
                          <a:latin typeface="+mn-lt"/>
                          <a:ea typeface="+mn-ea"/>
                          <a:cs typeface="+mn-cs"/>
                        </a:rPr>
                        <a:t>was</a:t>
                      </a:r>
                      <a:r>
                        <a:rPr lang="en-US" sz="1200" b="0" i="0" kern="1200" dirty="0">
                          <a:solidFill>
                            <a:schemeClr val="tx1"/>
                          </a:solidFill>
                          <a:effectLst/>
                          <a:latin typeface="+mn-lt"/>
                          <a:ea typeface="+mn-ea"/>
                          <a:cs typeface="+mn-cs"/>
                        </a:rPr>
                        <a:t> the likeness of a throne, as the appearance of a sapphire stone: and upon the likeness of the throne </a:t>
                      </a:r>
                      <a:r>
                        <a:rPr lang="en-US" sz="1200" b="0" i="1" kern="1200" dirty="0">
                          <a:solidFill>
                            <a:schemeClr val="tx1"/>
                          </a:solidFill>
                          <a:effectLst/>
                          <a:latin typeface="+mn-lt"/>
                          <a:ea typeface="+mn-ea"/>
                          <a:cs typeface="+mn-cs"/>
                        </a:rPr>
                        <a:t>was</a:t>
                      </a:r>
                      <a:r>
                        <a:rPr lang="en-US" sz="1200" b="0" i="0" kern="1200" dirty="0">
                          <a:solidFill>
                            <a:schemeClr val="tx1"/>
                          </a:solidFill>
                          <a:effectLst/>
                          <a:latin typeface="+mn-lt"/>
                          <a:ea typeface="+mn-ea"/>
                          <a:cs typeface="+mn-cs"/>
                        </a:rPr>
                        <a:t> the likeness as the appearance of a man above upon it.</a:t>
                      </a:r>
                    </a:p>
                    <a:p>
                      <a:pPr fontAlgn="base"/>
                      <a:r>
                        <a:rPr lang="en-US" sz="1200" b="0" i="0" kern="1200" dirty="0">
                          <a:solidFill>
                            <a:schemeClr val="tx1"/>
                          </a:solidFill>
                          <a:effectLst/>
                          <a:latin typeface="+mn-lt"/>
                          <a:ea typeface="+mn-ea"/>
                          <a:cs typeface="+mn-cs"/>
                        </a:rPr>
                        <a:t> 27 And I saw as the </a:t>
                      </a:r>
                      <a:r>
                        <a:rPr lang="en-US" sz="1200" b="0" i="0" kern="1200" dirty="0" err="1">
                          <a:solidFill>
                            <a:schemeClr val="tx1"/>
                          </a:solidFill>
                          <a:effectLst/>
                          <a:latin typeface="+mn-lt"/>
                          <a:ea typeface="+mn-ea"/>
                          <a:cs typeface="+mn-cs"/>
                        </a:rPr>
                        <a:t>colour</a:t>
                      </a:r>
                      <a:r>
                        <a:rPr lang="en-US" sz="1200" b="0" i="0" kern="1200" dirty="0">
                          <a:solidFill>
                            <a:schemeClr val="tx1"/>
                          </a:solidFill>
                          <a:effectLst/>
                          <a:latin typeface="+mn-lt"/>
                          <a:ea typeface="+mn-ea"/>
                          <a:cs typeface="+mn-cs"/>
                        </a:rPr>
                        <a:t> of amber, as the appearance of fire round about within it, from the </a:t>
                      </a:r>
                      <a:r>
                        <a:rPr lang="en-US" sz="1200" b="1" i="0" kern="1200" dirty="0">
                          <a:solidFill>
                            <a:schemeClr val="tx1"/>
                          </a:solidFill>
                          <a:effectLst/>
                          <a:latin typeface="+mn-lt"/>
                          <a:ea typeface="+mn-ea"/>
                          <a:cs typeface="+mn-cs"/>
                        </a:rPr>
                        <a:t>appearance of his loins even upward, and from the appearance of his loins even downward</a:t>
                      </a:r>
                      <a:r>
                        <a:rPr lang="en-US" sz="1200" b="0" i="0" kern="1200" dirty="0">
                          <a:solidFill>
                            <a:schemeClr val="tx1"/>
                          </a:solidFill>
                          <a:effectLst/>
                          <a:latin typeface="+mn-lt"/>
                          <a:ea typeface="+mn-ea"/>
                          <a:cs typeface="+mn-cs"/>
                        </a:rPr>
                        <a:t>, I saw as it were the </a:t>
                      </a:r>
                      <a:r>
                        <a:rPr lang="en-US" sz="1200" b="1" i="0" kern="1200" dirty="0">
                          <a:solidFill>
                            <a:schemeClr val="tx1"/>
                          </a:solidFill>
                          <a:effectLst/>
                          <a:latin typeface="+mn-lt"/>
                          <a:ea typeface="+mn-ea"/>
                          <a:cs typeface="+mn-cs"/>
                        </a:rPr>
                        <a:t>appearance of fire, and it had brightness round about.</a:t>
                      </a:r>
                    </a:p>
                    <a:p>
                      <a:pPr fontAlgn="base"/>
                      <a:r>
                        <a:rPr lang="en-US" sz="1200" b="0" i="0" kern="1200" dirty="0">
                          <a:solidFill>
                            <a:schemeClr val="tx1"/>
                          </a:solidFill>
                          <a:effectLst/>
                          <a:latin typeface="+mn-lt"/>
                          <a:ea typeface="+mn-ea"/>
                          <a:cs typeface="+mn-cs"/>
                        </a:rPr>
                        <a:t> 28 As the appearance of the </a:t>
                      </a:r>
                      <a:r>
                        <a:rPr lang="en-US" sz="1200" b="1" i="0" kern="1200" dirty="0">
                          <a:solidFill>
                            <a:schemeClr val="tx1"/>
                          </a:solidFill>
                          <a:effectLst/>
                          <a:latin typeface="+mn-lt"/>
                          <a:ea typeface="+mn-ea"/>
                          <a:cs typeface="+mn-cs"/>
                        </a:rPr>
                        <a:t>bow that is in the cloud in the day of rain, </a:t>
                      </a:r>
                      <a:r>
                        <a:rPr lang="en-US" sz="1200" b="0" i="0" kern="1200" dirty="0">
                          <a:solidFill>
                            <a:schemeClr val="tx1"/>
                          </a:solidFill>
                          <a:effectLst/>
                          <a:latin typeface="+mn-lt"/>
                          <a:ea typeface="+mn-ea"/>
                          <a:cs typeface="+mn-cs"/>
                        </a:rPr>
                        <a:t>so </a:t>
                      </a:r>
                      <a:r>
                        <a:rPr lang="en-US" sz="1200" b="0" i="1" kern="1200" dirty="0">
                          <a:solidFill>
                            <a:schemeClr val="tx1"/>
                          </a:solidFill>
                          <a:effectLst/>
                          <a:latin typeface="+mn-lt"/>
                          <a:ea typeface="+mn-ea"/>
                          <a:cs typeface="+mn-cs"/>
                        </a:rPr>
                        <a:t>was</a:t>
                      </a:r>
                      <a:r>
                        <a:rPr lang="en-US" sz="1200" b="0" i="0" kern="1200" dirty="0">
                          <a:solidFill>
                            <a:schemeClr val="tx1"/>
                          </a:solidFill>
                          <a:effectLst/>
                          <a:latin typeface="+mn-lt"/>
                          <a:ea typeface="+mn-ea"/>
                          <a:cs typeface="+mn-cs"/>
                        </a:rPr>
                        <a:t> the appearance of the brightness round about. This </a:t>
                      </a:r>
                      <a:r>
                        <a:rPr lang="en-US" sz="1200" b="0" i="1" kern="1200" dirty="0">
                          <a:solidFill>
                            <a:schemeClr val="tx1"/>
                          </a:solidFill>
                          <a:effectLst/>
                          <a:latin typeface="+mn-lt"/>
                          <a:ea typeface="+mn-ea"/>
                          <a:cs typeface="+mn-cs"/>
                        </a:rPr>
                        <a:t>was</a:t>
                      </a:r>
                      <a:r>
                        <a:rPr lang="en-US" sz="1200" b="0" i="0" kern="1200" dirty="0">
                          <a:solidFill>
                            <a:schemeClr val="tx1"/>
                          </a:solidFill>
                          <a:effectLst/>
                          <a:latin typeface="+mn-lt"/>
                          <a:ea typeface="+mn-ea"/>
                          <a:cs typeface="+mn-cs"/>
                        </a:rPr>
                        <a:t> the appearance of the likeness of the </a:t>
                      </a:r>
                      <a:r>
                        <a:rPr lang="en-US" sz="1200" b="1" i="0" kern="1200" dirty="0">
                          <a:solidFill>
                            <a:schemeClr val="tx1"/>
                          </a:solidFill>
                          <a:effectLst/>
                          <a:latin typeface="+mn-lt"/>
                          <a:ea typeface="+mn-ea"/>
                          <a:cs typeface="+mn-cs"/>
                        </a:rPr>
                        <a:t>glory of the </a:t>
                      </a:r>
                      <a:r>
                        <a:rPr lang="en-US" sz="1200" b="1"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And when I saw </a:t>
                      </a:r>
                      <a:r>
                        <a:rPr lang="en-US" sz="1200" b="0" i="1" kern="1200" dirty="0">
                          <a:solidFill>
                            <a:schemeClr val="tx1"/>
                          </a:solidFill>
                          <a:effectLst/>
                          <a:latin typeface="+mn-lt"/>
                          <a:ea typeface="+mn-ea"/>
                          <a:cs typeface="+mn-cs"/>
                        </a:rPr>
                        <a:t>it,</a:t>
                      </a:r>
                      <a:r>
                        <a:rPr lang="en-US" sz="1200" b="0" i="0" kern="1200" dirty="0">
                          <a:solidFill>
                            <a:schemeClr val="tx1"/>
                          </a:solidFill>
                          <a:effectLst/>
                          <a:latin typeface="+mn-lt"/>
                          <a:ea typeface="+mn-ea"/>
                          <a:cs typeface="+mn-cs"/>
                        </a:rPr>
                        <a:t> I fell upon my face, and I heard a voice of one that </a:t>
                      </a:r>
                      <a:r>
                        <a:rPr lang="en-US" sz="1200" b="0" i="0" kern="1200" dirty="0" err="1">
                          <a:solidFill>
                            <a:schemeClr val="tx1"/>
                          </a:solidFill>
                          <a:effectLst/>
                          <a:latin typeface="+mn-lt"/>
                          <a:ea typeface="+mn-ea"/>
                          <a:cs typeface="+mn-cs"/>
                        </a:rPr>
                        <a:t>spake</a:t>
                      </a:r>
                      <a:r>
                        <a:rPr lang="en-US" sz="1200" b="0" i="0" kern="1200" dirty="0">
                          <a:solidFill>
                            <a:schemeClr val="tx1"/>
                          </a:solidFill>
                          <a:effectLst/>
                          <a:latin typeface="+mn-lt"/>
                          <a:ea typeface="+mn-ea"/>
                          <a:cs typeface="+mn-cs"/>
                        </a:rPr>
                        <a:t>.</a:t>
                      </a:r>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4432042" y="158621"/>
            <a:ext cx="4991877" cy="369332"/>
          </a:xfrm>
          <a:prstGeom prst="rect">
            <a:avLst/>
          </a:prstGeom>
          <a:noFill/>
        </p:spPr>
        <p:txBody>
          <a:bodyPr wrap="square" rtlCol="0">
            <a:spAutoFit/>
          </a:bodyPr>
          <a:lstStyle/>
          <a:p>
            <a:r>
              <a:rPr lang="en-US" dirty="0"/>
              <a:t>Comparing John’s Vision to Ezekiel’s</a:t>
            </a:r>
          </a:p>
        </p:txBody>
      </p:sp>
    </p:spTree>
    <p:extLst>
      <p:ext uri="{BB962C8B-B14F-4D97-AF65-F5344CB8AC3E}">
        <p14:creationId xmlns:p14="http://schemas.microsoft.com/office/powerpoint/2010/main" val="135155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A Terrible Day</a:t>
            </a:r>
          </a:p>
        </p:txBody>
      </p:sp>
      <p:pic>
        <p:nvPicPr>
          <p:cNvPr id="2050" name="Picture 2" descr="Elder Joseph B. Wirth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32" y="217348"/>
            <a:ext cx="1095375" cy="1457326"/>
          </a:xfrm>
          <a:prstGeom prst="rect">
            <a:avLst/>
          </a:prstGeom>
          <a:noFill/>
          <a:extLst>
            <a:ext uri="{909E8E84-426E-40DD-AFC4-6F175D3DCCD1}">
              <a14:hiddenFill xmlns:a14="http://schemas.microsoft.com/office/drawing/2010/main">
                <a:solidFill>
                  <a:srgbClr val="FFFFFF"/>
                </a:solidFill>
              </a14:hiddenFill>
            </a:ext>
          </a:extLst>
        </p:spPr>
      </p:pic>
      <p:sp>
        <p:nvSpPr>
          <p:cNvPr id="137" name="TextBox 136"/>
          <p:cNvSpPr txBox="1"/>
          <p:nvPr/>
        </p:nvSpPr>
        <p:spPr>
          <a:xfrm>
            <a:off x="10999380" y="6423087"/>
            <a:ext cx="1020850" cy="369332"/>
          </a:xfrm>
          <a:prstGeom prst="rect">
            <a:avLst/>
          </a:prstGeom>
          <a:noFill/>
        </p:spPr>
        <p:txBody>
          <a:bodyPr wrap="square" rtlCol="0">
            <a:spAutoFit/>
          </a:bodyPr>
          <a:lstStyle/>
          <a:p>
            <a:pPr algn="r"/>
            <a:r>
              <a:rPr lang="en-US" dirty="0">
                <a:solidFill>
                  <a:schemeClr val="bg1"/>
                </a:solidFill>
              </a:rPr>
              <a:t>(4)</a:t>
            </a:r>
          </a:p>
        </p:txBody>
      </p:sp>
      <p:pic>
        <p:nvPicPr>
          <p:cNvPr id="2056" name="Picture 8" descr="http://www.coolgeography.co.uk/GCSE/AQA/Restless%20Earth/Tsunamis/2004_Indonesia_Tsunam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4312" y="0"/>
            <a:ext cx="661543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1678" y="2218960"/>
            <a:ext cx="6815921" cy="3477875"/>
          </a:xfrm>
          <a:prstGeom prst="rect">
            <a:avLst/>
          </a:prstGeom>
        </p:spPr>
        <p:txBody>
          <a:bodyPr wrap="square">
            <a:spAutoFit/>
          </a:bodyPr>
          <a:lstStyle/>
          <a:p>
            <a:pPr fontAlgn="base"/>
            <a:r>
              <a:rPr lang="en-US" sz="2000" dirty="0">
                <a:solidFill>
                  <a:schemeClr val="bg1"/>
                </a:solidFill>
              </a:rPr>
              <a:t>“On December 26, 2004, a powerful earthquake struck off the coast of Indonesia, creating a deadly tsunami that killed more than 200,000 people. It was a terrible tragedy. In one day, millions of lives were forever changed.</a:t>
            </a:r>
          </a:p>
          <a:p>
            <a:pPr fontAlgn="base"/>
            <a:endParaRPr lang="en-US" sz="2000" dirty="0">
              <a:solidFill>
                <a:schemeClr val="bg1"/>
              </a:solidFill>
            </a:endParaRPr>
          </a:p>
          <a:p>
            <a:pPr fontAlgn="base"/>
            <a:r>
              <a:rPr lang="en-US" sz="2000" dirty="0">
                <a:solidFill>
                  <a:schemeClr val="bg1"/>
                </a:solidFill>
              </a:rPr>
              <a:t>“But there was one group of people who, although their village was destroyed, did not suffer a single casualty.</a:t>
            </a:r>
          </a:p>
          <a:p>
            <a:pPr fontAlgn="base"/>
            <a:endParaRPr lang="en-US" sz="2000" dirty="0">
              <a:solidFill>
                <a:schemeClr val="bg1"/>
              </a:solidFill>
            </a:endParaRPr>
          </a:p>
          <a:p>
            <a:pPr fontAlgn="base"/>
            <a:r>
              <a:rPr lang="en-US" sz="2000" dirty="0">
                <a:solidFill>
                  <a:schemeClr val="bg1"/>
                </a:solidFill>
              </a:rPr>
              <a:t>“The reason?</a:t>
            </a:r>
          </a:p>
          <a:p>
            <a:pPr fontAlgn="base"/>
            <a:endParaRPr lang="en-US" sz="2000" dirty="0">
              <a:solidFill>
                <a:schemeClr val="bg1"/>
              </a:solidFill>
            </a:endParaRPr>
          </a:p>
          <a:p>
            <a:pPr fontAlgn="base"/>
            <a:r>
              <a:rPr lang="en-US" sz="2000" dirty="0">
                <a:solidFill>
                  <a:schemeClr val="bg1"/>
                </a:solidFill>
              </a:rPr>
              <a:t>“They knew a tsunami was coming.</a:t>
            </a:r>
          </a:p>
        </p:txBody>
      </p:sp>
      <p:pic>
        <p:nvPicPr>
          <p:cNvPr id="2052" name="Picture 4" descr="https://upload.wikimedia.org/wikipedia/commons/8/89/2004_Indian_Ocean_earthquake_-_affected_countri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8996" y="273397"/>
            <a:ext cx="2887996" cy="23645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impost.files.wordpress.com/2011/03/gallery-japanquak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8955" y="4200302"/>
            <a:ext cx="4313469" cy="249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00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animEffect transition="in" filter="fade">
                                      <p:cBhvr>
                                        <p:cTn id="9" dur="500"/>
                                        <p:tgtEl>
                                          <p:spTgt spid="2052"/>
                                        </p:tgtEl>
                                      </p:cBhvr>
                                    </p:animEffect>
                                  </p:childTnLst>
                                </p:cTn>
                              </p:par>
                              <p:par>
                                <p:cTn id="10" presetID="10" presetClass="entr" presetSubtype="0" fill="hold" nodeType="with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The Moken People</a:t>
            </a:r>
          </a:p>
        </p:txBody>
      </p:sp>
      <p:sp>
        <p:nvSpPr>
          <p:cNvPr id="5" name="Rectangle 4"/>
          <p:cNvSpPr/>
          <p:nvPr/>
        </p:nvSpPr>
        <p:spPr>
          <a:xfrm>
            <a:off x="6749144" y="5137667"/>
            <a:ext cx="4376056" cy="1200329"/>
          </a:xfrm>
          <a:prstGeom prst="rect">
            <a:avLst/>
          </a:prstGeom>
        </p:spPr>
        <p:txBody>
          <a:bodyPr wrap="square">
            <a:spAutoFit/>
          </a:bodyPr>
          <a:lstStyle/>
          <a:p>
            <a:pPr fontAlgn="base"/>
            <a:endParaRPr lang="en-US" dirty="0">
              <a:solidFill>
                <a:schemeClr val="bg1"/>
              </a:solidFill>
            </a:endParaRPr>
          </a:p>
          <a:p>
            <a:pPr fontAlgn="base"/>
            <a:r>
              <a:rPr lang="en-US" dirty="0">
                <a:solidFill>
                  <a:schemeClr val="bg1"/>
                </a:solidFill>
              </a:rPr>
              <a:t>“When the elders of the village saw the dreaded signs, they shouted to everyone to run to high ground.</a:t>
            </a:r>
          </a:p>
        </p:txBody>
      </p:sp>
      <p:pic>
        <p:nvPicPr>
          <p:cNvPr id="2050" name="Picture 2" descr="Elder Joseph B. Wirth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32" y="217348"/>
            <a:ext cx="1095375" cy="145732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thesmilingseahorse.com/uploads/1/0/1/8/10183628/5780441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4059" y="1891892"/>
            <a:ext cx="4062529" cy="268865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732941" y="1042976"/>
            <a:ext cx="5926175" cy="3139321"/>
          </a:xfrm>
          <a:prstGeom prst="rect">
            <a:avLst/>
          </a:prstGeom>
        </p:spPr>
        <p:txBody>
          <a:bodyPr wrap="square">
            <a:spAutoFit/>
          </a:bodyPr>
          <a:lstStyle/>
          <a:p>
            <a:pPr fontAlgn="base"/>
            <a:r>
              <a:rPr lang="en-US" dirty="0">
                <a:solidFill>
                  <a:schemeClr val="bg1"/>
                </a:solidFill>
              </a:rPr>
              <a:t>“The Moken people live in villages on islands off the coast of Thailand and Burma (Myanmar). A society of fishermen, their lives depend on the sea. For hundreds and perhaps thousands of years, their ancestors have studied the ocean, and they have passed their knowledge down from father to son.</a:t>
            </a:r>
          </a:p>
          <a:p>
            <a:pPr fontAlgn="base"/>
            <a:endParaRPr lang="en-US" dirty="0">
              <a:solidFill>
                <a:schemeClr val="bg1"/>
              </a:solidFill>
            </a:endParaRPr>
          </a:p>
          <a:p>
            <a:pPr fontAlgn="base"/>
            <a:r>
              <a:rPr lang="en-US" dirty="0">
                <a:solidFill>
                  <a:schemeClr val="bg1"/>
                </a:solidFill>
              </a:rPr>
              <a:t>“One thing in particular they were careful to teach was what to do when the ocean receded. According to their traditions, when that happened, the ‘</a:t>
            </a:r>
            <a:r>
              <a:rPr lang="en-US" dirty="0" err="1">
                <a:solidFill>
                  <a:schemeClr val="bg1"/>
                </a:solidFill>
              </a:rPr>
              <a:t>Laboon</a:t>
            </a:r>
            <a:r>
              <a:rPr lang="en-US" dirty="0">
                <a:solidFill>
                  <a:schemeClr val="bg1"/>
                </a:solidFill>
              </a:rPr>
              <a:t>’—a wave that eats people—would arrive soon after.</a:t>
            </a:r>
          </a:p>
        </p:txBody>
      </p:sp>
      <p:sp>
        <p:nvSpPr>
          <p:cNvPr id="11" name="TextBox 10"/>
          <p:cNvSpPr txBox="1"/>
          <p:nvPr/>
        </p:nvSpPr>
        <p:spPr>
          <a:xfrm>
            <a:off x="10999380" y="6423087"/>
            <a:ext cx="1020850" cy="369332"/>
          </a:xfrm>
          <a:prstGeom prst="rect">
            <a:avLst/>
          </a:prstGeom>
          <a:noFill/>
        </p:spPr>
        <p:txBody>
          <a:bodyPr wrap="square" rtlCol="0">
            <a:spAutoFit/>
          </a:bodyPr>
          <a:lstStyle/>
          <a:p>
            <a:pPr algn="r"/>
            <a:r>
              <a:rPr lang="en-US" dirty="0">
                <a:solidFill>
                  <a:schemeClr val="bg1"/>
                </a:solidFill>
              </a:rPr>
              <a:t>(4)</a:t>
            </a:r>
          </a:p>
        </p:txBody>
      </p:sp>
      <p:pic>
        <p:nvPicPr>
          <p:cNvPr id="6150" name="Picture 6" descr="https://joshuaproject.net/assets/media/profiles/maps/m13769_th.png"/>
          <p:cNvPicPr>
            <a:picLocks noChangeAspect="1" noChangeArrowheads="1"/>
          </p:cNvPicPr>
          <p:nvPr/>
        </p:nvPicPr>
        <p:blipFill rotWithShape="1">
          <a:blip r:embed="rId5">
            <a:extLst>
              <a:ext uri="{28A0092B-C50C-407E-A947-70E740481C1C}">
                <a14:useLocalDpi xmlns:a14="http://schemas.microsoft.com/office/drawing/2010/main" val="0"/>
              </a:ext>
            </a:extLst>
          </a:blip>
          <a:srcRect r="10264" b="12388"/>
          <a:stretch/>
        </p:blipFill>
        <p:spPr bwMode="auto">
          <a:xfrm>
            <a:off x="9777775" y="247307"/>
            <a:ext cx="1967911" cy="144663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childlinethailand.org/wp-content/uploads/2014/08/Koh-Surin-village-sig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7994" y="4182297"/>
            <a:ext cx="3341183" cy="250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09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152"/>
                                        </p:tgtEl>
                                        <p:attrNameLst>
                                          <p:attrName>style.visibility</p:attrName>
                                        </p:attrNameLst>
                                      </p:cBhvr>
                                      <p:to>
                                        <p:strVal val="visible"/>
                                      </p:to>
                                    </p:set>
                                    <p:animEffect transition="in" filter="fade">
                                      <p:cBhvr>
                                        <p:cTn id="16" dur="500"/>
                                        <p:tgtEl>
                                          <p:spTgt spid="615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highflierdotme.files.wordpress.com/2013/08/moken_lady-12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74251"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“Not Everyone Listened”</a:t>
            </a:r>
          </a:p>
        </p:txBody>
      </p:sp>
      <p:pic>
        <p:nvPicPr>
          <p:cNvPr id="2050" name="Picture 2" descr="Elder Joseph B. Wirth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32" y="217348"/>
            <a:ext cx="1095375" cy="14573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524298" y="1415239"/>
            <a:ext cx="4134460" cy="3416320"/>
          </a:xfrm>
          <a:prstGeom prst="rect">
            <a:avLst/>
          </a:prstGeom>
        </p:spPr>
        <p:txBody>
          <a:bodyPr wrap="square">
            <a:spAutoFit/>
          </a:bodyPr>
          <a:lstStyle/>
          <a:p>
            <a:pPr fontAlgn="base"/>
            <a:r>
              <a:rPr lang="en-US" sz="2400" dirty="0">
                <a:solidFill>
                  <a:schemeClr val="bg1"/>
                </a:solidFill>
              </a:rPr>
              <a:t>“One elderly fisherman said, ‘None of the kids believed me.’ In fact, his own daughter called him a liar. </a:t>
            </a:r>
          </a:p>
          <a:p>
            <a:pPr fontAlgn="base"/>
            <a:endParaRPr lang="en-US" sz="2400" dirty="0">
              <a:solidFill>
                <a:schemeClr val="bg1"/>
              </a:solidFill>
            </a:endParaRPr>
          </a:p>
          <a:p>
            <a:pPr fontAlgn="base"/>
            <a:r>
              <a:rPr lang="en-US" sz="2400" dirty="0">
                <a:solidFill>
                  <a:schemeClr val="bg1"/>
                </a:solidFill>
              </a:rPr>
              <a:t>But the old fisherman would not relent until all had left the village and climbed to higher ground.”</a:t>
            </a:r>
          </a:p>
        </p:txBody>
      </p:sp>
      <p:sp>
        <p:nvSpPr>
          <p:cNvPr id="9" name="TextBox 8"/>
          <p:cNvSpPr txBox="1"/>
          <p:nvPr/>
        </p:nvSpPr>
        <p:spPr>
          <a:xfrm>
            <a:off x="10999380" y="6423087"/>
            <a:ext cx="1020850" cy="369332"/>
          </a:xfrm>
          <a:prstGeom prst="rect">
            <a:avLst/>
          </a:prstGeom>
          <a:noFill/>
        </p:spPr>
        <p:txBody>
          <a:bodyPr wrap="square" rtlCol="0">
            <a:spAutoFit/>
          </a:bodyPr>
          <a:lstStyle/>
          <a:p>
            <a:pPr algn="r"/>
            <a:r>
              <a:rPr lang="en-US" dirty="0">
                <a:solidFill>
                  <a:schemeClr val="bg1"/>
                </a:solidFill>
              </a:rPr>
              <a:t>(4)</a:t>
            </a:r>
          </a:p>
        </p:txBody>
      </p:sp>
      <p:pic>
        <p:nvPicPr>
          <p:cNvPr id="7170" name="Picture 2" descr="http://i2.wp.com/firstpeoples.org/wp/wp-content/uploads/2012/10/10-2-1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7124" y="3155158"/>
            <a:ext cx="5010150" cy="3352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585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animEffect transition="in" filter="fade">
                                      <p:cBhvr>
                                        <p:cTn id="9" dur="5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6373"/>
            <a:ext cx="8642406" cy="369332"/>
          </a:xfrm>
          <a:prstGeom prst="rect">
            <a:avLst/>
          </a:prstGeom>
          <a:noFill/>
        </p:spPr>
        <p:txBody>
          <a:bodyPr wrap="square" rtlCol="0">
            <a:spAutoFit/>
          </a:bodyPr>
          <a:lstStyle/>
          <a:p>
            <a:r>
              <a:rPr lang="en-US" dirty="0">
                <a:solidFill>
                  <a:schemeClr val="bg1"/>
                </a:solidFill>
              </a:rPr>
              <a:t>Ezekiel 1:1</a:t>
            </a:r>
          </a:p>
        </p:txBody>
      </p:sp>
      <p:sp>
        <p:nvSpPr>
          <p:cNvPr id="6" name="TextBox 5"/>
          <p:cNvSpPr txBox="1"/>
          <p:nvPr/>
        </p:nvSpPr>
        <p:spPr>
          <a:xfrm>
            <a:off x="0" y="-20834"/>
            <a:ext cx="12192000" cy="1107996"/>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Ezekiel’s Vision </a:t>
            </a:r>
          </a:p>
        </p:txBody>
      </p:sp>
      <p:sp>
        <p:nvSpPr>
          <p:cNvPr id="3" name="Rectangle 2"/>
          <p:cNvSpPr/>
          <p:nvPr/>
        </p:nvSpPr>
        <p:spPr>
          <a:xfrm>
            <a:off x="297338" y="1278578"/>
            <a:ext cx="6096000" cy="3046988"/>
          </a:xfrm>
          <a:prstGeom prst="rect">
            <a:avLst/>
          </a:prstGeom>
        </p:spPr>
        <p:txBody>
          <a:bodyPr>
            <a:spAutoFit/>
          </a:bodyPr>
          <a:lstStyle/>
          <a:p>
            <a:r>
              <a:rPr lang="en-US" sz="2400" b="0" i="0" dirty="0">
                <a:solidFill>
                  <a:schemeClr val="bg1"/>
                </a:solidFill>
                <a:effectLst/>
                <a:latin typeface="Calibri" panose="020F0502020204030204" pitchFamily="34" charset="0"/>
              </a:rPr>
              <a:t>It is very difficult, if not impossible, for a mortal to convey in writing the message and spirit of a vision or other revelation from God so that the reader will have a complete understanding of what took place and what was communicated. </a:t>
            </a:r>
          </a:p>
          <a:p>
            <a:endParaRPr lang="en-US" sz="2400" dirty="0">
              <a:solidFill>
                <a:schemeClr val="bg1"/>
              </a:solidFill>
              <a:latin typeface="Calibri" panose="020F0502020204030204" pitchFamily="34" charset="0"/>
            </a:endParaRPr>
          </a:p>
          <a:p>
            <a:r>
              <a:rPr lang="en-US" sz="2400" b="0" i="0" dirty="0">
                <a:solidFill>
                  <a:schemeClr val="bg1"/>
                </a:solidFill>
                <a:effectLst/>
                <a:latin typeface="Calibri" panose="020F0502020204030204" pitchFamily="34" charset="0"/>
              </a:rPr>
              <a:t>Such was the challenge of Ezekiel in describing his transcendent visions of heaven. </a:t>
            </a:r>
            <a:endParaRPr lang="en-US" sz="2400" dirty="0">
              <a:solidFill>
                <a:schemeClr val="bg1"/>
              </a:solidFill>
            </a:endParaRPr>
          </a:p>
        </p:txBody>
      </p:sp>
      <p:pic>
        <p:nvPicPr>
          <p:cNvPr id="8194" name="Picture 2" descr="http://www.thelivingmoon.com/43ancients/04images/Ezekiel/ezeki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3338" y="1967255"/>
            <a:ext cx="476250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26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hiking2christ.files.wordpress.com/2015/04/st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6"/>
            <a:ext cx="12192001" cy="6973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6373"/>
            <a:ext cx="8642406" cy="369332"/>
          </a:xfrm>
          <a:prstGeom prst="rect">
            <a:avLst/>
          </a:prstGeom>
          <a:noFill/>
        </p:spPr>
        <p:txBody>
          <a:bodyPr wrap="square" rtlCol="0">
            <a:spAutoFit/>
          </a:bodyPr>
          <a:lstStyle/>
          <a:p>
            <a:r>
              <a:rPr lang="en-US" dirty="0">
                <a:solidFill>
                  <a:schemeClr val="bg1"/>
                </a:solidFill>
              </a:rPr>
              <a:t>Ezekiel 1:1</a:t>
            </a:r>
          </a:p>
        </p:txBody>
      </p:sp>
      <p:sp>
        <p:nvSpPr>
          <p:cNvPr id="6" name="TextBox 5"/>
          <p:cNvSpPr txBox="1"/>
          <p:nvPr/>
        </p:nvSpPr>
        <p:spPr>
          <a:xfrm>
            <a:off x="0" y="-20834"/>
            <a:ext cx="12192000" cy="1107996"/>
          </a:xfrm>
          <a:prstGeom prst="rect">
            <a:avLst/>
          </a:prstGeom>
          <a:noFill/>
        </p:spPr>
        <p:txBody>
          <a:bodyPr wrap="square" rtlCol="0">
            <a:spAutoFit/>
          </a:bodyPr>
          <a:lstStyle/>
          <a:p>
            <a:pPr algn="ctr"/>
            <a:r>
              <a:rPr lang="en-US" sz="6600" b="1" dirty="0">
                <a:solidFill>
                  <a:schemeClr val="bg1"/>
                </a:solidFill>
                <a:latin typeface="Trebuchet MS" panose="020B0603020202020204" pitchFamily="34" charset="0"/>
              </a:rPr>
              <a:t>Experiencing A Revelation</a:t>
            </a:r>
          </a:p>
        </p:txBody>
      </p:sp>
      <p:sp>
        <p:nvSpPr>
          <p:cNvPr id="3" name="Rectangle 2"/>
          <p:cNvSpPr/>
          <p:nvPr/>
        </p:nvSpPr>
        <p:spPr>
          <a:xfrm>
            <a:off x="322840" y="5084628"/>
            <a:ext cx="4579462" cy="1323439"/>
          </a:xfrm>
          <a:prstGeom prst="rect">
            <a:avLst/>
          </a:prstGeom>
        </p:spPr>
        <p:txBody>
          <a:bodyPr wrap="square">
            <a:spAutoFit/>
          </a:bodyPr>
          <a:lstStyle/>
          <a:p>
            <a:r>
              <a:rPr lang="en-US" sz="2000" dirty="0">
                <a:solidFill>
                  <a:schemeClr val="bg1"/>
                </a:solidFill>
              </a:rPr>
              <a:t> “…could you gaze into heaven five minutes, you would know more than you would by reading all that ever was written on the subject. ” (5)</a:t>
            </a:r>
          </a:p>
        </p:txBody>
      </p:sp>
      <p:sp>
        <p:nvSpPr>
          <p:cNvPr id="2" name="Rectangle 1"/>
          <p:cNvSpPr/>
          <p:nvPr/>
        </p:nvSpPr>
        <p:spPr>
          <a:xfrm>
            <a:off x="3685606" y="6169137"/>
            <a:ext cx="8226739" cy="523220"/>
          </a:xfrm>
          <a:prstGeom prst="rect">
            <a:avLst/>
          </a:prstGeom>
        </p:spPr>
        <p:txBody>
          <a:bodyPr wrap="none">
            <a:spAutoFit/>
          </a:bodyPr>
          <a:lstStyle/>
          <a:p>
            <a:r>
              <a:rPr lang="en-US" sz="2800" b="1" dirty="0">
                <a:solidFill>
                  <a:srgbClr val="FF0000"/>
                </a:solidFill>
              </a:rPr>
              <a:t>One must experience revelation to understand it fully.</a:t>
            </a:r>
          </a:p>
        </p:txBody>
      </p:sp>
      <p:pic>
        <p:nvPicPr>
          <p:cNvPr id="10244" name="Picture 4" descr="http://ldsmag.com/wp-content/uploads/2016/02/josephsmith_large.jpg"/>
          <p:cNvPicPr>
            <a:picLocks noChangeAspect="1" noChangeArrowheads="1"/>
          </p:cNvPicPr>
          <p:nvPr/>
        </p:nvPicPr>
        <p:blipFill rotWithShape="1">
          <a:blip r:embed="rId3">
            <a:extLst>
              <a:ext uri="{28A0092B-C50C-407E-A947-70E740481C1C}">
                <a14:useLocalDpi xmlns:a14="http://schemas.microsoft.com/office/drawing/2010/main" val="0"/>
              </a:ext>
            </a:extLst>
          </a:blip>
          <a:srcRect l="29371" t="748" r="34208" b="21475"/>
          <a:stretch/>
        </p:blipFill>
        <p:spPr bwMode="auto">
          <a:xfrm>
            <a:off x="322840" y="3527517"/>
            <a:ext cx="1280782" cy="154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45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6373"/>
            <a:ext cx="8642406" cy="369332"/>
          </a:xfrm>
          <a:prstGeom prst="rect">
            <a:avLst/>
          </a:prstGeom>
          <a:noFill/>
        </p:spPr>
        <p:txBody>
          <a:bodyPr wrap="square" rtlCol="0">
            <a:spAutoFit/>
          </a:bodyPr>
          <a:lstStyle/>
          <a:p>
            <a:r>
              <a:rPr lang="en-US" dirty="0">
                <a:solidFill>
                  <a:schemeClr val="bg1"/>
                </a:solidFill>
              </a:rPr>
              <a:t>Ezekiel 1:1</a:t>
            </a:r>
          </a:p>
        </p:txBody>
      </p:sp>
      <p:sp>
        <p:nvSpPr>
          <p:cNvPr id="6" name="TextBox 5"/>
          <p:cNvSpPr txBox="1"/>
          <p:nvPr/>
        </p:nvSpPr>
        <p:spPr>
          <a:xfrm>
            <a:off x="0" y="-20834"/>
            <a:ext cx="12192000" cy="1107996"/>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Ezekiel’s Eternal World </a:t>
            </a:r>
          </a:p>
        </p:txBody>
      </p:sp>
      <p:sp>
        <p:nvSpPr>
          <p:cNvPr id="3" name="Rectangle 2"/>
          <p:cNvSpPr/>
          <p:nvPr/>
        </p:nvSpPr>
        <p:spPr>
          <a:xfrm>
            <a:off x="297338" y="1278578"/>
            <a:ext cx="4089605" cy="1631216"/>
          </a:xfrm>
          <a:prstGeom prst="rect">
            <a:avLst/>
          </a:prstGeom>
        </p:spPr>
        <p:txBody>
          <a:bodyPr wrap="square">
            <a:spAutoFit/>
          </a:bodyPr>
          <a:lstStyle/>
          <a:p>
            <a:r>
              <a:rPr lang="en-US" sz="2000" dirty="0">
                <a:solidFill>
                  <a:schemeClr val="bg1"/>
                </a:solidFill>
              </a:rPr>
              <a:t>Ezekiel often used symbolism, metaphor, simile, comparisons, and other kinds of figurative language to try to convey the experience they had and the message they received. </a:t>
            </a:r>
          </a:p>
        </p:txBody>
      </p:sp>
      <p:sp>
        <p:nvSpPr>
          <p:cNvPr id="2" name="Rectangle 1"/>
          <p:cNvSpPr/>
          <p:nvPr/>
        </p:nvSpPr>
        <p:spPr>
          <a:xfrm>
            <a:off x="6750253" y="3833240"/>
            <a:ext cx="3807645" cy="523220"/>
          </a:xfrm>
          <a:prstGeom prst="rect">
            <a:avLst/>
          </a:prstGeom>
        </p:spPr>
        <p:txBody>
          <a:bodyPr wrap="none">
            <a:spAutoFit/>
          </a:bodyPr>
          <a:lstStyle/>
          <a:p>
            <a:r>
              <a:rPr lang="en-US" sz="2800" i="1" dirty="0">
                <a:solidFill>
                  <a:srgbClr val="FFFF00"/>
                </a:solidFill>
                <a:latin typeface="Calibri" panose="020F0502020204030204" pitchFamily="34" charset="0"/>
              </a:rPr>
              <a:t>L</a:t>
            </a:r>
            <a:r>
              <a:rPr lang="en-US" sz="2800" b="0" i="1" dirty="0">
                <a:solidFill>
                  <a:srgbClr val="FFFF00"/>
                </a:solidFill>
                <a:effectLst/>
                <a:latin typeface="Calibri" panose="020F0502020204030204" pitchFamily="34" charset="0"/>
              </a:rPr>
              <a:t>ikeness</a:t>
            </a:r>
            <a:r>
              <a:rPr lang="en-US" sz="2800" b="0" i="0" dirty="0">
                <a:solidFill>
                  <a:srgbClr val="FFFF00"/>
                </a:solidFill>
                <a:effectLst/>
                <a:latin typeface="Calibri" panose="020F0502020204030204" pitchFamily="34" charset="0"/>
              </a:rPr>
              <a:t> and </a:t>
            </a:r>
            <a:r>
              <a:rPr lang="en-US" sz="2800" b="0" i="1" dirty="0">
                <a:solidFill>
                  <a:srgbClr val="FFFF00"/>
                </a:solidFill>
                <a:effectLst/>
                <a:latin typeface="Calibri" panose="020F0502020204030204" pitchFamily="34" charset="0"/>
              </a:rPr>
              <a:t>appearance</a:t>
            </a:r>
            <a:endParaRPr lang="en-US" sz="2800" dirty="0">
              <a:solidFill>
                <a:srgbClr val="FFFF00"/>
              </a:solidFill>
            </a:endParaRPr>
          </a:p>
        </p:txBody>
      </p:sp>
      <p:sp>
        <p:nvSpPr>
          <p:cNvPr id="5" name="Rectangle 4"/>
          <p:cNvSpPr/>
          <p:nvPr/>
        </p:nvSpPr>
        <p:spPr>
          <a:xfrm>
            <a:off x="6672943" y="4645226"/>
            <a:ext cx="4441372" cy="1200329"/>
          </a:xfrm>
          <a:prstGeom prst="rect">
            <a:avLst/>
          </a:prstGeom>
        </p:spPr>
        <p:txBody>
          <a:bodyPr wrap="square">
            <a:spAutoFit/>
          </a:bodyPr>
          <a:lstStyle/>
          <a:p>
            <a:r>
              <a:rPr lang="en-US" dirty="0">
                <a:solidFill>
                  <a:schemeClr val="bg1"/>
                </a:solidFill>
                <a:latin typeface="Calibri" panose="020F0502020204030204" pitchFamily="34" charset="0"/>
              </a:rPr>
              <a:t>E</a:t>
            </a:r>
            <a:r>
              <a:rPr lang="en-US" b="0" i="0" dirty="0">
                <a:solidFill>
                  <a:schemeClr val="bg1"/>
                </a:solidFill>
                <a:effectLst/>
                <a:latin typeface="Calibri" panose="020F0502020204030204" pitchFamily="34" charset="0"/>
              </a:rPr>
              <a:t>verything Ezekiel said need not be taken literally, for he used many figurative expressions to try to tell that which was far beyond mortal experience. </a:t>
            </a:r>
            <a:endParaRPr lang="en-US" dirty="0">
              <a:solidFill>
                <a:schemeClr val="bg1"/>
              </a:solidFill>
            </a:endParaRPr>
          </a:p>
        </p:txBody>
      </p:sp>
      <p:sp>
        <p:nvSpPr>
          <p:cNvPr id="9" name="TextBox 8"/>
          <p:cNvSpPr txBox="1"/>
          <p:nvPr/>
        </p:nvSpPr>
        <p:spPr>
          <a:xfrm>
            <a:off x="10999380" y="6423087"/>
            <a:ext cx="1020850" cy="369332"/>
          </a:xfrm>
          <a:prstGeom prst="rect">
            <a:avLst/>
          </a:prstGeom>
          <a:noFill/>
        </p:spPr>
        <p:txBody>
          <a:bodyPr wrap="square" rtlCol="0">
            <a:spAutoFit/>
          </a:bodyPr>
          <a:lstStyle/>
          <a:p>
            <a:pPr algn="r"/>
            <a:r>
              <a:rPr lang="en-US" dirty="0">
                <a:solidFill>
                  <a:schemeClr val="bg1"/>
                </a:solidFill>
              </a:rPr>
              <a:t>(1)</a:t>
            </a:r>
          </a:p>
        </p:txBody>
      </p:sp>
      <p:pic>
        <p:nvPicPr>
          <p:cNvPr id="11266" name="Picture 2" descr="https://upload.wikimedia.org/wikipedia/commons/2/2b/Ezekiel's_Wheel_John_Kratovo.jpg"/>
          <p:cNvPicPr>
            <a:picLocks noChangeAspect="1" noChangeArrowheads="1"/>
          </p:cNvPicPr>
          <p:nvPr/>
        </p:nvPicPr>
        <p:blipFill rotWithShape="1">
          <a:blip r:embed="rId3">
            <a:extLst>
              <a:ext uri="{28A0092B-C50C-407E-A947-70E740481C1C}">
                <a14:useLocalDpi xmlns:a14="http://schemas.microsoft.com/office/drawing/2010/main" val="0"/>
              </a:ext>
            </a:extLst>
          </a:blip>
          <a:srcRect r="817" b="13916"/>
          <a:stretch/>
        </p:blipFill>
        <p:spPr bwMode="auto">
          <a:xfrm>
            <a:off x="502331" y="3429000"/>
            <a:ext cx="5668282" cy="285343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ldsseminary.files.wordpress.com/2012/05/img_02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973" y="1046497"/>
            <a:ext cx="3340274" cy="278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74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5288</Words>
  <Application>Microsoft Office PowerPoint</Application>
  <PresentationFormat>Widescreen</PresentationFormat>
  <Paragraphs>277</Paragraphs>
  <Slides>32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Calibri Light</vt:lpstr>
      <vt:lpstr>Calibri</vt:lpstr>
      <vt:lpstr>Arial</vt:lpstr>
      <vt:lpstr>Verdana</vt:lpstr>
      <vt:lpstr>Comic Sans MS</vt:lpstr>
      <vt:lpstr>Times New Roman</vt:lpstr>
      <vt:lpstr>Eurostile</vt:lpstr>
      <vt:lpstr>Colonna MT</vt:lpstr>
      <vt:lpstr>Abadi</vt:lpstr>
      <vt:lpstr>Trebuchet MS</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38</cp:revision>
  <dcterms:created xsi:type="dcterms:W3CDTF">2016-04-12T12:41:09Z</dcterms:created>
  <dcterms:modified xsi:type="dcterms:W3CDTF">2020-11-16T23:58:28Z</dcterms:modified>
</cp:coreProperties>
</file>