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7" r:id="rId14"/>
    <p:sldId id="298" r:id="rId15"/>
    <p:sldId id="300" r:id="rId16"/>
    <p:sldId id="301" r:id="rId17"/>
    <p:sldId id="302" r:id="rId18"/>
    <p:sldId id="303" r:id="rId19"/>
    <p:sldId id="304" r:id="rId20"/>
    <p:sldId id="305" r:id="rId21"/>
    <p:sldId id="306" r:id="rId22"/>
    <p:sldId id="321" r:id="rId23"/>
    <p:sldId id="322" r:id="rId24"/>
    <p:sldId id="324" r:id="rId25"/>
    <p:sldId id="328" r:id="rId26"/>
    <p:sldId id="330" r:id="rId27"/>
    <p:sldId id="331" r:id="rId28"/>
    <p:sldId id="332" r:id="rId29"/>
    <p:sldId id="333" r:id="rId30"/>
    <p:sldId id="257" r:id="rId31"/>
    <p:sldId id="260" r:id="rId32"/>
    <p:sldId id="273" r:id="rId33"/>
    <p:sldId id="323" r:id="rId34"/>
    <p:sldId id="325" r:id="rId35"/>
    <p:sldId id="326" r:id="rId36"/>
    <p:sldId id="327" r:id="rId37"/>
    <p:sldId id="296" r:id="rId38"/>
    <p:sldId id="299" r:id="rId39"/>
    <p:sldId id="329" r:id="rId40"/>
    <p:sldId id="335" r:id="rId41"/>
    <p:sldId id="337"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Lst>
  <p:sldSz cx="12192000" cy="6858000"/>
  <p:notesSz cx="6858000" cy="9144000"/>
  <p:embeddedFontLst>
    <p:embeddedFont>
      <p:font typeface="Abadi" panose="020B0604020104020204" pitchFamily="34" charset="0"/>
      <p:regular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Engravers MT" panose="02090707080505020304" pitchFamily="18" charset="0"/>
      <p:regular r:id="rId64"/>
    </p:embeddedFont>
    <p:embeddedFont>
      <p:font typeface="Palatino" pitchFamily="2" charset="0"/>
      <p:regular r:id="rId65"/>
    </p:embeddedFont>
    <p:embeddedFont>
      <p:font typeface="Tempus Sans ITC" panose="04020404030D07020202" pitchFamily="82"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22655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3489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732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25696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422323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18301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BB31F-FCD9-40D2-8B9D-B6C67015943E}"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9983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BB31F-FCD9-40D2-8B9D-B6C67015943E}"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85461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BB31F-FCD9-40D2-8B9D-B6C67015943E}"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119887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128550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09903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BB31F-FCD9-40D2-8B9D-B6C67015943E}"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10CAF-6078-4B8E-BCEF-F57AD90B9CEA}" type="slidenum">
              <a:rPr lang="en-US" smtClean="0"/>
              <a:t>‹#›</a:t>
            </a:fld>
            <a:endParaRPr lang="en-US"/>
          </a:p>
        </p:txBody>
      </p:sp>
    </p:spTree>
    <p:extLst>
      <p:ext uri="{BB962C8B-B14F-4D97-AF65-F5344CB8AC3E}">
        <p14:creationId xmlns:p14="http://schemas.microsoft.com/office/powerpoint/2010/main" val="126406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britannica.com/topic/Tammuz-Mesopotamian-god"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0"/>
            <a:ext cx="2397431" cy="369332"/>
          </a:xfrm>
          <a:prstGeom prst="rect">
            <a:avLst/>
          </a:prstGeom>
          <a:noFill/>
        </p:spPr>
        <p:txBody>
          <a:bodyPr wrap="square" rtlCol="0">
            <a:spAutoFit/>
          </a:bodyPr>
          <a:lstStyle/>
          <a:p>
            <a:r>
              <a:rPr lang="en-US" dirty="0">
                <a:solidFill>
                  <a:schemeClr val="bg1"/>
                </a:solidFill>
              </a:rPr>
              <a:t>Lesson 142 Part 2</a:t>
            </a:r>
          </a:p>
        </p:txBody>
      </p:sp>
      <p:sp>
        <p:nvSpPr>
          <p:cNvPr id="6" name="TextBox 5"/>
          <p:cNvSpPr txBox="1"/>
          <p:nvPr/>
        </p:nvSpPr>
        <p:spPr>
          <a:xfrm>
            <a:off x="0" y="1066800"/>
            <a:ext cx="12192000" cy="3139321"/>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Parables, Allegories, and Prophecies</a:t>
            </a:r>
          </a:p>
          <a:p>
            <a:pPr algn="ctr"/>
            <a:r>
              <a:rPr lang="en-US" sz="6600" dirty="0">
                <a:solidFill>
                  <a:schemeClr val="bg1"/>
                </a:solidFill>
                <a:latin typeface="Abadi" panose="020B0604020104020204" pitchFamily="34" charset="0"/>
              </a:rPr>
              <a:t>Ezekiel 4-32</a:t>
            </a:r>
          </a:p>
        </p:txBody>
      </p:sp>
      <p:grpSp>
        <p:nvGrpSpPr>
          <p:cNvPr id="7" name="Group 6"/>
          <p:cNvGrpSpPr/>
          <p:nvPr/>
        </p:nvGrpSpPr>
        <p:grpSpPr>
          <a:xfrm>
            <a:off x="1679570" y="2504131"/>
            <a:ext cx="1670060" cy="3506253"/>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5400000">
            <a:off x="7982089" y="2566658"/>
            <a:ext cx="4225636" cy="3465572"/>
            <a:chOff x="1066800" y="1775460"/>
            <a:chExt cx="2638697" cy="2573926"/>
          </a:xfrm>
        </p:grpSpPr>
        <p:sp>
          <p:nvSpPr>
            <p:cNvPr id="51" name="Oval 50"/>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Wave 52"/>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ooter Placeholder 14">
            <a:extLst>
              <a:ext uri="{FF2B5EF4-FFF2-40B4-BE49-F238E27FC236}">
                <a16:creationId xmlns:a16="http://schemas.microsoft.com/office/drawing/2014/main" id="{7BB1C7C4-A012-4999-BA06-530A7D28DC79}"/>
              </a:ext>
            </a:extLst>
          </p:cNvPr>
          <p:cNvSpPr>
            <a:spLocks noGrp="1"/>
          </p:cNvSpPr>
          <p:nvPr/>
        </p:nvSpPr>
        <p:spPr>
          <a:xfrm>
            <a:off x="80061" y="642089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1522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Ezekiel’s Vision of the Temple</a:t>
            </a:r>
            <a:endParaRPr lang="en-US" sz="4400" dirty="0">
              <a:solidFill>
                <a:schemeClr val="bg1"/>
              </a:solidFill>
            </a:endParaRPr>
          </a:p>
          <a:p>
            <a:pPr algn="ctr"/>
            <a:endParaRPr lang="en-US" sz="4400" dirty="0">
              <a:solidFill>
                <a:schemeClr val="bg1"/>
              </a:solidFill>
              <a:latin typeface="Abadi" panose="020B0604020104020204" pitchFamily="34" charset="0"/>
            </a:endParaRP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(2)</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8:7-12</a:t>
            </a:r>
          </a:p>
        </p:txBody>
      </p:sp>
      <p:sp>
        <p:nvSpPr>
          <p:cNvPr id="8" name="Rectangle 7"/>
          <p:cNvSpPr/>
          <p:nvPr/>
        </p:nvSpPr>
        <p:spPr>
          <a:xfrm>
            <a:off x="5585575" y="1266398"/>
            <a:ext cx="6096000" cy="3139321"/>
          </a:xfrm>
          <a:prstGeom prst="rect">
            <a:avLst/>
          </a:prstGeom>
        </p:spPr>
        <p:txBody>
          <a:bodyPr>
            <a:spAutoFit/>
          </a:bodyPr>
          <a:lstStyle/>
          <a:p>
            <a:r>
              <a:rPr lang="en-US" dirty="0">
                <a:solidFill>
                  <a:schemeClr val="bg1"/>
                </a:solidFill>
              </a:rPr>
              <a:t>“It is very likely that these images portrayed on the wall were the objects of </a:t>
            </a:r>
            <a:r>
              <a:rPr lang="en-US" i="1" dirty="0">
                <a:solidFill>
                  <a:schemeClr val="bg1"/>
                </a:solidFill>
              </a:rPr>
              <a:t>Egyptian</a:t>
            </a:r>
            <a:r>
              <a:rPr lang="en-US" dirty="0">
                <a:solidFill>
                  <a:schemeClr val="bg1"/>
                </a:solidFill>
              </a:rPr>
              <a:t> adoration:</a:t>
            </a:r>
          </a:p>
          <a:p>
            <a:endParaRPr lang="en-US" dirty="0">
              <a:solidFill>
                <a:schemeClr val="bg1"/>
              </a:solidFill>
            </a:endParaRPr>
          </a:p>
          <a:p>
            <a:r>
              <a:rPr lang="en-US" dirty="0">
                <a:solidFill>
                  <a:schemeClr val="bg1"/>
                </a:solidFill>
              </a:rPr>
              <a:t>It appears that these were privately worshipped by the Sanhedrin or great Jewish council, consisting of </a:t>
            </a:r>
            <a:r>
              <a:rPr lang="en-US" i="1" dirty="0">
                <a:solidFill>
                  <a:schemeClr val="bg1"/>
                </a:solidFill>
              </a:rPr>
              <a:t>seventy</a:t>
            </a:r>
            <a:r>
              <a:rPr lang="en-US" dirty="0">
                <a:solidFill>
                  <a:schemeClr val="bg1"/>
                </a:solidFill>
              </a:rPr>
              <a:t> or </a:t>
            </a:r>
            <a:r>
              <a:rPr lang="en-US" i="1" dirty="0">
                <a:solidFill>
                  <a:schemeClr val="bg1"/>
                </a:solidFill>
              </a:rPr>
              <a:t>seventy-two </a:t>
            </a:r>
            <a:r>
              <a:rPr lang="en-US" dirty="0">
                <a:solidFill>
                  <a:schemeClr val="bg1"/>
                </a:solidFill>
              </a:rPr>
              <a:t>persons, </a:t>
            </a:r>
            <a:r>
              <a:rPr lang="en-US" i="1" dirty="0">
                <a:solidFill>
                  <a:schemeClr val="bg1"/>
                </a:solidFill>
              </a:rPr>
              <a:t>six</a:t>
            </a:r>
            <a:r>
              <a:rPr lang="en-US" dirty="0">
                <a:solidFill>
                  <a:schemeClr val="bg1"/>
                </a:solidFill>
              </a:rPr>
              <a:t> chosen out of every tribe, as representatives of the people. </a:t>
            </a:r>
          </a:p>
          <a:p>
            <a:endParaRPr lang="en-US" dirty="0">
              <a:solidFill>
                <a:schemeClr val="bg1"/>
              </a:solidFill>
            </a:endParaRPr>
          </a:p>
          <a:p>
            <a:r>
              <a:rPr lang="en-US" dirty="0">
                <a:solidFill>
                  <a:schemeClr val="bg1"/>
                </a:solidFill>
              </a:rPr>
              <a:t>The images were portrayed upon the wall, as we find those ancient idols are on the walls of the </a:t>
            </a:r>
            <a:r>
              <a:rPr lang="en-US" i="1" dirty="0">
                <a:solidFill>
                  <a:schemeClr val="bg1"/>
                </a:solidFill>
              </a:rPr>
              <a:t>tombs of the kings and nobles of Egypt.”</a:t>
            </a:r>
            <a:r>
              <a:rPr lang="en-US" dirty="0">
                <a:solidFill>
                  <a:schemeClr val="bg1"/>
                </a:solidFill>
              </a:rPr>
              <a:t> </a:t>
            </a:r>
          </a:p>
        </p:txBody>
      </p:sp>
      <p:sp>
        <p:nvSpPr>
          <p:cNvPr id="9" name="Rectangle 8"/>
          <p:cNvSpPr/>
          <p:nvPr/>
        </p:nvSpPr>
        <p:spPr>
          <a:xfrm>
            <a:off x="1878730" y="1266398"/>
            <a:ext cx="2674609" cy="1754326"/>
          </a:xfrm>
          <a:prstGeom prst="rect">
            <a:avLst/>
          </a:prstGeom>
        </p:spPr>
        <p:txBody>
          <a:bodyPr wrap="square">
            <a:spAutoFit/>
          </a:bodyPr>
          <a:lstStyle/>
          <a:p>
            <a:pPr algn="ctr"/>
            <a:r>
              <a:rPr lang="en-US" dirty="0">
                <a:solidFill>
                  <a:schemeClr val="bg1"/>
                </a:solidFill>
              </a:rPr>
              <a:t>Ox</a:t>
            </a:r>
          </a:p>
          <a:p>
            <a:pPr algn="ctr"/>
            <a:r>
              <a:rPr lang="en-US" dirty="0">
                <a:solidFill>
                  <a:schemeClr val="bg1"/>
                </a:solidFill>
              </a:rPr>
              <a:t>Ape</a:t>
            </a:r>
          </a:p>
          <a:p>
            <a:pPr algn="ctr"/>
            <a:r>
              <a:rPr lang="en-US" dirty="0">
                <a:solidFill>
                  <a:schemeClr val="bg1"/>
                </a:solidFill>
              </a:rPr>
              <a:t>Dog</a:t>
            </a:r>
          </a:p>
          <a:p>
            <a:pPr algn="ctr"/>
            <a:r>
              <a:rPr lang="en-US" dirty="0">
                <a:solidFill>
                  <a:schemeClr val="bg1"/>
                </a:solidFill>
              </a:rPr>
              <a:t>Crocodile</a:t>
            </a:r>
          </a:p>
          <a:p>
            <a:pPr algn="ctr"/>
            <a:r>
              <a:rPr lang="en-US" dirty="0">
                <a:solidFill>
                  <a:schemeClr val="bg1"/>
                </a:solidFill>
              </a:rPr>
              <a:t>Ibis</a:t>
            </a:r>
          </a:p>
          <a:p>
            <a:pPr algn="ctr"/>
            <a:r>
              <a:rPr lang="en-US" dirty="0" err="1">
                <a:solidFill>
                  <a:schemeClr val="bg1"/>
                </a:solidFill>
              </a:rPr>
              <a:t>Scaraboeus</a:t>
            </a:r>
            <a:r>
              <a:rPr lang="en-US" dirty="0">
                <a:solidFill>
                  <a:schemeClr val="bg1"/>
                </a:solidFill>
              </a:rPr>
              <a:t> (beetle) </a:t>
            </a:r>
          </a:p>
        </p:txBody>
      </p:sp>
      <p:pic>
        <p:nvPicPr>
          <p:cNvPr id="4098" name="Picture 2" descr="https://mosaicprojects.files.wordpress.com/2014/08/1-hieroglyph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6" y="3231765"/>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In The Dark</a:t>
            </a:r>
            <a:endParaRPr lang="en-US" sz="4400" dirty="0">
              <a:solidFill>
                <a:schemeClr val="bg1"/>
              </a:solidFill>
            </a:endParaRPr>
          </a:p>
          <a:p>
            <a:pPr algn="ctr"/>
            <a:endParaRPr lang="en-US" sz="4400" dirty="0">
              <a:solidFill>
                <a:schemeClr val="bg1"/>
              </a:solidFill>
              <a:latin typeface="Abadi" panose="020B0604020104020204" pitchFamily="34" charset="0"/>
            </a:endParaRP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8:12</a:t>
            </a:r>
          </a:p>
        </p:txBody>
      </p:sp>
      <p:sp>
        <p:nvSpPr>
          <p:cNvPr id="8" name="Rectangle 7"/>
          <p:cNvSpPr/>
          <p:nvPr/>
        </p:nvSpPr>
        <p:spPr>
          <a:xfrm>
            <a:off x="656254" y="1314053"/>
            <a:ext cx="6441232" cy="3416320"/>
          </a:xfrm>
          <a:prstGeom prst="rect">
            <a:avLst/>
          </a:prstGeom>
        </p:spPr>
        <p:txBody>
          <a:bodyPr wrap="square">
            <a:spAutoFit/>
          </a:bodyPr>
          <a:lstStyle/>
          <a:p>
            <a:r>
              <a:rPr lang="en-US" dirty="0">
                <a:solidFill>
                  <a:schemeClr val="bg1"/>
                </a:solidFill>
              </a:rPr>
              <a:t>Worship took place in the dark.</a:t>
            </a:r>
          </a:p>
          <a:p>
            <a:endParaRPr lang="en-US" dirty="0">
              <a:solidFill>
                <a:schemeClr val="bg1"/>
              </a:solidFill>
            </a:endParaRPr>
          </a:p>
          <a:p>
            <a:r>
              <a:rPr lang="en-US" dirty="0">
                <a:solidFill>
                  <a:schemeClr val="bg1"/>
                </a:solidFill>
              </a:rPr>
              <a:t>This fact, in addition to the necessity Ezekiel was under to dig through the wall to see in, indicates that ancient Israelites knew of the Lord but sought to hide their abominable practices from Him. </a:t>
            </a:r>
          </a:p>
          <a:p>
            <a:endParaRPr lang="en-US" dirty="0">
              <a:solidFill>
                <a:schemeClr val="bg1"/>
              </a:solidFill>
            </a:endParaRPr>
          </a:p>
          <a:p>
            <a:r>
              <a:rPr lang="en-US" dirty="0">
                <a:solidFill>
                  <a:schemeClr val="bg1"/>
                </a:solidFill>
              </a:rPr>
              <a:t>They said, “The Lord </a:t>
            </a:r>
            <a:r>
              <a:rPr lang="en-US" dirty="0" err="1">
                <a:solidFill>
                  <a:schemeClr val="bg1"/>
                </a:solidFill>
              </a:rPr>
              <a:t>seeth</a:t>
            </a:r>
            <a:r>
              <a:rPr lang="en-US" dirty="0">
                <a:solidFill>
                  <a:schemeClr val="bg1"/>
                </a:solidFill>
              </a:rPr>
              <a:t> us not”.</a:t>
            </a:r>
          </a:p>
          <a:p>
            <a:endParaRPr lang="en-US" dirty="0">
              <a:solidFill>
                <a:schemeClr val="bg1"/>
              </a:solidFill>
            </a:endParaRPr>
          </a:p>
          <a:p>
            <a:r>
              <a:rPr lang="en-US" dirty="0">
                <a:solidFill>
                  <a:schemeClr val="bg1"/>
                </a:solidFill>
              </a:rPr>
              <a:t>Such is often the case among those who perform unrighteous acts. </a:t>
            </a:r>
          </a:p>
          <a:p>
            <a:endParaRPr lang="en-US" dirty="0">
              <a:solidFill>
                <a:schemeClr val="bg1"/>
              </a:solidFill>
            </a:endParaRPr>
          </a:p>
          <a:p>
            <a:r>
              <a:rPr lang="en-US" dirty="0">
                <a:solidFill>
                  <a:schemeClr val="bg1"/>
                </a:solidFill>
              </a:rPr>
              <a:t>It is foolish it is for anyone to assume that they can hide their acts from God’s all-seeing eye! </a:t>
            </a:r>
          </a:p>
        </p:txBody>
      </p:sp>
      <p:grpSp>
        <p:nvGrpSpPr>
          <p:cNvPr id="3" name="Group 2"/>
          <p:cNvGrpSpPr/>
          <p:nvPr/>
        </p:nvGrpSpPr>
        <p:grpSpPr>
          <a:xfrm>
            <a:off x="7311373" y="4446926"/>
            <a:ext cx="4159628" cy="2031325"/>
            <a:chOff x="7814740" y="4373492"/>
            <a:chExt cx="4159628" cy="2031325"/>
          </a:xfrm>
        </p:grpSpPr>
        <p:sp>
          <p:nvSpPr>
            <p:cNvPr id="9" name="Rectangle 8"/>
            <p:cNvSpPr/>
            <p:nvPr/>
          </p:nvSpPr>
          <p:spPr>
            <a:xfrm>
              <a:off x="7814740" y="4373492"/>
              <a:ext cx="3314774" cy="2031325"/>
            </a:xfrm>
            <a:prstGeom prst="rect">
              <a:avLst/>
            </a:prstGeom>
          </p:spPr>
          <p:txBody>
            <a:bodyPr wrap="square">
              <a:spAutoFit/>
            </a:bodyPr>
            <a:lstStyle/>
            <a:p>
              <a:r>
                <a:rPr lang="en-US" dirty="0">
                  <a:solidFill>
                    <a:schemeClr val="bg1"/>
                  </a:solidFill>
                </a:rPr>
                <a:t>“There are no corners so dark, no deserts so uninhabited, no canyons so remote, no automobiles so hidden, no homes so tight and shut in but that the all-seeing One can penetrate and observe” (4)</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285" y="4748604"/>
              <a:ext cx="1080083" cy="1419123"/>
            </a:xfrm>
            <a:prstGeom prst="rect">
              <a:avLst/>
            </a:prstGeom>
          </p:spPr>
        </p:pic>
      </p:grpSp>
      <p:pic>
        <p:nvPicPr>
          <p:cNvPr id="25602" name="Picture 2" descr="https://encrypted-tbn2.gstatic.com/images?q=tbn:ANd9GcRANVpQ6-iKfAZINOL3uXCNGlxeYcS-_A4z3Ip-SfR1kFobP6bQ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508" y="1407286"/>
            <a:ext cx="3965359" cy="222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Tammuz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(6)</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8:12</a:t>
            </a:r>
          </a:p>
        </p:txBody>
      </p:sp>
      <p:sp>
        <p:nvSpPr>
          <p:cNvPr id="8" name="Rectangle 7"/>
          <p:cNvSpPr/>
          <p:nvPr/>
        </p:nvSpPr>
        <p:spPr>
          <a:xfrm>
            <a:off x="643436" y="1292365"/>
            <a:ext cx="6096000" cy="1754326"/>
          </a:xfrm>
          <a:prstGeom prst="rect">
            <a:avLst/>
          </a:prstGeom>
        </p:spPr>
        <p:txBody>
          <a:bodyPr>
            <a:spAutoFit/>
          </a:bodyPr>
          <a:lstStyle/>
          <a:p>
            <a:r>
              <a:rPr lang="en-US" dirty="0">
                <a:solidFill>
                  <a:schemeClr val="bg1"/>
                </a:solidFill>
              </a:rPr>
              <a:t> “A deity worshipped both in Babylonia and in Phoenicia—the same as the Greek Adonis. </a:t>
            </a:r>
          </a:p>
          <a:p>
            <a:endParaRPr lang="en-US" dirty="0">
              <a:solidFill>
                <a:schemeClr val="bg1"/>
              </a:solidFill>
            </a:endParaRPr>
          </a:p>
          <a:p>
            <a:r>
              <a:rPr lang="en-US" dirty="0">
                <a:solidFill>
                  <a:schemeClr val="bg1"/>
                </a:solidFill>
              </a:rPr>
              <a:t>He appears to have been a god of the spring, and the myth regarding him told of his early death and of the descent of </a:t>
            </a:r>
            <a:r>
              <a:rPr lang="en-US" dirty="0" err="1">
                <a:solidFill>
                  <a:schemeClr val="bg1"/>
                </a:solidFill>
              </a:rPr>
              <a:t>Istar</a:t>
            </a:r>
            <a:r>
              <a:rPr lang="en-US" dirty="0">
                <a:solidFill>
                  <a:schemeClr val="bg1"/>
                </a:solidFill>
              </a:rPr>
              <a:t> his bride into the underworld in search of him..”</a:t>
            </a:r>
          </a:p>
        </p:txBody>
      </p:sp>
      <p:pic>
        <p:nvPicPr>
          <p:cNvPr id="9220" name="Picture 4" descr="http://media-2.web.britannica.com/eb-media/78/218x300x26778-004-088B63D8.jpg.pagespeed.ic.WdskwrOP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436" y="610990"/>
            <a:ext cx="2609474" cy="359101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019578" y="4355067"/>
            <a:ext cx="6096000" cy="1754326"/>
          </a:xfrm>
          <a:prstGeom prst="rect">
            <a:avLst/>
          </a:prstGeom>
        </p:spPr>
        <p:txBody>
          <a:bodyPr>
            <a:spAutoFit/>
          </a:bodyPr>
          <a:lstStyle/>
          <a:p>
            <a:r>
              <a:rPr lang="en-US" dirty="0">
                <a:solidFill>
                  <a:schemeClr val="bg1"/>
                </a:solidFill>
              </a:rPr>
              <a:t>The death of Tammuz symbolized the destruction of the spring vegetation by the heat of summer, and it was celebrated annually by seven days of women’s mourning in the 4th month (June–July), which was called Tammuz. </a:t>
            </a:r>
          </a:p>
          <a:p>
            <a:endParaRPr lang="en-US" dirty="0">
              <a:solidFill>
                <a:schemeClr val="bg1"/>
              </a:solidFill>
            </a:endParaRPr>
          </a:p>
          <a:p>
            <a:r>
              <a:rPr lang="en-US" dirty="0">
                <a:solidFill>
                  <a:schemeClr val="bg1"/>
                </a:solidFill>
              </a:rPr>
              <a:t>This superstition had been introduced into Jerusalem.”</a:t>
            </a:r>
          </a:p>
        </p:txBody>
      </p:sp>
      <p:grpSp>
        <p:nvGrpSpPr>
          <p:cNvPr id="5" name="Group 4"/>
          <p:cNvGrpSpPr/>
          <p:nvPr/>
        </p:nvGrpSpPr>
        <p:grpSpPr>
          <a:xfrm>
            <a:off x="478776" y="3664779"/>
            <a:ext cx="4373534" cy="2896229"/>
            <a:chOff x="478776" y="3664779"/>
            <a:chExt cx="4373534" cy="2896229"/>
          </a:xfrm>
        </p:grpSpPr>
        <p:pic>
          <p:nvPicPr>
            <p:cNvPr id="9222" name="Picture 6" descr="http://www.thegloriousgospel.ca/wp-content/uploads/2012/06/Jewish-Calend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76" y="3664779"/>
              <a:ext cx="4373534" cy="2551355"/>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2337317" y="5994550"/>
              <a:ext cx="328226" cy="56645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00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Worship of the Sun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5980923" cy="369332"/>
          </a:xfrm>
          <a:prstGeom prst="rect">
            <a:avLst/>
          </a:prstGeom>
          <a:noFill/>
        </p:spPr>
        <p:txBody>
          <a:bodyPr wrap="square" rtlCol="0">
            <a:spAutoFit/>
          </a:bodyPr>
          <a:lstStyle/>
          <a:p>
            <a:r>
              <a:rPr lang="en-US" dirty="0">
                <a:solidFill>
                  <a:schemeClr val="bg1"/>
                </a:solidFill>
              </a:rPr>
              <a:t>Ezekiel 8:16; 2 Kings 23:5, 11; Jeremiah 8:2; Joel 2:17</a:t>
            </a:r>
          </a:p>
        </p:txBody>
      </p:sp>
      <p:sp>
        <p:nvSpPr>
          <p:cNvPr id="8" name="Rectangle 7"/>
          <p:cNvSpPr/>
          <p:nvPr/>
        </p:nvSpPr>
        <p:spPr>
          <a:xfrm>
            <a:off x="4674636" y="741401"/>
            <a:ext cx="6096000" cy="369332"/>
          </a:xfrm>
          <a:prstGeom prst="rect">
            <a:avLst/>
          </a:prstGeom>
        </p:spPr>
        <p:txBody>
          <a:bodyPr>
            <a:spAutoFit/>
          </a:bodyPr>
          <a:lstStyle/>
          <a:p>
            <a:r>
              <a:rPr lang="en-US" dirty="0">
                <a:solidFill>
                  <a:schemeClr val="bg1"/>
                </a:solidFill>
              </a:rPr>
              <a:t>With backs toward the temple</a:t>
            </a:r>
          </a:p>
        </p:txBody>
      </p:sp>
      <p:sp>
        <p:nvSpPr>
          <p:cNvPr id="13" name="Rectangle 12"/>
          <p:cNvSpPr/>
          <p:nvPr/>
        </p:nvSpPr>
        <p:spPr>
          <a:xfrm>
            <a:off x="456909" y="1601139"/>
            <a:ext cx="6096000" cy="2862322"/>
          </a:xfrm>
          <a:prstGeom prst="rect">
            <a:avLst/>
          </a:prstGeom>
        </p:spPr>
        <p:txBody>
          <a:bodyPr>
            <a:spAutoFit/>
          </a:bodyPr>
          <a:lstStyle/>
          <a:p>
            <a:r>
              <a:rPr lang="en-US" dirty="0">
                <a:solidFill>
                  <a:schemeClr val="bg1"/>
                </a:solidFill>
              </a:rPr>
              <a:t>“Sun worship was practiced by the Canaanites, but lately had been reintroduced from Assyria.</a:t>
            </a:r>
          </a:p>
          <a:p>
            <a:endParaRPr lang="en-US" dirty="0">
              <a:solidFill>
                <a:schemeClr val="bg1"/>
              </a:solidFill>
            </a:endParaRPr>
          </a:p>
          <a:p>
            <a:r>
              <a:rPr lang="en-US" i="1" dirty="0">
                <a:solidFill>
                  <a:schemeClr val="bg1"/>
                </a:solidFill>
              </a:rPr>
              <a:t>Between the porch and the altar</a:t>
            </a:r>
            <a:r>
              <a:rPr lang="en-US" dirty="0">
                <a:solidFill>
                  <a:schemeClr val="bg1"/>
                </a:solidFill>
              </a:rPr>
              <a:t> was the place where the priests offered prayer, with their faces, of course, towards the Temple.</a:t>
            </a:r>
          </a:p>
          <a:p>
            <a:endParaRPr lang="en-US" dirty="0">
              <a:solidFill>
                <a:schemeClr val="bg1"/>
              </a:solidFill>
            </a:endParaRPr>
          </a:p>
          <a:p>
            <a:r>
              <a:rPr lang="en-US" dirty="0">
                <a:solidFill>
                  <a:schemeClr val="bg1"/>
                </a:solidFill>
              </a:rPr>
              <a:t>In this spot, </a:t>
            </a:r>
            <a:r>
              <a:rPr lang="en-US" i="1" dirty="0">
                <a:solidFill>
                  <a:schemeClr val="bg1"/>
                </a:solidFill>
              </a:rPr>
              <a:t>with their backs to the temple,</a:t>
            </a:r>
            <a:r>
              <a:rPr lang="en-US" dirty="0">
                <a:solidFill>
                  <a:schemeClr val="bg1"/>
                </a:solidFill>
              </a:rPr>
              <a:t> the adoration of the sun took place, as complete a renunciation of Yahweh [Jehovah] as possible.”</a:t>
            </a:r>
          </a:p>
        </p:txBody>
      </p:sp>
      <p:sp>
        <p:nvSpPr>
          <p:cNvPr id="3" name="Rectangle 2"/>
          <p:cNvSpPr/>
          <p:nvPr/>
        </p:nvSpPr>
        <p:spPr>
          <a:xfrm>
            <a:off x="5980922" y="4887211"/>
            <a:ext cx="6096000" cy="1477328"/>
          </a:xfrm>
          <a:prstGeom prst="rect">
            <a:avLst/>
          </a:prstGeom>
        </p:spPr>
        <p:txBody>
          <a:bodyPr>
            <a:spAutoFit/>
          </a:bodyPr>
          <a:lstStyle/>
          <a:p>
            <a:r>
              <a:rPr lang="en-US" i="1" dirty="0">
                <a:solidFill>
                  <a:srgbClr val="FFFF00"/>
                </a:solidFill>
                <a:latin typeface="Palatino"/>
              </a:rPr>
              <a:t>For our fathers have trespassed, and done that which was evil in the eyes of the </a:t>
            </a:r>
            <a:r>
              <a:rPr lang="en-US" i="1" cap="small" dirty="0">
                <a:solidFill>
                  <a:srgbClr val="FFFF00"/>
                </a:solidFill>
                <a:latin typeface="Palatino"/>
              </a:rPr>
              <a:t>Lord</a:t>
            </a:r>
            <a:r>
              <a:rPr lang="en-US" i="1" dirty="0">
                <a:solidFill>
                  <a:srgbClr val="FFFF00"/>
                </a:solidFill>
                <a:latin typeface="Palatino"/>
              </a:rPr>
              <a:t> our God, and have forsaken him, and have turned away their faces from the habitation of the </a:t>
            </a:r>
            <a:r>
              <a:rPr lang="en-US" i="1" cap="small" dirty="0">
                <a:solidFill>
                  <a:srgbClr val="FFFF00"/>
                </a:solidFill>
                <a:latin typeface="Palatino"/>
              </a:rPr>
              <a:t>Lord</a:t>
            </a:r>
            <a:r>
              <a:rPr lang="en-US" i="1" dirty="0">
                <a:solidFill>
                  <a:srgbClr val="FFFF00"/>
                </a:solidFill>
                <a:latin typeface="Palatino"/>
              </a:rPr>
              <a:t>, and turned their backs.</a:t>
            </a:r>
          </a:p>
          <a:p>
            <a:r>
              <a:rPr lang="en-US" i="1" dirty="0">
                <a:solidFill>
                  <a:srgbClr val="FFFF00"/>
                </a:solidFill>
                <a:latin typeface="Palatino"/>
              </a:rPr>
              <a:t>2 Chronicles 29:6</a:t>
            </a:r>
            <a:endParaRPr lang="en-US" i="1" dirty="0">
              <a:solidFill>
                <a:srgbClr val="FFFF00"/>
              </a:solidFill>
            </a:endParaRPr>
          </a:p>
        </p:txBody>
      </p:sp>
      <p:pic>
        <p:nvPicPr>
          <p:cNvPr id="26626" name="Picture 2" descr="http://i.livescience.com/images/i/000/037/879/i02/Akhenaten_as_a_Sphinx_(Kestner_Museum).jpg?1363381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818" y="1617256"/>
            <a:ext cx="4426108" cy="276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Mark On Their Forehead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(7)</a:t>
            </a:r>
          </a:p>
        </p:txBody>
      </p:sp>
      <p:sp>
        <p:nvSpPr>
          <p:cNvPr id="48" name="TextBox 47"/>
          <p:cNvSpPr txBox="1"/>
          <p:nvPr/>
        </p:nvSpPr>
        <p:spPr>
          <a:xfrm>
            <a:off x="-1" y="6488668"/>
            <a:ext cx="5980923" cy="369332"/>
          </a:xfrm>
          <a:prstGeom prst="rect">
            <a:avLst/>
          </a:prstGeom>
          <a:noFill/>
        </p:spPr>
        <p:txBody>
          <a:bodyPr wrap="square" rtlCol="0">
            <a:spAutoFit/>
          </a:bodyPr>
          <a:lstStyle/>
          <a:p>
            <a:r>
              <a:rPr lang="en-US" dirty="0">
                <a:solidFill>
                  <a:schemeClr val="bg1"/>
                </a:solidFill>
              </a:rPr>
              <a:t>Ezekiel 9:4; Genesis 4:15</a:t>
            </a:r>
          </a:p>
        </p:txBody>
      </p:sp>
      <p:sp>
        <p:nvSpPr>
          <p:cNvPr id="8" name="Rectangle 7"/>
          <p:cNvSpPr/>
          <p:nvPr/>
        </p:nvSpPr>
        <p:spPr>
          <a:xfrm>
            <a:off x="2816144" y="748607"/>
            <a:ext cx="6988337" cy="369332"/>
          </a:xfrm>
          <a:prstGeom prst="rect">
            <a:avLst/>
          </a:prstGeom>
        </p:spPr>
        <p:txBody>
          <a:bodyPr wrap="square">
            <a:spAutoFit/>
          </a:bodyPr>
          <a:lstStyle/>
          <a:p>
            <a:r>
              <a:rPr lang="en-US" dirty="0">
                <a:solidFill>
                  <a:schemeClr val="bg1"/>
                </a:solidFill>
              </a:rPr>
              <a:t>Faithful ones for protection = showing that they belonged to God</a:t>
            </a:r>
          </a:p>
        </p:txBody>
      </p:sp>
      <p:sp>
        <p:nvSpPr>
          <p:cNvPr id="13" name="Rectangle 12"/>
          <p:cNvSpPr/>
          <p:nvPr/>
        </p:nvSpPr>
        <p:spPr>
          <a:xfrm>
            <a:off x="107157" y="1138773"/>
            <a:ext cx="4488316" cy="2862322"/>
          </a:xfrm>
          <a:prstGeom prst="rect">
            <a:avLst/>
          </a:prstGeom>
        </p:spPr>
        <p:txBody>
          <a:bodyPr wrap="square">
            <a:spAutoFit/>
          </a:bodyPr>
          <a:lstStyle/>
          <a:p>
            <a:r>
              <a:rPr lang="en-US" dirty="0">
                <a:solidFill>
                  <a:schemeClr val="bg1"/>
                </a:solidFill>
              </a:rPr>
              <a:t>Ancient Customs:</a:t>
            </a:r>
          </a:p>
          <a:p>
            <a:r>
              <a:rPr lang="en-US" dirty="0">
                <a:solidFill>
                  <a:schemeClr val="bg1"/>
                </a:solidFill>
              </a:rPr>
              <a:t>In Egypt a runaway slave was freed from his master if he went to the temple and gave himself up to the god, receiving certain marks upon his person to denote his consecration to the deity there worshiped. </a:t>
            </a:r>
          </a:p>
          <a:p>
            <a:endParaRPr lang="en-US" dirty="0">
              <a:solidFill>
                <a:schemeClr val="bg1"/>
              </a:solidFill>
            </a:endParaRPr>
          </a:p>
          <a:p>
            <a:r>
              <a:rPr lang="en-US" dirty="0">
                <a:solidFill>
                  <a:schemeClr val="bg1"/>
                </a:solidFill>
              </a:rPr>
              <a:t>Cain had a mark put on him for his protection, as an evidence of God’s promise to spare his life notwithstanding his wickedness.  </a:t>
            </a:r>
          </a:p>
        </p:txBody>
      </p:sp>
      <p:sp>
        <p:nvSpPr>
          <p:cNvPr id="3" name="Rectangle 2"/>
          <p:cNvSpPr/>
          <p:nvPr/>
        </p:nvSpPr>
        <p:spPr>
          <a:xfrm>
            <a:off x="5980922" y="2789623"/>
            <a:ext cx="6096000" cy="3970318"/>
          </a:xfrm>
          <a:prstGeom prst="rect">
            <a:avLst/>
          </a:prstGeom>
        </p:spPr>
        <p:txBody>
          <a:bodyPr>
            <a:spAutoFit/>
          </a:bodyPr>
          <a:lstStyle/>
          <a:p>
            <a:r>
              <a:rPr lang="en-US" dirty="0">
                <a:solidFill>
                  <a:schemeClr val="bg1"/>
                </a:solidFill>
              </a:rPr>
              <a:t>To this day all </a:t>
            </a:r>
            <a:r>
              <a:rPr lang="en-US" dirty="0" err="1">
                <a:solidFill>
                  <a:schemeClr val="bg1"/>
                </a:solidFill>
              </a:rPr>
              <a:t>Hindoos</a:t>
            </a:r>
            <a:r>
              <a:rPr lang="en-US" dirty="0">
                <a:solidFill>
                  <a:schemeClr val="bg1"/>
                </a:solidFill>
              </a:rPr>
              <a:t> have some sort of mark upon their forehead signifying their consecration to their gods. </a:t>
            </a:r>
          </a:p>
          <a:p>
            <a:endParaRPr lang="en-US" dirty="0">
              <a:solidFill>
                <a:schemeClr val="bg1"/>
              </a:solidFill>
            </a:endParaRPr>
          </a:p>
          <a:p>
            <a:r>
              <a:rPr lang="en-US" dirty="0">
                <a:solidFill>
                  <a:schemeClr val="bg1"/>
                </a:solidFill>
              </a:rPr>
              <a:t>Several passages in the book of Revelation represent the saints as having a mark on their foreheads. </a:t>
            </a:r>
          </a:p>
          <a:p>
            <a:endParaRPr lang="en-US" dirty="0">
              <a:solidFill>
                <a:schemeClr val="bg1"/>
              </a:solidFill>
            </a:endParaRPr>
          </a:p>
          <a:p>
            <a:r>
              <a:rPr lang="en-US" dirty="0">
                <a:solidFill>
                  <a:schemeClr val="bg1"/>
                </a:solidFill>
              </a:rPr>
              <a:t>The followers of the ‘beast’ are also said to be marked in the forehead or in the hands.</a:t>
            </a:r>
          </a:p>
          <a:p>
            <a:endParaRPr lang="en-US" dirty="0">
              <a:solidFill>
                <a:schemeClr val="bg1"/>
              </a:solidFill>
            </a:endParaRPr>
          </a:p>
          <a:p>
            <a:r>
              <a:rPr lang="en-US" dirty="0">
                <a:solidFill>
                  <a:schemeClr val="bg1"/>
                </a:solidFill>
              </a:rPr>
              <a:t>The Romans marked their soldiers in the hand and their slaves in the forehead. </a:t>
            </a:r>
          </a:p>
          <a:p>
            <a:endParaRPr lang="en-US" dirty="0">
              <a:solidFill>
                <a:schemeClr val="bg1"/>
              </a:solidFill>
            </a:endParaRPr>
          </a:p>
          <a:p>
            <a:r>
              <a:rPr lang="en-US" dirty="0">
                <a:solidFill>
                  <a:schemeClr val="bg1"/>
                </a:solidFill>
              </a:rPr>
              <a:t>The woman in scarlet, whom John saw, had a name written on her forehead. [Revelation 17:5.]”</a:t>
            </a:r>
          </a:p>
        </p:txBody>
      </p:sp>
      <p:pic>
        <p:nvPicPr>
          <p:cNvPr id="11266" name="Picture 2" descr="http://2.bp.blogspot.com/-Dya9Djtj2J0/UERLceUSlwI/AAAAAAAADKU/MMzDU3ibA9E/s1600/Pak+Hind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339" y="416151"/>
            <a:ext cx="1598580" cy="2407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pbs.org/wnet/religionandethics/files/2010/01/post0e-hindu-modernindia.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13" t="655" r="17886" b="2365"/>
          <a:stretch/>
        </p:blipFill>
        <p:spPr bwMode="auto">
          <a:xfrm>
            <a:off x="8210939" y="1168420"/>
            <a:ext cx="1315616" cy="158836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copticliterature.files.wordpress.com/2011/09/p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37" b="41490"/>
          <a:stretch/>
        </p:blipFill>
        <p:spPr bwMode="auto">
          <a:xfrm>
            <a:off x="4702629" y="1259175"/>
            <a:ext cx="1418253" cy="14922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97910" y="4104163"/>
            <a:ext cx="2904496" cy="1895609"/>
            <a:chOff x="613145" y="4398496"/>
            <a:chExt cx="2904496" cy="1895609"/>
          </a:xfrm>
        </p:grpSpPr>
        <p:pic>
          <p:nvPicPr>
            <p:cNvPr id="11272" name="Picture 8" descr="https://spickardontheprophecies.files.wordpress.com/2014/03/00008119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96" y="4398496"/>
              <a:ext cx="2178664" cy="1633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3145" y="6032495"/>
              <a:ext cx="2904496" cy="261610"/>
            </a:xfrm>
            <a:prstGeom prst="rect">
              <a:avLst/>
            </a:prstGeom>
            <a:noFill/>
          </p:spPr>
          <p:txBody>
            <a:bodyPr wrap="square" rtlCol="0">
              <a:spAutoFit/>
            </a:bodyPr>
            <a:lstStyle/>
            <a:p>
              <a:r>
                <a:rPr lang="en-US" sz="1100" dirty="0">
                  <a:solidFill>
                    <a:schemeClr val="bg1"/>
                  </a:solidFill>
                </a:rPr>
                <a:t>Hollywood depiction</a:t>
              </a:r>
            </a:p>
          </p:txBody>
        </p:sp>
      </p:grpSp>
      <p:pic>
        <p:nvPicPr>
          <p:cNvPr id="11274" name="Picture 10" descr="http://theartofhistory.com/store/bmz_cache/8/807774fb6b3e90ba13a1bc007d5b5514.image.348x5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316" y="4180247"/>
            <a:ext cx="1546502" cy="244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8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Slaying Those With No Mark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(7)</a:t>
            </a:r>
          </a:p>
        </p:txBody>
      </p:sp>
      <p:sp>
        <p:nvSpPr>
          <p:cNvPr id="48" name="TextBox 47"/>
          <p:cNvSpPr txBox="1"/>
          <p:nvPr/>
        </p:nvSpPr>
        <p:spPr>
          <a:xfrm>
            <a:off x="-1" y="6488668"/>
            <a:ext cx="5980923" cy="369332"/>
          </a:xfrm>
          <a:prstGeom prst="rect">
            <a:avLst/>
          </a:prstGeom>
          <a:noFill/>
        </p:spPr>
        <p:txBody>
          <a:bodyPr wrap="square" rtlCol="0">
            <a:spAutoFit/>
          </a:bodyPr>
          <a:lstStyle/>
          <a:p>
            <a:r>
              <a:rPr lang="en-US" dirty="0">
                <a:solidFill>
                  <a:schemeClr val="bg1"/>
                </a:solidFill>
              </a:rPr>
              <a:t>Ezekiel 9:5-8; 3 Nephi 10:12</a:t>
            </a:r>
          </a:p>
        </p:txBody>
      </p:sp>
      <p:sp>
        <p:nvSpPr>
          <p:cNvPr id="8" name="Rectangle 7"/>
          <p:cNvSpPr/>
          <p:nvPr/>
        </p:nvSpPr>
        <p:spPr>
          <a:xfrm>
            <a:off x="2816144" y="748607"/>
            <a:ext cx="6988337" cy="646331"/>
          </a:xfrm>
          <a:prstGeom prst="rect">
            <a:avLst/>
          </a:prstGeom>
        </p:spPr>
        <p:txBody>
          <a:bodyPr wrap="square">
            <a:spAutoFit/>
          </a:bodyPr>
          <a:lstStyle/>
          <a:p>
            <a:r>
              <a:rPr lang="en-US" dirty="0">
                <a:solidFill>
                  <a:schemeClr val="bg1"/>
                </a:solidFill>
              </a:rPr>
              <a:t>The mark represented the allegiance of the faithful to God. As those who belonged to God, they would be preserved.</a:t>
            </a:r>
          </a:p>
        </p:txBody>
      </p:sp>
      <p:sp>
        <p:nvSpPr>
          <p:cNvPr id="13" name="Rectangle 12"/>
          <p:cNvSpPr/>
          <p:nvPr/>
        </p:nvSpPr>
        <p:spPr>
          <a:xfrm>
            <a:off x="571986" y="2187476"/>
            <a:ext cx="4488316" cy="3416320"/>
          </a:xfrm>
          <a:prstGeom prst="rect">
            <a:avLst/>
          </a:prstGeom>
        </p:spPr>
        <p:txBody>
          <a:bodyPr wrap="square">
            <a:spAutoFit/>
          </a:bodyPr>
          <a:lstStyle/>
          <a:p>
            <a:r>
              <a:rPr lang="en-US" dirty="0">
                <a:solidFill>
                  <a:schemeClr val="bg1"/>
                </a:solidFill>
              </a:rPr>
              <a:t>This passage shows that even in war, plagues, and starvation, the Lord can preserve whom He will and leave the rest to die. </a:t>
            </a:r>
          </a:p>
          <a:p>
            <a:endParaRPr lang="en-US" dirty="0">
              <a:solidFill>
                <a:schemeClr val="bg1"/>
              </a:solidFill>
            </a:endParaRPr>
          </a:p>
          <a:p>
            <a:r>
              <a:rPr lang="en-US" dirty="0">
                <a:solidFill>
                  <a:schemeClr val="bg1"/>
                </a:solidFill>
              </a:rPr>
              <a:t>In the great destructions in the Americas before Christ’s visit, though thousands were killed, the more righteous were spared. </a:t>
            </a:r>
          </a:p>
          <a:p>
            <a:endParaRPr lang="en-US" dirty="0">
              <a:solidFill>
                <a:schemeClr val="bg1"/>
              </a:solidFill>
            </a:endParaRPr>
          </a:p>
          <a:p>
            <a:r>
              <a:rPr lang="en-US" dirty="0">
                <a:solidFill>
                  <a:schemeClr val="bg1"/>
                </a:solidFill>
              </a:rPr>
              <a:t>Even though there will be martyrs and other exceptions, the Saints of this day have a promise that generally the righteous will be preserved in the tribulations to come. </a:t>
            </a:r>
          </a:p>
        </p:txBody>
      </p:sp>
      <p:sp>
        <p:nvSpPr>
          <p:cNvPr id="5" name="Rectangle 4"/>
          <p:cNvSpPr/>
          <p:nvPr/>
        </p:nvSpPr>
        <p:spPr>
          <a:xfrm>
            <a:off x="5268685" y="1704937"/>
            <a:ext cx="6096000" cy="1200329"/>
          </a:xfrm>
          <a:prstGeom prst="rect">
            <a:avLst/>
          </a:prstGeom>
        </p:spPr>
        <p:txBody>
          <a:bodyPr>
            <a:spAutoFit/>
          </a:bodyPr>
          <a:lstStyle/>
          <a:p>
            <a:r>
              <a:rPr lang="en-US" i="1" dirty="0">
                <a:solidFill>
                  <a:srgbClr val="FFFF00"/>
                </a:solidFill>
                <a:latin typeface="Palatino"/>
              </a:rPr>
              <a:t>And it was the more righteous part of the people who were saved, and it was they who received the prophets and stoned them not; and it was they who had not shed the blood of the saints, who were spared—3 Nephi 10:12</a:t>
            </a:r>
            <a:endParaRPr lang="en-US" i="1" dirty="0">
              <a:solidFill>
                <a:srgbClr val="FFFF00"/>
              </a:solidFill>
            </a:endParaRPr>
          </a:p>
        </p:txBody>
      </p:sp>
      <p:sp>
        <p:nvSpPr>
          <p:cNvPr id="7" name="Rectangle 6"/>
          <p:cNvSpPr/>
          <p:nvPr/>
        </p:nvSpPr>
        <p:spPr>
          <a:xfrm>
            <a:off x="5268685" y="3450472"/>
            <a:ext cx="6096000" cy="2862322"/>
          </a:xfrm>
          <a:prstGeom prst="rect">
            <a:avLst/>
          </a:prstGeom>
        </p:spPr>
        <p:txBody>
          <a:bodyPr>
            <a:spAutoFit/>
          </a:bodyPr>
          <a:lstStyle/>
          <a:p>
            <a:r>
              <a:rPr lang="en-US" dirty="0">
                <a:solidFill>
                  <a:schemeClr val="bg1"/>
                </a:solidFill>
                <a:latin typeface="Calibri" panose="020F0502020204030204" pitchFamily="34" charset="0"/>
              </a:rPr>
              <a:t>It is not just association with God’s kingdom that preserves individuals; it is individual righteousness. In fact, the Lord has reserved His most severe judgments for those who profess His name but do not obey Him. Orson Pratt said: “Where shall these great and severe judgments begin? Upon what people does the Lord intend to commence this great work of vengeance? Upon the people who profess to know his name and still blaspheme it in the midst of his house. They are the ones designated for some of the most terrible judgments of the latter days.”</a:t>
            </a:r>
            <a:endParaRPr lang="en-US" dirty="0">
              <a:solidFill>
                <a:schemeClr val="bg1"/>
              </a:solidFill>
            </a:endParaRPr>
          </a:p>
        </p:txBody>
      </p:sp>
      <p:pic>
        <p:nvPicPr>
          <p:cNvPr id="27650" name="Picture 2" descr="http://www.sabbathcovenant.com/book2MysteryReligionOfBabylon/Chapter6_files/image010.gif"/>
          <p:cNvPicPr>
            <a:picLocks noChangeAspect="1" noChangeArrowheads="1"/>
          </p:cNvPicPr>
          <p:nvPr/>
        </p:nvPicPr>
        <p:blipFill rotWithShape="1">
          <a:blip r:embed="rId3">
            <a:extLst>
              <a:ext uri="{28A0092B-C50C-407E-A947-70E740481C1C}">
                <a14:useLocalDpi xmlns:a14="http://schemas.microsoft.com/office/drawing/2010/main" val="0"/>
              </a:ext>
            </a:extLst>
          </a:blip>
          <a:srcRect l="10235" t="16185" r="16084" b="7357"/>
          <a:stretch/>
        </p:blipFill>
        <p:spPr bwMode="auto">
          <a:xfrm>
            <a:off x="571986" y="319174"/>
            <a:ext cx="1625166" cy="17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To Severe? </a:t>
            </a:r>
          </a:p>
        </p:txBody>
      </p:sp>
      <p:sp>
        <p:nvSpPr>
          <p:cNvPr id="48" name="TextBox 47"/>
          <p:cNvSpPr txBox="1"/>
          <p:nvPr/>
        </p:nvSpPr>
        <p:spPr>
          <a:xfrm>
            <a:off x="-1" y="6488668"/>
            <a:ext cx="5980923" cy="369332"/>
          </a:xfrm>
          <a:prstGeom prst="rect">
            <a:avLst/>
          </a:prstGeom>
          <a:noFill/>
        </p:spPr>
        <p:txBody>
          <a:bodyPr wrap="square" rtlCol="0">
            <a:spAutoFit/>
          </a:bodyPr>
          <a:lstStyle/>
          <a:p>
            <a:r>
              <a:rPr lang="en-US" dirty="0">
                <a:solidFill>
                  <a:schemeClr val="bg1"/>
                </a:solidFill>
              </a:rPr>
              <a:t>Ezekiel 9:5-8; D&amp;C 112:24-26</a:t>
            </a:r>
          </a:p>
        </p:txBody>
      </p:sp>
      <p:sp>
        <p:nvSpPr>
          <p:cNvPr id="7" name="Rectangle 6"/>
          <p:cNvSpPr/>
          <p:nvPr/>
        </p:nvSpPr>
        <p:spPr>
          <a:xfrm>
            <a:off x="510073" y="996521"/>
            <a:ext cx="6096000" cy="1477328"/>
          </a:xfrm>
          <a:prstGeom prst="rect">
            <a:avLst/>
          </a:prstGeom>
        </p:spPr>
        <p:txBody>
          <a:bodyPr>
            <a:spAutoFit/>
          </a:bodyPr>
          <a:lstStyle/>
          <a:p>
            <a:r>
              <a:rPr lang="en-US" dirty="0">
                <a:solidFill>
                  <a:schemeClr val="bg1"/>
                </a:solidFill>
                <a:latin typeface="Calibri" panose="020F0502020204030204" pitchFamily="34" charset="0"/>
              </a:rPr>
              <a:t>It is not just association with God’s kingdom that preserves individuals; it is individual righteousness.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fact, the Lord has reserved His most severe judgments for those who profess His name but do not obey Him. (8)</a:t>
            </a:r>
          </a:p>
        </p:txBody>
      </p:sp>
      <p:sp>
        <p:nvSpPr>
          <p:cNvPr id="10" name="Rectangle 9"/>
          <p:cNvSpPr/>
          <p:nvPr/>
        </p:nvSpPr>
        <p:spPr>
          <a:xfrm>
            <a:off x="5980922" y="3329187"/>
            <a:ext cx="6096000" cy="3139321"/>
          </a:xfrm>
          <a:prstGeom prst="rect">
            <a:avLst/>
          </a:prstGeom>
        </p:spPr>
        <p:txBody>
          <a:bodyPr>
            <a:spAutoFit/>
          </a:bodyPr>
          <a:lstStyle/>
          <a:p>
            <a:r>
              <a:rPr lang="en-US" dirty="0">
                <a:solidFill>
                  <a:schemeClr val="bg1"/>
                </a:solidFill>
                <a:latin typeface="Calibri" panose="020F0502020204030204" pitchFamily="34" charset="0"/>
              </a:rPr>
              <a:t>Orson Pratt said: “Where shall these great and severe judgments begin?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Upon what people does the Lord intend to commence this great work of vengeance?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Upon the people who profess to know his name and still blaspheme it in the midst of his 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are the ones designated for some of the most terrible judgments of the latter days.” (12)</a:t>
            </a:r>
            <a:endParaRPr lang="en-US" dirty="0">
              <a:solidFill>
                <a:schemeClr val="bg1"/>
              </a:solidFill>
            </a:endParaRPr>
          </a:p>
        </p:txBody>
      </p:sp>
      <p:pic>
        <p:nvPicPr>
          <p:cNvPr id="13314" name="Picture 2" descr="https://upload.wikimedia.org/wikipedia/commons/thumb/c/c6/Orson_Pratt_engraving.png/220px-Orson_Pratt_engrav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725" y="3353725"/>
            <a:ext cx="20955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Cherubim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(9)</a:t>
            </a:r>
          </a:p>
        </p:txBody>
      </p:sp>
      <p:sp>
        <p:nvSpPr>
          <p:cNvPr id="48" name="TextBox 47"/>
          <p:cNvSpPr txBox="1"/>
          <p:nvPr/>
        </p:nvSpPr>
        <p:spPr>
          <a:xfrm>
            <a:off x="-1" y="6488668"/>
            <a:ext cx="5980923" cy="369332"/>
          </a:xfrm>
          <a:prstGeom prst="rect">
            <a:avLst/>
          </a:prstGeom>
          <a:noFill/>
        </p:spPr>
        <p:txBody>
          <a:bodyPr wrap="square" rtlCol="0">
            <a:spAutoFit/>
          </a:bodyPr>
          <a:lstStyle/>
          <a:p>
            <a:r>
              <a:rPr lang="en-US" dirty="0">
                <a:solidFill>
                  <a:schemeClr val="bg1"/>
                </a:solidFill>
              </a:rPr>
              <a:t>Ezekiel 10</a:t>
            </a:r>
          </a:p>
        </p:txBody>
      </p:sp>
      <p:sp>
        <p:nvSpPr>
          <p:cNvPr id="7" name="Rectangle 6"/>
          <p:cNvSpPr/>
          <p:nvPr/>
        </p:nvSpPr>
        <p:spPr>
          <a:xfrm>
            <a:off x="510073" y="996521"/>
            <a:ext cx="6096000" cy="3970318"/>
          </a:xfrm>
          <a:prstGeom prst="rect">
            <a:avLst/>
          </a:prstGeom>
        </p:spPr>
        <p:txBody>
          <a:bodyPr>
            <a:spAutoFit/>
          </a:bodyPr>
          <a:lstStyle/>
          <a:p>
            <a:pPr fontAlgn="base"/>
            <a:r>
              <a:rPr lang="en-US" dirty="0">
                <a:solidFill>
                  <a:schemeClr val="bg1"/>
                </a:solidFill>
              </a:rPr>
              <a:t>“Apparently a </a:t>
            </a:r>
            <a:r>
              <a:rPr lang="en-US" i="1" dirty="0">
                <a:solidFill>
                  <a:schemeClr val="bg1"/>
                </a:solidFill>
              </a:rPr>
              <a:t>cherub</a:t>
            </a:r>
            <a:r>
              <a:rPr lang="en-US" dirty="0">
                <a:solidFill>
                  <a:schemeClr val="bg1"/>
                </a:solidFill>
              </a:rPr>
              <a:t> is an angel of some particular order or rank to whom specific duties and work are assigned. That portion of the Lord’s word which is now available among men does not set forth clearly either the identity or work of these heavenly beings.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“In English, the plural of cherub is </a:t>
            </a:r>
            <a:r>
              <a:rPr lang="en-US" i="1" dirty="0">
                <a:solidFill>
                  <a:schemeClr val="bg1"/>
                </a:solidFill>
              </a:rPr>
              <a:t>cherubs;</a:t>
            </a:r>
            <a:r>
              <a:rPr lang="en-US" dirty="0">
                <a:solidFill>
                  <a:schemeClr val="bg1"/>
                </a:solidFill>
              </a:rPr>
              <a:t> in Hebrew, the plural is </a:t>
            </a:r>
            <a:r>
              <a:rPr lang="en-US" i="1" dirty="0">
                <a:solidFill>
                  <a:schemeClr val="bg1"/>
                </a:solidFill>
              </a:rPr>
              <a:t>cherubim,</a:t>
            </a:r>
            <a:r>
              <a:rPr lang="en-US" dirty="0">
                <a:solidFill>
                  <a:schemeClr val="bg1"/>
                </a:solidFill>
              </a:rPr>
              <a:t> except that the King James Version of the Bible erroneously translates the plural as </a:t>
            </a:r>
            <a:r>
              <a:rPr lang="en-US" i="1" dirty="0" err="1">
                <a:solidFill>
                  <a:schemeClr val="bg1"/>
                </a:solidFill>
              </a:rPr>
              <a:t>cherubims</a:t>
            </a:r>
            <a:r>
              <a:rPr lang="en-US" i="1" dirty="0">
                <a:solidFill>
                  <a:schemeClr val="bg1"/>
                </a:solidFill>
              </a:rPr>
              <a:t>.</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The Book of Mormon (Alma 12:21; 42:2–3), the Pearl of Great Price (Moses 4:31), and the [Joseph Smith Translation] of the Bible (Ex. 25:20–22), give the plural as </a:t>
            </a:r>
            <a:r>
              <a:rPr lang="en-US" i="1" dirty="0">
                <a:solidFill>
                  <a:schemeClr val="bg1"/>
                </a:solidFill>
              </a:rPr>
              <a:t>cherubim.”</a:t>
            </a:r>
            <a:endParaRPr lang="en-US" dirty="0">
              <a:solidFill>
                <a:schemeClr val="bg1"/>
              </a:solidFill>
            </a:endParaRPr>
          </a:p>
        </p:txBody>
      </p:sp>
      <p:pic>
        <p:nvPicPr>
          <p:cNvPr id="28674" name="Picture 2" descr="https://www.godfire.net/images/ark_coven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44" y="1738814"/>
            <a:ext cx="3571927" cy="352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Zedekiah’s Blinding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(9)</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12:1-4; Jeremiah 39:7; 52:9; Omni 15-18; Helaman 8:21</a:t>
            </a:r>
          </a:p>
        </p:txBody>
      </p:sp>
      <p:sp>
        <p:nvSpPr>
          <p:cNvPr id="3" name="Rectangle 2"/>
          <p:cNvSpPr/>
          <p:nvPr/>
        </p:nvSpPr>
        <p:spPr>
          <a:xfrm>
            <a:off x="239486" y="846619"/>
            <a:ext cx="6096000" cy="646331"/>
          </a:xfrm>
          <a:prstGeom prst="rect">
            <a:avLst/>
          </a:prstGeom>
        </p:spPr>
        <p:txBody>
          <a:bodyPr>
            <a:spAutoFit/>
          </a:bodyPr>
          <a:lstStyle/>
          <a:p>
            <a:r>
              <a:rPr lang="en-US" dirty="0">
                <a:solidFill>
                  <a:schemeClr val="bg1"/>
                </a:solidFill>
                <a:latin typeface="Calibri" panose="020F0502020204030204" pitchFamily="34" charset="0"/>
              </a:rPr>
              <a:t>Zedekiah did not believe Jeremiah or Ezekiel’s prophecy.  But Ezekiel said that Zedekiah would not see Babylon…literally</a:t>
            </a:r>
            <a:endParaRPr lang="en-US" dirty="0">
              <a:solidFill>
                <a:schemeClr val="bg1"/>
              </a:solidFill>
            </a:endParaRPr>
          </a:p>
        </p:txBody>
      </p:sp>
      <p:sp>
        <p:nvSpPr>
          <p:cNvPr id="8" name="Rectangle 7"/>
          <p:cNvSpPr/>
          <p:nvPr/>
        </p:nvSpPr>
        <p:spPr>
          <a:xfrm>
            <a:off x="5762857" y="1270013"/>
            <a:ext cx="6096000" cy="4801314"/>
          </a:xfrm>
          <a:prstGeom prst="rect">
            <a:avLst/>
          </a:prstGeom>
        </p:spPr>
        <p:txBody>
          <a:bodyPr>
            <a:spAutoFit/>
          </a:bodyPr>
          <a:lstStyle/>
          <a:p>
            <a:r>
              <a:rPr lang="en-US" dirty="0">
                <a:solidFill>
                  <a:schemeClr val="bg1"/>
                </a:solidFill>
                <a:latin typeface="Calibri" panose="020F0502020204030204" pitchFamily="34" charset="0"/>
              </a:rPr>
              <a:t>Hoping to escape the last siege on Jerusalem Zedekiah and his troops fled down toward Jericho, but never reached it.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armies of the Chaldeans overtook Zedekiah and his army was scattered.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taken to up to </a:t>
            </a:r>
            <a:r>
              <a:rPr lang="en-US" dirty="0" err="1">
                <a:solidFill>
                  <a:schemeClr val="bg1"/>
                </a:solidFill>
                <a:latin typeface="Calibri" panose="020F0502020204030204" pitchFamily="34" charset="0"/>
              </a:rPr>
              <a:t>Riplah</a:t>
            </a:r>
            <a:r>
              <a:rPr lang="en-US" dirty="0">
                <a:solidFill>
                  <a:schemeClr val="bg1"/>
                </a:solidFill>
                <a:latin typeface="Calibri" panose="020F0502020204030204" pitchFamily="34" charset="0"/>
              </a:rPr>
              <a:t> near </a:t>
            </a:r>
            <a:r>
              <a:rPr lang="en-US" dirty="0" err="1">
                <a:solidFill>
                  <a:schemeClr val="bg1"/>
                </a:solidFill>
                <a:latin typeface="Calibri" panose="020F0502020204030204" pitchFamily="34" charset="0"/>
              </a:rPr>
              <a:t>Hamath</a:t>
            </a:r>
            <a:r>
              <a:rPr lang="en-US" dirty="0">
                <a:solidFill>
                  <a:schemeClr val="bg1"/>
                </a:solidFill>
                <a:latin typeface="Calibri" panose="020F0502020204030204" pitchFamily="34" charset="0"/>
              </a:rPr>
              <a:t> where Nebuchadnezzar had his headquarters.</a:t>
            </a:r>
          </a:p>
          <a:p>
            <a:endParaRPr lang="en-US" dirty="0">
              <a:solidFill>
                <a:schemeClr val="bg1"/>
              </a:solidFill>
            </a:endParaRPr>
          </a:p>
          <a:p>
            <a:r>
              <a:rPr lang="en-US" dirty="0">
                <a:solidFill>
                  <a:schemeClr val="bg1"/>
                </a:solidFill>
                <a:latin typeface="Calibri" panose="020F0502020204030204" pitchFamily="34" charset="0"/>
              </a:rPr>
              <a:t>Zedekiah’s sons (princes) were among the prisoners and they were brought before the king and were killed before Zedekiah’s eyes then they blinded his eyes, put in chains, and hauled off to Babylon.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died in Babylon, however one of his son’s, </a:t>
            </a:r>
            <a:r>
              <a:rPr lang="en-US" dirty="0" err="1">
                <a:solidFill>
                  <a:schemeClr val="bg1"/>
                </a:solidFill>
                <a:latin typeface="Calibri" panose="020F0502020204030204" pitchFamily="34" charset="0"/>
              </a:rPr>
              <a:t>Mulek</a:t>
            </a:r>
            <a:r>
              <a:rPr lang="en-US" dirty="0">
                <a:solidFill>
                  <a:schemeClr val="bg1"/>
                </a:solidFill>
                <a:latin typeface="Calibri" panose="020F0502020204030204" pitchFamily="34" charset="0"/>
              </a:rPr>
              <a:t>, was not with his brothers, who was one of the bands which escaped from Jerusalem then to the western hemisphere.</a:t>
            </a:r>
          </a:p>
        </p:txBody>
      </p:sp>
      <p:pic>
        <p:nvPicPr>
          <p:cNvPr id="4" name="Picture 2" descr="https://graigflach.files.wordpress.com/2012/08/a001219.jpg?w=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47" y="1910291"/>
            <a:ext cx="3928363" cy="2762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a6/74/ac/a674ac33e172fead1ce54f9ad3c3aa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589" y="5037371"/>
            <a:ext cx="138112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Cunning Foxes In the Desert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13:4-5, 10</a:t>
            </a:r>
          </a:p>
        </p:txBody>
      </p:sp>
      <p:sp>
        <p:nvSpPr>
          <p:cNvPr id="8" name="Rectangle 7"/>
          <p:cNvSpPr/>
          <p:nvPr/>
        </p:nvSpPr>
        <p:spPr>
          <a:xfrm>
            <a:off x="5075150" y="1031512"/>
            <a:ext cx="6096000" cy="2308324"/>
          </a:xfrm>
          <a:prstGeom prst="rect">
            <a:avLst/>
          </a:prstGeom>
        </p:spPr>
        <p:txBody>
          <a:bodyPr>
            <a:spAutoFit/>
          </a:bodyPr>
          <a:lstStyle/>
          <a:p>
            <a:r>
              <a:rPr lang="en-US" dirty="0">
                <a:solidFill>
                  <a:schemeClr val="bg1"/>
                </a:solidFill>
              </a:rPr>
              <a:t>False prophets pacify and lull people into carnal security, they obtain their prey by subtlety. </a:t>
            </a:r>
          </a:p>
          <a:p>
            <a:endParaRPr lang="en-US" dirty="0">
              <a:solidFill>
                <a:schemeClr val="bg1"/>
              </a:solidFill>
            </a:endParaRPr>
          </a:p>
          <a:p>
            <a:r>
              <a:rPr lang="en-US" dirty="0">
                <a:solidFill>
                  <a:schemeClr val="bg1"/>
                </a:solidFill>
              </a:rPr>
              <a:t>False prophets have not provided for the people a secure defense against spiritual destruction.</a:t>
            </a:r>
          </a:p>
          <a:p>
            <a:endParaRPr lang="en-US" dirty="0">
              <a:solidFill>
                <a:schemeClr val="bg1"/>
              </a:solidFill>
            </a:endParaRPr>
          </a:p>
          <a:p>
            <a:r>
              <a:rPr lang="en-US" dirty="0">
                <a:solidFill>
                  <a:schemeClr val="bg1"/>
                </a:solidFill>
              </a:rPr>
              <a:t>Ezekiel compared the work of the false prophets to daubing a wall “with </a:t>
            </a:r>
            <a:r>
              <a:rPr lang="en-US" dirty="0" err="1">
                <a:solidFill>
                  <a:schemeClr val="bg1"/>
                </a:solidFill>
              </a:rPr>
              <a:t>untempered</a:t>
            </a:r>
            <a:r>
              <a:rPr lang="en-US" dirty="0">
                <a:solidFill>
                  <a:schemeClr val="bg1"/>
                </a:solidFill>
              </a:rPr>
              <a:t> </a:t>
            </a:r>
            <a:r>
              <a:rPr lang="en-US" dirty="0" err="1">
                <a:solidFill>
                  <a:schemeClr val="bg1"/>
                </a:solidFill>
              </a:rPr>
              <a:t>morter</a:t>
            </a:r>
            <a:r>
              <a:rPr lang="en-US" dirty="0">
                <a:solidFill>
                  <a:schemeClr val="bg1"/>
                </a:solidFill>
              </a:rPr>
              <a:t>”. </a:t>
            </a:r>
            <a:endParaRPr lang="en-US" dirty="0">
              <a:solidFill>
                <a:schemeClr val="bg1"/>
              </a:solidFill>
              <a:latin typeface="Calibri" panose="020F0502020204030204" pitchFamily="34" charset="0"/>
            </a:endParaRPr>
          </a:p>
        </p:txBody>
      </p:sp>
      <p:sp>
        <p:nvSpPr>
          <p:cNvPr id="5" name="Rectangle 4"/>
          <p:cNvSpPr/>
          <p:nvPr/>
        </p:nvSpPr>
        <p:spPr>
          <a:xfrm>
            <a:off x="416768" y="3897004"/>
            <a:ext cx="6096000" cy="1477328"/>
          </a:xfrm>
          <a:prstGeom prst="rect">
            <a:avLst/>
          </a:prstGeom>
        </p:spPr>
        <p:txBody>
          <a:bodyPr>
            <a:spAutoFit/>
          </a:bodyPr>
          <a:lstStyle/>
          <a:p>
            <a:r>
              <a:rPr lang="en-US" i="1" dirty="0">
                <a:solidFill>
                  <a:srgbClr val="FFFF00"/>
                </a:solidFill>
                <a:latin typeface="Palatino"/>
              </a:rPr>
              <a:t>And others will he pacify, and lull them away into carnal security, that they will say: All is well in Zion; yea, Zion </a:t>
            </a:r>
            <a:r>
              <a:rPr lang="en-US" i="1" dirty="0" err="1">
                <a:solidFill>
                  <a:srgbClr val="FFFF00"/>
                </a:solidFill>
                <a:latin typeface="Palatino"/>
              </a:rPr>
              <a:t>prospereth</a:t>
            </a:r>
            <a:r>
              <a:rPr lang="en-US" i="1" dirty="0">
                <a:solidFill>
                  <a:srgbClr val="FFFF00"/>
                </a:solidFill>
                <a:latin typeface="Palatino"/>
              </a:rPr>
              <a:t>, all is well—and thus the devil </a:t>
            </a:r>
            <a:r>
              <a:rPr lang="en-US" i="1" dirty="0" err="1">
                <a:solidFill>
                  <a:srgbClr val="FFFF00"/>
                </a:solidFill>
                <a:latin typeface="Palatino"/>
              </a:rPr>
              <a:t>cheateth</a:t>
            </a:r>
            <a:r>
              <a:rPr lang="en-US" i="1" dirty="0">
                <a:solidFill>
                  <a:srgbClr val="FFFF00"/>
                </a:solidFill>
                <a:latin typeface="Palatino"/>
              </a:rPr>
              <a:t> their souls, and </a:t>
            </a:r>
            <a:r>
              <a:rPr lang="en-US" i="1" dirty="0" err="1">
                <a:solidFill>
                  <a:srgbClr val="FFFF00"/>
                </a:solidFill>
                <a:latin typeface="Palatino"/>
              </a:rPr>
              <a:t>leadeth</a:t>
            </a:r>
            <a:r>
              <a:rPr lang="en-US" i="1" dirty="0">
                <a:solidFill>
                  <a:srgbClr val="FFFF00"/>
                </a:solidFill>
                <a:latin typeface="Palatino"/>
              </a:rPr>
              <a:t> them away carefully down to hell.</a:t>
            </a:r>
          </a:p>
          <a:p>
            <a:r>
              <a:rPr lang="en-US" i="1" dirty="0">
                <a:solidFill>
                  <a:srgbClr val="FFFF00"/>
                </a:solidFill>
                <a:latin typeface="Palatino"/>
              </a:rPr>
              <a:t>2 Nephi 28:21</a:t>
            </a:r>
            <a:endParaRPr lang="en-US" i="1" dirty="0">
              <a:solidFill>
                <a:srgbClr val="FFFF00"/>
              </a:solidFill>
            </a:endParaRPr>
          </a:p>
        </p:txBody>
      </p:sp>
      <p:sp>
        <p:nvSpPr>
          <p:cNvPr id="7" name="AutoShape 2" descr="data:image/jpeg;base64,/9j/4AAQSkZJRgABAQAAAQABAAD/2wCEAAkGBxQTEhUSEhQVFhUUFxQVFRQUFBQUFRQUFBQWFhQUFBUYHCggGBolHBQUITEhJSkrLi4uFx8zODMsNygtLisBCgoKDg0OFxAQGiwcHBwsLCwsLCwsLCwsLCwsLCwsLCwsLCwsLCwsLCwsLCssLCwsLCwsLCwrMisrLDcrNywrK//AABEIAMIBAwMBIgACEQEDEQH/xAAcAAABBQEBAQAAAAAAAAAAAAAEAAIDBQYBBwj/xAA9EAABAwMCBAMGBQMCBQUAAAABAAIRAwQhMUEFElFhInGBBhMykaHhFLHB0fBCUvEjggczYnLCFSQ0kqL/xAAZAQADAQEBAAAAAAAAAAAAAAAAAQIDBAX/xAAjEQACAgMBAAIDAAMAAAAAAAAAAQIRAyExEhNBBDJxIlFh/9oADAMBAAIRAxEAPwDw5PaUxJqAJgnSmtK6pJGuUZUpCiITQzgKeHpiSYx/OkXJi6kBKCnQmtCe1IZxODVwKVhSlZBGnApxgrjNVImPY1dITxooahQuiQuYKN7k0lRyqosdqo3BE06crrqSLoQMxTgqSnbE4Gp0A3V/Z8Fa0B1U52YNZncpOSKUbM7B6FNLlumW7XDlhoERAzjosXxShyVHN748tkk7Y5QogKbC5zJAqyBwCQSBTQ7KAC/dYQtVhVjSdhRXNPCV0xWVsJJ5YuqrKsjCdyFSUGop7RCLKA2qQBIroUkMRUTtU5xTSU0BIQCm1KEJjXQiqTuZMoFFNSMoqeoIwk1yACLC1D3tadCcrUnh9ECPdjIicyqb2aZzV2N81qLmoBULfDrGc/lqVlKLb0aQpdM3xLgGOahJ6sJ/JUT2lp5SII2K9CdS3B8hifkELxLhbazYc3lds6MhCbjpg4p8MOntapb2zfRdyvG+HbFJuir+GDVDZUFUqQlMqNQlsEgdzlxpTuRSU6SosIoJ4YSQGiSTAA1JTGMWs4Jww0W+8eBzkY6txI+h1WcpUKMfTHWFi2gwl2XkZOpB2a391xmZOv8AuBPoPuiKlIu+Eg+p1Vdd3bmfEB5aQeo6qYK9s2euBtrdNDgAHa5x9FS+3VryVmkf1Nn7eiK4fXL6gMwN87J/t7Lm0XbeJvyW1fZm2Y2E8BNBTiUECautoyVykrCmICiUqCztJkBdeE6mVHUdlD4BCaQSToK6ixUAAwnlyjCcVY7Ggp5co3LhQMTiuBcXQ1UMQKkpOgqSnRUgobqW6ExVGEiUO0KdtSMFNdT3QMu/Y1oN3SB3JH/5KuuOUXtqOqAgCToNt1muA1uSvSd0e39luuM0WuLh9Nk0hlDY8Sg5PYfZX9pDxLfm5ZI2gZUHNhvcxgfotnwiuyAG/wCodgJ5R8hjzUyVotMFvbNrmlrgCCOmiyXE+DuonGWO+F+xPQ9CvRrlg3aB2AH6lVtzbCrRfSAExLT/ANQwCudScZUzRxUkYWhaS2Sk6y/wrG2yBjI1HQgZUrGyVfsXxJopBYnONFJw+yl8Hv8ARaKnb7bnspG24aQf53UvK0NYQfgXCwasugCmOczuNG+kq+oWvvnS4+HOBmRtP7IK3qBtJ7t6pMdeRuAPWCUfwlzzho6nJgZ0E/oFCfpjcfIzinCQ1stA+RnzhYriAzBM+hBHzW74nw6q4H/T5h1Do/N/7LJXthUaZcKkDZ3iHoZXWo0jG7FwKg4umNDHTTVHe11H/wBq124qfnKZwnmceVo1jOUd7cUuS2ps3mSepIJEJvhDPOZXUi3KIoUuqTZI63pKWrUhOqHlCAqVJUVYgq3qyiqbJKqqDsqyFSIKJrQMKFskuNvwksKZJRtK6VFzKVi6qLo4QmlqkKUpgNpsTy2E+iFK9ii9jQqCIqRCgptT6z1MgbBnsRTaeI3QxCJsXcrwSqixDG0Sx07jIXqke+tqVZgHiYObUkuGHD0Xnd5Ua4iFtPYO8f7t9EDma2XNExE6qk6Y7KK/ovBJiNcbQi+F+/IhjXkHUUwGDvLuisr8ubVlzIOsfE0/dHWt2zl8dap193SbBI6TGFTo1QO+zqsaXPZEdeV30E/NDMrEeY20VnU49Sf4Gc7cYDtXeu5VTWpmSfPzXH+Q0dGKLaKy5j3riNHQT57qW3t9COqJtrcE8ztMjPl9lOIGG7duuZWUbo0aSBAY+ZH1RFdktONMfopbekAJ89dcZSrYYScA8oAGuTMnvATcW0P0VdZ58Ig4mPICPsjuD3PK5ocYmFA0RA1c6fLXZcqUG7iY1ExPY9u3ZTBtMiasu7z2lt2CGM968Yc+TyMOT3k9tVj77jFSu+CSG7gTEdke21dU2gHAaBDQOze4Uh4cPeFo2hs9wMj6rv8Aejl87D/ZanLgdomAMnpnYZz6IL/iBWLnhrpAa2WiB853Ws4VQawcrcEiZH9o0A7LFe11QPrY6QcylKeiJJmQpUpKNZTgKRlKEys9Qm2ZdAbt6FhT1GyUbbcPlV6UFsfCqY7KIqVsK1/9HTKvCVPzQYWin96kjHcNP8CSr3ALRXJ7CmLrQtSx73JNyuQp6TVLFRJQanvK5zpASopgcD1x2U51NdYxAmjrWYUZqZU9UwEPbgF2UR6BPWdEFa3/AIbXsXIa4w1zS3X+rVv5LMXzGmIXbCsaZBbsZVspI9b9o6Q/tz/MhUjaQnm02M+sSjbTiwq0mmDzYB1MFRVsfsuTJm3R2Qx2gG54fnQHtuCY36oqnSMDmafMdtZ6hWFkJAkERqR+xwV2/rcvwkDbQadY6/mkl6NL8lXWAbIM4kDG0Ej5bFBV/CMSJiZ0iBDp/miKrXUk5En4cYMwJHouV6RPKDJYBJjpOn1C0UTP1sZavxyu6kkxtIIHfJITDLyxjcQCXZ1MZ9dPmpraZECfDyyd4AmB5k5Tr0hrYJAPiM6SC7H0ynWhNkFO0gkuB0gZjMdVD+FJy4+Ebd0Zw6u0CXRP9MzERlxG+dFFVq5APqcR/lRJf6KVkltzaARuT8RKLs6AGoGTr56+fn6KKlWESdNx91I+uCJBgdj9li5NaH5Q66uTRa5xknRowsO48zi7cmcrTcTrNe0iSVnaQC1i20c2fgFc03bLtvwtzgSTCPfUAQV3ekDw/Raq0jmWiqqM5TBRFvfgIdxJnmCHcwgqnFS6U0XtG+lFtrKnsWK0oFcs8aT0ZMeWpKYLiz8sRi+UrgV6bQBsqmqNzhepZ00dpslEtpkJ1mjS0QosdAJantCe8LkpMk4HJjiZwpDA1Q76s6JpAEOeIgqJtAFDSi7WlOiHoEFOo6Ka0pEuAhPpU4ClomDKy+VPRZt+CtDaTZ1MyiGObzEkSR8lUcLu5AGD2lWRkg+HsFyy/ZnfBpJBgvI1Ag9APlohuIOeaecjYQJGJnGZVXfVnkcrRB7bDyVNYWrS1z6zrl72vcxzaLw1zHT4T4jEQtIRvromUqDaA5mAtknnOR1B07fdXHJ4fQRPQQIPl17LK21Q0K7qfMXNd4gTHMDMkGMExErdVKAhuxdGRqC7oO2VpTszW9lfY0eUyRMBoGf7jnPTlIQHF6jSCCYDZ16dCNtleNp8h0xnvkbkLB+1N0YcOpjzklDTboG1Vh9hxek1pc54BOBOSe4GzRon1eLUz/y3B3VZ2xfTNu+lyUveOIPvXlwexrdWsM8oHmES22a6qXNEsDQC4AgF39RHVOWOKJjNtl1TvRtr/N0Qbp0ZAP1jyBWfsqkOLcY/mit/xADdzP8ANlnJFJnLisN5VRUqZOqluKgJ6DzlAVjnX5IiZ5NojeCXI+0spUFq8TlXlEiFcnqjjm6YwWTANAgryzadgrNyErGViotPpFlO2hBwiaZhEPA3QlSoFqkAUHriY12F1RaFQBc3HhgKo5JKlNRRhy7Ps6WSsEKd9WAComOUwZKhy2TbGc/NlNJgqKkYcQlVJToCWo+U11KUynTnVEe+DcaplA/uCiaT+UJ4rgjRDmsJyk7YBguU41JQJJnGinc/CyeNWJvZp+B1cRk9yY+gV970xGsfzZYfg9U8wAP7noPJeicE4cHiDJdq4iOVv/dKyeP1Kjqjk0QWtq6S9w+KNdMbAhNfwRtWoXy5j8S5jiHEDYtH5r0bh/s9SezBcDvG/byQftDwI29MvE8s9ZAP7K3hnEqGaL0zzO/4DSpVmimSTq5xMmYkt/RaRjzyiNRETr6fNVtgw1KpcRMQPutKbIcsn7q9pAmr0Vd688ojOsT0P3WG4pT5qgLhocz/AFD+fmt5xShDfosVxhs5jMA+qcNkylQfbWlFzRy0gScmfPQKKvbuaMDBmGwdAofZp7nO5QDnBM4j/qxhep0OG06dHIBOsunU9ULFKb/4DyqKPIK1mQS6IPklSknH7LW8UosBOGjs0Y+eyqrezg+GPIiU3gafTL5TPXFJ3QKtrNhb51kI8TY7kAhUl9w7P9JHYQfkplDzsPaZnKbyrS1rncImjw1SfhwFk5mE5JkNa5AGqrq/EemUbc0xCr6bQ10wnFpmdIlpUnOHM7A6KL8HLpCsaNUO0RtOhAlZ5cvjSE3QE22MariOLVxc3uRPoxNZMBSe9IBewdbCaAU/vsQAhaR2U7NcqKJaGVaRHihcZBR77gRAVXUMHCYqHudsEwUyjbSgHCU9zAMJlAbzAhDqzNqojaIEyCg07Is0ZEp7G8oTat0ISBEvCXcrwSPuvWvZ5wAbzSTryCQ1o/uIAyfOV5DQvM9xot17I8VAaWvPicck5JGnK30iT904JerBt1R6Vb+0LGGDLW7aO215SRKdxz2gpVbSpDmuMExBpkd4OHEbgFZmo5pZzzlwwcSG9Ow7/LCF900scHcuQSTywBjqIPqunTI4H+yXCnVaLqzRgZEiCepEqz4je29F/JUqsDmjIJGPvlWVkXWXBqppZfSoPewxOeWZHUSSV84vu2Pl9X3j3uJc53MMk5JPXVZSin00Umj2eu9ldn+g8P8AFAAOs7Hosx7X8LfQALgdJIgiMDfSFjfY68q072h7guHNVY0jYtLhzT6SvY/+IVJtxT5R67SJ69O+6cIKhSmzzv2L4uynUkiYzzGY+Qyforbj/tU+pIbgd4aO2ATPqsW+39w9w5pnSGn6Dp5qemydck7k79gl6oTsOtajnGTUdPTT5CVe2LX6A/8A2A/VVNnQmJ9CMq/s6cAZPrqfIjfsiIEtSrUb5dW4HqEJWAOfkiq9UbzP6d4/wgbioIwub8lmU2BXVWBhU9xcom8qHKpbl8FcsFZCCm10yo4boQVoUbXklaqFFRVl3w0aK0q6Qq7h1OBKNrPXDkfqZMqshL11RykjyIyn4J26npWZIhEVXuO2qno0TuY6L2Gjp2Q0bcMyclDXTS4yBCt6VFu+UYGMhFFGVYx3RKrT6haJ7qYQNy9hCAK2k8tSfUzK5OoSoROUASOquT6Dnu2RHuxAhE0KgCBEJsXOCEq8LIVrUv4UA4hJSCgOlYEKys2lpn6jCe2qCiCBGqE6CjUcKvPefEcaBo1MdAdlf06bXtGmMNnI9e684tL3kdg7R0x0notr7NXJqEAloAGBEDpMTotYzsKNDw/2jFOl7iuPDyuaCQeV7TILT5heSe1PAqQe59GqOSRDHatBOYduB3Er142bagI2y2ep7dFkuJ8Fe0+AMqNmBznlf8RwXaO81ckSjLcEo07Yh/OHOjDhADZ1DR10yVY8V9rMQ13N6boLjFu/m/5bWTkeLmI2jyVbccLDRMyc57/wrNtrQ6sFqXfO8uOXHOduqtLGjJExnqq59pDQdxGfzCs7QYmNNvsp+wNJZwBOOh8+qKNcaCBPXE/fusy66cDO3Tr1TmguPM3bURmCtBFzfeGCMjeSJE9wqmpdA4077FTe/hkVCT0kYnoShDRwDiOgz9VjninGyZ8B6uUDWtSVYhmUSKS81TceHPZmKtsQoWu5StHdUwqS8t+i6Mc/XS0ywtLqRhE+8ws9QeQUd+Iws54ldoPNhxrhJVnvEkvjK8hlC5CiuLwDCpPxJnCjqViV6FM6EXhvB5Ic3RJ7KuoAlEN8KTYEr6w3TXOBCIextQY1ULLXlHiKExgzHAlOdCe2iwGZXSWDITAhp3MYRTKshRMuKenKpBXjQIEMqOKZUpuGSEWKpOylqVjgOGEtDAadRxUjXvHVG0w3UBPLmx3R/AB6QJ1W19nLgwOUH0/kLJMeAr7gVy86OMThrcFx6SiPRPh6NZVHkQcY1Op6nsgqzMxscid+VRWVWABg1Hf0NJcB5n8yrekxrvF/bgHqegXTF2QY2/tg9zsRytHz2WdtafO14zqJ/wArdcRocroH9f0AH5rLU6Xu6j2xGnod1llflWDdEFrYDkGc6H03RjLQDKaawAgKE3R6rypZMknaMXN2S1baceairf6bBAknXpJ1H5KZtTmjqo7igSwg5nroCF3fj5JSX+RcW2OdSBgGI18j2KFu2ETGk57jqBoiPxDQwFrCXbg6SNR2KZS4gHk0yACNpz8it5q00W0noBDoTn1sJ94zPp5KpqV4XmealTMXCh1zVQmSpPeAqRpCq6GkCVGdk+nSlTvC5TPVVei1ojNJJSF4SU7LM0kApDRKbyr0BkrKkKQS8EjMajeOsIUCUbY0XAh3RJgdt5Bxj+bqSqC7dGuaHDv13QVaWrOM1ISlZFSowuNZlTUaTnFWtrYNAkq7LKR1JG21GQu3wAOEG+6LcBK7AtKLgCorm7aegQlCvPqhnWzi6Cj+isLbXn4U73kmN0xlrB5RqrT3TaTOZ0T+fkp/gytrmERw3iDm6OI8tUFze8MjEKxtLMfZPg1Rs/Za+AEHGPE9xk9mt6lbGlegQ0ZDcwP7nfz815taVOWPl5LW8G5nQMxie/cnaEQyO6BwVWXl+1oIjLtu53hZrinCw0E6udJ5u/dXz7kAlwEx4QTtGv7qo49clxGe58wt8jSjs55mWDtumP8ACaG5UtQJUSF5t0ZWS29B05wcwdsaeStA4cpns4dxug3HmLewIPfp9U7iDiAO2PSF14pRUbNIsCbU5S4OyHGR66ghDXDGvcCZ89wl7ySnhizeWTehuR0Axy6xuNPVVV5bxlaC3ZiSJH82VbxUgDMym42rD02Z6pVhRNuio6wkpNolHlBdBrblTUT1Va1pCPoTospqioslMJIltsko9Iq0VppAtlAU7YuKt7DJgoe+pmk7GhXWpLgJ2OoWbW5cuV7nENQb6ziu0D1VMsNpFcrNlNY8HIUrhK5npmHGdtrkNxCbd3hjB12Q9Vu3yKCfOhOVvHaNUx3OXKJ9PKltaZByu4lUMKsrXfoigzKbQeYjqpaVEneB/MLnyGctHKFJxdMQOqh4tUDnAD4WgDzOrlaVcNO0A/ks4WucrhscHZG12Yaru0qwP0OhQ9pZgDOqP/DSESyIty8klG4zIE/odlu/Z50sicn4gDo3p6rz4UiNNZ+fWVsPZC/EhgPj3biZBxnpuqhTlY1O1Rqr6lDQIHhBIYNj1KynEqslbDjA5KcAy5xAxkkrI8SpwYR+baSo5Z9KaomcyfXCFc9ckeCS0F0a8FR3t5IjqgqjkO+sqigDKTlJ79VhuE5lSVfOAi2/ExB3VZdu53KO5uIwh6Vcp26o0XBtWgAVxgU8SFA9hChMgmZQRlC3QdGoiDdRopknIeywSVd+P8klHxSDwwSw+P1UntBt6pJLpj+xcelVb6KY6JJLoNvodafD6lFUtPmkkuXJ0xl0iq6KtqfGkktcXCohjd0PS1SSVmhaUdkZQSSWU+Gc+Et18Dv+0/kVS2vwhJJPFwnGWFHZH0tEkljPoshFX0KN9if/AJn+x3/iuJLbH1BE9Gqbf7/yWZ4mkktfzP1Jn0pLlCuXElwLiEQ1kDUSSWv0BEVK3RdSQC6CXS5RSSVvhoGU1y4XUlgumZA1MqaFJJbRNEBriSS2L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farm4.staticflickr.com/3894/14404469425_e682362015_o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68" y="939612"/>
            <a:ext cx="3480022" cy="26100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oneyearbibleimages.com/amo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420" y="3549628"/>
            <a:ext cx="1963730" cy="282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4024" y="1152232"/>
            <a:ext cx="3122278" cy="2862322"/>
          </a:xfrm>
          <a:prstGeom prst="rect">
            <a:avLst/>
          </a:prstGeom>
          <a:noFill/>
        </p:spPr>
        <p:txBody>
          <a:bodyPr wrap="square" rtlCol="0">
            <a:spAutoFit/>
          </a:bodyPr>
          <a:lstStyle/>
          <a:p>
            <a:r>
              <a:rPr lang="en-US" dirty="0">
                <a:solidFill>
                  <a:schemeClr val="bg1"/>
                </a:solidFill>
              </a:rPr>
              <a:t>The Lord wanted to make very clear to the people through many means the message He had for them. </a:t>
            </a:r>
          </a:p>
          <a:p>
            <a:endParaRPr lang="en-US" dirty="0">
              <a:solidFill>
                <a:schemeClr val="bg1"/>
              </a:solidFill>
            </a:endParaRPr>
          </a:p>
          <a:p>
            <a:r>
              <a:rPr lang="en-US" dirty="0">
                <a:solidFill>
                  <a:schemeClr val="bg1"/>
                </a:solidFill>
              </a:rPr>
              <a:t>Ezekiel was instructed to present other visual representations before the people to teach His messages more effectively.</a:t>
            </a:r>
          </a:p>
        </p:txBody>
      </p:sp>
      <p:sp>
        <p:nvSpPr>
          <p:cNvPr id="6" name="TextBox 5"/>
          <p:cNvSpPr txBox="1"/>
          <p:nvPr/>
        </p:nvSpPr>
        <p:spPr>
          <a:xfrm>
            <a:off x="0" y="-20834"/>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Ezekiel And the Clay tablet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3" name="Rectangle 2"/>
          <p:cNvSpPr/>
          <p:nvPr/>
        </p:nvSpPr>
        <p:spPr>
          <a:xfrm>
            <a:off x="2182857" y="4797577"/>
            <a:ext cx="8376286" cy="1200329"/>
          </a:xfrm>
          <a:prstGeom prst="rect">
            <a:avLst/>
          </a:prstGeom>
        </p:spPr>
        <p:txBody>
          <a:bodyPr wrap="square">
            <a:spAutoFit/>
          </a:bodyPr>
          <a:lstStyle/>
          <a:p>
            <a:r>
              <a:rPr lang="en-US" dirty="0">
                <a:solidFill>
                  <a:schemeClr val="bg1"/>
                </a:solidFill>
                <a:latin typeface="Calibri" panose="020F0502020204030204" pitchFamily="34" charset="0"/>
              </a:rPr>
              <a:t>Twice Nebuchadnezzar had gone to war against Judah and taken captives both times.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Both times, however, he retreated, thinking he had taught Judah a lesson. So Jerusalem was still intact until the third siege, which brought the destruction of Judah. </a:t>
            </a:r>
            <a:endParaRPr lang="en-US" dirty="0">
              <a:solidFill>
                <a:schemeClr val="bg1"/>
              </a:solidFill>
            </a:endParaRPr>
          </a:p>
        </p:txBody>
      </p:sp>
      <p:sp>
        <p:nvSpPr>
          <p:cNvPr id="48" name="TextBox 47"/>
          <p:cNvSpPr txBox="1"/>
          <p:nvPr/>
        </p:nvSpPr>
        <p:spPr>
          <a:xfrm>
            <a:off x="0" y="6488668"/>
            <a:ext cx="2286000" cy="369332"/>
          </a:xfrm>
          <a:prstGeom prst="rect">
            <a:avLst/>
          </a:prstGeom>
          <a:noFill/>
        </p:spPr>
        <p:txBody>
          <a:bodyPr wrap="square" rtlCol="0">
            <a:spAutoFit/>
          </a:bodyPr>
          <a:lstStyle/>
          <a:p>
            <a:r>
              <a:rPr lang="en-US" dirty="0">
                <a:solidFill>
                  <a:schemeClr val="bg1"/>
                </a:solidFill>
              </a:rPr>
              <a:t>Ezekiel 4:1-3</a:t>
            </a:r>
          </a:p>
        </p:txBody>
      </p:sp>
      <p:sp>
        <p:nvSpPr>
          <p:cNvPr id="5" name="Rectangle 4"/>
          <p:cNvSpPr/>
          <p:nvPr/>
        </p:nvSpPr>
        <p:spPr>
          <a:xfrm>
            <a:off x="8250590" y="2156888"/>
            <a:ext cx="3430985" cy="1477328"/>
          </a:xfrm>
          <a:prstGeom prst="rect">
            <a:avLst/>
          </a:prstGeom>
        </p:spPr>
        <p:txBody>
          <a:bodyPr wrap="square">
            <a:spAutoFit/>
          </a:bodyPr>
          <a:lstStyle/>
          <a:p>
            <a:r>
              <a:rPr lang="en-US" dirty="0">
                <a:solidFill>
                  <a:schemeClr val="bg1"/>
                </a:solidFill>
                <a:latin typeface="Calibri" panose="020F0502020204030204" pitchFamily="34" charset="0"/>
              </a:rPr>
              <a:t>The “iron pan” = the wall that the Chaldeans erected around Jerusalem during their siege. It prevented escape and allowed no entry of supplies.</a:t>
            </a:r>
            <a:endParaRPr lang="en-US" dirty="0">
              <a:solidFill>
                <a:schemeClr val="bg1"/>
              </a:solidFill>
            </a:endParaRPr>
          </a:p>
        </p:txBody>
      </p:sp>
      <p:sp>
        <p:nvSpPr>
          <p:cNvPr id="50" name="TextBox 49"/>
          <p:cNvSpPr txBox="1"/>
          <p:nvPr/>
        </p:nvSpPr>
        <p:spPr>
          <a:xfrm>
            <a:off x="3225649" y="893778"/>
            <a:ext cx="8642406" cy="369332"/>
          </a:xfrm>
          <a:prstGeom prst="rect">
            <a:avLst/>
          </a:prstGeom>
          <a:noFill/>
        </p:spPr>
        <p:txBody>
          <a:bodyPr wrap="square" rtlCol="0">
            <a:spAutoFit/>
          </a:bodyPr>
          <a:lstStyle/>
          <a:p>
            <a:r>
              <a:rPr lang="en-US" dirty="0">
                <a:solidFill>
                  <a:schemeClr val="bg1"/>
                </a:solidFill>
              </a:rPr>
              <a:t>To portray to the people the events that would befall the city. </a:t>
            </a:r>
          </a:p>
        </p:txBody>
      </p:sp>
      <p:pic>
        <p:nvPicPr>
          <p:cNvPr id="13318" name="Picture 6" descr="https://upload.wikimedia.org/wikipedia/commons/0/0c/Jerusalem_Western_Wall_ston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4" b="4321"/>
          <a:stretch/>
        </p:blipFill>
        <p:spPr bwMode="auto">
          <a:xfrm>
            <a:off x="3950326" y="1447398"/>
            <a:ext cx="4114800" cy="32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Denunciation of Sorcerers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13:13-23</a:t>
            </a:r>
          </a:p>
        </p:txBody>
      </p:sp>
      <p:sp>
        <p:nvSpPr>
          <p:cNvPr id="8" name="Rectangle 7"/>
          <p:cNvSpPr/>
          <p:nvPr/>
        </p:nvSpPr>
        <p:spPr>
          <a:xfrm>
            <a:off x="3484983" y="705611"/>
            <a:ext cx="6096000" cy="923330"/>
          </a:xfrm>
          <a:prstGeom prst="rect">
            <a:avLst/>
          </a:prstGeom>
        </p:spPr>
        <p:txBody>
          <a:bodyPr>
            <a:spAutoFit/>
          </a:bodyPr>
          <a:lstStyle/>
          <a:p>
            <a:r>
              <a:rPr lang="en-US" i="1" dirty="0">
                <a:solidFill>
                  <a:schemeClr val="bg1"/>
                </a:solidFill>
              </a:rPr>
              <a:t>Pillows</a:t>
            </a:r>
            <a:r>
              <a:rPr lang="en-US" dirty="0">
                <a:solidFill>
                  <a:schemeClr val="bg1"/>
                </a:solidFill>
              </a:rPr>
              <a:t> = would better be translated </a:t>
            </a:r>
            <a:r>
              <a:rPr lang="en-US" i="1" dirty="0">
                <a:solidFill>
                  <a:schemeClr val="bg1"/>
                </a:solidFill>
              </a:rPr>
              <a:t>bands</a:t>
            </a:r>
            <a:r>
              <a:rPr lang="en-US" dirty="0">
                <a:solidFill>
                  <a:schemeClr val="bg1"/>
                </a:solidFill>
              </a:rPr>
              <a:t> or </a:t>
            </a:r>
            <a:r>
              <a:rPr lang="en-US" i="1" dirty="0">
                <a:solidFill>
                  <a:schemeClr val="bg1"/>
                </a:solidFill>
              </a:rPr>
              <a:t>coverings.</a:t>
            </a:r>
            <a:r>
              <a:rPr lang="en-US" dirty="0">
                <a:solidFill>
                  <a:schemeClr val="bg1"/>
                </a:solidFill>
              </a:rPr>
              <a:t> The kerchief was a kind of veil used as part of the trappings in the magical arts (10)</a:t>
            </a:r>
            <a:endParaRPr lang="en-US" dirty="0">
              <a:solidFill>
                <a:schemeClr val="bg1"/>
              </a:solidFill>
              <a:latin typeface="Calibri" panose="020F0502020204030204" pitchFamily="34" charset="0"/>
            </a:endParaRPr>
          </a:p>
        </p:txBody>
      </p:sp>
      <p:sp>
        <p:nvSpPr>
          <p:cNvPr id="5" name="Rectangle 4"/>
          <p:cNvSpPr/>
          <p:nvPr/>
        </p:nvSpPr>
        <p:spPr>
          <a:xfrm>
            <a:off x="6096000" y="5000923"/>
            <a:ext cx="5456890" cy="1477328"/>
          </a:xfrm>
          <a:prstGeom prst="rect">
            <a:avLst/>
          </a:prstGeom>
        </p:spPr>
        <p:txBody>
          <a:bodyPr wrap="square">
            <a:spAutoFit/>
          </a:bodyPr>
          <a:lstStyle/>
          <a:p>
            <a:r>
              <a:rPr lang="en-US" i="1" dirty="0">
                <a:solidFill>
                  <a:srgbClr val="FFFF00"/>
                </a:solidFill>
              </a:rPr>
              <a:t>And behold, others he </a:t>
            </a:r>
            <a:r>
              <a:rPr lang="en-US" i="1" dirty="0" err="1">
                <a:solidFill>
                  <a:srgbClr val="FFFF00"/>
                </a:solidFill>
              </a:rPr>
              <a:t>flattereth</a:t>
            </a:r>
            <a:r>
              <a:rPr lang="en-US" i="1" dirty="0">
                <a:solidFill>
                  <a:srgbClr val="FFFF00"/>
                </a:solidFill>
              </a:rPr>
              <a:t> away, and </a:t>
            </a:r>
            <a:r>
              <a:rPr lang="en-US" i="1" dirty="0" err="1">
                <a:solidFill>
                  <a:srgbClr val="FFFF00"/>
                </a:solidFill>
              </a:rPr>
              <a:t>telleth</a:t>
            </a:r>
            <a:r>
              <a:rPr lang="en-US" i="1" dirty="0">
                <a:solidFill>
                  <a:srgbClr val="FFFF00"/>
                </a:solidFill>
              </a:rPr>
              <a:t> them there is no hell; and he </a:t>
            </a:r>
            <a:r>
              <a:rPr lang="en-US" i="1" dirty="0" err="1">
                <a:solidFill>
                  <a:srgbClr val="FFFF00"/>
                </a:solidFill>
              </a:rPr>
              <a:t>saith</a:t>
            </a:r>
            <a:r>
              <a:rPr lang="en-US" i="1" dirty="0">
                <a:solidFill>
                  <a:srgbClr val="FFFF00"/>
                </a:solidFill>
              </a:rPr>
              <a:t> unto them: I am no devil, for there is none—and thus he </a:t>
            </a:r>
            <a:r>
              <a:rPr lang="en-US" i="1" dirty="0" err="1">
                <a:solidFill>
                  <a:srgbClr val="FFFF00"/>
                </a:solidFill>
              </a:rPr>
              <a:t>whispereth</a:t>
            </a:r>
            <a:r>
              <a:rPr lang="en-US" i="1" dirty="0">
                <a:solidFill>
                  <a:srgbClr val="FFFF00"/>
                </a:solidFill>
              </a:rPr>
              <a:t> in their ears, until he grasps them with his awful chains, from whence there is no deliverance. 2 Nephi 28:22</a:t>
            </a:r>
          </a:p>
        </p:txBody>
      </p:sp>
      <p:sp>
        <p:nvSpPr>
          <p:cNvPr id="3" name="Rectangle 2"/>
          <p:cNvSpPr/>
          <p:nvPr/>
        </p:nvSpPr>
        <p:spPr>
          <a:xfrm>
            <a:off x="461991" y="1835931"/>
            <a:ext cx="6096000" cy="2031325"/>
          </a:xfrm>
          <a:prstGeom prst="rect">
            <a:avLst/>
          </a:prstGeom>
        </p:spPr>
        <p:txBody>
          <a:bodyPr>
            <a:spAutoFit/>
          </a:bodyPr>
          <a:lstStyle/>
          <a:p>
            <a:r>
              <a:rPr lang="en-US" dirty="0">
                <a:solidFill>
                  <a:schemeClr val="bg1"/>
                </a:solidFill>
                <a:latin typeface="Calibri" panose="020F0502020204030204" pitchFamily="34" charset="0"/>
              </a:rPr>
              <a:t>Ezekiel prophesied against women who, by divination led people away from God and gave them a false sense of security.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brought destruction upon those who might otherwise live (spiritually) and held up and sustained those who ought to have been condemned. They promised prosperity and freedom which they could not deliver.</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966" y="1443056"/>
            <a:ext cx="2636025" cy="3094074"/>
          </a:xfrm>
          <a:prstGeom prst="rect">
            <a:avLst/>
          </a:prstGeom>
        </p:spPr>
      </p:pic>
      <p:pic>
        <p:nvPicPr>
          <p:cNvPr id="3076" name="Picture 4" descr="https://www.thebmc.co.uk/Handlers/ArticleImageHandler.ashx?id=7003&amp;index=0&amp;w=605&amp;h=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88" y="4351245"/>
            <a:ext cx="2871330" cy="222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Even the Most Righteous Could Not Save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14:14</a:t>
            </a:r>
          </a:p>
        </p:txBody>
      </p:sp>
      <p:sp>
        <p:nvSpPr>
          <p:cNvPr id="8" name="Rectangle 7"/>
          <p:cNvSpPr/>
          <p:nvPr/>
        </p:nvSpPr>
        <p:spPr>
          <a:xfrm>
            <a:off x="247182" y="2597755"/>
            <a:ext cx="3920781" cy="2031325"/>
          </a:xfrm>
          <a:prstGeom prst="rect">
            <a:avLst/>
          </a:prstGeom>
        </p:spPr>
        <p:txBody>
          <a:bodyPr wrap="square">
            <a:spAutoFit/>
          </a:bodyPr>
          <a:lstStyle/>
          <a:p>
            <a:r>
              <a:rPr lang="en-US" dirty="0">
                <a:solidFill>
                  <a:schemeClr val="bg1"/>
                </a:solidFill>
              </a:rPr>
              <a:t>The Lord told them He would not counsel them until they stopped seeking answers from idols as well. He emphasized that each individual must be righteous in order to endure the coming judgments and that they could not rely on their leaders’ righteousness</a:t>
            </a:r>
            <a:endParaRPr lang="en-US" dirty="0">
              <a:solidFill>
                <a:schemeClr val="bg1"/>
              </a:solidFill>
              <a:latin typeface="Calibri" panose="020F0502020204030204" pitchFamily="34" charset="0"/>
            </a:endParaRPr>
          </a:p>
        </p:txBody>
      </p:sp>
      <p:sp>
        <p:nvSpPr>
          <p:cNvPr id="5" name="Rectangle 4"/>
          <p:cNvSpPr/>
          <p:nvPr/>
        </p:nvSpPr>
        <p:spPr>
          <a:xfrm>
            <a:off x="7162802" y="684305"/>
            <a:ext cx="4621763" cy="923330"/>
          </a:xfrm>
          <a:prstGeom prst="rect">
            <a:avLst/>
          </a:prstGeom>
        </p:spPr>
        <p:txBody>
          <a:bodyPr wrap="square">
            <a:spAutoFit/>
          </a:bodyPr>
          <a:lstStyle/>
          <a:p>
            <a:r>
              <a:rPr lang="en-US" dirty="0">
                <a:solidFill>
                  <a:srgbClr val="FFFF00"/>
                </a:solidFill>
              </a:rPr>
              <a:t>“And if the prophet be deceived when he hath spoken a thing, I the Lord have </a:t>
            </a:r>
            <a:r>
              <a:rPr lang="en-US" i="1" dirty="0">
                <a:solidFill>
                  <a:srgbClr val="FFFF00"/>
                </a:solidFill>
              </a:rPr>
              <a:t>not</a:t>
            </a:r>
            <a:r>
              <a:rPr lang="en-US" dirty="0">
                <a:solidFill>
                  <a:srgbClr val="FFFF00"/>
                </a:solidFill>
              </a:rPr>
              <a:t> deceived that prophet.” JST 14:9</a:t>
            </a:r>
            <a:endParaRPr lang="en-US" i="1" dirty="0">
              <a:solidFill>
                <a:srgbClr val="FFFF00"/>
              </a:solidFill>
            </a:endParaRPr>
          </a:p>
        </p:txBody>
      </p:sp>
      <p:sp>
        <p:nvSpPr>
          <p:cNvPr id="4" name="Rectangle 3"/>
          <p:cNvSpPr/>
          <p:nvPr/>
        </p:nvSpPr>
        <p:spPr>
          <a:xfrm>
            <a:off x="171787" y="654531"/>
            <a:ext cx="6096000" cy="1200329"/>
          </a:xfrm>
          <a:prstGeom prst="rect">
            <a:avLst/>
          </a:prstGeom>
        </p:spPr>
        <p:txBody>
          <a:bodyPr>
            <a:spAutoFit/>
          </a:bodyPr>
          <a:lstStyle/>
          <a:p>
            <a:r>
              <a:rPr lang="en-US" i="1" dirty="0">
                <a:solidFill>
                  <a:srgbClr val="FFFF00"/>
                </a:solidFill>
                <a:latin typeface="Palatino"/>
              </a:rPr>
              <a:t>And if the prophet be deceived when he hath spoken a thing, I the </a:t>
            </a:r>
            <a:r>
              <a:rPr lang="en-US" i="1" cap="small" dirty="0">
                <a:solidFill>
                  <a:srgbClr val="FFFF00"/>
                </a:solidFill>
                <a:latin typeface="Palatino"/>
              </a:rPr>
              <a:t>Lord</a:t>
            </a:r>
            <a:r>
              <a:rPr lang="en-US" i="1" dirty="0">
                <a:solidFill>
                  <a:srgbClr val="FFFF00"/>
                </a:solidFill>
                <a:latin typeface="Palatino"/>
              </a:rPr>
              <a:t> have deceived that prophet, and I will stretch out my hand upon him, and will destroy him from the midst of my people Israel.</a:t>
            </a:r>
            <a:endParaRPr lang="en-US" i="1" dirty="0">
              <a:solidFill>
                <a:srgbClr val="FFFF00"/>
              </a:solidFill>
            </a:endParaRPr>
          </a:p>
        </p:txBody>
      </p:sp>
      <p:sp>
        <p:nvSpPr>
          <p:cNvPr id="7" name="Rectangle 6"/>
          <p:cNvSpPr/>
          <p:nvPr/>
        </p:nvSpPr>
        <p:spPr>
          <a:xfrm>
            <a:off x="2004484" y="5451744"/>
            <a:ext cx="6096000" cy="923330"/>
          </a:xfrm>
          <a:prstGeom prst="rect">
            <a:avLst/>
          </a:prstGeom>
        </p:spPr>
        <p:txBody>
          <a:bodyPr>
            <a:spAutoFit/>
          </a:bodyPr>
          <a:lstStyle/>
          <a:p>
            <a:r>
              <a:rPr lang="en-US" dirty="0">
                <a:solidFill>
                  <a:schemeClr val="bg1"/>
                </a:solidFill>
                <a:latin typeface="Calibri" panose="020F0502020204030204" pitchFamily="34" charset="0"/>
              </a:rPr>
              <a:t>All people stand or fall in accordance with their own actions and cannot rely on the righteousness of others</a:t>
            </a:r>
          </a:p>
          <a:p>
            <a:r>
              <a:rPr lang="en-US" dirty="0">
                <a:solidFill>
                  <a:schemeClr val="bg1"/>
                </a:solidFill>
                <a:latin typeface="Calibri" panose="020F0502020204030204" pitchFamily="34" charset="0"/>
              </a:rPr>
              <a:t>See Luke 16:19-31* </a:t>
            </a:r>
            <a:endParaRPr lang="en-US" dirty="0">
              <a:solidFill>
                <a:schemeClr val="bg1"/>
              </a:solidFill>
            </a:endParaRPr>
          </a:p>
        </p:txBody>
      </p:sp>
      <p:grpSp>
        <p:nvGrpSpPr>
          <p:cNvPr id="12" name="Group 11"/>
          <p:cNvGrpSpPr/>
          <p:nvPr/>
        </p:nvGrpSpPr>
        <p:grpSpPr>
          <a:xfrm>
            <a:off x="7413822" y="4079297"/>
            <a:ext cx="3108644" cy="2714626"/>
            <a:chOff x="7413822" y="4079297"/>
            <a:chExt cx="3108644" cy="2714626"/>
          </a:xfrm>
        </p:grpSpPr>
        <p:sp>
          <p:nvSpPr>
            <p:cNvPr id="10" name="Rectangle 9"/>
            <p:cNvSpPr/>
            <p:nvPr/>
          </p:nvSpPr>
          <p:spPr>
            <a:xfrm>
              <a:off x="7413822" y="4169755"/>
              <a:ext cx="1528720" cy="369332"/>
            </a:xfrm>
            <a:prstGeom prst="rect">
              <a:avLst/>
            </a:prstGeom>
          </p:spPr>
          <p:txBody>
            <a:bodyPr wrap="square">
              <a:spAutoFit/>
            </a:bodyPr>
            <a:lstStyle/>
            <a:p>
              <a:pPr algn="ctr"/>
              <a:r>
                <a:rPr lang="en-US" dirty="0">
                  <a:solidFill>
                    <a:schemeClr val="bg1"/>
                  </a:solidFill>
                  <a:latin typeface="Calibri" panose="020F0502020204030204" pitchFamily="34" charset="0"/>
                </a:rPr>
                <a:t>Job</a:t>
              </a:r>
            </a:p>
          </p:txBody>
        </p:sp>
        <p:pic>
          <p:nvPicPr>
            <p:cNvPr id="2054" name="Picture 6" descr="http://www.catholic-saints.net/misc/images/the-catholic-bible/j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841" y="4079297"/>
              <a:ext cx="1952625" cy="27146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496752" y="2404340"/>
            <a:ext cx="3134375" cy="2579840"/>
            <a:chOff x="4496752" y="2404340"/>
            <a:chExt cx="3134375" cy="2579840"/>
          </a:xfrm>
        </p:grpSpPr>
        <p:pic>
          <p:nvPicPr>
            <p:cNvPr id="2052" name="Picture 4" descr="http://i1134.photobucket.com/albums/m620/patco6/Religious/n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752" y="2784089"/>
              <a:ext cx="3134375" cy="22000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429759" y="2404340"/>
              <a:ext cx="1528720" cy="369332"/>
            </a:xfrm>
            <a:prstGeom prst="rect">
              <a:avLst/>
            </a:prstGeom>
          </p:spPr>
          <p:txBody>
            <a:bodyPr wrap="square">
              <a:spAutoFit/>
            </a:bodyPr>
            <a:lstStyle/>
            <a:p>
              <a:pPr algn="ctr"/>
              <a:r>
                <a:rPr lang="en-US" dirty="0">
                  <a:solidFill>
                    <a:schemeClr val="bg1"/>
                  </a:solidFill>
                  <a:latin typeface="Calibri" panose="020F0502020204030204" pitchFamily="34" charset="0"/>
                </a:rPr>
                <a:t>Noah</a:t>
              </a:r>
            </a:p>
          </p:txBody>
        </p:sp>
      </p:grpSp>
      <p:grpSp>
        <p:nvGrpSpPr>
          <p:cNvPr id="9" name="Group 8"/>
          <p:cNvGrpSpPr/>
          <p:nvPr/>
        </p:nvGrpSpPr>
        <p:grpSpPr>
          <a:xfrm>
            <a:off x="8526142" y="1552612"/>
            <a:ext cx="2479210" cy="2198609"/>
            <a:chOff x="8942542" y="1816611"/>
            <a:chExt cx="2479210" cy="2198609"/>
          </a:xfrm>
        </p:grpSpPr>
        <p:pic>
          <p:nvPicPr>
            <p:cNvPr id="2050" name="Picture 2" descr="https://volgdeboereninzuidafrika.files.wordpress.com/2012/07/800-daniel-prayer114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2542" y="2155812"/>
              <a:ext cx="2479210" cy="1859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510234" y="1816611"/>
              <a:ext cx="1528720" cy="369332"/>
            </a:xfrm>
            <a:prstGeom prst="rect">
              <a:avLst/>
            </a:prstGeom>
          </p:spPr>
          <p:txBody>
            <a:bodyPr wrap="square">
              <a:spAutoFit/>
            </a:bodyPr>
            <a:lstStyle/>
            <a:p>
              <a:pPr algn="ctr"/>
              <a:r>
                <a:rPr lang="en-US" dirty="0">
                  <a:solidFill>
                    <a:schemeClr val="bg1"/>
                  </a:solidFill>
                  <a:latin typeface="Calibri" panose="020F0502020204030204" pitchFamily="34" charset="0"/>
                </a:rPr>
                <a:t>Daniel</a:t>
              </a:r>
            </a:p>
          </p:txBody>
        </p:sp>
      </p:grpSp>
    </p:spTree>
    <p:extLst>
      <p:ext uri="{BB962C8B-B14F-4D97-AF65-F5344CB8AC3E}">
        <p14:creationId xmlns:p14="http://schemas.microsoft.com/office/powerpoint/2010/main" val="17302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5" grpId="0"/>
      <p:bldP spid="5" grpId="1"/>
      <p:bldP spid="4" grpId="0"/>
      <p:bldP spid="4"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Good For Nothing Vines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15</a:t>
            </a:r>
          </a:p>
        </p:txBody>
      </p:sp>
      <p:sp>
        <p:nvSpPr>
          <p:cNvPr id="7" name="Rectangle 6"/>
          <p:cNvSpPr/>
          <p:nvPr/>
        </p:nvSpPr>
        <p:spPr>
          <a:xfrm>
            <a:off x="792372" y="1198721"/>
            <a:ext cx="6096000" cy="369332"/>
          </a:xfrm>
          <a:prstGeom prst="rect">
            <a:avLst/>
          </a:prstGeom>
        </p:spPr>
        <p:txBody>
          <a:bodyPr>
            <a:spAutoFit/>
          </a:bodyPr>
          <a:lstStyle/>
          <a:p>
            <a:r>
              <a:rPr lang="en-US" dirty="0">
                <a:solidFill>
                  <a:schemeClr val="bg1"/>
                </a:solidFill>
                <a:latin typeface="Calibri" panose="020F0502020204030204" pitchFamily="34" charset="0"/>
              </a:rPr>
              <a:t>Compare Isaiah 5:1-25</a:t>
            </a:r>
            <a:endParaRPr lang="en-US" dirty="0">
              <a:solidFill>
                <a:schemeClr val="bg1"/>
              </a:solidFill>
            </a:endParaRPr>
          </a:p>
        </p:txBody>
      </p:sp>
      <p:sp>
        <p:nvSpPr>
          <p:cNvPr id="3" name="Rectangle 2"/>
          <p:cNvSpPr/>
          <p:nvPr/>
        </p:nvSpPr>
        <p:spPr>
          <a:xfrm>
            <a:off x="4855535" y="1323012"/>
            <a:ext cx="6096000" cy="646331"/>
          </a:xfrm>
          <a:prstGeom prst="rect">
            <a:avLst/>
          </a:prstGeom>
        </p:spPr>
        <p:txBody>
          <a:bodyPr>
            <a:spAutoFit/>
          </a:bodyPr>
          <a:lstStyle/>
          <a:p>
            <a:r>
              <a:rPr lang="en-US" dirty="0">
                <a:solidFill>
                  <a:schemeClr val="bg1"/>
                </a:solidFill>
                <a:latin typeface="Calibri" panose="020F0502020204030204" pitchFamily="34" charset="0"/>
              </a:rPr>
              <a:t>Though they had been set up as the Lord’s vineyard to produce fruit, they did not produce and were of little value.</a:t>
            </a:r>
            <a:endParaRPr lang="en-US" dirty="0">
              <a:solidFill>
                <a:schemeClr val="bg1"/>
              </a:solidFill>
            </a:endParaRPr>
          </a:p>
        </p:txBody>
      </p:sp>
      <p:sp>
        <p:nvSpPr>
          <p:cNvPr id="13" name="Rectangle 12"/>
          <p:cNvSpPr/>
          <p:nvPr/>
        </p:nvSpPr>
        <p:spPr>
          <a:xfrm>
            <a:off x="370184" y="3015765"/>
            <a:ext cx="6096000" cy="2031325"/>
          </a:xfrm>
          <a:prstGeom prst="rect">
            <a:avLst/>
          </a:prstGeom>
        </p:spPr>
        <p:txBody>
          <a:bodyPr>
            <a:spAutoFit/>
          </a:bodyPr>
          <a:lstStyle/>
          <a:p>
            <a:r>
              <a:rPr lang="en-US" dirty="0">
                <a:solidFill>
                  <a:schemeClr val="bg1"/>
                </a:solidFill>
                <a:latin typeface="Calibri" panose="020F0502020204030204" pitchFamily="34" charset="0"/>
              </a:rPr>
              <a:t>“The worthlessness of a vine save only for its fruit was set forth by the Lord through His prophet; and truly it is so, that the wood of the grape plant is fit for nothing but burning; the whole vine as wood is inferior to a branch from a forest tree.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Israel is represented as such a vine, precious if but fruitful, otherwise nothing but fuel and that of poor quality.”</a:t>
            </a:r>
            <a:endParaRPr lang="en-US" dirty="0">
              <a:solidFill>
                <a:schemeClr val="bg1"/>
              </a:solidFill>
            </a:endParaRPr>
          </a:p>
        </p:txBody>
      </p:sp>
      <p:pic>
        <p:nvPicPr>
          <p:cNvPr id="5124" name="Picture 4" descr="http://www.winesandvines.com/content/image/wv/wv-2016-03-08_PGG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184" y="2246041"/>
            <a:ext cx="5485352" cy="383898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019107" y="690581"/>
            <a:ext cx="6096000" cy="369332"/>
          </a:xfrm>
          <a:prstGeom prst="rect">
            <a:avLst/>
          </a:prstGeom>
        </p:spPr>
        <p:txBody>
          <a:bodyPr>
            <a:spAutoFit/>
          </a:bodyPr>
          <a:lstStyle/>
          <a:p>
            <a:r>
              <a:rPr lang="en-US" dirty="0">
                <a:solidFill>
                  <a:schemeClr val="bg1"/>
                </a:solidFill>
                <a:latin typeface="Calibri" panose="020F0502020204030204" pitchFamily="34" charset="0"/>
              </a:rPr>
              <a:t>Vines, or vineyard = Children of Israel</a:t>
            </a:r>
            <a:endParaRPr lang="en-US" dirty="0">
              <a:solidFill>
                <a:schemeClr val="bg1"/>
              </a:solidFill>
            </a:endParaRPr>
          </a:p>
        </p:txBody>
      </p:sp>
      <p:pic>
        <p:nvPicPr>
          <p:cNvPr id="5126" name="Picture 6" descr="https://encrypted-tbn0.gstatic.com/images?q=tbn:ANd9GcSQ-vf-mtKhAZqsUwEkS3Pj9dbPmifQCiwHkvkJxqvMYJMsb2dP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84" y="2232441"/>
            <a:ext cx="5485352" cy="385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Relationships—Judah’s Iniquities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16</a:t>
            </a:r>
          </a:p>
        </p:txBody>
      </p:sp>
      <p:sp>
        <p:nvSpPr>
          <p:cNvPr id="7" name="Rectangle 6"/>
          <p:cNvSpPr/>
          <p:nvPr/>
        </p:nvSpPr>
        <p:spPr>
          <a:xfrm>
            <a:off x="239479" y="876463"/>
            <a:ext cx="3396856" cy="3416320"/>
          </a:xfrm>
          <a:prstGeom prst="rect">
            <a:avLst/>
          </a:prstGeom>
        </p:spPr>
        <p:txBody>
          <a:bodyPr wrap="square">
            <a:spAutoFit/>
          </a:bodyPr>
          <a:lstStyle/>
          <a:p>
            <a:r>
              <a:rPr lang="en-US" dirty="0">
                <a:solidFill>
                  <a:schemeClr val="bg1"/>
                </a:solidFill>
              </a:rPr>
              <a:t> “Thy navel [umbilical cord] was not cut” =  they were still being nourished in their wickedness by the degrading practices of their heathen neighbors who had given them birth in iniquity.</a:t>
            </a:r>
          </a:p>
          <a:p>
            <a:endParaRPr lang="en-US" dirty="0">
              <a:solidFill>
                <a:schemeClr val="bg1"/>
              </a:solidFill>
            </a:endParaRPr>
          </a:p>
          <a:p>
            <a:r>
              <a:rPr lang="en-US" dirty="0">
                <a:solidFill>
                  <a:schemeClr val="bg1"/>
                </a:solidFill>
              </a:rPr>
              <a:t>Neither were they “washed … salted … nor swaddled” =  They had not been cleansed from the corruptions they had obtained from their parents.</a:t>
            </a:r>
          </a:p>
        </p:txBody>
      </p:sp>
      <p:sp>
        <p:nvSpPr>
          <p:cNvPr id="4" name="Rectangle 3"/>
          <p:cNvSpPr/>
          <p:nvPr/>
        </p:nvSpPr>
        <p:spPr>
          <a:xfrm>
            <a:off x="2647507" y="5011340"/>
            <a:ext cx="7783612" cy="1200329"/>
          </a:xfrm>
          <a:prstGeom prst="rect">
            <a:avLst/>
          </a:prstGeom>
        </p:spPr>
        <p:txBody>
          <a:bodyPr wrap="square">
            <a:spAutoFit/>
          </a:bodyPr>
          <a:lstStyle/>
          <a:p>
            <a:r>
              <a:rPr lang="en-US" dirty="0">
                <a:solidFill>
                  <a:schemeClr val="bg1"/>
                </a:solidFill>
                <a:latin typeface="Calibri" panose="020F0502020204030204" pitchFamily="34" charset="0"/>
              </a:rPr>
              <a:t>Worse than a Harlot:</a:t>
            </a:r>
          </a:p>
          <a:p>
            <a:r>
              <a:rPr lang="en-US" dirty="0">
                <a:solidFill>
                  <a:schemeClr val="bg1"/>
                </a:solidFill>
                <a:latin typeface="Calibri" panose="020F0502020204030204" pitchFamily="34" charset="0"/>
              </a:rPr>
              <a:t>A harlot takes presents from her lovers, and that is her motivation; in Judah’s case, not only did she not receive such presents from her lovers (the false gods gave no benefits to Israel) but instead she gave the presents to her lovers.</a:t>
            </a:r>
            <a:endParaRPr lang="en-US" dirty="0">
              <a:solidFill>
                <a:schemeClr val="bg1"/>
              </a:solidFill>
            </a:endParaRPr>
          </a:p>
        </p:txBody>
      </p:sp>
      <p:sp>
        <p:nvSpPr>
          <p:cNvPr id="5" name="Rectangle 4"/>
          <p:cNvSpPr/>
          <p:nvPr/>
        </p:nvSpPr>
        <p:spPr>
          <a:xfrm>
            <a:off x="6302262" y="1153462"/>
            <a:ext cx="5733793" cy="3693319"/>
          </a:xfrm>
          <a:prstGeom prst="rect">
            <a:avLst/>
          </a:prstGeom>
        </p:spPr>
        <p:txBody>
          <a:bodyPr wrap="square">
            <a:spAutoFit/>
          </a:bodyPr>
          <a:lstStyle/>
          <a:p>
            <a:r>
              <a:rPr lang="en-US" i="1" dirty="0">
                <a:solidFill>
                  <a:schemeClr val="bg1"/>
                </a:solidFill>
              </a:rPr>
              <a:t>Mother</a:t>
            </a:r>
            <a:r>
              <a:rPr lang="en-US" dirty="0">
                <a:solidFill>
                  <a:schemeClr val="bg1"/>
                </a:solidFill>
              </a:rPr>
              <a:t> and </a:t>
            </a:r>
            <a:r>
              <a:rPr lang="en-US" i="1" dirty="0">
                <a:solidFill>
                  <a:schemeClr val="bg1"/>
                </a:solidFill>
              </a:rPr>
              <a:t>father</a:t>
            </a:r>
            <a:r>
              <a:rPr lang="en-US" dirty="0">
                <a:solidFill>
                  <a:schemeClr val="bg1"/>
                </a:solidFill>
              </a:rPr>
              <a:t> =  the Hittites and Amorites who were leaders in Canaanite idolatry. </a:t>
            </a:r>
          </a:p>
          <a:p>
            <a:endParaRPr lang="en-US" dirty="0">
              <a:solidFill>
                <a:schemeClr val="bg1"/>
              </a:solidFill>
            </a:endParaRPr>
          </a:p>
          <a:p>
            <a:r>
              <a:rPr lang="en-US" i="1" dirty="0">
                <a:solidFill>
                  <a:schemeClr val="bg1"/>
                </a:solidFill>
              </a:rPr>
              <a:t>Daughter</a:t>
            </a:r>
            <a:r>
              <a:rPr lang="en-US" dirty="0">
                <a:solidFill>
                  <a:schemeClr val="bg1"/>
                </a:solidFill>
              </a:rPr>
              <a:t> = Jerusalem, a representative of Judah or Israel. </a:t>
            </a:r>
          </a:p>
          <a:p>
            <a:endParaRPr lang="en-US" dirty="0">
              <a:solidFill>
                <a:schemeClr val="bg1"/>
              </a:solidFill>
            </a:endParaRPr>
          </a:p>
          <a:p>
            <a:r>
              <a:rPr lang="en-US" i="1" dirty="0">
                <a:solidFill>
                  <a:schemeClr val="bg1"/>
                </a:solidFill>
              </a:rPr>
              <a:t>Husband</a:t>
            </a:r>
            <a:r>
              <a:rPr lang="en-US" dirty="0">
                <a:solidFill>
                  <a:schemeClr val="bg1"/>
                </a:solidFill>
              </a:rPr>
              <a:t> = Lord. (The antecedents of both </a:t>
            </a:r>
            <a:r>
              <a:rPr lang="en-US" i="1" dirty="0">
                <a:solidFill>
                  <a:schemeClr val="bg1"/>
                </a:solidFill>
              </a:rPr>
              <a:t>that</a:t>
            </a:r>
            <a:r>
              <a:rPr lang="en-US" dirty="0">
                <a:solidFill>
                  <a:schemeClr val="bg1"/>
                </a:solidFill>
              </a:rPr>
              <a:t> and </a:t>
            </a:r>
            <a:r>
              <a:rPr lang="en-US" i="1" dirty="0">
                <a:solidFill>
                  <a:schemeClr val="bg1"/>
                </a:solidFill>
              </a:rPr>
              <a:t>her</a:t>
            </a:r>
            <a:r>
              <a:rPr lang="en-US" dirty="0">
                <a:solidFill>
                  <a:schemeClr val="bg1"/>
                </a:solidFill>
              </a:rPr>
              <a:t> are “daughter,” not “mother.”)</a:t>
            </a:r>
          </a:p>
          <a:p>
            <a:endParaRPr lang="en-US" dirty="0">
              <a:solidFill>
                <a:schemeClr val="bg1"/>
              </a:solidFill>
            </a:endParaRPr>
          </a:p>
          <a:p>
            <a:r>
              <a:rPr lang="en-US" i="1" dirty="0">
                <a:solidFill>
                  <a:schemeClr val="bg1"/>
                </a:solidFill>
              </a:rPr>
              <a:t>Children</a:t>
            </a:r>
            <a:r>
              <a:rPr lang="en-US" dirty="0">
                <a:solidFill>
                  <a:schemeClr val="bg1"/>
                </a:solidFill>
              </a:rPr>
              <a:t> = were offered in sacrifice to </a:t>
            </a:r>
            <a:r>
              <a:rPr lang="en-US" dirty="0" err="1">
                <a:solidFill>
                  <a:schemeClr val="bg1"/>
                </a:solidFill>
              </a:rPr>
              <a:t>Molech</a:t>
            </a:r>
            <a:r>
              <a:rPr lang="en-US" dirty="0">
                <a:solidFill>
                  <a:schemeClr val="bg1"/>
                </a:solidFill>
              </a:rPr>
              <a:t> as part of heathen worship. </a:t>
            </a:r>
          </a:p>
          <a:p>
            <a:endParaRPr lang="en-US" dirty="0">
              <a:solidFill>
                <a:schemeClr val="bg1"/>
              </a:solidFill>
            </a:endParaRPr>
          </a:p>
          <a:p>
            <a:r>
              <a:rPr lang="en-US" i="1" dirty="0">
                <a:solidFill>
                  <a:schemeClr val="bg1"/>
                </a:solidFill>
              </a:rPr>
              <a:t>Sisters</a:t>
            </a:r>
            <a:r>
              <a:rPr lang="en-US" dirty="0">
                <a:solidFill>
                  <a:schemeClr val="bg1"/>
                </a:solidFill>
              </a:rPr>
              <a:t> = Samaria and Sodom. They and Jerusalem were all motivated by the same spirit of idolatry.</a:t>
            </a:r>
          </a:p>
        </p:txBody>
      </p:sp>
      <p:pic>
        <p:nvPicPr>
          <p:cNvPr id="6146" name="Picture 2" descr="http://www.womeninthebible.net/images/olive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270144"/>
            <a:ext cx="23812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 His Constant Care "/>
          <p:cNvPicPr>
            <a:picLocks noChangeAspect="1" noChangeArrowheads="1"/>
          </p:cNvPicPr>
          <p:nvPr/>
        </p:nvPicPr>
        <p:blipFill rotWithShape="1">
          <a:blip r:embed="rId4">
            <a:extLst>
              <a:ext uri="{28A0092B-C50C-407E-A947-70E740481C1C}">
                <a14:useLocalDpi xmlns:a14="http://schemas.microsoft.com/office/drawing/2010/main" val="0"/>
              </a:ext>
            </a:extLst>
          </a:blip>
          <a:srcRect l="49823" t="42403" r="24116" b="29689"/>
          <a:stretch/>
        </p:blipFill>
        <p:spPr bwMode="auto">
          <a:xfrm>
            <a:off x="840233" y="4614529"/>
            <a:ext cx="1067243" cy="133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Do Not Seek Deliverance From Egypt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17</a:t>
            </a:r>
          </a:p>
        </p:txBody>
      </p:sp>
      <p:sp>
        <p:nvSpPr>
          <p:cNvPr id="7" name="Rectangle 6"/>
          <p:cNvSpPr/>
          <p:nvPr/>
        </p:nvSpPr>
        <p:spPr>
          <a:xfrm>
            <a:off x="239479" y="876463"/>
            <a:ext cx="3396856" cy="369332"/>
          </a:xfrm>
          <a:prstGeom prst="rect">
            <a:avLst/>
          </a:prstGeom>
        </p:spPr>
        <p:txBody>
          <a:bodyPr wrap="square">
            <a:spAutoFit/>
          </a:bodyPr>
          <a:lstStyle/>
          <a:p>
            <a:r>
              <a:rPr lang="en-US" dirty="0">
                <a:solidFill>
                  <a:schemeClr val="bg1"/>
                </a:solidFill>
              </a:rPr>
              <a:t>High </a:t>
            </a:r>
            <a:r>
              <a:rPr lang="en-US" dirty="0" err="1">
                <a:solidFill>
                  <a:schemeClr val="bg1"/>
                </a:solidFill>
              </a:rPr>
              <a:t>Ceders</a:t>
            </a:r>
            <a:r>
              <a:rPr lang="en-US" dirty="0">
                <a:solidFill>
                  <a:schemeClr val="bg1"/>
                </a:solidFill>
              </a:rPr>
              <a:t> = Jews</a:t>
            </a:r>
          </a:p>
        </p:txBody>
      </p:sp>
      <p:sp>
        <p:nvSpPr>
          <p:cNvPr id="5" name="Rectangle 4"/>
          <p:cNvSpPr/>
          <p:nvPr/>
        </p:nvSpPr>
        <p:spPr>
          <a:xfrm>
            <a:off x="5741011" y="2381509"/>
            <a:ext cx="5733793" cy="2308324"/>
          </a:xfrm>
          <a:prstGeom prst="rect">
            <a:avLst/>
          </a:prstGeom>
        </p:spPr>
        <p:txBody>
          <a:bodyPr wrap="square">
            <a:spAutoFit/>
          </a:bodyPr>
          <a:lstStyle/>
          <a:p>
            <a:r>
              <a:rPr lang="en-US" dirty="0">
                <a:solidFill>
                  <a:schemeClr val="bg1"/>
                </a:solidFill>
              </a:rPr>
              <a:t>Highest Branch = Zedekiah</a:t>
            </a:r>
          </a:p>
          <a:p>
            <a:endParaRPr lang="en-US" dirty="0">
              <a:solidFill>
                <a:schemeClr val="bg1"/>
              </a:solidFill>
            </a:endParaRPr>
          </a:p>
          <a:p>
            <a:r>
              <a:rPr lang="en-US" dirty="0">
                <a:solidFill>
                  <a:schemeClr val="bg1"/>
                </a:solidFill>
              </a:rPr>
              <a:t>Tender one = one of his sons, </a:t>
            </a:r>
            <a:r>
              <a:rPr lang="en-US" dirty="0" err="1">
                <a:solidFill>
                  <a:schemeClr val="bg1"/>
                </a:solidFill>
              </a:rPr>
              <a:t>Mulek</a:t>
            </a:r>
            <a:r>
              <a:rPr lang="en-US" dirty="0">
                <a:solidFill>
                  <a:schemeClr val="bg1"/>
                </a:solidFill>
              </a:rPr>
              <a:t> = whom the Lord brought out and planted him and his company upon the choice land of America, which He had given unto a remnant of the tribe of Joseph for an inheritance, in fulfillment of the blessing of Jacob and Moses upon the head of that tribe. (12)</a:t>
            </a:r>
          </a:p>
        </p:txBody>
      </p:sp>
      <p:pic>
        <p:nvPicPr>
          <p:cNvPr id="8194" name="Picture 2" descr="https://upload.wikimedia.org/wikipedia/commons/thumb/1/14/Zedekiah.jpg/220px-Zedek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61" y="1984210"/>
            <a:ext cx="3305254" cy="321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3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Men Will Be Punished For Their Own Sins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(13)</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18</a:t>
            </a:r>
          </a:p>
        </p:txBody>
      </p:sp>
      <p:sp>
        <p:nvSpPr>
          <p:cNvPr id="3" name="Rectangle 2"/>
          <p:cNvSpPr/>
          <p:nvPr/>
        </p:nvSpPr>
        <p:spPr>
          <a:xfrm>
            <a:off x="2218660" y="983393"/>
            <a:ext cx="8658447" cy="3416320"/>
          </a:xfrm>
          <a:prstGeom prst="rect">
            <a:avLst/>
          </a:prstGeom>
        </p:spPr>
        <p:txBody>
          <a:bodyPr wrap="square">
            <a:spAutoFit/>
          </a:bodyPr>
          <a:lstStyle/>
          <a:p>
            <a:pPr fontAlgn="base"/>
            <a:r>
              <a:rPr lang="en-US" sz="2400" dirty="0">
                <a:solidFill>
                  <a:schemeClr val="bg1"/>
                </a:solidFill>
              </a:rPr>
              <a:t>“All are free to choose, of course, and we would not have it otherwise. Unfortunately, however, when some choose slackness, they are choosing not only for themselves, but for the next generation and the next. </a:t>
            </a:r>
          </a:p>
          <a:p>
            <a:pPr fontAlgn="base"/>
            <a:r>
              <a:rPr lang="en-US" sz="2400" dirty="0">
                <a:solidFill>
                  <a:schemeClr val="bg1"/>
                </a:solidFill>
              </a:rPr>
              <a:t>Small equivocations in parents can produce large deviations in their children! Earlier generations in a family may have reflected dedication, while some in the current generation evidence equivocation. Sadly, in the next, some may choose dissension, as erosion takes its toll”</a:t>
            </a:r>
          </a:p>
        </p:txBody>
      </p:sp>
      <p:grpSp>
        <p:nvGrpSpPr>
          <p:cNvPr id="11" name="Group 10"/>
          <p:cNvGrpSpPr/>
          <p:nvPr/>
        </p:nvGrpSpPr>
        <p:grpSpPr>
          <a:xfrm>
            <a:off x="7361853" y="3987137"/>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90879" y="1200855"/>
              <a:ext cx="2293346" cy="923330"/>
            </a:xfrm>
            <a:prstGeom prst="rect">
              <a:avLst/>
            </a:prstGeom>
          </p:spPr>
          <p:txBody>
            <a:bodyPr wrap="square">
              <a:spAutoFit/>
            </a:bodyPr>
            <a:lstStyle/>
            <a:p>
              <a:pPr algn="ctr"/>
              <a:r>
                <a:rPr lang="en-US" b="1" dirty="0"/>
                <a:t>God will hold us accountable for our own choices</a:t>
              </a:r>
              <a:endParaRPr lang="en-US" i="1"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27" y="1007115"/>
            <a:ext cx="1459606" cy="1826692"/>
          </a:xfrm>
          <a:prstGeom prst="rect">
            <a:avLst/>
          </a:prstGeom>
        </p:spPr>
      </p:pic>
    </p:spTree>
    <p:extLst>
      <p:ext uri="{BB962C8B-B14F-4D97-AF65-F5344CB8AC3E}">
        <p14:creationId xmlns:p14="http://schemas.microsoft.com/office/powerpoint/2010/main" val="37812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Lost Blessings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(14)</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19:1-9; 2 Kings 24:18; 2 Kings 23:31-33</a:t>
            </a:r>
          </a:p>
        </p:txBody>
      </p:sp>
      <p:sp>
        <p:nvSpPr>
          <p:cNvPr id="3" name="Rectangle 2"/>
          <p:cNvSpPr/>
          <p:nvPr/>
        </p:nvSpPr>
        <p:spPr>
          <a:xfrm>
            <a:off x="4811521" y="678507"/>
            <a:ext cx="3471242" cy="369332"/>
          </a:xfrm>
          <a:prstGeom prst="rect">
            <a:avLst/>
          </a:prstGeom>
        </p:spPr>
        <p:txBody>
          <a:bodyPr wrap="square">
            <a:spAutoFit/>
          </a:bodyPr>
          <a:lstStyle/>
          <a:p>
            <a:r>
              <a:rPr lang="en-US" dirty="0">
                <a:solidFill>
                  <a:schemeClr val="bg1"/>
                </a:solidFill>
              </a:rPr>
              <a:t>Because of their foolishness. </a:t>
            </a:r>
          </a:p>
        </p:txBody>
      </p:sp>
      <p:sp>
        <p:nvSpPr>
          <p:cNvPr id="4" name="Rectangle 3"/>
          <p:cNvSpPr/>
          <p:nvPr/>
        </p:nvSpPr>
        <p:spPr>
          <a:xfrm>
            <a:off x="5646630" y="1264147"/>
            <a:ext cx="6096000" cy="4801314"/>
          </a:xfrm>
          <a:prstGeom prst="rect">
            <a:avLst/>
          </a:prstGeom>
        </p:spPr>
        <p:txBody>
          <a:bodyPr>
            <a:spAutoFit/>
          </a:bodyPr>
          <a:lstStyle/>
          <a:p>
            <a:r>
              <a:rPr lang="en-US" dirty="0">
                <a:solidFill>
                  <a:schemeClr val="bg1"/>
                </a:solidFill>
                <a:latin typeface="Calibri" panose="020F0502020204030204" pitchFamily="34" charset="0"/>
              </a:rPr>
              <a:t>The Allegory:</a:t>
            </a:r>
          </a:p>
          <a:p>
            <a:r>
              <a:rPr lang="en-US" dirty="0">
                <a:solidFill>
                  <a:schemeClr val="bg1"/>
                </a:solidFill>
                <a:latin typeface="Calibri" panose="020F0502020204030204" pitchFamily="34" charset="0"/>
              </a:rPr>
              <a:t>“The lioness, if not the doomed country [Judah], is </a:t>
            </a:r>
            <a:r>
              <a:rPr lang="en-US" dirty="0" err="1">
                <a:solidFill>
                  <a:schemeClr val="bg1"/>
                </a:solidFill>
                <a:latin typeface="Calibri" panose="020F0502020204030204" pitchFamily="34" charset="0"/>
              </a:rPr>
              <a:t>Hamutal</a:t>
            </a:r>
            <a:r>
              <a:rPr lang="en-US" dirty="0">
                <a:solidFill>
                  <a:schemeClr val="bg1"/>
                </a:solidFill>
                <a:latin typeface="Calibri" panose="020F0502020204030204" pitchFamily="34" charset="0"/>
              </a:rPr>
              <a:t>, the mother of Zedekiah.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first of her whelps would then be </a:t>
            </a:r>
            <a:r>
              <a:rPr lang="en-US" dirty="0" err="1">
                <a:solidFill>
                  <a:schemeClr val="bg1"/>
                </a:solidFill>
                <a:latin typeface="Calibri" panose="020F0502020204030204" pitchFamily="34" charset="0"/>
              </a:rPr>
              <a:t>Jehoahaz</a:t>
            </a:r>
            <a:r>
              <a:rPr lang="en-US" dirty="0">
                <a:solidFill>
                  <a:schemeClr val="bg1"/>
                </a:solidFill>
                <a:latin typeface="Calibri" panose="020F0502020204030204" pitchFamily="34" charset="0"/>
              </a:rPr>
              <a:t>, who after reigning for a short time was taken prisoner to Egypt by Pharaoh-</a:t>
            </a:r>
            <a:r>
              <a:rPr lang="en-US" dirty="0" err="1">
                <a:solidFill>
                  <a:schemeClr val="bg1"/>
                </a:solidFill>
                <a:latin typeface="Calibri" panose="020F0502020204030204" pitchFamily="34" charset="0"/>
              </a:rPr>
              <a:t>nechoh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Jehoahaz</a:t>
            </a:r>
            <a:r>
              <a:rPr lang="en-US" dirty="0">
                <a:solidFill>
                  <a:schemeClr val="bg1"/>
                </a:solidFill>
                <a:latin typeface="Calibri" panose="020F0502020204030204" pitchFamily="34" charset="0"/>
              </a:rPr>
              <a:t> was in turn succeeded by </a:t>
            </a:r>
            <a:r>
              <a:rPr lang="en-US" dirty="0" err="1">
                <a:solidFill>
                  <a:schemeClr val="bg1"/>
                </a:solidFill>
                <a:latin typeface="Calibri" panose="020F0502020204030204" pitchFamily="34" charset="0"/>
              </a:rPr>
              <a:t>Jehoiakim</a:t>
            </a:r>
            <a:r>
              <a:rPr lang="en-US" dirty="0">
                <a:solidFill>
                  <a:schemeClr val="bg1"/>
                </a:solidFill>
                <a:latin typeface="Calibri" panose="020F0502020204030204" pitchFamily="34" charset="0"/>
              </a:rPr>
              <a:t>, a son of Josiah by a wife other than </a:t>
            </a:r>
            <a:r>
              <a:rPr lang="en-US" dirty="0" err="1">
                <a:solidFill>
                  <a:schemeClr val="bg1"/>
                </a:solidFill>
                <a:latin typeface="Calibri" panose="020F0502020204030204" pitchFamily="34" charset="0"/>
              </a:rPr>
              <a:t>Hamutal</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Jehoiakim</a:t>
            </a:r>
            <a:r>
              <a:rPr lang="en-US" dirty="0">
                <a:solidFill>
                  <a:schemeClr val="bg1"/>
                </a:solidFill>
                <a:latin typeface="Calibri" panose="020F0502020204030204" pitchFamily="34" charset="0"/>
              </a:rPr>
              <a:t> was succeeded by his son </a:t>
            </a:r>
            <a:r>
              <a:rPr lang="en-US" dirty="0" err="1">
                <a:solidFill>
                  <a:schemeClr val="bg1"/>
                </a:solidFill>
                <a:latin typeface="Calibri" panose="020F0502020204030204" pitchFamily="34" charset="0"/>
              </a:rPr>
              <a:t>Jehoiachin</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the last-named was taken captive by the Babylonians, </a:t>
            </a:r>
            <a:r>
              <a:rPr lang="en-US" dirty="0" err="1">
                <a:solidFill>
                  <a:schemeClr val="bg1"/>
                </a:solidFill>
                <a:latin typeface="Calibri" panose="020F0502020204030204" pitchFamily="34" charset="0"/>
              </a:rPr>
              <a:t>Hamutal’s</a:t>
            </a:r>
            <a:r>
              <a:rPr lang="en-US" dirty="0">
                <a:solidFill>
                  <a:schemeClr val="bg1"/>
                </a:solidFill>
                <a:latin typeface="Calibri" panose="020F0502020204030204" pitchFamily="34" charset="0"/>
              </a:rPr>
              <a:t> second son, Zedekiah, was appointed king in his stead. He must, therefore, be the other ‘whelp’ of the allegory. When taken captive by </a:t>
            </a:r>
            <a:r>
              <a:rPr lang="en-US" dirty="0" err="1">
                <a:solidFill>
                  <a:schemeClr val="bg1"/>
                </a:solidFill>
                <a:latin typeface="Calibri" panose="020F0502020204030204" pitchFamily="34" charset="0"/>
              </a:rPr>
              <a:t>Nebuchadrezzar</a:t>
            </a:r>
            <a:r>
              <a:rPr lang="en-US" dirty="0">
                <a:solidFill>
                  <a:schemeClr val="bg1"/>
                </a:solidFill>
                <a:latin typeface="Calibri" panose="020F0502020204030204" pitchFamily="34" charset="0"/>
              </a:rPr>
              <a:t> and carried to Babylon, Zedekiah fulfilled the requirements of the last two verses.”</a:t>
            </a:r>
            <a:endParaRPr lang="en-US" dirty="0">
              <a:solidFill>
                <a:schemeClr val="bg1"/>
              </a:solidFill>
            </a:endParaRPr>
          </a:p>
        </p:txBody>
      </p:sp>
      <p:pic>
        <p:nvPicPr>
          <p:cNvPr id="19458" name="Picture 2" descr="https://encrypted-tbn3.gstatic.com/images?q=tbn:ANd9GcRT6_OTkyRknj0scgVG8-foEQXA8cotTgaI7uyg-9eEclLqHj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11" y="1851016"/>
            <a:ext cx="4342808" cy="278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Remember the Covenant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(1, 2)</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20</a:t>
            </a:r>
          </a:p>
        </p:txBody>
      </p:sp>
      <p:sp>
        <p:nvSpPr>
          <p:cNvPr id="3" name="Rectangle 2"/>
          <p:cNvSpPr/>
          <p:nvPr/>
        </p:nvSpPr>
        <p:spPr>
          <a:xfrm>
            <a:off x="367111" y="804103"/>
            <a:ext cx="4119829" cy="2308324"/>
          </a:xfrm>
          <a:prstGeom prst="rect">
            <a:avLst/>
          </a:prstGeom>
        </p:spPr>
        <p:txBody>
          <a:bodyPr wrap="square">
            <a:spAutoFit/>
          </a:bodyPr>
          <a:lstStyle/>
          <a:p>
            <a:r>
              <a:rPr lang="en-US" dirty="0">
                <a:solidFill>
                  <a:schemeClr val="bg1"/>
                </a:solidFill>
              </a:rPr>
              <a:t>Some leaders of the Jews in Babylon (where Ezekiel lived in captivity) wanted to receive instruction from the Lord through Ezekiel. </a:t>
            </a:r>
          </a:p>
          <a:p>
            <a:endParaRPr lang="en-US" dirty="0">
              <a:solidFill>
                <a:schemeClr val="bg1"/>
              </a:solidFill>
            </a:endParaRPr>
          </a:p>
          <a:p>
            <a:r>
              <a:rPr lang="en-US" dirty="0">
                <a:solidFill>
                  <a:schemeClr val="bg1"/>
                </a:solidFill>
              </a:rPr>
              <a:t>The Lord called them to repentance for seeking the Lord while also seeking revelation from others gods.</a:t>
            </a:r>
          </a:p>
        </p:txBody>
      </p:sp>
      <p:sp>
        <p:nvSpPr>
          <p:cNvPr id="5" name="Rectangle 4"/>
          <p:cNvSpPr/>
          <p:nvPr/>
        </p:nvSpPr>
        <p:spPr>
          <a:xfrm>
            <a:off x="5075150" y="3646386"/>
            <a:ext cx="6096000" cy="2308324"/>
          </a:xfrm>
          <a:prstGeom prst="rect">
            <a:avLst/>
          </a:prstGeom>
        </p:spPr>
        <p:txBody>
          <a:bodyPr>
            <a:spAutoFit/>
          </a:bodyPr>
          <a:lstStyle/>
          <a:p>
            <a:r>
              <a:rPr lang="en-US" dirty="0">
                <a:solidFill>
                  <a:schemeClr val="bg1"/>
                </a:solidFill>
                <a:latin typeface="Calibri" panose="020F0502020204030204" pitchFamily="34" charset="0"/>
              </a:rPr>
              <a:t>Passing under the rod =  “alludes to the custom of </a:t>
            </a:r>
            <a:r>
              <a:rPr lang="en-US" i="1" dirty="0">
                <a:solidFill>
                  <a:schemeClr val="bg1"/>
                </a:solidFill>
                <a:latin typeface="Calibri" panose="020F0502020204030204" pitchFamily="34" charset="0"/>
              </a:rPr>
              <a:t>tithing</a:t>
            </a:r>
            <a:r>
              <a:rPr lang="en-US" dirty="0">
                <a:solidFill>
                  <a:schemeClr val="bg1"/>
                </a:solidFill>
                <a:latin typeface="Calibri" panose="020F0502020204030204" pitchFamily="34" charset="0"/>
              </a:rPr>
              <a:t> the </a:t>
            </a:r>
            <a:r>
              <a:rPr lang="en-US" i="1" dirty="0">
                <a:solidFill>
                  <a:schemeClr val="bg1"/>
                </a:solidFill>
                <a:latin typeface="Calibri" panose="020F0502020204030204" pitchFamily="34" charset="0"/>
              </a:rPr>
              <a:t>sheep</a:t>
            </a:r>
            <a:r>
              <a:rPr lang="en-US" dirty="0">
                <a:solidFill>
                  <a:schemeClr val="bg1"/>
                </a:solidFill>
                <a:latin typeface="Calibri" panose="020F0502020204030204" pitchFamily="34" charset="0"/>
              </a:rPr>
              <a:t> . … The sheep were all penned; and … only one sheep could come out </a:t>
            </a:r>
            <a:r>
              <a:rPr lang="en-US" i="1" dirty="0">
                <a:solidFill>
                  <a:schemeClr val="bg1"/>
                </a:solidFill>
                <a:latin typeface="Calibri" panose="020F0502020204030204" pitchFamily="34" charset="0"/>
              </a:rPr>
              <a:t>at once. …</a:t>
            </a:r>
            <a:r>
              <a:rPr lang="en-US" dirty="0">
                <a:solidFill>
                  <a:schemeClr val="bg1"/>
                </a:solidFill>
                <a:latin typeface="Calibri" panose="020F0502020204030204" pitchFamily="34" charset="0"/>
              </a:rPr>
              <a:t> [The shepherd] counted … and as the </a:t>
            </a:r>
            <a:r>
              <a:rPr lang="en-US" i="1" dirty="0">
                <a:solidFill>
                  <a:schemeClr val="bg1"/>
                </a:solidFill>
                <a:latin typeface="Calibri" panose="020F0502020204030204" pitchFamily="34" charset="0"/>
              </a:rPr>
              <a:t>tenth</a:t>
            </a:r>
            <a:r>
              <a:rPr lang="en-US" dirty="0">
                <a:solidFill>
                  <a:schemeClr val="bg1"/>
                </a:solidFill>
                <a:latin typeface="Calibri" panose="020F0502020204030204" pitchFamily="34" charset="0"/>
              </a:rPr>
              <a:t> came out, he marked it with the rod [dipped in vermilion], and said, ‘This is … set apart for the Lord.’”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Thus, the converted Israelites will be the Lord’s, just as tithing is.</a:t>
            </a:r>
            <a:endParaRPr lang="en-US" dirty="0">
              <a:solidFill>
                <a:schemeClr val="bg1"/>
              </a:solidFill>
            </a:endParaRPr>
          </a:p>
        </p:txBody>
      </p:sp>
      <p:pic>
        <p:nvPicPr>
          <p:cNvPr id="18434" name="Picture 2" descr="http://lh6.ggpht.com/_Mq5qyAsSNIQ/TQUB2pdSklI/AAAAAAAAn50/3aZH_75LDH0/s800/she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42" y="3355158"/>
            <a:ext cx="40957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2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Righteous Sometimes Suffer With the Wicked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(15)</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21</a:t>
            </a:r>
          </a:p>
        </p:txBody>
      </p:sp>
      <p:sp>
        <p:nvSpPr>
          <p:cNvPr id="3" name="Rectangle 2"/>
          <p:cNvSpPr/>
          <p:nvPr/>
        </p:nvSpPr>
        <p:spPr>
          <a:xfrm>
            <a:off x="1122023" y="1789455"/>
            <a:ext cx="6799233" cy="3539430"/>
          </a:xfrm>
          <a:prstGeom prst="rect">
            <a:avLst/>
          </a:prstGeom>
        </p:spPr>
        <p:txBody>
          <a:bodyPr wrap="square">
            <a:spAutoFit/>
          </a:bodyPr>
          <a:lstStyle/>
          <a:p>
            <a:r>
              <a:rPr lang="en-US" sz="3200" dirty="0">
                <a:solidFill>
                  <a:schemeClr val="bg1"/>
                </a:solidFill>
              </a:rPr>
              <a:t>When righteous people live among the wicked, they sometimes experience tribulations resulting from the unrighteousness of their neighbors. Sometimes the “innocent are compelled to suffer for the iniquities of the guilty”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110" y="1377802"/>
            <a:ext cx="2871677" cy="4102396"/>
          </a:xfrm>
          <a:prstGeom prst="rect">
            <a:avLst/>
          </a:prstGeom>
        </p:spPr>
      </p:pic>
    </p:spTree>
    <p:extLst>
      <p:ext uri="{BB962C8B-B14F-4D97-AF65-F5344CB8AC3E}">
        <p14:creationId xmlns:p14="http://schemas.microsoft.com/office/powerpoint/2010/main" val="240391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i.ytimg.com/vi/HlQKk7bbSH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0834"/>
            <a:ext cx="12232663" cy="6878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3405809" cy="2123658"/>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Judgments of the Last Days </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(15)</a:t>
            </a:r>
          </a:p>
        </p:txBody>
      </p:sp>
      <p:sp>
        <p:nvSpPr>
          <p:cNvPr id="48" name="TextBox 47"/>
          <p:cNvSpPr txBox="1"/>
          <p:nvPr/>
        </p:nvSpPr>
        <p:spPr>
          <a:xfrm>
            <a:off x="-1" y="6488668"/>
            <a:ext cx="7361854" cy="369332"/>
          </a:xfrm>
          <a:prstGeom prst="rect">
            <a:avLst/>
          </a:prstGeom>
          <a:noFill/>
        </p:spPr>
        <p:txBody>
          <a:bodyPr wrap="square" rtlCol="0">
            <a:spAutoFit/>
          </a:bodyPr>
          <a:lstStyle/>
          <a:p>
            <a:r>
              <a:rPr lang="en-US" dirty="0">
                <a:solidFill>
                  <a:schemeClr val="bg1"/>
                </a:solidFill>
              </a:rPr>
              <a:t>Ezekiel 21</a:t>
            </a:r>
          </a:p>
        </p:txBody>
      </p:sp>
      <p:sp>
        <p:nvSpPr>
          <p:cNvPr id="4" name="Rectangle 3"/>
          <p:cNvSpPr/>
          <p:nvPr/>
        </p:nvSpPr>
        <p:spPr>
          <a:xfrm>
            <a:off x="3831844" y="1215272"/>
            <a:ext cx="7060018" cy="5262979"/>
          </a:xfrm>
          <a:prstGeom prst="rect">
            <a:avLst/>
          </a:prstGeom>
        </p:spPr>
        <p:txBody>
          <a:bodyPr wrap="square">
            <a:spAutoFit/>
          </a:bodyPr>
          <a:lstStyle/>
          <a:p>
            <a:r>
              <a:rPr lang="en-US" sz="2400" dirty="0">
                <a:solidFill>
                  <a:schemeClr val="bg1"/>
                </a:solidFill>
                <a:latin typeface="Calibri" panose="020F0502020204030204" pitchFamily="34" charset="0"/>
              </a:rPr>
              <a:t>“It is a false idea that the Saints will escape all the judgments, whilst the wicked suffer; for all flesh is subject to suffer, and ‘the righteous shall hardly escape;’ still many of the Saints will escape, for the just shall live by faith; yet many of the righteous shall fall a prey to disease, to pestilence, etc., by reason of the weakness of the flesh, and yet be saved in the Kingdom of God.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So that it is an unhallowed principle to say that such and such have transgressed because they have been preyed upon by disease or death, for all flesh is subject to death; and the Savior has said, ‘Judge not, lest ye be judged.’”</a:t>
            </a:r>
            <a:endParaRPr lang="en-US" sz="2400" dirty="0">
              <a:solidFill>
                <a:schemeClr val="bg1"/>
              </a:solidFill>
            </a:endParaRPr>
          </a:p>
        </p:txBody>
      </p:sp>
    </p:spTree>
    <p:extLst>
      <p:ext uri="{BB962C8B-B14F-4D97-AF65-F5344CB8AC3E}">
        <p14:creationId xmlns:p14="http://schemas.microsoft.com/office/powerpoint/2010/main" val="18847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16386"/>
                                        </p:tgtEl>
                                      </p:cBhvr>
                                    </p:animEffect>
                                    <p:set>
                                      <p:cBhvr>
                                        <p:cTn id="10" dur="1" fill="hold">
                                          <p:stCondLst>
                                            <p:cond delay="4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541" y="1517312"/>
            <a:ext cx="3122278" cy="3139321"/>
          </a:xfrm>
          <a:prstGeom prst="rect">
            <a:avLst/>
          </a:prstGeom>
          <a:noFill/>
        </p:spPr>
        <p:txBody>
          <a:bodyPr wrap="square" rtlCol="0">
            <a:spAutoFit/>
          </a:bodyPr>
          <a:lstStyle/>
          <a:p>
            <a:r>
              <a:rPr lang="en-US" dirty="0">
                <a:solidFill>
                  <a:schemeClr val="bg1"/>
                </a:solidFill>
              </a:rPr>
              <a:t>After forming the image of Jerusalem under siege, Ezekiel was told to lie on his side for 390 days and to bear the iniquity of Israel (in this case it appears the Northern Kingdom is meant). </a:t>
            </a:r>
          </a:p>
          <a:p>
            <a:endParaRPr lang="en-US" dirty="0">
              <a:solidFill>
                <a:schemeClr val="bg1"/>
              </a:solidFill>
            </a:endParaRPr>
          </a:p>
          <a:p>
            <a:r>
              <a:rPr lang="en-US" dirty="0">
                <a:solidFill>
                  <a:schemeClr val="bg1"/>
                </a:solidFill>
              </a:rPr>
              <a:t>Then he was to change sides and lie for another 40 days to bear the iniquity of Judah.</a:t>
            </a:r>
          </a:p>
        </p:txBody>
      </p:sp>
      <p:sp>
        <p:nvSpPr>
          <p:cNvPr id="6" name="TextBox 5"/>
          <p:cNvSpPr txBox="1"/>
          <p:nvPr/>
        </p:nvSpPr>
        <p:spPr>
          <a:xfrm>
            <a:off x="0" y="-20834"/>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Lie On Your Side</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0" y="6488668"/>
            <a:ext cx="2286000" cy="369332"/>
          </a:xfrm>
          <a:prstGeom prst="rect">
            <a:avLst/>
          </a:prstGeom>
          <a:noFill/>
        </p:spPr>
        <p:txBody>
          <a:bodyPr wrap="square" rtlCol="0">
            <a:spAutoFit/>
          </a:bodyPr>
          <a:lstStyle/>
          <a:p>
            <a:r>
              <a:rPr lang="en-US" dirty="0">
                <a:solidFill>
                  <a:schemeClr val="bg1"/>
                </a:solidFill>
              </a:rPr>
              <a:t>Ezekiel 4:4-8</a:t>
            </a:r>
          </a:p>
        </p:txBody>
      </p:sp>
      <p:sp>
        <p:nvSpPr>
          <p:cNvPr id="5" name="Rectangle 4"/>
          <p:cNvSpPr/>
          <p:nvPr/>
        </p:nvSpPr>
        <p:spPr>
          <a:xfrm>
            <a:off x="8324335" y="1300834"/>
            <a:ext cx="3384526" cy="4247317"/>
          </a:xfrm>
          <a:prstGeom prst="rect">
            <a:avLst/>
          </a:prstGeom>
        </p:spPr>
        <p:txBody>
          <a:bodyPr wrap="square">
            <a:spAutoFit/>
          </a:bodyPr>
          <a:lstStyle/>
          <a:p>
            <a:r>
              <a:rPr lang="en-US" dirty="0">
                <a:solidFill>
                  <a:schemeClr val="bg1"/>
                </a:solidFill>
              </a:rPr>
              <a:t>Ezekiel was to be fettered to the bed and bound down to show that the two kingdoms were bound down, or brought into bondage, because of their iniquity. But whether Ezekiel actually performed this act is not known. </a:t>
            </a:r>
          </a:p>
          <a:p>
            <a:endParaRPr lang="en-US" dirty="0">
              <a:solidFill>
                <a:schemeClr val="bg1"/>
              </a:solidFill>
            </a:endParaRPr>
          </a:p>
          <a:p>
            <a:r>
              <a:rPr lang="en-US" dirty="0">
                <a:solidFill>
                  <a:schemeClr val="bg1"/>
                </a:solidFill>
              </a:rPr>
              <a:t>It seems strange that the Lord would ask a prophet to lie immobile for fifteen months. Perhaps Ezekiel performed the act in some kind of symbolic way. (see notes*)</a:t>
            </a:r>
          </a:p>
        </p:txBody>
      </p:sp>
      <p:sp>
        <p:nvSpPr>
          <p:cNvPr id="50" name="TextBox 49"/>
          <p:cNvSpPr txBox="1"/>
          <p:nvPr/>
        </p:nvSpPr>
        <p:spPr>
          <a:xfrm>
            <a:off x="1695680" y="931502"/>
            <a:ext cx="8642406" cy="369332"/>
          </a:xfrm>
          <a:prstGeom prst="rect">
            <a:avLst/>
          </a:prstGeom>
          <a:noFill/>
        </p:spPr>
        <p:txBody>
          <a:bodyPr wrap="square" rtlCol="0">
            <a:spAutoFit/>
          </a:bodyPr>
          <a:lstStyle/>
          <a:p>
            <a:pPr algn="ctr"/>
            <a:r>
              <a:rPr lang="en-US" dirty="0">
                <a:solidFill>
                  <a:schemeClr val="bg1"/>
                </a:solidFill>
              </a:rPr>
              <a:t>For 430 Days </a:t>
            </a:r>
          </a:p>
        </p:txBody>
      </p:sp>
      <p:sp>
        <p:nvSpPr>
          <p:cNvPr id="49" name="Rectangle 48"/>
          <p:cNvSpPr/>
          <p:nvPr/>
        </p:nvSpPr>
        <p:spPr>
          <a:xfrm>
            <a:off x="2968883" y="5645247"/>
            <a:ext cx="6096000" cy="923330"/>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Without a revealed key for interpreting these numbers, one cannot definitely interpret this passage. </a:t>
            </a:r>
          </a:p>
        </p:txBody>
      </p:sp>
      <p:pic>
        <p:nvPicPr>
          <p:cNvPr id="20484" name="Picture 4" descr="https://924jeremiah.files.wordpress.com/2014/06/ezekiel-on-his-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60" y="1865965"/>
            <a:ext cx="4791123" cy="244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7294305"/>
          </a:xfrm>
          <a:prstGeom prst="rect">
            <a:avLst/>
          </a:prstGeom>
          <a:noFill/>
        </p:spPr>
        <p:txBody>
          <a:bodyPr wrap="square" rtlCol="0">
            <a:spAutoFit/>
          </a:bodyPr>
          <a:lstStyle/>
          <a:p>
            <a:r>
              <a:rPr lang="en-US" dirty="0">
                <a:solidFill>
                  <a:schemeClr val="bg1"/>
                </a:solidFill>
              </a:rPr>
              <a:t>Sources: </a:t>
            </a:r>
          </a:p>
          <a:p>
            <a:endParaRPr lang="en-US" dirty="0">
              <a:solidFill>
                <a:schemeClr val="bg1"/>
              </a:solidFill>
            </a:endParaRPr>
          </a:p>
          <a:p>
            <a:r>
              <a:rPr lang="en-US" dirty="0">
                <a:solidFill>
                  <a:schemeClr val="bg1"/>
                </a:solidFill>
              </a:rPr>
              <a:t>Suggested Hymn: #239 </a:t>
            </a:r>
            <a:r>
              <a:rPr lang="en-US" i="1" dirty="0">
                <a:solidFill>
                  <a:schemeClr val="bg1"/>
                </a:solidFill>
              </a:rPr>
              <a:t>Choose the Right</a:t>
            </a:r>
          </a:p>
          <a:p>
            <a:endParaRPr lang="en-US" dirty="0">
              <a:solidFill>
                <a:schemeClr val="bg1"/>
              </a:solidFill>
            </a:endParaRPr>
          </a:p>
          <a:p>
            <a:r>
              <a:rPr lang="en-US" dirty="0">
                <a:solidFill>
                  <a:schemeClr val="bg1"/>
                </a:solidFill>
              </a:rPr>
              <a:t>Video:</a:t>
            </a:r>
          </a:p>
          <a:p>
            <a:r>
              <a:rPr lang="en-US" b="1" dirty="0">
                <a:solidFill>
                  <a:schemeClr val="bg1"/>
                </a:solidFill>
              </a:rPr>
              <a:t>Sharing Your Light</a:t>
            </a:r>
            <a:r>
              <a:rPr lang="en-US" dirty="0">
                <a:solidFill>
                  <a:schemeClr val="bg1"/>
                </a:solidFill>
              </a:rPr>
              <a:t> (2:56)</a:t>
            </a:r>
          </a:p>
          <a:p>
            <a:endParaRPr lang="en-US" dirty="0">
              <a:solidFill>
                <a:schemeClr val="bg1"/>
              </a:solidFill>
            </a:endParaRPr>
          </a:p>
          <a:p>
            <a:pPr marL="342900" indent="-342900">
              <a:buFontTx/>
              <a:buAutoNum type="arabicPeriod"/>
            </a:pPr>
            <a:r>
              <a:rPr lang="en-US" dirty="0">
                <a:solidFill>
                  <a:schemeClr val="bg1"/>
                </a:solidFill>
              </a:rPr>
              <a:t>Old Testament Institute Manual Ezekiel: Watchman of Israel Chapter 26</a:t>
            </a:r>
          </a:p>
          <a:p>
            <a:pPr marL="342900" indent="-342900">
              <a:buAutoNum type="arabicPeriod"/>
            </a:pPr>
            <a:r>
              <a:rPr lang="en-US" dirty="0">
                <a:solidFill>
                  <a:schemeClr val="bg1"/>
                </a:solidFill>
              </a:rPr>
              <a:t>Clarke, </a:t>
            </a:r>
            <a:r>
              <a:rPr lang="en-US" i="1" dirty="0">
                <a:solidFill>
                  <a:schemeClr val="bg1"/>
                </a:solidFill>
              </a:rPr>
              <a:t>Commentary,</a:t>
            </a:r>
            <a:r>
              <a:rPr lang="en-US" dirty="0">
                <a:solidFill>
                  <a:schemeClr val="bg1"/>
                </a:solidFill>
              </a:rPr>
              <a:t> 4:434-435; 439-440; 443, 477 (found in OT Institute Manual)</a:t>
            </a:r>
          </a:p>
          <a:p>
            <a:pPr marL="342900" indent="-342900">
              <a:buFontTx/>
              <a:buAutoNum type="arabicPeriod"/>
            </a:pPr>
            <a:r>
              <a:rPr lang="en-US" dirty="0">
                <a:solidFill>
                  <a:schemeClr val="bg1"/>
                </a:solidFill>
              </a:rPr>
              <a:t>James M. Freeman, </a:t>
            </a:r>
            <a:r>
              <a:rPr lang="en-US" i="1" dirty="0">
                <a:solidFill>
                  <a:schemeClr val="bg1"/>
                </a:solidFill>
              </a:rPr>
              <a:t>Manners and Customs of the Bible, </a:t>
            </a:r>
            <a:r>
              <a:rPr lang="en-US" dirty="0">
                <a:solidFill>
                  <a:schemeClr val="bg1"/>
                </a:solidFill>
              </a:rPr>
              <a:t>p. 256 (found in OT Institute Manual)</a:t>
            </a:r>
          </a:p>
          <a:p>
            <a:pPr marL="342900" indent="-342900">
              <a:buFontTx/>
              <a:buAutoNum type="arabicPeriod"/>
            </a:pPr>
            <a:r>
              <a:rPr lang="en-US" dirty="0">
                <a:solidFill>
                  <a:schemeClr val="bg1"/>
                </a:solidFill>
              </a:rPr>
              <a:t>President Spencer W. Kimball  </a:t>
            </a:r>
            <a:r>
              <a:rPr lang="en-US" i="1" dirty="0">
                <a:solidFill>
                  <a:schemeClr val="bg1"/>
                </a:solidFill>
              </a:rPr>
              <a:t>The Miracle of Forgiveness</a:t>
            </a:r>
            <a:r>
              <a:rPr lang="en-US" dirty="0">
                <a:solidFill>
                  <a:schemeClr val="bg1"/>
                </a:solidFill>
              </a:rPr>
              <a:t> (1969), 40 </a:t>
            </a:r>
          </a:p>
          <a:p>
            <a:r>
              <a:rPr lang="en-US" dirty="0">
                <a:solidFill>
                  <a:schemeClr val="bg1"/>
                </a:solidFill>
              </a:rPr>
              <a:t>	 “Message of Inspiration,” </a:t>
            </a:r>
            <a:r>
              <a:rPr lang="en-US" i="1" dirty="0">
                <a:solidFill>
                  <a:schemeClr val="bg1"/>
                </a:solidFill>
              </a:rPr>
              <a:t>Church News,</a:t>
            </a:r>
            <a:r>
              <a:rPr lang="en-US" dirty="0">
                <a:solidFill>
                  <a:schemeClr val="bg1"/>
                </a:solidFill>
              </a:rPr>
              <a:t> 30 May 1970, p. 2</a:t>
            </a:r>
          </a:p>
          <a:p>
            <a:pPr marL="342900" indent="-342900">
              <a:buAutoNum type="arabicPeriod" startAt="5"/>
            </a:pPr>
            <a:r>
              <a:rPr lang="en-US" dirty="0">
                <a:solidFill>
                  <a:schemeClr val="bg1"/>
                </a:solidFill>
              </a:rPr>
              <a:t>J. R. </a:t>
            </a:r>
            <a:r>
              <a:rPr lang="en-US" dirty="0" err="1">
                <a:solidFill>
                  <a:schemeClr val="bg1"/>
                </a:solidFill>
              </a:rPr>
              <a:t>Dummelow</a:t>
            </a:r>
            <a:r>
              <a:rPr lang="en-US" dirty="0">
                <a:solidFill>
                  <a:schemeClr val="bg1"/>
                </a:solidFill>
              </a:rPr>
              <a:t> </a:t>
            </a:r>
            <a:r>
              <a:rPr lang="en-US" i="1" dirty="0">
                <a:solidFill>
                  <a:schemeClr val="bg1"/>
                </a:solidFill>
              </a:rPr>
              <a:t>A Commentary on the Holy Bible,</a:t>
            </a:r>
            <a:r>
              <a:rPr lang="en-US" dirty="0">
                <a:solidFill>
                  <a:schemeClr val="bg1"/>
                </a:solidFill>
              </a:rPr>
              <a:t> pp. 497–98. (found in OT Institute Manual)</a:t>
            </a:r>
          </a:p>
          <a:p>
            <a:pPr marL="342900" indent="-342900">
              <a:buAutoNum type="arabicPeriod" startAt="5"/>
            </a:pPr>
            <a:r>
              <a:rPr lang="en-US" dirty="0">
                <a:solidFill>
                  <a:schemeClr val="bg1"/>
                </a:solidFill>
              </a:rPr>
              <a:t>Guthrie and </a:t>
            </a:r>
            <a:r>
              <a:rPr lang="en-US" dirty="0" err="1">
                <a:solidFill>
                  <a:schemeClr val="bg1"/>
                </a:solidFill>
              </a:rPr>
              <a:t>Motyer</a:t>
            </a:r>
            <a:r>
              <a:rPr lang="en-US" dirty="0">
                <a:solidFill>
                  <a:schemeClr val="bg1"/>
                </a:solidFill>
              </a:rPr>
              <a:t>, </a:t>
            </a:r>
            <a:r>
              <a:rPr lang="en-US" i="1" dirty="0">
                <a:solidFill>
                  <a:schemeClr val="bg1"/>
                </a:solidFill>
              </a:rPr>
              <a:t>New Bible Commentary,</a:t>
            </a:r>
            <a:r>
              <a:rPr lang="en-US" dirty="0">
                <a:solidFill>
                  <a:schemeClr val="bg1"/>
                </a:solidFill>
              </a:rPr>
              <a:t> p. 670; see also 2 Chronicles 29:6</a:t>
            </a:r>
          </a:p>
          <a:p>
            <a:pPr marL="342900" indent="-342900">
              <a:buAutoNum type="arabicPeriod" startAt="5"/>
            </a:pPr>
            <a:r>
              <a:rPr lang="en-US" dirty="0">
                <a:solidFill>
                  <a:schemeClr val="bg1"/>
                </a:solidFill>
              </a:rPr>
              <a:t>Freeman, </a:t>
            </a:r>
            <a:r>
              <a:rPr lang="en-US" i="1" dirty="0">
                <a:solidFill>
                  <a:schemeClr val="bg1"/>
                </a:solidFill>
              </a:rPr>
              <a:t>Manners and Customs of the Bible,</a:t>
            </a:r>
            <a:r>
              <a:rPr lang="en-US" dirty="0">
                <a:solidFill>
                  <a:schemeClr val="bg1"/>
                </a:solidFill>
              </a:rPr>
              <a:t> pp. 301–2</a:t>
            </a:r>
          </a:p>
          <a:p>
            <a:pPr marL="342900" indent="-342900">
              <a:buAutoNum type="arabicPeriod" startAt="5"/>
            </a:pPr>
            <a:r>
              <a:rPr lang="en-US" dirty="0">
                <a:solidFill>
                  <a:schemeClr val="bg1"/>
                </a:solidFill>
              </a:rPr>
              <a:t>N. B. </a:t>
            </a:r>
            <a:r>
              <a:rPr lang="en-US" dirty="0" err="1">
                <a:solidFill>
                  <a:schemeClr val="bg1"/>
                </a:solidFill>
              </a:rPr>
              <a:t>Lundwall</a:t>
            </a:r>
            <a:r>
              <a:rPr lang="en-US" dirty="0">
                <a:solidFill>
                  <a:schemeClr val="bg1"/>
                </a:solidFill>
              </a:rPr>
              <a:t>, comp., </a:t>
            </a:r>
            <a:r>
              <a:rPr lang="en-US" i="1" dirty="0">
                <a:solidFill>
                  <a:schemeClr val="bg1"/>
                </a:solidFill>
              </a:rPr>
              <a:t>Inspired Prophetic Warnings to All Inhabitants of the Earth, </a:t>
            </a:r>
            <a:r>
              <a:rPr lang="en-US" dirty="0">
                <a:solidFill>
                  <a:schemeClr val="bg1"/>
                </a:solidFill>
              </a:rPr>
              <a:t>p. 139.</a:t>
            </a:r>
          </a:p>
          <a:p>
            <a:pPr marL="342900" indent="-342900">
              <a:buFontTx/>
              <a:buAutoNum type="arabicPeriod" startAt="5"/>
            </a:pPr>
            <a:r>
              <a:rPr lang="en-US" i="1" dirty="0">
                <a:solidFill>
                  <a:schemeClr val="bg1"/>
                </a:solidFill>
              </a:rPr>
              <a:t>Bruce R. McConkie </a:t>
            </a:r>
            <a:r>
              <a:rPr lang="en-US" dirty="0">
                <a:solidFill>
                  <a:schemeClr val="bg1"/>
                </a:solidFill>
              </a:rPr>
              <a:t> (</a:t>
            </a:r>
            <a:r>
              <a:rPr lang="en-US" i="1" dirty="0">
                <a:solidFill>
                  <a:schemeClr val="bg1"/>
                </a:solidFill>
              </a:rPr>
              <a:t>Mormon Doctrine,</a:t>
            </a:r>
            <a:r>
              <a:rPr lang="en-US" dirty="0">
                <a:solidFill>
                  <a:schemeClr val="bg1"/>
                </a:solidFill>
              </a:rPr>
              <a:t> pp. 124–25.)</a:t>
            </a:r>
          </a:p>
          <a:p>
            <a:r>
              <a:rPr lang="en-US" dirty="0">
                <a:solidFill>
                  <a:schemeClr val="bg1"/>
                </a:solidFill>
              </a:rPr>
              <a:t>10. </a:t>
            </a:r>
            <a:r>
              <a:rPr lang="en-US" i="1" dirty="0">
                <a:solidFill>
                  <a:schemeClr val="bg1"/>
                </a:solidFill>
              </a:rPr>
              <a:t>The Interpreter’s Bible,</a:t>
            </a:r>
            <a:r>
              <a:rPr lang="en-US" dirty="0">
                <a:solidFill>
                  <a:schemeClr val="bg1"/>
                </a:solidFill>
              </a:rPr>
              <a:t> 6:132–33.</a:t>
            </a:r>
          </a:p>
          <a:p>
            <a:r>
              <a:rPr lang="en-US" dirty="0">
                <a:solidFill>
                  <a:schemeClr val="bg1"/>
                </a:solidFill>
                <a:latin typeface="Calibri" panose="020F0502020204030204" pitchFamily="34" charset="0"/>
              </a:rPr>
              <a:t>11. James E. </a:t>
            </a:r>
            <a:r>
              <a:rPr lang="en-US" dirty="0" err="1">
                <a:solidFill>
                  <a:schemeClr val="bg1"/>
                </a:solidFill>
                <a:latin typeface="Calibri" panose="020F0502020204030204" pitchFamily="34" charset="0"/>
              </a:rPr>
              <a:t>Talmage</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Jesus the Christ,</a:t>
            </a:r>
            <a:r>
              <a:rPr lang="en-US" dirty="0">
                <a:solidFill>
                  <a:schemeClr val="bg1"/>
                </a:solidFill>
                <a:latin typeface="Calibri" panose="020F0502020204030204" pitchFamily="34" charset="0"/>
              </a:rPr>
              <a:t> p. 542.</a:t>
            </a:r>
          </a:p>
          <a:p>
            <a:r>
              <a:rPr lang="en-US" dirty="0">
                <a:solidFill>
                  <a:schemeClr val="bg1"/>
                </a:solidFill>
                <a:latin typeface="Calibri" panose="020F0502020204030204" pitchFamily="34" charset="0"/>
              </a:rPr>
              <a:t>12. </a:t>
            </a:r>
            <a:r>
              <a:rPr lang="en-US" i="1" dirty="0">
                <a:solidFill>
                  <a:schemeClr val="bg1"/>
                </a:solidFill>
              </a:rPr>
              <a:t>Orson Pratt’s Works on the Doctrines of the Gospel, </a:t>
            </a:r>
            <a:r>
              <a:rPr lang="en-US" dirty="0">
                <a:solidFill>
                  <a:schemeClr val="bg1"/>
                </a:solidFill>
              </a:rPr>
              <a:t>pp. 280–81.</a:t>
            </a:r>
          </a:p>
          <a:p>
            <a:r>
              <a:rPr lang="en-US" dirty="0">
                <a:solidFill>
                  <a:schemeClr val="bg1"/>
                </a:solidFill>
              </a:rPr>
              <a:t>13.  Elder Neal A. Maxwell “Settle This in Your Hearts,”</a:t>
            </a:r>
            <a:r>
              <a:rPr lang="en-US" i="1" dirty="0">
                <a:solidFill>
                  <a:schemeClr val="bg1"/>
                </a:solidFill>
              </a:rPr>
              <a:t> Ensign,</a:t>
            </a:r>
            <a:r>
              <a:rPr lang="en-US" dirty="0">
                <a:solidFill>
                  <a:schemeClr val="bg1"/>
                </a:solidFill>
              </a:rPr>
              <a:t> Nov. 1992, 65–66.</a:t>
            </a:r>
          </a:p>
          <a:p>
            <a:r>
              <a:rPr lang="en-US" dirty="0">
                <a:solidFill>
                  <a:schemeClr val="bg1"/>
                </a:solidFill>
                <a:latin typeface="Calibri" panose="020F0502020204030204" pitchFamily="34" charset="0"/>
              </a:rPr>
              <a:t>14. Sperry, </a:t>
            </a:r>
            <a:r>
              <a:rPr lang="en-US" i="1" dirty="0">
                <a:solidFill>
                  <a:schemeClr val="bg1"/>
                </a:solidFill>
                <a:latin typeface="Calibri" panose="020F0502020204030204" pitchFamily="34" charset="0"/>
              </a:rPr>
              <a:t>Voice of Israel’s Prophets,</a:t>
            </a:r>
            <a:r>
              <a:rPr lang="en-US" dirty="0">
                <a:solidFill>
                  <a:schemeClr val="bg1"/>
                </a:solidFill>
                <a:latin typeface="Calibri" panose="020F0502020204030204" pitchFamily="34" charset="0"/>
              </a:rPr>
              <a:t> p. 211.</a:t>
            </a:r>
          </a:p>
          <a:p>
            <a:r>
              <a:rPr lang="en-US" dirty="0">
                <a:solidFill>
                  <a:schemeClr val="bg1"/>
                </a:solidFill>
                <a:latin typeface="Calibri" panose="020F0502020204030204" pitchFamily="34" charset="0"/>
              </a:rPr>
              <a:t>15. Joseph Smith </a:t>
            </a:r>
            <a:r>
              <a:rPr lang="en-US" i="1" dirty="0">
                <a:solidFill>
                  <a:schemeClr val="bg1"/>
                </a:solidFill>
                <a:latin typeface="Calibri" panose="020F0502020204030204" pitchFamily="34" charset="0"/>
              </a:rPr>
              <a:t>Teachings </a:t>
            </a:r>
            <a:r>
              <a:rPr lang="en-US" dirty="0">
                <a:solidFill>
                  <a:schemeClr val="bg1"/>
                </a:solidFill>
                <a:latin typeface="Calibri" panose="020F0502020204030204" pitchFamily="34" charset="0"/>
              </a:rPr>
              <a:t>p. 34</a:t>
            </a:r>
          </a:p>
          <a:p>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History of the Church,</a:t>
            </a:r>
            <a:r>
              <a:rPr lang="en-US" dirty="0">
                <a:solidFill>
                  <a:schemeClr val="bg1"/>
                </a:solidFill>
                <a:latin typeface="Calibri" panose="020F0502020204030204" pitchFamily="34" charset="0"/>
              </a:rPr>
              <a:t> 4:11.)</a:t>
            </a:r>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2823658" y="1159019"/>
            <a:ext cx="553817" cy="701502"/>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292318CA-E502-4ACC-9AB4-59944A20E5E9}"/>
              </a:ext>
            </a:extLst>
          </p:cNvPr>
          <p:cNvSpPr>
            <a:spLocks noGrp="1"/>
          </p:cNvSpPr>
          <p:nvPr/>
        </p:nvSpPr>
        <p:spPr>
          <a:xfrm>
            <a:off x="67227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315093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84153348"/>
              </p:ext>
            </p:extLst>
          </p:nvPr>
        </p:nvGraphicFramePr>
        <p:xfrm>
          <a:off x="268514" y="941010"/>
          <a:ext cx="11618684" cy="484632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bg1"/>
                    </a:solidFill>
                  </a:tcPr>
                </a:tc>
                <a:tc>
                  <a:txBody>
                    <a:bodyPr/>
                    <a:lstStyle/>
                    <a:p>
                      <a:pPr algn="ctr"/>
                      <a:r>
                        <a:rPr lang="en-US" b="1" dirty="0"/>
                        <a:t>Ezekiel 4-24</a:t>
                      </a:r>
                    </a:p>
                  </a:txBody>
                  <a:tcPr>
                    <a:solidFill>
                      <a:schemeClr val="accent5">
                        <a:lumMod val="20000"/>
                        <a:lumOff val="80000"/>
                      </a:schemeClr>
                    </a:solidFill>
                  </a:tcPr>
                </a:tc>
                <a:tc>
                  <a:txBody>
                    <a:bodyPr/>
                    <a:lstStyle/>
                    <a:p>
                      <a:pPr algn="ctr"/>
                      <a:r>
                        <a:rPr lang="en-US" b="1" dirty="0"/>
                        <a:t>Ezekiel 25-32</a:t>
                      </a:r>
                    </a:p>
                  </a:txBody>
                  <a:tcPr>
                    <a:solidFill>
                      <a:schemeClr val="accent5">
                        <a:lumMod val="20000"/>
                        <a:lumOff val="80000"/>
                      </a:schemeClr>
                    </a:solidFill>
                  </a:tcPr>
                </a:tc>
                <a:tc>
                  <a:txBody>
                    <a:bodyPr/>
                    <a:lstStyle/>
                    <a:p>
                      <a:pPr algn="ctr"/>
                      <a:r>
                        <a:rPr lang="en-US" b="1" dirty="0"/>
                        <a:t>Ezekiel 33-48</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035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t>Sour Grapes and Children’s Teeth on Edge: Ezekiel 18:2</a:t>
            </a:r>
          </a:p>
          <a:p>
            <a:pPr fontAlgn="base"/>
            <a:r>
              <a:rPr lang="en-US" sz="1200" dirty="0"/>
              <a:t>While we are all free to exercise our agency and choose for ourselves, the role of parents in raising their children in righteousness is extremely important in helping children learn how to exercise their agency righteously. Elder Neal A. Maxwell of the Quorum of the Twelve Apostles taught about the importance of parents raising their children in righteousness:</a:t>
            </a:r>
          </a:p>
          <a:p>
            <a:pPr fontAlgn="base"/>
            <a:r>
              <a:rPr lang="en-US" sz="1200" dirty="0"/>
              <a:t>“All are free to choose, of course, and we would not have it otherwise. Unfortunately, however, when some choose slackness, they are choosing not only for themselves, but for the next generation and the next. Small equivocations in parents can produce large deviations in their children! Earlier generations in a family may have reflected dedication, while some in the current generation evidence equivocation. Sadly, in the next, some may choose dissension, as erosion takes its toll” (“Settle This in Your Hearts,”</a:t>
            </a:r>
            <a:r>
              <a:rPr lang="en-US" sz="1200" i="1" dirty="0"/>
              <a:t> Ensign,</a:t>
            </a:r>
            <a:r>
              <a:rPr lang="en-US" sz="1200" dirty="0"/>
              <a:t> Nov. 1992, 65–66).</a:t>
            </a:r>
          </a:p>
        </p:txBody>
      </p:sp>
      <p:sp>
        <p:nvSpPr>
          <p:cNvPr id="4" name="Rectangle 3"/>
          <p:cNvSpPr/>
          <p:nvPr/>
        </p:nvSpPr>
        <p:spPr>
          <a:xfrm>
            <a:off x="0" y="2123658"/>
            <a:ext cx="6096000" cy="2862322"/>
          </a:xfrm>
          <a:prstGeom prst="rect">
            <a:avLst/>
          </a:prstGeom>
          <a:ln>
            <a:solidFill>
              <a:schemeClr val="tx1"/>
            </a:solidFill>
          </a:ln>
        </p:spPr>
        <p:txBody>
          <a:bodyPr>
            <a:spAutoFit/>
          </a:bodyPr>
          <a:lstStyle/>
          <a:p>
            <a:r>
              <a:rPr lang="en-US" sz="1200" b="1" dirty="0"/>
              <a:t>*Lie on His Side  Ezekiel 4:8</a:t>
            </a:r>
          </a:p>
          <a:p>
            <a:r>
              <a:rPr lang="en-US" sz="1200" dirty="0"/>
              <a:t>Why the numbers 390 and 40 were used is not clear. Though Ezekiel was told that each day represented a year (v. 6), the years do not fit any known history.</a:t>
            </a:r>
          </a:p>
          <a:p>
            <a:endParaRPr lang="en-US" sz="1200" dirty="0"/>
          </a:p>
          <a:p>
            <a:pPr fontAlgn="base"/>
            <a:r>
              <a:rPr lang="en-US" sz="1200" dirty="0" err="1"/>
              <a:t>Keil</a:t>
            </a:r>
            <a:r>
              <a:rPr lang="en-US" sz="1200" dirty="0"/>
              <a:t> and </a:t>
            </a:r>
            <a:r>
              <a:rPr lang="en-US" sz="1200" dirty="0" err="1"/>
              <a:t>Delitzsch</a:t>
            </a:r>
            <a:r>
              <a:rPr lang="en-US" sz="1200" dirty="0"/>
              <a:t>, using the total of 430 days or years (390+40), suggested that this is the number of years Israel was in bondage in Egypt (see Exodus 12:40–41). They explain the split of 390 days and 40 days as referring to the forty years after Moses killed the Egyptian and fled into the wilderness of Midian (see Exodus 2:11–15; Acts 7:23, 30). This time, just before Moses returned to deliver them, was probably the most intense period of suffering for Israel. (see </a:t>
            </a:r>
            <a:r>
              <a:rPr lang="en-US" sz="1200" i="1" dirty="0"/>
              <a:t>Commentary,</a:t>
            </a:r>
            <a:r>
              <a:rPr lang="en-US" sz="1200" dirty="0"/>
              <a:t>9:1:74–76.) Others, however, believe that the 430 years included the time from Abraham to the Exodus. (see </a:t>
            </a:r>
            <a:r>
              <a:rPr lang="en-US" sz="1200" i="1" dirty="0"/>
              <a:t>Old Testament Student Manual: Genesis–2 Samuel, </a:t>
            </a:r>
            <a:r>
              <a:rPr lang="en-US" sz="1200" dirty="0"/>
              <a:t>pp. 119–20.)</a:t>
            </a:r>
          </a:p>
          <a:p>
            <a:pPr fontAlgn="base"/>
            <a:r>
              <a:rPr lang="en-US" sz="1200" dirty="0"/>
              <a:t>Without a revealed key for interpreting these numbers, one cannot definitely interpret this passage. </a:t>
            </a:r>
          </a:p>
          <a:p>
            <a:endParaRPr lang="en-US" sz="1200" dirty="0"/>
          </a:p>
        </p:txBody>
      </p:sp>
      <p:sp>
        <p:nvSpPr>
          <p:cNvPr id="5" name="Rectangle 4"/>
          <p:cNvSpPr/>
          <p:nvPr/>
        </p:nvSpPr>
        <p:spPr>
          <a:xfrm>
            <a:off x="6099110" y="0"/>
            <a:ext cx="3726025" cy="3785652"/>
          </a:xfrm>
          <a:prstGeom prst="rect">
            <a:avLst/>
          </a:prstGeom>
          <a:ln>
            <a:solidFill>
              <a:schemeClr val="tx1"/>
            </a:solidFill>
          </a:ln>
        </p:spPr>
        <p:txBody>
          <a:bodyPr wrap="square">
            <a:spAutoFit/>
          </a:bodyPr>
          <a:lstStyle/>
          <a:p>
            <a:r>
              <a:rPr lang="en-US" sz="1200" b="1" dirty="0"/>
              <a:t>Dung cakes</a:t>
            </a:r>
            <a:r>
              <a:rPr lang="en-US" sz="1200" dirty="0"/>
              <a:t>, made from the by-products of animal husbandry, are traditionally used as fuel in India for making food in a domestic hearth called a </a:t>
            </a:r>
            <a:r>
              <a:rPr lang="en-US" sz="1200" dirty="0" err="1"/>
              <a:t>Chulha</a:t>
            </a:r>
            <a:r>
              <a:rPr lang="en-US" sz="1200" dirty="0"/>
              <a:t>. They are made by hand by village women and are traditionally made from cow or buffalo dung. One dung cake of an average size gives 2100 kJ worth of energy. Dung cakes are also known as </a:t>
            </a:r>
            <a:r>
              <a:rPr lang="en-US" sz="1200" i="1" dirty="0" err="1"/>
              <a:t>uple</a:t>
            </a:r>
            <a:r>
              <a:rPr lang="en-US" sz="1200" dirty="0"/>
              <a:t>, </a:t>
            </a:r>
            <a:r>
              <a:rPr lang="en-US" sz="1200" i="1" dirty="0" err="1"/>
              <a:t>kande</a:t>
            </a:r>
            <a:r>
              <a:rPr lang="en-US" sz="1200" dirty="0"/>
              <a:t>, </a:t>
            </a:r>
            <a:r>
              <a:rPr lang="en-US" sz="1200" i="1" dirty="0" err="1"/>
              <a:t>gosse</a:t>
            </a:r>
            <a:r>
              <a:rPr lang="en-US" sz="1200" dirty="0"/>
              <a:t> or </a:t>
            </a:r>
            <a:r>
              <a:rPr lang="en-US" sz="1200" i="1" dirty="0" err="1"/>
              <a:t>thepdi</a:t>
            </a:r>
            <a:r>
              <a:rPr lang="en-US" sz="1200" dirty="0"/>
              <a:t>.</a:t>
            </a:r>
          </a:p>
          <a:p>
            <a:r>
              <a:rPr lang="en-US" sz="1200" dirty="0"/>
              <a:t>These are the cakes of cow dung molded by bare hands with a curvature to be able to keep stuck to the walls. Once dried they are put in a pile and covered with thatch called </a:t>
            </a:r>
            <a:r>
              <a:rPr lang="en-US" sz="1200" i="1" dirty="0" err="1"/>
              <a:t>bitauda</a:t>
            </a:r>
            <a:r>
              <a:rPr lang="en-US" sz="1200" dirty="0"/>
              <a:t>. These </a:t>
            </a:r>
            <a:r>
              <a:rPr lang="en-US" sz="1200" dirty="0" err="1"/>
              <a:t>bitaudas</a:t>
            </a:r>
            <a:r>
              <a:rPr lang="en-US" sz="1200" dirty="0"/>
              <a:t> are visible all over India albeit with different names. The sizes and shapes of the cakes might vary by region. Its also not uncommon to see these cakes directly used in earthen ovens.</a:t>
            </a:r>
          </a:p>
          <a:p>
            <a:r>
              <a:rPr lang="en-US" sz="1200" dirty="0"/>
              <a:t>This bio-fuel has been used for a long time primarily of two reasons 1. for easy disposal of cow dung 2. easily available and cheap fuel. After burning the residue ash is used to wash hands since it becomes germs free as bi-product of burning and sprinkled also on crops to get rid of certain pests. Wikipedia</a:t>
            </a:r>
          </a:p>
        </p:txBody>
      </p:sp>
      <p:sp>
        <p:nvSpPr>
          <p:cNvPr id="6" name="Rectangle 5"/>
          <p:cNvSpPr/>
          <p:nvPr/>
        </p:nvSpPr>
        <p:spPr>
          <a:xfrm>
            <a:off x="0" y="4985980"/>
            <a:ext cx="6096000" cy="1754326"/>
          </a:xfrm>
          <a:prstGeom prst="rect">
            <a:avLst/>
          </a:prstGeom>
          <a:ln>
            <a:solidFill>
              <a:schemeClr val="tx1"/>
            </a:solidFill>
          </a:ln>
        </p:spPr>
        <p:txBody>
          <a:bodyPr wrap="square">
            <a:spAutoFit/>
          </a:bodyPr>
          <a:lstStyle/>
          <a:p>
            <a:r>
              <a:rPr lang="en-US" sz="1200" b="1" dirty="0"/>
              <a:t>Scarcity of Food: Ezekiel 4:9-17: </a:t>
            </a:r>
            <a:r>
              <a:rPr lang="en-US" sz="1200" dirty="0"/>
              <a:t>“… The whole of the above grain, being ground, was to be formed into one </a:t>
            </a:r>
            <a:r>
              <a:rPr lang="en-US" sz="1200" i="1" dirty="0"/>
              <a:t>mass,</a:t>
            </a:r>
            <a:r>
              <a:rPr lang="en-US" sz="1200" dirty="0"/>
              <a:t> out of which he was to make </a:t>
            </a:r>
            <a:r>
              <a:rPr lang="en-US" sz="1200" i="1" dirty="0"/>
              <a:t>three hundred and ninety loaves;</a:t>
            </a:r>
            <a:r>
              <a:rPr lang="en-US" sz="1200" dirty="0"/>
              <a:t> one loaf for each day; and this loaf was to be of </a:t>
            </a:r>
            <a:r>
              <a:rPr lang="en-US" sz="1200" i="1" dirty="0"/>
              <a:t>twenty shekels</a:t>
            </a:r>
            <a:r>
              <a:rPr lang="en-US" sz="1200" dirty="0"/>
              <a:t> in weight. Now a </a:t>
            </a:r>
            <a:r>
              <a:rPr lang="en-US" sz="1200" i="1" dirty="0"/>
              <a:t>shekel,</a:t>
            </a:r>
            <a:r>
              <a:rPr lang="en-US" sz="1200" dirty="0"/>
              <a:t> being in weight about half an ounce, this would be </a:t>
            </a:r>
            <a:r>
              <a:rPr lang="en-US" sz="1200" i="1" dirty="0"/>
              <a:t>ten</a:t>
            </a:r>
            <a:r>
              <a:rPr lang="en-US" sz="1200" dirty="0"/>
              <a:t> ounces of bread for each day; and with this </a:t>
            </a:r>
            <a:r>
              <a:rPr lang="en-US" sz="1200" i="1" dirty="0"/>
              <a:t>water </a:t>
            </a:r>
            <a:r>
              <a:rPr lang="en-US" sz="1200" dirty="0"/>
              <a:t>to the amount of one </a:t>
            </a:r>
            <a:r>
              <a:rPr lang="en-US" sz="1200" i="1" dirty="0"/>
              <a:t>sixth</a:t>
            </a:r>
            <a:r>
              <a:rPr lang="en-US" sz="1200" dirty="0"/>
              <a:t> part of a </a:t>
            </a:r>
            <a:r>
              <a:rPr lang="en-US" sz="1200" i="1" dirty="0" err="1"/>
              <a:t>hin</a:t>
            </a:r>
            <a:r>
              <a:rPr lang="en-US" sz="1200" i="1" dirty="0"/>
              <a:t>,</a:t>
            </a:r>
            <a:r>
              <a:rPr lang="en-US" sz="1200" dirty="0"/>
              <a:t> which is about a pint and a half of our measure. All this shows that so reduced should provisions be during the siege, that they should be obliged to eat the </a:t>
            </a:r>
            <a:r>
              <a:rPr lang="en-US" sz="1200" i="1" dirty="0"/>
              <a:t>meanest</a:t>
            </a:r>
            <a:r>
              <a:rPr lang="en-US" sz="1200" dirty="0"/>
              <a:t> sort of aliment, and that by </a:t>
            </a:r>
            <a:r>
              <a:rPr lang="en-US" sz="1200" i="1" dirty="0"/>
              <a:t>weight,</a:t>
            </a:r>
            <a:r>
              <a:rPr lang="en-US" sz="1200" dirty="0"/>
              <a:t> and their </a:t>
            </a:r>
            <a:r>
              <a:rPr lang="en-US" sz="1200" i="1" dirty="0"/>
              <a:t>water</a:t>
            </a:r>
            <a:r>
              <a:rPr lang="en-US" sz="1200" dirty="0"/>
              <a:t> by </a:t>
            </a:r>
            <a:r>
              <a:rPr lang="en-US" sz="1200" i="1" dirty="0"/>
              <a:t>measure; </a:t>
            </a:r>
            <a:r>
              <a:rPr lang="en-US" sz="1200" dirty="0"/>
              <a:t>each man’s allowance being scarcely a </a:t>
            </a:r>
            <a:r>
              <a:rPr lang="en-US" sz="1200" i="1" dirty="0"/>
              <a:t>pint and a half, </a:t>
            </a:r>
            <a:r>
              <a:rPr lang="en-US" sz="1200" dirty="0"/>
              <a:t>and </a:t>
            </a:r>
            <a:r>
              <a:rPr lang="en-US" sz="1200" i="1" dirty="0"/>
              <a:t>ten ounces,</a:t>
            </a:r>
            <a:r>
              <a:rPr lang="en-US" sz="1200" dirty="0"/>
              <a:t> a little more than </a:t>
            </a:r>
            <a:r>
              <a:rPr lang="en-US" sz="1200" i="1" dirty="0"/>
              <a:t>half a pound</a:t>
            </a:r>
            <a:r>
              <a:rPr lang="en-US" sz="1200" dirty="0"/>
              <a:t> of </a:t>
            </a:r>
            <a:r>
              <a:rPr lang="en-US" sz="1200" i="1" dirty="0"/>
              <a:t>bread, </a:t>
            </a:r>
            <a:r>
              <a:rPr lang="en-US" sz="1200" dirty="0"/>
              <a:t>for each day’s support.” (Clarke, </a:t>
            </a:r>
            <a:r>
              <a:rPr lang="en-US" sz="1200" i="1" dirty="0"/>
              <a:t>Commentary,</a:t>
            </a:r>
            <a:r>
              <a:rPr lang="en-US" sz="1200" dirty="0"/>
              <a:t> 4:434.)</a:t>
            </a:r>
          </a:p>
        </p:txBody>
      </p:sp>
      <p:pic>
        <p:nvPicPr>
          <p:cNvPr id="3074" name="Picture 2" descr="https://upload.wikimedia.org/wikipedia/commons/thumb/8/87/A_Pile_of_Dung_Cakes.JPG/220px-A_Pile_of_Dung_Ca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65" y="211365"/>
            <a:ext cx="2095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74424" y="2354490"/>
            <a:ext cx="2027141" cy="646331"/>
          </a:xfrm>
          <a:prstGeom prst="rect">
            <a:avLst/>
          </a:prstGeom>
        </p:spPr>
        <p:txBody>
          <a:bodyPr wrap="square">
            <a:spAutoFit/>
          </a:bodyPr>
          <a:lstStyle/>
          <a:p>
            <a:r>
              <a:rPr lang="en-US" sz="1200" dirty="0">
                <a:latin typeface="Arial" panose="020B0604020202020204" pitchFamily="34" charset="0"/>
              </a:rPr>
              <a:t>A pile of dung cakes in the village </a:t>
            </a:r>
            <a:r>
              <a:rPr lang="en-US" sz="1200" dirty="0" err="1">
                <a:latin typeface="Arial" panose="020B0604020202020204" pitchFamily="34" charset="0"/>
              </a:rPr>
              <a:t>Nihal</a:t>
            </a:r>
            <a:r>
              <a:rPr lang="en-US" sz="1200" dirty="0">
                <a:latin typeface="Arial" panose="020B0604020202020204" pitchFamily="34" charset="0"/>
              </a:rPr>
              <a:t> Singh Wala of District </a:t>
            </a:r>
            <a:r>
              <a:rPr lang="en-US" sz="1200" dirty="0" err="1">
                <a:latin typeface="Arial" panose="020B0604020202020204" pitchFamily="34" charset="0"/>
              </a:rPr>
              <a:t>Moga</a:t>
            </a:r>
            <a:r>
              <a:rPr lang="en-US" sz="1200" dirty="0">
                <a:latin typeface="Arial" panose="020B0604020202020204" pitchFamily="34" charset="0"/>
              </a:rPr>
              <a:t> in Punjab</a:t>
            </a:r>
            <a:endParaRPr lang="en-US" sz="1200" dirty="0"/>
          </a:p>
        </p:txBody>
      </p:sp>
      <p:sp>
        <p:nvSpPr>
          <p:cNvPr id="8" name="Rectangle 7"/>
          <p:cNvSpPr/>
          <p:nvPr/>
        </p:nvSpPr>
        <p:spPr>
          <a:xfrm>
            <a:off x="6096000" y="3785652"/>
            <a:ext cx="5943601" cy="2862322"/>
          </a:xfrm>
          <a:prstGeom prst="rect">
            <a:avLst/>
          </a:prstGeom>
          <a:ln>
            <a:solidFill>
              <a:schemeClr val="tx1"/>
            </a:solidFill>
          </a:ln>
        </p:spPr>
        <p:txBody>
          <a:bodyPr wrap="square">
            <a:spAutoFit/>
          </a:bodyPr>
          <a:lstStyle/>
          <a:p>
            <a:pPr fontAlgn="base"/>
            <a:r>
              <a:rPr lang="en-US" sz="1200" b="1" dirty="0"/>
              <a:t>Ezekiel 13:5  Gaps: Breaks in the Wall:</a:t>
            </a:r>
          </a:p>
          <a:p>
            <a:pPr fontAlgn="base"/>
            <a:r>
              <a:rPr lang="en-US" sz="1200" dirty="0"/>
              <a:t>“</a:t>
            </a:r>
            <a:r>
              <a:rPr lang="en-US" sz="1200" dirty="0" err="1"/>
              <a:t>Kitto</a:t>
            </a:r>
            <a:r>
              <a:rPr lang="en-US" sz="1200" dirty="0"/>
              <a:t> is of the opinion that reference is here made to ‘cob-walls;’ that is, walls which are made of beaten earth rammed into molds or boxes, to give shape and consistence, and then emptied from the molds, layer by layer, on the wall, where it dries as the work goes on. Such walls cannot stand the effects of the weather, and houses built on this principle soon crumble and decay. … To protect them from the weather a very fine mortar is sometimes made, which is laid thickly on the outside of the walls. When this mortar is properly mixed with lime, it answers the purpose designed; but where the lime is left out, as is often the case, the ‘</a:t>
            </a:r>
            <a:r>
              <a:rPr lang="en-US" sz="1200" dirty="0" err="1"/>
              <a:t>untempered</a:t>
            </a:r>
            <a:r>
              <a:rPr lang="en-US" sz="1200" dirty="0"/>
              <a:t> mortar’ is no protection. …</a:t>
            </a:r>
          </a:p>
          <a:p>
            <a:pPr fontAlgn="base"/>
            <a:r>
              <a:rPr lang="en-US" sz="1200" dirty="0"/>
              <a:t>“Some commentators, however, translate </a:t>
            </a:r>
            <a:r>
              <a:rPr lang="en-US" sz="1200" i="1" dirty="0" err="1"/>
              <a:t>taphel</a:t>
            </a:r>
            <a:r>
              <a:rPr lang="en-US" sz="1200" i="1" dirty="0"/>
              <a:t>,</a:t>
            </a:r>
            <a:r>
              <a:rPr lang="en-US" sz="1200" dirty="0"/>
              <a:t> which in our version is rendered ‘</a:t>
            </a:r>
            <a:r>
              <a:rPr lang="en-US" sz="1200" dirty="0" err="1"/>
              <a:t>untempered</a:t>
            </a:r>
            <a:r>
              <a:rPr lang="en-US" sz="1200" dirty="0"/>
              <a:t> mortar,’ by the word ‘whitewash.’ They represent the idea of the text to be the figure of a wall of unendurable material, and coated, not with cement which might protect it, but with a mere thin covering of lime, which gives the wall a finished durable appearance, which its real character does not warrant.” Freeman (</a:t>
            </a:r>
            <a:r>
              <a:rPr lang="en-US" sz="1200" i="1" dirty="0"/>
              <a:t>Manners and Customs of the Bible, </a:t>
            </a:r>
            <a:r>
              <a:rPr lang="en-US" sz="1200" dirty="0"/>
              <a:t>p. 302.)</a:t>
            </a:r>
          </a:p>
        </p:txBody>
      </p:sp>
    </p:spTree>
    <p:extLst>
      <p:ext uri="{BB962C8B-B14F-4D97-AF65-F5344CB8AC3E}">
        <p14:creationId xmlns:p14="http://schemas.microsoft.com/office/powerpoint/2010/main" val="170948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pPr fontAlgn="base"/>
            <a:r>
              <a:rPr lang="en-US" sz="1200" b="1" dirty="0"/>
              <a:t>Salted and Swaddled  Ezekiel 16:4:</a:t>
            </a:r>
          </a:p>
          <a:p>
            <a:pPr fontAlgn="base"/>
            <a:r>
              <a:rPr lang="en-US" sz="1200" dirty="0"/>
              <a:t>The reference to not being salted comes from an ancient practice wherein “new-born babes were rubbed with salt in order to harden their skin, as this operation was supposed to make it dry, tight, and firm. … The salt may also have been applied as an emblem of purity and incorruption.” (Freeman, </a:t>
            </a:r>
            <a:r>
              <a:rPr lang="en-US" sz="1200" i="1" dirty="0"/>
              <a:t>Manners and Customs of the Bible,</a:t>
            </a:r>
            <a:r>
              <a:rPr lang="en-US" sz="1200" dirty="0"/>
              <a:t> p. 304.) Swaddling means being wrapped in a cloth or bandage, which would have been somewhat of a protection to a tender infant. The message being conveyed by Ezekiel is that the Jews had never really been cleansed from the corruptions of the world and born as God’s children. Without God’s care they had no one as their protector.</a:t>
            </a:r>
          </a:p>
        </p:txBody>
      </p:sp>
      <p:sp>
        <p:nvSpPr>
          <p:cNvPr id="10" name="Rectangle 9"/>
          <p:cNvSpPr/>
          <p:nvPr/>
        </p:nvSpPr>
        <p:spPr>
          <a:xfrm>
            <a:off x="0" y="1754326"/>
            <a:ext cx="6096000" cy="1569660"/>
          </a:xfrm>
          <a:prstGeom prst="rect">
            <a:avLst/>
          </a:prstGeom>
          <a:ln>
            <a:solidFill>
              <a:schemeClr val="tx1"/>
            </a:solidFill>
          </a:ln>
        </p:spPr>
        <p:txBody>
          <a:bodyPr>
            <a:spAutoFit/>
          </a:bodyPr>
          <a:lstStyle/>
          <a:p>
            <a:pPr fontAlgn="base"/>
            <a:r>
              <a:rPr lang="en-US" sz="1200" b="1" i="1" dirty="0"/>
              <a:t>Elder and Younger Ezekiel 16:46.</a:t>
            </a:r>
            <a:r>
              <a:rPr lang="en-US" sz="1200" b="1" dirty="0"/>
              <a:t> </a:t>
            </a:r>
          </a:p>
          <a:p>
            <a:pPr fontAlgn="base"/>
            <a:r>
              <a:rPr lang="en-US" sz="1200" dirty="0"/>
              <a:t>The words </a:t>
            </a:r>
            <a:r>
              <a:rPr lang="en-US" sz="1200" i="1" dirty="0"/>
              <a:t>elder</a:t>
            </a:r>
            <a:r>
              <a:rPr lang="en-US" sz="1200" dirty="0"/>
              <a:t> and </a:t>
            </a:r>
            <a:r>
              <a:rPr lang="en-US" sz="1200" i="1" dirty="0"/>
              <a:t>younger</a:t>
            </a:r>
            <a:r>
              <a:rPr lang="en-US" sz="1200" dirty="0"/>
              <a:t> could more clearly be rendered </a:t>
            </a:r>
            <a:r>
              <a:rPr lang="en-US" sz="1200" i="1" dirty="0"/>
              <a:t>greater</a:t>
            </a:r>
            <a:r>
              <a:rPr lang="en-US" sz="1200" dirty="0"/>
              <a:t> and </a:t>
            </a:r>
            <a:r>
              <a:rPr lang="en-US" sz="1200" i="1" dirty="0"/>
              <a:t>lesser.</a:t>
            </a:r>
            <a:r>
              <a:rPr lang="en-US" sz="1200" dirty="0"/>
              <a:t> Perhaps they are a reference to the degree of iniquity, that is, Samaria’s was greater, Sodom’s lesser. </a:t>
            </a:r>
            <a:r>
              <a:rPr lang="en-US" sz="1200" i="1" dirty="0"/>
              <a:t>Left hand</a:t>
            </a:r>
            <a:r>
              <a:rPr lang="en-US" sz="1200" dirty="0"/>
              <a:t> equals the direction north; </a:t>
            </a:r>
            <a:r>
              <a:rPr lang="en-US" sz="1200" i="1" dirty="0"/>
              <a:t>right hand</a:t>
            </a:r>
            <a:r>
              <a:rPr lang="en-US" sz="1200" dirty="0"/>
              <a:t> means south. The word </a:t>
            </a:r>
            <a:r>
              <a:rPr lang="en-US" sz="1200" i="1" dirty="0"/>
              <a:t>daughters</a:t>
            </a:r>
            <a:r>
              <a:rPr lang="en-US" sz="1200" dirty="0"/>
              <a:t> is used here and throughout the rest of the chapter with a different meaning than the word </a:t>
            </a:r>
            <a:r>
              <a:rPr lang="en-US" sz="1200" i="1" dirty="0"/>
              <a:t>daughter</a:t>
            </a:r>
            <a:r>
              <a:rPr lang="en-US" sz="1200" dirty="0"/>
              <a:t> in verse 45; </a:t>
            </a:r>
            <a:r>
              <a:rPr lang="en-US" sz="1200" i="1" dirty="0"/>
              <a:t>daughters</a:t>
            </a:r>
            <a:r>
              <a:rPr lang="en-US" sz="1200" dirty="0"/>
              <a:t> are cities under the domination of Samaria and Sodom, lesser cities in the surrounding areas. (See </a:t>
            </a:r>
            <a:r>
              <a:rPr lang="en-US" sz="1200" dirty="0" err="1"/>
              <a:t>Keil</a:t>
            </a:r>
            <a:r>
              <a:rPr lang="en-US" sz="1200" dirty="0"/>
              <a:t> and </a:t>
            </a:r>
            <a:r>
              <a:rPr lang="en-US" sz="1200" dirty="0" err="1"/>
              <a:t>Delitzsch</a:t>
            </a:r>
            <a:r>
              <a:rPr lang="en-US" sz="1200" dirty="0"/>
              <a:t>, </a:t>
            </a:r>
            <a:r>
              <a:rPr lang="en-US" sz="1200" i="1" dirty="0"/>
              <a:t>Commentary,</a:t>
            </a:r>
            <a:r>
              <a:rPr lang="en-US" sz="1200" dirty="0"/>
              <a:t>9:1:221–23; </a:t>
            </a:r>
            <a:r>
              <a:rPr lang="en-US" sz="1200" i="1" dirty="0"/>
              <a:t>Interpreter’s Bible,</a:t>
            </a:r>
            <a:r>
              <a:rPr lang="en-US" sz="1200" dirty="0"/>
              <a:t> 6:148–49.)</a:t>
            </a:r>
          </a:p>
        </p:txBody>
      </p:sp>
      <p:sp>
        <p:nvSpPr>
          <p:cNvPr id="11" name="Rectangle 10"/>
          <p:cNvSpPr/>
          <p:nvPr/>
        </p:nvSpPr>
        <p:spPr>
          <a:xfrm>
            <a:off x="0" y="3323986"/>
            <a:ext cx="6096000" cy="1754326"/>
          </a:xfrm>
          <a:prstGeom prst="rect">
            <a:avLst/>
          </a:prstGeom>
          <a:ln>
            <a:solidFill>
              <a:schemeClr val="tx1"/>
            </a:solidFill>
          </a:ln>
        </p:spPr>
        <p:txBody>
          <a:bodyPr>
            <a:spAutoFit/>
          </a:bodyPr>
          <a:lstStyle/>
          <a:p>
            <a:pPr fontAlgn="base"/>
            <a:r>
              <a:rPr lang="en-US" sz="1200" b="1" dirty="0"/>
              <a:t>Agency to choose right from wrong  Ezekiel 19</a:t>
            </a:r>
          </a:p>
          <a:p>
            <a:pPr fontAlgn="base"/>
            <a:r>
              <a:rPr lang="en-US" sz="1200" dirty="0"/>
              <a:t> “Heavenly Father has given you agency, the ability to choose right from wrong and to act for yourself. Next to the bestowal of life itself, the right to direct your life is one of God’s greatest gifts to you. While here on earth, you are being proven to see if you will use your agency to show your love for God by keeping His commandments. …</a:t>
            </a:r>
          </a:p>
          <a:p>
            <a:pPr fontAlgn="base"/>
            <a:r>
              <a:rPr lang="en-US" sz="1200" dirty="0"/>
              <a:t>“You are responsible for the choices you make. God is mindful of you and will help you make good choices, even if your family and friends use their agency in ways that are not right. Have the moral courage to stand firm in obeying God’s will, even if you have to stand alone. As you do this, you set an example for others to follow” ([booklet, 2011], 2).</a:t>
            </a:r>
          </a:p>
        </p:txBody>
      </p:sp>
      <p:sp>
        <p:nvSpPr>
          <p:cNvPr id="12" name="Rectangle 11"/>
          <p:cNvSpPr/>
          <p:nvPr/>
        </p:nvSpPr>
        <p:spPr>
          <a:xfrm>
            <a:off x="6096000" y="0"/>
            <a:ext cx="6096000" cy="2492990"/>
          </a:xfrm>
          <a:prstGeom prst="rect">
            <a:avLst/>
          </a:prstGeom>
          <a:ln>
            <a:solidFill>
              <a:schemeClr val="tx1"/>
            </a:solidFill>
          </a:ln>
        </p:spPr>
        <p:txBody>
          <a:bodyPr>
            <a:spAutoFit/>
          </a:bodyPr>
          <a:lstStyle/>
          <a:p>
            <a:pPr fontAlgn="base"/>
            <a:r>
              <a:rPr lang="en-US" sz="1200" b="1" dirty="0"/>
              <a:t>Sour Grapes  Ezekiel 19:</a:t>
            </a:r>
          </a:p>
          <a:p>
            <a:pPr fontAlgn="base"/>
            <a:r>
              <a:rPr lang="en-US" sz="1200" dirty="0"/>
              <a:t>While we are all free to exercise our agency and choose for ourselves, the role of parents in raising their children in righteousness is extremely important in helping children learn how to exercise their agency righteously. </a:t>
            </a:r>
          </a:p>
          <a:p>
            <a:pPr fontAlgn="base"/>
            <a:endParaRPr lang="en-US" sz="1200" dirty="0"/>
          </a:p>
          <a:p>
            <a:pPr fontAlgn="base"/>
            <a:r>
              <a:rPr lang="en-US" sz="1200" dirty="0"/>
              <a:t>Elder Neal A. Maxwell of the Quorum of the Twelve Apostles taught about the importance of parents raising their children in righteousness:</a:t>
            </a:r>
          </a:p>
          <a:p>
            <a:pPr fontAlgn="base"/>
            <a:r>
              <a:rPr lang="en-US" sz="1200" dirty="0"/>
              <a:t>“All are free to choose, of course, and we would not have it otherwise. Unfortunately, however, when some choose slackness, they are choosing not only for themselves, but for the next generation and the next. Small equivocations in parents can produce large deviations in their children! Earlier generations in a family may have reflected dedication, while some in the current generation evidence equivocation. Sadly, in the next, some may choose dissension, as erosion takes its toll” (“Settle This in Your Hearts,”</a:t>
            </a:r>
            <a:r>
              <a:rPr lang="en-US" sz="1200" i="1" dirty="0"/>
              <a:t> Ensign,</a:t>
            </a:r>
            <a:r>
              <a:rPr lang="en-US" sz="1200" dirty="0"/>
              <a:t> Nov. 1992, 65–66).</a:t>
            </a:r>
          </a:p>
        </p:txBody>
      </p:sp>
      <p:sp>
        <p:nvSpPr>
          <p:cNvPr id="13" name="Rectangle 12"/>
          <p:cNvSpPr/>
          <p:nvPr/>
        </p:nvSpPr>
        <p:spPr>
          <a:xfrm>
            <a:off x="6096000" y="2492990"/>
            <a:ext cx="6096000" cy="1569660"/>
          </a:xfrm>
          <a:prstGeom prst="rect">
            <a:avLst/>
          </a:prstGeom>
          <a:ln>
            <a:solidFill>
              <a:schemeClr val="tx1"/>
            </a:solidFill>
          </a:ln>
        </p:spPr>
        <p:txBody>
          <a:bodyPr>
            <a:spAutoFit/>
          </a:bodyPr>
          <a:lstStyle/>
          <a:p>
            <a:pPr fontAlgn="base"/>
            <a:r>
              <a:rPr lang="en-US" sz="1200" b="1" dirty="0"/>
              <a:t>Ezekiel 20:45-48 “The forest of the field in the south </a:t>
            </a:r>
            <a:r>
              <a:rPr lang="en-US" sz="1200" dirty="0"/>
              <a:t>is a figure denoting the kingdom of Judah [the southern part of the land of Israel]. … The forest is a figure signifying the population, or the mass of people. Individual men are trees. The green tree is a figurative representation of the righteous man, and the dry tree of the ungodly (v. 3, compare Luke xxiii. 31). The fire which Jehovah kindles is the fire of war. … From the terrible fierceness of the fire, which cannot be extinguished, every one will know that God has kindled it, that it has been sent in judgment.” (</a:t>
            </a:r>
            <a:r>
              <a:rPr lang="en-US" sz="1200" dirty="0" err="1"/>
              <a:t>Keil</a:t>
            </a:r>
            <a:r>
              <a:rPr lang="en-US" sz="1200" dirty="0"/>
              <a:t> and </a:t>
            </a:r>
            <a:r>
              <a:rPr lang="en-US" sz="1200" dirty="0" err="1"/>
              <a:t>Delitzsch</a:t>
            </a:r>
            <a:r>
              <a:rPr lang="en-US" sz="1200" dirty="0"/>
              <a:t>, </a:t>
            </a:r>
            <a:r>
              <a:rPr lang="en-US" sz="1200" i="1" dirty="0"/>
              <a:t>Commentary,</a:t>
            </a:r>
            <a:r>
              <a:rPr lang="en-US" sz="1200" dirty="0"/>
              <a:t> 9:1:288–89.) The Lord further described in the next chapter the terribleness of the wrath of war that would come upon Judah (see Ezekiel 21:1–17).</a:t>
            </a:r>
          </a:p>
        </p:txBody>
      </p:sp>
    </p:spTree>
    <p:extLst>
      <p:ext uri="{BB962C8B-B14F-4D97-AF65-F5344CB8AC3E}">
        <p14:creationId xmlns:p14="http://schemas.microsoft.com/office/powerpoint/2010/main" val="228563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89681"/>
              </p:ext>
            </p:extLst>
          </p:nvPr>
        </p:nvGraphicFramePr>
        <p:xfrm>
          <a:off x="160671" y="709033"/>
          <a:ext cx="11630837" cy="5852160"/>
        </p:xfrm>
        <a:graphic>
          <a:graphicData uri="http://schemas.openxmlformats.org/drawingml/2006/table">
            <a:tbl>
              <a:tblPr firstRow="1" bandRow="1">
                <a:tableStyleId>{5940675A-B579-460E-94D1-54222C63F5DA}</a:tableStyleId>
              </a:tblPr>
              <a:tblGrid>
                <a:gridCol w="2204449">
                  <a:extLst>
                    <a:ext uri="{9D8B030D-6E8A-4147-A177-3AD203B41FA5}">
                      <a16:colId xmlns:a16="http://schemas.microsoft.com/office/drawing/2014/main" val="20000"/>
                    </a:ext>
                  </a:extLst>
                </a:gridCol>
                <a:gridCol w="1951699">
                  <a:extLst>
                    <a:ext uri="{9D8B030D-6E8A-4147-A177-3AD203B41FA5}">
                      <a16:colId xmlns:a16="http://schemas.microsoft.com/office/drawing/2014/main" val="20001"/>
                    </a:ext>
                  </a:extLst>
                </a:gridCol>
                <a:gridCol w="7474689">
                  <a:extLst>
                    <a:ext uri="{9D8B030D-6E8A-4147-A177-3AD203B41FA5}">
                      <a16:colId xmlns:a16="http://schemas.microsoft.com/office/drawing/2014/main" val="20002"/>
                    </a:ext>
                  </a:extLst>
                </a:gridCol>
              </a:tblGrid>
              <a:tr h="270951">
                <a:tc>
                  <a:txBody>
                    <a:bodyPr/>
                    <a:lstStyle/>
                    <a:p>
                      <a:r>
                        <a:rPr lang="en-US" sz="1400" dirty="0"/>
                        <a:t>Ezekiel 17:3</a:t>
                      </a:r>
                    </a:p>
                  </a:txBody>
                  <a:tcPr/>
                </a:tc>
                <a:tc>
                  <a:txBody>
                    <a:bodyPr/>
                    <a:lstStyle/>
                    <a:p>
                      <a:r>
                        <a:rPr lang="en-US" sz="1400" dirty="0"/>
                        <a:t>A Great Eagle</a:t>
                      </a:r>
                    </a:p>
                  </a:txBody>
                  <a:tcPr/>
                </a:tc>
                <a:tc>
                  <a:txBody>
                    <a:bodyPr/>
                    <a:lstStyle/>
                    <a:p>
                      <a:r>
                        <a:rPr lang="en-US" sz="1400" dirty="0"/>
                        <a:t>Nebuchadnezzar (Jeremiah 48:40 Jeremiah 49:22</a:t>
                      </a:r>
                    </a:p>
                  </a:txBody>
                  <a:tcPr/>
                </a:tc>
                <a:extLst>
                  <a:ext uri="{0D108BD9-81ED-4DB2-BD59-A6C34878D82A}">
                    <a16:rowId xmlns:a16="http://schemas.microsoft.com/office/drawing/2014/main" val="10000"/>
                  </a:ext>
                </a:extLst>
              </a:tr>
              <a:tr h="270951">
                <a:tc>
                  <a:txBody>
                    <a:bodyPr/>
                    <a:lstStyle/>
                    <a:p>
                      <a:endParaRPr lang="en-US" sz="1400" dirty="0"/>
                    </a:p>
                  </a:txBody>
                  <a:tcPr/>
                </a:tc>
                <a:tc>
                  <a:txBody>
                    <a:bodyPr/>
                    <a:lstStyle/>
                    <a:p>
                      <a:r>
                        <a:rPr lang="en-US" sz="1400" dirty="0"/>
                        <a:t>Great Wings</a:t>
                      </a:r>
                    </a:p>
                  </a:txBody>
                  <a:tcPr/>
                </a:tc>
                <a:tc>
                  <a:txBody>
                    <a:bodyPr/>
                    <a:lstStyle/>
                    <a:p>
                      <a:r>
                        <a:rPr lang="en-US" sz="1400" dirty="0"/>
                        <a:t>Extensive empire</a:t>
                      </a:r>
                    </a:p>
                  </a:txBody>
                  <a:tcPr/>
                </a:tc>
                <a:extLst>
                  <a:ext uri="{0D108BD9-81ED-4DB2-BD59-A6C34878D82A}">
                    <a16:rowId xmlns:a16="http://schemas.microsoft.com/office/drawing/2014/main" val="10001"/>
                  </a:ext>
                </a:extLst>
              </a:tr>
              <a:tr h="270951">
                <a:tc>
                  <a:txBody>
                    <a:bodyPr/>
                    <a:lstStyle/>
                    <a:p>
                      <a:endParaRPr lang="en-US" sz="1400" dirty="0"/>
                    </a:p>
                  </a:txBody>
                  <a:tcPr/>
                </a:tc>
                <a:tc>
                  <a:txBody>
                    <a:bodyPr/>
                    <a:lstStyle/>
                    <a:p>
                      <a:r>
                        <a:rPr lang="en-US" sz="1400" dirty="0"/>
                        <a:t>Long-winged</a:t>
                      </a:r>
                    </a:p>
                  </a:txBody>
                  <a:tcPr/>
                </a:tc>
                <a:tc>
                  <a:txBody>
                    <a:bodyPr/>
                    <a:lstStyle/>
                    <a:p>
                      <a:r>
                        <a:rPr lang="en-US" sz="1400" dirty="0"/>
                        <a:t>Swift in his conquests</a:t>
                      </a:r>
                    </a:p>
                  </a:txBody>
                  <a:tcPr/>
                </a:tc>
                <a:extLst>
                  <a:ext uri="{0D108BD9-81ED-4DB2-BD59-A6C34878D82A}">
                    <a16:rowId xmlns:a16="http://schemas.microsoft.com/office/drawing/2014/main" val="10002"/>
                  </a:ext>
                </a:extLst>
              </a:tr>
              <a:tr h="270951">
                <a:tc>
                  <a:txBody>
                    <a:bodyPr/>
                    <a:lstStyle/>
                    <a:p>
                      <a:endParaRPr lang="en-US" sz="1400" dirty="0"/>
                    </a:p>
                  </a:txBody>
                  <a:tcPr/>
                </a:tc>
                <a:tc>
                  <a:txBody>
                    <a:bodyPr/>
                    <a:lstStyle/>
                    <a:p>
                      <a:r>
                        <a:rPr lang="en-US" sz="1400" dirty="0"/>
                        <a:t>Full of feathers</a:t>
                      </a:r>
                    </a:p>
                  </a:txBody>
                  <a:tcPr/>
                </a:tc>
                <a:tc>
                  <a:txBody>
                    <a:bodyPr/>
                    <a:lstStyle/>
                    <a:p>
                      <a:r>
                        <a:rPr lang="en-US" sz="1400" dirty="0"/>
                        <a:t>Having multitudes of subjects</a:t>
                      </a:r>
                    </a:p>
                  </a:txBody>
                  <a:tcPr/>
                </a:tc>
                <a:extLst>
                  <a:ext uri="{0D108BD9-81ED-4DB2-BD59-A6C34878D82A}">
                    <a16:rowId xmlns:a16="http://schemas.microsoft.com/office/drawing/2014/main" val="10003"/>
                  </a:ext>
                </a:extLst>
              </a:tr>
              <a:tr h="270951">
                <a:tc>
                  <a:txBody>
                    <a:bodyPr/>
                    <a:lstStyle/>
                    <a:p>
                      <a:endParaRPr lang="en-US" sz="1400" dirty="0"/>
                    </a:p>
                  </a:txBody>
                  <a:tcPr/>
                </a:tc>
                <a:tc>
                  <a:txBody>
                    <a:bodyPr/>
                    <a:lstStyle/>
                    <a:p>
                      <a:r>
                        <a:rPr lang="en-US" sz="1400" dirty="0"/>
                        <a:t>Divers colors</a:t>
                      </a:r>
                    </a:p>
                  </a:txBody>
                  <a:tcPr/>
                </a:tc>
                <a:tc>
                  <a:txBody>
                    <a:bodyPr/>
                    <a:lstStyle/>
                    <a:p>
                      <a:r>
                        <a:rPr lang="en-US" sz="1400" dirty="0"/>
                        <a:t>People from various nations</a:t>
                      </a:r>
                    </a:p>
                  </a:txBody>
                  <a:tcPr/>
                </a:tc>
                <a:extLst>
                  <a:ext uri="{0D108BD9-81ED-4DB2-BD59-A6C34878D82A}">
                    <a16:rowId xmlns:a16="http://schemas.microsoft.com/office/drawing/2014/main" val="10004"/>
                  </a:ext>
                </a:extLst>
              </a:tr>
              <a:tr h="270951">
                <a:tc>
                  <a:txBody>
                    <a:bodyPr/>
                    <a:lstStyle/>
                    <a:p>
                      <a:endParaRPr lang="en-US" sz="1400" dirty="0"/>
                    </a:p>
                  </a:txBody>
                  <a:tcPr/>
                </a:tc>
                <a:tc>
                  <a:txBody>
                    <a:bodyPr/>
                    <a:lstStyle/>
                    <a:p>
                      <a:r>
                        <a:rPr lang="en-US" sz="1400" dirty="0"/>
                        <a:t>Came to Lebanon</a:t>
                      </a:r>
                    </a:p>
                  </a:txBody>
                  <a:tcPr/>
                </a:tc>
                <a:tc>
                  <a:txBody>
                    <a:bodyPr/>
                    <a:lstStyle/>
                    <a:p>
                      <a:r>
                        <a:rPr lang="en-US" sz="1400" dirty="0"/>
                        <a:t>Came against Judea</a:t>
                      </a:r>
                    </a:p>
                  </a:txBody>
                  <a:tcPr/>
                </a:tc>
                <a:extLst>
                  <a:ext uri="{0D108BD9-81ED-4DB2-BD59-A6C34878D82A}">
                    <a16:rowId xmlns:a16="http://schemas.microsoft.com/office/drawing/2014/main" val="10005"/>
                  </a:ext>
                </a:extLst>
              </a:tr>
              <a:tr h="270951">
                <a:tc>
                  <a:txBody>
                    <a:bodyPr/>
                    <a:lstStyle/>
                    <a:p>
                      <a:endParaRPr lang="en-US" sz="1400" dirty="0"/>
                    </a:p>
                  </a:txBody>
                  <a:tcPr/>
                </a:tc>
                <a:tc>
                  <a:txBody>
                    <a:bodyPr/>
                    <a:lstStyle/>
                    <a:p>
                      <a:r>
                        <a:rPr lang="en-US" sz="1400" dirty="0"/>
                        <a:t>The highest branch</a:t>
                      </a:r>
                    </a:p>
                  </a:txBody>
                  <a:tcPr/>
                </a:tc>
                <a:tc>
                  <a:txBody>
                    <a:bodyPr/>
                    <a:lstStyle/>
                    <a:p>
                      <a:r>
                        <a:rPr lang="en-US" sz="1400" dirty="0"/>
                        <a:t>Zedekiah  or King </a:t>
                      </a:r>
                      <a:r>
                        <a:rPr lang="en-US" sz="1400" dirty="0" err="1"/>
                        <a:t>Jehoiachin</a:t>
                      </a:r>
                      <a:endParaRPr lang="en-US" sz="1400" dirty="0"/>
                    </a:p>
                  </a:txBody>
                  <a:tcPr/>
                </a:tc>
                <a:extLst>
                  <a:ext uri="{0D108BD9-81ED-4DB2-BD59-A6C34878D82A}">
                    <a16:rowId xmlns:a16="http://schemas.microsoft.com/office/drawing/2014/main" val="10006"/>
                  </a:ext>
                </a:extLst>
              </a:tr>
              <a:tr h="270951">
                <a:tc>
                  <a:txBody>
                    <a:bodyPr/>
                    <a:lstStyle/>
                    <a:p>
                      <a:endParaRPr lang="en-US" sz="1400" dirty="0"/>
                    </a:p>
                  </a:txBody>
                  <a:tcPr/>
                </a:tc>
                <a:tc>
                  <a:txBody>
                    <a:bodyPr/>
                    <a:lstStyle/>
                    <a:p>
                      <a:r>
                        <a:rPr lang="en-US" sz="1400" dirty="0"/>
                        <a:t>Cedar </a:t>
                      </a:r>
                    </a:p>
                  </a:txBody>
                  <a:tcPr/>
                </a:tc>
                <a:tc>
                  <a:txBody>
                    <a:bodyPr/>
                    <a:lstStyle/>
                    <a:p>
                      <a:r>
                        <a:rPr lang="en-US" sz="1400" dirty="0"/>
                        <a:t>The Jewish state and king</a:t>
                      </a:r>
                    </a:p>
                  </a:txBody>
                  <a:tcPr/>
                </a:tc>
                <a:extLst>
                  <a:ext uri="{0D108BD9-81ED-4DB2-BD59-A6C34878D82A}">
                    <a16:rowId xmlns:a16="http://schemas.microsoft.com/office/drawing/2014/main" val="10007"/>
                  </a:ext>
                </a:extLst>
              </a:tr>
              <a:tr h="270951">
                <a:tc>
                  <a:txBody>
                    <a:bodyPr/>
                    <a:lstStyle/>
                    <a:p>
                      <a:r>
                        <a:rPr lang="en-US" sz="1400" dirty="0"/>
                        <a:t>Ezekiel 17:4</a:t>
                      </a:r>
                    </a:p>
                  </a:txBody>
                  <a:tcPr/>
                </a:tc>
                <a:tc>
                  <a:txBody>
                    <a:bodyPr/>
                    <a:lstStyle/>
                    <a:p>
                      <a:r>
                        <a:rPr lang="en-US" sz="1400" dirty="0"/>
                        <a:t>The top of his young twigs</a:t>
                      </a:r>
                    </a:p>
                  </a:txBody>
                  <a:tcPr/>
                </a:tc>
                <a:tc>
                  <a:txBody>
                    <a:bodyPr/>
                    <a:lstStyle/>
                    <a:p>
                      <a:r>
                        <a:rPr lang="en-US" sz="1400" dirty="0"/>
                        <a:t>Princes of Judah</a:t>
                      </a:r>
                    </a:p>
                  </a:txBody>
                  <a:tcPr/>
                </a:tc>
                <a:extLst>
                  <a:ext uri="{0D108BD9-81ED-4DB2-BD59-A6C34878D82A}">
                    <a16:rowId xmlns:a16="http://schemas.microsoft.com/office/drawing/2014/main" val="10008"/>
                  </a:ext>
                </a:extLst>
              </a:tr>
              <a:tr h="270951">
                <a:tc>
                  <a:txBody>
                    <a:bodyPr/>
                    <a:lstStyle/>
                    <a:p>
                      <a:endParaRPr lang="en-US" sz="1400" dirty="0"/>
                    </a:p>
                  </a:txBody>
                  <a:tcPr/>
                </a:tc>
                <a:tc>
                  <a:txBody>
                    <a:bodyPr/>
                    <a:lstStyle/>
                    <a:p>
                      <a:r>
                        <a:rPr lang="en-US" sz="1400" dirty="0"/>
                        <a:t>A land of traffic</a:t>
                      </a:r>
                    </a:p>
                  </a:txBody>
                  <a:tcPr/>
                </a:tc>
                <a:tc>
                  <a:txBody>
                    <a:bodyPr/>
                    <a:lstStyle/>
                    <a:p>
                      <a:r>
                        <a:rPr lang="en-US" sz="1400" dirty="0"/>
                        <a:t>Chaldea</a:t>
                      </a:r>
                    </a:p>
                  </a:txBody>
                  <a:tcPr/>
                </a:tc>
                <a:extLst>
                  <a:ext uri="{0D108BD9-81ED-4DB2-BD59-A6C34878D82A}">
                    <a16:rowId xmlns:a16="http://schemas.microsoft.com/office/drawing/2014/main" val="10009"/>
                  </a:ext>
                </a:extLst>
              </a:tr>
              <a:tr h="601287">
                <a:tc>
                  <a:txBody>
                    <a:bodyPr/>
                    <a:lstStyle/>
                    <a:p>
                      <a:endParaRPr lang="en-US" sz="1400" dirty="0"/>
                    </a:p>
                  </a:txBody>
                  <a:tcPr/>
                </a:tc>
                <a:tc>
                  <a:txBody>
                    <a:bodyPr/>
                    <a:lstStyle/>
                    <a:p>
                      <a:r>
                        <a:rPr lang="en-US" sz="1400" dirty="0"/>
                        <a:t>A city</a:t>
                      </a:r>
                      <a:r>
                        <a:rPr lang="en-US" sz="1400" baseline="0" dirty="0"/>
                        <a:t> of merchants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badi" panose="020B0604020104020204" pitchFamily="34" charset="0"/>
                        </a:rPr>
                        <a:t>Babylon; for which this city was the most celebrated of all the cities of the east. Its situation procured it innumerable advantages; its two rivers, the Tigris and Euphrates, and the Persian Gulf, gave it communication with the richest and the most distant nations.</a:t>
                      </a:r>
                      <a:endParaRPr lang="en-US" sz="1400" dirty="0"/>
                    </a:p>
                  </a:txBody>
                  <a:tcPr/>
                </a:tc>
                <a:extLst>
                  <a:ext uri="{0D108BD9-81ED-4DB2-BD59-A6C34878D82A}">
                    <a16:rowId xmlns:a16="http://schemas.microsoft.com/office/drawing/2014/main" val="10010"/>
                  </a:ext>
                </a:extLst>
              </a:tr>
              <a:tr h="270951">
                <a:tc>
                  <a:txBody>
                    <a:bodyPr/>
                    <a:lstStyle/>
                    <a:p>
                      <a:r>
                        <a:rPr lang="en-US" sz="1400" dirty="0"/>
                        <a:t>Ezekiel</a:t>
                      </a:r>
                      <a:r>
                        <a:rPr lang="en-US" sz="1400" baseline="0" dirty="0"/>
                        <a:t> 17:5</a:t>
                      </a:r>
                      <a:endParaRPr lang="en-US" sz="1400" dirty="0"/>
                    </a:p>
                  </a:txBody>
                  <a:tcPr/>
                </a:tc>
                <a:tc>
                  <a:txBody>
                    <a:bodyPr/>
                    <a:lstStyle/>
                    <a:p>
                      <a:r>
                        <a:rPr lang="en-US" sz="1400" dirty="0"/>
                        <a:t>The seed of the land</a:t>
                      </a:r>
                    </a:p>
                  </a:txBody>
                  <a:tcPr/>
                </a:tc>
                <a:tc>
                  <a:txBody>
                    <a:bodyPr/>
                    <a:lstStyle/>
                    <a:p>
                      <a:r>
                        <a:rPr lang="en-US" sz="1400" dirty="0"/>
                        <a:t>Zedekiah, brother of </a:t>
                      </a:r>
                      <a:r>
                        <a:rPr lang="en-US" sz="1400" dirty="0" err="1"/>
                        <a:t>Jehoiachin</a:t>
                      </a:r>
                      <a:endParaRPr lang="en-US" sz="1400" dirty="0"/>
                    </a:p>
                  </a:txBody>
                  <a:tcPr/>
                </a:tc>
                <a:extLst>
                  <a:ext uri="{0D108BD9-81ED-4DB2-BD59-A6C34878D82A}">
                    <a16:rowId xmlns:a16="http://schemas.microsoft.com/office/drawing/2014/main" val="10011"/>
                  </a:ext>
                </a:extLst>
              </a:tr>
              <a:tr h="270951">
                <a:tc>
                  <a:txBody>
                    <a:bodyPr/>
                    <a:lstStyle/>
                    <a:p>
                      <a:endParaRPr lang="en-US" sz="1400" dirty="0"/>
                    </a:p>
                  </a:txBody>
                  <a:tcPr/>
                </a:tc>
                <a:tc>
                  <a:txBody>
                    <a:bodyPr/>
                    <a:lstStyle/>
                    <a:p>
                      <a:r>
                        <a:rPr lang="en-US" sz="1400" dirty="0"/>
                        <a:t>Planted it in a fruitful field</a:t>
                      </a:r>
                    </a:p>
                  </a:txBody>
                  <a:tcPr/>
                </a:tc>
                <a:tc>
                  <a:txBody>
                    <a:bodyPr/>
                    <a:lstStyle/>
                    <a:p>
                      <a:r>
                        <a:rPr lang="en-US" sz="1400" dirty="0"/>
                        <a:t>Made him king of Judea in place of his brother</a:t>
                      </a:r>
                    </a:p>
                  </a:txBody>
                  <a:tcPr/>
                </a:tc>
                <a:extLst>
                  <a:ext uri="{0D108BD9-81ED-4DB2-BD59-A6C34878D82A}">
                    <a16:rowId xmlns:a16="http://schemas.microsoft.com/office/drawing/2014/main" val="10012"/>
                  </a:ext>
                </a:extLst>
              </a:tr>
              <a:tr h="270951">
                <a:tc>
                  <a:txBody>
                    <a:bodyPr/>
                    <a:lstStyle/>
                    <a:p>
                      <a:endParaRPr lang="en-US" sz="1400" dirty="0"/>
                    </a:p>
                  </a:txBody>
                  <a:tcPr/>
                </a:tc>
                <a:tc>
                  <a:txBody>
                    <a:bodyPr/>
                    <a:lstStyle/>
                    <a:p>
                      <a:r>
                        <a:rPr lang="en-US" sz="1400" dirty="0"/>
                        <a:t>Placed it by great waters</a:t>
                      </a:r>
                    </a:p>
                  </a:txBody>
                  <a:tcPr/>
                </a:tc>
                <a:tc>
                  <a:txBody>
                    <a:bodyPr/>
                    <a:lstStyle/>
                    <a:p>
                      <a:r>
                        <a:rPr lang="en-US" sz="1400" dirty="0">
                          <a:solidFill>
                            <a:srgbClr val="000000"/>
                          </a:solidFill>
                          <a:latin typeface="Abadi" panose="020B0604020104020204" pitchFamily="34" charset="0"/>
                        </a:rPr>
                        <a:t>Put him under the protection of Babylon, situated on the confluence of the Tigris and Euphrates.</a:t>
                      </a:r>
                    </a:p>
                  </a:txBody>
                  <a:tcPr/>
                </a:tc>
                <a:extLst>
                  <a:ext uri="{0D108BD9-81ED-4DB2-BD59-A6C34878D82A}">
                    <a16:rowId xmlns:a16="http://schemas.microsoft.com/office/drawing/2014/main" val="10013"/>
                  </a:ext>
                </a:extLst>
              </a:tr>
              <a:tr h="270951">
                <a:tc>
                  <a:txBody>
                    <a:bodyPr/>
                    <a:lstStyle/>
                    <a:p>
                      <a:endParaRPr lang="en-US" sz="1400" dirty="0"/>
                    </a:p>
                  </a:txBody>
                  <a:tcPr/>
                </a:tc>
                <a:tc>
                  <a:txBody>
                    <a:bodyPr/>
                    <a:lstStyle/>
                    <a:p>
                      <a:r>
                        <a:rPr lang="en-US" sz="1400" dirty="0"/>
                        <a:t>Set it as a willow tree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badi" panose="020B0604020104020204" pitchFamily="34" charset="0"/>
                        </a:rPr>
                        <a:t>Made him dependent on this city of great waters, as the willow is on humidity.</a:t>
                      </a:r>
                      <a:endParaRPr lang="en-US" sz="1400" b="0" i="0" dirty="0">
                        <a:solidFill>
                          <a:srgbClr val="000000"/>
                        </a:solidFill>
                        <a:effectLst/>
                        <a:latin typeface="Abadi" panose="020B0604020104020204" pitchFamily="34" charset="0"/>
                      </a:endParaRPr>
                    </a:p>
                    <a:p>
                      <a:endParaRPr lang="en-US" sz="1400" dirty="0"/>
                    </a:p>
                  </a:txBody>
                  <a:tcPr/>
                </a:tc>
                <a:extLst>
                  <a:ext uri="{0D108BD9-81ED-4DB2-BD59-A6C34878D82A}">
                    <a16:rowId xmlns:a16="http://schemas.microsoft.com/office/drawing/2014/main" val="10014"/>
                  </a:ext>
                </a:extLst>
              </a:tr>
            </a:tbl>
          </a:graphicData>
        </a:graphic>
      </p:graphicFrame>
      <p:sp>
        <p:nvSpPr>
          <p:cNvPr id="12" name="Rectangle 11"/>
          <p:cNvSpPr/>
          <p:nvPr/>
        </p:nvSpPr>
        <p:spPr>
          <a:xfrm rot="5400000">
            <a:off x="8943563" y="3870282"/>
            <a:ext cx="6096000" cy="400110"/>
          </a:xfrm>
          <a:prstGeom prst="rect">
            <a:avLst/>
          </a:prstGeom>
        </p:spPr>
        <p:txBody>
          <a:bodyPr>
            <a:spAutoFit/>
          </a:bodyPr>
          <a:lstStyle/>
          <a:p>
            <a:r>
              <a:rPr lang="en-US" sz="1000" dirty="0">
                <a:latin typeface="Abadi" panose="020B0604020104020204" pitchFamily="34" charset="0"/>
              </a:rPr>
              <a:t>Clarke, Adam. "Commentary on Ezekiel 17". "The Adam Clarke Commentary". www.studylight.org/commentaries/acc/ezekiel-17.html. 1832.</a:t>
            </a:r>
            <a:endParaRPr lang="en-US" sz="1000" dirty="0"/>
          </a:p>
        </p:txBody>
      </p:sp>
      <p:sp>
        <p:nvSpPr>
          <p:cNvPr id="13" name="TextBox 12"/>
          <p:cNvSpPr txBox="1"/>
          <p:nvPr/>
        </p:nvSpPr>
        <p:spPr>
          <a:xfrm>
            <a:off x="3812363" y="151889"/>
            <a:ext cx="4327451" cy="369332"/>
          </a:xfrm>
          <a:prstGeom prst="rect">
            <a:avLst/>
          </a:prstGeom>
          <a:noFill/>
        </p:spPr>
        <p:txBody>
          <a:bodyPr wrap="square" rtlCol="0">
            <a:spAutoFit/>
          </a:bodyPr>
          <a:lstStyle/>
          <a:p>
            <a:r>
              <a:rPr lang="en-US" dirty="0"/>
              <a:t>Ezekiel 17  Commentary in the Riddle</a:t>
            </a:r>
          </a:p>
        </p:txBody>
      </p:sp>
      <p:sp>
        <p:nvSpPr>
          <p:cNvPr id="14" name="TextBox 13"/>
          <p:cNvSpPr txBox="1"/>
          <p:nvPr/>
        </p:nvSpPr>
        <p:spPr>
          <a:xfrm>
            <a:off x="11800178" y="6488668"/>
            <a:ext cx="276445"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5496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7236041"/>
              </p:ext>
            </p:extLst>
          </p:nvPr>
        </p:nvGraphicFramePr>
        <p:xfrm>
          <a:off x="160671" y="709033"/>
          <a:ext cx="11630837" cy="5486400"/>
        </p:xfrm>
        <a:graphic>
          <a:graphicData uri="http://schemas.openxmlformats.org/drawingml/2006/table">
            <a:tbl>
              <a:tblPr firstRow="1" bandRow="1">
                <a:tableStyleId>{5940675A-B579-460E-94D1-54222C63F5DA}</a:tableStyleId>
              </a:tblPr>
              <a:tblGrid>
                <a:gridCol w="2204449">
                  <a:extLst>
                    <a:ext uri="{9D8B030D-6E8A-4147-A177-3AD203B41FA5}">
                      <a16:colId xmlns:a16="http://schemas.microsoft.com/office/drawing/2014/main" val="20000"/>
                    </a:ext>
                  </a:extLst>
                </a:gridCol>
                <a:gridCol w="1951699">
                  <a:extLst>
                    <a:ext uri="{9D8B030D-6E8A-4147-A177-3AD203B41FA5}">
                      <a16:colId xmlns:a16="http://schemas.microsoft.com/office/drawing/2014/main" val="20001"/>
                    </a:ext>
                  </a:extLst>
                </a:gridCol>
                <a:gridCol w="7474689">
                  <a:extLst>
                    <a:ext uri="{9D8B030D-6E8A-4147-A177-3AD203B41FA5}">
                      <a16:colId xmlns:a16="http://schemas.microsoft.com/office/drawing/2014/main" val="20002"/>
                    </a:ext>
                  </a:extLst>
                </a:gridCol>
              </a:tblGrid>
              <a:tr h="270951">
                <a:tc>
                  <a:txBody>
                    <a:bodyPr/>
                    <a:lstStyle/>
                    <a:p>
                      <a:r>
                        <a:rPr lang="en-US" sz="1400" b="0" dirty="0">
                          <a:solidFill>
                            <a:schemeClr val="tx1"/>
                          </a:solidFill>
                        </a:rPr>
                        <a:t>Ezekiel 17:6</a:t>
                      </a:r>
                    </a:p>
                  </a:txBody>
                  <a:tcPr/>
                </a:tc>
                <a:tc>
                  <a:txBody>
                    <a:bodyPr/>
                    <a:lstStyle/>
                    <a:p>
                      <a:r>
                        <a:rPr lang="en-US" sz="1400" b="0" i="0" kern="1200" dirty="0">
                          <a:solidFill>
                            <a:schemeClr val="tx1"/>
                          </a:solidFill>
                          <a:effectLst/>
                          <a:latin typeface="+mn-lt"/>
                          <a:ea typeface="+mn-ea"/>
                          <a:cs typeface="+mn-cs"/>
                        </a:rPr>
                        <a:t>A spreading vine of low stature </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The Jewish state having then no height of dominion, it must abide under the wings or branches of the Chaldean king.</a:t>
                      </a:r>
                      <a:endParaRPr lang="en-US" sz="1400" b="0" dirty="0">
                        <a:solidFill>
                          <a:schemeClr val="tx1"/>
                        </a:solidFill>
                      </a:endParaRPr>
                    </a:p>
                  </a:txBody>
                  <a:tcPr/>
                </a:tc>
                <a:extLst>
                  <a:ext uri="{0D108BD9-81ED-4DB2-BD59-A6C34878D82A}">
                    <a16:rowId xmlns:a16="http://schemas.microsoft.com/office/drawing/2014/main" val="10000"/>
                  </a:ext>
                </a:extLst>
              </a:tr>
              <a:tr h="270951">
                <a:tc>
                  <a:txBody>
                    <a:bodyPr/>
                    <a:lstStyle/>
                    <a:p>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Those branches turned toward him, and the roots - under him</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Zedekiah was wholly dependent on Nebuchadnezzar, both for his elevation to the throne, and his support on it.</a:t>
                      </a:r>
                      <a:endParaRPr lang="en-US" sz="1400" b="0" dirty="0">
                        <a:solidFill>
                          <a:schemeClr val="tx1"/>
                        </a:solidFill>
                      </a:endParaRPr>
                    </a:p>
                  </a:txBody>
                  <a:tcPr/>
                </a:tc>
                <a:extLst>
                  <a:ext uri="{0D108BD9-81ED-4DB2-BD59-A6C34878D82A}">
                    <a16:rowId xmlns:a16="http://schemas.microsoft.com/office/drawing/2014/main" val="10001"/>
                  </a:ext>
                </a:extLst>
              </a:tr>
              <a:tr h="270951">
                <a:tc>
                  <a:txBody>
                    <a:bodyPr/>
                    <a:lstStyle/>
                    <a:p>
                      <a:r>
                        <a:rPr lang="en-US" sz="1400" b="0" dirty="0">
                          <a:solidFill>
                            <a:schemeClr val="tx1"/>
                          </a:solidFill>
                        </a:rPr>
                        <a:t>Ezekiel 17:7</a:t>
                      </a:r>
                    </a:p>
                  </a:txBody>
                  <a:tcPr/>
                </a:tc>
                <a:tc>
                  <a:txBody>
                    <a:bodyPr/>
                    <a:lstStyle/>
                    <a:p>
                      <a:r>
                        <a:rPr lang="en-US" sz="1400" b="0" i="0" kern="1200" dirty="0">
                          <a:solidFill>
                            <a:schemeClr val="tx1"/>
                          </a:solidFill>
                          <a:effectLst/>
                          <a:latin typeface="+mn-lt"/>
                          <a:ea typeface="+mn-ea"/>
                          <a:cs typeface="+mn-cs"/>
                        </a:rPr>
                        <a:t>Another great eagle</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Pharaoh-</a:t>
                      </a:r>
                      <a:r>
                        <a:rPr lang="en-US" sz="1400" b="0" i="0" kern="1200" dirty="0" err="1">
                          <a:solidFill>
                            <a:schemeClr val="tx1"/>
                          </a:solidFill>
                          <a:effectLst/>
                          <a:latin typeface="+mn-lt"/>
                          <a:ea typeface="+mn-ea"/>
                          <a:cs typeface="+mn-cs"/>
                        </a:rPr>
                        <a:t>hophra</a:t>
                      </a:r>
                      <a:r>
                        <a:rPr lang="en-US" sz="1400" b="0" i="0" kern="1200" dirty="0">
                          <a:solidFill>
                            <a:schemeClr val="tx1"/>
                          </a:solidFill>
                          <a:effectLst/>
                          <a:latin typeface="+mn-lt"/>
                          <a:ea typeface="+mn-ea"/>
                          <a:cs typeface="+mn-cs"/>
                        </a:rPr>
                        <a:t>, or </a:t>
                      </a:r>
                      <a:r>
                        <a:rPr lang="en-US" sz="1400" b="0" i="0" kern="1200" dirty="0" err="1">
                          <a:solidFill>
                            <a:schemeClr val="tx1"/>
                          </a:solidFill>
                          <a:effectLst/>
                          <a:latin typeface="+mn-lt"/>
                          <a:ea typeface="+mn-ea"/>
                          <a:cs typeface="+mn-cs"/>
                        </a:rPr>
                        <a:t>Apries</a:t>
                      </a:r>
                      <a:r>
                        <a:rPr lang="en-US" sz="1400" b="0" i="0" kern="1200" dirty="0">
                          <a:solidFill>
                            <a:schemeClr val="tx1"/>
                          </a:solidFill>
                          <a:effectLst/>
                          <a:latin typeface="+mn-lt"/>
                          <a:ea typeface="+mn-ea"/>
                          <a:cs typeface="+mn-cs"/>
                        </a:rPr>
                        <a:t>, king of Egypt.</a:t>
                      </a:r>
                      <a:endParaRPr lang="en-US" sz="1400" b="0" dirty="0">
                        <a:solidFill>
                          <a:schemeClr val="tx1"/>
                        </a:solidFill>
                      </a:endParaRPr>
                    </a:p>
                  </a:txBody>
                  <a:tcPr/>
                </a:tc>
                <a:extLst>
                  <a:ext uri="{0D108BD9-81ED-4DB2-BD59-A6C34878D82A}">
                    <a16:rowId xmlns:a16="http://schemas.microsoft.com/office/drawing/2014/main" val="10002"/>
                  </a:ext>
                </a:extLst>
              </a:tr>
              <a:tr h="270951">
                <a:tc>
                  <a:txBody>
                    <a:bodyPr/>
                    <a:lstStyle/>
                    <a:p>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Did bend her roots</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Looked to him for support in her intended rebellion against Nebuchadnezzar</a:t>
                      </a:r>
                      <a:endParaRPr lang="en-US" sz="1400" b="0" dirty="0">
                        <a:solidFill>
                          <a:schemeClr val="tx1"/>
                        </a:solidFill>
                      </a:endParaRPr>
                    </a:p>
                  </a:txBody>
                  <a:tcPr/>
                </a:tc>
                <a:extLst>
                  <a:ext uri="{0D108BD9-81ED-4DB2-BD59-A6C34878D82A}">
                    <a16:rowId xmlns:a16="http://schemas.microsoft.com/office/drawing/2014/main" val="10003"/>
                  </a:ext>
                </a:extLst>
              </a:tr>
              <a:tr h="270951">
                <a:tc>
                  <a:txBody>
                    <a:bodyPr/>
                    <a:lstStyle/>
                    <a:p>
                      <a:r>
                        <a:rPr lang="en-US" sz="1400" b="0" dirty="0">
                          <a:solidFill>
                            <a:schemeClr val="tx1"/>
                          </a:solidFill>
                        </a:rPr>
                        <a:t>Ezekiel 17:8</a:t>
                      </a:r>
                    </a:p>
                  </a:txBody>
                  <a:tcPr/>
                </a:tc>
                <a:tc>
                  <a:txBody>
                    <a:bodyPr/>
                    <a:lstStyle/>
                    <a:p>
                      <a:r>
                        <a:rPr lang="en-US" sz="1400" b="0" i="0" kern="1200" dirty="0">
                          <a:solidFill>
                            <a:schemeClr val="tx1"/>
                          </a:solidFill>
                          <a:effectLst/>
                          <a:latin typeface="+mn-lt"/>
                          <a:ea typeface="+mn-ea"/>
                          <a:cs typeface="+mn-cs"/>
                        </a:rPr>
                        <a:t>Planted in a good soil </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Though he depended on Babylon, he lived and reigned as Nebuchadnezzar's vicegerent in the land of Judea.</a:t>
                      </a:r>
                      <a:endParaRPr lang="en-US" sz="1400" b="0" dirty="0">
                        <a:solidFill>
                          <a:schemeClr val="tx1"/>
                        </a:solidFill>
                      </a:endParaRPr>
                    </a:p>
                  </a:txBody>
                  <a:tcPr/>
                </a:tc>
                <a:extLst>
                  <a:ext uri="{0D108BD9-81ED-4DB2-BD59-A6C34878D82A}">
                    <a16:rowId xmlns:a16="http://schemas.microsoft.com/office/drawing/2014/main" val="10004"/>
                  </a:ext>
                </a:extLst>
              </a:tr>
              <a:tr h="270951">
                <a:tc>
                  <a:txBody>
                    <a:bodyPr/>
                    <a:lstStyle/>
                    <a:p>
                      <a:r>
                        <a:rPr lang="en-US" sz="1400" b="0" dirty="0">
                          <a:solidFill>
                            <a:schemeClr val="tx1"/>
                          </a:solidFill>
                        </a:rPr>
                        <a:t>Ezekiel 17:9</a:t>
                      </a:r>
                    </a:p>
                  </a:txBody>
                  <a:tcPr/>
                </a:tc>
                <a:tc>
                  <a:txBody>
                    <a:bodyPr/>
                    <a:lstStyle/>
                    <a:p>
                      <a:r>
                        <a:rPr lang="en-US" sz="1400" b="0" dirty="0">
                          <a:solidFill>
                            <a:schemeClr val="tx1"/>
                          </a:solidFill>
                        </a:rPr>
                        <a:t>Shall it prosper?</a:t>
                      </a:r>
                    </a:p>
                  </a:txBody>
                  <a:tcPr/>
                </a:tc>
                <a:tc>
                  <a:txBody>
                    <a:bodyPr/>
                    <a:lstStyle/>
                    <a:p>
                      <a:r>
                        <a:rPr lang="en-US" sz="1400" b="0" dirty="0">
                          <a:solidFill>
                            <a:schemeClr val="tx1"/>
                          </a:solidFill>
                          <a:latin typeface="Abadi" panose="020B0604020104020204" pitchFamily="34" charset="0"/>
                        </a:rPr>
                        <a:t>Shall Zedekiah succeed in casting off the yoke of the king of Babylon</a:t>
                      </a:r>
                    </a:p>
                  </a:txBody>
                  <a:tcPr/>
                </a:tc>
                <a:extLst>
                  <a:ext uri="{0D108BD9-81ED-4DB2-BD59-A6C34878D82A}">
                    <a16:rowId xmlns:a16="http://schemas.microsoft.com/office/drawing/2014/main" val="10005"/>
                  </a:ext>
                </a:extLst>
              </a:tr>
              <a:tr h="270951">
                <a:tc>
                  <a:txBody>
                    <a:bodyPr/>
                    <a:lstStyle/>
                    <a:p>
                      <a:endParaRPr lang="en-US" sz="1400" b="0" dirty="0">
                        <a:solidFill>
                          <a:schemeClr val="tx1"/>
                        </a:solidFill>
                      </a:endParaRPr>
                    </a:p>
                  </a:txBody>
                  <a:tcPr/>
                </a:tc>
                <a:tc>
                  <a:txBody>
                    <a:bodyPr/>
                    <a:lstStyle/>
                    <a:p>
                      <a:r>
                        <a:rPr lang="en-US" sz="1400" b="0" dirty="0">
                          <a:solidFill>
                            <a:schemeClr val="tx1"/>
                          </a:solidFill>
                          <a:latin typeface="Abadi" panose="020B0604020104020204" pitchFamily="34" charset="0"/>
                        </a:rPr>
                        <a:t>Shall he not pull up the roots?</a:t>
                      </a:r>
                      <a:endParaRPr lang="en-US" sz="1400" b="0" dirty="0">
                        <a:solidFill>
                          <a:schemeClr val="tx1"/>
                        </a:solidFill>
                      </a:endParaRPr>
                    </a:p>
                  </a:txBody>
                  <a:tcPr/>
                </a:tc>
                <a:tc>
                  <a:txBody>
                    <a:bodyPr/>
                    <a:lstStyle/>
                    <a:p>
                      <a:r>
                        <a:rPr lang="en-US" sz="1400" b="0" dirty="0">
                          <a:solidFill>
                            <a:schemeClr val="tx1"/>
                          </a:solidFill>
                          <a:latin typeface="Abadi" panose="020B0604020104020204" pitchFamily="34" charset="0"/>
                        </a:rPr>
                        <a:t>Nebuchadnezzar will come and dethrone him.</a:t>
                      </a:r>
                      <a:endParaRPr lang="en-US" sz="1400" b="0" dirty="0">
                        <a:solidFill>
                          <a:schemeClr val="tx1"/>
                        </a:solidFill>
                      </a:endParaRPr>
                    </a:p>
                  </a:txBody>
                  <a:tcPr/>
                </a:tc>
                <a:extLst>
                  <a:ext uri="{0D108BD9-81ED-4DB2-BD59-A6C34878D82A}">
                    <a16:rowId xmlns:a16="http://schemas.microsoft.com/office/drawing/2014/main" val="10006"/>
                  </a:ext>
                </a:extLst>
              </a:tr>
              <a:tr h="270951">
                <a:tc>
                  <a:txBody>
                    <a:bodyPr/>
                    <a:lstStyle/>
                    <a:p>
                      <a:endParaRPr lang="en-US" sz="1400" b="0" dirty="0">
                        <a:solidFill>
                          <a:schemeClr val="tx1"/>
                        </a:solidFill>
                      </a:endParaRPr>
                    </a:p>
                  </a:txBody>
                  <a:tcPr/>
                </a:tc>
                <a:tc>
                  <a:txBody>
                    <a:bodyPr/>
                    <a:lstStyle/>
                    <a:p>
                      <a:r>
                        <a:rPr lang="en-US" sz="1400" b="0" dirty="0">
                          <a:solidFill>
                            <a:schemeClr val="tx1"/>
                          </a:solidFill>
                        </a:rPr>
                        <a:t>Cut</a:t>
                      </a:r>
                      <a:r>
                        <a:rPr lang="en-US" sz="1400" b="0" baseline="0" dirty="0">
                          <a:solidFill>
                            <a:schemeClr val="tx1"/>
                          </a:solidFill>
                        </a:rPr>
                        <a:t> off the fruit and leaves</a:t>
                      </a:r>
                      <a:endParaRPr lang="en-US" sz="1400" b="0" dirty="0">
                        <a:solidFill>
                          <a:schemeClr val="tx1"/>
                        </a:solidFill>
                      </a:endParaRPr>
                    </a:p>
                  </a:txBody>
                  <a:tcPr/>
                </a:tc>
                <a:tc>
                  <a:txBody>
                    <a:bodyPr/>
                    <a:lstStyle/>
                    <a:p>
                      <a:r>
                        <a:rPr lang="en-US" sz="1400" b="0" dirty="0">
                          <a:solidFill>
                            <a:schemeClr val="tx1"/>
                          </a:solidFill>
                        </a:rPr>
                        <a:t>The children of Zedekiah.</a:t>
                      </a:r>
                      <a:r>
                        <a:rPr lang="en-US" sz="1400" b="0" baseline="0" dirty="0">
                          <a:solidFill>
                            <a:schemeClr val="tx1"/>
                          </a:solidFill>
                        </a:rPr>
                        <a:t> His sons will be murdered before him and Zedekiah himself</a:t>
                      </a:r>
                      <a:endParaRPr lang="en-US" sz="1400" b="0" dirty="0">
                        <a:solidFill>
                          <a:schemeClr val="tx1"/>
                        </a:solidFill>
                      </a:endParaRPr>
                    </a:p>
                  </a:txBody>
                  <a:tcPr/>
                </a:tc>
                <a:extLst>
                  <a:ext uri="{0D108BD9-81ED-4DB2-BD59-A6C34878D82A}">
                    <a16:rowId xmlns:a16="http://schemas.microsoft.com/office/drawing/2014/main" val="10007"/>
                  </a:ext>
                </a:extLst>
              </a:tr>
              <a:tr h="270951">
                <a:tc>
                  <a:txBody>
                    <a:bodyPr/>
                    <a:lstStyle/>
                    <a:p>
                      <a:r>
                        <a:rPr lang="en-US" sz="1400" b="0" dirty="0">
                          <a:solidFill>
                            <a:schemeClr val="tx1"/>
                          </a:solidFill>
                        </a:rPr>
                        <a:t>Ezekiel 17:10</a:t>
                      </a:r>
                    </a:p>
                  </a:txBody>
                  <a:tcPr/>
                </a:tc>
                <a:tc>
                  <a:txBody>
                    <a:bodyPr/>
                    <a:lstStyle/>
                    <a:p>
                      <a:r>
                        <a:rPr lang="en-US" sz="1400" b="0" i="0" kern="1200" dirty="0">
                          <a:solidFill>
                            <a:schemeClr val="tx1"/>
                          </a:solidFill>
                          <a:effectLst/>
                          <a:latin typeface="+mn-lt"/>
                          <a:ea typeface="+mn-ea"/>
                          <a:cs typeface="+mn-cs"/>
                        </a:rPr>
                        <a:t>Shall - utterly whither </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The regal government shall be no more restored. Zedekiah shall be the last king, and the monarchy shall finally terminate with him.</a:t>
                      </a:r>
                      <a:endParaRPr lang="en-US" sz="1400" b="0" dirty="0">
                        <a:solidFill>
                          <a:schemeClr val="tx1"/>
                        </a:solidFill>
                      </a:endParaRPr>
                    </a:p>
                  </a:txBody>
                  <a:tcPr/>
                </a:tc>
                <a:extLst>
                  <a:ext uri="{0D108BD9-81ED-4DB2-BD59-A6C34878D82A}">
                    <a16:rowId xmlns:a16="http://schemas.microsoft.com/office/drawing/2014/main" val="10008"/>
                  </a:ext>
                </a:extLst>
              </a:tr>
              <a:tr h="270951">
                <a:tc>
                  <a:txBody>
                    <a:bodyPr/>
                    <a:lstStyle/>
                    <a:p>
                      <a:r>
                        <a:rPr lang="en-US" sz="1400" b="0" dirty="0"/>
                        <a:t>Ezekiel 17:15</a:t>
                      </a:r>
                    </a:p>
                  </a:txBody>
                  <a:tcPr/>
                </a:tc>
                <a:tc>
                  <a:txBody>
                    <a:bodyPr/>
                    <a:lstStyle/>
                    <a:p>
                      <a:r>
                        <a:rPr lang="en-US" sz="1400" b="0" i="0" kern="1200" dirty="0">
                          <a:solidFill>
                            <a:schemeClr val="tx1"/>
                          </a:solidFill>
                          <a:effectLst/>
                          <a:latin typeface="+mn-lt"/>
                          <a:ea typeface="+mn-ea"/>
                          <a:cs typeface="+mn-cs"/>
                        </a:rPr>
                        <a:t>Sending his ambassadors into Egypt</a:t>
                      </a:r>
                      <a:endParaRPr lang="en-US" sz="1400" b="0" dirty="0"/>
                    </a:p>
                  </a:txBody>
                  <a:tcPr/>
                </a:tc>
                <a:tc>
                  <a:txBody>
                    <a:bodyPr/>
                    <a:lstStyle/>
                    <a:p>
                      <a:r>
                        <a:rPr lang="en-US" sz="1400" b="0" i="0" kern="1200" dirty="0">
                          <a:solidFill>
                            <a:schemeClr val="tx1"/>
                          </a:solidFill>
                          <a:effectLst/>
                          <a:latin typeface="+mn-lt"/>
                          <a:ea typeface="+mn-ea"/>
                          <a:cs typeface="+mn-cs"/>
                        </a:rPr>
                        <a:t>Zedekiah must have sent his ambassadors into Egypt, between the sixth month of his sixth year, and the fifth month of his seventh year. (Ezekiel 8:1)</a:t>
                      </a:r>
                      <a:endParaRPr lang="en-US" sz="1400" b="0" dirty="0"/>
                    </a:p>
                  </a:txBody>
                  <a:tcPr/>
                </a:tc>
                <a:extLst>
                  <a:ext uri="{0D108BD9-81ED-4DB2-BD59-A6C34878D82A}">
                    <a16:rowId xmlns:a16="http://schemas.microsoft.com/office/drawing/2014/main" val="10009"/>
                  </a:ext>
                </a:extLst>
              </a:tr>
              <a:tr h="601287">
                <a:tc>
                  <a:txBody>
                    <a:bodyPr/>
                    <a:lstStyle/>
                    <a:p>
                      <a:r>
                        <a:rPr lang="en-US" sz="1400" b="0" dirty="0"/>
                        <a:t>Ezekiel 17:16</a:t>
                      </a:r>
                    </a:p>
                  </a:txBody>
                  <a:tcPr/>
                </a:tc>
                <a:tc>
                  <a:txBody>
                    <a:bodyPr/>
                    <a:lstStyle/>
                    <a:p>
                      <a:r>
                        <a:rPr lang="en-US" sz="1400" b="0" i="0" kern="1200" dirty="0">
                          <a:solidFill>
                            <a:schemeClr val="tx1"/>
                          </a:solidFill>
                          <a:effectLst/>
                          <a:latin typeface="+mn-lt"/>
                          <a:ea typeface="+mn-ea"/>
                          <a:cs typeface="+mn-cs"/>
                        </a:rPr>
                        <a:t>In the midst of Babylon he shall die</a:t>
                      </a:r>
                      <a:endParaRPr lang="en-US" sz="1400" b="0" dirty="0"/>
                    </a:p>
                  </a:txBody>
                  <a:tcPr/>
                </a:tc>
                <a:tc>
                  <a:txBody>
                    <a:bodyPr/>
                    <a:lstStyle/>
                    <a:p>
                      <a:r>
                        <a:rPr lang="en-US" sz="1400" b="0" i="0" kern="1200" dirty="0">
                          <a:solidFill>
                            <a:schemeClr val="tx1"/>
                          </a:solidFill>
                          <a:effectLst/>
                          <a:latin typeface="+mn-lt"/>
                          <a:ea typeface="+mn-ea"/>
                          <a:cs typeface="+mn-cs"/>
                        </a:rPr>
                        <a:t>His eyes were put out; he was carried to Babylon, and never returned.</a:t>
                      </a:r>
                    </a:p>
                    <a:p>
                      <a:br>
                        <a:rPr lang="en-US" sz="1400" b="0" dirty="0"/>
                      </a:br>
                      <a:endParaRPr lang="en-US" sz="1400" b="0" dirty="0"/>
                    </a:p>
                  </a:txBody>
                  <a:tcPr/>
                </a:tc>
                <a:extLst>
                  <a:ext uri="{0D108BD9-81ED-4DB2-BD59-A6C34878D82A}">
                    <a16:rowId xmlns:a16="http://schemas.microsoft.com/office/drawing/2014/main" val="10010"/>
                  </a:ext>
                </a:extLst>
              </a:tr>
            </a:tbl>
          </a:graphicData>
        </a:graphic>
      </p:graphicFrame>
      <p:sp>
        <p:nvSpPr>
          <p:cNvPr id="4" name="Rectangle 3"/>
          <p:cNvSpPr/>
          <p:nvPr/>
        </p:nvSpPr>
        <p:spPr>
          <a:xfrm rot="5400000">
            <a:off x="8911665" y="3689529"/>
            <a:ext cx="6096000" cy="400110"/>
          </a:xfrm>
          <a:prstGeom prst="rect">
            <a:avLst/>
          </a:prstGeom>
        </p:spPr>
        <p:txBody>
          <a:bodyPr>
            <a:spAutoFit/>
          </a:bodyPr>
          <a:lstStyle/>
          <a:p>
            <a:r>
              <a:rPr lang="en-US" sz="1000" dirty="0">
                <a:solidFill>
                  <a:srgbClr val="000000"/>
                </a:solidFill>
                <a:latin typeface="Abadi" panose="020B0604020104020204" pitchFamily="34" charset="0"/>
              </a:rPr>
              <a:t>Clarke, Adam. "Commentary on </a:t>
            </a:r>
            <a:r>
              <a:rPr lang="en-US" sz="1000" dirty="0">
                <a:solidFill>
                  <a:srgbClr val="561649"/>
                </a:solidFill>
                <a:latin typeface="Abadi" panose="020B0604020104020204" pitchFamily="34" charset="0"/>
              </a:rPr>
              <a:t>Ezekiel 17</a:t>
            </a:r>
            <a:r>
              <a:rPr lang="en-US" sz="1000" dirty="0">
                <a:solidFill>
                  <a:srgbClr val="000000"/>
                </a:solidFill>
                <a:latin typeface="Abadi" panose="020B0604020104020204" pitchFamily="34" charset="0"/>
              </a:rPr>
              <a:t>". "The Adam Clarke Commentary". www.studylight.org/commentaries/acc/ezekiel-17.html. 1832.</a:t>
            </a:r>
            <a:endParaRPr lang="en-US" sz="1000" dirty="0"/>
          </a:p>
        </p:txBody>
      </p:sp>
      <p:sp>
        <p:nvSpPr>
          <p:cNvPr id="5" name="TextBox 4"/>
          <p:cNvSpPr txBox="1"/>
          <p:nvPr/>
        </p:nvSpPr>
        <p:spPr>
          <a:xfrm>
            <a:off x="11800178" y="6488668"/>
            <a:ext cx="27644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08032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6362719"/>
              </p:ext>
            </p:extLst>
          </p:nvPr>
        </p:nvGraphicFramePr>
        <p:xfrm>
          <a:off x="128773" y="102977"/>
          <a:ext cx="11630837" cy="6675120"/>
        </p:xfrm>
        <a:graphic>
          <a:graphicData uri="http://schemas.openxmlformats.org/drawingml/2006/table">
            <a:tbl>
              <a:tblPr firstRow="1" bandRow="1">
                <a:tableStyleId>{5940675A-B579-460E-94D1-54222C63F5DA}</a:tableStyleId>
              </a:tblPr>
              <a:tblGrid>
                <a:gridCol w="2204449">
                  <a:extLst>
                    <a:ext uri="{9D8B030D-6E8A-4147-A177-3AD203B41FA5}">
                      <a16:colId xmlns:a16="http://schemas.microsoft.com/office/drawing/2014/main" val="20000"/>
                    </a:ext>
                  </a:extLst>
                </a:gridCol>
                <a:gridCol w="1951699">
                  <a:extLst>
                    <a:ext uri="{9D8B030D-6E8A-4147-A177-3AD203B41FA5}">
                      <a16:colId xmlns:a16="http://schemas.microsoft.com/office/drawing/2014/main" val="20001"/>
                    </a:ext>
                  </a:extLst>
                </a:gridCol>
                <a:gridCol w="7474689">
                  <a:extLst>
                    <a:ext uri="{9D8B030D-6E8A-4147-A177-3AD203B41FA5}">
                      <a16:colId xmlns:a16="http://schemas.microsoft.com/office/drawing/2014/main" val="20002"/>
                    </a:ext>
                  </a:extLst>
                </a:gridCol>
              </a:tblGrid>
              <a:tr h="270951">
                <a:tc>
                  <a:txBody>
                    <a:bodyPr/>
                    <a:lstStyle/>
                    <a:p>
                      <a:r>
                        <a:rPr lang="en-US" sz="1400" b="0" dirty="0"/>
                        <a:t>Ezekiel 17:18</a:t>
                      </a:r>
                    </a:p>
                  </a:txBody>
                  <a:tcPr/>
                </a:tc>
                <a:tc>
                  <a:txBody>
                    <a:bodyPr/>
                    <a:lstStyle/>
                    <a:p>
                      <a:r>
                        <a:rPr lang="en-US" sz="1400" b="0" i="0" kern="1200" dirty="0">
                          <a:solidFill>
                            <a:schemeClr val="tx1"/>
                          </a:solidFill>
                          <a:effectLst/>
                          <a:latin typeface="+mn-lt"/>
                          <a:ea typeface="+mn-ea"/>
                          <a:cs typeface="+mn-cs"/>
                        </a:rPr>
                        <a:t>Despised the oath</a:t>
                      </a:r>
                      <a:endParaRPr lang="en-US" sz="1400" b="0" dirty="0"/>
                    </a:p>
                  </a:txBody>
                  <a:tcPr/>
                </a:tc>
                <a:tc>
                  <a:txBody>
                    <a:bodyPr/>
                    <a:lstStyle/>
                    <a:p>
                      <a:r>
                        <a:rPr lang="en-US" sz="1400" b="0" dirty="0"/>
                        <a:t>The Lord had</a:t>
                      </a:r>
                      <a:r>
                        <a:rPr lang="en-US" sz="1400" b="0" i="0" kern="1200" dirty="0">
                          <a:solidFill>
                            <a:schemeClr val="tx1"/>
                          </a:solidFill>
                          <a:effectLst/>
                          <a:latin typeface="+mn-lt"/>
                          <a:ea typeface="+mn-ea"/>
                          <a:cs typeface="+mn-cs"/>
                        </a:rPr>
                        <a:t> bound himself by oath, in the presence of Jehovah, to be faithful to the covenant that he made with Nebuchadnezzar, and he took the first opportunity to break it; therefore he shall not escape.</a:t>
                      </a:r>
                      <a:endParaRPr lang="en-US" sz="1400" b="0" dirty="0"/>
                    </a:p>
                  </a:txBody>
                  <a:tcPr/>
                </a:tc>
                <a:extLst>
                  <a:ext uri="{0D108BD9-81ED-4DB2-BD59-A6C34878D82A}">
                    <a16:rowId xmlns:a16="http://schemas.microsoft.com/office/drawing/2014/main" val="10000"/>
                  </a:ext>
                </a:extLst>
              </a:tr>
              <a:tr h="270951">
                <a:tc>
                  <a:txBody>
                    <a:bodyPr/>
                    <a:lstStyle/>
                    <a:p>
                      <a:r>
                        <a:rPr lang="en-US" sz="1400" b="0" dirty="0"/>
                        <a:t>Ezekiel 17:20</a:t>
                      </a:r>
                    </a:p>
                  </a:txBody>
                  <a:tcPr/>
                </a:tc>
                <a:tc>
                  <a:txBody>
                    <a:bodyPr/>
                    <a:lstStyle/>
                    <a:p>
                      <a:r>
                        <a:rPr lang="en-US" sz="1400" b="0" i="0" kern="1200" dirty="0">
                          <a:solidFill>
                            <a:schemeClr val="tx1"/>
                          </a:solidFill>
                          <a:effectLst/>
                          <a:latin typeface="+mn-lt"/>
                          <a:ea typeface="+mn-ea"/>
                          <a:cs typeface="+mn-cs"/>
                        </a:rPr>
                        <a:t>Spread my net upon him</a:t>
                      </a:r>
                      <a:endParaRPr lang="en-US" sz="1400" b="0" dirty="0"/>
                    </a:p>
                  </a:txBody>
                  <a:tcPr/>
                </a:tc>
                <a:tc>
                  <a:txBody>
                    <a:bodyPr/>
                    <a:lstStyle/>
                    <a:p>
                      <a:r>
                        <a:rPr lang="en-US" sz="1400" b="0" dirty="0"/>
                        <a:t>To be caught (Ezekiel 12:3)</a:t>
                      </a:r>
                    </a:p>
                  </a:txBody>
                  <a:tcPr/>
                </a:tc>
                <a:extLst>
                  <a:ext uri="{0D108BD9-81ED-4DB2-BD59-A6C34878D82A}">
                    <a16:rowId xmlns:a16="http://schemas.microsoft.com/office/drawing/2014/main" val="10001"/>
                  </a:ext>
                </a:extLst>
              </a:tr>
              <a:tr h="2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Ezekiel 17:21</a:t>
                      </a:r>
                    </a:p>
                    <a:p>
                      <a:endParaRPr lang="en-US" sz="1400" b="0" dirty="0"/>
                    </a:p>
                  </a:txBody>
                  <a:tcPr/>
                </a:tc>
                <a:tc>
                  <a:txBody>
                    <a:bodyPr/>
                    <a:lstStyle/>
                    <a:p>
                      <a:r>
                        <a:rPr lang="en-US" sz="1400" b="0" i="0" kern="1200" dirty="0">
                          <a:solidFill>
                            <a:schemeClr val="tx1"/>
                          </a:solidFill>
                          <a:effectLst/>
                          <a:latin typeface="+mn-lt"/>
                          <a:ea typeface="+mn-ea"/>
                          <a:cs typeface="+mn-cs"/>
                        </a:rPr>
                        <a:t>All his fugitives</a:t>
                      </a:r>
                      <a:endParaRPr lang="en-US" sz="1400" b="0" dirty="0"/>
                    </a:p>
                  </a:txBody>
                  <a:tcPr/>
                </a:tc>
                <a:tc>
                  <a:txBody>
                    <a:bodyPr/>
                    <a:lstStyle/>
                    <a:p>
                      <a:r>
                        <a:rPr lang="en-US" sz="1400" b="0" i="0" kern="1200" dirty="0">
                          <a:solidFill>
                            <a:schemeClr val="tx1"/>
                          </a:solidFill>
                          <a:effectLst/>
                          <a:latin typeface="+mn-lt"/>
                          <a:ea typeface="+mn-ea"/>
                          <a:cs typeface="+mn-cs"/>
                        </a:rPr>
                        <a:t>All who attempted to escape with him, and all that ran to Egypt, etc., shall fall by the sword.</a:t>
                      </a:r>
                      <a:endParaRPr lang="en-US" sz="1400" b="0" dirty="0"/>
                    </a:p>
                  </a:txBody>
                  <a:tcPr/>
                </a:tc>
                <a:extLst>
                  <a:ext uri="{0D108BD9-81ED-4DB2-BD59-A6C34878D82A}">
                    <a16:rowId xmlns:a16="http://schemas.microsoft.com/office/drawing/2014/main" val="10002"/>
                  </a:ext>
                </a:extLst>
              </a:tr>
              <a:tr h="270951">
                <a:tc>
                  <a:txBody>
                    <a:bodyPr/>
                    <a:lstStyle/>
                    <a:p>
                      <a:r>
                        <a:rPr lang="en-US" sz="1400" b="0" dirty="0"/>
                        <a:t>Ezekiel 17:22</a:t>
                      </a:r>
                    </a:p>
                  </a:txBody>
                  <a:tcPr/>
                </a:tc>
                <a:tc>
                  <a:txBody>
                    <a:bodyPr/>
                    <a:lstStyle/>
                    <a:p>
                      <a:r>
                        <a:rPr lang="en-US" sz="1400" b="0" i="0" kern="1200" dirty="0">
                          <a:solidFill>
                            <a:schemeClr val="tx1"/>
                          </a:solidFill>
                          <a:effectLst/>
                          <a:latin typeface="+mn-lt"/>
                          <a:ea typeface="+mn-ea"/>
                          <a:cs typeface="+mn-cs"/>
                        </a:rPr>
                        <a:t>I will also take of the highest branch of the high cedar</a:t>
                      </a:r>
                      <a:endParaRPr lang="en-US" sz="1400" b="0" dirty="0"/>
                    </a:p>
                  </a:txBody>
                  <a:tcPr/>
                </a:tc>
                <a:tc>
                  <a:txBody>
                    <a:bodyPr/>
                    <a:lstStyle/>
                    <a:p>
                      <a:r>
                        <a:rPr lang="en-US" sz="1400" b="0" i="0" kern="1200" dirty="0">
                          <a:solidFill>
                            <a:schemeClr val="tx1"/>
                          </a:solidFill>
                          <a:effectLst/>
                          <a:latin typeface="+mn-lt"/>
                          <a:ea typeface="+mn-ea"/>
                          <a:cs typeface="+mn-cs"/>
                        </a:rPr>
                        <a:t> I will raise up another monarchy, which shall come in the line of David, namely, the Messiah; who shall appear as a tender plant, as to his incarnation; but he shall be high and eminent; his Church, the royal city, the highest and purest ever seen on the face of the earth.</a:t>
                      </a:r>
                      <a:endParaRPr lang="en-US" sz="1400" b="0" dirty="0"/>
                    </a:p>
                  </a:txBody>
                  <a:tcPr/>
                </a:tc>
                <a:extLst>
                  <a:ext uri="{0D108BD9-81ED-4DB2-BD59-A6C34878D82A}">
                    <a16:rowId xmlns:a16="http://schemas.microsoft.com/office/drawing/2014/main" val="10003"/>
                  </a:ext>
                </a:extLst>
              </a:tr>
              <a:tr h="2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Ezekiel 17:23</a:t>
                      </a:r>
                      <a:endParaRPr lang="en-US" sz="1400" dirty="0">
                        <a:effectLst/>
                      </a:endParaRPr>
                    </a:p>
                    <a:p>
                      <a:endParaRPr lang="en-US" sz="1400" b="0" dirty="0"/>
                    </a:p>
                  </a:txBody>
                  <a:tcPr/>
                </a:tc>
                <a:tc>
                  <a:txBody>
                    <a:bodyPr/>
                    <a:lstStyle/>
                    <a:p>
                      <a:r>
                        <a:rPr lang="en-US" sz="1400" b="0" i="0" kern="1200" dirty="0">
                          <a:solidFill>
                            <a:schemeClr val="tx1"/>
                          </a:solidFill>
                          <a:effectLst/>
                          <a:latin typeface="+mn-lt"/>
                          <a:ea typeface="+mn-ea"/>
                          <a:cs typeface="+mn-cs"/>
                        </a:rPr>
                        <a:t>In the mountain of the height of Israel </a:t>
                      </a:r>
                      <a:endParaRPr lang="en-US" sz="1400" b="0" dirty="0"/>
                    </a:p>
                  </a:txBody>
                  <a:tcPr/>
                </a:tc>
                <a:tc>
                  <a:txBody>
                    <a:bodyPr/>
                    <a:lstStyle/>
                    <a:p>
                      <a:r>
                        <a:rPr lang="en-US" sz="1400" b="0" i="0" kern="1200" dirty="0">
                          <a:solidFill>
                            <a:schemeClr val="tx1"/>
                          </a:solidFill>
                          <a:effectLst/>
                          <a:latin typeface="+mn-lt"/>
                          <a:ea typeface="+mn-ea"/>
                          <a:cs typeface="+mn-cs"/>
                        </a:rPr>
                        <a:t>He shall make his appearance at the temple, and found his Church at Jerusalem.</a:t>
                      </a:r>
                      <a:endParaRPr lang="en-US" sz="1400" b="0" dirty="0"/>
                    </a:p>
                  </a:txBody>
                  <a:tcPr/>
                </a:tc>
                <a:extLst>
                  <a:ext uri="{0D108BD9-81ED-4DB2-BD59-A6C34878D82A}">
                    <a16:rowId xmlns:a16="http://schemas.microsoft.com/office/drawing/2014/main" val="10004"/>
                  </a:ext>
                </a:extLst>
              </a:tr>
              <a:tr h="270951">
                <a:tc>
                  <a:txBody>
                    <a:bodyPr/>
                    <a:lstStyle/>
                    <a:p>
                      <a:r>
                        <a:rPr lang="en-US" sz="1400" b="0" dirty="0"/>
                        <a:t>Ezekiel 17:24</a:t>
                      </a:r>
                    </a:p>
                  </a:txBody>
                  <a:tcPr/>
                </a:tc>
                <a:tc>
                  <a:txBody>
                    <a:bodyPr/>
                    <a:lstStyle/>
                    <a:p>
                      <a:r>
                        <a:rPr lang="en-US" sz="1400" b="0" i="0" kern="1200" dirty="0">
                          <a:solidFill>
                            <a:schemeClr val="tx1"/>
                          </a:solidFill>
                          <a:effectLst/>
                          <a:latin typeface="+mn-lt"/>
                          <a:ea typeface="+mn-ea"/>
                          <a:cs typeface="+mn-cs"/>
                        </a:rPr>
                        <a:t>All the trees of the field shall know </a:t>
                      </a:r>
                    </a:p>
                  </a:txBody>
                  <a:tcPr/>
                </a:tc>
                <a:tc>
                  <a:txBody>
                    <a:bodyPr/>
                    <a:lstStyle/>
                    <a:p>
                      <a:r>
                        <a:rPr lang="en-US" sz="1400" b="0" i="0" kern="1200" dirty="0">
                          <a:solidFill>
                            <a:schemeClr val="tx1"/>
                          </a:solidFill>
                          <a:effectLst/>
                          <a:latin typeface="+mn-lt"/>
                          <a:ea typeface="+mn-ea"/>
                          <a:cs typeface="+mn-cs"/>
                        </a:rPr>
                        <a:t>All the people of Israel and of Chaldea.</a:t>
                      </a:r>
                    </a:p>
                  </a:txBody>
                  <a:tcPr/>
                </a:tc>
                <a:extLst>
                  <a:ext uri="{0D108BD9-81ED-4DB2-BD59-A6C34878D82A}">
                    <a16:rowId xmlns:a16="http://schemas.microsoft.com/office/drawing/2014/main" val="10005"/>
                  </a:ext>
                </a:extLst>
              </a:tr>
              <a:tr h="270951">
                <a:tc>
                  <a:txBody>
                    <a:bodyPr/>
                    <a:lstStyle/>
                    <a:p>
                      <a:endParaRPr lang="en-US" sz="1400" b="0" dirty="0"/>
                    </a:p>
                  </a:txBody>
                  <a:tcPr/>
                </a:tc>
                <a:tc>
                  <a:txBody>
                    <a:bodyPr/>
                    <a:lstStyle/>
                    <a:p>
                      <a:r>
                        <a:rPr lang="en-US" sz="1400" b="0" i="0" kern="1200" dirty="0">
                          <a:solidFill>
                            <a:schemeClr val="tx1"/>
                          </a:solidFill>
                          <a:effectLst/>
                          <a:latin typeface="+mn-lt"/>
                          <a:ea typeface="+mn-ea"/>
                          <a:cs typeface="+mn-cs"/>
                        </a:rPr>
                        <a:t>I the Lord have brought down the high tree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 Have dethroned </a:t>
                      </a:r>
                      <a:r>
                        <a:rPr lang="en-US" sz="1400" b="0" i="0" kern="1200" dirty="0" err="1">
                          <a:solidFill>
                            <a:schemeClr val="tx1"/>
                          </a:solidFill>
                          <a:effectLst/>
                          <a:latin typeface="+mn-lt"/>
                          <a:ea typeface="+mn-ea"/>
                          <a:cs typeface="+mn-cs"/>
                        </a:rPr>
                        <a:t>Jehoiachin</a:t>
                      </a:r>
                      <a:r>
                        <a:rPr lang="en-US" sz="1400" b="0" i="0" kern="1200" dirty="0">
                          <a:solidFill>
                            <a:schemeClr val="tx1"/>
                          </a:solidFill>
                          <a:effectLst/>
                          <a:latin typeface="+mn-lt"/>
                          <a:ea typeface="+mn-ea"/>
                          <a:cs typeface="+mn-cs"/>
                        </a:rPr>
                        <a:t>.</a:t>
                      </a:r>
                    </a:p>
                    <a:p>
                      <a:endParaRPr lang="en-US" sz="14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6"/>
                  </a:ext>
                </a:extLst>
              </a:tr>
              <a:tr h="270951">
                <a:tc>
                  <a:txBody>
                    <a:bodyPr/>
                    <a:lstStyle/>
                    <a:p>
                      <a:endParaRPr lang="en-US" sz="1400" b="0" dirty="0"/>
                    </a:p>
                  </a:txBody>
                  <a:tcPr/>
                </a:tc>
                <a:tc>
                  <a:txBody>
                    <a:bodyPr/>
                    <a:lstStyle/>
                    <a:p>
                      <a:r>
                        <a:rPr lang="en-US" sz="1400" b="0" i="0" kern="1200" dirty="0">
                          <a:solidFill>
                            <a:schemeClr val="tx1"/>
                          </a:solidFill>
                          <a:effectLst/>
                          <a:latin typeface="+mn-lt"/>
                          <a:ea typeface="+mn-ea"/>
                          <a:cs typeface="+mn-cs"/>
                        </a:rPr>
                        <a:t>Have exalted the low tree </a:t>
                      </a:r>
                      <a:endParaRPr lang="en-US" sz="1400" b="0" dirty="0"/>
                    </a:p>
                  </a:txBody>
                  <a:tcPr/>
                </a:tc>
                <a:tc>
                  <a:txBody>
                    <a:bodyPr/>
                    <a:lstStyle/>
                    <a:p>
                      <a:r>
                        <a:rPr lang="en-US" sz="1400" b="0" i="0" kern="1200" dirty="0">
                          <a:solidFill>
                            <a:schemeClr val="tx1"/>
                          </a:solidFill>
                          <a:effectLst/>
                          <a:latin typeface="+mn-lt"/>
                          <a:ea typeface="+mn-ea"/>
                          <a:cs typeface="+mn-cs"/>
                        </a:rPr>
                        <a:t>Put Zedekiah, brother of </a:t>
                      </a:r>
                      <a:r>
                        <a:rPr lang="en-US" sz="1400" b="0" i="0" kern="1200" dirty="0" err="1">
                          <a:solidFill>
                            <a:schemeClr val="tx1"/>
                          </a:solidFill>
                          <a:effectLst/>
                          <a:latin typeface="+mn-lt"/>
                          <a:ea typeface="+mn-ea"/>
                          <a:cs typeface="+mn-cs"/>
                        </a:rPr>
                        <a:t>Jehoiachin</a:t>
                      </a:r>
                      <a:r>
                        <a:rPr lang="en-US" sz="1400" b="0" i="0" kern="1200" dirty="0">
                          <a:solidFill>
                            <a:schemeClr val="tx1"/>
                          </a:solidFill>
                          <a:effectLst/>
                          <a:latin typeface="+mn-lt"/>
                          <a:ea typeface="+mn-ea"/>
                          <a:cs typeface="+mn-cs"/>
                        </a:rPr>
                        <a:t>, in his place.</a:t>
                      </a:r>
                    </a:p>
                  </a:txBody>
                  <a:tcPr/>
                </a:tc>
                <a:extLst>
                  <a:ext uri="{0D108BD9-81ED-4DB2-BD59-A6C34878D82A}">
                    <a16:rowId xmlns:a16="http://schemas.microsoft.com/office/drawing/2014/main" val="10007"/>
                  </a:ext>
                </a:extLst>
              </a:tr>
              <a:tr h="270951">
                <a:tc>
                  <a:txBody>
                    <a:bodyPr/>
                    <a:lstStyle/>
                    <a:p>
                      <a:endParaRPr lang="en-US" sz="1400" b="0" dirty="0"/>
                    </a:p>
                  </a:txBody>
                  <a:tcPr/>
                </a:tc>
                <a:tc>
                  <a:txBody>
                    <a:bodyPr/>
                    <a:lstStyle/>
                    <a:p>
                      <a:r>
                        <a:rPr lang="en-US" sz="1400" b="0" i="0" kern="1200" dirty="0">
                          <a:solidFill>
                            <a:schemeClr val="tx1"/>
                          </a:solidFill>
                          <a:effectLst/>
                          <a:latin typeface="+mn-lt"/>
                          <a:ea typeface="+mn-ea"/>
                          <a:cs typeface="+mn-cs"/>
                        </a:rPr>
                        <a:t>Have dried up the green tree </a:t>
                      </a:r>
                      <a:endParaRPr lang="en-US" sz="1400" b="0" dirty="0"/>
                    </a:p>
                  </a:txBody>
                  <a:tcPr/>
                </a:tc>
                <a:tc>
                  <a:txBody>
                    <a:bodyPr/>
                    <a:lstStyle/>
                    <a:p>
                      <a:r>
                        <a:rPr lang="en-US" sz="1400" b="0" i="0" kern="1200" dirty="0">
                          <a:solidFill>
                            <a:schemeClr val="tx1"/>
                          </a:solidFill>
                          <a:effectLst/>
                          <a:latin typeface="+mn-lt"/>
                          <a:ea typeface="+mn-ea"/>
                          <a:cs typeface="+mn-cs"/>
                        </a:rPr>
                        <a:t>Zedekiah, who had numerous children, but who were all slain before his eyes at </a:t>
                      </a:r>
                      <a:r>
                        <a:rPr lang="en-US" sz="1400" b="0" i="0" kern="1200" dirty="0" err="1">
                          <a:solidFill>
                            <a:schemeClr val="tx1"/>
                          </a:solidFill>
                          <a:effectLst/>
                          <a:latin typeface="+mn-lt"/>
                          <a:ea typeface="+mn-ea"/>
                          <a:cs typeface="+mn-cs"/>
                        </a:rPr>
                        <a:t>Riblah</a:t>
                      </a:r>
                      <a:r>
                        <a:rPr lang="en-US" sz="14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8"/>
                  </a:ext>
                </a:extLst>
              </a:tr>
              <a:tr h="270951">
                <a:tc>
                  <a:txBody>
                    <a:bodyPr/>
                    <a:lstStyle/>
                    <a:p>
                      <a:endParaRPr lang="en-US" sz="1400" dirty="0"/>
                    </a:p>
                  </a:txBody>
                  <a:tcPr/>
                </a:tc>
                <a:tc>
                  <a:txBody>
                    <a:bodyPr/>
                    <a:lstStyle/>
                    <a:p>
                      <a:r>
                        <a:rPr lang="en-US" sz="1400" b="0" i="0" kern="1200" dirty="0">
                          <a:solidFill>
                            <a:schemeClr val="tx1"/>
                          </a:solidFill>
                          <a:effectLst/>
                          <a:latin typeface="+mn-lt"/>
                          <a:ea typeface="+mn-ea"/>
                          <a:cs typeface="+mn-cs"/>
                        </a:rPr>
                        <a:t>And have made the dry tree to flourish</a:t>
                      </a:r>
                      <a:endParaRPr lang="en-US" sz="1400" b="0" dirty="0"/>
                    </a:p>
                  </a:txBody>
                  <a:tcPr/>
                </a:tc>
                <a:tc>
                  <a:txBody>
                    <a:bodyPr/>
                    <a:lstStyle/>
                    <a:p>
                      <a:r>
                        <a:rPr lang="en-US" sz="1400" b="0" i="0" kern="1200" dirty="0">
                          <a:solidFill>
                            <a:schemeClr val="tx1"/>
                          </a:solidFill>
                          <a:effectLst/>
                          <a:latin typeface="+mn-lt"/>
                          <a:ea typeface="+mn-ea"/>
                          <a:cs typeface="+mn-cs"/>
                        </a:rPr>
                        <a:t>Have raised up a rod out of the stem of Jesse, the family of David being then apparently dried up and extinct. This was the promised Messiah, of the increase and government of whose kingdom and peace there shall be no end; upon the throne of David, and upon his kingdom, to order and establish it with judgment and with justice, from henceforth, even for ever. </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The high and green tree, says Bishop William</a:t>
                      </a:r>
                      <a:r>
                        <a:rPr lang="en-US" sz="1400" b="0" i="0" kern="1200" baseline="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Newcome</a:t>
                      </a:r>
                      <a:r>
                        <a:rPr lang="en-US" sz="1400" b="0" i="0" kern="1200" dirty="0">
                          <a:solidFill>
                            <a:schemeClr val="tx1"/>
                          </a:solidFill>
                          <a:effectLst/>
                          <a:latin typeface="+mn-lt"/>
                          <a:ea typeface="+mn-ea"/>
                          <a:cs typeface="+mn-cs"/>
                        </a:rPr>
                        <a:t>, refers to Nebuchadnezzar; the low and the dry tree, to the Jews. Bible Studies of Bishop William </a:t>
                      </a:r>
                      <a:r>
                        <a:rPr lang="en-US" sz="1400" b="0" i="0" kern="1200" dirty="0" err="1">
                          <a:solidFill>
                            <a:schemeClr val="tx1"/>
                          </a:solidFill>
                          <a:effectLst/>
                          <a:latin typeface="+mn-lt"/>
                          <a:ea typeface="+mn-ea"/>
                          <a:cs typeface="+mn-cs"/>
                        </a:rPr>
                        <a:t>Newcome</a:t>
                      </a:r>
                      <a:r>
                        <a:rPr lang="en-US" sz="1400" b="0" i="0" kern="1200" dirty="0">
                          <a:solidFill>
                            <a:schemeClr val="tx1"/>
                          </a:solidFill>
                          <a:effectLst/>
                          <a:latin typeface="+mn-lt"/>
                          <a:ea typeface="+mn-ea"/>
                          <a:cs typeface="+mn-cs"/>
                        </a:rPr>
                        <a:t> (1729-1800)</a:t>
                      </a:r>
                    </a:p>
                  </a:txBody>
                  <a:tcPr/>
                </a:tc>
                <a:extLst>
                  <a:ext uri="{0D108BD9-81ED-4DB2-BD59-A6C34878D82A}">
                    <a16:rowId xmlns:a16="http://schemas.microsoft.com/office/drawing/2014/main" val="10009"/>
                  </a:ext>
                </a:extLst>
              </a:tr>
            </a:tbl>
          </a:graphicData>
        </a:graphic>
      </p:graphicFrame>
      <p:sp>
        <p:nvSpPr>
          <p:cNvPr id="3" name="Rectangle 2"/>
          <p:cNvSpPr/>
          <p:nvPr/>
        </p:nvSpPr>
        <p:spPr>
          <a:xfrm rot="5400000">
            <a:off x="8911665" y="3689529"/>
            <a:ext cx="6096000" cy="400110"/>
          </a:xfrm>
          <a:prstGeom prst="rect">
            <a:avLst/>
          </a:prstGeom>
        </p:spPr>
        <p:txBody>
          <a:bodyPr>
            <a:spAutoFit/>
          </a:bodyPr>
          <a:lstStyle/>
          <a:p>
            <a:r>
              <a:rPr lang="en-US" sz="1000" dirty="0">
                <a:solidFill>
                  <a:srgbClr val="000000"/>
                </a:solidFill>
                <a:latin typeface="Abadi" panose="020B0604020104020204" pitchFamily="34" charset="0"/>
              </a:rPr>
              <a:t>Clarke, Adam. "Commentary on </a:t>
            </a:r>
            <a:r>
              <a:rPr lang="en-US" sz="1000" dirty="0">
                <a:solidFill>
                  <a:srgbClr val="561649"/>
                </a:solidFill>
                <a:latin typeface="Abadi" panose="020B0604020104020204" pitchFamily="34" charset="0"/>
              </a:rPr>
              <a:t>Ezekiel 17</a:t>
            </a:r>
            <a:r>
              <a:rPr lang="en-US" sz="1000" dirty="0">
                <a:solidFill>
                  <a:srgbClr val="000000"/>
                </a:solidFill>
                <a:latin typeface="Abadi" panose="020B0604020104020204" pitchFamily="34" charset="0"/>
              </a:rPr>
              <a:t>". "The Adam Clarke Commentary". www.studylight.org/commentaries/acc/ezekiel-17.html. 1832.</a:t>
            </a:r>
            <a:endParaRPr lang="en-US" sz="1000" dirty="0"/>
          </a:p>
        </p:txBody>
      </p:sp>
      <p:pic>
        <p:nvPicPr>
          <p:cNvPr id="9218" name="Picture 2" descr="Adam Cla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27" y="5263116"/>
            <a:ext cx="1103891" cy="14192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16990" y="6083919"/>
            <a:ext cx="1828981" cy="646331"/>
          </a:xfrm>
          <a:prstGeom prst="rect">
            <a:avLst/>
          </a:prstGeom>
        </p:spPr>
        <p:txBody>
          <a:bodyPr wrap="square">
            <a:spAutoFit/>
          </a:bodyPr>
          <a:lstStyle/>
          <a:p>
            <a:r>
              <a:rPr lang="en-US" b="1" dirty="0">
                <a:solidFill>
                  <a:srgbClr val="000000"/>
                </a:solidFill>
                <a:latin typeface="Arial" panose="020B0604020202020204" pitchFamily="34" charset="0"/>
              </a:rPr>
              <a:t>Adam Clarke </a:t>
            </a:r>
            <a:br>
              <a:rPr lang="en-US" dirty="0"/>
            </a:br>
            <a:r>
              <a:rPr lang="en-US" dirty="0">
                <a:solidFill>
                  <a:srgbClr val="000000"/>
                </a:solidFill>
                <a:latin typeface="Arial" panose="020B0604020202020204" pitchFamily="34" charset="0"/>
              </a:rPr>
              <a:t>1762-1832</a:t>
            </a:r>
            <a:endParaRPr lang="en-US" dirty="0"/>
          </a:p>
        </p:txBody>
      </p:sp>
    </p:spTree>
    <p:extLst>
      <p:ext uri="{BB962C8B-B14F-4D97-AF65-F5344CB8AC3E}">
        <p14:creationId xmlns:p14="http://schemas.microsoft.com/office/powerpoint/2010/main" val="1136467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807" y="192080"/>
            <a:ext cx="11442441" cy="6370975"/>
          </a:xfrm>
          <a:prstGeom prst="rect">
            <a:avLst/>
          </a:prstGeom>
        </p:spPr>
        <p:txBody>
          <a:bodyPr wrap="square">
            <a:spAutoFit/>
          </a:bodyPr>
          <a:lstStyle/>
          <a:p>
            <a:r>
              <a:rPr lang="en-US" sz="1200" b="1" dirty="0"/>
              <a:t>Tammuz Ezekiel 8:14 :</a:t>
            </a:r>
          </a:p>
          <a:p>
            <a:r>
              <a:rPr lang="en-US" sz="1200" dirty="0"/>
              <a:t>God of fertility with embodying the powers for new life in nature in the spring. The name Tammuz seems to have been derived from the Akkadian form </a:t>
            </a:r>
            <a:r>
              <a:rPr lang="en-US" sz="1200" dirty="0" err="1"/>
              <a:t>Tammuzi</a:t>
            </a:r>
            <a:r>
              <a:rPr lang="en-US" sz="1200" dirty="0"/>
              <a:t>, based on early Sumerian </a:t>
            </a:r>
            <a:r>
              <a:rPr lang="en-US" sz="1200" dirty="0" err="1"/>
              <a:t>Damu-zid</a:t>
            </a:r>
            <a:r>
              <a:rPr lang="en-US" sz="1200" dirty="0"/>
              <a:t>, The Flawless Young, which in later standard Sumerian became </a:t>
            </a:r>
            <a:r>
              <a:rPr lang="en-US" sz="1200" dirty="0" err="1"/>
              <a:t>Dumu-zid</a:t>
            </a:r>
            <a:r>
              <a:rPr lang="en-US" sz="1200" dirty="0"/>
              <a:t>, or </a:t>
            </a:r>
            <a:r>
              <a:rPr lang="en-US" sz="1200" dirty="0" err="1"/>
              <a:t>Dumuzi</a:t>
            </a:r>
            <a:r>
              <a:rPr lang="en-US" sz="1200" dirty="0"/>
              <a:t>. The earliest known mention of Tammuz is in texts dating to the early part of the Early Dynastic III period (</a:t>
            </a:r>
            <a:r>
              <a:rPr lang="en-US" sz="1200" i="1" dirty="0"/>
              <a:t>c.</a:t>
            </a:r>
            <a:r>
              <a:rPr lang="en-US" sz="1200" dirty="0"/>
              <a:t> 2600–</a:t>
            </a:r>
            <a:r>
              <a:rPr lang="en-US" sz="1200" i="1" dirty="0"/>
              <a:t>c.</a:t>
            </a:r>
            <a:r>
              <a:rPr lang="en-US" sz="1200" dirty="0"/>
              <a:t> 2334 </a:t>
            </a:r>
            <a:r>
              <a:rPr lang="en-US" sz="1200" cap="small" dirty="0" err="1"/>
              <a:t>bce</a:t>
            </a:r>
            <a:r>
              <a:rPr lang="en-US" sz="1200" dirty="0"/>
              <a:t>), but his cult probably was much older. Although the cult is attested for most of the major cities of Sumer in the 3rd and 2nd millennia </a:t>
            </a:r>
            <a:r>
              <a:rPr lang="en-US" sz="1200" cap="small" dirty="0" err="1"/>
              <a:t>bce</a:t>
            </a:r>
            <a:r>
              <a:rPr lang="en-US" sz="1200" dirty="0"/>
              <a:t>, it </a:t>
            </a:r>
            <a:r>
              <a:rPr lang="en-US" sz="1200" dirty="0" err="1"/>
              <a:t>centred</a:t>
            </a:r>
            <a:r>
              <a:rPr lang="en-US" sz="1200" dirty="0"/>
              <a:t> in the cities around the central steppe area (the </a:t>
            </a:r>
            <a:r>
              <a:rPr lang="en-US" sz="1200" i="1" dirty="0" err="1"/>
              <a:t>edin</a:t>
            </a:r>
            <a:r>
              <a:rPr lang="en-US" sz="1200" dirty="0"/>
              <a:t>)—for example, at Bad-</a:t>
            </a:r>
            <a:r>
              <a:rPr lang="en-US" sz="1200" dirty="0" err="1"/>
              <a:t>tibira</a:t>
            </a:r>
            <a:r>
              <a:rPr lang="en-US" sz="1200" dirty="0"/>
              <a:t> (modern </a:t>
            </a:r>
            <a:r>
              <a:rPr lang="en-US" sz="1200" dirty="0" err="1"/>
              <a:t>Madīnah</a:t>
            </a:r>
            <a:r>
              <a:rPr lang="en-US" sz="1200" dirty="0"/>
              <a:t>), where Tammuz was the city god.</a:t>
            </a:r>
          </a:p>
          <a:p>
            <a:pPr fontAlgn="base"/>
            <a:r>
              <a:rPr lang="en-US" sz="1200" dirty="0"/>
              <a:t>As shown by his most common epithet, </a:t>
            </a:r>
            <a:r>
              <a:rPr lang="en-US" sz="1200" dirty="0" err="1"/>
              <a:t>Sipad</a:t>
            </a:r>
            <a:r>
              <a:rPr lang="en-US" sz="1200" dirty="0"/>
              <a:t> (Shepherd), Tammuz was essentially a pastoral deity. His father, Enki, is rarely mentioned, and his mother, the goddess </a:t>
            </a:r>
            <a:r>
              <a:rPr lang="en-US" sz="1200" dirty="0" err="1"/>
              <a:t>Duttur</a:t>
            </a:r>
            <a:r>
              <a:rPr lang="en-US" sz="1200" dirty="0"/>
              <a:t>, was a personification of the ewe. His own name, </a:t>
            </a:r>
            <a:r>
              <a:rPr lang="en-US" sz="1200" dirty="0" err="1"/>
              <a:t>Dumu-zid</a:t>
            </a:r>
            <a:r>
              <a:rPr lang="en-US" sz="1200" dirty="0"/>
              <a:t>, and two variant designations for him, </a:t>
            </a:r>
            <a:r>
              <a:rPr lang="en-US" sz="1200" dirty="0" err="1"/>
              <a:t>Ama-ga</a:t>
            </a:r>
            <a:r>
              <a:rPr lang="en-US" sz="1200" dirty="0"/>
              <a:t> (Mother Milk) and U-</a:t>
            </a:r>
            <a:r>
              <a:rPr lang="en-US" sz="1200" dirty="0" err="1"/>
              <a:t>lu</a:t>
            </a:r>
            <a:r>
              <a:rPr lang="en-US" sz="1200" dirty="0"/>
              <a:t>-</a:t>
            </a:r>
            <a:r>
              <a:rPr lang="en-US" sz="1200" dirty="0" err="1"/>
              <a:t>lu</a:t>
            </a:r>
            <a:r>
              <a:rPr lang="en-US" sz="1200" dirty="0"/>
              <a:t> (Multiplier of Pasture), suggest that he actually was the power for everything that a shepherd might wish for: grass to come up in the desert, healthy lambs to be born, and milk to be plentiful in the mother animals.</a:t>
            </a:r>
          </a:p>
          <a:p>
            <a:pPr fontAlgn="base"/>
            <a:r>
              <a:rPr lang="en-US" sz="1200" dirty="0"/>
              <a:t>When the cult of Tammuz spread to Assyria in the 2nd and 1st millennia </a:t>
            </a:r>
            <a:r>
              <a:rPr lang="en-US" sz="1200" cap="small" dirty="0" err="1"/>
              <a:t>bce</a:t>
            </a:r>
            <a:r>
              <a:rPr lang="en-US" sz="1200" dirty="0"/>
              <a:t>, the character of the god seems to have changed from that of a pastoral to that of an agricultural deity. The texts suggest that in Assyria (and later among the </a:t>
            </a:r>
            <a:r>
              <a:rPr lang="en-US" sz="1200" dirty="0" err="1"/>
              <a:t>Sabaeans</a:t>
            </a:r>
            <a:r>
              <a:rPr lang="en-US" sz="1200" dirty="0"/>
              <a:t>), Tammuz was basically viewed as the power in the grain, dying when the grain was milled.</a:t>
            </a:r>
          </a:p>
          <a:p>
            <a:pPr fontAlgn="base"/>
            <a:r>
              <a:rPr lang="en-US" sz="1200" dirty="0"/>
              <a:t>The cult of Tammuz </a:t>
            </a:r>
            <a:r>
              <a:rPr lang="en-US" sz="1200" dirty="0" err="1"/>
              <a:t>centred</a:t>
            </a:r>
            <a:r>
              <a:rPr lang="en-US" sz="1200" dirty="0"/>
              <a:t> around two yearly festivals—one celebrating his marriage to the goddess Inanna, the other lamenting his death at the hands of demons from the netherworld. During the 3rd Dynasty of Ur (</a:t>
            </a:r>
            <a:r>
              <a:rPr lang="en-US" sz="1200" i="1" dirty="0"/>
              <a:t>c.</a:t>
            </a:r>
            <a:r>
              <a:rPr lang="en-US" sz="1200" dirty="0"/>
              <a:t> 2112–</a:t>
            </a:r>
            <a:r>
              <a:rPr lang="en-US" sz="1200" i="1" dirty="0"/>
              <a:t>c.</a:t>
            </a:r>
            <a:r>
              <a:rPr lang="en-US" sz="1200" dirty="0"/>
              <a:t> 2004 </a:t>
            </a:r>
            <a:r>
              <a:rPr lang="en-US" sz="1200" cap="small" dirty="0" err="1"/>
              <a:t>bce</a:t>
            </a:r>
            <a:r>
              <a:rPr lang="en-US" sz="1200" dirty="0"/>
              <a:t>) in the city of </a:t>
            </a:r>
            <a:r>
              <a:rPr lang="en-US" sz="1200" dirty="0" err="1"/>
              <a:t>Umma</a:t>
            </a:r>
            <a:r>
              <a:rPr lang="en-US" sz="1200" dirty="0"/>
              <a:t> (modern Tell </a:t>
            </a:r>
            <a:r>
              <a:rPr lang="en-US" sz="1200" dirty="0" err="1"/>
              <a:t>Jokha</a:t>
            </a:r>
            <a:r>
              <a:rPr lang="en-US" sz="1200" dirty="0"/>
              <a:t>), the marriage of the god was dramatically celebrated in February–March, </a:t>
            </a:r>
            <a:r>
              <a:rPr lang="en-US" sz="1200" dirty="0" err="1"/>
              <a:t>Umma’s</a:t>
            </a:r>
            <a:r>
              <a:rPr lang="en-US" sz="1200" dirty="0"/>
              <a:t> Month of the Festival of Tammuz. During the </a:t>
            </a:r>
            <a:r>
              <a:rPr lang="en-US" sz="1200" dirty="0" err="1"/>
              <a:t>Isin-Larsa</a:t>
            </a:r>
            <a:r>
              <a:rPr lang="en-US" sz="1200" dirty="0"/>
              <a:t> period (</a:t>
            </a:r>
            <a:r>
              <a:rPr lang="en-US" sz="1200" i="1" dirty="0"/>
              <a:t>c.</a:t>
            </a:r>
            <a:r>
              <a:rPr lang="en-US" sz="1200" dirty="0"/>
              <a:t> 2004–</a:t>
            </a:r>
            <a:r>
              <a:rPr lang="en-US" sz="1200" i="1" dirty="0"/>
              <a:t>c.</a:t>
            </a:r>
            <a:r>
              <a:rPr lang="en-US" sz="1200" dirty="0"/>
              <a:t> 1792 </a:t>
            </a:r>
            <a:r>
              <a:rPr lang="en-US" sz="1200" cap="small" dirty="0" err="1"/>
              <a:t>bce</a:t>
            </a:r>
            <a:r>
              <a:rPr lang="en-US" sz="1200" dirty="0"/>
              <a:t>), the texts relate that in the marriage rite the king actually took on the identity of the god and thus, by consummating the marriage with a priestess incarnating the goddess, magically fertilized and fecundated all of nature for the year.</a:t>
            </a:r>
          </a:p>
          <a:p>
            <a:pPr fontAlgn="base"/>
            <a:r>
              <a:rPr lang="en-US" sz="1200" dirty="0"/>
              <a:t>The celebrations in March–April that marked the death of the god also seem to have been dramatically performed. Many of the laments for the occasion have as a setting a procession out into the desert to the fold of the slain god. In Assyria, however, in the 7th century </a:t>
            </a:r>
            <a:r>
              <a:rPr lang="en-US" sz="1200" cap="small" dirty="0" err="1"/>
              <a:t>bce</a:t>
            </a:r>
            <a:r>
              <a:rPr lang="en-US" sz="1200" dirty="0"/>
              <a:t>, the ritual took place in June–July. In the major cities of the realm, a couch was set up for the god upon which he lay in state. His body appears to have been symbolized by an assemblage of vegetable matter, honey, and a variety of other foods.</a:t>
            </a:r>
          </a:p>
          <a:p>
            <a:pPr fontAlgn="base"/>
            <a:r>
              <a:rPr lang="en-US" sz="1200" dirty="0"/>
              <a:t>Among the texts dealing with the god is “</a:t>
            </a:r>
            <a:r>
              <a:rPr lang="en-US" sz="1200" dirty="0" err="1"/>
              <a:t>Dumuzi’s</a:t>
            </a:r>
            <a:r>
              <a:rPr lang="en-US" sz="1200" dirty="0"/>
              <a:t> Dream,” a myth telling how Tammuz had a dream presaging his death and how the dream came true in spite of all his efforts to escape. A closely similar tale forms the second half of the Sumerian myth “The Descent of Inanna,” in which Inanna (Akkadian: Ishtar) sends Tammuz as her substitute to the netherworld. His sister, </a:t>
            </a:r>
            <a:r>
              <a:rPr lang="en-US" sz="1200" dirty="0" err="1"/>
              <a:t>Geshtinanna</a:t>
            </a:r>
            <a:r>
              <a:rPr lang="en-US" sz="1200" dirty="0"/>
              <a:t>, eventually finds him, and the myth ends with Inanna decreeing that Tammuz and his sister may alternate in the netherworld, each spending half of the year among the living.</a:t>
            </a:r>
          </a:p>
          <a:p>
            <a:pPr fontAlgn="base"/>
            <a:r>
              <a:rPr lang="en-US" sz="1200" dirty="0"/>
              <a:t>Tammuz’s courtship and wedding were a popular theme for love songs and anecdotal verse compositions that seem to have been used primarily for entertainment. A number of true cult texts, however, follow the rite step by step as if told by a close observer, and many laments were probably performed in the actual rites.</a:t>
            </a:r>
          </a:p>
          <a:p>
            <a:pPr fontAlgn="base"/>
            <a:r>
              <a:rPr lang="en-US" sz="1200" dirty="0"/>
              <a:t>Eventually a variety of originally independent fertility gods seem to have become identified with Tammuz. Tammuz of the cattle herders, whose main distinction from Tammuz the Shepherd was that his mother was the goddess </a:t>
            </a:r>
            <a:r>
              <a:rPr lang="en-US" sz="1200" dirty="0" err="1"/>
              <a:t>Ninsun</a:t>
            </a:r>
            <a:r>
              <a:rPr lang="en-US" sz="1200" dirty="0"/>
              <a:t>, Lady Wild Cow, and that he himself was imagined as a cattle herder, may have been an original aspect of the god. The agricultural form of Tammuz in the north, where he was identified with the grain, may also have been an originally independent development of the god from his role as the power in the vegetation of spring. A clear fusion, though very early, was the merger of Tammuz in </a:t>
            </a:r>
            <a:r>
              <a:rPr lang="en-US" sz="1200" dirty="0" err="1"/>
              <a:t>Uruk</a:t>
            </a:r>
            <a:r>
              <a:rPr lang="en-US" sz="1200" dirty="0"/>
              <a:t> with </a:t>
            </a:r>
            <a:r>
              <a:rPr lang="en-US" sz="1200" dirty="0" err="1"/>
              <a:t>Amaushumgalana</a:t>
            </a:r>
            <a:r>
              <a:rPr lang="en-US" sz="1200" dirty="0"/>
              <a:t>, the One Great Source of the Date Clusters—i.e., the power of fertility in the date palm (</a:t>
            </a:r>
            <a:r>
              <a:rPr lang="en-US" sz="1200" i="1" dirty="0"/>
              <a:t>see</a:t>
            </a:r>
            <a:r>
              <a:rPr lang="en-US" sz="1200" dirty="0"/>
              <a:t> </a:t>
            </a:r>
            <a:r>
              <a:rPr lang="en-US" sz="1200" dirty="0" err="1"/>
              <a:t>Dumuzi-Amaushumgalana</a:t>
            </a:r>
            <a:r>
              <a:rPr lang="en-US" sz="1200" dirty="0"/>
              <a:t>).</a:t>
            </a:r>
          </a:p>
          <a:p>
            <a:pPr fontAlgn="base"/>
            <a:r>
              <a:rPr lang="en-US" sz="1200" dirty="0"/>
              <a:t>A later important fusion was the merger of Tammuz and </a:t>
            </a:r>
            <a:r>
              <a:rPr lang="en-US" sz="1200" dirty="0" err="1"/>
              <a:t>Damu</a:t>
            </a:r>
            <a:r>
              <a:rPr lang="en-US" sz="1200" dirty="0"/>
              <a:t>, a fertility god who probably represented the power in the sap of rising in trees and plants in spring. The relation of still other figures to Tammuz, such as </a:t>
            </a:r>
            <a:r>
              <a:rPr lang="en-US" sz="1200" dirty="0" err="1"/>
              <a:t>Dumuzi-Apzu</a:t>
            </a:r>
            <a:r>
              <a:rPr lang="en-US" sz="1200" dirty="0"/>
              <a:t>—a goddess who appears to have been the power in the waters underground (the </a:t>
            </a:r>
            <a:r>
              <a:rPr lang="en-US" sz="1200" dirty="0" err="1"/>
              <a:t>Apzu</a:t>
            </a:r>
            <a:r>
              <a:rPr lang="en-US" sz="1200" dirty="0"/>
              <a:t>) to bring new life to vegetation—is not entirely clear.</a:t>
            </a:r>
          </a:p>
          <a:p>
            <a:pPr fontAlgn="base"/>
            <a:r>
              <a:rPr lang="en-US" sz="1200" b="1" dirty="0"/>
              <a:t>Written by: The Editors of </a:t>
            </a:r>
            <a:r>
              <a:rPr lang="en-US" sz="1200" b="1" dirty="0" err="1"/>
              <a:t>Encyclopædia</a:t>
            </a:r>
            <a:r>
              <a:rPr lang="en-US" sz="1200" b="1" dirty="0"/>
              <a:t> Britannica</a:t>
            </a:r>
          </a:p>
          <a:p>
            <a:pPr fontAlgn="base"/>
            <a:r>
              <a:rPr lang="en-US" sz="1200" dirty="0">
                <a:hlinkClick r:id="rId2"/>
              </a:rPr>
              <a:t>http://www.britannica.com/topic/Tammuz-Mesopotamian-god</a:t>
            </a:r>
            <a:endParaRPr lang="en-US" sz="1200" dirty="0"/>
          </a:p>
          <a:p>
            <a:endParaRPr lang="en-US" sz="1200" dirty="0"/>
          </a:p>
        </p:txBody>
      </p:sp>
    </p:spTree>
    <p:extLst>
      <p:ext uri="{BB962C8B-B14F-4D97-AF65-F5344CB8AC3E}">
        <p14:creationId xmlns:p14="http://schemas.microsoft.com/office/powerpoint/2010/main" val="375914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28322346"/>
              </p:ext>
            </p:extLst>
          </p:nvPr>
        </p:nvGraphicFramePr>
        <p:xfrm>
          <a:off x="289249" y="665435"/>
          <a:ext cx="11644604" cy="6014720"/>
        </p:xfrm>
        <a:graphic>
          <a:graphicData uri="http://schemas.openxmlformats.org/drawingml/2006/table">
            <a:tbl>
              <a:tblPr firstRow="1" bandRow="1">
                <a:tableStyleId>{5940675A-B579-460E-94D1-54222C63F5DA}</a:tableStyleId>
              </a:tblPr>
              <a:tblGrid>
                <a:gridCol w="1994733">
                  <a:extLst>
                    <a:ext uri="{9D8B030D-6E8A-4147-A177-3AD203B41FA5}">
                      <a16:colId xmlns:a16="http://schemas.microsoft.com/office/drawing/2014/main" val="20000"/>
                    </a:ext>
                  </a:extLst>
                </a:gridCol>
                <a:gridCol w="9649871">
                  <a:extLst>
                    <a:ext uri="{9D8B030D-6E8A-4147-A177-3AD203B41FA5}">
                      <a16:colId xmlns:a16="http://schemas.microsoft.com/office/drawing/2014/main" val="20001"/>
                    </a:ext>
                  </a:extLst>
                </a:gridCol>
              </a:tblGrid>
              <a:tr h="370840">
                <a:tc>
                  <a:txBody>
                    <a:bodyPr/>
                    <a:lstStyle/>
                    <a:p>
                      <a:pPr algn="ctr"/>
                      <a:r>
                        <a:rPr lang="en-US" dirty="0"/>
                        <a:t>Revelation</a:t>
                      </a:r>
                    </a:p>
                  </a:txBody>
                  <a:tcPr/>
                </a:tc>
                <a:tc>
                  <a:txBody>
                    <a:bodyPr/>
                    <a:lstStyle/>
                    <a:p>
                      <a:pPr algn="ctr"/>
                      <a:r>
                        <a:rPr lang="en-US" dirty="0"/>
                        <a:t>Mark on the forehead or hands</a:t>
                      </a:r>
                    </a:p>
                  </a:txBody>
                  <a:tcPr/>
                </a:tc>
                <a:extLst>
                  <a:ext uri="{0D108BD9-81ED-4DB2-BD59-A6C34878D82A}">
                    <a16:rowId xmlns:a16="http://schemas.microsoft.com/office/drawing/2014/main" val="10000"/>
                  </a:ext>
                </a:extLst>
              </a:tr>
              <a:tr h="370840">
                <a:tc>
                  <a:txBody>
                    <a:bodyPr/>
                    <a:lstStyle/>
                    <a:p>
                      <a:r>
                        <a:rPr lang="en-US" sz="1600" dirty="0"/>
                        <a:t>7:3</a:t>
                      </a:r>
                    </a:p>
                  </a:txBody>
                  <a:tcPr/>
                </a:tc>
                <a:tc>
                  <a:txBody>
                    <a:bodyPr/>
                    <a:lstStyle/>
                    <a:p>
                      <a:r>
                        <a:rPr lang="en-US" sz="1600" b="0" i="0" kern="1200" dirty="0">
                          <a:solidFill>
                            <a:schemeClr val="tx1"/>
                          </a:solidFill>
                          <a:effectLst/>
                          <a:latin typeface="+mn-lt"/>
                          <a:ea typeface="+mn-ea"/>
                          <a:cs typeface="+mn-cs"/>
                        </a:rPr>
                        <a:t> Saying, Hurt not the earth, neither the sea, nor the trees, till we have sealed the servants of our God in their foreheads.</a:t>
                      </a:r>
                      <a:endParaRPr lang="en-US" sz="1600" dirty="0"/>
                    </a:p>
                  </a:txBody>
                  <a:tcPr/>
                </a:tc>
                <a:extLst>
                  <a:ext uri="{0D108BD9-81ED-4DB2-BD59-A6C34878D82A}">
                    <a16:rowId xmlns:a16="http://schemas.microsoft.com/office/drawing/2014/main" val="10001"/>
                  </a:ext>
                </a:extLst>
              </a:tr>
              <a:tr h="370840">
                <a:tc>
                  <a:txBody>
                    <a:bodyPr/>
                    <a:lstStyle/>
                    <a:p>
                      <a:r>
                        <a:rPr lang="en-US" sz="1600" dirty="0"/>
                        <a:t>9:4</a:t>
                      </a:r>
                    </a:p>
                  </a:txBody>
                  <a:tcPr/>
                </a:tc>
                <a:tc>
                  <a:txBody>
                    <a:bodyPr/>
                    <a:lstStyle/>
                    <a:p>
                      <a:r>
                        <a:rPr lang="en-US" sz="1600" b="0" i="0" kern="1200" dirty="0">
                          <a:solidFill>
                            <a:schemeClr val="tx1"/>
                          </a:solidFill>
                          <a:effectLst/>
                          <a:latin typeface="+mn-lt"/>
                          <a:ea typeface="+mn-ea"/>
                          <a:cs typeface="+mn-cs"/>
                        </a:rPr>
                        <a:t>And it was commanded them that they should not hurt the grass of the earth, neither any green thing, neither any tree; but only those men which have not the seal of God in their foreheads.</a:t>
                      </a:r>
                      <a:endParaRPr lang="en-US" sz="1600" dirty="0"/>
                    </a:p>
                  </a:txBody>
                  <a:tcPr/>
                </a:tc>
                <a:extLst>
                  <a:ext uri="{0D108BD9-81ED-4DB2-BD59-A6C34878D82A}">
                    <a16:rowId xmlns:a16="http://schemas.microsoft.com/office/drawing/2014/main" val="10002"/>
                  </a:ext>
                </a:extLst>
              </a:tr>
              <a:tr h="370840">
                <a:tc>
                  <a:txBody>
                    <a:bodyPr/>
                    <a:lstStyle/>
                    <a:p>
                      <a:r>
                        <a:rPr lang="en-US" sz="1600" dirty="0"/>
                        <a:t>14:1</a:t>
                      </a:r>
                    </a:p>
                  </a:txBody>
                  <a:tcPr/>
                </a:tc>
                <a:tc>
                  <a:txBody>
                    <a:bodyPr/>
                    <a:lstStyle/>
                    <a:p>
                      <a:r>
                        <a:rPr lang="en-US" sz="1600" b="0" i="0" kern="1200" dirty="0">
                          <a:solidFill>
                            <a:schemeClr val="tx1"/>
                          </a:solidFill>
                          <a:effectLst/>
                          <a:latin typeface="+mn-lt"/>
                          <a:ea typeface="+mn-ea"/>
                          <a:cs typeface="+mn-cs"/>
                        </a:rPr>
                        <a:t>And I looked, and, lo, a Lamb stood on the mount Sion, and with him an hundred forty </a:t>
                      </a:r>
                      <a:r>
                        <a:rPr lang="en-US" sz="1600" b="0" i="1" kern="1200" dirty="0">
                          <a:solidFill>
                            <a:schemeClr val="tx1"/>
                          </a:solidFill>
                          <a:effectLst/>
                          <a:latin typeface="+mn-lt"/>
                          <a:ea typeface="+mn-ea"/>
                          <a:cs typeface="+mn-cs"/>
                        </a:rPr>
                        <a:t>and</a:t>
                      </a:r>
                      <a:r>
                        <a:rPr lang="en-US" sz="1600" b="0" i="0" kern="1200" dirty="0">
                          <a:solidFill>
                            <a:schemeClr val="tx1"/>
                          </a:solidFill>
                          <a:effectLst/>
                          <a:latin typeface="+mn-lt"/>
                          <a:ea typeface="+mn-ea"/>
                          <a:cs typeface="+mn-cs"/>
                        </a:rPr>
                        <a:t> four thousand, having his Father’s name written in their foreheads</a:t>
                      </a:r>
                      <a:endParaRPr lang="en-US" sz="1600" dirty="0"/>
                    </a:p>
                  </a:txBody>
                  <a:tcPr/>
                </a:tc>
                <a:extLst>
                  <a:ext uri="{0D108BD9-81ED-4DB2-BD59-A6C34878D82A}">
                    <a16:rowId xmlns:a16="http://schemas.microsoft.com/office/drawing/2014/main" val="10003"/>
                  </a:ext>
                </a:extLst>
              </a:tr>
              <a:tr h="370840">
                <a:tc>
                  <a:txBody>
                    <a:bodyPr/>
                    <a:lstStyle/>
                    <a:p>
                      <a:r>
                        <a:rPr lang="en-US" sz="1600" dirty="0"/>
                        <a:t>22:4</a:t>
                      </a:r>
                    </a:p>
                  </a:txBody>
                  <a:tcPr/>
                </a:tc>
                <a:tc>
                  <a:txBody>
                    <a:bodyPr/>
                    <a:lstStyle/>
                    <a:p>
                      <a:r>
                        <a:rPr lang="en-US" sz="1600" b="0" i="0" kern="1200" dirty="0">
                          <a:solidFill>
                            <a:schemeClr val="tx1"/>
                          </a:solidFill>
                          <a:effectLst/>
                          <a:latin typeface="+mn-lt"/>
                          <a:ea typeface="+mn-ea"/>
                          <a:cs typeface="+mn-cs"/>
                        </a:rPr>
                        <a:t>And they shall see his face; and his name </a:t>
                      </a:r>
                      <a:r>
                        <a:rPr lang="en-US" sz="1600" b="0" i="1" kern="1200" dirty="0">
                          <a:solidFill>
                            <a:schemeClr val="tx1"/>
                          </a:solidFill>
                          <a:effectLst/>
                          <a:latin typeface="+mn-lt"/>
                          <a:ea typeface="+mn-ea"/>
                          <a:cs typeface="+mn-cs"/>
                        </a:rPr>
                        <a:t>shall be</a:t>
                      </a:r>
                      <a:r>
                        <a:rPr lang="en-US" sz="1600" b="0" i="0" kern="1200" dirty="0">
                          <a:solidFill>
                            <a:schemeClr val="tx1"/>
                          </a:solidFill>
                          <a:effectLst/>
                          <a:latin typeface="+mn-lt"/>
                          <a:ea typeface="+mn-ea"/>
                          <a:cs typeface="+mn-cs"/>
                        </a:rPr>
                        <a:t> in their foreheads.</a:t>
                      </a:r>
                      <a:endParaRPr lang="en-US" sz="1600" dirty="0"/>
                    </a:p>
                  </a:txBody>
                  <a:tcPr/>
                </a:tc>
                <a:extLst>
                  <a:ext uri="{0D108BD9-81ED-4DB2-BD59-A6C34878D82A}">
                    <a16:rowId xmlns:a16="http://schemas.microsoft.com/office/drawing/2014/main" val="10004"/>
                  </a:ext>
                </a:extLst>
              </a:tr>
              <a:tr h="370840">
                <a:tc>
                  <a:txBody>
                    <a:bodyPr/>
                    <a:lstStyle/>
                    <a:p>
                      <a:r>
                        <a:rPr lang="en-US" sz="1600" dirty="0"/>
                        <a:t>13:16-17</a:t>
                      </a:r>
                    </a:p>
                  </a:txBody>
                  <a:tcPr/>
                </a:tc>
                <a:tc>
                  <a:txBody>
                    <a:bodyPr/>
                    <a:lstStyle/>
                    <a:p>
                      <a:pPr fontAlgn="base"/>
                      <a:r>
                        <a:rPr lang="en-US" sz="1600" b="0" i="0" kern="1200" dirty="0">
                          <a:solidFill>
                            <a:schemeClr val="tx1"/>
                          </a:solidFill>
                          <a:effectLst/>
                          <a:latin typeface="+mn-lt"/>
                          <a:ea typeface="+mn-ea"/>
                          <a:cs typeface="+mn-cs"/>
                        </a:rPr>
                        <a:t>And he </a:t>
                      </a:r>
                      <a:r>
                        <a:rPr lang="en-US" sz="1600" b="0" i="0" kern="1200" dirty="0" err="1">
                          <a:solidFill>
                            <a:schemeClr val="tx1"/>
                          </a:solidFill>
                          <a:effectLst/>
                          <a:latin typeface="+mn-lt"/>
                          <a:ea typeface="+mn-ea"/>
                          <a:cs typeface="+mn-cs"/>
                        </a:rPr>
                        <a:t>causeth</a:t>
                      </a:r>
                      <a:r>
                        <a:rPr lang="en-US" sz="1600" b="0" i="0" kern="1200" dirty="0">
                          <a:solidFill>
                            <a:schemeClr val="tx1"/>
                          </a:solidFill>
                          <a:effectLst/>
                          <a:latin typeface="+mn-lt"/>
                          <a:ea typeface="+mn-ea"/>
                          <a:cs typeface="+mn-cs"/>
                        </a:rPr>
                        <a:t> all, both small and great, rich and poor, free and bond, to receive a mark in their right hand, or in their foreheads:</a:t>
                      </a:r>
                    </a:p>
                    <a:p>
                      <a:pPr fontAlgn="base"/>
                      <a:r>
                        <a:rPr lang="en-US" sz="1600" b="0" i="0" kern="1200" dirty="0">
                          <a:solidFill>
                            <a:schemeClr val="tx1"/>
                          </a:solidFill>
                          <a:effectLst/>
                          <a:latin typeface="+mn-lt"/>
                          <a:ea typeface="+mn-ea"/>
                          <a:cs typeface="+mn-cs"/>
                        </a:rPr>
                        <a:t>And that no man might buy or sell, save he that had the mark, or the name of the beast, or the number of his name.</a:t>
                      </a:r>
                    </a:p>
                    <a:p>
                      <a:endParaRPr lang="en-US" sz="1600" dirty="0"/>
                    </a:p>
                  </a:txBody>
                  <a:tcPr/>
                </a:tc>
                <a:extLst>
                  <a:ext uri="{0D108BD9-81ED-4DB2-BD59-A6C34878D82A}">
                    <a16:rowId xmlns:a16="http://schemas.microsoft.com/office/drawing/2014/main" val="10005"/>
                  </a:ext>
                </a:extLst>
              </a:tr>
              <a:tr h="370840">
                <a:tc>
                  <a:txBody>
                    <a:bodyPr/>
                    <a:lstStyle/>
                    <a:p>
                      <a:r>
                        <a:rPr lang="en-US" sz="1600" dirty="0"/>
                        <a:t>14:9</a:t>
                      </a:r>
                    </a:p>
                  </a:txBody>
                  <a:tcPr/>
                </a:tc>
                <a:tc>
                  <a:txBody>
                    <a:bodyPr/>
                    <a:lstStyle/>
                    <a:p>
                      <a:r>
                        <a:rPr lang="en-US" sz="1600" b="0" i="0" kern="1200" dirty="0">
                          <a:solidFill>
                            <a:schemeClr val="tx1"/>
                          </a:solidFill>
                          <a:effectLst/>
                          <a:latin typeface="+mn-lt"/>
                          <a:ea typeface="+mn-ea"/>
                          <a:cs typeface="+mn-cs"/>
                        </a:rPr>
                        <a:t>And the third angel followed them, saying with a loud voice, If any man worship the beast and his image, and receive </a:t>
                      </a:r>
                      <a:r>
                        <a:rPr lang="en-US" sz="1600" b="0" i="1" kern="1200" dirty="0">
                          <a:solidFill>
                            <a:schemeClr val="tx1"/>
                          </a:solidFill>
                          <a:effectLst/>
                          <a:latin typeface="+mn-lt"/>
                          <a:ea typeface="+mn-ea"/>
                          <a:cs typeface="+mn-cs"/>
                        </a:rPr>
                        <a:t>his</a:t>
                      </a:r>
                      <a:r>
                        <a:rPr lang="en-US" sz="1600" b="0" i="0" kern="1200" dirty="0">
                          <a:solidFill>
                            <a:schemeClr val="tx1"/>
                          </a:solidFill>
                          <a:effectLst/>
                          <a:latin typeface="+mn-lt"/>
                          <a:ea typeface="+mn-ea"/>
                          <a:cs typeface="+mn-cs"/>
                        </a:rPr>
                        <a:t> mark in his forehead, or in his hand,</a:t>
                      </a:r>
                      <a:endParaRPr lang="en-US" sz="1600" dirty="0"/>
                    </a:p>
                  </a:txBody>
                  <a:tcPr/>
                </a:tc>
                <a:extLst>
                  <a:ext uri="{0D108BD9-81ED-4DB2-BD59-A6C34878D82A}">
                    <a16:rowId xmlns:a16="http://schemas.microsoft.com/office/drawing/2014/main" val="10006"/>
                  </a:ext>
                </a:extLst>
              </a:tr>
              <a:tr h="370840">
                <a:tc>
                  <a:txBody>
                    <a:bodyPr/>
                    <a:lstStyle/>
                    <a:p>
                      <a:r>
                        <a:rPr lang="en-US" sz="1600" dirty="0"/>
                        <a:t>17:5</a:t>
                      </a:r>
                    </a:p>
                  </a:txBody>
                  <a:tcPr/>
                </a:tc>
                <a:tc>
                  <a:txBody>
                    <a:bodyPr/>
                    <a:lstStyle/>
                    <a:p>
                      <a:r>
                        <a:rPr lang="en-US" sz="1600" b="0" i="0" kern="1200" dirty="0">
                          <a:solidFill>
                            <a:schemeClr val="tx1"/>
                          </a:solidFill>
                          <a:effectLst/>
                          <a:latin typeface="+mn-lt"/>
                          <a:ea typeface="+mn-ea"/>
                          <a:cs typeface="+mn-cs"/>
                        </a:rPr>
                        <a:t>And upon her forehead </a:t>
                      </a:r>
                      <a:r>
                        <a:rPr lang="en-US" sz="1600" b="0" i="1" kern="1200" dirty="0">
                          <a:solidFill>
                            <a:schemeClr val="tx1"/>
                          </a:solidFill>
                          <a:effectLst/>
                          <a:latin typeface="+mn-lt"/>
                          <a:ea typeface="+mn-ea"/>
                          <a:cs typeface="+mn-cs"/>
                        </a:rPr>
                        <a:t>was</a:t>
                      </a:r>
                      <a:r>
                        <a:rPr lang="en-US" sz="1600" b="0" i="0" kern="1200" dirty="0">
                          <a:solidFill>
                            <a:schemeClr val="tx1"/>
                          </a:solidFill>
                          <a:effectLst/>
                          <a:latin typeface="+mn-lt"/>
                          <a:ea typeface="+mn-ea"/>
                          <a:cs typeface="+mn-cs"/>
                        </a:rPr>
                        <a:t> a name written, </a:t>
                      </a:r>
                      <a:r>
                        <a:rPr lang="en-US" sz="1600" b="0" i="0" kern="1200" cap="all" dirty="0">
                          <a:solidFill>
                            <a:schemeClr val="tx1"/>
                          </a:solidFill>
                          <a:effectLst/>
                          <a:latin typeface="+mn-lt"/>
                          <a:ea typeface="+mn-ea"/>
                          <a:cs typeface="+mn-cs"/>
                        </a:rPr>
                        <a:t>MYSTERY,BABYLON THE GREAT, THE MOTHER OF HARLOTS AND ABOMINATIONS OF THE EARTH</a:t>
                      </a:r>
                      <a:r>
                        <a:rPr lang="en-US" sz="1600" b="0" i="0" kern="1200" dirty="0">
                          <a:solidFill>
                            <a:schemeClr val="tx1"/>
                          </a:solidFill>
                          <a:effectLst/>
                          <a:latin typeface="+mn-lt"/>
                          <a:ea typeface="+mn-ea"/>
                          <a:cs typeface="+mn-cs"/>
                        </a:rPr>
                        <a:t>.</a:t>
                      </a:r>
                      <a:endParaRPr lang="en-US" sz="1600" dirty="0"/>
                    </a:p>
                  </a:txBody>
                  <a:tcPr/>
                </a:tc>
                <a:extLst>
                  <a:ext uri="{0D108BD9-81ED-4DB2-BD59-A6C34878D82A}">
                    <a16:rowId xmlns:a16="http://schemas.microsoft.com/office/drawing/2014/main" val="10007"/>
                  </a:ext>
                </a:extLst>
              </a:tr>
              <a:tr h="370840">
                <a:tc>
                  <a:txBody>
                    <a:bodyPr/>
                    <a:lstStyle/>
                    <a:p>
                      <a:r>
                        <a:rPr lang="en-US" sz="1600" dirty="0"/>
                        <a:t>20:4</a:t>
                      </a:r>
                    </a:p>
                  </a:txBody>
                  <a:tcPr/>
                </a:tc>
                <a:tc>
                  <a:txBody>
                    <a:bodyPr/>
                    <a:lstStyle/>
                    <a:p>
                      <a:r>
                        <a:rPr lang="en-US" sz="1600" b="0" i="0" kern="1200" dirty="0">
                          <a:solidFill>
                            <a:schemeClr val="tx1"/>
                          </a:solidFill>
                          <a:effectLst/>
                          <a:latin typeface="+mn-lt"/>
                          <a:ea typeface="+mn-ea"/>
                          <a:cs typeface="+mn-cs"/>
                        </a:rPr>
                        <a:t>And I saw thrones, and they sat upon them, and judgment was given unto them: and </a:t>
                      </a:r>
                      <a:r>
                        <a:rPr lang="en-US" sz="1600" b="0" i="1" kern="1200" dirty="0">
                          <a:solidFill>
                            <a:schemeClr val="tx1"/>
                          </a:solidFill>
                          <a:effectLst/>
                          <a:latin typeface="+mn-lt"/>
                          <a:ea typeface="+mn-ea"/>
                          <a:cs typeface="+mn-cs"/>
                        </a:rPr>
                        <a:t>I saw</a:t>
                      </a:r>
                      <a:r>
                        <a:rPr lang="en-US" sz="1600" b="0" i="0" kern="1200" dirty="0">
                          <a:solidFill>
                            <a:schemeClr val="tx1"/>
                          </a:solidFill>
                          <a:effectLst/>
                          <a:latin typeface="+mn-lt"/>
                          <a:ea typeface="+mn-ea"/>
                          <a:cs typeface="+mn-cs"/>
                        </a:rPr>
                        <a:t> the souls of them that were beheaded for the witness of Jesus, and for the word of God, and which had not worshipped the beast, neither his image, neither had received </a:t>
                      </a:r>
                      <a:r>
                        <a:rPr lang="en-US" sz="1600" b="0" i="1" kern="1200" dirty="0">
                          <a:solidFill>
                            <a:schemeClr val="tx1"/>
                          </a:solidFill>
                          <a:effectLst/>
                          <a:latin typeface="+mn-lt"/>
                          <a:ea typeface="+mn-ea"/>
                          <a:cs typeface="+mn-cs"/>
                        </a:rPr>
                        <a:t>his</a:t>
                      </a:r>
                      <a:r>
                        <a:rPr lang="en-US" sz="1600" b="0" i="0" kern="1200" dirty="0">
                          <a:solidFill>
                            <a:schemeClr val="tx1"/>
                          </a:solidFill>
                          <a:effectLst/>
                          <a:latin typeface="+mn-lt"/>
                          <a:ea typeface="+mn-ea"/>
                          <a:cs typeface="+mn-cs"/>
                        </a:rPr>
                        <a:t> mark upon their foreheads, or in their hands; and they lived </a:t>
                      </a:r>
                      <a:r>
                        <a:rPr lang="en-US" sz="1600" b="0" i="0" kern="1200" dirty="0" err="1">
                          <a:solidFill>
                            <a:schemeClr val="tx1"/>
                          </a:solidFill>
                          <a:effectLst/>
                          <a:latin typeface="+mn-lt"/>
                          <a:ea typeface="+mn-ea"/>
                          <a:cs typeface="+mn-cs"/>
                        </a:rPr>
                        <a:t>andreigned</a:t>
                      </a:r>
                      <a:r>
                        <a:rPr lang="en-US" sz="1600" b="0" i="0" kern="1200" dirty="0">
                          <a:solidFill>
                            <a:schemeClr val="tx1"/>
                          </a:solidFill>
                          <a:effectLst/>
                          <a:latin typeface="+mn-lt"/>
                          <a:ea typeface="+mn-ea"/>
                          <a:cs typeface="+mn-cs"/>
                        </a:rPr>
                        <a:t> with Christ a thousand years.</a:t>
                      </a:r>
                      <a:endParaRPr lang="en-US" sz="1600" dirty="0"/>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1726164" y="65315"/>
            <a:ext cx="9349274" cy="523220"/>
          </a:xfrm>
          <a:prstGeom prst="rect">
            <a:avLst/>
          </a:prstGeom>
          <a:noFill/>
        </p:spPr>
        <p:txBody>
          <a:bodyPr wrap="square" rtlCol="0">
            <a:spAutoFit/>
          </a:bodyPr>
          <a:lstStyle/>
          <a:p>
            <a:r>
              <a:rPr lang="en-US" sz="1400" i="1" dirty="0"/>
              <a:t>Ezekiel 9:4  And the </a:t>
            </a:r>
            <a:r>
              <a:rPr lang="en-US" sz="1400" i="1" cap="small" dirty="0"/>
              <a:t>Lord</a:t>
            </a:r>
            <a:r>
              <a:rPr lang="en-US" sz="1400" i="1" dirty="0"/>
              <a:t> said unto him, Go through the midst of the city, through the midst of Jerusalem, and set a mark upon the foreheads of the men that sigh and that cry for all the abominations that be done in the midst thereof.</a:t>
            </a:r>
          </a:p>
        </p:txBody>
      </p:sp>
    </p:spTree>
    <p:extLst>
      <p:ext uri="{BB962C8B-B14F-4D97-AF65-F5344CB8AC3E}">
        <p14:creationId xmlns:p14="http://schemas.microsoft.com/office/powerpoint/2010/main" val="324572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9483317"/>
              </p:ext>
            </p:extLst>
          </p:nvPr>
        </p:nvGraphicFramePr>
        <p:xfrm>
          <a:off x="2533553" y="1496725"/>
          <a:ext cx="7286848" cy="4473110"/>
        </p:xfrm>
        <a:graphic>
          <a:graphicData uri="http://schemas.openxmlformats.org/drawingml/2006/table">
            <a:tbl>
              <a:tblPr/>
              <a:tblGrid>
                <a:gridCol w="3643424">
                  <a:extLst>
                    <a:ext uri="{9D8B030D-6E8A-4147-A177-3AD203B41FA5}">
                      <a16:colId xmlns:a16="http://schemas.microsoft.com/office/drawing/2014/main" val="20000"/>
                    </a:ext>
                  </a:extLst>
                </a:gridCol>
                <a:gridCol w="3643424">
                  <a:extLst>
                    <a:ext uri="{9D8B030D-6E8A-4147-A177-3AD203B41FA5}">
                      <a16:colId xmlns:a16="http://schemas.microsoft.com/office/drawing/2014/main" val="20001"/>
                    </a:ext>
                  </a:extLst>
                </a:gridCol>
              </a:tblGrid>
              <a:tr h="350769">
                <a:tc>
                  <a:txBody>
                    <a:bodyPr/>
                    <a:lstStyle/>
                    <a:p>
                      <a:pPr fontAlgn="base"/>
                      <a:r>
                        <a:rPr lang="en-US" sz="1600" b="1" dirty="0">
                          <a:solidFill>
                            <a:schemeClr val="tx1"/>
                          </a:solidFill>
                          <a:effectLst/>
                        </a:rPr>
                        <a:t>Teeth are set on edge</a:t>
                      </a:r>
                      <a:r>
                        <a:rPr lang="en-US" sz="1600" dirty="0">
                          <a:solidFill>
                            <a:schemeClr val="tx1"/>
                          </a:solidFill>
                          <a:effectLst/>
                        </a:rPr>
                        <a:t> (</a:t>
                      </a:r>
                      <a:r>
                        <a:rPr lang="en-US" sz="1600" u="none" strike="noStrike" dirty="0">
                          <a:solidFill>
                            <a:schemeClr val="tx1"/>
                          </a:solidFill>
                          <a:effectLst/>
                        </a:rPr>
                        <a:t>v. 2</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Pucker</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667">
                <a:tc>
                  <a:txBody>
                    <a:bodyPr/>
                    <a:lstStyle/>
                    <a:p>
                      <a:pPr fontAlgn="base"/>
                      <a:r>
                        <a:rPr lang="en-US" sz="1600" b="1" dirty="0">
                          <a:solidFill>
                            <a:schemeClr val="tx1"/>
                          </a:solidFill>
                          <a:effectLst/>
                        </a:rPr>
                        <a:t>Eaten upon the mountains</a:t>
                      </a:r>
                      <a:r>
                        <a:rPr lang="en-US" sz="1600" dirty="0">
                          <a:solidFill>
                            <a:schemeClr val="tx1"/>
                          </a:solidFill>
                          <a:effectLst/>
                        </a:rPr>
                        <a:t> (</a:t>
                      </a:r>
                      <a:r>
                        <a:rPr lang="en-US" sz="1600" u="none" strike="noStrike" dirty="0">
                          <a:solidFill>
                            <a:schemeClr val="tx1"/>
                          </a:solidFill>
                          <a:effectLst/>
                        </a:rPr>
                        <a:t>vv. 6, 11, 15</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Participated in idol worship</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3436">
                <a:tc>
                  <a:txBody>
                    <a:bodyPr/>
                    <a:lstStyle/>
                    <a:p>
                      <a:pPr fontAlgn="base"/>
                      <a:r>
                        <a:rPr lang="en-US" sz="1600" b="1" dirty="0">
                          <a:solidFill>
                            <a:schemeClr val="tx1"/>
                          </a:solidFill>
                          <a:effectLst/>
                        </a:rPr>
                        <a:t>Defiled</a:t>
                      </a:r>
                      <a:r>
                        <a:rPr lang="en-US" sz="1600" dirty="0">
                          <a:solidFill>
                            <a:schemeClr val="tx1"/>
                          </a:solidFill>
                          <a:effectLst/>
                        </a:rPr>
                        <a:t> (</a:t>
                      </a:r>
                      <a:r>
                        <a:rPr lang="en-US" sz="1600" u="none" strike="noStrike" dirty="0">
                          <a:solidFill>
                            <a:schemeClr val="tx1"/>
                          </a:solidFill>
                          <a:effectLst/>
                        </a:rPr>
                        <a:t>vv. 6, 11, 15</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Been immoral with</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3436">
                <a:tc>
                  <a:txBody>
                    <a:bodyPr/>
                    <a:lstStyle/>
                    <a:p>
                      <a:pPr fontAlgn="base"/>
                      <a:r>
                        <a:rPr lang="en-US" sz="1600" b="1" dirty="0">
                          <a:solidFill>
                            <a:schemeClr val="tx1"/>
                          </a:solidFill>
                          <a:effectLst/>
                        </a:rPr>
                        <a:t>Come near to</a:t>
                      </a:r>
                      <a:r>
                        <a:rPr lang="en-US" sz="1600" dirty="0">
                          <a:solidFill>
                            <a:schemeClr val="tx1"/>
                          </a:solidFill>
                          <a:effectLst/>
                        </a:rPr>
                        <a:t> (</a:t>
                      </a:r>
                      <a:r>
                        <a:rPr lang="en-US" sz="1600" u="none" strike="noStrike" dirty="0">
                          <a:solidFill>
                            <a:schemeClr val="tx1"/>
                          </a:solidFill>
                          <a:effectLst/>
                        </a:rPr>
                        <a:t>v. 6</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Have sexual relations with</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052">
                <a:tc>
                  <a:txBody>
                    <a:bodyPr/>
                    <a:lstStyle/>
                    <a:p>
                      <a:pPr fontAlgn="base"/>
                      <a:r>
                        <a:rPr lang="en-US" sz="1600" b="1" dirty="0">
                          <a:solidFill>
                            <a:schemeClr val="tx1"/>
                          </a:solidFill>
                          <a:effectLst/>
                        </a:rPr>
                        <a:t>Oppressed</a:t>
                      </a:r>
                      <a:r>
                        <a:rPr lang="en-US" sz="1600" dirty="0">
                          <a:solidFill>
                            <a:schemeClr val="tx1"/>
                          </a:solidFill>
                          <a:effectLst/>
                        </a:rPr>
                        <a:t> (</a:t>
                      </a:r>
                      <a:r>
                        <a:rPr lang="en-US" sz="1600" u="none" strike="noStrike" dirty="0">
                          <a:solidFill>
                            <a:schemeClr val="tx1"/>
                          </a:solidFill>
                          <a:effectLst/>
                        </a:rPr>
                        <a:t>vv. 7, 12, 16, 18</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dirty="0">
                          <a:solidFill>
                            <a:schemeClr val="tx1"/>
                          </a:solidFill>
                          <a:effectLst/>
                        </a:rPr>
                        <a:t>Been unfair to, placed burdens upon</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052">
                <a:tc>
                  <a:txBody>
                    <a:bodyPr/>
                    <a:lstStyle/>
                    <a:p>
                      <a:pPr fontAlgn="base"/>
                      <a:r>
                        <a:rPr lang="en-US" sz="1600" b="1" dirty="0">
                          <a:solidFill>
                            <a:schemeClr val="tx1"/>
                          </a:solidFill>
                          <a:effectLst/>
                        </a:rPr>
                        <a:t>Pledge</a:t>
                      </a:r>
                      <a:r>
                        <a:rPr lang="en-US" sz="1600" dirty="0">
                          <a:solidFill>
                            <a:schemeClr val="tx1"/>
                          </a:solidFill>
                          <a:effectLst/>
                        </a:rPr>
                        <a:t> (</a:t>
                      </a:r>
                      <a:r>
                        <a:rPr lang="en-US" sz="1600" u="none" strike="noStrike" dirty="0">
                          <a:solidFill>
                            <a:schemeClr val="tx1"/>
                          </a:solidFill>
                          <a:effectLst/>
                        </a:rPr>
                        <a:t>vv. 7, 12, 16</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Money someone owes</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8667">
                <a:tc>
                  <a:txBody>
                    <a:bodyPr/>
                    <a:lstStyle/>
                    <a:p>
                      <a:pPr fontAlgn="base"/>
                      <a:r>
                        <a:rPr lang="en-US" sz="1600" b="1" dirty="0">
                          <a:solidFill>
                            <a:schemeClr val="tx1"/>
                          </a:solidFill>
                          <a:effectLst/>
                        </a:rPr>
                        <a:t>Given forth upon usury</a:t>
                      </a:r>
                      <a:r>
                        <a:rPr lang="en-US" sz="1600" dirty="0">
                          <a:solidFill>
                            <a:schemeClr val="tx1"/>
                          </a:solidFill>
                          <a:effectLst/>
                        </a:rPr>
                        <a:t> (</a:t>
                      </a:r>
                      <a:r>
                        <a:rPr lang="en-US" sz="1600" u="none" strike="noStrike" dirty="0">
                          <a:solidFill>
                            <a:schemeClr val="tx1"/>
                          </a:solidFill>
                          <a:effectLst/>
                        </a:rPr>
                        <a:t>vv. 8, 13</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Charged interest when giving loans</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8667">
                <a:tc>
                  <a:txBody>
                    <a:bodyPr/>
                    <a:lstStyle/>
                    <a:p>
                      <a:pPr fontAlgn="base"/>
                      <a:r>
                        <a:rPr lang="en-US" sz="1600" b="1" dirty="0">
                          <a:solidFill>
                            <a:schemeClr val="tx1"/>
                          </a:solidFill>
                          <a:effectLst/>
                        </a:rPr>
                        <a:t>Increase</a:t>
                      </a:r>
                      <a:r>
                        <a:rPr lang="en-US" sz="1600" dirty="0">
                          <a:solidFill>
                            <a:schemeClr val="tx1"/>
                          </a:solidFill>
                          <a:effectLst/>
                        </a:rPr>
                        <a:t> (</a:t>
                      </a:r>
                      <a:r>
                        <a:rPr lang="en-US" sz="1600" u="none" strike="noStrike" dirty="0">
                          <a:solidFill>
                            <a:schemeClr val="tx1"/>
                          </a:solidFill>
                          <a:effectLst/>
                        </a:rPr>
                        <a:t>v. 8</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An unfair amount of money to charge</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3436">
                <a:tc>
                  <a:txBody>
                    <a:bodyPr/>
                    <a:lstStyle/>
                    <a:p>
                      <a:pPr fontAlgn="base"/>
                      <a:r>
                        <a:rPr lang="en-US" sz="1600" b="1" dirty="0">
                          <a:solidFill>
                            <a:schemeClr val="tx1"/>
                          </a:solidFill>
                          <a:effectLst/>
                        </a:rPr>
                        <a:t>Executed</a:t>
                      </a:r>
                      <a:r>
                        <a:rPr lang="en-US" sz="1600" dirty="0">
                          <a:solidFill>
                            <a:schemeClr val="tx1"/>
                          </a:solidFill>
                          <a:effectLst/>
                        </a:rPr>
                        <a:t> (</a:t>
                      </a:r>
                      <a:r>
                        <a:rPr lang="en-US" sz="1600" u="none" strike="noStrike" dirty="0">
                          <a:solidFill>
                            <a:schemeClr val="tx1"/>
                          </a:solidFill>
                          <a:effectLst/>
                        </a:rPr>
                        <a:t>vv. 8, 17</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Performed</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6052">
                <a:tc>
                  <a:txBody>
                    <a:bodyPr/>
                    <a:lstStyle/>
                    <a:p>
                      <a:pPr fontAlgn="base"/>
                      <a:r>
                        <a:rPr lang="en-US" sz="1600" b="1" dirty="0">
                          <a:solidFill>
                            <a:schemeClr val="tx1"/>
                          </a:solidFill>
                          <a:effectLst/>
                        </a:rPr>
                        <a:t>Bear</a:t>
                      </a:r>
                      <a:r>
                        <a:rPr lang="en-US" sz="1600" dirty="0">
                          <a:solidFill>
                            <a:schemeClr val="tx1"/>
                          </a:solidFill>
                          <a:effectLst/>
                        </a:rPr>
                        <a:t> (</a:t>
                      </a:r>
                      <a:r>
                        <a:rPr lang="en-US" sz="1600" u="none" strike="noStrike" dirty="0">
                          <a:solidFill>
                            <a:schemeClr val="tx1"/>
                          </a:solidFill>
                          <a:effectLst/>
                        </a:rPr>
                        <a:t>vv. 19–20</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a:solidFill>
                            <a:schemeClr val="tx1"/>
                          </a:solidFill>
                          <a:effectLst/>
                        </a:rPr>
                        <a:t>Carry, be accountable for</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3436">
                <a:tc>
                  <a:txBody>
                    <a:bodyPr/>
                    <a:lstStyle/>
                    <a:p>
                      <a:pPr fontAlgn="base"/>
                      <a:r>
                        <a:rPr lang="en-US" sz="1600" b="1" dirty="0">
                          <a:solidFill>
                            <a:schemeClr val="tx1"/>
                          </a:solidFill>
                          <a:effectLst/>
                        </a:rPr>
                        <a:t>Equal</a:t>
                      </a:r>
                      <a:r>
                        <a:rPr lang="en-US" sz="1600" dirty="0">
                          <a:solidFill>
                            <a:schemeClr val="tx1"/>
                          </a:solidFill>
                          <a:effectLst/>
                        </a:rPr>
                        <a:t> (</a:t>
                      </a:r>
                      <a:r>
                        <a:rPr lang="en-US" sz="1600" u="none" strike="noStrike" dirty="0">
                          <a:solidFill>
                            <a:schemeClr val="tx1"/>
                          </a:solidFill>
                          <a:effectLst/>
                        </a:rPr>
                        <a:t>vv. 25, 29</a:t>
                      </a:r>
                      <a:r>
                        <a:rPr lang="en-US" sz="1600" dirty="0">
                          <a:solidFill>
                            <a:schemeClr val="tx1"/>
                          </a:solidFill>
                          <a:effectLst/>
                        </a:rPr>
                        <a: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US" sz="1600" dirty="0">
                          <a:solidFill>
                            <a:schemeClr val="tx1"/>
                          </a:solidFill>
                          <a:effectLst/>
                        </a:rPr>
                        <a:t>Fair, just</a:t>
                      </a:r>
                    </a:p>
                  </a:txBody>
                  <a:tcPr marL="39103" marR="39103" marT="39103" marB="39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3" name="TextBox 2"/>
          <p:cNvSpPr txBox="1"/>
          <p:nvPr/>
        </p:nvSpPr>
        <p:spPr>
          <a:xfrm>
            <a:off x="5033977" y="692503"/>
            <a:ext cx="2286000" cy="646331"/>
          </a:xfrm>
          <a:prstGeom prst="rect">
            <a:avLst/>
          </a:prstGeom>
          <a:noFill/>
        </p:spPr>
        <p:txBody>
          <a:bodyPr wrap="square" rtlCol="0">
            <a:spAutoFit/>
          </a:bodyPr>
          <a:lstStyle/>
          <a:p>
            <a:pPr algn="ctr"/>
            <a:r>
              <a:rPr lang="en-US" dirty="0"/>
              <a:t>Ezekiel 18 </a:t>
            </a:r>
          </a:p>
          <a:p>
            <a:pPr algn="ctr"/>
            <a:r>
              <a:rPr lang="en-US" dirty="0"/>
              <a:t>Student Handbook</a:t>
            </a:r>
          </a:p>
        </p:txBody>
      </p:sp>
    </p:spTree>
    <p:extLst>
      <p:ext uri="{BB962C8B-B14F-4D97-AF65-F5344CB8AC3E}">
        <p14:creationId xmlns:p14="http://schemas.microsoft.com/office/powerpoint/2010/main" val="394394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626" y="1466723"/>
            <a:ext cx="3122278" cy="3693319"/>
          </a:xfrm>
          <a:prstGeom prst="rect">
            <a:avLst/>
          </a:prstGeom>
          <a:noFill/>
        </p:spPr>
        <p:txBody>
          <a:bodyPr wrap="square" rtlCol="0">
            <a:spAutoFit/>
          </a:bodyPr>
          <a:lstStyle/>
          <a:p>
            <a:r>
              <a:rPr lang="en-US" dirty="0">
                <a:solidFill>
                  <a:schemeClr val="bg1"/>
                </a:solidFill>
              </a:rPr>
              <a:t>“In times of </a:t>
            </a:r>
            <a:r>
              <a:rPr lang="en-US" i="1" dirty="0">
                <a:solidFill>
                  <a:schemeClr val="bg1"/>
                </a:solidFill>
              </a:rPr>
              <a:t>scarcity,</a:t>
            </a:r>
            <a:r>
              <a:rPr lang="en-US" dirty="0">
                <a:solidFill>
                  <a:schemeClr val="bg1"/>
                </a:solidFill>
              </a:rPr>
              <a:t> it is customary in all countries to mix several kinds of coarser grain with the finer, to make it last the longer. </a:t>
            </a:r>
          </a:p>
          <a:p>
            <a:endParaRPr lang="en-US" dirty="0">
              <a:solidFill>
                <a:schemeClr val="bg1"/>
              </a:solidFill>
            </a:endParaRPr>
          </a:p>
          <a:p>
            <a:r>
              <a:rPr lang="en-US" dirty="0">
                <a:solidFill>
                  <a:schemeClr val="bg1"/>
                </a:solidFill>
              </a:rPr>
              <a:t>This </a:t>
            </a:r>
            <a:r>
              <a:rPr lang="en-US" i="1" dirty="0" err="1">
                <a:solidFill>
                  <a:schemeClr val="bg1"/>
                </a:solidFill>
              </a:rPr>
              <a:t>mashlin</a:t>
            </a:r>
            <a:r>
              <a:rPr lang="en-US" i="1" dirty="0">
                <a:solidFill>
                  <a:schemeClr val="bg1"/>
                </a:solidFill>
              </a:rPr>
              <a:t>,</a:t>
            </a:r>
            <a:r>
              <a:rPr lang="en-US" dirty="0">
                <a:solidFill>
                  <a:schemeClr val="bg1"/>
                </a:solidFill>
              </a:rPr>
              <a:t> which the prophet is commanded to take, of wheat, barley, beans, </a:t>
            </a:r>
            <a:r>
              <a:rPr lang="en-US" dirty="0" err="1">
                <a:solidFill>
                  <a:schemeClr val="bg1"/>
                </a:solidFill>
              </a:rPr>
              <a:t>lentiles</a:t>
            </a:r>
            <a:r>
              <a:rPr lang="en-US" dirty="0">
                <a:solidFill>
                  <a:schemeClr val="bg1"/>
                </a:solidFill>
              </a:rPr>
              <a:t>, millet, and fitches, was intended to show how scarce the necessaries of life should be during the siege.</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Eating Specific Foods</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(2)</a:t>
            </a:r>
          </a:p>
        </p:txBody>
      </p:sp>
      <p:sp>
        <p:nvSpPr>
          <p:cNvPr id="48" name="TextBox 47"/>
          <p:cNvSpPr txBox="1"/>
          <p:nvPr/>
        </p:nvSpPr>
        <p:spPr>
          <a:xfrm>
            <a:off x="0" y="6488668"/>
            <a:ext cx="3172408" cy="646331"/>
          </a:xfrm>
          <a:prstGeom prst="rect">
            <a:avLst/>
          </a:prstGeom>
          <a:noFill/>
        </p:spPr>
        <p:txBody>
          <a:bodyPr wrap="square" rtlCol="0">
            <a:spAutoFit/>
          </a:bodyPr>
          <a:lstStyle/>
          <a:p>
            <a:r>
              <a:rPr lang="en-US" dirty="0">
                <a:solidFill>
                  <a:schemeClr val="bg1"/>
                </a:solidFill>
              </a:rPr>
              <a:t>Ezekiel 4:9-11, 16-17; 2 Kings 25;3</a:t>
            </a:r>
          </a:p>
        </p:txBody>
      </p:sp>
      <p:sp>
        <p:nvSpPr>
          <p:cNvPr id="5" name="Rectangle 4"/>
          <p:cNvSpPr/>
          <p:nvPr/>
        </p:nvSpPr>
        <p:spPr>
          <a:xfrm>
            <a:off x="6879794" y="4813318"/>
            <a:ext cx="5166026" cy="923330"/>
          </a:xfrm>
          <a:prstGeom prst="rect">
            <a:avLst/>
          </a:prstGeom>
        </p:spPr>
        <p:txBody>
          <a:bodyPr wrap="square">
            <a:spAutoFit/>
          </a:bodyPr>
          <a:lstStyle/>
          <a:p>
            <a:r>
              <a:rPr lang="en-US" dirty="0">
                <a:solidFill>
                  <a:schemeClr val="bg1"/>
                </a:solidFill>
              </a:rPr>
              <a:t>Each man’s allowance being scarcely a </a:t>
            </a:r>
            <a:r>
              <a:rPr lang="en-US" i="1" dirty="0">
                <a:solidFill>
                  <a:schemeClr val="bg1"/>
                </a:solidFill>
              </a:rPr>
              <a:t>pint and a half, </a:t>
            </a:r>
            <a:r>
              <a:rPr lang="en-US" dirty="0">
                <a:solidFill>
                  <a:schemeClr val="bg1"/>
                </a:solidFill>
              </a:rPr>
              <a:t>and </a:t>
            </a:r>
            <a:r>
              <a:rPr lang="en-US" i="1" dirty="0">
                <a:solidFill>
                  <a:schemeClr val="bg1"/>
                </a:solidFill>
              </a:rPr>
              <a:t>ten ounces,</a:t>
            </a:r>
            <a:r>
              <a:rPr lang="en-US" dirty="0">
                <a:solidFill>
                  <a:schemeClr val="bg1"/>
                </a:solidFill>
              </a:rPr>
              <a:t> a little more than </a:t>
            </a:r>
            <a:r>
              <a:rPr lang="en-US" i="1" dirty="0">
                <a:solidFill>
                  <a:schemeClr val="bg1"/>
                </a:solidFill>
              </a:rPr>
              <a:t>half a pound</a:t>
            </a:r>
            <a:r>
              <a:rPr lang="en-US" dirty="0">
                <a:solidFill>
                  <a:schemeClr val="bg1"/>
                </a:solidFill>
              </a:rPr>
              <a:t> of </a:t>
            </a:r>
            <a:r>
              <a:rPr lang="en-US" i="1" dirty="0">
                <a:solidFill>
                  <a:schemeClr val="bg1"/>
                </a:solidFill>
              </a:rPr>
              <a:t>bread, </a:t>
            </a:r>
            <a:r>
              <a:rPr lang="en-US" dirty="0">
                <a:solidFill>
                  <a:schemeClr val="bg1"/>
                </a:solidFill>
              </a:rPr>
              <a:t>for each day’s support.”</a:t>
            </a:r>
          </a:p>
        </p:txBody>
      </p:sp>
      <p:pic>
        <p:nvPicPr>
          <p:cNvPr id="3" name="Picture 2" descr="http://us.123rf.com/450wm/tolikoffphotography/tolikoffphotography1509/tolikoffphotography150900186/44476979-an-assortment-of-dried-legumes-and-cereals-wheat-grains-green-peas-french-beans-pearl-barley-orange-.jpg?ve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220" y="1646418"/>
            <a:ext cx="4436176" cy="29532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07904" y="6027003"/>
            <a:ext cx="6096000" cy="646331"/>
          </a:xfrm>
          <a:prstGeom prst="rect">
            <a:avLst/>
          </a:prstGeom>
        </p:spPr>
        <p:txBody>
          <a:bodyPr>
            <a:spAutoFit/>
          </a:bodyPr>
          <a:lstStyle/>
          <a:p>
            <a:r>
              <a:rPr lang="en-US" dirty="0">
                <a:solidFill>
                  <a:schemeClr val="bg1"/>
                </a:solidFill>
                <a:latin typeface="Calibri" panose="020F0502020204030204" pitchFamily="34" charset="0"/>
              </a:rPr>
              <a:t>I will break the staff of bread” =  the time would come when the inhabitants of Jerusalem would be without bread</a:t>
            </a:r>
            <a:endParaRPr lang="en-US" dirty="0">
              <a:solidFill>
                <a:schemeClr val="bg1"/>
              </a:solidFill>
            </a:endParaRPr>
          </a:p>
        </p:txBody>
      </p:sp>
    </p:spTree>
    <p:extLst>
      <p:ext uri="{BB962C8B-B14F-4D97-AF65-F5344CB8AC3E}">
        <p14:creationId xmlns:p14="http://schemas.microsoft.com/office/powerpoint/2010/main" val="10464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7469032"/>
              </p:ext>
            </p:extLst>
          </p:nvPr>
        </p:nvGraphicFramePr>
        <p:xfrm>
          <a:off x="128773" y="1400149"/>
          <a:ext cx="11630837" cy="4084320"/>
        </p:xfrm>
        <a:graphic>
          <a:graphicData uri="http://schemas.openxmlformats.org/drawingml/2006/table">
            <a:tbl>
              <a:tblPr firstRow="1" bandRow="1">
                <a:tableStyleId>{5940675A-B579-460E-94D1-54222C63F5DA}</a:tableStyleId>
              </a:tblPr>
              <a:tblGrid>
                <a:gridCol w="2204449">
                  <a:extLst>
                    <a:ext uri="{9D8B030D-6E8A-4147-A177-3AD203B41FA5}">
                      <a16:colId xmlns:a16="http://schemas.microsoft.com/office/drawing/2014/main" val="20000"/>
                    </a:ext>
                  </a:extLst>
                </a:gridCol>
                <a:gridCol w="1951699">
                  <a:extLst>
                    <a:ext uri="{9D8B030D-6E8A-4147-A177-3AD203B41FA5}">
                      <a16:colId xmlns:a16="http://schemas.microsoft.com/office/drawing/2014/main" val="20001"/>
                    </a:ext>
                  </a:extLst>
                </a:gridCol>
                <a:gridCol w="7474689">
                  <a:extLst>
                    <a:ext uri="{9D8B030D-6E8A-4147-A177-3AD203B41FA5}">
                      <a16:colId xmlns:a16="http://schemas.microsoft.com/office/drawing/2014/main" val="20002"/>
                    </a:ext>
                  </a:extLst>
                </a:gridCol>
              </a:tblGrid>
              <a:tr h="270951">
                <a:tc>
                  <a:txBody>
                    <a:bodyPr/>
                    <a:lstStyle/>
                    <a:p>
                      <a:r>
                        <a:rPr lang="en-US" sz="1400" b="0" dirty="0">
                          <a:solidFill>
                            <a:schemeClr val="tx1"/>
                          </a:solidFill>
                        </a:rPr>
                        <a:t>Ezekiel 21:6-7</a:t>
                      </a:r>
                    </a:p>
                  </a:txBody>
                  <a:tcPr/>
                </a:tc>
                <a:tc>
                  <a:txBody>
                    <a:bodyPr/>
                    <a:lstStyle/>
                    <a:p>
                      <a:pPr fontAlgn="base"/>
                      <a:r>
                        <a:rPr lang="en-US" sz="1400" b="0" i="0" kern="1200" dirty="0">
                          <a:solidFill>
                            <a:schemeClr val="tx1"/>
                          </a:solidFill>
                          <a:effectLst/>
                          <a:latin typeface="+mn-lt"/>
                          <a:ea typeface="+mn-ea"/>
                          <a:cs typeface="+mn-cs"/>
                        </a:rPr>
                        <a:t>Breaking of Thy Loins</a:t>
                      </a:r>
                    </a:p>
                  </a:txBody>
                  <a:tcPr/>
                </a:tc>
                <a:tc>
                  <a:txBody>
                    <a:bodyPr/>
                    <a:lstStyle/>
                    <a:p>
                      <a:r>
                        <a:rPr lang="en-US" sz="1400" b="0" i="0" kern="1200" dirty="0">
                          <a:solidFill>
                            <a:schemeClr val="tx1"/>
                          </a:solidFill>
                          <a:effectLst/>
                          <a:latin typeface="+mn-lt"/>
                          <a:ea typeface="+mn-ea"/>
                          <a:cs typeface="+mn-cs"/>
                        </a:rPr>
                        <a:t>To depict the terror and pain of the judgments that would come upon Judah, Ezekiel was told to sigh and mourn like a woman in the pains of travail, or childbirth.</a:t>
                      </a:r>
                      <a:endParaRPr lang="en-US" sz="1400" b="0" dirty="0">
                        <a:solidFill>
                          <a:schemeClr val="tx1"/>
                        </a:solidFill>
                      </a:endParaRPr>
                    </a:p>
                  </a:txBody>
                  <a:tcPr/>
                </a:tc>
                <a:extLst>
                  <a:ext uri="{0D108BD9-81ED-4DB2-BD59-A6C34878D82A}">
                    <a16:rowId xmlns:a16="http://schemas.microsoft.com/office/drawing/2014/main" val="10000"/>
                  </a:ext>
                </a:extLst>
              </a:tr>
              <a:tr h="2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Ezekiel 21:10,</a:t>
                      </a:r>
                      <a:r>
                        <a:rPr lang="en-US" sz="1400" b="0" baseline="0" dirty="0">
                          <a:solidFill>
                            <a:schemeClr val="tx1"/>
                          </a:solidFill>
                        </a:rPr>
                        <a:t> 13</a:t>
                      </a:r>
                      <a:endParaRPr lang="en-US" sz="1400" b="0" dirty="0">
                        <a:solidFill>
                          <a:schemeClr val="tx1"/>
                        </a:solidFill>
                      </a:endParaRPr>
                    </a:p>
                    <a:p>
                      <a:endParaRPr lang="en-US" sz="1400" b="0" dirty="0">
                        <a:solidFill>
                          <a:schemeClr val="tx1"/>
                        </a:solidFill>
                      </a:endParaRPr>
                    </a:p>
                  </a:txBody>
                  <a:tcPr/>
                </a:tc>
                <a:tc>
                  <a:txBody>
                    <a:bodyPr/>
                    <a:lstStyle/>
                    <a:p>
                      <a:pPr fontAlgn="base"/>
                      <a:r>
                        <a:rPr lang="en-US" sz="1400" b="0" i="1" kern="1200" dirty="0">
                          <a:solidFill>
                            <a:schemeClr val="tx1"/>
                          </a:solidFill>
                          <a:effectLst/>
                          <a:latin typeface="+mn-lt"/>
                          <a:ea typeface="+mn-ea"/>
                          <a:cs typeface="+mn-cs"/>
                        </a:rPr>
                        <a:t> The sword</a:t>
                      </a:r>
                      <a:r>
                        <a:rPr lang="en-US" sz="1400" b="0" i="0" kern="1200" dirty="0">
                          <a:solidFill>
                            <a:schemeClr val="tx1"/>
                          </a:solidFill>
                          <a:effectLst/>
                          <a:latin typeface="+mn-lt"/>
                          <a:ea typeface="+mn-ea"/>
                          <a:cs typeface="+mn-cs"/>
                        </a:rPr>
                        <a:t> contemn even the rod</a:t>
                      </a:r>
                    </a:p>
                  </a:txBody>
                  <a:tcPr/>
                </a:tc>
                <a:tc>
                  <a:txBody>
                    <a:bodyPr/>
                    <a:lstStyle/>
                    <a:p>
                      <a:r>
                        <a:rPr lang="en-US" sz="1400" b="0" i="0" kern="1200" dirty="0">
                          <a:solidFill>
                            <a:schemeClr val="tx1"/>
                          </a:solidFill>
                          <a:effectLst/>
                          <a:latin typeface="+mn-lt"/>
                          <a:ea typeface="+mn-ea"/>
                          <a:cs typeface="+mn-cs"/>
                        </a:rPr>
                        <a:t>The sword of Nebuchadnezzar, meaning his destructive force, had contempt for any strength or power promised to Judah (compare </a:t>
                      </a:r>
                      <a:r>
                        <a:rPr lang="en-US" sz="1400" b="0" i="0" u="none" strike="noStrike" kern="1200" dirty="0">
                          <a:solidFill>
                            <a:schemeClr val="tx1"/>
                          </a:solidFill>
                          <a:effectLst/>
                          <a:latin typeface="+mn-lt"/>
                          <a:ea typeface="+mn-ea"/>
                          <a:cs typeface="+mn-cs"/>
                        </a:rPr>
                        <a:t>Genesis 49:9–10</a:t>
                      </a:r>
                      <a:r>
                        <a:rPr lang="en-US" sz="1400" b="0" i="0" kern="1200" dirty="0">
                          <a:solidFill>
                            <a:schemeClr val="tx1"/>
                          </a:solidFill>
                          <a:effectLst/>
                          <a:latin typeface="+mn-lt"/>
                          <a:ea typeface="+mn-ea"/>
                          <a:cs typeface="+mn-cs"/>
                        </a:rPr>
                        <a:t>). His sword destroyed the regal government of Judah just as it had brought down other nations over which it had been wielded in power. </a:t>
                      </a:r>
                      <a:endParaRPr lang="en-US" sz="1400" b="0" dirty="0">
                        <a:solidFill>
                          <a:schemeClr val="tx1"/>
                        </a:solidFill>
                      </a:endParaRPr>
                    </a:p>
                  </a:txBody>
                  <a:tcPr/>
                </a:tc>
                <a:extLst>
                  <a:ext uri="{0D108BD9-81ED-4DB2-BD59-A6C34878D82A}">
                    <a16:rowId xmlns:a16="http://schemas.microsoft.com/office/drawing/2014/main" val="10001"/>
                  </a:ext>
                </a:extLst>
              </a:tr>
              <a:tr h="270951">
                <a:tc>
                  <a:txBody>
                    <a:bodyPr/>
                    <a:lstStyle/>
                    <a:p>
                      <a:r>
                        <a:rPr lang="en-US" sz="1400" b="0" dirty="0">
                          <a:solidFill>
                            <a:schemeClr val="tx1"/>
                          </a:solidFill>
                        </a:rPr>
                        <a:t>Ezekiel</a:t>
                      </a:r>
                      <a:r>
                        <a:rPr lang="en-US" sz="1400" b="0" baseline="0" dirty="0">
                          <a:solidFill>
                            <a:schemeClr val="tx1"/>
                          </a:solidFill>
                        </a:rPr>
                        <a:t> 21:12,14, 17</a:t>
                      </a:r>
                    </a:p>
                    <a:p>
                      <a:r>
                        <a:rPr lang="en-US" sz="1400" b="0" baseline="0" dirty="0">
                          <a:solidFill>
                            <a:schemeClr val="tx1"/>
                          </a:solidFill>
                        </a:rPr>
                        <a:t>Jeremiah 31:9</a:t>
                      </a:r>
                    </a:p>
                    <a:p>
                      <a:r>
                        <a:rPr lang="en-US" sz="1400" b="0" baseline="0" dirty="0">
                          <a:solidFill>
                            <a:schemeClr val="tx1"/>
                          </a:solidFill>
                        </a:rPr>
                        <a:t>Ezekiel 22:13</a:t>
                      </a:r>
                      <a:endParaRPr lang="en-US" sz="1400" b="0" dirty="0">
                        <a:solidFill>
                          <a:schemeClr val="tx1"/>
                        </a:solidFill>
                      </a:endParaRPr>
                    </a:p>
                  </a:txBody>
                  <a:tcPr/>
                </a:tc>
                <a:tc>
                  <a:txBody>
                    <a:bodyPr/>
                    <a:lstStyle/>
                    <a:p>
                      <a:pPr fontAlgn="base"/>
                      <a:r>
                        <a:rPr lang="en-US" sz="1400" b="0" i="0" kern="1200" dirty="0">
                          <a:solidFill>
                            <a:schemeClr val="tx1"/>
                          </a:solidFill>
                          <a:effectLst/>
                          <a:latin typeface="+mn-lt"/>
                          <a:ea typeface="+mn-ea"/>
                          <a:cs typeface="+mn-cs"/>
                        </a:rPr>
                        <a:t>Smite … upon Thy Thigh” and “Smite Thine Hands Together</a:t>
                      </a:r>
                    </a:p>
                  </a:txBody>
                  <a:tcPr/>
                </a:tc>
                <a:tc>
                  <a:txBody>
                    <a:bodyPr/>
                    <a:lstStyle/>
                    <a:p>
                      <a:r>
                        <a:rPr lang="en-US" sz="1400" b="0" i="0" kern="1200" dirty="0">
                          <a:solidFill>
                            <a:schemeClr val="tx1"/>
                          </a:solidFill>
                          <a:effectLst/>
                          <a:latin typeface="+mn-lt"/>
                          <a:ea typeface="+mn-ea"/>
                          <a:cs typeface="+mn-cs"/>
                        </a:rPr>
                        <a:t>Signs of great emotion—in this case great alarm and horror at the impending calamity. Smiting the hands also showed contempt, anger, or triumph, or indicated a pledge.</a:t>
                      </a:r>
                      <a:endParaRPr lang="en-US" sz="1400" b="0" dirty="0">
                        <a:solidFill>
                          <a:schemeClr val="tx1"/>
                        </a:solidFill>
                      </a:endParaRPr>
                    </a:p>
                  </a:txBody>
                  <a:tcPr/>
                </a:tc>
                <a:extLst>
                  <a:ext uri="{0D108BD9-81ED-4DB2-BD59-A6C34878D82A}">
                    <a16:rowId xmlns:a16="http://schemas.microsoft.com/office/drawing/2014/main" val="10002"/>
                  </a:ext>
                </a:extLst>
              </a:tr>
              <a:tr h="270951">
                <a:tc>
                  <a:txBody>
                    <a:bodyPr/>
                    <a:lstStyle/>
                    <a:p>
                      <a:r>
                        <a:rPr lang="en-US" sz="1400" b="0" dirty="0">
                          <a:solidFill>
                            <a:schemeClr val="tx1"/>
                          </a:solidFill>
                        </a:rPr>
                        <a:t>Ezekiel 21:21</a:t>
                      </a:r>
                    </a:p>
                  </a:txBody>
                  <a:tcPr/>
                </a:tc>
                <a:tc>
                  <a:txBody>
                    <a:bodyPr/>
                    <a:lstStyle/>
                    <a:p>
                      <a:pPr fontAlgn="base"/>
                      <a:r>
                        <a:rPr lang="en-US" sz="1400" b="0" i="0" kern="1200" dirty="0">
                          <a:solidFill>
                            <a:schemeClr val="tx1"/>
                          </a:solidFill>
                          <a:effectLst/>
                          <a:latin typeface="+mn-lt"/>
                          <a:ea typeface="+mn-ea"/>
                          <a:cs typeface="+mn-cs"/>
                        </a:rPr>
                        <a:t>He Made His Arrows Bright, He Consulted with Images, He Looked in the Live</a:t>
                      </a:r>
                    </a:p>
                  </a:txBody>
                  <a:tcPr/>
                </a:tc>
                <a:tc>
                  <a:txBody>
                    <a:bodyPr/>
                    <a:lstStyle/>
                    <a:p>
                      <a:r>
                        <a:rPr lang="en-US" sz="1400" b="0" i="0" kern="1200" dirty="0">
                          <a:solidFill>
                            <a:schemeClr val="tx1"/>
                          </a:solidFill>
                          <a:effectLst/>
                          <a:latin typeface="+mn-lt"/>
                          <a:ea typeface="+mn-ea"/>
                          <a:cs typeface="+mn-cs"/>
                        </a:rPr>
                        <a:t>Three methods of divination used by idolaters were shaking arrows and drawing one out or watching them fall, consulting with idols, and examining the entrails of animal sacrifices—customs no more ridiculous than consulting cards and tea leaves or reading palms. Nebuchadnezzar conquered Jerusalem because Jehovah allowed it, not because an arrow, an image, or a liver bespoke good omens. (Freeman, </a:t>
                      </a:r>
                      <a:r>
                        <a:rPr lang="en-US" sz="1400" b="0" i="1" kern="1200" dirty="0">
                          <a:solidFill>
                            <a:schemeClr val="tx1"/>
                          </a:solidFill>
                          <a:effectLst/>
                          <a:latin typeface="+mn-lt"/>
                          <a:ea typeface="+mn-ea"/>
                          <a:cs typeface="+mn-cs"/>
                        </a:rPr>
                        <a:t>Manners and Customs of the Bible,</a:t>
                      </a:r>
                      <a:r>
                        <a:rPr lang="en-US" sz="1400" b="0" i="0" kern="1200" dirty="0">
                          <a:solidFill>
                            <a:schemeClr val="tx1"/>
                          </a:solidFill>
                          <a:effectLst/>
                          <a:latin typeface="+mn-lt"/>
                          <a:ea typeface="+mn-ea"/>
                          <a:cs typeface="+mn-cs"/>
                        </a:rPr>
                        <a:t> pp. 305–7.)</a:t>
                      </a:r>
                      <a:endParaRPr lang="en-US" sz="1400" b="0" dirty="0">
                        <a:solidFill>
                          <a:schemeClr val="tx1"/>
                        </a:solidFill>
                      </a:endParaRPr>
                    </a:p>
                  </a:txBody>
                  <a:tcPr/>
                </a:tc>
                <a:extLst>
                  <a:ext uri="{0D108BD9-81ED-4DB2-BD59-A6C34878D82A}">
                    <a16:rowId xmlns:a16="http://schemas.microsoft.com/office/drawing/2014/main" val="10003"/>
                  </a:ext>
                </a:extLst>
              </a:tr>
              <a:tr h="270951">
                <a:tc>
                  <a:txBody>
                    <a:bodyPr/>
                    <a:lstStyle/>
                    <a:p>
                      <a:r>
                        <a:rPr lang="en-US" sz="1400" b="0" dirty="0">
                          <a:solidFill>
                            <a:schemeClr val="tx1"/>
                          </a:solidFill>
                        </a:rPr>
                        <a:t>Ezekiel 17:26-27</a:t>
                      </a:r>
                    </a:p>
                    <a:p>
                      <a:r>
                        <a:rPr lang="en-US" sz="1400" b="0" dirty="0">
                          <a:solidFill>
                            <a:schemeClr val="tx1"/>
                          </a:solidFill>
                        </a:rPr>
                        <a:t>D&amp;C</a:t>
                      </a:r>
                      <a:r>
                        <a:rPr lang="en-US" sz="1400" b="0" baseline="0" dirty="0">
                          <a:solidFill>
                            <a:schemeClr val="tx1"/>
                          </a:solidFill>
                        </a:rPr>
                        <a:t> 133:25</a:t>
                      </a:r>
                    </a:p>
                    <a:p>
                      <a:r>
                        <a:rPr lang="en-US" sz="1400" b="0" baseline="0" dirty="0">
                          <a:solidFill>
                            <a:schemeClr val="tx1"/>
                          </a:solidFill>
                        </a:rPr>
                        <a:t>Micah 4:7</a:t>
                      </a:r>
                    </a:p>
                    <a:p>
                      <a:r>
                        <a:rPr lang="en-US" sz="1400" b="0" baseline="0" dirty="0">
                          <a:solidFill>
                            <a:schemeClr val="tx1"/>
                          </a:solidFill>
                        </a:rPr>
                        <a:t>Revelation 11:15</a:t>
                      </a:r>
                      <a:endParaRPr lang="en-US" sz="1400" b="0" dirty="0">
                        <a:solidFill>
                          <a:schemeClr val="tx1"/>
                        </a:solidFill>
                      </a:endParaRPr>
                    </a:p>
                  </a:txBody>
                  <a:tcPr/>
                </a:tc>
                <a:tc>
                  <a:txBody>
                    <a:bodyPr/>
                    <a:lstStyle/>
                    <a:p>
                      <a:pPr fontAlgn="base"/>
                      <a:r>
                        <a:rPr lang="en-US" sz="1400" b="0" i="0" kern="1200" dirty="0">
                          <a:solidFill>
                            <a:schemeClr val="tx1"/>
                          </a:solidFill>
                          <a:effectLst/>
                          <a:latin typeface="+mn-lt"/>
                          <a:ea typeface="+mn-ea"/>
                          <a:cs typeface="+mn-cs"/>
                        </a:rPr>
                        <a:t>Remove the Diadem … until He Come Whose Right It Is”</a:t>
                      </a:r>
                    </a:p>
                  </a:txBody>
                  <a:tcPr/>
                </a:tc>
                <a:tc>
                  <a:txBody>
                    <a:bodyPr/>
                    <a:lstStyle/>
                    <a:p>
                      <a:r>
                        <a:rPr lang="en-US" sz="1400" b="0" i="0" kern="1200" dirty="0">
                          <a:solidFill>
                            <a:schemeClr val="tx1"/>
                          </a:solidFill>
                          <a:effectLst/>
                          <a:latin typeface="+mn-lt"/>
                          <a:ea typeface="+mn-ea"/>
                          <a:cs typeface="+mn-cs"/>
                        </a:rPr>
                        <a:t>Judah would be overturned and her king deposed until He comes who has the right to reign over Israel and all flesh: </a:t>
                      </a:r>
                      <a:r>
                        <a:rPr lang="en-US" sz="1400" b="0" i="0" u="none" strike="noStrike" kern="1200" dirty="0">
                          <a:solidFill>
                            <a:schemeClr val="tx1"/>
                          </a:solidFill>
                          <a:effectLst/>
                          <a:latin typeface="+mn-lt"/>
                          <a:ea typeface="+mn-ea"/>
                          <a:cs typeface="+mn-cs"/>
                        </a:rPr>
                        <a:t>Jesus Christ</a:t>
                      </a:r>
                      <a:r>
                        <a:rPr lang="en-US" sz="1400" b="0" i="0" kern="1200" dirty="0">
                          <a:solidFill>
                            <a:schemeClr val="tx1"/>
                          </a:solidFill>
                          <a:effectLst/>
                          <a:latin typeface="+mn-lt"/>
                          <a:ea typeface="+mn-ea"/>
                          <a:cs typeface="+mn-cs"/>
                        </a:rPr>
                        <a:t> the King</a:t>
                      </a:r>
                      <a:endParaRPr lang="en-US" sz="1400" b="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977707" y="446568"/>
            <a:ext cx="6804247" cy="523220"/>
          </a:xfrm>
          <a:prstGeom prst="rect">
            <a:avLst/>
          </a:prstGeom>
          <a:noFill/>
        </p:spPr>
        <p:txBody>
          <a:bodyPr wrap="square" rtlCol="0">
            <a:spAutoFit/>
          </a:bodyPr>
          <a:lstStyle/>
          <a:p>
            <a:r>
              <a:rPr lang="en-US" sz="2800" dirty="0"/>
              <a:t>Ezekiel 21 Commentary OT Institute Manual</a:t>
            </a:r>
          </a:p>
        </p:txBody>
      </p:sp>
    </p:spTree>
    <p:extLst>
      <p:ext uri="{BB962C8B-B14F-4D97-AF65-F5344CB8AC3E}">
        <p14:creationId xmlns:p14="http://schemas.microsoft.com/office/powerpoint/2010/main" val="2784048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9780676"/>
              </p:ext>
            </p:extLst>
          </p:nvPr>
        </p:nvGraphicFramePr>
        <p:xfrm>
          <a:off x="169341" y="1070184"/>
          <a:ext cx="11630837" cy="4450080"/>
        </p:xfrm>
        <a:graphic>
          <a:graphicData uri="http://schemas.openxmlformats.org/drawingml/2006/table">
            <a:tbl>
              <a:tblPr firstRow="1" bandRow="1">
                <a:tableStyleId>{5940675A-B579-460E-94D1-54222C63F5DA}</a:tableStyleId>
              </a:tblPr>
              <a:tblGrid>
                <a:gridCol w="2204449">
                  <a:extLst>
                    <a:ext uri="{9D8B030D-6E8A-4147-A177-3AD203B41FA5}">
                      <a16:colId xmlns:a16="http://schemas.microsoft.com/office/drawing/2014/main" val="20000"/>
                    </a:ext>
                  </a:extLst>
                </a:gridCol>
                <a:gridCol w="1951699">
                  <a:extLst>
                    <a:ext uri="{9D8B030D-6E8A-4147-A177-3AD203B41FA5}">
                      <a16:colId xmlns:a16="http://schemas.microsoft.com/office/drawing/2014/main" val="20001"/>
                    </a:ext>
                  </a:extLst>
                </a:gridCol>
                <a:gridCol w="7474689">
                  <a:extLst>
                    <a:ext uri="{9D8B030D-6E8A-4147-A177-3AD203B41FA5}">
                      <a16:colId xmlns:a16="http://schemas.microsoft.com/office/drawing/2014/main" val="20002"/>
                    </a:ext>
                  </a:extLst>
                </a:gridCol>
              </a:tblGrid>
              <a:tr h="270951">
                <a:tc>
                  <a:txBody>
                    <a:bodyPr/>
                    <a:lstStyle/>
                    <a:p>
                      <a:r>
                        <a:rPr lang="en-US" sz="1400" b="0" dirty="0">
                          <a:solidFill>
                            <a:schemeClr val="tx1"/>
                          </a:solidFill>
                        </a:rPr>
                        <a:t>Ezekiel 23</a:t>
                      </a:r>
                    </a:p>
                  </a:txBody>
                  <a:tcPr/>
                </a:tc>
                <a:tc>
                  <a:txBody>
                    <a:bodyPr/>
                    <a:lstStyle/>
                    <a:p>
                      <a:pPr fontAlgn="base"/>
                      <a:r>
                        <a:rPr lang="en-US" sz="1400" b="0" i="0" kern="1200" dirty="0">
                          <a:solidFill>
                            <a:schemeClr val="tx1"/>
                          </a:solidFill>
                          <a:effectLst/>
                          <a:latin typeface="+mn-lt"/>
                          <a:ea typeface="+mn-ea"/>
                          <a:cs typeface="+mn-cs"/>
                        </a:rPr>
                        <a:t>Allegory of Two Sisters</a:t>
                      </a:r>
                    </a:p>
                  </a:txBody>
                  <a:tcPr/>
                </a:tc>
                <a:tc>
                  <a:txBody>
                    <a:bodyPr/>
                    <a:lstStyle/>
                    <a:p>
                      <a:r>
                        <a:rPr lang="en-US" sz="1400" b="0" i="0" kern="1200" dirty="0">
                          <a:solidFill>
                            <a:schemeClr val="tx1"/>
                          </a:solidFill>
                          <a:effectLst/>
                          <a:latin typeface="+mn-lt"/>
                          <a:ea typeface="+mn-ea"/>
                          <a:cs typeface="+mn-cs"/>
                        </a:rPr>
                        <a:t>Samaria and Jerusalem worshipping</a:t>
                      </a:r>
                      <a:r>
                        <a:rPr lang="en-US" sz="1400" b="0" i="0" kern="1200" baseline="0" dirty="0">
                          <a:solidFill>
                            <a:schemeClr val="tx1"/>
                          </a:solidFill>
                          <a:effectLst/>
                          <a:latin typeface="+mn-lt"/>
                          <a:ea typeface="+mn-ea"/>
                          <a:cs typeface="+mn-cs"/>
                        </a:rPr>
                        <a:t> idols are both now destroyed in their wickedness</a:t>
                      </a:r>
                      <a:endParaRPr lang="en-US" sz="1400" b="0" dirty="0">
                        <a:solidFill>
                          <a:schemeClr val="tx1"/>
                        </a:solidFill>
                      </a:endParaRPr>
                    </a:p>
                  </a:txBody>
                  <a:tcPr/>
                </a:tc>
                <a:extLst>
                  <a:ext uri="{0D108BD9-81ED-4DB2-BD59-A6C34878D82A}">
                    <a16:rowId xmlns:a16="http://schemas.microsoft.com/office/drawing/2014/main" val="10000"/>
                  </a:ext>
                </a:extLst>
              </a:tr>
              <a:tr h="2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Ezekiel 24:1-14</a:t>
                      </a:r>
                    </a:p>
                    <a:p>
                      <a:endParaRPr lang="en-US" sz="1400" b="0" dirty="0">
                        <a:solidFill>
                          <a:schemeClr val="tx1"/>
                        </a:solidFill>
                      </a:endParaRPr>
                    </a:p>
                  </a:txBody>
                  <a:tcPr/>
                </a:tc>
                <a:tc>
                  <a:txBody>
                    <a:bodyPr/>
                    <a:lstStyle/>
                    <a:p>
                      <a:pPr fontAlgn="base"/>
                      <a:r>
                        <a:rPr lang="en-US" sz="1400" b="0" i="0" kern="1200" dirty="0">
                          <a:solidFill>
                            <a:schemeClr val="tx1"/>
                          </a:solidFill>
                          <a:effectLst/>
                          <a:latin typeface="+mn-lt"/>
                          <a:ea typeface="+mn-ea"/>
                          <a:cs typeface="+mn-cs"/>
                        </a:rPr>
                        <a:t>Parable of the Boiling</a:t>
                      </a:r>
                      <a:r>
                        <a:rPr lang="en-US" sz="1400" b="0" i="0" kern="1200" baseline="0" dirty="0">
                          <a:solidFill>
                            <a:schemeClr val="tx1"/>
                          </a:solidFill>
                          <a:effectLst/>
                          <a:latin typeface="+mn-lt"/>
                          <a:ea typeface="+mn-ea"/>
                          <a:cs typeface="+mn-cs"/>
                        </a:rPr>
                        <a:t> Pot</a:t>
                      </a:r>
                      <a:endParaRPr lang="en-US" sz="1400" b="0" i="0" kern="1200" dirty="0">
                        <a:solidFill>
                          <a:schemeClr val="tx1"/>
                        </a:solidFill>
                        <a:effectLst/>
                        <a:latin typeface="+mn-lt"/>
                        <a:ea typeface="+mn-ea"/>
                        <a:cs typeface="+mn-cs"/>
                      </a:endParaRPr>
                    </a:p>
                  </a:txBody>
                  <a:tcPr/>
                </a:tc>
                <a:tc>
                  <a:txBody>
                    <a:bodyPr/>
                    <a:lstStyle/>
                    <a:p>
                      <a:r>
                        <a:rPr lang="en-US" sz="1400" b="0" i="0" kern="1200" dirty="0">
                          <a:solidFill>
                            <a:schemeClr val="tx1"/>
                          </a:solidFill>
                          <a:effectLst/>
                          <a:latin typeface="+mn-lt"/>
                          <a:ea typeface="+mn-ea"/>
                          <a:cs typeface="+mn-cs"/>
                        </a:rPr>
                        <a:t>Judgment of Jerusalem. Boiling the contents of the pot on the fires represents the siege of Jerusalem by the Babylonians. The scum in the pot indicates impurity and bloodshed in Jerusalem, the inhabitants of which are in a very sinful state. The heating of the empty pot represents the burning of the city of Jerusalem after the siege.</a:t>
                      </a:r>
                      <a:r>
                        <a:rPr lang="en-US" sz="1800" b="0" i="0" kern="1200" dirty="0">
                          <a:solidFill>
                            <a:schemeClr val="tx1"/>
                          </a:solidFill>
                          <a:effectLst/>
                          <a:latin typeface="+mn-lt"/>
                          <a:ea typeface="+mn-ea"/>
                          <a:cs typeface="+mn-cs"/>
                        </a:rPr>
                        <a:t> </a:t>
                      </a:r>
                      <a:endParaRPr lang="en-US" sz="1400" b="0" dirty="0">
                        <a:solidFill>
                          <a:schemeClr val="tx1"/>
                        </a:solidFill>
                      </a:endParaRPr>
                    </a:p>
                  </a:txBody>
                  <a:tcPr/>
                </a:tc>
                <a:extLst>
                  <a:ext uri="{0D108BD9-81ED-4DB2-BD59-A6C34878D82A}">
                    <a16:rowId xmlns:a16="http://schemas.microsoft.com/office/drawing/2014/main" val="10001"/>
                  </a:ext>
                </a:extLst>
              </a:tr>
              <a:tr h="270951">
                <a:tc>
                  <a:txBody>
                    <a:bodyPr/>
                    <a:lstStyle/>
                    <a:p>
                      <a:r>
                        <a:rPr lang="en-US" sz="1400" b="0" dirty="0">
                          <a:solidFill>
                            <a:schemeClr val="tx1"/>
                          </a:solidFill>
                        </a:rPr>
                        <a:t>Ezekiel</a:t>
                      </a:r>
                      <a:r>
                        <a:rPr lang="en-US" sz="1400" b="0" baseline="0" dirty="0">
                          <a:solidFill>
                            <a:schemeClr val="tx1"/>
                          </a:solidFill>
                        </a:rPr>
                        <a:t> 24:15-17</a:t>
                      </a:r>
                    </a:p>
                  </a:txBody>
                  <a:tcPr/>
                </a:tc>
                <a:tc>
                  <a:txBody>
                    <a:bodyPr/>
                    <a:lstStyle/>
                    <a:p>
                      <a:pPr fontAlgn="base"/>
                      <a:r>
                        <a:rPr lang="en-US" sz="1400" b="0" i="0" kern="1200" dirty="0">
                          <a:solidFill>
                            <a:schemeClr val="tx1"/>
                          </a:solidFill>
                          <a:effectLst/>
                          <a:latin typeface="+mn-lt"/>
                          <a:ea typeface="+mn-ea"/>
                          <a:cs typeface="+mn-cs"/>
                        </a:rPr>
                        <a:t>Do Not Morn Death of Wife</a:t>
                      </a:r>
                    </a:p>
                  </a:txBody>
                  <a:tcPr/>
                </a:tc>
                <a:tc>
                  <a:txBody>
                    <a:bodyPr/>
                    <a:lstStyle/>
                    <a:p>
                      <a:r>
                        <a:rPr lang="en-US" sz="1400" b="0" i="0" kern="1200" dirty="0">
                          <a:solidFill>
                            <a:schemeClr val="tx1"/>
                          </a:solidFill>
                          <a:effectLst/>
                          <a:latin typeface="+mn-lt"/>
                          <a:ea typeface="+mn-ea"/>
                          <a:cs typeface="+mn-cs"/>
                        </a:rPr>
                        <a:t>The Lord told Ezekiel not to mourn for her as a sign to the Jews that they should not mourn the destruction of Jerusalem and the kingdom of Judah because the great wickedness of Judah made her punishments deserved and fair. As his dearest one, his wife, had been taken from him, so should its dearest object, the holy temple, be taken from the nation by destruction, and their children by the sword. </a:t>
                      </a:r>
                      <a:endParaRPr lang="en-US" sz="1400" b="0" dirty="0">
                        <a:solidFill>
                          <a:schemeClr val="tx1"/>
                        </a:solidFill>
                      </a:endParaRPr>
                    </a:p>
                  </a:txBody>
                  <a:tcPr/>
                </a:tc>
                <a:extLst>
                  <a:ext uri="{0D108BD9-81ED-4DB2-BD59-A6C34878D82A}">
                    <a16:rowId xmlns:a16="http://schemas.microsoft.com/office/drawing/2014/main" val="10002"/>
                  </a:ext>
                </a:extLst>
              </a:tr>
              <a:tr h="270951">
                <a:tc>
                  <a:txBody>
                    <a:bodyPr/>
                    <a:lstStyle/>
                    <a:p>
                      <a:r>
                        <a:rPr lang="en-US" sz="1400" b="0" dirty="0">
                          <a:solidFill>
                            <a:schemeClr val="tx1"/>
                          </a:solidFill>
                        </a:rPr>
                        <a:t>Ezekiel 25</a:t>
                      </a:r>
                    </a:p>
                  </a:txBody>
                  <a:tcPr/>
                </a:tc>
                <a:tc>
                  <a:txBody>
                    <a:bodyPr/>
                    <a:lstStyle/>
                    <a:p>
                      <a:pPr fontAlgn="base"/>
                      <a:r>
                        <a:rPr lang="en-US" sz="1400" b="0" i="0" kern="1200" dirty="0" err="1">
                          <a:solidFill>
                            <a:schemeClr val="tx1"/>
                          </a:solidFill>
                          <a:effectLst/>
                          <a:latin typeface="+mn-lt"/>
                          <a:ea typeface="+mn-ea"/>
                          <a:cs typeface="+mn-cs"/>
                        </a:rPr>
                        <a:t>Vengence</a:t>
                      </a:r>
                      <a:r>
                        <a:rPr lang="en-US" sz="1400" b="0" i="0" kern="1200" dirty="0">
                          <a:solidFill>
                            <a:schemeClr val="tx1"/>
                          </a:solidFill>
                          <a:effectLst/>
                          <a:latin typeface="+mn-lt"/>
                          <a:ea typeface="+mn-ea"/>
                          <a:cs typeface="+mn-cs"/>
                        </a:rPr>
                        <a:t> fall on the Ammonites, Moabite, and </a:t>
                      </a:r>
                      <a:r>
                        <a:rPr lang="en-US" sz="1400" b="0" i="0" kern="1200" dirty="0" err="1">
                          <a:solidFill>
                            <a:schemeClr val="tx1"/>
                          </a:solidFill>
                          <a:effectLst/>
                          <a:latin typeface="+mn-lt"/>
                          <a:ea typeface="+mn-ea"/>
                          <a:cs typeface="+mn-cs"/>
                        </a:rPr>
                        <a:t>Edomites</a:t>
                      </a:r>
                      <a:r>
                        <a:rPr lang="en-US" sz="1400" b="0" i="0" kern="1200" dirty="0">
                          <a:solidFill>
                            <a:schemeClr val="tx1"/>
                          </a:solidFill>
                          <a:effectLst/>
                          <a:latin typeface="+mn-lt"/>
                          <a:ea typeface="+mn-ea"/>
                          <a:cs typeface="+mn-cs"/>
                        </a:rPr>
                        <a:t>, and Philistines</a:t>
                      </a:r>
                    </a:p>
                  </a:txBody>
                  <a:tcPr/>
                </a:tc>
                <a:tc>
                  <a:txBody>
                    <a:bodyPr/>
                    <a:lstStyle/>
                    <a:p>
                      <a:r>
                        <a:rPr lang="en-US" sz="1400" b="0" dirty="0">
                          <a:solidFill>
                            <a:schemeClr val="tx1"/>
                          </a:solidFill>
                        </a:rPr>
                        <a:t>The surrounding nations will fall</a:t>
                      </a:r>
                    </a:p>
                  </a:txBody>
                  <a:tcPr/>
                </a:tc>
                <a:extLst>
                  <a:ext uri="{0D108BD9-81ED-4DB2-BD59-A6C34878D82A}">
                    <a16:rowId xmlns:a16="http://schemas.microsoft.com/office/drawing/2014/main" val="10003"/>
                  </a:ext>
                </a:extLst>
              </a:tr>
              <a:tr h="270951">
                <a:tc>
                  <a:txBody>
                    <a:bodyPr/>
                    <a:lstStyle/>
                    <a:p>
                      <a:r>
                        <a:rPr lang="en-US" sz="1400" b="0" dirty="0">
                          <a:solidFill>
                            <a:schemeClr val="tx1"/>
                          </a:solidFill>
                        </a:rPr>
                        <a:t>Ezekiel 26-28</a:t>
                      </a:r>
                    </a:p>
                  </a:txBody>
                  <a:tcPr/>
                </a:tc>
                <a:tc>
                  <a:txBody>
                    <a:bodyPr/>
                    <a:lstStyle/>
                    <a:p>
                      <a:pPr fontAlgn="base"/>
                      <a:r>
                        <a:rPr lang="en-US" sz="1400" b="0" i="0" kern="1200" dirty="0" err="1">
                          <a:solidFill>
                            <a:schemeClr val="tx1"/>
                          </a:solidFill>
                          <a:effectLst/>
                          <a:latin typeface="+mn-lt"/>
                          <a:ea typeface="+mn-ea"/>
                          <a:cs typeface="+mn-cs"/>
                        </a:rPr>
                        <a:t>Tyre</a:t>
                      </a:r>
                      <a:r>
                        <a:rPr lang="en-US" sz="1400" b="0" i="0" kern="1200" dirty="0">
                          <a:solidFill>
                            <a:schemeClr val="tx1"/>
                          </a:solidFill>
                          <a:effectLst/>
                          <a:latin typeface="+mn-lt"/>
                          <a:ea typeface="+mn-ea"/>
                          <a:cs typeface="+mn-cs"/>
                        </a:rPr>
                        <a:t> and Sidon</a:t>
                      </a:r>
                      <a:r>
                        <a:rPr lang="en-US" sz="1400" b="0" i="0" kern="1200" baseline="0" dirty="0">
                          <a:solidFill>
                            <a:schemeClr val="tx1"/>
                          </a:solidFill>
                          <a:effectLst/>
                          <a:latin typeface="+mn-lt"/>
                          <a:ea typeface="+mn-ea"/>
                          <a:cs typeface="+mn-cs"/>
                        </a:rPr>
                        <a:t> will fall and be destroyed</a:t>
                      </a:r>
                      <a:endParaRPr lang="en-US" sz="1400" b="0" i="0" kern="1200" dirty="0">
                        <a:solidFill>
                          <a:schemeClr val="tx1"/>
                        </a:solidFill>
                        <a:effectLst/>
                        <a:latin typeface="+mn-lt"/>
                        <a:ea typeface="+mn-ea"/>
                        <a:cs typeface="+mn-cs"/>
                      </a:endParaRPr>
                    </a:p>
                  </a:txBody>
                  <a:tcPr/>
                </a:tc>
                <a:tc>
                  <a:txBody>
                    <a:bodyPr/>
                    <a:lstStyle/>
                    <a:p>
                      <a:r>
                        <a:rPr lang="en-US" sz="1400" b="0" i="0" kern="1200" dirty="0">
                          <a:solidFill>
                            <a:schemeClr val="tx1"/>
                          </a:solidFill>
                          <a:effectLst/>
                          <a:latin typeface="+mn-lt"/>
                          <a:ea typeface="+mn-ea"/>
                          <a:cs typeface="+mn-cs"/>
                        </a:rPr>
                        <a:t>Ezekiel laments fall of </a:t>
                      </a:r>
                      <a:r>
                        <a:rPr lang="en-US" sz="1400" b="0" i="0" kern="1200" dirty="0" err="1">
                          <a:solidFill>
                            <a:schemeClr val="tx1"/>
                          </a:solidFill>
                          <a:effectLst/>
                          <a:latin typeface="+mn-lt"/>
                          <a:ea typeface="+mn-ea"/>
                          <a:cs typeface="+mn-cs"/>
                        </a:rPr>
                        <a:t>Tyre</a:t>
                      </a:r>
                      <a:r>
                        <a:rPr lang="en-US" sz="1400" b="0" i="0" kern="1200" dirty="0">
                          <a:solidFill>
                            <a:schemeClr val="tx1"/>
                          </a:solidFill>
                          <a:effectLst/>
                          <a:latin typeface="+mn-lt"/>
                          <a:ea typeface="+mn-ea"/>
                          <a:cs typeface="+mn-cs"/>
                        </a:rPr>
                        <a:t>. The Lord will gather the people of Israel to their own land and they will dwell safely</a:t>
                      </a:r>
                      <a:endParaRPr lang="en-US" sz="1400" b="0" dirty="0">
                        <a:solidFill>
                          <a:schemeClr val="tx1"/>
                        </a:solidFill>
                      </a:endParaRPr>
                    </a:p>
                  </a:txBody>
                  <a:tcPr/>
                </a:tc>
                <a:extLst>
                  <a:ext uri="{0D108BD9-81ED-4DB2-BD59-A6C34878D82A}">
                    <a16:rowId xmlns:a16="http://schemas.microsoft.com/office/drawing/2014/main" val="10004"/>
                  </a:ext>
                </a:extLst>
              </a:tr>
              <a:tr h="270951">
                <a:tc>
                  <a:txBody>
                    <a:bodyPr/>
                    <a:lstStyle/>
                    <a:p>
                      <a:r>
                        <a:rPr lang="en-US" sz="1400" b="0" dirty="0">
                          <a:solidFill>
                            <a:schemeClr val="tx1"/>
                          </a:solidFill>
                        </a:rPr>
                        <a:t>Ezekiel 30-32</a:t>
                      </a:r>
                    </a:p>
                  </a:txBody>
                  <a:tcPr/>
                </a:tc>
                <a:tc>
                  <a:txBody>
                    <a:bodyPr/>
                    <a:lstStyle/>
                    <a:p>
                      <a:pPr fontAlgn="base"/>
                      <a:r>
                        <a:rPr lang="en-US" sz="1400" b="0" i="0" kern="1200" dirty="0">
                          <a:solidFill>
                            <a:schemeClr val="tx1"/>
                          </a:solidFill>
                          <a:effectLst/>
                          <a:latin typeface="+mn-lt"/>
                          <a:ea typeface="+mn-ea"/>
                          <a:cs typeface="+mn-cs"/>
                        </a:rPr>
                        <a:t>Egypt will be overthrown by Babylon</a:t>
                      </a:r>
                    </a:p>
                  </a:txBody>
                  <a:tcPr/>
                </a:tc>
                <a:tc>
                  <a:txBody>
                    <a:bodyPr/>
                    <a:lstStyle/>
                    <a:p>
                      <a:r>
                        <a:rPr lang="en-US" sz="1400" b="0" dirty="0">
                          <a:solidFill>
                            <a:schemeClr val="tx1"/>
                          </a:solidFill>
                        </a:rPr>
                        <a:t>Pharaoh's glory and fall are compared</a:t>
                      </a:r>
                      <a:r>
                        <a:rPr lang="en-US" sz="1400" b="0" baseline="0" dirty="0">
                          <a:solidFill>
                            <a:schemeClr val="tx1"/>
                          </a:solidFill>
                        </a:rPr>
                        <a:t> to that of the </a:t>
                      </a:r>
                      <a:r>
                        <a:rPr lang="en-US" sz="1400" b="0" baseline="0" dirty="0" err="1">
                          <a:solidFill>
                            <a:schemeClr val="tx1"/>
                          </a:solidFill>
                        </a:rPr>
                        <a:t>assyrians</a:t>
                      </a:r>
                      <a:r>
                        <a:rPr lang="en-US" sz="1400" b="0" baseline="0" dirty="0">
                          <a:solidFill>
                            <a:schemeClr val="tx1"/>
                          </a:solidFill>
                        </a:rPr>
                        <a:t> </a:t>
                      </a:r>
                      <a:r>
                        <a:rPr lang="en-US" sz="1400" b="0" dirty="0">
                          <a:solidFill>
                            <a:schemeClr val="tx1"/>
                          </a:solidFill>
                        </a:rPr>
                        <a:t>When it rises again, it will be the basest of kingdoms</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530600" y="318364"/>
            <a:ext cx="6804247" cy="523220"/>
          </a:xfrm>
          <a:prstGeom prst="rect">
            <a:avLst/>
          </a:prstGeom>
          <a:noFill/>
        </p:spPr>
        <p:txBody>
          <a:bodyPr wrap="square" rtlCol="0">
            <a:spAutoFit/>
          </a:bodyPr>
          <a:lstStyle/>
          <a:p>
            <a:r>
              <a:rPr lang="en-US" sz="2800" dirty="0"/>
              <a:t>Ezekiel 21-23 Highlights—Bible Headings</a:t>
            </a:r>
          </a:p>
        </p:txBody>
      </p:sp>
    </p:spTree>
    <p:extLst>
      <p:ext uri="{BB962C8B-B14F-4D97-AF65-F5344CB8AC3E}">
        <p14:creationId xmlns:p14="http://schemas.microsoft.com/office/powerpoint/2010/main" val="62432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0"/>
            <a:ext cx="12192000" cy="6858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p:cNvGrpSpPr/>
          <p:nvPr/>
        </p:nvGrpSpPr>
        <p:grpSpPr>
          <a:xfrm>
            <a:off x="2286000" y="1600200"/>
            <a:ext cx="2743200" cy="4821836"/>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21" name="Cloud 2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64" name="Trapezoid 6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76" name="Block Arc 7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Block Arc 7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Block Arc 7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77"/>
                  <p:cNvGrpSpPr/>
                  <p:nvPr/>
                </p:nvGrpSpPr>
                <p:grpSpPr>
                  <a:xfrm>
                    <a:off x="5105400" y="457200"/>
                    <a:ext cx="1828800" cy="1371600"/>
                    <a:chOff x="3048000" y="457200"/>
                    <a:chExt cx="1828800" cy="1371600"/>
                  </a:xfrm>
                </p:grpSpPr>
                <p:sp>
                  <p:nvSpPr>
                    <p:cNvPr id="72" name="Block Arc 7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80"/>
                  <p:cNvGrpSpPr/>
                  <p:nvPr/>
                </p:nvGrpSpPr>
                <p:grpSpPr>
                  <a:xfrm>
                    <a:off x="6096000" y="457200"/>
                    <a:ext cx="1828800" cy="1371600"/>
                    <a:chOff x="3048000" y="457200"/>
                    <a:chExt cx="1828800" cy="1371600"/>
                  </a:xfrm>
                </p:grpSpPr>
                <p:sp>
                  <p:nvSpPr>
                    <p:cNvPr id="70" name="Block Arc 6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lock Arc 7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4" name="Group 85"/>
              <p:cNvGrpSpPr/>
              <p:nvPr/>
            </p:nvGrpSpPr>
            <p:grpSpPr>
              <a:xfrm flipH="1">
                <a:off x="3277029" y="3007479"/>
                <a:ext cx="867593" cy="3309816"/>
                <a:chOff x="6071346" y="1769811"/>
                <a:chExt cx="1834000" cy="3650020"/>
              </a:xfrm>
            </p:grpSpPr>
            <p:sp>
              <p:nvSpPr>
                <p:cNvPr id="50" name="Trapezoid 4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3"/>
                <p:cNvGrpSpPr/>
                <p:nvPr/>
              </p:nvGrpSpPr>
              <p:grpSpPr>
                <a:xfrm rot="5553782">
                  <a:off x="4838212" y="3310918"/>
                  <a:ext cx="3581225" cy="613702"/>
                  <a:chOff x="3048000" y="457200"/>
                  <a:chExt cx="4876800" cy="1371600"/>
                </a:xfrm>
              </p:grpSpPr>
              <p:grpSp>
                <p:nvGrpSpPr>
                  <p:cNvPr id="37" name="Group 73"/>
                  <p:cNvGrpSpPr/>
                  <p:nvPr/>
                </p:nvGrpSpPr>
                <p:grpSpPr>
                  <a:xfrm>
                    <a:off x="3048000" y="457200"/>
                    <a:ext cx="1828800" cy="1371600"/>
                    <a:chOff x="3048000" y="457200"/>
                    <a:chExt cx="1828800" cy="1371600"/>
                  </a:xfrm>
                </p:grpSpPr>
                <p:sp>
                  <p:nvSpPr>
                    <p:cNvPr id="62" name="Block Arc 6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74"/>
                  <p:cNvGrpSpPr/>
                  <p:nvPr/>
                </p:nvGrpSpPr>
                <p:grpSpPr>
                  <a:xfrm>
                    <a:off x="4114800" y="457200"/>
                    <a:ext cx="1828800" cy="1371600"/>
                    <a:chOff x="3048000" y="457200"/>
                    <a:chExt cx="1828800" cy="1371600"/>
                  </a:xfrm>
                </p:grpSpPr>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lock Arc 6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7"/>
                  <p:cNvGrpSpPr/>
                  <p:nvPr/>
                </p:nvGrpSpPr>
                <p:grpSpPr>
                  <a:xfrm>
                    <a:off x="5105400" y="457200"/>
                    <a:ext cx="1828800" cy="1371600"/>
                    <a:chOff x="3048000" y="457200"/>
                    <a:chExt cx="1828800" cy="1371600"/>
                  </a:xfrm>
                </p:grpSpPr>
                <p:sp>
                  <p:nvSpPr>
                    <p:cNvPr id="58" name="Block Arc 5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80"/>
                  <p:cNvGrpSpPr/>
                  <p:nvPr/>
                </p:nvGrpSpPr>
                <p:grpSpPr>
                  <a:xfrm>
                    <a:off x="6096000" y="457200"/>
                    <a:ext cx="1828800" cy="1371600"/>
                    <a:chOff x="3048000" y="457200"/>
                    <a:chExt cx="1828800" cy="1371600"/>
                  </a:xfrm>
                </p:grpSpPr>
                <p:sp>
                  <p:nvSpPr>
                    <p:cNvPr id="56" name="Block Arc 5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3" name="Trapezoid 3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02"/>
              <p:cNvGrpSpPr/>
              <p:nvPr/>
            </p:nvGrpSpPr>
            <p:grpSpPr>
              <a:xfrm>
                <a:off x="3505200" y="2759439"/>
                <a:ext cx="1395046" cy="1295400"/>
                <a:chOff x="2624682" y="2226017"/>
                <a:chExt cx="1981200" cy="2070031"/>
              </a:xfrm>
            </p:grpSpPr>
            <p:sp>
              <p:nvSpPr>
                <p:cNvPr id="46" name="Pie 4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
                <p:cNvGrpSpPr/>
                <p:nvPr/>
              </p:nvGrpSpPr>
              <p:grpSpPr>
                <a:xfrm>
                  <a:off x="2743201" y="2385249"/>
                  <a:ext cx="1579657" cy="1582691"/>
                  <a:chOff x="2740939" y="2385249"/>
                  <a:chExt cx="1579657" cy="1582691"/>
                </a:xfrm>
              </p:grpSpPr>
              <p:sp>
                <p:nvSpPr>
                  <p:cNvPr id="4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119"/>
              <p:cNvGrpSpPr/>
              <p:nvPr/>
            </p:nvGrpSpPr>
            <p:grpSpPr>
              <a:xfrm rot="5400000">
                <a:off x="2285999" y="3429001"/>
                <a:ext cx="2438401" cy="914400"/>
                <a:chOff x="2624682" y="2226018"/>
                <a:chExt cx="1981200" cy="2070031"/>
              </a:xfrm>
            </p:grpSpPr>
            <p:sp>
              <p:nvSpPr>
                <p:cNvPr id="42" name="Pie 4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
                <p:cNvGrpSpPr/>
                <p:nvPr/>
              </p:nvGrpSpPr>
              <p:grpSpPr>
                <a:xfrm>
                  <a:off x="2743201" y="2385249"/>
                  <a:ext cx="1579657" cy="1582691"/>
                  <a:chOff x="2740939" y="2385249"/>
                  <a:chExt cx="1579657" cy="1582691"/>
                </a:xfrm>
              </p:grpSpPr>
              <p:sp>
                <p:nvSpPr>
                  <p:cNvPr id="4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3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24"/>
              <p:cNvGrpSpPr/>
              <p:nvPr/>
            </p:nvGrpSpPr>
            <p:grpSpPr>
              <a:xfrm rot="11155702">
                <a:off x="3279067" y="1057419"/>
                <a:ext cx="1614668" cy="1295400"/>
                <a:chOff x="2587394" y="2007266"/>
                <a:chExt cx="1981200" cy="2070031"/>
              </a:xfrm>
              <a:solidFill>
                <a:srgbClr val="E5C569"/>
              </a:solidFill>
            </p:grpSpPr>
            <p:sp>
              <p:nvSpPr>
                <p:cNvPr id="38" name="Pie 3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 name="Group 5"/>
                <p:cNvGrpSpPr/>
                <p:nvPr/>
              </p:nvGrpSpPr>
              <p:grpSpPr>
                <a:xfrm>
                  <a:off x="2737026" y="2244349"/>
                  <a:ext cx="1585829" cy="1723591"/>
                  <a:chOff x="2734764" y="2244349"/>
                  <a:chExt cx="1585829" cy="1723591"/>
                </a:xfrm>
                <a:grpFill/>
              </p:grpSpPr>
              <p:sp>
                <p:nvSpPr>
                  <p:cNvPr id="4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204"/>
            <p:cNvGrpSpPr/>
            <p:nvPr/>
          </p:nvGrpSpPr>
          <p:grpSpPr>
            <a:xfrm>
              <a:off x="6629400" y="914400"/>
              <a:ext cx="1389357" cy="848673"/>
              <a:chOff x="2115843" y="980127"/>
              <a:chExt cx="2833039" cy="1636129"/>
            </a:xfrm>
          </p:grpSpPr>
          <p:sp>
            <p:nvSpPr>
              <p:cNvPr id="15" name="Moon 1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llate 1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Collate 1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Collate 1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mond 1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11"/>
            <p:cNvGrpSpPr/>
            <p:nvPr/>
          </p:nvGrpSpPr>
          <p:grpSpPr>
            <a:xfrm>
              <a:off x="8077200" y="4343400"/>
              <a:ext cx="719529" cy="381000"/>
              <a:chOff x="838200" y="5791200"/>
              <a:chExt cx="1710129" cy="550808"/>
            </a:xfrm>
          </p:grpSpPr>
          <p:sp>
            <p:nvSpPr>
              <p:cNvPr id="9" name="Flowchart: Magnetic Disk 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1524000" y="228601"/>
            <a:ext cx="9144000" cy="1323439"/>
          </a:xfrm>
          <a:prstGeom prst="rect">
            <a:avLst/>
          </a:prstGeom>
          <a:noFill/>
        </p:spPr>
        <p:txBody>
          <a:bodyPr wrap="square" rtlCol="0">
            <a:spAutoFit/>
          </a:bodyPr>
          <a:lstStyle/>
          <a:p>
            <a:pPr algn="ctr"/>
            <a:r>
              <a:rPr lang="en-US" sz="4000" dirty="0">
                <a:latin typeface="Tempus Sans ITC" pitchFamily="82" charset="0"/>
              </a:rPr>
              <a:t>Parable of the Rich Man and Lazarus</a:t>
            </a:r>
          </a:p>
          <a:p>
            <a:pPr algn="ctr"/>
            <a:r>
              <a:rPr lang="en-US" sz="4000" dirty="0">
                <a:latin typeface="Tempus Sans ITC" pitchFamily="82" charset="0"/>
              </a:rPr>
              <a:t> Luke 16</a:t>
            </a:r>
          </a:p>
        </p:txBody>
      </p:sp>
      <p:grpSp>
        <p:nvGrpSpPr>
          <p:cNvPr id="68" name="Group 103"/>
          <p:cNvGrpSpPr/>
          <p:nvPr/>
        </p:nvGrpSpPr>
        <p:grpSpPr>
          <a:xfrm>
            <a:off x="6629401" y="1981201"/>
            <a:ext cx="2796215" cy="4356533"/>
            <a:chOff x="3903561" y="1129867"/>
            <a:chExt cx="2796215" cy="4356533"/>
          </a:xfrm>
        </p:grpSpPr>
        <p:sp>
          <p:nvSpPr>
            <p:cNvPr id="81" name="Oval 80"/>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a:off x="4814251" y="4670162"/>
              <a:ext cx="1485621" cy="81623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Oval 82"/>
            <p:cNvSpPr/>
            <p:nvPr/>
          </p:nvSpPr>
          <p:spPr>
            <a:xfrm>
              <a:off x="4138969" y="4772192"/>
              <a:ext cx="1147980" cy="71420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Isosceles Triangle 9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Trapezoid 96"/>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037748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2895601" y="685800"/>
            <a:ext cx="2270051" cy="3733800"/>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477000" y="1447801"/>
            <a:ext cx="3124200" cy="3220379"/>
            <a:chOff x="2104947" y="304800"/>
            <a:chExt cx="4019706" cy="4143453"/>
          </a:xfrm>
        </p:grpSpPr>
        <p:grpSp>
          <p:nvGrpSpPr>
            <p:cNvPr id="83" name="Group 41"/>
            <p:cNvGrpSpPr/>
            <p:nvPr/>
          </p:nvGrpSpPr>
          <p:grpSpPr>
            <a:xfrm rot="5400000">
              <a:off x="3276600" y="1600200"/>
              <a:ext cx="1676400" cy="4019706"/>
              <a:chOff x="3276600" y="1600200"/>
              <a:chExt cx="1676400" cy="4019706"/>
            </a:xfrm>
          </p:grpSpPr>
          <p:sp>
            <p:nvSpPr>
              <p:cNvPr id="105" name="Rounded Rectangle 104"/>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2"/>
              <p:cNvGrpSpPr/>
              <p:nvPr/>
            </p:nvGrpSpPr>
            <p:grpSpPr>
              <a:xfrm>
                <a:off x="3429000" y="1600200"/>
                <a:ext cx="228600" cy="590706"/>
                <a:chOff x="6248400" y="2304894"/>
                <a:chExt cx="670693" cy="1763140"/>
              </a:xfrm>
            </p:grpSpPr>
            <p:sp>
              <p:nvSpPr>
                <p:cNvPr id="142"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3"/>
              <p:cNvGrpSpPr/>
              <p:nvPr/>
            </p:nvGrpSpPr>
            <p:grpSpPr>
              <a:xfrm>
                <a:off x="3810000" y="1600200"/>
                <a:ext cx="228600" cy="590706"/>
                <a:chOff x="6248400" y="2304894"/>
                <a:chExt cx="670693" cy="1763140"/>
              </a:xfrm>
            </p:grpSpPr>
            <p:sp>
              <p:nvSpPr>
                <p:cNvPr id="139"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7"/>
              <p:cNvGrpSpPr/>
              <p:nvPr/>
            </p:nvGrpSpPr>
            <p:grpSpPr>
              <a:xfrm>
                <a:off x="4114800" y="1600200"/>
                <a:ext cx="228600" cy="590706"/>
                <a:chOff x="6248400" y="2304894"/>
                <a:chExt cx="670693" cy="1763140"/>
              </a:xfrm>
            </p:grpSpPr>
            <p:sp>
              <p:nvSpPr>
                <p:cNvPr id="136" name="Moon 13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1"/>
              <p:cNvGrpSpPr/>
              <p:nvPr/>
            </p:nvGrpSpPr>
            <p:grpSpPr>
              <a:xfrm>
                <a:off x="4495800" y="1676400"/>
                <a:ext cx="228600" cy="590706"/>
                <a:chOff x="6248400" y="2304894"/>
                <a:chExt cx="670693" cy="1763140"/>
              </a:xfrm>
            </p:grpSpPr>
            <p:sp>
              <p:nvSpPr>
                <p:cNvPr id="133" name="Moon 132"/>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
              <p:cNvGrpSpPr/>
              <p:nvPr/>
            </p:nvGrpSpPr>
            <p:grpSpPr>
              <a:xfrm>
                <a:off x="3276600" y="5029200"/>
                <a:ext cx="228600" cy="590706"/>
                <a:chOff x="6248400" y="2304894"/>
                <a:chExt cx="670693" cy="1763140"/>
              </a:xfrm>
            </p:grpSpPr>
            <p:sp>
              <p:nvSpPr>
                <p:cNvPr id="130" name="Moon 12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9"/>
              <p:cNvGrpSpPr/>
              <p:nvPr/>
            </p:nvGrpSpPr>
            <p:grpSpPr>
              <a:xfrm>
                <a:off x="3657600" y="5029200"/>
                <a:ext cx="228600" cy="590706"/>
                <a:chOff x="6248400" y="2304894"/>
                <a:chExt cx="670693" cy="1763140"/>
              </a:xfrm>
            </p:grpSpPr>
            <p:sp>
              <p:nvSpPr>
                <p:cNvPr id="127" name="Moon 126"/>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3"/>
              <p:cNvGrpSpPr/>
              <p:nvPr/>
            </p:nvGrpSpPr>
            <p:grpSpPr>
              <a:xfrm>
                <a:off x="4038600" y="4953000"/>
                <a:ext cx="228600" cy="590706"/>
                <a:chOff x="6248400" y="2304894"/>
                <a:chExt cx="670693" cy="1763140"/>
              </a:xfrm>
            </p:grpSpPr>
            <p:sp>
              <p:nvSpPr>
                <p:cNvPr id="124"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7"/>
              <p:cNvGrpSpPr/>
              <p:nvPr/>
            </p:nvGrpSpPr>
            <p:grpSpPr>
              <a:xfrm>
                <a:off x="4419600" y="4953000"/>
                <a:ext cx="228600" cy="590706"/>
                <a:chOff x="6248400" y="2304894"/>
                <a:chExt cx="670693" cy="1763140"/>
              </a:xfrm>
            </p:grpSpPr>
            <p:sp>
              <p:nvSpPr>
                <p:cNvPr id="121"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42"/>
            <p:cNvGrpSpPr/>
            <p:nvPr/>
          </p:nvGrpSpPr>
          <p:grpSpPr>
            <a:xfrm>
              <a:off x="2895600" y="304800"/>
              <a:ext cx="2318479" cy="3594533"/>
              <a:chOff x="3903561" y="1129867"/>
              <a:chExt cx="2796215" cy="4356533"/>
            </a:xfrm>
          </p:grpSpPr>
          <p:sp>
            <p:nvSpPr>
              <p:cNvPr id="85" name="Oval 84"/>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Isosceles Triangle 91"/>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Isosceles Triangle 96"/>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Trapezoid 98"/>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Trapezoid 101"/>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45" name="TextBox 144"/>
          <p:cNvSpPr txBox="1"/>
          <p:nvPr/>
        </p:nvSpPr>
        <p:spPr>
          <a:xfrm>
            <a:off x="3124200" y="4953000"/>
            <a:ext cx="6324600" cy="1446550"/>
          </a:xfrm>
          <a:prstGeom prst="rect">
            <a:avLst/>
          </a:prstGeom>
          <a:noFill/>
        </p:spPr>
        <p:txBody>
          <a:bodyPr wrap="square" rtlCol="0">
            <a:spAutoFit/>
          </a:bodyPr>
          <a:lstStyle/>
          <a:p>
            <a:pPr algn="ctr"/>
            <a:r>
              <a:rPr lang="en-US" sz="4400" dirty="0">
                <a:latin typeface="Tempus Sans ITC" pitchFamily="82" charset="0"/>
              </a:rPr>
              <a:t>Folktale brought out by Jesus to teach a lesson</a:t>
            </a:r>
          </a:p>
        </p:txBody>
      </p:sp>
    </p:spTree>
    <p:extLst>
      <p:ext uri="{BB962C8B-B14F-4D97-AF65-F5344CB8AC3E}">
        <p14:creationId xmlns:p14="http://schemas.microsoft.com/office/powerpoint/2010/main" val="17739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edge">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038600" y="228600"/>
            <a:ext cx="4191000" cy="6247864"/>
          </a:xfrm>
          <a:prstGeom prst="rect">
            <a:avLst/>
          </a:prstGeom>
          <a:noFill/>
          <a:ln>
            <a:solidFill>
              <a:schemeClr val="tx1"/>
            </a:solidFill>
          </a:ln>
        </p:spPr>
        <p:txBody>
          <a:bodyPr wrap="square" rtlCol="0">
            <a:spAutoFit/>
          </a:bodyPr>
          <a:lstStyle/>
          <a:p>
            <a:r>
              <a:rPr lang="en-US" sz="4000" dirty="0">
                <a:solidFill>
                  <a:srgbClr val="D5B747"/>
                </a:solidFill>
                <a:latin typeface="Tempus Sans ITC" pitchFamily="82" charset="0"/>
              </a:rPr>
              <a:t>Before Jesus there was an Egyptian folktale circulating depicting a rich man dressed in fine linen and a poor man on a straw mat, whose roles were reversed after death…</a:t>
            </a:r>
          </a:p>
        </p:txBody>
      </p:sp>
      <p:grpSp>
        <p:nvGrpSpPr>
          <p:cNvPr id="2" name="Group 66"/>
          <p:cNvGrpSpPr/>
          <p:nvPr/>
        </p:nvGrpSpPr>
        <p:grpSpPr>
          <a:xfrm>
            <a:off x="2057400" y="1752600"/>
            <a:ext cx="1714120" cy="2819400"/>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84" name="Cloud 8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127" name="Trapezoid 12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139" name="Block Arc 13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137" name="Block Arc 13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Block Arc 13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7"/>
                  <p:cNvGrpSpPr/>
                  <p:nvPr/>
                </p:nvGrpSpPr>
                <p:grpSpPr>
                  <a:xfrm>
                    <a:off x="5105400" y="457200"/>
                    <a:ext cx="1828800" cy="1371600"/>
                    <a:chOff x="3048000" y="457200"/>
                    <a:chExt cx="1828800" cy="1371600"/>
                  </a:xfrm>
                </p:grpSpPr>
                <p:sp>
                  <p:nvSpPr>
                    <p:cNvPr id="135" name="Block Arc 13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0"/>
                  <p:cNvGrpSpPr/>
                  <p:nvPr/>
                </p:nvGrpSpPr>
                <p:grpSpPr>
                  <a:xfrm>
                    <a:off x="6096000" y="457200"/>
                    <a:ext cx="1828800" cy="1371600"/>
                    <a:chOff x="3048000" y="457200"/>
                    <a:chExt cx="1828800" cy="1371600"/>
                  </a:xfrm>
                </p:grpSpPr>
                <p:sp>
                  <p:nvSpPr>
                    <p:cNvPr id="133" name="Block Arc 13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0" name="Group 85"/>
              <p:cNvGrpSpPr/>
              <p:nvPr/>
            </p:nvGrpSpPr>
            <p:grpSpPr>
              <a:xfrm flipH="1">
                <a:off x="3277029" y="3007479"/>
                <a:ext cx="867593" cy="3309816"/>
                <a:chOff x="6071346" y="1769811"/>
                <a:chExt cx="1834000" cy="3650020"/>
              </a:xfrm>
            </p:grpSpPr>
            <p:sp>
              <p:nvSpPr>
                <p:cNvPr id="113" name="Trapezoid 11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3"/>
                <p:cNvGrpSpPr/>
                <p:nvPr/>
              </p:nvGrpSpPr>
              <p:grpSpPr>
                <a:xfrm rot="5553782">
                  <a:off x="4838212" y="3310918"/>
                  <a:ext cx="3581225" cy="613702"/>
                  <a:chOff x="3048000" y="457200"/>
                  <a:chExt cx="4876800" cy="1371600"/>
                </a:xfrm>
              </p:grpSpPr>
              <p:grpSp>
                <p:nvGrpSpPr>
                  <p:cNvPr id="12" name="Group 73"/>
                  <p:cNvGrpSpPr/>
                  <p:nvPr/>
                </p:nvGrpSpPr>
                <p:grpSpPr>
                  <a:xfrm>
                    <a:off x="3048000" y="457200"/>
                    <a:ext cx="1828800" cy="1371600"/>
                    <a:chOff x="3048000" y="457200"/>
                    <a:chExt cx="1828800" cy="1371600"/>
                  </a:xfrm>
                </p:grpSpPr>
                <p:sp>
                  <p:nvSpPr>
                    <p:cNvPr id="125" name="Block Arc 12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Block Arc 12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74"/>
                  <p:cNvGrpSpPr/>
                  <p:nvPr/>
                </p:nvGrpSpPr>
                <p:grpSpPr>
                  <a:xfrm>
                    <a:off x="4114800" y="457200"/>
                    <a:ext cx="1828800" cy="1371600"/>
                    <a:chOff x="3048000" y="457200"/>
                    <a:chExt cx="1828800" cy="1371600"/>
                  </a:xfrm>
                </p:grpSpPr>
                <p:sp>
                  <p:nvSpPr>
                    <p:cNvPr id="123" name="Block Arc 12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Block Arc 12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7"/>
                  <p:cNvGrpSpPr/>
                  <p:nvPr/>
                </p:nvGrpSpPr>
                <p:grpSpPr>
                  <a:xfrm>
                    <a:off x="5105400" y="457200"/>
                    <a:ext cx="1828800" cy="1371600"/>
                    <a:chOff x="3048000" y="457200"/>
                    <a:chExt cx="1828800" cy="1371600"/>
                  </a:xfrm>
                </p:grpSpPr>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Block Arc 12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80"/>
                  <p:cNvGrpSpPr/>
                  <p:nvPr/>
                </p:nvGrpSpPr>
                <p:grpSpPr>
                  <a:xfrm>
                    <a:off x="6096000" y="457200"/>
                    <a:ext cx="1828800" cy="1371600"/>
                    <a:chOff x="3048000" y="457200"/>
                    <a:chExt cx="1828800" cy="1371600"/>
                  </a:xfrm>
                </p:grpSpPr>
                <p:sp>
                  <p:nvSpPr>
                    <p:cNvPr id="119" name="Block Arc 11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6" name="Trapezoid 9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2"/>
              <p:cNvGrpSpPr/>
              <p:nvPr/>
            </p:nvGrpSpPr>
            <p:grpSpPr>
              <a:xfrm>
                <a:off x="3505200" y="2759439"/>
                <a:ext cx="1395046" cy="1295400"/>
                <a:chOff x="2624682" y="2226017"/>
                <a:chExt cx="1981200" cy="2070031"/>
              </a:xfrm>
            </p:grpSpPr>
            <p:sp>
              <p:nvSpPr>
                <p:cNvPr id="109" name="Pie 10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5"/>
                <p:cNvGrpSpPr/>
                <p:nvPr/>
              </p:nvGrpSpPr>
              <p:grpSpPr>
                <a:xfrm>
                  <a:off x="2743201" y="2385249"/>
                  <a:ext cx="1579657" cy="1582691"/>
                  <a:chOff x="2740939" y="2385249"/>
                  <a:chExt cx="1579657" cy="1582691"/>
                </a:xfrm>
              </p:grpSpPr>
              <p:sp>
                <p:nvSpPr>
                  <p:cNvPr id="11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19"/>
              <p:cNvGrpSpPr/>
              <p:nvPr/>
            </p:nvGrpSpPr>
            <p:grpSpPr>
              <a:xfrm rot="5400000">
                <a:off x="2285999" y="3429001"/>
                <a:ext cx="2438401" cy="914400"/>
                <a:chOff x="2624682" y="2226018"/>
                <a:chExt cx="1981200" cy="2070031"/>
              </a:xfrm>
            </p:grpSpPr>
            <p:sp>
              <p:nvSpPr>
                <p:cNvPr id="105" name="Pie 10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5"/>
                <p:cNvGrpSpPr/>
                <p:nvPr/>
              </p:nvGrpSpPr>
              <p:grpSpPr>
                <a:xfrm>
                  <a:off x="2743201" y="2385249"/>
                  <a:ext cx="1579657" cy="1582691"/>
                  <a:chOff x="2740939" y="2385249"/>
                  <a:chExt cx="1579657" cy="1582691"/>
                </a:xfrm>
              </p:grpSpPr>
              <p:sp>
                <p:nvSpPr>
                  <p:cNvPr id="10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4"/>
              <p:cNvGrpSpPr/>
              <p:nvPr/>
            </p:nvGrpSpPr>
            <p:grpSpPr>
              <a:xfrm rot="11155702">
                <a:off x="3279067" y="1057419"/>
                <a:ext cx="1614668" cy="1295400"/>
                <a:chOff x="2587394" y="2007266"/>
                <a:chExt cx="1981200" cy="2070031"/>
              </a:xfrm>
              <a:solidFill>
                <a:srgbClr val="E5C569"/>
              </a:solidFill>
            </p:grpSpPr>
            <p:sp>
              <p:nvSpPr>
                <p:cNvPr id="101" name="Pie 10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5"/>
                <p:cNvGrpSpPr/>
                <p:nvPr/>
              </p:nvGrpSpPr>
              <p:grpSpPr>
                <a:xfrm>
                  <a:off x="2737026" y="2244349"/>
                  <a:ext cx="1585829" cy="1723591"/>
                  <a:chOff x="2734764" y="2244349"/>
                  <a:chExt cx="1585829" cy="1723591"/>
                </a:xfrm>
                <a:grpFill/>
              </p:grpSpPr>
              <p:sp>
                <p:nvSpPr>
                  <p:cNvPr id="10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04"/>
            <p:cNvGrpSpPr/>
            <p:nvPr/>
          </p:nvGrpSpPr>
          <p:grpSpPr>
            <a:xfrm>
              <a:off x="6629400" y="914400"/>
              <a:ext cx="1389357" cy="848673"/>
              <a:chOff x="2115843" y="980127"/>
              <a:chExt cx="2833039" cy="1636129"/>
            </a:xfrm>
          </p:grpSpPr>
          <p:sp>
            <p:nvSpPr>
              <p:cNvPr id="78" name="Moon 7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llate 7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lowchart: Collate 7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lowchart: Collate 8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mond 8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11"/>
            <p:cNvGrpSpPr/>
            <p:nvPr/>
          </p:nvGrpSpPr>
          <p:grpSpPr>
            <a:xfrm>
              <a:off x="8077200" y="4343400"/>
              <a:ext cx="719529" cy="381000"/>
              <a:chOff x="838200" y="5791200"/>
              <a:chExt cx="1710129" cy="550808"/>
            </a:xfrm>
          </p:grpSpPr>
          <p:sp>
            <p:nvSpPr>
              <p:cNvPr id="72" name="Flowchart: Magnetic Disk 7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0"/>
          <p:cNvGrpSpPr/>
          <p:nvPr/>
        </p:nvGrpSpPr>
        <p:grpSpPr>
          <a:xfrm>
            <a:off x="7696200" y="1600200"/>
            <a:ext cx="2587348" cy="2667000"/>
            <a:chOff x="2104947" y="304800"/>
            <a:chExt cx="4019706" cy="4143453"/>
          </a:xfrm>
        </p:grpSpPr>
        <p:grpSp>
          <p:nvGrpSpPr>
            <p:cNvPr id="25" name="Group 41"/>
            <p:cNvGrpSpPr/>
            <p:nvPr/>
          </p:nvGrpSpPr>
          <p:grpSpPr>
            <a:xfrm rot="5400000">
              <a:off x="3276600" y="1600200"/>
              <a:ext cx="1676400" cy="4019706"/>
              <a:chOff x="3276600" y="1600200"/>
              <a:chExt cx="1676400" cy="4019706"/>
            </a:xfrm>
          </p:grpSpPr>
          <p:sp>
            <p:nvSpPr>
              <p:cNvPr id="164" name="Rounded Rectangle 163"/>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3429000" y="1600200"/>
                <a:ext cx="228600" cy="590706"/>
                <a:chOff x="6248400" y="2304894"/>
                <a:chExt cx="670693" cy="1763140"/>
              </a:xfrm>
            </p:grpSpPr>
            <p:sp>
              <p:nvSpPr>
                <p:cNvPr id="201"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p:cNvGrpSpPr/>
              <p:nvPr/>
            </p:nvGrpSpPr>
            <p:grpSpPr>
              <a:xfrm>
                <a:off x="3810000" y="1600200"/>
                <a:ext cx="228600" cy="590706"/>
                <a:chOff x="6248400" y="2304894"/>
                <a:chExt cx="670693" cy="1763140"/>
              </a:xfrm>
            </p:grpSpPr>
            <p:sp>
              <p:nvSpPr>
                <p:cNvPr id="198"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
              <p:cNvGrpSpPr/>
              <p:nvPr/>
            </p:nvGrpSpPr>
            <p:grpSpPr>
              <a:xfrm>
                <a:off x="4114800" y="1600200"/>
                <a:ext cx="228600" cy="590706"/>
                <a:chOff x="6248400" y="2304894"/>
                <a:chExt cx="670693" cy="1763140"/>
              </a:xfrm>
            </p:grpSpPr>
            <p:sp>
              <p:nvSpPr>
                <p:cNvPr id="195" name="Moon 19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1"/>
              <p:cNvGrpSpPr/>
              <p:nvPr/>
            </p:nvGrpSpPr>
            <p:grpSpPr>
              <a:xfrm>
                <a:off x="4495800" y="1676400"/>
                <a:ext cx="228600" cy="590706"/>
                <a:chOff x="6248400" y="2304894"/>
                <a:chExt cx="670693" cy="1763140"/>
              </a:xfrm>
            </p:grpSpPr>
            <p:sp>
              <p:nvSpPr>
                <p:cNvPr id="192" name="Moon 191"/>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5"/>
              <p:cNvGrpSpPr/>
              <p:nvPr/>
            </p:nvGrpSpPr>
            <p:grpSpPr>
              <a:xfrm>
                <a:off x="3276600" y="5029200"/>
                <a:ext cx="228600" cy="590706"/>
                <a:chOff x="6248400" y="2304894"/>
                <a:chExt cx="670693" cy="1763140"/>
              </a:xfrm>
            </p:grpSpPr>
            <p:sp>
              <p:nvSpPr>
                <p:cNvPr id="189" name="Moon 18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p:cNvGrpSpPr/>
              <p:nvPr/>
            </p:nvGrpSpPr>
            <p:grpSpPr>
              <a:xfrm>
                <a:off x="3657600" y="5029200"/>
                <a:ext cx="228600" cy="590706"/>
                <a:chOff x="6248400" y="2304894"/>
                <a:chExt cx="670693" cy="1763140"/>
              </a:xfrm>
            </p:grpSpPr>
            <p:sp>
              <p:nvSpPr>
                <p:cNvPr id="186" name="Moon 18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3"/>
              <p:cNvGrpSpPr/>
              <p:nvPr/>
            </p:nvGrpSpPr>
            <p:grpSpPr>
              <a:xfrm>
                <a:off x="4038600" y="4953000"/>
                <a:ext cx="228600" cy="590706"/>
                <a:chOff x="6248400" y="2304894"/>
                <a:chExt cx="670693" cy="1763140"/>
              </a:xfrm>
            </p:grpSpPr>
            <p:sp>
              <p:nvSpPr>
                <p:cNvPr id="183"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7"/>
              <p:cNvGrpSpPr/>
              <p:nvPr/>
            </p:nvGrpSpPr>
            <p:grpSpPr>
              <a:xfrm>
                <a:off x="4419600" y="4953000"/>
                <a:ext cx="228600" cy="590706"/>
                <a:chOff x="6248400" y="2304894"/>
                <a:chExt cx="670693" cy="1763140"/>
              </a:xfrm>
            </p:grpSpPr>
            <p:sp>
              <p:nvSpPr>
                <p:cNvPr id="180"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42"/>
            <p:cNvGrpSpPr/>
            <p:nvPr/>
          </p:nvGrpSpPr>
          <p:grpSpPr>
            <a:xfrm>
              <a:off x="2895600" y="304800"/>
              <a:ext cx="2318479" cy="3594533"/>
              <a:chOff x="3903561" y="1129867"/>
              <a:chExt cx="2796215" cy="4356533"/>
            </a:xfrm>
          </p:grpSpPr>
          <p:sp>
            <p:nvSpPr>
              <p:cNvPr id="144" name="Oval 143"/>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44"/>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Oval 145"/>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Trapezoid 146"/>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Trapezoid 147"/>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Oval 148"/>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Isosceles Triangle 150"/>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53"/>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Isosceles Triangle 15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Trapezoid 157"/>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Trapezoid 160"/>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Oval 161"/>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Oval 162"/>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148383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343400" y="304800"/>
            <a:ext cx="3810000" cy="4939814"/>
          </a:xfrm>
          <a:prstGeom prst="rect">
            <a:avLst/>
          </a:prstGeom>
          <a:noFill/>
          <a:ln>
            <a:solidFill>
              <a:schemeClr val="tx1"/>
            </a:solidFill>
          </a:ln>
        </p:spPr>
        <p:txBody>
          <a:bodyPr wrap="square" rtlCol="0">
            <a:spAutoFit/>
          </a:bodyPr>
          <a:lstStyle/>
          <a:p>
            <a:pPr algn="ctr"/>
            <a:r>
              <a:rPr lang="en-US" sz="3500" dirty="0">
                <a:solidFill>
                  <a:srgbClr val="D5B747"/>
                </a:solidFill>
                <a:latin typeface="Tempus Sans ITC" pitchFamily="82" charset="0"/>
              </a:rPr>
              <a:t>Brought to Israel by Alexandrian Jews, the folktale was altered to a rich tax collector </a:t>
            </a:r>
          </a:p>
          <a:p>
            <a:pPr algn="ctr"/>
            <a:r>
              <a:rPr lang="en-US" sz="3500" dirty="0">
                <a:solidFill>
                  <a:srgbClr val="D5B747"/>
                </a:solidFill>
                <a:latin typeface="Tempus Sans ITC" pitchFamily="82" charset="0"/>
              </a:rPr>
              <a:t>by the name of </a:t>
            </a:r>
          </a:p>
          <a:p>
            <a:pPr algn="ctr"/>
            <a:r>
              <a:rPr lang="en-US" sz="3500" dirty="0">
                <a:solidFill>
                  <a:srgbClr val="D5B747"/>
                </a:solidFill>
                <a:latin typeface="Tempus Sans ITC" pitchFamily="82" charset="0"/>
              </a:rPr>
              <a:t>Bar </a:t>
            </a:r>
            <a:r>
              <a:rPr lang="en-US" sz="3500" dirty="0" err="1">
                <a:solidFill>
                  <a:srgbClr val="D5B747"/>
                </a:solidFill>
                <a:latin typeface="Tempus Sans ITC" pitchFamily="82" charset="0"/>
              </a:rPr>
              <a:t>Ma’jan</a:t>
            </a:r>
            <a:r>
              <a:rPr lang="en-US" sz="3500" dirty="0">
                <a:solidFill>
                  <a:srgbClr val="D5B747"/>
                </a:solidFill>
                <a:latin typeface="Tempus Sans ITC" pitchFamily="82" charset="0"/>
              </a:rPr>
              <a:t> and a poor teacher of the law…</a:t>
            </a:r>
          </a:p>
        </p:txBody>
      </p:sp>
      <p:grpSp>
        <p:nvGrpSpPr>
          <p:cNvPr id="2" name="Group 79"/>
          <p:cNvGrpSpPr/>
          <p:nvPr/>
        </p:nvGrpSpPr>
        <p:grpSpPr>
          <a:xfrm>
            <a:off x="8153400" y="1371600"/>
            <a:ext cx="2133600" cy="4648200"/>
            <a:chOff x="1738746" y="381000"/>
            <a:chExt cx="2262270" cy="4880488"/>
          </a:xfrm>
        </p:grpSpPr>
        <p:grpSp>
          <p:nvGrpSpPr>
            <p:cNvPr id="3" name="Group 67"/>
            <p:cNvGrpSpPr/>
            <p:nvPr/>
          </p:nvGrpSpPr>
          <p:grpSpPr>
            <a:xfrm rot="2107985">
              <a:off x="2799557" y="4456219"/>
              <a:ext cx="892168" cy="743125"/>
              <a:chOff x="4999514" y="4053043"/>
              <a:chExt cx="892168" cy="743125"/>
            </a:xfrm>
          </p:grpSpPr>
          <p:sp>
            <p:nvSpPr>
              <p:cNvPr id="101" name="Oval 100"/>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 name="Group 66"/>
            <p:cNvGrpSpPr/>
            <p:nvPr/>
          </p:nvGrpSpPr>
          <p:grpSpPr>
            <a:xfrm rot="5651028">
              <a:off x="2166833" y="4443841"/>
              <a:ext cx="892168" cy="743125"/>
              <a:chOff x="4999514" y="4053043"/>
              <a:chExt cx="892168" cy="743125"/>
            </a:xfrm>
          </p:grpSpPr>
          <p:sp>
            <p:nvSpPr>
              <p:cNvPr id="99" name="Oval 98"/>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3" name="Isosceles Triangle 82"/>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Isosceles Triangle 90"/>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Trapezoid 92"/>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Trapezoid 95"/>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 name="Group 102"/>
          <p:cNvGrpSpPr/>
          <p:nvPr/>
        </p:nvGrpSpPr>
        <p:grpSpPr>
          <a:xfrm>
            <a:off x="1828800" y="914400"/>
            <a:ext cx="2590800" cy="4953000"/>
            <a:chOff x="5638800" y="914400"/>
            <a:chExt cx="2438400" cy="4572000"/>
          </a:xfrm>
        </p:grpSpPr>
        <p:grpSp>
          <p:nvGrpSpPr>
            <p:cNvPr id="6" name="Group 140"/>
            <p:cNvGrpSpPr/>
            <p:nvPr/>
          </p:nvGrpSpPr>
          <p:grpSpPr>
            <a:xfrm>
              <a:off x="5638800" y="914400"/>
              <a:ext cx="2370919" cy="4572000"/>
              <a:chOff x="2895600" y="1057419"/>
              <a:chExt cx="2601105" cy="5590094"/>
            </a:xfrm>
          </p:grpSpPr>
          <p:sp>
            <p:nvSpPr>
              <p:cNvPr id="114" name="Cloud 11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57" name="Trapezoid 15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69" name="Block Arc 16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16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67" name="Block Arc 16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Block Arc 16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65" name="Block Arc 16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63" name="Block Arc 16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43" name="Trapezoid 14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55" name="Block Arc 15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53" name="Block Arc 15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51" name="Block Arc 15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Block Arc 15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49" name="Block Arc 14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Block Arc 14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26" name="Trapezoid 12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139" name="Pie 13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4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135" name="Pie 13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13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Oval 12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131" name="Pie 13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13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262486" y="1096522"/>
              <a:ext cx="1137169" cy="676124"/>
              <a:chOff x="2115843" y="980127"/>
              <a:chExt cx="2833039" cy="1636129"/>
            </a:xfrm>
          </p:grpSpPr>
          <p:sp>
            <p:nvSpPr>
              <p:cNvPr id="108" name="Moon 10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llate 10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Flowchart: Collate 10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Flowchart: Collate 11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iamond 11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Vertical Scroll 105"/>
            <p:cNvSpPr/>
            <p:nvPr/>
          </p:nvSpPr>
          <p:spPr>
            <a:xfrm>
              <a:off x="6781800" y="3200400"/>
              <a:ext cx="1295400" cy="1143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772400" y="3886200"/>
              <a:ext cx="255498"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70"/>
          <p:cNvGrpSpPr/>
          <p:nvPr/>
        </p:nvGrpSpPr>
        <p:grpSpPr>
          <a:xfrm>
            <a:off x="8915400" y="3352800"/>
            <a:ext cx="659278" cy="762000"/>
            <a:chOff x="4283796" y="990600"/>
            <a:chExt cx="1278804" cy="1478054"/>
          </a:xfrm>
        </p:grpSpPr>
        <p:sp>
          <p:nvSpPr>
            <p:cNvPr id="172" name="Teardrop 171"/>
            <p:cNvSpPr/>
            <p:nvPr/>
          </p:nvSpPr>
          <p:spPr>
            <a:xfrm rot="19401084">
              <a:off x="4283796" y="1325654"/>
              <a:ext cx="1245868" cy="1143000"/>
            </a:xfrm>
            <a:prstGeom prst="teardrop">
              <a:avLst>
                <a:gd name="adj" fmla="val 7536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21009360">
              <a:off x="4846159" y="992204"/>
              <a:ext cx="65137" cy="53857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a:off x="4953000" y="990600"/>
              <a:ext cx="609600" cy="6096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3276600" y="3657601"/>
            <a:ext cx="1066800" cy="646331"/>
          </a:xfrm>
          <a:prstGeom prst="rect">
            <a:avLst/>
          </a:prstGeom>
          <a:noFill/>
        </p:spPr>
        <p:txBody>
          <a:bodyPr wrap="square" rtlCol="0">
            <a:spAutoFit/>
          </a:bodyPr>
          <a:lstStyle/>
          <a:p>
            <a:pPr algn="ctr"/>
            <a:r>
              <a:rPr lang="en-US" dirty="0"/>
              <a:t>Tax collector</a:t>
            </a:r>
          </a:p>
        </p:txBody>
      </p:sp>
    </p:spTree>
    <p:extLst>
      <p:ext uri="{BB962C8B-B14F-4D97-AF65-F5344CB8AC3E}">
        <p14:creationId xmlns:p14="http://schemas.microsoft.com/office/powerpoint/2010/main" val="1863214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8686800" y="1524000"/>
            <a:ext cx="1752600" cy="2882692"/>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1524000" y="1"/>
            <a:ext cx="9144000" cy="1384995"/>
          </a:xfrm>
          <a:prstGeom prst="rect">
            <a:avLst/>
          </a:prstGeom>
          <a:noFill/>
        </p:spPr>
        <p:txBody>
          <a:bodyPr wrap="square" rtlCol="0">
            <a:spAutoFit/>
          </a:bodyPr>
          <a:lstStyle/>
          <a:p>
            <a:pPr algn="ctr"/>
            <a:r>
              <a:rPr lang="en-US" sz="2800" b="1" dirty="0">
                <a:latin typeface="Tempus Sans ITC" pitchFamily="82" charset="0"/>
              </a:rPr>
              <a:t>…after death, the teacher of the law strolled along the broad streams of Paradise while the tax collector standing next to the water was unable to reach it to quench his thirst</a:t>
            </a:r>
          </a:p>
        </p:txBody>
      </p:sp>
      <p:sp>
        <p:nvSpPr>
          <p:cNvPr id="146" name="Double Wave 145"/>
          <p:cNvSpPr/>
          <p:nvPr/>
        </p:nvSpPr>
        <p:spPr>
          <a:xfrm>
            <a:off x="0" y="4724400"/>
            <a:ext cx="12192000" cy="1295400"/>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uble Wave 146"/>
          <p:cNvSpPr/>
          <p:nvPr/>
        </p:nvSpPr>
        <p:spPr>
          <a:xfrm>
            <a:off x="0" y="4648200"/>
            <a:ext cx="12192000" cy="1295400"/>
          </a:xfrm>
          <a:prstGeom prst="doubleWave">
            <a:avLst>
              <a:gd name="adj1" fmla="val 12500"/>
              <a:gd name="adj2" fmla="val -10000"/>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321633" y="5410200"/>
            <a:ext cx="1618938" cy="856770"/>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rot="17024687">
            <a:off x="2380266" y="5258884"/>
            <a:ext cx="735971" cy="1238169"/>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150"/>
          <p:cNvGrpSpPr/>
          <p:nvPr/>
        </p:nvGrpSpPr>
        <p:grpSpPr>
          <a:xfrm>
            <a:off x="6629400" y="1752600"/>
            <a:ext cx="1412850" cy="3048000"/>
            <a:chOff x="1738746" y="381000"/>
            <a:chExt cx="2262270" cy="4880488"/>
          </a:xfrm>
        </p:grpSpPr>
        <p:grpSp>
          <p:nvGrpSpPr>
            <p:cNvPr id="83" name="Group 67"/>
            <p:cNvGrpSpPr/>
            <p:nvPr/>
          </p:nvGrpSpPr>
          <p:grpSpPr>
            <a:xfrm rot="2107985">
              <a:off x="2799557" y="4456219"/>
              <a:ext cx="892168" cy="743125"/>
              <a:chOff x="4999514" y="4053043"/>
              <a:chExt cx="892168" cy="743125"/>
            </a:xfrm>
          </p:grpSpPr>
          <p:sp>
            <p:nvSpPr>
              <p:cNvPr id="172" name="Oval 17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Oval 17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4" name="Group 66"/>
            <p:cNvGrpSpPr/>
            <p:nvPr/>
          </p:nvGrpSpPr>
          <p:grpSpPr>
            <a:xfrm rot="5651028">
              <a:off x="2166833" y="4443841"/>
              <a:ext cx="892168" cy="743125"/>
              <a:chOff x="4999514" y="4053043"/>
              <a:chExt cx="892168" cy="743125"/>
            </a:xfrm>
          </p:grpSpPr>
          <p:sp>
            <p:nvSpPr>
              <p:cNvPr id="170" name="Oval 16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Oval 17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4" name="Isosceles Triangle 15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Trapezoid 15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Trapezoid 15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Isosceles Triangle 15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val 16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Isosceles Triangle 16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rapezoid 16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rapezoid 16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6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8"/>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9613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15607E-6 C -0.0342 -0.00601 -0.06788 -0.00093 -0.10173 0.00439 C -0.11788 0.00231 -0.13385 0.00046 -0.1493 -0.00671 C -0.17378 -0.00093 -0.20312 -0.00694 -0.22778 -0.00879 C -0.24479 -0.00994 -0.27864 -0.01318 -0.27864 -0.01295 C -0.29653 -0.02081 -0.31423 -0.02636 -0.33281 -0.02844 C -0.35382 -0.03376 -0.325 -0.02705 -0.36892 -0.03283 C -0.37274 -0.0333 -0.37621 -0.03653 -0.38021 -0.03723 C -0.38611 -0.03838 -0.39236 -0.03861 -0.39826 -0.03931 C -0.40642 -0.04116 -0.41319 -0.04601 -0.42118 -0.04809 C -0.43837 -0.05249 -0.45625 -0.0548 -0.47361 -0.05688 C -0.48837 -0.0585 -0.51788 -0.06127 -0.51788 -0.06104 C -0.52986 -0.06058 -0.54201 -0.06081 -0.55399 -0.05896 C -0.55746 -0.0585 -0.56389 -0.05457 -0.56389 -0.05434 C -0.5658 -0.04648 -0.56996 -0.04301 -0.57205 -0.03491 C -0.57153 -0.02705 -0.57153 -0.01896 -0.57031 -0.0111 C -0.5691 -0.00347 -0.56649 -0.00416 -0.56215 -0.00231 C -0.55208 0.00208 -0.54288 0.00532 -0.53264 0.00855 C -0.51632 0.02335 -0.54062 -0.00023 -0.52448 0.02173 C -0.52135 0.02589 -0.50833 0.03006 -0.50312 0.03052 C -0.46441 0.03306 -0.42552 0.03329 -0.3868 0.03491 C -0.35937 0.03931 -0.3309 0.04347 -0.3033 0.04578 C -0.28125 0.04509 -0.25955 0.04485 -0.23767 0.0437 C -0.22396 0.043 -0.21024 0.03676 -0.19653 0.03491 C -0.171 0.02266 -0.14028 0.03376 -0.11319 0.03699 C -0.11041 0.03769 -0.10208 0.03907 -0.09844 0.04139 C -0.0967 0.04254 -0.09531 0.04509 -0.0934 0.04578 C -0.07691 0.05087 -0.05955 0.04902 -0.04253 0.05017 C -0.02673 0.0541 -0.03003 0.05433 -0.00503 0.05017 C 0.00035 0.04925 0.00504 0.04578 0.00972 0.0437 C 0.01146 0.043 0.01476 0.04139 0.01476 0.04162 " pathEditMode="relative" rAng="0" ptsTypes="ffffffffffffffffffffffffffffffA">
                                      <p:cBhvr>
                                        <p:cTn id="6" dur="5000" fill="hold"/>
                                        <p:tgtEl>
                                          <p:spTgt spid="82"/>
                                        </p:tgtEl>
                                        <p:attrNameLst>
                                          <p:attrName>ppt_x</p:attrName>
                                          <p:attrName>ppt_y</p:attrName>
                                        </p:attrNameLst>
                                      </p:cBhvr>
                                      <p:rCtr x="-27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0" y="-6340"/>
            <a:ext cx="12192000" cy="68643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Certain rich man, clothed in purple and fine linen, did very well for himself</a:t>
            </a:r>
          </a:p>
        </p:txBody>
      </p:sp>
      <p:sp>
        <p:nvSpPr>
          <p:cNvPr id="250" name="TextBox 249"/>
          <p:cNvSpPr txBox="1"/>
          <p:nvPr/>
        </p:nvSpPr>
        <p:spPr>
          <a:xfrm>
            <a:off x="2895600" y="6227058"/>
            <a:ext cx="3810000" cy="630942"/>
          </a:xfrm>
          <a:prstGeom prst="rect">
            <a:avLst/>
          </a:prstGeom>
          <a:noFill/>
          <a:ln>
            <a:noFill/>
          </a:ln>
        </p:spPr>
        <p:txBody>
          <a:bodyPr wrap="square" rtlCol="0">
            <a:spAutoFit/>
          </a:bodyPr>
          <a:lstStyle/>
          <a:p>
            <a:r>
              <a:rPr lang="en-US" sz="3500" dirty="0">
                <a:latin typeface="Tempus Sans ITC" pitchFamily="82" charset="0"/>
              </a:rPr>
              <a:t>Luke 16:19</a:t>
            </a:r>
          </a:p>
        </p:txBody>
      </p:sp>
      <p:grpSp>
        <p:nvGrpSpPr>
          <p:cNvPr id="5" name="Group 66"/>
          <p:cNvGrpSpPr/>
          <p:nvPr/>
        </p:nvGrpSpPr>
        <p:grpSpPr>
          <a:xfrm>
            <a:off x="6553200" y="2590800"/>
            <a:ext cx="1981200" cy="3187492"/>
            <a:chOff x="5867400" y="685800"/>
            <a:chExt cx="2979159" cy="5738789"/>
          </a:xfrm>
        </p:grpSpPr>
        <p:grpSp>
          <p:nvGrpSpPr>
            <p:cNvPr id="6" name="Group 140"/>
            <p:cNvGrpSpPr/>
            <p:nvPr/>
          </p:nvGrpSpPr>
          <p:grpSpPr>
            <a:xfrm>
              <a:off x="5867400" y="685800"/>
              <a:ext cx="2896713" cy="5738789"/>
              <a:chOff x="2895600" y="1057419"/>
              <a:chExt cx="2601105" cy="5590094"/>
            </a:xfrm>
          </p:grpSpPr>
          <p:sp>
            <p:nvSpPr>
              <p:cNvPr id="71" name="Cloud 7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14" name="Trapezoid 11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26" name="Block Arc 12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Block Arc 12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24" name="Block Arc 12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Block Arc 12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22" name="Block Arc 12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20" name="Block Arc 11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00" name="Trapezoid 9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12" name="Block Arc 11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10" name="Block Arc 10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Block Arc 11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08" name="Block Arc 10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06" name="Block Arc 10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Block Arc 10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3" name="Trapezoid 8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96" name="Pie 9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9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92" name="Pie 9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9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Oval 8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88" name="Pie 8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9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629400" y="914400"/>
              <a:ext cx="1389357" cy="848673"/>
              <a:chOff x="2115843" y="980127"/>
              <a:chExt cx="2833039" cy="1636129"/>
            </a:xfrm>
          </p:grpSpPr>
          <p:sp>
            <p:nvSpPr>
              <p:cNvPr id="65" name="Moon 6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llate 6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lowchart: Collate 6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lowchart: Collate 6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11"/>
            <p:cNvGrpSpPr/>
            <p:nvPr/>
          </p:nvGrpSpPr>
          <p:grpSpPr>
            <a:xfrm>
              <a:off x="8077200" y="4343400"/>
              <a:ext cx="719529" cy="381000"/>
              <a:chOff x="838200" y="5791200"/>
              <a:chExt cx="1710129" cy="550808"/>
            </a:xfrm>
          </p:grpSpPr>
          <p:sp>
            <p:nvSpPr>
              <p:cNvPr id="59" name="Flowchart: Magnetic Disk 5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1524000" y="5638800"/>
            <a:ext cx="5334000" cy="707886"/>
          </a:xfrm>
          <a:prstGeom prst="rect">
            <a:avLst/>
          </a:prstGeom>
          <a:noFill/>
          <a:ln>
            <a:noFill/>
          </a:ln>
        </p:spPr>
        <p:txBody>
          <a:bodyPr wrap="square" rtlCol="0">
            <a:spAutoFit/>
          </a:bodyPr>
          <a:lstStyle/>
          <a:p>
            <a:pPr algn="ctr"/>
            <a:r>
              <a:rPr lang="en-US" sz="4000" b="1" dirty="0">
                <a:latin typeface="Tempus Sans ITC" pitchFamily="82" charset="0"/>
              </a:rPr>
              <a:t>Jesus gives this parable</a:t>
            </a:r>
          </a:p>
        </p:txBody>
      </p:sp>
    </p:spTree>
    <p:extLst>
      <p:ext uri="{BB962C8B-B14F-4D97-AF65-F5344CB8AC3E}">
        <p14:creationId xmlns:p14="http://schemas.microsoft.com/office/powerpoint/2010/main" val="11989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out)">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6340"/>
            <a:ext cx="12192000" cy="68643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2"/>
          <p:cNvGrpSpPr/>
          <p:nvPr/>
        </p:nvGrpSpPr>
        <p:grpSpPr>
          <a:xfrm>
            <a:off x="7086600" y="3124200"/>
            <a:ext cx="1929484" cy="2991442"/>
            <a:chOff x="3903561" y="1129867"/>
            <a:chExt cx="2796215" cy="4356533"/>
          </a:xfrm>
        </p:grpSpPr>
        <p:sp>
          <p:nvSpPr>
            <p:cNvPr id="187" name="Oval 186"/>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87"/>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Oval 188"/>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Trapezoid 189"/>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Trapezoid 190"/>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Oval 191"/>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Oval 192"/>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Isosceles Triangle 193"/>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5" name="Oval 194"/>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Oval 196"/>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8" name="Oval 197"/>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9" name="Isosceles Triangle 198"/>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Trapezoid 200"/>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4" name="Trapezoid 203"/>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 name="Oval 204"/>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 name="Oval 205"/>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poor man, Lazarus, begs for crumbs from the table</a:t>
            </a:r>
          </a:p>
        </p:txBody>
      </p:sp>
      <p:sp>
        <p:nvSpPr>
          <p:cNvPr id="250" name="TextBox 249"/>
          <p:cNvSpPr txBox="1"/>
          <p:nvPr/>
        </p:nvSpPr>
        <p:spPr>
          <a:xfrm>
            <a:off x="1524000" y="6227058"/>
            <a:ext cx="9144000" cy="630942"/>
          </a:xfrm>
          <a:prstGeom prst="rect">
            <a:avLst/>
          </a:prstGeom>
          <a:noFill/>
          <a:ln>
            <a:noFill/>
          </a:ln>
        </p:spPr>
        <p:txBody>
          <a:bodyPr wrap="square" rtlCol="0">
            <a:spAutoFit/>
          </a:bodyPr>
          <a:lstStyle/>
          <a:p>
            <a:r>
              <a:rPr lang="en-US" sz="3500" dirty="0">
                <a:latin typeface="Tempus Sans ITC" pitchFamily="82" charset="0"/>
              </a:rPr>
              <a:t>Luke 16:21</a:t>
            </a:r>
          </a:p>
        </p:txBody>
      </p:sp>
    </p:spTree>
    <p:extLst>
      <p:ext uri="{BB962C8B-B14F-4D97-AF65-F5344CB8AC3E}">
        <p14:creationId xmlns:p14="http://schemas.microsoft.com/office/powerpoint/2010/main" val="7832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p:cNvSpPr/>
          <p:nvPr/>
        </p:nvSpPr>
        <p:spPr>
          <a:xfrm>
            <a:off x="0" y="-6340"/>
            <a:ext cx="12192000" cy="68643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a:off x="1524000" y="3733800"/>
            <a:ext cx="9144000" cy="2362200"/>
          </a:xfrm>
          <a:prstGeom prst="doubleWav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524000" y="381000"/>
            <a:ext cx="9144000" cy="1708160"/>
          </a:xfrm>
          <a:prstGeom prst="rect">
            <a:avLst/>
          </a:prstGeom>
          <a:noFill/>
          <a:ln>
            <a:noFill/>
          </a:ln>
        </p:spPr>
        <p:txBody>
          <a:bodyPr wrap="square" rtlCol="0">
            <a:spAutoFit/>
          </a:bodyPr>
          <a:lstStyle/>
          <a:p>
            <a:pPr algn="ctr"/>
            <a:r>
              <a:rPr lang="en-US" sz="3500" dirty="0">
                <a:latin typeface="Tempus Sans ITC" pitchFamily="82" charset="0"/>
              </a:rPr>
              <a:t>They both die and Lazarus was taken by angels into Abraham’s bosom, and the rich man was buried</a:t>
            </a:r>
          </a:p>
        </p:txBody>
      </p:sp>
      <p:grpSp>
        <p:nvGrpSpPr>
          <p:cNvPr id="5" name="Group 51"/>
          <p:cNvGrpSpPr/>
          <p:nvPr/>
        </p:nvGrpSpPr>
        <p:grpSpPr>
          <a:xfrm>
            <a:off x="2743201" y="3124201"/>
            <a:ext cx="1061159" cy="1969317"/>
            <a:chOff x="7772400" y="1708596"/>
            <a:chExt cx="1143000" cy="2711004"/>
          </a:xfrm>
        </p:grpSpPr>
        <p:sp>
          <p:nvSpPr>
            <p:cNvPr id="77"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6"/>
          <p:cNvGrpSpPr/>
          <p:nvPr/>
        </p:nvGrpSpPr>
        <p:grpSpPr>
          <a:xfrm>
            <a:off x="2286000" y="3581400"/>
            <a:ext cx="838200" cy="1808284"/>
            <a:chOff x="1738746" y="381000"/>
            <a:chExt cx="2262270" cy="4880488"/>
          </a:xfrm>
        </p:grpSpPr>
        <p:grpSp>
          <p:nvGrpSpPr>
            <p:cNvPr id="7" name="Group 67"/>
            <p:cNvGrpSpPr/>
            <p:nvPr/>
          </p:nvGrpSpPr>
          <p:grpSpPr>
            <a:xfrm rot="2107985">
              <a:off x="2799557" y="4456219"/>
              <a:ext cx="892168" cy="743125"/>
              <a:chOff x="4999514" y="4053043"/>
              <a:chExt cx="892168" cy="743125"/>
            </a:xfrm>
          </p:grpSpPr>
          <p:sp>
            <p:nvSpPr>
              <p:cNvPr id="108" name="Oval 107"/>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66"/>
            <p:cNvGrpSpPr/>
            <p:nvPr/>
          </p:nvGrpSpPr>
          <p:grpSpPr>
            <a:xfrm rot="5651028">
              <a:off x="2166833" y="4443841"/>
              <a:ext cx="892168" cy="743125"/>
              <a:chOff x="4999514" y="4053043"/>
              <a:chExt cx="892168" cy="743125"/>
            </a:xfrm>
          </p:grpSpPr>
          <p:sp>
            <p:nvSpPr>
              <p:cNvPr id="106" name="Oval 105"/>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Oval 106"/>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0" name="Isosceles Triangle 89"/>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Trapezoid 90"/>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Trapezoid 91"/>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Isosceles Triangle 92"/>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Isosceles Triangle 97"/>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Trapezoid 102"/>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Oval 104"/>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66"/>
          <p:cNvGrpSpPr/>
          <p:nvPr/>
        </p:nvGrpSpPr>
        <p:grpSpPr>
          <a:xfrm>
            <a:off x="8229600" y="3048000"/>
            <a:ext cx="1066800" cy="1716342"/>
            <a:chOff x="5867400" y="685800"/>
            <a:chExt cx="2979159" cy="5738789"/>
          </a:xfrm>
        </p:grpSpPr>
        <p:grpSp>
          <p:nvGrpSpPr>
            <p:cNvPr id="10" name="Group 140"/>
            <p:cNvGrpSpPr/>
            <p:nvPr/>
          </p:nvGrpSpPr>
          <p:grpSpPr>
            <a:xfrm>
              <a:off x="5867400" y="685800"/>
              <a:ext cx="2896713" cy="5738789"/>
              <a:chOff x="2895600" y="1057419"/>
              <a:chExt cx="2601105" cy="5590094"/>
            </a:xfrm>
          </p:grpSpPr>
          <p:sp>
            <p:nvSpPr>
              <p:cNvPr id="127" name="Cloud 126"/>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84"/>
              <p:cNvGrpSpPr/>
              <p:nvPr/>
            </p:nvGrpSpPr>
            <p:grpSpPr>
              <a:xfrm>
                <a:off x="4210570" y="3028687"/>
                <a:ext cx="976832" cy="3289998"/>
                <a:chOff x="6071346" y="1769811"/>
                <a:chExt cx="1834000" cy="3650020"/>
              </a:xfrm>
            </p:grpSpPr>
            <p:sp>
              <p:nvSpPr>
                <p:cNvPr id="170" name="Trapezoid 16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83"/>
                <p:cNvGrpSpPr/>
                <p:nvPr/>
              </p:nvGrpSpPr>
              <p:grpSpPr>
                <a:xfrm rot="5553782">
                  <a:off x="4838212" y="3310918"/>
                  <a:ext cx="3581225" cy="613702"/>
                  <a:chOff x="3048000" y="457200"/>
                  <a:chExt cx="4876800" cy="1371600"/>
                </a:xfrm>
              </p:grpSpPr>
              <p:grpSp>
                <p:nvGrpSpPr>
                  <p:cNvPr id="42" name="Group 73"/>
                  <p:cNvGrpSpPr/>
                  <p:nvPr/>
                </p:nvGrpSpPr>
                <p:grpSpPr>
                  <a:xfrm>
                    <a:off x="3048000" y="457200"/>
                    <a:ext cx="1828800" cy="1371600"/>
                    <a:chOff x="3048000" y="457200"/>
                    <a:chExt cx="1828800" cy="1371600"/>
                  </a:xfrm>
                </p:grpSpPr>
                <p:sp>
                  <p:nvSpPr>
                    <p:cNvPr id="182" name="Block Arc 18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4"/>
                  <p:cNvGrpSpPr/>
                  <p:nvPr/>
                </p:nvGrpSpPr>
                <p:grpSpPr>
                  <a:xfrm>
                    <a:off x="4114800" y="457200"/>
                    <a:ext cx="1828800" cy="1371600"/>
                    <a:chOff x="3048000" y="457200"/>
                    <a:chExt cx="1828800" cy="1371600"/>
                  </a:xfrm>
                </p:grpSpPr>
                <p:sp>
                  <p:nvSpPr>
                    <p:cNvPr id="180" name="Block Arc 17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18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77"/>
                  <p:cNvGrpSpPr/>
                  <p:nvPr/>
                </p:nvGrpSpPr>
                <p:grpSpPr>
                  <a:xfrm>
                    <a:off x="5105400" y="457200"/>
                    <a:ext cx="1828800" cy="1371600"/>
                    <a:chOff x="3048000" y="457200"/>
                    <a:chExt cx="1828800" cy="1371600"/>
                  </a:xfrm>
                </p:grpSpPr>
                <p:sp>
                  <p:nvSpPr>
                    <p:cNvPr id="178" name="Block Arc 17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7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80"/>
                  <p:cNvGrpSpPr/>
                  <p:nvPr/>
                </p:nvGrpSpPr>
                <p:grpSpPr>
                  <a:xfrm>
                    <a:off x="6096000" y="457200"/>
                    <a:ext cx="1828800" cy="1371600"/>
                    <a:chOff x="3048000" y="457200"/>
                    <a:chExt cx="1828800" cy="1371600"/>
                  </a:xfrm>
                </p:grpSpPr>
                <p:sp>
                  <p:nvSpPr>
                    <p:cNvPr id="176" name="Block Arc 17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Block Arc 1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6" name="Group 85"/>
              <p:cNvGrpSpPr/>
              <p:nvPr/>
            </p:nvGrpSpPr>
            <p:grpSpPr>
              <a:xfrm flipH="1">
                <a:off x="3277029" y="3007479"/>
                <a:ext cx="867593" cy="3309816"/>
                <a:chOff x="6071346" y="1769811"/>
                <a:chExt cx="1834000" cy="3650020"/>
              </a:xfrm>
            </p:grpSpPr>
            <p:sp>
              <p:nvSpPr>
                <p:cNvPr id="156" name="Trapezoid 155"/>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83"/>
                <p:cNvGrpSpPr/>
                <p:nvPr/>
              </p:nvGrpSpPr>
              <p:grpSpPr>
                <a:xfrm rot="5553782">
                  <a:off x="4838212" y="3310918"/>
                  <a:ext cx="3581225" cy="613702"/>
                  <a:chOff x="3048000" y="457200"/>
                  <a:chExt cx="4876800" cy="1371600"/>
                </a:xfrm>
              </p:grpSpPr>
              <p:grpSp>
                <p:nvGrpSpPr>
                  <p:cNvPr id="48" name="Group 73"/>
                  <p:cNvGrpSpPr/>
                  <p:nvPr/>
                </p:nvGrpSpPr>
                <p:grpSpPr>
                  <a:xfrm>
                    <a:off x="3048000" y="457200"/>
                    <a:ext cx="1828800" cy="1371600"/>
                    <a:chOff x="3048000" y="457200"/>
                    <a:chExt cx="1828800" cy="1371600"/>
                  </a:xfrm>
                </p:grpSpPr>
                <p:sp>
                  <p:nvSpPr>
                    <p:cNvPr id="168" name="Block Arc 167"/>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74"/>
                  <p:cNvGrpSpPr/>
                  <p:nvPr/>
                </p:nvGrpSpPr>
                <p:grpSpPr>
                  <a:xfrm>
                    <a:off x="4114800" y="457200"/>
                    <a:ext cx="1828800" cy="1371600"/>
                    <a:chOff x="3048000" y="457200"/>
                    <a:chExt cx="1828800" cy="1371600"/>
                  </a:xfrm>
                </p:grpSpPr>
                <p:sp>
                  <p:nvSpPr>
                    <p:cNvPr id="166" name="Block Arc 16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Block Arc 16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77"/>
                  <p:cNvGrpSpPr/>
                  <p:nvPr/>
                </p:nvGrpSpPr>
                <p:grpSpPr>
                  <a:xfrm>
                    <a:off x="5105400" y="457200"/>
                    <a:ext cx="1828800" cy="1371600"/>
                    <a:chOff x="3048000" y="457200"/>
                    <a:chExt cx="1828800" cy="1371600"/>
                  </a:xfrm>
                </p:grpSpPr>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80"/>
                  <p:cNvGrpSpPr/>
                  <p:nvPr/>
                </p:nvGrpSpPr>
                <p:grpSpPr>
                  <a:xfrm>
                    <a:off x="6096000" y="457200"/>
                    <a:ext cx="1828800" cy="1371600"/>
                    <a:chOff x="3048000" y="457200"/>
                    <a:chExt cx="1828800" cy="1371600"/>
                  </a:xfrm>
                </p:grpSpPr>
                <p:sp>
                  <p:nvSpPr>
                    <p:cNvPr id="162" name="Block Arc 161"/>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Block Arc 1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39" name="Trapezoid 138"/>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02"/>
              <p:cNvGrpSpPr/>
              <p:nvPr/>
            </p:nvGrpSpPr>
            <p:grpSpPr>
              <a:xfrm>
                <a:off x="3505200" y="2759439"/>
                <a:ext cx="1395046" cy="1295400"/>
                <a:chOff x="2624682" y="2226017"/>
                <a:chExt cx="1981200" cy="2070031"/>
              </a:xfrm>
            </p:grpSpPr>
            <p:sp>
              <p:nvSpPr>
                <p:cNvPr id="152" name="Pie 151"/>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5"/>
                <p:cNvGrpSpPr/>
                <p:nvPr/>
              </p:nvGrpSpPr>
              <p:grpSpPr>
                <a:xfrm>
                  <a:off x="2743201" y="2385249"/>
                  <a:ext cx="1579657" cy="1582691"/>
                  <a:chOff x="2740939" y="2385249"/>
                  <a:chExt cx="1579657" cy="1582691"/>
                </a:xfrm>
              </p:grpSpPr>
              <p:sp>
                <p:nvSpPr>
                  <p:cNvPr id="15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19"/>
              <p:cNvGrpSpPr/>
              <p:nvPr/>
            </p:nvGrpSpPr>
            <p:grpSpPr>
              <a:xfrm rot="5400000">
                <a:off x="2285999" y="3429001"/>
                <a:ext cx="2438401" cy="914400"/>
                <a:chOff x="2624682" y="2226018"/>
                <a:chExt cx="1981200" cy="2070031"/>
              </a:xfrm>
            </p:grpSpPr>
            <p:sp>
              <p:nvSpPr>
                <p:cNvPr id="148" name="Pie 147"/>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5"/>
                <p:cNvGrpSpPr/>
                <p:nvPr/>
              </p:nvGrpSpPr>
              <p:grpSpPr>
                <a:xfrm>
                  <a:off x="2743201" y="2385249"/>
                  <a:ext cx="1579657" cy="1582691"/>
                  <a:chOff x="2740939" y="2385249"/>
                  <a:chExt cx="1579657" cy="1582691"/>
                </a:xfrm>
              </p:grpSpPr>
              <p:sp>
                <p:nvSpPr>
                  <p:cNvPr id="150"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Oval 141"/>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24"/>
              <p:cNvGrpSpPr/>
              <p:nvPr/>
            </p:nvGrpSpPr>
            <p:grpSpPr>
              <a:xfrm rot="11155702">
                <a:off x="3279067" y="1057419"/>
                <a:ext cx="1614668" cy="1295400"/>
                <a:chOff x="2587394" y="2007266"/>
                <a:chExt cx="1981200" cy="2070031"/>
              </a:xfrm>
              <a:solidFill>
                <a:srgbClr val="E5C569"/>
              </a:solidFill>
            </p:grpSpPr>
            <p:sp>
              <p:nvSpPr>
                <p:cNvPr id="144" name="Pie 143"/>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
                <p:cNvGrpSpPr/>
                <p:nvPr/>
              </p:nvGrpSpPr>
              <p:grpSpPr>
                <a:xfrm>
                  <a:off x="2737026" y="2244349"/>
                  <a:ext cx="1585829" cy="1723591"/>
                  <a:chOff x="2734764" y="2244349"/>
                  <a:chExt cx="1585829" cy="1723591"/>
                </a:xfrm>
                <a:grpFill/>
              </p:grpSpPr>
              <p:sp>
                <p:nvSpPr>
                  <p:cNvPr id="146"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204"/>
            <p:cNvGrpSpPr/>
            <p:nvPr/>
          </p:nvGrpSpPr>
          <p:grpSpPr>
            <a:xfrm>
              <a:off x="6629400" y="914400"/>
              <a:ext cx="1389357" cy="848673"/>
              <a:chOff x="2115843" y="980127"/>
              <a:chExt cx="2833039" cy="1636129"/>
            </a:xfrm>
          </p:grpSpPr>
          <p:sp>
            <p:nvSpPr>
              <p:cNvPr id="121" name="Moon 120"/>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llate 121"/>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lowchart: Collate 122"/>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lowchart: Collate 123"/>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iamond 124"/>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11"/>
            <p:cNvGrpSpPr/>
            <p:nvPr/>
          </p:nvGrpSpPr>
          <p:grpSpPr>
            <a:xfrm>
              <a:off x="8077200" y="4343400"/>
              <a:ext cx="719529" cy="381000"/>
              <a:chOff x="838200" y="5791200"/>
              <a:chExt cx="1710129" cy="550808"/>
            </a:xfrm>
          </p:grpSpPr>
          <p:sp>
            <p:nvSpPr>
              <p:cNvPr id="115" name="Flowchart: Magnetic Disk 114"/>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524000" y="5562600"/>
            <a:ext cx="9144000" cy="12954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7"/>
          <p:cNvGrpSpPr/>
          <p:nvPr/>
        </p:nvGrpSpPr>
        <p:grpSpPr>
          <a:xfrm flipH="1">
            <a:off x="2132181" y="2872618"/>
            <a:ext cx="2355080" cy="2817963"/>
            <a:chOff x="6037226" y="480049"/>
            <a:chExt cx="2355080" cy="2817963"/>
          </a:xfrm>
        </p:grpSpPr>
        <p:grpSp>
          <p:nvGrpSpPr>
            <p:cNvPr id="61" name="Group 26"/>
            <p:cNvGrpSpPr/>
            <p:nvPr/>
          </p:nvGrpSpPr>
          <p:grpSpPr>
            <a:xfrm rot="423692">
              <a:off x="6037226" y="480049"/>
              <a:ext cx="2355080" cy="2514600"/>
              <a:chOff x="5264920" y="2057400"/>
              <a:chExt cx="2355080" cy="2514600"/>
            </a:xfrm>
          </p:grpSpPr>
          <p:sp>
            <p:nvSpPr>
              <p:cNvPr id="72" name="Flowchart: Delay 71"/>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64920" y="2984640"/>
                <a:ext cx="2109040" cy="400110"/>
              </a:xfrm>
              <a:prstGeom prst="rect">
                <a:avLst/>
              </a:prstGeom>
              <a:noFill/>
            </p:spPr>
            <p:txBody>
              <a:bodyPr wrap="square" rtlCol="0">
                <a:spAutoFit/>
              </a:bodyPr>
              <a:lstStyle/>
              <a:p>
                <a:r>
                  <a:rPr lang="en-US" sz="2000" dirty="0">
                    <a:latin typeface="Engravers MT" pitchFamily="18" charset="0"/>
                  </a:rPr>
                  <a:t>Lazarus</a:t>
                </a:r>
              </a:p>
            </p:txBody>
          </p:sp>
        </p:grpSp>
        <p:grpSp>
          <p:nvGrpSpPr>
            <p:cNvPr id="62" name="Group 37"/>
            <p:cNvGrpSpPr/>
            <p:nvPr/>
          </p:nvGrpSpPr>
          <p:grpSpPr>
            <a:xfrm rot="1304315">
              <a:off x="7061892" y="2428582"/>
              <a:ext cx="936885" cy="869430"/>
              <a:chOff x="7185317" y="571382"/>
              <a:chExt cx="1433175" cy="1409818"/>
            </a:xfrm>
          </p:grpSpPr>
          <p:sp>
            <p:nvSpPr>
              <p:cNvPr id="68" name="Moon 67"/>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57"/>
          <p:cNvGrpSpPr/>
          <p:nvPr/>
        </p:nvGrpSpPr>
        <p:grpSpPr>
          <a:xfrm>
            <a:off x="7467601" y="2667000"/>
            <a:ext cx="2447287" cy="2794980"/>
            <a:chOff x="5943600" y="503032"/>
            <a:chExt cx="2447287" cy="2794980"/>
          </a:xfrm>
        </p:grpSpPr>
        <p:grpSp>
          <p:nvGrpSpPr>
            <p:cNvPr id="64" name="Group 26"/>
            <p:cNvGrpSpPr/>
            <p:nvPr/>
          </p:nvGrpSpPr>
          <p:grpSpPr>
            <a:xfrm rot="423692">
              <a:off x="6409687" y="503032"/>
              <a:ext cx="1981200" cy="2514600"/>
              <a:chOff x="5638800" y="2057400"/>
              <a:chExt cx="1981200" cy="2514600"/>
            </a:xfrm>
          </p:grpSpPr>
          <p:sp>
            <p:nvSpPr>
              <p:cNvPr id="37" name="Flowchart: Delay 36"/>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715000" y="2590800"/>
                <a:ext cx="1752600" cy="646331"/>
              </a:xfrm>
              <a:prstGeom prst="rect">
                <a:avLst/>
              </a:prstGeom>
              <a:noFill/>
            </p:spPr>
            <p:txBody>
              <a:bodyPr wrap="square" rtlCol="0">
                <a:spAutoFit/>
              </a:bodyPr>
              <a:lstStyle/>
              <a:p>
                <a:r>
                  <a:rPr lang="en-US" sz="3600" dirty="0">
                    <a:latin typeface="Engravers MT" pitchFamily="18" charset="0"/>
                  </a:rPr>
                  <a:t>R.I.P.</a:t>
                </a:r>
              </a:p>
            </p:txBody>
          </p:sp>
        </p:grpSp>
        <p:grpSp>
          <p:nvGrpSpPr>
            <p:cNvPr id="65" name="Group 37"/>
            <p:cNvGrpSpPr/>
            <p:nvPr/>
          </p:nvGrpSpPr>
          <p:grpSpPr>
            <a:xfrm rot="1304315">
              <a:off x="7061892" y="2428582"/>
              <a:ext cx="936885" cy="869430"/>
              <a:chOff x="7185317" y="571382"/>
              <a:chExt cx="1433175" cy="1409818"/>
            </a:xfrm>
          </p:grpSpPr>
          <p:sp>
            <p:nvSpPr>
              <p:cNvPr id="33" name="Moon 32"/>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7"/>
            <p:cNvGrpSpPr/>
            <p:nvPr/>
          </p:nvGrpSpPr>
          <p:grpSpPr>
            <a:xfrm rot="20581819">
              <a:off x="5943600" y="2133600"/>
              <a:ext cx="876925" cy="915649"/>
              <a:chOff x="4159960" y="2007821"/>
              <a:chExt cx="1548702" cy="1871767"/>
            </a:xfrm>
          </p:grpSpPr>
          <p:sp>
            <p:nvSpPr>
              <p:cNvPr id="24" name="Teardrop 23"/>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art 30"/>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rt 31"/>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2"/>
            <p:cNvGrpSpPr/>
            <p:nvPr/>
          </p:nvGrpSpPr>
          <p:grpSpPr>
            <a:xfrm rot="1304315">
              <a:off x="6299893" y="2352384"/>
              <a:ext cx="936885" cy="869430"/>
              <a:chOff x="7185317" y="571382"/>
              <a:chExt cx="1433175" cy="1409818"/>
            </a:xfrm>
          </p:grpSpPr>
          <p:sp>
            <p:nvSpPr>
              <p:cNvPr id="20" name="Moon 19"/>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2"/>
            <p:cNvGrpSpPr/>
            <p:nvPr/>
          </p:nvGrpSpPr>
          <p:grpSpPr>
            <a:xfrm rot="20746897">
              <a:off x="6892761" y="2443657"/>
              <a:ext cx="762372" cy="794479"/>
              <a:chOff x="4210771" y="2007821"/>
              <a:chExt cx="1497891" cy="1871767"/>
            </a:xfrm>
          </p:grpSpPr>
          <p:sp>
            <p:nvSpPr>
              <p:cNvPr id="11" name="Teardrop 10"/>
              <p:cNvSpPr/>
              <p:nvPr/>
            </p:nvSpPr>
            <p:spPr>
              <a:xfrm rot="8215946">
                <a:off x="4752919" y="2007821"/>
                <a:ext cx="500030" cy="504016"/>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a:off x="4343400" y="2819400"/>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16809704">
                <a:off x="5033372" y="2830893"/>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4742171" flipH="1">
                <a:off x="4480515" y="2515872"/>
                <a:ext cx="112144" cy="651632"/>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1700921">
                <a:off x="5175262" y="2192289"/>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7" name="Oval 1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rot="18889990" flipV="1">
                <a:off x="4817151" y="3546674"/>
                <a:ext cx="244361" cy="96123"/>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p:cNvSpPr/>
              <p:nvPr/>
            </p:nvSpPr>
            <p:spPr>
              <a:xfrm rot="3738236" flipH="1">
                <a:off x="5157609" y="3227396"/>
                <a:ext cx="107712" cy="488725"/>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045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0-ppt_h/2"/>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0"/>
                                        <p:tgtEl>
                                          <p:spTgt spid="5"/>
                                        </p:tgtEl>
                                        <p:attrNameLst>
                                          <p:attrName>ppt_x</p:attrName>
                                        </p:attrNameLst>
                                      </p:cBhvr>
                                      <p:tavLst>
                                        <p:tav tm="0">
                                          <p:val>
                                            <p:strVal val="ppt_x"/>
                                          </p:val>
                                        </p:tav>
                                        <p:tav tm="100000">
                                          <p:val>
                                            <p:strVal val="ppt_x"/>
                                          </p:val>
                                        </p:tav>
                                      </p:tavLst>
                                    </p:anim>
                                    <p:anim calcmode="lin" valueType="num">
                                      <p:cBhvr additive="base">
                                        <p:cTn id="11" dur="5000"/>
                                        <p:tgtEl>
                                          <p:spTgt spid="5"/>
                                        </p:tgtEl>
                                        <p:attrNameLst>
                                          <p:attrName>ppt_y</p:attrName>
                                        </p:attrNameLst>
                                      </p:cBhvr>
                                      <p:tavLst>
                                        <p:tav tm="0">
                                          <p:val>
                                            <p:strVal val="ppt_y"/>
                                          </p:val>
                                        </p:tav>
                                        <p:tav tm="100000">
                                          <p:val>
                                            <p:strVal val="0-ppt_h/2"/>
                                          </p:val>
                                        </p:tav>
                                      </p:tavLst>
                                    </p:anim>
                                    <p:set>
                                      <p:cBhvr>
                                        <p:cTn id="12" dur="1" fill="hold">
                                          <p:stCondLst>
                                            <p:cond delay="4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0486 0.06543 C -0.11754 0.0615 -0.13039 0.06635 -0.14254 0.07213 C -0.14514 0.08161 -0.14254 0.07768 -0.1507 0.08092 C -0.154 0.08231 -0.16059 0.08508 -0.16059 0.08531 C -0.16754 0.09456 -0.1757 0.10081 -0.18525 0.10474 C -0.19167 0.11375 -0.19948 0.11676 -0.20643 0.12439 C -0.21545 0.13433 -0.22118 0.14844 -0.23108 0.15722 C -0.23299 0.16416 -0.23594 0.16994 -0.23768 0.17687 C -0.24219 0.19422 -0.24514 0.21179 -0.24914 0.22936 C -0.24966 0.23884 -0.24966 0.24832 -0.2507 0.25757 C -0.25313 0.27815 -0.26059 0.29849 -0.26389 0.31884 C -0.26563 0.32948 -0.26858 0.33896 -0.27049 0.34936 C -0.27275 0.36138 -0.27344 0.37179 -0.27865 0.38219 C -0.28125 0.39213 -0.28316 0.40115 -0.28681 0.4104 C -0.28785 0.41664 -0.28802 0.4252 -0.29167 0.43005 " pathEditMode="relative" rAng="0" ptsTypes="ffffffffffffffA">
                                      <p:cBhvr>
                                        <p:cTn id="16" dur="2000" fill="hold"/>
                                        <p:tgtEl>
                                          <p:spTgt spid="9"/>
                                        </p:tgtEl>
                                        <p:attrNameLst>
                                          <p:attrName>ppt_x</p:attrName>
                                          <p:attrName>ppt_y</p:attrName>
                                        </p:attrNameLst>
                                      </p:cBhvr>
                                      <p:rCtr x="-9300" y="18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234" y="1686154"/>
            <a:ext cx="5290023" cy="2031325"/>
          </a:xfrm>
          <a:prstGeom prst="rect">
            <a:avLst/>
          </a:prstGeom>
          <a:noFill/>
        </p:spPr>
        <p:txBody>
          <a:bodyPr wrap="square" rtlCol="0">
            <a:spAutoFit/>
          </a:bodyPr>
          <a:lstStyle/>
          <a:p>
            <a:r>
              <a:rPr lang="en-US" dirty="0">
                <a:solidFill>
                  <a:schemeClr val="bg1"/>
                </a:solidFill>
              </a:rPr>
              <a:t>The prophet is to prepare his bread with </a:t>
            </a:r>
            <a:r>
              <a:rPr lang="en-US" i="1" dirty="0">
                <a:solidFill>
                  <a:schemeClr val="bg1"/>
                </a:solidFill>
              </a:rPr>
              <a:t>dry human excrement. …</a:t>
            </a:r>
            <a:r>
              <a:rPr lang="en-US" dirty="0">
                <a:solidFill>
                  <a:schemeClr val="bg1"/>
                </a:solidFill>
              </a:rPr>
              <a:t> </a:t>
            </a:r>
          </a:p>
          <a:p>
            <a:endParaRPr lang="en-US" dirty="0">
              <a:solidFill>
                <a:schemeClr val="bg1"/>
              </a:solidFill>
            </a:endParaRPr>
          </a:p>
          <a:p>
            <a:r>
              <a:rPr lang="en-US" dirty="0">
                <a:solidFill>
                  <a:schemeClr val="bg1"/>
                </a:solidFill>
              </a:rPr>
              <a:t>They were not allowed to leave the city to collect cow dung. </a:t>
            </a:r>
          </a:p>
          <a:p>
            <a:endParaRPr lang="en-US" dirty="0">
              <a:solidFill>
                <a:schemeClr val="bg1"/>
              </a:solidFill>
            </a:endParaRPr>
          </a:p>
          <a:p>
            <a:r>
              <a:rPr lang="en-US" dirty="0">
                <a:solidFill>
                  <a:schemeClr val="bg1"/>
                </a:solidFill>
              </a:rPr>
              <a:t>They were to use human ordure for fuel. </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Cook With Dung</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(2)</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4:12-15; Hosea 9:3-4; Amos 7:17</a:t>
            </a:r>
          </a:p>
        </p:txBody>
      </p:sp>
      <p:sp>
        <p:nvSpPr>
          <p:cNvPr id="10" name="TextBox 9"/>
          <p:cNvSpPr txBox="1"/>
          <p:nvPr/>
        </p:nvSpPr>
        <p:spPr>
          <a:xfrm>
            <a:off x="3607904" y="1087162"/>
            <a:ext cx="5290023" cy="369332"/>
          </a:xfrm>
          <a:prstGeom prst="rect">
            <a:avLst/>
          </a:prstGeom>
          <a:noFill/>
        </p:spPr>
        <p:txBody>
          <a:bodyPr wrap="square" rtlCol="0">
            <a:spAutoFit/>
          </a:bodyPr>
          <a:lstStyle/>
          <a:p>
            <a:r>
              <a:rPr lang="en-US" dirty="0">
                <a:solidFill>
                  <a:schemeClr val="bg1"/>
                </a:solidFill>
              </a:rPr>
              <a:t>Dried ox and cow dung is a common fuel in the east</a:t>
            </a:r>
          </a:p>
        </p:txBody>
      </p:sp>
      <p:sp>
        <p:nvSpPr>
          <p:cNvPr id="11" name="TextBox 10"/>
          <p:cNvSpPr txBox="1"/>
          <p:nvPr/>
        </p:nvSpPr>
        <p:spPr>
          <a:xfrm>
            <a:off x="5915257" y="5093256"/>
            <a:ext cx="5290023" cy="923330"/>
          </a:xfrm>
          <a:prstGeom prst="rect">
            <a:avLst/>
          </a:prstGeom>
          <a:noFill/>
        </p:spPr>
        <p:txBody>
          <a:bodyPr wrap="square" rtlCol="0">
            <a:spAutoFit/>
          </a:bodyPr>
          <a:lstStyle/>
          <a:p>
            <a:r>
              <a:rPr lang="en-US" dirty="0">
                <a:solidFill>
                  <a:schemeClr val="bg1"/>
                </a:solidFill>
              </a:rPr>
              <a:t>However, we find that the prophet was relieved from using this kind of fuel, for </a:t>
            </a:r>
            <a:r>
              <a:rPr lang="en-US" i="1" dirty="0">
                <a:solidFill>
                  <a:schemeClr val="bg1"/>
                </a:solidFill>
              </a:rPr>
              <a:t>cows’ dung</a:t>
            </a:r>
            <a:r>
              <a:rPr lang="en-US" dirty="0">
                <a:solidFill>
                  <a:schemeClr val="bg1"/>
                </a:solidFill>
              </a:rPr>
              <a:t> was substituted at his request. </a:t>
            </a:r>
          </a:p>
        </p:txBody>
      </p:sp>
      <p:pic>
        <p:nvPicPr>
          <p:cNvPr id="2050" name="Picture 2" descr="https://cdn.superstock.com/1566/Download/1566-739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915" y="1714430"/>
            <a:ext cx="4033952" cy="30254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17228" y="4410576"/>
            <a:ext cx="3423274" cy="1477328"/>
          </a:xfrm>
          <a:prstGeom prst="rect">
            <a:avLst/>
          </a:prstGeom>
        </p:spPr>
        <p:txBody>
          <a:bodyPr wrap="square">
            <a:spAutoFit/>
          </a:bodyPr>
          <a:lstStyle/>
          <a:p>
            <a:r>
              <a:rPr lang="en-US" b="1" dirty="0">
                <a:solidFill>
                  <a:schemeClr val="bg1"/>
                </a:solidFill>
              </a:rPr>
              <a:t>Eating Defiled Bread:</a:t>
            </a:r>
          </a:p>
          <a:p>
            <a:r>
              <a:rPr lang="en-US" dirty="0">
                <a:solidFill>
                  <a:schemeClr val="bg1"/>
                </a:solidFill>
              </a:rPr>
              <a:t>Because foreign lands were considered unclean, living and eating in other lands was considered unclean.</a:t>
            </a:r>
          </a:p>
        </p:txBody>
      </p:sp>
    </p:spTree>
    <p:extLst>
      <p:ext uri="{BB962C8B-B14F-4D97-AF65-F5344CB8AC3E}">
        <p14:creationId xmlns:p14="http://schemas.microsoft.com/office/powerpoint/2010/main" val="40178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0"/>
            <a:ext cx="8915400" cy="6586418"/>
          </a:xfrm>
          <a:prstGeom prst="rect">
            <a:avLst/>
          </a:prstGeom>
          <a:noFill/>
          <a:ln>
            <a:solidFill>
              <a:schemeClr val="tx1"/>
            </a:solidFill>
          </a:ln>
        </p:spPr>
        <p:txBody>
          <a:bodyPr wrap="square" rtlCol="0">
            <a:spAutoFit/>
          </a:bodyPr>
          <a:lstStyle/>
          <a:p>
            <a:pPr algn="ctr"/>
            <a:r>
              <a:rPr lang="en-US" sz="5400" dirty="0">
                <a:solidFill>
                  <a:srgbClr val="D5B747"/>
                </a:solidFill>
                <a:latin typeface="Tempus Sans ITC" pitchFamily="82" charset="0"/>
              </a:rPr>
              <a:t>“Abraham’s Bosom”</a:t>
            </a:r>
          </a:p>
          <a:p>
            <a:pPr algn="ctr"/>
            <a:endParaRPr lang="en-US" sz="4000" dirty="0">
              <a:solidFill>
                <a:srgbClr val="D5B747"/>
              </a:solidFill>
              <a:latin typeface="Tempus Sans ITC" pitchFamily="82" charset="0"/>
            </a:endParaRPr>
          </a:p>
          <a:p>
            <a:pPr algn="ctr"/>
            <a:r>
              <a:rPr lang="en-US" sz="3600" dirty="0">
                <a:solidFill>
                  <a:srgbClr val="D5B747"/>
                </a:solidFill>
                <a:latin typeface="Tempus Sans ITC" pitchFamily="82" charset="0"/>
              </a:rPr>
              <a:t>This is the only phrase used in the entire Bible. It meant Paradise to the rabbis</a:t>
            </a:r>
          </a:p>
          <a:p>
            <a:pPr algn="ctr"/>
            <a:endParaRPr lang="en-US" sz="3600" dirty="0">
              <a:solidFill>
                <a:srgbClr val="D5B747"/>
              </a:solidFill>
              <a:latin typeface="Tempus Sans ITC" pitchFamily="82" charset="0"/>
            </a:endParaRPr>
          </a:p>
          <a:p>
            <a:pPr algn="ctr"/>
            <a:r>
              <a:rPr lang="en-US" sz="3600" dirty="0">
                <a:solidFill>
                  <a:srgbClr val="D5B747"/>
                </a:solidFill>
                <a:latin typeface="Tempus Sans ITC" pitchFamily="82" charset="0"/>
              </a:rPr>
              <a:t>To sit on someone’s right side during dinner was to recline in their “bosom”, which is also a position of close friendship.</a:t>
            </a:r>
          </a:p>
          <a:p>
            <a:pPr algn="ctr"/>
            <a:endParaRPr lang="en-US" sz="3600" dirty="0">
              <a:solidFill>
                <a:srgbClr val="D5B747"/>
              </a:solidFill>
              <a:latin typeface="Tempus Sans ITC" pitchFamily="82" charset="0"/>
            </a:endParaRPr>
          </a:p>
          <a:p>
            <a:pPr algn="ctr"/>
            <a:r>
              <a:rPr lang="en-US" sz="3600" dirty="0">
                <a:solidFill>
                  <a:srgbClr val="D5B747"/>
                </a:solidFill>
                <a:latin typeface="Tempus Sans ITC" pitchFamily="82" charset="0"/>
              </a:rPr>
              <a:t>Lazarus was now at Abraham’s bosom, a place where every Jew wanted to be</a:t>
            </a:r>
            <a:r>
              <a:rPr lang="en-US" sz="4000" dirty="0">
                <a:solidFill>
                  <a:srgbClr val="D5B747"/>
                </a:solidFill>
                <a:latin typeface="Tempus Sans ITC" pitchFamily="82" charset="0"/>
              </a:rPr>
              <a:t>.</a:t>
            </a:r>
          </a:p>
        </p:txBody>
      </p:sp>
    </p:spTree>
    <p:extLst>
      <p:ext uri="{BB962C8B-B14F-4D97-AF65-F5344CB8AC3E}">
        <p14:creationId xmlns:p14="http://schemas.microsoft.com/office/powerpoint/2010/main" val="17497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457200"/>
            <a:ext cx="8534400" cy="6093976"/>
          </a:xfrm>
          <a:prstGeom prst="rect">
            <a:avLst/>
          </a:prstGeom>
          <a:noFill/>
          <a:ln>
            <a:solidFill>
              <a:schemeClr val="tx1"/>
            </a:solidFill>
          </a:ln>
        </p:spPr>
        <p:txBody>
          <a:bodyPr wrap="square" rtlCol="0">
            <a:spAutoFit/>
          </a:bodyPr>
          <a:lstStyle/>
          <a:p>
            <a:pPr algn="ctr"/>
            <a:r>
              <a:rPr lang="en-US" sz="4400" dirty="0">
                <a:solidFill>
                  <a:srgbClr val="D5B747"/>
                </a:solidFill>
                <a:latin typeface="Tempus Sans ITC" pitchFamily="82" charset="0"/>
              </a:rPr>
              <a:t>Bruce R. </a:t>
            </a:r>
            <a:r>
              <a:rPr lang="en-US" sz="4400" dirty="0" err="1">
                <a:solidFill>
                  <a:srgbClr val="D5B747"/>
                </a:solidFill>
                <a:latin typeface="Tempus Sans ITC" pitchFamily="82" charset="0"/>
              </a:rPr>
              <a:t>McConkie</a:t>
            </a:r>
            <a:endParaRPr lang="en-US" sz="4400" dirty="0">
              <a:solidFill>
                <a:srgbClr val="D5B747"/>
              </a:solidFill>
              <a:latin typeface="Tempus Sans ITC" pitchFamily="82" charset="0"/>
            </a:endParaRPr>
          </a:p>
          <a:p>
            <a:pPr algn="ctr"/>
            <a:endParaRPr lang="en-US" sz="4400" dirty="0">
              <a:solidFill>
                <a:srgbClr val="D5B747"/>
              </a:solidFill>
              <a:latin typeface="Tempus Sans ITC" pitchFamily="82" charset="0"/>
            </a:endParaRPr>
          </a:p>
          <a:p>
            <a:pPr algn="ctr"/>
            <a:r>
              <a:rPr lang="en-US" sz="5400" dirty="0">
                <a:solidFill>
                  <a:srgbClr val="D5B747"/>
                </a:solidFill>
                <a:latin typeface="Tempus Sans ITC" pitchFamily="82" charset="0"/>
              </a:rPr>
              <a:t>“Paradise, the temporary abode of righteous Abraham as he awaited the day of his resurrection” </a:t>
            </a:r>
          </a:p>
          <a:p>
            <a:pPr algn="ctr"/>
            <a:endParaRPr lang="en-US" sz="5400" dirty="0">
              <a:solidFill>
                <a:srgbClr val="D5B747"/>
              </a:solidFill>
              <a:latin typeface="Tempus Sans ITC" pitchFamily="82" charset="0"/>
            </a:endParaRPr>
          </a:p>
          <a:p>
            <a:pPr algn="ctr"/>
            <a:r>
              <a:rPr lang="en-US" sz="3200" dirty="0">
                <a:solidFill>
                  <a:srgbClr val="D5B747"/>
                </a:solidFill>
                <a:latin typeface="Tempus Sans ITC" pitchFamily="82" charset="0"/>
              </a:rPr>
              <a:t>New Testament Commentary 1:521</a:t>
            </a:r>
          </a:p>
        </p:txBody>
      </p:sp>
    </p:spTree>
    <p:extLst>
      <p:ext uri="{BB962C8B-B14F-4D97-AF65-F5344CB8AC3E}">
        <p14:creationId xmlns:p14="http://schemas.microsoft.com/office/powerpoint/2010/main" val="3658198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200400" y="838200"/>
            <a:ext cx="1295400" cy="25146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0"/>
            <a:ext cx="3124200" cy="2677656"/>
          </a:xfrm>
          <a:prstGeom prst="rect">
            <a:avLst/>
          </a:prstGeom>
          <a:noFill/>
          <a:ln>
            <a:solidFill>
              <a:schemeClr val="tx1"/>
            </a:solidFill>
          </a:ln>
        </p:spPr>
        <p:txBody>
          <a:bodyPr wrap="square" rtlCol="0">
            <a:spAutoFit/>
          </a:bodyPr>
          <a:lstStyle/>
          <a:p>
            <a:pPr algn="ctr"/>
            <a:r>
              <a:rPr lang="en-US" sz="2800" dirty="0">
                <a:solidFill>
                  <a:srgbClr val="D5B747"/>
                </a:solidFill>
                <a:latin typeface="Tempus Sans ITC" pitchFamily="82" charset="0"/>
              </a:rPr>
              <a:t>The tables had been turned. Lazarus was with Abraham in Paradise  and the rich man in torment</a:t>
            </a:r>
          </a:p>
        </p:txBody>
      </p:sp>
      <p:grpSp>
        <p:nvGrpSpPr>
          <p:cNvPr id="28" name="Group 3"/>
          <p:cNvGrpSpPr/>
          <p:nvPr/>
        </p:nvGrpSpPr>
        <p:grpSpPr>
          <a:xfrm>
            <a:off x="4648200" y="685801"/>
            <a:ext cx="1524000" cy="2709333"/>
            <a:chOff x="4495800" y="926626"/>
            <a:chExt cx="2895600" cy="4788374"/>
          </a:xfrm>
        </p:grpSpPr>
        <p:sp>
          <p:nvSpPr>
            <p:cNvPr id="142" name="Cloud 14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706269" y="1966339"/>
              <a:ext cx="554941" cy="3707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gonal Stripe 158"/>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62"/>
            <p:cNvGrpSpPr/>
            <p:nvPr/>
          </p:nvGrpSpPr>
          <p:grpSpPr>
            <a:xfrm rot="5201482">
              <a:off x="5790144" y="3233628"/>
              <a:ext cx="916511" cy="252324"/>
              <a:chOff x="3886200" y="6096000"/>
              <a:chExt cx="3124200" cy="533400"/>
            </a:xfrm>
          </p:grpSpPr>
          <p:sp>
            <p:nvSpPr>
              <p:cNvPr id="175" name="Left-Right Arrow 17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17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17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3"/>
            <p:cNvGrpSpPr/>
            <p:nvPr/>
          </p:nvGrpSpPr>
          <p:grpSpPr>
            <a:xfrm rot="5201482">
              <a:off x="5866344" y="4377212"/>
              <a:ext cx="916511" cy="252324"/>
              <a:chOff x="3886200" y="6096000"/>
              <a:chExt cx="3124200" cy="533400"/>
            </a:xfrm>
          </p:grpSpPr>
          <p:sp>
            <p:nvSpPr>
              <p:cNvPr id="172" name="Left-Right Arrow 17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eft-Right Arrow 17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17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7"/>
            <p:cNvGrpSpPr/>
            <p:nvPr/>
          </p:nvGrpSpPr>
          <p:grpSpPr>
            <a:xfrm rot="5828466">
              <a:off x="5332945" y="3234211"/>
              <a:ext cx="916511" cy="252324"/>
              <a:chOff x="3886200" y="6096000"/>
              <a:chExt cx="3124200" cy="533400"/>
            </a:xfrm>
          </p:grpSpPr>
          <p:sp>
            <p:nvSpPr>
              <p:cNvPr id="169" name="Left-Right Arrow 16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16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1"/>
            <p:cNvGrpSpPr/>
            <p:nvPr/>
          </p:nvGrpSpPr>
          <p:grpSpPr>
            <a:xfrm rot="5400000">
              <a:off x="5221768" y="4320998"/>
              <a:ext cx="916511" cy="252324"/>
              <a:chOff x="3886200" y="6096000"/>
              <a:chExt cx="3124200" cy="533400"/>
            </a:xfrm>
          </p:grpSpPr>
          <p:sp>
            <p:nvSpPr>
              <p:cNvPr id="166" name="Left-Right Arrow 16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eft-Right Arrow 16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16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gonal Stripe 163"/>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ounded Rectangle 164"/>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TextBox 177"/>
          <p:cNvSpPr txBox="1"/>
          <p:nvPr/>
        </p:nvSpPr>
        <p:spPr>
          <a:xfrm>
            <a:off x="1828800" y="6096000"/>
            <a:ext cx="3124200" cy="523220"/>
          </a:xfrm>
          <a:prstGeom prst="rect">
            <a:avLst/>
          </a:prstGeom>
          <a:noFill/>
          <a:ln>
            <a:solidFill>
              <a:schemeClr val="tx1"/>
            </a:solidFill>
          </a:ln>
        </p:spPr>
        <p:txBody>
          <a:bodyPr wrap="square" rtlCol="0">
            <a:spAutoFit/>
          </a:bodyPr>
          <a:lstStyle/>
          <a:p>
            <a:pPr algn="ctr"/>
            <a:r>
              <a:rPr lang="en-US" sz="2800" dirty="0">
                <a:solidFill>
                  <a:srgbClr val="D5B747"/>
                </a:solidFill>
                <a:latin typeface="Tempus Sans ITC" pitchFamily="82" charset="0"/>
              </a:rPr>
              <a:t>Luke 16:22-23</a:t>
            </a:r>
          </a:p>
        </p:txBody>
      </p:sp>
    </p:spTree>
    <p:extLst>
      <p:ext uri="{BB962C8B-B14F-4D97-AF65-F5344CB8AC3E}">
        <p14:creationId xmlns:p14="http://schemas.microsoft.com/office/powerpoint/2010/main" val="36672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par>
                                <p:cTn id="8" presetID="2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edge">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752600" y="0"/>
            <a:ext cx="8915400" cy="6400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2819400" y="1371601"/>
            <a:ext cx="1981200" cy="3522133"/>
            <a:chOff x="4495800" y="926626"/>
            <a:chExt cx="2895600" cy="4788374"/>
          </a:xfrm>
        </p:grpSpPr>
        <p:sp>
          <p:nvSpPr>
            <p:cNvPr id="5" name="Cloud 4"/>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18637" y="1981648"/>
              <a:ext cx="477647" cy="3067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gonal Stripe 21"/>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62"/>
            <p:cNvGrpSpPr/>
            <p:nvPr/>
          </p:nvGrpSpPr>
          <p:grpSpPr>
            <a:xfrm rot="5201482">
              <a:off x="5790144" y="3233628"/>
              <a:ext cx="916511" cy="252324"/>
              <a:chOff x="3886200" y="6096000"/>
              <a:chExt cx="3124200" cy="533400"/>
            </a:xfrm>
          </p:grpSpPr>
          <p:sp>
            <p:nvSpPr>
              <p:cNvPr id="38" name="Left-Right Arrow 3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63"/>
            <p:cNvGrpSpPr/>
            <p:nvPr/>
          </p:nvGrpSpPr>
          <p:grpSpPr>
            <a:xfrm rot="5201482">
              <a:off x="5866344" y="4377212"/>
              <a:ext cx="916511" cy="252324"/>
              <a:chOff x="3886200" y="6096000"/>
              <a:chExt cx="3124200" cy="533400"/>
            </a:xfrm>
          </p:grpSpPr>
          <p:sp>
            <p:nvSpPr>
              <p:cNvPr id="35" name="Left-Right Arrow 3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7"/>
            <p:cNvGrpSpPr/>
            <p:nvPr/>
          </p:nvGrpSpPr>
          <p:grpSpPr>
            <a:xfrm rot="5828466">
              <a:off x="5332945" y="3234211"/>
              <a:ext cx="916511" cy="252324"/>
              <a:chOff x="3886200" y="6096000"/>
              <a:chExt cx="3124200" cy="533400"/>
            </a:xfrm>
          </p:grpSpPr>
          <p:sp>
            <p:nvSpPr>
              <p:cNvPr id="32" name="Left-Right Arrow 3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1"/>
            <p:cNvGrpSpPr/>
            <p:nvPr/>
          </p:nvGrpSpPr>
          <p:grpSpPr>
            <a:xfrm rot="5400000">
              <a:off x="5221768" y="4320998"/>
              <a:ext cx="916511" cy="252324"/>
              <a:chOff x="3886200" y="6096000"/>
              <a:chExt cx="3124200" cy="533400"/>
            </a:xfrm>
          </p:grpSpPr>
          <p:sp>
            <p:nvSpPr>
              <p:cNvPr id="29" name="Left-Right Arrow 2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gonal Stripe 26"/>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4876800" y="685801"/>
            <a:ext cx="5105400" cy="5262979"/>
          </a:xfrm>
          <a:prstGeom prst="rect">
            <a:avLst/>
          </a:prstGeom>
          <a:noFill/>
        </p:spPr>
        <p:txBody>
          <a:bodyPr wrap="square" rtlCol="0">
            <a:spAutoFit/>
          </a:bodyPr>
          <a:lstStyle/>
          <a:p>
            <a:r>
              <a:rPr lang="en-US" sz="2800" dirty="0">
                <a:latin typeface="Tempus Sans ITC" pitchFamily="82" charset="0"/>
              </a:rPr>
              <a:t>Lazarus had received evil things in life, while the rich man had received good things.</a:t>
            </a:r>
          </a:p>
          <a:p>
            <a:endParaRPr lang="en-US" sz="2800" dirty="0">
              <a:latin typeface="Tempus Sans ITC" pitchFamily="82" charset="0"/>
            </a:endParaRPr>
          </a:p>
          <a:p>
            <a:r>
              <a:rPr lang="en-US" sz="2800" dirty="0">
                <a:latin typeface="Tempus Sans ITC" pitchFamily="82" charset="0"/>
              </a:rPr>
              <a:t>Now Lazarus is comforted, while the man is tormented</a:t>
            </a:r>
          </a:p>
          <a:p>
            <a:endParaRPr lang="en-US" sz="2800" dirty="0">
              <a:latin typeface="Tempus Sans ITC" pitchFamily="82" charset="0"/>
            </a:endParaRPr>
          </a:p>
          <a:p>
            <a:r>
              <a:rPr lang="en-US" sz="2800" dirty="0">
                <a:latin typeface="Tempus Sans ITC" pitchFamily="82" charset="0"/>
              </a:rPr>
              <a:t>“And beside all this, between us and you there is a great gulf fixed…” </a:t>
            </a:r>
          </a:p>
          <a:p>
            <a:endParaRPr lang="en-US" sz="2800" dirty="0">
              <a:latin typeface="Tempus Sans ITC" pitchFamily="82" charset="0"/>
            </a:endParaRPr>
          </a:p>
          <a:p>
            <a:r>
              <a:rPr lang="en-US" sz="2800" dirty="0">
                <a:latin typeface="Tempus Sans ITC" pitchFamily="82" charset="0"/>
              </a:rPr>
              <a:t>Luke 16:25-26</a:t>
            </a:r>
          </a:p>
        </p:txBody>
      </p:sp>
    </p:spTree>
    <p:extLst>
      <p:ext uri="{BB962C8B-B14F-4D97-AF65-F5344CB8AC3E}">
        <p14:creationId xmlns:p14="http://schemas.microsoft.com/office/powerpoint/2010/main" val="34176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p:cTn id="7" dur="10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 calcmode="lin" valueType="num">
                                      <p:cBhvr>
                                        <p:cTn id="14" dur="1000" fill="hold"/>
                                        <p:tgtEl>
                                          <p:spTgt spid="4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anim calcmode="lin" valueType="num">
                                      <p:cBhvr>
                                        <p:cTn id="21" dur="1000" fill="hold"/>
                                        <p:tgtEl>
                                          <p:spTgt spid="4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810000" y="685800"/>
            <a:ext cx="1447800" cy="27432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1"/>
            <a:ext cx="3124200" cy="2246769"/>
          </a:xfrm>
          <a:prstGeom prst="rect">
            <a:avLst/>
          </a:prstGeom>
          <a:noFill/>
          <a:ln>
            <a:solidFill>
              <a:schemeClr val="tx1"/>
            </a:solidFill>
          </a:ln>
        </p:spPr>
        <p:txBody>
          <a:bodyPr wrap="square" rtlCol="0">
            <a:spAutoFit/>
          </a:bodyPr>
          <a:lstStyle/>
          <a:p>
            <a:pPr algn="ctr"/>
            <a:r>
              <a:rPr lang="en-US" sz="2800" dirty="0">
                <a:solidFill>
                  <a:srgbClr val="D5B747"/>
                </a:solidFill>
                <a:latin typeface="Tempus Sans ITC" pitchFamily="82" charset="0"/>
              </a:rPr>
              <a:t>Lazarus could not bring the man water because of the “great gulf” between them</a:t>
            </a:r>
          </a:p>
        </p:txBody>
      </p:sp>
      <p:sp>
        <p:nvSpPr>
          <p:cNvPr id="141" name="TextBox 140"/>
          <p:cNvSpPr txBox="1"/>
          <p:nvPr/>
        </p:nvSpPr>
        <p:spPr>
          <a:xfrm>
            <a:off x="1905000" y="4114801"/>
            <a:ext cx="3124200" cy="2246769"/>
          </a:xfrm>
          <a:prstGeom prst="rect">
            <a:avLst/>
          </a:prstGeom>
          <a:noFill/>
          <a:ln>
            <a:solidFill>
              <a:schemeClr val="tx1"/>
            </a:solidFill>
          </a:ln>
        </p:spPr>
        <p:txBody>
          <a:bodyPr wrap="square" rtlCol="0">
            <a:spAutoFit/>
          </a:bodyPr>
          <a:lstStyle/>
          <a:p>
            <a:pPr algn="ctr"/>
            <a:r>
              <a:rPr lang="en-US" sz="2800" dirty="0">
                <a:solidFill>
                  <a:srgbClr val="D5B747"/>
                </a:solidFill>
                <a:latin typeface="Tempus Sans ITC" pitchFamily="82" charset="0"/>
              </a:rPr>
              <a:t>One can not move from one kingdom to another until after the resurrection. </a:t>
            </a:r>
          </a:p>
        </p:txBody>
      </p:sp>
      <p:grpSp>
        <p:nvGrpSpPr>
          <p:cNvPr id="28" name="Group 160"/>
          <p:cNvGrpSpPr/>
          <p:nvPr/>
        </p:nvGrpSpPr>
        <p:grpSpPr>
          <a:xfrm>
            <a:off x="4293433" y="1792575"/>
            <a:ext cx="457200" cy="655983"/>
            <a:chOff x="5105400" y="1905000"/>
            <a:chExt cx="1752600" cy="2514600"/>
          </a:xfrm>
        </p:grpSpPr>
        <p:sp>
          <p:nvSpPr>
            <p:cNvPr id="162" name="Trapezoid 161"/>
            <p:cNvSpPr/>
            <p:nvPr/>
          </p:nvSpPr>
          <p:spPr>
            <a:xfrm rot="10800000">
              <a:off x="5105400" y="1905000"/>
              <a:ext cx="1752600" cy="2514600"/>
            </a:xfrm>
            <a:prstGeom prst="trapezoid">
              <a:avLst>
                <a:gd name="adj" fmla="val 176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a:off x="5213684" y="2662989"/>
              <a:ext cx="1568116" cy="401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4343401" y="2209801"/>
            <a:ext cx="381001" cy="304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114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752600" y="1295400"/>
            <a:ext cx="685800" cy="1219200"/>
            <a:chOff x="4495800" y="926626"/>
            <a:chExt cx="2895600" cy="4788374"/>
          </a:xfrm>
        </p:grpSpPr>
        <p:sp>
          <p:nvSpPr>
            <p:cNvPr id="5" name="Cloud 4"/>
            <p:cNvSpPr/>
            <p:nvPr/>
          </p:nvSpPr>
          <p:spPr>
            <a:xfrm rot="2502709" flipH="1">
              <a:off x="4771866" y="926626"/>
              <a:ext cx="994248" cy="1310863"/>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20132220">
              <a:off x="6275831" y="1040604"/>
              <a:ext cx="881755" cy="1255756"/>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1800" y="35814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5800" y="3581400"/>
              <a:ext cx="5334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0" y="5029200"/>
              <a:ext cx="762000"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5029200"/>
              <a:ext cx="762000"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996156">
              <a:off x="4623756" y="2554376"/>
              <a:ext cx="1009860" cy="144335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41752">
              <a:off x="4775398" y="2378835"/>
              <a:ext cx="1003899" cy="1306453"/>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870960">
              <a:off x="6288649" y="2558387"/>
              <a:ext cx="948562" cy="144335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36208">
              <a:off x="6103360" y="2400790"/>
              <a:ext cx="1003899" cy="1306453"/>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257800" y="2438400"/>
              <a:ext cx="1447800" cy="289560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58787" y="2209800"/>
              <a:ext cx="599605" cy="609600"/>
            </a:xfrm>
            <a:prstGeom prst="ellipse">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5299">
              <a:off x="6047501" y="2385047"/>
              <a:ext cx="699099" cy="272834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353417">
              <a:off x="5240733" y="2361322"/>
              <a:ext cx="699099" cy="277102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970548"/>
              <a:ext cx="1828800" cy="15440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612844" flipH="1">
              <a:off x="5383594" y="1699875"/>
              <a:ext cx="1126461" cy="1310863"/>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62600" y="1981200"/>
              <a:ext cx="8382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gonal Stripe 21"/>
            <p:cNvSpPr/>
            <p:nvPr/>
          </p:nvSpPr>
          <p:spPr>
            <a:xfrm rot="7585615">
              <a:off x="4439071" y="4290467"/>
              <a:ext cx="1507228" cy="619900"/>
            </a:xfrm>
            <a:prstGeom prst="diagStripe">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62"/>
            <p:cNvGrpSpPr/>
            <p:nvPr/>
          </p:nvGrpSpPr>
          <p:grpSpPr>
            <a:xfrm rot="5201482">
              <a:off x="5790144" y="3233628"/>
              <a:ext cx="916511" cy="252324"/>
              <a:chOff x="3886200" y="6096000"/>
              <a:chExt cx="3124200" cy="533400"/>
            </a:xfrm>
          </p:grpSpPr>
          <p:sp>
            <p:nvSpPr>
              <p:cNvPr id="38" name="Left-Right Arrow 3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63"/>
            <p:cNvGrpSpPr/>
            <p:nvPr/>
          </p:nvGrpSpPr>
          <p:grpSpPr>
            <a:xfrm rot="5201482">
              <a:off x="5866344" y="4377212"/>
              <a:ext cx="916511" cy="252324"/>
              <a:chOff x="3886200" y="6096000"/>
              <a:chExt cx="3124200" cy="533400"/>
            </a:xfrm>
          </p:grpSpPr>
          <p:sp>
            <p:nvSpPr>
              <p:cNvPr id="35" name="Left-Right Arrow 3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7"/>
            <p:cNvGrpSpPr/>
            <p:nvPr/>
          </p:nvGrpSpPr>
          <p:grpSpPr>
            <a:xfrm rot="5828466">
              <a:off x="5332945" y="3234211"/>
              <a:ext cx="916511" cy="252324"/>
              <a:chOff x="3886200" y="6096000"/>
              <a:chExt cx="3124200" cy="533400"/>
            </a:xfrm>
          </p:grpSpPr>
          <p:sp>
            <p:nvSpPr>
              <p:cNvPr id="32" name="Left-Right Arrow 3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1"/>
            <p:cNvGrpSpPr/>
            <p:nvPr/>
          </p:nvGrpSpPr>
          <p:grpSpPr>
            <a:xfrm rot="5400000">
              <a:off x="5221768" y="4320998"/>
              <a:ext cx="916511" cy="252324"/>
              <a:chOff x="3886200" y="6096000"/>
              <a:chExt cx="3124200" cy="533400"/>
            </a:xfrm>
          </p:grpSpPr>
          <p:sp>
            <p:nvSpPr>
              <p:cNvPr id="29" name="Left-Right Arrow 2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gonal Stripe 26"/>
            <p:cNvSpPr/>
            <p:nvPr/>
          </p:nvSpPr>
          <p:spPr>
            <a:xfrm rot="11733933">
              <a:off x="5251839" y="3448490"/>
              <a:ext cx="1459720" cy="723020"/>
            </a:xfrm>
            <a:prstGeom prst="diagStripe">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5257800" y="3810000"/>
              <a:ext cx="381000" cy="457200"/>
            </a:xfrm>
            <a:prstGeom prst="roundRect">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895600" y="457200"/>
            <a:ext cx="7772400" cy="6124754"/>
          </a:xfrm>
          <a:prstGeom prst="rect">
            <a:avLst/>
          </a:prstGeom>
          <a:noFill/>
        </p:spPr>
        <p:txBody>
          <a:bodyPr wrap="square" rtlCol="0">
            <a:spAutoFit/>
          </a:bodyPr>
          <a:lstStyle/>
          <a:p>
            <a:r>
              <a:rPr lang="en-US" sz="2800" dirty="0">
                <a:latin typeface="Tempus Sans ITC" pitchFamily="82" charset="0"/>
              </a:rPr>
              <a:t>I desire these things be known to my 5 brothers. </a:t>
            </a:r>
          </a:p>
          <a:p>
            <a:endParaRPr lang="en-US" sz="2800" dirty="0">
              <a:latin typeface="Tempus Sans ITC" pitchFamily="82" charset="0"/>
            </a:endParaRPr>
          </a:p>
          <a:p>
            <a:endParaRPr lang="en-US" sz="2800" dirty="0">
              <a:latin typeface="Tempus Sans ITC" pitchFamily="82" charset="0"/>
            </a:endParaRPr>
          </a:p>
          <a:p>
            <a:r>
              <a:rPr lang="en-US" sz="2800" dirty="0">
                <a:latin typeface="Tempus Sans ITC" pitchFamily="82" charset="0"/>
              </a:rPr>
              <a:t>They have the prophets to hear the Word of God.</a:t>
            </a:r>
          </a:p>
          <a:p>
            <a:endParaRPr lang="en-US" sz="2800" dirty="0">
              <a:latin typeface="Tempus Sans ITC" pitchFamily="82" charset="0"/>
            </a:endParaRPr>
          </a:p>
          <a:p>
            <a:endParaRPr lang="en-US" sz="2800" dirty="0">
              <a:latin typeface="Tempus Sans ITC" pitchFamily="82" charset="0"/>
            </a:endParaRPr>
          </a:p>
          <a:p>
            <a:r>
              <a:rPr lang="en-US" sz="2800" dirty="0">
                <a:latin typeface="Tempus Sans ITC" pitchFamily="82" charset="0"/>
              </a:rPr>
              <a:t>But if they see me, they will believe. (A SIGN)</a:t>
            </a:r>
          </a:p>
          <a:p>
            <a:endParaRPr lang="en-US" sz="2800" dirty="0">
              <a:latin typeface="Tempus Sans ITC" pitchFamily="82" charset="0"/>
            </a:endParaRPr>
          </a:p>
          <a:p>
            <a:endParaRPr lang="en-US" sz="2800" dirty="0">
              <a:latin typeface="Tempus Sans ITC" pitchFamily="82" charset="0"/>
            </a:endParaRPr>
          </a:p>
          <a:p>
            <a:r>
              <a:rPr lang="en-US" sz="2800" dirty="0">
                <a:latin typeface="Tempus Sans ITC" pitchFamily="82" charset="0"/>
              </a:rPr>
              <a:t>If they haven’t already listened to the Word of God, they will not now.</a:t>
            </a:r>
          </a:p>
          <a:p>
            <a:endParaRPr lang="en-US" sz="2800" dirty="0">
              <a:latin typeface="Tempus Sans ITC" pitchFamily="82" charset="0"/>
            </a:endParaRPr>
          </a:p>
          <a:p>
            <a:endParaRPr lang="en-US" sz="2800" dirty="0">
              <a:latin typeface="Tempus Sans ITC" pitchFamily="82" charset="0"/>
            </a:endParaRPr>
          </a:p>
          <a:p>
            <a:r>
              <a:rPr lang="en-US" sz="2800" dirty="0">
                <a:latin typeface="Tempus Sans ITC" pitchFamily="82" charset="0"/>
              </a:rPr>
              <a:t>			Luke 16:27-31</a:t>
            </a:r>
          </a:p>
        </p:txBody>
      </p:sp>
      <p:grpSp>
        <p:nvGrpSpPr>
          <p:cNvPr id="26" name="Group 3"/>
          <p:cNvGrpSpPr/>
          <p:nvPr/>
        </p:nvGrpSpPr>
        <p:grpSpPr>
          <a:xfrm>
            <a:off x="1770088" y="3886201"/>
            <a:ext cx="762000" cy="1354667"/>
            <a:chOff x="4495800" y="926626"/>
            <a:chExt cx="2895600" cy="4788374"/>
          </a:xfrm>
        </p:grpSpPr>
        <p:sp>
          <p:nvSpPr>
            <p:cNvPr id="44" name="Cloud 43"/>
            <p:cNvSpPr/>
            <p:nvPr/>
          </p:nvSpPr>
          <p:spPr>
            <a:xfrm rot="2502709" flipH="1">
              <a:off x="4771866" y="926626"/>
              <a:ext cx="994248" cy="1310863"/>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20132220">
              <a:off x="6275831" y="1040604"/>
              <a:ext cx="881755" cy="1255756"/>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81800" y="35814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495800" y="3581400"/>
              <a:ext cx="5334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334000" y="5029200"/>
              <a:ext cx="762000"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867400" y="5029200"/>
              <a:ext cx="762000"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996156">
              <a:off x="4623756" y="2554376"/>
              <a:ext cx="1009860" cy="144335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41752">
              <a:off x="4775398" y="2378835"/>
              <a:ext cx="1003899" cy="1306453"/>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9870960">
              <a:off x="6288649" y="2558387"/>
              <a:ext cx="948562" cy="144335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36208">
              <a:off x="6103360" y="2400790"/>
              <a:ext cx="1003899" cy="1306453"/>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257800" y="2438400"/>
              <a:ext cx="1447800" cy="289560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658787" y="2209800"/>
              <a:ext cx="599605" cy="609600"/>
            </a:xfrm>
            <a:prstGeom prst="ellipse">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5299">
              <a:off x="6047501" y="2385047"/>
              <a:ext cx="699099" cy="272834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353417">
              <a:off x="5240733" y="2361322"/>
              <a:ext cx="699099" cy="277102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05400" y="970548"/>
              <a:ext cx="1828800" cy="15440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5612844" flipH="1">
              <a:off x="5383594" y="1699875"/>
              <a:ext cx="1126461" cy="1310863"/>
            </a:xfrm>
            <a:prstGeom prst="clou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562600" y="1981200"/>
              <a:ext cx="8382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gonal Stripe 60"/>
            <p:cNvSpPr/>
            <p:nvPr/>
          </p:nvSpPr>
          <p:spPr>
            <a:xfrm rot="7585615">
              <a:off x="4439071" y="4290467"/>
              <a:ext cx="1507228" cy="619900"/>
            </a:xfrm>
            <a:prstGeom prst="diagStripe">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62"/>
            <p:cNvGrpSpPr/>
            <p:nvPr/>
          </p:nvGrpSpPr>
          <p:grpSpPr>
            <a:xfrm rot="5201482">
              <a:off x="5790144" y="3233628"/>
              <a:ext cx="916511" cy="252324"/>
              <a:chOff x="3886200" y="6096000"/>
              <a:chExt cx="3124200" cy="533400"/>
            </a:xfrm>
          </p:grpSpPr>
          <p:sp>
            <p:nvSpPr>
              <p:cNvPr id="77" name="Left-Right Arrow 7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7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Right Arrow 7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63"/>
            <p:cNvGrpSpPr/>
            <p:nvPr/>
          </p:nvGrpSpPr>
          <p:grpSpPr>
            <a:xfrm rot="5201482">
              <a:off x="5866344" y="4377212"/>
              <a:ext cx="916511" cy="252324"/>
              <a:chOff x="3886200" y="6096000"/>
              <a:chExt cx="3124200" cy="533400"/>
            </a:xfrm>
          </p:grpSpPr>
          <p:sp>
            <p:nvSpPr>
              <p:cNvPr id="74" name="Left-Right Arrow 7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7"/>
            <p:cNvGrpSpPr/>
            <p:nvPr/>
          </p:nvGrpSpPr>
          <p:grpSpPr>
            <a:xfrm rot="5828466">
              <a:off x="5332945" y="3234211"/>
              <a:ext cx="916511" cy="252324"/>
              <a:chOff x="3886200" y="6096000"/>
              <a:chExt cx="3124200" cy="533400"/>
            </a:xfrm>
          </p:grpSpPr>
          <p:sp>
            <p:nvSpPr>
              <p:cNvPr id="71" name="Left-Right Arrow 7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eft-Right Arrow 7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1"/>
            <p:cNvGrpSpPr/>
            <p:nvPr/>
          </p:nvGrpSpPr>
          <p:grpSpPr>
            <a:xfrm rot="5400000">
              <a:off x="5221768" y="4320998"/>
              <a:ext cx="916511" cy="252324"/>
              <a:chOff x="3886200" y="6096000"/>
              <a:chExt cx="3124200" cy="533400"/>
            </a:xfrm>
          </p:grpSpPr>
          <p:sp>
            <p:nvSpPr>
              <p:cNvPr id="68" name="Left-Right Arrow 6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6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gonal Stripe 65"/>
            <p:cNvSpPr/>
            <p:nvPr/>
          </p:nvSpPr>
          <p:spPr>
            <a:xfrm rot="11733933">
              <a:off x="5251839" y="3448490"/>
              <a:ext cx="1459720" cy="723020"/>
            </a:xfrm>
            <a:prstGeom prst="diagStripe">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5257800" y="3810000"/>
              <a:ext cx="381000" cy="457200"/>
            </a:xfrm>
            <a:prstGeom prst="roundRect">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59"/>
          <p:cNvGrpSpPr/>
          <p:nvPr/>
        </p:nvGrpSpPr>
        <p:grpSpPr>
          <a:xfrm>
            <a:off x="4265645" y="5477978"/>
            <a:ext cx="609600" cy="1241999"/>
            <a:chOff x="6172200" y="838200"/>
            <a:chExt cx="2362200" cy="4812748"/>
          </a:xfrm>
        </p:grpSpPr>
        <p:sp>
          <p:nvSpPr>
            <p:cNvPr id="127" name="Cloud 126"/>
            <p:cNvSpPr/>
            <p:nvPr/>
          </p:nvSpPr>
          <p:spPr>
            <a:xfrm rot="18382183">
              <a:off x="6366850" y="1239255"/>
              <a:ext cx="81180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5749123">
              <a:off x="7608274" y="1294247"/>
              <a:ext cx="74824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6128217">
              <a:off x="7471454" y="506433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4472555">
              <a:off x="6854616" y="508030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901859">
              <a:off x="6303943" y="3357581"/>
              <a:ext cx="384472" cy="64795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0226769">
              <a:off x="8076666" y="3320225"/>
              <a:ext cx="457734" cy="5721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7405412"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6780150"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6502253" y="2374067"/>
              <a:ext cx="1806313" cy="2676665"/>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0800000">
              <a:off x="7127517" y="2374067"/>
              <a:ext cx="555789" cy="292977"/>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442139">
              <a:off x="6432499" y="2221432"/>
              <a:ext cx="627799"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249249">
              <a:off x="7745414" y="2212148"/>
              <a:ext cx="572700"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710675" y="943572"/>
              <a:ext cx="1320000" cy="16450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600599">
              <a:off x="6753239" y="838200"/>
              <a:ext cx="1278512" cy="6825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62"/>
            <p:cNvGrpSpPr/>
            <p:nvPr/>
          </p:nvGrpSpPr>
          <p:grpSpPr>
            <a:xfrm>
              <a:off x="6629400" y="1143000"/>
              <a:ext cx="1524000" cy="228600"/>
              <a:chOff x="6571728" y="1086622"/>
              <a:chExt cx="1528420" cy="286099"/>
            </a:xfrm>
          </p:grpSpPr>
          <p:sp>
            <p:nvSpPr>
              <p:cNvPr id="167" name="Rounded Rectangle 166"/>
              <p:cNvSpPr/>
              <p:nvPr/>
            </p:nvSpPr>
            <p:spPr>
              <a:xfrm>
                <a:off x="6571728" y="1086622"/>
                <a:ext cx="1528420" cy="286099"/>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0800000">
                <a:off x="6710675"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6988569"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a:off x="7266464"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7544358"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0800000">
                <a:off x="7822253"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Cloud 141"/>
            <p:cNvSpPr/>
            <p:nvPr/>
          </p:nvSpPr>
          <p:spPr>
            <a:xfrm rot="985445">
              <a:off x="6909699" y="2058571"/>
              <a:ext cx="803565" cy="7007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4566761">
              <a:off x="7199907" y="2105383"/>
              <a:ext cx="254322" cy="39268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63"/>
            <p:cNvGrpSpPr/>
            <p:nvPr/>
          </p:nvGrpSpPr>
          <p:grpSpPr>
            <a:xfrm>
              <a:off x="6629400" y="3352800"/>
              <a:ext cx="1295400" cy="1371600"/>
              <a:chOff x="7543801" y="3581401"/>
              <a:chExt cx="1066799" cy="1066800"/>
            </a:xfrm>
          </p:grpSpPr>
          <p:sp>
            <p:nvSpPr>
              <p:cNvPr id="162" name="Rounded Rectangle 161"/>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62"/>
              <p:cNvGrpSpPr/>
              <p:nvPr/>
            </p:nvGrpSpPr>
            <p:grpSpPr>
              <a:xfrm>
                <a:off x="7543801" y="3581401"/>
                <a:ext cx="457200" cy="1066800"/>
                <a:chOff x="6827799" y="4800600"/>
                <a:chExt cx="868401" cy="2043177"/>
              </a:xfrm>
              <a:solidFill>
                <a:srgbClr val="D98A33"/>
              </a:solidFill>
            </p:grpSpPr>
            <p:sp>
              <p:nvSpPr>
                <p:cNvPr id="164" name="Double Wave 163"/>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164"/>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7010400" y="4800600"/>
                  <a:ext cx="685800" cy="609600"/>
                </a:xfrm>
                <a:prstGeom prst="roundRect">
                  <a:avLst>
                    <a:gd name="adj" fmla="val 316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169"/>
            <p:cNvGrpSpPr/>
            <p:nvPr/>
          </p:nvGrpSpPr>
          <p:grpSpPr>
            <a:xfrm>
              <a:off x="6477000" y="4495800"/>
              <a:ext cx="1800069" cy="609600"/>
              <a:chOff x="0" y="4648200"/>
              <a:chExt cx="3986134" cy="1541489"/>
            </a:xfrm>
          </p:grpSpPr>
          <p:grpSp>
            <p:nvGrpSpPr>
              <p:cNvPr id="83" name="Group 138"/>
              <p:cNvGrpSpPr/>
              <p:nvPr/>
            </p:nvGrpSpPr>
            <p:grpSpPr>
              <a:xfrm>
                <a:off x="0" y="4648200"/>
                <a:ext cx="1600200" cy="1524000"/>
                <a:chOff x="533400" y="4648200"/>
                <a:chExt cx="1905000" cy="1828800"/>
              </a:xfrm>
            </p:grpSpPr>
            <p:sp>
              <p:nvSpPr>
                <p:cNvPr id="158" name="Plus 15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39"/>
              <p:cNvGrpSpPr/>
              <p:nvPr/>
            </p:nvGrpSpPr>
            <p:grpSpPr>
              <a:xfrm>
                <a:off x="1182973" y="4665689"/>
                <a:ext cx="1600200" cy="1524000"/>
                <a:chOff x="533400" y="4648200"/>
                <a:chExt cx="1905000" cy="1828800"/>
              </a:xfrm>
            </p:grpSpPr>
            <p:sp>
              <p:nvSpPr>
                <p:cNvPr id="154" name="Plus 15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44"/>
              <p:cNvGrpSpPr/>
              <p:nvPr/>
            </p:nvGrpSpPr>
            <p:grpSpPr>
              <a:xfrm>
                <a:off x="2385934" y="4665689"/>
                <a:ext cx="1600200" cy="1524000"/>
                <a:chOff x="533400" y="4648200"/>
                <a:chExt cx="1905000" cy="1828800"/>
              </a:xfrm>
            </p:grpSpPr>
            <p:sp>
              <p:nvSpPr>
                <p:cNvPr id="150" name="Plus 14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66"/>
          <p:cNvGrpSpPr/>
          <p:nvPr/>
        </p:nvGrpSpPr>
        <p:grpSpPr>
          <a:xfrm>
            <a:off x="2209800" y="152400"/>
            <a:ext cx="762000" cy="1117066"/>
            <a:chOff x="5867400" y="685800"/>
            <a:chExt cx="2979159" cy="5738789"/>
          </a:xfrm>
        </p:grpSpPr>
        <p:grpSp>
          <p:nvGrpSpPr>
            <p:cNvPr id="87" name="Group 140"/>
            <p:cNvGrpSpPr/>
            <p:nvPr/>
          </p:nvGrpSpPr>
          <p:grpSpPr>
            <a:xfrm>
              <a:off x="5867400" y="685800"/>
              <a:ext cx="2896713" cy="5738789"/>
              <a:chOff x="2895600" y="1057419"/>
              <a:chExt cx="2601105" cy="5590094"/>
            </a:xfrm>
          </p:grpSpPr>
          <p:sp>
            <p:nvSpPr>
              <p:cNvPr id="190" name="Cloud 189"/>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4"/>
              <p:cNvGrpSpPr/>
              <p:nvPr/>
            </p:nvGrpSpPr>
            <p:grpSpPr>
              <a:xfrm>
                <a:off x="4210570" y="3028687"/>
                <a:ext cx="976832" cy="3289998"/>
                <a:chOff x="6071346" y="1769811"/>
                <a:chExt cx="1834000" cy="3650020"/>
              </a:xfrm>
            </p:grpSpPr>
            <p:sp>
              <p:nvSpPr>
                <p:cNvPr id="233" name="Trapezoid 23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3"/>
                <p:cNvGrpSpPr/>
                <p:nvPr/>
              </p:nvGrpSpPr>
              <p:grpSpPr>
                <a:xfrm rot="5553782">
                  <a:off x="4838212" y="3310918"/>
                  <a:ext cx="3581225" cy="613702"/>
                  <a:chOff x="3048000" y="457200"/>
                  <a:chExt cx="4876800" cy="1371600"/>
                </a:xfrm>
              </p:grpSpPr>
              <p:grpSp>
                <p:nvGrpSpPr>
                  <p:cNvPr id="90" name="Group 73"/>
                  <p:cNvGrpSpPr/>
                  <p:nvPr/>
                </p:nvGrpSpPr>
                <p:grpSpPr>
                  <a:xfrm>
                    <a:off x="3048000" y="457200"/>
                    <a:ext cx="1828800" cy="1371600"/>
                    <a:chOff x="3048000" y="457200"/>
                    <a:chExt cx="1828800" cy="1371600"/>
                  </a:xfrm>
                </p:grpSpPr>
                <p:sp>
                  <p:nvSpPr>
                    <p:cNvPr id="245" name="Block Arc 24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Block Arc 24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74"/>
                  <p:cNvGrpSpPr/>
                  <p:nvPr/>
                </p:nvGrpSpPr>
                <p:grpSpPr>
                  <a:xfrm>
                    <a:off x="4114800" y="457200"/>
                    <a:ext cx="1828800" cy="1371600"/>
                    <a:chOff x="3048000" y="457200"/>
                    <a:chExt cx="1828800" cy="1371600"/>
                  </a:xfrm>
                </p:grpSpPr>
                <p:sp>
                  <p:nvSpPr>
                    <p:cNvPr id="243" name="Block Arc 24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Block Arc 24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77"/>
                  <p:cNvGrpSpPr/>
                  <p:nvPr/>
                </p:nvGrpSpPr>
                <p:grpSpPr>
                  <a:xfrm>
                    <a:off x="5105400" y="457200"/>
                    <a:ext cx="1828800" cy="1371600"/>
                    <a:chOff x="3048000" y="457200"/>
                    <a:chExt cx="1828800" cy="1371600"/>
                  </a:xfrm>
                </p:grpSpPr>
                <p:sp>
                  <p:nvSpPr>
                    <p:cNvPr id="241" name="Block Arc 24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Block Arc 24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80"/>
                  <p:cNvGrpSpPr/>
                  <p:nvPr/>
                </p:nvGrpSpPr>
                <p:grpSpPr>
                  <a:xfrm>
                    <a:off x="6096000" y="457200"/>
                    <a:ext cx="1828800" cy="1371600"/>
                    <a:chOff x="3048000" y="457200"/>
                    <a:chExt cx="1828800" cy="1371600"/>
                  </a:xfrm>
                </p:grpSpPr>
                <p:sp>
                  <p:nvSpPr>
                    <p:cNvPr id="239" name="Block Arc 23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Block Arc 23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4" name="Group 85"/>
              <p:cNvGrpSpPr/>
              <p:nvPr/>
            </p:nvGrpSpPr>
            <p:grpSpPr>
              <a:xfrm flipH="1">
                <a:off x="3277029" y="3007479"/>
                <a:ext cx="867593" cy="3309816"/>
                <a:chOff x="6071346" y="1769811"/>
                <a:chExt cx="1834000" cy="3650020"/>
              </a:xfrm>
            </p:grpSpPr>
            <p:sp>
              <p:nvSpPr>
                <p:cNvPr id="219" name="Trapezoid 218"/>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83"/>
                <p:cNvGrpSpPr/>
                <p:nvPr/>
              </p:nvGrpSpPr>
              <p:grpSpPr>
                <a:xfrm rot="5553782">
                  <a:off x="4838212" y="3310918"/>
                  <a:ext cx="3581225" cy="613702"/>
                  <a:chOff x="3048000" y="457200"/>
                  <a:chExt cx="4876800" cy="1371600"/>
                </a:xfrm>
              </p:grpSpPr>
              <p:grpSp>
                <p:nvGrpSpPr>
                  <p:cNvPr id="96" name="Group 73"/>
                  <p:cNvGrpSpPr/>
                  <p:nvPr/>
                </p:nvGrpSpPr>
                <p:grpSpPr>
                  <a:xfrm>
                    <a:off x="3048000" y="457200"/>
                    <a:ext cx="1828800" cy="1371600"/>
                    <a:chOff x="3048000" y="457200"/>
                    <a:chExt cx="1828800" cy="1371600"/>
                  </a:xfrm>
                </p:grpSpPr>
                <p:sp>
                  <p:nvSpPr>
                    <p:cNvPr id="231" name="Block Arc 230"/>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Block Arc 23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74"/>
                  <p:cNvGrpSpPr/>
                  <p:nvPr/>
                </p:nvGrpSpPr>
                <p:grpSpPr>
                  <a:xfrm>
                    <a:off x="4114800" y="457200"/>
                    <a:ext cx="1828800" cy="1371600"/>
                    <a:chOff x="3048000" y="457200"/>
                    <a:chExt cx="1828800" cy="1371600"/>
                  </a:xfrm>
                </p:grpSpPr>
                <p:sp>
                  <p:nvSpPr>
                    <p:cNvPr id="229" name="Block Arc 228"/>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77"/>
                  <p:cNvGrpSpPr/>
                  <p:nvPr/>
                </p:nvGrpSpPr>
                <p:grpSpPr>
                  <a:xfrm>
                    <a:off x="5105400" y="457200"/>
                    <a:ext cx="1828800" cy="1371600"/>
                    <a:chOff x="3048000" y="457200"/>
                    <a:chExt cx="1828800" cy="1371600"/>
                  </a:xfrm>
                </p:grpSpPr>
                <p:sp>
                  <p:nvSpPr>
                    <p:cNvPr id="227" name="Block Arc 22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Block Arc 22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80"/>
                  <p:cNvGrpSpPr/>
                  <p:nvPr/>
                </p:nvGrpSpPr>
                <p:grpSpPr>
                  <a:xfrm>
                    <a:off x="6096000" y="457200"/>
                    <a:ext cx="1828800" cy="1371600"/>
                    <a:chOff x="3048000" y="457200"/>
                    <a:chExt cx="1828800" cy="1371600"/>
                  </a:xfrm>
                </p:grpSpPr>
                <p:sp>
                  <p:nvSpPr>
                    <p:cNvPr id="225" name="Block Arc 224"/>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Block Arc 22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02" name="Trapezoid 201"/>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02"/>
              <p:cNvGrpSpPr/>
              <p:nvPr/>
            </p:nvGrpSpPr>
            <p:grpSpPr>
              <a:xfrm>
                <a:off x="3505200" y="2759439"/>
                <a:ext cx="1395046" cy="1295400"/>
                <a:chOff x="2624682" y="2226017"/>
                <a:chExt cx="1981200" cy="2070031"/>
              </a:xfrm>
            </p:grpSpPr>
            <p:sp>
              <p:nvSpPr>
                <p:cNvPr id="215" name="Pie 214"/>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5"/>
                <p:cNvGrpSpPr/>
                <p:nvPr/>
              </p:nvGrpSpPr>
              <p:grpSpPr>
                <a:xfrm>
                  <a:off x="2743201" y="2385249"/>
                  <a:ext cx="1579657" cy="1582691"/>
                  <a:chOff x="2740939" y="2385249"/>
                  <a:chExt cx="1579657" cy="1582691"/>
                </a:xfrm>
              </p:grpSpPr>
              <p:sp>
                <p:nvSpPr>
                  <p:cNvPr id="21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19"/>
              <p:cNvGrpSpPr/>
              <p:nvPr/>
            </p:nvGrpSpPr>
            <p:grpSpPr>
              <a:xfrm rot="5400000">
                <a:off x="2285999" y="3429001"/>
                <a:ext cx="2438401" cy="914400"/>
                <a:chOff x="2624682" y="2226018"/>
                <a:chExt cx="1981200" cy="2070031"/>
              </a:xfrm>
            </p:grpSpPr>
            <p:sp>
              <p:nvSpPr>
                <p:cNvPr id="211" name="Pie 210"/>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 name="Group 5"/>
                <p:cNvGrpSpPr/>
                <p:nvPr/>
              </p:nvGrpSpPr>
              <p:grpSpPr>
                <a:xfrm>
                  <a:off x="2743201" y="2385249"/>
                  <a:ext cx="1579657" cy="1582691"/>
                  <a:chOff x="2740939" y="2385249"/>
                  <a:chExt cx="1579657" cy="1582691"/>
                </a:xfrm>
              </p:grpSpPr>
              <p:sp>
                <p:nvSpPr>
                  <p:cNvPr id="213"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Oval 204"/>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24"/>
              <p:cNvGrpSpPr/>
              <p:nvPr/>
            </p:nvGrpSpPr>
            <p:grpSpPr>
              <a:xfrm rot="11155702">
                <a:off x="3279067" y="1057419"/>
                <a:ext cx="1614668" cy="1295400"/>
                <a:chOff x="2587394" y="2007266"/>
                <a:chExt cx="1981200" cy="2070031"/>
              </a:xfrm>
              <a:solidFill>
                <a:srgbClr val="E5C569"/>
              </a:solidFill>
            </p:grpSpPr>
            <p:sp>
              <p:nvSpPr>
                <p:cNvPr id="207" name="Pie 206"/>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5" name="Group 5"/>
                <p:cNvGrpSpPr/>
                <p:nvPr/>
              </p:nvGrpSpPr>
              <p:grpSpPr>
                <a:xfrm>
                  <a:off x="2737026" y="2244349"/>
                  <a:ext cx="1585829" cy="1723591"/>
                  <a:chOff x="2734764" y="2244349"/>
                  <a:chExt cx="1585829" cy="1723591"/>
                </a:xfrm>
                <a:grpFill/>
              </p:grpSpPr>
              <p:sp>
                <p:nvSpPr>
                  <p:cNvPr id="209"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6" name="Group 204"/>
            <p:cNvGrpSpPr/>
            <p:nvPr/>
          </p:nvGrpSpPr>
          <p:grpSpPr>
            <a:xfrm>
              <a:off x="6629400" y="914400"/>
              <a:ext cx="1389357" cy="848673"/>
              <a:chOff x="2115843" y="980127"/>
              <a:chExt cx="2833039" cy="1636129"/>
            </a:xfrm>
          </p:grpSpPr>
          <p:sp>
            <p:nvSpPr>
              <p:cNvPr id="184" name="Moon 183"/>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Collate 184"/>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Flowchart: Collate 185"/>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Flowchart: Collate 186"/>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11"/>
            <p:cNvGrpSpPr/>
            <p:nvPr/>
          </p:nvGrpSpPr>
          <p:grpSpPr>
            <a:xfrm>
              <a:off x="8077200" y="4343400"/>
              <a:ext cx="719529" cy="381000"/>
              <a:chOff x="838200" y="5791200"/>
              <a:chExt cx="1710129" cy="550808"/>
            </a:xfrm>
          </p:grpSpPr>
          <p:sp>
            <p:nvSpPr>
              <p:cNvPr id="178" name="Flowchart: Magnetic Disk 177"/>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6"/>
          <p:cNvGrpSpPr/>
          <p:nvPr/>
        </p:nvGrpSpPr>
        <p:grpSpPr>
          <a:xfrm>
            <a:off x="2267262" y="2718216"/>
            <a:ext cx="762000" cy="1117066"/>
            <a:chOff x="5867400" y="685800"/>
            <a:chExt cx="2979159" cy="5738789"/>
          </a:xfrm>
        </p:grpSpPr>
        <p:grpSp>
          <p:nvGrpSpPr>
            <p:cNvPr id="109" name="Group 140"/>
            <p:cNvGrpSpPr/>
            <p:nvPr/>
          </p:nvGrpSpPr>
          <p:grpSpPr>
            <a:xfrm>
              <a:off x="5867400" y="685800"/>
              <a:ext cx="2896713" cy="5738789"/>
              <a:chOff x="2895600" y="1057419"/>
              <a:chExt cx="2601105" cy="5590094"/>
            </a:xfrm>
          </p:grpSpPr>
          <p:sp>
            <p:nvSpPr>
              <p:cNvPr id="264" name="Cloud 263"/>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84"/>
              <p:cNvGrpSpPr/>
              <p:nvPr/>
            </p:nvGrpSpPr>
            <p:grpSpPr>
              <a:xfrm>
                <a:off x="4210570" y="3028687"/>
                <a:ext cx="976832" cy="3289998"/>
                <a:chOff x="6071346" y="1769811"/>
                <a:chExt cx="1834000" cy="3650020"/>
              </a:xfrm>
            </p:grpSpPr>
            <p:sp>
              <p:nvSpPr>
                <p:cNvPr id="307" name="Trapezoid 30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3"/>
                <p:cNvGrpSpPr/>
                <p:nvPr/>
              </p:nvGrpSpPr>
              <p:grpSpPr>
                <a:xfrm rot="5553782">
                  <a:off x="4838212" y="3310918"/>
                  <a:ext cx="3581225" cy="613702"/>
                  <a:chOff x="3048000" y="457200"/>
                  <a:chExt cx="4876800" cy="1371600"/>
                </a:xfrm>
              </p:grpSpPr>
              <p:grpSp>
                <p:nvGrpSpPr>
                  <p:cNvPr id="112" name="Group 73"/>
                  <p:cNvGrpSpPr/>
                  <p:nvPr/>
                </p:nvGrpSpPr>
                <p:grpSpPr>
                  <a:xfrm>
                    <a:off x="3048000" y="457200"/>
                    <a:ext cx="1828800" cy="1371600"/>
                    <a:chOff x="3048000" y="457200"/>
                    <a:chExt cx="1828800" cy="1371600"/>
                  </a:xfrm>
                </p:grpSpPr>
                <p:sp>
                  <p:nvSpPr>
                    <p:cNvPr id="319" name="Block Arc 31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Block Arc 31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74"/>
                  <p:cNvGrpSpPr/>
                  <p:nvPr/>
                </p:nvGrpSpPr>
                <p:grpSpPr>
                  <a:xfrm>
                    <a:off x="4114800" y="457200"/>
                    <a:ext cx="1828800" cy="1371600"/>
                    <a:chOff x="3048000" y="457200"/>
                    <a:chExt cx="1828800" cy="1371600"/>
                  </a:xfrm>
                </p:grpSpPr>
                <p:sp>
                  <p:nvSpPr>
                    <p:cNvPr id="317" name="Block Arc 3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77"/>
                  <p:cNvGrpSpPr/>
                  <p:nvPr/>
                </p:nvGrpSpPr>
                <p:grpSpPr>
                  <a:xfrm>
                    <a:off x="5105400" y="457200"/>
                    <a:ext cx="1828800" cy="1371600"/>
                    <a:chOff x="3048000" y="457200"/>
                    <a:chExt cx="1828800" cy="1371600"/>
                  </a:xfrm>
                </p:grpSpPr>
                <p:sp>
                  <p:nvSpPr>
                    <p:cNvPr id="315" name="Block Arc 31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Block Arc 31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80"/>
                  <p:cNvGrpSpPr/>
                  <p:nvPr/>
                </p:nvGrpSpPr>
                <p:grpSpPr>
                  <a:xfrm>
                    <a:off x="6096000" y="457200"/>
                    <a:ext cx="1828800" cy="1371600"/>
                    <a:chOff x="3048000" y="457200"/>
                    <a:chExt cx="1828800" cy="1371600"/>
                  </a:xfrm>
                </p:grpSpPr>
                <p:sp>
                  <p:nvSpPr>
                    <p:cNvPr id="313" name="Block Arc 31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Block Arc 31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6" name="Group 85"/>
              <p:cNvGrpSpPr/>
              <p:nvPr/>
            </p:nvGrpSpPr>
            <p:grpSpPr>
              <a:xfrm flipH="1">
                <a:off x="3277029" y="3007479"/>
                <a:ext cx="867593" cy="3309816"/>
                <a:chOff x="6071346" y="1769811"/>
                <a:chExt cx="1834000" cy="3650020"/>
              </a:xfrm>
            </p:grpSpPr>
            <p:sp>
              <p:nvSpPr>
                <p:cNvPr id="293" name="Trapezoid 29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83"/>
                <p:cNvGrpSpPr/>
                <p:nvPr/>
              </p:nvGrpSpPr>
              <p:grpSpPr>
                <a:xfrm rot="5553782">
                  <a:off x="4838212" y="3310918"/>
                  <a:ext cx="3581225" cy="613702"/>
                  <a:chOff x="3048000" y="457200"/>
                  <a:chExt cx="4876800" cy="1371600"/>
                </a:xfrm>
              </p:grpSpPr>
              <p:grpSp>
                <p:nvGrpSpPr>
                  <p:cNvPr id="118" name="Group 73"/>
                  <p:cNvGrpSpPr/>
                  <p:nvPr/>
                </p:nvGrpSpPr>
                <p:grpSpPr>
                  <a:xfrm>
                    <a:off x="3048000" y="457200"/>
                    <a:ext cx="1828800" cy="1371600"/>
                    <a:chOff x="3048000" y="457200"/>
                    <a:chExt cx="1828800" cy="1371600"/>
                  </a:xfrm>
                </p:grpSpPr>
                <p:sp>
                  <p:nvSpPr>
                    <p:cNvPr id="305" name="Block Arc 30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74"/>
                  <p:cNvGrpSpPr/>
                  <p:nvPr/>
                </p:nvGrpSpPr>
                <p:grpSpPr>
                  <a:xfrm>
                    <a:off x="4114800" y="457200"/>
                    <a:ext cx="1828800" cy="1371600"/>
                    <a:chOff x="3048000" y="457200"/>
                    <a:chExt cx="1828800" cy="1371600"/>
                  </a:xfrm>
                </p:grpSpPr>
                <p:sp>
                  <p:nvSpPr>
                    <p:cNvPr id="303" name="Block Arc 30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Block Arc 30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77"/>
                  <p:cNvGrpSpPr/>
                  <p:nvPr/>
                </p:nvGrpSpPr>
                <p:grpSpPr>
                  <a:xfrm>
                    <a:off x="5105400" y="457200"/>
                    <a:ext cx="1828800" cy="1371600"/>
                    <a:chOff x="3048000" y="457200"/>
                    <a:chExt cx="1828800" cy="1371600"/>
                  </a:xfrm>
                </p:grpSpPr>
                <p:sp>
                  <p:nvSpPr>
                    <p:cNvPr id="301" name="Block Arc 30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Block Arc 30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80"/>
                  <p:cNvGrpSpPr/>
                  <p:nvPr/>
                </p:nvGrpSpPr>
                <p:grpSpPr>
                  <a:xfrm>
                    <a:off x="6096000" y="457200"/>
                    <a:ext cx="1828800" cy="1371600"/>
                    <a:chOff x="3048000" y="457200"/>
                    <a:chExt cx="1828800" cy="1371600"/>
                  </a:xfrm>
                </p:grpSpPr>
                <p:sp>
                  <p:nvSpPr>
                    <p:cNvPr id="299" name="Block Arc 29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Block Arc 29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76" name="Trapezoid 275"/>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02"/>
              <p:cNvGrpSpPr/>
              <p:nvPr/>
            </p:nvGrpSpPr>
            <p:grpSpPr>
              <a:xfrm>
                <a:off x="3505200" y="2759439"/>
                <a:ext cx="1395046" cy="1295400"/>
                <a:chOff x="2624682" y="2226017"/>
                <a:chExt cx="1981200" cy="2070031"/>
              </a:xfrm>
            </p:grpSpPr>
            <p:sp>
              <p:nvSpPr>
                <p:cNvPr id="289" name="Pie 288"/>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3" name="Group 5"/>
                <p:cNvGrpSpPr/>
                <p:nvPr/>
              </p:nvGrpSpPr>
              <p:grpSpPr>
                <a:xfrm>
                  <a:off x="2743201" y="2385249"/>
                  <a:ext cx="1579657" cy="1582691"/>
                  <a:chOff x="2740939" y="2385249"/>
                  <a:chExt cx="1579657" cy="1582691"/>
                </a:xfrm>
              </p:grpSpPr>
              <p:sp>
                <p:nvSpPr>
                  <p:cNvPr id="291"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19"/>
              <p:cNvGrpSpPr/>
              <p:nvPr/>
            </p:nvGrpSpPr>
            <p:grpSpPr>
              <a:xfrm rot="5400000">
                <a:off x="2285999" y="3429001"/>
                <a:ext cx="2438401" cy="914400"/>
                <a:chOff x="2624682" y="2226018"/>
                <a:chExt cx="1981200" cy="2070031"/>
              </a:xfrm>
            </p:grpSpPr>
            <p:sp>
              <p:nvSpPr>
                <p:cNvPr id="285" name="Pie 28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5"/>
                <p:cNvGrpSpPr/>
                <p:nvPr/>
              </p:nvGrpSpPr>
              <p:grpSpPr>
                <a:xfrm>
                  <a:off x="2743201" y="2385249"/>
                  <a:ext cx="1579657" cy="1582691"/>
                  <a:chOff x="2740939" y="2385249"/>
                  <a:chExt cx="1579657" cy="1582691"/>
                </a:xfrm>
              </p:grpSpPr>
              <p:sp>
                <p:nvSpPr>
                  <p:cNvPr id="28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9" name="Oval 278"/>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4"/>
              <p:cNvGrpSpPr/>
              <p:nvPr/>
            </p:nvGrpSpPr>
            <p:grpSpPr>
              <a:xfrm rot="11155702">
                <a:off x="3279067" y="1057419"/>
                <a:ext cx="1614668" cy="1295400"/>
                <a:chOff x="2587394" y="2007266"/>
                <a:chExt cx="1981200" cy="2070031"/>
              </a:xfrm>
              <a:solidFill>
                <a:srgbClr val="E5C569"/>
              </a:solidFill>
            </p:grpSpPr>
            <p:sp>
              <p:nvSpPr>
                <p:cNvPr id="281" name="Pie 280"/>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1" name="Group 5"/>
                <p:cNvGrpSpPr/>
                <p:nvPr/>
              </p:nvGrpSpPr>
              <p:grpSpPr>
                <a:xfrm>
                  <a:off x="2737026" y="2244349"/>
                  <a:ext cx="1585829" cy="1723591"/>
                  <a:chOff x="2734764" y="2244349"/>
                  <a:chExt cx="1585829" cy="1723591"/>
                </a:xfrm>
                <a:grpFill/>
              </p:grpSpPr>
              <p:sp>
                <p:nvSpPr>
                  <p:cNvPr id="283"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4" name="Group 204"/>
            <p:cNvGrpSpPr/>
            <p:nvPr/>
          </p:nvGrpSpPr>
          <p:grpSpPr>
            <a:xfrm>
              <a:off x="6629400" y="914400"/>
              <a:ext cx="1389357" cy="848673"/>
              <a:chOff x="2115843" y="980127"/>
              <a:chExt cx="2833039" cy="1636129"/>
            </a:xfrm>
          </p:grpSpPr>
          <p:sp>
            <p:nvSpPr>
              <p:cNvPr id="258" name="Moon 257"/>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Collate 258"/>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Flowchart: Collate 259"/>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Diamond 261"/>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11"/>
            <p:cNvGrpSpPr/>
            <p:nvPr/>
          </p:nvGrpSpPr>
          <p:grpSpPr>
            <a:xfrm>
              <a:off x="8077200" y="4343400"/>
              <a:ext cx="719529" cy="381000"/>
              <a:chOff x="838200" y="5791200"/>
              <a:chExt cx="1710129" cy="550808"/>
            </a:xfrm>
          </p:grpSpPr>
          <p:sp>
            <p:nvSpPr>
              <p:cNvPr id="252" name="Flowchart: Magnetic Disk 251"/>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Oval 250"/>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65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234" y="1686154"/>
            <a:ext cx="5290023" cy="923330"/>
          </a:xfrm>
          <a:prstGeom prst="rect">
            <a:avLst/>
          </a:prstGeom>
          <a:noFill/>
        </p:spPr>
        <p:txBody>
          <a:bodyPr wrap="square" rtlCol="0">
            <a:spAutoFit/>
          </a:bodyPr>
          <a:lstStyle/>
          <a:p>
            <a:r>
              <a:rPr lang="en-US" dirty="0">
                <a:solidFill>
                  <a:schemeClr val="bg1"/>
                </a:solidFill>
              </a:rPr>
              <a:t>Ezekiel represented the Jewish nation and particularly the city of Jerusalem. That which he was to do to his hair would also be done to Judah</a:t>
            </a:r>
          </a:p>
        </p:txBody>
      </p:sp>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Cutting and Dividing Ezekiel’s Hair</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5:1-4; 12; Isaiah 22:12; Job 1:20</a:t>
            </a:r>
          </a:p>
        </p:txBody>
      </p:sp>
      <p:sp>
        <p:nvSpPr>
          <p:cNvPr id="11" name="TextBox 10"/>
          <p:cNvSpPr txBox="1"/>
          <p:nvPr/>
        </p:nvSpPr>
        <p:spPr>
          <a:xfrm>
            <a:off x="2911150" y="769441"/>
            <a:ext cx="7473035" cy="646331"/>
          </a:xfrm>
          <a:prstGeom prst="rect">
            <a:avLst/>
          </a:prstGeom>
          <a:noFill/>
        </p:spPr>
        <p:txBody>
          <a:bodyPr wrap="square" rtlCol="0">
            <a:spAutoFit/>
          </a:bodyPr>
          <a:lstStyle/>
          <a:p>
            <a:r>
              <a:rPr lang="en-US" dirty="0">
                <a:solidFill>
                  <a:schemeClr val="bg1"/>
                </a:solidFill>
              </a:rPr>
              <a:t>“To make the head bald, or to shave or pluck the beard, was a sign of mourning among the Hebrews and many other nations” (3) </a:t>
            </a:r>
          </a:p>
        </p:txBody>
      </p:sp>
      <p:sp>
        <p:nvSpPr>
          <p:cNvPr id="8" name="Rectangle 7"/>
          <p:cNvSpPr/>
          <p:nvPr/>
        </p:nvSpPr>
        <p:spPr>
          <a:xfrm>
            <a:off x="7747876" y="3634213"/>
            <a:ext cx="3423274" cy="1631216"/>
          </a:xfrm>
          <a:prstGeom prst="rect">
            <a:avLst/>
          </a:prstGeom>
        </p:spPr>
        <p:txBody>
          <a:bodyPr wrap="square">
            <a:spAutoFit/>
          </a:bodyPr>
          <a:lstStyle/>
          <a:p>
            <a:r>
              <a:rPr lang="en-US" sz="2000" dirty="0">
                <a:solidFill>
                  <a:schemeClr val="bg1"/>
                </a:solidFill>
              </a:rPr>
              <a:t>The razor = the Babylonians who would cut Judah asunder with the sword and would be the means of bringing judgments upon them. </a:t>
            </a:r>
          </a:p>
        </p:txBody>
      </p:sp>
      <p:pic>
        <p:nvPicPr>
          <p:cNvPr id="21506" name="Picture 2" descr="https://924jeremiah.files.wordpress.com/2014/06/ezekiel-cutting-his-hair.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72" t="3189" r="23762" b="4531"/>
          <a:stretch/>
        </p:blipFill>
        <p:spPr bwMode="auto">
          <a:xfrm>
            <a:off x="4159487" y="2609484"/>
            <a:ext cx="2842448" cy="372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Third</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5:1-4; 12</a:t>
            </a:r>
          </a:p>
        </p:txBody>
      </p:sp>
      <p:sp>
        <p:nvSpPr>
          <p:cNvPr id="3" name="Rectangle 2"/>
          <p:cNvSpPr/>
          <p:nvPr/>
        </p:nvSpPr>
        <p:spPr>
          <a:xfrm>
            <a:off x="326655" y="1010107"/>
            <a:ext cx="6096000" cy="923330"/>
          </a:xfrm>
          <a:prstGeom prst="rect">
            <a:avLst/>
          </a:prstGeom>
        </p:spPr>
        <p:txBody>
          <a:bodyPr>
            <a:spAutoFit/>
          </a:bodyPr>
          <a:lstStyle/>
          <a:p>
            <a:r>
              <a:rPr lang="en-US" dirty="0">
                <a:solidFill>
                  <a:schemeClr val="bg1"/>
                </a:solidFill>
                <a:latin typeface="Calibri" panose="020F0502020204030204" pitchFamily="34" charset="0"/>
              </a:rPr>
              <a:t>Ezekiel was to burn one-third of the hair in the city, so also would one-third of Judah’s inhabitants perish in Jerusalem during its siege. </a:t>
            </a:r>
            <a:endParaRPr lang="en-US" dirty="0">
              <a:solidFill>
                <a:schemeClr val="bg1"/>
              </a:solidFill>
            </a:endParaRPr>
          </a:p>
        </p:txBody>
      </p:sp>
      <p:sp>
        <p:nvSpPr>
          <p:cNvPr id="5" name="Rectangle 4"/>
          <p:cNvSpPr/>
          <p:nvPr/>
        </p:nvSpPr>
        <p:spPr>
          <a:xfrm>
            <a:off x="5205779" y="1954271"/>
            <a:ext cx="6096000" cy="923330"/>
          </a:xfrm>
          <a:prstGeom prst="rect">
            <a:avLst/>
          </a:prstGeom>
        </p:spPr>
        <p:txBody>
          <a:bodyPr>
            <a:spAutoFit/>
          </a:bodyPr>
          <a:lstStyle/>
          <a:p>
            <a:r>
              <a:rPr lang="en-US" dirty="0">
                <a:solidFill>
                  <a:schemeClr val="bg1"/>
                </a:solidFill>
                <a:latin typeface="Calibri" panose="020F0502020204030204" pitchFamily="34" charset="0"/>
              </a:rPr>
              <a:t>The third of the hair Ezekiel cut with a knife represented the people who would be destroyed by the sword in the environs of Jerusalem. </a:t>
            </a:r>
            <a:endParaRPr lang="en-US" dirty="0">
              <a:solidFill>
                <a:schemeClr val="bg1"/>
              </a:solidFill>
            </a:endParaRPr>
          </a:p>
        </p:txBody>
      </p:sp>
      <p:sp>
        <p:nvSpPr>
          <p:cNvPr id="7" name="Rectangle 6"/>
          <p:cNvSpPr/>
          <p:nvPr/>
        </p:nvSpPr>
        <p:spPr>
          <a:xfrm>
            <a:off x="4898571" y="3803339"/>
            <a:ext cx="6487183" cy="1477328"/>
          </a:xfrm>
          <a:prstGeom prst="rect">
            <a:avLst/>
          </a:prstGeom>
        </p:spPr>
        <p:txBody>
          <a:bodyPr wrap="square">
            <a:spAutoFit/>
          </a:bodyPr>
          <a:lstStyle/>
          <a:p>
            <a:r>
              <a:rPr lang="en-US" dirty="0">
                <a:solidFill>
                  <a:schemeClr val="bg1"/>
                </a:solidFill>
                <a:latin typeface="Calibri" panose="020F0502020204030204" pitchFamily="34" charset="0"/>
              </a:rPr>
              <a:t>The third that was scattered in the wind = those who would be taken captive and scattered far from their homeland.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Sword drawn after them who would be scattered = those hairs Ezekiel bound to his skirts and later cast into the fire. </a:t>
            </a:r>
            <a:endParaRPr lang="en-US" dirty="0">
              <a:solidFill>
                <a:schemeClr val="bg1"/>
              </a:solidFill>
            </a:endParaRPr>
          </a:p>
        </p:txBody>
      </p:sp>
      <p:sp>
        <p:nvSpPr>
          <p:cNvPr id="9" name="Rectangle 8"/>
          <p:cNvSpPr/>
          <p:nvPr/>
        </p:nvSpPr>
        <p:spPr>
          <a:xfrm>
            <a:off x="3374655" y="5883239"/>
            <a:ext cx="4218140" cy="800219"/>
          </a:xfrm>
          <a:prstGeom prst="rect">
            <a:avLst/>
          </a:prstGeom>
        </p:spPr>
        <p:txBody>
          <a:bodyPr wrap="square">
            <a:spAutoFit/>
          </a:bodyPr>
          <a:lstStyle/>
          <a:p>
            <a:r>
              <a:rPr lang="en-US" sz="2800" dirty="0">
                <a:solidFill>
                  <a:srgbClr val="FFFF00"/>
                </a:solidFill>
                <a:latin typeface="Calibri" panose="020F0502020204030204" pitchFamily="34" charset="0"/>
              </a:rPr>
              <a:t>However: </a:t>
            </a:r>
            <a:r>
              <a:rPr lang="en-US" dirty="0">
                <a:solidFill>
                  <a:srgbClr val="FFFF00"/>
                </a:solidFill>
                <a:latin typeface="Calibri" panose="020F0502020204030204" pitchFamily="34" charset="0"/>
              </a:rPr>
              <a:t>Some of Judah would escape because of the Lord’s promise.</a:t>
            </a:r>
            <a:endParaRPr lang="en-US" dirty="0">
              <a:solidFill>
                <a:srgbClr val="FFFF00"/>
              </a:solidFill>
            </a:endParaRPr>
          </a:p>
        </p:txBody>
      </p:sp>
      <p:pic>
        <p:nvPicPr>
          <p:cNvPr id="22530" name="Picture 2" descr="http://sethbartal.typepad.com/.a/6a01538fc6256d970b016300a60375970d-500wi"/>
          <p:cNvPicPr>
            <a:picLocks noChangeAspect="1" noChangeArrowheads="1"/>
          </p:cNvPicPr>
          <p:nvPr/>
        </p:nvPicPr>
        <p:blipFill rotWithShape="1">
          <a:blip r:embed="rId3">
            <a:extLst>
              <a:ext uri="{28A0092B-C50C-407E-A947-70E740481C1C}">
                <a14:useLocalDpi xmlns:a14="http://schemas.microsoft.com/office/drawing/2010/main" val="0"/>
              </a:ext>
            </a:extLst>
          </a:blip>
          <a:srcRect l="9242" t="3685" r="4500" b="9386"/>
          <a:stretch/>
        </p:blipFill>
        <p:spPr bwMode="auto">
          <a:xfrm>
            <a:off x="1063255" y="2445488"/>
            <a:ext cx="2275367" cy="294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4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“Whorish Heart”</a:t>
            </a: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(1)</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6:9</a:t>
            </a:r>
          </a:p>
        </p:txBody>
      </p:sp>
      <p:sp>
        <p:nvSpPr>
          <p:cNvPr id="3" name="Rectangle 2"/>
          <p:cNvSpPr/>
          <p:nvPr/>
        </p:nvSpPr>
        <p:spPr>
          <a:xfrm>
            <a:off x="5785062" y="3892928"/>
            <a:ext cx="6096000" cy="2862322"/>
          </a:xfrm>
          <a:prstGeom prst="rect">
            <a:avLst/>
          </a:prstGeom>
        </p:spPr>
        <p:txBody>
          <a:bodyPr>
            <a:spAutoFit/>
          </a:bodyPr>
          <a:lstStyle/>
          <a:p>
            <a:r>
              <a:rPr lang="en-US" dirty="0">
                <a:solidFill>
                  <a:schemeClr val="bg1"/>
                </a:solidFill>
              </a:rPr>
              <a:t> “There are unfortunately millions today who prostrate themselves before images of gold and silver and wood and stone and clay. But the idolatry we are most concerned with here is the conscious worshipping of still other gods. Some are of metal and plush and chrome, of wood and stone and fabrics.</a:t>
            </a:r>
          </a:p>
          <a:p>
            <a:endParaRPr lang="en-US" dirty="0">
              <a:solidFill>
                <a:schemeClr val="bg1"/>
              </a:solidFill>
            </a:endParaRPr>
          </a:p>
          <a:p>
            <a:r>
              <a:rPr lang="en-US" dirty="0">
                <a:solidFill>
                  <a:schemeClr val="bg1"/>
                </a:solidFill>
              </a:rPr>
              <a:t>They are not in the image of God or of man, but are developed to give man comfort and enjoyment, to satisfy his wants, ambitions, passions and desires. Some are in no physical form at all, but are intangible.” (4)</a:t>
            </a:r>
          </a:p>
        </p:txBody>
      </p:sp>
      <p:sp>
        <p:nvSpPr>
          <p:cNvPr id="4" name="Rectangle 3"/>
          <p:cNvSpPr/>
          <p:nvPr/>
        </p:nvSpPr>
        <p:spPr>
          <a:xfrm>
            <a:off x="4674636" y="694691"/>
            <a:ext cx="3063274" cy="369332"/>
          </a:xfrm>
          <a:prstGeom prst="rect">
            <a:avLst/>
          </a:prstGeom>
        </p:spPr>
        <p:txBody>
          <a:bodyPr wrap="none">
            <a:spAutoFit/>
          </a:bodyPr>
          <a:lstStyle/>
          <a:p>
            <a:r>
              <a:rPr lang="en-US" dirty="0">
                <a:solidFill>
                  <a:schemeClr val="bg1"/>
                </a:solidFill>
              </a:rPr>
              <a:t>The idolatry practiced by Israel</a:t>
            </a:r>
            <a:endParaRPr lang="en-US" dirty="0"/>
          </a:p>
        </p:txBody>
      </p:sp>
      <p:sp>
        <p:nvSpPr>
          <p:cNvPr id="8" name="Rectangle 7"/>
          <p:cNvSpPr/>
          <p:nvPr/>
        </p:nvSpPr>
        <p:spPr>
          <a:xfrm>
            <a:off x="401383" y="1084857"/>
            <a:ext cx="6096000" cy="2031325"/>
          </a:xfrm>
          <a:prstGeom prst="rect">
            <a:avLst/>
          </a:prstGeom>
        </p:spPr>
        <p:txBody>
          <a:bodyPr>
            <a:spAutoFit/>
          </a:bodyPr>
          <a:lstStyle/>
          <a:p>
            <a:r>
              <a:rPr lang="en-US" dirty="0">
                <a:solidFill>
                  <a:schemeClr val="bg1"/>
                </a:solidFill>
                <a:latin typeface="Calibri" panose="020F0502020204030204" pitchFamily="34" charset="0"/>
              </a:rPr>
              <a:t>Judah worshiped strange gods because they put their trust in the power of men and earthly governments instead of in Jehovah and righteousness as the solution to human happiness and welfare.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Modern idolatry is essentially the same as ancient idolatry, though the outward form has changed.</a:t>
            </a: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979" y="2406620"/>
            <a:ext cx="1080083" cy="1419123"/>
          </a:xfrm>
          <a:prstGeom prst="rect">
            <a:avLst/>
          </a:prstGeom>
        </p:spPr>
      </p:pic>
      <p:pic>
        <p:nvPicPr>
          <p:cNvPr id="23554" name="Picture 2" descr="http://www.likeateam.com/wp-content/uploads/2012/10/worshiping-the-idol-of-tradition-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136" y="345243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a:t>
            </a:r>
            <a:r>
              <a:rPr lang="en-US" sz="4400" dirty="0">
                <a:solidFill>
                  <a:schemeClr val="bg1"/>
                </a:solidFill>
              </a:rPr>
              <a:t>Not the Sounding Again of the Mountains”</a:t>
            </a:r>
          </a:p>
          <a:p>
            <a:pPr algn="ctr"/>
            <a:endParaRPr lang="en-US" sz="4400" dirty="0">
              <a:solidFill>
                <a:schemeClr val="bg1"/>
              </a:solidFill>
              <a:latin typeface="Abadi" panose="020B0604020104020204" pitchFamily="34" charset="0"/>
            </a:endParaRPr>
          </a:p>
        </p:txBody>
      </p:sp>
      <p:sp>
        <p:nvSpPr>
          <p:cNvPr id="2" name="TextBox 1"/>
          <p:cNvSpPr txBox="1"/>
          <p:nvPr/>
        </p:nvSpPr>
        <p:spPr>
          <a:xfrm>
            <a:off x="11171150" y="6488668"/>
            <a:ext cx="1020850" cy="369332"/>
          </a:xfrm>
          <a:prstGeom prst="rect">
            <a:avLst/>
          </a:prstGeom>
          <a:noFill/>
        </p:spPr>
        <p:txBody>
          <a:bodyPr wrap="square" rtlCol="0">
            <a:spAutoFit/>
          </a:bodyPr>
          <a:lstStyle/>
          <a:p>
            <a:pPr algn="r"/>
            <a:r>
              <a:rPr lang="en-US" dirty="0">
                <a:solidFill>
                  <a:schemeClr val="bg1"/>
                </a:solidFill>
              </a:rPr>
              <a:t>(2)</a:t>
            </a:r>
          </a:p>
        </p:txBody>
      </p:sp>
      <p:sp>
        <p:nvSpPr>
          <p:cNvPr id="48" name="TextBox 47"/>
          <p:cNvSpPr txBox="1"/>
          <p:nvPr/>
        </p:nvSpPr>
        <p:spPr>
          <a:xfrm>
            <a:off x="-1" y="6488668"/>
            <a:ext cx="4674637" cy="369332"/>
          </a:xfrm>
          <a:prstGeom prst="rect">
            <a:avLst/>
          </a:prstGeom>
          <a:noFill/>
        </p:spPr>
        <p:txBody>
          <a:bodyPr wrap="square" rtlCol="0">
            <a:spAutoFit/>
          </a:bodyPr>
          <a:lstStyle/>
          <a:p>
            <a:r>
              <a:rPr lang="en-US" dirty="0">
                <a:solidFill>
                  <a:schemeClr val="bg1"/>
                </a:solidFill>
              </a:rPr>
              <a:t>Ezekiel 7:7-8, 20</a:t>
            </a:r>
          </a:p>
        </p:txBody>
      </p:sp>
      <p:sp>
        <p:nvSpPr>
          <p:cNvPr id="4" name="Rectangle 3"/>
          <p:cNvSpPr/>
          <p:nvPr/>
        </p:nvSpPr>
        <p:spPr>
          <a:xfrm>
            <a:off x="4226766" y="788115"/>
            <a:ext cx="4093428" cy="369332"/>
          </a:xfrm>
          <a:prstGeom prst="rect">
            <a:avLst/>
          </a:prstGeom>
        </p:spPr>
        <p:txBody>
          <a:bodyPr wrap="none">
            <a:spAutoFit/>
          </a:bodyPr>
          <a:lstStyle/>
          <a:p>
            <a:r>
              <a:rPr lang="en-US" dirty="0">
                <a:solidFill>
                  <a:schemeClr val="bg1"/>
                </a:solidFill>
              </a:rPr>
              <a:t>The impending destruction of Jerusalem.</a:t>
            </a:r>
          </a:p>
        </p:txBody>
      </p:sp>
      <p:sp>
        <p:nvSpPr>
          <p:cNvPr id="8" name="Rectangle 7"/>
          <p:cNvSpPr/>
          <p:nvPr/>
        </p:nvSpPr>
        <p:spPr>
          <a:xfrm>
            <a:off x="401383" y="1644694"/>
            <a:ext cx="6096000" cy="1754326"/>
          </a:xfrm>
          <a:prstGeom prst="rect">
            <a:avLst/>
          </a:prstGeom>
        </p:spPr>
        <p:txBody>
          <a:bodyPr>
            <a:spAutoFit/>
          </a:bodyPr>
          <a:lstStyle/>
          <a:p>
            <a:r>
              <a:rPr lang="en-US" dirty="0">
                <a:solidFill>
                  <a:schemeClr val="bg1"/>
                </a:solidFill>
              </a:rPr>
              <a:t>“The hostile troops are advancing! Ye hear a </a:t>
            </a:r>
            <a:r>
              <a:rPr lang="en-US" i="1" dirty="0">
                <a:solidFill>
                  <a:schemeClr val="bg1"/>
                </a:solidFill>
              </a:rPr>
              <a:t>sound,</a:t>
            </a:r>
            <a:r>
              <a:rPr lang="en-US" dirty="0">
                <a:solidFill>
                  <a:schemeClr val="bg1"/>
                </a:solidFill>
              </a:rPr>
              <a:t> a </a:t>
            </a:r>
            <a:r>
              <a:rPr lang="en-US" i="1" dirty="0">
                <a:solidFill>
                  <a:schemeClr val="bg1"/>
                </a:solidFill>
              </a:rPr>
              <a:t>tumultuous noise;</a:t>
            </a:r>
            <a:r>
              <a:rPr lang="en-US" dirty="0">
                <a:solidFill>
                  <a:schemeClr val="bg1"/>
                </a:solidFill>
              </a:rPr>
              <a:t> do not suppose that this proceeds from festivals upon </a:t>
            </a:r>
            <a:r>
              <a:rPr lang="en-US" i="1" dirty="0">
                <a:solidFill>
                  <a:schemeClr val="bg1"/>
                </a:solidFill>
              </a:rPr>
              <a:t>the mountains;</a:t>
            </a:r>
            <a:r>
              <a:rPr lang="en-US" dirty="0">
                <a:solidFill>
                  <a:schemeClr val="bg1"/>
                </a:solidFill>
              </a:rPr>
              <a:t> from the joy of </a:t>
            </a:r>
            <a:r>
              <a:rPr lang="en-US" i="1" dirty="0">
                <a:solidFill>
                  <a:schemeClr val="bg1"/>
                </a:solidFill>
              </a:rPr>
              <a:t>harvestmen,</a:t>
            </a:r>
            <a:r>
              <a:rPr lang="en-US" dirty="0">
                <a:solidFill>
                  <a:schemeClr val="bg1"/>
                </a:solidFill>
              </a:rPr>
              <a:t> or the </a:t>
            </a:r>
            <a:r>
              <a:rPr lang="en-US" dirty="0" err="1">
                <a:solidFill>
                  <a:schemeClr val="bg1"/>
                </a:solidFill>
              </a:rPr>
              <a:t>treaders</a:t>
            </a:r>
            <a:r>
              <a:rPr lang="en-US" dirty="0">
                <a:solidFill>
                  <a:schemeClr val="bg1"/>
                </a:solidFill>
              </a:rPr>
              <a:t> of the </a:t>
            </a:r>
            <a:r>
              <a:rPr lang="en-US" i="1" dirty="0">
                <a:solidFill>
                  <a:schemeClr val="bg1"/>
                </a:solidFill>
              </a:rPr>
              <a:t>wine-press.</a:t>
            </a:r>
          </a:p>
          <a:p>
            <a:endParaRPr lang="en-US" i="1" dirty="0">
              <a:solidFill>
                <a:schemeClr val="bg1"/>
              </a:solidFill>
            </a:endParaRPr>
          </a:p>
          <a:p>
            <a:r>
              <a:rPr lang="en-US" dirty="0">
                <a:solidFill>
                  <a:schemeClr val="bg1"/>
                </a:solidFill>
              </a:rPr>
              <a:t>[Great rejoicing was common at harvest time.]</a:t>
            </a:r>
          </a:p>
        </p:txBody>
      </p:sp>
      <p:sp>
        <p:nvSpPr>
          <p:cNvPr id="5" name="Rectangle 4"/>
          <p:cNvSpPr/>
          <p:nvPr/>
        </p:nvSpPr>
        <p:spPr>
          <a:xfrm>
            <a:off x="5585575" y="3743514"/>
            <a:ext cx="6096000" cy="1200329"/>
          </a:xfrm>
          <a:prstGeom prst="rect">
            <a:avLst/>
          </a:prstGeom>
        </p:spPr>
        <p:txBody>
          <a:bodyPr>
            <a:spAutoFit/>
          </a:bodyPr>
          <a:lstStyle/>
          <a:p>
            <a:r>
              <a:rPr lang="en-US" dirty="0">
                <a:solidFill>
                  <a:schemeClr val="bg1"/>
                </a:solidFill>
              </a:rPr>
              <a:t>It is the </a:t>
            </a:r>
            <a:r>
              <a:rPr lang="en-US" i="1" dirty="0">
                <a:solidFill>
                  <a:schemeClr val="bg1"/>
                </a:solidFill>
              </a:rPr>
              <a:t>noise</a:t>
            </a:r>
            <a:r>
              <a:rPr lang="en-US" dirty="0">
                <a:solidFill>
                  <a:schemeClr val="bg1"/>
                </a:solidFill>
              </a:rPr>
              <a:t> of those by whom ye and your country are to fall; … and not the reverberation of sound, or reflected sound, or </a:t>
            </a:r>
            <a:r>
              <a:rPr lang="en-US" i="1" dirty="0">
                <a:solidFill>
                  <a:schemeClr val="bg1"/>
                </a:solidFill>
              </a:rPr>
              <a:t>reechoing</a:t>
            </a:r>
            <a:r>
              <a:rPr lang="en-US" dirty="0">
                <a:solidFill>
                  <a:schemeClr val="bg1"/>
                </a:solidFill>
              </a:rPr>
              <a:t> from the mountains. ‘Now will I shortly pour out,’ Here they come!” </a:t>
            </a:r>
          </a:p>
        </p:txBody>
      </p:sp>
      <p:sp>
        <p:nvSpPr>
          <p:cNvPr id="11" name="Rectangle 10"/>
          <p:cNvSpPr/>
          <p:nvPr/>
        </p:nvSpPr>
        <p:spPr>
          <a:xfrm>
            <a:off x="3997027" y="5427030"/>
            <a:ext cx="6096000" cy="1200329"/>
          </a:xfrm>
          <a:prstGeom prst="rect">
            <a:avLst/>
          </a:prstGeom>
        </p:spPr>
        <p:txBody>
          <a:bodyPr>
            <a:spAutoFit/>
          </a:bodyPr>
          <a:lstStyle/>
          <a:p>
            <a:r>
              <a:rPr lang="en-US" dirty="0">
                <a:solidFill>
                  <a:schemeClr val="bg1"/>
                </a:solidFill>
              </a:rPr>
              <a:t>Ornament = The temple, the most beautiful ornament of Jerusalem. The temple will be despoiled and desecrated by conquerors because the people had despoiled and spiritually desecrated it with their idols.</a:t>
            </a:r>
          </a:p>
        </p:txBody>
      </p:sp>
      <p:pic>
        <p:nvPicPr>
          <p:cNvPr id="24578" name="Picture 2" descr="http://www.revelation-today.com/JerusDestr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761" y="1267878"/>
            <a:ext cx="28575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preteristarchive.com/JewishWars/images/churban/destruction_comple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877" y="3399020"/>
            <a:ext cx="3105273" cy="212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9611</Words>
  <Application>Microsoft Office PowerPoint</Application>
  <PresentationFormat>Widescreen</PresentationFormat>
  <Paragraphs>599</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Engravers MT</vt:lpstr>
      <vt:lpstr>Calibri Light</vt:lpstr>
      <vt:lpstr>Calibri</vt:lpstr>
      <vt:lpstr>Arial</vt:lpstr>
      <vt:lpstr>Abadi</vt:lpstr>
      <vt:lpstr>Palatino</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79</cp:revision>
  <dcterms:created xsi:type="dcterms:W3CDTF">2016-04-12T12:41:09Z</dcterms:created>
  <dcterms:modified xsi:type="dcterms:W3CDTF">2020-11-17T00:02:19Z</dcterms:modified>
</cp:coreProperties>
</file>