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62" r:id="rId4"/>
    <p:sldId id="260" r:id="rId5"/>
    <p:sldId id="264" r:id="rId6"/>
    <p:sldId id="265" r:id="rId7"/>
    <p:sldId id="267" r:id="rId8"/>
    <p:sldId id="269" r:id="rId9"/>
    <p:sldId id="270" r:id="rId10"/>
    <p:sldId id="268" r:id="rId11"/>
    <p:sldId id="272" r:id="rId12"/>
    <p:sldId id="271" r:id="rId13"/>
    <p:sldId id="273" r:id="rId14"/>
    <p:sldId id="274" r:id="rId15"/>
    <p:sldId id="258" r:id="rId16"/>
    <p:sldId id="259" r:id="rId17"/>
    <p:sldId id="266"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alatino" pitchFamily="2" charset="0"/>
      <p:regular r:id="rId25"/>
    </p:embeddedFont>
    <p:embeddedFont>
      <p:font typeface="Trebuchet MS" panose="020B0603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32519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20494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0445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41538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313929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19179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00274F-512E-46EF-B5FC-AD57C2576CD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63499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0274F-512E-46EF-B5FC-AD57C2576CD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80451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0274F-512E-46EF-B5FC-AD57C2576CD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351561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3187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71618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0274F-512E-46EF-B5FC-AD57C2576CD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F07AF-3224-4144-86B2-C86795F6CE00}" type="slidenum">
              <a:rPr lang="en-US" smtClean="0"/>
              <a:t>‹#›</a:t>
            </a:fld>
            <a:endParaRPr lang="en-US"/>
          </a:p>
        </p:txBody>
      </p:sp>
    </p:spTree>
    <p:extLst>
      <p:ext uri="{BB962C8B-B14F-4D97-AF65-F5344CB8AC3E}">
        <p14:creationId xmlns:p14="http://schemas.microsoft.com/office/powerpoint/2010/main" val="264065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589314" cy="369332"/>
          </a:xfrm>
          <a:prstGeom prst="rect">
            <a:avLst/>
          </a:prstGeom>
          <a:noFill/>
        </p:spPr>
        <p:txBody>
          <a:bodyPr wrap="square" rtlCol="0">
            <a:spAutoFit/>
          </a:bodyPr>
          <a:lstStyle/>
          <a:p>
            <a:r>
              <a:rPr lang="en-US" dirty="0">
                <a:solidFill>
                  <a:schemeClr val="bg1"/>
                </a:solidFill>
              </a:rPr>
              <a:t>Lesson 143</a:t>
            </a:r>
          </a:p>
        </p:txBody>
      </p:sp>
      <p:sp>
        <p:nvSpPr>
          <p:cNvPr id="6" name="TextBox 5"/>
          <p:cNvSpPr txBox="1"/>
          <p:nvPr/>
        </p:nvSpPr>
        <p:spPr>
          <a:xfrm>
            <a:off x="0" y="1066800"/>
            <a:ext cx="12192000" cy="2123658"/>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Watchmen and Shepherds</a:t>
            </a:r>
          </a:p>
          <a:p>
            <a:pPr algn="ctr"/>
            <a:r>
              <a:rPr lang="en-US" sz="6600" dirty="0">
                <a:solidFill>
                  <a:schemeClr val="bg1"/>
                </a:solidFill>
                <a:latin typeface="Trebuchet MS" panose="020B0603020202020204" pitchFamily="34" charset="0"/>
              </a:rPr>
              <a:t>Ezekiel 33-36</a:t>
            </a:r>
          </a:p>
        </p:txBody>
      </p:sp>
      <p:sp>
        <p:nvSpPr>
          <p:cNvPr id="2" name="Rectangle 1"/>
          <p:cNvSpPr/>
          <p:nvPr/>
        </p:nvSpPr>
        <p:spPr>
          <a:xfrm>
            <a:off x="4125210" y="3751549"/>
            <a:ext cx="4262705" cy="646331"/>
          </a:xfrm>
          <a:prstGeom prst="rect">
            <a:avLst/>
          </a:prstGeom>
        </p:spPr>
        <p:txBody>
          <a:bodyPr wrap="none">
            <a:spAutoFit/>
          </a:bodyPr>
          <a:lstStyle/>
          <a:p>
            <a:r>
              <a:rPr lang="en-US" i="1" dirty="0">
                <a:solidFill>
                  <a:schemeClr val="bg1"/>
                </a:solidFill>
                <a:latin typeface="Palatino"/>
              </a:rPr>
              <a:t>…Jesus </a:t>
            </a:r>
            <a:r>
              <a:rPr lang="en-US" i="1" dirty="0" err="1">
                <a:solidFill>
                  <a:schemeClr val="bg1"/>
                </a:solidFill>
                <a:latin typeface="Palatino"/>
              </a:rPr>
              <a:t>saith</a:t>
            </a:r>
            <a:r>
              <a:rPr lang="en-US" i="1" dirty="0">
                <a:solidFill>
                  <a:schemeClr val="bg1"/>
                </a:solidFill>
                <a:latin typeface="Palatino"/>
              </a:rPr>
              <a:t> unto him, Feed my sheep.</a:t>
            </a:r>
          </a:p>
          <a:p>
            <a:r>
              <a:rPr lang="en-US" i="1" dirty="0">
                <a:solidFill>
                  <a:schemeClr val="bg1"/>
                </a:solidFill>
                <a:latin typeface="Palatino"/>
              </a:rPr>
              <a:t>John 21:17</a:t>
            </a:r>
            <a:endParaRPr lang="en-US" i="1" dirty="0">
              <a:solidFill>
                <a:schemeClr val="bg1"/>
              </a:solidFill>
            </a:endParaRPr>
          </a:p>
        </p:txBody>
      </p:sp>
      <p:grpSp>
        <p:nvGrpSpPr>
          <p:cNvPr id="5" name="Group 4"/>
          <p:cNvGrpSpPr/>
          <p:nvPr/>
        </p:nvGrpSpPr>
        <p:grpSpPr>
          <a:xfrm>
            <a:off x="9252373" y="2479749"/>
            <a:ext cx="2435016" cy="3481439"/>
            <a:chOff x="9252373" y="2479749"/>
            <a:chExt cx="2435016" cy="3481439"/>
          </a:xfrm>
        </p:grpSpPr>
        <p:grpSp>
          <p:nvGrpSpPr>
            <p:cNvPr id="51" name="Group 119"/>
            <p:cNvGrpSpPr/>
            <p:nvPr/>
          </p:nvGrpSpPr>
          <p:grpSpPr>
            <a:xfrm>
              <a:off x="9252373" y="2479749"/>
              <a:ext cx="1412353" cy="3481439"/>
              <a:chOff x="5562600" y="0"/>
              <a:chExt cx="2577059" cy="6767743"/>
            </a:xfrm>
          </p:grpSpPr>
          <p:sp>
            <p:nvSpPr>
              <p:cNvPr id="56" name="Oval 55"/>
              <p:cNvSpPr/>
              <p:nvPr/>
            </p:nvSpPr>
            <p:spPr>
              <a:xfrm rot="19690278">
                <a:off x="6904515" y="5802988"/>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67050">
                <a:off x="6243940" y="5820179"/>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5943600" y="4800600"/>
                <a:ext cx="1828800" cy="1447800"/>
              </a:xfrm>
              <a:prstGeom prst="trapezoid">
                <a:avLst>
                  <a:gd name="adj" fmla="val 1361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53421" y="3657705"/>
                <a:ext cx="486238" cy="7836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562600" y="3680889"/>
                <a:ext cx="486238" cy="7836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102191">
                <a:off x="7126288" y="2086136"/>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327004">
                <a:off x="5755966" y="2057400"/>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5949476" y="2125276"/>
                <a:ext cx="1805421" cy="3818324"/>
              </a:xfrm>
              <a:prstGeom prst="trapezoid">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54664" y="3886196"/>
                <a:ext cx="1383321" cy="318948"/>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2"/>
              <p:cNvGrpSpPr/>
              <p:nvPr/>
            </p:nvGrpSpPr>
            <p:grpSpPr>
              <a:xfrm>
                <a:off x="6248400" y="1905000"/>
                <a:ext cx="1295400" cy="2756941"/>
                <a:chOff x="5410200" y="838200"/>
                <a:chExt cx="2057400" cy="4038600"/>
              </a:xfrm>
            </p:grpSpPr>
            <p:sp>
              <p:nvSpPr>
                <p:cNvPr id="92" name="Trapezoid 50"/>
                <p:cNvSpPr/>
                <p:nvPr/>
              </p:nvSpPr>
              <p:spPr>
                <a:xfrm>
                  <a:off x="5410200" y="1600200"/>
                  <a:ext cx="914400" cy="3276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5562600" y="1752600"/>
                  <a:ext cx="914400" cy="27432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45"/>
                <p:cNvGrpSpPr/>
                <p:nvPr/>
              </p:nvGrpSpPr>
              <p:grpSpPr>
                <a:xfrm>
                  <a:off x="5486400" y="838200"/>
                  <a:ext cx="1981200" cy="2070031"/>
                  <a:chOff x="2624682" y="2226017"/>
                  <a:chExt cx="1981200" cy="2070031"/>
                </a:xfrm>
              </p:grpSpPr>
              <p:sp>
                <p:nvSpPr>
                  <p:cNvPr id="95" name="Pie 94"/>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6" name="Group 5"/>
                  <p:cNvGrpSpPr/>
                  <p:nvPr/>
                </p:nvGrpSpPr>
                <p:grpSpPr>
                  <a:xfrm>
                    <a:off x="2743200" y="2438400"/>
                    <a:ext cx="1683225" cy="1529540"/>
                    <a:chOff x="2740938" y="2438400"/>
                    <a:chExt cx="1683225" cy="1529540"/>
                  </a:xfrm>
                </p:grpSpPr>
                <p:sp>
                  <p:nvSpPr>
                    <p:cNvPr id="97" name="Moon 3"/>
                    <p:cNvSpPr/>
                    <p:nvPr/>
                  </p:nvSpPr>
                  <p:spPr>
                    <a:xfrm rot="16200000">
                      <a:off x="2905503" y="2449280"/>
                      <a:ext cx="1354095" cy="1683225"/>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49"/>
                    <p:cNvSpPr/>
                    <p:nvPr/>
                  </p:nvSpPr>
                  <p:spPr>
                    <a:xfrm rot="16200000">
                      <a:off x="3009901" y="2171700"/>
                      <a:ext cx="1066800" cy="1600199"/>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70"/>
              <p:cNvGrpSpPr/>
              <p:nvPr/>
            </p:nvGrpSpPr>
            <p:grpSpPr>
              <a:xfrm>
                <a:off x="5943600" y="5486400"/>
                <a:ext cx="1752600" cy="533400"/>
                <a:chOff x="381000" y="1600200"/>
                <a:chExt cx="9069049" cy="2819400"/>
              </a:xfrm>
            </p:grpSpPr>
            <p:grpSp>
              <p:nvGrpSpPr>
                <p:cNvPr id="78"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88"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84" name="Down Arrow Callout 77"/>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wn Arrow Callout 78"/>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wn Arrow Callout 85"/>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wn Arrow Callout 86"/>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Flowchart: Summing Junction 79"/>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81"/>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87"/>
              <p:cNvGrpSpPr/>
              <p:nvPr/>
            </p:nvGrpSpPr>
            <p:grpSpPr>
              <a:xfrm>
                <a:off x="5867400" y="0"/>
                <a:ext cx="2057400" cy="2362200"/>
                <a:chOff x="3048000" y="381000"/>
                <a:chExt cx="1365913" cy="1219199"/>
              </a:xfrm>
            </p:grpSpPr>
            <p:sp>
              <p:nvSpPr>
                <p:cNvPr id="68" name="Oval 67"/>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76600" y="838200"/>
                  <a:ext cx="914400" cy="152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2"/>
                <p:cNvGrpSpPr/>
                <p:nvPr/>
              </p:nvGrpSpPr>
              <p:grpSpPr>
                <a:xfrm>
                  <a:off x="3048000" y="381000"/>
                  <a:ext cx="1365913" cy="712342"/>
                  <a:chOff x="5207746" y="545873"/>
                  <a:chExt cx="1365913" cy="712342"/>
                </a:xfrm>
              </p:grpSpPr>
              <p:sp>
                <p:nvSpPr>
                  <p:cNvPr id="71" name="Moon 70"/>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0" name="Freeform 99"/>
            <p:cNvSpPr/>
            <p:nvPr/>
          </p:nvSpPr>
          <p:spPr>
            <a:xfrm rot="19519485">
              <a:off x="9673678" y="3191999"/>
              <a:ext cx="2013711" cy="2525703"/>
            </a:xfrm>
            <a:custGeom>
              <a:avLst/>
              <a:gdLst>
                <a:gd name="connsiteX0" fmla="*/ 0 w 2372497"/>
                <a:gd name="connsiteY0" fmla="*/ 2026508 h 2133600"/>
                <a:gd name="connsiteX1" fmla="*/ 0 w 2372497"/>
                <a:gd name="connsiteY1" fmla="*/ 2026508 h 2133600"/>
                <a:gd name="connsiteX2" fmla="*/ 8237 w 2372497"/>
                <a:gd name="connsiteY2" fmla="*/ 2108886 h 2133600"/>
                <a:gd name="connsiteX3" fmla="*/ 32951 w 2372497"/>
                <a:gd name="connsiteY3" fmla="*/ 2117124 h 2133600"/>
                <a:gd name="connsiteX4" fmla="*/ 57664 w 2372497"/>
                <a:gd name="connsiteY4" fmla="*/ 2133600 h 2133600"/>
                <a:gd name="connsiteX5" fmla="*/ 156518 w 2372497"/>
                <a:gd name="connsiteY5" fmla="*/ 2125362 h 2133600"/>
                <a:gd name="connsiteX6" fmla="*/ 181232 w 2372497"/>
                <a:gd name="connsiteY6" fmla="*/ 2067697 h 2133600"/>
                <a:gd name="connsiteX7" fmla="*/ 205946 w 2372497"/>
                <a:gd name="connsiteY7" fmla="*/ 2042983 h 2133600"/>
                <a:gd name="connsiteX8" fmla="*/ 238897 w 2372497"/>
                <a:gd name="connsiteY8" fmla="*/ 1993556 h 2133600"/>
                <a:gd name="connsiteX9" fmla="*/ 255373 w 2372497"/>
                <a:gd name="connsiteY9" fmla="*/ 1968843 h 2133600"/>
                <a:gd name="connsiteX10" fmla="*/ 296562 w 2372497"/>
                <a:gd name="connsiteY10" fmla="*/ 1919416 h 2133600"/>
                <a:gd name="connsiteX11" fmla="*/ 321275 w 2372497"/>
                <a:gd name="connsiteY11" fmla="*/ 1894702 h 2133600"/>
                <a:gd name="connsiteX12" fmla="*/ 337751 w 2372497"/>
                <a:gd name="connsiteY12" fmla="*/ 1869989 h 2133600"/>
                <a:gd name="connsiteX13" fmla="*/ 362464 w 2372497"/>
                <a:gd name="connsiteY13" fmla="*/ 1853513 h 2133600"/>
                <a:gd name="connsiteX14" fmla="*/ 411891 w 2372497"/>
                <a:gd name="connsiteY14" fmla="*/ 1812324 h 2133600"/>
                <a:gd name="connsiteX15" fmla="*/ 477794 w 2372497"/>
                <a:gd name="connsiteY15" fmla="*/ 1754659 h 2133600"/>
                <a:gd name="connsiteX16" fmla="*/ 527221 w 2372497"/>
                <a:gd name="connsiteY16" fmla="*/ 1721708 h 2133600"/>
                <a:gd name="connsiteX17" fmla="*/ 593124 w 2372497"/>
                <a:gd name="connsiteY17" fmla="*/ 1664043 h 2133600"/>
                <a:gd name="connsiteX18" fmla="*/ 642551 w 2372497"/>
                <a:gd name="connsiteY18" fmla="*/ 1631091 h 2133600"/>
                <a:gd name="connsiteX19" fmla="*/ 667264 w 2372497"/>
                <a:gd name="connsiteY19" fmla="*/ 1606378 h 2133600"/>
                <a:gd name="connsiteX20" fmla="*/ 691978 w 2372497"/>
                <a:gd name="connsiteY20" fmla="*/ 1589902 h 2133600"/>
                <a:gd name="connsiteX21" fmla="*/ 708454 w 2372497"/>
                <a:gd name="connsiteY21" fmla="*/ 1565189 h 2133600"/>
                <a:gd name="connsiteX22" fmla="*/ 757881 w 2372497"/>
                <a:gd name="connsiteY22" fmla="*/ 1507524 h 2133600"/>
                <a:gd name="connsiteX23" fmla="*/ 807308 w 2372497"/>
                <a:gd name="connsiteY23" fmla="*/ 1482810 h 2133600"/>
                <a:gd name="connsiteX24" fmla="*/ 856735 w 2372497"/>
                <a:gd name="connsiteY24" fmla="*/ 1441621 h 2133600"/>
                <a:gd name="connsiteX25" fmla="*/ 897924 w 2372497"/>
                <a:gd name="connsiteY25" fmla="*/ 1408670 h 2133600"/>
                <a:gd name="connsiteX26" fmla="*/ 914400 w 2372497"/>
                <a:gd name="connsiteY26" fmla="*/ 1383956 h 2133600"/>
                <a:gd name="connsiteX27" fmla="*/ 939113 w 2372497"/>
                <a:gd name="connsiteY27" fmla="*/ 1367481 h 2133600"/>
                <a:gd name="connsiteX28" fmla="*/ 988540 w 2372497"/>
                <a:gd name="connsiteY28" fmla="*/ 1318054 h 2133600"/>
                <a:gd name="connsiteX29" fmla="*/ 1013254 w 2372497"/>
                <a:gd name="connsiteY29" fmla="*/ 1285102 h 2133600"/>
                <a:gd name="connsiteX30" fmla="*/ 1037967 w 2372497"/>
                <a:gd name="connsiteY30" fmla="*/ 1268627 h 2133600"/>
                <a:gd name="connsiteX31" fmla="*/ 1079156 w 2372497"/>
                <a:gd name="connsiteY31" fmla="*/ 1235675 h 2133600"/>
                <a:gd name="connsiteX32" fmla="*/ 1095632 w 2372497"/>
                <a:gd name="connsiteY32" fmla="*/ 1210962 h 2133600"/>
                <a:gd name="connsiteX33" fmla="*/ 1145059 w 2372497"/>
                <a:gd name="connsiteY33" fmla="*/ 1178010 h 2133600"/>
                <a:gd name="connsiteX34" fmla="*/ 1169773 w 2372497"/>
                <a:gd name="connsiteY34" fmla="*/ 1161535 h 2133600"/>
                <a:gd name="connsiteX35" fmla="*/ 1235675 w 2372497"/>
                <a:gd name="connsiteY35" fmla="*/ 1103870 h 2133600"/>
                <a:gd name="connsiteX36" fmla="*/ 1285102 w 2372497"/>
                <a:gd name="connsiteY36" fmla="*/ 1054443 h 2133600"/>
                <a:gd name="connsiteX37" fmla="*/ 1301578 w 2372497"/>
                <a:gd name="connsiteY37" fmla="*/ 1029729 h 2133600"/>
                <a:gd name="connsiteX38" fmla="*/ 1326291 w 2372497"/>
                <a:gd name="connsiteY38" fmla="*/ 1021491 h 2133600"/>
                <a:gd name="connsiteX39" fmla="*/ 1342767 w 2372497"/>
                <a:gd name="connsiteY39" fmla="*/ 996778 h 2133600"/>
                <a:gd name="connsiteX40" fmla="*/ 1392194 w 2372497"/>
                <a:gd name="connsiteY40" fmla="*/ 963827 h 2133600"/>
                <a:gd name="connsiteX41" fmla="*/ 1408670 w 2372497"/>
                <a:gd name="connsiteY41" fmla="*/ 939113 h 2133600"/>
                <a:gd name="connsiteX42" fmla="*/ 1433383 w 2372497"/>
                <a:gd name="connsiteY42" fmla="*/ 930875 h 2133600"/>
                <a:gd name="connsiteX43" fmla="*/ 1458097 w 2372497"/>
                <a:gd name="connsiteY43" fmla="*/ 914400 h 2133600"/>
                <a:gd name="connsiteX44" fmla="*/ 1499286 w 2372497"/>
                <a:gd name="connsiteY44" fmla="*/ 856735 h 2133600"/>
                <a:gd name="connsiteX45" fmla="*/ 1524000 w 2372497"/>
                <a:gd name="connsiteY45" fmla="*/ 840259 h 2133600"/>
                <a:gd name="connsiteX46" fmla="*/ 1565189 w 2372497"/>
                <a:gd name="connsiteY46" fmla="*/ 799070 h 2133600"/>
                <a:gd name="connsiteX47" fmla="*/ 1581664 w 2372497"/>
                <a:gd name="connsiteY47" fmla="*/ 774356 h 2133600"/>
                <a:gd name="connsiteX48" fmla="*/ 1631091 w 2372497"/>
                <a:gd name="connsiteY48" fmla="*/ 741405 h 2133600"/>
                <a:gd name="connsiteX49" fmla="*/ 1696994 w 2372497"/>
                <a:gd name="connsiteY49" fmla="*/ 667264 h 2133600"/>
                <a:gd name="connsiteX50" fmla="*/ 1721708 w 2372497"/>
                <a:gd name="connsiteY50" fmla="*/ 642551 h 2133600"/>
                <a:gd name="connsiteX51" fmla="*/ 1779373 w 2372497"/>
                <a:gd name="connsiteY51" fmla="*/ 576648 h 2133600"/>
                <a:gd name="connsiteX52" fmla="*/ 1812324 w 2372497"/>
                <a:gd name="connsiteY52" fmla="*/ 527221 h 2133600"/>
                <a:gd name="connsiteX53" fmla="*/ 1828800 w 2372497"/>
                <a:gd name="connsiteY53" fmla="*/ 502508 h 2133600"/>
                <a:gd name="connsiteX54" fmla="*/ 1853513 w 2372497"/>
                <a:gd name="connsiteY54" fmla="*/ 453081 h 2133600"/>
                <a:gd name="connsiteX55" fmla="*/ 1869989 w 2372497"/>
                <a:gd name="connsiteY55" fmla="*/ 403654 h 2133600"/>
                <a:gd name="connsiteX56" fmla="*/ 1886464 w 2372497"/>
                <a:gd name="connsiteY56" fmla="*/ 378940 h 2133600"/>
                <a:gd name="connsiteX57" fmla="*/ 1902940 w 2372497"/>
                <a:gd name="connsiteY57" fmla="*/ 329513 h 2133600"/>
                <a:gd name="connsiteX58" fmla="*/ 1935891 w 2372497"/>
                <a:gd name="connsiteY58" fmla="*/ 280086 h 2133600"/>
                <a:gd name="connsiteX59" fmla="*/ 1952367 w 2372497"/>
                <a:gd name="connsiteY59" fmla="*/ 230659 h 2133600"/>
                <a:gd name="connsiteX60" fmla="*/ 1960605 w 2372497"/>
                <a:gd name="connsiteY60" fmla="*/ 205945 h 2133600"/>
                <a:gd name="connsiteX61" fmla="*/ 1985318 w 2372497"/>
                <a:gd name="connsiteY61" fmla="*/ 189470 h 2133600"/>
                <a:gd name="connsiteX62" fmla="*/ 1993556 w 2372497"/>
                <a:gd name="connsiteY62" fmla="*/ 164756 h 2133600"/>
                <a:gd name="connsiteX63" fmla="*/ 2042983 w 2372497"/>
                <a:gd name="connsiteY63" fmla="*/ 131805 h 2133600"/>
                <a:gd name="connsiteX64" fmla="*/ 2075935 w 2372497"/>
                <a:gd name="connsiteY64" fmla="*/ 140043 h 2133600"/>
                <a:gd name="connsiteX65" fmla="*/ 2133600 w 2372497"/>
                <a:gd name="connsiteY65" fmla="*/ 214183 h 2133600"/>
                <a:gd name="connsiteX66" fmla="*/ 2158313 w 2372497"/>
                <a:gd name="connsiteY66" fmla="*/ 230659 h 2133600"/>
                <a:gd name="connsiteX67" fmla="*/ 2166551 w 2372497"/>
                <a:gd name="connsiteY67" fmla="*/ 255372 h 2133600"/>
                <a:gd name="connsiteX68" fmla="*/ 2191264 w 2372497"/>
                <a:gd name="connsiteY68" fmla="*/ 263610 h 2133600"/>
                <a:gd name="connsiteX69" fmla="*/ 2207740 w 2372497"/>
                <a:gd name="connsiteY69" fmla="*/ 313037 h 2133600"/>
                <a:gd name="connsiteX70" fmla="*/ 2215978 w 2372497"/>
                <a:gd name="connsiteY70" fmla="*/ 337751 h 2133600"/>
                <a:gd name="connsiteX71" fmla="*/ 2183027 w 2372497"/>
                <a:gd name="connsiteY71" fmla="*/ 453081 h 2133600"/>
                <a:gd name="connsiteX72" fmla="*/ 2166551 w 2372497"/>
                <a:gd name="connsiteY72" fmla="*/ 477794 h 2133600"/>
                <a:gd name="connsiteX73" fmla="*/ 2141837 w 2372497"/>
                <a:gd name="connsiteY73" fmla="*/ 494270 h 2133600"/>
                <a:gd name="connsiteX74" fmla="*/ 2117124 w 2372497"/>
                <a:gd name="connsiteY74" fmla="*/ 518983 h 2133600"/>
                <a:gd name="connsiteX75" fmla="*/ 2067697 w 2372497"/>
                <a:gd name="connsiteY75" fmla="*/ 535459 h 2133600"/>
                <a:gd name="connsiteX76" fmla="*/ 2034746 w 2372497"/>
                <a:gd name="connsiteY76" fmla="*/ 560172 h 2133600"/>
                <a:gd name="connsiteX77" fmla="*/ 1985318 w 2372497"/>
                <a:gd name="connsiteY77" fmla="*/ 576648 h 2133600"/>
                <a:gd name="connsiteX78" fmla="*/ 1960605 w 2372497"/>
                <a:gd name="connsiteY78" fmla="*/ 584886 h 2133600"/>
                <a:gd name="connsiteX79" fmla="*/ 1894702 w 2372497"/>
                <a:gd name="connsiteY79" fmla="*/ 617837 h 2133600"/>
                <a:gd name="connsiteX80" fmla="*/ 1869989 w 2372497"/>
                <a:gd name="connsiteY80" fmla="*/ 626075 h 2133600"/>
                <a:gd name="connsiteX81" fmla="*/ 1795848 w 2372497"/>
                <a:gd name="connsiteY81" fmla="*/ 683740 h 2133600"/>
                <a:gd name="connsiteX82" fmla="*/ 1795848 w 2372497"/>
                <a:gd name="connsiteY82" fmla="*/ 807308 h 2133600"/>
                <a:gd name="connsiteX83" fmla="*/ 1820562 w 2372497"/>
                <a:gd name="connsiteY83" fmla="*/ 815545 h 2133600"/>
                <a:gd name="connsiteX84" fmla="*/ 1960605 w 2372497"/>
                <a:gd name="connsiteY84" fmla="*/ 815545 h 2133600"/>
                <a:gd name="connsiteX85" fmla="*/ 1977081 w 2372497"/>
                <a:gd name="connsiteY85" fmla="*/ 790832 h 2133600"/>
                <a:gd name="connsiteX86" fmla="*/ 2001794 w 2372497"/>
                <a:gd name="connsiteY86" fmla="*/ 724929 h 2133600"/>
                <a:gd name="connsiteX87" fmla="*/ 2026508 w 2372497"/>
                <a:gd name="connsiteY87" fmla="*/ 708454 h 2133600"/>
                <a:gd name="connsiteX88" fmla="*/ 2075935 w 2372497"/>
                <a:gd name="connsiteY88" fmla="*/ 667264 h 2133600"/>
                <a:gd name="connsiteX89" fmla="*/ 2092410 w 2372497"/>
                <a:gd name="connsiteY89" fmla="*/ 642551 h 2133600"/>
                <a:gd name="connsiteX90" fmla="*/ 2117124 w 2372497"/>
                <a:gd name="connsiteY90" fmla="*/ 634313 h 2133600"/>
                <a:gd name="connsiteX91" fmla="*/ 2141837 w 2372497"/>
                <a:gd name="connsiteY91" fmla="*/ 617837 h 2133600"/>
                <a:gd name="connsiteX92" fmla="*/ 2166551 w 2372497"/>
                <a:gd name="connsiteY92" fmla="*/ 593124 h 2133600"/>
                <a:gd name="connsiteX93" fmla="*/ 2215978 w 2372497"/>
                <a:gd name="connsiteY93" fmla="*/ 576648 h 2133600"/>
                <a:gd name="connsiteX94" fmla="*/ 2248929 w 2372497"/>
                <a:gd name="connsiteY94" fmla="*/ 543697 h 2133600"/>
                <a:gd name="connsiteX95" fmla="*/ 2273643 w 2372497"/>
                <a:gd name="connsiteY95" fmla="*/ 535459 h 2133600"/>
                <a:gd name="connsiteX96" fmla="*/ 2331308 w 2372497"/>
                <a:gd name="connsiteY96" fmla="*/ 461318 h 2133600"/>
                <a:gd name="connsiteX97" fmla="*/ 2364259 w 2372497"/>
                <a:gd name="connsiteY97" fmla="*/ 387178 h 2133600"/>
                <a:gd name="connsiteX98" fmla="*/ 2372497 w 2372497"/>
                <a:gd name="connsiteY98" fmla="*/ 362464 h 2133600"/>
                <a:gd name="connsiteX99" fmla="*/ 2364259 w 2372497"/>
                <a:gd name="connsiteY99" fmla="*/ 197708 h 2133600"/>
                <a:gd name="connsiteX100" fmla="*/ 2339546 w 2372497"/>
                <a:gd name="connsiteY100" fmla="*/ 181232 h 2133600"/>
                <a:gd name="connsiteX101" fmla="*/ 2331308 w 2372497"/>
                <a:gd name="connsiteY101" fmla="*/ 156518 h 2133600"/>
                <a:gd name="connsiteX102" fmla="*/ 2290118 w 2372497"/>
                <a:gd name="connsiteY102" fmla="*/ 107091 h 2133600"/>
                <a:gd name="connsiteX103" fmla="*/ 2265405 w 2372497"/>
                <a:gd name="connsiteY103" fmla="*/ 98854 h 2133600"/>
                <a:gd name="connsiteX104" fmla="*/ 2257167 w 2372497"/>
                <a:gd name="connsiteY104" fmla="*/ 74140 h 2133600"/>
                <a:gd name="connsiteX105" fmla="*/ 2207740 w 2372497"/>
                <a:gd name="connsiteY105" fmla="*/ 49427 h 2133600"/>
                <a:gd name="connsiteX106" fmla="*/ 2133600 w 2372497"/>
                <a:gd name="connsiteY106" fmla="*/ 16475 h 2133600"/>
                <a:gd name="connsiteX107" fmla="*/ 2108886 w 2372497"/>
                <a:gd name="connsiteY107" fmla="*/ 8237 h 2133600"/>
                <a:gd name="connsiteX108" fmla="*/ 2084173 w 2372497"/>
                <a:gd name="connsiteY108" fmla="*/ 0 h 2133600"/>
                <a:gd name="connsiteX109" fmla="*/ 1927654 w 2372497"/>
                <a:gd name="connsiteY109" fmla="*/ 8237 h 2133600"/>
                <a:gd name="connsiteX110" fmla="*/ 1902940 w 2372497"/>
                <a:gd name="connsiteY110" fmla="*/ 32951 h 2133600"/>
                <a:gd name="connsiteX111" fmla="*/ 1878227 w 2372497"/>
                <a:gd name="connsiteY111" fmla="*/ 41189 h 2133600"/>
                <a:gd name="connsiteX112" fmla="*/ 1853513 w 2372497"/>
                <a:gd name="connsiteY112" fmla="*/ 65902 h 2133600"/>
                <a:gd name="connsiteX113" fmla="*/ 1837037 w 2372497"/>
                <a:gd name="connsiteY113" fmla="*/ 90616 h 2133600"/>
                <a:gd name="connsiteX114" fmla="*/ 1812324 w 2372497"/>
                <a:gd name="connsiteY114" fmla="*/ 107091 h 2133600"/>
                <a:gd name="connsiteX115" fmla="*/ 1771135 w 2372497"/>
                <a:gd name="connsiteY115" fmla="*/ 148281 h 2133600"/>
                <a:gd name="connsiteX116" fmla="*/ 1754659 w 2372497"/>
                <a:gd name="connsiteY116" fmla="*/ 172994 h 2133600"/>
                <a:gd name="connsiteX117" fmla="*/ 1729946 w 2372497"/>
                <a:gd name="connsiteY117" fmla="*/ 205945 h 2133600"/>
                <a:gd name="connsiteX118" fmla="*/ 1696994 w 2372497"/>
                <a:gd name="connsiteY118" fmla="*/ 255372 h 2133600"/>
                <a:gd name="connsiteX119" fmla="*/ 1680518 w 2372497"/>
                <a:gd name="connsiteY119" fmla="*/ 280086 h 2133600"/>
                <a:gd name="connsiteX120" fmla="*/ 1664043 w 2372497"/>
                <a:gd name="connsiteY120" fmla="*/ 313037 h 2133600"/>
                <a:gd name="connsiteX121" fmla="*/ 1655805 w 2372497"/>
                <a:gd name="connsiteY121" fmla="*/ 337751 h 2133600"/>
                <a:gd name="connsiteX122" fmla="*/ 1639329 w 2372497"/>
                <a:gd name="connsiteY122" fmla="*/ 362464 h 2133600"/>
                <a:gd name="connsiteX123" fmla="*/ 1614616 w 2372497"/>
                <a:gd name="connsiteY123" fmla="*/ 436605 h 2133600"/>
                <a:gd name="connsiteX124" fmla="*/ 1606378 w 2372497"/>
                <a:gd name="connsiteY124" fmla="*/ 486032 h 2133600"/>
                <a:gd name="connsiteX125" fmla="*/ 1589902 w 2372497"/>
                <a:gd name="connsiteY125" fmla="*/ 535459 h 2133600"/>
                <a:gd name="connsiteX126" fmla="*/ 1540475 w 2372497"/>
                <a:gd name="connsiteY126" fmla="*/ 584886 h 2133600"/>
                <a:gd name="connsiteX127" fmla="*/ 1482810 w 2372497"/>
                <a:gd name="connsiteY127" fmla="*/ 659027 h 2133600"/>
                <a:gd name="connsiteX128" fmla="*/ 1466335 w 2372497"/>
                <a:gd name="connsiteY128" fmla="*/ 683740 h 2133600"/>
                <a:gd name="connsiteX129" fmla="*/ 1416908 w 2372497"/>
                <a:gd name="connsiteY129" fmla="*/ 733167 h 2133600"/>
                <a:gd name="connsiteX130" fmla="*/ 1400432 w 2372497"/>
                <a:gd name="connsiteY130" fmla="*/ 757881 h 2133600"/>
                <a:gd name="connsiteX131" fmla="*/ 1351005 w 2372497"/>
                <a:gd name="connsiteY131" fmla="*/ 807308 h 2133600"/>
                <a:gd name="connsiteX132" fmla="*/ 1309816 w 2372497"/>
                <a:gd name="connsiteY132" fmla="*/ 840259 h 2133600"/>
                <a:gd name="connsiteX133" fmla="*/ 1268627 w 2372497"/>
                <a:gd name="connsiteY133" fmla="*/ 873210 h 2133600"/>
                <a:gd name="connsiteX134" fmla="*/ 1252151 w 2372497"/>
                <a:gd name="connsiteY134" fmla="*/ 897924 h 2133600"/>
                <a:gd name="connsiteX135" fmla="*/ 1202724 w 2372497"/>
                <a:gd name="connsiteY135" fmla="*/ 930875 h 2133600"/>
                <a:gd name="connsiteX136" fmla="*/ 1153297 w 2372497"/>
                <a:gd name="connsiteY136" fmla="*/ 972064 h 2133600"/>
                <a:gd name="connsiteX137" fmla="*/ 1145059 w 2372497"/>
                <a:gd name="connsiteY137" fmla="*/ 996778 h 2133600"/>
                <a:gd name="connsiteX138" fmla="*/ 1120346 w 2372497"/>
                <a:gd name="connsiteY138" fmla="*/ 1005016 h 2133600"/>
                <a:gd name="connsiteX139" fmla="*/ 1095632 w 2372497"/>
                <a:gd name="connsiteY139" fmla="*/ 1021491 h 2133600"/>
                <a:gd name="connsiteX140" fmla="*/ 1079156 w 2372497"/>
                <a:gd name="connsiteY140" fmla="*/ 1046205 h 2133600"/>
                <a:gd name="connsiteX141" fmla="*/ 1054443 w 2372497"/>
                <a:gd name="connsiteY141" fmla="*/ 1054443 h 2133600"/>
                <a:gd name="connsiteX142" fmla="*/ 1029729 w 2372497"/>
                <a:gd name="connsiteY142" fmla="*/ 1070918 h 2133600"/>
                <a:gd name="connsiteX143" fmla="*/ 1013254 w 2372497"/>
                <a:gd name="connsiteY143" fmla="*/ 1095632 h 2133600"/>
                <a:gd name="connsiteX144" fmla="*/ 963827 w 2372497"/>
                <a:gd name="connsiteY144" fmla="*/ 1128583 h 2133600"/>
                <a:gd name="connsiteX145" fmla="*/ 939113 w 2372497"/>
                <a:gd name="connsiteY145" fmla="*/ 1145059 h 2133600"/>
                <a:gd name="connsiteX146" fmla="*/ 889686 w 2372497"/>
                <a:gd name="connsiteY146" fmla="*/ 1178010 h 2133600"/>
                <a:gd name="connsiteX147" fmla="*/ 848497 w 2372497"/>
                <a:gd name="connsiteY147" fmla="*/ 1219200 h 2133600"/>
                <a:gd name="connsiteX148" fmla="*/ 823783 w 2372497"/>
                <a:gd name="connsiteY148" fmla="*/ 1235675 h 2133600"/>
                <a:gd name="connsiteX149" fmla="*/ 782594 w 2372497"/>
                <a:gd name="connsiteY149" fmla="*/ 1276864 h 2133600"/>
                <a:gd name="connsiteX150" fmla="*/ 741405 w 2372497"/>
                <a:gd name="connsiteY150" fmla="*/ 1309816 h 2133600"/>
                <a:gd name="connsiteX151" fmla="*/ 675502 w 2372497"/>
                <a:gd name="connsiteY151" fmla="*/ 1367481 h 2133600"/>
                <a:gd name="connsiteX152" fmla="*/ 626075 w 2372497"/>
                <a:gd name="connsiteY152" fmla="*/ 1400432 h 2133600"/>
                <a:gd name="connsiteX153" fmla="*/ 551935 w 2372497"/>
                <a:gd name="connsiteY153" fmla="*/ 1458097 h 2133600"/>
                <a:gd name="connsiteX154" fmla="*/ 535459 w 2372497"/>
                <a:gd name="connsiteY154" fmla="*/ 1482810 h 2133600"/>
                <a:gd name="connsiteX155" fmla="*/ 510746 w 2372497"/>
                <a:gd name="connsiteY155" fmla="*/ 1499286 h 2133600"/>
                <a:gd name="connsiteX156" fmla="*/ 502508 w 2372497"/>
                <a:gd name="connsiteY156" fmla="*/ 1524000 h 2133600"/>
                <a:gd name="connsiteX157" fmla="*/ 469556 w 2372497"/>
                <a:gd name="connsiteY157" fmla="*/ 1548713 h 2133600"/>
                <a:gd name="connsiteX158" fmla="*/ 436605 w 2372497"/>
                <a:gd name="connsiteY158" fmla="*/ 1589902 h 2133600"/>
                <a:gd name="connsiteX159" fmla="*/ 403654 w 2372497"/>
                <a:gd name="connsiteY159" fmla="*/ 1622854 h 2133600"/>
                <a:gd name="connsiteX160" fmla="*/ 362464 w 2372497"/>
                <a:gd name="connsiteY160" fmla="*/ 1655805 h 2133600"/>
                <a:gd name="connsiteX161" fmla="*/ 345989 w 2372497"/>
                <a:gd name="connsiteY161" fmla="*/ 1680518 h 2133600"/>
                <a:gd name="connsiteX162" fmla="*/ 288324 w 2372497"/>
                <a:gd name="connsiteY162" fmla="*/ 1721708 h 2133600"/>
                <a:gd name="connsiteX163" fmla="*/ 255373 w 2372497"/>
                <a:gd name="connsiteY163" fmla="*/ 1762897 h 2133600"/>
                <a:gd name="connsiteX164" fmla="*/ 214183 w 2372497"/>
                <a:gd name="connsiteY164" fmla="*/ 1795848 h 2133600"/>
                <a:gd name="connsiteX165" fmla="*/ 172994 w 2372497"/>
                <a:gd name="connsiteY165" fmla="*/ 1845275 h 2133600"/>
                <a:gd name="connsiteX166" fmla="*/ 156518 w 2372497"/>
                <a:gd name="connsiteY166" fmla="*/ 1869989 h 2133600"/>
                <a:gd name="connsiteX167" fmla="*/ 107091 w 2372497"/>
                <a:gd name="connsiteY167" fmla="*/ 1902940 h 2133600"/>
                <a:gd name="connsiteX168" fmla="*/ 57664 w 2372497"/>
                <a:gd name="connsiteY168" fmla="*/ 1944129 h 2133600"/>
                <a:gd name="connsiteX169" fmla="*/ 16475 w 2372497"/>
                <a:gd name="connsiteY169" fmla="*/ 1993556 h 2133600"/>
                <a:gd name="connsiteX170" fmla="*/ 0 w 2372497"/>
                <a:gd name="connsiteY170" fmla="*/ 2026508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372497" h="2133600">
                  <a:moveTo>
                    <a:pt x="0" y="2026508"/>
                  </a:moveTo>
                  <a:lnTo>
                    <a:pt x="0" y="2026508"/>
                  </a:lnTo>
                  <a:cubicBezTo>
                    <a:pt x="2746" y="2053967"/>
                    <a:pt x="-1194" y="2082951"/>
                    <a:pt x="8237" y="2108886"/>
                  </a:cubicBezTo>
                  <a:cubicBezTo>
                    <a:pt x="11205" y="2117047"/>
                    <a:pt x="25184" y="2113241"/>
                    <a:pt x="32951" y="2117124"/>
                  </a:cubicBezTo>
                  <a:cubicBezTo>
                    <a:pt x="41806" y="2121552"/>
                    <a:pt x="49426" y="2128108"/>
                    <a:pt x="57664" y="2133600"/>
                  </a:cubicBezTo>
                  <a:cubicBezTo>
                    <a:pt x="90615" y="2130854"/>
                    <a:pt x="125379" y="2136483"/>
                    <a:pt x="156518" y="2125362"/>
                  </a:cubicBezTo>
                  <a:cubicBezTo>
                    <a:pt x="170110" y="2120508"/>
                    <a:pt x="173896" y="2078701"/>
                    <a:pt x="181232" y="2067697"/>
                  </a:cubicBezTo>
                  <a:cubicBezTo>
                    <a:pt x="187695" y="2058003"/>
                    <a:pt x="198793" y="2052179"/>
                    <a:pt x="205946" y="2042983"/>
                  </a:cubicBezTo>
                  <a:cubicBezTo>
                    <a:pt x="218103" y="2027353"/>
                    <a:pt x="227913" y="2010032"/>
                    <a:pt x="238897" y="1993556"/>
                  </a:cubicBezTo>
                  <a:cubicBezTo>
                    <a:pt x="244389" y="1985318"/>
                    <a:pt x="248372" y="1975844"/>
                    <a:pt x="255373" y="1968843"/>
                  </a:cubicBezTo>
                  <a:cubicBezTo>
                    <a:pt x="327573" y="1896640"/>
                    <a:pt x="239217" y="1988230"/>
                    <a:pt x="296562" y="1919416"/>
                  </a:cubicBezTo>
                  <a:cubicBezTo>
                    <a:pt x="304020" y="1910466"/>
                    <a:pt x="313817" y="1903652"/>
                    <a:pt x="321275" y="1894702"/>
                  </a:cubicBezTo>
                  <a:cubicBezTo>
                    <a:pt x="327613" y="1887096"/>
                    <a:pt x="330750" y="1876990"/>
                    <a:pt x="337751" y="1869989"/>
                  </a:cubicBezTo>
                  <a:cubicBezTo>
                    <a:pt x="344752" y="1862988"/>
                    <a:pt x="354858" y="1859851"/>
                    <a:pt x="362464" y="1853513"/>
                  </a:cubicBezTo>
                  <a:cubicBezTo>
                    <a:pt x="425893" y="1800656"/>
                    <a:pt x="350534" y="1853231"/>
                    <a:pt x="411891" y="1812324"/>
                  </a:cubicBezTo>
                  <a:cubicBezTo>
                    <a:pt x="458573" y="1742301"/>
                    <a:pt x="381685" y="1850768"/>
                    <a:pt x="477794" y="1754659"/>
                  </a:cubicBezTo>
                  <a:cubicBezTo>
                    <a:pt x="508648" y="1723805"/>
                    <a:pt x="491455" y="1733629"/>
                    <a:pt x="527221" y="1721708"/>
                  </a:cubicBezTo>
                  <a:cubicBezTo>
                    <a:pt x="573907" y="1651679"/>
                    <a:pt x="497007" y="1760164"/>
                    <a:pt x="593124" y="1664043"/>
                  </a:cubicBezTo>
                  <a:cubicBezTo>
                    <a:pt x="623977" y="1633189"/>
                    <a:pt x="606785" y="1643013"/>
                    <a:pt x="642551" y="1631091"/>
                  </a:cubicBezTo>
                  <a:cubicBezTo>
                    <a:pt x="650789" y="1622853"/>
                    <a:pt x="658314" y="1613836"/>
                    <a:pt x="667264" y="1606378"/>
                  </a:cubicBezTo>
                  <a:cubicBezTo>
                    <a:pt x="674870" y="1600040"/>
                    <a:pt x="684977" y="1596903"/>
                    <a:pt x="691978" y="1589902"/>
                  </a:cubicBezTo>
                  <a:cubicBezTo>
                    <a:pt x="698979" y="1582901"/>
                    <a:pt x="702699" y="1573245"/>
                    <a:pt x="708454" y="1565189"/>
                  </a:cubicBezTo>
                  <a:cubicBezTo>
                    <a:pt x="718839" y="1550650"/>
                    <a:pt x="741547" y="1518413"/>
                    <a:pt x="757881" y="1507524"/>
                  </a:cubicBezTo>
                  <a:cubicBezTo>
                    <a:pt x="832183" y="1457990"/>
                    <a:pt x="729537" y="1547619"/>
                    <a:pt x="807308" y="1482810"/>
                  </a:cubicBezTo>
                  <a:cubicBezTo>
                    <a:pt x="870737" y="1429953"/>
                    <a:pt x="795374" y="1482528"/>
                    <a:pt x="856735" y="1441621"/>
                  </a:cubicBezTo>
                  <a:cubicBezTo>
                    <a:pt x="903949" y="1370798"/>
                    <a:pt x="841081" y="1454144"/>
                    <a:pt x="897924" y="1408670"/>
                  </a:cubicBezTo>
                  <a:cubicBezTo>
                    <a:pt x="905655" y="1402485"/>
                    <a:pt x="907399" y="1390957"/>
                    <a:pt x="914400" y="1383956"/>
                  </a:cubicBezTo>
                  <a:cubicBezTo>
                    <a:pt x="921401" y="1376955"/>
                    <a:pt x="931713" y="1374058"/>
                    <a:pt x="939113" y="1367481"/>
                  </a:cubicBezTo>
                  <a:cubicBezTo>
                    <a:pt x="956528" y="1352001"/>
                    <a:pt x="974560" y="1336694"/>
                    <a:pt x="988540" y="1318054"/>
                  </a:cubicBezTo>
                  <a:cubicBezTo>
                    <a:pt x="996778" y="1307070"/>
                    <a:pt x="1003545" y="1294811"/>
                    <a:pt x="1013254" y="1285102"/>
                  </a:cubicBezTo>
                  <a:cubicBezTo>
                    <a:pt x="1020255" y="1278101"/>
                    <a:pt x="1029729" y="1274119"/>
                    <a:pt x="1037967" y="1268627"/>
                  </a:cubicBezTo>
                  <a:cubicBezTo>
                    <a:pt x="1085184" y="1197802"/>
                    <a:pt x="1022314" y="1281148"/>
                    <a:pt x="1079156" y="1235675"/>
                  </a:cubicBezTo>
                  <a:cubicBezTo>
                    <a:pt x="1086887" y="1229490"/>
                    <a:pt x="1088181" y="1217482"/>
                    <a:pt x="1095632" y="1210962"/>
                  </a:cubicBezTo>
                  <a:cubicBezTo>
                    <a:pt x="1110534" y="1197923"/>
                    <a:pt x="1128583" y="1188994"/>
                    <a:pt x="1145059" y="1178010"/>
                  </a:cubicBezTo>
                  <a:lnTo>
                    <a:pt x="1169773" y="1161535"/>
                  </a:lnTo>
                  <a:cubicBezTo>
                    <a:pt x="1216450" y="1091515"/>
                    <a:pt x="1139573" y="1199972"/>
                    <a:pt x="1235675" y="1103870"/>
                  </a:cubicBezTo>
                  <a:cubicBezTo>
                    <a:pt x="1252151" y="1087394"/>
                    <a:pt x="1272177" y="1073830"/>
                    <a:pt x="1285102" y="1054443"/>
                  </a:cubicBezTo>
                  <a:cubicBezTo>
                    <a:pt x="1290594" y="1046205"/>
                    <a:pt x="1293847" y="1035914"/>
                    <a:pt x="1301578" y="1029729"/>
                  </a:cubicBezTo>
                  <a:cubicBezTo>
                    <a:pt x="1308358" y="1024305"/>
                    <a:pt x="1318053" y="1024237"/>
                    <a:pt x="1326291" y="1021491"/>
                  </a:cubicBezTo>
                  <a:cubicBezTo>
                    <a:pt x="1331783" y="1013253"/>
                    <a:pt x="1335316" y="1003297"/>
                    <a:pt x="1342767" y="996778"/>
                  </a:cubicBezTo>
                  <a:cubicBezTo>
                    <a:pt x="1357669" y="983739"/>
                    <a:pt x="1392194" y="963827"/>
                    <a:pt x="1392194" y="963827"/>
                  </a:cubicBezTo>
                  <a:cubicBezTo>
                    <a:pt x="1397686" y="955589"/>
                    <a:pt x="1400939" y="945298"/>
                    <a:pt x="1408670" y="939113"/>
                  </a:cubicBezTo>
                  <a:cubicBezTo>
                    <a:pt x="1415450" y="933689"/>
                    <a:pt x="1425616" y="934758"/>
                    <a:pt x="1433383" y="930875"/>
                  </a:cubicBezTo>
                  <a:cubicBezTo>
                    <a:pt x="1442238" y="926447"/>
                    <a:pt x="1449859" y="919892"/>
                    <a:pt x="1458097" y="914400"/>
                  </a:cubicBezTo>
                  <a:cubicBezTo>
                    <a:pt x="1467451" y="900369"/>
                    <a:pt x="1489069" y="866952"/>
                    <a:pt x="1499286" y="856735"/>
                  </a:cubicBezTo>
                  <a:cubicBezTo>
                    <a:pt x="1506287" y="849734"/>
                    <a:pt x="1515762" y="845751"/>
                    <a:pt x="1524000" y="840259"/>
                  </a:cubicBezTo>
                  <a:cubicBezTo>
                    <a:pt x="1567933" y="774355"/>
                    <a:pt x="1510270" y="853989"/>
                    <a:pt x="1565189" y="799070"/>
                  </a:cubicBezTo>
                  <a:cubicBezTo>
                    <a:pt x="1572190" y="792069"/>
                    <a:pt x="1574213" y="780876"/>
                    <a:pt x="1581664" y="774356"/>
                  </a:cubicBezTo>
                  <a:cubicBezTo>
                    <a:pt x="1596566" y="761317"/>
                    <a:pt x="1631091" y="741405"/>
                    <a:pt x="1631091" y="741405"/>
                  </a:cubicBezTo>
                  <a:cubicBezTo>
                    <a:pt x="1660491" y="697305"/>
                    <a:pt x="1640568" y="723690"/>
                    <a:pt x="1696994" y="667264"/>
                  </a:cubicBezTo>
                  <a:cubicBezTo>
                    <a:pt x="1705232" y="659026"/>
                    <a:pt x="1715246" y="652244"/>
                    <a:pt x="1721708" y="642551"/>
                  </a:cubicBezTo>
                  <a:cubicBezTo>
                    <a:pt x="1760151" y="584886"/>
                    <a:pt x="1738183" y="604108"/>
                    <a:pt x="1779373" y="576648"/>
                  </a:cubicBezTo>
                  <a:lnTo>
                    <a:pt x="1812324" y="527221"/>
                  </a:lnTo>
                  <a:lnTo>
                    <a:pt x="1828800" y="502508"/>
                  </a:lnTo>
                  <a:cubicBezTo>
                    <a:pt x="1858832" y="412400"/>
                    <a:pt x="1810939" y="548869"/>
                    <a:pt x="1853513" y="453081"/>
                  </a:cubicBezTo>
                  <a:cubicBezTo>
                    <a:pt x="1860567" y="437211"/>
                    <a:pt x="1860356" y="418104"/>
                    <a:pt x="1869989" y="403654"/>
                  </a:cubicBezTo>
                  <a:cubicBezTo>
                    <a:pt x="1875481" y="395416"/>
                    <a:pt x="1882443" y="387987"/>
                    <a:pt x="1886464" y="378940"/>
                  </a:cubicBezTo>
                  <a:cubicBezTo>
                    <a:pt x="1893517" y="363070"/>
                    <a:pt x="1893307" y="343963"/>
                    <a:pt x="1902940" y="329513"/>
                  </a:cubicBezTo>
                  <a:cubicBezTo>
                    <a:pt x="1913924" y="313037"/>
                    <a:pt x="1929629" y="298871"/>
                    <a:pt x="1935891" y="280086"/>
                  </a:cubicBezTo>
                  <a:lnTo>
                    <a:pt x="1952367" y="230659"/>
                  </a:lnTo>
                  <a:cubicBezTo>
                    <a:pt x="1955113" y="222421"/>
                    <a:pt x="1953380" y="210762"/>
                    <a:pt x="1960605" y="205945"/>
                  </a:cubicBezTo>
                  <a:lnTo>
                    <a:pt x="1985318" y="189470"/>
                  </a:lnTo>
                  <a:cubicBezTo>
                    <a:pt x="1988064" y="181232"/>
                    <a:pt x="1987416" y="170896"/>
                    <a:pt x="1993556" y="164756"/>
                  </a:cubicBezTo>
                  <a:cubicBezTo>
                    <a:pt x="2007558" y="150754"/>
                    <a:pt x="2042983" y="131805"/>
                    <a:pt x="2042983" y="131805"/>
                  </a:cubicBezTo>
                  <a:cubicBezTo>
                    <a:pt x="2053967" y="134551"/>
                    <a:pt x="2066105" y="134426"/>
                    <a:pt x="2075935" y="140043"/>
                  </a:cubicBezTo>
                  <a:cubicBezTo>
                    <a:pt x="2143307" y="178541"/>
                    <a:pt x="2045476" y="155431"/>
                    <a:pt x="2133600" y="214183"/>
                  </a:cubicBezTo>
                  <a:lnTo>
                    <a:pt x="2158313" y="230659"/>
                  </a:lnTo>
                  <a:cubicBezTo>
                    <a:pt x="2161059" y="238897"/>
                    <a:pt x="2160411" y="249232"/>
                    <a:pt x="2166551" y="255372"/>
                  </a:cubicBezTo>
                  <a:cubicBezTo>
                    <a:pt x="2172691" y="261512"/>
                    <a:pt x="2186217" y="256544"/>
                    <a:pt x="2191264" y="263610"/>
                  </a:cubicBezTo>
                  <a:cubicBezTo>
                    <a:pt x="2201358" y="277742"/>
                    <a:pt x="2202248" y="296561"/>
                    <a:pt x="2207740" y="313037"/>
                  </a:cubicBezTo>
                  <a:lnTo>
                    <a:pt x="2215978" y="337751"/>
                  </a:lnTo>
                  <a:cubicBezTo>
                    <a:pt x="2204233" y="466942"/>
                    <a:pt x="2230128" y="396560"/>
                    <a:pt x="2183027" y="453081"/>
                  </a:cubicBezTo>
                  <a:cubicBezTo>
                    <a:pt x="2176689" y="460687"/>
                    <a:pt x="2173552" y="470793"/>
                    <a:pt x="2166551" y="477794"/>
                  </a:cubicBezTo>
                  <a:cubicBezTo>
                    <a:pt x="2159550" y="484795"/>
                    <a:pt x="2149443" y="487932"/>
                    <a:pt x="2141837" y="494270"/>
                  </a:cubicBezTo>
                  <a:cubicBezTo>
                    <a:pt x="2132887" y="501728"/>
                    <a:pt x="2127308" y="513325"/>
                    <a:pt x="2117124" y="518983"/>
                  </a:cubicBezTo>
                  <a:cubicBezTo>
                    <a:pt x="2101943" y="527417"/>
                    <a:pt x="2067697" y="535459"/>
                    <a:pt x="2067697" y="535459"/>
                  </a:cubicBezTo>
                  <a:cubicBezTo>
                    <a:pt x="2056713" y="543697"/>
                    <a:pt x="2047026" y="554032"/>
                    <a:pt x="2034746" y="560172"/>
                  </a:cubicBezTo>
                  <a:cubicBezTo>
                    <a:pt x="2019212" y="567939"/>
                    <a:pt x="2001794" y="571156"/>
                    <a:pt x="1985318" y="576648"/>
                  </a:cubicBezTo>
                  <a:cubicBezTo>
                    <a:pt x="1977080" y="579394"/>
                    <a:pt x="1967830" y="580069"/>
                    <a:pt x="1960605" y="584886"/>
                  </a:cubicBezTo>
                  <a:cubicBezTo>
                    <a:pt x="1926477" y="607638"/>
                    <a:pt x="1940767" y="600563"/>
                    <a:pt x="1894702" y="617837"/>
                  </a:cubicBezTo>
                  <a:cubicBezTo>
                    <a:pt x="1886572" y="620886"/>
                    <a:pt x="1877580" y="621858"/>
                    <a:pt x="1869989" y="626075"/>
                  </a:cubicBezTo>
                  <a:cubicBezTo>
                    <a:pt x="1825650" y="650708"/>
                    <a:pt x="1825867" y="653722"/>
                    <a:pt x="1795848" y="683740"/>
                  </a:cubicBezTo>
                  <a:cubicBezTo>
                    <a:pt x="1780448" y="729941"/>
                    <a:pt x="1774346" y="737429"/>
                    <a:pt x="1795848" y="807308"/>
                  </a:cubicBezTo>
                  <a:cubicBezTo>
                    <a:pt x="1798402" y="815607"/>
                    <a:pt x="1812324" y="812799"/>
                    <a:pt x="1820562" y="815545"/>
                  </a:cubicBezTo>
                  <a:cubicBezTo>
                    <a:pt x="1872059" y="849878"/>
                    <a:pt x="1857152" y="847874"/>
                    <a:pt x="1960605" y="815545"/>
                  </a:cubicBezTo>
                  <a:cubicBezTo>
                    <a:pt x="1970055" y="812592"/>
                    <a:pt x="1971589" y="799070"/>
                    <a:pt x="1977081" y="790832"/>
                  </a:cubicBezTo>
                  <a:cubicBezTo>
                    <a:pt x="1982623" y="768661"/>
                    <a:pt x="1986408" y="743392"/>
                    <a:pt x="2001794" y="724929"/>
                  </a:cubicBezTo>
                  <a:cubicBezTo>
                    <a:pt x="2008132" y="717323"/>
                    <a:pt x="2018902" y="714792"/>
                    <a:pt x="2026508" y="708454"/>
                  </a:cubicBezTo>
                  <a:cubicBezTo>
                    <a:pt x="2089945" y="655590"/>
                    <a:pt x="2014568" y="708175"/>
                    <a:pt x="2075935" y="667264"/>
                  </a:cubicBezTo>
                  <a:cubicBezTo>
                    <a:pt x="2081427" y="659026"/>
                    <a:pt x="2084679" y="648736"/>
                    <a:pt x="2092410" y="642551"/>
                  </a:cubicBezTo>
                  <a:cubicBezTo>
                    <a:pt x="2099191" y="637126"/>
                    <a:pt x="2109357" y="638196"/>
                    <a:pt x="2117124" y="634313"/>
                  </a:cubicBezTo>
                  <a:cubicBezTo>
                    <a:pt x="2125979" y="629885"/>
                    <a:pt x="2134231" y="624175"/>
                    <a:pt x="2141837" y="617837"/>
                  </a:cubicBezTo>
                  <a:cubicBezTo>
                    <a:pt x="2150787" y="610379"/>
                    <a:pt x="2156367" y="598782"/>
                    <a:pt x="2166551" y="593124"/>
                  </a:cubicBezTo>
                  <a:cubicBezTo>
                    <a:pt x="2181732" y="584690"/>
                    <a:pt x="2215978" y="576648"/>
                    <a:pt x="2215978" y="576648"/>
                  </a:cubicBezTo>
                  <a:cubicBezTo>
                    <a:pt x="2226962" y="565664"/>
                    <a:pt x="2236289" y="552725"/>
                    <a:pt x="2248929" y="543697"/>
                  </a:cubicBezTo>
                  <a:cubicBezTo>
                    <a:pt x="2255995" y="538650"/>
                    <a:pt x="2266418" y="540276"/>
                    <a:pt x="2273643" y="535459"/>
                  </a:cubicBezTo>
                  <a:cubicBezTo>
                    <a:pt x="2296869" y="519974"/>
                    <a:pt x="2318218" y="480952"/>
                    <a:pt x="2331308" y="461318"/>
                  </a:cubicBezTo>
                  <a:cubicBezTo>
                    <a:pt x="2357415" y="422157"/>
                    <a:pt x="2344654" y="445993"/>
                    <a:pt x="2364259" y="387178"/>
                  </a:cubicBezTo>
                  <a:lnTo>
                    <a:pt x="2372497" y="362464"/>
                  </a:lnTo>
                  <a:cubicBezTo>
                    <a:pt x="2369751" y="307545"/>
                    <a:pt x="2374095" y="251808"/>
                    <a:pt x="2364259" y="197708"/>
                  </a:cubicBezTo>
                  <a:cubicBezTo>
                    <a:pt x="2362488" y="187967"/>
                    <a:pt x="2345731" y="188963"/>
                    <a:pt x="2339546" y="181232"/>
                  </a:cubicBezTo>
                  <a:cubicBezTo>
                    <a:pt x="2334121" y="174451"/>
                    <a:pt x="2335191" y="164285"/>
                    <a:pt x="2331308" y="156518"/>
                  </a:cubicBezTo>
                  <a:cubicBezTo>
                    <a:pt x="2323710" y="141323"/>
                    <a:pt x="2303781" y="116199"/>
                    <a:pt x="2290118" y="107091"/>
                  </a:cubicBezTo>
                  <a:cubicBezTo>
                    <a:pt x="2282893" y="102274"/>
                    <a:pt x="2273643" y="101600"/>
                    <a:pt x="2265405" y="98854"/>
                  </a:cubicBezTo>
                  <a:cubicBezTo>
                    <a:pt x="2262659" y="90616"/>
                    <a:pt x="2262592" y="80921"/>
                    <a:pt x="2257167" y="74140"/>
                  </a:cubicBezTo>
                  <a:cubicBezTo>
                    <a:pt x="2245552" y="59621"/>
                    <a:pt x="2224022" y="54854"/>
                    <a:pt x="2207740" y="49427"/>
                  </a:cubicBezTo>
                  <a:cubicBezTo>
                    <a:pt x="2168577" y="23317"/>
                    <a:pt x="2192419" y="36082"/>
                    <a:pt x="2133600" y="16475"/>
                  </a:cubicBezTo>
                  <a:lnTo>
                    <a:pt x="2108886" y="8237"/>
                  </a:lnTo>
                  <a:lnTo>
                    <a:pt x="2084173" y="0"/>
                  </a:lnTo>
                  <a:cubicBezTo>
                    <a:pt x="2032000" y="2746"/>
                    <a:pt x="1979057" y="-1109"/>
                    <a:pt x="1927654" y="8237"/>
                  </a:cubicBezTo>
                  <a:cubicBezTo>
                    <a:pt x="1916192" y="10321"/>
                    <a:pt x="1912634" y="26488"/>
                    <a:pt x="1902940" y="32951"/>
                  </a:cubicBezTo>
                  <a:cubicBezTo>
                    <a:pt x="1895715" y="37768"/>
                    <a:pt x="1886465" y="38443"/>
                    <a:pt x="1878227" y="41189"/>
                  </a:cubicBezTo>
                  <a:cubicBezTo>
                    <a:pt x="1869989" y="49427"/>
                    <a:pt x="1860971" y="56952"/>
                    <a:pt x="1853513" y="65902"/>
                  </a:cubicBezTo>
                  <a:cubicBezTo>
                    <a:pt x="1847175" y="73508"/>
                    <a:pt x="1844038" y="83615"/>
                    <a:pt x="1837037" y="90616"/>
                  </a:cubicBezTo>
                  <a:cubicBezTo>
                    <a:pt x="1830036" y="97617"/>
                    <a:pt x="1820562" y="101599"/>
                    <a:pt x="1812324" y="107091"/>
                  </a:cubicBezTo>
                  <a:cubicBezTo>
                    <a:pt x="1768390" y="172992"/>
                    <a:pt x="1826051" y="93365"/>
                    <a:pt x="1771135" y="148281"/>
                  </a:cubicBezTo>
                  <a:cubicBezTo>
                    <a:pt x="1764134" y="155282"/>
                    <a:pt x="1760414" y="164938"/>
                    <a:pt x="1754659" y="172994"/>
                  </a:cubicBezTo>
                  <a:cubicBezTo>
                    <a:pt x="1746679" y="184166"/>
                    <a:pt x="1737819" y="194697"/>
                    <a:pt x="1729946" y="205945"/>
                  </a:cubicBezTo>
                  <a:cubicBezTo>
                    <a:pt x="1718591" y="222167"/>
                    <a:pt x="1707978" y="238896"/>
                    <a:pt x="1696994" y="255372"/>
                  </a:cubicBezTo>
                  <a:cubicBezTo>
                    <a:pt x="1691502" y="263610"/>
                    <a:pt x="1684946" y="271230"/>
                    <a:pt x="1680518" y="280086"/>
                  </a:cubicBezTo>
                  <a:cubicBezTo>
                    <a:pt x="1675026" y="291070"/>
                    <a:pt x="1668880" y="301750"/>
                    <a:pt x="1664043" y="313037"/>
                  </a:cubicBezTo>
                  <a:cubicBezTo>
                    <a:pt x="1660622" y="321019"/>
                    <a:pt x="1659688" y="329984"/>
                    <a:pt x="1655805" y="337751"/>
                  </a:cubicBezTo>
                  <a:cubicBezTo>
                    <a:pt x="1651377" y="346606"/>
                    <a:pt x="1644821" y="354226"/>
                    <a:pt x="1639329" y="362464"/>
                  </a:cubicBezTo>
                  <a:cubicBezTo>
                    <a:pt x="1631091" y="387178"/>
                    <a:pt x="1618899" y="410909"/>
                    <a:pt x="1614616" y="436605"/>
                  </a:cubicBezTo>
                  <a:cubicBezTo>
                    <a:pt x="1611870" y="453081"/>
                    <a:pt x="1610429" y="469828"/>
                    <a:pt x="1606378" y="486032"/>
                  </a:cubicBezTo>
                  <a:cubicBezTo>
                    <a:pt x="1602166" y="502880"/>
                    <a:pt x="1602182" y="523179"/>
                    <a:pt x="1589902" y="535459"/>
                  </a:cubicBezTo>
                  <a:cubicBezTo>
                    <a:pt x="1573426" y="551935"/>
                    <a:pt x="1553399" y="565499"/>
                    <a:pt x="1540475" y="584886"/>
                  </a:cubicBezTo>
                  <a:cubicBezTo>
                    <a:pt x="1457194" y="709809"/>
                    <a:pt x="1547336" y="581596"/>
                    <a:pt x="1482810" y="659027"/>
                  </a:cubicBezTo>
                  <a:cubicBezTo>
                    <a:pt x="1476472" y="666633"/>
                    <a:pt x="1472912" y="676340"/>
                    <a:pt x="1466335" y="683740"/>
                  </a:cubicBezTo>
                  <a:cubicBezTo>
                    <a:pt x="1450855" y="701155"/>
                    <a:pt x="1429833" y="713780"/>
                    <a:pt x="1416908" y="733167"/>
                  </a:cubicBezTo>
                  <a:cubicBezTo>
                    <a:pt x="1411416" y="741405"/>
                    <a:pt x="1407010" y="750481"/>
                    <a:pt x="1400432" y="757881"/>
                  </a:cubicBezTo>
                  <a:cubicBezTo>
                    <a:pt x="1384952" y="775296"/>
                    <a:pt x="1363930" y="787921"/>
                    <a:pt x="1351005" y="807308"/>
                  </a:cubicBezTo>
                  <a:cubicBezTo>
                    <a:pt x="1329712" y="839246"/>
                    <a:pt x="1343921" y="828890"/>
                    <a:pt x="1309816" y="840259"/>
                  </a:cubicBezTo>
                  <a:cubicBezTo>
                    <a:pt x="1262596" y="911087"/>
                    <a:pt x="1325472" y="827733"/>
                    <a:pt x="1268627" y="873210"/>
                  </a:cubicBezTo>
                  <a:cubicBezTo>
                    <a:pt x="1260896" y="879395"/>
                    <a:pt x="1259602" y="891404"/>
                    <a:pt x="1252151" y="897924"/>
                  </a:cubicBezTo>
                  <a:cubicBezTo>
                    <a:pt x="1237249" y="910963"/>
                    <a:pt x="1216726" y="916873"/>
                    <a:pt x="1202724" y="930875"/>
                  </a:cubicBezTo>
                  <a:cubicBezTo>
                    <a:pt x="1171009" y="962590"/>
                    <a:pt x="1187704" y="949127"/>
                    <a:pt x="1153297" y="972064"/>
                  </a:cubicBezTo>
                  <a:cubicBezTo>
                    <a:pt x="1150551" y="980302"/>
                    <a:pt x="1151199" y="990638"/>
                    <a:pt x="1145059" y="996778"/>
                  </a:cubicBezTo>
                  <a:cubicBezTo>
                    <a:pt x="1138919" y="1002918"/>
                    <a:pt x="1128113" y="1001133"/>
                    <a:pt x="1120346" y="1005016"/>
                  </a:cubicBezTo>
                  <a:cubicBezTo>
                    <a:pt x="1111491" y="1009444"/>
                    <a:pt x="1103870" y="1015999"/>
                    <a:pt x="1095632" y="1021491"/>
                  </a:cubicBezTo>
                  <a:cubicBezTo>
                    <a:pt x="1090140" y="1029729"/>
                    <a:pt x="1086887" y="1040020"/>
                    <a:pt x="1079156" y="1046205"/>
                  </a:cubicBezTo>
                  <a:cubicBezTo>
                    <a:pt x="1072376" y="1051629"/>
                    <a:pt x="1062210" y="1050560"/>
                    <a:pt x="1054443" y="1054443"/>
                  </a:cubicBezTo>
                  <a:cubicBezTo>
                    <a:pt x="1045588" y="1058871"/>
                    <a:pt x="1037967" y="1065426"/>
                    <a:pt x="1029729" y="1070918"/>
                  </a:cubicBezTo>
                  <a:cubicBezTo>
                    <a:pt x="1024237" y="1079156"/>
                    <a:pt x="1020705" y="1089112"/>
                    <a:pt x="1013254" y="1095632"/>
                  </a:cubicBezTo>
                  <a:cubicBezTo>
                    <a:pt x="998352" y="1108671"/>
                    <a:pt x="980303" y="1117599"/>
                    <a:pt x="963827" y="1128583"/>
                  </a:cubicBezTo>
                  <a:cubicBezTo>
                    <a:pt x="955589" y="1134075"/>
                    <a:pt x="946114" y="1138058"/>
                    <a:pt x="939113" y="1145059"/>
                  </a:cubicBezTo>
                  <a:cubicBezTo>
                    <a:pt x="908260" y="1175912"/>
                    <a:pt x="925452" y="1166088"/>
                    <a:pt x="889686" y="1178010"/>
                  </a:cubicBezTo>
                  <a:cubicBezTo>
                    <a:pt x="823778" y="1221951"/>
                    <a:pt x="903423" y="1164275"/>
                    <a:pt x="848497" y="1219200"/>
                  </a:cubicBezTo>
                  <a:cubicBezTo>
                    <a:pt x="841496" y="1226201"/>
                    <a:pt x="832021" y="1230183"/>
                    <a:pt x="823783" y="1235675"/>
                  </a:cubicBezTo>
                  <a:cubicBezTo>
                    <a:pt x="779852" y="1301575"/>
                    <a:pt x="837510" y="1221949"/>
                    <a:pt x="782594" y="1276864"/>
                  </a:cubicBezTo>
                  <a:cubicBezTo>
                    <a:pt x="745330" y="1314127"/>
                    <a:pt x="789518" y="1293778"/>
                    <a:pt x="741405" y="1309816"/>
                  </a:cubicBezTo>
                  <a:cubicBezTo>
                    <a:pt x="694722" y="1379838"/>
                    <a:pt x="771613" y="1271370"/>
                    <a:pt x="675502" y="1367481"/>
                  </a:cubicBezTo>
                  <a:cubicBezTo>
                    <a:pt x="644649" y="1398334"/>
                    <a:pt x="661841" y="1388510"/>
                    <a:pt x="626075" y="1400432"/>
                  </a:cubicBezTo>
                  <a:cubicBezTo>
                    <a:pt x="570508" y="1455999"/>
                    <a:pt x="598752" y="1442491"/>
                    <a:pt x="551935" y="1458097"/>
                  </a:cubicBezTo>
                  <a:cubicBezTo>
                    <a:pt x="546443" y="1466335"/>
                    <a:pt x="542460" y="1475809"/>
                    <a:pt x="535459" y="1482810"/>
                  </a:cubicBezTo>
                  <a:cubicBezTo>
                    <a:pt x="528458" y="1489811"/>
                    <a:pt x="516931" y="1491555"/>
                    <a:pt x="510746" y="1499286"/>
                  </a:cubicBezTo>
                  <a:cubicBezTo>
                    <a:pt x="505321" y="1506067"/>
                    <a:pt x="508067" y="1517329"/>
                    <a:pt x="502508" y="1524000"/>
                  </a:cubicBezTo>
                  <a:cubicBezTo>
                    <a:pt x="493718" y="1534547"/>
                    <a:pt x="480540" y="1540475"/>
                    <a:pt x="469556" y="1548713"/>
                  </a:cubicBezTo>
                  <a:cubicBezTo>
                    <a:pt x="448849" y="1610833"/>
                    <a:pt x="479190" y="1536671"/>
                    <a:pt x="436605" y="1589902"/>
                  </a:cubicBezTo>
                  <a:cubicBezTo>
                    <a:pt x="404652" y="1629844"/>
                    <a:pt x="457574" y="1604880"/>
                    <a:pt x="403654" y="1622854"/>
                  </a:cubicBezTo>
                  <a:cubicBezTo>
                    <a:pt x="356435" y="1693680"/>
                    <a:pt x="419310" y="1610329"/>
                    <a:pt x="362464" y="1655805"/>
                  </a:cubicBezTo>
                  <a:cubicBezTo>
                    <a:pt x="354733" y="1661990"/>
                    <a:pt x="352327" y="1672912"/>
                    <a:pt x="345989" y="1680518"/>
                  </a:cubicBezTo>
                  <a:cubicBezTo>
                    <a:pt x="322134" y="1709144"/>
                    <a:pt x="321637" y="1705051"/>
                    <a:pt x="288324" y="1721708"/>
                  </a:cubicBezTo>
                  <a:cubicBezTo>
                    <a:pt x="267618" y="1783825"/>
                    <a:pt x="297957" y="1709666"/>
                    <a:pt x="255373" y="1762897"/>
                  </a:cubicBezTo>
                  <a:cubicBezTo>
                    <a:pt x="222874" y="1803521"/>
                    <a:pt x="282524" y="1778763"/>
                    <a:pt x="214183" y="1795848"/>
                  </a:cubicBezTo>
                  <a:cubicBezTo>
                    <a:pt x="173283" y="1857202"/>
                    <a:pt x="225846" y="1781854"/>
                    <a:pt x="172994" y="1845275"/>
                  </a:cubicBezTo>
                  <a:cubicBezTo>
                    <a:pt x="166656" y="1852881"/>
                    <a:pt x="163969" y="1863469"/>
                    <a:pt x="156518" y="1869989"/>
                  </a:cubicBezTo>
                  <a:cubicBezTo>
                    <a:pt x="141616" y="1883028"/>
                    <a:pt x="121092" y="1888938"/>
                    <a:pt x="107091" y="1902940"/>
                  </a:cubicBezTo>
                  <a:cubicBezTo>
                    <a:pt x="34892" y="1975142"/>
                    <a:pt x="126478" y="1886784"/>
                    <a:pt x="57664" y="1944129"/>
                  </a:cubicBezTo>
                  <a:cubicBezTo>
                    <a:pt x="22449" y="1973475"/>
                    <a:pt x="42389" y="1961163"/>
                    <a:pt x="16475" y="1993556"/>
                  </a:cubicBezTo>
                  <a:cubicBezTo>
                    <a:pt x="11623" y="1999621"/>
                    <a:pt x="2746" y="2021016"/>
                    <a:pt x="0" y="2026508"/>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51"/>
            <p:cNvSpPr/>
            <p:nvPr/>
          </p:nvSpPr>
          <p:spPr>
            <a:xfrm rot="20847300">
              <a:off x="10602347" y="4510727"/>
              <a:ext cx="166672" cy="2085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762"/>
          <p:cNvGrpSpPr/>
          <p:nvPr/>
        </p:nvGrpSpPr>
        <p:grpSpPr>
          <a:xfrm rot="21430303" flipH="1">
            <a:off x="7924648" y="4985600"/>
            <a:ext cx="1447800" cy="992239"/>
            <a:chOff x="2319294" y="653116"/>
            <a:chExt cx="2938506" cy="2013884"/>
          </a:xfrm>
        </p:grpSpPr>
        <p:sp>
          <p:nvSpPr>
            <p:cNvPr id="105" name="Trapezoid 104"/>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8"/>
            <p:cNvGrpSpPr/>
            <p:nvPr/>
          </p:nvGrpSpPr>
          <p:grpSpPr>
            <a:xfrm rot="1902884" flipH="1">
              <a:off x="3529436" y="653116"/>
              <a:ext cx="298157" cy="466807"/>
              <a:chOff x="1044598" y="6722113"/>
              <a:chExt cx="445225" cy="456261"/>
            </a:xfrm>
          </p:grpSpPr>
          <p:sp>
            <p:nvSpPr>
              <p:cNvPr id="123" name="Flowchart: Delay 12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4"/>
            <p:cNvGrpSpPr/>
            <p:nvPr/>
          </p:nvGrpSpPr>
          <p:grpSpPr>
            <a:xfrm rot="19697116">
              <a:off x="2319294" y="690269"/>
              <a:ext cx="298157" cy="466807"/>
              <a:chOff x="1044598" y="6722113"/>
              <a:chExt cx="445225" cy="456261"/>
            </a:xfrm>
          </p:grpSpPr>
          <p:sp>
            <p:nvSpPr>
              <p:cNvPr id="121" name="Flowchart: Delay 12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4"/>
            <p:cNvGrpSpPr/>
            <p:nvPr/>
          </p:nvGrpSpPr>
          <p:grpSpPr>
            <a:xfrm>
              <a:off x="2819401" y="1447801"/>
              <a:ext cx="533399" cy="761999"/>
              <a:chOff x="6829254" y="1008723"/>
              <a:chExt cx="1066800" cy="1585897"/>
            </a:xfrm>
          </p:grpSpPr>
          <p:sp>
            <p:nvSpPr>
              <p:cNvPr id="116" name="Pie 11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Oval 11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Cloud 114"/>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1253127" y="2476500"/>
            <a:ext cx="2249839" cy="4143514"/>
            <a:chOff x="1318286" y="2504132"/>
            <a:chExt cx="1764472" cy="3249617"/>
          </a:xfrm>
        </p:grpSpPr>
        <p:grpSp>
          <p:nvGrpSpPr>
            <p:cNvPr id="7" name="Group 6"/>
            <p:cNvGrpSpPr/>
            <p:nvPr/>
          </p:nvGrpSpPr>
          <p:grpSpPr>
            <a:xfrm>
              <a:off x="1679570" y="2504132"/>
              <a:ext cx="954908" cy="2004808"/>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318286" y="3801406"/>
              <a:ext cx="1764472" cy="1952343"/>
              <a:chOff x="5658551" y="2677306"/>
              <a:chExt cx="2310673" cy="3439239"/>
            </a:xfrm>
          </p:grpSpPr>
          <p:grpSp>
            <p:nvGrpSpPr>
              <p:cNvPr id="126" name="Group 125"/>
              <p:cNvGrpSpPr/>
              <p:nvPr/>
            </p:nvGrpSpPr>
            <p:grpSpPr>
              <a:xfrm>
                <a:off x="5804156" y="2677306"/>
                <a:ext cx="1962537" cy="3298971"/>
                <a:chOff x="1216093" y="2433412"/>
                <a:chExt cx="1322042" cy="2214788"/>
              </a:xfrm>
            </p:grpSpPr>
            <p:grpSp>
              <p:nvGrpSpPr>
                <p:cNvPr id="135" name="Group 134"/>
                <p:cNvGrpSpPr/>
                <p:nvPr/>
              </p:nvGrpSpPr>
              <p:grpSpPr>
                <a:xfrm>
                  <a:off x="1219201" y="2654641"/>
                  <a:ext cx="1295400" cy="1993559"/>
                  <a:chOff x="1219200" y="2654641"/>
                  <a:chExt cx="6866239" cy="3293078"/>
                </a:xfrm>
              </p:grpSpPr>
              <p:grpSp>
                <p:nvGrpSpPr>
                  <p:cNvPr id="140" name="Group 139"/>
                  <p:cNvGrpSpPr/>
                  <p:nvPr/>
                </p:nvGrpSpPr>
                <p:grpSpPr>
                  <a:xfrm>
                    <a:off x="1219200" y="4852086"/>
                    <a:ext cx="6866239" cy="1095633"/>
                    <a:chOff x="1219200" y="4852086"/>
                    <a:chExt cx="6866239" cy="1095633"/>
                  </a:xfrm>
                </p:grpSpPr>
                <p:grpSp>
                  <p:nvGrpSpPr>
                    <p:cNvPr id="169" name="Group 168"/>
                    <p:cNvGrpSpPr/>
                    <p:nvPr/>
                  </p:nvGrpSpPr>
                  <p:grpSpPr>
                    <a:xfrm>
                      <a:off x="1219200" y="5401962"/>
                      <a:ext cx="6866239" cy="545757"/>
                      <a:chOff x="1219200" y="5401962"/>
                      <a:chExt cx="6866239" cy="545757"/>
                    </a:xfrm>
                  </p:grpSpPr>
                  <p:sp>
                    <p:nvSpPr>
                      <p:cNvPr id="177" name="Rounded Rectangle 176"/>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219200" y="4852086"/>
                      <a:ext cx="6332839" cy="545757"/>
                      <a:chOff x="1752600" y="5401962"/>
                      <a:chExt cx="6332839" cy="545757"/>
                    </a:xfrm>
                  </p:grpSpPr>
                  <p:sp>
                    <p:nvSpPr>
                      <p:cNvPr id="172" name="Rounded Rectangle 171"/>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219200" y="3752334"/>
                    <a:ext cx="6866239" cy="1095633"/>
                    <a:chOff x="1219200" y="4852086"/>
                    <a:chExt cx="6866239" cy="1095633"/>
                  </a:xfrm>
                </p:grpSpPr>
                <p:grpSp>
                  <p:nvGrpSpPr>
                    <p:cNvPr id="156" name="Group 155"/>
                    <p:cNvGrpSpPr/>
                    <p:nvPr/>
                  </p:nvGrpSpPr>
                  <p:grpSpPr>
                    <a:xfrm>
                      <a:off x="1219200" y="5401962"/>
                      <a:ext cx="6866239" cy="545757"/>
                      <a:chOff x="1219200" y="5401962"/>
                      <a:chExt cx="6866239" cy="545757"/>
                    </a:xfrm>
                  </p:grpSpPr>
                  <p:sp>
                    <p:nvSpPr>
                      <p:cNvPr id="164" name="Rounded Rectangle 163"/>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1219200" y="4852086"/>
                      <a:ext cx="6332839" cy="545757"/>
                      <a:chOff x="1752600" y="5401962"/>
                      <a:chExt cx="6332839" cy="545757"/>
                    </a:xfrm>
                  </p:grpSpPr>
                  <p:sp>
                    <p:nvSpPr>
                      <p:cNvPr id="159" name="Rounded Rectangle 158"/>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ounded Rectangle 157"/>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1219200" y="2654641"/>
                    <a:ext cx="6866239" cy="1095633"/>
                    <a:chOff x="1219200" y="4852086"/>
                    <a:chExt cx="6866239" cy="1095633"/>
                  </a:xfrm>
                </p:grpSpPr>
                <p:grpSp>
                  <p:nvGrpSpPr>
                    <p:cNvPr id="143" name="Group 142"/>
                    <p:cNvGrpSpPr/>
                    <p:nvPr/>
                  </p:nvGrpSpPr>
                  <p:grpSpPr>
                    <a:xfrm>
                      <a:off x="1219200" y="5401962"/>
                      <a:ext cx="6866239" cy="545757"/>
                      <a:chOff x="1219200" y="5401962"/>
                      <a:chExt cx="6866239" cy="545757"/>
                    </a:xfrm>
                  </p:grpSpPr>
                  <p:sp>
                    <p:nvSpPr>
                      <p:cNvPr id="151" name="Rounded Rectangle 150"/>
                      <p:cNvSpPr/>
                      <p:nvPr/>
                    </p:nvSpPr>
                    <p:spPr>
                      <a:xfrm>
                        <a:off x="1219200"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1219200" y="4852086"/>
                      <a:ext cx="6332839" cy="545757"/>
                      <a:chOff x="1752600" y="5401962"/>
                      <a:chExt cx="6332839" cy="545757"/>
                    </a:xfrm>
                  </p:grpSpPr>
                  <p:sp>
                    <p:nvSpPr>
                      <p:cNvPr id="146" name="Rounded Rectangle 145"/>
                      <p:cNvSpPr/>
                      <p:nvPr/>
                    </p:nvSpPr>
                    <p:spPr>
                      <a:xfrm>
                        <a:off x="1752600" y="5410200"/>
                        <a:ext cx="8382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2574325" y="5414319"/>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3954163" y="5410200"/>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5334001" y="5406081"/>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713839" y="5401962"/>
                        <a:ext cx="1371600"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ounded Rectangle 144"/>
                    <p:cNvSpPr/>
                    <p:nvPr/>
                  </p:nvSpPr>
                  <p:spPr>
                    <a:xfrm>
                      <a:off x="7560277" y="4852086"/>
                      <a:ext cx="525162" cy="533400"/>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Rounded Rectangle 135"/>
                <p:cNvSpPr/>
                <p:nvPr/>
              </p:nvSpPr>
              <p:spPr>
                <a:xfrm>
                  <a:off x="1216093" y="2442140"/>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576772" y="2440893"/>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1928069" y="2438400"/>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279366" y="2433412"/>
                  <a:ext cx="258769" cy="218735"/>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658551" y="5328045"/>
                <a:ext cx="412005" cy="788500"/>
                <a:chOff x="3058833" y="3276600"/>
                <a:chExt cx="816727" cy="1563062"/>
              </a:xfrm>
            </p:grpSpPr>
            <p:sp>
              <p:nvSpPr>
                <p:cNvPr id="132" name="Moon 131"/>
                <p:cNvSpPr/>
                <p:nvPr/>
              </p:nvSpPr>
              <p:spPr>
                <a:xfrm>
                  <a:off x="3276600" y="3276600"/>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0047169">
                  <a:off x="3058833" y="3468062"/>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377554">
                  <a:off x="3527972" y="3740796"/>
                  <a:ext cx="347588" cy="893797"/>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757739" flipH="1">
                <a:off x="7557219" y="5290582"/>
                <a:ext cx="412005" cy="788500"/>
                <a:chOff x="3058833" y="3276600"/>
                <a:chExt cx="816727" cy="1563062"/>
              </a:xfrm>
            </p:grpSpPr>
            <p:sp>
              <p:nvSpPr>
                <p:cNvPr id="129" name="Moon 128"/>
                <p:cNvSpPr/>
                <p:nvPr/>
              </p:nvSpPr>
              <p:spPr>
                <a:xfrm>
                  <a:off x="3276600" y="3276600"/>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0047169">
                  <a:off x="3058833" y="3468062"/>
                  <a:ext cx="533400" cy="1371600"/>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77554">
                  <a:off x="3527972" y="3740796"/>
                  <a:ext cx="347588" cy="893797"/>
                </a:xfrm>
                <a:prstGeom prst="moon">
                  <a:avLst>
                    <a:gd name="adj" fmla="val 65444"/>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2" name="Footer Placeholder 14">
            <a:extLst>
              <a:ext uri="{FF2B5EF4-FFF2-40B4-BE49-F238E27FC236}">
                <a16:creationId xmlns:a16="http://schemas.microsoft.com/office/drawing/2014/main" id="{F1B61E27-6D7E-4B4C-956A-B976310EE5B8}"/>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339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Jesus is the Shepherd</a:t>
            </a:r>
          </a:p>
        </p:txBody>
      </p:sp>
      <p:sp>
        <p:nvSpPr>
          <p:cNvPr id="8" name="Rectangle 7"/>
          <p:cNvSpPr/>
          <p:nvPr/>
        </p:nvSpPr>
        <p:spPr>
          <a:xfrm>
            <a:off x="0" y="6488668"/>
            <a:ext cx="6096000" cy="369332"/>
          </a:xfrm>
          <a:prstGeom prst="rect">
            <a:avLst/>
          </a:prstGeom>
        </p:spPr>
        <p:txBody>
          <a:bodyPr>
            <a:spAutoFit/>
          </a:bodyPr>
          <a:lstStyle/>
          <a:p>
            <a:pPr fontAlgn="base"/>
            <a:r>
              <a:rPr lang="en-US" dirty="0">
                <a:solidFill>
                  <a:schemeClr val="bg1"/>
                </a:solidFill>
              </a:rPr>
              <a:t>Ezekiel 34:11-31</a:t>
            </a:r>
            <a:endParaRPr lang="en-US" b="0" i="0" dirty="0">
              <a:solidFill>
                <a:schemeClr val="bg1"/>
              </a:solidFill>
              <a:effectLst/>
              <a:latin typeface="Calibri" panose="020F0502020204030204" pitchFamily="34" charset="0"/>
            </a:endParaRPr>
          </a:p>
        </p:txBody>
      </p:sp>
      <p:sp>
        <p:nvSpPr>
          <p:cNvPr id="3" name="Rectangle 2"/>
          <p:cNvSpPr/>
          <p:nvPr/>
        </p:nvSpPr>
        <p:spPr>
          <a:xfrm>
            <a:off x="3156641" y="621699"/>
            <a:ext cx="6096000" cy="1200329"/>
          </a:xfrm>
          <a:prstGeom prst="rect">
            <a:avLst/>
          </a:prstGeom>
        </p:spPr>
        <p:txBody>
          <a:bodyPr>
            <a:spAutoFit/>
          </a:bodyPr>
          <a:lstStyle/>
          <a:p>
            <a:r>
              <a:rPr lang="en-US" i="1" dirty="0">
                <a:solidFill>
                  <a:schemeClr val="bg1"/>
                </a:solidFill>
              </a:rPr>
              <a:t>As a shepherd </a:t>
            </a:r>
            <a:r>
              <a:rPr lang="en-US" i="1" dirty="0" err="1">
                <a:solidFill>
                  <a:schemeClr val="bg1"/>
                </a:solidFill>
              </a:rPr>
              <a:t>seeketh</a:t>
            </a:r>
            <a:r>
              <a:rPr lang="en-US" i="1" dirty="0">
                <a:solidFill>
                  <a:schemeClr val="bg1"/>
                </a:solidFill>
              </a:rPr>
              <a:t> out his flock in the day that he is among his sheep that are scattered; so will I seek out my sheep, and will deliver them out of all places where they have been scattered in the cloudy and dark day.</a:t>
            </a:r>
          </a:p>
        </p:txBody>
      </p:sp>
      <p:sp>
        <p:nvSpPr>
          <p:cNvPr id="9" name="Rectangle 8"/>
          <p:cNvSpPr/>
          <p:nvPr/>
        </p:nvSpPr>
        <p:spPr>
          <a:xfrm>
            <a:off x="374766" y="2079783"/>
            <a:ext cx="3165139" cy="1815882"/>
          </a:xfrm>
          <a:prstGeom prst="rect">
            <a:avLst/>
          </a:prstGeom>
        </p:spPr>
        <p:txBody>
          <a:bodyPr wrap="square">
            <a:spAutoFit/>
          </a:bodyPr>
          <a:lstStyle/>
          <a:p>
            <a:pPr fontAlgn="base"/>
            <a:r>
              <a:rPr lang="en-US" sz="2800" dirty="0">
                <a:solidFill>
                  <a:schemeClr val="bg1"/>
                </a:solidFill>
              </a:rPr>
              <a:t>The Shepherd of Israel would gather His sheep and reign in their midst</a:t>
            </a:r>
            <a:endParaRPr lang="en-US" sz="2800" b="0" i="0" dirty="0">
              <a:solidFill>
                <a:schemeClr val="bg1"/>
              </a:solidFill>
              <a:effectLst/>
              <a:latin typeface="Calibri" panose="020F0502020204030204" pitchFamily="34" charset="0"/>
            </a:endParaRPr>
          </a:p>
        </p:txBody>
      </p:sp>
      <p:pic>
        <p:nvPicPr>
          <p:cNvPr id="7170" name="Picture 2" descr="https://ldsbookstore.com/resize/Shared/Images/Product/The-Lord-Is-My-Shepherd-Print/the-lord-is-my-shepherd-simon-dewey.jpg?lr=t&amp;bw=1000&amp;w=1000&amp;bh=1000&amp;h=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66" y="1842806"/>
            <a:ext cx="4588441" cy="3312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135911" y="1236142"/>
            <a:ext cx="3076441" cy="2195624"/>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52017" y="1119001"/>
              <a:ext cx="2293346" cy="1087039"/>
            </a:xfrm>
            <a:prstGeom prst="rect">
              <a:avLst/>
            </a:prstGeom>
          </p:spPr>
          <p:txBody>
            <a:bodyPr wrap="square">
              <a:spAutoFit/>
            </a:bodyPr>
            <a:lstStyle/>
            <a:p>
              <a:pPr algn="ctr"/>
              <a:r>
                <a:rPr lang="en-US" sz="1400" dirty="0"/>
                <a:t> </a:t>
              </a:r>
              <a:r>
                <a:rPr lang="en-US" sz="1400" b="1" dirty="0"/>
                <a:t>If we follow Jesus Christ, then He will bless us temporally and spiritually</a:t>
              </a:r>
              <a:endParaRPr lang="en-US" sz="1400" i="1" dirty="0"/>
            </a:p>
          </p:txBody>
        </p:sp>
      </p:grpSp>
      <p:sp>
        <p:nvSpPr>
          <p:cNvPr id="5" name="Rectangle 4"/>
          <p:cNvSpPr/>
          <p:nvPr/>
        </p:nvSpPr>
        <p:spPr>
          <a:xfrm>
            <a:off x="3178002" y="5288339"/>
            <a:ext cx="7767666" cy="1200329"/>
          </a:xfrm>
          <a:prstGeom prst="rect">
            <a:avLst/>
          </a:prstGeom>
        </p:spPr>
        <p:txBody>
          <a:bodyPr wrap="square">
            <a:spAutoFit/>
          </a:bodyPr>
          <a:lstStyle/>
          <a:p>
            <a:r>
              <a:rPr lang="en-US" dirty="0">
                <a:solidFill>
                  <a:schemeClr val="bg1"/>
                </a:solidFill>
                <a:latin typeface="Calibri" panose="020F0502020204030204" pitchFamily="34" charset="0"/>
              </a:rPr>
              <a:t>Ezekiel prophesied that the Lord would deliver His people from their oppressors. This prophecy also refers to the time when the Lord will come to the earth in the latter days and gather the lost sheep of Israel through covenants. They will live with Him in safety, never to be scattered again.</a:t>
            </a:r>
            <a:endParaRPr lang="en-US" dirty="0">
              <a:solidFill>
                <a:schemeClr val="bg1"/>
              </a:solidFill>
            </a:endParaRPr>
          </a:p>
        </p:txBody>
      </p:sp>
    </p:spTree>
    <p:extLst>
      <p:ext uri="{BB962C8B-B14F-4D97-AF65-F5344CB8AC3E}">
        <p14:creationId xmlns:p14="http://schemas.microsoft.com/office/powerpoint/2010/main" val="5015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Edom—Left Desolate</a:t>
            </a:r>
          </a:p>
        </p:txBody>
      </p:sp>
      <p:sp>
        <p:nvSpPr>
          <p:cNvPr id="8" name="Rectangle 7"/>
          <p:cNvSpPr/>
          <p:nvPr/>
        </p:nvSpPr>
        <p:spPr>
          <a:xfrm>
            <a:off x="0" y="6488668"/>
            <a:ext cx="6096000" cy="369332"/>
          </a:xfrm>
          <a:prstGeom prst="rect">
            <a:avLst/>
          </a:prstGeom>
        </p:spPr>
        <p:txBody>
          <a:bodyPr>
            <a:spAutoFit/>
          </a:bodyPr>
          <a:lstStyle/>
          <a:p>
            <a:pPr fontAlgn="base"/>
            <a:r>
              <a:rPr lang="en-US" dirty="0">
                <a:solidFill>
                  <a:schemeClr val="bg1"/>
                </a:solidFill>
              </a:rPr>
              <a:t>Ezekiel 35</a:t>
            </a:r>
            <a:endParaRPr lang="en-US" b="0" i="0" dirty="0">
              <a:solidFill>
                <a:schemeClr val="bg1"/>
              </a:solidFill>
              <a:effectLst/>
              <a:latin typeface="Calibri" panose="020F0502020204030204" pitchFamily="34" charset="0"/>
            </a:endParaRPr>
          </a:p>
        </p:txBody>
      </p:sp>
      <p:sp>
        <p:nvSpPr>
          <p:cNvPr id="5" name="Rectangle 4"/>
          <p:cNvSpPr/>
          <p:nvPr/>
        </p:nvSpPr>
        <p:spPr>
          <a:xfrm>
            <a:off x="2752490" y="1850005"/>
            <a:ext cx="5820893" cy="3416320"/>
          </a:xfrm>
          <a:prstGeom prst="rect">
            <a:avLst/>
          </a:prstGeom>
        </p:spPr>
        <p:txBody>
          <a:bodyPr wrap="square">
            <a:spAutoFit/>
          </a:bodyPr>
          <a:lstStyle/>
          <a:p>
            <a:r>
              <a:rPr lang="en-US" sz="2400" dirty="0">
                <a:solidFill>
                  <a:schemeClr val="bg1"/>
                </a:solidFill>
              </a:rPr>
              <a:t>After Jerusalem was destroyed and many of the Jews were taken captive to Babylon, the people of Edom, a neighboring nation of Israel and Judah, planned to take over the land that was now left desolate. Jehovah promised that because the people of Edom rejoiced in the destruction of Israel, they would also be destroyed and their land would be left desolate. </a:t>
            </a:r>
          </a:p>
        </p:txBody>
      </p:sp>
      <p:pic>
        <p:nvPicPr>
          <p:cNvPr id="11266" name="Picture 2" descr="https://upload.wikimedia.org/wikipedia/commons/thumb/2/28/Edom.PNG/200px-E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77" y="1587280"/>
            <a:ext cx="1905000" cy="41243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cps-static.rovicorp.com/3/JPG_400/MI0000/497/MI0000497659.jpg?partner=allrovi.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688" y="1699788"/>
            <a:ext cx="3196030" cy="31960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08895" y="5600497"/>
            <a:ext cx="6096000" cy="646331"/>
          </a:xfrm>
          <a:prstGeom prst="rect">
            <a:avLst/>
          </a:prstGeom>
        </p:spPr>
        <p:txBody>
          <a:bodyPr>
            <a:spAutoFit/>
          </a:bodyPr>
          <a:lstStyle/>
          <a:p>
            <a:r>
              <a:rPr lang="en-US" dirty="0">
                <a:solidFill>
                  <a:schemeClr val="bg1"/>
                </a:solidFill>
                <a:latin typeface="Calibri" panose="020F0502020204030204" pitchFamily="34" charset="0"/>
              </a:rPr>
              <a:t> Although the nation is no more, Edom, or </a:t>
            </a:r>
            <a:r>
              <a:rPr lang="en-US" dirty="0" err="1">
                <a:solidFill>
                  <a:schemeClr val="bg1"/>
                </a:solidFill>
                <a:latin typeface="Calibri" panose="020F0502020204030204" pitchFamily="34" charset="0"/>
              </a:rPr>
              <a:t>Idumea</a:t>
            </a:r>
            <a:r>
              <a:rPr lang="en-US" dirty="0">
                <a:solidFill>
                  <a:schemeClr val="bg1"/>
                </a:solidFill>
                <a:latin typeface="Calibri" panose="020F0502020204030204" pitchFamily="34" charset="0"/>
              </a:rPr>
              <a:t>, has become a symbol for the wicked world that exists today. (1) </a:t>
            </a:r>
            <a:endParaRPr lang="en-US" dirty="0">
              <a:solidFill>
                <a:schemeClr val="bg1"/>
              </a:solidFill>
            </a:endParaRPr>
          </a:p>
        </p:txBody>
      </p:sp>
    </p:spTree>
    <p:extLst>
      <p:ext uri="{BB962C8B-B14F-4D97-AF65-F5344CB8AC3E}">
        <p14:creationId xmlns:p14="http://schemas.microsoft.com/office/powerpoint/2010/main" val="8459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Recovery of Israel</a:t>
            </a:r>
          </a:p>
        </p:txBody>
      </p:sp>
      <p:sp>
        <p:nvSpPr>
          <p:cNvPr id="8" name="Rectangle 7"/>
          <p:cNvSpPr/>
          <p:nvPr/>
        </p:nvSpPr>
        <p:spPr>
          <a:xfrm>
            <a:off x="0" y="6488668"/>
            <a:ext cx="6096000" cy="369332"/>
          </a:xfrm>
          <a:prstGeom prst="rect">
            <a:avLst/>
          </a:prstGeom>
        </p:spPr>
        <p:txBody>
          <a:bodyPr>
            <a:spAutoFit/>
          </a:bodyPr>
          <a:lstStyle/>
          <a:p>
            <a:pPr fontAlgn="base"/>
            <a:r>
              <a:rPr lang="en-US" dirty="0">
                <a:solidFill>
                  <a:schemeClr val="bg1"/>
                </a:solidFill>
              </a:rPr>
              <a:t>Ezekiel 36</a:t>
            </a:r>
            <a:endParaRPr lang="en-US" b="0" i="0" dirty="0">
              <a:solidFill>
                <a:schemeClr val="bg1"/>
              </a:solidFill>
              <a:effectLst/>
              <a:latin typeface="Calibri" panose="020F0502020204030204" pitchFamily="34" charset="0"/>
            </a:endParaRPr>
          </a:p>
        </p:txBody>
      </p:sp>
      <p:sp>
        <p:nvSpPr>
          <p:cNvPr id="5" name="Rectangle 4"/>
          <p:cNvSpPr/>
          <p:nvPr/>
        </p:nvSpPr>
        <p:spPr>
          <a:xfrm>
            <a:off x="507230" y="935605"/>
            <a:ext cx="5820893" cy="1200329"/>
          </a:xfrm>
          <a:prstGeom prst="rect">
            <a:avLst/>
          </a:prstGeom>
        </p:spPr>
        <p:txBody>
          <a:bodyPr wrap="square">
            <a:spAutoFit/>
          </a:bodyPr>
          <a:lstStyle/>
          <a:p>
            <a:r>
              <a:rPr lang="en-US" sz="2400" dirty="0">
                <a:solidFill>
                  <a:schemeClr val="bg1"/>
                </a:solidFill>
              </a:rPr>
              <a:t>None of the following events have fully transpired, though today is the day when these prophecies are being fulfilled:</a:t>
            </a:r>
          </a:p>
        </p:txBody>
      </p:sp>
      <p:sp>
        <p:nvSpPr>
          <p:cNvPr id="2" name="Rectangle 1"/>
          <p:cNvSpPr/>
          <p:nvPr/>
        </p:nvSpPr>
        <p:spPr>
          <a:xfrm>
            <a:off x="108641" y="2261320"/>
            <a:ext cx="7644143" cy="3416320"/>
          </a:xfrm>
          <a:prstGeom prst="rect">
            <a:avLst/>
          </a:prstGeom>
        </p:spPr>
        <p:txBody>
          <a:bodyPr wrap="square">
            <a:spAutoFit/>
          </a:bodyPr>
          <a:lstStyle/>
          <a:p>
            <a:pPr fontAlgn="base">
              <a:buFont typeface="Arial" panose="020B0604020202020204" pitchFamily="34" charset="0"/>
              <a:buChar char="•"/>
            </a:pPr>
            <a:r>
              <a:rPr lang="en-US" dirty="0">
                <a:solidFill>
                  <a:schemeClr val="bg1"/>
                </a:solidFill>
                <a:latin typeface="Calibri" panose="020F0502020204030204" pitchFamily="34" charset="0"/>
              </a:rPr>
              <a:t>Those men who will multiply upon the land are from all the house of Israel, not just the kingdom of Judah (v. 10).</a:t>
            </a:r>
          </a:p>
          <a:p>
            <a:pPr fontAlgn="base">
              <a:buFont typeface="Arial" panose="020B0604020202020204" pitchFamily="34" charset="0"/>
              <a:buChar char="•"/>
            </a:pPr>
            <a:endParaRPr lang="en-US" dirty="0">
              <a:solidFill>
                <a:schemeClr val="bg1"/>
              </a:solidFill>
              <a:latin typeface="Calibri" panose="020F0502020204030204"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Israel is to walk upon the land which shall “no more henceforth bereave them of men” (vv. 12-14).</a:t>
            </a:r>
          </a:p>
          <a:p>
            <a:pPr fontAlgn="base">
              <a:buFont typeface="Arial" panose="020B0604020202020204" pitchFamily="34" charset="0"/>
              <a:buChar char="•"/>
            </a:pPr>
            <a:endParaRPr lang="en-US" dirty="0">
              <a:solidFill>
                <a:schemeClr val="bg1"/>
              </a:solidFill>
              <a:latin typeface="Calibri" panose="020F0502020204030204"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Those who return will be gathered from the heathen and from all countries (v. 24).</a:t>
            </a:r>
          </a:p>
          <a:p>
            <a:pPr fontAlgn="base">
              <a:buFont typeface="Arial" panose="020B0604020202020204" pitchFamily="34" charset="0"/>
              <a:buChar char="•"/>
            </a:pPr>
            <a:endParaRPr lang="en-US" dirty="0">
              <a:solidFill>
                <a:schemeClr val="bg1"/>
              </a:solidFill>
              <a:latin typeface="Calibri" panose="020F0502020204030204"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They are to be cleansed from their filthiness (v. 25).</a:t>
            </a:r>
          </a:p>
          <a:p>
            <a:pPr fontAlgn="base">
              <a:buFont typeface="Arial" panose="020B0604020202020204" pitchFamily="34" charset="0"/>
              <a:buChar char="•"/>
            </a:pPr>
            <a:endParaRPr lang="en-US" dirty="0">
              <a:solidFill>
                <a:schemeClr val="bg1"/>
              </a:solidFill>
              <a:latin typeface="Calibri" panose="020F0502020204030204"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They are to be converted to the Lord and receive His Spirit (vv. 26–27).</a:t>
            </a:r>
            <a:endParaRPr lang="en-US" b="0" i="0" dirty="0">
              <a:solidFill>
                <a:schemeClr val="bg1"/>
              </a:solidFill>
              <a:effectLst/>
              <a:latin typeface="Calibri" panose="020F0502020204030204" pitchFamily="34" charset="0"/>
            </a:endParaRPr>
          </a:p>
        </p:txBody>
      </p:sp>
      <p:sp>
        <p:nvSpPr>
          <p:cNvPr id="4" name="Rectangle 3"/>
          <p:cNvSpPr/>
          <p:nvPr/>
        </p:nvSpPr>
        <p:spPr>
          <a:xfrm>
            <a:off x="8047022" y="4180344"/>
            <a:ext cx="3850740" cy="2308324"/>
          </a:xfrm>
          <a:prstGeom prst="rect">
            <a:avLst/>
          </a:prstGeom>
        </p:spPr>
        <p:txBody>
          <a:bodyPr wrap="square">
            <a:spAutoFit/>
          </a:bodyPr>
          <a:lstStyle/>
          <a:p>
            <a:r>
              <a:rPr lang="en-US" dirty="0">
                <a:solidFill>
                  <a:schemeClr val="bg1"/>
                </a:solidFill>
                <a:latin typeface="Calibri" panose="020F0502020204030204" pitchFamily="34" charset="0"/>
              </a:rPr>
              <a:t>The recovery of Israel will be quite remarkable and will be done for the Lord’s reasons, not because Israel has earned it (v. 32).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 of the future must be spiritually worthy and must submit themselves to the Lord’s will.</a:t>
            </a:r>
            <a:endParaRPr lang="en-US" dirty="0">
              <a:solidFill>
                <a:schemeClr val="bg1"/>
              </a:solidFill>
            </a:endParaRPr>
          </a:p>
        </p:txBody>
      </p:sp>
      <p:sp>
        <p:nvSpPr>
          <p:cNvPr id="7" name="Rectangle 6"/>
          <p:cNvSpPr/>
          <p:nvPr/>
        </p:nvSpPr>
        <p:spPr>
          <a:xfrm>
            <a:off x="11661085" y="6488668"/>
            <a:ext cx="495649" cy="369332"/>
          </a:xfrm>
          <a:prstGeom prst="rect">
            <a:avLst/>
          </a:prstGeom>
        </p:spPr>
        <p:txBody>
          <a:bodyPr wrap="none">
            <a:spAutoFit/>
          </a:bodyPr>
          <a:lstStyle/>
          <a:p>
            <a:r>
              <a:rPr lang="en-US" dirty="0">
                <a:solidFill>
                  <a:schemeClr val="bg1"/>
                </a:solidFill>
                <a:latin typeface="Calibri" panose="020F0502020204030204" pitchFamily="34" charset="0"/>
              </a:rPr>
              <a:t>(1) </a:t>
            </a:r>
            <a:endParaRPr lang="en-US" dirty="0">
              <a:solidFill>
                <a:schemeClr val="bg1"/>
              </a:solidFill>
            </a:endParaRPr>
          </a:p>
        </p:txBody>
      </p:sp>
      <p:pic>
        <p:nvPicPr>
          <p:cNvPr id="11270" name="Picture 6" descr="http://www.hildis-animation-tutorials.net/tuts/sand/hourglas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61425" y="810219"/>
            <a:ext cx="3338277" cy="328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0" presetClass="exit" presetSubtype="0" fill="hold" grpId="0" nodeType="withEffect">
                                  <p:stCondLst>
                                    <p:cond delay="0"/>
                                  </p:stCondLst>
                                  <p:childTnLst>
                                    <p:animEffect transition="out" filter="fade">
                                      <p:cBhvr>
                                        <p:cTn id="28" dur="500"/>
                                        <p:tgtEl>
                                          <p:spTgt spid="2">
                                            <p:txEl>
                                              <p:pRg st="0" end="0"/>
                                            </p:txEl>
                                          </p:spTgt>
                                        </p:tgtEl>
                                      </p:cBhvr>
                                    </p:animEffect>
                                    <p:set>
                                      <p:cBhvr>
                                        <p:cTn id="29" dur="1" fill="hold">
                                          <p:stCondLst>
                                            <p:cond delay="499"/>
                                          </p:stCondLst>
                                        </p:cTn>
                                        <p:tgtEl>
                                          <p:spTgt spid="2">
                                            <p:txEl>
                                              <p:pRg st="0" end="0"/>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
                                            <p:txEl>
                                              <p:pRg st="2" end="2"/>
                                            </p:txEl>
                                          </p:spTgt>
                                        </p:tgtEl>
                                      </p:cBhvr>
                                    </p:animEffect>
                                    <p:set>
                                      <p:cBhvr>
                                        <p:cTn id="32" dur="1" fill="hold">
                                          <p:stCondLst>
                                            <p:cond delay="499"/>
                                          </p:stCondLst>
                                        </p:cTn>
                                        <p:tgtEl>
                                          <p:spTgt spid="2">
                                            <p:txEl>
                                              <p:pRg st="2" end="2"/>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
                                            <p:txEl>
                                              <p:pRg st="4" end="4"/>
                                            </p:txEl>
                                          </p:spTgt>
                                        </p:tgtEl>
                                      </p:cBhvr>
                                    </p:animEffect>
                                    <p:set>
                                      <p:cBhvr>
                                        <p:cTn id="35" dur="1" fill="hold">
                                          <p:stCondLst>
                                            <p:cond delay="499"/>
                                          </p:stCondLst>
                                        </p:cTn>
                                        <p:tgtEl>
                                          <p:spTgt spid="2">
                                            <p:txEl>
                                              <p:pRg st="4" end="4"/>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xEl>
                                              <p:pRg st="6" end="6"/>
                                            </p:txEl>
                                          </p:spTgt>
                                        </p:tgtEl>
                                      </p:cBhvr>
                                    </p:animEffect>
                                    <p:set>
                                      <p:cBhvr>
                                        <p:cTn id="38" dur="1" fill="hold">
                                          <p:stCondLst>
                                            <p:cond delay="499"/>
                                          </p:stCondLst>
                                        </p:cTn>
                                        <p:tgtEl>
                                          <p:spTgt spid="2">
                                            <p:txEl>
                                              <p:pRg st="6" end="6"/>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
                                            <p:txEl>
                                              <p:pRg st="8" end="8"/>
                                            </p:txEl>
                                          </p:spTgt>
                                        </p:tgtEl>
                                      </p:cBhvr>
                                    </p:animEffect>
                                    <p:set>
                                      <p:cBhvr>
                                        <p:cTn id="41" dur="1" fill="hold">
                                          <p:stCondLst>
                                            <p:cond delay="499"/>
                                          </p:stCondLst>
                                        </p:cTn>
                                        <p:tgtEl>
                                          <p:spTgt spid="2">
                                            <p:txEl>
                                              <p:pRg st="8" end="8"/>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inirgee.com/images/LED%20Heart%20mood%20light%20sm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00" y="-20778"/>
            <a:ext cx="12180600" cy="68766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 Change of Heart</a:t>
            </a:r>
          </a:p>
        </p:txBody>
      </p:sp>
      <p:sp>
        <p:nvSpPr>
          <p:cNvPr id="8" name="Rectangle 7"/>
          <p:cNvSpPr/>
          <p:nvPr/>
        </p:nvSpPr>
        <p:spPr>
          <a:xfrm>
            <a:off x="0" y="6488668"/>
            <a:ext cx="6096000" cy="369332"/>
          </a:xfrm>
          <a:prstGeom prst="rect">
            <a:avLst/>
          </a:prstGeom>
        </p:spPr>
        <p:txBody>
          <a:bodyPr>
            <a:spAutoFit/>
          </a:bodyPr>
          <a:lstStyle/>
          <a:p>
            <a:pPr fontAlgn="base"/>
            <a:r>
              <a:rPr lang="en-US" dirty="0">
                <a:solidFill>
                  <a:schemeClr val="bg1"/>
                </a:solidFill>
              </a:rPr>
              <a:t>Ezekiel 36:24-28</a:t>
            </a:r>
            <a:endParaRPr lang="en-US" b="0" i="0" dirty="0">
              <a:solidFill>
                <a:schemeClr val="bg1"/>
              </a:solidFill>
              <a:effectLst/>
              <a:latin typeface="Calibri" panose="020F0502020204030204" pitchFamily="34" charset="0"/>
            </a:endParaRPr>
          </a:p>
        </p:txBody>
      </p:sp>
      <p:sp>
        <p:nvSpPr>
          <p:cNvPr id="5" name="Rectangle 4"/>
          <p:cNvSpPr/>
          <p:nvPr/>
        </p:nvSpPr>
        <p:spPr>
          <a:xfrm>
            <a:off x="507230" y="935605"/>
            <a:ext cx="5820893" cy="830997"/>
          </a:xfrm>
          <a:prstGeom prst="rect">
            <a:avLst/>
          </a:prstGeom>
        </p:spPr>
        <p:txBody>
          <a:bodyPr wrap="square">
            <a:spAutoFit/>
          </a:bodyPr>
          <a:lstStyle/>
          <a:p>
            <a:r>
              <a:rPr lang="en-US" sz="2400" dirty="0">
                <a:solidFill>
                  <a:schemeClr val="bg1"/>
                </a:solidFill>
              </a:rPr>
              <a:t>Stoney Heart = hard, impenetrable, and cold; unaffected by heavenly things </a:t>
            </a:r>
          </a:p>
        </p:txBody>
      </p:sp>
      <p:sp>
        <p:nvSpPr>
          <p:cNvPr id="2" name="Rectangle 1"/>
          <p:cNvSpPr/>
          <p:nvPr/>
        </p:nvSpPr>
        <p:spPr>
          <a:xfrm>
            <a:off x="1901228" y="2261320"/>
            <a:ext cx="5851556" cy="3970318"/>
          </a:xfrm>
          <a:prstGeom prst="rect">
            <a:avLst/>
          </a:prstGeom>
        </p:spPr>
        <p:txBody>
          <a:bodyPr wrap="square">
            <a:spAutoFit/>
          </a:bodyPr>
          <a:lstStyle/>
          <a:p>
            <a:pPr fontAlgn="base"/>
            <a:r>
              <a:rPr lang="en-US" dirty="0">
                <a:solidFill>
                  <a:schemeClr val="bg1"/>
                </a:solidFill>
              </a:rPr>
              <a:t>“To have our hearts changed by the Holy Spirit such that ‘we have no more disposition to do evil, but to do good continually’ (Mosiah 5:2), as did King Benjamin’s people, is the covenant responsibility we have accepted. </a:t>
            </a:r>
          </a:p>
          <a:p>
            <a:pPr fontAlgn="base"/>
            <a:endParaRPr lang="en-US" dirty="0">
              <a:solidFill>
                <a:schemeClr val="bg1"/>
              </a:solidFill>
            </a:endParaRPr>
          </a:p>
          <a:p>
            <a:pPr fontAlgn="base"/>
            <a:r>
              <a:rPr lang="en-US" dirty="0">
                <a:solidFill>
                  <a:schemeClr val="bg1"/>
                </a:solidFill>
              </a:rPr>
              <a:t>This mighty change is not simply the result of working harder or developing greater individual discipline. </a:t>
            </a:r>
          </a:p>
          <a:p>
            <a:pPr fontAlgn="base"/>
            <a:endParaRPr lang="en-US" dirty="0">
              <a:solidFill>
                <a:schemeClr val="bg1"/>
              </a:solidFill>
            </a:endParaRPr>
          </a:p>
          <a:p>
            <a:pPr fontAlgn="base"/>
            <a:r>
              <a:rPr lang="en-US" dirty="0">
                <a:solidFill>
                  <a:schemeClr val="bg1"/>
                </a:solidFill>
              </a:rPr>
              <a:t>Rather, it is the consequence of a fundamental change in our desires, our motives, and our natures made possible through the Atonement of Christ the Lord. </a:t>
            </a:r>
          </a:p>
          <a:p>
            <a:pPr fontAlgn="base"/>
            <a:endParaRPr lang="en-US" dirty="0">
              <a:solidFill>
                <a:schemeClr val="bg1"/>
              </a:solidFill>
            </a:endParaRPr>
          </a:p>
          <a:p>
            <a:pPr fontAlgn="base"/>
            <a:r>
              <a:rPr lang="en-US" dirty="0">
                <a:solidFill>
                  <a:schemeClr val="bg1"/>
                </a:solidFill>
              </a:rPr>
              <a:t>Our spiritual purpose is to overcome both sin and the desire to sin, both the taint and the tyranny of sin.” (8)</a:t>
            </a:r>
            <a:endParaRPr lang="en-US" b="0" i="0" dirty="0">
              <a:solidFill>
                <a:schemeClr val="bg1"/>
              </a:solidFill>
              <a:effectLst/>
              <a:latin typeface="Calibri" panose="020F0502020204030204" pitchFamily="34" charset="0"/>
            </a:endParaRPr>
          </a:p>
        </p:txBody>
      </p:sp>
      <p:sp>
        <p:nvSpPr>
          <p:cNvPr id="7" name="Rectangle 6"/>
          <p:cNvSpPr/>
          <p:nvPr/>
        </p:nvSpPr>
        <p:spPr>
          <a:xfrm>
            <a:off x="11661085" y="6488668"/>
            <a:ext cx="495649" cy="369332"/>
          </a:xfrm>
          <a:prstGeom prst="rect">
            <a:avLst/>
          </a:prstGeom>
        </p:spPr>
        <p:txBody>
          <a:bodyPr wrap="none">
            <a:spAutoFit/>
          </a:bodyPr>
          <a:lstStyle/>
          <a:p>
            <a:r>
              <a:rPr lang="en-US" dirty="0">
                <a:solidFill>
                  <a:schemeClr val="bg1"/>
                </a:solidFill>
                <a:latin typeface="Calibri" panose="020F0502020204030204" pitchFamily="34" charset="0"/>
              </a:rPr>
              <a:t>(1) </a:t>
            </a:r>
            <a:endParaRPr lang="en-US" dirty="0">
              <a:solidFill>
                <a:schemeClr val="bg1"/>
              </a:solidFill>
            </a:endParaRPr>
          </a:p>
        </p:txBody>
      </p:sp>
      <p:grpSp>
        <p:nvGrpSpPr>
          <p:cNvPr id="11" name="Group 10"/>
          <p:cNvGrpSpPr/>
          <p:nvPr/>
        </p:nvGrpSpPr>
        <p:grpSpPr>
          <a:xfrm>
            <a:off x="8135911" y="1236142"/>
            <a:ext cx="3076441" cy="2195624"/>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52017" y="1119001"/>
              <a:ext cx="2293346" cy="841579"/>
            </a:xfrm>
            <a:prstGeom prst="rect">
              <a:avLst/>
            </a:prstGeom>
          </p:spPr>
          <p:txBody>
            <a:bodyPr wrap="square">
              <a:spAutoFit/>
            </a:bodyPr>
            <a:lstStyle/>
            <a:p>
              <a:pPr algn="ctr"/>
              <a:r>
                <a:rPr lang="en-US" sz="1400" b="1" dirty="0"/>
                <a:t>If we follow Jesus Christ, He can change our hearts</a:t>
              </a:r>
              <a:endParaRPr lang="en-US" sz="1400" i="1" dirty="0"/>
            </a:p>
          </p:txBody>
        </p:sp>
      </p:grpSp>
    </p:spTree>
    <p:extLst>
      <p:ext uri="{BB962C8B-B14F-4D97-AF65-F5344CB8AC3E}">
        <p14:creationId xmlns:p14="http://schemas.microsoft.com/office/powerpoint/2010/main" val="31253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500"/>
                                        <p:tgtEl>
                                          <p:spTgt spid="11"/>
                                        </p:tgtEl>
                                      </p:cBhvr>
                                    </p:animEffect>
                                  </p:childTnLst>
                                </p:cTn>
                              </p:par>
                              <p:par>
                                <p:cTn id="24" presetID="10" presetClass="exit" presetSubtype="0" fill="hold" grpId="0" nodeType="withEffect">
                                  <p:stCondLst>
                                    <p:cond delay="0"/>
                                  </p:stCondLst>
                                  <p:childTnLst>
                                    <p:animEffect transition="out" filter="fade">
                                      <p:cBhvr>
                                        <p:cTn id="25" dur="500"/>
                                        <p:tgtEl>
                                          <p:spTgt spid="2">
                                            <p:txEl>
                                              <p:pRg st="0" end="0"/>
                                            </p:txEl>
                                          </p:spTgt>
                                        </p:tgtEl>
                                      </p:cBhvr>
                                    </p:animEffect>
                                    <p:set>
                                      <p:cBhvr>
                                        <p:cTn id="26" dur="1" fill="hold">
                                          <p:stCondLst>
                                            <p:cond delay="499"/>
                                          </p:stCondLst>
                                        </p:cTn>
                                        <p:tgtEl>
                                          <p:spTgt spid="2">
                                            <p:txEl>
                                              <p:pRg st="0" end="0"/>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
                                            <p:txEl>
                                              <p:pRg st="2" end="2"/>
                                            </p:txEl>
                                          </p:spTgt>
                                        </p:tgtEl>
                                      </p:cBhvr>
                                    </p:animEffect>
                                    <p:set>
                                      <p:cBhvr>
                                        <p:cTn id="29" dur="1" fill="hold">
                                          <p:stCondLst>
                                            <p:cond delay="499"/>
                                          </p:stCondLst>
                                        </p:cTn>
                                        <p:tgtEl>
                                          <p:spTgt spid="2">
                                            <p:txEl>
                                              <p:pRg st="2" end="2"/>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
                                            <p:txEl>
                                              <p:pRg st="4" end="4"/>
                                            </p:txEl>
                                          </p:spTgt>
                                        </p:tgtEl>
                                      </p:cBhvr>
                                    </p:animEffect>
                                    <p:set>
                                      <p:cBhvr>
                                        <p:cTn id="32" dur="1" fill="hold">
                                          <p:stCondLst>
                                            <p:cond delay="499"/>
                                          </p:stCondLst>
                                        </p:cTn>
                                        <p:tgtEl>
                                          <p:spTgt spid="2">
                                            <p:txEl>
                                              <p:pRg st="4" end="4"/>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
                                            <p:txEl>
                                              <p:pRg st="6" end="6"/>
                                            </p:txEl>
                                          </p:spTgt>
                                        </p:tgtEl>
                                      </p:cBhvr>
                                    </p:animEffect>
                                    <p:set>
                                      <p:cBhvr>
                                        <p:cTn id="35" dur="1" fill="hold">
                                          <p:stCondLst>
                                            <p:cond delay="499"/>
                                          </p:stCondLst>
                                        </p:cTn>
                                        <p:tgtEl>
                                          <p:spTgt spid="2">
                                            <p:txEl>
                                              <p:pRg st="6" end="6"/>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318"/>
                                        </p:tgtEl>
                                      </p:cBhvr>
                                    </p:animEffect>
                                    <p:set>
                                      <p:cBhvr>
                                        <p:cTn id="44" dur="1" fill="hold">
                                          <p:stCondLst>
                                            <p:cond delay="499"/>
                                          </p:stCondLst>
                                        </p:cTn>
                                        <p:tgtEl>
                                          <p:spTgt spid="133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283" y="242397"/>
            <a:ext cx="7644143" cy="1754326"/>
          </a:xfrm>
          <a:prstGeom prst="rect">
            <a:avLst/>
          </a:prstGeom>
        </p:spPr>
        <p:txBody>
          <a:bodyPr wrap="square">
            <a:spAutoFit/>
          </a:bodyPr>
          <a:lstStyle/>
          <a:p>
            <a:pPr fontAlgn="base"/>
            <a:r>
              <a:rPr lang="en-US" dirty="0">
                <a:solidFill>
                  <a:schemeClr val="bg1"/>
                </a:solidFill>
              </a:rPr>
              <a:t>“However late you think you are, however many chances you think you have missed, however many mistakes you feel you have made or talents you think you don’t have, or however far from home and family and God you feel you have traveled, I testify that you have </a:t>
            </a:r>
            <a:r>
              <a:rPr lang="en-US" i="1" dirty="0">
                <a:solidFill>
                  <a:schemeClr val="bg1"/>
                </a:solidFill>
              </a:rPr>
              <a:t>not</a:t>
            </a:r>
            <a:r>
              <a:rPr lang="en-US" dirty="0">
                <a:solidFill>
                  <a:schemeClr val="bg1"/>
                </a:solidFill>
              </a:rPr>
              <a:t> traveled beyond the reach of divine love. It is not possible for you to sink lower than the infinite light of Christ’s Atonement shines.</a:t>
            </a:r>
            <a:endParaRPr lang="en-US" b="0" i="0" dirty="0">
              <a:solidFill>
                <a:schemeClr val="bg1"/>
              </a:solidFill>
              <a:effectLst/>
              <a:latin typeface="Calibri" panose="020F0502020204030204" pitchFamily="34" charset="0"/>
            </a:endParaRPr>
          </a:p>
        </p:txBody>
      </p:sp>
      <p:sp>
        <p:nvSpPr>
          <p:cNvPr id="7" name="Rectangle 6"/>
          <p:cNvSpPr/>
          <p:nvPr/>
        </p:nvSpPr>
        <p:spPr>
          <a:xfrm>
            <a:off x="11661085" y="6488668"/>
            <a:ext cx="495649" cy="369332"/>
          </a:xfrm>
          <a:prstGeom prst="rect">
            <a:avLst/>
          </a:prstGeom>
        </p:spPr>
        <p:txBody>
          <a:bodyPr wrap="none">
            <a:spAutoFit/>
          </a:bodyPr>
          <a:lstStyle/>
          <a:p>
            <a:r>
              <a:rPr lang="en-US" dirty="0">
                <a:solidFill>
                  <a:schemeClr val="bg1"/>
                </a:solidFill>
                <a:latin typeface="Calibri" panose="020F0502020204030204" pitchFamily="34" charset="0"/>
              </a:rPr>
              <a:t>(9) </a:t>
            </a:r>
            <a:endParaRPr lang="en-US" dirty="0">
              <a:solidFill>
                <a:schemeClr val="bg1"/>
              </a:solidFill>
            </a:endParaRPr>
          </a:p>
        </p:txBody>
      </p:sp>
      <p:sp>
        <p:nvSpPr>
          <p:cNvPr id="3" name="Rectangle 2"/>
          <p:cNvSpPr/>
          <p:nvPr/>
        </p:nvSpPr>
        <p:spPr>
          <a:xfrm>
            <a:off x="6096000" y="2214873"/>
            <a:ext cx="6096000" cy="2862322"/>
          </a:xfrm>
          <a:prstGeom prst="rect">
            <a:avLst/>
          </a:prstGeom>
        </p:spPr>
        <p:txBody>
          <a:bodyPr>
            <a:spAutoFit/>
          </a:bodyPr>
          <a:lstStyle/>
          <a:p>
            <a:pPr fontAlgn="base"/>
            <a:r>
              <a:rPr lang="en-US" dirty="0">
                <a:solidFill>
                  <a:schemeClr val="bg1"/>
                </a:solidFill>
                <a:latin typeface="Calibri" panose="020F0502020204030204" pitchFamily="34" charset="0"/>
              </a:rPr>
              <a:t>“… There is no problem which you cannot overcome. There is no dream that in the unfolding of time and eternity cannot yet be realized. …</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To those of you … who may still be hanging back, to each of you, one and all, I testify of the renewing power of God’s love and the miracle of His grace. </a:t>
            </a:r>
            <a:r>
              <a:rPr lang="en-US" b="1" i="1" dirty="0">
                <a:solidFill>
                  <a:schemeClr val="bg1"/>
                </a:solidFill>
                <a:latin typeface="Calibri" panose="020F0502020204030204" pitchFamily="34" charset="0"/>
              </a:rPr>
              <a:t>His concern is for the faith at which you finally arrive, not the hour of the day in which you got there.</a:t>
            </a:r>
            <a:endParaRPr lang="en-US" b="1" i="0" dirty="0">
              <a:solidFill>
                <a:schemeClr val="bg1"/>
              </a:solidFill>
              <a:effectLst/>
              <a:latin typeface="Calibri" panose="020F0502020204030204" pitchFamily="34" charset="0"/>
            </a:endParaRPr>
          </a:p>
        </p:txBody>
      </p:sp>
      <p:sp>
        <p:nvSpPr>
          <p:cNvPr id="9" name="Rectangle 8"/>
          <p:cNvSpPr/>
          <p:nvPr/>
        </p:nvSpPr>
        <p:spPr>
          <a:xfrm>
            <a:off x="522083" y="5565338"/>
            <a:ext cx="6096000" cy="923330"/>
          </a:xfrm>
          <a:prstGeom prst="rect">
            <a:avLst/>
          </a:prstGeom>
        </p:spPr>
        <p:txBody>
          <a:bodyPr>
            <a:spAutoFit/>
          </a:bodyPr>
          <a:lstStyle/>
          <a:p>
            <a:r>
              <a:rPr lang="en-US" dirty="0">
                <a:solidFill>
                  <a:schemeClr val="bg1"/>
                </a:solidFill>
                <a:latin typeface="Calibri" panose="020F0502020204030204" pitchFamily="34" charset="0"/>
              </a:rPr>
              <a:t>“So if you have made covenants, keep them. If you haven’t made them, make them. If you have made them and broken them, repent and repair them”</a:t>
            </a:r>
            <a:endParaRPr lang="en-US" dirty="0">
              <a:solidFill>
                <a:schemeClr val="bg1"/>
              </a:solidFill>
            </a:endParaRPr>
          </a:p>
        </p:txBody>
      </p:sp>
      <p:pic>
        <p:nvPicPr>
          <p:cNvPr id="12" name="Picture 8" descr="http://www.jwstruggle.com/wp-content/uploads/2013/03/clip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1" y="2160134"/>
            <a:ext cx="54483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7287" y="192573"/>
            <a:ext cx="1233500" cy="1540729"/>
          </a:xfrm>
          <a:prstGeom prst="rect">
            <a:avLst/>
          </a:prstGeom>
        </p:spPr>
      </p:pic>
    </p:spTree>
    <p:extLst>
      <p:ext uri="{BB962C8B-B14F-4D97-AF65-F5344CB8AC3E}">
        <p14:creationId xmlns:p14="http://schemas.microsoft.com/office/powerpoint/2010/main" val="19465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0"/>
            <a:ext cx="12192001"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#108 </a:t>
            </a:r>
            <a:r>
              <a:rPr lang="en-US" i="1" dirty="0">
                <a:solidFill>
                  <a:schemeClr val="bg1"/>
                </a:solidFill>
              </a:rPr>
              <a:t>The Lord is My Shepherd</a:t>
            </a:r>
            <a:endParaRPr lang="en-US" dirty="0">
              <a:solidFill>
                <a:schemeClr val="bg1"/>
              </a:solidFill>
            </a:endParaRPr>
          </a:p>
          <a:p>
            <a:endParaRPr lang="en-US" dirty="0">
              <a:solidFill>
                <a:schemeClr val="bg1"/>
              </a:solidFill>
            </a:endParaRPr>
          </a:p>
          <a:p>
            <a:r>
              <a:rPr lang="en-US" dirty="0">
                <a:solidFill>
                  <a:schemeClr val="bg1"/>
                </a:solidFill>
              </a:rPr>
              <a:t>Video: </a:t>
            </a:r>
          </a:p>
          <a:p>
            <a:r>
              <a:rPr lang="en-US" b="1" dirty="0">
                <a:solidFill>
                  <a:schemeClr val="bg1"/>
                </a:solidFill>
              </a:rPr>
              <a:t>The Challenge to Become</a:t>
            </a:r>
            <a:r>
              <a:rPr lang="en-US" dirty="0">
                <a:solidFill>
                  <a:schemeClr val="bg1"/>
                </a:solidFill>
              </a:rPr>
              <a:t> (1:26)</a:t>
            </a:r>
          </a:p>
          <a:p>
            <a:r>
              <a:rPr lang="en-US" b="1" dirty="0">
                <a:solidFill>
                  <a:schemeClr val="bg1"/>
                </a:solidFill>
              </a:rPr>
              <a:t>A Change of Heart</a:t>
            </a:r>
            <a:r>
              <a:rPr lang="en-US" dirty="0">
                <a:solidFill>
                  <a:schemeClr val="bg1"/>
                </a:solidFill>
              </a:rPr>
              <a:t> (4:40)</a:t>
            </a:r>
          </a:p>
          <a:p>
            <a:endParaRPr lang="en-US" dirty="0">
              <a:solidFill>
                <a:schemeClr val="bg1"/>
              </a:solidFill>
            </a:endParaRPr>
          </a:p>
          <a:p>
            <a:pPr marL="342900" indent="-342900">
              <a:buFontTx/>
              <a:buAutoNum type="arabicPeriod"/>
            </a:pPr>
            <a:r>
              <a:rPr lang="en-US" dirty="0">
                <a:solidFill>
                  <a:schemeClr val="bg1"/>
                </a:solidFill>
              </a:rPr>
              <a:t>Old Testament Institute Manual </a:t>
            </a:r>
            <a:r>
              <a:rPr lang="en-US" i="1" dirty="0">
                <a:solidFill>
                  <a:schemeClr val="bg1"/>
                </a:solidFill>
              </a:rPr>
              <a:t>Prophecies of the Restoration</a:t>
            </a:r>
            <a:r>
              <a:rPr lang="en-US" dirty="0">
                <a:solidFill>
                  <a:schemeClr val="bg1"/>
                </a:solidFill>
              </a:rPr>
              <a:t> Chapter 27</a:t>
            </a:r>
          </a:p>
          <a:p>
            <a:pPr marL="342900" indent="-342900">
              <a:buFontTx/>
              <a:buAutoNum type="arabicPeriod"/>
            </a:pPr>
            <a:r>
              <a:rPr lang="en-US" dirty="0">
                <a:solidFill>
                  <a:schemeClr val="bg1"/>
                </a:solidFill>
              </a:rPr>
              <a:t>Elder Spencer W. Kimball (</a:t>
            </a:r>
            <a:r>
              <a:rPr lang="en-US" i="1" dirty="0">
                <a:solidFill>
                  <a:schemeClr val="bg1"/>
                </a:solidFill>
              </a:rPr>
              <a:t>Love versus Lust,</a:t>
            </a:r>
            <a:r>
              <a:rPr lang="en-US" dirty="0">
                <a:solidFill>
                  <a:schemeClr val="bg1"/>
                </a:solidFill>
              </a:rPr>
              <a:t> Brigham Young University Speeches of the Year [5 Jan. 1965], pp. 6–7.)</a:t>
            </a:r>
          </a:p>
          <a:p>
            <a:pPr marL="342900" indent="-342900">
              <a:buFontTx/>
              <a:buAutoNum type="arabicPeriod"/>
            </a:pPr>
            <a:r>
              <a:rPr lang="en-US" dirty="0">
                <a:solidFill>
                  <a:schemeClr val="bg1"/>
                </a:solidFill>
              </a:rPr>
              <a:t>Bible Dictionary: Prophet, God</a:t>
            </a:r>
          </a:p>
          <a:p>
            <a:pPr marL="342900" indent="-342900">
              <a:buFontTx/>
              <a:buAutoNum type="arabicPeriod"/>
            </a:pPr>
            <a:r>
              <a:rPr lang="en-US" dirty="0">
                <a:solidFill>
                  <a:schemeClr val="bg1"/>
                </a:solidFill>
              </a:rPr>
              <a:t>Old Testament Instructor's Guide, Religion 301-2</a:t>
            </a:r>
          </a:p>
          <a:p>
            <a:pPr marL="342900" indent="-342900">
              <a:buFontTx/>
              <a:buAutoNum type="arabicPeriod"/>
            </a:pPr>
            <a:r>
              <a:rPr lang="en-US" dirty="0">
                <a:solidFill>
                  <a:schemeClr val="bg1"/>
                </a:solidFill>
              </a:rPr>
              <a:t>Elder Dallin H. Oaks (“The Challenge to Become,”</a:t>
            </a:r>
            <a:r>
              <a:rPr lang="en-US" i="1" dirty="0">
                <a:solidFill>
                  <a:schemeClr val="bg1"/>
                </a:solidFill>
              </a:rPr>
              <a:t> Ensign, </a:t>
            </a:r>
            <a:r>
              <a:rPr lang="en-US" dirty="0">
                <a:solidFill>
                  <a:schemeClr val="bg1"/>
                </a:solidFill>
              </a:rPr>
              <a:t>Nov. 2000, 32).</a:t>
            </a:r>
          </a:p>
          <a:p>
            <a:pPr marL="342900" indent="-342900">
              <a:buFontTx/>
              <a:buAutoNum type="arabicPeriod"/>
            </a:pPr>
            <a:r>
              <a:rPr lang="en-US" dirty="0">
                <a:solidFill>
                  <a:schemeClr val="bg1"/>
                </a:solidFill>
              </a:rPr>
              <a:t>(Alexander and Alexander, </a:t>
            </a:r>
            <a:r>
              <a:rPr lang="en-US" i="1" dirty="0">
                <a:solidFill>
                  <a:schemeClr val="bg1"/>
                </a:solidFill>
              </a:rPr>
              <a:t>Eerdmans’ Handbook,</a:t>
            </a:r>
            <a:r>
              <a:rPr lang="en-US" dirty="0">
                <a:solidFill>
                  <a:schemeClr val="bg1"/>
                </a:solidFill>
              </a:rPr>
              <a:t> p. 426.)</a:t>
            </a:r>
          </a:p>
          <a:p>
            <a:pPr marL="342900" indent="-342900">
              <a:buFontTx/>
              <a:buAutoNum type="arabicPeriod"/>
            </a:pPr>
            <a:r>
              <a:rPr lang="en-US" dirty="0">
                <a:solidFill>
                  <a:schemeClr val="bg1"/>
                </a:solidFill>
              </a:rPr>
              <a:t>Excerpts from Pres. Spencer W. Kimball (In Conference Report, Oct. 1980, p. 67; see also </a:t>
            </a:r>
            <a:r>
              <a:rPr lang="en-US" i="1" dirty="0">
                <a:solidFill>
                  <a:schemeClr val="bg1"/>
                </a:solidFill>
              </a:rPr>
              <a:t>Ensign,</a:t>
            </a:r>
            <a:r>
              <a:rPr lang="en-US" dirty="0">
                <a:solidFill>
                  <a:schemeClr val="bg1"/>
                </a:solidFill>
              </a:rPr>
              <a:t> Nov. 1980, pp. 45–46.)</a:t>
            </a:r>
          </a:p>
          <a:p>
            <a:pPr marL="342900" indent="-342900">
              <a:buFontTx/>
              <a:buAutoNum type="arabicPeriod"/>
            </a:pPr>
            <a:r>
              <a:rPr lang="en-US" dirty="0">
                <a:solidFill>
                  <a:schemeClr val="bg1"/>
                </a:solidFill>
              </a:rPr>
              <a:t>Elder David A. Bednar  (“Clean Hands and a Pure Heart,”</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2007, 82).</a:t>
            </a:r>
          </a:p>
          <a:p>
            <a:pPr marL="342900" indent="-342900">
              <a:buFontTx/>
              <a:buAutoNum type="arabicPeriod"/>
            </a:pPr>
            <a:r>
              <a:rPr lang="en-US" dirty="0">
                <a:solidFill>
                  <a:schemeClr val="bg1"/>
                </a:solidFill>
              </a:rPr>
              <a:t>Elder Jeffrey R. Holland (“The Laborers in the Vineyard,”</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May 2012, 33).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3254808" y="1017031"/>
            <a:ext cx="911581" cy="1154669"/>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89BEB8B5-3B30-4BC5-A045-EDC7DA1704F4}"/>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992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2052504"/>
              </p:ext>
            </p:extLst>
          </p:nvPr>
        </p:nvGraphicFramePr>
        <p:xfrm>
          <a:off x="268514" y="941010"/>
          <a:ext cx="11618684" cy="539496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bg1"/>
                    </a:solidFill>
                  </a:tcPr>
                </a:tc>
                <a:tc>
                  <a:txBody>
                    <a:bodyPr/>
                    <a:lstStyle/>
                    <a:p>
                      <a:pPr algn="ctr"/>
                      <a:r>
                        <a:rPr lang="en-US" b="1" dirty="0"/>
                        <a:t>Ezekiel 4-24</a:t>
                      </a:r>
                    </a:p>
                  </a:txBody>
                  <a:tcPr>
                    <a:solidFill>
                      <a:schemeClr val="bg1"/>
                    </a:solidFill>
                  </a:tcPr>
                </a:tc>
                <a:tc>
                  <a:txBody>
                    <a:bodyPr/>
                    <a:lstStyle/>
                    <a:p>
                      <a:pPr algn="ctr"/>
                      <a:r>
                        <a:rPr lang="en-US" b="1" dirty="0"/>
                        <a:t>Ezekiel 25-32</a:t>
                      </a:r>
                    </a:p>
                  </a:txBody>
                  <a:tcPr>
                    <a:solidFill>
                      <a:schemeClr val="bg1"/>
                    </a:solidFill>
                  </a:tcPr>
                </a:tc>
                <a:tc>
                  <a:txBody>
                    <a:bodyPr/>
                    <a:lstStyle/>
                    <a:p>
                      <a:pPr algn="ctr"/>
                      <a:r>
                        <a:rPr lang="en-US" b="1" dirty="0"/>
                        <a:t>Ezekiel 33-48</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450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815882"/>
          </a:xfrm>
          <a:prstGeom prst="rect">
            <a:avLst/>
          </a:prstGeom>
          <a:ln>
            <a:solidFill>
              <a:schemeClr val="tx1"/>
            </a:solidFill>
          </a:ln>
        </p:spPr>
        <p:txBody>
          <a:bodyPr>
            <a:spAutoFit/>
          </a:bodyPr>
          <a:lstStyle/>
          <a:p>
            <a:r>
              <a:rPr lang="en-US" sz="1400" b="1" dirty="0">
                <a:latin typeface="Calibri" panose="020F0502020204030204" pitchFamily="34" charset="0"/>
              </a:rPr>
              <a:t>Ezekiel 33: 12-19 </a:t>
            </a:r>
          </a:p>
          <a:p>
            <a:r>
              <a:rPr lang="en-US" sz="1400" b="1" dirty="0">
                <a:latin typeface="Calibri" panose="020F0502020204030204" pitchFamily="34" charset="0"/>
              </a:rPr>
              <a:t>“Repentance</a:t>
            </a:r>
            <a:r>
              <a:rPr lang="en-US" sz="1400" dirty="0">
                <a:latin typeface="Calibri" panose="020F0502020204030204" pitchFamily="34" charset="0"/>
              </a:rPr>
              <a:t> is not to be procrastinated (see Alma 34:32–34), nor is it to be “trifled with every day,” said Joseph Smith. “Daily transgression and daily repentance [incomplete or insincere] is not that which is pleasing in the sight of God.” (</a:t>
            </a:r>
            <a:r>
              <a:rPr lang="en-US" sz="1400" i="1" dirty="0">
                <a:latin typeface="Calibri" panose="020F0502020204030204" pitchFamily="34" charset="0"/>
              </a:rPr>
              <a:t>Teachings of the Prophet Joseph Smith, </a:t>
            </a:r>
            <a:r>
              <a:rPr lang="en-US" sz="1400" dirty="0">
                <a:latin typeface="Calibri" panose="020F0502020204030204" pitchFamily="34" charset="0"/>
              </a:rPr>
              <a:t>p. 148.) But the Prophet also said, “There is never a time when the spirit is too old to approach God. All are within the reach of pardoning mercy, who have not committed the unpardonable sin.” (</a:t>
            </a:r>
            <a:r>
              <a:rPr lang="en-US" sz="1400" i="1" dirty="0">
                <a:latin typeface="Calibri" panose="020F0502020204030204" pitchFamily="34" charset="0"/>
              </a:rPr>
              <a:t>Teachings,</a:t>
            </a:r>
            <a:r>
              <a:rPr lang="en-US" sz="1400" dirty="0">
                <a:latin typeface="Calibri" panose="020F0502020204030204" pitchFamily="34" charset="0"/>
              </a:rPr>
              <a:t> p. 191.)</a:t>
            </a:r>
            <a:endParaRPr lang="en-US" sz="1400" dirty="0"/>
          </a:p>
        </p:txBody>
      </p:sp>
      <p:sp>
        <p:nvSpPr>
          <p:cNvPr id="3" name="Rectangle 2"/>
          <p:cNvSpPr/>
          <p:nvPr/>
        </p:nvSpPr>
        <p:spPr>
          <a:xfrm>
            <a:off x="0" y="1815882"/>
            <a:ext cx="6096000" cy="3539430"/>
          </a:xfrm>
          <a:prstGeom prst="rect">
            <a:avLst/>
          </a:prstGeom>
          <a:ln>
            <a:solidFill>
              <a:schemeClr val="tx1"/>
            </a:solidFill>
          </a:ln>
        </p:spPr>
        <p:txBody>
          <a:bodyPr>
            <a:spAutoFit/>
          </a:bodyPr>
          <a:lstStyle/>
          <a:p>
            <a:r>
              <a:rPr lang="en-US" sz="1400" b="1" dirty="0">
                <a:latin typeface="Calibri" panose="020F0502020204030204" pitchFamily="34" charset="0"/>
              </a:rPr>
              <a:t>Ezekiel 33:15 </a:t>
            </a:r>
          </a:p>
          <a:p>
            <a:pPr fontAlgn="base"/>
            <a:r>
              <a:rPr lang="en-US" sz="1400" dirty="0"/>
              <a:t>“When one is humble in sorrow, has unconditionally abandoned the evil, confessed to those assigned by the Lord, he should next restore insofar as possible that which was damaged. If he burglarized, he should return to the rightful owner that which was stolen. Perhaps one reason murder is unforgivable is that having taken a life, the murderer cannot restore it. Restitution in full is not possible. …</a:t>
            </a:r>
          </a:p>
          <a:p>
            <a:pPr fontAlgn="base"/>
            <a:endParaRPr lang="en-US" sz="1400" dirty="0"/>
          </a:p>
          <a:p>
            <a:pPr fontAlgn="base"/>
            <a:r>
              <a:rPr lang="en-US" sz="1400" dirty="0"/>
              <a:t>“However, the truly repentant soul will usually find things which can be done to restore to some extent. The true spirit of repentance demands this.</a:t>
            </a:r>
          </a:p>
          <a:p>
            <a:pPr fontAlgn="base"/>
            <a:endParaRPr lang="en-US" sz="1400" dirty="0"/>
          </a:p>
          <a:p>
            <a:pPr fontAlgn="base"/>
            <a:r>
              <a:rPr lang="en-US" sz="1400" dirty="0"/>
              <a:t>“A pleading sinner must also forgive all people of all offenses committed against himself. The Lord is under no obligation to forgive us unless our hearts are fully purged of all hate, bitterness and accusations against all others.” Spencer W. Kimball (</a:t>
            </a:r>
            <a:r>
              <a:rPr lang="en-US" sz="1400" i="1" dirty="0"/>
              <a:t>Be Ye Clean,</a:t>
            </a:r>
            <a:r>
              <a:rPr lang="en-US" sz="1400" dirty="0"/>
              <a:t> Brigham Young University Speeches of the Year, 4 May 1954, p. 11.)</a:t>
            </a:r>
          </a:p>
        </p:txBody>
      </p:sp>
      <p:sp>
        <p:nvSpPr>
          <p:cNvPr id="4" name="Rectangle 3"/>
          <p:cNvSpPr/>
          <p:nvPr/>
        </p:nvSpPr>
        <p:spPr>
          <a:xfrm>
            <a:off x="0" y="5355312"/>
            <a:ext cx="6096000" cy="1169551"/>
          </a:xfrm>
          <a:prstGeom prst="rect">
            <a:avLst/>
          </a:prstGeom>
          <a:ln>
            <a:solidFill>
              <a:schemeClr val="tx1"/>
            </a:solidFill>
          </a:ln>
        </p:spPr>
        <p:txBody>
          <a:bodyPr>
            <a:spAutoFit/>
          </a:bodyPr>
          <a:lstStyle/>
          <a:p>
            <a:r>
              <a:rPr lang="en-US" sz="1400" b="1" dirty="0">
                <a:latin typeface="Calibri" panose="020F0502020204030204" pitchFamily="34" charset="0"/>
              </a:rPr>
              <a:t>Negligent Shepherds  Ezekiel 34”1-10</a:t>
            </a:r>
          </a:p>
          <a:p>
            <a:r>
              <a:rPr lang="en-US" sz="1400" b="1" dirty="0">
                <a:latin typeface="Calibri" panose="020F0502020204030204" pitchFamily="34" charset="0"/>
              </a:rPr>
              <a:t> </a:t>
            </a:r>
            <a:r>
              <a:rPr lang="en-US" sz="1400" dirty="0"/>
              <a:t>The negligent shepherds did not strengthen the sick, bind up the broken, bring back again those who were driven away, or seek for the lost sheep—all of which any real shepherd would do for his own sheep. Instead, they ruled the sheep with force and cruelty and let them wander to become a prey to beasts.(1)</a:t>
            </a:r>
          </a:p>
        </p:txBody>
      </p:sp>
      <p:sp>
        <p:nvSpPr>
          <p:cNvPr id="5" name="Rectangle 4"/>
          <p:cNvSpPr/>
          <p:nvPr/>
        </p:nvSpPr>
        <p:spPr>
          <a:xfrm>
            <a:off x="6096000" y="0"/>
            <a:ext cx="6096000" cy="6694140"/>
          </a:xfrm>
          <a:prstGeom prst="rect">
            <a:avLst/>
          </a:prstGeom>
          <a:ln>
            <a:solidFill>
              <a:schemeClr val="tx1"/>
            </a:solidFill>
          </a:ln>
        </p:spPr>
        <p:txBody>
          <a:bodyPr>
            <a:spAutoFit/>
          </a:bodyPr>
          <a:lstStyle/>
          <a:p>
            <a:r>
              <a:rPr lang="en-US" sz="1300" b="1" dirty="0"/>
              <a:t>Warning to Those Who are To Nurture Your Flock  Ezekiel 34:1-10 </a:t>
            </a:r>
          </a:p>
          <a:p>
            <a:pPr fontAlgn="base"/>
            <a:r>
              <a:rPr lang="en-US" sz="1300" dirty="0"/>
              <a:t>“As we read and study the scriptures, we are made conscious of the fact that the Savior has always been concerned about the welfare of the members of his flock, both individually and collectively. It is about that principle of caring for and ministering to the needs of the Church membership in these troubled days that I desire to speak to you brethren tonight.</a:t>
            </a:r>
          </a:p>
          <a:p>
            <a:pPr fontAlgn="base"/>
            <a:r>
              <a:rPr lang="en-US" sz="1300" dirty="0"/>
              <a:t>“Bishops and branch presidents, please be ever alert to the needs of the precious individuals and families who make up the membership of your wards and branches. You are the nurturing shepherds of our people. To the greatest extent possible, let your counselors and others who serve and work under your direction be the managers of programs. If you will pursue this emphasis, you will often be able to detect very early some of those members who have serious difficulties, while their challenges and problems are still small and manageable. Be conscious of the little tensions and problems you may see in families so that you can give the required attention, counsel, and love when it is most needed. An hour with a troubled boy or girl now may save him or her, and is infinitely better than the hundreds of hours spent in their later lives in the reclamation of a boy or girl if they become inactive.</a:t>
            </a:r>
          </a:p>
          <a:p>
            <a:pPr fontAlgn="base"/>
            <a:r>
              <a:rPr lang="en-US" sz="1300" dirty="0"/>
              <a:t>“As we have said so many times, delegate those tasks which others can do so that you are free to do those things which you, and you alone, can do. Home teachers are to help watch over the flock. Even though they don’t counsel as bishops and branch presidents do, home teachers can render much appropriate and preventive help under the direction of the quorum leaders and bishoprics.</a:t>
            </a:r>
          </a:p>
          <a:p>
            <a:pPr fontAlgn="base"/>
            <a:r>
              <a:rPr lang="en-US" sz="1300" dirty="0"/>
              <a:t>“Stake presidents, bishops, and branch presidents, please take a particular interest in improving the quality of teaching in the Church. The Savior has told us to feed his sheep (see John 21:15–17). I fear that all too often many of our members come to church, sit through a class or meeting, and they then return home having been largely uninformed. It is especially unfortunate when this happens at a time when they may be entering a period of stress, temptation, or crisis. We all need to be touched and nurtured by the Spirit, and effective teaching is one of the most important ways this can happen.</a:t>
            </a:r>
          </a:p>
          <a:p>
            <a:pPr fontAlgn="base"/>
            <a:r>
              <a:rPr lang="en-US" sz="1300" dirty="0"/>
              <a:t>We often do vigorous enlistment work to get members to come to church but then do not adequately watch over what they receive when they do come.” Pres. Spencer W. Kimball (In Conference Report, Oct. 1980, p. 67; see also </a:t>
            </a:r>
            <a:r>
              <a:rPr lang="en-US" sz="1300" i="1" dirty="0"/>
              <a:t>Ensign,</a:t>
            </a:r>
            <a:r>
              <a:rPr lang="en-US" sz="1300" dirty="0"/>
              <a:t> Nov. 1980, pp. 45–46.)</a:t>
            </a:r>
          </a:p>
          <a:p>
            <a:pPr fontAlgn="base"/>
            <a:endParaRPr lang="en-US" sz="1300" dirty="0"/>
          </a:p>
        </p:txBody>
      </p:sp>
    </p:spTree>
    <p:extLst>
      <p:ext uri="{BB962C8B-B14F-4D97-AF65-F5344CB8AC3E}">
        <p14:creationId xmlns:p14="http://schemas.microsoft.com/office/powerpoint/2010/main" val="27423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Who is Jehovah?</a:t>
            </a:r>
          </a:p>
        </p:txBody>
      </p:sp>
      <p:sp>
        <p:nvSpPr>
          <p:cNvPr id="2" name="Rectangle 1"/>
          <p:cNvSpPr/>
          <p:nvPr/>
        </p:nvSpPr>
        <p:spPr>
          <a:xfrm>
            <a:off x="515221" y="1633507"/>
            <a:ext cx="6096000" cy="4401205"/>
          </a:xfrm>
          <a:prstGeom prst="rect">
            <a:avLst/>
          </a:prstGeom>
        </p:spPr>
        <p:txBody>
          <a:bodyPr>
            <a:spAutoFit/>
          </a:bodyPr>
          <a:lstStyle/>
          <a:p>
            <a:pPr fontAlgn="base"/>
            <a:r>
              <a:rPr lang="en-US" sz="2800" dirty="0">
                <a:solidFill>
                  <a:schemeClr val="bg1"/>
                </a:solidFill>
              </a:rPr>
              <a:t>Heavenly Father appointed Jesus Christ, or Jehovah, to speak for Him to the prophets. Jehovah, “usually identified in the Old Testament as LORD (in small capitals), is the Son, known as Jesus Christ, and … is also a God. </a:t>
            </a:r>
          </a:p>
          <a:p>
            <a:pPr fontAlgn="base"/>
            <a:endParaRPr lang="en-US" sz="2800" dirty="0">
              <a:solidFill>
                <a:schemeClr val="bg1"/>
              </a:solidFill>
            </a:endParaRPr>
          </a:p>
          <a:p>
            <a:pPr fontAlgn="base"/>
            <a:r>
              <a:rPr lang="en-US" sz="2800" dirty="0">
                <a:solidFill>
                  <a:schemeClr val="bg1"/>
                </a:solidFill>
              </a:rPr>
              <a:t>Jesus works under the direction of the Father and is in complete harmony with Him. (3)</a:t>
            </a:r>
            <a:endParaRPr lang="en-US" sz="2800" b="0" i="0" dirty="0">
              <a:solidFill>
                <a:schemeClr val="bg1"/>
              </a:solidFill>
              <a:effectLst/>
              <a:latin typeface="Calibri" panose="020F0502020204030204" pitchFamily="34" charset="0"/>
            </a:endParaRPr>
          </a:p>
        </p:txBody>
      </p:sp>
      <p:pic>
        <p:nvPicPr>
          <p:cNvPr id="3074" name="Picture 2" descr="https://ldsbookstore.com/resize/Shared/Images/Product/Lead-Kindly-Light-Print/lead-kindly-light-simon-dewey.jpg?lr=t&amp;bw=1000&amp;w=1000&amp;bh=1000&amp;h=1000"/>
          <p:cNvPicPr>
            <a:picLocks noChangeAspect="1" noChangeArrowheads="1"/>
          </p:cNvPicPr>
          <p:nvPr/>
        </p:nvPicPr>
        <p:blipFill rotWithShape="1">
          <a:blip r:embed="rId3">
            <a:extLst>
              <a:ext uri="{28A0092B-C50C-407E-A947-70E740481C1C}">
                <a14:useLocalDpi xmlns:a14="http://schemas.microsoft.com/office/drawing/2010/main" val="0"/>
              </a:ext>
            </a:extLst>
          </a:blip>
          <a:srcRect l="34104" t="-309" r="23924" b="50561"/>
          <a:stretch/>
        </p:blipFill>
        <p:spPr bwMode="auto">
          <a:xfrm>
            <a:off x="7785980" y="1466662"/>
            <a:ext cx="2480649" cy="3803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0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526"/>
            <a:ext cx="6038661" cy="369332"/>
          </a:xfrm>
          <a:prstGeom prst="rect">
            <a:avLst/>
          </a:prstGeom>
          <a:noFill/>
        </p:spPr>
        <p:txBody>
          <a:bodyPr wrap="square" rtlCol="0">
            <a:spAutoFit/>
          </a:bodyPr>
          <a:lstStyle/>
          <a:p>
            <a:r>
              <a:rPr lang="en-US" dirty="0">
                <a:solidFill>
                  <a:schemeClr val="bg1"/>
                </a:solidFill>
              </a:rPr>
              <a:t>Ezekiel 33:1-9; Numbers 11:25-29; Revelation 19:10</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Role of a Prophet</a:t>
            </a:r>
          </a:p>
        </p:txBody>
      </p:sp>
      <p:sp>
        <p:nvSpPr>
          <p:cNvPr id="2" name="Rectangle 1"/>
          <p:cNvSpPr/>
          <p:nvPr/>
        </p:nvSpPr>
        <p:spPr>
          <a:xfrm>
            <a:off x="343206" y="920437"/>
            <a:ext cx="6096000" cy="4247317"/>
          </a:xfrm>
          <a:prstGeom prst="rect">
            <a:avLst/>
          </a:prstGeom>
        </p:spPr>
        <p:txBody>
          <a:bodyPr>
            <a:spAutoFit/>
          </a:bodyPr>
          <a:lstStyle/>
          <a:p>
            <a:pPr fontAlgn="base"/>
            <a:r>
              <a:rPr lang="en-US" dirty="0">
                <a:solidFill>
                  <a:schemeClr val="bg1"/>
                </a:solidFill>
              </a:rPr>
              <a:t>The work of a Hebrew prophet was to act as God’s messenger and make known God’s will. The message was usually prefaced with the words “Thus </a:t>
            </a:r>
            <a:r>
              <a:rPr lang="en-US" dirty="0" err="1">
                <a:solidFill>
                  <a:schemeClr val="bg1"/>
                </a:solidFill>
              </a:rPr>
              <a:t>saith</a:t>
            </a:r>
            <a:r>
              <a:rPr lang="en-US" dirty="0">
                <a:solidFill>
                  <a:schemeClr val="bg1"/>
                </a:solidFill>
              </a:rPr>
              <a:t> Jehovah.” </a:t>
            </a:r>
          </a:p>
          <a:p>
            <a:pPr fontAlgn="base"/>
            <a:endParaRPr lang="en-US" dirty="0">
              <a:solidFill>
                <a:schemeClr val="bg1"/>
              </a:solidFill>
            </a:endParaRPr>
          </a:p>
          <a:p>
            <a:pPr fontAlgn="base"/>
            <a:r>
              <a:rPr lang="en-US" dirty="0">
                <a:solidFill>
                  <a:schemeClr val="bg1"/>
                </a:solidFill>
              </a:rPr>
              <a:t>He was to teach about God’s character and the full meaning of His dealings with Israel in the past. </a:t>
            </a:r>
          </a:p>
          <a:p>
            <a:pPr fontAlgn="base"/>
            <a:endParaRPr lang="en-US" dirty="0">
              <a:solidFill>
                <a:schemeClr val="bg1"/>
              </a:solidFill>
            </a:endParaRPr>
          </a:p>
          <a:p>
            <a:pPr fontAlgn="base"/>
            <a:r>
              <a:rPr lang="en-US" dirty="0">
                <a:solidFill>
                  <a:schemeClr val="bg1"/>
                </a:solidFill>
              </a:rPr>
              <a:t>It is a prophetic office to preserve and edit the records of the nation’s history. </a:t>
            </a:r>
          </a:p>
          <a:p>
            <a:pPr fontAlgn="base"/>
            <a:endParaRPr lang="en-US" dirty="0">
              <a:solidFill>
                <a:schemeClr val="bg1"/>
              </a:solidFill>
            </a:endParaRPr>
          </a:p>
          <a:p>
            <a:pPr fontAlgn="base"/>
            <a:r>
              <a:rPr lang="en-US" dirty="0">
                <a:solidFill>
                  <a:schemeClr val="bg1"/>
                </a:solidFill>
              </a:rPr>
              <a:t>It was also the prophet’s duty to denounce sin and foretell its punishment and to redress, so far as he could, both public and private wrongs. </a:t>
            </a:r>
          </a:p>
          <a:p>
            <a:pPr fontAlgn="base"/>
            <a:endParaRPr lang="en-US" dirty="0">
              <a:solidFill>
                <a:schemeClr val="bg1"/>
              </a:solidFill>
            </a:endParaRPr>
          </a:p>
          <a:p>
            <a:pPr fontAlgn="base"/>
            <a:r>
              <a:rPr lang="en-US" dirty="0">
                <a:solidFill>
                  <a:schemeClr val="bg1"/>
                </a:solidFill>
              </a:rPr>
              <a:t>He was to be, above all, a preacher of righteousness. </a:t>
            </a:r>
            <a:endParaRPr lang="en-US" b="0" i="0" dirty="0">
              <a:solidFill>
                <a:schemeClr val="bg1"/>
              </a:solidFill>
              <a:effectLst/>
              <a:latin typeface="Calibri" panose="020F0502020204030204" pitchFamily="34" charset="0"/>
            </a:endParaRPr>
          </a:p>
        </p:txBody>
      </p:sp>
      <p:grpSp>
        <p:nvGrpSpPr>
          <p:cNvPr id="5" name="Group 4"/>
          <p:cNvGrpSpPr/>
          <p:nvPr/>
        </p:nvGrpSpPr>
        <p:grpSpPr>
          <a:xfrm>
            <a:off x="7749918" y="810219"/>
            <a:ext cx="2786289" cy="2194220"/>
            <a:chOff x="6799305" y="3483156"/>
            <a:chExt cx="2786289" cy="2194220"/>
          </a:xfrm>
        </p:grpSpPr>
        <p:grpSp>
          <p:nvGrpSpPr>
            <p:cNvPr id="181" name="Group 180"/>
            <p:cNvGrpSpPr/>
            <p:nvPr/>
          </p:nvGrpSpPr>
          <p:grpSpPr>
            <a:xfrm>
              <a:off x="6799305" y="3483156"/>
              <a:ext cx="2786289" cy="2194220"/>
              <a:chOff x="1371600" y="1219200"/>
              <a:chExt cx="4800600" cy="3780503"/>
            </a:xfrm>
          </p:grpSpPr>
          <p:sp>
            <p:nvSpPr>
              <p:cNvPr id="182" name="Rounded Rectangle 181"/>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1524000" y="1371600"/>
                <a:ext cx="4495800" cy="24384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http://media.ldscdn.org/images/videos/general-conference/april-2013-general-conference/2013-04-4060-president-thomas-s-monson-590x331-ldsorg-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72" y="3607159"/>
              <a:ext cx="2446848" cy="1372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527842" y="3201787"/>
            <a:ext cx="5458827" cy="3416320"/>
          </a:xfrm>
          <a:prstGeom prst="rect">
            <a:avLst/>
          </a:prstGeom>
        </p:spPr>
        <p:txBody>
          <a:bodyPr wrap="square">
            <a:spAutoFit/>
          </a:bodyPr>
          <a:lstStyle/>
          <a:p>
            <a:pPr fontAlgn="base"/>
            <a:r>
              <a:rPr lang="en-US" dirty="0">
                <a:solidFill>
                  <a:schemeClr val="bg1"/>
                </a:solidFill>
              </a:rPr>
              <a:t>When the people had fallen away from a true faith in Jehovah, the prophets had to try to restore that faith and remove false views about the character of God and the nature of the divine requirement. </a:t>
            </a:r>
          </a:p>
          <a:p>
            <a:pPr fontAlgn="base"/>
            <a:endParaRPr lang="en-US" dirty="0">
              <a:solidFill>
                <a:schemeClr val="bg1"/>
              </a:solidFill>
            </a:endParaRPr>
          </a:p>
          <a:p>
            <a:pPr fontAlgn="base"/>
            <a:r>
              <a:rPr lang="en-US" dirty="0">
                <a:solidFill>
                  <a:schemeClr val="bg1"/>
                </a:solidFill>
              </a:rPr>
              <a:t>In certain cases prophets predicted future events, such as the very important prophecies announcing the coming of Messiah’s kingdom; but as a rule a prophet was a </a:t>
            </a:r>
            <a:r>
              <a:rPr lang="en-US" i="1" dirty="0">
                <a:solidFill>
                  <a:schemeClr val="bg1"/>
                </a:solidFill>
              </a:rPr>
              <a:t>forth teller</a:t>
            </a:r>
            <a:r>
              <a:rPr lang="en-US" dirty="0">
                <a:solidFill>
                  <a:schemeClr val="bg1"/>
                </a:solidFill>
              </a:rPr>
              <a:t> rather than a </a:t>
            </a:r>
            <a:r>
              <a:rPr lang="en-US" i="1" dirty="0">
                <a:solidFill>
                  <a:schemeClr val="bg1"/>
                </a:solidFill>
              </a:rPr>
              <a:t>foreteller.</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In a general sense a prophet is anyone who has a testimony of Jesus Christ by the Holy Ghost. (3)</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897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33:1-9</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Responsibility to Warn The People</a:t>
            </a:r>
          </a:p>
        </p:txBody>
      </p:sp>
      <p:sp>
        <p:nvSpPr>
          <p:cNvPr id="48" name="TextBox 47"/>
          <p:cNvSpPr txBox="1"/>
          <p:nvPr/>
        </p:nvSpPr>
        <p:spPr>
          <a:xfrm>
            <a:off x="5706727" y="5787594"/>
            <a:ext cx="4992844" cy="830997"/>
          </a:xfrm>
          <a:prstGeom prst="rect">
            <a:avLst/>
          </a:prstGeom>
          <a:noFill/>
        </p:spPr>
        <p:txBody>
          <a:bodyPr wrap="square" rtlCol="0">
            <a:spAutoFit/>
          </a:bodyPr>
          <a:lstStyle/>
          <a:p>
            <a:r>
              <a:rPr lang="en-US" sz="2400" dirty="0">
                <a:solidFill>
                  <a:schemeClr val="bg1"/>
                </a:solidFill>
              </a:rPr>
              <a:t>Having a prophet is a great blessing—but only if we obey his counsel</a:t>
            </a:r>
          </a:p>
        </p:txBody>
      </p:sp>
      <p:sp>
        <p:nvSpPr>
          <p:cNvPr id="2" name="Rectangle 1"/>
          <p:cNvSpPr/>
          <p:nvPr/>
        </p:nvSpPr>
        <p:spPr>
          <a:xfrm>
            <a:off x="533329" y="1296878"/>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“I am sure that Peter and James and Paul found it unpleasant business to constantly be calling people to repentance and warning them of dangers, but they continued unflinchingly.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So we, your leaders, must be everlastingly at it; if young people do not understand, then the fault may be partly ours. But, if we make the true way clear to you, then we are blameless.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“So, I wish today to help define meanings of words and acts for you young people, to fortify you against error, anguish, pain and sorrow.” (2)</a:t>
            </a:r>
            <a:endParaRPr lang="en-US" b="0" i="0" dirty="0">
              <a:solidFill>
                <a:schemeClr val="bg1"/>
              </a:solidFill>
              <a:effectLst/>
              <a:latin typeface="Calibri" panose="020F0502020204030204" pitchFamily="34" charset="0"/>
            </a:endParaRPr>
          </a:p>
        </p:txBody>
      </p:sp>
      <p:grpSp>
        <p:nvGrpSpPr>
          <p:cNvPr id="49" name="Group 91"/>
          <p:cNvGrpSpPr/>
          <p:nvPr/>
        </p:nvGrpSpPr>
        <p:grpSpPr>
          <a:xfrm>
            <a:off x="9432601" y="862036"/>
            <a:ext cx="1163345" cy="2436636"/>
            <a:chOff x="949038" y="838201"/>
            <a:chExt cx="2214084" cy="4807874"/>
          </a:xfrm>
        </p:grpSpPr>
        <p:sp>
          <p:nvSpPr>
            <p:cNvPr id="50" name="Oval 49"/>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4"/>
            <p:cNvGrpSpPr/>
            <p:nvPr/>
          </p:nvGrpSpPr>
          <p:grpSpPr>
            <a:xfrm>
              <a:off x="1143000" y="2057400"/>
              <a:ext cx="1695267" cy="2438400"/>
              <a:chOff x="4553133" y="914400"/>
              <a:chExt cx="2152467" cy="3437344"/>
            </a:xfrm>
          </p:grpSpPr>
          <p:sp>
            <p:nvSpPr>
              <p:cNvPr id="128"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724400" y="914400"/>
                <a:ext cx="1981200" cy="2070031"/>
                <a:chOff x="2624682" y="2226017"/>
                <a:chExt cx="1981200" cy="2070031"/>
              </a:xfrm>
              <a:solidFill>
                <a:srgbClr val="E0C13C"/>
              </a:solidFill>
            </p:grpSpPr>
            <p:sp>
              <p:nvSpPr>
                <p:cNvPr id="130"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1" name="Group 5"/>
                <p:cNvGrpSpPr/>
                <p:nvPr/>
              </p:nvGrpSpPr>
              <p:grpSpPr>
                <a:xfrm>
                  <a:off x="2743200" y="2438399"/>
                  <a:ext cx="1683225" cy="1529541"/>
                  <a:chOff x="2740938" y="2438399"/>
                  <a:chExt cx="1683225" cy="1529541"/>
                </a:xfrm>
                <a:grpFill/>
              </p:grpSpPr>
              <p:sp>
                <p:nvSpPr>
                  <p:cNvPr id="132"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20"/>
                  <p:cNvSpPr/>
                  <p:nvPr/>
                </p:nvSpPr>
                <p:spPr>
                  <a:xfrm rot="16829087">
                    <a:off x="3009901" y="2171699"/>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 name="Oval 62"/>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58"/>
            <p:cNvGrpSpPr/>
            <p:nvPr/>
          </p:nvGrpSpPr>
          <p:grpSpPr>
            <a:xfrm>
              <a:off x="1236689" y="4868055"/>
              <a:ext cx="1586459" cy="585867"/>
              <a:chOff x="3810000" y="1677648"/>
              <a:chExt cx="4705061" cy="1827552"/>
            </a:xfrm>
          </p:grpSpPr>
          <p:grpSp>
            <p:nvGrpSpPr>
              <p:cNvPr id="98" name="Group 37"/>
              <p:cNvGrpSpPr/>
              <p:nvPr/>
            </p:nvGrpSpPr>
            <p:grpSpPr>
              <a:xfrm>
                <a:off x="3810000" y="1828800"/>
                <a:ext cx="1776984" cy="1676400"/>
                <a:chOff x="3810000" y="1828800"/>
                <a:chExt cx="4038600" cy="3810000"/>
              </a:xfrm>
            </p:grpSpPr>
            <p:sp>
              <p:nvSpPr>
                <p:cNvPr id="119" name="Half Frame 11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12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iamond 12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8"/>
              <p:cNvGrpSpPr/>
              <p:nvPr/>
            </p:nvGrpSpPr>
            <p:grpSpPr>
              <a:xfrm>
                <a:off x="5314014" y="1757596"/>
                <a:ext cx="1776984" cy="1676400"/>
                <a:chOff x="3810000" y="1828800"/>
                <a:chExt cx="4038600" cy="3810000"/>
              </a:xfrm>
            </p:grpSpPr>
            <p:sp>
              <p:nvSpPr>
                <p:cNvPr id="110" name="Half Frame 10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Half Frame 11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Half Frame 11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11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iamond 11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48"/>
              <p:cNvGrpSpPr/>
              <p:nvPr/>
            </p:nvGrpSpPr>
            <p:grpSpPr>
              <a:xfrm>
                <a:off x="6738077" y="1677648"/>
                <a:ext cx="1776984" cy="1676400"/>
                <a:chOff x="3810000" y="1828800"/>
                <a:chExt cx="4038600" cy="3810000"/>
              </a:xfrm>
            </p:grpSpPr>
            <p:sp>
              <p:nvSpPr>
                <p:cNvPr id="101" name="Half Frame 10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iamond 10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90"/>
            <p:cNvGrpSpPr/>
            <p:nvPr/>
          </p:nvGrpSpPr>
          <p:grpSpPr>
            <a:xfrm>
              <a:off x="1140502" y="1128010"/>
              <a:ext cx="1722619" cy="206116"/>
              <a:chOff x="3733800" y="723275"/>
              <a:chExt cx="1930420" cy="585867"/>
            </a:xfrm>
          </p:grpSpPr>
          <p:sp>
            <p:nvSpPr>
              <p:cNvPr id="66"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9"/>
              <p:cNvGrpSpPr/>
              <p:nvPr/>
            </p:nvGrpSpPr>
            <p:grpSpPr>
              <a:xfrm rot="228535">
                <a:off x="3889947" y="723275"/>
                <a:ext cx="1586459" cy="585867"/>
                <a:chOff x="3810000" y="1677648"/>
                <a:chExt cx="4705061" cy="1827552"/>
              </a:xfrm>
            </p:grpSpPr>
            <p:grpSp>
              <p:nvGrpSpPr>
                <p:cNvPr id="68" name="Group 37"/>
                <p:cNvGrpSpPr/>
                <p:nvPr/>
              </p:nvGrpSpPr>
              <p:grpSpPr>
                <a:xfrm>
                  <a:off x="3810000" y="1828800"/>
                  <a:ext cx="1776984" cy="1676400"/>
                  <a:chOff x="3810000" y="1828800"/>
                  <a:chExt cx="4038600" cy="3810000"/>
                </a:xfrm>
              </p:grpSpPr>
              <p:sp>
                <p:nvSpPr>
                  <p:cNvPr id="89" name="Half Frame 8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iamond 9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38"/>
                <p:cNvGrpSpPr/>
                <p:nvPr/>
              </p:nvGrpSpPr>
              <p:grpSpPr>
                <a:xfrm>
                  <a:off x="5314014" y="1757596"/>
                  <a:ext cx="1776984" cy="1676400"/>
                  <a:chOff x="3810000" y="1828800"/>
                  <a:chExt cx="4038600" cy="3810000"/>
                </a:xfrm>
              </p:grpSpPr>
              <p:sp>
                <p:nvSpPr>
                  <p:cNvPr id="80" name="Half Frame 7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Half Frame 8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8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iamond 8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48"/>
                <p:cNvGrpSpPr/>
                <p:nvPr/>
              </p:nvGrpSpPr>
              <p:grpSpPr>
                <a:xfrm>
                  <a:off x="6738077" y="1677648"/>
                  <a:ext cx="1776984" cy="1676400"/>
                  <a:chOff x="3810000" y="1828800"/>
                  <a:chExt cx="4038600" cy="3810000"/>
                </a:xfrm>
              </p:grpSpPr>
              <p:sp>
                <p:nvSpPr>
                  <p:cNvPr id="71" name="Half Frame 7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mond 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4" name="Group 120"/>
          <p:cNvGrpSpPr/>
          <p:nvPr/>
        </p:nvGrpSpPr>
        <p:grpSpPr>
          <a:xfrm>
            <a:off x="6498469" y="785008"/>
            <a:ext cx="1052207" cy="2430935"/>
            <a:chOff x="3962400" y="685800"/>
            <a:chExt cx="2514600" cy="4930345"/>
          </a:xfrm>
        </p:grpSpPr>
        <p:sp>
          <p:nvSpPr>
            <p:cNvPr id="135" name="Round Diagonal Corner Rectangle 134"/>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3"/>
            <p:cNvGrpSpPr/>
            <p:nvPr/>
          </p:nvGrpSpPr>
          <p:grpSpPr>
            <a:xfrm rot="2754858">
              <a:off x="4727425" y="4901111"/>
              <a:ext cx="483355" cy="946713"/>
              <a:chOff x="1676400" y="2133600"/>
              <a:chExt cx="1447800" cy="2088845"/>
            </a:xfrm>
          </p:grpSpPr>
          <p:sp>
            <p:nvSpPr>
              <p:cNvPr id="158" name="Oval 15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45"/>
            <p:cNvGrpSpPr/>
            <p:nvPr/>
          </p:nvGrpSpPr>
          <p:grpSpPr>
            <a:xfrm rot="18845142" flipH="1">
              <a:off x="5215780" y="4792556"/>
              <a:ext cx="525679" cy="955158"/>
              <a:chOff x="1676400" y="2133600"/>
              <a:chExt cx="1447800" cy="2088845"/>
            </a:xfrm>
          </p:grpSpPr>
          <p:sp>
            <p:nvSpPr>
              <p:cNvPr id="155" name="Oval 15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49"/>
            <p:cNvGrpSpPr/>
            <p:nvPr/>
          </p:nvGrpSpPr>
          <p:grpSpPr>
            <a:xfrm>
              <a:off x="4082143" y="2546274"/>
              <a:ext cx="2394857" cy="2681378"/>
              <a:chOff x="4419600" y="2060454"/>
              <a:chExt cx="3045502" cy="4187946"/>
            </a:xfrm>
          </p:grpSpPr>
          <p:sp>
            <p:nvSpPr>
              <p:cNvPr id="146" name="Oval 145"/>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ound Diagonal Corner Rectangle 140"/>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7774008" y="803194"/>
            <a:ext cx="1349906" cy="2590800"/>
            <a:chOff x="304800" y="466773"/>
            <a:chExt cx="2438400" cy="4679887"/>
          </a:xfrm>
        </p:grpSpPr>
        <p:sp>
          <p:nvSpPr>
            <p:cNvPr id="162" name="Cloud 161"/>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99305" y="3483156"/>
            <a:ext cx="2786289" cy="2194220"/>
            <a:chOff x="6799305" y="3483156"/>
            <a:chExt cx="2786289" cy="2194220"/>
          </a:xfrm>
        </p:grpSpPr>
        <p:grpSp>
          <p:nvGrpSpPr>
            <p:cNvPr id="181" name="Group 180"/>
            <p:cNvGrpSpPr/>
            <p:nvPr/>
          </p:nvGrpSpPr>
          <p:grpSpPr>
            <a:xfrm>
              <a:off x="6799305" y="3483156"/>
              <a:ext cx="2786289" cy="2194220"/>
              <a:chOff x="1371600" y="1219200"/>
              <a:chExt cx="4800600" cy="3780503"/>
            </a:xfrm>
          </p:grpSpPr>
          <p:sp>
            <p:nvSpPr>
              <p:cNvPr id="182" name="Rounded Rectangle 181"/>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1524000" y="1371600"/>
                <a:ext cx="4495800" cy="24384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http://media.ldscdn.org/images/videos/general-conference/april-2013-general-conference/2013-04-4060-president-thomas-s-monson-590x331-ldsorg-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72" y="3607159"/>
              <a:ext cx="2446848" cy="1372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35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animEffect transition="in" filter="wipe(down)">
                                      <p:cBhvr>
                                        <p:cTn id="9" dur="580">
                                          <p:stCondLst>
                                            <p:cond delay="0"/>
                                          </p:stCondLst>
                                        </p:cTn>
                                        <p:tgtEl>
                                          <p:spTgt spid="134"/>
                                        </p:tgtEl>
                                      </p:cBhvr>
                                    </p:animEffect>
                                    <p:anim calcmode="lin" valueType="num">
                                      <p:cBhvr>
                                        <p:cTn id="10"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15" dur="26">
                                          <p:stCondLst>
                                            <p:cond delay="650"/>
                                          </p:stCondLst>
                                        </p:cTn>
                                        <p:tgtEl>
                                          <p:spTgt spid="134"/>
                                        </p:tgtEl>
                                      </p:cBhvr>
                                      <p:to x="100000" y="60000"/>
                                    </p:animScale>
                                    <p:animScale>
                                      <p:cBhvr>
                                        <p:cTn id="16" dur="166" decel="50000">
                                          <p:stCondLst>
                                            <p:cond delay="676"/>
                                          </p:stCondLst>
                                        </p:cTn>
                                        <p:tgtEl>
                                          <p:spTgt spid="134"/>
                                        </p:tgtEl>
                                      </p:cBhvr>
                                      <p:to x="100000" y="100000"/>
                                    </p:animScale>
                                    <p:animScale>
                                      <p:cBhvr>
                                        <p:cTn id="17" dur="26">
                                          <p:stCondLst>
                                            <p:cond delay="1312"/>
                                          </p:stCondLst>
                                        </p:cTn>
                                        <p:tgtEl>
                                          <p:spTgt spid="134"/>
                                        </p:tgtEl>
                                      </p:cBhvr>
                                      <p:to x="100000" y="80000"/>
                                    </p:animScale>
                                    <p:animScale>
                                      <p:cBhvr>
                                        <p:cTn id="18" dur="166" decel="50000">
                                          <p:stCondLst>
                                            <p:cond delay="1338"/>
                                          </p:stCondLst>
                                        </p:cTn>
                                        <p:tgtEl>
                                          <p:spTgt spid="134"/>
                                        </p:tgtEl>
                                      </p:cBhvr>
                                      <p:to x="100000" y="100000"/>
                                    </p:animScale>
                                    <p:animScale>
                                      <p:cBhvr>
                                        <p:cTn id="19" dur="26">
                                          <p:stCondLst>
                                            <p:cond delay="1642"/>
                                          </p:stCondLst>
                                        </p:cTn>
                                        <p:tgtEl>
                                          <p:spTgt spid="134"/>
                                        </p:tgtEl>
                                      </p:cBhvr>
                                      <p:to x="100000" y="90000"/>
                                    </p:animScale>
                                    <p:animScale>
                                      <p:cBhvr>
                                        <p:cTn id="20" dur="166" decel="50000">
                                          <p:stCondLst>
                                            <p:cond delay="1668"/>
                                          </p:stCondLst>
                                        </p:cTn>
                                        <p:tgtEl>
                                          <p:spTgt spid="134"/>
                                        </p:tgtEl>
                                      </p:cBhvr>
                                      <p:to x="100000" y="100000"/>
                                    </p:animScale>
                                    <p:animScale>
                                      <p:cBhvr>
                                        <p:cTn id="21" dur="26">
                                          <p:stCondLst>
                                            <p:cond delay="1808"/>
                                          </p:stCondLst>
                                        </p:cTn>
                                        <p:tgtEl>
                                          <p:spTgt spid="134"/>
                                        </p:tgtEl>
                                      </p:cBhvr>
                                      <p:to x="100000" y="95000"/>
                                    </p:animScale>
                                    <p:animScale>
                                      <p:cBhvr>
                                        <p:cTn id="22" dur="166" decel="50000">
                                          <p:stCondLst>
                                            <p:cond delay="1834"/>
                                          </p:stCondLst>
                                        </p:cTn>
                                        <p:tgtEl>
                                          <p:spTgt spid="134"/>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wipe(down)">
                                      <p:cBhvr>
                                        <p:cTn id="25" dur="580">
                                          <p:stCondLst>
                                            <p:cond delay="0"/>
                                          </p:stCondLst>
                                        </p:cTn>
                                        <p:tgtEl>
                                          <p:spTgt spid="161"/>
                                        </p:tgtEl>
                                      </p:cBhvr>
                                    </p:animEffect>
                                    <p:anim calcmode="lin" valueType="num">
                                      <p:cBhvr>
                                        <p:cTn id="26"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61"/>
                                        </p:tgtEl>
                                      </p:cBhvr>
                                      <p:to x="100000" y="60000"/>
                                    </p:animScale>
                                    <p:animScale>
                                      <p:cBhvr>
                                        <p:cTn id="32" dur="166" decel="50000">
                                          <p:stCondLst>
                                            <p:cond delay="676"/>
                                          </p:stCondLst>
                                        </p:cTn>
                                        <p:tgtEl>
                                          <p:spTgt spid="161"/>
                                        </p:tgtEl>
                                      </p:cBhvr>
                                      <p:to x="100000" y="100000"/>
                                    </p:animScale>
                                    <p:animScale>
                                      <p:cBhvr>
                                        <p:cTn id="33" dur="26">
                                          <p:stCondLst>
                                            <p:cond delay="1312"/>
                                          </p:stCondLst>
                                        </p:cTn>
                                        <p:tgtEl>
                                          <p:spTgt spid="161"/>
                                        </p:tgtEl>
                                      </p:cBhvr>
                                      <p:to x="100000" y="80000"/>
                                    </p:animScale>
                                    <p:animScale>
                                      <p:cBhvr>
                                        <p:cTn id="34" dur="166" decel="50000">
                                          <p:stCondLst>
                                            <p:cond delay="1338"/>
                                          </p:stCondLst>
                                        </p:cTn>
                                        <p:tgtEl>
                                          <p:spTgt spid="161"/>
                                        </p:tgtEl>
                                      </p:cBhvr>
                                      <p:to x="100000" y="100000"/>
                                    </p:animScale>
                                    <p:animScale>
                                      <p:cBhvr>
                                        <p:cTn id="35" dur="26">
                                          <p:stCondLst>
                                            <p:cond delay="1642"/>
                                          </p:stCondLst>
                                        </p:cTn>
                                        <p:tgtEl>
                                          <p:spTgt spid="161"/>
                                        </p:tgtEl>
                                      </p:cBhvr>
                                      <p:to x="100000" y="90000"/>
                                    </p:animScale>
                                    <p:animScale>
                                      <p:cBhvr>
                                        <p:cTn id="36" dur="166" decel="50000">
                                          <p:stCondLst>
                                            <p:cond delay="1668"/>
                                          </p:stCondLst>
                                        </p:cTn>
                                        <p:tgtEl>
                                          <p:spTgt spid="161"/>
                                        </p:tgtEl>
                                      </p:cBhvr>
                                      <p:to x="100000" y="100000"/>
                                    </p:animScale>
                                    <p:animScale>
                                      <p:cBhvr>
                                        <p:cTn id="37" dur="26">
                                          <p:stCondLst>
                                            <p:cond delay="1808"/>
                                          </p:stCondLst>
                                        </p:cTn>
                                        <p:tgtEl>
                                          <p:spTgt spid="161"/>
                                        </p:tgtEl>
                                      </p:cBhvr>
                                      <p:to x="100000" y="95000"/>
                                    </p:animScale>
                                    <p:animScale>
                                      <p:cBhvr>
                                        <p:cTn id="38" dur="166" decel="50000">
                                          <p:stCondLst>
                                            <p:cond delay="1834"/>
                                          </p:stCondLst>
                                        </p:cTn>
                                        <p:tgtEl>
                                          <p:spTgt spid="161"/>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80">
                                          <p:stCondLst>
                                            <p:cond delay="0"/>
                                          </p:stCondLst>
                                        </p:cTn>
                                        <p:tgtEl>
                                          <p:spTgt spid="49"/>
                                        </p:tgtEl>
                                      </p:cBhvr>
                                    </p:animEffect>
                                    <p:anim calcmode="lin" valueType="num">
                                      <p:cBhvr>
                                        <p:cTn id="4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47" dur="26">
                                          <p:stCondLst>
                                            <p:cond delay="650"/>
                                          </p:stCondLst>
                                        </p:cTn>
                                        <p:tgtEl>
                                          <p:spTgt spid="49"/>
                                        </p:tgtEl>
                                      </p:cBhvr>
                                      <p:to x="100000" y="60000"/>
                                    </p:animScale>
                                    <p:animScale>
                                      <p:cBhvr>
                                        <p:cTn id="48" dur="166" decel="50000">
                                          <p:stCondLst>
                                            <p:cond delay="676"/>
                                          </p:stCondLst>
                                        </p:cTn>
                                        <p:tgtEl>
                                          <p:spTgt spid="49"/>
                                        </p:tgtEl>
                                      </p:cBhvr>
                                      <p:to x="100000" y="100000"/>
                                    </p:animScale>
                                    <p:animScale>
                                      <p:cBhvr>
                                        <p:cTn id="49" dur="26">
                                          <p:stCondLst>
                                            <p:cond delay="1312"/>
                                          </p:stCondLst>
                                        </p:cTn>
                                        <p:tgtEl>
                                          <p:spTgt spid="49"/>
                                        </p:tgtEl>
                                      </p:cBhvr>
                                      <p:to x="100000" y="80000"/>
                                    </p:animScale>
                                    <p:animScale>
                                      <p:cBhvr>
                                        <p:cTn id="50" dur="166" decel="50000">
                                          <p:stCondLst>
                                            <p:cond delay="1338"/>
                                          </p:stCondLst>
                                        </p:cTn>
                                        <p:tgtEl>
                                          <p:spTgt spid="49"/>
                                        </p:tgtEl>
                                      </p:cBhvr>
                                      <p:to x="100000" y="100000"/>
                                    </p:animScale>
                                    <p:animScale>
                                      <p:cBhvr>
                                        <p:cTn id="51" dur="26">
                                          <p:stCondLst>
                                            <p:cond delay="1642"/>
                                          </p:stCondLst>
                                        </p:cTn>
                                        <p:tgtEl>
                                          <p:spTgt spid="49"/>
                                        </p:tgtEl>
                                      </p:cBhvr>
                                      <p:to x="100000" y="90000"/>
                                    </p:animScale>
                                    <p:animScale>
                                      <p:cBhvr>
                                        <p:cTn id="52" dur="166" decel="50000">
                                          <p:stCondLst>
                                            <p:cond delay="1668"/>
                                          </p:stCondLst>
                                        </p:cTn>
                                        <p:tgtEl>
                                          <p:spTgt spid="49"/>
                                        </p:tgtEl>
                                      </p:cBhvr>
                                      <p:to x="100000" y="100000"/>
                                    </p:animScale>
                                    <p:animScale>
                                      <p:cBhvr>
                                        <p:cTn id="53" dur="26">
                                          <p:stCondLst>
                                            <p:cond delay="1808"/>
                                          </p:stCondLst>
                                        </p:cTn>
                                        <p:tgtEl>
                                          <p:spTgt spid="49"/>
                                        </p:tgtEl>
                                      </p:cBhvr>
                                      <p:to x="100000" y="95000"/>
                                    </p:animScale>
                                    <p:animScale>
                                      <p:cBhvr>
                                        <p:cTn id="54" dur="166" decel="50000">
                                          <p:stCondLst>
                                            <p:cond delay="1834"/>
                                          </p:stCondLst>
                                        </p:cTn>
                                        <p:tgtEl>
                                          <p:spTgt spid="4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33:12-19</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Righteousness VS Wickedness</a:t>
            </a:r>
          </a:p>
        </p:txBody>
      </p:sp>
      <p:sp>
        <p:nvSpPr>
          <p:cNvPr id="48" name="TextBox 47"/>
          <p:cNvSpPr txBox="1"/>
          <p:nvPr/>
        </p:nvSpPr>
        <p:spPr>
          <a:xfrm>
            <a:off x="4757055" y="907776"/>
            <a:ext cx="6949076" cy="461665"/>
          </a:xfrm>
          <a:prstGeom prst="rect">
            <a:avLst/>
          </a:prstGeom>
          <a:noFill/>
        </p:spPr>
        <p:txBody>
          <a:bodyPr wrap="square" rtlCol="0">
            <a:spAutoFit/>
          </a:bodyPr>
          <a:lstStyle/>
          <a:p>
            <a:r>
              <a:rPr lang="en-US" sz="2400" dirty="0">
                <a:solidFill>
                  <a:schemeClr val="bg1"/>
                </a:solidFill>
              </a:rPr>
              <a:t>“pine away” in their sins = wasting away in their sins. </a:t>
            </a:r>
          </a:p>
        </p:txBody>
      </p:sp>
      <p:sp>
        <p:nvSpPr>
          <p:cNvPr id="2" name="Rectangle 1"/>
          <p:cNvSpPr/>
          <p:nvPr/>
        </p:nvSpPr>
        <p:spPr>
          <a:xfrm>
            <a:off x="533329" y="1296878"/>
            <a:ext cx="3739907"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Those who turn from righteousness to wickedness or from wickedness to righteousness will receive the consequences of their changed condition, not those of their former condition. (4)</a:t>
            </a:r>
            <a:endParaRPr lang="en-US" b="0" i="0" dirty="0">
              <a:solidFill>
                <a:schemeClr val="bg1"/>
              </a:solidFill>
              <a:effectLst/>
              <a:latin typeface="Calibri" panose="020F0502020204030204" pitchFamily="34" charset="0"/>
            </a:endParaRPr>
          </a:p>
        </p:txBody>
      </p:sp>
      <p:pic>
        <p:nvPicPr>
          <p:cNvPr id="5122" name="Picture 2" descr="https://licensedmentalhealthcounselor.files.wordpress.com/2014/09/bored-teenage-girl-on-couch-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72" y="3364871"/>
            <a:ext cx="3948883" cy="22166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ixabay.com/static/uploads/photo/2014/03/27/21/12/analysis-299692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274" y="1646237"/>
            <a:ext cx="3405769" cy="22705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zorgvoorjongerengroningen.nl/wp-content/uploads/2014/05/happy-gir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19" y="3219245"/>
            <a:ext cx="4016536" cy="267852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farm3.staticflickr.com/2877/10440420426_df5af9fd3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708" y="1466998"/>
            <a:ext cx="4211528" cy="2904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74128" y="4468755"/>
            <a:ext cx="6096000" cy="1938992"/>
          </a:xfrm>
          <a:prstGeom prst="rect">
            <a:avLst/>
          </a:prstGeom>
        </p:spPr>
        <p:txBody>
          <a:bodyPr>
            <a:spAutoFit/>
          </a:bodyPr>
          <a:lstStyle/>
          <a:p>
            <a:r>
              <a:rPr lang="en-US" sz="4000" i="1" dirty="0">
                <a:ln>
                  <a:solidFill>
                    <a:srgbClr val="002060"/>
                  </a:solidFill>
                </a:ln>
                <a:solidFill>
                  <a:srgbClr val="FF0000"/>
                </a:solidFill>
                <a:latin typeface="Palatino"/>
              </a:rPr>
              <a:t>…if he turn from his sin, and do that which is lawful and right;</a:t>
            </a:r>
            <a:endParaRPr lang="en-US" sz="4000" i="1" dirty="0">
              <a:ln>
                <a:solidFill>
                  <a:srgbClr val="002060"/>
                </a:solidFill>
              </a:ln>
              <a:solidFill>
                <a:srgbClr val="FF0000"/>
              </a:solidFill>
            </a:endParaRPr>
          </a:p>
        </p:txBody>
      </p:sp>
    </p:spTree>
    <p:extLst>
      <p:ext uri="{BB962C8B-B14F-4D97-AF65-F5344CB8AC3E}">
        <p14:creationId xmlns:p14="http://schemas.microsoft.com/office/powerpoint/2010/main" val="34740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500"/>
                                        <p:tgtEl>
                                          <p:spTgt spid="5126"/>
                                        </p:tgtEl>
                                      </p:cBhvr>
                                    </p:animEffect>
                                  </p:childTnLst>
                                </p:cTn>
                              </p:par>
                              <p:par>
                                <p:cTn id="12" presetID="10" presetClass="entr" presetSubtype="0" fill="hold" nodeType="with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fade">
                                      <p:cBhvr>
                                        <p:cTn id="14" dur="500"/>
                                        <p:tgtEl>
                                          <p:spTgt spid="51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33:12-19</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Sum of It All</a:t>
            </a:r>
          </a:p>
        </p:txBody>
      </p:sp>
      <p:sp>
        <p:nvSpPr>
          <p:cNvPr id="2" name="Rectangle 1"/>
          <p:cNvSpPr/>
          <p:nvPr/>
        </p:nvSpPr>
        <p:spPr>
          <a:xfrm>
            <a:off x="1437632" y="1294953"/>
            <a:ext cx="3739907" cy="2862322"/>
          </a:xfrm>
          <a:prstGeom prst="rect">
            <a:avLst/>
          </a:prstGeom>
        </p:spPr>
        <p:txBody>
          <a:bodyPr wrap="square">
            <a:spAutoFit/>
          </a:bodyPr>
          <a:lstStyle/>
          <a:p>
            <a:pPr fontAlgn="base"/>
            <a:r>
              <a:rPr lang="en-US" dirty="0">
                <a:solidFill>
                  <a:schemeClr val="bg1"/>
                </a:solidFill>
              </a:rPr>
              <a:t>“The Final Judgment is not just an evaluation of a sum total of good and evil acts—what we have </a:t>
            </a:r>
            <a:r>
              <a:rPr lang="en-US" i="1" dirty="0">
                <a:solidFill>
                  <a:schemeClr val="bg1"/>
                </a:solidFill>
              </a:rPr>
              <a:t>done. </a:t>
            </a:r>
          </a:p>
          <a:p>
            <a:pPr fontAlgn="base"/>
            <a:endParaRPr lang="en-US" i="1" dirty="0">
              <a:solidFill>
                <a:schemeClr val="bg1"/>
              </a:solidFill>
            </a:endParaRPr>
          </a:p>
          <a:p>
            <a:pPr fontAlgn="base"/>
            <a:r>
              <a:rPr lang="en-US" dirty="0">
                <a:solidFill>
                  <a:schemeClr val="bg1"/>
                </a:solidFill>
              </a:rPr>
              <a:t>It is an acknowledgment of the final effect of our acts and thoughts—what we have </a:t>
            </a:r>
            <a:r>
              <a:rPr lang="en-US" i="1" dirty="0">
                <a:solidFill>
                  <a:schemeClr val="bg1"/>
                </a:solidFill>
              </a:rPr>
              <a:t>become.</a:t>
            </a:r>
          </a:p>
          <a:p>
            <a:pPr fontAlgn="base"/>
            <a:endParaRPr lang="en-US" i="1" dirty="0">
              <a:solidFill>
                <a:schemeClr val="bg1"/>
              </a:solidFill>
            </a:endParaRPr>
          </a:p>
          <a:p>
            <a:pPr fontAlgn="base"/>
            <a:r>
              <a:rPr lang="en-US" dirty="0">
                <a:solidFill>
                  <a:schemeClr val="bg1"/>
                </a:solidFill>
              </a:rPr>
              <a:t>It is not enough for anyone just to go through the motions. </a:t>
            </a:r>
            <a:endParaRPr lang="en-US" b="0" i="0" dirty="0">
              <a:solidFill>
                <a:schemeClr val="bg1"/>
              </a:solidFill>
              <a:effectLst/>
              <a:latin typeface="Calibri" panose="020F0502020204030204" pitchFamily="34" charset="0"/>
            </a:endParaRPr>
          </a:p>
        </p:txBody>
      </p:sp>
      <p:grpSp>
        <p:nvGrpSpPr>
          <p:cNvPr id="10" name="Group 9"/>
          <p:cNvGrpSpPr/>
          <p:nvPr/>
        </p:nvGrpSpPr>
        <p:grpSpPr>
          <a:xfrm>
            <a:off x="5777583" y="1965600"/>
            <a:ext cx="5189538" cy="2877357"/>
            <a:chOff x="5332575" y="1054340"/>
            <a:chExt cx="5189538" cy="2877357"/>
          </a:xfrm>
        </p:grpSpPr>
        <p:sp>
          <p:nvSpPr>
            <p:cNvPr id="7" name="Rectangle 6"/>
            <p:cNvSpPr/>
            <p:nvPr/>
          </p:nvSpPr>
          <p:spPr>
            <a:xfrm>
              <a:off x="5332575" y="1054340"/>
              <a:ext cx="5135217" cy="28427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595164" y="1572989"/>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119795" y="1382621"/>
              <a:ext cx="885730" cy="2549076"/>
              <a:chOff x="8119795" y="1382621"/>
              <a:chExt cx="885730" cy="2549076"/>
            </a:xfrm>
          </p:grpSpPr>
          <p:sp>
            <p:nvSpPr>
              <p:cNvPr id="17" name="Rounded Rectangle 16"/>
              <p:cNvSpPr/>
              <p:nvPr/>
            </p:nvSpPr>
            <p:spPr>
              <a:xfrm>
                <a:off x="8119795"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389890"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675074"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914991"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760284">
                <a:off x="8544823" y="1382621"/>
                <a:ext cx="76380" cy="254907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9878242" y="1572989"/>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0161320" y="1591921"/>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736784" y="1371321"/>
              <a:ext cx="885730" cy="2549076"/>
              <a:chOff x="8119795" y="1382621"/>
              <a:chExt cx="885730" cy="2549076"/>
            </a:xfrm>
          </p:grpSpPr>
          <p:sp>
            <p:nvSpPr>
              <p:cNvPr id="29" name="Rounded Rectangle 28"/>
              <p:cNvSpPr/>
              <p:nvPr/>
            </p:nvSpPr>
            <p:spPr>
              <a:xfrm>
                <a:off x="8119795"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389890"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8675074"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914991" y="1541336"/>
                <a:ext cx="90534" cy="22090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9760284">
                <a:off x="8544823" y="1382621"/>
                <a:ext cx="76380" cy="254907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909882" y="1054340"/>
              <a:ext cx="755800" cy="400110"/>
            </a:xfrm>
            <a:prstGeom prst="rect">
              <a:avLst/>
            </a:prstGeom>
            <a:noFill/>
          </p:spPr>
          <p:txBody>
            <a:bodyPr wrap="square" rtlCol="0">
              <a:spAutoFit/>
            </a:bodyPr>
            <a:lstStyle/>
            <a:p>
              <a:r>
                <a:rPr lang="en-US" sz="2000" b="1" dirty="0"/>
                <a:t>SINS</a:t>
              </a:r>
            </a:p>
          </p:txBody>
        </p:sp>
        <p:sp>
          <p:nvSpPr>
            <p:cNvPr id="36" name="TextBox 35"/>
            <p:cNvSpPr txBox="1"/>
            <p:nvPr/>
          </p:nvSpPr>
          <p:spPr>
            <a:xfrm>
              <a:off x="7810953" y="1095650"/>
              <a:ext cx="2711160" cy="400110"/>
            </a:xfrm>
            <a:prstGeom prst="rect">
              <a:avLst/>
            </a:prstGeom>
            <a:noFill/>
          </p:spPr>
          <p:txBody>
            <a:bodyPr wrap="square" rtlCol="0">
              <a:spAutoFit/>
            </a:bodyPr>
            <a:lstStyle/>
            <a:p>
              <a:pPr algn="ctr"/>
              <a:r>
                <a:rPr lang="en-US" sz="2000" b="1" dirty="0"/>
                <a:t>RIGHTEOUS ACTS</a:t>
              </a: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52" y="104464"/>
            <a:ext cx="1152905" cy="1436872"/>
          </a:xfrm>
          <a:prstGeom prst="rect">
            <a:avLst/>
          </a:prstGeom>
        </p:spPr>
      </p:pic>
      <p:grpSp>
        <p:nvGrpSpPr>
          <p:cNvPr id="12" name="Group 11"/>
          <p:cNvGrpSpPr/>
          <p:nvPr/>
        </p:nvGrpSpPr>
        <p:grpSpPr>
          <a:xfrm>
            <a:off x="6676136" y="794565"/>
            <a:ext cx="3531991" cy="1117776"/>
            <a:chOff x="6137110" y="751428"/>
            <a:chExt cx="4625814" cy="1463940"/>
          </a:xfrm>
        </p:grpSpPr>
        <p:grpSp>
          <p:nvGrpSpPr>
            <p:cNvPr id="39" name="Group 38"/>
            <p:cNvGrpSpPr/>
            <p:nvPr/>
          </p:nvGrpSpPr>
          <p:grpSpPr>
            <a:xfrm>
              <a:off x="6137110" y="766736"/>
              <a:ext cx="370503" cy="1448632"/>
              <a:chOff x="3729193" y="976912"/>
              <a:chExt cx="1003199" cy="3922410"/>
            </a:xfrm>
          </p:grpSpPr>
          <p:sp>
            <p:nvSpPr>
              <p:cNvPr id="40" name="Rounded Rectangle 3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9815699">
                <a:off x="4344949" y="3358468"/>
                <a:ext cx="300881" cy="15408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flipH="1">
              <a:off x="6862767" y="954757"/>
              <a:ext cx="385116" cy="1230753"/>
              <a:chOff x="7205858" y="1350098"/>
              <a:chExt cx="1204256" cy="3848561"/>
            </a:xfrm>
          </p:grpSpPr>
          <p:grpSp>
            <p:nvGrpSpPr>
              <p:cNvPr id="47" name="Group 46"/>
              <p:cNvGrpSpPr/>
              <p:nvPr/>
            </p:nvGrpSpPr>
            <p:grpSpPr>
              <a:xfrm>
                <a:off x="7322943" y="1350098"/>
                <a:ext cx="1003199" cy="3848561"/>
                <a:chOff x="3729193" y="976912"/>
                <a:chExt cx="1003199" cy="3848561"/>
              </a:xfrm>
            </p:grpSpPr>
            <p:sp>
              <p:nvSpPr>
                <p:cNvPr id="50" name="Rounded Rectangle 4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Isosceles Triangle 4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603924" y="751428"/>
              <a:ext cx="390286" cy="1448632"/>
              <a:chOff x="3729193" y="976912"/>
              <a:chExt cx="1003199" cy="3922410"/>
            </a:xfrm>
          </p:grpSpPr>
          <p:sp>
            <p:nvSpPr>
              <p:cNvPr id="57" name="Rounded Rectangle 5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9815699">
                <a:off x="4344949" y="3358468"/>
                <a:ext cx="300881" cy="15408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flipH="1">
              <a:off x="8278574" y="766736"/>
              <a:ext cx="446753" cy="1427733"/>
              <a:chOff x="7205858" y="1350098"/>
              <a:chExt cx="1204256" cy="3848561"/>
            </a:xfrm>
          </p:grpSpPr>
          <p:grpSp>
            <p:nvGrpSpPr>
              <p:cNvPr id="64" name="Group 63"/>
              <p:cNvGrpSpPr/>
              <p:nvPr/>
            </p:nvGrpSpPr>
            <p:grpSpPr>
              <a:xfrm>
                <a:off x="7322943" y="1350098"/>
                <a:ext cx="1003199" cy="3848561"/>
                <a:chOff x="3729193" y="976912"/>
                <a:chExt cx="1003199" cy="3848561"/>
              </a:xfrm>
            </p:grpSpPr>
            <p:sp>
              <p:nvSpPr>
                <p:cNvPr id="66" name="Rounded Rectangle 6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Isosceles Triangle 64"/>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8990204" y="860426"/>
              <a:ext cx="355872" cy="1320897"/>
              <a:chOff x="3729193" y="976912"/>
              <a:chExt cx="1003199" cy="3922410"/>
            </a:xfrm>
          </p:grpSpPr>
          <p:sp>
            <p:nvSpPr>
              <p:cNvPr id="73" name="Rounded Rectangle 7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9815699">
                <a:off x="4344949" y="3358468"/>
                <a:ext cx="300881" cy="15408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9612125" y="842669"/>
              <a:ext cx="455781" cy="1363759"/>
              <a:chOff x="3729193" y="849633"/>
              <a:chExt cx="1003199" cy="4049689"/>
            </a:xfrm>
          </p:grpSpPr>
          <p:sp>
            <p:nvSpPr>
              <p:cNvPr id="80" name="Rounded Rectangle 79"/>
              <p:cNvSpPr/>
              <p:nvPr/>
            </p:nvSpPr>
            <p:spPr>
              <a:xfrm>
                <a:off x="3924675" y="1851514"/>
                <a:ext cx="517470" cy="180480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9815699">
                <a:off x="4344949" y="3358468"/>
                <a:ext cx="300881" cy="15408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74775" y="849633"/>
                <a:ext cx="808212" cy="9355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flipH="1">
              <a:off x="10330357" y="792378"/>
              <a:ext cx="432567" cy="1382397"/>
              <a:chOff x="7205858" y="1350098"/>
              <a:chExt cx="1204256" cy="3848561"/>
            </a:xfrm>
          </p:grpSpPr>
          <p:grpSp>
            <p:nvGrpSpPr>
              <p:cNvPr id="87" name="Group 86"/>
              <p:cNvGrpSpPr/>
              <p:nvPr/>
            </p:nvGrpSpPr>
            <p:grpSpPr>
              <a:xfrm>
                <a:off x="7322943" y="1350098"/>
                <a:ext cx="1003199" cy="3848561"/>
                <a:chOff x="3729193" y="976912"/>
                <a:chExt cx="1003199" cy="3848561"/>
              </a:xfrm>
            </p:grpSpPr>
            <p:sp>
              <p:nvSpPr>
                <p:cNvPr id="89" name="Rounded Rectangle 8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9815699">
                  <a:off x="4371982" y="3436945"/>
                  <a:ext cx="308311" cy="137069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Isosceles Triangle 87"/>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1881579" y="4225088"/>
            <a:ext cx="3076441" cy="2195624"/>
            <a:chOff x="228600" y="381000"/>
            <a:chExt cx="3505068" cy="2501531"/>
          </a:xfrm>
        </p:grpSpPr>
        <p:grpSp>
          <p:nvGrpSpPr>
            <p:cNvPr id="96" name="Group 95"/>
            <p:cNvGrpSpPr/>
            <p:nvPr/>
          </p:nvGrpSpPr>
          <p:grpSpPr>
            <a:xfrm>
              <a:off x="228600" y="381000"/>
              <a:ext cx="3505068" cy="2501531"/>
              <a:chOff x="534986" y="381000"/>
              <a:chExt cx="2637111" cy="2501531"/>
            </a:xfrm>
          </p:grpSpPr>
          <p:sp>
            <p:nvSpPr>
              <p:cNvPr id="98" name="Rectangle 9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34986" y="384805"/>
                <a:ext cx="457200" cy="2497726"/>
                <a:chOff x="533400" y="381000"/>
                <a:chExt cx="457200" cy="2497726"/>
              </a:xfrm>
            </p:grpSpPr>
            <p:sp>
              <p:nvSpPr>
                <p:cNvPr id="105" name="Oval 1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10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2714897" y="381000"/>
                <a:ext cx="457200" cy="2497726"/>
                <a:chOff x="2714897" y="457200"/>
                <a:chExt cx="457200" cy="2497726"/>
              </a:xfrm>
            </p:grpSpPr>
            <p:sp>
              <p:nvSpPr>
                <p:cNvPr id="101" name="Oval 1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tangle 96"/>
            <p:cNvSpPr/>
            <p:nvPr/>
          </p:nvSpPr>
          <p:spPr>
            <a:xfrm>
              <a:off x="842493" y="972693"/>
              <a:ext cx="2293346" cy="1332500"/>
            </a:xfrm>
            <a:prstGeom prst="rect">
              <a:avLst/>
            </a:prstGeom>
          </p:spPr>
          <p:txBody>
            <a:bodyPr wrap="square">
              <a:spAutoFit/>
            </a:bodyPr>
            <a:lstStyle/>
            <a:p>
              <a:pPr algn="ctr"/>
              <a:r>
                <a:rPr lang="en-US" sz="1400" b="1" dirty="0"/>
                <a:t>Jesus Christ will judge us by the person we have become as the result of our thoughts and actions</a:t>
              </a:r>
              <a:endParaRPr lang="en-US" sz="1400" i="1" dirty="0"/>
            </a:p>
          </p:txBody>
        </p:sp>
      </p:grpSp>
      <p:sp>
        <p:nvSpPr>
          <p:cNvPr id="27" name="Rectangle 26"/>
          <p:cNvSpPr/>
          <p:nvPr/>
        </p:nvSpPr>
        <p:spPr>
          <a:xfrm>
            <a:off x="5886415" y="4912353"/>
            <a:ext cx="5080705" cy="1477328"/>
          </a:xfrm>
          <a:prstGeom prst="rect">
            <a:avLst/>
          </a:prstGeom>
        </p:spPr>
        <p:txBody>
          <a:bodyPr wrap="square">
            <a:spAutoFit/>
          </a:bodyPr>
          <a:lstStyle/>
          <a:p>
            <a:pPr fontAlgn="base"/>
            <a:r>
              <a:rPr lang="en-US" dirty="0">
                <a:solidFill>
                  <a:schemeClr val="bg1"/>
                </a:solidFill>
              </a:rPr>
              <a:t>The commandments, ordinances, and covenants of the gospel are not a list of deposits required to be made in some heavenly account. The gospel of Jesus Christ is a plan that shows us how to become what our Heavenly Father desires us to become.”</a:t>
            </a:r>
            <a:endParaRPr lang="en-US" dirty="0">
              <a:solidFill>
                <a:schemeClr val="bg1"/>
              </a:solidFill>
              <a:latin typeface="Calibri" panose="020F0502020204030204" pitchFamily="34" charset="0"/>
            </a:endParaRPr>
          </a:p>
        </p:txBody>
      </p:sp>
      <p:sp>
        <p:nvSpPr>
          <p:cNvPr id="34" name="Rectangle 33"/>
          <p:cNvSpPr/>
          <p:nvPr/>
        </p:nvSpPr>
        <p:spPr>
          <a:xfrm>
            <a:off x="11749250" y="6488526"/>
            <a:ext cx="442750" cy="369332"/>
          </a:xfrm>
          <a:prstGeom prst="rect">
            <a:avLst/>
          </a:prstGeom>
        </p:spPr>
        <p:txBody>
          <a:bodyPr wrap="none">
            <a:spAutoFit/>
          </a:bodyPr>
          <a:lstStyle/>
          <a:p>
            <a:r>
              <a:rPr lang="en-US" dirty="0">
                <a:solidFill>
                  <a:schemeClr val="bg1"/>
                </a:solidFill>
              </a:rPr>
              <a:t>(5)</a:t>
            </a:r>
            <a:endParaRPr lang="en-US" dirty="0"/>
          </a:p>
        </p:txBody>
      </p:sp>
    </p:spTree>
    <p:extLst>
      <p:ext uri="{BB962C8B-B14F-4D97-AF65-F5344CB8AC3E}">
        <p14:creationId xmlns:p14="http://schemas.microsoft.com/office/powerpoint/2010/main" val="24536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8" presetClass="emph" presetSubtype="0" fill="hold" nodeType="withEffect">
                                  <p:stCondLst>
                                    <p:cond delay="0"/>
                                  </p:stCondLst>
                                  <p:childTnLst>
                                    <p:animRot by="21600000">
                                      <p:cBhvr>
                                        <p:cTn id="12" dur="2000" fill="hold"/>
                                        <p:tgtEl>
                                          <p:spTgt spid="1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barn(outVertical)">
                                      <p:cBhvr>
                                        <p:cTn id="2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355" t="2985"/>
          <a:stretch/>
        </p:blipFill>
        <p:spPr>
          <a:xfrm>
            <a:off x="443620" y="298764"/>
            <a:ext cx="11208190" cy="6311238"/>
          </a:xfrm>
          <a:prstGeom prst="rect">
            <a:avLst/>
          </a:prstGeom>
        </p:spPr>
      </p:pic>
    </p:spTree>
    <p:extLst>
      <p:ext uri="{BB962C8B-B14F-4D97-AF65-F5344CB8AC3E}">
        <p14:creationId xmlns:p14="http://schemas.microsoft.com/office/powerpoint/2010/main" val="405132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Woe to the Shepherds</a:t>
            </a:r>
          </a:p>
        </p:txBody>
      </p:sp>
      <p:sp>
        <p:nvSpPr>
          <p:cNvPr id="8" name="Rectangle 7"/>
          <p:cNvSpPr/>
          <p:nvPr/>
        </p:nvSpPr>
        <p:spPr>
          <a:xfrm>
            <a:off x="0" y="6488668"/>
            <a:ext cx="6096000" cy="369332"/>
          </a:xfrm>
          <a:prstGeom prst="rect">
            <a:avLst/>
          </a:prstGeom>
        </p:spPr>
        <p:txBody>
          <a:bodyPr>
            <a:spAutoFit/>
          </a:bodyPr>
          <a:lstStyle/>
          <a:p>
            <a:pPr fontAlgn="base"/>
            <a:r>
              <a:rPr lang="en-US" dirty="0">
                <a:solidFill>
                  <a:schemeClr val="bg1"/>
                </a:solidFill>
              </a:rPr>
              <a:t>Ezekiel 34:1-10</a:t>
            </a:r>
            <a:endParaRPr lang="en-US" b="0" i="0" dirty="0">
              <a:solidFill>
                <a:schemeClr val="bg1"/>
              </a:solidFill>
              <a:effectLst/>
              <a:latin typeface="Calibri" panose="020F0502020204030204" pitchFamily="34" charset="0"/>
            </a:endParaRPr>
          </a:p>
        </p:txBody>
      </p:sp>
      <p:grpSp>
        <p:nvGrpSpPr>
          <p:cNvPr id="10" name="Group 9"/>
          <p:cNvGrpSpPr/>
          <p:nvPr/>
        </p:nvGrpSpPr>
        <p:grpSpPr>
          <a:xfrm>
            <a:off x="219926" y="2352922"/>
            <a:ext cx="4188660" cy="4277532"/>
            <a:chOff x="219926" y="2352922"/>
            <a:chExt cx="4188660" cy="42775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846" y="3726149"/>
              <a:ext cx="2397740" cy="2904305"/>
            </a:xfrm>
            <a:prstGeom prst="rect">
              <a:avLst/>
            </a:prstGeom>
          </p:spPr>
        </p:pic>
        <p:sp>
          <p:nvSpPr>
            <p:cNvPr id="9" name="Rectangle 8"/>
            <p:cNvSpPr/>
            <p:nvPr/>
          </p:nvSpPr>
          <p:spPr>
            <a:xfrm>
              <a:off x="219926" y="2352922"/>
              <a:ext cx="3981858" cy="1323439"/>
            </a:xfrm>
            <a:prstGeom prst="rect">
              <a:avLst/>
            </a:prstGeom>
          </p:spPr>
          <p:txBody>
            <a:bodyPr wrap="square">
              <a:spAutoFit/>
            </a:bodyPr>
            <a:lstStyle/>
            <a:p>
              <a:pPr fontAlgn="base"/>
              <a:r>
                <a:rPr lang="en-US" sz="2000" dirty="0">
                  <a:solidFill>
                    <a:schemeClr val="bg1"/>
                  </a:solidFill>
                </a:rPr>
                <a:t>Ezekiel condemned the pastors, or shepherds, of the Lord’s spiritual flock, the religious leaders of Ezekiel’s day.</a:t>
              </a:r>
              <a:endParaRPr lang="en-US" sz="2000" b="0" i="0" dirty="0">
                <a:solidFill>
                  <a:schemeClr val="bg1"/>
                </a:solidFill>
                <a:effectLst/>
                <a:latin typeface="Calibri" panose="020F0502020204030204" pitchFamily="34" charset="0"/>
              </a:endParaRPr>
            </a:p>
          </p:txBody>
        </p:sp>
      </p:grpSp>
      <p:grpSp>
        <p:nvGrpSpPr>
          <p:cNvPr id="5" name="Group 4"/>
          <p:cNvGrpSpPr/>
          <p:nvPr/>
        </p:nvGrpSpPr>
        <p:grpSpPr>
          <a:xfrm>
            <a:off x="6818316" y="3316842"/>
            <a:ext cx="4762500" cy="3171826"/>
            <a:chOff x="1739932" y="3164681"/>
            <a:chExt cx="4762500" cy="3171826"/>
          </a:xfrm>
        </p:grpSpPr>
        <p:pic>
          <p:nvPicPr>
            <p:cNvPr id="6146" name="Picture 2" descr="http://img.wylio.com/flickr/500/40852576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932" y="3164681"/>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55893" y="5158994"/>
              <a:ext cx="4530577" cy="1015663"/>
            </a:xfrm>
            <a:prstGeom prst="rect">
              <a:avLst/>
            </a:prstGeom>
          </p:spPr>
          <p:txBody>
            <a:bodyPr wrap="square">
              <a:spAutoFit/>
            </a:bodyPr>
            <a:lstStyle/>
            <a:p>
              <a:pPr fontAlgn="base"/>
              <a:r>
                <a:rPr lang="en-US" sz="2000" dirty="0">
                  <a:solidFill>
                    <a:schemeClr val="bg1"/>
                  </a:solidFill>
                </a:rPr>
                <a:t>Leaders who did not “feed the flock” would be held responsible for Israel’s scattering. (4)</a:t>
              </a:r>
              <a:endParaRPr lang="en-US" sz="2000" b="0" i="0" dirty="0">
                <a:solidFill>
                  <a:schemeClr val="bg1"/>
                </a:solidFill>
                <a:effectLst/>
                <a:latin typeface="Calibri" panose="020F0502020204030204" pitchFamily="34" charset="0"/>
              </a:endParaRPr>
            </a:p>
          </p:txBody>
        </p:sp>
      </p:grpSp>
      <p:grpSp>
        <p:nvGrpSpPr>
          <p:cNvPr id="11" name="Group 10"/>
          <p:cNvGrpSpPr/>
          <p:nvPr/>
        </p:nvGrpSpPr>
        <p:grpSpPr>
          <a:xfrm>
            <a:off x="2138390" y="860007"/>
            <a:ext cx="9016725" cy="1410171"/>
            <a:chOff x="182841" y="708518"/>
            <a:chExt cx="9016725" cy="1410171"/>
          </a:xfrm>
        </p:grpSpPr>
        <p:sp>
          <p:nvSpPr>
            <p:cNvPr id="3" name="Rectangle 2"/>
            <p:cNvSpPr/>
            <p:nvPr/>
          </p:nvSpPr>
          <p:spPr>
            <a:xfrm>
              <a:off x="182841" y="708518"/>
              <a:ext cx="3026875" cy="1200329"/>
            </a:xfrm>
            <a:prstGeom prst="rect">
              <a:avLst/>
            </a:prstGeom>
          </p:spPr>
          <p:txBody>
            <a:bodyPr wrap="square">
              <a:spAutoFit/>
            </a:bodyPr>
            <a:lstStyle/>
            <a:p>
              <a:r>
                <a:rPr lang="en-US" i="1" dirty="0">
                  <a:solidFill>
                    <a:schemeClr val="bg1"/>
                  </a:solidFill>
                  <a:latin typeface="Palatino"/>
                </a:rPr>
                <a:t>Woe be to the shepherds of Israel that do feed themselves! should not the shepherds feed the flocks?</a:t>
              </a:r>
              <a:endParaRPr lang="en-US" i="1" dirty="0">
                <a:solidFill>
                  <a:schemeClr val="bg1"/>
                </a:solidFill>
              </a:endParaRPr>
            </a:p>
          </p:txBody>
        </p:sp>
        <p:pic>
          <p:nvPicPr>
            <p:cNvPr id="6148" name="Picture 4" descr="http://www.careerambitions.co.uk/wp-content/uploads/2016/02/sheep.jpg"/>
            <p:cNvPicPr>
              <a:picLocks noChangeAspect="1" noChangeArrowheads="1"/>
            </p:cNvPicPr>
            <p:nvPr/>
          </p:nvPicPr>
          <p:blipFill rotWithShape="1">
            <a:blip r:embed="rId5">
              <a:extLst>
                <a:ext uri="{28A0092B-C50C-407E-A947-70E740481C1C}">
                  <a14:useLocalDpi xmlns:a14="http://schemas.microsoft.com/office/drawing/2010/main" val="0"/>
                </a:ext>
              </a:extLst>
            </a:blip>
            <a:srcRect t="44067" r="4875"/>
            <a:stretch/>
          </p:blipFill>
          <p:spPr bwMode="auto">
            <a:xfrm>
              <a:off x="3209716" y="708518"/>
              <a:ext cx="5989850" cy="14101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18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Woe to the Shepherds</a:t>
            </a:r>
          </a:p>
        </p:txBody>
      </p:sp>
      <p:sp>
        <p:nvSpPr>
          <p:cNvPr id="9" name="Rectangle 8"/>
          <p:cNvSpPr/>
          <p:nvPr/>
        </p:nvSpPr>
        <p:spPr>
          <a:xfrm>
            <a:off x="636386" y="1402674"/>
            <a:ext cx="4279646" cy="1938992"/>
          </a:xfrm>
          <a:prstGeom prst="rect">
            <a:avLst/>
          </a:prstGeom>
        </p:spPr>
        <p:txBody>
          <a:bodyPr wrap="square">
            <a:spAutoFit/>
          </a:bodyPr>
          <a:lstStyle/>
          <a:p>
            <a:pPr fontAlgn="base"/>
            <a:r>
              <a:rPr lang="en-US" sz="2000" dirty="0">
                <a:solidFill>
                  <a:schemeClr val="bg1"/>
                </a:solidFill>
              </a:rPr>
              <a:t>“Bishops and branch presidents, please be ever alert to the needs of the precious individuals and families who make up the membership of your wards and branches. You are the nurturing shepherds of our people.”</a:t>
            </a:r>
            <a:endParaRPr lang="en-US" sz="2000" b="0" i="0" dirty="0">
              <a:solidFill>
                <a:schemeClr val="bg1"/>
              </a:solidFill>
              <a:effectLst/>
            </a:endParaRPr>
          </a:p>
        </p:txBody>
      </p:sp>
      <p:pic>
        <p:nvPicPr>
          <p:cNvPr id="14" name="Picture 4" descr="Luke 15:2–7, The shepherd sits with his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858" y="949472"/>
            <a:ext cx="4696643" cy="31334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627137" y="4593299"/>
            <a:ext cx="4336610" cy="1754326"/>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“An hour with a troubled boy or girl now may save him or her, and is infinitely better than the hundreds of hours spent in their later lives in the reclamation of a boy or girl if they become inactive.”</a:t>
            </a:r>
          </a:p>
        </p:txBody>
      </p:sp>
      <p:sp>
        <p:nvSpPr>
          <p:cNvPr id="16" name="Rectangle 15"/>
          <p:cNvSpPr/>
          <p:nvPr/>
        </p:nvSpPr>
        <p:spPr>
          <a:xfrm>
            <a:off x="11749250" y="6488526"/>
            <a:ext cx="442750" cy="369332"/>
          </a:xfrm>
          <a:prstGeom prst="rect">
            <a:avLst/>
          </a:prstGeom>
        </p:spPr>
        <p:txBody>
          <a:bodyPr wrap="none">
            <a:spAutoFit/>
          </a:bodyPr>
          <a:lstStyle/>
          <a:p>
            <a:r>
              <a:rPr lang="en-US" dirty="0">
                <a:solidFill>
                  <a:schemeClr val="bg1"/>
                </a:solidFill>
              </a:rPr>
              <a:t>(7)</a:t>
            </a:r>
            <a:endParaRPr lang="en-US" dirty="0"/>
          </a:p>
        </p:txBody>
      </p:sp>
      <p:pic>
        <p:nvPicPr>
          <p:cNvPr id="10242" name="Picture 2" descr="http://www.troubledteens.com/wp-content/uploads/2015/03/teen_girl_cry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51" y="3829616"/>
            <a:ext cx="2677140" cy="178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3519" y="4522444"/>
            <a:ext cx="2897223" cy="192634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749" y="73685"/>
            <a:ext cx="1011273" cy="1328713"/>
          </a:xfrm>
          <a:prstGeom prst="rect">
            <a:avLst/>
          </a:prstGeom>
        </p:spPr>
      </p:pic>
    </p:spTree>
    <p:extLst>
      <p:ext uri="{BB962C8B-B14F-4D97-AF65-F5344CB8AC3E}">
        <p14:creationId xmlns:p14="http://schemas.microsoft.com/office/powerpoint/2010/main" val="42665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2827</Words>
  <Application>Microsoft Office PowerPoint</Application>
  <PresentationFormat>Widescreen</PresentationFormat>
  <Paragraphs>149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 Light</vt:lpstr>
      <vt:lpstr>Calibri</vt:lpstr>
      <vt:lpstr>Arial</vt:lpstr>
      <vt:lpstr>Trebuchet MS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2016-04-14T17:11:48Z</dcterms:created>
  <dcterms:modified xsi:type="dcterms:W3CDTF">2020-11-17T00:04:43Z</dcterms:modified>
</cp:coreProperties>
</file>