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0" r:id="rId3"/>
    <p:sldId id="265" r:id="rId4"/>
    <p:sldId id="270" r:id="rId5"/>
    <p:sldId id="266" r:id="rId6"/>
    <p:sldId id="271" r:id="rId7"/>
    <p:sldId id="267" r:id="rId8"/>
    <p:sldId id="269" r:id="rId9"/>
    <p:sldId id="275" r:id="rId10"/>
    <p:sldId id="272" r:id="rId11"/>
    <p:sldId id="277" r:id="rId12"/>
    <p:sldId id="273" r:id="rId13"/>
    <p:sldId id="268" r:id="rId14"/>
    <p:sldId id="278" r:id="rId15"/>
    <p:sldId id="276" r:id="rId16"/>
    <p:sldId id="258" r:id="rId17"/>
    <p:sldId id="259" r:id="rId18"/>
    <p:sldId id="263" r:id="rId19"/>
    <p:sldId id="274" r:id="rId20"/>
    <p:sldId id="264" r:id="rId21"/>
  </p:sldIdLst>
  <p:sldSz cx="12192000" cy="6858000"/>
  <p:notesSz cx="6858000" cy="9144000"/>
  <p:embeddedFontLst>
    <p:embeddedFont>
      <p:font typeface="Abadi" panose="020B0604020104020204" pitchFamily="34" charset="0"/>
      <p:regular r:id="rId22"/>
    </p:embeddedFon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Colonna MT" panose="04020805060202030203" pitchFamily="82" charset="0"/>
      <p:regular r:id="rId29"/>
    </p:embeddedFont>
    <p:embeddedFont>
      <p:font typeface="Comic Sans MS" panose="030F0702030302020204" pitchFamily="66" charset="0"/>
      <p:regular r:id="rId30"/>
      <p:bold r:id="rId31"/>
      <p:italic r:id="rId32"/>
      <p:boldItalic r:id="rId33"/>
    </p:embeddedFont>
    <p:embeddedFont>
      <p:font typeface="Palatino" pitchFamily="2" charset="0"/>
      <p:regular r:id="rId34"/>
    </p:embeddedFont>
    <p:embeddedFont>
      <p:font typeface="Trebuchet MS" panose="020B0603020202020204"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3.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800274F-512E-46EF-B5FC-AD57C2576CDB}"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F07AF-3224-4144-86B2-C86795F6CE00}" type="slidenum">
              <a:rPr lang="en-US" smtClean="0"/>
              <a:t>‹#›</a:t>
            </a:fld>
            <a:endParaRPr lang="en-US"/>
          </a:p>
        </p:txBody>
      </p:sp>
    </p:spTree>
    <p:extLst>
      <p:ext uri="{BB962C8B-B14F-4D97-AF65-F5344CB8AC3E}">
        <p14:creationId xmlns:p14="http://schemas.microsoft.com/office/powerpoint/2010/main" val="2325196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00274F-512E-46EF-B5FC-AD57C2576CDB}"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F07AF-3224-4144-86B2-C86795F6CE00}" type="slidenum">
              <a:rPr lang="en-US" smtClean="0"/>
              <a:t>‹#›</a:t>
            </a:fld>
            <a:endParaRPr lang="en-US"/>
          </a:p>
        </p:txBody>
      </p:sp>
    </p:spTree>
    <p:extLst>
      <p:ext uri="{BB962C8B-B14F-4D97-AF65-F5344CB8AC3E}">
        <p14:creationId xmlns:p14="http://schemas.microsoft.com/office/powerpoint/2010/main" val="1204944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00274F-512E-46EF-B5FC-AD57C2576CDB}"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F07AF-3224-4144-86B2-C86795F6CE00}" type="slidenum">
              <a:rPr lang="en-US" smtClean="0"/>
              <a:t>‹#›</a:t>
            </a:fld>
            <a:endParaRPr lang="en-US"/>
          </a:p>
        </p:txBody>
      </p:sp>
    </p:spTree>
    <p:extLst>
      <p:ext uri="{BB962C8B-B14F-4D97-AF65-F5344CB8AC3E}">
        <p14:creationId xmlns:p14="http://schemas.microsoft.com/office/powerpoint/2010/main" val="1044528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00274F-512E-46EF-B5FC-AD57C2576CDB}"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F07AF-3224-4144-86B2-C86795F6CE00}" type="slidenum">
              <a:rPr lang="en-US" smtClean="0"/>
              <a:t>‹#›</a:t>
            </a:fld>
            <a:endParaRPr lang="en-US"/>
          </a:p>
        </p:txBody>
      </p:sp>
    </p:spTree>
    <p:extLst>
      <p:ext uri="{BB962C8B-B14F-4D97-AF65-F5344CB8AC3E}">
        <p14:creationId xmlns:p14="http://schemas.microsoft.com/office/powerpoint/2010/main" val="4153852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00274F-512E-46EF-B5FC-AD57C2576CDB}"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F07AF-3224-4144-86B2-C86795F6CE00}" type="slidenum">
              <a:rPr lang="en-US" smtClean="0"/>
              <a:t>‹#›</a:t>
            </a:fld>
            <a:endParaRPr lang="en-US"/>
          </a:p>
        </p:txBody>
      </p:sp>
    </p:spTree>
    <p:extLst>
      <p:ext uri="{BB962C8B-B14F-4D97-AF65-F5344CB8AC3E}">
        <p14:creationId xmlns:p14="http://schemas.microsoft.com/office/powerpoint/2010/main" val="3139298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00274F-512E-46EF-B5FC-AD57C2576CDB}"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DF07AF-3224-4144-86B2-C86795F6CE00}" type="slidenum">
              <a:rPr lang="en-US" smtClean="0"/>
              <a:t>‹#›</a:t>
            </a:fld>
            <a:endParaRPr lang="en-US"/>
          </a:p>
        </p:txBody>
      </p:sp>
    </p:spTree>
    <p:extLst>
      <p:ext uri="{BB962C8B-B14F-4D97-AF65-F5344CB8AC3E}">
        <p14:creationId xmlns:p14="http://schemas.microsoft.com/office/powerpoint/2010/main" val="2191794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00274F-512E-46EF-B5FC-AD57C2576CDB}" type="datetimeFigureOut">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DF07AF-3224-4144-86B2-C86795F6CE00}" type="slidenum">
              <a:rPr lang="en-US" smtClean="0"/>
              <a:t>‹#›</a:t>
            </a:fld>
            <a:endParaRPr lang="en-US"/>
          </a:p>
        </p:txBody>
      </p:sp>
    </p:spTree>
    <p:extLst>
      <p:ext uri="{BB962C8B-B14F-4D97-AF65-F5344CB8AC3E}">
        <p14:creationId xmlns:p14="http://schemas.microsoft.com/office/powerpoint/2010/main" val="1634999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00274F-512E-46EF-B5FC-AD57C2576CDB}"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DF07AF-3224-4144-86B2-C86795F6CE00}" type="slidenum">
              <a:rPr lang="en-US" smtClean="0"/>
              <a:t>‹#›</a:t>
            </a:fld>
            <a:endParaRPr lang="en-US"/>
          </a:p>
        </p:txBody>
      </p:sp>
    </p:spTree>
    <p:extLst>
      <p:ext uri="{BB962C8B-B14F-4D97-AF65-F5344CB8AC3E}">
        <p14:creationId xmlns:p14="http://schemas.microsoft.com/office/powerpoint/2010/main" val="804518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00274F-512E-46EF-B5FC-AD57C2576CDB}" type="datetimeFigureOut">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DF07AF-3224-4144-86B2-C86795F6CE00}" type="slidenum">
              <a:rPr lang="en-US" smtClean="0"/>
              <a:t>‹#›</a:t>
            </a:fld>
            <a:endParaRPr lang="en-US"/>
          </a:p>
        </p:txBody>
      </p:sp>
    </p:spTree>
    <p:extLst>
      <p:ext uri="{BB962C8B-B14F-4D97-AF65-F5344CB8AC3E}">
        <p14:creationId xmlns:p14="http://schemas.microsoft.com/office/powerpoint/2010/main" val="3515612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00274F-512E-46EF-B5FC-AD57C2576CDB}"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DF07AF-3224-4144-86B2-C86795F6CE00}" type="slidenum">
              <a:rPr lang="en-US" smtClean="0"/>
              <a:t>‹#›</a:t>
            </a:fld>
            <a:endParaRPr lang="en-US"/>
          </a:p>
        </p:txBody>
      </p:sp>
    </p:spTree>
    <p:extLst>
      <p:ext uri="{BB962C8B-B14F-4D97-AF65-F5344CB8AC3E}">
        <p14:creationId xmlns:p14="http://schemas.microsoft.com/office/powerpoint/2010/main" val="2318711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00274F-512E-46EF-B5FC-AD57C2576CDB}"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DF07AF-3224-4144-86B2-C86795F6CE00}" type="slidenum">
              <a:rPr lang="en-US" smtClean="0"/>
              <a:t>‹#›</a:t>
            </a:fld>
            <a:endParaRPr lang="en-US"/>
          </a:p>
        </p:txBody>
      </p:sp>
    </p:spTree>
    <p:extLst>
      <p:ext uri="{BB962C8B-B14F-4D97-AF65-F5344CB8AC3E}">
        <p14:creationId xmlns:p14="http://schemas.microsoft.com/office/powerpoint/2010/main" val="716187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00274F-512E-46EF-B5FC-AD57C2576CDB}" type="datetimeFigureOut">
              <a:rPr lang="en-US" smtClean="0"/>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DF07AF-3224-4144-86B2-C86795F6CE00}" type="slidenum">
              <a:rPr lang="en-US" smtClean="0"/>
              <a:t>‹#›</a:t>
            </a:fld>
            <a:endParaRPr lang="en-US"/>
          </a:p>
        </p:txBody>
      </p:sp>
    </p:spTree>
    <p:extLst>
      <p:ext uri="{BB962C8B-B14F-4D97-AF65-F5344CB8AC3E}">
        <p14:creationId xmlns:p14="http://schemas.microsoft.com/office/powerpoint/2010/main" val="2640656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I77MVmSlYk8" TargetMode="External"/><Relationship Id="rId2" Type="http://schemas.openxmlformats.org/officeDocument/2006/relationships/hyperlink" Target="https://www.youtube.com/watch?v=VuCLqoxigNA" TargetMode="External"/><Relationship Id="rId1" Type="http://schemas.openxmlformats.org/officeDocument/2006/relationships/slideLayout" Target="../slideLayouts/slideLayout7.xml"/><Relationship Id="rId5" Type="http://schemas.openxmlformats.org/officeDocument/2006/relationships/hyperlink" Target="https://www.youtube.com/watch?v=hYeQUXXYvK0" TargetMode="External"/><Relationship Id="rId4" Type="http://schemas.openxmlformats.org/officeDocument/2006/relationships/hyperlink" Target="https://www.youtube.com/watch?v=8lKpzzOEhyY"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AE5186-94CB-4A94-8577-0C13249966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0"/>
            <a:ext cx="1589314" cy="369332"/>
          </a:xfrm>
          <a:prstGeom prst="rect">
            <a:avLst/>
          </a:prstGeom>
          <a:noFill/>
        </p:spPr>
        <p:txBody>
          <a:bodyPr wrap="square" rtlCol="0">
            <a:spAutoFit/>
          </a:bodyPr>
          <a:lstStyle/>
          <a:p>
            <a:r>
              <a:rPr lang="en-US" dirty="0">
                <a:solidFill>
                  <a:schemeClr val="bg1"/>
                </a:solidFill>
              </a:rPr>
              <a:t>Lesson 144</a:t>
            </a:r>
          </a:p>
        </p:txBody>
      </p:sp>
      <p:sp>
        <p:nvSpPr>
          <p:cNvPr id="6" name="TextBox 5"/>
          <p:cNvSpPr txBox="1"/>
          <p:nvPr/>
        </p:nvSpPr>
        <p:spPr>
          <a:xfrm>
            <a:off x="0" y="294256"/>
            <a:ext cx="12192000" cy="2123658"/>
          </a:xfrm>
          <a:prstGeom prst="rect">
            <a:avLst/>
          </a:prstGeom>
          <a:noFill/>
        </p:spPr>
        <p:txBody>
          <a:bodyPr wrap="square" rtlCol="0">
            <a:spAutoFit/>
          </a:bodyPr>
          <a:lstStyle/>
          <a:p>
            <a:pPr algn="ctr"/>
            <a:r>
              <a:rPr lang="en-US" sz="6600" dirty="0">
                <a:solidFill>
                  <a:schemeClr val="bg1"/>
                </a:solidFill>
                <a:latin typeface="Trebuchet MS" panose="020B0603020202020204" pitchFamily="34" charset="0"/>
              </a:rPr>
              <a:t>Resurrection of Dry Bones</a:t>
            </a:r>
          </a:p>
          <a:p>
            <a:pPr algn="ctr"/>
            <a:r>
              <a:rPr lang="en-US" sz="6600" dirty="0">
                <a:solidFill>
                  <a:schemeClr val="bg1"/>
                </a:solidFill>
                <a:latin typeface="Trebuchet MS" panose="020B0603020202020204" pitchFamily="34" charset="0"/>
              </a:rPr>
              <a:t>Ezekiel 37</a:t>
            </a:r>
          </a:p>
        </p:txBody>
      </p:sp>
      <p:grpSp>
        <p:nvGrpSpPr>
          <p:cNvPr id="7" name="Group 6"/>
          <p:cNvGrpSpPr/>
          <p:nvPr/>
        </p:nvGrpSpPr>
        <p:grpSpPr>
          <a:xfrm>
            <a:off x="1679570" y="2504131"/>
            <a:ext cx="1670060" cy="3506253"/>
            <a:chOff x="990600" y="837146"/>
            <a:chExt cx="1670060" cy="3506253"/>
          </a:xfrm>
        </p:grpSpPr>
        <p:sp>
          <p:nvSpPr>
            <p:cNvPr id="8" name="Cloud 7"/>
            <p:cNvSpPr/>
            <p:nvPr/>
          </p:nvSpPr>
          <p:spPr>
            <a:xfrm rot="1652747">
              <a:off x="1327221" y="1337134"/>
              <a:ext cx="1062547" cy="1211631"/>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9671902">
              <a:off x="2303506" y="2638851"/>
              <a:ext cx="357154" cy="5891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647766">
              <a:off x="990600" y="2578106"/>
              <a:ext cx="337159" cy="5891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9352409">
              <a:off x="1920476" y="3754200"/>
              <a:ext cx="311632" cy="5891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647766">
              <a:off x="1562214" y="3742546"/>
              <a:ext cx="310141" cy="5891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169292">
              <a:off x="1884384" y="1990222"/>
              <a:ext cx="665537" cy="1050972"/>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790291">
              <a:off x="1157966" y="1955787"/>
              <a:ext cx="665537" cy="1050972"/>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1353756" y="1972080"/>
              <a:ext cx="992877" cy="2073648"/>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693270" y="1725922"/>
              <a:ext cx="268108" cy="49320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452739" y="2847970"/>
              <a:ext cx="795354" cy="201916"/>
              <a:chOff x="5757466" y="264089"/>
              <a:chExt cx="1615640" cy="353036"/>
            </a:xfrm>
            <a:solidFill>
              <a:schemeClr val="tx2">
                <a:lumMod val="40000"/>
                <a:lumOff val="60000"/>
              </a:schemeClr>
            </a:solidFill>
          </p:grpSpPr>
          <p:sp>
            <p:nvSpPr>
              <p:cNvPr id="27" name="Rounded Rectangle 26"/>
              <p:cNvSpPr/>
              <p:nvPr/>
            </p:nvSpPr>
            <p:spPr>
              <a:xfrm>
                <a:off x="5757466" y="264089"/>
                <a:ext cx="1615640" cy="35303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rot="2670115">
                <a:off x="5867287" y="296724"/>
                <a:ext cx="309012" cy="302447"/>
                <a:chOff x="5757466" y="974350"/>
                <a:chExt cx="1743980" cy="1706926"/>
              </a:xfrm>
              <a:grpFill/>
            </p:grpSpPr>
            <p:sp>
              <p:nvSpPr>
                <p:cNvPr id="44" name="Donut 43"/>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Donut 44"/>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Donut 45"/>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46"/>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 name="Group 28"/>
              <p:cNvGrpSpPr/>
              <p:nvPr/>
            </p:nvGrpSpPr>
            <p:grpSpPr>
              <a:xfrm rot="2670115">
                <a:off x="6254818" y="301079"/>
                <a:ext cx="309012" cy="302447"/>
                <a:chOff x="5757466" y="974350"/>
                <a:chExt cx="1743980" cy="1706926"/>
              </a:xfrm>
              <a:grpFill/>
            </p:grpSpPr>
            <p:sp>
              <p:nvSpPr>
                <p:cNvPr id="40" name="Donut 39"/>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41"/>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Donut 42"/>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 name="Group 29"/>
              <p:cNvGrpSpPr/>
              <p:nvPr/>
            </p:nvGrpSpPr>
            <p:grpSpPr>
              <a:xfrm rot="2670115">
                <a:off x="6629286" y="301078"/>
                <a:ext cx="309012" cy="302447"/>
                <a:chOff x="5757466" y="974350"/>
                <a:chExt cx="1743980" cy="1706926"/>
              </a:xfrm>
              <a:grpFill/>
            </p:grpSpPr>
            <p:sp>
              <p:nvSpPr>
                <p:cNvPr id="36" name="Donut 35"/>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onut 36"/>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1" name="Group 30"/>
              <p:cNvGrpSpPr/>
              <p:nvPr/>
            </p:nvGrpSpPr>
            <p:grpSpPr>
              <a:xfrm rot="2670115">
                <a:off x="7012464" y="292369"/>
                <a:ext cx="309012" cy="302447"/>
                <a:chOff x="5757466" y="974350"/>
                <a:chExt cx="1743980" cy="1706926"/>
              </a:xfrm>
              <a:grpFill/>
            </p:grpSpPr>
            <p:sp>
              <p:nvSpPr>
                <p:cNvPr id="32" name="Donut 31"/>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onut 32"/>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Donut 33"/>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Donut 34"/>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8" name="Trapezoid 17"/>
            <p:cNvSpPr/>
            <p:nvPr/>
          </p:nvSpPr>
          <p:spPr>
            <a:xfrm rot="360163">
              <a:off x="1367413" y="1992038"/>
              <a:ext cx="377375" cy="2036459"/>
            </a:xfrm>
            <a:prstGeom prst="trapezoid">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1155958">
              <a:off x="1946035" y="2010215"/>
              <a:ext cx="377375" cy="2036459"/>
            </a:xfrm>
            <a:prstGeom prst="trapezoid">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rot="1652747">
              <a:off x="1288458" y="929756"/>
              <a:ext cx="1062547" cy="1211630"/>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486278" y="1055496"/>
              <a:ext cx="704188" cy="10754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rot="5145672">
              <a:off x="1621272" y="729955"/>
              <a:ext cx="462489" cy="676872"/>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505855" y="1054971"/>
              <a:ext cx="170917" cy="171564"/>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051920" y="1107335"/>
              <a:ext cx="227032" cy="160186"/>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75216">
              <a:off x="2190466" y="1520860"/>
              <a:ext cx="207439" cy="459662"/>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318728" y="1759606"/>
              <a:ext cx="220241" cy="324958"/>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3769519" y="2517138"/>
            <a:ext cx="6096000" cy="1754326"/>
          </a:xfrm>
          <a:prstGeom prst="rect">
            <a:avLst/>
          </a:prstGeom>
        </p:spPr>
        <p:txBody>
          <a:bodyPr>
            <a:spAutoFit/>
          </a:bodyPr>
          <a:lstStyle/>
          <a:p>
            <a:r>
              <a:rPr lang="en-US" i="1" dirty="0">
                <a:solidFill>
                  <a:schemeClr val="bg1"/>
                </a:solidFill>
                <a:latin typeface="Palatino"/>
              </a:rPr>
              <a:t>The spirit and the body shall be reunited again in its perfect form; both limb and joint shall be restored to its proper frame, even as we now are at this time; and we shall be brought to stand before God, knowing even as we know now, and have a bright recollection of all our guilt.</a:t>
            </a:r>
          </a:p>
          <a:p>
            <a:r>
              <a:rPr lang="en-US" i="1" dirty="0">
                <a:solidFill>
                  <a:schemeClr val="bg1"/>
                </a:solidFill>
                <a:latin typeface="Palatino"/>
              </a:rPr>
              <a:t>Alma 11:43</a:t>
            </a:r>
            <a:endParaRPr lang="en-US" i="1" dirty="0">
              <a:solidFill>
                <a:schemeClr val="bg1"/>
              </a:solidFill>
            </a:endParaRPr>
          </a:p>
        </p:txBody>
      </p:sp>
      <p:grpSp>
        <p:nvGrpSpPr>
          <p:cNvPr id="48" name="Group 47"/>
          <p:cNvGrpSpPr/>
          <p:nvPr/>
        </p:nvGrpSpPr>
        <p:grpSpPr>
          <a:xfrm rot="16972076">
            <a:off x="8574668" y="4028821"/>
            <a:ext cx="1010241" cy="2512241"/>
            <a:chOff x="2514600" y="1676400"/>
            <a:chExt cx="2057400" cy="4343400"/>
          </a:xfrm>
        </p:grpSpPr>
        <p:sp>
          <p:nvSpPr>
            <p:cNvPr id="49" name="Heart 48"/>
            <p:cNvSpPr/>
            <p:nvPr/>
          </p:nvSpPr>
          <p:spPr>
            <a:xfrm>
              <a:off x="2514600" y="1676400"/>
              <a:ext cx="1981200" cy="1371600"/>
            </a:xfrm>
            <a:prstGeom prst="hear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art 49"/>
            <p:cNvSpPr/>
            <p:nvPr/>
          </p:nvSpPr>
          <p:spPr>
            <a:xfrm rot="10800000">
              <a:off x="2590800" y="4648200"/>
              <a:ext cx="1981200" cy="1371600"/>
            </a:xfrm>
            <a:prstGeom prst="hear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2895600" y="2514600"/>
              <a:ext cx="1219200" cy="27769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2925580" y="2299742"/>
              <a:ext cx="1166736" cy="7582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2893101" y="4770620"/>
              <a:ext cx="1232941" cy="7582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rot="2318669">
            <a:off x="8433098" y="3574993"/>
            <a:ext cx="314615" cy="2933727"/>
            <a:chOff x="1314994" y="3918857"/>
            <a:chExt cx="286647" cy="2427514"/>
          </a:xfrm>
        </p:grpSpPr>
        <p:sp>
          <p:nvSpPr>
            <p:cNvPr id="55" name="Freeform 54"/>
            <p:cNvSpPr/>
            <p:nvPr/>
          </p:nvSpPr>
          <p:spPr>
            <a:xfrm>
              <a:off x="1314994" y="3918857"/>
              <a:ext cx="286647" cy="2427514"/>
            </a:xfrm>
            <a:custGeom>
              <a:avLst/>
              <a:gdLst>
                <a:gd name="connsiteX0" fmla="*/ 78146 w 286647"/>
                <a:gd name="connsiteY0" fmla="*/ 0 h 2111927"/>
                <a:gd name="connsiteX1" fmla="*/ 78146 w 286647"/>
                <a:gd name="connsiteY1" fmla="*/ 0 h 2111927"/>
                <a:gd name="connsiteX2" fmla="*/ 156524 w 286647"/>
                <a:gd name="connsiteY2" fmla="*/ 8708 h 2111927"/>
                <a:gd name="connsiteX3" fmla="*/ 217484 w 286647"/>
                <a:gd name="connsiteY3" fmla="*/ 34834 h 2111927"/>
                <a:gd name="connsiteX4" fmla="*/ 261026 w 286647"/>
                <a:gd name="connsiteY4" fmla="*/ 52251 h 2111927"/>
                <a:gd name="connsiteX5" fmla="*/ 269735 w 286647"/>
                <a:gd name="connsiteY5" fmla="*/ 200297 h 2111927"/>
                <a:gd name="connsiteX6" fmla="*/ 269735 w 286647"/>
                <a:gd name="connsiteY6" fmla="*/ 444137 h 2111927"/>
                <a:gd name="connsiteX7" fmla="*/ 252318 w 286647"/>
                <a:gd name="connsiteY7" fmla="*/ 418011 h 2111927"/>
                <a:gd name="connsiteX8" fmla="*/ 243609 w 286647"/>
                <a:gd name="connsiteY8" fmla="*/ 478971 h 2111927"/>
                <a:gd name="connsiteX9" fmla="*/ 261026 w 286647"/>
                <a:gd name="connsiteY9" fmla="*/ 627017 h 2111927"/>
                <a:gd name="connsiteX10" fmla="*/ 269735 w 286647"/>
                <a:gd name="connsiteY10" fmla="*/ 653143 h 2111927"/>
                <a:gd name="connsiteX11" fmla="*/ 269735 w 286647"/>
                <a:gd name="connsiteY11" fmla="*/ 1227908 h 2111927"/>
                <a:gd name="connsiteX12" fmla="*/ 261026 w 286647"/>
                <a:gd name="connsiteY12" fmla="*/ 1262743 h 2111927"/>
                <a:gd name="connsiteX13" fmla="*/ 234901 w 286647"/>
                <a:gd name="connsiteY13" fmla="*/ 1323703 h 2111927"/>
                <a:gd name="connsiteX14" fmla="*/ 226192 w 286647"/>
                <a:gd name="connsiteY14" fmla="*/ 1767840 h 2111927"/>
                <a:gd name="connsiteX15" fmla="*/ 208775 w 286647"/>
                <a:gd name="connsiteY15" fmla="*/ 2107474 h 2111927"/>
                <a:gd name="connsiteX16" fmla="*/ 8478 w 286647"/>
                <a:gd name="connsiteY16" fmla="*/ 2098765 h 2111927"/>
                <a:gd name="connsiteX17" fmla="*/ 17186 w 286647"/>
                <a:gd name="connsiteY17" fmla="*/ 2029097 h 2111927"/>
                <a:gd name="connsiteX18" fmla="*/ 25895 w 286647"/>
                <a:gd name="connsiteY18" fmla="*/ 2002971 h 2111927"/>
                <a:gd name="connsiteX19" fmla="*/ 43312 w 286647"/>
                <a:gd name="connsiteY19" fmla="*/ 1924594 h 2111927"/>
                <a:gd name="connsiteX20" fmla="*/ 60729 w 286647"/>
                <a:gd name="connsiteY20" fmla="*/ 1767840 h 2111927"/>
                <a:gd name="connsiteX21" fmla="*/ 69438 w 286647"/>
                <a:gd name="connsiteY21" fmla="*/ 1733005 h 2111927"/>
                <a:gd name="connsiteX22" fmla="*/ 60729 w 286647"/>
                <a:gd name="connsiteY22" fmla="*/ 1384663 h 2111927"/>
                <a:gd name="connsiteX23" fmla="*/ 52021 w 286647"/>
                <a:gd name="connsiteY23" fmla="*/ 1358537 h 2111927"/>
                <a:gd name="connsiteX24" fmla="*/ 43312 w 286647"/>
                <a:gd name="connsiteY24" fmla="*/ 1314994 h 2111927"/>
                <a:gd name="connsiteX25" fmla="*/ 25895 w 286647"/>
                <a:gd name="connsiteY25" fmla="*/ 1245325 h 2111927"/>
                <a:gd name="connsiteX26" fmla="*/ 34604 w 286647"/>
                <a:gd name="connsiteY26" fmla="*/ 923108 h 2111927"/>
                <a:gd name="connsiteX27" fmla="*/ 43312 w 286647"/>
                <a:gd name="connsiteY27" fmla="*/ 896983 h 2111927"/>
                <a:gd name="connsiteX28" fmla="*/ 52021 w 286647"/>
                <a:gd name="connsiteY28" fmla="*/ 853440 h 2111927"/>
                <a:gd name="connsiteX29" fmla="*/ 60729 w 286647"/>
                <a:gd name="connsiteY29" fmla="*/ 827314 h 2111927"/>
                <a:gd name="connsiteX30" fmla="*/ 78146 w 286647"/>
                <a:gd name="connsiteY30" fmla="*/ 740228 h 2111927"/>
                <a:gd name="connsiteX31" fmla="*/ 95564 w 286647"/>
                <a:gd name="connsiteY31" fmla="*/ 687977 h 2111927"/>
                <a:gd name="connsiteX32" fmla="*/ 104272 w 286647"/>
                <a:gd name="connsiteY32" fmla="*/ 644434 h 2111927"/>
                <a:gd name="connsiteX33" fmla="*/ 112981 w 286647"/>
                <a:gd name="connsiteY33" fmla="*/ 609600 h 2111927"/>
                <a:gd name="connsiteX34" fmla="*/ 121689 w 286647"/>
                <a:gd name="connsiteY34" fmla="*/ 548640 h 2111927"/>
                <a:gd name="connsiteX35" fmla="*/ 78146 w 286647"/>
                <a:gd name="connsiteY35" fmla="*/ 0 h 211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6647" h="2111927">
                  <a:moveTo>
                    <a:pt x="78146" y="0"/>
                  </a:moveTo>
                  <a:lnTo>
                    <a:pt x="78146" y="0"/>
                  </a:lnTo>
                  <a:cubicBezTo>
                    <a:pt x="104272" y="2903"/>
                    <a:pt x="130595" y="4387"/>
                    <a:pt x="156524" y="8708"/>
                  </a:cubicBezTo>
                  <a:cubicBezTo>
                    <a:pt x="177983" y="12284"/>
                    <a:pt x="198456" y="26377"/>
                    <a:pt x="217484" y="34834"/>
                  </a:cubicBezTo>
                  <a:cubicBezTo>
                    <a:pt x="231769" y="41183"/>
                    <a:pt x="246512" y="46445"/>
                    <a:pt x="261026" y="52251"/>
                  </a:cubicBezTo>
                  <a:cubicBezTo>
                    <a:pt x="263929" y="101600"/>
                    <a:pt x="267266" y="150925"/>
                    <a:pt x="269735" y="200297"/>
                  </a:cubicBezTo>
                  <a:cubicBezTo>
                    <a:pt x="280209" y="409771"/>
                    <a:pt x="291302" y="336306"/>
                    <a:pt x="269735" y="444137"/>
                  </a:cubicBezTo>
                  <a:cubicBezTo>
                    <a:pt x="263929" y="435428"/>
                    <a:pt x="262784" y="418011"/>
                    <a:pt x="252318" y="418011"/>
                  </a:cubicBezTo>
                  <a:cubicBezTo>
                    <a:pt x="219241" y="418011"/>
                    <a:pt x="242678" y="475247"/>
                    <a:pt x="243609" y="478971"/>
                  </a:cubicBezTo>
                  <a:cubicBezTo>
                    <a:pt x="247062" y="513503"/>
                    <a:pt x="253327" y="588524"/>
                    <a:pt x="261026" y="627017"/>
                  </a:cubicBezTo>
                  <a:cubicBezTo>
                    <a:pt x="262826" y="636019"/>
                    <a:pt x="266832" y="644434"/>
                    <a:pt x="269735" y="653143"/>
                  </a:cubicBezTo>
                  <a:cubicBezTo>
                    <a:pt x="298455" y="882887"/>
                    <a:pt x="285156" y="749877"/>
                    <a:pt x="269735" y="1227908"/>
                  </a:cubicBezTo>
                  <a:cubicBezTo>
                    <a:pt x="269349" y="1239871"/>
                    <a:pt x="264314" y="1251234"/>
                    <a:pt x="261026" y="1262743"/>
                  </a:cubicBezTo>
                  <a:cubicBezTo>
                    <a:pt x="252483" y="1292643"/>
                    <a:pt x="250383" y="1292737"/>
                    <a:pt x="234901" y="1323703"/>
                  </a:cubicBezTo>
                  <a:cubicBezTo>
                    <a:pt x="231998" y="1471749"/>
                    <a:pt x="230304" y="1619823"/>
                    <a:pt x="226192" y="1767840"/>
                  </a:cubicBezTo>
                  <a:cubicBezTo>
                    <a:pt x="224325" y="1835070"/>
                    <a:pt x="212869" y="2033778"/>
                    <a:pt x="208775" y="2107474"/>
                  </a:cubicBezTo>
                  <a:cubicBezTo>
                    <a:pt x="142009" y="2104571"/>
                    <a:pt x="70331" y="2124068"/>
                    <a:pt x="8478" y="2098765"/>
                  </a:cubicBezTo>
                  <a:cubicBezTo>
                    <a:pt x="-13183" y="2089904"/>
                    <a:pt x="12999" y="2052123"/>
                    <a:pt x="17186" y="2029097"/>
                  </a:cubicBezTo>
                  <a:cubicBezTo>
                    <a:pt x="18828" y="2020065"/>
                    <a:pt x="23904" y="2011932"/>
                    <a:pt x="25895" y="2002971"/>
                  </a:cubicBezTo>
                  <a:cubicBezTo>
                    <a:pt x="46334" y="1911001"/>
                    <a:pt x="23707" y="1983413"/>
                    <a:pt x="43312" y="1924594"/>
                  </a:cubicBezTo>
                  <a:cubicBezTo>
                    <a:pt x="48236" y="1870432"/>
                    <a:pt x="51100" y="1820802"/>
                    <a:pt x="60729" y="1767840"/>
                  </a:cubicBezTo>
                  <a:cubicBezTo>
                    <a:pt x="62870" y="1756064"/>
                    <a:pt x="66535" y="1744617"/>
                    <a:pt x="69438" y="1733005"/>
                  </a:cubicBezTo>
                  <a:cubicBezTo>
                    <a:pt x="80314" y="1548094"/>
                    <a:pt x="84824" y="1593488"/>
                    <a:pt x="60729" y="1384663"/>
                  </a:cubicBezTo>
                  <a:cubicBezTo>
                    <a:pt x="59677" y="1375544"/>
                    <a:pt x="54247" y="1367443"/>
                    <a:pt x="52021" y="1358537"/>
                  </a:cubicBezTo>
                  <a:cubicBezTo>
                    <a:pt x="48431" y="1344177"/>
                    <a:pt x="46640" y="1329417"/>
                    <a:pt x="43312" y="1314994"/>
                  </a:cubicBezTo>
                  <a:cubicBezTo>
                    <a:pt x="37929" y="1291669"/>
                    <a:pt x="31701" y="1268548"/>
                    <a:pt x="25895" y="1245325"/>
                  </a:cubicBezTo>
                  <a:cubicBezTo>
                    <a:pt x="28798" y="1137919"/>
                    <a:pt x="29238" y="1030419"/>
                    <a:pt x="34604" y="923108"/>
                  </a:cubicBezTo>
                  <a:cubicBezTo>
                    <a:pt x="35062" y="913940"/>
                    <a:pt x="41086" y="905888"/>
                    <a:pt x="43312" y="896983"/>
                  </a:cubicBezTo>
                  <a:cubicBezTo>
                    <a:pt x="46902" y="882623"/>
                    <a:pt x="48431" y="867800"/>
                    <a:pt x="52021" y="853440"/>
                  </a:cubicBezTo>
                  <a:cubicBezTo>
                    <a:pt x="54247" y="844534"/>
                    <a:pt x="58665" y="836259"/>
                    <a:pt x="60729" y="827314"/>
                  </a:cubicBezTo>
                  <a:cubicBezTo>
                    <a:pt x="67385" y="798469"/>
                    <a:pt x="68784" y="768312"/>
                    <a:pt x="78146" y="740228"/>
                  </a:cubicBezTo>
                  <a:cubicBezTo>
                    <a:pt x="83952" y="722811"/>
                    <a:pt x="91964" y="705980"/>
                    <a:pt x="95564" y="687977"/>
                  </a:cubicBezTo>
                  <a:cubicBezTo>
                    <a:pt x="98467" y="673463"/>
                    <a:pt x="101061" y="658883"/>
                    <a:pt x="104272" y="644434"/>
                  </a:cubicBezTo>
                  <a:cubicBezTo>
                    <a:pt x="106868" y="632750"/>
                    <a:pt x="110840" y="621376"/>
                    <a:pt x="112981" y="609600"/>
                  </a:cubicBezTo>
                  <a:cubicBezTo>
                    <a:pt x="116653" y="589405"/>
                    <a:pt x="118786" y="568960"/>
                    <a:pt x="121689" y="548640"/>
                  </a:cubicBezTo>
                  <a:cubicBezTo>
                    <a:pt x="118739" y="368663"/>
                    <a:pt x="85403" y="91440"/>
                    <a:pt x="78146" y="0"/>
                  </a:cubicBez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336323" y="4275399"/>
              <a:ext cx="228600" cy="1477328"/>
            </a:xfrm>
            <a:prstGeom prst="rect">
              <a:avLst/>
            </a:prstGeom>
            <a:noFill/>
          </p:spPr>
          <p:txBody>
            <a:bodyPr wrap="square" rtlCol="0">
              <a:spAutoFit/>
            </a:bodyPr>
            <a:lstStyle/>
            <a:p>
              <a:r>
                <a:rPr lang="en-US" dirty="0">
                  <a:solidFill>
                    <a:schemeClr val="bg1"/>
                  </a:solidFill>
                </a:rPr>
                <a:t>Judah</a:t>
              </a:r>
            </a:p>
          </p:txBody>
        </p:sp>
      </p:grpSp>
      <p:grpSp>
        <p:nvGrpSpPr>
          <p:cNvPr id="57" name="Group 56"/>
          <p:cNvGrpSpPr/>
          <p:nvPr/>
        </p:nvGrpSpPr>
        <p:grpSpPr>
          <a:xfrm>
            <a:off x="9131270" y="4006313"/>
            <a:ext cx="448078" cy="2300218"/>
            <a:chOff x="6531429" y="3884023"/>
            <a:chExt cx="448078" cy="2300218"/>
          </a:xfrm>
        </p:grpSpPr>
        <p:sp>
          <p:nvSpPr>
            <p:cNvPr id="58" name="Freeform 57"/>
            <p:cNvSpPr/>
            <p:nvPr/>
          </p:nvSpPr>
          <p:spPr>
            <a:xfrm>
              <a:off x="6531429" y="3884023"/>
              <a:ext cx="448078" cy="2300218"/>
            </a:xfrm>
            <a:custGeom>
              <a:avLst/>
              <a:gdLst>
                <a:gd name="connsiteX0" fmla="*/ 0 w 448078"/>
                <a:gd name="connsiteY0" fmla="*/ 78377 h 2300218"/>
                <a:gd name="connsiteX1" fmla="*/ 0 w 448078"/>
                <a:gd name="connsiteY1" fmla="*/ 78377 h 2300218"/>
                <a:gd name="connsiteX2" fmla="*/ 52251 w 448078"/>
                <a:gd name="connsiteY2" fmla="*/ 217714 h 2300218"/>
                <a:gd name="connsiteX3" fmla="*/ 78377 w 448078"/>
                <a:gd name="connsiteY3" fmla="*/ 313508 h 2300218"/>
                <a:gd name="connsiteX4" fmla="*/ 87085 w 448078"/>
                <a:gd name="connsiteY4" fmla="*/ 339634 h 2300218"/>
                <a:gd name="connsiteX5" fmla="*/ 104502 w 448078"/>
                <a:gd name="connsiteY5" fmla="*/ 409303 h 2300218"/>
                <a:gd name="connsiteX6" fmla="*/ 113211 w 448078"/>
                <a:gd name="connsiteY6" fmla="*/ 653143 h 2300218"/>
                <a:gd name="connsiteX7" fmla="*/ 87085 w 448078"/>
                <a:gd name="connsiteY7" fmla="*/ 1297577 h 2300218"/>
                <a:gd name="connsiteX8" fmla="*/ 69668 w 448078"/>
                <a:gd name="connsiteY8" fmla="*/ 1245326 h 2300218"/>
                <a:gd name="connsiteX9" fmla="*/ 78377 w 448078"/>
                <a:gd name="connsiteY9" fmla="*/ 1358537 h 2300218"/>
                <a:gd name="connsiteX10" fmla="*/ 104502 w 448078"/>
                <a:gd name="connsiteY10" fmla="*/ 1384663 h 2300218"/>
                <a:gd name="connsiteX11" fmla="*/ 121920 w 448078"/>
                <a:gd name="connsiteY11" fmla="*/ 1436914 h 2300218"/>
                <a:gd name="connsiteX12" fmla="*/ 130628 w 448078"/>
                <a:gd name="connsiteY12" fmla="*/ 1463040 h 2300218"/>
                <a:gd name="connsiteX13" fmla="*/ 139337 w 448078"/>
                <a:gd name="connsiteY13" fmla="*/ 1628503 h 2300218"/>
                <a:gd name="connsiteX14" fmla="*/ 121920 w 448078"/>
                <a:gd name="connsiteY14" fmla="*/ 1802674 h 2300218"/>
                <a:gd name="connsiteX15" fmla="*/ 148045 w 448078"/>
                <a:gd name="connsiteY15" fmla="*/ 2107474 h 2300218"/>
                <a:gd name="connsiteX16" fmla="*/ 148045 w 448078"/>
                <a:gd name="connsiteY16" fmla="*/ 2107474 h 2300218"/>
                <a:gd name="connsiteX17" fmla="*/ 174171 w 448078"/>
                <a:gd name="connsiteY17" fmla="*/ 2159726 h 2300218"/>
                <a:gd name="connsiteX18" fmla="*/ 182880 w 448078"/>
                <a:gd name="connsiteY18" fmla="*/ 2185851 h 2300218"/>
                <a:gd name="connsiteX19" fmla="*/ 191588 w 448078"/>
                <a:gd name="connsiteY19" fmla="*/ 2238103 h 2300218"/>
                <a:gd name="connsiteX20" fmla="*/ 209005 w 448078"/>
                <a:gd name="connsiteY20" fmla="*/ 2264228 h 2300218"/>
                <a:gd name="connsiteX21" fmla="*/ 235131 w 448078"/>
                <a:gd name="connsiteY21" fmla="*/ 2272937 h 2300218"/>
                <a:gd name="connsiteX22" fmla="*/ 374468 w 448078"/>
                <a:gd name="connsiteY22" fmla="*/ 2290354 h 2300218"/>
                <a:gd name="connsiteX23" fmla="*/ 400594 w 448078"/>
                <a:gd name="connsiteY23" fmla="*/ 2299063 h 2300218"/>
                <a:gd name="connsiteX24" fmla="*/ 444137 w 448078"/>
                <a:gd name="connsiteY24" fmla="*/ 2290354 h 2300218"/>
                <a:gd name="connsiteX25" fmla="*/ 435428 w 448078"/>
                <a:gd name="connsiteY25" fmla="*/ 2116183 h 2300218"/>
                <a:gd name="connsiteX26" fmla="*/ 426720 w 448078"/>
                <a:gd name="connsiteY26" fmla="*/ 2090057 h 2300218"/>
                <a:gd name="connsiteX27" fmla="*/ 409302 w 448078"/>
                <a:gd name="connsiteY27" fmla="*/ 2072640 h 2300218"/>
                <a:gd name="connsiteX28" fmla="*/ 400594 w 448078"/>
                <a:gd name="connsiteY28" fmla="*/ 2029097 h 2300218"/>
                <a:gd name="connsiteX29" fmla="*/ 374468 w 448078"/>
                <a:gd name="connsiteY29" fmla="*/ 1915886 h 2300218"/>
                <a:gd name="connsiteX30" fmla="*/ 357051 w 448078"/>
                <a:gd name="connsiteY30" fmla="*/ 1793966 h 2300218"/>
                <a:gd name="connsiteX31" fmla="*/ 339634 w 448078"/>
                <a:gd name="connsiteY31" fmla="*/ 1759131 h 2300218"/>
                <a:gd name="connsiteX32" fmla="*/ 313508 w 448078"/>
                <a:gd name="connsiteY32" fmla="*/ 1672046 h 2300218"/>
                <a:gd name="connsiteX33" fmla="*/ 322217 w 448078"/>
                <a:gd name="connsiteY33" fmla="*/ 1619794 h 2300218"/>
                <a:gd name="connsiteX34" fmla="*/ 374468 w 448078"/>
                <a:gd name="connsiteY34" fmla="*/ 1611086 h 2300218"/>
                <a:gd name="connsiteX35" fmla="*/ 365760 w 448078"/>
                <a:gd name="connsiteY35" fmla="*/ 1515291 h 2300218"/>
                <a:gd name="connsiteX36" fmla="*/ 357051 w 448078"/>
                <a:gd name="connsiteY36" fmla="*/ 1489166 h 2300218"/>
                <a:gd name="connsiteX37" fmla="*/ 330925 w 448078"/>
                <a:gd name="connsiteY37" fmla="*/ 1463040 h 2300218"/>
                <a:gd name="connsiteX38" fmla="*/ 304800 w 448078"/>
                <a:gd name="connsiteY38" fmla="*/ 1210491 h 2300218"/>
                <a:gd name="connsiteX39" fmla="*/ 296091 w 448078"/>
                <a:gd name="connsiteY39" fmla="*/ 1079863 h 2300218"/>
                <a:gd name="connsiteX40" fmla="*/ 304800 w 448078"/>
                <a:gd name="connsiteY40" fmla="*/ 870857 h 2300218"/>
                <a:gd name="connsiteX41" fmla="*/ 322217 w 448078"/>
                <a:gd name="connsiteY41" fmla="*/ 783771 h 2300218"/>
                <a:gd name="connsiteX42" fmla="*/ 339634 w 448078"/>
                <a:gd name="connsiteY42" fmla="*/ 757646 h 2300218"/>
                <a:gd name="connsiteX43" fmla="*/ 348342 w 448078"/>
                <a:gd name="connsiteY43" fmla="*/ 731520 h 2300218"/>
                <a:gd name="connsiteX44" fmla="*/ 365760 w 448078"/>
                <a:gd name="connsiteY44" fmla="*/ 714103 h 2300218"/>
                <a:gd name="connsiteX45" fmla="*/ 383177 w 448078"/>
                <a:gd name="connsiteY45" fmla="*/ 661851 h 2300218"/>
                <a:gd name="connsiteX46" fmla="*/ 304800 w 448078"/>
                <a:gd name="connsiteY46" fmla="*/ 653143 h 2300218"/>
                <a:gd name="connsiteX47" fmla="*/ 296091 w 448078"/>
                <a:gd name="connsiteY47" fmla="*/ 618308 h 2300218"/>
                <a:gd name="connsiteX48" fmla="*/ 287382 w 448078"/>
                <a:gd name="connsiteY48" fmla="*/ 574766 h 2300218"/>
                <a:gd name="connsiteX49" fmla="*/ 278674 w 448078"/>
                <a:gd name="connsiteY49" fmla="*/ 461554 h 2300218"/>
                <a:gd name="connsiteX50" fmla="*/ 269965 w 448078"/>
                <a:gd name="connsiteY50" fmla="*/ 418011 h 2300218"/>
                <a:gd name="connsiteX51" fmla="*/ 243840 w 448078"/>
                <a:gd name="connsiteY51" fmla="*/ 217714 h 2300218"/>
                <a:gd name="connsiteX52" fmla="*/ 226422 w 448078"/>
                <a:gd name="connsiteY52" fmla="*/ 104503 h 2300218"/>
                <a:gd name="connsiteX53" fmla="*/ 209005 w 448078"/>
                <a:gd name="connsiteY53" fmla="*/ 52251 h 2300218"/>
                <a:gd name="connsiteX54" fmla="*/ 182880 w 448078"/>
                <a:gd name="connsiteY54" fmla="*/ 34834 h 2300218"/>
                <a:gd name="connsiteX55" fmla="*/ 174171 w 448078"/>
                <a:gd name="connsiteY55" fmla="*/ 8708 h 2300218"/>
                <a:gd name="connsiteX56" fmla="*/ 148045 w 448078"/>
                <a:gd name="connsiteY56" fmla="*/ 0 h 2300218"/>
                <a:gd name="connsiteX57" fmla="*/ 69668 w 448078"/>
                <a:gd name="connsiteY57" fmla="*/ 8708 h 2300218"/>
                <a:gd name="connsiteX58" fmla="*/ 17417 w 448078"/>
                <a:gd name="connsiteY58" fmla="*/ 43543 h 2300218"/>
                <a:gd name="connsiteX59" fmla="*/ 0 w 448078"/>
                <a:gd name="connsiteY59" fmla="*/ 78377 h 230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48078" h="2300218">
                  <a:moveTo>
                    <a:pt x="0" y="78377"/>
                  </a:moveTo>
                  <a:lnTo>
                    <a:pt x="0" y="78377"/>
                  </a:lnTo>
                  <a:cubicBezTo>
                    <a:pt x="10656" y="105017"/>
                    <a:pt x="43149" y="181307"/>
                    <a:pt x="52251" y="217714"/>
                  </a:cubicBezTo>
                  <a:cubicBezTo>
                    <a:pt x="63154" y="261324"/>
                    <a:pt x="62849" y="261745"/>
                    <a:pt x="78377" y="313508"/>
                  </a:cubicBezTo>
                  <a:cubicBezTo>
                    <a:pt x="81015" y="322301"/>
                    <a:pt x="84859" y="330728"/>
                    <a:pt x="87085" y="339634"/>
                  </a:cubicBezTo>
                  <a:lnTo>
                    <a:pt x="104502" y="409303"/>
                  </a:lnTo>
                  <a:cubicBezTo>
                    <a:pt x="107405" y="490583"/>
                    <a:pt x="113211" y="571811"/>
                    <a:pt x="113211" y="653143"/>
                  </a:cubicBezTo>
                  <a:cubicBezTo>
                    <a:pt x="113211" y="1347436"/>
                    <a:pt x="228083" y="1509078"/>
                    <a:pt x="87085" y="1297577"/>
                  </a:cubicBezTo>
                  <a:cubicBezTo>
                    <a:pt x="81279" y="1280160"/>
                    <a:pt x="68260" y="1227021"/>
                    <a:pt x="69668" y="1245326"/>
                  </a:cubicBezTo>
                  <a:cubicBezTo>
                    <a:pt x="72571" y="1283063"/>
                    <a:pt x="69197" y="1321819"/>
                    <a:pt x="78377" y="1358537"/>
                  </a:cubicBezTo>
                  <a:cubicBezTo>
                    <a:pt x="81364" y="1370485"/>
                    <a:pt x="95794" y="1375954"/>
                    <a:pt x="104502" y="1384663"/>
                  </a:cubicBezTo>
                  <a:lnTo>
                    <a:pt x="121920" y="1436914"/>
                  </a:lnTo>
                  <a:lnTo>
                    <a:pt x="130628" y="1463040"/>
                  </a:lnTo>
                  <a:cubicBezTo>
                    <a:pt x="133531" y="1518194"/>
                    <a:pt x="140753" y="1573290"/>
                    <a:pt x="139337" y="1628503"/>
                  </a:cubicBezTo>
                  <a:cubicBezTo>
                    <a:pt x="137842" y="1686830"/>
                    <a:pt x="121920" y="1802674"/>
                    <a:pt x="121920" y="1802674"/>
                  </a:cubicBezTo>
                  <a:cubicBezTo>
                    <a:pt x="131261" y="2073571"/>
                    <a:pt x="103991" y="1975313"/>
                    <a:pt x="148045" y="2107474"/>
                  </a:cubicBezTo>
                  <a:lnTo>
                    <a:pt x="148045" y="2107474"/>
                  </a:lnTo>
                  <a:cubicBezTo>
                    <a:pt x="158745" y="2150274"/>
                    <a:pt x="148291" y="2133845"/>
                    <a:pt x="174171" y="2159726"/>
                  </a:cubicBezTo>
                  <a:cubicBezTo>
                    <a:pt x="177074" y="2168434"/>
                    <a:pt x="180889" y="2176890"/>
                    <a:pt x="182880" y="2185851"/>
                  </a:cubicBezTo>
                  <a:cubicBezTo>
                    <a:pt x="186710" y="2203088"/>
                    <a:pt x="186004" y="2221352"/>
                    <a:pt x="191588" y="2238103"/>
                  </a:cubicBezTo>
                  <a:cubicBezTo>
                    <a:pt x="194898" y="2248032"/>
                    <a:pt x="200832" y="2257690"/>
                    <a:pt x="209005" y="2264228"/>
                  </a:cubicBezTo>
                  <a:cubicBezTo>
                    <a:pt x="216173" y="2269963"/>
                    <a:pt x="226304" y="2270415"/>
                    <a:pt x="235131" y="2272937"/>
                  </a:cubicBezTo>
                  <a:cubicBezTo>
                    <a:pt x="291746" y="2289114"/>
                    <a:pt x="293464" y="2283604"/>
                    <a:pt x="374468" y="2290354"/>
                  </a:cubicBezTo>
                  <a:cubicBezTo>
                    <a:pt x="383177" y="2293257"/>
                    <a:pt x="391414" y="2299063"/>
                    <a:pt x="400594" y="2299063"/>
                  </a:cubicBezTo>
                  <a:cubicBezTo>
                    <a:pt x="415396" y="2299063"/>
                    <a:pt x="441367" y="2304894"/>
                    <a:pt x="444137" y="2290354"/>
                  </a:cubicBezTo>
                  <a:cubicBezTo>
                    <a:pt x="455014" y="2233251"/>
                    <a:pt x="440464" y="2174094"/>
                    <a:pt x="435428" y="2116183"/>
                  </a:cubicBezTo>
                  <a:cubicBezTo>
                    <a:pt x="434633" y="2107038"/>
                    <a:pt x="431443" y="2097928"/>
                    <a:pt x="426720" y="2090057"/>
                  </a:cubicBezTo>
                  <a:cubicBezTo>
                    <a:pt x="422496" y="2083016"/>
                    <a:pt x="415108" y="2078446"/>
                    <a:pt x="409302" y="2072640"/>
                  </a:cubicBezTo>
                  <a:cubicBezTo>
                    <a:pt x="406399" y="2058126"/>
                    <a:pt x="404184" y="2043457"/>
                    <a:pt x="400594" y="2029097"/>
                  </a:cubicBezTo>
                  <a:cubicBezTo>
                    <a:pt x="380472" y="1948606"/>
                    <a:pt x="400302" y="2096723"/>
                    <a:pt x="374468" y="1915886"/>
                  </a:cubicBezTo>
                  <a:cubicBezTo>
                    <a:pt x="368662" y="1875246"/>
                    <a:pt x="375410" y="1830685"/>
                    <a:pt x="357051" y="1793966"/>
                  </a:cubicBezTo>
                  <a:cubicBezTo>
                    <a:pt x="351245" y="1782354"/>
                    <a:pt x="344455" y="1771185"/>
                    <a:pt x="339634" y="1759131"/>
                  </a:cubicBezTo>
                  <a:cubicBezTo>
                    <a:pt x="325500" y="1723796"/>
                    <a:pt x="322062" y="1706261"/>
                    <a:pt x="313508" y="1672046"/>
                  </a:cubicBezTo>
                  <a:cubicBezTo>
                    <a:pt x="316411" y="1654629"/>
                    <a:pt x="309731" y="1632280"/>
                    <a:pt x="322217" y="1619794"/>
                  </a:cubicBezTo>
                  <a:cubicBezTo>
                    <a:pt x="334703" y="1607308"/>
                    <a:pt x="367677" y="1627385"/>
                    <a:pt x="374468" y="1611086"/>
                  </a:cubicBezTo>
                  <a:cubicBezTo>
                    <a:pt x="386800" y="1581489"/>
                    <a:pt x="370294" y="1547032"/>
                    <a:pt x="365760" y="1515291"/>
                  </a:cubicBezTo>
                  <a:cubicBezTo>
                    <a:pt x="364462" y="1506204"/>
                    <a:pt x="362143" y="1496804"/>
                    <a:pt x="357051" y="1489166"/>
                  </a:cubicBezTo>
                  <a:cubicBezTo>
                    <a:pt x="350219" y="1478919"/>
                    <a:pt x="339634" y="1471749"/>
                    <a:pt x="330925" y="1463040"/>
                  </a:cubicBezTo>
                  <a:cubicBezTo>
                    <a:pt x="298418" y="1365513"/>
                    <a:pt x="321789" y="1442670"/>
                    <a:pt x="304800" y="1210491"/>
                  </a:cubicBezTo>
                  <a:cubicBezTo>
                    <a:pt x="301615" y="1166968"/>
                    <a:pt x="298994" y="1123406"/>
                    <a:pt x="296091" y="1079863"/>
                  </a:cubicBezTo>
                  <a:cubicBezTo>
                    <a:pt x="298994" y="1010194"/>
                    <a:pt x="300311" y="940441"/>
                    <a:pt x="304800" y="870857"/>
                  </a:cubicBezTo>
                  <a:cubicBezTo>
                    <a:pt x="305989" y="852429"/>
                    <a:pt x="310960" y="806284"/>
                    <a:pt x="322217" y="783771"/>
                  </a:cubicBezTo>
                  <a:cubicBezTo>
                    <a:pt x="326898" y="774410"/>
                    <a:pt x="333828" y="766354"/>
                    <a:pt x="339634" y="757646"/>
                  </a:cubicBezTo>
                  <a:cubicBezTo>
                    <a:pt x="342537" y="748937"/>
                    <a:pt x="343619" y="739391"/>
                    <a:pt x="348342" y="731520"/>
                  </a:cubicBezTo>
                  <a:cubicBezTo>
                    <a:pt x="352566" y="724479"/>
                    <a:pt x="362088" y="721447"/>
                    <a:pt x="365760" y="714103"/>
                  </a:cubicBezTo>
                  <a:cubicBezTo>
                    <a:pt x="373971" y="697682"/>
                    <a:pt x="383177" y="661851"/>
                    <a:pt x="383177" y="661851"/>
                  </a:cubicBezTo>
                  <a:cubicBezTo>
                    <a:pt x="357051" y="658948"/>
                    <a:pt x="328311" y="664899"/>
                    <a:pt x="304800" y="653143"/>
                  </a:cubicBezTo>
                  <a:cubicBezTo>
                    <a:pt x="294095" y="647790"/>
                    <a:pt x="298688" y="629992"/>
                    <a:pt x="296091" y="618308"/>
                  </a:cubicBezTo>
                  <a:cubicBezTo>
                    <a:pt x="292880" y="603859"/>
                    <a:pt x="290285" y="589280"/>
                    <a:pt x="287382" y="574766"/>
                  </a:cubicBezTo>
                  <a:cubicBezTo>
                    <a:pt x="284479" y="537029"/>
                    <a:pt x="282854" y="499171"/>
                    <a:pt x="278674" y="461554"/>
                  </a:cubicBezTo>
                  <a:cubicBezTo>
                    <a:pt x="277039" y="446843"/>
                    <a:pt x="271247" y="432757"/>
                    <a:pt x="269965" y="418011"/>
                  </a:cubicBezTo>
                  <a:cubicBezTo>
                    <a:pt x="253474" y="228357"/>
                    <a:pt x="282758" y="315011"/>
                    <a:pt x="243840" y="217714"/>
                  </a:cubicBezTo>
                  <a:cubicBezTo>
                    <a:pt x="239765" y="185112"/>
                    <a:pt x="235629" y="138263"/>
                    <a:pt x="226422" y="104503"/>
                  </a:cubicBezTo>
                  <a:cubicBezTo>
                    <a:pt x="221591" y="86790"/>
                    <a:pt x="224281" y="62435"/>
                    <a:pt x="209005" y="52251"/>
                  </a:cubicBezTo>
                  <a:lnTo>
                    <a:pt x="182880" y="34834"/>
                  </a:lnTo>
                  <a:cubicBezTo>
                    <a:pt x="179977" y="26125"/>
                    <a:pt x="180662" y="15199"/>
                    <a:pt x="174171" y="8708"/>
                  </a:cubicBezTo>
                  <a:cubicBezTo>
                    <a:pt x="167680" y="2217"/>
                    <a:pt x="157225" y="0"/>
                    <a:pt x="148045" y="0"/>
                  </a:cubicBezTo>
                  <a:cubicBezTo>
                    <a:pt x="121759" y="0"/>
                    <a:pt x="95794" y="5805"/>
                    <a:pt x="69668" y="8708"/>
                  </a:cubicBezTo>
                  <a:cubicBezTo>
                    <a:pt x="42277" y="17839"/>
                    <a:pt x="36056" y="15585"/>
                    <a:pt x="17417" y="43543"/>
                  </a:cubicBezTo>
                  <a:cubicBezTo>
                    <a:pt x="12325" y="51181"/>
                    <a:pt x="2903" y="72571"/>
                    <a:pt x="0" y="78377"/>
                  </a:cubicBezTo>
                  <a:close/>
                </a:path>
              </a:pathLst>
            </a:cu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6611341" y="4182416"/>
              <a:ext cx="228600" cy="1754326"/>
            </a:xfrm>
            <a:prstGeom prst="rect">
              <a:avLst/>
            </a:prstGeom>
            <a:noFill/>
          </p:spPr>
          <p:txBody>
            <a:bodyPr wrap="square" rtlCol="0">
              <a:spAutoFit/>
            </a:bodyPr>
            <a:lstStyle/>
            <a:p>
              <a:r>
                <a:rPr lang="en-US" dirty="0"/>
                <a:t>Joseph</a:t>
              </a:r>
            </a:p>
          </p:txBody>
        </p:sp>
      </p:grpSp>
    </p:spTree>
    <p:extLst>
      <p:ext uri="{BB962C8B-B14F-4D97-AF65-F5344CB8AC3E}">
        <p14:creationId xmlns:p14="http://schemas.microsoft.com/office/powerpoint/2010/main" val="143399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526"/>
            <a:ext cx="2716040" cy="369332"/>
          </a:xfrm>
          <a:prstGeom prst="rect">
            <a:avLst/>
          </a:prstGeom>
          <a:noFill/>
        </p:spPr>
        <p:txBody>
          <a:bodyPr wrap="square" rtlCol="0">
            <a:spAutoFit/>
          </a:bodyPr>
          <a:lstStyle/>
          <a:p>
            <a:r>
              <a:rPr lang="en-US" dirty="0">
                <a:solidFill>
                  <a:schemeClr val="bg1"/>
                </a:solidFill>
              </a:rPr>
              <a:t>Ezekiel 37:15-16</a:t>
            </a:r>
          </a:p>
        </p:txBody>
      </p:sp>
      <p:sp>
        <p:nvSpPr>
          <p:cNvPr id="6" name="TextBox 5"/>
          <p:cNvSpPr txBox="1"/>
          <p:nvPr/>
        </p:nvSpPr>
        <p:spPr>
          <a:xfrm>
            <a:off x="108641" y="-20778"/>
            <a:ext cx="12192000" cy="830997"/>
          </a:xfrm>
          <a:prstGeom prst="rect">
            <a:avLst/>
          </a:prstGeom>
          <a:noFill/>
        </p:spPr>
        <p:txBody>
          <a:bodyPr wrap="square" rtlCol="0">
            <a:spAutoFit/>
          </a:bodyPr>
          <a:lstStyle/>
          <a:p>
            <a:pPr algn="ctr"/>
            <a:r>
              <a:rPr lang="en-US" sz="4800" dirty="0">
                <a:solidFill>
                  <a:schemeClr val="bg1"/>
                </a:solidFill>
                <a:latin typeface="Trebuchet MS" panose="020B0603020202020204" pitchFamily="34" charset="0"/>
              </a:rPr>
              <a:t>The Sticks</a:t>
            </a:r>
          </a:p>
        </p:txBody>
      </p:sp>
      <p:sp>
        <p:nvSpPr>
          <p:cNvPr id="2" name="Rectangle 1"/>
          <p:cNvSpPr/>
          <p:nvPr/>
        </p:nvSpPr>
        <p:spPr>
          <a:xfrm>
            <a:off x="3051018" y="735689"/>
            <a:ext cx="7088863" cy="369332"/>
          </a:xfrm>
          <a:prstGeom prst="rect">
            <a:avLst/>
          </a:prstGeom>
        </p:spPr>
        <p:txBody>
          <a:bodyPr wrap="square">
            <a:spAutoFit/>
          </a:bodyPr>
          <a:lstStyle/>
          <a:p>
            <a:pPr fontAlgn="base"/>
            <a:r>
              <a:rPr lang="en-US" dirty="0">
                <a:solidFill>
                  <a:schemeClr val="bg1"/>
                </a:solidFill>
              </a:rPr>
              <a:t>Wooden tablets or to scrolls, which anciently were rolled around sticks </a:t>
            </a:r>
            <a:endParaRPr lang="en-US" b="0" i="0" dirty="0">
              <a:solidFill>
                <a:schemeClr val="bg1"/>
              </a:solidFill>
              <a:effectLst/>
              <a:latin typeface="Calibri" panose="020F0502020204030204" pitchFamily="34" charset="0"/>
            </a:endParaRPr>
          </a:p>
        </p:txBody>
      </p:sp>
      <p:sp>
        <p:nvSpPr>
          <p:cNvPr id="3" name="Rectangle 2"/>
          <p:cNvSpPr/>
          <p:nvPr/>
        </p:nvSpPr>
        <p:spPr>
          <a:xfrm>
            <a:off x="1507517" y="4643899"/>
            <a:ext cx="10055382" cy="2031325"/>
          </a:xfrm>
          <a:prstGeom prst="rect">
            <a:avLst/>
          </a:prstGeom>
        </p:spPr>
        <p:txBody>
          <a:bodyPr wrap="square">
            <a:spAutoFit/>
          </a:bodyPr>
          <a:lstStyle/>
          <a:p>
            <a:pPr fontAlgn="base"/>
            <a:r>
              <a:rPr lang="en-US" dirty="0">
                <a:solidFill>
                  <a:schemeClr val="bg1"/>
                </a:solidFill>
              </a:rPr>
              <a:t>The revelations of Jesus Christ... are recorded not only in the Bible, or on the stick of Judah, but also in the Book of Mormon, or stick of Joseph in the hands of Ephraim, as well as in the New Testament, and those revelations of modern date as those of ancient time, have been sealed with the blood of him who brought them forth, and this testimony therefore is in force to all the world. The Lord is not trifling with this generation, neither is he trifling with the Saints or with the world of mankind. During the last 48 years the Gospel has been preached to this generation, and this work will continue preaching to the Gentiles, until the Lord directs otherwise. (5)</a:t>
            </a:r>
          </a:p>
        </p:txBody>
      </p:sp>
      <p:pic>
        <p:nvPicPr>
          <p:cNvPr id="10246" name="Picture 6" descr="https://politicalconnection.files.wordpress.com/2013/04/papyrus_scro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607" y="1236543"/>
            <a:ext cx="4104994" cy="307874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5069878" y="1638339"/>
            <a:ext cx="3542988" cy="2638006"/>
            <a:chOff x="4823955" y="1545908"/>
            <a:chExt cx="3542988" cy="2638006"/>
          </a:xfrm>
        </p:grpSpPr>
        <p:pic>
          <p:nvPicPr>
            <p:cNvPr id="10248" name="Picture 8" descr="http://i.dailymail.co.uk/i/pix/2011/03/30/article-1371290-0B63F05200000578-171_634x43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3955" y="1545908"/>
              <a:ext cx="3542988" cy="24141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525254" y="3906915"/>
              <a:ext cx="2716040" cy="276999"/>
            </a:xfrm>
            <a:prstGeom prst="rect">
              <a:avLst/>
            </a:prstGeom>
            <a:noFill/>
          </p:spPr>
          <p:txBody>
            <a:bodyPr wrap="square" rtlCol="0">
              <a:spAutoFit/>
            </a:bodyPr>
            <a:lstStyle/>
            <a:p>
              <a:r>
                <a:rPr lang="en-US" sz="1200" dirty="0">
                  <a:solidFill>
                    <a:schemeClr val="bg1"/>
                  </a:solidFill>
                </a:rPr>
                <a:t>Found Near Jordon</a:t>
              </a:r>
            </a:p>
          </p:txBody>
        </p:sp>
      </p:grpSp>
      <p:grpSp>
        <p:nvGrpSpPr>
          <p:cNvPr id="8" name="Group 7"/>
          <p:cNvGrpSpPr/>
          <p:nvPr/>
        </p:nvGrpSpPr>
        <p:grpSpPr>
          <a:xfrm>
            <a:off x="9695099" y="168297"/>
            <a:ext cx="2716040" cy="1350174"/>
            <a:chOff x="9695099" y="168297"/>
            <a:chExt cx="2716040" cy="1350174"/>
          </a:xfrm>
        </p:grpSpPr>
        <p:pic>
          <p:nvPicPr>
            <p:cNvPr id="10250" name="Picture 10" descr="http://stepbystep.alancminer.com/helper/Generate/02%201N3.3%20copper%20scroll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63613" y="168297"/>
              <a:ext cx="1406305" cy="97503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9695099" y="1056806"/>
              <a:ext cx="2716040" cy="461665"/>
            </a:xfrm>
            <a:prstGeom prst="rect">
              <a:avLst/>
            </a:prstGeom>
            <a:noFill/>
          </p:spPr>
          <p:txBody>
            <a:bodyPr wrap="square" rtlCol="0">
              <a:spAutoFit/>
            </a:bodyPr>
            <a:lstStyle/>
            <a:p>
              <a:r>
                <a:rPr lang="en-US" sz="1200" dirty="0">
                  <a:solidFill>
                    <a:schemeClr val="bg1"/>
                  </a:solidFill>
                </a:rPr>
                <a:t>Copper Scrolls-found in Jewish and Christian apocryphal writings.</a:t>
              </a:r>
            </a:p>
          </p:txBody>
        </p:sp>
      </p:grpSp>
      <p:pic>
        <p:nvPicPr>
          <p:cNvPr id="10252" name="Picture 12" descr="parchment scro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82139" y="1552290"/>
            <a:ext cx="22860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80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8641" y="-20778"/>
            <a:ext cx="12192000" cy="830997"/>
          </a:xfrm>
          <a:prstGeom prst="rect">
            <a:avLst/>
          </a:prstGeom>
          <a:noFill/>
        </p:spPr>
        <p:txBody>
          <a:bodyPr wrap="square" rtlCol="0">
            <a:spAutoFit/>
          </a:bodyPr>
          <a:lstStyle/>
          <a:p>
            <a:pPr algn="ctr"/>
            <a:r>
              <a:rPr lang="en-US" sz="4800" dirty="0">
                <a:solidFill>
                  <a:schemeClr val="bg1"/>
                </a:solidFill>
                <a:latin typeface="Trebuchet MS" panose="020B0603020202020204" pitchFamily="34" charset="0"/>
              </a:rPr>
              <a:t>Doctrinal Mastery</a:t>
            </a:r>
          </a:p>
        </p:txBody>
      </p:sp>
      <p:sp>
        <p:nvSpPr>
          <p:cNvPr id="3" name="Rectangle 2"/>
          <p:cNvSpPr/>
          <p:nvPr/>
        </p:nvSpPr>
        <p:spPr>
          <a:xfrm>
            <a:off x="6204641" y="986299"/>
            <a:ext cx="5017244" cy="5632311"/>
          </a:xfrm>
          <a:prstGeom prst="rect">
            <a:avLst/>
          </a:prstGeom>
        </p:spPr>
        <p:txBody>
          <a:bodyPr wrap="square">
            <a:spAutoFit/>
          </a:bodyPr>
          <a:lstStyle/>
          <a:p>
            <a:pPr fontAlgn="base"/>
            <a:r>
              <a:rPr lang="en-US" sz="2400" dirty="0">
                <a:solidFill>
                  <a:schemeClr val="bg1"/>
                </a:solidFill>
              </a:rPr>
              <a:t>The word of the </a:t>
            </a:r>
            <a:r>
              <a:rPr lang="en-US" sz="2400" cap="small" dirty="0">
                <a:solidFill>
                  <a:schemeClr val="bg1"/>
                </a:solidFill>
              </a:rPr>
              <a:t>Lord</a:t>
            </a:r>
            <a:r>
              <a:rPr lang="en-US" sz="2400" dirty="0">
                <a:solidFill>
                  <a:schemeClr val="bg1"/>
                </a:solidFill>
              </a:rPr>
              <a:t> came again unto me, saying,</a:t>
            </a:r>
          </a:p>
          <a:p>
            <a:pPr fontAlgn="base"/>
            <a:endParaRPr lang="en-US" sz="2400" dirty="0">
              <a:solidFill>
                <a:schemeClr val="bg1"/>
              </a:solidFill>
            </a:endParaRPr>
          </a:p>
          <a:p>
            <a:pPr fontAlgn="base"/>
            <a:r>
              <a:rPr lang="en-US" sz="2400" dirty="0">
                <a:solidFill>
                  <a:schemeClr val="bg1"/>
                </a:solidFill>
              </a:rPr>
              <a:t>Moreover, thou son of man, take thee one stick, and write upon it, For Judah, and for the children of Israel his companions: then take another stick, and write upon it, For Joseph, the stick of Ephraim, and </a:t>
            </a:r>
            <a:r>
              <a:rPr lang="en-US" sz="2400" i="1" dirty="0">
                <a:solidFill>
                  <a:schemeClr val="bg1"/>
                </a:solidFill>
              </a:rPr>
              <a:t>for</a:t>
            </a:r>
            <a:r>
              <a:rPr lang="en-US" sz="2400" dirty="0">
                <a:solidFill>
                  <a:schemeClr val="bg1"/>
                </a:solidFill>
              </a:rPr>
              <a:t> all the house of Israel his companions:</a:t>
            </a:r>
          </a:p>
          <a:p>
            <a:pPr fontAlgn="base"/>
            <a:endParaRPr lang="en-US" sz="2400" dirty="0">
              <a:solidFill>
                <a:schemeClr val="bg1"/>
              </a:solidFill>
            </a:endParaRPr>
          </a:p>
          <a:p>
            <a:pPr fontAlgn="base"/>
            <a:endParaRPr lang="en-US" sz="2400" dirty="0">
              <a:solidFill>
                <a:schemeClr val="bg1"/>
              </a:solidFill>
            </a:endParaRPr>
          </a:p>
          <a:p>
            <a:pPr fontAlgn="base"/>
            <a:r>
              <a:rPr lang="en-US" sz="2400" dirty="0">
                <a:solidFill>
                  <a:schemeClr val="bg1"/>
                </a:solidFill>
              </a:rPr>
              <a:t>And join them one to another into one stick; and they shall become one in thine hand.</a:t>
            </a:r>
          </a:p>
        </p:txBody>
      </p:sp>
      <p:grpSp>
        <p:nvGrpSpPr>
          <p:cNvPr id="15" name="Group 14"/>
          <p:cNvGrpSpPr/>
          <p:nvPr/>
        </p:nvGrpSpPr>
        <p:grpSpPr>
          <a:xfrm>
            <a:off x="917207" y="1611000"/>
            <a:ext cx="2979879" cy="3770972"/>
            <a:chOff x="2819400" y="3657600"/>
            <a:chExt cx="1447800" cy="2121932"/>
          </a:xfrm>
        </p:grpSpPr>
        <p:sp>
          <p:nvSpPr>
            <p:cNvPr id="17" name="TextBox 16"/>
            <p:cNvSpPr txBox="1"/>
            <p:nvPr/>
          </p:nvSpPr>
          <p:spPr>
            <a:xfrm>
              <a:off x="3869621" y="5410200"/>
              <a:ext cx="184731" cy="369332"/>
            </a:xfrm>
            <a:prstGeom prst="rect">
              <a:avLst/>
            </a:prstGeom>
            <a:noFill/>
          </p:spPr>
          <p:txBody>
            <a:bodyPr wrap="none" rtlCol="0">
              <a:spAutoFit/>
            </a:bodyPr>
            <a:lstStyle/>
            <a:p>
              <a:pPr algn="ctr"/>
              <a:endParaRPr lang="en-US" dirty="0">
                <a:latin typeface="Comic Sans MS" pitchFamily="66" charset="0"/>
              </a:endParaRPr>
            </a:p>
          </p:txBody>
        </p:sp>
        <p:sp>
          <p:nvSpPr>
            <p:cNvPr id="18" name="Rectangle 17"/>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Ezekiel 37:15-17</a:t>
              </a:r>
            </a:p>
          </p:txBody>
        </p:sp>
        <p:sp>
          <p:nvSpPr>
            <p:cNvPr id="21" name="Rectangle 20"/>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ight Arrow 6"/>
          <p:cNvSpPr/>
          <p:nvPr/>
        </p:nvSpPr>
        <p:spPr>
          <a:xfrm>
            <a:off x="4209861" y="2580238"/>
            <a:ext cx="1611517" cy="1222217"/>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6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500" fill="hold"/>
                                        <p:tgtEl>
                                          <p:spTgt spid="15"/>
                                        </p:tgtEl>
                                        <p:attrNameLst>
                                          <p:attrName>ppt_x</p:attrName>
                                        </p:attrNameLst>
                                      </p:cBhvr>
                                      <p:tavLst>
                                        <p:tav tm="0">
                                          <p:val>
                                            <p:strVal val="0-#ppt_w/2"/>
                                          </p:val>
                                        </p:tav>
                                        <p:tav tm="100000">
                                          <p:val>
                                            <p:strVal val="#ppt_x"/>
                                          </p:val>
                                        </p:tav>
                                      </p:tavLst>
                                    </p:anim>
                                    <p:anim calcmode="lin" valueType="num">
                                      <p:cBhvr additive="base">
                                        <p:cTn id="8" dur="1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500" fill="hold"/>
                                        <p:tgtEl>
                                          <p:spTgt spid="7"/>
                                        </p:tgtEl>
                                        <p:attrNameLst>
                                          <p:attrName>ppt_x</p:attrName>
                                        </p:attrNameLst>
                                      </p:cBhvr>
                                      <p:tavLst>
                                        <p:tav tm="0">
                                          <p:val>
                                            <p:strVal val="0-#ppt_w/2"/>
                                          </p:val>
                                        </p:tav>
                                        <p:tav tm="100000">
                                          <p:val>
                                            <p:strVal val="#ppt_x"/>
                                          </p:val>
                                        </p:tav>
                                      </p:tavLst>
                                    </p:anim>
                                    <p:anim calcmode="lin" valueType="num">
                                      <p:cBhvr additive="base">
                                        <p:cTn id="12" dur="1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500" fill="hold"/>
                                        <p:tgtEl>
                                          <p:spTgt spid="3"/>
                                        </p:tgtEl>
                                        <p:attrNameLst>
                                          <p:attrName>ppt_x</p:attrName>
                                        </p:attrNameLst>
                                      </p:cBhvr>
                                      <p:tavLst>
                                        <p:tav tm="0">
                                          <p:val>
                                            <p:strVal val="0-#ppt_w/2"/>
                                          </p:val>
                                        </p:tav>
                                        <p:tav tm="100000">
                                          <p:val>
                                            <p:strVal val="#ppt_x"/>
                                          </p:val>
                                        </p:tav>
                                      </p:tavLst>
                                    </p:anim>
                                    <p:anim calcmode="lin" valueType="num">
                                      <p:cBhvr additive="base">
                                        <p:cTn id="16" dur="1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526"/>
            <a:ext cx="2716040" cy="369332"/>
          </a:xfrm>
          <a:prstGeom prst="rect">
            <a:avLst/>
          </a:prstGeom>
          <a:noFill/>
        </p:spPr>
        <p:txBody>
          <a:bodyPr wrap="square" rtlCol="0">
            <a:spAutoFit/>
          </a:bodyPr>
          <a:lstStyle/>
          <a:p>
            <a:r>
              <a:rPr lang="en-US" dirty="0">
                <a:solidFill>
                  <a:schemeClr val="bg1"/>
                </a:solidFill>
              </a:rPr>
              <a:t>Ezekiel 37:19</a:t>
            </a:r>
          </a:p>
        </p:txBody>
      </p:sp>
      <p:sp>
        <p:nvSpPr>
          <p:cNvPr id="6" name="TextBox 5"/>
          <p:cNvSpPr txBox="1"/>
          <p:nvPr/>
        </p:nvSpPr>
        <p:spPr>
          <a:xfrm>
            <a:off x="7950624" y="450930"/>
            <a:ext cx="3739082" cy="1569660"/>
          </a:xfrm>
          <a:prstGeom prst="rect">
            <a:avLst/>
          </a:prstGeom>
          <a:noFill/>
        </p:spPr>
        <p:txBody>
          <a:bodyPr wrap="square" rtlCol="0">
            <a:spAutoFit/>
          </a:bodyPr>
          <a:lstStyle/>
          <a:p>
            <a:pPr algn="ctr"/>
            <a:r>
              <a:rPr lang="en-US" sz="4800" dirty="0">
                <a:solidFill>
                  <a:schemeClr val="bg1"/>
                </a:solidFill>
                <a:latin typeface="Trebuchet MS" panose="020B0603020202020204" pitchFamily="34" charset="0"/>
              </a:rPr>
              <a:t>The Stick of Judah</a:t>
            </a:r>
          </a:p>
        </p:txBody>
      </p:sp>
      <p:sp>
        <p:nvSpPr>
          <p:cNvPr id="3" name="Rectangle 2"/>
          <p:cNvSpPr/>
          <p:nvPr/>
        </p:nvSpPr>
        <p:spPr>
          <a:xfrm>
            <a:off x="8851903" y="5209930"/>
            <a:ext cx="2655682" cy="1200329"/>
          </a:xfrm>
          <a:prstGeom prst="rect">
            <a:avLst/>
          </a:prstGeom>
        </p:spPr>
        <p:txBody>
          <a:bodyPr wrap="square">
            <a:spAutoFit/>
          </a:bodyPr>
          <a:lstStyle/>
          <a:p>
            <a:pPr fontAlgn="base"/>
            <a:r>
              <a:rPr lang="en-US" dirty="0">
                <a:solidFill>
                  <a:schemeClr val="bg1"/>
                </a:solidFill>
              </a:rPr>
              <a:t>Bible was preserved primarily through the Jews, many of whom were of the tribe of Judah</a:t>
            </a:r>
          </a:p>
        </p:txBody>
      </p:sp>
      <p:pic>
        <p:nvPicPr>
          <p:cNvPr id="10252" name="Picture 12" descr="parchment scro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461" y="2130465"/>
            <a:ext cx="2286000" cy="304800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60920" y="395013"/>
            <a:ext cx="3739082" cy="1569660"/>
          </a:xfrm>
          <a:prstGeom prst="rect">
            <a:avLst/>
          </a:prstGeom>
          <a:noFill/>
        </p:spPr>
        <p:txBody>
          <a:bodyPr wrap="square" rtlCol="0">
            <a:spAutoFit/>
          </a:bodyPr>
          <a:lstStyle/>
          <a:p>
            <a:pPr algn="ctr"/>
            <a:r>
              <a:rPr lang="en-US" sz="4800" dirty="0">
                <a:solidFill>
                  <a:schemeClr val="bg1"/>
                </a:solidFill>
                <a:latin typeface="Trebuchet MS" panose="020B0603020202020204" pitchFamily="34" charset="0"/>
              </a:rPr>
              <a:t>The Stick of Joseph</a:t>
            </a:r>
          </a:p>
        </p:txBody>
      </p:sp>
      <p:sp>
        <p:nvSpPr>
          <p:cNvPr id="17" name="Rectangle 16"/>
          <p:cNvSpPr/>
          <p:nvPr/>
        </p:nvSpPr>
        <p:spPr>
          <a:xfrm>
            <a:off x="360920" y="5233331"/>
            <a:ext cx="3796420" cy="1200329"/>
          </a:xfrm>
          <a:prstGeom prst="rect">
            <a:avLst/>
          </a:prstGeom>
        </p:spPr>
        <p:txBody>
          <a:bodyPr wrap="square">
            <a:spAutoFit/>
          </a:bodyPr>
          <a:lstStyle/>
          <a:p>
            <a:pPr fontAlgn="base"/>
            <a:r>
              <a:rPr lang="en-US" dirty="0">
                <a:solidFill>
                  <a:schemeClr val="bg1"/>
                </a:solidFill>
              </a:rPr>
              <a:t>The records of Lehi and his descendants from the tribe of Joseph were preserved and obtained in the latter-days—The Book of Mormon</a:t>
            </a:r>
          </a:p>
        </p:txBody>
      </p:sp>
      <p:pic>
        <p:nvPicPr>
          <p:cNvPr id="18" name="Picture 10" descr="http://lh4.ggpht.com/_5ID85IJ_R3o/TGXE3mJg2RI/AAAAAAAAI14/OCLiRFZ-5wE/s1600/Zefad%20-%202006-06-26%20-%202006-06-28_31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6778" y="2278523"/>
            <a:ext cx="3390680" cy="254301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http://mormonbible.org/files/2012/06/mormon-bible-boo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191" y="334247"/>
            <a:ext cx="3093140" cy="3856783"/>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p:cNvGrpSpPr/>
          <p:nvPr/>
        </p:nvGrpSpPr>
        <p:grpSpPr>
          <a:xfrm>
            <a:off x="4157340" y="4222492"/>
            <a:ext cx="3505068" cy="2501531"/>
            <a:chOff x="228600" y="381000"/>
            <a:chExt cx="3505068" cy="2501531"/>
          </a:xfrm>
        </p:grpSpPr>
        <p:grpSp>
          <p:nvGrpSpPr>
            <p:cNvPr id="20" name="Group 19"/>
            <p:cNvGrpSpPr/>
            <p:nvPr/>
          </p:nvGrpSpPr>
          <p:grpSpPr>
            <a:xfrm>
              <a:off x="228600" y="381000"/>
              <a:ext cx="3505068" cy="2501531"/>
              <a:chOff x="534986" y="381000"/>
              <a:chExt cx="2637111" cy="2501531"/>
            </a:xfrm>
          </p:grpSpPr>
          <p:sp>
            <p:nvSpPr>
              <p:cNvPr id="22" name="Rectangle 21"/>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534986" y="384805"/>
                <a:ext cx="457200" cy="2497726"/>
                <a:chOff x="533400" y="381000"/>
                <a:chExt cx="457200" cy="2497726"/>
              </a:xfrm>
            </p:grpSpPr>
            <p:sp>
              <p:nvSpPr>
                <p:cNvPr id="29" name="Oval 2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le 2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2714897" y="381000"/>
                <a:ext cx="457200" cy="2497726"/>
                <a:chOff x="2714897" y="457200"/>
                <a:chExt cx="457200" cy="2497726"/>
              </a:xfrm>
            </p:grpSpPr>
            <p:sp>
              <p:nvSpPr>
                <p:cNvPr id="25" name="Oval 2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 name="Rectangle 20"/>
            <p:cNvSpPr/>
            <p:nvPr/>
          </p:nvSpPr>
          <p:spPr>
            <a:xfrm>
              <a:off x="797757" y="1027257"/>
              <a:ext cx="2349009" cy="1323439"/>
            </a:xfrm>
            <a:prstGeom prst="rect">
              <a:avLst/>
            </a:prstGeom>
          </p:spPr>
          <p:txBody>
            <a:bodyPr wrap="square">
              <a:spAutoFit/>
            </a:bodyPr>
            <a:lstStyle/>
            <a:p>
              <a:pPr algn="ctr"/>
              <a:r>
                <a:rPr lang="en-US" sz="1600" b="1" dirty="0"/>
                <a:t>The Bible and the Book of Mormon come together as witnesses that Jesus Christ is our Savior</a:t>
              </a:r>
              <a:endParaRPr lang="en-US" sz="1600" i="1" dirty="0"/>
            </a:p>
          </p:txBody>
        </p:sp>
      </p:grpSp>
    </p:spTree>
    <p:extLst>
      <p:ext uri="{BB962C8B-B14F-4D97-AF65-F5344CB8AC3E}">
        <p14:creationId xmlns:p14="http://schemas.microsoft.com/office/powerpoint/2010/main" val="336685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Vertical)">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1266"/>
                                        </p:tgtEl>
                                        <p:attrNameLst>
                                          <p:attrName>style.visibility</p:attrName>
                                        </p:attrNameLst>
                                      </p:cBhvr>
                                      <p:to>
                                        <p:strVal val="visible"/>
                                      </p:to>
                                    </p:set>
                                    <p:animEffect transition="in" filter="fade">
                                      <p:cBhvr>
                                        <p:cTn id="10"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12618" y="458956"/>
            <a:ext cx="6096000" cy="5940088"/>
          </a:xfrm>
          <a:prstGeom prst="rect">
            <a:avLst/>
          </a:prstGeom>
        </p:spPr>
        <p:txBody>
          <a:bodyPr>
            <a:spAutoFit/>
          </a:bodyPr>
          <a:lstStyle/>
          <a:p>
            <a:pPr fontAlgn="base"/>
            <a:r>
              <a:rPr lang="en-US" sz="2000" dirty="0">
                <a:solidFill>
                  <a:schemeClr val="bg1"/>
                </a:solidFill>
              </a:rPr>
              <a:t>“The stick or record of Judah … and the stick or record of Ephraim … are now woven together in such a way that as you pore over one you are drawn to the other; as you learn from one you are enlightened by the other. They are indeed one in our hands. Ezekiel’s prophecy now stands fulfilled.</a:t>
            </a:r>
          </a:p>
          <a:p>
            <a:pPr fontAlgn="base"/>
            <a:endParaRPr lang="en-US" sz="2000" dirty="0">
              <a:solidFill>
                <a:schemeClr val="bg1"/>
              </a:solidFill>
            </a:endParaRPr>
          </a:p>
          <a:p>
            <a:pPr fontAlgn="base"/>
            <a:r>
              <a:rPr lang="en-US" sz="2000" dirty="0">
                <a:solidFill>
                  <a:schemeClr val="bg1"/>
                </a:solidFill>
              </a:rPr>
              <a:t>“With the passing of years, these scriptures will produce successive generations of faithful Christians who know the Lord Jesus Christ and are disposed to obey His will. …</a:t>
            </a:r>
          </a:p>
          <a:p>
            <a:pPr fontAlgn="base"/>
            <a:endParaRPr lang="en-US" sz="2000" dirty="0">
              <a:solidFill>
                <a:schemeClr val="bg1"/>
              </a:solidFill>
            </a:endParaRPr>
          </a:p>
          <a:p>
            <a:pPr fontAlgn="base"/>
            <a:r>
              <a:rPr lang="en-US" sz="2000" dirty="0">
                <a:solidFill>
                  <a:schemeClr val="bg1"/>
                </a:solidFill>
              </a:rPr>
              <a:t>“… The revelations will be opened to them as to no other in the history of the world. Into their hands now are placed the sticks of Joseph and of Judah. </a:t>
            </a:r>
          </a:p>
          <a:p>
            <a:pPr fontAlgn="base"/>
            <a:endParaRPr lang="en-US" sz="2000" dirty="0">
              <a:solidFill>
                <a:schemeClr val="bg1"/>
              </a:solidFill>
            </a:endParaRPr>
          </a:p>
          <a:p>
            <a:pPr fontAlgn="base"/>
            <a:r>
              <a:rPr lang="en-US" sz="2000" dirty="0">
                <a:solidFill>
                  <a:schemeClr val="bg1"/>
                </a:solidFill>
              </a:rPr>
              <a:t>They will develop a gospel scholarship beyond that which their forebears could achieve. They will have the testimony that Jesus is the Christ and be competent to proclaim Him and to defend Him.” (6)</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6322" y="1499009"/>
            <a:ext cx="3018906" cy="3762479"/>
          </a:xfrm>
          <a:prstGeom prst="rect">
            <a:avLst/>
          </a:prstGeom>
        </p:spPr>
      </p:pic>
    </p:spTree>
    <p:extLst>
      <p:ext uri="{BB962C8B-B14F-4D97-AF65-F5344CB8AC3E}">
        <p14:creationId xmlns:p14="http://schemas.microsoft.com/office/powerpoint/2010/main" val="353457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526"/>
            <a:ext cx="2716040" cy="369332"/>
          </a:xfrm>
          <a:prstGeom prst="rect">
            <a:avLst/>
          </a:prstGeom>
          <a:noFill/>
        </p:spPr>
        <p:txBody>
          <a:bodyPr wrap="square" rtlCol="0">
            <a:spAutoFit/>
          </a:bodyPr>
          <a:lstStyle/>
          <a:p>
            <a:r>
              <a:rPr lang="en-US" dirty="0">
                <a:solidFill>
                  <a:schemeClr val="bg1"/>
                </a:solidFill>
              </a:rPr>
              <a:t>Ezekiel 37:26</a:t>
            </a:r>
          </a:p>
        </p:txBody>
      </p:sp>
      <p:sp>
        <p:nvSpPr>
          <p:cNvPr id="6" name="TextBox 5"/>
          <p:cNvSpPr txBox="1"/>
          <p:nvPr/>
        </p:nvSpPr>
        <p:spPr>
          <a:xfrm>
            <a:off x="108641" y="-20778"/>
            <a:ext cx="12192000" cy="830997"/>
          </a:xfrm>
          <a:prstGeom prst="rect">
            <a:avLst/>
          </a:prstGeom>
          <a:noFill/>
        </p:spPr>
        <p:txBody>
          <a:bodyPr wrap="square" rtlCol="0">
            <a:spAutoFit/>
          </a:bodyPr>
          <a:lstStyle/>
          <a:p>
            <a:pPr algn="ctr"/>
            <a:r>
              <a:rPr lang="en-US" sz="4800" dirty="0">
                <a:solidFill>
                  <a:schemeClr val="bg1"/>
                </a:solidFill>
                <a:latin typeface="Trebuchet MS" panose="020B0603020202020204" pitchFamily="34" charset="0"/>
              </a:rPr>
              <a:t>The Sanctuary</a:t>
            </a:r>
          </a:p>
        </p:txBody>
      </p:sp>
      <p:sp>
        <p:nvSpPr>
          <p:cNvPr id="2" name="Rectangle 1"/>
          <p:cNvSpPr/>
          <p:nvPr/>
        </p:nvSpPr>
        <p:spPr>
          <a:xfrm>
            <a:off x="527055" y="1078077"/>
            <a:ext cx="6096000" cy="1938992"/>
          </a:xfrm>
          <a:prstGeom prst="rect">
            <a:avLst/>
          </a:prstGeom>
        </p:spPr>
        <p:txBody>
          <a:bodyPr>
            <a:spAutoFit/>
          </a:bodyPr>
          <a:lstStyle/>
          <a:p>
            <a:pPr fontAlgn="base"/>
            <a:r>
              <a:rPr lang="en-US" sz="2400" dirty="0">
                <a:solidFill>
                  <a:schemeClr val="bg1"/>
                </a:solidFill>
              </a:rPr>
              <a:t>The holy sanctuary or temple that would be part of the great reunification of Israel. Soon after this vision, Ezekiel received a detailed vision of what the new temple in Jerusalem would be like (see Ezekiel 40–48). (1)</a:t>
            </a:r>
            <a:endParaRPr lang="en-US" sz="2400" dirty="0">
              <a:solidFill>
                <a:schemeClr val="bg1"/>
              </a:solidFill>
              <a:latin typeface="Calibri" panose="020F0502020204030204" pitchFamily="34" charset="0"/>
            </a:endParaRPr>
          </a:p>
        </p:txBody>
      </p:sp>
      <p:sp>
        <p:nvSpPr>
          <p:cNvPr id="3" name="Rectangle 2"/>
          <p:cNvSpPr/>
          <p:nvPr/>
        </p:nvSpPr>
        <p:spPr>
          <a:xfrm>
            <a:off x="5614554" y="4193403"/>
            <a:ext cx="6096000" cy="1938992"/>
          </a:xfrm>
          <a:prstGeom prst="rect">
            <a:avLst/>
          </a:prstGeom>
        </p:spPr>
        <p:txBody>
          <a:bodyPr>
            <a:spAutoFit/>
          </a:bodyPr>
          <a:lstStyle/>
          <a:p>
            <a:pPr fontAlgn="base"/>
            <a:r>
              <a:rPr lang="en-US" sz="2400" dirty="0">
                <a:solidFill>
                  <a:schemeClr val="bg1"/>
                </a:solidFill>
              </a:rPr>
              <a:t>“Ezekiel predicted the building of a temple in Jerusalem which will be used for ordinance work after the gathering of Israel from their long dispersion and when they are cleansed from their transgressions.” (7)</a:t>
            </a:r>
            <a:endParaRPr lang="en-US" sz="2400" dirty="0">
              <a:solidFill>
                <a:schemeClr val="bg1"/>
              </a:solidFill>
              <a:latin typeface="Calibri" panose="020F0502020204030204" pitchFamily="34" charset="0"/>
            </a:endParaRPr>
          </a:p>
        </p:txBody>
      </p:sp>
      <p:pic>
        <p:nvPicPr>
          <p:cNvPr id="13314" name="Picture 2" descr="https://i.ytimg.com/vi/875azd4PJyg/hqdefault.jpg"/>
          <p:cNvPicPr>
            <a:picLocks noChangeAspect="1" noChangeArrowheads="1"/>
          </p:cNvPicPr>
          <p:nvPr/>
        </p:nvPicPr>
        <p:blipFill rotWithShape="1">
          <a:blip r:embed="rId3">
            <a:extLst>
              <a:ext uri="{28A0092B-C50C-407E-A947-70E740481C1C}">
                <a14:useLocalDpi xmlns:a14="http://schemas.microsoft.com/office/drawing/2010/main" val="0"/>
              </a:ext>
            </a:extLst>
          </a:blip>
          <a:srcRect l="-2" t="20738" r="316" b="18353"/>
          <a:stretch/>
        </p:blipFill>
        <p:spPr bwMode="auto">
          <a:xfrm>
            <a:off x="6339570" y="1340427"/>
            <a:ext cx="5215122" cy="23899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568" y="3439420"/>
            <a:ext cx="4828032" cy="2639568"/>
          </a:xfrm>
          <a:prstGeom prst="rect">
            <a:avLst/>
          </a:prstGeom>
        </p:spPr>
      </p:pic>
    </p:spTree>
    <p:extLst>
      <p:ext uri="{BB962C8B-B14F-4D97-AF65-F5344CB8AC3E}">
        <p14:creationId xmlns:p14="http://schemas.microsoft.com/office/powerpoint/2010/main" val="403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526"/>
            <a:ext cx="2716040" cy="369332"/>
          </a:xfrm>
          <a:prstGeom prst="rect">
            <a:avLst/>
          </a:prstGeom>
          <a:noFill/>
        </p:spPr>
        <p:txBody>
          <a:bodyPr wrap="square" rtlCol="0">
            <a:spAutoFit/>
          </a:bodyPr>
          <a:lstStyle/>
          <a:p>
            <a:r>
              <a:rPr lang="en-US" dirty="0">
                <a:solidFill>
                  <a:schemeClr val="bg1"/>
                </a:solidFill>
              </a:rPr>
              <a:t>Ezekiel 37:21-28</a:t>
            </a:r>
          </a:p>
        </p:txBody>
      </p:sp>
      <p:sp>
        <p:nvSpPr>
          <p:cNvPr id="6" name="TextBox 5"/>
          <p:cNvSpPr txBox="1"/>
          <p:nvPr/>
        </p:nvSpPr>
        <p:spPr>
          <a:xfrm>
            <a:off x="108641" y="-20778"/>
            <a:ext cx="12192000" cy="830997"/>
          </a:xfrm>
          <a:prstGeom prst="rect">
            <a:avLst/>
          </a:prstGeom>
          <a:noFill/>
        </p:spPr>
        <p:txBody>
          <a:bodyPr wrap="square" rtlCol="0">
            <a:spAutoFit/>
          </a:bodyPr>
          <a:lstStyle/>
          <a:p>
            <a:pPr algn="ctr"/>
            <a:r>
              <a:rPr lang="en-US" sz="4800" dirty="0">
                <a:solidFill>
                  <a:schemeClr val="bg1"/>
                </a:solidFill>
                <a:latin typeface="Trebuchet MS" panose="020B0603020202020204" pitchFamily="34" charset="0"/>
              </a:rPr>
              <a:t>Union of the Sticks</a:t>
            </a:r>
          </a:p>
        </p:txBody>
      </p:sp>
      <p:pic>
        <p:nvPicPr>
          <p:cNvPr id="12290" name="Picture 2" descr="http://scrolls4all.org/scrolls/wp-content/uploads/sites/6/2014/10/Hebrew-Scrol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6451" y="2578856"/>
            <a:ext cx="6577939" cy="191845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957465" y="4621422"/>
            <a:ext cx="6096000" cy="923330"/>
          </a:xfrm>
          <a:prstGeom prst="rect">
            <a:avLst/>
          </a:prstGeom>
        </p:spPr>
        <p:txBody>
          <a:bodyPr>
            <a:spAutoFit/>
          </a:bodyPr>
          <a:lstStyle/>
          <a:p>
            <a:r>
              <a:rPr lang="en-US" dirty="0">
                <a:solidFill>
                  <a:schemeClr val="bg1"/>
                </a:solidFill>
                <a:latin typeface="Calibri" panose="020F0502020204030204" pitchFamily="34" charset="0"/>
              </a:rPr>
              <a:t>The reunited house of Israel will be led by their Shepherd and King, Jehovah. The Lord promised He would renew His covenant with the house of Israel and sanctify them.</a:t>
            </a:r>
            <a:endParaRPr lang="en-US" dirty="0">
              <a:solidFill>
                <a:schemeClr val="bg1"/>
              </a:solidFill>
            </a:endParaRPr>
          </a:p>
        </p:txBody>
      </p:sp>
      <p:sp>
        <p:nvSpPr>
          <p:cNvPr id="9" name="Rectangle 8"/>
          <p:cNvSpPr/>
          <p:nvPr/>
        </p:nvSpPr>
        <p:spPr>
          <a:xfrm>
            <a:off x="3782873" y="749666"/>
            <a:ext cx="4567597" cy="369332"/>
          </a:xfrm>
          <a:prstGeom prst="rect">
            <a:avLst/>
          </a:prstGeom>
        </p:spPr>
        <p:txBody>
          <a:bodyPr wrap="none">
            <a:spAutoFit/>
          </a:bodyPr>
          <a:lstStyle/>
          <a:p>
            <a:r>
              <a:rPr lang="en-US" dirty="0">
                <a:solidFill>
                  <a:schemeClr val="bg1"/>
                </a:solidFill>
                <a:latin typeface="Calibri" panose="020F0502020204030204" pitchFamily="34" charset="0"/>
              </a:rPr>
              <a:t>Reuniting of the kingdoms of Judah and Israel. </a:t>
            </a:r>
            <a:endParaRPr lang="en-US" dirty="0"/>
          </a:p>
        </p:txBody>
      </p:sp>
      <p:grpSp>
        <p:nvGrpSpPr>
          <p:cNvPr id="19" name="Group 120"/>
          <p:cNvGrpSpPr/>
          <p:nvPr/>
        </p:nvGrpSpPr>
        <p:grpSpPr>
          <a:xfrm>
            <a:off x="2666920" y="1381227"/>
            <a:ext cx="3156329" cy="935400"/>
            <a:chOff x="152400" y="1905000"/>
            <a:chExt cx="5142447" cy="1524000"/>
          </a:xfrm>
        </p:grpSpPr>
        <p:grpSp>
          <p:nvGrpSpPr>
            <p:cNvPr id="57" name="Group 15"/>
            <p:cNvGrpSpPr/>
            <p:nvPr/>
          </p:nvGrpSpPr>
          <p:grpSpPr>
            <a:xfrm>
              <a:off x="152400" y="1905000"/>
              <a:ext cx="646647" cy="1524000"/>
              <a:chOff x="5891782" y="1905000"/>
              <a:chExt cx="1271017" cy="3165915"/>
            </a:xfrm>
            <a:solidFill>
              <a:schemeClr val="accent6">
                <a:lumMod val="75000"/>
              </a:schemeClr>
            </a:solidFill>
          </p:grpSpPr>
          <p:sp>
            <p:nvSpPr>
              <p:cNvPr id="88" name="Oval 9"/>
              <p:cNvSpPr/>
              <p:nvPr/>
            </p:nvSpPr>
            <p:spPr>
              <a:xfrm>
                <a:off x="6019800" y="1905000"/>
                <a:ext cx="1016000" cy="1066800"/>
              </a:xfrm>
              <a:prstGeom prst="ellipse">
                <a:avLst/>
              </a:prstGeom>
              <a:grp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10"/>
              <p:cNvSpPr/>
              <p:nvPr/>
            </p:nvSpPr>
            <p:spPr>
              <a:xfrm rot="2423263">
                <a:off x="6044184" y="4385115"/>
                <a:ext cx="381000" cy="685800"/>
              </a:xfrm>
              <a:prstGeom prst="roundRect">
                <a:avLst/>
              </a:prstGeom>
              <a:grp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11"/>
              <p:cNvSpPr/>
              <p:nvPr/>
            </p:nvSpPr>
            <p:spPr>
              <a:xfrm>
                <a:off x="6324600" y="2819400"/>
                <a:ext cx="381000" cy="1828800"/>
              </a:xfrm>
              <a:prstGeom prst="roundRect">
                <a:avLst/>
              </a:prstGeom>
              <a:grp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12"/>
              <p:cNvSpPr/>
              <p:nvPr/>
            </p:nvSpPr>
            <p:spPr>
              <a:xfrm rot="18657015">
                <a:off x="6600982" y="4350807"/>
                <a:ext cx="381000" cy="685800"/>
              </a:xfrm>
              <a:prstGeom prst="roundRect">
                <a:avLst/>
              </a:prstGeom>
              <a:grp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13"/>
              <p:cNvSpPr/>
              <p:nvPr/>
            </p:nvSpPr>
            <p:spPr>
              <a:xfrm rot="5400000">
                <a:off x="6336791" y="2797105"/>
                <a:ext cx="381000" cy="1271017"/>
              </a:xfrm>
              <a:prstGeom prst="roundRect">
                <a:avLst/>
              </a:prstGeom>
              <a:grp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23"/>
            <p:cNvGrpSpPr/>
            <p:nvPr/>
          </p:nvGrpSpPr>
          <p:grpSpPr>
            <a:xfrm>
              <a:off x="990600" y="1905000"/>
              <a:ext cx="646647" cy="1524000"/>
              <a:chOff x="7162800" y="1828800"/>
              <a:chExt cx="1271017" cy="3165915"/>
            </a:xfrm>
            <a:solidFill>
              <a:srgbClr val="FFC000"/>
            </a:solidFill>
          </p:grpSpPr>
          <p:sp>
            <p:nvSpPr>
              <p:cNvPr id="83" name="Oval 4"/>
              <p:cNvSpPr/>
              <p:nvPr/>
            </p:nvSpPr>
            <p:spPr>
              <a:xfrm>
                <a:off x="7290818" y="1828800"/>
                <a:ext cx="1016000" cy="1066800"/>
              </a:xfrm>
              <a:prstGeom prst="ellipse">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5"/>
              <p:cNvSpPr/>
              <p:nvPr/>
            </p:nvSpPr>
            <p:spPr>
              <a:xfrm rot="2423263">
                <a:off x="7315202" y="4308915"/>
                <a:ext cx="381000" cy="685800"/>
              </a:xfrm>
              <a:prstGeom prst="roundRect">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6"/>
              <p:cNvSpPr/>
              <p:nvPr/>
            </p:nvSpPr>
            <p:spPr>
              <a:xfrm rot="18657015">
                <a:off x="7872000" y="4274607"/>
                <a:ext cx="381000" cy="685800"/>
              </a:xfrm>
              <a:prstGeom prst="roundRect">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7"/>
              <p:cNvSpPr/>
              <p:nvPr/>
            </p:nvSpPr>
            <p:spPr>
              <a:xfrm rot="5400000">
                <a:off x="7607809" y="2720905"/>
                <a:ext cx="381000" cy="1271017"/>
              </a:xfrm>
              <a:prstGeom prst="roundRect">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
              <p:cNvSpPr/>
              <p:nvPr/>
            </p:nvSpPr>
            <p:spPr>
              <a:xfrm>
                <a:off x="7315200" y="2743200"/>
                <a:ext cx="990600" cy="1828800"/>
              </a:xfrm>
              <a:prstGeom prst="trapezoid">
                <a:avLst>
                  <a:gd name="adj" fmla="val 33571"/>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15"/>
            <p:cNvGrpSpPr/>
            <p:nvPr/>
          </p:nvGrpSpPr>
          <p:grpSpPr>
            <a:xfrm>
              <a:off x="1905000" y="1905000"/>
              <a:ext cx="646647" cy="1524000"/>
              <a:chOff x="5891782" y="1905000"/>
              <a:chExt cx="1271017" cy="3165915"/>
            </a:xfrm>
            <a:solidFill>
              <a:schemeClr val="tx2">
                <a:lumMod val="60000"/>
                <a:lumOff val="40000"/>
              </a:schemeClr>
            </a:solidFill>
          </p:grpSpPr>
          <p:sp>
            <p:nvSpPr>
              <p:cNvPr id="78" name="Oval 77"/>
              <p:cNvSpPr/>
              <p:nvPr/>
            </p:nvSpPr>
            <p:spPr>
              <a:xfrm>
                <a:off x="6019800" y="1905000"/>
                <a:ext cx="1016000" cy="1066800"/>
              </a:xfrm>
              <a:prstGeom prst="ellipse">
                <a:avLst/>
              </a:prstGeom>
              <a:grp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rot="2423263">
                <a:off x="6044184" y="4385115"/>
                <a:ext cx="381000" cy="685800"/>
              </a:xfrm>
              <a:prstGeom prst="roundRect">
                <a:avLst/>
              </a:prstGeom>
              <a:grp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6324600" y="2819400"/>
                <a:ext cx="381000" cy="1828800"/>
              </a:xfrm>
              <a:prstGeom prst="roundRect">
                <a:avLst/>
              </a:prstGeom>
              <a:grp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rot="18657015">
                <a:off x="6600982" y="4350807"/>
                <a:ext cx="381000" cy="685800"/>
              </a:xfrm>
              <a:prstGeom prst="roundRect">
                <a:avLst/>
              </a:prstGeom>
              <a:grp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rot="5400000">
                <a:off x="6336791" y="2797105"/>
                <a:ext cx="381000" cy="1271017"/>
              </a:xfrm>
              <a:prstGeom prst="roundRect">
                <a:avLst/>
              </a:prstGeom>
              <a:grp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23"/>
            <p:cNvGrpSpPr/>
            <p:nvPr/>
          </p:nvGrpSpPr>
          <p:grpSpPr>
            <a:xfrm>
              <a:off x="2819400" y="1905000"/>
              <a:ext cx="646647" cy="1524000"/>
              <a:chOff x="7162800" y="1828800"/>
              <a:chExt cx="1271017" cy="3165915"/>
            </a:xfrm>
            <a:solidFill>
              <a:srgbClr val="FF0000"/>
            </a:solidFill>
          </p:grpSpPr>
          <p:sp>
            <p:nvSpPr>
              <p:cNvPr id="73" name="Oval 72"/>
              <p:cNvSpPr/>
              <p:nvPr/>
            </p:nvSpPr>
            <p:spPr>
              <a:xfrm>
                <a:off x="7290818" y="1828800"/>
                <a:ext cx="1016000" cy="1066800"/>
              </a:xfrm>
              <a:prstGeom prst="ellipse">
                <a:avLst/>
              </a:prstGeom>
              <a:grp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rot="2423263">
                <a:off x="7315202" y="4308915"/>
                <a:ext cx="381000" cy="685800"/>
              </a:xfrm>
              <a:prstGeom prst="roundRect">
                <a:avLst/>
              </a:prstGeom>
              <a:grp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rot="18657015">
                <a:off x="7872000" y="4274607"/>
                <a:ext cx="381000" cy="685800"/>
              </a:xfrm>
              <a:prstGeom prst="roundRect">
                <a:avLst/>
              </a:prstGeom>
              <a:grp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rot="5400000">
                <a:off x="7607809" y="2720905"/>
                <a:ext cx="381000" cy="1271017"/>
              </a:xfrm>
              <a:prstGeom prst="roundRect">
                <a:avLst/>
              </a:prstGeom>
              <a:grp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a:off x="7315200" y="2743200"/>
                <a:ext cx="990600" cy="1828800"/>
              </a:xfrm>
              <a:prstGeom prst="trapezoid">
                <a:avLst>
                  <a:gd name="adj" fmla="val 33571"/>
                </a:avLst>
              </a:prstGeom>
              <a:grp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15"/>
            <p:cNvGrpSpPr/>
            <p:nvPr/>
          </p:nvGrpSpPr>
          <p:grpSpPr>
            <a:xfrm>
              <a:off x="3810000" y="1905000"/>
              <a:ext cx="646647" cy="1524000"/>
              <a:chOff x="5891782" y="1905000"/>
              <a:chExt cx="1271017" cy="3165915"/>
            </a:xfrm>
            <a:solidFill>
              <a:srgbClr val="92D050"/>
            </a:solidFill>
          </p:grpSpPr>
          <p:sp>
            <p:nvSpPr>
              <p:cNvPr id="68" name="Oval 67"/>
              <p:cNvSpPr/>
              <p:nvPr/>
            </p:nvSpPr>
            <p:spPr>
              <a:xfrm>
                <a:off x="6019800" y="1905000"/>
                <a:ext cx="1016000" cy="1066800"/>
              </a:xfrm>
              <a:prstGeom prst="ellipse">
                <a:avLst/>
              </a:prstGeom>
              <a:grp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rot="2423263">
                <a:off x="6044184" y="4385115"/>
                <a:ext cx="381000" cy="685800"/>
              </a:xfrm>
              <a:prstGeom prst="roundRect">
                <a:avLst/>
              </a:prstGeom>
              <a:grp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6324600" y="2819400"/>
                <a:ext cx="381000" cy="1828800"/>
              </a:xfrm>
              <a:prstGeom prst="roundRect">
                <a:avLst/>
              </a:prstGeom>
              <a:grp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rot="18657015">
                <a:off x="6600982" y="4350807"/>
                <a:ext cx="381000" cy="685800"/>
              </a:xfrm>
              <a:prstGeom prst="roundRect">
                <a:avLst/>
              </a:prstGeom>
              <a:grp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rot="5400000">
                <a:off x="6336791" y="2797105"/>
                <a:ext cx="381000" cy="1271017"/>
              </a:xfrm>
              <a:prstGeom prst="roundRect">
                <a:avLst/>
              </a:prstGeom>
              <a:grp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23"/>
            <p:cNvGrpSpPr/>
            <p:nvPr/>
          </p:nvGrpSpPr>
          <p:grpSpPr>
            <a:xfrm>
              <a:off x="4648200" y="1905000"/>
              <a:ext cx="646647" cy="1524000"/>
              <a:chOff x="7162800" y="1828800"/>
              <a:chExt cx="1271017" cy="3165915"/>
            </a:xfrm>
            <a:solidFill>
              <a:srgbClr val="7030A0"/>
            </a:solidFill>
          </p:grpSpPr>
          <p:sp>
            <p:nvSpPr>
              <p:cNvPr id="63" name="Oval 62"/>
              <p:cNvSpPr/>
              <p:nvPr/>
            </p:nvSpPr>
            <p:spPr>
              <a:xfrm>
                <a:off x="7290818" y="1828800"/>
                <a:ext cx="1016000" cy="1066800"/>
              </a:xfrm>
              <a:prstGeom prst="ellipse">
                <a:avLst/>
              </a:prstGeom>
              <a:grp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rot="2423263">
                <a:off x="7315202" y="4308915"/>
                <a:ext cx="381000" cy="685800"/>
              </a:xfrm>
              <a:prstGeom prst="roundRect">
                <a:avLst/>
              </a:prstGeom>
              <a:grp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rot="18657015">
                <a:off x="7872000" y="4274607"/>
                <a:ext cx="381000" cy="685800"/>
              </a:xfrm>
              <a:prstGeom prst="roundRect">
                <a:avLst/>
              </a:prstGeom>
              <a:grp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rot="5400000">
                <a:off x="7607809" y="2720905"/>
                <a:ext cx="381000" cy="1271017"/>
              </a:xfrm>
              <a:prstGeom prst="roundRect">
                <a:avLst/>
              </a:prstGeom>
              <a:grp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a:off x="7315200" y="2743200"/>
                <a:ext cx="990600" cy="1828800"/>
              </a:xfrm>
              <a:prstGeom prst="trapezoid">
                <a:avLst>
                  <a:gd name="adj" fmla="val 33571"/>
                </a:avLst>
              </a:prstGeom>
              <a:grp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21"/>
          <p:cNvGrpSpPr/>
          <p:nvPr/>
        </p:nvGrpSpPr>
        <p:grpSpPr>
          <a:xfrm>
            <a:off x="5987591" y="1381227"/>
            <a:ext cx="3156329" cy="935400"/>
            <a:chOff x="152400" y="1905000"/>
            <a:chExt cx="5142447" cy="1524000"/>
          </a:xfrm>
        </p:grpSpPr>
        <p:grpSp>
          <p:nvGrpSpPr>
            <p:cNvPr id="21" name="Group 15"/>
            <p:cNvGrpSpPr/>
            <p:nvPr/>
          </p:nvGrpSpPr>
          <p:grpSpPr>
            <a:xfrm>
              <a:off x="152400" y="1905000"/>
              <a:ext cx="646647" cy="1524000"/>
              <a:chOff x="5891782" y="1905000"/>
              <a:chExt cx="1271017" cy="3165915"/>
            </a:xfrm>
            <a:solidFill>
              <a:schemeClr val="accent6">
                <a:lumMod val="75000"/>
              </a:schemeClr>
            </a:solidFill>
          </p:grpSpPr>
          <p:sp>
            <p:nvSpPr>
              <p:cNvPr id="52" name="Oval 9"/>
              <p:cNvSpPr/>
              <p:nvPr/>
            </p:nvSpPr>
            <p:spPr>
              <a:xfrm>
                <a:off x="6019800" y="1905000"/>
                <a:ext cx="1016000" cy="1066800"/>
              </a:xfrm>
              <a:prstGeom prst="ellipse">
                <a:avLst/>
              </a:prstGeom>
              <a:grp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10"/>
              <p:cNvSpPr/>
              <p:nvPr/>
            </p:nvSpPr>
            <p:spPr>
              <a:xfrm rot="2423263">
                <a:off x="6044184" y="4385115"/>
                <a:ext cx="381000" cy="685800"/>
              </a:xfrm>
              <a:prstGeom prst="roundRect">
                <a:avLst/>
              </a:prstGeom>
              <a:grp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11"/>
              <p:cNvSpPr/>
              <p:nvPr/>
            </p:nvSpPr>
            <p:spPr>
              <a:xfrm>
                <a:off x="6324600" y="2819400"/>
                <a:ext cx="381000" cy="1828800"/>
              </a:xfrm>
              <a:prstGeom prst="roundRect">
                <a:avLst/>
              </a:prstGeom>
              <a:grp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12"/>
              <p:cNvSpPr/>
              <p:nvPr/>
            </p:nvSpPr>
            <p:spPr>
              <a:xfrm rot="18657015">
                <a:off x="6600982" y="4350807"/>
                <a:ext cx="381000" cy="685800"/>
              </a:xfrm>
              <a:prstGeom prst="roundRect">
                <a:avLst/>
              </a:prstGeom>
              <a:grp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13"/>
              <p:cNvSpPr/>
              <p:nvPr/>
            </p:nvSpPr>
            <p:spPr>
              <a:xfrm rot="5400000">
                <a:off x="6336791" y="2797105"/>
                <a:ext cx="381000" cy="1271017"/>
              </a:xfrm>
              <a:prstGeom prst="roundRect">
                <a:avLst/>
              </a:prstGeom>
              <a:grp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3"/>
            <p:cNvGrpSpPr/>
            <p:nvPr/>
          </p:nvGrpSpPr>
          <p:grpSpPr>
            <a:xfrm>
              <a:off x="990600" y="1905000"/>
              <a:ext cx="646647" cy="1524000"/>
              <a:chOff x="7162800" y="1828800"/>
              <a:chExt cx="1271017" cy="3165915"/>
            </a:xfrm>
            <a:solidFill>
              <a:srgbClr val="FFC000"/>
            </a:solidFill>
          </p:grpSpPr>
          <p:sp>
            <p:nvSpPr>
              <p:cNvPr id="47" name="Oval 4"/>
              <p:cNvSpPr/>
              <p:nvPr/>
            </p:nvSpPr>
            <p:spPr>
              <a:xfrm>
                <a:off x="7290818" y="1828800"/>
                <a:ext cx="1016000" cy="1066800"/>
              </a:xfrm>
              <a:prstGeom prst="ellipse">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5"/>
              <p:cNvSpPr/>
              <p:nvPr/>
            </p:nvSpPr>
            <p:spPr>
              <a:xfrm rot="2423263">
                <a:off x="7315202" y="4308915"/>
                <a:ext cx="381000" cy="685800"/>
              </a:xfrm>
              <a:prstGeom prst="roundRect">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6"/>
              <p:cNvSpPr/>
              <p:nvPr/>
            </p:nvSpPr>
            <p:spPr>
              <a:xfrm rot="18657015">
                <a:off x="7872000" y="4274607"/>
                <a:ext cx="381000" cy="685800"/>
              </a:xfrm>
              <a:prstGeom prst="roundRect">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7"/>
              <p:cNvSpPr/>
              <p:nvPr/>
            </p:nvSpPr>
            <p:spPr>
              <a:xfrm rot="5400000">
                <a:off x="7607809" y="2720905"/>
                <a:ext cx="381000" cy="1271017"/>
              </a:xfrm>
              <a:prstGeom prst="roundRect">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8"/>
              <p:cNvSpPr/>
              <p:nvPr/>
            </p:nvSpPr>
            <p:spPr>
              <a:xfrm>
                <a:off x="7315200" y="2743200"/>
                <a:ext cx="990600" cy="1828800"/>
              </a:xfrm>
              <a:prstGeom prst="trapezoid">
                <a:avLst>
                  <a:gd name="adj" fmla="val 33571"/>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15"/>
            <p:cNvGrpSpPr/>
            <p:nvPr/>
          </p:nvGrpSpPr>
          <p:grpSpPr>
            <a:xfrm>
              <a:off x="1905000" y="1905000"/>
              <a:ext cx="646647" cy="1524000"/>
              <a:chOff x="5891782" y="1905000"/>
              <a:chExt cx="1271017" cy="3165915"/>
            </a:xfrm>
            <a:solidFill>
              <a:schemeClr val="tx2">
                <a:lumMod val="60000"/>
                <a:lumOff val="40000"/>
              </a:schemeClr>
            </a:solidFill>
          </p:grpSpPr>
          <p:sp>
            <p:nvSpPr>
              <p:cNvPr id="42" name="Oval 41"/>
              <p:cNvSpPr/>
              <p:nvPr/>
            </p:nvSpPr>
            <p:spPr>
              <a:xfrm>
                <a:off x="6019800" y="1905000"/>
                <a:ext cx="1016000" cy="1066800"/>
              </a:xfrm>
              <a:prstGeom prst="ellipse">
                <a:avLst/>
              </a:prstGeom>
              <a:grp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rot="2423263">
                <a:off x="6044184" y="4385115"/>
                <a:ext cx="381000" cy="685800"/>
              </a:xfrm>
              <a:prstGeom prst="roundRect">
                <a:avLst/>
              </a:prstGeom>
              <a:grp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6324600" y="2819400"/>
                <a:ext cx="381000" cy="1828800"/>
              </a:xfrm>
              <a:prstGeom prst="roundRect">
                <a:avLst/>
              </a:prstGeom>
              <a:grp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rot="18657015">
                <a:off x="6600982" y="4350807"/>
                <a:ext cx="381000" cy="685800"/>
              </a:xfrm>
              <a:prstGeom prst="roundRect">
                <a:avLst/>
              </a:prstGeom>
              <a:grp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rot="5400000">
                <a:off x="6336791" y="2797105"/>
                <a:ext cx="381000" cy="1271017"/>
              </a:xfrm>
              <a:prstGeom prst="roundRect">
                <a:avLst/>
              </a:prstGeom>
              <a:grp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2819400" y="1905000"/>
              <a:ext cx="646647" cy="1524000"/>
              <a:chOff x="7162800" y="1828800"/>
              <a:chExt cx="1271017" cy="3165915"/>
            </a:xfrm>
            <a:solidFill>
              <a:srgbClr val="FF0000"/>
            </a:solidFill>
          </p:grpSpPr>
          <p:sp>
            <p:nvSpPr>
              <p:cNvPr id="37" name="Oval 36"/>
              <p:cNvSpPr/>
              <p:nvPr/>
            </p:nvSpPr>
            <p:spPr>
              <a:xfrm>
                <a:off x="7290818" y="1828800"/>
                <a:ext cx="1016000" cy="1066800"/>
              </a:xfrm>
              <a:prstGeom prst="ellipse">
                <a:avLst/>
              </a:prstGeom>
              <a:grp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rot="2423263">
                <a:off x="7315202" y="4308915"/>
                <a:ext cx="381000" cy="685800"/>
              </a:xfrm>
              <a:prstGeom prst="roundRect">
                <a:avLst/>
              </a:prstGeom>
              <a:grp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18657015">
                <a:off x="7872000" y="4274607"/>
                <a:ext cx="381000" cy="685800"/>
              </a:xfrm>
              <a:prstGeom prst="roundRect">
                <a:avLst/>
              </a:prstGeom>
              <a:grp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rot="5400000">
                <a:off x="7607809" y="2720905"/>
                <a:ext cx="381000" cy="1271017"/>
              </a:xfrm>
              <a:prstGeom prst="roundRect">
                <a:avLst/>
              </a:prstGeom>
              <a:grp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a:off x="7315200" y="2743200"/>
                <a:ext cx="990600" cy="1828800"/>
              </a:xfrm>
              <a:prstGeom prst="trapezoid">
                <a:avLst>
                  <a:gd name="adj" fmla="val 33571"/>
                </a:avLst>
              </a:prstGeom>
              <a:grp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15"/>
            <p:cNvGrpSpPr/>
            <p:nvPr/>
          </p:nvGrpSpPr>
          <p:grpSpPr>
            <a:xfrm>
              <a:off x="3810000" y="1905000"/>
              <a:ext cx="646647" cy="1524000"/>
              <a:chOff x="5891782" y="1905000"/>
              <a:chExt cx="1271017" cy="3165915"/>
            </a:xfrm>
            <a:solidFill>
              <a:srgbClr val="92D050"/>
            </a:solidFill>
          </p:grpSpPr>
          <p:sp>
            <p:nvSpPr>
              <p:cNvPr id="32" name="Oval 31"/>
              <p:cNvSpPr/>
              <p:nvPr/>
            </p:nvSpPr>
            <p:spPr>
              <a:xfrm>
                <a:off x="6019800" y="1905000"/>
                <a:ext cx="1016000" cy="1066800"/>
              </a:xfrm>
              <a:prstGeom prst="ellipse">
                <a:avLst/>
              </a:prstGeom>
              <a:grp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2423263">
                <a:off x="6044184" y="4385115"/>
                <a:ext cx="381000" cy="685800"/>
              </a:xfrm>
              <a:prstGeom prst="roundRect">
                <a:avLst/>
              </a:prstGeom>
              <a:grp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6324600" y="2819400"/>
                <a:ext cx="381000" cy="1828800"/>
              </a:xfrm>
              <a:prstGeom prst="roundRect">
                <a:avLst/>
              </a:prstGeom>
              <a:grp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rot="18657015">
                <a:off x="6600982" y="4350807"/>
                <a:ext cx="381000" cy="685800"/>
              </a:xfrm>
              <a:prstGeom prst="roundRect">
                <a:avLst/>
              </a:prstGeom>
              <a:grp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rot="5400000">
                <a:off x="6336791" y="2797105"/>
                <a:ext cx="381000" cy="1271017"/>
              </a:xfrm>
              <a:prstGeom prst="roundRect">
                <a:avLst/>
              </a:prstGeom>
              <a:grp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3"/>
            <p:cNvGrpSpPr/>
            <p:nvPr/>
          </p:nvGrpSpPr>
          <p:grpSpPr>
            <a:xfrm>
              <a:off x="4648200" y="1905000"/>
              <a:ext cx="646647" cy="1524000"/>
              <a:chOff x="7162800" y="1828800"/>
              <a:chExt cx="1271017" cy="3165915"/>
            </a:xfrm>
            <a:solidFill>
              <a:srgbClr val="7030A0"/>
            </a:solidFill>
          </p:grpSpPr>
          <p:sp>
            <p:nvSpPr>
              <p:cNvPr id="27" name="Oval 26"/>
              <p:cNvSpPr/>
              <p:nvPr/>
            </p:nvSpPr>
            <p:spPr>
              <a:xfrm>
                <a:off x="7290818" y="1828800"/>
                <a:ext cx="1016000" cy="1066800"/>
              </a:xfrm>
              <a:prstGeom prst="ellipse">
                <a:avLst/>
              </a:prstGeom>
              <a:grp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rot="2423263">
                <a:off x="7315202" y="4308915"/>
                <a:ext cx="381000" cy="685800"/>
              </a:xfrm>
              <a:prstGeom prst="roundRect">
                <a:avLst/>
              </a:prstGeom>
              <a:grp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rot="18657015">
                <a:off x="7872000" y="4274607"/>
                <a:ext cx="381000" cy="685800"/>
              </a:xfrm>
              <a:prstGeom prst="roundRect">
                <a:avLst/>
              </a:prstGeom>
              <a:grp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rot="5400000">
                <a:off x="7607809" y="2720905"/>
                <a:ext cx="381000" cy="1271017"/>
              </a:xfrm>
              <a:prstGeom prst="roundRect">
                <a:avLst/>
              </a:prstGeom>
              <a:grp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a:off x="7315200" y="2743200"/>
                <a:ext cx="990600" cy="1828800"/>
              </a:xfrm>
              <a:prstGeom prst="trapezoid">
                <a:avLst>
                  <a:gd name="adj" fmla="val 33571"/>
                </a:avLst>
              </a:prstGeom>
              <a:grp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4" name="Group 120"/>
          <p:cNvGrpSpPr/>
          <p:nvPr/>
        </p:nvGrpSpPr>
        <p:grpSpPr>
          <a:xfrm>
            <a:off x="2696858" y="5585395"/>
            <a:ext cx="3156329" cy="935400"/>
            <a:chOff x="152400" y="1905000"/>
            <a:chExt cx="5142447" cy="1524000"/>
          </a:xfrm>
        </p:grpSpPr>
        <p:grpSp>
          <p:nvGrpSpPr>
            <p:cNvPr id="132" name="Group 15"/>
            <p:cNvGrpSpPr/>
            <p:nvPr/>
          </p:nvGrpSpPr>
          <p:grpSpPr>
            <a:xfrm>
              <a:off x="152400" y="1905000"/>
              <a:ext cx="646647" cy="1524000"/>
              <a:chOff x="5891782" y="1905000"/>
              <a:chExt cx="1271017" cy="3165915"/>
            </a:xfrm>
            <a:solidFill>
              <a:schemeClr val="accent6">
                <a:lumMod val="75000"/>
              </a:schemeClr>
            </a:solidFill>
          </p:grpSpPr>
          <p:sp>
            <p:nvSpPr>
              <p:cNvPr id="163" name="Oval 9"/>
              <p:cNvSpPr/>
              <p:nvPr/>
            </p:nvSpPr>
            <p:spPr>
              <a:xfrm>
                <a:off x="6019800" y="1905000"/>
                <a:ext cx="1016000" cy="1066800"/>
              </a:xfrm>
              <a:prstGeom prst="ellipse">
                <a:avLst/>
              </a:prstGeom>
              <a:grp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ed Rectangle 10"/>
              <p:cNvSpPr/>
              <p:nvPr/>
            </p:nvSpPr>
            <p:spPr>
              <a:xfrm rot="2423263">
                <a:off x="6044184" y="4385115"/>
                <a:ext cx="381000" cy="685800"/>
              </a:xfrm>
              <a:prstGeom prst="roundRect">
                <a:avLst/>
              </a:prstGeom>
              <a:grp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le 11"/>
              <p:cNvSpPr/>
              <p:nvPr/>
            </p:nvSpPr>
            <p:spPr>
              <a:xfrm>
                <a:off x="6324600" y="2819400"/>
                <a:ext cx="381000" cy="1828800"/>
              </a:xfrm>
              <a:prstGeom prst="roundRect">
                <a:avLst/>
              </a:prstGeom>
              <a:grp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2"/>
              <p:cNvSpPr/>
              <p:nvPr/>
            </p:nvSpPr>
            <p:spPr>
              <a:xfrm rot="18657015">
                <a:off x="6600982" y="4350807"/>
                <a:ext cx="381000" cy="685800"/>
              </a:xfrm>
              <a:prstGeom prst="roundRect">
                <a:avLst/>
              </a:prstGeom>
              <a:grp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3"/>
              <p:cNvSpPr/>
              <p:nvPr/>
            </p:nvSpPr>
            <p:spPr>
              <a:xfrm rot="5400000">
                <a:off x="6336791" y="2797105"/>
                <a:ext cx="381000" cy="1271017"/>
              </a:xfrm>
              <a:prstGeom prst="roundRect">
                <a:avLst/>
              </a:prstGeom>
              <a:grp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23"/>
            <p:cNvGrpSpPr/>
            <p:nvPr/>
          </p:nvGrpSpPr>
          <p:grpSpPr>
            <a:xfrm>
              <a:off x="990600" y="1905000"/>
              <a:ext cx="646647" cy="1524000"/>
              <a:chOff x="7162800" y="1828800"/>
              <a:chExt cx="1271017" cy="3165915"/>
            </a:xfrm>
            <a:solidFill>
              <a:srgbClr val="FFC000"/>
            </a:solidFill>
          </p:grpSpPr>
          <p:sp>
            <p:nvSpPr>
              <p:cNvPr id="158" name="Oval 4"/>
              <p:cNvSpPr/>
              <p:nvPr/>
            </p:nvSpPr>
            <p:spPr>
              <a:xfrm>
                <a:off x="7290818" y="1828800"/>
                <a:ext cx="1016000" cy="1066800"/>
              </a:xfrm>
              <a:prstGeom prst="ellipse">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5"/>
              <p:cNvSpPr/>
              <p:nvPr/>
            </p:nvSpPr>
            <p:spPr>
              <a:xfrm rot="2423263">
                <a:off x="7315202" y="4308915"/>
                <a:ext cx="381000" cy="685800"/>
              </a:xfrm>
              <a:prstGeom prst="roundRect">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6"/>
              <p:cNvSpPr/>
              <p:nvPr/>
            </p:nvSpPr>
            <p:spPr>
              <a:xfrm rot="18657015">
                <a:off x="7872000" y="4274607"/>
                <a:ext cx="381000" cy="685800"/>
              </a:xfrm>
              <a:prstGeom prst="roundRect">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ed Rectangle 7"/>
              <p:cNvSpPr/>
              <p:nvPr/>
            </p:nvSpPr>
            <p:spPr>
              <a:xfrm rot="5400000">
                <a:off x="7607809" y="2720905"/>
                <a:ext cx="381000" cy="1271017"/>
              </a:xfrm>
              <a:prstGeom prst="roundRect">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rapezoid 8"/>
              <p:cNvSpPr/>
              <p:nvPr/>
            </p:nvSpPr>
            <p:spPr>
              <a:xfrm>
                <a:off x="7315200" y="2743200"/>
                <a:ext cx="990600" cy="1828800"/>
              </a:xfrm>
              <a:prstGeom prst="trapezoid">
                <a:avLst>
                  <a:gd name="adj" fmla="val 33571"/>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5"/>
            <p:cNvGrpSpPr/>
            <p:nvPr/>
          </p:nvGrpSpPr>
          <p:grpSpPr>
            <a:xfrm>
              <a:off x="1905000" y="1905000"/>
              <a:ext cx="646647" cy="1524000"/>
              <a:chOff x="5891782" y="1905000"/>
              <a:chExt cx="1271017" cy="3165915"/>
            </a:xfrm>
            <a:solidFill>
              <a:schemeClr val="tx2">
                <a:lumMod val="60000"/>
                <a:lumOff val="40000"/>
              </a:schemeClr>
            </a:solidFill>
          </p:grpSpPr>
          <p:sp>
            <p:nvSpPr>
              <p:cNvPr id="153" name="Oval 152"/>
              <p:cNvSpPr/>
              <p:nvPr/>
            </p:nvSpPr>
            <p:spPr>
              <a:xfrm>
                <a:off x="6019800" y="1905000"/>
                <a:ext cx="1016000" cy="1066800"/>
              </a:xfrm>
              <a:prstGeom prst="ellipse">
                <a:avLst/>
              </a:prstGeom>
              <a:grp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rot="2423263">
                <a:off x="6044184" y="4385115"/>
                <a:ext cx="381000" cy="685800"/>
              </a:xfrm>
              <a:prstGeom prst="roundRect">
                <a:avLst/>
              </a:prstGeom>
              <a:grp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6324600" y="2819400"/>
                <a:ext cx="381000" cy="1828800"/>
              </a:xfrm>
              <a:prstGeom prst="roundRect">
                <a:avLst/>
              </a:prstGeom>
              <a:grp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rot="18657015">
                <a:off x="6600982" y="4350807"/>
                <a:ext cx="381000" cy="685800"/>
              </a:xfrm>
              <a:prstGeom prst="roundRect">
                <a:avLst/>
              </a:prstGeom>
              <a:grp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rot="5400000">
                <a:off x="6336791" y="2797105"/>
                <a:ext cx="381000" cy="1271017"/>
              </a:xfrm>
              <a:prstGeom prst="roundRect">
                <a:avLst/>
              </a:prstGeom>
              <a:grp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23"/>
            <p:cNvGrpSpPr/>
            <p:nvPr/>
          </p:nvGrpSpPr>
          <p:grpSpPr>
            <a:xfrm>
              <a:off x="2819400" y="1905000"/>
              <a:ext cx="646647" cy="1524000"/>
              <a:chOff x="7162800" y="1828800"/>
              <a:chExt cx="1271017" cy="3165915"/>
            </a:xfrm>
            <a:solidFill>
              <a:srgbClr val="FF0000"/>
            </a:solidFill>
          </p:grpSpPr>
          <p:sp>
            <p:nvSpPr>
              <p:cNvPr id="148" name="Oval 147"/>
              <p:cNvSpPr/>
              <p:nvPr/>
            </p:nvSpPr>
            <p:spPr>
              <a:xfrm>
                <a:off x="7290818" y="1828800"/>
                <a:ext cx="1016000" cy="1066800"/>
              </a:xfrm>
              <a:prstGeom prst="ellipse">
                <a:avLst/>
              </a:prstGeom>
              <a:grp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rot="2423263">
                <a:off x="7315202" y="4308915"/>
                <a:ext cx="381000" cy="685800"/>
              </a:xfrm>
              <a:prstGeom prst="roundRect">
                <a:avLst/>
              </a:prstGeom>
              <a:grp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149"/>
              <p:cNvSpPr/>
              <p:nvPr/>
            </p:nvSpPr>
            <p:spPr>
              <a:xfrm rot="18657015">
                <a:off x="7872000" y="4274607"/>
                <a:ext cx="381000" cy="685800"/>
              </a:xfrm>
              <a:prstGeom prst="roundRect">
                <a:avLst/>
              </a:prstGeom>
              <a:grp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rot="5400000">
                <a:off x="7607809" y="2720905"/>
                <a:ext cx="381000" cy="1271017"/>
              </a:xfrm>
              <a:prstGeom prst="roundRect">
                <a:avLst/>
              </a:prstGeom>
              <a:grp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rapezoid 151"/>
              <p:cNvSpPr/>
              <p:nvPr/>
            </p:nvSpPr>
            <p:spPr>
              <a:xfrm>
                <a:off x="7315200" y="2743200"/>
                <a:ext cx="990600" cy="1828800"/>
              </a:xfrm>
              <a:prstGeom prst="trapezoid">
                <a:avLst>
                  <a:gd name="adj" fmla="val 33571"/>
                </a:avLst>
              </a:prstGeom>
              <a:grp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5"/>
            <p:cNvGrpSpPr/>
            <p:nvPr/>
          </p:nvGrpSpPr>
          <p:grpSpPr>
            <a:xfrm>
              <a:off x="3810000" y="1905000"/>
              <a:ext cx="646647" cy="1524000"/>
              <a:chOff x="5891782" y="1905000"/>
              <a:chExt cx="1271017" cy="3165915"/>
            </a:xfrm>
            <a:solidFill>
              <a:srgbClr val="92D050"/>
            </a:solidFill>
          </p:grpSpPr>
          <p:sp>
            <p:nvSpPr>
              <p:cNvPr id="143" name="Oval 142"/>
              <p:cNvSpPr/>
              <p:nvPr/>
            </p:nvSpPr>
            <p:spPr>
              <a:xfrm>
                <a:off x="6019800" y="1905000"/>
                <a:ext cx="1016000" cy="1066800"/>
              </a:xfrm>
              <a:prstGeom prst="ellipse">
                <a:avLst/>
              </a:prstGeom>
              <a:grp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rot="2423263">
                <a:off x="6044184" y="4385115"/>
                <a:ext cx="381000" cy="685800"/>
              </a:xfrm>
              <a:prstGeom prst="roundRect">
                <a:avLst/>
              </a:prstGeom>
              <a:grp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a:off x="6324600" y="2819400"/>
                <a:ext cx="381000" cy="1828800"/>
              </a:xfrm>
              <a:prstGeom prst="roundRect">
                <a:avLst/>
              </a:prstGeom>
              <a:grp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rot="18657015">
                <a:off x="6600982" y="4350807"/>
                <a:ext cx="381000" cy="685800"/>
              </a:xfrm>
              <a:prstGeom prst="roundRect">
                <a:avLst/>
              </a:prstGeom>
              <a:grp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ed Rectangle 146"/>
              <p:cNvSpPr/>
              <p:nvPr/>
            </p:nvSpPr>
            <p:spPr>
              <a:xfrm rot="5400000">
                <a:off x="6336791" y="2797105"/>
                <a:ext cx="381000" cy="1271017"/>
              </a:xfrm>
              <a:prstGeom prst="roundRect">
                <a:avLst/>
              </a:prstGeom>
              <a:grp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23"/>
            <p:cNvGrpSpPr/>
            <p:nvPr/>
          </p:nvGrpSpPr>
          <p:grpSpPr>
            <a:xfrm>
              <a:off x="4648200" y="1905000"/>
              <a:ext cx="646647" cy="1524000"/>
              <a:chOff x="7162800" y="1828800"/>
              <a:chExt cx="1271017" cy="3165915"/>
            </a:xfrm>
            <a:solidFill>
              <a:srgbClr val="7030A0"/>
            </a:solidFill>
          </p:grpSpPr>
          <p:sp>
            <p:nvSpPr>
              <p:cNvPr id="138" name="Oval 137"/>
              <p:cNvSpPr/>
              <p:nvPr/>
            </p:nvSpPr>
            <p:spPr>
              <a:xfrm>
                <a:off x="7290818" y="1828800"/>
                <a:ext cx="1016000" cy="1066800"/>
              </a:xfrm>
              <a:prstGeom prst="ellipse">
                <a:avLst/>
              </a:prstGeom>
              <a:grp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rot="2423263">
                <a:off x="7315202" y="4308915"/>
                <a:ext cx="381000" cy="685800"/>
              </a:xfrm>
              <a:prstGeom prst="roundRect">
                <a:avLst/>
              </a:prstGeom>
              <a:grp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rot="18657015">
                <a:off x="7872000" y="4274607"/>
                <a:ext cx="381000" cy="685800"/>
              </a:xfrm>
              <a:prstGeom prst="roundRect">
                <a:avLst/>
              </a:prstGeom>
              <a:grp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rot="5400000">
                <a:off x="7607809" y="2720905"/>
                <a:ext cx="381000" cy="1271017"/>
              </a:xfrm>
              <a:prstGeom prst="roundRect">
                <a:avLst/>
              </a:prstGeom>
              <a:grp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p:cNvSpPr/>
              <p:nvPr/>
            </p:nvSpPr>
            <p:spPr>
              <a:xfrm>
                <a:off x="7315200" y="2743200"/>
                <a:ext cx="990600" cy="1828800"/>
              </a:xfrm>
              <a:prstGeom prst="trapezoid">
                <a:avLst>
                  <a:gd name="adj" fmla="val 33571"/>
                </a:avLst>
              </a:prstGeom>
              <a:grp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5" name="Group 121"/>
          <p:cNvGrpSpPr/>
          <p:nvPr/>
        </p:nvGrpSpPr>
        <p:grpSpPr>
          <a:xfrm>
            <a:off x="6017529" y="5585395"/>
            <a:ext cx="3156329" cy="935400"/>
            <a:chOff x="152400" y="1905000"/>
            <a:chExt cx="5142447" cy="1524000"/>
          </a:xfrm>
        </p:grpSpPr>
        <p:grpSp>
          <p:nvGrpSpPr>
            <p:cNvPr id="96" name="Group 15"/>
            <p:cNvGrpSpPr/>
            <p:nvPr/>
          </p:nvGrpSpPr>
          <p:grpSpPr>
            <a:xfrm>
              <a:off x="152400" y="1905000"/>
              <a:ext cx="646647" cy="1524000"/>
              <a:chOff x="5891782" y="1905000"/>
              <a:chExt cx="1271017" cy="3165915"/>
            </a:xfrm>
            <a:solidFill>
              <a:schemeClr val="accent6">
                <a:lumMod val="75000"/>
              </a:schemeClr>
            </a:solidFill>
          </p:grpSpPr>
          <p:sp>
            <p:nvSpPr>
              <p:cNvPr id="127" name="Oval 9"/>
              <p:cNvSpPr/>
              <p:nvPr/>
            </p:nvSpPr>
            <p:spPr>
              <a:xfrm>
                <a:off x="6019800" y="1905000"/>
                <a:ext cx="1016000" cy="1066800"/>
              </a:xfrm>
              <a:prstGeom prst="ellipse">
                <a:avLst/>
              </a:prstGeom>
              <a:grp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0"/>
              <p:cNvSpPr/>
              <p:nvPr/>
            </p:nvSpPr>
            <p:spPr>
              <a:xfrm rot="2423263">
                <a:off x="6044184" y="4385115"/>
                <a:ext cx="381000" cy="685800"/>
              </a:xfrm>
              <a:prstGeom prst="roundRect">
                <a:avLst/>
              </a:prstGeom>
              <a:grp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1"/>
              <p:cNvSpPr/>
              <p:nvPr/>
            </p:nvSpPr>
            <p:spPr>
              <a:xfrm>
                <a:off x="6324600" y="2819400"/>
                <a:ext cx="381000" cy="1828800"/>
              </a:xfrm>
              <a:prstGeom prst="roundRect">
                <a:avLst/>
              </a:prstGeom>
              <a:grp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
              <p:cNvSpPr/>
              <p:nvPr/>
            </p:nvSpPr>
            <p:spPr>
              <a:xfrm rot="18657015">
                <a:off x="6600982" y="4350807"/>
                <a:ext cx="381000" cy="685800"/>
              </a:xfrm>
              <a:prstGeom prst="roundRect">
                <a:avLst/>
              </a:prstGeom>
              <a:grp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ed Rectangle 13"/>
              <p:cNvSpPr/>
              <p:nvPr/>
            </p:nvSpPr>
            <p:spPr>
              <a:xfrm rot="5400000">
                <a:off x="6336791" y="2797105"/>
                <a:ext cx="381000" cy="1271017"/>
              </a:xfrm>
              <a:prstGeom prst="roundRect">
                <a:avLst/>
              </a:prstGeom>
              <a:grp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23"/>
            <p:cNvGrpSpPr/>
            <p:nvPr/>
          </p:nvGrpSpPr>
          <p:grpSpPr>
            <a:xfrm>
              <a:off x="990600" y="1905000"/>
              <a:ext cx="646647" cy="1524000"/>
              <a:chOff x="7162800" y="1828800"/>
              <a:chExt cx="1271017" cy="3165915"/>
            </a:xfrm>
            <a:solidFill>
              <a:srgbClr val="FFC000"/>
            </a:solidFill>
          </p:grpSpPr>
          <p:sp>
            <p:nvSpPr>
              <p:cNvPr id="122" name="Oval 4"/>
              <p:cNvSpPr/>
              <p:nvPr/>
            </p:nvSpPr>
            <p:spPr>
              <a:xfrm>
                <a:off x="7290818" y="1828800"/>
                <a:ext cx="1016000" cy="1066800"/>
              </a:xfrm>
              <a:prstGeom prst="ellipse">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5"/>
              <p:cNvSpPr/>
              <p:nvPr/>
            </p:nvSpPr>
            <p:spPr>
              <a:xfrm rot="2423263">
                <a:off x="7315202" y="4308915"/>
                <a:ext cx="381000" cy="685800"/>
              </a:xfrm>
              <a:prstGeom prst="roundRect">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6"/>
              <p:cNvSpPr/>
              <p:nvPr/>
            </p:nvSpPr>
            <p:spPr>
              <a:xfrm rot="18657015">
                <a:off x="7872000" y="4274607"/>
                <a:ext cx="381000" cy="685800"/>
              </a:xfrm>
              <a:prstGeom prst="roundRect">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ed Rectangle 7"/>
              <p:cNvSpPr/>
              <p:nvPr/>
            </p:nvSpPr>
            <p:spPr>
              <a:xfrm rot="5400000">
                <a:off x="7607809" y="2720905"/>
                <a:ext cx="381000" cy="1271017"/>
              </a:xfrm>
              <a:prstGeom prst="roundRect">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rapezoid 8"/>
              <p:cNvSpPr/>
              <p:nvPr/>
            </p:nvSpPr>
            <p:spPr>
              <a:xfrm>
                <a:off x="7315200" y="2743200"/>
                <a:ext cx="990600" cy="1828800"/>
              </a:xfrm>
              <a:prstGeom prst="trapezoid">
                <a:avLst>
                  <a:gd name="adj" fmla="val 33571"/>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15"/>
            <p:cNvGrpSpPr/>
            <p:nvPr/>
          </p:nvGrpSpPr>
          <p:grpSpPr>
            <a:xfrm>
              <a:off x="1905000" y="1905000"/>
              <a:ext cx="646647" cy="1524000"/>
              <a:chOff x="5891782" y="1905000"/>
              <a:chExt cx="1271017" cy="3165915"/>
            </a:xfrm>
            <a:solidFill>
              <a:schemeClr val="tx2">
                <a:lumMod val="60000"/>
                <a:lumOff val="40000"/>
              </a:schemeClr>
            </a:solidFill>
          </p:grpSpPr>
          <p:sp>
            <p:nvSpPr>
              <p:cNvPr id="117" name="Oval 116"/>
              <p:cNvSpPr/>
              <p:nvPr/>
            </p:nvSpPr>
            <p:spPr>
              <a:xfrm>
                <a:off x="6019800" y="1905000"/>
                <a:ext cx="1016000" cy="1066800"/>
              </a:xfrm>
              <a:prstGeom prst="ellipse">
                <a:avLst/>
              </a:prstGeom>
              <a:grp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117"/>
              <p:cNvSpPr/>
              <p:nvPr/>
            </p:nvSpPr>
            <p:spPr>
              <a:xfrm rot="2423263">
                <a:off x="6044184" y="4385115"/>
                <a:ext cx="381000" cy="685800"/>
              </a:xfrm>
              <a:prstGeom prst="roundRect">
                <a:avLst/>
              </a:prstGeom>
              <a:grp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18"/>
              <p:cNvSpPr/>
              <p:nvPr/>
            </p:nvSpPr>
            <p:spPr>
              <a:xfrm>
                <a:off x="6324600" y="2819400"/>
                <a:ext cx="381000" cy="1828800"/>
              </a:xfrm>
              <a:prstGeom prst="roundRect">
                <a:avLst/>
              </a:prstGeom>
              <a:grp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19"/>
              <p:cNvSpPr/>
              <p:nvPr/>
            </p:nvSpPr>
            <p:spPr>
              <a:xfrm rot="18657015">
                <a:off x="6600982" y="4350807"/>
                <a:ext cx="381000" cy="685800"/>
              </a:xfrm>
              <a:prstGeom prst="roundRect">
                <a:avLst/>
              </a:prstGeom>
              <a:grp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20"/>
              <p:cNvSpPr/>
              <p:nvPr/>
            </p:nvSpPr>
            <p:spPr>
              <a:xfrm rot="5400000">
                <a:off x="6336791" y="2797105"/>
                <a:ext cx="381000" cy="1271017"/>
              </a:xfrm>
              <a:prstGeom prst="roundRect">
                <a:avLst/>
              </a:prstGeom>
              <a:grp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23"/>
            <p:cNvGrpSpPr/>
            <p:nvPr/>
          </p:nvGrpSpPr>
          <p:grpSpPr>
            <a:xfrm>
              <a:off x="2819400" y="1905000"/>
              <a:ext cx="646647" cy="1524000"/>
              <a:chOff x="7162800" y="1828800"/>
              <a:chExt cx="1271017" cy="3165915"/>
            </a:xfrm>
            <a:solidFill>
              <a:srgbClr val="FF0000"/>
            </a:solidFill>
          </p:grpSpPr>
          <p:sp>
            <p:nvSpPr>
              <p:cNvPr id="112" name="Oval 111"/>
              <p:cNvSpPr/>
              <p:nvPr/>
            </p:nvSpPr>
            <p:spPr>
              <a:xfrm>
                <a:off x="7290818" y="1828800"/>
                <a:ext cx="1016000" cy="1066800"/>
              </a:xfrm>
              <a:prstGeom prst="ellipse">
                <a:avLst/>
              </a:prstGeom>
              <a:grp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rot="2423263">
                <a:off x="7315202" y="4308915"/>
                <a:ext cx="381000" cy="685800"/>
              </a:xfrm>
              <a:prstGeom prst="roundRect">
                <a:avLst/>
              </a:prstGeom>
              <a:grp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rot="18657015">
                <a:off x="7872000" y="4274607"/>
                <a:ext cx="381000" cy="685800"/>
              </a:xfrm>
              <a:prstGeom prst="roundRect">
                <a:avLst/>
              </a:prstGeom>
              <a:grp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rot="5400000">
                <a:off x="7607809" y="2720905"/>
                <a:ext cx="381000" cy="1271017"/>
              </a:xfrm>
              <a:prstGeom prst="roundRect">
                <a:avLst/>
              </a:prstGeom>
              <a:grp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p:cNvSpPr/>
              <p:nvPr/>
            </p:nvSpPr>
            <p:spPr>
              <a:xfrm>
                <a:off x="7315200" y="2743200"/>
                <a:ext cx="990600" cy="1828800"/>
              </a:xfrm>
              <a:prstGeom prst="trapezoid">
                <a:avLst>
                  <a:gd name="adj" fmla="val 33571"/>
                </a:avLst>
              </a:prstGeom>
              <a:grp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15"/>
            <p:cNvGrpSpPr/>
            <p:nvPr/>
          </p:nvGrpSpPr>
          <p:grpSpPr>
            <a:xfrm>
              <a:off x="3810000" y="1905000"/>
              <a:ext cx="646647" cy="1524000"/>
              <a:chOff x="5891782" y="1905000"/>
              <a:chExt cx="1271017" cy="3165915"/>
            </a:xfrm>
            <a:solidFill>
              <a:srgbClr val="92D050"/>
            </a:solidFill>
          </p:grpSpPr>
          <p:sp>
            <p:nvSpPr>
              <p:cNvPr id="107" name="Oval 106"/>
              <p:cNvSpPr/>
              <p:nvPr/>
            </p:nvSpPr>
            <p:spPr>
              <a:xfrm>
                <a:off x="6019800" y="1905000"/>
                <a:ext cx="1016000" cy="1066800"/>
              </a:xfrm>
              <a:prstGeom prst="ellipse">
                <a:avLst/>
              </a:prstGeom>
              <a:grp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7"/>
              <p:cNvSpPr/>
              <p:nvPr/>
            </p:nvSpPr>
            <p:spPr>
              <a:xfrm rot="2423263">
                <a:off x="6044184" y="4385115"/>
                <a:ext cx="381000" cy="685800"/>
              </a:xfrm>
              <a:prstGeom prst="roundRect">
                <a:avLst/>
              </a:prstGeom>
              <a:grp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p:cNvSpPr/>
              <p:nvPr/>
            </p:nvSpPr>
            <p:spPr>
              <a:xfrm>
                <a:off x="6324600" y="2819400"/>
                <a:ext cx="381000" cy="1828800"/>
              </a:xfrm>
              <a:prstGeom prst="roundRect">
                <a:avLst/>
              </a:prstGeom>
              <a:grp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9"/>
              <p:cNvSpPr/>
              <p:nvPr/>
            </p:nvSpPr>
            <p:spPr>
              <a:xfrm rot="18657015">
                <a:off x="6600982" y="4350807"/>
                <a:ext cx="381000" cy="685800"/>
              </a:xfrm>
              <a:prstGeom prst="roundRect">
                <a:avLst/>
              </a:prstGeom>
              <a:grp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rot="5400000">
                <a:off x="6336791" y="2797105"/>
                <a:ext cx="381000" cy="1271017"/>
              </a:xfrm>
              <a:prstGeom prst="roundRect">
                <a:avLst/>
              </a:prstGeom>
              <a:grp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23"/>
            <p:cNvGrpSpPr/>
            <p:nvPr/>
          </p:nvGrpSpPr>
          <p:grpSpPr>
            <a:xfrm>
              <a:off x="4648200" y="1905000"/>
              <a:ext cx="646647" cy="1524000"/>
              <a:chOff x="7162800" y="1828800"/>
              <a:chExt cx="1271017" cy="3165915"/>
            </a:xfrm>
            <a:solidFill>
              <a:srgbClr val="7030A0"/>
            </a:solidFill>
          </p:grpSpPr>
          <p:sp>
            <p:nvSpPr>
              <p:cNvPr id="102" name="Oval 101"/>
              <p:cNvSpPr/>
              <p:nvPr/>
            </p:nvSpPr>
            <p:spPr>
              <a:xfrm>
                <a:off x="7290818" y="1828800"/>
                <a:ext cx="1016000" cy="1066800"/>
              </a:xfrm>
              <a:prstGeom prst="ellipse">
                <a:avLst/>
              </a:prstGeom>
              <a:grp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rot="2423263">
                <a:off x="7315202" y="4308915"/>
                <a:ext cx="381000" cy="685800"/>
              </a:xfrm>
              <a:prstGeom prst="roundRect">
                <a:avLst/>
              </a:prstGeom>
              <a:grp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rot="18657015">
                <a:off x="7872000" y="4274607"/>
                <a:ext cx="381000" cy="685800"/>
              </a:xfrm>
              <a:prstGeom prst="roundRect">
                <a:avLst/>
              </a:prstGeom>
              <a:grp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rot="5400000">
                <a:off x="7607809" y="2720905"/>
                <a:ext cx="381000" cy="1271017"/>
              </a:xfrm>
              <a:prstGeom prst="roundRect">
                <a:avLst/>
              </a:prstGeom>
              <a:grp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a:off x="7315200" y="2743200"/>
                <a:ext cx="990600" cy="1828800"/>
              </a:xfrm>
              <a:prstGeom prst="trapezoid">
                <a:avLst>
                  <a:gd name="adj" fmla="val 33571"/>
                </a:avLst>
              </a:prstGeom>
              <a:grp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78413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500" fill="hold"/>
                                        <p:tgtEl>
                                          <p:spTgt spid="20"/>
                                        </p:tgtEl>
                                        <p:attrNameLst>
                                          <p:attrName>ppt_x</p:attrName>
                                        </p:attrNameLst>
                                      </p:cBhvr>
                                      <p:tavLst>
                                        <p:tav tm="0">
                                          <p:val>
                                            <p:strVal val="1+#ppt_w/2"/>
                                          </p:val>
                                        </p:tav>
                                        <p:tav tm="100000">
                                          <p:val>
                                            <p:strVal val="#ppt_x"/>
                                          </p:val>
                                        </p:tav>
                                      </p:tavLst>
                                    </p:anim>
                                    <p:anim calcmode="lin" valueType="num">
                                      <p:cBhvr additive="base">
                                        <p:cTn id="8" dur="150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500" fill="hold"/>
                                        <p:tgtEl>
                                          <p:spTgt spid="19"/>
                                        </p:tgtEl>
                                        <p:attrNameLst>
                                          <p:attrName>ppt_x</p:attrName>
                                        </p:attrNameLst>
                                      </p:cBhvr>
                                      <p:tavLst>
                                        <p:tav tm="0">
                                          <p:val>
                                            <p:strVal val="0-#ppt_w/2"/>
                                          </p:val>
                                        </p:tav>
                                        <p:tav tm="100000">
                                          <p:val>
                                            <p:strVal val="#ppt_x"/>
                                          </p:val>
                                        </p:tav>
                                      </p:tavLst>
                                    </p:anim>
                                    <p:anim calcmode="lin" valueType="num">
                                      <p:cBhvr additive="base">
                                        <p:cTn id="12" dur="150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1500" fill="hold"/>
                                        <p:tgtEl>
                                          <p:spTgt spid="94"/>
                                        </p:tgtEl>
                                        <p:attrNameLst>
                                          <p:attrName>ppt_x</p:attrName>
                                        </p:attrNameLst>
                                      </p:cBhvr>
                                      <p:tavLst>
                                        <p:tav tm="0">
                                          <p:val>
                                            <p:strVal val="0-#ppt_w/2"/>
                                          </p:val>
                                        </p:tav>
                                        <p:tav tm="100000">
                                          <p:val>
                                            <p:strVal val="#ppt_x"/>
                                          </p:val>
                                        </p:tav>
                                      </p:tavLst>
                                    </p:anim>
                                    <p:anim calcmode="lin" valueType="num">
                                      <p:cBhvr additive="base">
                                        <p:cTn id="16" dur="1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1500" fill="hold"/>
                                        <p:tgtEl>
                                          <p:spTgt spid="95"/>
                                        </p:tgtEl>
                                        <p:attrNameLst>
                                          <p:attrName>ppt_x</p:attrName>
                                        </p:attrNameLst>
                                      </p:cBhvr>
                                      <p:tavLst>
                                        <p:tav tm="0">
                                          <p:val>
                                            <p:strVal val="1+#ppt_w/2"/>
                                          </p:val>
                                        </p:tav>
                                        <p:tav tm="100000">
                                          <p:val>
                                            <p:strVal val="#ppt_x"/>
                                          </p:val>
                                        </p:tav>
                                      </p:tavLst>
                                    </p:anim>
                                    <p:anim calcmode="lin" valueType="num">
                                      <p:cBhvr additive="base">
                                        <p:cTn id="20" dur="1500" fill="hold"/>
                                        <p:tgtEl>
                                          <p:spTgt spid="95"/>
                                        </p:tgtEl>
                                        <p:attrNameLst>
                                          <p:attrName>ppt_y</p:attrName>
                                        </p:attrNameLst>
                                      </p:cBhvr>
                                      <p:tavLst>
                                        <p:tav tm="0">
                                          <p:val>
                                            <p:strVal val="1+#ppt_h/2"/>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12290"/>
                                        </p:tgtEl>
                                        <p:attrNameLst>
                                          <p:attrName>style.visibility</p:attrName>
                                        </p:attrNameLst>
                                      </p:cBhvr>
                                      <p:to>
                                        <p:strVal val="visible"/>
                                      </p:to>
                                    </p:set>
                                    <p:animEffect transition="in" filter="fade">
                                      <p:cBhvr>
                                        <p:cTn id="23" dur="500"/>
                                        <p:tgtEl>
                                          <p:spTgt spid="1229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0"/>
            <a:ext cx="12192001" cy="6186309"/>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#82 </a:t>
            </a:r>
            <a:r>
              <a:rPr lang="en-US" i="1" dirty="0">
                <a:solidFill>
                  <a:schemeClr val="bg1"/>
                </a:solidFill>
              </a:rPr>
              <a:t>For All the Saints</a:t>
            </a:r>
            <a:endParaRPr lang="en-US" dirty="0">
              <a:solidFill>
                <a:schemeClr val="bg1"/>
              </a:solidFill>
            </a:endParaRPr>
          </a:p>
          <a:p>
            <a:endParaRPr lang="en-US" dirty="0">
              <a:solidFill>
                <a:schemeClr val="bg1"/>
              </a:solidFill>
            </a:endParaRPr>
          </a:p>
          <a:p>
            <a:r>
              <a:rPr lang="en-US" dirty="0">
                <a:solidFill>
                  <a:schemeClr val="bg1"/>
                </a:solidFill>
              </a:rPr>
              <a:t>Video: </a:t>
            </a:r>
          </a:p>
          <a:p>
            <a:r>
              <a:rPr lang="en-US" b="1" dirty="0">
                <a:solidFill>
                  <a:schemeClr val="bg1"/>
                </a:solidFill>
              </a:rPr>
              <a:t>God’s Words Never Cease</a:t>
            </a:r>
            <a:r>
              <a:rPr lang="en-US" dirty="0">
                <a:solidFill>
                  <a:schemeClr val="bg1"/>
                </a:solidFill>
              </a:rPr>
              <a:t> (2:55)</a:t>
            </a:r>
          </a:p>
          <a:p>
            <a:endParaRPr lang="en-US" dirty="0">
              <a:solidFill>
                <a:schemeClr val="bg1"/>
              </a:solidFill>
            </a:endParaRPr>
          </a:p>
          <a:p>
            <a:pPr marL="342900" indent="-342900">
              <a:buFontTx/>
              <a:buAutoNum type="arabicPeriod"/>
            </a:pPr>
            <a:r>
              <a:rPr lang="en-US" dirty="0">
                <a:solidFill>
                  <a:schemeClr val="bg1"/>
                </a:solidFill>
              </a:rPr>
              <a:t>Old Testament Institute Manual Prophecies of the Restoration Chapter 27</a:t>
            </a: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Sidney B. Sperry (</a:t>
            </a:r>
            <a:r>
              <a:rPr lang="en-US" i="1" dirty="0">
                <a:solidFill>
                  <a:schemeClr val="bg1"/>
                </a:solidFill>
              </a:rPr>
              <a:t>The Voice of Israel’s Prophets,</a:t>
            </a:r>
            <a:r>
              <a:rPr lang="en-US" dirty="0">
                <a:solidFill>
                  <a:schemeClr val="bg1"/>
                </a:solidFill>
              </a:rPr>
              <a:t> pp. 225–26.)</a:t>
            </a: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latin typeface="Abadi" panose="020B0604020104020204" pitchFamily="34" charset="0"/>
              </a:rPr>
              <a:t>Joseph Smith (</a:t>
            </a:r>
            <a:r>
              <a:rPr lang="en-US" i="1" dirty="0">
                <a:solidFill>
                  <a:schemeClr val="bg1"/>
                </a:solidFill>
                <a:latin typeface="Abadi" panose="020B0604020104020204" pitchFamily="34" charset="0"/>
              </a:rPr>
              <a:t>Teachings of the Prophet Joseph Smith</a:t>
            </a:r>
            <a:r>
              <a:rPr lang="en-US" dirty="0">
                <a:solidFill>
                  <a:schemeClr val="bg1"/>
                </a:solidFill>
                <a:latin typeface="Abadi" panose="020B0604020104020204" pitchFamily="34" charset="0"/>
              </a:rPr>
              <a:t>, selected and arranged by Joseph Fielding Smith [Salt Lake City: Deseret Book Co., 1976], 295-296)</a:t>
            </a:r>
          </a:p>
          <a:p>
            <a:pPr marL="342900" indent="-342900">
              <a:buFontTx/>
              <a:buAutoNum type="arabicPeriod"/>
            </a:pPr>
            <a:endParaRPr lang="en-US" dirty="0">
              <a:solidFill>
                <a:schemeClr val="bg1"/>
              </a:solidFill>
              <a:latin typeface="Abadi" panose="020B0604020104020204" pitchFamily="34" charset="0"/>
            </a:endParaRPr>
          </a:p>
          <a:p>
            <a:pPr marL="342900" indent="-342900">
              <a:buFontTx/>
              <a:buAutoNum type="arabicPeriod"/>
            </a:pPr>
            <a:r>
              <a:rPr lang="en-US" dirty="0">
                <a:solidFill>
                  <a:schemeClr val="bg1"/>
                </a:solidFill>
              </a:rPr>
              <a:t>Kent P. Jackson, ed., </a:t>
            </a:r>
            <a:r>
              <a:rPr lang="en-US" i="1" dirty="0">
                <a:solidFill>
                  <a:schemeClr val="bg1"/>
                </a:solidFill>
              </a:rPr>
              <a:t>Studies in Scripture, Vol. 4: 1 Kings to Malachi</a:t>
            </a:r>
            <a:r>
              <a:rPr lang="en-US" dirty="0">
                <a:solidFill>
                  <a:schemeClr val="bg1"/>
                </a:solidFill>
              </a:rPr>
              <a:t> [Salt Lake City: Deseret Book Co., 1993], 301</a:t>
            </a: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Wilford Woodruff (</a:t>
            </a:r>
            <a:r>
              <a:rPr lang="en-US" i="1" dirty="0">
                <a:solidFill>
                  <a:schemeClr val="bg1"/>
                </a:solidFill>
              </a:rPr>
              <a:t>Journal of Discourses</a:t>
            </a:r>
            <a:r>
              <a:rPr lang="en-US" dirty="0">
                <a:solidFill>
                  <a:schemeClr val="bg1"/>
                </a:solidFill>
              </a:rPr>
              <a:t>, 19:296)</a:t>
            </a: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Elder Boyd K. Packer (“Scriptures,”</a:t>
            </a:r>
            <a:r>
              <a:rPr lang="en-US" i="1" dirty="0">
                <a:solidFill>
                  <a:schemeClr val="bg1"/>
                </a:solidFill>
              </a:rPr>
              <a:t> Ensign,</a:t>
            </a:r>
            <a:r>
              <a:rPr lang="en-US" dirty="0">
                <a:solidFill>
                  <a:schemeClr val="bg1"/>
                </a:solidFill>
              </a:rPr>
              <a:t> Nov. 1982, 53).</a:t>
            </a: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President Joseph Fielding Smith (</a:t>
            </a:r>
            <a:r>
              <a:rPr lang="en-US" i="1" dirty="0">
                <a:solidFill>
                  <a:schemeClr val="bg1"/>
                </a:solidFill>
              </a:rPr>
              <a:t>Doctrines of Salvation,</a:t>
            </a:r>
            <a:r>
              <a:rPr lang="en-US" dirty="0">
                <a:solidFill>
                  <a:schemeClr val="bg1"/>
                </a:solidFill>
              </a:rPr>
              <a:t> 2:244).</a:t>
            </a:r>
          </a:p>
          <a:p>
            <a:pPr marL="342900" indent="-342900">
              <a:buAutoNum type="arabicPeriod"/>
            </a:pPr>
            <a:endParaRPr lang="en-US" dirty="0">
              <a:solidFill>
                <a:schemeClr val="bg1"/>
              </a:solidFill>
            </a:endParaRPr>
          </a:p>
        </p:txBody>
      </p:sp>
      <p:grpSp>
        <p:nvGrpSpPr>
          <p:cNvPr id="5" name="Group 4"/>
          <p:cNvGrpSpPr/>
          <p:nvPr/>
        </p:nvGrpSpPr>
        <p:grpSpPr>
          <a:xfrm>
            <a:off x="3254789" y="1107567"/>
            <a:ext cx="497920" cy="630699"/>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Footer Placeholder 14">
            <a:extLst>
              <a:ext uri="{FF2B5EF4-FFF2-40B4-BE49-F238E27FC236}">
                <a16:creationId xmlns:a16="http://schemas.microsoft.com/office/drawing/2014/main" id="{1C21A439-3F33-4395-A684-CEEDDAD9BA1D}"/>
              </a:ext>
            </a:extLst>
          </p:cNvPr>
          <p:cNvSpPr>
            <a:spLocks noGrp="1"/>
          </p:cNvSpPr>
          <p:nvPr/>
        </p:nvSpPr>
        <p:spPr>
          <a:xfrm>
            <a:off x="131319" y="646951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699286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82052504"/>
              </p:ext>
            </p:extLst>
          </p:nvPr>
        </p:nvGraphicFramePr>
        <p:xfrm>
          <a:off x="268514" y="941010"/>
          <a:ext cx="11618684" cy="4846320"/>
        </p:xfrm>
        <a:graphic>
          <a:graphicData uri="http://schemas.openxmlformats.org/drawingml/2006/table">
            <a:tbl>
              <a:tblPr firstRow="1" bandRow="1">
                <a:tableStyleId>{5940675A-B579-460E-94D1-54222C63F5DA}</a:tableStyleId>
              </a:tblPr>
              <a:tblGrid>
                <a:gridCol w="2904671">
                  <a:extLst>
                    <a:ext uri="{9D8B030D-6E8A-4147-A177-3AD203B41FA5}">
                      <a16:colId xmlns:a16="http://schemas.microsoft.com/office/drawing/2014/main" val="20000"/>
                    </a:ext>
                  </a:extLst>
                </a:gridCol>
                <a:gridCol w="2904671">
                  <a:extLst>
                    <a:ext uri="{9D8B030D-6E8A-4147-A177-3AD203B41FA5}">
                      <a16:colId xmlns:a16="http://schemas.microsoft.com/office/drawing/2014/main" val="20001"/>
                    </a:ext>
                  </a:extLst>
                </a:gridCol>
                <a:gridCol w="2904671">
                  <a:extLst>
                    <a:ext uri="{9D8B030D-6E8A-4147-A177-3AD203B41FA5}">
                      <a16:colId xmlns:a16="http://schemas.microsoft.com/office/drawing/2014/main" val="20002"/>
                    </a:ext>
                  </a:extLst>
                </a:gridCol>
                <a:gridCol w="2904671">
                  <a:extLst>
                    <a:ext uri="{9D8B030D-6E8A-4147-A177-3AD203B41FA5}">
                      <a16:colId xmlns:a16="http://schemas.microsoft.com/office/drawing/2014/main" val="20003"/>
                    </a:ext>
                  </a:extLst>
                </a:gridCol>
              </a:tblGrid>
              <a:tr h="0">
                <a:tc>
                  <a:txBody>
                    <a:bodyPr/>
                    <a:lstStyle/>
                    <a:p>
                      <a:pPr algn="ctr"/>
                      <a:r>
                        <a:rPr lang="en-US" b="1" dirty="0"/>
                        <a:t>Ezekiel 1-3</a:t>
                      </a:r>
                    </a:p>
                  </a:txBody>
                  <a:tcPr>
                    <a:solidFill>
                      <a:schemeClr val="bg1"/>
                    </a:solidFill>
                  </a:tcPr>
                </a:tc>
                <a:tc>
                  <a:txBody>
                    <a:bodyPr/>
                    <a:lstStyle/>
                    <a:p>
                      <a:pPr algn="ctr"/>
                      <a:r>
                        <a:rPr lang="en-US" b="1" dirty="0"/>
                        <a:t>Ezekiel 4-24</a:t>
                      </a:r>
                    </a:p>
                  </a:txBody>
                  <a:tcPr>
                    <a:solidFill>
                      <a:schemeClr val="bg1"/>
                    </a:solidFill>
                  </a:tcPr>
                </a:tc>
                <a:tc>
                  <a:txBody>
                    <a:bodyPr/>
                    <a:lstStyle/>
                    <a:p>
                      <a:pPr algn="ctr"/>
                      <a:r>
                        <a:rPr lang="en-US" b="1" dirty="0"/>
                        <a:t>Ezekiel 25-32</a:t>
                      </a:r>
                    </a:p>
                  </a:txBody>
                  <a:tcPr>
                    <a:solidFill>
                      <a:schemeClr val="bg1"/>
                    </a:solidFill>
                  </a:tcPr>
                </a:tc>
                <a:tc>
                  <a:txBody>
                    <a:bodyPr/>
                    <a:lstStyle/>
                    <a:p>
                      <a:pPr algn="ctr"/>
                      <a:r>
                        <a:rPr lang="en-US" b="1" dirty="0"/>
                        <a:t>Ezekiel 33-48</a:t>
                      </a:r>
                    </a:p>
                  </a:txBody>
                  <a:tcPr>
                    <a:solidFill>
                      <a:schemeClr val="accent5">
                        <a:lumMod val="20000"/>
                        <a:lumOff val="80000"/>
                      </a:schemeClr>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Calibri" panose="020F0502020204030204" pitchFamily="34" charset="0"/>
                        </a:rPr>
                        <a:t>Ezekiel sees the Lord and His glory. He is called as a watchman to the house of Israel to warn, reprove, and call them to repentance.</a:t>
                      </a:r>
                    </a:p>
                    <a:p>
                      <a:endParaRPr lang="en-US"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Calibri" panose="020F0502020204030204" pitchFamily="34" charset="0"/>
                        </a:rPr>
                        <a:t>The Lord instructs Ezekiel to use symbols to represent the wickedness of Israel and the destruction of Jerusalem. Ezekiel prophesies of the Lord’s judgments on Jerusalem and explains why famine, desolation, war, and pestilence will sweep the land of Israel.</a:t>
                      </a:r>
                    </a:p>
                    <a:p>
                      <a:endParaRPr lang="en-US"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Calibri" panose="020F0502020204030204" pitchFamily="34" charset="0"/>
                        </a:rPr>
                        <a:t>The Lord commands Ezekiel to declare the wickedness of the nations surrounding Israel and prophesy of their destruction.</a:t>
                      </a:r>
                    </a:p>
                    <a:p>
                      <a:endParaRPr lang="en-US"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Calibri" panose="020F0502020204030204" pitchFamily="34" charset="0"/>
                        </a:rPr>
                        <a:t>The Lord reproves the leaders of Israel for being poor shepherds over their people. The Lord will be a true shepherd to Israel. Ezekiel records his vision of Israel’s restoration after the exile and in the latter days. The Lord promises to gather the Israelites from captivity, return them to their promised lands, renew His covenant with them, and reunite the kingdoms of Israel and Judah.</a:t>
                      </a:r>
                    </a:p>
                    <a:p>
                      <a:endParaRPr lang="en-US" dirty="0"/>
                    </a:p>
                  </a:txBody>
                  <a:tcP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64505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517" y="0"/>
            <a:ext cx="6775010" cy="3231654"/>
          </a:xfrm>
          <a:prstGeom prst="rect">
            <a:avLst/>
          </a:prstGeom>
          <a:ln>
            <a:solidFill>
              <a:schemeClr val="tx1"/>
            </a:solidFill>
          </a:ln>
        </p:spPr>
        <p:txBody>
          <a:bodyPr wrap="square">
            <a:spAutoFit/>
          </a:bodyPr>
          <a:lstStyle/>
          <a:p>
            <a:pPr fontAlgn="base"/>
            <a:r>
              <a:rPr lang="en-US" sz="1200" b="1" dirty="0">
                <a:solidFill>
                  <a:srgbClr val="333333"/>
                </a:solidFill>
              </a:rPr>
              <a:t>Ezekiel 37:7:</a:t>
            </a:r>
          </a:p>
          <a:p>
            <a:pPr fontAlgn="base"/>
            <a:r>
              <a:rPr lang="en-US" sz="1200" dirty="0">
                <a:solidFill>
                  <a:srgbClr val="333333"/>
                </a:solidFill>
              </a:rPr>
              <a:t>"To those of us who already believe and have a testimony that there will be a resurrection of the physical bodies of all mankind, these Old Testament scriptures seem clear enough. But that is because we have been tutored and taught by the clarity of latter-day revelation and by the Holy Ghost. Therefore, when we read these Old Testament scriptures we understand their doctrinal meaning. But many of our Christian and Jewish friends, who do not have the benefit of latter-day revelation and who do not enjoy the gift of the Holy Ghost, interpret these Old Testament verses differently. They see them as figurative, or allegorical, expressions or as some-thing-anything-other than literal, plain-spoken declarations about a physical resurrection of the corporeal bodies of mankind. Many present-day Christians are not even sure that Jesus himself was resurrected with his physical body, and most of those who may believe Jesus had a physical resurrected body do not believe he still has that body today.</a:t>
            </a:r>
          </a:p>
          <a:p>
            <a:pPr fontAlgn="base"/>
            <a:r>
              <a:rPr lang="en-US" sz="1200" dirty="0">
                <a:solidFill>
                  <a:srgbClr val="333333"/>
                </a:solidFill>
              </a:rPr>
              <a:t> </a:t>
            </a:r>
          </a:p>
          <a:p>
            <a:pPr fontAlgn="base"/>
            <a:r>
              <a:rPr lang="en-US" sz="1200" dirty="0">
                <a:solidFill>
                  <a:srgbClr val="333333"/>
                </a:solidFill>
              </a:rPr>
              <a:t>"As Latter-day Saints we are a highly favored people in that we have not only all that the Bible has to say about the resurrection but also the additional, more detailed, and more specific testimonies from the Book of Mormon, the Doctrine and Covenants, the Pearl of Great Price, the Joseph Smith Translation, and the teachings of the latter-day prophets, particularly those of the Prophet Joseph Smith." (Robert J. Matthews, </a:t>
            </a:r>
            <a:r>
              <a:rPr lang="en-US" sz="1200" i="1" dirty="0">
                <a:solidFill>
                  <a:srgbClr val="333333"/>
                </a:solidFill>
              </a:rPr>
              <a:t>A Bible! A Bible!</a:t>
            </a:r>
            <a:r>
              <a:rPr lang="en-US" sz="1200" dirty="0">
                <a:solidFill>
                  <a:srgbClr val="333333"/>
                </a:solidFill>
              </a:rPr>
              <a:t> [Salt Lake City: </a:t>
            </a:r>
            <a:r>
              <a:rPr lang="en-US" sz="1200" dirty="0" err="1">
                <a:solidFill>
                  <a:srgbClr val="333333"/>
                </a:solidFill>
              </a:rPr>
              <a:t>Bookcraft</a:t>
            </a:r>
            <a:r>
              <a:rPr lang="en-US" sz="1200" dirty="0">
                <a:solidFill>
                  <a:srgbClr val="333333"/>
                </a:solidFill>
              </a:rPr>
              <a:t>, 1990], 197 - 198.)</a:t>
            </a:r>
            <a:endParaRPr lang="en-US" sz="1200" b="0" i="0" dirty="0">
              <a:solidFill>
                <a:srgbClr val="333333"/>
              </a:solidFill>
              <a:effectLst/>
            </a:endParaRPr>
          </a:p>
        </p:txBody>
      </p:sp>
      <p:sp>
        <p:nvSpPr>
          <p:cNvPr id="8" name="Rectangle 7"/>
          <p:cNvSpPr/>
          <p:nvPr/>
        </p:nvSpPr>
        <p:spPr>
          <a:xfrm>
            <a:off x="87517" y="3231654"/>
            <a:ext cx="6775010" cy="1754326"/>
          </a:xfrm>
          <a:prstGeom prst="rect">
            <a:avLst/>
          </a:prstGeom>
          <a:ln>
            <a:solidFill>
              <a:schemeClr val="tx1"/>
            </a:solidFill>
          </a:ln>
        </p:spPr>
        <p:txBody>
          <a:bodyPr wrap="square">
            <a:spAutoFit/>
          </a:bodyPr>
          <a:lstStyle/>
          <a:p>
            <a:pPr fontAlgn="base"/>
            <a:r>
              <a:rPr lang="en-US" sz="1200" b="1" dirty="0"/>
              <a:t>Ezekiel 37:1-14</a:t>
            </a:r>
          </a:p>
          <a:p>
            <a:pPr fontAlgn="base"/>
            <a:r>
              <a:rPr lang="en-US" sz="1200" b="1" dirty="0"/>
              <a:t> </a:t>
            </a:r>
            <a:r>
              <a:rPr lang="en-US" sz="1200" dirty="0"/>
              <a:t>“There is nothing more real, more literal, more personal than the resurrection, as Ezekiel then beheld in vision. He saw the dead live again, live literally and personally, each one becoming in physical makeup as he had been in mortality. It was with each of them as it would be with their Lord, when he, having also come forth from his valley of dry bones, stood in the upper room with his disciples, ate before them, and permitted them to handle his physical body. To his people the Lord’s voice came: ‘I will open your graves, and cause you to come up out of your graves, and bring you into the land of Israel.’ (Ezek. 37:1–14.) He who shall do all this, as we are now acutely aware, is the Lord Jesus Christ who is the God of Israel.” Elder Bruce R. McConkie (</a:t>
            </a:r>
            <a:r>
              <a:rPr lang="en-US" sz="1200" i="1" dirty="0"/>
              <a:t>The Promised Messiah,</a:t>
            </a:r>
            <a:r>
              <a:rPr lang="en-US" sz="1200" dirty="0"/>
              <a:t> pp. 270–71.)</a:t>
            </a:r>
          </a:p>
        </p:txBody>
      </p:sp>
      <p:pic>
        <p:nvPicPr>
          <p:cNvPr id="1034" name="Picture 10" descr="http://lh4.ggpht.com/_5ID85IJ_R3o/TGXE3mJg2RI/AAAAAAAAI14/OCLiRFZ-5wE/s1600/Zefad%20-%202006-06-26%20-%202006-06-28_31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5379" y="273197"/>
            <a:ext cx="1874672" cy="140600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8822904" y="10647"/>
            <a:ext cx="3283390" cy="3970318"/>
          </a:xfrm>
          <a:prstGeom prst="rect">
            <a:avLst/>
          </a:prstGeom>
          <a:ln>
            <a:solidFill>
              <a:schemeClr val="tx1"/>
            </a:solidFill>
          </a:ln>
        </p:spPr>
        <p:txBody>
          <a:bodyPr wrap="square">
            <a:spAutoFit/>
          </a:bodyPr>
          <a:lstStyle/>
          <a:p>
            <a:pPr fontAlgn="base"/>
            <a:r>
              <a:rPr lang="en-US" sz="1200" dirty="0"/>
              <a:t>"</a:t>
            </a:r>
            <a:r>
              <a:rPr lang="en-US" sz="1200" dirty="0" err="1"/>
              <a:t>Abuhav</a:t>
            </a:r>
            <a:r>
              <a:rPr lang="en-US" sz="1200" dirty="0"/>
              <a:t> Synagogue's ancient Torah scroll dates back to 14th century, still fit for reading, unlike many ancient scrolls exhibited in museums.</a:t>
            </a:r>
            <a:br>
              <a:rPr lang="en-US" sz="1200" dirty="0"/>
            </a:br>
            <a:br>
              <a:rPr lang="en-US" sz="1200" dirty="0"/>
            </a:br>
            <a:r>
              <a:rPr lang="en-US" sz="1200" dirty="0"/>
              <a:t>Meir </a:t>
            </a:r>
            <a:r>
              <a:rPr lang="en-US" sz="1200" dirty="0" err="1"/>
              <a:t>Karsenti</a:t>
            </a:r>
            <a:r>
              <a:rPr lang="en-US" sz="1200" dirty="0"/>
              <a:t>, 80, a manager (</a:t>
            </a:r>
            <a:r>
              <a:rPr lang="en-US" sz="1200" dirty="0" err="1"/>
              <a:t>gabbai</a:t>
            </a:r>
            <a:r>
              <a:rPr lang="en-US" sz="1200" dirty="0"/>
              <a:t>) at the </a:t>
            </a:r>
            <a:r>
              <a:rPr lang="en-US" sz="1200" dirty="0" err="1"/>
              <a:t>Abuhav</a:t>
            </a:r>
            <a:r>
              <a:rPr lang="en-US" sz="1200" dirty="0"/>
              <a:t> Synagogue in Safed, was particularly excited last week as he geared up to take out what is thought to be the oldest Torah scroll in the world which can still actually be used.</a:t>
            </a:r>
            <a:br>
              <a:rPr lang="en-US" sz="1200" dirty="0"/>
            </a:br>
            <a:br>
              <a:rPr lang="en-US" sz="1200" dirty="0"/>
            </a:br>
            <a:r>
              <a:rPr lang="en-US" sz="1200" dirty="0"/>
              <a:t>'From research we conducted it appears the scroll was written in the 14th century by Isaac </a:t>
            </a:r>
            <a:r>
              <a:rPr lang="en-US" sz="1200" dirty="0" err="1"/>
              <a:t>Aboab</a:t>
            </a:r>
            <a:r>
              <a:rPr lang="en-US" sz="1200" dirty="0"/>
              <a:t> of Castile,' </a:t>
            </a:r>
            <a:r>
              <a:rPr lang="en-US" sz="1200" dirty="0" err="1"/>
              <a:t>Karsenti</a:t>
            </a:r>
            <a:r>
              <a:rPr lang="en-US" sz="1200" dirty="0"/>
              <a:t> said. 'A scribe examined the scroll two years ago and confirmed it was fit for reading. There are many ancient Torah scrolls in museums but they are banned for reading during prayers because of erased letters or words. This scroll can be read in a synagogue,' he said.“</a:t>
            </a:r>
          </a:p>
          <a:p>
            <a:pPr fontAlgn="base"/>
            <a:r>
              <a:rPr lang="en-US" sz="1200" dirty="0"/>
              <a:t>http://www.israelmuse.com/2010/09/blog-sefads-500-year-old-torah-scroll.html#.VxJb2jArKUk</a:t>
            </a:r>
          </a:p>
        </p:txBody>
      </p:sp>
      <p:sp>
        <p:nvSpPr>
          <p:cNvPr id="11" name="Rectangle 10"/>
          <p:cNvSpPr/>
          <p:nvPr/>
        </p:nvSpPr>
        <p:spPr>
          <a:xfrm>
            <a:off x="87517" y="4985980"/>
            <a:ext cx="6775010" cy="1754326"/>
          </a:xfrm>
          <a:prstGeom prst="rect">
            <a:avLst/>
          </a:prstGeom>
          <a:ln>
            <a:solidFill>
              <a:schemeClr val="tx1"/>
            </a:solidFill>
          </a:ln>
        </p:spPr>
        <p:txBody>
          <a:bodyPr wrap="square">
            <a:spAutoFit/>
          </a:bodyPr>
          <a:lstStyle/>
          <a:p>
            <a:pPr fontAlgn="base"/>
            <a:r>
              <a:rPr lang="en-US" sz="1200" b="1" dirty="0"/>
              <a:t>The Stick Ezekiel 37:15-17 </a:t>
            </a:r>
          </a:p>
          <a:p>
            <a:pPr fontAlgn="base"/>
            <a:r>
              <a:rPr lang="en-US" sz="1200" dirty="0"/>
              <a:t>Ellis T. Rasmussen, author of </a:t>
            </a:r>
            <a:r>
              <a:rPr lang="en-US" sz="1200" i="1" dirty="0"/>
              <a:t>A Latter-day Saint Commentary on the Old Testament,</a:t>
            </a:r>
            <a:r>
              <a:rPr lang="en-US" sz="1200" dirty="0"/>
              <a:t> commented on the term </a:t>
            </a:r>
            <a:r>
              <a:rPr lang="en-US" sz="1200" i="1" dirty="0" err="1"/>
              <a:t>etz</a:t>
            </a:r>
            <a:r>
              <a:rPr lang="en-US" sz="1200" dirty="0"/>
              <a:t>:</a:t>
            </a:r>
          </a:p>
          <a:p>
            <a:pPr fontAlgn="base"/>
            <a:r>
              <a:rPr lang="en-US" sz="1200" dirty="0"/>
              <a:t>“Commonly translated </a:t>
            </a:r>
            <a:r>
              <a:rPr lang="en-US" sz="1200" i="1" dirty="0"/>
              <a:t>stick,</a:t>
            </a:r>
            <a:r>
              <a:rPr lang="en-US" sz="1200" dirty="0"/>
              <a:t> the Hebrew word used is </a:t>
            </a:r>
            <a:r>
              <a:rPr lang="en-US" sz="1200" i="1" dirty="0" err="1"/>
              <a:t>etz</a:t>
            </a:r>
            <a:r>
              <a:rPr lang="en-US" sz="1200" i="1" dirty="0"/>
              <a:t>,</a:t>
            </a:r>
            <a:r>
              <a:rPr lang="en-US" sz="1200" dirty="0"/>
              <a:t> a generic word meaning ‘wood’ (there are other words meaning ‘stick,’ ‘staff,’ ‘branch,’ or ‘scepter’). This was wood upon which it was possible to write. Babylonian writing tablets of wood have been found hinged together and faced with wax, with writing engraved on them. Two wooden tablets represent the scriptures from Judah (the Bible) and Joseph (the Book of Mormon) to ‘be one in mine hand’ (Ezek. 37:15–19 and fn.)” (</a:t>
            </a:r>
            <a:r>
              <a:rPr lang="en-US" sz="1200" i="1" dirty="0"/>
              <a:t>A Latter-day Saint Commentary on the Old Testament</a:t>
            </a:r>
            <a:r>
              <a:rPr lang="en-US" sz="1200" dirty="0"/>
              <a:t> [1993], 608).</a:t>
            </a:r>
          </a:p>
        </p:txBody>
      </p:sp>
      <p:sp>
        <p:nvSpPr>
          <p:cNvPr id="12" name="Rectangle 11"/>
          <p:cNvSpPr/>
          <p:nvPr/>
        </p:nvSpPr>
        <p:spPr>
          <a:xfrm>
            <a:off x="6862527" y="4062650"/>
            <a:ext cx="5045798" cy="2677656"/>
          </a:xfrm>
          <a:prstGeom prst="rect">
            <a:avLst/>
          </a:prstGeom>
          <a:ln>
            <a:solidFill>
              <a:schemeClr val="tx1"/>
            </a:solidFill>
          </a:ln>
        </p:spPr>
        <p:txBody>
          <a:bodyPr wrap="square">
            <a:spAutoFit/>
          </a:bodyPr>
          <a:lstStyle/>
          <a:p>
            <a:pPr fontAlgn="base"/>
            <a:r>
              <a:rPr lang="en-US" sz="1200" b="1" dirty="0"/>
              <a:t>The Stick Ezekiel 37:15-17 </a:t>
            </a:r>
          </a:p>
          <a:p>
            <a:pPr fontAlgn="base"/>
            <a:r>
              <a:rPr lang="en-US" sz="1200" dirty="0"/>
              <a:t>In addition, while serving as an associate professor of ancient scripture at Brigham Young University, Keith </a:t>
            </a:r>
            <a:r>
              <a:rPr lang="en-US" sz="1200" dirty="0" err="1"/>
              <a:t>Meservy</a:t>
            </a:r>
            <a:r>
              <a:rPr lang="en-US" sz="1200" dirty="0"/>
              <a:t> commented on the discovery of some ancient wooden tablets:</a:t>
            </a:r>
          </a:p>
          <a:p>
            <a:pPr fontAlgn="base"/>
            <a:r>
              <a:rPr lang="en-US" sz="1200" dirty="0"/>
              <a:t>“The discovery in 1953 of these writing boards from biblical Calah in Mesopotamia altered the thinking of scholars about how Middle Eastern cultures made records. Wooden tablets filled with wax represent the ‘earliest known form of ancient book’ and help us understand an important prophecy of Ezekiel foretelling the uniting of the Bible and Book of Mormon” (“Ezekiel’s Sticks and the Gathering of Israel,”</a:t>
            </a:r>
            <a:r>
              <a:rPr lang="en-US" sz="1200" i="1" dirty="0"/>
              <a:t> Ensign,</a:t>
            </a:r>
            <a:r>
              <a:rPr lang="en-US" sz="1200" dirty="0"/>
              <a:t> Feb. 1987, 4).</a:t>
            </a:r>
          </a:p>
          <a:p>
            <a:pPr fontAlgn="base"/>
            <a:r>
              <a:rPr lang="en-US" sz="1200" dirty="0"/>
              <a:t>Ezekiel’s prophecy that the two sticks would be joined “one to another into one stick” (Ezekiel 37:17) is clarified by the phrase “shall grow together,” which is found in 2 Nephi 3:12. This phrase helps us understand that the joining together of the two sticks is a process that will occur over time.</a:t>
            </a:r>
          </a:p>
        </p:txBody>
      </p:sp>
    </p:spTree>
    <p:extLst>
      <p:ext uri="{BB962C8B-B14F-4D97-AF65-F5344CB8AC3E}">
        <p14:creationId xmlns:p14="http://schemas.microsoft.com/office/powerpoint/2010/main" val="330183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3214" t="10580" r="30929" b="17355"/>
          <a:stretch/>
        </p:blipFill>
        <p:spPr>
          <a:xfrm>
            <a:off x="272142" y="424542"/>
            <a:ext cx="5421088" cy="6128657"/>
          </a:xfrm>
          <a:prstGeom prst="rect">
            <a:avLst/>
          </a:prstGeom>
        </p:spPr>
      </p:pic>
      <p:pic>
        <p:nvPicPr>
          <p:cNvPr id="5" name="Picture 4"/>
          <p:cNvPicPr>
            <a:picLocks noChangeAspect="1"/>
          </p:cNvPicPr>
          <p:nvPr/>
        </p:nvPicPr>
        <p:blipFill rotWithShape="1">
          <a:blip r:embed="rId2"/>
          <a:srcRect l="33214" t="10580" r="30929" b="17355"/>
          <a:stretch/>
        </p:blipFill>
        <p:spPr>
          <a:xfrm>
            <a:off x="6259285" y="424541"/>
            <a:ext cx="5421088" cy="6128657"/>
          </a:xfrm>
          <a:prstGeom prst="rect">
            <a:avLst/>
          </a:prstGeom>
        </p:spPr>
      </p:pic>
      <p:pic>
        <p:nvPicPr>
          <p:cNvPr id="6" name="Picture 5"/>
          <p:cNvPicPr>
            <a:picLocks noChangeAspect="1"/>
          </p:cNvPicPr>
          <p:nvPr/>
        </p:nvPicPr>
        <p:blipFill rotWithShape="1">
          <a:blip r:embed="rId3"/>
          <a:srcRect l="32857" t="79894" r="51190" b="11640"/>
          <a:stretch/>
        </p:blipFill>
        <p:spPr>
          <a:xfrm>
            <a:off x="272142" y="6422571"/>
            <a:ext cx="1458686" cy="435429"/>
          </a:xfrm>
          <a:prstGeom prst="rect">
            <a:avLst/>
          </a:prstGeom>
        </p:spPr>
      </p:pic>
      <p:pic>
        <p:nvPicPr>
          <p:cNvPr id="7" name="Picture 6"/>
          <p:cNvPicPr>
            <a:picLocks noChangeAspect="1"/>
          </p:cNvPicPr>
          <p:nvPr/>
        </p:nvPicPr>
        <p:blipFill rotWithShape="1">
          <a:blip r:embed="rId3"/>
          <a:srcRect l="32857" t="79894" r="51190" b="11640"/>
          <a:stretch/>
        </p:blipFill>
        <p:spPr>
          <a:xfrm>
            <a:off x="6215745" y="6422571"/>
            <a:ext cx="1458686" cy="435429"/>
          </a:xfrm>
          <a:prstGeom prst="rect">
            <a:avLst/>
          </a:prstGeom>
        </p:spPr>
      </p:pic>
    </p:spTree>
    <p:extLst>
      <p:ext uri="{BB962C8B-B14F-4D97-AF65-F5344CB8AC3E}">
        <p14:creationId xmlns:p14="http://schemas.microsoft.com/office/powerpoint/2010/main" val="2295667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526"/>
            <a:ext cx="2716040" cy="369332"/>
          </a:xfrm>
          <a:prstGeom prst="rect">
            <a:avLst/>
          </a:prstGeom>
          <a:noFill/>
        </p:spPr>
        <p:txBody>
          <a:bodyPr wrap="square" rtlCol="0">
            <a:spAutoFit/>
          </a:bodyPr>
          <a:lstStyle/>
          <a:p>
            <a:r>
              <a:rPr lang="en-US" dirty="0">
                <a:solidFill>
                  <a:schemeClr val="bg1"/>
                </a:solidFill>
              </a:rPr>
              <a:t>Ezekiel 37</a:t>
            </a:r>
          </a:p>
        </p:txBody>
      </p:sp>
      <p:sp>
        <p:nvSpPr>
          <p:cNvPr id="6" name="TextBox 5"/>
          <p:cNvSpPr txBox="1"/>
          <p:nvPr/>
        </p:nvSpPr>
        <p:spPr>
          <a:xfrm>
            <a:off x="108641" y="-20778"/>
            <a:ext cx="12192000" cy="830997"/>
          </a:xfrm>
          <a:prstGeom prst="rect">
            <a:avLst/>
          </a:prstGeom>
          <a:noFill/>
        </p:spPr>
        <p:txBody>
          <a:bodyPr wrap="square" rtlCol="0">
            <a:spAutoFit/>
          </a:bodyPr>
          <a:lstStyle/>
          <a:p>
            <a:pPr algn="ctr"/>
            <a:r>
              <a:rPr lang="en-US" sz="4800" dirty="0">
                <a:solidFill>
                  <a:schemeClr val="bg1"/>
                </a:solidFill>
                <a:latin typeface="Trebuchet MS" panose="020B0603020202020204" pitchFamily="34" charset="0"/>
              </a:rPr>
              <a:t>Physical or Spiritual Condition</a:t>
            </a:r>
          </a:p>
        </p:txBody>
      </p:sp>
      <p:sp>
        <p:nvSpPr>
          <p:cNvPr id="3" name="Rectangle 2"/>
          <p:cNvSpPr/>
          <p:nvPr/>
        </p:nvSpPr>
        <p:spPr>
          <a:xfrm>
            <a:off x="4127498" y="5443727"/>
            <a:ext cx="7135011" cy="954107"/>
          </a:xfrm>
          <a:prstGeom prst="rect">
            <a:avLst/>
          </a:prstGeom>
        </p:spPr>
        <p:txBody>
          <a:bodyPr wrap="square">
            <a:spAutoFit/>
          </a:bodyPr>
          <a:lstStyle/>
          <a:p>
            <a:pPr fontAlgn="base"/>
            <a:r>
              <a:rPr lang="en-US" sz="2800" dirty="0">
                <a:solidFill>
                  <a:schemeClr val="bg1"/>
                </a:solidFill>
              </a:rPr>
              <a:t>How might these objects represent what can happen to us physically or spiritually over time?</a:t>
            </a:r>
          </a:p>
        </p:txBody>
      </p:sp>
      <p:sp>
        <p:nvSpPr>
          <p:cNvPr id="7" name="Rectangle 6"/>
          <p:cNvSpPr/>
          <p:nvPr/>
        </p:nvSpPr>
        <p:spPr>
          <a:xfrm>
            <a:off x="3392032" y="4230168"/>
            <a:ext cx="8908609" cy="523220"/>
          </a:xfrm>
          <a:prstGeom prst="rect">
            <a:avLst/>
          </a:prstGeom>
        </p:spPr>
        <p:txBody>
          <a:bodyPr wrap="square">
            <a:spAutoFit/>
          </a:bodyPr>
          <a:lstStyle/>
          <a:p>
            <a:pPr fontAlgn="base"/>
            <a:r>
              <a:rPr lang="en-US" sz="2800" dirty="0">
                <a:solidFill>
                  <a:schemeClr val="bg1"/>
                </a:solidFill>
              </a:rPr>
              <a:t>How has the condition of each object changed over time?</a:t>
            </a:r>
          </a:p>
        </p:txBody>
      </p:sp>
      <p:pic>
        <p:nvPicPr>
          <p:cNvPr id="8" name="Picture 2" descr="A violin with broken strings lying in a case on a patch of gr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768" y="1509218"/>
            <a:ext cx="2838450" cy="42576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 white wax candle, nearly used up, in a candle holder on a windowsi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3588" y="1533030"/>
            <a:ext cx="3751971" cy="24975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A dirty and worn black shoe on a checkered tow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2607" y="1782295"/>
            <a:ext cx="3377509" cy="2248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59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372" y="154591"/>
            <a:ext cx="6096000" cy="6555641"/>
          </a:xfrm>
          <a:prstGeom prst="rect">
            <a:avLst/>
          </a:prstGeom>
        </p:spPr>
        <p:txBody>
          <a:bodyPr>
            <a:spAutoFit/>
          </a:bodyPr>
          <a:lstStyle/>
          <a:p>
            <a:r>
              <a:rPr lang="en-US" sz="1200" b="1" dirty="0">
                <a:latin typeface="Arial" panose="020B0604020202020204" pitchFamily="34" charset="0"/>
              </a:rPr>
              <a:t>Dem Bones</a:t>
            </a:r>
            <a:r>
              <a:rPr lang="en-US" sz="1200" dirty="0">
                <a:latin typeface="Arial" panose="020B0604020202020204" pitchFamily="34" charset="0"/>
              </a:rPr>
              <a:t> — also called </a:t>
            </a:r>
            <a:r>
              <a:rPr lang="en-US" sz="1200" b="1" dirty="0">
                <a:latin typeface="Arial" panose="020B0604020202020204" pitchFamily="34" charset="0"/>
              </a:rPr>
              <a:t>Dry Bones</a:t>
            </a:r>
            <a:r>
              <a:rPr lang="en-US" sz="1200" dirty="0">
                <a:latin typeface="Arial" panose="020B0604020202020204" pitchFamily="34" charset="0"/>
              </a:rPr>
              <a:t> and </a:t>
            </a:r>
            <a:r>
              <a:rPr lang="en-US" sz="1200" b="1" dirty="0">
                <a:latin typeface="Arial" panose="020B0604020202020204" pitchFamily="34" charset="0"/>
              </a:rPr>
              <a:t>Dem Dry Bones</a:t>
            </a:r>
            <a:r>
              <a:rPr lang="en-US" sz="1200" dirty="0">
                <a:latin typeface="Arial" panose="020B0604020202020204" pitchFamily="34" charset="0"/>
              </a:rPr>
              <a:t> — is a well-known spiritual song. The melody was composed by African-American author and songwriter James Weldon Johnson (1871–1938). Some sources also credit his brother, J </a:t>
            </a:r>
            <a:r>
              <a:rPr lang="en-US" sz="1200" dirty="0" err="1">
                <a:latin typeface="Arial" panose="020B0604020202020204" pitchFamily="34" charset="0"/>
              </a:rPr>
              <a:t>Rosomond</a:t>
            </a:r>
            <a:r>
              <a:rPr lang="en-US" sz="1200" dirty="0">
                <a:latin typeface="Arial" panose="020B0604020202020204" pitchFamily="34" charset="0"/>
              </a:rPr>
              <a:t> Johnson. First recorded by </a:t>
            </a:r>
            <a:r>
              <a:rPr lang="en-US" sz="1200" dirty="0" err="1">
                <a:latin typeface="Arial" panose="020B0604020202020204" pitchFamily="34" charset="0"/>
              </a:rPr>
              <a:t>Bascomb</a:t>
            </a:r>
            <a:r>
              <a:rPr lang="en-US" sz="1200" dirty="0">
                <a:latin typeface="Arial" panose="020B0604020202020204" pitchFamily="34" charset="0"/>
              </a:rPr>
              <a:t> Lunsford in February 1928, Brunswick 231. Both a long and a shortened version of the song are widely known. The lyrics are inspired by </a:t>
            </a:r>
            <a:r>
              <a:rPr lang="en-US" sz="1200" i="1" dirty="0">
                <a:latin typeface="Arial" panose="020B0604020202020204" pitchFamily="34" charset="0"/>
              </a:rPr>
              <a:t>Ezekiel </a:t>
            </a:r>
            <a:r>
              <a:rPr lang="en-US" sz="1200" dirty="0">
                <a:latin typeface="Arial" panose="020B0604020202020204" pitchFamily="34" charset="0"/>
              </a:rPr>
              <a:t>37:1-14, where the Prophet visits the "Valley of Dry Bones" and prophesies that they will one day be resurrected at God's command, picturing the national resurrection of Israel.</a:t>
            </a:r>
          </a:p>
          <a:p>
            <a:endParaRPr lang="en-US" sz="1200" dirty="0">
              <a:latin typeface="Arial" panose="020B0604020202020204" pitchFamily="34" charset="0"/>
            </a:endParaRPr>
          </a:p>
          <a:p>
            <a:pPr lvl="0" eaLnBrk="0" fontAlgn="base" hangingPunct="0">
              <a:spcBef>
                <a:spcPct val="0"/>
              </a:spcBef>
              <a:spcAft>
                <a:spcPct val="0"/>
              </a:spcAft>
            </a:pPr>
            <a:r>
              <a:rPr lang="en-US" altLang="en-US" sz="1000" dirty="0">
                <a:solidFill>
                  <a:srgbClr val="252525"/>
                </a:solidFill>
                <a:latin typeface="Arial" panose="020B0604020202020204" pitchFamily="34" charset="0"/>
              </a:rPr>
              <a:t>Intro: </a:t>
            </a:r>
          </a:p>
          <a:p>
            <a:pPr lvl="0" eaLnBrk="0" fontAlgn="base" hangingPunct="0">
              <a:spcBef>
                <a:spcPct val="0"/>
              </a:spcBef>
              <a:spcAft>
                <a:spcPct val="0"/>
              </a:spcAft>
            </a:pPr>
            <a:r>
              <a:rPr lang="en-US" altLang="en-US" sz="1000" dirty="0">
                <a:solidFill>
                  <a:srgbClr val="252525"/>
                </a:solidFill>
                <a:latin typeface="Arial" panose="020B0604020202020204" pitchFamily="34" charset="0"/>
              </a:rPr>
              <a:t>Ezekiel connected </a:t>
            </a:r>
            <a:r>
              <a:rPr lang="en-US" altLang="en-US" sz="1000" dirty="0" err="1">
                <a:solidFill>
                  <a:srgbClr val="252525"/>
                </a:solidFill>
                <a:latin typeface="Arial" panose="020B0604020202020204" pitchFamily="34" charset="0"/>
              </a:rPr>
              <a:t>dem</a:t>
            </a:r>
            <a:r>
              <a:rPr lang="en-US" altLang="en-US" sz="1000" dirty="0">
                <a:solidFill>
                  <a:srgbClr val="252525"/>
                </a:solidFill>
                <a:latin typeface="Arial" panose="020B0604020202020204" pitchFamily="34" charset="0"/>
              </a:rPr>
              <a:t> dry bones,</a:t>
            </a:r>
          </a:p>
          <a:p>
            <a:pPr lvl="1" indent="-457200" eaLnBrk="0" fontAlgn="base" hangingPunct="0">
              <a:spcBef>
                <a:spcPct val="0"/>
              </a:spcBef>
              <a:spcAft>
                <a:spcPct val="0"/>
              </a:spcAft>
            </a:pPr>
            <a:r>
              <a:rPr lang="en-US" altLang="en-US" sz="1000" dirty="0">
                <a:solidFill>
                  <a:srgbClr val="252525"/>
                </a:solidFill>
                <a:latin typeface="Arial" panose="020B0604020202020204" pitchFamily="34" charset="0"/>
                <a:cs typeface="Arial" panose="020B0604020202020204" pitchFamily="34" charset="0"/>
              </a:rPr>
              <a:t>Ezekiel connected </a:t>
            </a:r>
            <a:r>
              <a:rPr lang="en-US" altLang="en-US" sz="1000" dirty="0" err="1">
                <a:solidFill>
                  <a:srgbClr val="252525"/>
                </a:solidFill>
                <a:latin typeface="Arial" panose="020B0604020202020204" pitchFamily="34" charset="0"/>
                <a:cs typeface="Arial" panose="020B0604020202020204" pitchFamily="34" charset="0"/>
              </a:rPr>
              <a:t>dem</a:t>
            </a:r>
            <a:r>
              <a:rPr lang="en-US" altLang="en-US" sz="1000" dirty="0">
                <a:solidFill>
                  <a:srgbClr val="252525"/>
                </a:solidFill>
                <a:latin typeface="Arial" panose="020B0604020202020204" pitchFamily="34" charset="0"/>
                <a:cs typeface="Arial" panose="020B0604020202020204" pitchFamily="34" charset="0"/>
              </a:rPr>
              <a:t> dry bones,</a:t>
            </a:r>
          </a:p>
          <a:p>
            <a:pPr lvl="1" indent="-457200" eaLnBrk="0" fontAlgn="base" hangingPunct="0">
              <a:spcBef>
                <a:spcPct val="0"/>
              </a:spcBef>
              <a:spcAft>
                <a:spcPct val="0"/>
              </a:spcAft>
            </a:pPr>
            <a:r>
              <a:rPr lang="en-US" altLang="en-US" sz="1000" dirty="0">
                <a:solidFill>
                  <a:srgbClr val="252525"/>
                </a:solidFill>
                <a:latin typeface="Arial" panose="020B0604020202020204" pitchFamily="34" charset="0"/>
                <a:cs typeface="Arial" panose="020B0604020202020204" pitchFamily="34" charset="0"/>
              </a:rPr>
              <a:t>Ezekiel in the Valley of Dry Bones,</a:t>
            </a:r>
          </a:p>
          <a:p>
            <a:pPr lvl="1" indent="-457200" eaLnBrk="0" fontAlgn="base" hangingPunct="0">
              <a:spcBef>
                <a:spcPct val="0"/>
              </a:spcBef>
              <a:spcAft>
                <a:spcPct val="0"/>
              </a:spcAft>
            </a:pPr>
            <a:r>
              <a:rPr lang="en-US" altLang="en-US" sz="1000" dirty="0">
                <a:solidFill>
                  <a:srgbClr val="252525"/>
                </a:solidFill>
                <a:latin typeface="Arial" panose="020B0604020202020204" pitchFamily="34" charset="0"/>
                <a:cs typeface="Arial" panose="020B0604020202020204" pitchFamily="34" charset="0"/>
              </a:rPr>
              <a:t>Now hear the word of the Lord.</a:t>
            </a:r>
          </a:p>
          <a:p>
            <a:pPr lvl="1" indent="-457200" eaLnBrk="0" fontAlgn="base" hangingPunct="0">
              <a:spcBef>
                <a:spcPct val="0"/>
              </a:spcBef>
              <a:spcAft>
                <a:spcPct val="0"/>
              </a:spcAft>
            </a:pPr>
            <a:endParaRPr lang="en-US" altLang="en-US" sz="1000" dirty="0">
              <a:solidFill>
                <a:srgbClr val="252525"/>
              </a:solidFill>
              <a:latin typeface="Arial" panose="020B0604020202020204" pitchFamily="34" charset="0"/>
              <a:cs typeface="Arial" panose="020B0604020202020204" pitchFamily="34" charset="0"/>
            </a:endParaRPr>
          </a:p>
          <a:p>
            <a:pPr lvl="0" eaLnBrk="0" fontAlgn="base" hangingPunct="0">
              <a:spcBef>
                <a:spcPct val="0"/>
              </a:spcBef>
              <a:spcAft>
                <a:spcPct val="0"/>
              </a:spcAft>
            </a:pPr>
            <a:r>
              <a:rPr lang="en-US" altLang="en-US" sz="1000" dirty="0">
                <a:solidFill>
                  <a:srgbClr val="252525"/>
                </a:solidFill>
                <a:latin typeface="Arial" panose="020B0604020202020204" pitchFamily="34" charset="0"/>
                <a:cs typeface="Arial" panose="020B0604020202020204" pitchFamily="34" charset="0"/>
              </a:rPr>
              <a:t>Verse 1:</a:t>
            </a:r>
          </a:p>
          <a:p>
            <a:pPr lvl="0" eaLnBrk="0" fontAlgn="base" hangingPunct="0">
              <a:spcBef>
                <a:spcPct val="0"/>
              </a:spcBef>
              <a:spcAft>
                <a:spcPct val="0"/>
              </a:spcAft>
            </a:pPr>
            <a:r>
              <a:rPr lang="en-US" altLang="en-US" sz="1000" dirty="0">
                <a:solidFill>
                  <a:srgbClr val="252525"/>
                </a:solidFill>
                <a:latin typeface="Arial" panose="020B0604020202020204" pitchFamily="34" charset="0"/>
                <a:cs typeface="Arial" panose="020B0604020202020204" pitchFamily="34" charset="0"/>
              </a:rPr>
              <a:t>Toe bone connected to the foot bone</a:t>
            </a:r>
          </a:p>
          <a:p>
            <a:pPr lvl="1" indent="-457200" eaLnBrk="0" fontAlgn="base" hangingPunct="0">
              <a:spcBef>
                <a:spcPct val="0"/>
              </a:spcBef>
              <a:spcAft>
                <a:spcPct val="0"/>
              </a:spcAft>
            </a:pPr>
            <a:r>
              <a:rPr lang="en-US" altLang="en-US" sz="1000" dirty="0">
                <a:solidFill>
                  <a:srgbClr val="252525"/>
                </a:solidFill>
                <a:latin typeface="Arial" panose="020B0604020202020204" pitchFamily="34" charset="0"/>
                <a:cs typeface="Arial" panose="020B0604020202020204" pitchFamily="34" charset="0"/>
              </a:rPr>
              <a:t>Foot bone connected to the heel bone</a:t>
            </a:r>
          </a:p>
          <a:p>
            <a:pPr lvl="1" indent="-457200" eaLnBrk="0" fontAlgn="base" hangingPunct="0">
              <a:spcBef>
                <a:spcPct val="0"/>
              </a:spcBef>
              <a:spcAft>
                <a:spcPct val="0"/>
              </a:spcAft>
            </a:pPr>
            <a:r>
              <a:rPr lang="en-US" altLang="en-US" sz="1000" dirty="0">
                <a:solidFill>
                  <a:srgbClr val="252525"/>
                </a:solidFill>
                <a:latin typeface="Arial" panose="020B0604020202020204" pitchFamily="34" charset="0"/>
                <a:cs typeface="Arial" panose="020B0604020202020204" pitchFamily="34" charset="0"/>
              </a:rPr>
              <a:t>Heel bone connected to the ankle bone</a:t>
            </a:r>
          </a:p>
          <a:p>
            <a:pPr lvl="1" indent="-457200" eaLnBrk="0" fontAlgn="base" hangingPunct="0">
              <a:spcBef>
                <a:spcPct val="0"/>
              </a:spcBef>
              <a:spcAft>
                <a:spcPct val="0"/>
              </a:spcAft>
            </a:pPr>
            <a:r>
              <a:rPr lang="en-US" altLang="en-US" sz="1000" dirty="0">
                <a:solidFill>
                  <a:srgbClr val="252525"/>
                </a:solidFill>
                <a:latin typeface="Arial" panose="020B0604020202020204" pitchFamily="34" charset="0"/>
                <a:cs typeface="Arial" panose="020B0604020202020204" pitchFamily="34" charset="0"/>
              </a:rPr>
              <a:t>Ankle bone connected to the shin bone</a:t>
            </a:r>
          </a:p>
          <a:p>
            <a:pPr lvl="1" indent="-457200" eaLnBrk="0" fontAlgn="base" hangingPunct="0">
              <a:spcBef>
                <a:spcPct val="0"/>
              </a:spcBef>
              <a:spcAft>
                <a:spcPct val="0"/>
              </a:spcAft>
            </a:pPr>
            <a:r>
              <a:rPr lang="en-US" altLang="en-US" sz="1000" dirty="0">
                <a:solidFill>
                  <a:srgbClr val="252525"/>
                </a:solidFill>
                <a:latin typeface="Arial" panose="020B0604020202020204" pitchFamily="34" charset="0"/>
                <a:cs typeface="Arial" panose="020B0604020202020204" pitchFamily="34" charset="0"/>
              </a:rPr>
              <a:t>Shin bone connected to the knee bone</a:t>
            </a:r>
          </a:p>
          <a:p>
            <a:pPr lvl="1" indent="-457200" eaLnBrk="0" fontAlgn="base" hangingPunct="0">
              <a:spcBef>
                <a:spcPct val="0"/>
              </a:spcBef>
              <a:spcAft>
                <a:spcPct val="0"/>
              </a:spcAft>
            </a:pPr>
            <a:r>
              <a:rPr lang="en-US" altLang="en-US" sz="1000" dirty="0">
                <a:solidFill>
                  <a:srgbClr val="252525"/>
                </a:solidFill>
                <a:latin typeface="Arial" panose="020B0604020202020204" pitchFamily="34" charset="0"/>
                <a:cs typeface="Arial" panose="020B0604020202020204" pitchFamily="34" charset="0"/>
              </a:rPr>
              <a:t>Knee bone connected to the thigh bone</a:t>
            </a:r>
          </a:p>
          <a:p>
            <a:pPr lvl="1" indent="-457200" eaLnBrk="0" fontAlgn="base" hangingPunct="0">
              <a:spcBef>
                <a:spcPct val="0"/>
              </a:spcBef>
              <a:spcAft>
                <a:spcPct val="0"/>
              </a:spcAft>
            </a:pPr>
            <a:r>
              <a:rPr lang="en-US" altLang="en-US" sz="1000" dirty="0">
                <a:solidFill>
                  <a:srgbClr val="252525"/>
                </a:solidFill>
                <a:latin typeface="Arial" panose="020B0604020202020204" pitchFamily="34" charset="0"/>
                <a:cs typeface="Arial" panose="020B0604020202020204" pitchFamily="34" charset="0"/>
              </a:rPr>
              <a:t>Thigh bone connected to the hip bone</a:t>
            </a:r>
          </a:p>
          <a:p>
            <a:pPr lvl="1" indent="-457200" eaLnBrk="0" fontAlgn="base" hangingPunct="0">
              <a:spcBef>
                <a:spcPct val="0"/>
              </a:spcBef>
              <a:spcAft>
                <a:spcPct val="0"/>
              </a:spcAft>
            </a:pPr>
            <a:r>
              <a:rPr lang="en-US" altLang="en-US" sz="1000" dirty="0">
                <a:solidFill>
                  <a:srgbClr val="252525"/>
                </a:solidFill>
                <a:latin typeface="Arial" panose="020B0604020202020204" pitchFamily="34" charset="0"/>
                <a:cs typeface="Arial" panose="020B0604020202020204" pitchFamily="34" charset="0"/>
              </a:rPr>
              <a:t>Hip bone connected to the back bone</a:t>
            </a:r>
          </a:p>
          <a:p>
            <a:pPr lvl="1" indent="-457200" eaLnBrk="0" fontAlgn="base" hangingPunct="0">
              <a:spcBef>
                <a:spcPct val="0"/>
              </a:spcBef>
              <a:spcAft>
                <a:spcPct val="0"/>
              </a:spcAft>
            </a:pPr>
            <a:r>
              <a:rPr lang="en-US" altLang="en-US" sz="1000" dirty="0">
                <a:solidFill>
                  <a:srgbClr val="252525"/>
                </a:solidFill>
                <a:latin typeface="Arial" panose="020B0604020202020204" pitchFamily="34" charset="0"/>
                <a:cs typeface="Arial" panose="020B0604020202020204" pitchFamily="34" charset="0"/>
              </a:rPr>
              <a:t>Back bone connected to the shoulder bone</a:t>
            </a:r>
          </a:p>
          <a:p>
            <a:pPr lvl="1" indent="-457200" eaLnBrk="0" fontAlgn="base" hangingPunct="0">
              <a:spcBef>
                <a:spcPct val="0"/>
              </a:spcBef>
              <a:spcAft>
                <a:spcPct val="0"/>
              </a:spcAft>
            </a:pPr>
            <a:r>
              <a:rPr lang="en-US" altLang="en-US" sz="1000" dirty="0">
                <a:solidFill>
                  <a:srgbClr val="252525"/>
                </a:solidFill>
                <a:latin typeface="Arial" panose="020B0604020202020204" pitchFamily="34" charset="0"/>
                <a:cs typeface="Arial" panose="020B0604020202020204" pitchFamily="34" charset="0"/>
              </a:rPr>
              <a:t>Shoulder bone connected to the neck bone</a:t>
            </a:r>
          </a:p>
          <a:p>
            <a:pPr lvl="1" indent="-457200" eaLnBrk="0" fontAlgn="base" hangingPunct="0">
              <a:spcBef>
                <a:spcPct val="0"/>
              </a:spcBef>
              <a:spcAft>
                <a:spcPct val="0"/>
              </a:spcAft>
            </a:pPr>
            <a:r>
              <a:rPr lang="en-US" altLang="en-US" sz="1000" dirty="0">
                <a:solidFill>
                  <a:srgbClr val="252525"/>
                </a:solidFill>
                <a:latin typeface="Arial" panose="020B0604020202020204" pitchFamily="34" charset="0"/>
                <a:cs typeface="Arial" panose="020B0604020202020204" pitchFamily="34" charset="0"/>
              </a:rPr>
              <a:t>Neck bone connected to the head bone</a:t>
            </a:r>
          </a:p>
          <a:p>
            <a:pPr lvl="1" indent="-457200" eaLnBrk="0" fontAlgn="base" hangingPunct="0">
              <a:spcBef>
                <a:spcPct val="0"/>
              </a:spcBef>
              <a:spcAft>
                <a:spcPct val="0"/>
              </a:spcAft>
            </a:pPr>
            <a:r>
              <a:rPr lang="en-US" altLang="en-US" sz="1000" dirty="0">
                <a:solidFill>
                  <a:srgbClr val="252525"/>
                </a:solidFill>
                <a:latin typeface="Arial" panose="020B0604020202020204" pitchFamily="34" charset="0"/>
                <a:cs typeface="Arial" panose="020B0604020202020204" pitchFamily="34" charset="0"/>
              </a:rPr>
              <a:t>Now hear the word of the Lord.</a:t>
            </a:r>
          </a:p>
          <a:p>
            <a:pPr lvl="1" indent="-457200" eaLnBrk="0" fontAlgn="base" hangingPunct="0">
              <a:spcBef>
                <a:spcPct val="0"/>
              </a:spcBef>
              <a:spcAft>
                <a:spcPct val="0"/>
              </a:spcAft>
            </a:pPr>
            <a:endParaRPr lang="en-US" altLang="en-US" sz="1000" dirty="0">
              <a:solidFill>
                <a:srgbClr val="252525"/>
              </a:solidFill>
              <a:latin typeface="Arial" panose="020B0604020202020204" pitchFamily="34" charset="0"/>
              <a:cs typeface="Arial" panose="020B0604020202020204" pitchFamily="34" charset="0"/>
            </a:endParaRPr>
          </a:p>
          <a:p>
            <a:pPr lvl="0" eaLnBrk="0" fontAlgn="base" hangingPunct="0">
              <a:spcBef>
                <a:spcPct val="0"/>
              </a:spcBef>
              <a:spcAft>
                <a:spcPct val="0"/>
              </a:spcAft>
            </a:pPr>
            <a:r>
              <a:rPr lang="en-US" altLang="en-US" sz="1000" dirty="0">
                <a:solidFill>
                  <a:srgbClr val="252525"/>
                </a:solidFill>
                <a:latin typeface="Arial" panose="020B0604020202020204" pitchFamily="34" charset="0"/>
                <a:cs typeface="Arial" panose="020B0604020202020204" pitchFamily="34" charset="0"/>
              </a:rPr>
              <a:t>Chorus:</a:t>
            </a:r>
          </a:p>
          <a:p>
            <a:pPr lvl="0" eaLnBrk="0" fontAlgn="base" hangingPunct="0">
              <a:spcBef>
                <a:spcPct val="0"/>
              </a:spcBef>
              <a:spcAft>
                <a:spcPct val="0"/>
              </a:spcAft>
            </a:pPr>
            <a:r>
              <a:rPr lang="en-US" altLang="en-US" sz="1000" dirty="0">
                <a:solidFill>
                  <a:srgbClr val="252525"/>
                </a:solidFill>
                <a:latin typeface="Arial" panose="020B0604020202020204" pitchFamily="34" charset="0"/>
                <a:cs typeface="Arial" panose="020B0604020202020204" pitchFamily="34" charset="0"/>
              </a:rPr>
              <a:t>Dem bones, </a:t>
            </a:r>
            <a:r>
              <a:rPr lang="en-US" altLang="en-US" sz="1000" dirty="0" err="1">
                <a:solidFill>
                  <a:srgbClr val="252525"/>
                </a:solidFill>
                <a:latin typeface="Arial" panose="020B0604020202020204" pitchFamily="34" charset="0"/>
                <a:cs typeface="Arial" panose="020B0604020202020204" pitchFamily="34" charset="0"/>
              </a:rPr>
              <a:t>dem</a:t>
            </a:r>
            <a:r>
              <a:rPr lang="en-US" altLang="en-US" sz="1000" dirty="0">
                <a:solidFill>
                  <a:srgbClr val="252525"/>
                </a:solidFill>
                <a:latin typeface="Arial" panose="020B0604020202020204" pitchFamily="34" charset="0"/>
                <a:cs typeface="Arial" panose="020B0604020202020204" pitchFamily="34" charset="0"/>
              </a:rPr>
              <a:t> bones </a:t>
            </a:r>
            <a:r>
              <a:rPr lang="en-US" altLang="en-US" sz="1000" dirty="0" err="1">
                <a:solidFill>
                  <a:srgbClr val="252525"/>
                </a:solidFill>
                <a:latin typeface="Arial" panose="020B0604020202020204" pitchFamily="34" charset="0"/>
                <a:cs typeface="Arial" panose="020B0604020202020204" pitchFamily="34" charset="0"/>
              </a:rPr>
              <a:t>gonna</a:t>
            </a:r>
            <a:r>
              <a:rPr lang="en-US" altLang="en-US" sz="1000" dirty="0">
                <a:solidFill>
                  <a:srgbClr val="252525"/>
                </a:solidFill>
                <a:latin typeface="Arial" panose="020B0604020202020204" pitchFamily="34" charset="0"/>
                <a:cs typeface="Arial" panose="020B0604020202020204" pitchFamily="34" charset="0"/>
              </a:rPr>
              <a:t> walk around.</a:t>
            </a:r>
          </a:p>
          <a:p>
            <a:pPr lvl="1" indent="-457200" eaLnBrk="0" fontAlgn="base" hangingPunct="0">
              <a:spcBef>
                <a:spcPct val="0"/>
              </a:spcBef>
              <a:spcAft>
                <a:spcPct val="0"/>
              </a:spcAft>
            </a:pPr>
            <a:r>
              <a:rPr lang="en-US" altLang="en-US" sz="1000" dirty="0">
                <a:solidFill>
                  <a:srgbClr val="252525"/>
                </a:solidFill>
                <a:latin typeface="Arial" panose="020B0604020202020204" pitchFamily="34" charset="0"/>
                <a:cs typeface="Arial" panose="020B0604020202020204" pitchFamily="34" charset="0"/>
              </a:rPr>
              <a:t>Dem bones, </a:t>
            </a:r>
            <a:r>
              <a:rPr lang="en-US" altLang="en-US" sz="1000" dirty="0" err="1">
                <a:solidFill>
                  <a:srgbClr val="252525"/>
                </a:solidFill>
                <a:latin typeface="Arial" panose="020B0604020202020204" pitchFamily="34" charset="0"/>
                <a:cs typeface="Arial" panose="020B0604020202020204" pitchFamily="34" charset="0"/>
              </a:rPr>
              <a:t>dem</a:t>
            </a:r>
            <a:r>
              <a:rPr lang="en-US" altLang="en-US" sz="1000" dirty="0">
                <a:solidFill>
                  <a:srgbClr val="252525"/>
                </a:solidFill>
                <a:latin typeface="Arial" panose="020B0604020202020204" pitchFamily="34" charset="0"/>
                <a:cs typeface="Arial" panose="020B0604020202020204" pitchFamily="34" charset="0"/>
              </a:rPr>
              <a:t> bones </a:t>
            </a:r>
            <a:r>
              <a:rPr lang="en-US" altLang="en-US" sz="1000" dirty="0" err="1">
                <a:solidFill>
                  <a:srgbClr val="252525"/>
                </a:solidFill>
                <a:latin typeface="Arial" panose="020B0604020202020204" pitchFamily="34" charset="0"/>
                <a:cs typeface="Arial" panose="020B0604020202020204" pitchFamily="34" charset="0"/>
              </a:rPr>
              <a:t>gonna</a:t>
            </a:r>
            <a:r>
              <a:rPr lang="en-US" altLang="en-US" sz="1000" dirty="0">
                <a:solidFill>
                  <a:srgbClr val="252525"/>
                </a:solidFill>
                <a:latin typeface="Arial" panose="020B0604020202020204" pitchFamily="34" charset="0"/>
                <a:cs typeface="Arial" panose="020B0604020202020204" pitchFamily="34" charset="0"/>
              </a:rPr>
              <a:t> walk around.</a:t>
            </a:r>
          </a:p>
          <a:p>
            <a:pPr lvl="1" indent="-457200" eaLnBrk="0" fontAlgn="base" hangingPunct="0">
              <a:spcBef>
                <a:spcPct val="0"/>
              </a:spcBef>
              <a:spcAft>
                <a:spcPct val="0"/>
              </a:spcAft>
            </a:pPr>
            <a:r>
              <a:rPr lang="en-US" altLang="en-US" sz="1000" dirty="0">
                <a:solidFill>
                  <a:srgbClr val="252525"/>
                </a:solidFill>
                <a:latin typeface="Arial" panose="020B0604020202020204" pitchFamily="34" charset="0"/>
                <a:cs typeface="Arial" panose="020B0604020202020204" pitchFamily="34" charset="0"/>
              </a:rPr>
              <a:t>Dem bones, </a:t>
            </a:r>
            <a:r>
              <a:rPr lang="en-US" altLang="en-US" sz="1000" dirty="0" err="1">
                <a:solidFill>
                  <a:srgbClr val="252525"/>
                </a:solidFill>
                <a:latin typeface="Arial" panose="020B0604020202020204" pitchFamily="34" charset="0"/>
                <a:cs typeface="Arial" panose="020B0604020202020204" pitchFamily="34" charset="0"/>
              </a:rPr>
              <a:t>dem</a:t>
            </a:r>
            <a:r>
              <a:rPr lang="en-US" altLang="en-US" sz="1000" dirty="0">
                <a:solidFill>
                  <a:srgbClr val="252525"/>
                </a:solidFill>
                <a:latin typeface="Arial" panose="020B0604020202020204" pitchFamily="34" charset="0"/>
                <a:cs typeface="Arial" panose="020B0604020202020204" pitchFamily="34" charset="0"/>
              </a:rPr>
              <a:t> bones </a:t>
            </a:r>
            <a:r>
              <a:rPr lang="en-US" altLang="en-US" sz="1000" dirty="0" err="1">
                <a:solidFill>
                  <a:srgbClr val="252525"/>
                </a:solidFill>
                <a:latin typeface="Arial" panose="020B0604020202020204" pitchFamily="34" charset="0"/>
                <a:cs typeface="Arial" panose="020B0604020202020204" pitchFamily="34" charset="0"/>
              </a:rPr>
              <a:t>gonna</a:t>
            </a:r>
            <a:r>
              <a:rPr lang="en-US" altLang="en-US" sz="1000" dirty="0">
                <a:solidFill>
                  <a:srgbClr val="252525"/>
                </a:solidFill>
                <a:latin typeface="Arial" panose="020B0604020202020204" pitchFamily="34" charset="0"/>
                <a:cs typeface="Arial" panose="020B0604020202020204" pitchFamily="34" charset="0"/>
              </a:rPr>
              <a:t> walk around.</a:t>
            </a:r>
          </a:p>
          <a:p>
            <a:pPr lvl="1" indent="-457200" eaLnBrk="0" fontAlgn="base" hangingPunct="0">
              <a:spcBef>
                <a:spcPct val="0"/>
              </a:spcBef>
              <a:spcAft>
                <a:spcPct val="0"/>
              </a:spcAft>
            </a:pPr>
            <a:r>
              <a:rPr lang="en-US" altLang="en-US" sz="1000" dirty="0">
                <a:solidFill>
                  <a:srgbClr val="252525"/>
                </a:solidFill>
                <a:latin typeface="Arial" panose="020B0604020202020204" pitchFamily="34" charset="0"/>
                <a:cs typeface="Arial" panose="020B0604020202020204" pitchFamily="34" charset="0"/>
              </a:rPr>
              <a:t>Now hear the word of the Lord.</a:t>
            </a:r>
          </a:p>
          <a:p>
            <a:pPr lvl="1" indent="-457200" eaLnBrk="0" fontAlgn="base" hangingPunct="0">
              <a:spcBef>
                <a:spcPct val="0"/>
              </a:spcBef>
              <a:spcAft>
                <a:spcPct val="0"/>
              </a:spcAft>
            </a:pPr>
            <a:endParaRPr lang="en-US" altLang="en-US" sz="1000" dirty="0">
              <a:solidFill>
                <a:srgbClr val="252525"/>
              </a:solidFill>
              <a:latin typeface="Arial" panose="020B0604020202020204" pitchFamily="34" charset="0"/>
              <a:cs typeface="Arial" panose="020B0604020202020204" pitchFamily="34" charset="0"/>
            </a:endParaRPr>
          </a:p>
          <a:p>
            <a:pPr lvl="1" indent="-457200" eaLnBrk="0" fontAlgn="base" hangingPunct="0">
              <a:spcBef>
                <a:spcPct val="0"/>
              </a:spcBef>
              <a:spcAft>
                <a:spcPct val="0"/>
              </a:spcAft>
            </a:pPr>
            <a:endParaRPr lang="en-US" altLang="en-US" sz="1000" dirty="0">
              <a:solidFill>
                <a:srgbClr val="252525"/>
              </a:solidFill>
              <a:latin typeface="Arial" panose="020B0604020202020204" pitchFamily="34" charset="0"/>
              <a:cs typeface="Arial" panose="020B0604020202020204" pitchFamily="34" charset="0"/>
            </a:endParaRPr>
          </a:p>
          <a:p>
            <a:pPr lvl="1" indent="-457200" eaLnBrk="0" fontAlgn="base" hangingPunct="0">
              <a:spcBef>
                <a:spcPct val="0"/>
              </a:spcBef>
              <a:spcAft>
                <a:spcPct val="0"/>
              </a:spcAft>
            </a:pPr>
            <a:endParaRPr lang="en-US" altLang="en-US" sz="1000" dirty="0">
              <a:solidFill>
                <a:srgbClr val="252525"/>
              </a:solidFill>
              <a:latin typeface="Arial" panose="020B0604020202020204" pitchFamily="34" charset="0"/>
              <a:cs typeface="Arial" panose="020B0604020202020204" pitchFamily="34" charset="0"/>
            </a:endParaRPr>
          </a:p>
          <a:p>
            <a:pPr lvl="1" indent="-457200" eaLnBrk="0" fontAlgn="base" hangingPunct="0">
              <a:spcBef>
                <a:spcPct val="0"/>
              </a:spcBef>
              <a:spcAft>
                <a:spcPct val="0"/>
              </a:spcAft>
            </a:pPr>
            <a:endParaRPr lang="en-US" altLang="en-US" sz="1000" dirty="0">
              <a:solidFill>
                <a:srgbClr val="252525"/>
              </a:solidFill>
              <a:latin typeface="Arial" panose="020B0604020202020204" pitchFamily="34" charset="0"/>
              <a:cs typeface="Arial" panose="020B0604020202020204" pitchFamily="34" charset="0"/>
            </a:endParaRPr>
          </a:p>
          <a:p>
            <a:pPr lvl="1" indent="-457200" eaLnBrk="0" fontAlgn="base" hangingPunct="0">
              <a:spcBef>
                <a:spcPct val="0"/>
              </a:spcBef>
              <a:spcAft>
                <a:spcPct val="0"/>
              </a:spcAft>
            </a:pPr>
            <a:endParaRPr lang="en-US" altLang="en-US" sz="1000" dirty="0">
              <a:solidFill>
                <a:srgbClr val="252525"/>
              </a:solidFill>
              <a:latin typeface="Arial" panose="020B0604020202020204" pitchFamily="34" charset="0"/>
              <a:cs typeface="Arial" panose="020B0604020202020204" pitchFamily="34" charset="0"/>
            </a:endParaRPr>
          </a:p>
          <a:p>
            <a:endParaRPr lang="en-US" sz="1200" dirty="0"/>
          </a:p>
        </p:txBody>
      </p:sp>
      <p:sp>
        <p:nvSpPr>
          <p:cNvPr id="5" name="Rectangle 1"/>
          <p:cNvSpPr>
            <a:spLocks noChangeArrowheads="1"/>
          </p:cNvSpPr>
          <p:nvPr/>
        </p:nvSpPr>
        <p:spPr bwMode="auto">
          <a:xfrm>
            <a:off x="0" y="-169595"/>
            <a:ext cx="256464" cy="33919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3920" tIns="4572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2"/>
          <p:cNvSpPr>
            <a:spLocks noChangeArrowheads="1"/>
          </p:cNvSpPr>
          <p:nvPr/>
        </p:nvSpPr>
        <p:spPr bwMode="auto">
          <a:xfrm>
            <a:off x="0" y="-169595"/>
            <a:ext cx="256464" cy="33919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3920" tIns="4572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p:cNvSpPr>
            <a:spLocks noChangeArrowheads="1"/>
          </p:cNvSpPr>
          <p:nvPr/>
        </p:nvSpPr>
        <p:spPr bwMode="auto">
          <a:xfrm>
            <a:off x="0" y="-169595"/>
            <a:ext cx="256464" cy="33919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3920" tIns="4572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6"/>
          <p:cNvSpPr>
            <a:spLocks noChangeArrowheads="1"/>
          </p:cNvSpPr>
          <p:nvPr/>
        </p:nvSpPr>
        <p:spPr bwMode="auto">
          <a:xfrm>
            <a:off x="0" y="-169595"/>
            <a:ext cx="256464" cy="33919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3920" tIns="4572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7"/>
          <p:cNvSpPr>
            <a:spLocks noChangeArrowheads="1"/>
          </p:cNvSpPr>
          <p:nvPr/>
        </p:nvSpPr>
        <p:spPr bwMode="auto">
          <a:xfrm>
            <a:off x="0" y="-169595"/>
            <a:ext cx="256464" cy="33919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3920" tIns="4572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11"/>
          <p:cNvSpPr/>
          <p:nvPr/>
        </p:nvSpPr>
        <p:spPr>
          <a:xfrm>
            <a:off x="3512744" y="1764128"/>
            <a:ext cx="2969537" cy="4862870"/>
          </a:xfrm>
          <a:prstGeom prst="rect">
            <a:avLst/>
          </a:prstGeom>
        </p:spPr>
        <p:txBody>
          <a:bodyPr wrap="square">
            <a:spAutoFit/>
          </a:bodyPr>
          <a:lstStyle/>
          <a:p>
            <a:pPr lvl="0" eaLnBrk="0" fontAlgn="base" hangingPunct="0">
              <a:spcBef>
                <a:spcPct val="0"/>
              </a:spcBef>
              <a:spcAft>
                <a:spcPct val="0"/>
              </a:spcAft>
            </a:pPr>
            <a:r>
              <a:rPr lang="en-US" altLang="en-US" sz="1000" dirty="0">
                <a:solidFill>
                  <a:srgbClr val="252525"/>
                </a:solidFill>
                <a:latin typeface="Arial" panose="020B0604020202020204" pitchFamily="34" charset="0"/>
              </a:rPr>
              <a:t>Intro 2:</a:t>
            </a:r>
          </a:p>
          <a:p>
            <a:pPr lvl="0" eaLnBrk="0" fontAlgn="base" hangingPunct="0">
              <a:spcBef>
                <a:spcPct val="0"/>
              </a:spcBef>
              <a:spcAft>
                <a:spcPct val="0"/>
              </a:spcAft>
            </a:pPr>
            <a:r>
              <a:rPr lang="en-US" altLang="en-US" sz="1000" dirty="0">
                <a:solidFill>
                  <a:srgbClr val="252525"/>
                </a:solidFill>
                <a:latin typeface="Arial" panose="020B0604020202020204" pitchFamily="34" charset="0"/>
              </a:rPr>
              <a:t>Ezekiel connected </a:t>
            </a:r>
            <a:r>
              <a:rPr lang="en-US" altLang="en-US" sz="1000" dirty="0" err="1">
                <a:solidFill>
                  <a:srgbClr val="252525"/>
                </a:solidFill>
                <a:latin typeface="Arial" panose="020B0604020202020204" pitchFamily="34" charset="0"/>
              </a:rPr>
              <a:t>dem</a:t>
            </a:r>
            <a:r>
              <a:rPr lang="en-US" altLang="en-US" sz="1000" dirty="0">
                <a:solidFill>
                  <a:srgbClr val="252525"/>
                </a:solidFill>
                <a:latin typeface="Arial" panose="020B0604020202020204" pitchFamily="34" charset="0"/>
              </a:rPr>
              <a:t> dry bones,</a:t>
            </a:r>
          </a:p>
          <a:p>
            <a:pPr lvl="1" indent="-457200" eaLnBrk="0" fontAlgn="base" hangingPunct="0">
              <a:spcBef>
                <a:spcPct val="0"/>
              </a:spcBef>
              <a:spcAft>
                <a:spcPct val="0"/>
              </a:spcAft>
            </a:pPr>
            <a:r>
              <a:rPr lang="en-US" altLang="en-US" sz="1000" dirty="0">
                <a:solidFill>
                  <a:srgbClr val="252525"/>
                </a:solidFill>
                <a:latin typeface="Arial" panose="020B0604020202020204" pitchFamily="34" charset="0"/>
                <a:cs typeface="Arial" panose="020B0604020202020204" pitchFamily="34" charset="0"/>
              </a:rPr>
              <a:t>Ezekiel connected </a:t>
            </a:r>
            <a:r>
              <a:rPr lang="en-US" altLang="en-US" sz="1000" dirty="0" err="1">
                <a:solidFill>
                  <a:srgbClr val="252525"/>
                </a:solidFill>
                <a:latin typeface="Arial" panose="020B0604020202020204" pitchFamily="34" charset="0"/>
                <a:cs typeface="Arial" panose="020B0604020202020204" pitchFamily="34" charset="0"/>
              </a:rPr>
              <a:t>dem</a:t>
            </a:r>
            <a:r>
              <a:rPr lang="en-US" altLang="en-US" sz="1000" dirty="0">
                <a:solidFill>
                  <a:srgbClr val="252525"/>
                </a:solidFill>
                <a:latin typeface="Arial" panose="020B0604020202020204" pitchFamily="34" charset="0"/>
                <a:cs typeface="Arial" panose="020B0604020202020204" pitchFamily="34" charset="0"/>
              </a:rPr>
              <a:t> dry bones,</a:t>
            </a:r>
          </a:p>
          <a:p>
            <a:pPr lvl="1" indent="-457200" eaLnBrk="0" fontAlgn="base" hangingPunct="0">
              <a:spcBef>
                <a:spcPct val="0"/>
              </a:spcBef>
              <a:spcAft>
                <a:spcPct val="0"/>
              </a:spcAft>
            </a:pPr>
            <a:r>
              <a:rPr lang="en-US" altLang="en-US" sz="1000" dirty="0">
                <a:solidFill>
                  <a:srgbClr val="252525"/>
                </a:solidFill>
                <a:latin typeface="Arial" panose="020B0604020202020204" pitchFamily="34" charset="0"/>
                <a:cs typeface="Arial" panose="020B0604020202020204" pitchFamily="34" charset="0"/>
              </a:rPr>
              <a:t>Ezekiel in the Valley of Dry Bones,</a:t>
            </a:r>
          </a:p>
          <a:p>
            <a:pPr lvl="1" indent="-457200" eaLnBrk="0" fontAlgn="base" hangingPunct="0">
              <a:spcBef>
                <a:spcPct val="0"/>
              </a:spcBef>
              <a:spcAft>
                <a:spcPct val="0"/>
              </a:spcAft>
            </a:pPr>
            <a:r>
              <a:rPr lang="en-US" altLang="en-US" sz="1000" dirty="0">
                <a:solidFill>
                  <a:srgbClr val="252525"/>
                </a:solidFill>
                <a:latin typeface="Arial" panose="020B0604020202020204" pitchFamily="34" charset="0"/>
                <a:cs typeface="Arial" panose="020B0604020202020204" pitchFamily="34" charset="0"/>
              </a:rPr>
              <a:t>Now hear the word of the Lord.</a:t>
            </a:r>
          </a:p>
          <a:p>
            <a:pPr lvl="0" eaLnBrk="0" fontAlgn="base" hangingPunct="0">
              <a:spcBef>
                <a:spcPct val="0"/>
              </a:spcBef>
              <a:spcAft>
                <a:spcPct val="0"/>
              </a:spcAft>
            </a:pPr>
            <a:endParaRPr lang="en-US" altLang="en-US" sz="1000" dirty="0">
              <a:solidFill>
                <a:srgbClr val="252525"/>
              </a:solidFill>
              <a:latin typeface="Arial" panose="020B0604020202020204" pitchFamily="34" charset="0"/>
              <a:cs typeface="Arial" panose="020B0604020202020204" pitchFamily="34" charset="0"/>
            </a:endParaRPr>
          </a:p>
          <a:p>
            <a:pPr lvl="0" eaLnBrk="0" fontAlgn="base" hangingPunct="0">
              <a:spcBef>
                <a:spcPct val="0"/>
              </a:spcBef>
              <a:spcAft>
                <a:spcPct val="0"/>
              </a:spcAft>
            </a:pPr>
            <a:r>
              <a:rPr lang="en-US" altLang="en-US" sz="1000" dirty="0">
                <a:solidFill>
                  <a:srgbClr val="252525"/>
                </a:solidFill>
                <a:latin typeface="Arial" panose="020B0604020202020204" pitchFamily="34" charset="0"/>
                <a:cs typeface="Arial" panose="020B0604020202020204" pitchFamily="34" charset="0"/>
              </a:rPr>
              <a:t>Verse 2:</a:t>
            </a:r>
          </a:p>
          <a:p>
            <a:pPr lvl="0" eaLnBrk="0" fontAlgn="base" hangingPunct="0">
              <a:spcBef>
                <a:spcPct val="0"/>
              </a:spcBef>
              <a:spcAft>
                <a:spcPct val="0"/>
              </a:spcAft>
            </a:pPr>
            <a:r>
              <a:rPr lang="en-US" altLang="en-US" sz="1000" dirty="0">
                <a:solidFill>
                  <a:srgbClr val="252525"/>
                </a:solidFill>
                <a:latin typeface="Arial" panose="020B0604020202020204" pitchFamily="34" charset="0"/>
                <a:cs typeface="Arial" panose="020B0604020202020204" pitchFamily="34" charset="0"/>
              </a:rPr>
              <a:t>Head bone (dis)connected from the neck bone</a:t>
            </a:r>
          </a:p>
          <a:p>
            <a:pPr lvl="1" indent="-457200" eaLnBrk="0" fontAlgn="base" hangingPunct="0">
              <a:spcBef>
                <a:spcPct val="0"/>
              </a:spcBef>
              <a:spcAft>
                <a:spcPct val="0"/>
              </a:spcAft>
            </a:pPr>
            <a:r>
              <a:rPr lang="en-US" altLang="en-US" sz="1000" dirty="0">
                <a:solidFill>
                  <a:srgbClr val="252525"/>
                </a:solidFill>
                <a:latin typeface="Arial" panose="020B0604020202020204" pitchFamily="34" charset="0"/>
                <a:cs typeface="Arial" panose="020B0604020202020204" pitchFamily="34" charset="0"/>
              </a:rPr>
              <a:t>Neck bone connected from the shoulder bone</a:t>
            </a:r>
          </a:p>
          <a:p>
            <a:pPr lvl="1" indent="-457200" eaLnBrk="0" fontAlgn="base" hangingPunct="0">
              <a:spcBef>
                <a:spcPct val="0"/>
              </a:spcBef>
              <a:spcAft>
                <a:spcPct val="0"/>
              </a:spcAft>
            </a:pPr>
            <a:r>
              <a:rPr lang="en-US" altLang="en-US" sz="1000" dirty="0">
                <a:solidFill>
                  <a:srgbClr val="252525"/>
                </a:solidFill>
                <a:latin typeface="Arial" panose="020B0604020202020204" pitchFamily="34" charset="0"/>
                <a:cs typeface="Arial" panose="020B0604020202020204" pitchFamily="34" charset="0"/>
              </a:rPr>
              <a:t>Shoulder bone connected from the back bone</a:t>
            </a:r>
          </a:p>
          <a:p>
            <a:pPr lvl="1" indent="-457200" eaLnBrk="0" fontAlgn="base" hangingPunct="0">
              <a:spcBef>
                <a:spcPct val="0"/>
              </a:spcBef>
              <a:spcAft>
                <a:spcPct val="0"/>
              </a:spcAft>
            </a:pPr>
            <a:r>
              <a:rPr lang="en-US" altLang="en-US" sz="1000" dirty="0">
                <a:solidFill>
                  <a:srgbClr val="252525"/>
                </a:solidFill>
                <a:latin typeface="Arial" panose="020B0604020202020204" pitchFamily="34" charset="0"/>
                <a:cs typeface="Arial" panose="020B0604020202020204" pitchFamily="34" charset="0"/>
              </a:rPr>
              <a:t>Back bone connected from the hip bone</a:t>
            </a:r>
          </a:p>
          <a:p>
            <a:pPr lvl="1" indent="-457200" eaLnBrk="0" fontAlgn="base" hangingPunct="0">
              <a:spcBef>
                <a:spcPct val="0"/>
              </a:spcBef>
              <a:spcAft>
                <a:spcPct val="0"/>
              </a:spcAft>
            </a:pPr>
            <a:r>
              <a:rPr lang="en-US" altLang="en-US" sz="1000" dirty="0">
                <a:solidFill>
                  <a:srgbClr val="252525"/>
                </a:solidFill>
                <a:latin typeface="Arial" panose="020B0604020202020204" pitchFamily="34" charset="0"/>
                <a:cs typeface="Arial" panose="020B0604020202020204" pitchFamily="34" charset="0"/>
              </a:rPr>
              <a:t>Hip bone connected from the thigh bone</a:t>
            </a:r>
          </a:p>
          <a:p>
            <a:pPr lvl="1" indent="-457200" eaLnBrk="0" fontAlgn="base" hangingPunct="0">
              <a:spcBef>
                <a:spcPct val="0"/>
              </a:spcBef>
              <a:spcAft>
                <a:spcPct val="0"/>
              </a:spcAft>
            </a:pPr>
            <a:r>
              <a:rPr lang="en-US" altLang="en-US" sz="1000" dirty="0">
                <a:solidFill>
                  <a:srgbClr val="252525"/>
                </a:solidFill>
                <a:latin typeface="Arial" panose="020B0604020202020204" pitchFamily="34" charset="0"/>
                <a:cs typeface="Arial" panose="020B0604020202020204" pitchFamily="34" charset="0"/>
              </a:rPr>
              <a:t>Thigh bone connected from the knee bone</a:t>
            </a:r>
          </a:p>
          <a:p>
            <a:pPr lvl="1" indent="-457200" eaLnBrk="0" fontAlgn="base" hangingPunct="0">
              <a:spcBef>
                <a:spcPct val="0"/>
              </a:spcBef>
              <a:spcAft>
                <a:spcPct val="0"/>
              </a:spcAft>
            </a:pPr>
            <a:r>
              <a:rPr lang="en-US" altLang="en-US" sz="1000" dirty="0">
                <a:solidFill>
                  <a:srgbClr val="252525"/>
                </a:solidFill>
                <a:latin typeface="Arial" panose="020B0604020202020204" pitchFamily="34" charset="0"/>
                <a:cs typeface="Arial" panose="020B0604020202020204" pitchFamily="34" charset="0"/>
              </a:rPr>
              <a:t>Knee bone connected from the shin bone</a:t>
            </a:r>
          </a:p>
          <a:p>
            <a:pPr lvl="1" indent="-457200" eaLnBrk="0" fontAlgn="base" hangingPunct="0">
              <a:spcBef>
                <a:spcPct val="0"/>
              </a:spcBef>
              <a:spcAft>
                <a:spcPct val="0"/>
              </a:spcAft>
            </a:pPr>
            <a:r>
              <a:rPr lang="en-US" altLang="en-US" sz="1000" dirty="0">
                <a:solidFill>
                  <a:srgbClr val="252525"/>
                </a:solidFill>
                <a:latin typeface="Arial" panose="020B0604020202020204" pitchFamily="34" charset="0"/>
                <a:cs typeface="Arial" panose="020B0604020202020204" pitchFamily="34" charset="0"/>
              </a:rPr>
              <a:t>Shin bone connected from the ankle bone</a:t>
            </a:r>
          </a:p>
          <a:p>
            <a:pPr lvl="1" indent="-457200" eaLnBrk="0" fontAlgn="base" hangingPunct="0">
              <a:spcBef>
                <a:spcPct val="0"/>
              </a:spcBef>
              <a:spcAft>
                <a:spcPct val="0"/>
              </a:spcAft>
            </a:pPr>
            <a:r>
              <a:rPr lang="en-US" altLang="en-US" sz="1000" dirty="0">
                <a:solidFill>
                  <a:srgbClr val="252525"/>
                </a:solidFill>
                <a:latin typeface="Arial" panose="020B0604020202020204" pitchFamily="34" charset="0"/>
                <a:cs typeface="Arial" panose="020B0604020202020204" pitchFamily="34" charset="0"/>
              </a:rPr>
              <a:t>Ankle bone connected from the heel bone</a:t>
            </a:r>
          </a:p>
          <a:p>
            <a:pPr lvl="1" indent="-457200" eaLnBrk="0" fontAlgn="base" hangingPunct="0">
              <a:spcBef>
                <a:spcPct val="0"/>
              </a:spcBef>
              <a:spcAft>
                <a:spcPct val="0"/>
              </a:spcAft>
            </a:pPr>
            <a:r>
              <a:rPr lang="en-US" altLang="en-US" sz="1000" dirty="0">
                <a:solidFill>
                  <a:srgbClr val="252525"/>
                </a:solidFill>
                <a:latin typeface="Arial" panose="020B0604020202020204" pitchFamily="34" charset="0"/>
                <a:cs typeface="Arial" panose="020B0604020202020204" pitchFamily="34" charset="0"/>
              </a:rPr>
              <a:t>Heel bone connected from the foot bone</a:t>
            </a:r>
          </a:p>
          <a:p>
            <a:pPr lvl="0" eaLnBrk="0" fontAlgn="base" hangingPunct="0">
              <a:spcBef>
                <a:spcPct val="0"/>
              </a:spcBef>
              <a:spcAft>
                <a:spcPct val="0"/>
              </a:spcAft>
            </a:pPr>
            <a:r>
              <a:rPr lang="en-US" altLang="en-US" sz="1000" dirty="0">
                <a:solidFill>
                  <a:srgbClr val="252525"/>
                </a:solidFill>
                <a:latin typeface="Arial" panose="020B0604020202020204" pitchFamily="34" charset="0"/>
                <a:cs typeface="Arial" panose="020B0604020202020204" pitchFamily="34" charset="0"/>
              </a:rPr>
              <a:t>Foot bone connected from the toe bone</a:t>
            </a:r>
          </a:p>
          <a:p>
            <a:pPr lvl="0" eaLnBrk="0" fontAlgn="base" hangingPunct="0">
              <a:spcBef>
                <a:spcPct val="0"/>
              </a:spcBef>
              <a:spcAft>
                <a:spcPct val="0"/>
              </a:spcAft>
            </a:pPr>
            <a:r>
              <a:rPr lang="en-US" altLang="en-US" sz="1000" dirty="0">
                <a:solidFill>
                  <a:srgbClr val="252525"/>
                </a:solidFill>
                <a:latin typeface="Arial" panose="020B0604020202020204" pitchFamily="34" charset="0"/>
                <a:cs typeface="Arial" panose="020B0604020202020204" pitchFamily="34" charset="0"/>
              </a:rPr>
              <a:t>Now hear the word of the Lord.</a:t>
            </a:r>
          </a:p>
          <a:p>
            <a:pPr lvl="0" eaLnBrk="0" fontAlgn="base" hangingPunct="0">
              <a:spcBef>
                <a:spcPct val="0"/>
              </a:spcBef>
              <a:spcAft>
                <a:spcPct val="0"/>
              </a:spcAft>
            </a:pPr>
            <a:endParaRPr lang="en-US" altLang="en-US" sz="1000" dirty="0">
              <a:solidFill>
                <a:srgbClr val="252525"/>
              </a:solidFill>
              <a:latin typeface="Arial" panose="020B0604020202020204" pitchFamily="34" charset="0"/>
              <a:cs typeface="Arial" panose="020B0604020202020204" pitchFamily="34" charset="0"/>
            </a:endParaRPr>
          </a:p>
          <a:p>
            <a:pPr lvl="0" eaLnBrk="0" fontAlgn="base" hangingPunct="0">
              <a:spcBef>
                <a:spcPct val="0"/>
              </a:spcBef>
              <a:spcAft>
                <a:spcPct val="0"/>
              </a:spcAft>
            </a:pPr>
            <a:r>
              <a:rPr lang="en-US" altLang="en-US" sz="1000" dirty="0">
                <a:solidFill>
                  <a:srgbClr val="252525"/>
                </a:solidFill>
                <a:latin typeface="Arial" panose="020B0604020202020204" pitchFamily="34" charset="0"/>
                <a:cs typeface="Arial" panose="020B0604020202020204" pitchFamily="34" charset="0"/>
              </a:rPr>
              <a:t>Chorus:</a:t>
            </a:r>
          </a:p>
          <a:p>
            <a:pPr lvl="0" eaLnBrk="0" fontAlgn="base" hangingPunct="0">
              <a:spcBef>
                <a:spcPct val="0"/>
              </a:spcBef>
              <a:spcAft>
                <a:spcPct val="0"/>
              </a:spcAft>
            </a:pPr>
            <a:r>
              <a:rPr lang="en-US" altLang="en-US" sz="1000" dirty="0">
                <a:solidFill>
                  <a:srgbClr val="252525"/>
                </a:solidFill>
                <a:latin typeface="Arial" panose="020B0604020202020204" pitchFamily="34" charset="0"/>
                <a:cs typeface="Arial" panose="020B0604020202020204" pitchFamily="34" charset="0"/>
              </a:rPr>
              <a:t>Dem bones, </a:t>
            </a:r>
            <a:r>
              <a:rPr lang="en-US" altLang="en-US" sz="1000" dirty="0" err="1">
                <a:solidFill>
                  <a:srgbClr val="252525"/>
                </a:solidFill>
                <a:latin typeface="Arial" panose="020B0604020202020204" pitchFamily="34" charset="0"/>
                <a:cs typeface="Arial" panose="020B0604020202020204" pitchFamily="34" charset="0"/>
              </a:rPr>
              <a:t>dem</a:t>
            </a:r>
            <a:r>
              <a:rPr lang="en-US" altLang="en-US" sz="1000" dirty="0">
                <a:solidFill>
                  <a:srgbClr val="252525"/>
                </a:solidFill>
                <a:latin typeface="Arial" panose="020B0604020202020204" pitchFamily="34" charset="0"/>
                <a:cs typeface="Arial" panose="020B0604020202020204" pitchFamily="34" charset="0"/>
              </a:rPr>
              <a:t> bones </a:t>
            </a:r>
            <a:r>
              <a:rPr lang="en-US" altLang="en-US" sz="1000" dirty="0" err="1">
                <a:solidFill>
                  <a:srgbClr val="252525"/>
                </a:solidFill>
                <a:latin typeface="Arial" panose="020B0604020202020204" pitchFamily="34" charset="0"/>
                <a:cs typeface="Arial" panose="020B0604020202020204" pitchFamily="34" charset="0"/>
              </a:rPr>
              <a:t>gonna</a:t>
            </a:r>
            <a:r>
              <a:rPr lang="en-US" altLang="en-US" sz="1000" dirty="0">
                <a:solidFill>
                  <a:srgbClr val="252525"/>
                </a:solidFill>
                <a:latin typeface="Arial" panose="020B0604020202020204" pitchFamily="34" charset="0"/>
                <a:cs typeface="Arial" panose="020B0604020202020204" pitchFamily="34" charset="0"/>
              </a:rPr>
              <a:t> rise again.</a:t>
            </a:r>
          </a:p>
          <a:p>
            <a:pPr lvl="1" indent="-457200" eaLnBrk="0" fontAlgn="base" hangingPunct="0">
              <a:spcBef>
                <a:spcPct val="0"/>
              </a:spcBef>
              <a:spcAft>
                <a:spcPct val="0"/>
              </a:spcAft>
            </a:pPr>
            <a:r>
              <a:rPr lang="en-US" altLang="en-US" sz="1000" dirty="0">
                <a:solidFill>
                  <a:srgbClr val="252525"/>
                </a:solidFill>
                <a:latin typeface="Arial" panose="020B0604020202020204" pitchFamily="34" charset="0"/>
                <a:cs typeface="Arial" panose="020B0604020202020204" pitchFamily="34" charset="0"/>
              </a:rPr>
              <a:t>Dem bones, </a:t>
            </a:r>
            <a:r>
              <a:rPr lang="en-US" altLang="en-US" sz="1000" dirty="0" err="1">
                <a:solidFill>
                  <a:srgbClr val="252525"/>
                </a:solidFill>
                <a:latin typeface="Arial" panose="020B0604020202020204" pitchFamily="34" charset="0"/>
                <a:cs typeface="Arial" panose="020B0604020202020204" pitchFamily="34" charset="0"/>
              </a:rPr>
              <a:t>dem</a:t>
            </a:r>
            <a:r>
              <a:rPr lang="en-US" altLang="en-US" sz="1000" dirty="0">
                <a:solidFill>
                  <a:srgbClr val="252525"/>
                </a:solidFill>
                <a:latin typeface="Arial" panose="020B0604020202020204" pitchFamily="34" charset="0"/>
                <a:cs typeface="Arial" panose="020B0604020202020204" pitchFamily="34" charset="0"/>
              </a:rPr>
              <a:t> bones </a:t>
            </a:r>
            <a:r>
              <a:rPr lang="en-US" altLang="en-US" sz="1000" dirty="0" err="1">
                <a:solidFill>
                  <a:srgbClr val="252525"/>
                </a:solidFill>
                <a:latin typeface="Arial" panose="020B0604020202020204" pitchFamily="34" charset="0"/>
                <a:cs typeface="Arial" panose="020B0604020202020204" pitchFamily="34" charset="0"/>
              </a:rPr>
              <a:t>gonna</a:t>
            </a:r>
            <a:r>
              <a:rPr lang="en-US" altLang="en-US" sz="1000" dirty="0">
                <a:solidFill>
                  <a:srgbClr val="252525"/>
                </a:solidFill>
                <a:latin typeface="Arial" panose="020B0604020202020204" pitchFamily="34" charset="0"/>
                <a:cs typeface="Arial" panose="020B0604020202020204" pitchFamily="34" charset="0"/>
              </a:rPr>
              <a:t> rise again.</a:t>
            </a:r>
          </a:p>
          <a:p>
            <a:pPr lvl="1" indent="-457200" eaLnBrk="0" fontAlgn="base" hangingPunct="0">
              <a:spcBef>
                <a:spcPct val="0"/>
              </a:spcBef>
              <a:spcAft>
                <a:spcPct val="0"/>
              </a:spcAft>
            </a:pPr>
            <a:r>
              <a:rPr lang="en-US" altLang="en-US" sz="1000" dirty="0">
                <a:solidFill>
                  <a:srgbClr val="252525"/>
                </a:solidFill>
                <a:latin typeface="Arial" panose="020B0604020202020204" pitchFamily="34" charset="0"/>
                <a:cs typeface="Arial" panose="020B0604020202020204" pitchFamily="34" charset="0"/>
              </a:rPr>
              <a:t>Dem bones, </a:t>
            </a:r>
            <a:r>
              <a:rPr lang="en-US" altLang="en-US" sz="1000" dirty="0" err="1">
                <a:solidFill>
                  <a:srgbClr val="252525"/>
                </a:solidFill>
                <a:latin typeface="Arial" panose="020B0604020202020204" pitchFamily="34" charset="0"/>
                <a:cs typeface="Arial" panose="020B0604020202020204" pitchFamily="34" charset="0"/>
              </a:rPr>
              <a:t>dem</a:t>
            </a:r>
            <a:r>
              <a:rPr lang="en-US" altLang="en-US" sz="1000" dirty="0">
                <a:solidFill>
                  <a:srgbClr val="252525"/>
                </a:solidFill>
                <a:latin typeface="Arial" panose="020B0604020202020204" pitchFamily="34" charset="0"/>
                <a:cs typeface="Arial" panose="020B0604020202020204" pitchFamily="34" charset="0"/>
              </a:rPr>
              <a:t> bones </a:t>
            </a:r>
            <a:r>
              <a:rPr lang="en-US" altLang="en-US" sz="1000" dirty="0" err="1">
                <a:solidFill>
                  <a:srgbClr val="252525"/>
                </a:solidFill>
                <a:latin typeface="Arial" panose="020B0604020202020204" pitchFamily="34" charset="0"/>
                <a:cs typeface="Arial" panose="020B0604020202020204" pitchFamily="34" charset="0"/>
              </a:rPr>
              <a:t>gonna</a:t>
            </a:r>
            <a:r>
              <a:rPr lang="en-US" altLang="en-US" sz="1000" dirty="0">
                <a:solidFill>
                  <a:srgbClr val="252525"/>
                </a:solidFill>
                <a:latin typeface="Arial" panose="020B0604020202020204" pitchFamily="34" charset="0"/>
                <a:cs typeface="Arial" panose="020B0604020202020204" pitchFamily="34" charset="0"/>
              </a:rPr>
              <a:t> rise again.</a:t>
            </a:r>
          </a:p>
          <a:p>
            <a:pPr lvl="1" indent="-457200" eaLnBrk="0" fontAlgn="base" hangingPunct="0">
              <a:spcBef>
                <a:spcPct val="0"/>
              </a:spcBef>
              <a:spcAft>
                <a:spcPct val="0"/>
              </a:spcAft>
            </a:pPr>
            <a:r>
              <a:rPr lang="en-US" altLang="en-US" sz="1000" dirty="0">
                <a:solidFill>
                  <a:srgbClr val="252525"/>
                </a:solidFill>
                <a:latin typeface="Arial" panose="020B0604020202020204" pitchFamily="34" charset="0"/>
                <a:cs typeface="Arial" panose="020B0604020202020204" pitchFamily="34" charset="0"/>
              </a:rPr>
              <a:t>Now hear the word of the Lord.</a:t>
            </a:r>
          </a:p>
          <a:p>
            <a:pPr lvl="1" indent="-457200" eaLnBrk="0" fontAlgn="base" hangingPunct="0">
              <a:spcBef>
                <a:spcPct val="0"/>
              </a:spcBef>
              <a:spcAft>
                <a:spcPct val="0"/>
              </a:spcAft>
            </a:pPr>
            <a:endParaRPr lang="en-US" altLang="en-US" sz="1000" dirty="0">
              <a:solidFill>
                <a:srgbClr val="252525"/>
              </a:solidFill>
              <a:latin typeface="Arial" panose="020B0604020202020204" pitchFamily="34" charset="0"/>
              <a:cs typeface="Arial" panose="020B0604020202020204" pitchFamily="34" charset="0"/>
            </a:endParaRPr>
          </a:p>
          <a:p>
            <a:pPr lvl="0" eaLnBrk="0" fontAlgn="base" hangingPunct="0">
              <a:spcBef>
                <a:spcPct val="0"/>
              </a:spcBef>
              <a:spcAft>
                <a:spcPct val="0"/>
              </a:spcAft>
            </a:pPr>
            <a:r>
              <a:rPr lang="en-US" altLang="en-US" sz="1000" dirty="0">
                <a:solidFill>
                  <a:srgbClr val="252525"/>
                </a:solidFill>
                <a:latin typeface="Arial" panose="020B0604020202020204" pitchFamily="34" charset="0"/>
                <a:cs typeface="Arial" panose="020B0604020202020204" pitchFamily="34" charset="0"/>
              </a:rPr>
              <a:t>Finale:</a:t>
            </a:r>
          </a:p>
          <a:p>
            <a:pPr lvl="0" eaLnBrk="0" fontAlgn="base" hangingPunct="0">
              <a:spcBef>
                <a:spcPct val="0"/>
              </a:spcBef>
              <a:spcAft>
                <a:spcPct val="0"/>
              </a:spcAft>
            </a:pPr>
            <a:r>
              <a:rPr lang="en-US" altLang="en-US" sz="1000" dirty="0">
                <a:solidFill>
                  <a:srgbClr val="252525"/>
                </a:solidFill>
                <a:latin typeface="Arial" panose="020B0604020202020204" pitchFamily="34" charset="0"/>
                <a:cs typeface="Arial" panose="020B0604020202020204" pitchFamily="34" charset="0"/>
              </a:rPr>
              <a:t>Dem bones, </a:t>
            </a:r>
            <a:r>
              <a:rPr lang="en-US" altLang="en-US" sz="1000" dirty="0" err="1">
                <a:solidFill>
                  <a:srgbClr val="252525"/>
                </a:solidFill>
                <a:latin typeface="Arial" panose="020B0604020202020204" pitchFamily="34" charset="0"/>
                <a:cs typeface="Arial" panose="020B0604020202020204" pitchFamily="34" charset="0"/>
              </a:rPr>
              <a:t>dem</a:t>
            </a:r>
            <a:r>
              <a:rPr lang="en-US" altLang="en-US" sz="1000" dirty="0">
                <a:solidFill>
                  <a:srgbClr val="252525"/>
                </a:solidFill>
                <a:latin typeface="Arial" panose="020B0604020202020204" pitchFamily="34" charset="0"/>
                <a:cs typeface="Arial" panose="020B0604020202020204" pitchFamily="34" charset="0"/>
              </a:rPr>
              <a:t> bones, </a:t>
            </a:r>
            <a:r>
              <a:rPr lang="en-US" altLang="en-US" sz="1000" dirty="0" err="1">
                <a:solidFill>
                  <a:srgbClr val="252525"/>
                </a:solidFill>
                <a:latin typeface="Arial" panose="020B0604020202020204" pitchFamily="34" charset="0"/>
                <a:cs typeface="Arial" panose="020B0604020202020204" pitchFamily="34" charset="0"/>
              </a:rPr>
              <a:t>dem</a:t>
            </a:r>
            <a:r>
              <a:rPr lang="en-US" altLang="en-US" sz="1000" dirty="0">
                <a:solidFill>
                  <a:srgbClr val="252525"/>
                </a:solidFill>
                <a:latin typeface="Arial" panose="020B0604020202020204" pitchFamily="34" charset="0"/>
                <a:cs typeface="Arial" panose="020B0604020202020204" pitchFamily="34" charset="0"/>
              </a:rPr>
              <a:t> dry bones.</a:t>
            </a:r>
          </a:p>
          <a:p>
            <a:pPr lvl="1" indent="-457200" eaLnBrk="0" fontAlgn="base" hangingPunct="0">
              <a:spcBef>
                <a:spcPct val="0"/>
              </a:spcBef>
              <a:spcAft>
                <a:spcPct val="0"/>
              </a:spcAft>
            </a:pPr>
            <a:r>
              <a:rPr lang="en-US" altLang="en-US" sz="1000" dirty="0">
                <a:solidFill>
                  <a:srgbClr val="252525"/>
                </a:solidFill>
                <a:latin typeface="Arial" panose="020B0604020202020204" pitchFamily="34" charset="0"/>
                <a:cs typeface="Arial" panose="020B0604020202020204" pitchFamily="34" charset="0"/>
              </a:rPr>
              <a:t>Dem bones, </a:t>
            </a:r>
            <a:r>
              <a:rPr lang="en-US" altLang="en-US" sz="1000" dirty="0" err="1">
                <a:solidFill>
                  <a:srgbClr val="252525"/>
                </a:solidFill>
                <a:latin typeface="Arial" panose="020B0604020202020204" pitchFamily="34" charset="0"/>
                <a:cs typeface="Arial" panose="020B0604020202020204" pitchFamily="34" charset="0"/>
              </a:rPr>
              <a:t>dem</a:t>
            </a:r>
            <a:r>
              <a:rPr lang="en-US" altLang="en-US" sz="1000" dirty="0">
                <a:solidFill>
                  <a:srgbClr val="252525"/>
                </a:solidFill>
                <a:latin typeface="Arial" panose="020B0604020202020204" pitchFamily="34" charset="0"/>
                <a:cs typeface="Arial" panose="020B0604020202020204" pitchFamily="34" charset="0"/>
              </a:rPr>
              <a:t> bones, </a:t>
            </a:r>
            <a:r>
              <a:rPr lang="en-US" altLang="en-US" sz="1000" dirty="0" err="1">
                <a:solidFill>
                  <a:srgbClr val="252525"/>
                </a:solidFill>
                <a:latin typeface="Arial" panose="020B0604020202020204" pitchFamily="34" charset="0"/>
                <a:cs typeface="Arial" panose="020B0604020202020204" pitchFamily="34" charset="0"/>
              </a:rPr>
              <a:t>dem</a:t>
            </a:r>
            <a:r>
              <a:rPr lang="en-US" altLang="en-US" sz="1000" dirty="0">
                <a:solidFill>
                  <a:srgbClr val="252525"/>
                </a:solidFill>
                <a:latin typeface="Arial" panose="020B0604020202020204" pitchFamily="34" charset="0"/>
                <a:cs typeface="Arial" panose="020B0604020202020204" pitchFamily="34" charset="0"/>
              </a:rPr>
              <a:t> dry bones.</a:t>
            </a:r>
          </a:p>
          <a:p>
            <a:pPr lvl="1" indent="-457200" eaLnBrk="0" fontAlgn="base" hangingPunct="0">
              <a:spcBef>
                <a:spcPct val="0"/>
              </a:spcBef>
              <a:spcAft>
                <a:spcPct val="0"/>
              </a:spcAft>
            </a:pPr>
            <a:r>
              <a:rPr lang="en-US" altLang="en-US" sz="1000" dirty="0">
                <a:solidFill>
                  <a:srgbClr val="252525"/>
                </a:solidFill>
                <a:latin typeface="Arial" panose="020B0604020202020204" pitchFamily="34" charset="0"/>
                <a:cs typeface="Arial" panose="020B0604020202020204" pitchFamily="34" charset="0"/>
              </a:rPr>
              <a:t>Dem bones, </a:t>
            </a:r>
            <a:r>
              <a:rPr lang="en-US" altLang="en-US" sz="1000" dirty="0" err="1">
                <a:solidFill>
                  <a:srgbClr val="252525"/>
                </a:solidFill>
                <a:latin typeface="Arial" panose="020B0604020202020204" pitchFamily="34" charset="0"/>
                <a:cs typeface="Arial" panose="020B0604020202020204" pitchFamily="34" charset="0"/>
              </a:rPr>
              <a:t>dem</a:t>
            </a:r>
            <a:r>
              <a:rPr lang="en-US" altLang="en-US" sz="1000" dirty="0">
                <a:solidFill>
                  <a:srgbClr val="252525"/>
                </a:solidFill>
                <a:latin typeface="Arial" panose="020B0604020202020204" pitchFamily="34" charset="0"/>
                <a:cs typeface="Arial" panose="020B0604020202020204" pitchFamily="34" charset="0"/>
              </a:rPr>
              <a:t> bones, </a:t>
            </a:r>
            <a:r>
              <a:rPr lang="en-US" altLang="en-US" sz="1000" dirty="0" err="1">
                <a:solidFill>
                  <a:srgbClr val="252525"/>
                </a:solidFill>
                <a:latin typeface="Arial" panose="020B0604020202020204" pitchFamily="34" charset="0"/>
                <a:cs typeface="Arial" panose="020B0604020202020204" pitchFamily="34" charset="0"/>
              </a:rPr>
              <a:t>dem</a:t>
            </a:r>
            <a:r>
              <a:rPr lang="en-US" altLang="en-US" sz="1000" dirty="0">
                <a:solidFill>
                  <a:srgbClr val="252525"/>
                </a:solidFill>
                <a:latin typeface="Arial" panose="020B0604020202020204" pitchFamily="34" charset="0"/>
                <a:cs typeface="Arial" panose="020B0604020202020204" pitchFamily="34" charset="0"/>
              </a:rPr>
              <a:t> dry bones.</a:t>
            </a:r>
          </a:p>
          <a:p>
            <a:pPr lvl="1" indent="-457200" eaLnBrk="0" fontAlgn="base" hangingPunct="0">
              <a:spcBef>
                <a:spcPct val="0"/>
              </a:spcBef>
              <a:spcAft>
                <a:spcPct val="0"/>
              </a:spcAft>
            </a:pPr>
            <a:r>
              <a:rPr lang="en-US" altLang="en-US" sz="1000" dirty="0">
                <a:solidFill>
                  <a:srgbClr val="252525"/>
                </a:solidFill>
                <a:latin typeface="Arial" panose="020B0604020202020204" pitchFamily="34" charset="0"/>
                <a:cs typeface="Arial" panose="020B0604020202020204" pitchFamily="34" charset="0"/>
              </a:rPr>
              <a:t>Now hear the word of the Lord.</a:t>
            </a:r>
          </a:p>
        </p:txBody>
      </p:sp>
      <p:sp>
        <p:nvSpPr>
          <p:cNvPr id="13" name="TextBox 12"/>
          <p:cNvSpPr txBox="1"/>
          <p:nvPr/>
        </p:nvSpPr>
        <p:spPr>
          <a:xfrm>
            <a:off x="6578851" y="154591"/>
            <a:ext cx="2942377" cy="1200329"/>
          </a:xfrm>
          <a:prstGeom prst="rect">
            <a:avLst/>
          </a:prstGeom>
          <a:noFill/>
        </p:spPr>
        <p:txBody>
          <a:bodyPr wrap="square" rtlCol="0">
            <a:spAutoFit/>
          </a:bodyPr>
          <a:lstStyle/>
          <a:p>
            <a:pPr algn="ctr"/>
            <a:r>
              <a:rPr lang="en-US" sz="3600"/>
              <a:t>Something for Fun</a:t>
            </a:r>
            <a:endParaRPr lang="en-US" sz="3600" dirty="0"/>
          </a:p>
        </p:txBody>
      </p:sp>
      <p:sp>
        <p:nvSpPr>
          <p:cNvPr id="14" name="Rectangle 13"/>
          <p:cNvSpPr/>
          <p:nvPr/>
        </p:nvSpPr>
        <p:spPr>
          <a:xfrm>
            <a:off x="6578851" y="4801530"/>
            <a:ext cx="4952574" cy="1754326"/>
          </a:xfrm>
          <a:prstGeom prst="rect">
            <a:avLst/>
          </a:prstGeom>
        </p:spPr>
        <p:txBody>
          <a:bodyPr wrap="none">
            <a:spAutoFit/>
          </a:bodyPr>
          <a:lstStyle/>
          <a:p>
            <a:r>
              <a:rPr lang="en-US" dirty="0">
                <a:hlinkClick r:id="rId2"/>
              </a:rPr>
              <a:t>https://www.youtube.com/watch?v=VuCLqoxigNA</a:t>
            </a:r>
            <a:endParaRPr lang="en-US" dirty="0"/>
          </a:p>
          <a:p>
            <a:endParaRPr lang="en-US" dirty="0"/>
          </a:p>
          <a:p>
            <a:r>
              <a:rPr lang="en-US" dirty="0"/>
              <a:t>JOHN BIDDEN - DRY BONES: </a:t>
            </a:r>
            <a:r>
              <a:rPr lang="en-US" dirty="0" err="1"/>
              <a:t>Youtube</a:t>
            </a:r>
            <a:endParaRPr lang="en-US" dirty="0"/>
          </a:p>
          <a:p>
            <a:endParaRPr lang="en-US" dirty="0"/>
          </a:p>
          <a:p>
            <a:r>
              <a:rPr lang="en-US" dirty="0">
                <a:hlinkClick r:id="rId3"/>
              </a:rPr>
              <a:t>https://www.youtube.com/watch?v=I77MVmSlYk8</a:t>
            </a:r>
            <a:endParaRPr lang="en-US" dirty="0"/>
          </a:p>
          <a:p>
            <a:endParaRPr lang="en-US" dirty="0"/>
          </a:p>
        </p:txBody>
      </p:sp>
      <p:sp>
        <p:nvSpPr>
          <p:cNvPr id="15" name="Rectangle 14"/>
          <p:cNvSpPr/>
          <p:nvPr/>
        </p:nvSpPr>
        <p:spPr>
          <a:xfrm>
            <a:off x="6560744" y="4448042"/>
            <a:ext cx="4931606" cy="369332"/>
          </a:xfrm>
          <a:prstGeom prst="rect">
            <a:avLst/>
          </a:prstGeom>
        </p:spPr>
        <p:txBody>
          <a:bodyPr wrap="none">
            <a:spAutoFit/>
          </a:bodyPr>
          <a:lstStyle/>
          <a:p>
            <a:r>
              <a:rPr lang="en-US" dirty="0"/>
              <a:t>Gospel singers: Come Alive: </a:t>
            </a:r>
            <a:r>
              <a:rPr lang="en-US" dirty="0" err="1"/>
              <a:t>Youtube</a:t>
            </a:r>
            <a:r>
              <a:rPr lang="en-US" dirty="0"/>
              <a:t> Lauren Daigle</a:t>
            </a:r>
          </a:p>
        </p:txBody>
      </p:sp>
      <p:sp>
        <p:nvSpPr>
          <p:cNvPr id="16" name="Rectangle 15"/>
          <p:cNvSpPr/>
          <p:nvPr/>
        </p:nvSpPr>
        <p:spPr>
          <a:xfrm>
            <a:off x="6560744" y="2709560"/>
            <a:ext cx="4847802" cy="923330"/>
          </a:xfrm>
          <a:prstGeom prst="rect">
            <a:avLst/>
          </a:prstGeom>
        </p:spPr>
        <p:txBody>
          <a:bodyPr wrap="none">
            <a:spAutoFit/>
          </a:bodyPr>
          <a:lstStyle/>
          <a:p>
            <a:r>
              <a:rPr lang="en-US" dirty="0"/>
              <a:t>Dry Bones—Ezekiel 37</a:t>
            </a:r>
          </a:p>
          <a:p>
            <a:r>
              <a:rPr lang="en-US" dirty="0">
                <a:hlinkClick r:id="rId4"/>
              </a:rPr>
              <a:t>https://www.youtube.com/watch?v=8lKpzzOEhyY</a:t>
            </a:r>
            <a:endParaRPr lang="en-US" dirty="0"/>
          </a:p>
          <a:p>
            <a:endParaRPr lang="en-US" dirty="0"/>
          </a:p>
        </p:txBody>
      </p:sp>
      <p:sp>
        <p:nvSpPr>
          <p:cNvPr id="17" name="Rectangle 16"/>
          <p:cNvSpPr/>
          <p:nvPr/>
        </p:nvSpPr>
        <p:spPr>
          <a:xfrm>
            <a:off x="6560744" y="3570545"/>
            <a:ext cx="5376600" cy="923330"/>
          </a:xfrm>
          <a:prstGeom prst="rect">
            <a:avLst/>
          </a:prstGeom>
        </p:spPr>
        <p:txBody>
          <a:bodyPr wrap="none">
            <a:spAutoFit/>
          </a:bodyPr>
          <a:lstStyle/>
          <a:p>
            <a:pPr fontAlgn="t"/>
            <a:r>
              <a:rPr lang="en-US" dirty="0">
                <a:solidFill>
                  <a:srgbClr val="222222"/>
                </a:solidFill>
                <a:latin typeface="Abadi" panose="020B0604020104020204" pitchFamily="34" charset="0"/>
              </a:rPr>
              <a:t>Delta Rhythm Boys ---Dry Bones</a:t>
            </a:r>
          </a:p>
          <a:p>
            <a:pPr fontAlgn="t"/>
            <a:r>
              <a:rPr lang="en-US" dirty="0">
                <a:solidFill>
                  <a:srgbClr val="222222"/>
                </a:solidFill>
                <a:latin typeface="Abadi" panose="020B0604020104020204" pitchFamily="34" charset="0"/>
                <a:hlinkClick r:id="rId5"/>
              </a:rPr>
              <a:t>https://www.youtube.com/watch?v=hYeQUXXYvK0</a:t>
            </a:r>
            <a:endParaRPr lang="en-US" dirty="0">
              <a:solidFill>
                <a:srgbClr val="222222"/>
              </a:solidFill>
              <a:latin typeface="Abadi" panose="020B0604020104020204" pitchFamily="34" charset="0"/>
            </a:endParaRPr>
          </a:p>
          <a:p>
            <a:pPr fontAlgn="t"/>
            <a:endParaRPr lang="en-US" b="0" i="0" dirty="0">
              <a:solidFill>
                <a:srgbClr val="222222"/>
              </a:solidFill>
              <a:effectLst/>
              <a:latin typeface="Abadi" panose="020B0604020104020204" pitchFamily="34" charset="0"/>
            </a:endParaRPr>
          </a:p>
        </p:txBody>
      </p:sp>
    </p:spTree>
    <p:extLst>
      <p:ext uri="{BB962C8B-B14F-4D97-AF65-F5344CB8AC3E}">
        <p14:creationId xmlns:p14="http://schemas.microsoft.com/office/powerpoint/2010/main" val="296990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ytimg.com/vi/y7sjxUg_XxY/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7889" t="14281" r="8079" b="5904"/>
          <a:stretch/>
        </p:blipFill>
        <p:spPr bwMode="auto">
          <a:xfrm>
            <a:off x="0" y="8820"/>
            <a:ext cx="12192000" cy="68491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526"/>
            <a:ext cx="2716040" cy="369332"/>
          </a:xfrm>
          <a:prstGeom prst="rect">
            <a:avLst/>
          </a:prstGeom>
          <a:noFill/>
        </p:spPr>
        <p:txBody>
          <a:bodyPr wrap="square" rtlCol="0">
            <a:spAutoFit/>
          </a:bodyPr>
          <a:lstStyle/>
          <a:p>
            <a:r>
              <a:rPr lang="en-US" dirty="0">
                <a:solidFill>
                  <a:schemeClr val="bg1"/>
                </a:solidFill>
              </a:rPr>
              <a:t>Ezekiel 37:1-3</a:t>
            </a:r>
          </a:p>
        </p:txBody>
      </p:sp>
      <p:sp>
        <p:nvSpPr>
          <p:cNvPr id="6" name="TextBox 5"/>
          <p:cNvSpPr txBox="1"/>
          <p:nvPr/>
        </p:nvSpPr>
        <p:spPr>
          <a:xfrm>
            <a:off x="108641" y="-20778"/>
            <a:ext cx="12192000" cy="830997"/>
          </a:xfrm>
          <a:prstGeom prst="rect">
            <a:avLst/>
          </a:prstGeom>
          <a:noFill/>
        </p:spPr>
        <p:txBody>
          <a:bodyPr wrap="square" rtlCol="0">
            <a:spAutoFit/>
          </a:bodyPr>
          <a:lstStyle/>
          <a:p>
            <a:pPr algn="ctr"/>
            <a:r>
              <a:rPr lang="en-US" sz="4800" b="1" dirty="0">
                <a:solidFill>
                  <a:srgbClr val="C00000"/>
                </a:solidFill>
                <a:latin typeface="Trebuchet MS" panose="020B0603020202020204" pitchFamily="34" charset="0"/>
              </a:rPr>
              <a:t>Vision of the Desert</a:t>
            </a:r>
          </a:p>
        </p:txBody>
      </p:sp>
      <p:sp>
        <p:nvSpPr>
          <p:cNvPr id="3" name="Rectangle 2"/>
          <p:cNvSpPr/>
          <p:nvPr/>
        </p:nvSpPr>
        <p:spPr>
          <a:xfrm>
            <a:off x="377227" y="1488961"/>
            <a:ext cx="6096000" cy="646331"/>
          </a:xfrm>
          <a:prstGeom prst="rect">
            <a:avLst/>
          </a:prstGeom>
        </p:spPr>
        <p:txBody>
          <a:bodyPr>
            <a:spAutoFit/>
          </a:bodyPr>
          <a:lstStyle/>
          <a:p>
            <a:pPr fontAlgn="base"/>
            <a:r>
              <a:rPr lang="en-US" dirty="0">
                <a:solidFill>
                  <a:schemeClr val="bg1"/>
                </a:solidFill>
              </a:rPr>
              <a:t>Very dry = the bodies in the valley had been there for a significant period of time.</a:t>
            </a:r>
            <a:endParaRPr lang="en-US" dirty="0">
              <a:solidFill>
                <a:schemeClr val="bg1"/>
              </a:solidFill>
              <a:latin typeface="Calibri" panose="020F0502020204030204" pitchFamily="34" charset="0"/>
            </a:endParaRPr>
          </a:p>
        </p:txBody>
      </p:sp>
      <p:sp>
        <p:nvSpPr>
          <p:cNvPr id="7" name="Rectangle 6"/>
          <p:cNvSpPr/>
          <p:nvPr/>
        </p:nvSpPr>
        <p:spPr>
          <a:xfrm>
            <a:off x="4676115" y="625553"/>
            <a:ext cx="6096000" cy="369332"/>
          </a:xfrm>
          <a:prstGeom prst="rect">
            <a:avLst/>
          </a:prstGeom>
        </p:spPr>
        <p:txBody>
          <a:bodyPr>
            <a:spAutoFit/>
          </a:bodyPr>
          <a:lstStyle/>
          <a:p>
            <a:pPr fontAlgn="base"/>
            <a:r>
              <a:rPr lang="en-US" b="1" dirty="0">
                <a:solidFill>
                  <a:schemeClr val="bg1"/>
                </a:solidFill>
                <a:latin typeface="Calibri" panose="020F0502020204030204" pitchFamily="34" charset="0"/>
              </a:rPr>
              <a:t>Dry Bones = Lost Hope</a:t>
            </a:r>
          </a:p>
        </p:txBody>
      </p:sp>
      <p:sp>
        <p:nvSpPr>
          <p:cNvPr id="5" name="Rectangle 4"/>
          <p:cNvSpPr/>
          <p:nvPr/>
        </p:nvSpPr>
        <p:spPr>
          <a:xfrm>
            <a:off x="5432697" y="3275701"/>
            <a:ext cx="4281941" cy="646331"/>
          </a:xfrm>
          <a:prstGeom prst="rect">
            <a:avLst/>
          </a:prstGeom>
        </p:spPr>
        <p:txBody>
          <a:bodyPr wrap="none">
            <a:spAutoFit/>
          </a:bodyPr>
          <a:lstStyle/>
          <a:p>
            <a:r>
              <a:rPr lang="en-US" sz="3600" b="1" i="1" dirty="0">
                <a:solidFill>
                  <a:srgbClr val="333333"/>
                </a:solidFill>
                <a:latin typeface="Calibri" panose="020F0502020204030204" pitchFamily="34" charset="0"/>
              </a:rPr>
              <a:t>Can these bones live?</a:t>
            </a:r>
            <a:endParaRPr lang="en-US" sz="3600" b="1" dirty="0"/>
          </a:p>
        </p:txBody>
      </p:sp>
    </p:spTree>
    <p:extLst>
      <p:ext uri="{BB962C8B-B14F-4D97-AF65-F5344CB8AC3E}">
        <p14:creationId xmlns:p14="http://schemas.microsoft.com/office/powerpoint/2010/main" val="314184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kaplaninternational.com/blog/wp-content/uploads/2014/06/blog-breat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778"/>
            <a:ext cx="12173200" cy="68786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526"/>
            <a:ext cx="2716040" cy="369332"/>
          </a:xfrm>
          <a:prstGeom prst="rect">
            <a:avLst/>
          </a:prstGeom>
          <a:noFill/>
        </p:spPr>
        <p:txBody>
          <a:bodyPr wrap="square" rtlCol="0">
            <a:spAutoFit/>
          </a:bodyPr>
          <a:lstStyle/>
          <a:p>
            <a:r>
              <a:rPr lang="en-US" dirty="0">
                <a:solidFill>
                  <a:schemeClr val="bg1"/>
                </a:solidFill>
              </a:rPr>
              <a:t>Ezekiel 37:5</a:t>
            </a:r>
          </a:p>
        </p:txBody>
      </p:sp>
      <p:sp>
        <p:nvSpPr>
          <p:cNvPr id="6" name="TextBox 5"/>
          <p:cNvSpPr txBox="1"/>
          <p:nvPr/>
        </p:nvSpPr>
        <p:spPr>
          <a:xfrm>
            <a:off x="108641" y="-20778"/>
            <a:ext cx="12192000" cy="830997"/>
          </a:xfrm>
          <a:prstGeom prst="rect">
            <a:avLst/>
          </a:prstGeom>
          <a:noFill/>
        </p:spPr>
        <p:txBody>
          <a:bodyPr wrap="square" rtlCol="0">
            <a:spAutoFit/>
          </a:bodyPr>
          <a:lstStyle/>
          <a:p>
            <a:pPr algn="ctr"/>
            <a:r>
              <a:rPr lang="en-US" sz="4800" dirty="0">
                <a:solidFill>
                  <a:schemeClr val="bg1"/>
                </a:solidFill>
                <a:latin typeface="Trebuchet MS" panose="020B0603020202020204" pitchFamily="34" charset="0"/>
              </a:rPr>
              <a:t>Breath of Life</a:t>
            </a:r>
          </a:p>
        </p:txBody>
      </p:sp>
      <p:sp>
        <p:nvSpPr>
          <p:cNvPr id="7" name="Rectangle 6"/>
          <p:cNvSpPr/>
          <p:nvPr/>
        </p:nvSpPr>
        <p:spPr>
          <a:xfrm>
            <a:off x="2299580" y="624712"/>
            <a:ext cx="9777744" cy="523220"/>
          </a:xfrm>
          <a:prstGeom prst="rect">
            <a:avLst/>
          </a:prstGeom>
        </p:spPr>
        <p:txBody>
          <a:bodyPr wrap="square">
            <a:spAutoFit/>
          </a:bodyPr>
          <a:lstStyle/>
          <a:p>
            <a:pPr fontAlgn="base"/>
            <a:r>
              <a:rPr lang="en-US" sz="2800" dirty="0">
                <a:solidFill>
                  <a:schemeClr val="bg1"/>
                </a:solidFill>
              </a:rPr>
              <a:t>Our spirits, which God placed in our physical bodies. </a:t>
            </a:r>
          </a:p>
        </p:txBody>
      </p:sp>
      <p:sp>
        <p:nvSpPr>
          <p:cNvPr id="2" name="Rectangle 1"/>
          <p:cNvSpPr/>
          <p:nvPr/>
        </p:nvSpPr>
        <p:spPr>
          <a:xfrm>
            <a:off x="6886324" y="2186556"/>
            <a:ext cx="3965418" cy="2308324"/>
          </a:xfrm>
          <a:prstGeom prst="rect">
            <a:avLst/>
          </a:prstGeom>
        </p:spPr>
        <p:txBody>
          <a:bodyPr wrap="square">
            <a:spAutoFit/>
          </a:bodyPr>
          <a:lstStyle/>
          <a:p>
            <a:pPr algn="ctr" fontAlgn="base"/>
            <a:r>
              <a:rPr lang="en-US" sz="3600" dirty="0">
                <a:solidFill>
                  <a:schemeClr val="bg1"/>
                </a:solidFill>
              </a:rPr>
              <a:t>Ezekiel was referring to the reuniting of our bodies and spirits.</a:t>
            </a:r>
          </a:p>
        </p:txBody>
      </p:sp>
    </p:spTree>
    <p:extLst>
      <p:ext uri="{BB962C8B-B14F-4D97-AF65-F5344CB8AC3E}">
        <p14:creationId xmlns:p14="http://schemas.microsoft.com/office/powerpoint/2010/main" val="360241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6488526"/>
            <a:ext cx="3974471" cy="369332"/>
          </a:xfrm>
          <a:prstGeom prst="rect">
            <a:avLst/>
          </a:prstGeom>
          <a:noFill/>
        </p:spPr>
        <p:txBody>
          <a:bodyPr wrap="square" rtlCol="0">
            <a:spAutoFit/>
          </a:bodyPr>
          <a:lstStyle/>
          <a:p>
            <a:r>
              <a:rPr lang="en-US" dirty="0">
                <a:solidFill>
                  <a:schemeClr val="bg1"/>
                </a:solidFill>
              </a:rPr>
              <a:t>Ezekiel 37:7-10; Alma 11:43-45</a:t>
            </a:r>
          </a:p>
        </p:txBody>
      </p:sp>
      <p:sp>
        <p:nvSpPr>
          <p:cNvPr id="6" name="TextBox 5"/>
          <p:cNvSpPr txBox="1"/>
          <p:nvPr/>
        </p:nvSpPr>
        <p:spPr>
          <a:xfrm>
            <a:off x="108641" y="-20778"/>
            <a:ext cx="12192000" cy="830997"/>
          </a:xfrm>
          <a:prstGeom prst="rect">
            <a:avLst/>
          </a:prstGeom>
          <a:noFill/>
        </p:spPr>
        <p:txBody>
          <a:bodyPr wrap="square" rtlCol="0">
            <a:spAutoFit/>
          </a:bodyPr>
          <a:lstStyle/>
          <a:p>
            <a:pPr algn="ctr"/>
            <a:r>
              <a:rPr lang="en-US" sz="4800" dirty="0">
                <a:solidFill>
                  <a:schemeClr val="bg1"/>
                </a:solidFill>
                <a:latin typeface="Trebuchet MS" panose="020B0603020202020204" pitchFamily="34" charset="0"/>
              </a:rPr>
              <a:t>More Than One Truth</a:t>
            </a:r>
          </a:p>
        </p:txBody>
      </p:sp>
      <p:sp>
        <p:nvSpPr>
          <p:cNvPr id="2" name="Rectangle 1"/>
          <p:cNvSpPr/>
          <p:nvPr/>
        </p:nvSpPr>
        <p:spPr>
          <a:xfrm>
            <a:off x="4399159" y="726509"/>
            <a:ext cx="6096000" cy="369332"/>
          </a:xfrm>
          <a:prstGeom prst="rect">
            <a:avLst/>
          </a:prstGeom>
        </p:spPr>
        <p:txBody>
          <a:bodyPr>
            <a:spAutoFit/>
          </a:bodyPr>
          <a:lstStyle/>
          <a:p>
            <a:pPr fontAlgn="base"/>
            <a:r>
              <a:rPr lang="en-US" dirty="0">
                <a:solidFill>
                  <a:schemeClr val="bg1"/>
                </a:solidFill>
                <a:latin typeface="Calibri" panose="020F0502020204030204" pitchFamily="34" charset="0"/>
              </a:rPr>
              <a:t>To those who are spiritually alert</a:t>
            </a:r>
            <a:endParaRPr lang="en-US" b="0" i="0" dirty="0">
              <a:solidFill>
                <a:schemeClr val="bg1"/>
              </a:solidFill>
              <a:effectLst/>
              <a:latin typeface="Calibri" panose="020F0502020204030204" pitchFamily="34" charset="0"/>
            </a:endParaRPr>
          </a:p>
        </p:txBody>
      </p:sp>
      <p:sp>
        <p:nvSpPr>
          <p:cNvPr id="3" name="Rectangle 2"/>
          <p:cNvSpPr/>
          <p:nvPr/>
        </p:nvSpPr>
        <p:spPr>
          <a:xfrm>
            <a:off x="639778" y="1536728"/>
            <a:ext cx="6096000" cy="923330"/>
          </a:xfrm>
          <a:prstGeom prst="rect">
            <a:avLst/>
          </a:prstGeom>
        </p:spPr>
        <p:txBody>
          <a:bodyPr>
            <a:spAutoFit/>
          </a:bodyPr>
          <a:lstStyle/>
          <a:p>
            <a:pPr fontAlgn="base"/>
            <a:r>
              <a:rPr lang="en-US" dirty="0">
                <a:solidFill>
                  <a:schemeClr val="bg1"/>
                </a:solidFill>
                <a:latin typeface="Calibri" panose="020F0502020204030204" pitchFamily="34" charset="0"/>
              </a:rPr>
              <a:t>“It will be seen from this passage that the doctrine of the resurrection from the dead … is invoked to symbolize the restoration of Israel’s exiles to their own land.</a:t>
            </a:r>
          </a:p>
        </p:txBody>
      </p:sp>
      <p:sp>
        <p:nvSpPr>
          <p:cNvPr id="7" name="Rectangle 6"/>
          <p:cNvSpPr/>
          <p:nvPr/>
        </p:nvSpPr>
        <p:spPr>
          <a:xfrm>
            <a:off x="5617676" y="2779161"/>
            <a:ext cx="6096000" cy="3539430"/>
          </a:xfrm>
          <a:prstGeom prst="rect">
            <a:avLst/>
          </a:prstGeom>
        </p:spPr>
        <p:txBody>
          <a:bodyPr>
            <a:spAutoFit/>
          </a:bodyPr>
          <a:lstStyle/>
          <a:p>
            <a:pPr fontAlgn="base"/>
            <a:r>
              <a:rPr lang="en-US" sz="2800" dirty="0">
                <a:solidFill>
                  <a:schemeClr val="bg1"/>
                </a:solidFill>
              </a:rPr>
              <a:t>Ezekiel saw in vision the resurrection of many people. Resurrection is the reuniting of the spirit with the body in a perfect, immortal state. </a:t>
            </a:r>
          </a:p>
          <a:p>
            <a:pPr fontAlgn="base"/>
            <a:endParaRPr lang="en-US" sz="2800" dirty="0">
              <a:solidFill>
                <a:schemeClr val="bg1"/>
              </a:solidFill>
            </a:endParaRPr>
          </a:p>
          <a:p>
            <a:pPr fontAlgn="base"/>
            <a:r>
              <a:rPr lang="en-US" sz="2800" dirty="0">
                <a:solidFill>
                  <a:schemeClr val="bg1"/>
                </a:solidFill>
              </a:rPr>
              <a:t>A resurrected body is no longer subject to death, so the body and the spirit will never again be separated.</a:t>
            </a:r>
            <a:endParaRPr lang="en-US" sz="2800" dirty="0">
              <a:solidFill>
                <a:schemeClr val="bg1"/>
              </a:solidFill>
              <a:latin typeface="Calibri" panose="020F0502020204030204"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841" t="6608"/>
          <a:stretch/>
        </p:blipFill>
        <p:spPr>
          <a:xfrm>
            <a:off x="362139" y="3059547"/>
            <a:ext cx="5029201" cy="2829489"/>
          </a:xfrm>
          <a:prstGeom prst="rect">
            <a:avLst/>
          </a:prstGeom>
        </p:spPr>
      </p:pic>
    </p:spTree>
    <p:extLst>
      <p:ext uri="{BB962C8B-B14F-4D97-AF65-F5344CB8AC3E}">
        <p14:creationId xmlns:p14="http://schemas.microsoft.com/office/powerpoint/2010/main" val="362516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6488526"/>
            <a:ext cx="3974471" cy="369332"/>
          </a:xfrm>
          <a:prstGeom prst="rect">
            <a:avLst/>
          </a:prstGeom>
          <a:noFill/>
        </p:spPr>
        <p:txBody>
          <a:bodyPr wrap="square" rtlCol="0">
            <a:spAutoFit/>
          </a:bodyPr>
          <a:lstStyle/>
          <a:p>
            <a:r>
              <a:rPr lang="en-US" dirty="0">
                <a:solidFill>
                  <a:schemeClr val="bg1"/>
                </a:solidFill>
              </a:rPr>
              <a:t>Ezekiel 37:11-14</a:t>
            </a:r>
          </a:p>
        </p:txBody>
      </p:sp>
      <p:sp>
        <p:nvSpPr>
          <p:cNvPr id="6" name="TextBox 5"/>
          <p:cNvSpPr txBox="1"/>
          <p:nvPr/>
        </p:nvSpPr>
        <p:spPr>
          <a:xfrm>
            <a:off x="108641" y="-20778"/>
            <a:ext cx="12192000" cy="830997"/>
          </a:xfrm>
          <a:prstGeom prst="rect">
            <a:avLst/>
          </a:prstGeom>
          <a:noFill/>
        </p:spPr>
        <p:txBody>
          <a:bodyPr wrap="square" rtlCol="0">
            <a:spAutoFit/>
          </a:bodyPr>
          <a:lstStyle/>
          <a:p>
            <a:pPr algn="ctr"/>
            <a:r>
              <a:rPr lang="en-US" sz="4800" dirty="0">
                <a:solidFill>
                  <a:schemeClr val="bg1"/>
                </a:solidFill>
                <a:latin typeface="Trebuchet MS" panose="020B0603020202020204" pitchFamily="34" charset="0"/>
              </a:rPr>
              <a:t>Restoring</a:t>
            </a:r>
          </a:p>
        </p:txBody>
      </p:sp>
      <p:sp>
        <p:nvSpPr>
          <p:cNvPr id="2" name="Rectangle 1"/>
          <p:cNvSpPr/>
          <p:nvPr/>
        </p:nvSpPr>
        <p:spPr>
          <a:xfrm>
            <a:off x="4399159" y="726509"/>
            <a:ext cx="6096000" cy="369332"/>
          </a:xfrm>
          <a:prstGeom prst="rect">
            <a:avLst/>
          </a:prstGeom>
        </p:spPr>
        <p:txBody>
          <a:bodyPr>
            <a:spAutoFit/>
          </a:bodyPr>
          <a:lstStyle/>
          <a:p>
            <a:pPr fontAlgn="base"/>
            <a:r>
              <a:rPr lang="en-US" dirty="0">
                <a:solidFill>
                  <a:schemeClr val="bg1"/>
                </a:solidFill>
                <a:latin typeface="Calibri" panose="020F0502020204030204" pitchFamily="34" charset="0"/>
              </a:rPr>
              <a:t>To those who are spiritually alert</a:t>
            </a:r>
            <a:endParaRPr lang="en-US" b="0" i="0" dirty="0">
              <a:solidFill>
                <a:schemeClr val="bg1"/>
              </a:solidFill>
              <a:effectLst/>
              <a:latin typeface="Calibri" panose="020F0502020204030204" pitchFamily="34" charset="0"/>
            </a:endParaRPr>
          </a:p>
        </p:txBody>
      </p:sp>
      <p:sp>
        <p:nvSpPr>
          <p:cNvPr id="3" name="Rectangle 2"/>
          <p:cNvSpPr/>
          <p:nvPr/>
        </p:nvSpPr>
        <p:spPr>
          <a:xfrm>
            <a:off x="639778" y="1536728"/>
            <a:ext cx="4674606" cy="1200329"/>
          </a:xfrm>
          <a:prstGeom prst="rect">
            <a:avLst/>
          </a:prstGeom>
        </p:spPr>
        <p:txBody>
          <a:bodyPr wrap="square">
            <a:spAutoFit/>
          </a:bodyPr>
          <a:lstStyle/>
          <a:p>
            <a:pPr fontAlgn="base"/>
            <a:r>
              <a:rPr lang="en-US" dirty="0">
                <a:solidFill>
                  <a:schemeClr val="bg1"/>
                </a:solidFill>
                <a:latin typeface="Calibri" panose="020F0502020204030204" pitchFamily="34" charset="0"/>
              </a:rPr>
              <a:t>“It will be seen from this passage that the doctrine of the resurrection from the dead … is invoked to symbolize the restoration of Israel’s exiles to their own land.</a:t>
            </a:r>
          </a:p>
        </p:txBody>
      </p:sp>
      <p:sp>
        <p:nvSpPr>
          <p:cNvPr id="7" name="Rectangle 6"/>
          <p:cNvSpPr/>
          <p:nvPr/>
        </p:nvSpPr>
        <p:spPr>
          <a:xfrm>
            <a:off x="5059544" y="3746743"/>
            <a:ext cx="6660770" cy="1938992"/>
          </a:xfrm>
          <a:prstGeom prst="rect">
            <a:avLst/>
          </a:prstGeom>
        </p:spPr>
        <p:txBody>
          <a:bodyPr wrap="square">
            <a:spAutoFit/>
          </a:bodyPr>
          <a:lstStyle/>
          <a:p>
            <a:pPr fontAlgn="base"/>
            <a:r>
              <a:rPr lang="en-US" sz="2400" i="1" dirty="0">
                <a:solidFill>
                  <a:schemeClr val="bg1"/>
                </a:solidFill>
              </a:rPr>
              <a:t>I will not leave you comfortless: I will come to you.</a:t>
            </a:r>
          </a:p>
          <a:p>
            <a:pPr fontAlgn="base"/>
            <a:endParaRPr lang="en-US" sz="2400" i="1" dirty="0">
              <a:solidFill>
                <a:schemeClr val="bg1"/>
              </a:solidFill>
            </a:endParaRPr>
          </a:p>
          <a:p>
            <a:pPr fontAlgn="base"/>
            <a:r>
              <a:rPr lang="en-US" sz="2400" i="1" dirty="0">
                <a:solidFill>
                  <a:schemeClr val="bg1"/>
                </a:solidFill>
              </a:rPr>
              <a:t>Yet a little while, and the world </a:t>
            </a:r>
            <a:r>
              <a:rPr lang="en-US" sz="2400" i="1" dirty="0" err="1">
                <a:solidFill>
                  <a:schemeClr val="bg1"/>
                </a:solidFill>
              </a:rPr>
              <a:t>seeth</a:t>
            </a:r>
            <a:r>
              <a:rPr lang="en-US" sz="2400" i="1" dirty="0">
                <a:solidFill>
                  <a:schemeClr val="bg1"/>
                </a:solidFill>
              </a:rPr>
              <a:t> me no more; but ye see me: because I live, ye shall live also.</a:t>
            </a:r>
          </a:p>
          <a:p>
            <a:pPr fontAlgn="base"/>
            <a:r>
              <a:rPr lang="en-US" sz="2400" i="1" dirty="0">
                <a:solidFill>
                  <a:schemeClr val="bg1"/>
                </a:solidFill>
              </a:rPr>
              <a:t>John 14:18-19</a:t>
            </a:r>
          </a:p>
        </p:txBody>
      </p:sp>
      <p:grpSp>
        <p:nvGrpSpPr>
          <p:cNvPr id="9" name="Group 8"/>
          <p:cNvGrpSpPr/>
          <p:nvPr/>
        </p:nvGrpSpPr>
        <p:grpSpPr>
          <a:xfrm>
            <a:off x="1056304" y="3408263"/>
            <a:ext cx="3505068" cy="2501531"/>
            <a:chOff x="228600" y="381000"/>
            <a:chExt cx="3505068" cy="2501531"/>
          </a:xfrm>
        </p:grpSpPr>
        <p:grpSp>
          <p:nvGrpSpPr>
            <p:cNvPr id="10" name="Group 9"/>
            <p:cNvGrpSpPr/>
            <p:nvPr/>
          </p:nvGrpSpPr>
          <p:grpSpPr>
            <a:xfrm>
              <a:off x="228600" y="381000"/>
              <a:ext cx="3505068" cy="2501531"/>
              <a:chOff x="534986" y="381000"/>
              <a:chExt cx="2637111" cy="2501531"/>
            </a:xfrm>
          </p:grpSpPr>
          <p:sp>
            <p:nvSpPr>
              <p:cNvPr id="12" name="Rectangle 11"/>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534986" y="384805"/>
                <a:ext cx="457200" cy="2497726"/>
                <a:chOff x="533400" y="381000"/>
                <a:chExt cx="457200" cy="2497726"/>
              </a:xfrm>
            </p:grpSpPr>
            <p:sp>
              <p:nvSpPr>
                <p:cNvPr id="19" name="Oval 1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2714897" y="381000"/>
                <a:ext cx="457200" cy="2497726"/>
                <a:chOff x="2714897" y="457200"/>
                <a:chExt cx="457200" cy="2497726"/>
              </a:xfrm>
            </p:grpSpPr>
            <p:sp>
              <p:nvSpPr>
                <p:cNvPr id="15" name="Oval 1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p:cNvSpPr/>
            <p:nvPr/>
          </p:nvSpPr>
          <p:spPr>
            <a:xfrm>
              <a:off x="797757" y="1027257"/>
              <a:ext cx="2349009" cy="1323439"/>
            </a:xfrm>
            <a:prstGeom prst="rect">
              <a:avLst/>
            </a:prstGeom>
          </p:spPr>
          <p:txBody>
            <a:bodyPr wrap="square">
              <a:spAutoFit/>
            </a:bodyPr>
            <a:lstStyle/>
            <a:p>
              <a:pPr algn="ctr"/>
              <a:r>
                <a:rPr lang="en-US" sz="1600" b="1" dirty="0"/>
                <a:t>Jesus Christ has the power to resurrect us</a:t>
              </a:r>
              <a:r>
                <a:rPr lang="en-US" sz="1600" dirty="0"/>
                <a:t> and </a:t>
              </a:r>
              <a:r>
                <a:rPr lang="en-US" sz="1600" b="1" dirty="0"/>
                <a:t>when we are resurrected, our bodies will be made whole again</a:t>
              </a:r>
              <a:endParaRPr lang="en-US" sz="1600" i="1" dirty="0"/>
            </a:p>
          </p:txBody>
        </p:sp>
      </p:grpSp>
      <p:pic>
        <p:nvPicPr>
          <p:cNvPr id="5" name="Picture 2" descr="http://3q3otpb8pif2ntuhr3cenh91.wpengine.netdna-cdn.com/wp-content/uploads/2015/09/maxresdefault-890x400.jpg"/>
          <p:cNvPicPr>
            <a:picLocks noChangeAspect="1" noChangeArrowheads="1"/>
          </p:cNvPicPr>
          <p:nvPr/>
        </p:nvPicPr>
        <p:blipFill rotWithShape="1">
          <a:blip r:embed="rId3">
            <a:extLst>
              <a:ext uri="{28A0092B-C50C-407E-A947-70E740481C1C}">
                <a14:useLocalDpi xmlns:a14="http://schemas.microsoft.com/office/drawing/2010/main" val="0"/>
              </a:ext>
            </a:extLst>
          </a:blip>
          <a:srcRect r="3902" b="26336"/>
          <a:stretch/>
        </p:blipFill>
        <p:spPr bwMode="auto">
          <a:xfrm>
            <a:off x="5495890" y="1231928"/>
            <a:ext cx="5311803" cy="1829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0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7296" y="612177"/>
            <a:ext cx="5738704" cy="4247317"/>
          </a:xfrm>
          <a:prstGeom prst="rect">
            <a:avLst/>
          </a:prstGeom>
          <a:noFill/>
        </p:spPr>
        <p:txBody>
          <a:bodyPr wrap="square" rtlCol="0">
            <a:spAutoFit/>
          </a:bodyPr>
          <a:lstStyle/>
          <a:p>
            <a:pPr fontAlgn="base"/>
            <a:r>
              <a:rPr lang="en-US" dirty="0">
                <a:solidFill>
                  <a:schemeClr val="bg1"/>
                </a:solidFill>
              </a:rPr>
              <a:t>“So plain was the vision, that I actually saw men, before they had ascended from the tomb, as though they were getting up slowly. They took each other by the hand and said to each other, "My father, my son, my mother, my daughter, my brother, my sister." </a:t>
            </a:r>
          </a:p>
          <a:p>
            <a:pPr fontAlgn="base"/>
            <a:endParaRPr lang="en-US" dirty="0">
              <a:solidFill>
                <a:schemeClr val="bg1"/>
              </a:solidFill>
            </a:endParaRPr>
          </a:p>
          <a:p>
            <a:pPr fontAlgn="base"/>
            <a:r>
              <a:rPr lang="en-US" dirty="0">
                <a:solidFill>
                  <a:schemeClr val="bg1"/>
                </a:solidFill>
              </a:rPr>
              <a:t>And when the voice calls for the dead to arise, suppose I am laid by the side of my father, what would be the first joy of my heart? To meet my father, my mother, my brother, my sister; and when they are by my side, I embrace them and they me...</a:t>
            </a:r>
          </a:p>
          <a:p>
            <a:pPr fontAlgn="base"/>
            <a:r>
              <a:rPr lang="en-US" dirty="0">
                <a:solidFill>
                  <a:schemeClr val="bg1"/>
                </a:solidFill>
              </a:rPr>
              <a:t> </a:t>
            </a:r>
          </a:p>
          <a:p>
            <a:pPr fontAlgn="base"/>
            <a:r>
              <a:rPr lang="en-US" dirty="0">
                <a:solidFill>
                  <a:schemeClr val="bg1"/>
                </a:solidFill>
              </a:rPr>
              <a:t>All your losses will be made up to you in the resurrection, provided you continue faithful. By the vision of the Almighty I have seen it. </a:t>
            </a:r>
          </a:p>
        </p:txBody>
      </p:sp>
      <p:sp>
        <p:nvSpPr>
          <p:cNvPr id="2" name="Rectangle 1"/>
          <p:cNvSpPr/>
          <p:nvPr/>
        </p:nvSpPr>
        <p:spPr>
          <a:xfrm>
            <a:off x="5999429" y="4522981"/>
            <a:ext cx="6096000" cy="1754326"/>
          </a:xfrm>
          <a:prstGeom prst="rect">
            <a:avLst/>
          </a:prstGeom>
        </p:spPr>
        <p:txBody>
          <a:bodyPr>
            <a:spAutoFit/>
          </a:bodyPr>
          <a:lstStyle/>
          <a:p>
            <a:pPr fontAlgn="base"/>
            <a:r>
              <a:rPr lang="en-US" dirty="0">
                <a:solidFill>
                  <a:schemeClr val="bg1"/>
                </a:solidFill>
                <a:latin typeface="Abadi" panose="020B0604020104020204" pitchFamily="34" charset="0"/>
              </a:rPr>
              <a:t> </a:t>
            </a:r>
          </a:p>
          <a:p>
            <a:pPr fontAlgn="base"/>
            <a:r>
              <a:rPr lang="en-US" dirty="0">
                <a:solidFill>
                  <a:schemeClr val="bg1"/>
                </a:solidFill>
                <a:latin typeface="Abadi" panose="020B0604020104020204" pitchFamily="34" charset="0"/>
              </a:rPr>
              <a:t>The expectation of seeing my friends in the morning of the resurrection cheers my soul and makes me bear up against the evils of life. It is like their taking a long journey, and on their return we meet them with increased joy.</a:t>
            </a:r>
          </a:p>
          <a:p>
            <a:pPr fontAlgn="base"/>
            <a:endParaRPr lang="en-US" b="0" i="0" dirty="0">
              <a:solidFill>
                <a:schemeClr val="bg1"/>
              </a:solidFill>
              <a:effectLst/>
              <a:latin typeface="Abadi" panose="020B0604020104020204" pitchFamily="34" charset="0"/>
            </a:endParaRPr>
          </a:p>
        </p:txBody>
      </p:sp>
      <p:sp>
        <p:nvSpPr>
          <p:cNvPr id="3" name="Rectangle 2"/>
          <p:cNvSpPr/>
          <p:nvPr/>
        </p:nvSpPr>
        <p:spPr>
          <a:xfrm>
            <a:off x="11725206" y="6488668"/>
            <a:ext cx="466794" cy="369332"/>
          </a:xfrm>
          <a:prstGeom prst="rect">
            <a:avLst/>
          </a:prstGeom>
        </p:spPr>
        <p:txBody>
          <a:bodyPr wrap="none">
            <a:spAutoFit/>
          </a:bodyPr>
          <a:lstStyle/>
          <a:p>
            <a:r>
              <a:rPr lang="en-US" dirty="0">
                <a:solidFill>
                  <a:schemeClr val="bg1"/>
                </a:solidFill>
                <a:latin typeface="Abadi" panose="020B0604020104020204" pitchFamily="34" charset="0"/>
              </a:rPr>
              <a:t>(3)</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6671" y="731394"/>
            <a:ext cx="2952616" cy="3580225"/>
          </a:xfrm>
          <a:prstGeom prst="rect">
            <a:avLst/>
          </a:prstGeom>
        </p:spPr>
      </p:pic>
    </p:spTree>
    <p:extLst>
      <p:ext uri="{BB962C8B-B14F-4D97-AF65-F5344CB8AC3E}">
        <p14:creationId xmlns:p14="http://schemas.microsoft.com/office/powerpoint/2010/main" val="422981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526"/>
            <a:ext cx="2716040" cy="369332"/>
          </a:xfrm>
          <a:prstGeom prst="rect">
            <a:avLst/>
          </a:prstGeom>
          <a:noFill/>
        </p:spPr>
        <p:txBody>
          <a:bodyPr wrap="square" rtlCol="0">
            <a:spAutoFit/>
          </a:bodyPr>
          <a:lstStyle/>
          <a:p>
            <a:r>
              <a:rPr lang="en-US" dirty="0">
                <a:solidFill>
                  <a:schemeClr val="bg1"/>
                </a:solidFill>
              </a:rPr>
              <a:t>Ezekiel 37:11-14</a:t>
            </a:r>
          </a:p>
        </p:txBody>
      </p:sp>
      <p:sp>
        <p:nvSpPr>
          <p:cNvPr id="6" name="TextBox 5"/>
          <p:cNvSpPr txBox="1"/>
          <p:nvPr/>
        </p:nvSpPr>
        <p:spPr>
          <a:xfrm>
            <a:off x="108641" y="-20778"/>
            <a:ext cx="12192000" cy="830997"/>
          </a:xfrm>
          <a:prstGeom prst="rect">
            <a:avLst/>
          </a:prstGeom>
          <a:noFill/>
        </p:spPr>
        <p:txBody>
          <a:bodyPr wrap="square" rtlCol="0">
            <a:spAutoFit/>
          </a:bodyPr>
          <a:lstStyle/>
          <a:p>
            <a:pPr algn="ctr"/>
            <a:r>
              <a:rPr lang="en-US" sz="4800" dirty="0">
                <a:solidFill>
                  <a:schemeClr val="bg1"/>
                </a:solidFill>
                <a:latin typeface="Trebuchet MS" panose="020B0603020202020204" pitchFamily="34" charset="0"/>
              </a:rPr>
              <a:t>The Whole House of Israel</a:t>
            </a:r>
          </a:p>
        </p:txBody>
      </p:sp>
      <p:sp>
        <p:nvSpPr>
          <p:cNvPr id="2" name="Rectangle 1"/>
          <p:cNvSpPr/>
          <p:nvPr/>
        </p:nvSpPr>
        <p:spPr>
          <a:xfrm>
            <a:off x="4888047" y="667852"/>
            <a:ext cx="2200816" cy="369332"/>
          </a:xfrm>
          <a:prstGeom prst="rect">
            <a:avLst/>
          </a:prstGeom>
        </p:spPr>
        <p:txBody>
          <a:bodyPr wrap="square">
            <a:spAutoFit/>
          </a:bodyPr>
          <a:lstStyle/>
          <a:p>
            <a:pPr fontAlgn="base"/>
            <a:r>
              <a:rPr lang="en-US" dirty="0">
                <a:solidFill>
                  <a:schemeClr val="bg1"/>
                </a:solidFill>
                <a:latin typeface="Calibri" panose="020F0502020204030204" pitchFamily="34" charset="0"/>
              </a:rPr>
              <a:t>A destroyed nation</a:t>
            </a:r>
            <a:endParaRPr lang="en-US" b="0" i="0" dirty="0">
              <a:solidFill>
                <a:schemeClr val="bg1"/>
              </a:solidFill>
              <a:effectLst/>
              <a:latin typeface="Calibri" panose="020F0502020204030204" pitchFamily="34" charset="0"/>
            </a:endParaRPr>
          </a:p>
        </p:txBody>
      </p:sp>
      <p:sp>
        <p:nvSpPr>
          <p:cNvPr id="3" name="Rectangle 2"/>
          <p:cNvSpPr/>
          <p:nvPr/>
        </p:nvSpPr>
        <p:spPr>
          <a:xfrm>
            <a:off x="250479" y="935939"/>
            <a:ext cx="5806289" cy="3139321"/>
          </a:xfrm>
          <a:prstGeom prst="rect">
            <a:avLst/>
          </a:prstGeom>
        </p:spPr>
        <p:txBody>
          <a:bodyPr wrap="square">
            <a:spAutoFit/>
          </a:bodyPr>
          <a:lstStyle/>
          <a:p>
            <a:pPr fontAlgn="base"/>
            <a:r>
              <a:rPr lang="en-US" dirty="0">
                <a:solidFill>
                  <a:schemeClr val="bg1"/>
                </a:solidFill>
              </a:rPr>
              <a:t>"As is common in Ezekiel's revelations, the symbolic activity or vision is followed by a clear interpretation. 'These bones are the whole house of Israel,' the Lord said. The metaphor of scattered bones well describes Israel's pitiful condition: they had been destroyed as a nation, their temple and holy city lay in ruins, thousands of their number had been killed in the Babylonian invasion (and earlier invasions as well), and their Davidic monarch and thousands of their countrymen had been taken into exile. They lamented, 'our bones are dried, and our hope is lost: we are cut off for our parts' </a:t>
            </a:r>
          </a:p>
        </p:txBody>
      </p:sp>
      <p:sp>
        <p:nvSpPr>
          <p:cNvPr id="7" name="Rectangle 6"/>
          <p:cNvSpPr/>
          <p:nvPr/>
        </p:nvSpPr>
        <p:spPr>
          <a:xfrm>
            <a:off x="2716040" y="5000809"/>
            <a:ext cx="8362384" cy="1477328"/>
          </a:xfrm>
          <a:prstGeom prst="rect">
            <a:avLst/>
          </a:prstGeom>
        </p:spPr>
        <p:txBody>
          <a:bodyPr wrap="square">
            <a:spAutoFit/>
          </a:bodyPr>
          <a:lstStyle/>
          <a:p>
            <a:pPr fontAlgn="base"/>
            <a:r>
              <a:rPr lang="en-US" dirty="0">
                <a:solidFill>
                  <a:schemeClr val="bg1"/>
                </a:solidFill>
              </a:rPr>
              <a:t>"Ezekiel's vision of the dry bones announced to ancient and modern Israel that their scattering would not be forever. The Lord would bring them out of their graves, assemble their scattered parts, give them life, and reestablish them in their own land. The image of resurrection in this passage shows that though the house of Israel were dead, it would be restored again-to life and to a renewed covenant with God." (4)</a:t>
            </a:r>
          </a:p>
        </p:txBody>
      </p:sp>
      <p:pic>
        <p:nvPicPr>
          <p:cNvPr id="8194" name="Picture 2" descr="http://www.htmlbible.com/kjv30/images/eze3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8654" y="675520"/>
            <a:ext cx="3331778" cy="4325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05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86756" y="973302"/>
            <a:ext cx="6096000" cy="4524315"/>
          </a:xfrm>
          <a:prstGeom prst="rect">
            <a:avLst/>
          </a:prstGeom>
        </p:spPr>
        <p:txBody>
          <a:bodyPr>
            <a:spAutoFit/>
          </a:bodyPr>
          <a:lstStyle/>
          <a:p>
            <a:pPr fontAlgn="base"/>
            <a:r>
              <a:rPr lang="en-US" sz="2400" dirty="0">
                <a:solidFill>
                  <a:schemeClr val="bg1"/>
                </a:solidFill>
                <a:latin typeface="Abadi" panose="020B0604020104020204" pitchFamily="34" charset="0"/>
              </a:rPr>
              <a:t>God has revealed His Son from the heavens and the doctrine of the resurrection also; and we have a knowledge that those we bury here God will bring up again, clothed upon and quickened by the Spirit of the great God; and what </a:t>
            </a:r>
            <a:r>
              <a:rPr lang="en-US" sz="2400" dirty="0" err="1">
                <a:solidFill>
                  <a:schemeClr val="bg1"/>
                </a:solidFill>
                <a:latin typeface="Abadi" panose="020B0604020104020204" pitchFamily="34" charset="0"/>
              </a:rPr>
              <a:t>mattereth</a:t>
            </a:r>
            <a:r>
              <a:rPr lang="en-US" sz="2400" dirty="0">
                <a:solidFill>
                  <a:schemeClr val="bg1"/>
                </a:solidFill>
                <a:latin typeface="Abadi" panose="020B0604020104020204" pitchFamily="34" charset="0"/>
              </a:rPr>
              <a:t> it whether we lay them down, or we lay down with them when we can keep them no longer? </a:t>
            </a:r>
          </a:p>
          <a:p>
            <a:pPr fontAlgn="base"/>
            <a:endParaRPr lang="en-US" sz="2400" dirty="0">
              <a:solidFill>
                <a:schemeClr val="bg1"/>
              </a:solidFill>
              <a:latin typeface="Abadi" panose="020B0604020104020204" pitchFamily="34" charset="0"/>
            </a:endParaRPr>
          </a:p>
          <a:p>
            <a:pPr fontAlgn="base"/>
            <a:r>
              <a:rPr lang="en-US" sz="2400" dirty="0">
                <a:solidFill>
                  <a:schemeClr val="bg1"/>
                </a:solidFill>
                <a:latin typeface="Abadi" panose="020B0604020104020204" pitchFamily="34" charset="0"/>
              </a:rPr>
              <a:t>Let these truths sink down in our hearts, that we may even here begin to enjoy that which shall be in full hereafter. (3)</a:t>
            </a:r>
            <a:endParaRPr lang="en-US" sz="2400" b="0" i="0" dirty="0">
              <a:solidFill>
                <a:schemeClr val="bg1"/>
              </a:solidFill>
              <a:effectLst/>
              <a:latin typeface="Abadi" panose="020B0604020104020204" pitchFamily="34" charset="0"/>
            </a:endParaRPr>
          </a:p>
        </p:txBody>
      </p:sp>
      <p:pic>
        <p:nvPicPr>
          <p:cNvPr id="2050" name="Picture 2" descr="http://2.bp.blogspot.com/-Ao03aLh6YOE/UnsPFuIqnHI/AAAAAAAAO58/WL6_EmMEh_s/s1600/Resurrected+Jes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0533" y="620915"/>
            <a:ext cx="4540692" cy="5933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75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TotalTime>
  <Words>3322</Words>
  <Application>Microsoft Office PowerPoint</Application>
  <PresentationFormat>Widescreen</PresentationFormat>
  <Paragraphs>204</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Calibri Light</vt:lpstr>
      <vt:lpstr>Calibri</vt:lpstr>
      <vt:lpstr>Arial</vt:lpstr>
      <vt:lpstr>Abadi</vt:lpstr>
      <vt:lpstr>Comic Sans MS</vt:lpstr>
      <vt:lpstr>Colonna MT</vt:lpstr>
      <vt:lpstr>Trebuchet MS</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26</cp:revision>
  <dcterms:created xsi:type="dcterms:W3CDTF">2016-04-14T17:11:48Z</dcterms:created>
  <dcterms:modified xsi:type="dcterms:W3CDTF">2020-11-17T00:08:12Z</dcterms:modified>
</cp:coreProperties>
</file>