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9" r:id="rId2"/>
    <p:sldId id="264" r:id="rId3"/>
    <p:sldId id="257" r:id="rId4"/>
    <p:sldId id="263" r:id="rId5"/>
    <p:sldId id="261" r:id="rId6"/>
    <p:sldId id="266" r:id="rId7"/>
    <p:sldId id="267" r:id="rId8"/>
    <p:sldId id="268" r:id="rId9"/>
    <p:sldId id="269" r:id="rId10"/>
    <p:sldId id="270" r:id="rId11"/>
    <p:sldId id="271" r:id="rId12"/>
    <p:sldId id="272" r:id="rId13"/>
    <p:sldId id="273" r:id="rId14"/>
    <p:sldId id="274" r:id="rId15"/>
    <p:sldId id="275" r:id="rId16"/>
    <p:sldId id="258" r:id="rId17"/>
    <p:sldId id="276" r:id="rId18"/>
    <p:sldId id="256" r:id="rId19"/>
    <p:sldId id="262" r:id="rId20"/>
  </p:sldIdLst>
  <p:sldSz cx="12192000" cy="6858000"/>
  <p:notesSz cx="6858000" cy="9144000"/>
  <p:embeddedFontLst>
    <p:embeddedFont>
      <p:font typeface="Abadi" panose="020B0604020104020204" pitchFamily="34"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Palatino" pitchFamily="2" charset="0"/>
      <p:regular r:id="rId28"/>
    </p:embeddedFont>
    <p:embeddedFont>
      <p:font typeface="Trebuchet MS" panose="020B0603020202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2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FA8660-D90B-429C-94CB-FA079E0E740F}"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1908496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A8660-D90B-429C-94CB-FA079E0E740F}"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212193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A8660-D90B-429C-94CB-FA079E0E740F}"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1565206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FA8660-D90B-429C-94CB-FA079E0E740F}"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426779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FA8660-D90B-429C-94CB-FA079E0E740F}"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2307010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FA8660-D90B-429C-94CB-FA079E0E740F}"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2998381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FA8660-D90B-429C-94CB-FA079E0E740F}"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248266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FA8660-D90B-429C-94CB-FA079E0E740F}"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362123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A8660-D90B-429C-94CB-FA079E0E740F}"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160672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FA8660-D90B-429C-94CB-FA079E0E740F}"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1774999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1FA8660-D90B-429C-94CB-FA079E0E740F}"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B1420D-E06B-47F1-9D4B-4D985A78E363}" type="slidenum">
              <a:rPr lang="en-US" smtClean="0"/>
              <a:t>‹#›</a:t>
            </a:fld>
            <a:endParaRPr lang="en-US"/>
          </a:p>
        </p:txBody>
      </p:sp>
    </p:spTree>
    <p:extLst>
      <p:ext uri="{BB962C8B-B14F-4D97-AF65-F5344CB8AC3E}">
        <p14:creationId xmlns:p14="http://schemas.microsoft.com/office/powerpoint/2010/main" val="221914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A8660-D90B-429C-94CB-FA079E0E740F}"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B1420D-E06B-47F1-9D4B-4D985A78E363}" type="slidenum">
              <a:rPr lang="en-US" smtClean="0"/>
              <a:t>‹#›</a:t>
            </a:fld>
            <a:endParaRPr lang="en-US"/>
          </a:p>
        </p:txBody>
      </p:sp>
    </p:spTree>
    <p:extLst>
      <p:ext uri="{BB962C8B-B14F-4D97-AF65-F5344CB8AC3E}">
        <p14:creationId xmlns:p14="http://schemas.microsoft.com/office/powerpoint/2010/main" val="943645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1132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589314" cy="369332"/>
          </a:xfrm>
          <a:prstGeom prst="rect">
            <a:avLst/>
          </a:prstGeom>
          <a:noFill/>
        </p:spPr>
        <p:txBody>
          <a:bodyPr wrap="square" rtlCol="0">
            <a:spAutoFit/>
          </a:bodyPr>
          <a:lstStyle/>
          <a:p>
            <a:r>
              <a:rPr lang="en-US">
                <a:solidFill>
                  <a:schemeClr val="bg1"/>
                </a:solidFill>
              </a:rPr>
              <a:t>Lesson 145</a:t>
            </a:r>
            <a:endParaRPr lang="en-US" dirty="0">
              <a:solidFill>
                <a:schemeClr val="bg1"/>
              </a:solidFill>
            </a:endParaRPr>
          </a:p>
        </p:txBody>
      </p:sp>
      <p:sp>
        <p:nvSpPr>
          <p:cNvPr id="6" name="TextBox 5"/>
          <p:cNvSpPr txBox="1"/>
          <p:nvPr/>
        </p:nvSpPr>
        <p:spPr>
          <a:xfrm>
            <a:off x="0" y="294256"/>
            <a:ext cx="12192000" cy="2123658"/>
          </a:xfrm>
          <a:prstGeom prst="rect">
            <a:avLst/>
          </a:prstGeom>
          <a:noFill/>
        </p:spPr>
        <p:txBody>
          <a:bodyPr wrap="square" rtlCol="0">
            <a:spAutoFit/>
          </a:bodyPr>
          <a:lstStyle/>
          <a:p>
            <a:pPr algn="ctr"/>
            <a:r>
              <a:rPr lang="en-US" sz="6600" dirty="0">
                <a:solidFill>
                  <a:schemeClr val="bg1"/>
                </a:solidFill>
                <a:latin typeface="Trebuchet MS" panose="020B0603020202020204" pitchFamily="34" charset="0"/>
              </a:rPr>
              <a:t>The Great and Mighty Battle </a:t>
            </a:r>
          </a:p>
          <a:p>
            <a:pPr algn="ctr"/>
            <a:r>
              <a:rPr lang="en-US" sz="6600" dirty="0">
                <a:solidFill>
                  <a:schemeClr val="bg1"/>
                </a:solidFill>
                <a:latin typeface="Trebuchet MS" panose="020B0603020202020204" pitchFamily="34" charset="0"/>
              </a:rPr>
              <a:t>Ezekiel 38-48</a:t>
            </a:r>
          </a:p>
        </p:txBody>
      </p:sp>
      <p:grpSp>
        <p:nvGrpSpPr>
          <p:cNvPr id="48" name="Group 47"/>
          <p:cNvGrpSpPr/>
          <p:nvPr/>
        </p:nvGrpSpPr>
        <p:grpSpPr>
          <a:xfrm>
            <a:off x="1334064" y="1470520"/>
            <a:ext cx="1670060" cy="3506253"/>
            <a:chOff x="990600" y="837146"/>
            <a:chExt cx="1670060" cy="3506253"/>
          </a:xfrm>
        </p:grpSpPr>
        <p:sp>
          <p:nvSpPr>
            <p:cNvPr id="49" name="Cloud 48"/>
            <p:cNvSpPr/>
            <p:nvPr/>
          </p:nvSpPr>
          <p:spPr>
            <a:xfrm rot="1652747">
              <a:off x="1327221" y="1337134"/>
              <a:ext cx="1062547" cy="121163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9671902">
              <a:off x="2303506" y="2638851"/>
              <a:ext cx="357154" cy="58919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2647766">
              <a:off x="990600" y="2578106"/>
              <a:ext cx="337159" cy="58919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9352409">
              <a:off x="1920476" y="3754200"/>
              <a:ext cx="311632" cy="58919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2647766">
              <a:off x="1562214" y="3742546"/>
              <a:ext cx="310141" cy="589199"/>
            </a:xfrm>
            <a:prstGeom prst="ellipse">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20169292">
              <a:off x="1884384" y="1990222"/>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790291">
              <a:off x="1157966" y="1955787"/>
              <a:ext cx="665537" cy="1050972"/>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a:off x="1353756" y="1972080"/>
              <a:ext cx="992877" cy="2073648"/>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693270" y="1725922"/>
              <a:ext cx="268108" cy="493208"/>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p:cNvGrpSpPr/>
            <p:nvPr/>
          </p:nvGrpSpPr>
          <p:grpSpPr>
            <a:xfrm>
              <a:off x="1452739" y="2847970"/>
              <a:ext cx="795354" cy="201916"/>
              <a:chOff x="5757466" y="264089"/>
              <a:chExt cx="1615640" cy="353036"/>
            </a:xfrm>
            <a:solidFill>
              <a:schemeClr val="tx2">
                <a:lumMod val="40000"/>
                <a:lumOff val="60000"/>
              </a:schemeClr>
            </a:solidFill>
          </p:grpSpPr>
          <p:sp>
            <p:nvSpPr>
              <p:cNvPr id="68" name="Rounded Rectangle 67"/>
              <p:cNvSpPr/>
              <p:nvPr/>
            </p:nvSpPr>
            <p:spPr>
              <a:xfrm>
                <a:off x="5757466" y="264089"/>
                <a:ext cx="1615640" cy="353036"/>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rot="2670115">
                <a:off x="5867287" y="296724"/>
                <a:ext cx="309012" cy="302447"/>
                <a:chOff x="5757466" y="974350"/>
                <a:chExt cx="1743980" cy="1706926"/>
              </a:xfrm>
              <a:grpFill/>
            </p:grpSpPr>
            <p:sp>
              <p:nvSpPr>
                <p:cNvPr id="85" name="Donut 84"/>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Donut 85"/>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Donut 86"/>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Donut 87"/>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0" name="Group 69"/>
              <p:cNvGrpSpPr/>
              <p:nvPr/>
            </p:nvGrpSpPr>
            <p:grpSpPr>
              <a:xfrm rot="2670115">
                <a:off x="6254818" y="301079"/>
                <a:ext cx="309012" cy="302447"/>
                <a:chOff x="5757466" y="974350"/>
                <a:chExt cx="1743980" cy="1706926"/>
              </a:xfrm>
              <a:grpFill/>
            </p:grpSpPr>
            <p:sp>
              <p:nvSpPr>
                <p:cNvPr id="81" name="Donut 80"/>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82"/>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rot="2670115">
                <a:off x="6629286" y="301078"/>
                <a:ext cx="309012" cy="302447"/>
                <a:chOff x="5757466" y="974350"/>
                <a:chExt cx="1743980" cy="1706926"/>
              </a:xfrm>
              <a:grpFill/>
            </p:grpSpPr>
            <p:sp>
              <p:nvSpPr>
                <p:cNvPr id="77" name="Donut 76"/>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Donut 77"/>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Donut 78"/>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Donut 79"/>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2" name="Group 71"/>
              <p:cNvGrpSpPr/>
              <p:nvPr/>
            </p:nvGrpSpPr>
            <p:grpSpPr>
              <a:xfrm rot="2670115">
                <a:off x="7012464" y="292369"/>
                <a:ext cx="309012" cy="302447"/>
                <a:chOff x="5757466" y="974350"/>
                <a:chExt cx="1743980" cy="1706926"/>
              </a:xfrm>
              <a:grpFill/>
            </p:grpSpPr>
            <p:sp>
              <p:nvSpPr>
                <p:cNvPr id="73" name="Donut 72"/>
                <p:cNvSpPr/>
                <p:nvPr/>
              </p:nvSpPr>
              <p:spPr>
                <a:xfrm>
                  <a:off x="5757466" y="976466"/>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Donut 73"/>
                <p:cNvSpPr/>
                <p:nvPr/>
              </p:nvSpPr>
              <p:spPr>
                <a:xfrm>
                  <a:off x="6467126" y="974350"/>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5" name="Donut 74"/>
                <p:cNvSpPr/>
                <p:nvPr/>
              </p:nvSpPr>
              <p:spPr>
                <a:xfrm>
                  <a:off x="5776692" y="1673073"/>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Donut 75"/>
                <p:cNvSpPr/>
                <p:nvPr/>
              </p:nvSpPr>
              <p:spPr>
                <a:xfrm>
                  <a:off x="6496242" y="1676072"/>
                  <a:ext cx="1005204" cy="1005204"/>
                </a:xfrm>
                <a:prstGeom prst="donut">
                  <a:avLst>
                    <a:gd name="adj" fmla="val 8539"/>
                  </a:avLst>
                </a:prstGeom>
                <a:grp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59" name="Trapezoid 58"/>
            <p:cNvSpPr/>
            <p:nvPr/>
          </p:nvSpPr>
          <p:spPr>
            <a:xfrm rot="360163">
              <a:off x="1367413" y="1992038"/>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1155958">
              <a:off x="1946035" y="2010215"/>
              <a:ext cx="377375" cy="2036459"/>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60"/>
            <p:cNvSpPr/>
            <p:nvPr/>
          </p:nvSpPr>
          <p:spPr>
            <a:xfrm rot="1652747">
              <a:off x="1288458" y="929756"/>
              <a:ext cx="1062547" cy="1211630"/>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1486278" y="1055496"/>
              <a:ext cx="704188" cy="1075467"/>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rot="5145672">
              <a:off x="1621272" y="729955"/>
              <a:ext cx="462489" cy="676872"/>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505855" y="1054971"/>
              <a:ext cx="170917" cy="171564"/>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051920" y="1107335"/>
              <a:ext cx="227032" cy="16018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975216">
              <a:off x="2190466" y="1520860"/>
              <a:ext cx="207439" cy="459662"/>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1318728" y="1759606"/>
              <a:ext cx="220241" cy="324958"/>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3094983" y="2740653"/>
            <a:ext cx="6462685" cy="2031325"/>
          </a:xfrm>
          <a:prstGeom prst="rect">
            <a:avLst/>
          </a:prstGeom>
        </p:spPr>
        <p:txBody>
          <a:bodyPr wrap="square">
            <a:spAutoFit/>
          </a:bodyPr>
          <a:lstStyle/>
          <a:p>
            <a:r>
              <a:rPr lang="en-US" i="1" dirty="0">
                <a:solidFill>
                  <a:schemeClr val="bg1"/>
                </a:solidFill>
                <a:latin typeface="Palatino"/>
              </a:rPr>
              <a:t>And it shall come to pass, that ye shall divide it by lot for an inheritance unto you, and to the strangers that sojourn among you, which shall beget children among you: and they shall be unto you as born in the country among the children of Israel; they shall have inheritance with you among the tribes of Israel.</a:t>
            </a:r>
          </a:p>
          <a:p>
            <a:r>
              <a:rPr lang="en-US" i="1" dirty="0">
                <a:solidFill>
                  <a:schemeClr val="bg1"/>
                </a:solidFill>
                <a:latin typeface="Palatino"/>
              </a:rPr>
              <a:t>Ezekiel 47:22</a:t>
            </a:r>
            <a:endParaRPr lang="en-US" i="1" dirty="0">
              <a:solidFill>
                <a:schemeClr val="bg1"/>
              </a:solidFill>
            </a:endParaRPr>
          </a:p>
        </p:txBody>
      </p:sp>
      <p:grpSp>
        <p:nvGrpSpPr>
          <p:cNvPr id="47" name="Group 46"/>
          <p:cNvGrpSpPr/>
          <p:nvPr/>
        </p:nvGrpSpPr>
        <p:grpSpPr>
          <a:xfrm rot="5400000">
            <a:off x="6067339" y="107913"/>
            <a:ext cx="609600" cy="4800600"/>
            <a:chOff x="990600" y="457200"/>
            <a:chExt cx="609600" cy="4800600"/>
          </a:xfrm>
        </p:grpSpPr>
        <p:sp>
          <p:nvSpPr>
            <p:cNvPr id="89" name="Isosceles Triangle 88"/>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y 90"/>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rot="20333121">
            <a:off x="10158135" y="2525867"/>
            <a:ext cx="609600" cy="3733800"/>
            <a:chOff x="2438400" y="990600"/>
            <a:chExt cx="762000" cy="3200400"/>
          </a:xfrm>
        </p:grpSpPr>
        <p:sp>
          <p:nvSpPr>
            <p:cNvPr id="93" name="Pentagon 92"/>
            <p:cNvSpPr/>
            <p:nvPr/>
          </p:nvSpPr>
          <p:spPr>
            <a:xfrm rot="16200000">
              <a:off x="1562100" y="2171700"/>
              <a:ext cx="2514600" cy="152400"/>
            </a:xfrm>
            <a:prstGeom prst="homePlate">
              <a:avLst/>
            </a:prstGeom>
            <a:solidFill>
              <a:schemeClr val="bg1">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laque 93"/>
            <p:cNvSpPr/>
            <p:nvPr/>
          </p:nvSpPr>
          <p:spPr>
            <a:xfrm>
              <a:off x="2438400" y="3124200"/>
              <a:ext cx="762000" cy="685800"/>
            </a:xfrm>
            <a:prstGeom prst="plaque">
              <a:avLst>
                <a:gd name="adj" fmla="val 41373"/>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2667000" y="3657600"/>
              <a:ext cx="304800" cy="533400"/>
            </a:xfrm>
            <a:prstGeom prst="roundRect">
              <a:avLst/>
            </a:prstGeom>
            <a:solidFill>
              <a:schemeClr val="bg2">
                <a:lumMod val="2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Donut 95"/>
            <p:cNvSpPr/>
            <p:nvPr/>
          </p:nvSpPr>
          <p:spPr>
            <a:xfrm>
              <a:off x="2590800" y="3276600"/>
              <a:ext cx="457200" cy="3048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7" name="Donut 96"/>
            <p:cNvSpPr/>
            <p:nvPr/>
          </p:nvSpPr>
          <p:spPr>
            <a:xfrm>
              <a:off x="2667000" y="3124200"/>
              <a:ext cx="304800" cy="228600"/>
            </a:xfrm>
            <a:prstGeom prst="donut">
              <a:avLst>
                <a:gd name="adj" fmla="val 20588"/>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8" name="Group 97"/>
          <p:cNvGrpSpPr/>
          <p:nvPr/>
        </p:nvGrpSpPr>
        <p:grpSpPr>
          <a:xfrm>
            <a:off x="10475808" y="1727509"/>
            <a:ext cx="1212157" cy="1818235"/>
            <a:chOff x="2209800" y="5562600"/>
            <a:chExt cx="1676400" cy="2514600"/>
          </a:xfrm>
        </p:grpSpPr>
        <p:sp>
          <p:nvSpPr>
            <p:cNvPr id="99" name="Hexagon 98"/>
            <p:cNvSpPr/>
            <p:nvPr/>
          </p:nvSpPr>
          <p:spPr>
            <a:xfrm>
              <a:off x="2209800" y="5562600"/>
              <a:ext cx="1676400" cy="2514600"/>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Hexagon 99"/>
            <p:cNvSpPr/>
            <p:nvPr/>
          </p:nvSpPr>
          <p:spPr>
            <a:xfrm>
              <a:off x="2438400" y="5867400"/>
              <a:ext cx="1270000" cy="1905000"/>
            </a:xfrm>
            <a:prstGeom prst="hexagon">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Hexagon 100"/>
            <p:cNvSpPr/>
            <p:nvPr/>
          </p:nvSpPr>
          <p:spPr>
            <a:xfrm>
              <a:off x="2611582" y="6137564"/>
              <a:ext cx="914400" cy="1371600"/>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78"/>
            <p:cNvGrpSpPr/>
            <p:nvPr/>
          </p:nvGrpSpPr>
          <p:grpSpPr>
            <a:xfrm>
              <a:off x="2627416" y="5583382"/>
              <a:ext cx="838200" cy="279400"/>
              <a:chOff x="2895600" y="4648200"/>
              <a:chExt cx="1600200" cy="533400"/>
            </a:xfrm>
          </p:grpSpPr>
          <p:sp>
            <p:nvSpPr>
              <p:cNvPr id="111" name="Quad Arrow 110"/>
              <p:cNvSpPr/>
              <p:nvPr/>
            </p:nvSpPr>
            <p:spPr>
              <a:xfrm>
                <a:off x="28956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111"/>
              <p:cNvSpPr/>
              <p:nvPr/>
            </p:nvSpPr>
            <p:spPr>
              <a:xfrm>
                <a:off x="34290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112"/>
              <p:cNvSpPr/>
              <p:nvPr/>
            </p:nvSpPr>
            <p:spPr>
              <a:xfrm>
                <a:off x="39624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Diamond 113"/>
              <p:cNvSpPr/>
              <p:nvPr/>
            </p:nvSpPr>
            <p:spPr>
              <a:xfrm>
                <a:off x="32766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Diamond 114"/>
              <p:cNvSpPr/>
              <p:nvPr/>
            </p:nvSpPr>
            <p:spPr>
              <a:xfrm>
                <a:off x="38100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79"/>
            <p:cNvGrpSpPr/>
            <p:nvPr/>
          </p:nvGrpSpPr>
          <p:grpSpPr>
            <a:xfrm>
              <a:off x="2590800" y="7772400"/>
              <a:ext cx="838200" cy="279400"/>
              <a:chOff x="2895600" y="4648200"/>
              <a:chExt cx="1600200" cy="533400"/>
            </a:xfrm>
          </p:grpSpPr>
          <p:sp>
            <p:nvSpPr>
              <p:cNvPr id="106" name="Quad Arrow 105"/>
              <p:cNvSpPr/>
              <p:nvPr/>
            </p:nvSpPr>
            <p:spPr>
              <a:xfrm>
                <a:off x="28956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106"/>
              <p:cNvSpPr/>
              <p:nvPr/>
            </p:nvSpPr>
            <p:spPr>
              <a:xfrm>
                <a:off x="34290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a:off x="3962400" y="4648200"/>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Diamond 108"/>
              <p:cNvSpPr/>
              <p:nvPr/>
            </p:nvSpPr>
            <p:spPr>
              <a:xfrm>
                <a:off x="32766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Diamond 109"/>
              <p:cNvSpPr/>
              <p:nvPr/>
            </p:nvSpPr>
            <p:spPr>
              <a:xfrm>
                <a:off x="3810000" y="4724400"/>
                <a:ext cx="304800" cy="381000"/>
              </a:xfrm>
              <a:prstGeom prst="diamond">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Donut 103"/>
            <p:cNvSpPr/>
            <p:nvPr/>
          </p:nvSpPr>
          <p:spPr>
            <a:xfrm>
              <a:off x="2704605" y="6479969"/>
              <a:ext cx="685800" cy="666750"/>
            </a:xfrm>
            <a:prstGeom prst="donut">
              <a:avLst>
                <a:gd name="adj" fmla="val 11523"/>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5" name="Quad Arrow 104"/>
            <p:cNvSpPr/>
            <p:nvPr/>
          </p:nvSpPr>
          <p:spPr>
            <a:xfrm>
              <a:off x="2782784" y="6540335"/>
              <a:ext cx="533400" cy="533400"/>
            </a:xfrm>
            <a:prstGeom prst="quadArrow">
              <a:avLst>
                <a:gd name="adj1" fmla="val 22500"/>
                <a:gd name="adj2" fmla="val 22500"/>
                <a:gd name="adj3" fmla="val 22500"/>
              </a:avLst>
            </a:prstGeom>
            <a:solidFill>
              <a:srgbClr val="FABD1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rot="20546179">
            <a:off x="249102" y="4476459"/>
            <a:ext cx="1218942" cy="1590575"/>
            <a:chOff x="2361510" y="2345161"/>
            <a:chExt cx="1278204" cy="1940859"/>
          </a:xfrm>
        </p:grpSpPr>
        <p:sp>
          <p:nvSpPr>
            <p:cNvPr id="117" name="Flowchart: Delay 116"/>
            <p:cNvSpPr/>
            <p:nvPr/>
          </p:nvSpPr>
          <p:spPr>
            <a:xfrm rot="15822776">
              <a:off x="1942778" y="2768375"/>
              <a:ext cx="1752600" cy="915135"/>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Delay 117"/>
            <p:cNvSpPr/>
            <p:nvPr/>
          </p:nvSpPr>
          <p:spPr>
            <a:xfrm rot="15822776">
              <a:off x="2054836" y="2763893"/>
              <a:ext cx="1752600" cy="915135"/>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Delay 118"/>
            <p:cNvSpPr/>
            <p:nvPr/>
          </p:nvSpPr>
          <p:spPr>
            <a:xfrm rot="16861767">
              <a:off x="2207236" y="2916293"/>
              <a:ext cx="1752600" cy="915135"/>
            </a:xfrm>
            <a:prstGeom prst="flowChartDelay">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Delay 119"/>
            <p:cNvSpPr/>
            <p:nvPr/>
          </p:nvSpPr>
          <p:spPr>
            <a:xfrm rot="16861767">
              <a:off x="2305847" y="2952152"/>
              <a:ext cx="1752600" cy="915135"/>
            </a:xfrm>
            <a:prstGeom prst="flowChartDelay">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p:cNvGrpSpPr/>
          <p:nvPr/>
        </p:nvGrpSpPr>
        <p:grpSpPr>
          <a:xfrm>
            <a:off x="3757773" y="4808292"/>
            <a:ext cx="2308943" cy="1569520"/>
            <a:chOff x="1295400" y="2591141"/>
            <a:chExt cx="4873719" cy="3312944"/>
          </a:xfrm>
        </p:grpSpPr>
        <p:sp>
          <p:nvSpPr>
            <p:cNvPr id="122" name="Donut 121"/>
            <p:cNvSpPr/>
            <p:nvPr/>
          </p:nvSpPr>
          <p:spPr>
            <a:xfrm>
              <a:off x="2514600" y="3124200"/>
              <a:ext cx="2667000" cy="2667000"/>
            </a:xfrm>
            <a:prstGeom prst="donut">
              <a:avLst>
                <a:gd name="adj" fmla="val 1263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Rounded Rectangle 122"/>
            <p:cNvSpPr/>
            <p:nvPr/>
          </p:nvSpPr>
          <p:spPr>
            <a:xfrm>
              <a:off x="3793761" y="3352800"/>
              <a:ext cx="152400" cy="2209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p:nvPr/>
          </p:nvSpPr>
          <p:spPr>
            <a:xfrm rot="5400000" flipH="1">
              <a:off x="3901190" y="3355299"/>
              <a:ext cx="152400" cy="22098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p:cNvSpPr/>
            <p:nvPr/>
          </p:nvSpPr>
          <p:spPr>
            <a:xfrm rot="2623725">
              <a:off x="3767607" y="3083901"/>
              <a:ext cx="165191"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p:cNvSpPr/>
            <p:nvPr/>
          </p:nvSpPr>
          <p:spPr>
            <a:xfrm rot="8023725">
              <a:off x="3791344" y="3115132"/>
              <a:ext cx="165191"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3581400" y="4114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8" name="Group 11"/>
            <p:cNvGrpSpPr/>
            <p:nvPr/>
          </p:nvGrpSpPr>
          <p:grpSpPr>
            <a:xfrm rot="4741942">
              <a:off x="3298190" y="889444"/>
              <a:ext cx="1169232" cy="4572626"/>
              <a:chOff x="5936105" y="1409074"/>
              <a:chExt cx="1169232" cy="4572626"/>
            </a:xfrm>
          </p:grpSpPr>
          <p:sp>
            <p:nvSpPr>
              <p:cNvPr id="132" name="Trapezoid 8"/>
              <p:cNvSpPr/>
              <p:nvPr/>
            </p:nvSpPr>
            <p:spPr>
              <a:xfrm>
                <a:off x="5943600" y="1447800"/>
                <a:ext cx="1143000" cy="3733800"/>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Flowchart: Delay 132"/>
              <p:cNvSpPr/>
              <p:nvPr/>
            </p:nvSpPr>
            <p:spPr>
              <a:xfrm rot="5400000">
                <a:off x="5949221" y="4825584"/>
                <a:ext cx="1143000" cy="1169232"/>
              </a:xfrm>
              <a:prstGeom prst="flowChartDelay">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rapezoid 133"/>
              <p:cNvSpPr/>
              <p:nvPr/>
            </p:nvSpPr>
            <p:spPr>
              <a:xfrm rot="10800000">
                <a:off x="6160955" y="1409074"/>
                <a:ext cx="719530" cy="191123"/>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9" name="Oval 128"/>
            <p:cNvSpPr/>
            <p:nvPr/>
          </p:nvSpPr>
          <p:spPr>
            <a:xfrm>
              <a:off x="1295400" y="3505200"/>
              <a:ext cx="457200" cy="381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rot="1345471">
              <a:off x="1869539" y="3408827"/>
              <a:ext cx="762000" cy="2362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rot="5175517">
              <a:off x="1385355" y="5139884"/>
              <a:ext cx="762000" cy="76640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flipH="1">
            <a:off x="6109430" y="4351092"/>
            <a:ext cx="3429000" cy="2057400"/>
            <a:chOff x="685800" y="304800"/>
            <a:chExt cx="3429000" cy="2057400"/>
          </a:xfrm>
        </p:grpSpPr>
        <p:grpSp>
          <p:nvGrpSpPr>
            <p:cNvPr id="136" name="Group 375"/>
            <p:cNvGrpSpPr/>
            <p:nvPr/>
          </p:nvGrpSpPr>
          <p:grpSpPr>
            <a:xfrm>
              <a:off x="685800" y="304800"/>
              <a:ext cx="3429000" cy="2057400"/>
              <a:chOff x="685800" y="304800"/>
              <a:chExt cx="3429000" cy="2057400"/>
            </a:xfrm>
          </p:grpSpPr>
          <p:sp>
            <p:nvSpPr>
              <p:cNvPr id="142" name="Oval 141"/>
              <p:cNvSpPr/>
              <p:nvPr/>
            </p:nvSpPr>
            <p:spPr>
              <a:xfrm rot="16200000">
                <a:off x="1524000" y="381000"/>
                <a:ext cx="4572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Donut 142"/>
              <p:cNvSpPr/>
              <p:nvPr/>
            </p:nvSpPr>
            <p:spPr>
              <a:xfrm flipH="1">
                <a:off x="1828800" y="762000"/>
                <a:ext cx="304800" cy="320283"/>
              </a:xfrm>
              <a:prstGeom prst="donut">
                <a:avLst>
                  <a:gd name="adj" fmla="val 35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4" name="Rounded Rectangle 143"/>
              <p:cNvSpPr/>
              <p:nvPr/>
            </p:nvSpPr>
            <p:spPr>
              <a:xfrm>
                <a:off x="2057400" y="1219200"/>
                <a:ext cx="2057400"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1676400" y="685800"/>
                <a:ext cx="1524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a:off x="2667000" y="838200"/>
                <a:ext cx="45719" cy="228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1905000" y="838200"/>
                <a:ext cx="1752600" cy="762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a:off x="1295400" y="990600"/>
                <a:ext cx="990600" cy="609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a:off x="762000" y="1524000"/>
                <a:ext cx="2057400" cy="762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149"/>
              <p:cNvSpPr/>
              <p:nvPr/>
            </p:nvSpPr>
            <p:spPr>
              <a:xfrm>
                <a:off x="685800" y="1752600"/>
                <a:ext cx="2286000" cy="6096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ounded Rectangle 150"/>
              <p:cNvSpPr/>
              <p:nvPr/>
            </p:nvSpPr>
            <p:spPr>
              <a:xfrm>
                <a:off x="914400" y="1905000"/>
                <a:ext cx="304800" cy="3810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Rounded Rectangle 136"/>
            <p:cNvSpPr/>
            <p:nvPr/>
          </p:nvSpPr>
          <p:spPr>
            <a:xfrm>
              <a:off x="1219200" y="1905000"/>
              <a:ext cx="304800" cy="3810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p:cNvSpPr/>
            <p:nvPr/>
          </p:nvSpPr>
          <p:spPr>
            <a:xfrm>
              <a:off x="1524000" y="1905000"/>
              <a:ext cx="304800" cy="3810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ounded Rectangle 138"/>
            <p:cNvSpPr/>
            <p:nvPr/>
          </p:nvSpPr>
          <p:spPr>
            <a:xfrm>
              <a:off x="1828800" y="1905000"/>
              <a:ext cx="304800" cy="3810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ounded Rectangle 139"/>
            <p:cNvSpPr/>
            <p:nvPr/>
          </p:nvSpPr>
          <p:spPr>
            <a:xfrm>
              <a:off x="2133600" y="1905000"/>
              <a:ext cx="304800" cy="3810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2438400" y="1905000"/>
              <a:ext cx="304800" cy="381000"/>
            </a:xfrm>
            <a:prstGeom prst="roundRect">
              <a:avLst>
                <a:gd name="adj" fmla="val 50000"/>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Footer Placeholder 14">
            <a:extLst>
              <a:ext uri="{FF2B5EF4-FFF2-40B4-BE49-F238E27FC236}">
                <a16:creationId xmlns:a16="http://schemas.microsoft.com/office/drawing/2014/main" id="{A069FAB6-ED27-401E-932C-23FBD2C107CB}"/>
              </a:ext>
            </a:extLst>
          </p:cNvPr>
          <p:cNvSpPr>
            <a:spLocks noGrp="1"/>
          </p:cNvSpPr>
          <p:nvPr/>
        </p:nvSpPr>
        <p:spPr>
          <a:xfrm>
            <a:off x="131319" y="646951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172980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breakingisraelnews.com/wp-content/uploads/2015/07/gog-and-mag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222178"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i.ytimg.com/vi/gKIFk8BJsDc/maxresdefault.jpg"/>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Imagery of Armageddon</a:t>
            </a:r>
          </a:p>
        </p:txBody>
      </p:sp>
      <p:sp>
        <p:nvSpPr>
          <p:cNvPr id="7" name="Rectangle 6"/>
          <p:cNvSpPr/>
          <p:nvPr/>
        </p:nvSpPr>
        <p:spPr>
          <a:xfrm>
            <a:off x="3604832" y="1400805"/>
            <a:ext cx="4173648" cy="3139321"/>
          </a:xfrm>
          <a:prstGeom prst="rect">
            <a:avLst/>
          </a:prstGeom>
        </p:spPr>
        <p:txBody>
          <a:bodyPr wrap="square">
            <a:spAutoFit/>
          </a:bodyPr>
          <a:lstStyle/>
          <a:p>
            <a:r>
              <a:rPr lang="en-US" b="0" i="0" dirty="0">
                <a:solidFill>
                  <a:schemeClr val="bg1"/>
                </a:solidFill>
                <a:effectLst/>
                <a:latin typeface="Calibri" panose="020F0502020204030204" pitchFamily="34" charset="0"/>
              </a:rPr>
              <a:t>“Referring to the imagery of John and Joel, suggested that “it is not improbable that these ancient prophets were seeing such things as men wearing or protected by strong armor; as troops of cavalry and companies of tanks and flame throwers; as airplanes and airborne missiles which explode, fire shells and drop bombs; and even other weapons yet to be devised in an age when warfare is the desire and love of wicked men” </a:t>
            </a:r>
            <a:r>
              <a:rPr lang="en-US" dirty="0">
                <a:solidFill>
                  <a:schemeClr val="bg1"/>
                </a:solidFill>
                <a:latin typeface="Calibri" panose="020F0502020204030204" pitchFamily="34" charset="0"/>
              </a:rPr>
              <a:t>(2)</a:t>
            </a:r>
            <a:endParaRPr lang="en-US" dirty="0">
              <a:solidFill>
                <a:schemeClr val="bg1"/>
              </a:solidFill>
            </a:endParaRPr>
          </a:p>
        </p:txBody>
      </p:sp>
      <p:pic>
        <p:nvPicPr>
          <p:cNvPr id="8" name="Picture 4" descr="http://www.theblaze.com/wp-content/uploads/2012/11/Indianapolis1-620x4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5882" y="3778098"/>
            <a:ext cx="3886998" cy="26707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tatic.indianexpress.com/m-images/M_Id_415006_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743" y="1205675"/>
            <a:ext cx="3301346" cy="200081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i48.tinypic.com/dxjrzd.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152554"/>
            <a:ext cx="3290160" cy="218487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39-45war.com/uk%20air/lanc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45882" y="958624"/>
            <a:ext cx="3717461" cy="218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5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fade">
                                      <p:cBhvr>
                                        <p:cTn id="10" dur="500"/>
                                        <p:tgtEl>
                                          <p:spTgt spid="5124"/>
                                        </p:tgtEl>
                                      </p:cBhvr>
                                    </p:animEffect>
                                  </p:childTnLst>
                                </p:cTn>
                              </p:par>
                              <p:par>
                                <p:cTn id="11" presetID="10" presetClass="entr" presetSubtype="0"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fade">
                                      <p:cBhvr>
                                        <p:cTn id="13" dur="500"/>
                                        <p:tgtEl>
                                          <p:spTgt spid="5126"/>
                                        </p:tgtEl>
                                      </p:cBhvr>
                                    </p:animEffect>
                                  </p:childTnLst>
                                </p:cTn>
                              </p:par>
                              <p:par>
                                <p:cTn id="14" presetID="10" presetClass="entr" presetSubtype="0" fill="hold" nodeType="withEffect">
                                  <p:stCondLst>
                                    <p:cond delay="0"/>
                                  </p:stCondLst>
                                  <p:childTnLst>
                                    <p:set>
                                      <p:cBhvr>
                                        <p:cTn id="15" dur="1" fill="hold">
                                          <p:stCondLst>
                                            <p:cond delay="0"/>
                                          </p:stCondLst>
                                        </p:cTn>
                                        <p:tgtEl>
                                          <p:spTgt spid="5128"/>
                                        </p:tgtEl>
                                        <p:attrNameLst>
                                          <p:attrName>style.visibility</p:attrName>
                                        </p:attrNameLst>
                                      </p:cBhvr>
                                      <p:to>
                                        <p:strVal val="visible"/>
                                      </p:to>
                                    </p:set>
                                    <p:animEffect transition="in" filter="fade">
                                      <p:cBhvr>
                                        <p:cTn id="16" dur="500"/>
                                        <p:tgtEl>
                                          <p:spTgt spid="5128"/>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Army of Gog Destroyed</a:t>
            </a:r>
          </a:p>
        </p:txBody>
      </p:sp>
      <p:sp>
        <p:nvSpPr>
          <p:cNvPr id="2" name="Rectangle 1"/>
          <p:cNvSpPr/>
          <p:nvPr/>
        </p:nvSpPr>
        <p:spPr>
          <a:xfrm>
            <a:off x="137916" y="6448842"/>
            <a:ext cx="1110817" cy="369332"/>
          </a:xfrm>
          <a:prstGeom prst="rect">
            <a:avLst/>
          </a:prstGeom>
        </p:spPr>
        <p:txBody>
          <a:bodyPr wrap="none">
            <a:spAutoFit/>
          </a:bodyPr>
          <a:lstStyle/>
          <a:p>
            <a:r>
              <a:rPr lang="en-US" dirty="0">
                <a:solidFill>
                  <a:schemeClr val="bg1"/>
                </a:solidFill>
              </a:rPr>
              <a:t>Ezekiel 39</a:t>
            </a:r>
            <a:endParaRPr lang="en-US" dirty="0"/>
          </a:p>
        </p:txBody>
      </p:sp>
      <p:sp>
        <p:nvSpPr>
          <p:cNvPr id="7" name="Rectangle 6"/>
          <p:cNvSpPr/>
          <p:nvPr/>
        </p:nvSpPr>
        <p:spPr>
          <a:xfrm>
            <a:off x="567350" y="1852201"/>
            <a:ext cx="4946210" cy="3139321"/>
          </a:xfrm>
          <a:prstGeom prst="rect">
            <a:avLst/>
          </a:prstGeom>
        </p:spPr>
        <p:txBody>
          <a:bodyPr wrap="square">
            <a:spAutoFit/>
          </a:bodyPr>
          <a:lstStyle/>
          <a:p>
            <a:r>
              <a:rPr lang="en-US" dirty="0">
                <a:solidFill>
                  <a:schemeClr val="bg1"/>
                </a:solidFill>
              </a:rPr>
              <a:t>Most of the army of Gog is destroyed, it will take seven months for the house of Israel to bury the dead and seven years to clean up after the battle. </a:t>
            </a:r>
          </a:p>
          <a:p>
            <a:endParaRPr lang="en-US" dirty="0">
              <a:solidFill>
                <a:schemeClr val="bg1"/>
              </a:solidFill>
            </a:endParaRPr>
          </a:p>
          <a:p>
            <a:r>
              <a:rPr lang="en-US" dirty="0">
                <a:solidFill>
                  <a:schemeClr val="bg1"/>
                </a:solidFill>
              </a:rPr>
              <a:t>Sometimes in the scriptures, writers use numbers to convey symbolic meaning beyond the literal understanding. </a:t>
            </a:r>
          </a:p>
          <a:p>
            <a:endParaRPr lang="en-US" dirty="0">
              <a:solidFill>
                <a:schemeClr val="bg1"/>
              </a:solidFill>
            </a:endParaRPr>
          </a:p>
          <a:p>
            <a:r>
              <a:rPr lang="en-US" dirty="0">
                <a:solidFill>
                  <a:schemeClr val="bg1"/>
                </a:solidFill>
              </a:rPr>
              <a:t>Thus, the number seven may refer to a long time or to the land becoming complete and whole again.</a:t>
            </a:r>
          </a:p>
        </p:txBody>
      </p:sp>
      <p:sp>
        <p:nvSpPr>
          <p:cNvPr id="3" name="Rectangle 2"/>
          <p:cNvSpPr/>
          <p:nvPr/>
        </p:nvSpPr>
        <p:spPr>
          <a:xfrm>
            <a:off x="6070346" y="1145104"/>
            <a:ext cx="2286003" cy="98607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371439" y="1393192"/>
            <a:ext cx="2369367" cy="369332"/>
          </a:xfrm>
          <a:prstGeom prst="rect">
            <a:avLst/>
          </a:prstGeom>
        </p:spPr>
        <p:txBody>
          <a:bodyPr wrap="none">
            <a:spAutoFit/>
          </a:bodyPr>
          <a:lstStyle/>
          <a:p>
            <a:r>
              <a:rPr lang="en-US" dirty="0">
                <a:solidFill>
                  <a:schemeClr val="bg1"/>
                </a:solidFill>
              </a:rPr>
              <a:t>7 in Hebrew = compete</a:t>
            </a:r>
            <a:endParaRPr lang="en-US" dirty="0"/>
          </a:p>
        </p:txBody>
      </p:sp>
      <p:pic>
        <p:nvPicPr>
          <p:cNvPr id="6148" name="Picture 4" descr="http://www.biblewheel.com/images/GR/00372H_Sev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8" y="4504686"/>
            <a:ext cx="119895" cy="1143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6622764" y="5002486"/>
            <a:ext cx="3767751" cy="1477328"/>
          </a:xfrm>
          <a:prstGeom prst="rect">
            <a:avLst/>
          </a:prstGeom>
        </p:spPr>
        <p:txBody>
          <a:bodyPr wrap="square">
            <a:spAutoFit/>
          </a:bodyPr>
          <a:lstStyle/>
          <a:p>
            <a:r>
              <a:rPr lang="en-US" dirty="0">
                <a:solidFill>
                  <a:schemeClr val="bg1"/>
                </a:solidFill>
              </a:rPr>
              <a:t>The </a:t>
            </a:r>
            <a:r>
              <a:rPr lang="en-US" dirty="0" err="1">
                <a:solidFill>
                  <a:schemeClr val="bg1"/>
                </a:solidFill>
              </a:rPr>
              <a:t>trilliteral</a:t>
            </a:r>
            <a:r>
              <a:rPr lang="en-US" dirty="0">
                <a:solidFill>
                  <a:schemeClr val="bg1"/>
                </a:solidFill>
              </a:rPr>
              <a:t> root (Shin-Bet-</a:t>
            </a:r>
            <a:r>
              <a:rPr lang="en-US" dirty="0" err="1">
                <a:solidFill>
                  <a:schemeClr val="bg1"/>
                </a:solidFill>
              </a:rPr>
              <a:t>Ayin</a:t>
            </a:r>
            <a:r>
              <a:rPr lang="en-US" dirty="0">
                <a:solidFill>
                  <a:schemeClr val="bg1"/>
                </a:solidFill>
              </a:rPr>
              <a:t>) carries three fundamental meanings</a:t>
            </a:r>
          </a:p>
          <a:p>
            <a:r>
              <a:rPr lang="en-US" dirty="0">
                <a:solidFill>
                  <a:schemeClr val="bg1"/>
                </a:solidFill>
              </a:rPr>
              <a:t>1 Seven</a:t>
            </a:r>
          </a:p>
          <a:p>
            <a:r>
              <a:rPr lang="en-US" dirty="0">
                <a:solidFill>
                  <a:schemeClr val="bg1"/>
                </a:solidFill>
              </a:rPr>
              <a:t>2 Full/complete</a:t>
            </a:r>
          </a:p>
          <a:p>
            <a:r>
              <a:rPr lang="en-US" dirty="0">
                <a:solidFill>
                  <a:schemeClr val="bg1"/>
                </a:solidFill>
              </a:rPr>
              <a:t>3 Oath/</a:t>
            </a:r>
            <a:r>
              <a:rPr lang="en-US" dirty="0" err="1">
                <a:solidFill>
                  <a:schemeClr val="bg1"/>
                </a:solidFill>
              </a:rPr>
              <a:t>Sware</a:t>
            </a:r>
            <a:endParaRPr lang="en-US" dirty="0"/>
          </a:p>
        </p:txBody>
      </p:sp>
      <p:sp>
        <p:nvSpPr>
          <p:cNvPr id="14" name="Rectangle 13"/>
          <p:cNvSpPr>
            <a:spLocks noChangeArrowheads="1"/>
          </p:cNvSpPr>
          <p:nvPr/>
        </p:nvSpPr>
        <p:spPr bwMode="auto">
          <a:xfrm>
            <a:off x="6448330" y="1393192"/>
            <a:ext cx="1545125" cy="4898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6348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he-IL" altLang="en-US" sz="3600" b="0" i="0" u="none" strike="noStrike" cap="none" normalizeH="0" baseline="0" dirty="0">
                <a:ln>
                  <a:noFill/>
                </a:ln>
                <a:solidFill>
                  <a:srgbClr val="212121"/>
                </a:solidFill>
                <a:effectLst/>
                <a:latin typeface="Abadi" panose="020B0604020104020204" pitchFamily="34" charset="0"/>
                <a:cs typeface="Arial" panose="020B0604020202020204" pitchFamily="34" charset="0"/>
              </a:rPr>
              <a:t>שֶׁבַע</a:t>
            </a:r>
            <a:r>
              <a:rPr kumimoji="0" lang="en-US" altLang="en-US" sz="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59" name="Picture 15" descr="http://www.metropostcard.com/picswar-7d/ww1-d-150-burial.jpg.jpg"/>
          <p:cNvPicPr>
            <a:picLocks noChangeAspect="1" noChangeArrowheads="1"/>
          </p:cNvPicPr>
          <p:nvPr/>
        </p:nvPicPr>
        <p:blipFill rotWithShape="1">
          <a:blip r:embed="rId4">
            <a:extLst>
              <a:ext uri="{28A0092B-C50C-407E-A947-70E740481C1C}">
                <a14:useLocalDpi xmlns:a14="http://schemas.microsoft.com/office/drawing/2010/main" val="0"/>
              </a:ext>
            </a:extLst>
          </a:blip>
          <a:srcRect t="28080" r="44431" b="26367"/>
          <a:stretch/>
        </p:blipFill>
        <p:spPr bwMode="auto">
          <a:xfrm>
            <a:off x="5825983" y="2324719"/>
            <a:ext cx="4334944" cy="2299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55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59"/>
                                        </p:tgtEl>
                                        <p:attrNameLst>
                                          <p:attrName>style.visibility</p:attrName>
                                        </p:attrNameLst>
                                      </p:cBhvr>
                                      <p:to>
                                        <p:strVal val="visible"/>
                                      </p:to>
                                    </p:set>
                                    <p:animEffect transition="in" filter="fade">
                                      <p:cBhvr>
                                        <p:cTn id="9" dur="500"/>
                                        <p:tgtEl>
                                          <p:spTgt spid="615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p:bldP spid="16"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My Holy Name Will Be Known</a:t>
            </a:r>
          </a:p>
        </p:txBody>
      </p:sp>
      <p:sp>
        <p:nvSpPr>
          <p:cNvPr id="2" name="Rectangle 1"/>
          <p:cNvSpPr/>
          <p:nvPr/>
        </p:nvSpPr>
        <p:spPr>
          <a:xfrm>
            <a:off x="137916" y="6448842"/>
            <a:ext cx="1290353" cy="369332"/>
          </a:xfrm>
          <a:prstGeom prst="rect">
            <a:avLst/>
          </a:prstGeom>
        </p:spPr>
        <p:txBody>
          <a:bodyPr wrap="none">
            <a:spAutoFit/>
          </a:bodyPr>
          <a:lstStyle/>
          <a:p>
            <a:r>
              <a:rPr lang="en-US" dirty="0">
                <a:solidFill>
                  <a:schemeClr val="bg1"/>
                </a:solidFill>
              </a:rPr>
              <a:t>Ezekiel 39:7</a:t>
            </a:r>
            <a:endParaRPr lang="en-US" dirty="0"/>
          </a:p>
        </p:txBody>
      </p:sp>
      <p:sp>
        <p:nvSpPr>
          <p:cNvPr id="7" name="Rectangle 6"/>
          <p:cNvSpPr/>
          <p:nvPr/>
        </p:nvSpPr>
        <p:spPr>
          <a:xfrm>
            <a:off x="567350" y="1852201"/>
            <a:ext cx="4946210" cy="1477328"/>
          </a:xfrm>
          <a:prstGeom prst="rect">
            <a:avLst/>
          </a:prstGeom>
        </p:spPr>
        <p:txBody>
          <a:bodyPr wrap="square">
            <a:spAutoFit/>
          </a:bodyPr>
          <a:lstStyle/>
          <a:p>
            <a:r>
              <a:rPr lang="en-US" i="1" dirty="0">
                <a:solidFill>
                  <a:srgbClr val="FFFF00"/>
                </a:solidFill>
              </a:rPr>
              <a:t>So will I make my holy name known in the midst of my people Israel; and I will not let them pollute my holy name any more: and the heathen shall know that I am the </a:t>
            </a:r>
            <a:r>
              <a:rPr lang="en-US" i="1" cap="small" dirty="0">
                <a:solidFill>
                  <a:srgbClr val="FFFF00"/>
                </a:solidFill>
              </a:rPr>
              <a:t>Lord</a:t>
            </a:r>
            <a:r>
              <a:rPr lang="en-US" i="1" dirty="0">
                <a:solidFill>
                  <a:srgbClr val="FFFF00"/>
                </a:solidFill>
              </a:rPr>
              <a:t>, the Holy One in Israel.</a:t>
            </a:r>
          </a:p>
        </p:txBody>
      </p:sp>
      <p:pic>
        <p:nvPicPr>
          <p:cNvPr id="6148" name="Picture 4" descr="http://www.biblewheel.com/images/GR/00372H_Sev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8" y="4504686"/>
            <a:ext cx="119895" cy="1143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happyeasterjesus.com/wp-content/uploads/2016/02/Easter-Jesus-on-the-Cross-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3846" y="1456998"/>
            <a:ext cx="5628415" cy="3745062"/>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1626298" y="3904645"/>
            <a:ext cx="3505068" cy="2501531"/>
            <a:chOff x="228600" y="381000"/>
            <a:chExt cx="3505068" cy="2501531"/>
          </a:xfrm>
        </p:grpSpPr>
        <p:grpSp>
          <p:nvGrpSpPr>
            <p:cNvPr id="15" name="Group 14"/>
            <p:cNvGrpSpPr/>
            <p:nvPr/>
          </p:nvGrpSpPr>
          <p:grpSpPr>
            <a:xfrm>
              <a:off x="228600" y="381000"/>
              <a:ext cx="3505068" cy="2501531"/>
              <a:chOff x="534986" y="381000"/>
              <a:chExt cx="2637111" cy="2501531"/>
            </a:xfrm>
          </p:grpSpPr>
          <p:sp>
            <p:nvSpPr>
              <p:cNvPr id="18" name="Rectangle 17"/>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34986" y="384805"/>
                <a:ext cx="457200" cy="2497726"/>
                <a:chOff x="533400" y="381000"/>
                <a:chExt cx="457200" cy="2497726"/>
              </a:xfrm>
            </p:grpSpPr>
            <p:sp>
              <p:nvSpPr>
                <p:cNvPr id="25" name="Oval 2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714897" y="381000"/>
                <a:ext cx="457200" cy="2497726"/>
                <a:chOff x="2714897" y="457200"/>
                <a:chExt cx="457200" cy="2497726"/>
              </a:xfrm>
            </p:grpSpPr>
            <p:sp>
              <p:nvSpPr>
                <p:cNvPr id="21" name="Oval 2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 name="Rectangle 16"/>
            <p:cNvSpPr/>
            <p:nvPr/>
          </p:nvSpPr>
          <p:spPr>
            <a:xfrm>
              <a:off x="842492" y="1249567"/>
              <a:ext cx="2293346" cy="923330"/>
            </a:xfrm>
            <a:prstGeom prst="rect">
              <a:avLst/>
            </a:prstGeom>
          </p:spPr>
          <p:txBody>
            <a:bodyPr wrap="square">
              <a:spAutoFit/>
            </a:bodyPr>
            <a:lstStyle/>
            <a:p>
              <a:pPr algn="ctr"/>
              <a:r>
                <a:rPr lang="en-US" b="1" dirty="0"/>
                <a:t>All people will know that Jesus Christ is the Lord</a:t>
              </a:r>
              <a:endParaRPr lang="en-US" i="1" dirty="0"/>
            </a:p>
          </p:txBody>
        </p:sp>
      </p:grpSp>
    </p:spTree>
    <p:extLst>
      <p:ext uri="{BB962C8B-B14F-4D97-AF65-F5344CB8AC3E}">
        <p14:creationId xmlns:p14="http://schemas.microsoft.com/office/powerpoint/2010/main" val="394356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The Temple</a:t>
            </a:r>
          </a:p>
        </p:txBody>
      </p:sp>
      <p:sp>
        <p:nvSpPr>
          <p:cNvPr id="2" name="Rectangle 1"/>
          <p:cNvSpPr/>
          <p:nvPr/>
        </p:nvSpPr>
        <p:spPr>
          <a:xfrm>
            <a:off x="137916" y="6448842"/>
            <a:ext cx="1760034" cy="369332"/>
          </a:xfrm>
          <a:prstGeom prst="rect">
            <a:avLst/>
          </a:prstGeom>
        </p:spPr>
        <p:txBody>
          <a:bodyPr wrap="none">
            <a:spAutoFit/>
          </a:bodyPr>
          <a:lstStyle/>
          <a:p>
            <a:r>
              <a:rPr lang="en-US" dirty="0">
                <a:solidFill>
                  <a:schemeClr val="bg1"/>
                </a:solidFill>
              </a:rPr>
              <a:t>Ezekiel 40-43, 47</a:t>
            </a:r>
            <a:endParaRPr lang="en-US" dirty="0"/>
          </a:p>
        </p:txBody>
      </p:sp>
      <p:pic>
        <p:nvPicPr>
          <p:cNvPr id="6148" name="Picture 4" descr="http://www.biblewheel.com/images/GR/00372H_Sev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8" y="4504686"/>
            <a:ext cx="119895" cy="114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12123" y="787601"/>
            <a:ext cx="3840475" cy="369332"/>
          </a:xfrm>
          <a:prstGeom prst="rect">
            <a:avLst/>
          </a:prstGeom>
        </p:spPr>
        <p:txBody>
          <a:bodyPr wrap="none">
            <a:spAutoFit/>
          </a:bodyPr>
          <a:lstStyle/>
          <a:p>
            <a:r>
              <a:rPr lang="en-US" dirty="0">
                <a:solidFill>
                  <a:schemeClr val="bg1"/>
                </a:solidFill>
                <a:latin typeface="Calibri" panose="020F0502020204030204" pitchFamily="34" charset="0"/>
              </a:rPr>
              <a:t>To be built in Jerusalem in the last days</a:t>
            </a:r>
            <a:endParaRPr lang="en-US" dirty="0">
              <a:solidFill>
                <a:schemeClr val="bg1"/>
              </a:solidFill>
            </a:endParaRPr>
          </a:p>
        </p:txBody>
      </p:sp>
      <p:pic>
        <p:nvPicPr>
          <p:cNvPr id="8194" name="Picture 2" descr="http://www.truthnet.org/Ezekiel/11/Ezekiel-Templ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840" y="1156933"/>
            <a:ext cx="5257800" cy="280987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israelmybeloved.com/wp-content/uploads/2013/12/herrods_templ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216" y="4292745"/>
            <a:ext cx="3359883" cy="2165259"/>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www.identitynetwork.net/images/templevisi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7487" y="2880673"/>
            <a:ext cx="4429125" cy="34766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1450440"/>
            <a:ext cx="6096000" cy="923330"/>
          </a:xfrm>
          <a:prstGeom prst="rect">
            <a:avLst/>
          </a:prstGeom>
        </p:spPr>
        <p:txBody>
          <a:bodyPr>
            <a:spAutoFit/>
          </a:bodyPr>
          <a:lstStyle/>
          <a:p>
            <a:r>
              <a:rPr lang="en-US" dirty="0">
                <a:solidFill>
                  <a:schemeClr val="bg1"/>
                </a:solidFill>
                <a:latin typeface="Calibri" panose="020F0502020204030204" pitchFamily="34" charset="0"/>
              </a:rPr>
              <a:t> Ezekiel was brought to the door of the temple, where he saw in vision an event that the Prophet Joseph Smith taught would occur before the Savior’s Second Coming. (3)</a:t>
            </a:r>
            <a:endParaRPr lang="en-US" dirty="0">
              <a:solidFill>
                <a:schemeClr val="bg1"/>
              </a:solidFill>
            </a:endParaRPr>
          </a:p>
        </p:txBody>
      </p:sp>
    </p:spTree>
    <p:extLst>
      <p:ext uri="{BB962C8B-B14F-4D97-AF65-F5344CB8AC3E}">
        <p14:creationId xmlns:p14="http://schemas.microsoft.com/office/powerpoint/2010/main" val="364265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Ezekiel’s Vision of the Water</a:t>
            </a:r>
          </a:p>
        </p:txBody>
      </p:sp>
      <p:sp>
        <p:nvSpPr>
          <p:cNvPr id="2" name="Rectangle 1"/>
          <p:cNvSpPr/>
          <p:nvPr/>
        </p:nvSpPr>
        <p:spPr>
          <a:xfrm>
            <a:off x="137916" y="6448842"/>
            <a:ext cx="1477905" cy="369332"/>
          </a:xfrm>
          <a:prstGeom prst="rect">
            <a:avLst/>
          </a:prstGeom>
        </p:spPr>
        <p:txBody>
          <a:bodyPr wrap="none">
            <a:spAutoFit/>
          </a:bodyPr>
          <a:lstStyle/>
          <a:p>
            <a:r>
              <a:rPr lang="en-US" dirty="0">
                <a:solidFill>
                  <a:schemeClr val="bg1"/>
                </a:solidFill>
              </a:rPr>
              <a:t>Ezekiel 47:1-9</a:t>
            </a:r>
            <a:endParaRPr lang="en-US" dirty="0"/>
          </a:p>
        </p:txBody>
      </p:sp>
      <p:pic>
        <p:nvPicPr>
          <p:cNvPr id="6148" name="Picture 4" descr="http://www.biblewheel.com/images/GR/00372H_Sev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8" y="4504686"/>
            <a:ext cx="119895" cy="1143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53826" y="2211580"/>
            <a:ext cx="5445936" cy="4325480"/>
            <a:chOff x="453826" y="2211580"/>
            <a:chExt cx="5445936" cy="4325480"/>
          </a:xfrm>
        </p:grpSpPr>
        <p:pic>
          <p:nvPicPr>
            <p:cNvPr id="9220" name="Picture 4" descr="photograph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26" y="2211580"/>
              <a:ext cx="2774727" cy="38423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69999" y="5798396"/>
              <a:ext cx="2729763" cy="738664"/>
            </a:xfrm>
            <a:prstGeom prst="rect">
              <a:avLst/>
            </a:prstGeom>
          </p:spPr>
          <p:txBody>
            <a:bodyPr wrap="square">
              <a:spAutoFit/>
            </a:bodyPr>
            <a:lstStyle/>
            <a:p>
              <a:r>
                <a:rPr lang="en-US" sz="1400" dirty="0">
                  <a:solidFill>
                    <a:schemeClr val="bg1"/>
                  </a:solidFill>
                  <a:latin typeface="Palatino"/>
                </a:rPr>
                <a:t>The Judean wilderness lies east of Jerusalem and descends to the Dead Sea.</a:t>
              </a:r>
              <a:endParaRPr lang="en-US" sz="1400" dirty="0">
                <a:solidFill>
                  <a:schemeClr val="bg1"/>
                </a:solidFill>
              </a:endParaRPr>
            </a:p>
          </p:txBody>
        </p:sp>
      </p:grpSp>
      <p:sp>
        <p:nvSpPr>
          <p:cNvPr id="7" name="Rectangle 6"/>
          <p:cNvSpPr/>
          <p:nvPr/>
        </p:nvSpPr>
        <p:spPr>
          <a:xfrm>
            <a:off x="8111905" y="2211580"/>
            <a:ext cx="3603279" cy="2031325"/>
          </a:xfrm>
          <a:prstGeom prst="rect">
            <a:avLst/>
          </a:prstGeom>
        </p:spPr>
        <p:txBody>
          <a:bodyPr wrap="square">
            <a:spAutoFit/>
          </a:bodyPr>
          <a:lstStyle/>
          <a:p>
            <a:r>
              <a:rPr lang="en-US" dirty="0">
                <a:solidFill>
                  <a:schemeClr val="bg1"/>
                </a:solidFill>
                <a:latin typeface="Calibri" panose="020F0502020204030204" pitchFamily="34" charset="0"/>
              </a:rPr>
              <a:t>In Ezekiel’s vision, this was the area through which the water ran.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sea Ezekiel saw was the Dead Sea, so named because of its inability to sustain animal or plant life.</a:t>
            </a:r>
            <a:endParaRPr lang="en-US" dirty="0">
              <a:solidFill>
                <a:schemeClr val="bg1"/>
              </a:solidFill>
            </a:endParaRPr>
          </a:p>
        </p:txBody>
      </p:sp>
      <p:pic>
        <p:nvPicPr>
          <p:cNvPr id="9222" name="Picture 6" descr="http://www.end-times-prophecy.com/n_j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8688" y="946283"/>
            <a:ext cx="3228975" cy="404812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blacktomato.com/wp-content/uploads/2013/03/bigstock-Sunset-Scenary-At-Dead-Sea-Jo-556032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1905" y="4403349"/>
            <a:ext cx="3483127" cy="204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71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Jerusalem Rebuilt</a:t>
            </a:r>
          </a:p>
        </p:txBody>
      </p:sp>
      <p:sp>
        <p:nvSpPr>
          <p:cNvPr id="2" name="Rectangle 1"/>
          <p:cNvSpPr/>
          <p:nvPr/>
        </p:nvSpPr>
        <p:spPr>
          <a:xfrm>
            <a:off x="137916" y="6448842"/>
            <a:ext cx="1477905" cy="369332"/>
          </a:xfrm>
          <a:prstGeom prst="rect">
            <a:avLst/>
          </a:prstGeom>
        </p:spPr>
        <p:txBody>
          <a:bodyPr wrap="none">
            <a:spAutoFit/>
          </a:bodyPr>
          <a:lstStyle/>
          <a:p>
            <a:r>
              <a:rPr lang="en-US" dirty="0">
                <a:solidFill>
                  <a:schemeClr val="bg1"/>
                </a:solidFill>
              </a:rPr>
              <a:t>Ezekiel 47:1-9</a:t>
            </a:r>
            <a:endParaRPr lang="en-US" dirty="0"/>
          </a:p>
        </p:txBody>
      </p:sp>
      <p:pic>
        <p:nvPicPr>
          <p:cNvPr id="6148" name="Picture 4" descr="http://www.biblewheel.com/images/GR/00372H_Seve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8" y="4504686"/>
            <a:ext cx="119895" cy="114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67532" y="830997"/>
            <a:ext cx="8879375" cy="1200329"/>
          </a:xfrm>
          <a:prstGeom prst="rect">
            <a:avLst/>
          </a:prstGeom>
        </p:spPr>
        <p:txBody>
          <a:bodyPr wrap="square">
            <a:spAutoFit/>
          </a:bodyPr>
          <a:lstStyle/>
          <a:p>
            <a:pPr fontAlgn="base"/>
            <a:r>
              <a:rPr lang="en-US" dirty="0">
                <a:solidFill>
                  <a:schemeClr val="bg1"/>
                </a:solidFill>
              </a:rPr>
              <a:t>“Judah must return, Jerusalem must be rebuilt, and the temple, and water come out from under the temple, and the waters of the Dead Sea be healed. It will take some time to rebuild the walls of the city and the temple, … and all this must be done before the Son of Man will make His appearance.” (3)</a:t>
            </a:r>
          </a:p>
        </p:txBody>
      </p:sp>
      <p:pic>
        <p:nvPicPr>
          <p:cNvPr id="9218" name="Picture 2" descr="http://appleeye.org/wp-content/uploads/2015/12/Millennial-Temple-Outer-Wall-e145095958596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44" y="2225096"/>
            <a:ext cx="7185032" cy="242918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8182134" y="3947311"/>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4" name="Rectangle 13"/>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34986" y="384805"/>
                <a:ext cx="457200" cy="2497726"/>
                <a:chOff x="533400" y="381000"/>
                <a:chExt cx="457200" cy="2497726"/>
              </a:xfrm>
            </p:grpSpPr>
            <p:sp>
              <p:nvSpPr>
                <p:cNvPr id="21" name="Oval 2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714897" y="381000"/>
                <a:ext cx="457200" cy="2497726"/>
                <a:chOff x="2714897" y="457200"/>
                <a:chExt cx="457200" cy="2497726"/>
              </a:xfrm>
            </p:grpSpPr>
            <p:sp>
              <p:nvSpPr>
                <p:cNvPr id="17" name="Oval 1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34170" y="980041"/>
              <a:ext cx="2293346" cy="1323439"/>
            </a:xfrm>
            <a:prstGeom prst="rect">
              <a:avLst/>
            </a:prstGeom>
          </p:spPr>
          <p:txBody>
            <a:bodyPr wrap="square">
              <a:spAutoFit/>
            </a:bodyPr>
            <a:lstStyle/>
            <a:p>
              <a:pPr algn="ctr"/>
              <a:r>
                <a:rPr lang="en-US" sz="1600" b="1" dirty="0"/>
                <a:t>The blessings of the temple heal and give life to those who keep the sacred covenants they make in the temple</a:t>
              </a:r>
              <a:endParaRPr lang="en-US" sz="1600" i="1" dirty="0"/>
            </a:p>
          </p:txBody>
        </p:sp>
      </p:grpSp>
    </p:spTree>
    <p:extLst>
      <p:ext uri="{BB962C8B-B14F-4D97-AF65-F5344CB8AC3E}">
        <p14:creationId xmlns:p14="http://schemas.microsoft.com/office/powerpoint/2010/main" val="84355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out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 y="0"/>
            <a:ext cx="12041109"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 251 </a:t>
            </a:r>
            <a:r>
              <a:rPr lang="en-US" i="1" dirty="0">
                <a:solidFill>
                  <a:schemeClr val="bg1"/>
                </a:solidFill>
              </a:rPr>
              <a:t>Behold a Royal Army</a:t>
            </a:r>
          </a:p>
          <a:p>
            <a:endParaRPr lang="en-US" dirty="0">
              <a:solidFill>
                <a:schemeClr val="bg1"/>
              </a:solidFill>
            </a:endParaRPr>
          </a:p>
          <a:p>
            <a:r>
              <a:rPr lang="en-US" b="1" dirty="0">
                <a:solidFill>
                  <a:schemeClr val="bg1"/>
                </a:solidFill>
              </a:rPr>
              <a:t>Videos:</a:t>
            </a:r>
          </a:p>
          <a:p>
            <a:r>
              <a:rPr lang="en-US" b="1" dirty="0">
                <a:solidFill>
                  <a:schemeClr val="bg1"/>
                </a:solidFill>
              </a:rPr>
              <a:t>Highlight: Blessings of the Temple</a:t>
            </a:r>
            <a:r>
              <a:rPr lang="en-US" dirty="0">
                <a:solidFill>
                  <a:schemeClr val="bg1"/>
                </a:solidFill>
              </a:rPr>
              <a:t> (0:52)</a:t>
            </a:r>
          </a:p>
          <a:p>
            <a:r>
              <a:rPr lang="en-US" b="1" dirty="0">
                <a:solidFill>
                  <a:schemeClr val="bg1"/>
                </a:solidFill>
              </a:rPr>
              <a:t>And the River Will Grow</a:t>
            </a:r>
            <a:r>
              <a:rPr lang="en-US" dirty="0">
                <a:solidFill>
                  <a:schemeClr val="bg1"/>
                </a:solidFill>
              </a:rPr>
              <a:t> (3:43)</a:t>
            </a:r>
          </a:p>
          <a:p>
            <a:r>
              <a:rPr lang="en-US" b="1" dirty="0">
                <a:solidFill>
                  <a:schemeClr val="bg1"/>
                </a:solidFill>
              </a:rPr>
              <a:t>Unlocking the Door to the Blessings of Abraham</a:t>
            </a:r>
            <a:r>
              <a:rPr lang="en-US" dirty="0">
                <a:solidFill>
                  <a:schemeClr val="bg1"/>
                </a:solidFill>
              </a:rPr>
              <a:t> (2:42)</a:t>
            </a:r>
          </a:p>
          <a:p>
            <a:r>
              <a:rPr lang="en-US" b="1" dirty="0">
                <a:solidFill>
                  <a:schemeClr val="bg1"/>
                </a:solidFill>
              </a:rPr>
              <a:t>The Blessings of the Temple</a:t>
            </a:r>
            <a:r>
              <a:rPr lang="en-US" dirty="0">
                <a:solidFill>
                  <a:schemeClr val="bg1"/>
                </a:solidFill>
              </a:rPr>
              <a:t>(3:38)</a:t>
            </a:r>
          </a:p>
          <a:p>
            <a:endParaRPr lang="en-US" dirty="0">
              <a:solidFill>
                <a:schemeClr val="bg1"/>
              </a:solidFill>
            </a:endParaRPr>
          </a:p>
          <a:p>
            <a:pPr marL="342900" indent="-342900">
              <a:buAutoNum type="arabicPeriod"/>
            </a:pPr>
            <a:r>
              <a:rPr lang="en-US" dirty="0">
                <a:solidFill>
                  <a:schemeClr val="bg1"/>
                </a:solidFill>
              </a:rPr>
              <a:t>Old Testament Seminary The Battle of Armageddon: A Prophetic View</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Bruce R. McConkie </a:t>
            </a:r>
            <a:r>
              <a:rPr lang="en-US" i="1" dirty="0">
                <a:solidFill>
                  <a:schemeClr val="bg1"/>
                </a:solidFill>
              </a:rPr>
              <a:t>Questions and Answers </a:t>
            </a:r>
            <a:r>
              <a:rPr lang="en-US" dirty="0">
                <a:solidFill>
                  <a:schemeClr val="bg1"/>
                </a:solidFill>
              </a:rPr>
              <a:t>March 1971 Ensign</a:t>
            </a:r>
          </a:p>
          <a:p>
            <a:r>
              <a:rPr lang="en-US" dirty="0">
                <a:solidFill>
                  <a:schemeClr val="bg1"/>
                </a:solidFill>
              </a:rPr>
              <a:t>	(</a:t>
            </a:r>
            <a:r>
              <a:rPr lang="en-US" i="1" dirty="0">
                <a:solidFill>
                  <a:schemeClr val="bg1"/>
                </a:solidFill>
              </a:rPr>
              <a:t>Doctrinal New Testament Commentary,</a:t>
            </a:r>
            <a:r>
              <a:rPr lang="en-US" dirty="0">
                <a:solidFill>
                  <a:schemeClr val="bg1"/>
                </a:solidFill>
              </a:rPr>
              <a:t> 3:503).</a:t>
            </a:r>
          </a:p>
          <a:p>
            <a:endParaRPr lang="en-US" dirty="0">
              <a:solidFill>
                <a:schemeClr val="bg1"/>
              </a:solidFill>
            </a:endParaRPr>
          </a:p>
          <a:p>
            <a:pPr marL="342900" indent="-342900">
              <a:buAutoNum type="arabicPeriod" startAt="3"/>
            </a:pPr>
            <a:r>
              <a:rPr lang="en-US" dirty="0">
                <a:solidFill>
                  <a:schemeClr val="bg1"/>
                </a:solidFill>
              </a:rPr>
              <a:t>Prophet Joseph Smith (</a:t>
            </a:r>
            <a:r>
              <a:rPr lang="en-US" i="1" dirty="0">
                <a:solidFill>
                  <a:schemeClr val="bg1"/>
                </a:solidFill>
              </a:rPr>
              <a:t>Teachings of Presidents of the Church: Joseph Smith</a:t>
            </a:r>
            <a:r>
              <a:rPr lang="en-US" dirty="0">
                <a:solidFill>
                  <a:schemeClr val="bg1"/>
                </a:solidFill>
              </a:rPr>
              <a:t> [2007], 252).</a:t>
            </a:r>
          </a:p>
          <a:p>
            <a:r>
              <a:rPr lang="en-US" dirty="0">
                <a:solidFill>
                  <a:schemeClr val="bg1"/>
                </a:solidFill>
              </a:rPr>
              <a:t>	</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5" name="Group 4"/>
          <p:cNvGrpSpPr/>
          <p:nvPr/>
        </p:nvGrpSpPr>
        <p:grpSpPr>
          <a:xfrm>
            <a:off x="3983524" y="1234316"/>
            <a:ext cx="583995" cy="739727"/>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Footer Placeholder 14">
            <a:extLst>
              <a:ext uri="{FF2B5EF4-FFF2-40B4-BE49-F238E27FC236}">
                <a16:creationId xmlns:a16="http://schemas.microsoft.com/office/drawing/2014/main" id="{18C85A8C-6324-4036-99E0-D4B72745DB9F}"/>
              </a:ext>
            </a:extLst>
          </p:cNvPr>
          <p:cNvSpPr>
            <a:spLocks noGrp="1"/>
          </p:cNvSpPr>
          <p:nvPr/>
        </p:nvSpPr>
        <p:spPr>
          <a:xfrm>
            <a:off x="131319" y="6469516"/>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0943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68514" y="941010"/>
          <a:ext cx="11618684" cy="4846320"/>
        </p:xfrm>
        <a:graphic>
          <a:graphicData uri="http://schemas.openxmlformats.org/drawingml/2006/table">
            <a:tbl>
              <a:tblPr firstRow="1" bandRow="1">
                <a:tableStyleId>{5940675A-B579-460E-94D1-54222C63F5DA}</a:tableStyleId>
              </a:tblPr>
              <a:tblGrid>
                <a:gridCol w="2904671">
                  <a:extLst>
                    <a:ext uri="{9D8B030D-6E8A-4147-A177-3AD203B41FA5}">
                      <a16:colId xmlns:a16="http://schemas.microsoft.com/office/drawing/2014/main" val="20000"/>
                    </a:ext>
                  </a:extLst>
                </a:gridCol>
                <a:gridCol w="2904671">
                  <a:extLst>
                    <a:ext uri="{9D8B030D-6E8A-4147-A177-3AD203B41FA5}">
                      <a16:colId xmlns:a16="http://schemas.microsoft.com/office/drawing/2014/main" val="20001"/>
                    </a:ext>
                  </a:extLst>
                </a:gridCol>
                <a:gridCol w="2904671">
                  <a:extLst>
                    <a:ext uri="{9D8B030D-6E8A-4147-A177-3AD203B41FA5}">
                      <a16:colId xmlns:a16="http://schemas.microsoft.com/office/drawing/2014/main" val="20002"/>
                    </a:ext>
                  </a:extLst>
                </a:gridCol>
                <a:gridCol w="2904671">
                  <a:extLst>
                    <a:ext uri="{9D8B030D-6E8A-4147-A177-3AD203B41FA5}">
                      <a16:colId xmlns:a16="http://schemas.microsoft.com/office/drawing/2014/main" val="20003"/>
                    </a:ext>
                  </a:extLst>
                </a:gridCol>
              </a:tblGrid>
              <a:tr h="0">
                <a:tc>
                  <a:txBody>
                    <a:bodyPr/>
                    <a:lstStyle/>
                    <a:p>
                      <a:pPr algn="ctr"/>
                      <a:r>
                        <a:rPr lang="en-US" b="1" dirty="0"/>
                        <a:t>Ezekiel 1-3</a:t>
                      </a:r>
                    </a:p>
                  </a:txBody>
                  <a:tcPr>
                    <a:solidFill>
                      <a:schemeClr val="bg1"/>
                    </a:solidFill>
                  </a:tcPr>
                </a:tc>
                <a:tc>
                  <a:txBody>
                    <a:bodyPr/>
                    <a:lstStyle/>
                    <a:p>
                      <a:pPr algn="ctr"/>
                      <a:r>
                        <a:rPr lang="en-US" b="1" dirty="0"/>
                        <a:t>Ezekiel 4-24</a:t>
                      </a:r>
                    </a:p>
                  </a:txBody>
                  <a:tcPr>
                    <a:solidFill>
                      <a:schemeClr val="bg1"/>
                    </a:solidFill>
                  </a:tcPr>
                </a:tc>
                <a:tc>
                  <a:txBody>
                    <a:bodyPr/>
                    <a:lstStyle/>
                    <a:p>
                      <a:pPr algn="ctr"/>
                      <a:r>
                        <a:rPr lang="en-US" b="1" dirty="0"/>
                        <a:t>Ezekiel 25-32</a:t>
                      </a:r>
                    </a:p>
                  </a:txBody>
                  <a:tcPr>
                    <a:solidFill>
                      <a:schemeClr val="bg1"/>
                    </a:solidFill>
                  </a:tcPr>
                </a:tc>
                <a:tc>
                  <a:txBody>
                    <a:bodyPr/>
                    <a:lstStyle/>
                    <a:p>
                      <a:pPr algn="ctr"/>
                      <a:r>
                        <a:rPr lang="en-US" b="1" dirty="0"/>
                        <a:t>Ezekiel 33-48</a:t>
                      </a:r>
                    </a:p>
                  </a:txBody>
                  <a:tcPr>
                    <a:solidFill>
                      <a:schemeClr val="accent5">
                        <a:lumMod val="20000"/>
                        <a:lumOff val="80000"/>
                      </a:schemeClr>
                    </a:solid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Ezekiel sees the Lord and His glory. He is called as a watchman to the house of Israel to warn, reprove, and call them to repentance.</a:t>
                      </a: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instructs Ezekiel to use symbols to represent the wickedness of Israel and the destruction of Jerusalem. Ezekiel prophesies of the Lord’s judgments on Jerusalem and explains why famine, desolation, war, and pestilence will sweep the land of Israel.</a:t>
                      </a: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commands Ezekiel to declare the wickedness of the nations surrounding Israel and prophesy of their destruction.</a:t>
                      </a:r>
                    </a:p>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Calibri" panose="020F0502020204030204" pitchFamily="34" charset="0"/>
                        </a:rPr>
                        <a:t>The Lord reproves the leaders of Israel for being poor shepherds over their people. The Lord will be a true shepherd to Israel. Ezekiel records his vision of Israel’s restoration after the exile and in the latter days. The Lord promises to gather the Israelites from captivity, return them to their promised lands, renew His covenant with them, and reunite the kingdoms of Israel and Judah.</a:t>
                      </a:r>
                    </a:p>
                    <a:p>
                      <a:endParaRPr lang="en-US" dirty="0"/>
                    </a:p>
                  </a:txBody>
                  <a:tcP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775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159973937"/>
              </p:ext>
            </p:extLst>
          </p:nvPr>
        </p:nvGraphicFramePr>
        <p:xfrm>
          <a:off x="226340" y="751437"/>
          <a:ext cx="11760448" cy="4846320"/>
        </p:xfrm>
        <a:graphic>
          <a:graphicData uri="http://schemas.openxmlformats.org/drawingml/2006/table">
            <a:tbl>
              <a:tblPr firstRow="1" bandRow="1">
                <a:tableStyleId>{5940675A-B579-460E-94D1-54222C63F5DA}</a:tableStyleId>
              </a:tblPr>
              <a:tblGrid>
                <a:gridCol w="1680064">
                  <a:extLst>
                    <a:ext uri="{9D8B030D-6E8A-4147-A177-3AD203B41FA5}">
                      <a16:colId xmlns:a16="http://schemas.microsoft.com/office/drawing/2014/main" val="20000"/>
                    </a:ext>
                  </a:extLst>
                </a:gridCol>
                <a:gridCol w="1680064">
                  <a:extLst>
                    <a:ext uri="{9D8B030D-6E8A-4147-A177-3AD203B41FA5}">
                      <a16:colId xmlns:a16="http://schemas.microsoft.com/office/drawing/2014/main" val="20001"/>
                    </a:ext>
                  </a:extLst>
                </a:gridCol>
                <a:gridCol w="1680064">
                  <a:extLst>
                    <a:ext uri="{9D8B030D-6E8A-4147-A177-3AD203B41FA5}">
                      <a16:colId xmlns:a16="http://schemas.microsoft.com/office/drawing/2014/main" val="20002"/>
                    </a:ext>
                  </a:extLst>
                </a:gridCol>
                <a:gridCol w="1680064">
                  <a:extLst>
                    <a:ext uri="{9D8B030D-6E8A-4147-A177-3AD203B41FA5}">
                      <a16:colId xmlns:a16="http://schemas.microsoft.com/office/drawing/2014/main" val="20003"/>
                    </a:ext>
                  </a:extLst>
                </a:gridCol>
                <a:gridCol w="1680064">
                  <a:extLst>
                    <a:ext uri="{9D8B030D-6E8A-4147-A177-3AD203B41FA5}">
                      <a16:colId xmlns:a16="http://schemas.microsoft.com/office/drawing/2014/main" val="20004"/>
                    </a:ext>
                  </a:extLst>
                </a:gridCol>
                <a:gridCol w="1680064">
                  <a:extLst>
                    <a:ext uri="{9D8B030D-6E8A-4147-A177-3AD203B41FA5}">
                      <a16:colId xmlns:a16="http://schemas.microsoft.com/office/drawing/2014/main" val="20005"/>
                    </a:ext>
                  </a:extLst>
                </a:gridCol>
                <a:gridCol w="1680064">
                  <a:extLst>
                    <a:ext uri="{9D8B030D-6E8A-4147-A177-3AD203B41FA5}">
                      <a16:colId xmlns:a16="http://schemas.microsoft.com/office/drawing/2014/main" val="20006"/>
                    </a:ext>
                  </a:extLst>
                </a:gridCol>
              </a:tblGrid>
              <a:tr h="882628">
                <a:tc>
                  <a:txBody>
                    <a:bodyPr/>
                    <a:lstStyle/>
                    <a:p>
                      <a:r>
                        <a:rPr lang="en-US" dirty="0"/>
                        <a:t>Ezekiel 36:24; 37:21</a:t>
                      </a:r>
                    </a:p>
                  </a:txBody>
                  <a:tcPr/>
                </a:tc>
                <a:tc>
                  <a:txBody>
                    <a:bodyPr/>
                    <a:lstStyle/>
                    <a:p>
                      <a:r>
                        <a:rPr lang="en-US" dirty="0"/>
                        <a:t>Ezekiel 36:10-12, 33-36</a:t>
                      </a:r>
                    </a:p>
                  </a:txBody>
                  <a:tcPr/>
                </a:tc>
                <a:tc>
                  <a:txBody>
                    <a:bodyPr/>
                    <a:lstStyle/>
                    <a:p>
                      <a:r>
                        <a:rPr lang="en-US" dirty="0"/>
                        <a:t>Ezekiel</a:t>
                      </a:r>
                      <a:r>
                        <a:rPr lang="en-US" baseline="0" dirty="0"/>
                        <a:t> 36:8, 29-30, 34-35</a:t>
                      </a:r>
                      <a:endParaRPr lang="en-US" dirty="0"/>
                    </a:p>
                  </a:txBody>
                  <a:tcPr/>
                </a:tc>
                <a:tc>
                  <a:txBody>
                    <a:bodyPr/>
                    <a:lstStyle/>
                    <a:p>
                      <a:r>
                        <a:rPr lang="en-US" dirty="0"/>
                        <a:t>Ezekiel</a:t>
                      </a:r>
                      <a:r>
                        <a:rPr lang="en-US" baseline="0" dirty="0"/>
                        <a:t> 27:22</a:t>
                      </a:r>
                      <a:endParaRPr lang="en-US" dirty="0"/>
                    </a:p>
                  </a:txBody>
                  <a:tcPr/>
                </a:tc>
                <a:tc>
                  <a:txBody>
                    <a:bodyPr/>
                    <a:lstStyle/>
                    <a:p>
                      <a:r>
                        <a:rPr lang="en-US" dirty="0"/>
                        <a:t>Zechariah 1:16-17; 2:12; 12:6; 3 Nephi 20:46</a:t>
                      </a:r>
                    </a:p>
                  </a:txBody>
                  <a:tcPr/>
                </a:tc>
                <a:tc>
                  <a:txBody>
                    <a:bodyPr/>
                    <a:lstStyle/>
                    <a:p>
                      <a:r>
                        <a:rPr lang="en-US" dirty="0"/>
                        <a:t>Isaiah 19:16-17</a:t>
                      </a:r>
                    </a:p>
                    <a:p>
                      <a:r>
                        <a:rPr lang="en-US" dirty="0"/>
                        <a:t>Zechariah 10:3, 5-6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Revelation 13:1; 17:8-14</a:t>
                      </a:r>
                    </a:p>
                    <a:p>
                      <a:endParaRPr lang="en-US" dirty="0"/>
                    </a:p>
                  </a:txBody>
                  <a:tcPr/>
                </a:tc>
                <a:extLst>
                  <a:ext uri="{0D108BD9-81ED-4DB2-BD59-A6C34878D82A}">
                    <a16:rowId xmlns:a16="http://schemas.microsoft.com/office/drawing/2014/main" val="10000"/>
                  </a:ext>
                </a:extLst>
              </a:tr>
              <a:tr h="370840">
                <a:tc>
                  <a:txBody>
                    <a:bodyPr/>
                    <a:lstStyle/>
                    <a:p>
                      <a:r>
                        <a:rPr lang="en-US" b="0" i="0" dirty="0">
                          <a:solidFill>
                            <a:srgbClr val="333333"/>
                          </a:solidFill>
                          <a:effectLst/>
                          <a:latin typeface="Calibri" panose="020F0502020204030204" pitchFamily="34" charset="0"/>
                        </a:rPr>
                        <a:t>The house of Israel will be gathered from among the heathen (the Gentiles) and returned to their own land </a:t>
                      </a:r>
                      <a:endParaRPr lang="en-US" dirty="0"/>
                    </a:p>
                  </a:txBody>
                  <a:tcPr/>
                </a:tc>
                <a:tc>
                  <a:txBody>
                    <a:bodyPr/>
                    <a:lstStyle/>
                    <a:p>
                      <a:r>
                        <a:rPr lang="en-US" b="0" i="0" dirty="0">
                          <a:solidFill>
                            <a:srgbClr val="333333"/>
                          </a:solidFill>
                          <a:effectLst/>
                          <a:latin typeface="Calibri" panose="020F0502020204030204" pitchFamily="34" charset="0"/>
                        </a:rPr>
                        <a:t>The land of Israel will be rebuilt and inhabited by the covenant people </a:t>
                      </a:r>
                      <a:endParaRPr lang="en-US" dirty="0"/>
                    </a:p>
                  </a:txBody>
                  <a:tcPr/>
                </a:tc>
                <a:tc>
                  <a:txBody>
                    <a:bodyPr/>
                    <a:lstStyle/>
                    <a:p>
                      <a:r>
                        <a:rPr lang="en-US" b="0" i="0" dirty="0">
                          <a:solidFill>
                            <a:srgbClr val="333333"/>
                          </a:solidFill>
                          <a:effectLst/>
                          <a:latin typeface="Calibri" panose="020F0502020204030204" pitchFamily="34" charset="0"/>
                        </a:rPr>
                        <a:t>The land will become highly productive and fruitful, even like the Garden of Eden </a:t>
                      </a:r>
                      <a:endParaRPr lang="en-US" dirty="0"/>
                    </a:p>
                  </a:txBody>
                  <a:tcPr/>
                </a:tc>
                <a:tc>
                  <a:txBody>
                    <a:bodyPr/>
                    <a:lstStyle/>
                    <a:p>
                      <a:r>
                        <a:rPr lang="en-US" b="0" i="0" dirty="0">
                          <a:solidFill>
                            <a:srgbClr val="333333"/>
                          </a:solidFill>
                          <a:effectLst/>
                          <a:latin typeface="Calibri" panose="020F0502020204030204" pitchFamily="34" charset="0"/>
                        </a:rPr>
                        <a:t>There will be one nation in the land of Israel again </a:t>
                      </a:r>
                      <a:endParaRPr lang="en-US" dirty="0"/>
                    </a:p>
                  </a:txBody>
                  <a:tcPr/>
                </a:tc>
                <a:tc>
                  <a:txBody>
                    <a:bodyPr/>
                    <a:lstStyle/>
                    <a:p>
                      <a:r>
                        <a:rPr lang="en-US" b="0" i="0" baseline="0" dirty="0">
                          <a:solidFill>
                            <a:srgbClr val="333333"/>
                          </a:solidFill>
                          <a:effectLst/>
                          <a:latin typeface="Calibri" panose="020F0502020204030204" pitchFamily="34" charset="0"/>
                        </a:rPr>
                        <a:t> </a:t>
                      </a:r>
                      <a:r>
                        <a:rPr lang="en-US" b="0" i="0" dirty="0">
                          <a:solidFill>
                            <a:srgbClr val="333333"/>
                          </a:solidFill>
                          <a:effectLst/>
                          <a:latin typeface="Calibri" panose="020F0502020204030204" pitchFamily="34" charset="0"/>
                        </a:rPr>
                        <a:t>Jerusalem will be reestablished as the capital city of the Israelites </a:t>
                      </a:r>
                      <a:endParaRPr lang="en-US" dirty="0"/>
                    </a:p>
                  </a:txBody>
                  <a:tcPr/>
                </a:tc>
                <a:tc>
                  <a:txBody>
                    <a:bodyPr/>
                    <a:lstStyle/>
                    <a:p>
                      <a:r>
                        <a:rPr lang="en-US" b="0" i="0" dirty="0">
                          <a:solidFill>
                            <a:srgbClr val="333333"/>
                          </a:solidFill>
                          <a:effectLst/>
                          <a:latin typeface="Calibri" panose="020F0502020204030204" pitchFamily="34" charset="0"/>
                        </a:rPr>
                        <a:t>Judah will become powerful in politics and warfare </a:t>
                      </a:r>
                      <a:endParaRPr lang="en-US" dirty="0"/>
                    </a:p>
                  </a:txBody>
                  <a:tcPr/>
                </a:tc>
                <a:tc>
                  <a:txBody>
                    <a:bodyPr/>
                    <a:lstStyle/>
                    <a:p>
                      <a:r>
                        <a:rPr lang="en-US" b="0" i="0" dirty="0">
                          <a:solidFill>
                            <a:srgbClr val="333333"/>
                          </a:solidFill>
                          <a:effectLst/>
                          <a:latin typeface="Calibri" panose="020F0502020204030204" pitchFamily="34" charset="0"/>
                        </a:rPr>
                        <a:t>A great combination of organizations serving Satan will arise in the last days. This combination has several names: the “beast … out of the sea representing the kingdoms of the earth </a:t>
                      </a:r>
                      <a:endParaRPr lang="en-US" dirty="0"/>
                    </a:p>
                  </a:txBody>
                  <a:tcPr/>
                </a:tc>
                <a:extLst>
                  <a:ext uri="{0D108BD9-81ED-4DB2-BD59-A6C34878D82A}">
                    <a16:rowId xmlns:a16="http://schemas.microsoft.com/office/drawing/2014/main" val="10001"/>
                  </a:ext>
                </a:extLst>
              </a:tr>
            </a:tbl>
          </a:graphicData>
        </a:graphic>
      </p:graphicFrame>
      <p:sp>
        <p:nvSpPr>
          <p:cNvPr id="5" name="Rectangle 4"/>
          <p:cNvSpPr/>
          <p:nvPr/>
        </p:nvSpPr>
        <p:spPr>
          <a:xfrm>
            <a:off x="226340" y="5919281"/>
            <a:ext cx="1478733" cy="938719"/>
          </a:xfrm>
          <a:prstGeom prst="rect">
            <a:avLst/>
          </a:prstGeom>
        </p:spPr>
        <p:txBody>
          <a:bodyPr wrap="square">
            <a:spAutoFit/>
          </a:bodyPr>
          <a:lstStyle/>
          <a:p>
            <a:pPr fontAlgn="base"/>
            <a:r>
              <a:rPr lang="en-US" sz="1100" b="0" i="0" dirty="0">
                <a:solidFill>
                  <a:srgbClr val="333333"/>
                </a:solidFill>
                <a:effectLst/>
                <a:latin typeface="Calibri" panose="020F0502020204030204" pitchFamily="34" charset="0"/>
              </a:rPr>
              <a:t>Bruce R. McConkie, </a:t>
            </a:r>
            <a:r>
              <a:rPr lang="en-US" sz="1100" b="0" i="1" dirty="0">
                <a:solidFill>
                  <a:srgbClr val="333333"/>
                </a:solidFill>
                <a:effectLst/>
                <a:latin typeface="Calibri" panose="020F0502020204030204" pitchFamily="34" charset="0"/>
              </a:rPr>
              <a:t>Doctrinal New Testament Commentary</a:t>
            </a:r>
          </a:p>
          <a:p>
            <a:pPr fontAlgn="base"/>
            <a:r>
              <a:rPr lang="en-US" sz="1100" dirty="0"/>
              <a:t>3:520</a:t>
            </a:r>
            <a:endParaRPr lang="en-US" sz="1100" b="0" i="0" dirty="0">
              <a:solidFill>
                <a:srgbClr val="333333"/>
              </a:solidFill>
              <a:effectLst/>
              <a:latin typeface="Calibri" panose="020F0502020204030204" pitchFamily="34" charset="0"/>
            </a:endParaRPr>
          </a:p>
        </p:txBody>
      </p:sp>
      <p:sp>
        <p:nvSpPr>
          <p:cNvPr id="6" name="Rectangle 5"/>
          <p:cNvSpPr/>
          <p:nvPr/>
        </p:nvSpPr>
        <p:spPr>
          <a:xfrm>
            <a:off x="3058564" y="50726"/>
            <a:ext cx="6096000" cy="646331"/>
          </a:xfrm>
          <a:prstGeom prst="rect">
            <a:avLst/>
          </a:prstGeom>
        </p:spPr>
        <p:txBody>
          <a:bodyPr>
            <a:spAutoFit/>
          </a:bodyPr>
          <a:lstStyle/>
          <a:p>
            <a:r>
              <a:rPr lang="en-US" b="0" i="0" dirty="0">
                <a:solidFill>
                  <a:srgbClr val="333333"/>
                </a:solidFill>
                <a:effectLst/>
                <a:latin typeface="Calibri" panose="020F0502020204030204" pitchFamily="34" charset="0"/>
              </a:rPr>
              <a:t>Armageddon: According to the prophets, some important events must take place before the battle actually begins:</a:t>
            </a:r>
            <a:endParaRPr lang="en-US" dirty="0"/>
          </a:p>
        </p:txBody>
      </p:sp>
      <p:sp>
        <p:nvSpPr>
          <p:cNvPr id="7" name="Rectangle 6"/>
          <p:cNvSpPr/>
          <p:nvPr/>
        </p:nvSpPr>
        <p:spPr>
          <a:xfrm>
            <a:off x="2848824" y="6003919"/>
            <a:ext cx="8395580" cy="769441"/>
          </a:xfrm>
          <a:prstGeom prst="rect">
            <a:avLst/>
          </a:prstGeom>
        </p:spPr>
        <p:txBody>
          <a:bodyPr wrap="square">
            <a:spAutoFit/>
          </a:bodyPr>
          <a:lstStyle/>
          <a:p>
            <a:r>
              <a:rPr lang="en-US" sz="1100" b="0" i="0" dirty="0">
                <a:solidFill>
                  <a:srgbClr val="333333"/>
                </a:solidFill>
                <a:effectLst/>
                <a:latin typeface="Calibri" panose="020F0502020204030204" pitchFamily="34" charset="0"/>
              </a:rPr>
              <a:t>“The Savior recognized the domination of Satan over the world generally, and called him the prince of the world, but in a special way—in the way that Brother [Ezra Taft] Benson has referred to—he has entered into the politics of the world among the nations of the world, and already subjugated about one billion people of the world, and by a dire, sanguinary, and deadly philosophy has brought death to millions and has brought slavery to almost a billion people.” (In Conference Report, Apr. 1960, p. 100.)</a:t>
            </a:r>
            <a:endParaRPr lang="en-US" sz="1100" dirty="0"/>
          </a:p>
        </p:txBody>
      </p:sp>
    </p:spTree>
    <p:extLst>
      <p:ext uri="{BB962C8B-B14F-4D97-AF65-F5344CB8AC3E}">
        <p14:creationId xmlns:p14="http://schemas.microsoft.com/office/powerpoint/2010/main" val="81834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Premillennial:</a:t>
            </a:r>
          </a:p>
          <a:p>
            <a:pPr fontAlgn="base"/>
            <a:r>
              <a:rPr lang="en-US" sz="1200" b="0" i="0" dirty="0">
                <a:effectLst/>
                <a:latin typeface="Calibri" panose="020F0502020204030204" pitchFamily="34" charset="0"/>
              </a:rPr>
              <a:t>Because we are living in the last days, immediately preceding the second coming of the Lord, our chief interest in Gog and Magog centers in the pre-millennial war. The following quotation summarizes what is to take place:</a:t>
            </a:r>
          </a:p>
          <a:p>
            <a:pPr fontAlgn="base"/>
            <a:r>
              <a:rPr lang="en-US" sz="1200" b="0" i="0" dirty="0">
                <a:effectLst/>
                <a:latin typeface="Calibri" panose="020F0502020204030204" pitchFamily="34" charset="0"/>
              </a:rPr>
              <a:t>“Our Lord is to come again in the midst of the battle of Armageddon, or in other words during the course of the great war between Israel and </a:t>
            </a:r>
            <a:r>
              <a:rPr lang="en-US" sz="1200" b="0" i="1" dirty="0">
                <a:effectLst/>
                <a:latin typeface="Calibri" panose="020F0502020204030204" pitchFamily="34" charset="0"/>
              </a:rPr>
              <a:t>Gog and Magog. </a:t>
            </a:r>
            <a:r>
              <a:rPr lang="en-US" sz="1200" b="0" i="0" dirty="0">
                <a:effectLst/>
                <a:latin typeface="Calibri" panose="020F0502020204030204" pitchFamily="34" charset="0"/>
              </a:rPr>
              <a:t>At the Second Coming all the nations of the earth are to be engaged in battle, and the fighting is to be in progress in the area of Jerusalem and Armageddon. (</a:t>
            </a:r>
            <a:r>
              <a:rPr lang="en-US" sz="1200" b="0" i="0" u="none" strike="noStrike" dirty="0">
                <a:effectLst/>
                <a:latin typeface="Calibri" panose="020F0502020204030204" pitchFamily="34" charset="0"/>
              </a:rPr>
              <a:t>Zech. 11</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Zech. 12</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Zech. 13</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Rev. 16:14–21</a:t>
            </a:r>
            <a:r>
              <a:rPr lang="en-US" sz="1200" b="0" i="0" dirty="0">
                <a:effectLst/>
                <a:latin typeface="Calibri" panose="020F0502020204030204" pitchFamily="34" charset="0"/>
              </a:rPr>
              <a:t>.) The prophecies do not name the modern nations which will be fighting for and against Israel, but the designation Gog and Magog is given to the combination of nations which will seek to overthrow and destroy the remnant of the Lord’s chosen seed. (2)</a:t>
            </a:r>
          </a:p>
        </p:txBody>
      </p:sp>
      <p:sp>
        <p:nvSpPr>
          <p:cNvPr id="3" name="Rectangle 2"/>
          <p:cNvSpPr/>
          <p:nvPr/>
        </p:nvSpPr>
        <p:spPr>
          <a:xfrm>
            <a:off x="6096000" y="927702"/>
            <a:ext cx="6096000" cy="3046988"/>
          </a:xfrm>
          <a:prstGeom prst="rect">
            <a:avLst/>
          </a:prstGeom>
          <a:ln>
            <a:solidFill>
              <a:schemeClr val="tx1"/>
            </a:solidFill>
          </a:ln>
        </p:spPr>
        <p:txBody>
          <a:bodyPr>
            <a:spAutoFit/>
          </a:bodyPr>
          <a:lstStyle/>
          <a:p>
            <a:r>
              <a:rPr lang="en-US" sz="1200" b="1" i="0" u="none" strike="noStrike" dirty="0">
                <a:effectLst/>
              </a:rPr>
              <a:t>Side Note on the </a:t>
            </a:r>
            <a:r>
              <a:rPr lang="en-US" sz="1200" b="1" dirty="0"/>
              <a:t>G</a:t>
            </a:r>
            <a:r>
              <a:rPr lang="en-US" sz="1200" b="1" i="0" u="none" strike="noStrike" dirty="0">
                <a:effectLst/>
              </a:rPr>
              <a:t>og and Magog:</a:t>
            </a:r>
          </a:p>
          <a:p>
            <a:r>
              <a:rPr lang="en-US" sz="1200" b="0" i="0" u="none" strike="noStrike" dirty="0">
                <a:effectLst/>
              </a:rPr>
              <a:t>Ezekiel 38–39</a:t>
            </a:r>
            <a:r>
              <a:rPr lang="en-US" sz="1200" b="0" i="0" dirty="0">
                <a:effectLst/>
              </a:rPr>
              <a:t> speaks of a great battle that will occur in Israel in the “latter days” and that will involve a people from “Magog” led by a king named Gog. Ezekiel described this war as being waged in the “mountains of Israel” against the children of Israel gathered to these lands. The Lord also told Ezekiel He would miraculously save His people from the armies of Magog so that all nations may “know that I am the Lord” (</a:t>
            </a:r>
            <a:r>
              <a:rPr lang="en-US" sz="1200" b="0" i="0" u="none" strike="noStrike" dirty="0">
                <a:effectLst/>
              </a:rPr>
              <a:t>Ezekiel 38:23</a:t>
            </a:r>
            <a:r>
              <a:rPr lang="en-US" sz="1200" b="0" i="0" dirty="0">
                <a:effectLst/>
              </a:rPr>
              <a:t>). Because of these descriptions, Ezekiel seems to be describing the great battle before the Second Coming, commonly known as “Armageddon.” </a:t>
            </a:r>
          </a:p>
          <a:p>
            <a:endParaRPr lang="en-US" sz="1200" dirty="0"/>
          </a:p>
          <a:p>
            <a:r>
              <a:rPr lang="en-US" sz="1200" b="0" i="0" dirty="0">
                <a:effectLst/>
              </a:rPr>
              <a:t>What can be confusing is that John the Revelator described a battle between good and evil at the end of the Millennium as the battle of Gog and Magog (see </a:t>
            </a:r>
            <a:r>
              <a:rPr lang="en-US" sz="1200" b="0" i="0" u="none" strike="noStrike" dirty="0">
                <a:effectLst/>
              </a:rPr>
              <a:t>Revelation 20:7–9</a:t>
            </a:r>
            <a:r>
              <a:rPr lang="en-US" sz="1200" b="0" i="0" dirty="0">
                <a:effectLst/>
              </a:rPr>
              <a:t>). So there are two battles referred to as Gog and Magog, the first right before the Second Coming and the other at the end of the Millennium. They are similar in that they will be massive battles involving great destruction that completely destroys the enemies of God and makes significant changes in the earth.</a:t>
            </a:r>
          </a:p>
          <a:p>
            <a:r>
              <a:rPr lang="en-US" sz="1200" dirty="0"/>
              <a:t>OT seminary student manual</a:t>
            </a:r>
          </a:p>
        </p:txBody>
      </p:sp>
      <p:sp>
        <p:nvSpPr>
          <p:cNvPr id="4" name="Rectangle 3"/>
          <p:cNvSpPr/>
          <p:nvPr/>
        </p:nvSpPr>
        <p:spPr>
          <a:xfrm>
            <a:off x="6325354" y="0"/>
            <a:ext cx="6096000" cy="923330"/>
          </a:xfrm>
          <a:prstGeom prst="rect">
            <a:avLst/>
          </a:prstGeom>
        </p:spPr>
        <p:txBody>
          <a:bodyPr>
            <a:spAutoFit/>
          </a:bodyPr>
          <a:lstStyle/>
          <a:p>
            <a:r>
              <a:rPr lang="en-US" dirty="0"/>
              <a:t>Early Saints and the Millennium Article https://www.lds.org/ensign/1979/08/early-saints-and-the-millennium?lang=eng</a:t>
            </a:r>
          </a:p>
        </p:txBody>
      </p:sp>
      <p:sp>
        <p:nvSpPr>
          <p:cNvPr id="5" name="Rectangle 4"/>
          <p:cNvSpPr/>
          <p:nvPr/>
        </p:nvSpPr>
        <p:spPr>
          <a:xfrm>
            <a:off x="0" y="2123658"/>
            <a:ext cx="6096000" cy="2492990"/>
          </a:xfrm>
          <a:prstGeom prst="rect">
            <a:avLst/>
          </a:prstGeom>
          <a:ln>
            <a:solidFill>
              <a:schemeClr val="tx1"/>
            </a:solidFill>
          </a:ln>
        </p:spPr>
        <p:txBody>
          <a:bodyPr>
            <a:spAutoFit/>
          </a:bodyPr>
          <a:lstStyle/>
          <a:p>
            <a:pPr fontAlgn="base"/>
            <a:r>
              <a:rPr lang="en-US" sz="1200" b="1" i="0" dirty="0">
                <a:effectLst/>
                <a:latin typeface="Calibri" panose="020F0502020204030204" pitchFamily="34" charset="0"/>
              </a:rPr>
              <a:t>Gog—Bible Dictionary</a:t>
            </a:r>
          </a:p>
          <a:p>
            <a:pPr fontAlgn="base"/>
            <a:r>
              <a:rPr lang="en-US" sz="1200" dirty="0"/>
              <a:t> King of Magog, whose invasion of Israel was prophesied by Ezekiel (Ezek. 38–39). The prophecy points to a time when the gentile nations of the north would set themselves against the people of God and would be defeated and led to recognize Jehovah as King. All this appears to be at the Second Coming of the Lord. Another battle, called the battle of Gog and Magog, will occur at the end of the 1,000 years. This is described by John in Rev. 20:7–9; see also D&amp;C 88:111–16.</a:t>
            </a:r>
          </a:p>
          <a:p>
            <a:pPr fontAlgn="base"/>
            <a:endParaRPr lang="en-US" sz="1200" b="1" i="0" dirty="0">
              <a:effectLst/>
              <a:latin typeface="Calibri" panose="020F0502020204030204" pitchFamily="34" charset="0"/>
            </a:endParaRPr>
          </a:p>
          <a:p>
            <a:pPr fontAlgn="base"/>
            <a:r>
              <a:rPr lang="en-US" sz="1200" b="1" dirty="0">
                <a:latin typeface="Calibri" panose="020F0502020204030204" pitchFamily="34" charset="0"/>
              </a:rPr>
              <a:t>Magog—Bible Dictionary </a:t>
            </a:r>
          </a:p>
          <a:p>
            <a:pPr fontAlgn="base"/>
            <a:r>
              <a:rPr lang="en-US" sz="1200" dirty="0"/>
              <a:t>A country or people near the Black Sea, and equivalent to Scythian</a:t>
            </a:r>
          </a:p>
          <a:p>
            <a:pPr fontAlgn="base"/>
            <a:r>
              <a:rPr lang="en-US" sz="1200" b="1" dirty="0"/>
              <a:t>Guide to the scriptures: </a:t>
            </a:r>
            <a:r>
              <a:rPr lang="en-US" sz="1200" dirty="0"/>
              <a:t>In the Bible, a land and people near the Black Sea. Their king, Gog, shall lead the armies of Magog in a last great battle before the second coming of Christ (Ezek. 38:2; 39:6). The scriptures speak of another great battle of Gog and Magog at the end of the Millennium between the forces of God and the forces of evil</a:t>
            </a:r>
            <a:endParaRPr lang="en-US" sz="1200" b="0" i="0" dirty="0">
              <a:effectLst/>
              <a:latin typeface="Calibri" panose="020F0502020204030204" pitchFamily="34" charset="0"/>
            </a:endParaRPr>
          </a:p>
        </p:txBody>
      </p:sp>
      <p:sp>
        <p:nvSpPr>
          <p:cNvPr id="6" name="Rectangle 5"/>
          <p:cNvSpPr/>
          <p:nvPr/>
        </p:nvSpPr>
        <p:spPr>
          <a:xfrm>
            <a:off x="0" y="4612046"/>
            <a:ext cx="6096000" cy="1015663"/>
          </a:xfrm>
          <a:prstGeom prst="rect">
            <a:avLst/>
          </a:prstGeom>
          <a:ln>
            <a:solidFill>
              <a:schemeClr val="tx1"/>
            </a:solidFill>
          </a:ln>
        </p:spPr>
        <p:txBody>
          <a:bodyPr>
            <a:spAutoFit/>
          </a:bodyPr>
          <a:lstStyle/>
          <a:p>
            <a:pPr lvl="0" eaLnBrk="0" fontAlgn="base" hangingPunct="0">
              <a:spcBef>
                <a:spcPct val="0"/>
              </a:spcBef>
              <a:spcAft>
                <a:spcPct val="0"/>
              </a:spcAft>
            </a:pPr>
            <a:r>
              <a:rPr lang="en-US" altLang="en-US" sz="1200" b="1" i="1" dirty="0"/>
              <a:t>Significant Events:</a:t>
            </a:r>
            <a:r>
              <a:rPr lang="en-US" altLang="en-US" sz="1200" b="1" dirty="0"/>
              <a:t> The Judean wilderness </a:t>
            </a:r>
            <a:r>
              <a:rPr lang="en-US" altLang="en-US" sz="1200" dirty="0"/>
              <a:t>was an important refuge in many periods of early history. David hid from King Saul (1 Sam. 26:1–3). Jesus fasted 40 days and 40 nights (Matt. 4:1–11; Mark 1:12–13). Jesus used the route from Jerusalem to Jericho through the Judean wilderness as the setting for the parable of the good Samaritan because lone travelers were easy prey in that area (Luke 10:25–37). (See BD Dead Sea.) </a:t>
            </a:r>
          </a:p>
        </p:txBody>
      </p:sp>
      <p:sp>
        <p:nvSpPr>
          <p:cNvPr id="10" name="Rectangle 9"/>
          <p:cNvSpPr/>
          <p:nvPr/>
        </p:nvSpPr>
        <p:spPr>
          <a:xfrm>
            <a:off x="6096000" y="3974690"/>
            <a:ext cx="6096000" cy="2677656"/>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“Statement on Armageddon:</a:t>
            </a:r>
          </a:p>
          <a:p>
            <a:r>
              <a:rPr lang="en-US" sz="1200" dirty="0">
                <a:solidFill>
                  <a:srgbClr val="333333"/>
                </a:solidFill>
                <a:latin typeface="Calibri" panose="020F0502020204030204" pitchFamily="34" charset="0"/>
              </a:rPr>
              <a:t>So great will be the darkness resting upon Christendom, and so great the bonds of </a:t>
            </a:r>
            <a:r>
              <a:rPr lang="en-US" sz="1200" dirty="0" err="1">
                <a:solidFill>
                  <a:srgbClr val="333333"/>
                </a:solidFill>
                <a:latin typeface="Calibri" panose="020F0502020204030204" pitchFamily="34" charset="0"/>
              </a:rPr>
              <a:t>priestcraft</a:t>
            </a:r>
            <a:r>
              <a:rPr lang="en-US" sz="1200" dirty="0">
                <a:solidFill>
                  <a:srgbClr val="333333"/>
                </a:solidFill>
                <a:latin typeface="Calibri" panose="020F0502020204030204" pitchFamily="34" charset="0"/>
              </a:rPr>
              <a:t> with which they will be bound, that they will not understand, and they will be given up to the hardness of their hearts. Then will be fulfilled that saying, That the day shall come when the Lord shall have power over his Saints, and the Devil shall have power over his own dominion. He will give them up to the power of the Devil, and he will have power over them, and he will carry them about as chaff before a whirlwind. He will gather up millions upon millions of people into the valleys around about Jerusalem in order to destroy the Jews after they have gathered. How will the Devil do this? He will perform miracles to do it. The Bible says the kings of the earth and the great ones will be deceived by these false miracles. It says there shall be three unclean spirits that shall go forth working miracles, and they are spirits of devils. Where do they go? To the kings of the earth; and what will they do? Gather them up to battle unto the great day of God </a:t>
            </a:r>
            <a:r>
              <a:rPr lang="en-US" sz="1200" dirty="0"/>
              <a:t>Almighty. Where? Into the valley of Armageddon.” Elder Orson Pratt (In </a:t>
            </a:r>
            <a:r>
              <a:rPr lang="en-US" sz="1200" i="1" dirty="0"/>
              <a:t>Journal of Discourses,</a:t>
            </a:r>
            <a:r>
              <a:rPr lang="en-US" sz="1200" dirty="0"/>
              <a:t> 7:189.)</a:t>
            </a:r>
          </a:p>
        </p:txBody>
      </p:sp>
    </p:spTree>
    <p:extLst>
      <p:ext uri="{BB962C8B-B14F-4D97-AF65-F5344CB8AC3E}">
        <p14:creationId xmlns:p14="http://schemas.microsoft.com/office/powerpoint/2010/main" val="2917647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Premillennial War</a:t>
            </a:r>
          </a:p>
        </p:txBody>
      </p:sp>
      <p:sp>
        <p:nvSpPr>
          <p:cNvPr id="2" name="Rectangle 1"/>
          <p:cNvSpPr/>
          <p:nvPr/>
        </p:nvSpPr>
        <p:spPr>
          <a:xfrm>
            <a:off x="137916" y="6448842"/>
            <a:ext cx="1110817" cy="369332"/>
          </a:xfrm>
          <a:prstGeom prst="rect">
            <a:avLst/>
          </a:prstGeom>
        </p:spPr>
        <p:txBody>
          <a:bodyPr wrap="none">
            <a:spAutoFit/>
          </a:bodyPr>
          <a:lstStyle/>
          <a:p>
            <a:r>
              <a:rPr lang="en-US" dirty="0">
                <a:solidFill>
                  <a:schemeClr val="bg1"/>
                </a:solidFill>
              </a:rPr>
              <a:t>Ezekiel 38</a:t>
            </a:r>
            <a:endParaRPr lang="en-US" dirty="0"/>
          </a:p>
        </p:txBody>
      </p:sp>
      <p:pic>
        <p:nvPicPr>
          <p:cNvPr id="5122" name="Picture 2" descr="http://trackingbibleprophecy.com/images/gog_magog.jpg"/>
          <p:cNvPicPr>
            <a:picLocks noChangeAspect="1" noChangeArrowheads="1"/>
          </p:cNvPicPr>
          <p:nvPr/>
        </p:nvPicPr>
        <p:blipFill rotWithShape="1">
          <a:blip r:embed="rId3">
            <a:extLst>
              <a:ext uri="{28A0092B-C50C-407E-A947-70E740481C1C}">
                <a14:useLocalDpi xmlns:a14="http://schemas.microsoft.com/office/drawing/2010/main" val="0"/>
              </a:ext>
            </a:extLst>
          </a:blip>
          <a:srcRect t="25188" r="2285"/>
          <a:stretch/>
        </p:blipFill>
        <p:spPr bwMode="auto">
          <a:xfrm>
            <a:off x="1109304" y="931393"/>
            <a:ext cx="10089228" cy="551744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12148" y="1185863"/>
            <a:ext cx="9886384" cy="4893647"/>
          </a:xfrm>
          <a:prstGeom prst="rect">
            <a:avLst/>
          </a:prstGeom>
          <a:noFill/>
        </p:spPr>
        <p:txBody>
          <a:bodyPr wrap="square" rtlCol="0">
            <a:spAutoFit/>
          </a:bodyPr>
          <a:lstStyle/>
          <a:p>
            <a:pPr fontAlgn="base"/>
            <a:r>
              <a:rPr lang="en-US" sz="2400" b="1" dirty="0">
                <a:solidFill>
                  <a:schemeClr val="bg1"/>
                </a:solidFill>
              </a:rPr>
              <a:t>Gog and Magog are the prophetic names given in the scriptures to that combination of nations which will fight against the purposes of the Lord on two separate and future occasions:</a:t>
            </a:r>
          </a:p>
          <a:p>
            <a:pPr fontAlgn="base"/>
            <a:endParaRPr lang="en-US" sz="2400" b="1" dirty="0">
              <a:solidFill>
                <a:schemeClr val="bg1"/>
              </a:solidFill>
            </a:endParaRPr>
          </a:p>
          <a:p>
            <a:pPr marL="342900" indent="-342900" fontAlgn="base">
              <a:buAutoNum type="arabicPeriod"/>
            </a:pPr>
            <a:r>
              <a:rPr lang="en-US" sz="2400" b="1" dirty="0">
                <a:solidFill>
                  <a:schemeClr val="bg1"/>
                </a:solidFill>
              </a:rPr>
              <a:t>At the time of and incident to the second coming of the Lord and the ushering in of the millennial era; and</a:t>
            </a:r>
          </a:p>
          <a:p>
            <a:pPr fontAlgn="base"/>
            <a:endParaRPr lang="en-US" sz="2400" b="1" dirty="0">
              <a:solidFill>
                <a:schemeClr val="bg1"/>
              </a:solidFill>
            </a:endParaRPr>
          </a:p>
          <a:p>
            <a:pPr fontAlgn="base"/>
            <a:r>
              <a:rPr lang="en-US" sz="2400" b="1" dirty="0">
                <a:solidFill>
                  <a:schemeClr val="bg1"/>
                </a:solidFill>
              </a:rPr>
              <a:t>2. At the end of the Millennium, plus a little season, when the final overthrow of evil and the destruction of the wicked shall take place.</a:t>
            </a:r>
          </a:p>
          <a:p>
            <a:pPr fontAlgn="base"/>
            <a:endParaRPr lang="en-US" sz="2400" b="1" dirty="0">
              <a:solidFill>
                <a:schemeClr val="bg1"/>
              </a:solidFill>
            </a:endParaRPr>
          </a:p>
          <a:p>
            <a:pPr fontAlgn="base"/>
            <a:r>
              <a:rPr lang="en-US" sz="2400" b="1" dirty="0">
                <a:solidFill>
                  <a:schemeClr val="bg1"/>
                </a:solidFill>
              </a:rPr>
              <a:t>The Lord has not revealed who the nations are, but his prophets have described, in general terms, what they will do in the great battles that shall hereafter be fought.</a:t>
            </a:r>
          </a:p>
        </p:txBody>
      </p:sp>
    </p:spTree>
    <p:extLst>
      <p:ext uri="{BB962C8B-B14F-4D97-AF65-F5344CB8AC3E}">
        <p14:creationId xmlns:p14="http://schemas.microsoft.com/office/powerpoint/2010/main" val="3692529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95049" y="4090824"/>
            <a:ext cx="6283554" cy="2585323"/>
          </a:xfrm>
          <a:prstGeom prst="rect">
            <a:avLst/>
          </a:prstGeom>
          <a:noFill/>
        </p:spPr>
        <p:txBody>
          <a:bodyPr wrap="square" rtlCol="0">
            <a:spAutoFit/>
          </a:bodyPr>
          <a:lstStyle/>
          <a:p>
            <a:r>
              <a:rPr lang="en-US" dirty="0">
                <a:solidFill>
                  <a:schemeClr val="bg1"/>
                </a:solidFill>
              </a:rPr>
              <a:t>Ezekiel named Gog of the land of Magog, the prince of </a:t>
            </a:r>
            <a:r>
              <a:rPr lang="en-US" dirty="0" err="1">
                <a:solidFill>
                  <a:schemeClr val="bg1"/>
                </a:solidFill>
              </a:rPr>
              <a:t>Meshech</a:t>
            </a:r>
            <a:r>
              <a:rPr lang="en-US" dirty="0">
                <a:solidFill>
                  <a:schemeClr val="bg1"/>
                </a:solidFill>
              </a:rPr>
              <a:t> and Tubal, as the leader of the forces that would come against Israel (see Ezekiel 38:1–3).</a:t>
            </a:r>
          </a:p>
          <a:p>
            <a:endParaRPr lang="en-US" dirty="0">
              <a:solidFill>
                <a:schemeClr val="bg1"/>
              </a:solidFill>
            </a:endParaRPr>
          </a:p>
          <a:p>
            <a:r>
              <a:rPr lang="en-US" dirty="0">
                <a:solidFill>
                  <a:schemeClr val="bg1"/>
                </a:solidFill>
              </a:rPr>
              <a:t>Magog, </a:t>
            </a:r>
            <a:r>
              <a:rPr lang="en-US" dirty="0" err="1">
                <a:solidFill>
                  <a:schemeClr val="bg1"/>
                </a:solidFill>
              </a:rPr>
              <a:t>Meshech</a:t>
            </a:r>
            <a:r>
              <a:rPr lang="en-US" dirty="0">
                <a:solidFill>
                  <a:schemeClr val="bg1"/>
                </a:solidFill>
              </a:rPr>
              <a:t>, and Tubal were ancient peoples in the northern part of Asia Minor. </a:t>
            </a:r>
          </a:p>
          <a:p>
            <a:endParaRPr lang="en-US" i="1" dirty="0">
              <a:solidFill>
                <a:schemeClr val="bg1"/>
              </a:solidFill>
            </a:endParaRPr>
          </a:p>
          <a:p>
            <a:r>
              <a:rPr lang="en-US" i="1" dirty="0">
                <a:solidFill>
                  <a:schemeClr val="bg1"/>
                </a:solidFill>
              </a:rPr>
              <a:t>Gog</a:t>
            </a:r>
            <a:r>
              <a:rPr lang="en-US" dirty="0">
                <a:solidFill>
                  <a:schemeClr val="bg1"/>
                </a:solidFill>
              </a:rPr>
              <a:t> is a symbolic name for the leader or leaders of this great evil power that will arise in the last days.</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Gog and Magog</a:t>
            </a:r>
          </a:p>
        </p:txBody>
      </p:sp>
      <p:sp>
        <p:nvSpPr>
          <p:cNvPr id="2" name="Rectangle 1"/>
          <p:cNvSpPr/>
          <p:nvPr/>
        </p:nvSpPr>
        <p:spPr>
          <a:xfrm>
            <a:off x="137916" y="6448842"/>
            <a:ext cx="1942776" cy="369332"/>
          </a:xfrm>
          <a:prstGeom prst="rect">
            <a:avLst/>
          </a:prstGeom>
        </p:spPr>
        <p:txBody>
          <a:bodyPr wrap="none">
            <a:spAutoFit/>
          </a:bodyPr>
          <a:lstStyle/>
          <a:p>
            <a:r>
              <a:rPr lang="en-US" dirty="0">
                <a:solidFill>
                  <a:schemeClr val="bg1"/>
                </a:solidFill>
              </a:rPr>
              <a:t>Ezekiel 38:1–3; 2-6</a:t>
            </a:r>
            <a:endParaRPr lang="en-US" dirty="0"/>
          </a:p>
        </p:txBody>
      </p:sp>
      <p:sp>
        <p:nvSpPr>
          <p:cNvPr id="60" name="Rectangle 59"/>
          <p:cNvSpPr/>
          <p:nvPr/>
        </p:nvSpPr>
        <p:spPr>
          <a:xfrm>
            <a:off x="4807995" y="754505"/>
            <a:ext cx="2791790" cy="369332"/>
          </a:xfrm>
          <a:prstGeom prst="rect">
            <a:avLst/>
          </a:prstGeom>
        </p:spPr>
        <p:txBody>
          <a:bodyPr wrap="none">
            <a:spAutoFit/>
          </a:bodyPr>
          <a:lstStyle/>
          <a:p>
            <a:r>
              <a:rPr lang="en-US" dirty="0">
                <a:solidFill>
                  <a:schemeClr val="bg1"/>
                </a:solidFill>
              </a:rPr>
              <a:t>Participants in Armageddon</a:t>
            </a:r>
            <a:endParaRPr lang="en-US" dirty="0"/>
          </a:p>
        </p:txBody>
      </p:sp>
      <p:pic>
        <p:nvPicPr>
          <p:cNvPr id="1028" name="Picture 4" descr="http://www.veteranstoday.com/wp-content/uploads/2012/06/City-of-London-Guildhall-Statue-Mago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9315" y="1684672"/>
            <a:ext cx="2974365" cy="2226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media-cache-ak0.pinimg.com/236x/f0/7a/b7/f07ab724562e5b739879caa6e4b68a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92" y="1392018"/>
            <a:ext cx="2599553" cy="259955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1.wp.com/bibleprophecyfortoday.com/wp-content/uploads/2015/01/magog-map.jpg?resize=448%2C3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6860" y="1292709"/>
            <a:ext cx="3598279" cy="2714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27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animEffect transition="in" filter="fade">
                                      <p:cBhvr>
                                        <p:cTn id="9" dur="500"/>
                                        <p:tgtEl>
                                          <p:spTgt spid="1030"/>
                                        </p:tgtEl>
                                      </p:cBhvr>
                                    </p:animEffect>
                                  </p:childTnLst>
                                </p:cTn>
                              </p:par>
                              <p:par>
                                <p:cTn id="10" presetID="10" presetClass="entr" presetSubtype="0" fill="hold" nodeType="with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fade">
                                      <p:cBhvr>
                                        <p:cTn id="19" dur="500"/>
                                        <p:tgtEl>
                                          <p:spTgt spid="103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54223" y="745687"/>
            <a:ext cx="6283554" cy="646331"/>
          </a:xfrm>
          <a:prstGeom prst="rect">
            <a:avLst/>
          </a:prstGeom>
          <a:noFill/>
        </p:spPr>
        <p:txBody>
          <a:bodyPr wrap="square" rtlCol="0">
            <a:spAutoFit/>
          </a:bodyPr>
          <a:lstStyle/>
          <a:p>
            <a:pPr algn="ctr"/>
            <a:r>
              <a:rPr lang="en-US" dirty="0">
                <a:solidFill>
                  <a:schemeClr val="bg1"/>
                </a:solidFill>
              </a:rPr>
              <a:t>Ezekiel named Persia, Ethiopia, Libya, Gomer, and </a:t>
            </a:r>
            <a:r>
              <a:rPr lang="en-US" dirty="0" err="1">
                <a:solidFill>
                  <a:schemeClr val="bg1"/>
                </a:solidFill>
              </a:rPr>
              <a:t>Togarmah</a:t>
            </a:r>
            <a:r>
              <a:rPr lang="en-US" dirty="0">
                <a:solidFill>
                  <a:schemeClr val="bg1"/>
                </a:solidFill>
              </a:rPr>
              <a:t> as being in alliance with Gog</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Alliances With Gog</a:t>
            </a:r>
          </a:p>
        </p:txBody>
      </p:sp>
      <p:sp>
        <p:nvSpPr>
          <p:cNvPr id="2" name="Rectangle 1"/>
          <p:cNvSpPr/>
          <p:nvPr/>
        </p:nvSpPr>
        <p:spPr>
          <a:xfrm>
            <a:off x="137916" y="6448842"/>
            <a:ext cx="1477905" cy="369332"/>
          </a:xfrm>
          <a:prstGeom prst="rect">
            <a:avLst/>
          </a:prstGeom>
        </p:spPr>
        <p:txBody>
          <a:bodyPr wrap="none">
            <a:spAutoFit/>
          </a:bodyPr>
          <a:lstStyle/>
          <a:p>
            <a:r>
              <a:rPr lang="en-US" dirty="0">
                <a:solidFill>
                  <a:schemeClr val="bg1"/>
                </a:solidFill>
              </a:rPr>
              <a:t>Ezekiel 38:2-6</a:t>
            </a:r>
            <a:endParaRPr lang="en-US" dirty="0"/>
          </a:p>
        </p:txBody>
      </p:sp>
      <p:pic>
        <p:nvPicPr>
          <p:cNvPr id="4102" name="Picture 6" descr="https://midnightwatcher.files.wordpress.com/2011/05/israelislamworldmapcrop.gif?w=5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4223" y="1966912"/>
            <a:ext cx="7733579" cy="399026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6931937" y="1473096"/>
            <a:ext cx="2403944" cy="2298975"/>
            <a:chOff x="6931937" y="1473096"/>
            <a:chExt cx="2403944" cy="2298975"/>
          </a:xfrm>
        </p:grpSpPr>
        <p:sp>
          <p:nvSpPr>
            <p:cNvPr id="17" name="5-Point Star 16"/>
            <p:cNvSpPr/>
            <p:nvPr/>
          </p:nvSpPr>
          <p:spPr>
            <a:xfrm>
              <a:off x="6931937" y="3627216"/>
              <a:ext cx="153909" cy="14485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7008892" y="1842428"/>
              <a:ext cx="1836344" cy="178478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8592344" y="1473096"/>
              <a:ext cx="743537" cy="369332"/>
            </a:xfrm>
            <a:prstGeom prst="rect">
              <a:avLst/>
            </a:prstGeom>
          </p:spPr>
          <p:txBody>
            <a:bodyPr wrap="none">
              <a:spAutoFit/>
            </a:bodyPr>
            <a:lstStyle/>
            <a:p>
              <a:r>
                <a:rPr lang="en-US" dirty="0">
                  <a:solidFill>
                    <a:schemeClr val="bg1"/>
                  </a:solidFill>
                </a:rPr>
                <a:t>Persia</a:t>
              </a:r>
              <a:endParaRPr lang="en-US" dirty="0"/>
            </a:p>
          </p:txBody>
        </p:sp>
      </p:grpSp>
      <p:grpSp>
        <p:nvGrpSpPr>
          <p:cNvPr id="5" name="Group 4"/>
          <p:cNvGrpSpPr/>
          <p:nvPr/>
        </p:nvGrpSpPr>
        <p:grpSpPr>
          <a:xfrm>
            <a:off x="4042730" y="1389894"/>
            <a:ext cx="885179" cy="1282894"/>
            <a:chOff x="4042730" y="1389894"/>
            <a:chExt cx="885179" cy="1282894"/>
          </a:xfrm>
        </p:grpSpPr>
        <p:sp>
          <p:nvSpPr>
            <p:cNvPr id="14" name="5-Point Star 13"/>
            <p:cNvSpPr/>
            <p:nvPr/>
          </p:nvSpPr>
          <p:spPr>
            <a:xfrm>
              <a:off x="4600670" y="2527933"/>
              <a:ext cx="153909" cy="14485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042730" y="1389894"/>
              <a:ext cx="885179" cy="369332"/>
            </a:xfrm>
            <a:prstGeom prst="rect">
              <a:avLst/>
            </a:prstGeom>
          </p:spPr>
          <p:txBody>
            <a:bodyPr wrap="none">
              <a:spAutoFit/>
            </a:bodyPr>
            <a:lstStyle/>
            <a:p>
              <a:r>
                <a:rPr lang="en-US" dirty="0">
                  <a:solidFill>
                    <a:schemeClr val="bg1"/>
                  </a:solidFill>
                </a:rPr>
                <a:t>Gomer </a:t>
              </a:r>
              <a:endParaRPr lang="en-US" dirty="0"/>
            </a:p>
          </p:txBody>
        </p:sp>
        <p:cxnSp>
          <p:nvCxnSpPr>
            <p:cNvPr id="24" name="Straight Arrow Connector 23"/>
            <p:cNvCxnSpPr/>
            <p:nvPr/>
          </p:nvCxnSpPr>
          <p:spPr>
            <a:xfrm>
              <a:off x="4555218" y="1759226"/>
              <a:ext cx="122406" cy="76870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640309" y="4906979"/>
            <a:ext cx="2321600" cy="1442553"/>
            <a:chOff x="5640309" y="4906979"/>
            <a:chExt cx="2321600" cy="1442553"/>
          </a:xfrm>
        </p:grpSpPr>
        <p:sp>
          <p:nvSpPr>
            <p:cNvPr id="3" name="5-Point Star 2"/>
            <p:cNvSpPr/>
            <p:nvPr/>
          </p:nvSpPr>
          <p:spPr>
            <a:xfrm>
              <a:off x="5640309" y="4906979"/>
              <a:ext cx="153909" cy="14485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H="1" flipV="1">
              <a:off x="6320074" y="5094181"/>
              <a:ext cx="611863" cy="114129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008891" y="5980200"/>
              <a:ext cx="953018" cy="369332"/>
            </a:xfrm>
            <a:prstGeom prst="rect">
              <a:avLst/>
            </a:prstGeom>
          </p:spPr>
          <p:txBody>
            <a:bodyPr wrap="none">
              <a:spAutoFit/>
            </a:bodyPr>
            <a:lstStyle/>
            <a:p>
              <a:r>
                <a:rPr lang="en-US" dirty="0">
                  <a:solidFill>
                    <a:schemeClr val="bg1"/>
                  </a:solidFill>
                </a:rPr>
                <a:t>Ethiopia</a:t>
              </a:r>
              <a:endParaRPr lang="en-US" dirty="0"/>
            </a:p>
          </p:txBody>
        </p:sp>
      </p:grpSp>
      <p:grpSp>
        <p:nvGrpSpPr>
          <p:cNvPr id="8" name="Group 7"/>
          <p:cNvGrpSpPr/>
          <p:nvPr/>
        </p:nvGrpSpPr>
        <p:grpSpPr>
          <a:xfrm>
            <a:off x="1105343" y="2936239"/>
            <a:ext cx="3726191" cy="835832"/>
            <a:chOff x="1105343" y="2936239"/>
            <a:chExt cx="3726191" cy="835832"/>
          </a:xfrm>
        </p:grpSpPr>
        <p:sp>
          <p:nvSpPr>
            <p:cNvPr id="16" name="5-Point Star 15"/>
            <p:cNvSpPr/>
            <p:nvPr/>
          </p:nvSpPr>
          <p:spPr>
            <a:xfrm>
              <a:off x="4677625" y="3627216"/>
              <a:ext cx="153909" cy="14485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1697159" y="3247682"/>
              <a:ext cx="2919262" cy="5233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105343" y="2936239"/>
              <a:ext cx="620683" cy="369332"/>
            </a:xfrm>
            <a:prstGeom prst="rect">
              <a:avLst/>
            </a:prstGeom>
          </p:spPr>
          <p:txBody>
            <a:bodyPr wrap="none">
              <a:spAutoFit/>
            </a:bodyPr>
            <a:lstStyle/>
            <a:p>
              <a:r>
                <a:rPr lang="en-US" dirty="0" err="1">
                  <a:solidFill>
                    <a:schemeClr val="bg1"/>
                  </a:solidFill>
                </a:rPr>
                <a:t>Libia</a:t>
              </a:r>
              <a:endParaRPr lang="en-US" dirty="0"/>
            </a:p>
          </p:txBody>
        </p:sp>
      </p:grpSp>
      <p:grpSp>
        <p:nvGrpSpPr>
          <p:cNvPr id="9" name="Group 8"/>
          <p:cNvGrpSpPr/>
          <p:nvPr/>
        </p:nvGrpSpPr>
        <p:grpSpPr>
          <a:xfrm>
            <a:off x="6397783" y="1499075"/>
            <a:ext cx="1604182" cy="1785069"/>
            <a:chOff x="6397783" y="1499075"/>
            <a:chExt cx="1604182" cy="1785069"/>
          </a:xfrm>
        </p:grpSpPr>
        <p:sp>
          <p:nvSpPr>
            <p:cNvPr id="15" name="5-Point Star 14"/>
            <p:cNvSpPr/>
            <p:nvPr/>
          </p:nvSpPr>
          <p:spPr>
            <a:xfrm>
              <a:off x="6397783" y="3139289"/>
              <a:ext cx="153909" cy="144855"/>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6838633" y="1499075"/>
              <a:ext cx="1163332" cy="369332"/>
            </a:xfrm>
            <a:prstGeom prst="rect">
              <a:avLst/>
            </a:prstGeom>
          </p:spPr>
          <p:txBody>
            <a:bodyPr wrap="none">
              <a:spAutoFit/>
            </a:bodyPr>
            <a:lstStyle/>
            <a:p>
              <a:r>
                <a:rPr lang="en-US" dirty="0" err="1">
                  <a:solidFill>
                    <a:schemeClr val="bg1"/>
                  </a:solidFill>
                </a:rPr>
                <a:t>Togarmah</a:t>
              </a:r>
              <a:r>
                <a:rPr lang="en-US" dirty="0">
                  <a:solidFill>
                    <a:schemeClr val="bg1"/>
                  </a:solidFill>
                </a:rPr>
                <a:t> </a:t>
              </a:r>
              <a:endParaRPr lang="en-US" dirty="0"/>
            </a:p>
          </p:txBody>
        </p:sp>
        <p:cxnSp>
          <p:nvCxnSpPr>
            <p:cNvPr id="36" name="Straight Arrow Connector 35"/>
            <p:cNvCxnSpPr/>
            <p:nvPr/>
          </p:nvCxnSpPr>
          <p:spPr>
            <a:xfrm flipH="1">
              <a:off x="6566734" y="1842428"/>
              <a:ext cx="867764" cy="12784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Rectangle 25"/>
          <p:cNvSpPr/>
          <p:nvPr/>
        </p:nvSpPr>
        <p:spPr>
          <a:xfrm>
            <a:off x="284961" y="3931917"/>
            <a:ext cx="2592308" cy="2031325"/>
          </a:xfrm>
          <a:prstGeom prst="rect">
            <a:avLst/>
          </a:prstGeom>
        </p:spPr>
        <p:txBody>
          <a:bodyPr wrap="square">
            <a:spAutoFit/>
          </a:bodyPr>
          <a:lstStyle/>
          <a:p>
            <a:r>
              <a:rPr lang="en-US" b="0" i="0" dirty="0">
                <a:solidFill>
                  <a:schemeClr val="bg1"/>
                </a:solidFill>
                <a:effectLst/>
                <a:latin typeface="Calibri" panose="020F0502020204030204" pitchFamily="34" charset="0"/>
              </a:rPr>
              <a:t>These designations refer to general areas of the ancient world, so a list of modern nations fighting in Armageddon cannot be compiled from these sources. </a:t>
            </a:r>
            <a:endParaRPr lang="en-US" dirty="0">
              <a:solidFill>
                <a:schemeClr val="bg1"/>
              </a:solidFill>
            </a:endParaRPr>
          </a:p>
        </p:txBody>
      </p:sp>
      <p:sp>
        <p:nvSpPr>
          <p:cNvPr id="28" name="Rectangle 27"/>
          <p:cNvSpPr/>
          <p:nvPr/>
        </p:nvSpPr>
        <p:spPr>
          <a:xfrm>
            <a:off x="8228277" y="5348465"/>
            <a:ext cx="3422210" cy="1384995"/>
          </a:xfrm>
          <a:prstGeom prst="rect">
            <a:avLst/>
          </a:prstGeom>
          <a:solidFill>
            <a:srgbClr val="0070C0"/>
          </a:solidFill>
        </p:spPr>
        <p:txBody>
          <a:bodyPr wrap="square">
            <a:spAutoFit/>
          </a:bodyPr>
          <a:lstStyle/>
          <a:p>
            <a:r>
              <a:rPr lang="en-US" sz="1200" b="0" i="0" dirty="0">
                <a:solidFill>
                  <a:schemeClr val="bg1"/>
                </a:solidFill>
                <a:effectLst/>
                <a:latin typeface="Calibri" panose="020F0502020204030204" pitchFamily="34" charset="0"/>
              </a:rPr>
              <a:t>Elder Bruce R. McConkie said: “The prophecies do not name the modern nations which will be fighting for and against Israel, but the designation Gog and Magog is given to the combination of nations which are seeking to overthrow and destroy the remnant of the Lord’s chosen seed.” (</a:t>
            </a:r>
            <a:r>
              <a:rPr lang="en-US" sz="1200" b="0" i="1" dirty="0">
                <a:solidFill>
                  <a:schemeClr val="bg1"/>
                </a:solidFill>
                <a:effectLst/>
                <a:latin typeface="Calibri" panose="020F0502020204030204" pitchFamily="34" charset="0"/>
              </a:rPr>
              <a:t>Mormon Doctrine,</a:t>
            </a:r>
            <a:r>
              <a:rPr lang="en-US" sz="1200" b="0" i="0" dirty="0">
                <a:solidFill>
                  <a:schemeClr val="bg1"/>
                </a:solidFill>
                <a:effectLst/>
                <a:latin typeface="Calibri" panose="020F0502020204030204" pitchFamily="34" charset="0"/>
              </a:rPr>
              <a:t> p. 298.)</a:t>
            </a:r>
            <a:endParaRPr lang="en-US" sz="1200" dirty="0">
              <a:solidFill>
                <a:schemeClr val="bg1"/>
              </a:solidFill>
            </a:endParaRPr>
          </a:p>
        </p:txBody>
      </p:sp>
    </p:spTree>
    <p:extLst>
      <p:ext uri="{BB962C8B-B14F-4D97-AF65-F5344CB8AC3E}">
        <p14:creationId xmlns:p14="http://schemas.microsoft.com/office/powerpoint/2010/main" val="200972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4790" y="1199823"/>
            <a:ext cx="5142371" cy="1384995"/>
          </a:xfrm>
          <a:prstGeom prst="rect">
            <a:avLst/>
          </a:prstGeom>
          <a:noFill/>
        </p:spPr>
        <p:txBody>
          <a:bodyPr wrap="square" rtlCol="0">
            <a:spAutoFit/>
          </a:bodyPr>
          <a:lstStyle/>
          <a:p>
            <a:pPr fontAlgn="base"/>
            <a:r>
              <a:rPr lang="en-US" sz="2800" dirty="0">
                <a:solidFill>
                  <a:schemeClr val="bg1"/>
                </a:solidFill>
              </a:rPr>
              <a:t>The prophets agreed that all nations should be joined in this alliance in one way or another.</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Alliances</a:t>
            </a:r>
          </a:p>
        </p:txBody>
      </p:sp>
      <p:sp>
        <p:nvSpPr>
          <p:cNvPr id="2" name="Rectangle 1"/>
          <p:cNvSpPr/>
          <p:nvPr/>
        </p:nvSpPr>
        <p:spPr>
          <a:xfrm>
            <a:off x="137916" y="6448842"/>
            <a:ext cx="6852773" cy="369332"/>
          </a:xfrm>
          <a:prstGeom prst="rect">
            <a:avLst/>
          </a:prstGeom>
        </p:spPr>
        <p:txBody>
          <a:bodyPr wrap="none">
            <a:spAutoFit/>
          </a:bodyPr>
          <a:lstStyle/>
          <a:p>
            <a:r>
              <a:rPr lang="en-US" dirty="0">
                <a:solidFill>
                  <a:schemeClr val="bg1"/>
                </a:solidFill>
              </a:rPr>
              <a:t>Ezekiel 38:8; Jeremiah 25:26; Joel 3:1; Zechariah 14:2; Revelation 16:14</a:t>
            </a:r>
            <a:endParaRPr lang="en-US" dirty="0"/>
          </a:p>
        </p:txBody>
      </p:sp>
      <p:pic>
        <p:nvPicPr>
          <p:cNvPr id="10244" name="Picture 4" descr="http://www.paaianexgen.org/wp-content/uploads/2015/04/fla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397" y="1892320"/>
            <a:ext cx="5961119" cy="3696173"/>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http://teamassignment.com/images/Many-Hands-Shaking_bmp_737_90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6904" y="2584818"/>
            <a:ext cx="2891476" cy="356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685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33511" y="1270856"/>
            <a:ext cx="5142371" cy="3416320"/>
          </a:xfrm>
          <a:prstGeom prst="rect">
            <a:avLst/>
          </a:prstGeom>
          <a:noFill/>
        </p:spPr>
        <p:txBody>
          <a:bodyPr wrap="square" rtlCol="0">
            <a:spAutoFit/>
          </a:bodyPr>
          <a:lstStyle/>
          <a:p>
            <a:pPr fontAlgn="base"/>
            <a:r>
              <a:rPr lang="en-US" sz="2400" dirty="0">
                <a:solidFill>
                  <a:schemeClr val="bg1"/>
                </a:solidFill>
              </a:rPr>
              <a:t>“Clothed with all sorts of </a:t>
            </a:r>
            <a:r>
              <a:rPr lang="en-US" sz="2400" dirty="0" err="1">
                <a:solidFill>
                  <a:schemeClr val="bg1"/>
                </a:solidFill>
              </a:rPr>
              <a:t>armour</a:t>
            </a:r>
            <a:r>
              <a:rPr lang="en-US" sz="2400" dirty="0">
                <a:solidFill>
                  <a:schemeClr val="bg1"/>
                </a:solidFill>
              </a:rPr>
              <a:t>, even a great company with bucklers and shields, all of them handling swords”  and as coming like “a storm” and “a cloud to cover the land”, having “many people” with him, “all of them riding upon horses [a symbol of power in war], a great company, and a mighty army.”</a:t>
            </a: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Ezekiel’s Army of Armageddon</a:t>
            </a:r>
          </a:p>
        </p:txBody>
      </p:sp>
      <p:sp>
        <p:nvSpPr>
          <p:cNvPr id="2" name="Rectangle 1"/>
          <p:cNvSpPr/>
          <p:nvPr/>
        </p:nvSpPr>
        <p:spPr>
          <a:xfrm>
            <a:off x="137916" y="6448842"/>
            <a:ext cx="1290353" cy="369332"/>
          </a:xfrm>
          <a:prstGeom prst="rect">
            <a:avLst/>
          </a:prstGeom>
        </p:spPr>
        <p:txBody>
          <a:bodyPr wrap="none">
            <a:spAutoFit/>
          </a:bodyPr>
          <a:lstStyle/>
          <a:p>
            <a:r>
              <a:rPr lang="en-US" dirty="0">
                <a:solidFill>
                  <a:schemeClr val="bg1"/>
                </a:solidFill>
              </a:rPr>
              <a:t>Ezekiel 38:4</a:t>
            </a:r>
            <a:endParaRPr lang="en-US" dirty="0"/>
          </a:p>
        </p:txBody>
      </p:sp>
      <p:pic>
        <p:nvPicPr>
          <p:cNvPr id="9" name="Picture 2" descr="http://1.bp.blogspot.com/-1CzOCdQyg9c/Tw5yISNif8I/AAAAAAAAAG8/uSuU6d1ikhw/s1600/spiritual+armor.jpg"/>
          <p:cNvPicPr>
            <a:picLocks noChangeAspect="1" noChangeArrowheads="1"/>
          </p:cNvPicPr>
          <p:nvPr/>
        </p:nvPicPr>
        <p:blipFill rotWithShape="1">
          <a:blip r:embed="rId3">
            <a:extLst>
              <a:ext uri="{28A0092B-C50C-407E-A947-70E740481C1C}">
                <a14:useLocalDpi xmlns:a14="http://schemas.microsoft.com/office/drawing/2010/main" val="0"/>
              </a:ext>
            </a:extLst>
          </a:blip>
          <a:srcRect t="11830" r="1336" b="19597"/>
          <a:stretch/>
        </p:blipFill>
        <p:spPr bwMode="auto">
          <a:xfrm>
            <a:off x="310237" y="1153311"/>
            <a:ext cx="5676179" cy="32592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EN WAS THE GREAT TRIBULATION And WHEN would these things happen? In the Olivet Discourse, we find several clear time restrictions:  1. At least seven times Jesus restricts the events to those to whom He is speaking, by such phrases as “When YOU see. . . .” Consider: Matthew 24:6, 9, 15, 33, 34, 44; Luke 21:20. 2. For further emphasis, Jesus said, “For THIS IS THE TIME of punishment in fulfillment of all that has been written.” (Luke 21:22):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797" y="4499907"/>
            <a:ext cx="2143125"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932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Joel’s Army of Armageddon</a:t>
            </a:r>
          </a:p>
        </p:txBody>
      </p:sp>
      <p:sp>
        <p:nvSpPr>
          <p:cNvPr id="2" name="Rectangle 1"/>
          <p:cNvSpPr/>
          <p:nvPr/>
        </p:nvSpPr>
        <p:spPr>
          <a:xfrm>
            <a:off x="137916" y="6448842"/>
            <a:ext cx="1085554" cy="369332"/>
          </a:xfrm>
          <a:prstGeom prst="rect">
            <a:avLst/>
          </a:prstGeom>
        </p:spPr>
        <p:txBody>
          <a:bodyPr wrap="none">
            <a:spAutoFit/>
          </a:bodyPr>
          <a:lstStyle/>
          <a:p>
            <a:r>
              <a:rPr lang="en-US" dirty="0">
                <a:solidFill>
                  <a:schemeClr val="bg1"/>
                </a:solidFill>
              </a:rPr>
              <a:t>Joel 2:2-9</a:t>
            </a:r>
            <a:endParaRPr lang="en-US" dirty="0"/>
          </a:p>
        </p:txBody>
      </p:sp>
      <p:sp>
        <p:nvSpPr>
          <p:cNvPr id="5" name="Rectangle 4"/>
          <p:cNvSpPr/>
          <p:nvPr/>
        </p:nvSpPr>
        <p:spPr>
          <a:xfrm>
            <a:off x="654857" y="1644587"/>
            <a:ext cx="6096000" cy="2862322"/>
          </a:xfrm>
          <a:prstGeom prst="rect">
            <a:avLst/>
          </a:prstGeom>
        </p:spPr>
        <p:txBody>
          <a:bodyPr>
            <a:spAutoFit/>
          </a:bodyPr>
          <a:lstStyle/>
          <a:p>
            <a:r>
              <a:rPr lang="en-US" b="0" i="0" dirty="0">
                <a:solidFill>
                  <a:schemeClr val="bg1"/>
                </a:solidFill>
                <a:effectLst/>
                <a:latin typeface="Calibri" panose="020F0502020204030204" pitchFamily="34" charset="0"/>
              </a:rPr>
              <a:t>Joel stated that the army would be the greatest army in the history of the world up to that point.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He described it as being like a “fire” that devours the land, leaving what had looked like the “garden of Eden” before their coming as “a desolate wilderness”.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Joel also said that the army would be highly disciplined in warfare and virtually invincible: “When they fall upon the sword, they shall not be wounded”.</a:t>
            </a:r>
            <a:endParaRPr lang="en-US" dirty="0">
              <a:solidFill>
                <a:schemeClr val="bg1"/>
              </a:solidFill>
            </a:endParaRPr>
          </a:p>
        </p:txBody>
      </p:sp>
      <p:pic>
        <p:nvPicPr>
          <p:cNvPr id="2050" name="Picture 2" descr="http://i.telegraph.co.uk/multimedia/archive/01399/santaBarbaraFire1_1399675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857" y="867397"/>
            <a:ext cx="5221575" cy="326916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ahaiteachings.org/wp-content/uploads/2013/06/Armageddon-3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536" y="4394809"/>
            <a:ext cx="5552478" cy="233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81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Daniel’s Army of Armageddon</a:t>
            </a:r>
          </a:p>
        </p:txBody>
      </p:sp>
      <p:sp>
        <p:nvSpPr>
          <p:cNvPr id="2" name="Rectangle 1"/>
          <p:cNvSpPr/>
          <p:nvPr/>
        </p:nvSpPr>
        <p:spPr>
          <a:xfrm>
            <a:off x="137916" y="6448842"/>
            <a:ext cx="1372492" cy="369332"/>
          </a:xfrm>
          <a:prstGeom prst="rect">
            <a:avLst/>
          </a:prstGeom>
        </p:spPr>
        <p:txBody>
          <a:bodyPr wrap="none">
            <a:spAutoFit/>
          </a:bodyPr>
          <a:lstStyle/>
          <a:p>
            <a:r>
              <a:rPr lang="en-US" dirty="0">
                <a:solidFill>
                  <a:schemeClr val="bg1"/>
                </a:solidFill>
              </a:rPr>
              <a:t>Daniel 11-12</a:t>
            </a:r>
            <a:endParaRPr lang="en-US" dirty="0"/>
          </a:p>
        </p:txBody>
      </p:sp>
      <p:sp>
        <p:nvSpPr>
          <p:cNvPr id="3" name="Rectangle 2"/>
          <p:cNvSpPr/>
          <p:nvPr/>
        </p:nvSpPr>
        <p:spPr>
          <a:xfrm>
            <a:off x="470776" y="1512425"/>
            <a:ext cx="4218919" cy="3139321"/>
          </a:xfrm>
          <a:prstGeom prst="rect">
            <a:avLst/>
          </a:prstGeom>
        </p:spPr>
        <p:txBody>
          <a:bodyPr wrap="square">
            <a:spAutoFit/>
          </a:bodyPr>
          <a:lstStyle/>
          <a:p>
            <a:r>
              <a:rPr lang="en-US" dirty="0">
                <a:solidFill>
                  <a:schemeClr val="bg1"/>
                </a:solidFill>
              </a:rPr>
              <a:t>Daniel described the “king of the north” as coming with a “great army” which others have no “strength to withstand” and as coming “like a whirlwind, with chariots, and with horsemen, and with many ships; and he shall enter into the countries, and shall overflow and pass over”. </a:t>
            </a:r>
          </a:p>
          <a:p>
            <a:endParaRPr lang="en-US" dirty="0">
              <a:solidFill>
                <a:schemeClr val="bg1"/>
              </a:solidFill>
            </a:endParaRPr>
          </a:p>
          <a:p>
            <a:r>
              <a:rPr lang="en-US" dirty="0">
                <a:solidFill>
                  <a:schemeClr val="bg1"/>
                </a:solidFill>
              </a:rPr>
              <a:t>Elder Joseph Fielding Smith specifically identified Daniel as referring to the last days (see </a:t>
            </a:r>
            <a:r>
              <a:rPr lang="en-US" i="1" dirty="0">
                <a:solidFill>
                  <a:schemeClr val="bg1"/>
                </a:solidFill>
              </a:rPr>
              <a:t>Signs of the Times,</a:t>
            </a:r>
            <a:r>
              <a:rPr lang="en-US" dirty="0">
                <a:solidFill>
                  <a:schemeClr val="bg1"/>
                </a:solidFill>
              </a:rPr>
              <a:t> p. 156).</a:t>
            </a:r>
          </a:p>
        </p:txBody>
      </p:sp>
      <p:pic>
        <p:nvPicPr>
          <p:cNvPr id="3080" name="Picture 8" descr="http://revelationrevolution.org/wp-content/uploads/2013/09/maccabean-army-in-sk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4540" y="1625522"/>
            <a:ext cx="5401386" cy="3779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44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ytimg.com/vi/gKIFk8BJsDc/maxresdefault.jpg"/>
          <p:cNvPicPr>
            <a:picLocks noChangeAspect="1" noChangeArrowheads="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Trebuchet MS" panose="020B0603020202020204" pitchFamily="34" charset="0"/>
              </a:rPr>
              <a:t>John the Revelator’s Army of Armageddon</a:t>
            </a:r>
          </a:p>
        </p:txBody>
      </p:sp>
      <p:sp>
        <p:nvSpPr>
          <p:cNvPr id="2" name="Rectangle 1"/>
          <p:cNvSpPr/>
          <p:nvPr/>
        </p:nvSpPr>
        <p:spPr>
          <a:xfrm>
            <a:off x="137916" y="6448842"/>
            <a:ext cx="1709186" cy="369332"/>
          </a:xfrm>
          <a:prstGeom prst="rect">
            <a:avLst/>
          </a:prstGeom>
        </p:spPr>
        <p:txBody>
          <a:bodyPr wrap="none">
            <a:spAutoFit/>
          </a:bodyPr>
          <a:lstStyle/>
          <a:p>
            <a:r>
              <a:rPr lang="en-US" dirty="0">
                <a:solidFill>
                  <a:schemeClr val="bg1"/>
                </a:solidFill>
              </a:rPr>
              <a:t>Revelation 9:8-9</a:t>
            </a:r>
            <a:endParaRPr lang="en-US" dirty="0"/>
          </a:p>
        </p:txBody>
      </p:sp>
      <p:sp>
        <p:nvSpPr>
          <p:cNvPr id="7" name="Rectangle 6"/>
          <p:cNvSpPr/>
          <p:nvPr/>
        </p:nvSpPr>
        <p:spPr>
          <a:xfrm>
            <a:off x="567350" y="1852201"/>
            <a:ext cx="6096000" cy="2862322"/>
          </a:xfrm>
          <a:prstGeom prst="rect">
            <a:avLst/>
          </a:prstGeom>
        </p:spPr>
        <p:txBody>
          <a:bodyPr>
            <a:spAutoFit/>
          </a:bodyPr>
          <a:lstStyle/>
          <a:p>
            <a:r>
              <a:rPr lang="en-US" b="0" i="0" dirty="0">
                <a:solidFill>
                  <a:schemeClr val="bg1"/>
                </a:solidFill>
                <a:effectLst/>
                <a:latin typeface="Calibri" panose="020F0502020204030204" pitchFamily="34" charset="0"/>
              </a:rPr>
              <a:t>John the Revelator used the imagery of a cloud of locusts (vast numbers that bring great devastation) and described the army as having the “teeth of lions,” “breastplates of iron,” and “wings” that sounded like the “sound of chariots of many horses running to battle”.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army was numbered “two hundred thousand </a:t>
            </a:r>
            <a:r>
              <a:rPr lang="en-US" b="0" i="0" dirty="0" err="1">
                <a:solidFill>
                  <a:schemeClr val="bg1"/>
                </a:solidFill>
                <a:effectLst/>
                <a:latin typeface="Calibri" panose="020F0502020204030204" pitchFamily="34" charset="0"/>
              </a:rPr>
              <a:t>thousand</a:t>
            </a:r>
            <a:r>
              <a:rPr lang="en-US" b="0" i="0" dirty="0">
                <a:solidFill>
                  <a:schemeClr val="bg1"/>
                </a:solidFill>
                <a:effectLst/>
                <a:latin typeface="Calibri" panose="020F0502020204030204" pitchFamily="34" charset="0"/>
              </a:rPr>
              <a:t>”, having “breastplates of fire, and of jacinth, and brimstone” and with “fire and smoke and brimstone” issuing “out of their mouths”. </a:t>
            </a:r>
            <a:endParaRPr lang="en-US" dirty="0">
              <a:solidFill>
                <a:schemeClr val="bg1"/>
              </a:solidFill>
            </a:endParaRPr>
          </a:p>
        </p:txBody>
      </p:sp>
      <p:pic>
        <p:nvPicPr>
          <p:cNvPr id="4098" name="Picture 2" descr="http://stpetersarlington.org/wp-content/uploads/2012/07/flat550x550075f-e13423838369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350" y="1033211"/>
            <a:ext cx="5450145" cy="444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460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2774</Words>
  <Application>Microsoft Office PowerPoint</Application>
  <PresentationFormat>Widescreen</PresentationFormat>
  <Paragraphs>154</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Calibri Light</vt:lpstr>
      <vt:lpstr>Calibri</vt:lpstr>
      <vt:lpstr>Arial</vt:lpstr>
      <vt:lpstr>Abadi</vt:lpstr>
      <vt:lpstr>Trebuchet MS</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26</cp:revision>
  <dcterms:created xsi:type="dcterms:W3CDTF">2016-04-17T02:21:09Z</dcterms:created>
  <dcterms:modified xsi:type="dcterms:W3CDTF">2020-11-17T00:09:48Z</dcterms:modified>
</cp:coreProperties>
</file>