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0" r:id="rId4"/>
    <p:sldId id="262" r:id="rId5"/>
    <p:sldId id="274" r:id="rId6"/>
    <p:sldId id="264" r:id="rId7"/>
    <p:sldId id="266" r:id="rId8"/>
    <p:sldId id="261" r:id="rId9"/>
    <p:sldId id="267" r:id="rId10"/>
    <p:sldId id="268" r:id="rId11"/>
    <p:sldId id="263" r:id="rId12"/>
    <p:sldId id="270" r:id="rId13"/>
    <p:sldId id="273" r:id="rId14"/>
    <p:sldId id="271" r:id="rId15"/>
    <p:sldId id="272" r:id="rId16"/>
    <p:sldId id="257" r:id="rId17"/>
    <p:sldId id="259" r:id="rId18"/>
  </p:sldIdLst>
  <p:sldSz cx="12192000" cy="6858000"/>
  <p:notesSz cx="6858000" cy="9144000"/>
  <p:embeddedFontLst>
    <p:embeddedFont>
      <p:font typeface="Abadi" panose="020B0604020104020204" pitchFamily="34" charset="0"/>
      <p:regular r:id="rId19"/>
    </p:embeddedFont>
    <p:embeddedFont>
      <p:font typeface="Bradley Hand ITC" panose="03070402050302030203" pitchFamily="66" charset="0"/>
      <p:regular r:id="rId20"/>
    </p:embeddedFont>
    <p:embeddedFont>
      <p:font typeface="Calibri" panose="020F0502020204030204" pitchFamily="34" charset="0"/>
      <p:regular r:id="rId21"/>
      <p:bold r:id="rId22"/>
      <p:italic r:id="rId23"/>
      <p:boldItalic r:id="rId24"/>
    </p:embeddedFont>
    <p:embeddedFont>
      <p:font typeface="Candara" panose="020E0502030303020204" pitchFamily="34" charset="0"/>
      <p:regular r:id="rId25"/>
      <p:bold r:id="rId26"/>
      <p:italic r:id="rId27"/>
      <p:boldItalic r:id="rId28"/>
    </p:embeddedFont>
    <p:embeddedFont>
      <p:font typeface="Palatino" pitchFamily="2"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EB4E324-5D5E-4AE9-99BB-90091AE4E25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0A40E-6AA0-4C28-B873-8E21A6B4891D}" type="slidenum">
              <a:rPr lang="en-US" smtClean="0"/>
              <a:t>‹#›</a:t>
            </a:fld>
            <a:endParaRPr lang="en-US"/>
          </a:p>
        </p:txBody>
      </p:sp>
    </p:spTree>
    <p:extLst>
      <p:ext uri="{BB962C8B-B14F-4D97-AF65-F5344CB8AC3E}">
        <p14:creationId xmlns:p14="http://schemas.microsoft.com/office/powerpoint/2010/main" val="4070266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B4E324-5D5E-4AE9-99BB-90091AE4E25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0A40E-6AA0-4C28-B873-8E21A6B4891D}" type="slidenum">
              <a:rPr lang="en-US" smtClean="0"/>
              <a:t>‹#›</a:t>
            </a:fld>
            <a:endParaRPr lang="en-US"/>
          </a:p>
        </p:txBody>
      </p:sp>
    </p:spTree>
    <p:extLst>
      <p:ext uri="{BB962C8B-B14F-4D97-AF65-F5344CB8AC3E}">
        <p14:creationId xmlns:p14="http://schemas.microsoft.com/office/powerpoint/2010/main" val="1605356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B4E324-5D5E-4AE9-99BB-90091AE4E25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0A40E-6AA0-4C28-B873-8E21A6B4891D}" type="slidenum">
              <a:rPr lang="en-US" smtClean="0"/>
              <a:t>‹#›</a:t>
            </a:fld>
            <a:endParaRPr lang="en-US"/>
          </a:p>
        </p:txBody>
      </p:sp>
    </p:spTree>
    <p:extLst>
      <p:ext uri="{BB962C8B-B14F-4D97-AF65-F5344CB8AC3E}">
        <p14:creationId xmlns:p14="http://schemas.microsoft.com/office/powerpoint/2010/main" val="1280525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B4E324-5D5E-4AE9-99BB-90091AE4E25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0A40E-6AA0-4C28-B873-8E21A6B4891D}" type="slidenum">
              <a:rPr lang="en-US" smtClean="0"/>
              <a:t>‹#›</a:t>
            </a:fld>
            <a:endParaRPr lang="en-US"/>
          </a:p>
        </p:txBody>
      </p:sp>
    </p:spTree>
    <p:extLst>
      <p:ext uri="{BB962C8B-B14F-4D97-AF65-F5344CB8AC3E}">
        <p14:creationId xmlns:p14="http://schemas.microsoft.com/office/powerpoint/2010/main" val="1081381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B4E324-5D5E-4AE9-99BB-90091AE4E25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0A40E-6AA0-4C28-B873-8E21A6B4891D}" type="slidenum">
              <a:rPr lang="en-US" smtClean="0"/>
              <a:t>‹#›</a:t>
            </a:fld>
            <a:endParaRPr lang="en-US"/>
          </a:p>
        </p:txBody>
      </p:sp>
    </p:spTree>
    <p:extLst>
      <p:ext uri="{BB962C8B-B14F-4D97-AF65-F5344CB8AC3E}">
        <p14:creationId xmlns:p14="http://schemas.microsoft.com/office/powerpoint/2010/main" val="88066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B4E324-5D5E-4AE9-99BB-90091AE4E255}"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0A40E-6AA0-4C28-B873-8E21A6B4891D}" type="slidenum">
              <a:rPr lang="en-US" smtClean="0"/>
              <a:t>‹#›</a:t>
            </a:fld>
            <a:endParaRPr lang="en-US"/>
          </a:p>
        </p:txBody>
      </p:sp>
    </p:spTree>
    <p:extLst>
      <p:ext uri="{BB962C8B-B14F-4D97-AF65-F5344CB8AC3E}">
        <p14:creationId xmlns:p14="http://schemas.microsoft.com/office/powerpoint/2010/main" val="2080300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B4E324-5D5E-4AE9-99BB-90091AE4E255}"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0A40E-6AA0-4C28-B873-8E21A6B4891D}" type="slidenum">
              <a:rPr lang="en-US" smtClean="0"/>
              <a:t>‹#›</a:t>
            </a:fld>
            <a:endParaRPr lang="en-US"/>
          </a:p>
        </p:txBody>
      </p:sp>
    </p:spTree>
    <p:extLst>
      <p:ext uri="{BB962C8B-B14F-4D97-AF65-F5344CB8AC3E}">
        <p14:creationId xmlns:p14="http://schemas.microsoft.com/office/powerpoint/2010/main" val="2907285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B4E324-5D5E-4AE9-99BB-90091AE4E255}"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0A40E-6AA0-4C28-B873-8E21A6B4891D}" type="slidenum">
              <a:rPr lang="en-US" smtClean="0"/>
              <a:t>‹#›</a:t>
            </a:fld>
            <a:endParaRPr lang="en-US"/>
          </a:p>
        </p:txBody>
      </p:sp>
    </p:spTree>
    <p:extLst>
      <p:ext uri="{BB962C8B-B14F-4D97-AF65-F5344CB8AC3E}">
        <p14:creationId xmlns:p14="http://schemas.microsoft.com/office/powerpoint/2010/main" val="117881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4E324-5D5E-4AE9-99BB-90091AE4E255}"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0A40E-6AA0-4C28-B873-8E21A6B4891D}" type="slidenum">
              <a:rPr lang="en-US" smtClean="0"/>
              <a:t>‹#›</a:t>
            </a:fld>
            <a:endParaRPr lang="en-US"/>
          </a:p>
        </p:txBody>
      </p:sp>
    </p:spTree>
    <p:extLst>
      <p:ext uri="{BB962C8B-B14F-4D97-AF65-F5344CB8AC3E}">
        <p14:creationId xmlns:p14="http://schemas.microsoft.com/office/powerpoint/2010/main" val="1362717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B4E324-5D5E-4AE9-99BB-90091AE4E255}"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0A40E-6AA0-4C28-B873-8E21A6B4891D}" type="slidenum">
              <a:rPr lang="en-US" smtClean="0"/>
              <a:t>‹#›</a:t>
            </a:fld>
            <a:endParaRPr lang="en-US"/>
          </a:p>
        </p:txBody>
      </p:sp>
    </p:spTree>
    <p:extLst>
      <p:ext uri="{BB962C8B-B14F-4D97-AF65-F5344CB8AC3E}">
        <p14:creationId xmlns:p14="http://schemas.microsoft.com/office/powerpoint/2010/main" val="102738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B4E324-5D5E-4AE9-99BB-90091AE4E255}"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0A40E-6AA0-4C28-B873-8E21A6B4891D}" type="slidenum">
              <a:rPr lang="en-US" smtClean="0"/>
              <a:t>‹#›</a:t>
            </a:fld>
            <a:endParaRPr lang="en-US"/>
          </a:p>
        </p:txBody>
      </p:sp>
    </p:spTree>
    <p:extLst>
      <p:ext uri="{BB962C8B-B14F-4D97-AF65-F5344CB8AC3E}">
        <p14:creationId xmlns:p14="http://schemas.microsoft.com/office/powerpoint/2010/main" val="1625731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4E324-5D5E-4AE9-99BB-90091AE4E255}"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0A40E-6AA0-4C28-B873-8E21A6B4891D}" type="slidenum">
              <a:rPr lang="en-US" smtClean="0"/>
              <a:t>‹#›</a:t>
            </a:fld>
            <a:endParaRPr lang="en-US"/>
          </a:p>
        </p:txBody>
      </p:sp>
    </p:spTree>
    <p:extLst>
      <p:ext uri="{BB962C8B-B14F-4D97-AF65-F5344CB8AC3E}">
        <p14:creationId xmlns:p14="http://schemas.microsoft.com/office/powerpoint/2010/main" val="1994050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gif"/><Relationship Id="rId4" Type="http://schemas.openxmlformats.org/officeDocument/2006/relationships/image" Target="../media/image16.jpeg"/><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F6E0D8-8142-4FF8-90C6-B8BEA02EF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2951430" cy="369332"/>
          </a:xfrm>
          <a:prstGeom prst="rect">
            <a:avLst/>
          </a:prstGeom>
          <a:noFill/>
        </p:spPr>
        <p:txBody>
          <a:bodyPr wrap="square" rtlCol="0">
            <a:spAutoFit/>
          </a:bodyPr>
          <a:lstStyle/>
          <a:p>
            <a:r>
              <a:rPr lang="en-US" dirty="0">
                <a:solidFill>
                  <a:schemeClr val="bg1"/>
                </a:solidFill>
              </a:rPr>
              <a:t>Lesson 146 Part 1</a:t>
            </a:r>
          </a:p>
        </p:txBody>
      </p:sp>
      <p:sp>
        <p:nvSpPr>
          <p:cNvPr id="6" name="TextBox 5"/>
          <p:cNvSpPr txBox="1"/>
          <p:nvPr/>
        </p:nvSpPr>
        <p:spPr>
          <a:xfrm>
            <a:off x="107133" y="596020"/>
            <a:ext cx="12006404" cy="1754326"/>
          </a:xfrm>
          <a:prstGeom prst="rect">
            <a:avLst/>
          </a:prstGeom>
          <a:noFill/>
        </p:spPr>
        <p:txBody>
          <a:bodyPr wrap="square" rtlCol="0">
            <a:spAutoFit/>
          </a:bodyPr>
          <a:lstStyle/>
          <a:p>
            <a:pPr algn="ctr"/>
            <a:r>
              <a:rPr lang="en-US" sz="5400" dirty="0">
                <a:solidFill>
                  <a:schemeClr val="bg1"/>
                </a:solidFill>
              </a:rPr>
              <a:t>Faith and Wisdom</a:t>
            </a:r>
          </a:p>
          <a:p>
            <a:pPr algn="ctr"/>
            <a:r>
              <a:rPr lang="en-US" sz="5400" dirty="0">
                <a:solidFill>
                  <a:schemeClr val="bg1"/>
                </a:solidFill>
              </a:rPr>
              <a:t>Daniel 1</a:t>
            </a:r>
          </a:p>
        </p:txBody>
      </p:sp>
      <p:sp>
        <p:nvSpPr>
          <p:cNvPr id="2" name="Rectangle 1"/>
          <p:cNvSpPr/>
          <p:nvPr/>
        </p:nvSpPr>
        <p:spPr>
          <a:xfrm>
            <a:off x="3048000" y="2551837"/>
            <a:ext cx="6096000" cy="2585323"/>
          </a:xfrm>
          <a:prstGeom prst="rect">
            <a:avLst/>
          </a:prstGeom>
        </p:spPr>
        <p:txBody>
          <a:bodyPr>
            <a:spAutoFit/>
          </a:bodyPr>
          <a:lstStyle/>
          <a:p>
            <a:pPr fontAlgn="base"/>
            <a:r>
              <a:rPr lang="en-US" i="1" dirty="0">
                <a:solidFill>
                  <a:schemeClr val="bg1"/>
                </a:solidFill>
              </a:rPr>
              <a:t> And shall find wisdom and great treasures of knowledge, even hidden treasures;</a:t>
            </a:r>
          </a:p>
          <a:p>
            <a:pPr fontAlgn="base"/>
            <a:endParaRPr lang="en-US" i="1" dirty="0">
              <a:solidFill>
                <a:schemeClr val="bg1"/>
              </a:solidFill>
            </a:endParaRPr>
          </a:p>
          <a:p>
            <a:pPr fontAlgn="base"/>
            <a:r>
              <a:rPr lang="en-US" i="1" dirty="0">
                <a:solidFill>
                  <a:schemeClr val="bg1"/>
                </a:solidFill>
              </a:rPr>
              <a:t> And shall run and not be weary, and shall walk and not faint.</a:t>
            </a:r>
          </a:p>
          <a:p>
            <a:pPr fontAlgn="base"/>
            <a:endParaRPr lang="en-US" i="1" dirty="0">
              <a:solidFill>
                <a:schemeClr val="bg1"/>
              </a:solidFill>
            </a:endParaRPr>
          </a:p>
          <a:p>
            <a:pPr fontAlgn="base"/>
            <a:r>
              <a:rPr lang="en-US" i="1" dirty="0">
                <a:solidFill>
                  <a:schemeClr val="bg1"/>
                </a:solidFill>
              </a:rPr>
              <a:t> And I, the Lord, give unto them a promise, that the destroying angel shall pass by them, as the children of Israel, and not slay them. Amen. </a:t>
            </a:r>
          </a:p>
          <a:p>
            <a:pPr fontAlgn="base"/>
            <a:r>
              <a:rPr lang="en-US" i="1" dirty="0">
                <a:solidFill>
                  <a:schemeClr val="bg1"/>
                </a:solidFill>
              </a:rPr>
              <a:t>D&amp;C 89:19-21</a:t>
            </a:r>
            <a:endParaRPr lang="en-US" dirty="0"/>
          </a:p>
        </p:txBody>
      </p:sp>
      <p:grpSp>
        <p:nvGrpSpPr>
          <p:cNvPr id="7" name="Group 6"/>
          <p:cNvGrpSpPr/>
          <p:nvPr/>
        </p:nvGrpSpPr>
        <p:grpSpPr>
          <a:xfrm>
            <a:off x="452628" y="1647624"/>
            <a:ext cx="2311358" cy="4684456"/>
            <a:chOff x="3712629" y="1371600"/>
            <a:chExt cx="2311358" cy="4684456"/>
          </a:xfrm>
        </p:grpSpPr>
        <p:sp>
          <p:nvSpPr>
            <p:cNvPr id="8" name="Cloud 7"/>
            <p:cNvSpPr/>
            <p:nvPr/>
          </p:nvSpPr>
          <p:spPr>
            <a:xfrm rot="17260406">
              <a:off x="3825689" y="1792207"/>
              <a:ext cx="1604208" cy="117838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9298980">
              <a:off x="4926664" y="5459047"/>
              <a:ext cx="369088" cy="55993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191397">
              <a:off x="4355671" y="5496126"/>
              <a:ext cx="369088" cy="55993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a:off x="4145995" y="3240165"/>
              <a:ext cx="1447800" cy="2519730"/>
            </a:xfrm>
            <a:prstGeom prst="trapezoid">
              <a:avLst/>
            </a:prstGeom>
            <a:solidFill>
              <a:srgbClr val="9E4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712629" y="4210648"/>
              <a:ext cx="3810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9268108">
              <a:off x="5642987" y="4111224"/>
              <a:ext cx="3810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66"/>
            <p:cNvGrpSpPr/>
            <p:nvPr/>
          </p:nvGrpSpPr>
          <p:grpSpPr>
            <a:xfrm rot="2243516">
              <a:off x="3864923" y="2907104"/>
              <a:ext cx="847978" cy="1715610"/>
              <a:chOff x="1915520" y="3755765"/>
              <a:chExt cx="647469" cy="1609248"/>
            </a:xfrm>
          </p:grpSpPr>
          <p:sp>
            <p:nvSpPr>
              <p:cNvPr id="42" name="Trapezoid 41"/>
              <p:cNvSpPr/>
              <p:nvPr/>
            </p:nvSpPr>
            <p:spPr>
              <a:xfrm rot="20665051">
                <a:off x="1953389" y="3786671"/>
                <a:ext cx="609600" cy="1578342"/>
              </a:xfrm>
              <a:prstGeom prst="trapezoid">
                <a:avLst>
                  <a:gd name="adj" fmla="val 3751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20718797">
                <a:off x="1915520" y="3755765"/>
                <a:ext cx="609002" cy="1340573"/>
              </a:xfrm>
              <a:prstGeom prst="trapezoid">
                <a:avLst>
                  <a:gd name="adj" fmla="val 28986"/>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67"/>
            <p:cNvGrpSpPr/>
            <p:nvPr/>
          </p:nvGrpSpPr>
          <p:grpSpPr>
            <a:xfrm rot="21030224">
              <a:off x="5127555" y="2869402"/>
              <a:ext cx="643323" cy="1609596"/>
              <a:chOff x="1919666" y="3755417"/>
              <a:chExt cx="643323" cy="1609596"/>
            </a:xfrm>
          </p:grpSpPr>
          <p:sp>
            <p:nvSpPr>
              <p:cNvPr id="40" name="Trapezoid 39"/>
              <p:cNvSpPr/>
              <p:nvPr/>
            </p:nvSpPr>
            <p:spPr>
              <a:xfrm rot="20665051">
                <a:off x="1953389" y="3786671"/>
                <a:ext cx="609600" cy="1578342"/>
              </a:xfrm>
              <a:prstGeom prst="trapezoid">
                <a:avLst>
                  <a:gd name="adj" fmla="val 3751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20718797">
                <a:off x="1919666" y="3755417"/>
                <a:ext cx="609002" cy="1361803"/>
              </a:xfrm>
              <a:prstGeom prst="trapezoid">
                <a:avLst>
                  <a:gd name="adj" fmla="val 28986"/>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rapezoid 15"/>
            <p:cNvSpPr/>
            <p:nvPr/>
          </p:nvSpPr>
          <p:spPr>
            <a:xfrm>
              <a:off x="4072994" y="2930656"/>
              <a:ext cx="1555129" cy="2168547"/>
            </a:xfrm>
            <a:prstGeom prst="trapezoid">
              <a:avLst>
                <a:gd name="adj" fmla="val 39225"/>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0800000">
              <a:off x="4650476" y="2887363"/>
              <a:ext cx="381000"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15924034">
              <a:off x="4364317" y="1882745"/>
              <a:ext cx="1722947" cy="76755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316972" y="1524000"/>
              <a:ext cx="990600" cy="1676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a:off x="4164572" y="1371600"/>
              <a:ext cx="1295400" cy="6096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20003796">
              <a:off x="4254239" y="1605696"/>
              <a:ext cx="762000" cy="240296"/>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2856679">
              <a:off x="4946037" y="1646071"/>
              <a:ext cx="572720" cy="215302"/>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164572" y="1600200"/>
              <a:ext cx="1295400" cy="228600"/>
            </a:xfrm>
            <a:prstGeom prst="roundRect">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81"/>
            <p:cNvGrpSpPr/>
            <p:nvPr/>
          </p:nvGrpSpPr>
          <p:grpSpPr>
            <a:xfrm>
              <a:off x="4155607" y="1640542"/>
              <a:ext cx="1308847" cy="156882"/>
              <a:chOff x="5576342" y="299803"/>
              <a:chExt cx="3728801" cy="1069299"/>
            </a:xfrm>
          </p:grpSpPr>
          <p:grpSp>
            <p:nvGrpSpPr>
              <p:cNvPr id="25" name="Group 14"/>
              <p:cNvGrpSpPr/>
              <p:nvPr/>
            </p:nvGrpSpPr>
            <p:grpSpPr>
              <a:xfrm>
                <a:off x="5576342" y="299803"/>
                <a:ext cx="1304143" cy="1064302"/>
                <a:chOff x="5861535" y="315726"/>
                <a:chExt cx="1078476" cy="998095"/>
              </a:xfrm>
            </p:grpSpPr>
            <p:sp>
              <p:nvSpPr>
                <p:cNvPr id="36" name="Hexagon 10"/>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hevron 11"/>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Chevron 12"/>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Oval 13"/>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5"/>
              <p:cNvGrpSpPr/>
              <p:nvPr/>
            </p:nvGrpSpPr>
            <p:grpSpPr>
              <a:xfrm>
                <a:off x="6781800" y="304800"/>
                <a:ext cx="1304143" cy="1064302"/>
                <a:chOff x="5861535" y="315726"/>
                <a:chExt cx="1078476" cy="998095"/>
              </a:xfrm>
            </p:grpSpPr>
            <p:sp>
              <p:nvSpPr>
                <p:cNvPr id="32" name="Hexagon 31"/>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Oval 34"/>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0"/>
              <p:cNvGrpSpPr/>
              <p:nvPr/>
            </p:nvGrpSpPr>
            <p:grpSpPr>
              <a:xfrm>
                <a:off x="8001000" y="304800"/>
                <a:ext cx="1304143" cy="1064302"/>
                <a:chOff x="5861535" y="315726"/>
                <a:chExt cx="1078476" cy="998095"/>
              </a:xfrm>
            </p:grpSpPr>
            <p:sp>
              <p:nvSpPr>
                <p:cNvPr id="28" name="Hexagon 27"/>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hevron 28"/>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hevron 29"/>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Oval 30"/>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4" name="Group 43"/>
          <p:cNvGrpSpPr/>
          <p:nvPr/>
        </p:nvGrpSpPr>
        <p:grpSpPr>
          <a:xfrm>
            <a:off x="8720705" y="4196387"/>
            <a:ext cx="2654289" cy="1839532"/>
            <a:chOff x="4069329" y="2529516"/>
            <a:chExt cx="1525466" cy="1057211"/>
          </a:xfrm>
        </p:grpSpPr>
        <p:grpSp>
          <p:nvGrpSpPr>
            <p:cNvPr id="45" name="Group 44"/>
            <p:cNvGrpSpPr/>
            <p:nvPr/>
          </p:nvGrpSpPr>
          <p:grpSpPr>
            <a:xfrm>
              <a:off x="4182926" y="2529516"/>
              <a:ext cx="1270772" cy="961950"/>
              <a:chOff x="5777466" y="124981"/>
              <a:chExt cx="1270772" cy="961950"/>
            </a:xfrm>
          </p:grpSpPr>
          <p:grpSp>
            <p:nvGrpSpPr>
              <p:cNvPr id="54" name="Group 53"/>
              <p:cNvGrpSpPr/>
              <p:nvPr/>
            </p:nvGrpSpPr>
            <p:grpSpPr>
              <a:xfrm>
                <a:off x="5956453" y="124981"/>
                <a:ext cx="875981" cy="801069"/>
                <a:chOff x="5426957" y="5382991"/>
                <a:chExt cx="659674" cy="801069"/>
              </a:xfrm>
            </p:grpSpPr>
            <p:grpSp>
              <p:nvGrpSpPr>
                <p:cNvPr id="57" name="Group 56"/>
                <p:cNvGrpSpPr/>
                <p:nvPr/>
              </p:nvGrpSpPr>
              <p:grpSpPr>
                <a:xfrm rot="187338">
                  <a:off x="5426957" y="5382991"/>
                  <a:ext cx="659674" cy="422851"/>
                  <a:chOff x="5664926" y="1939349"/>
                  <a:chExt cx="659674" cy="422851"/>
                </a:xfrm>
                <a:solidFill>
                  <a:schemeClr val="accent3"/>
                </a:solidFill>
              </p:grpSpPr>
              <p:sp>
                <p:nvSpPr>
                  <p:cNvPr id="59" name="Rounded Rectangle 58"/>
                  <p:cNvSpPr/>
                  <p:nvPr/>
                </p:nvSpPr>
                <p:spPr>
                  <a:xfrm>
                    <a:off x="5943601" y="1939349"/>
                    <a:ext cx="75090" cy="422851"/>
                  </a:xfrm>
                  <a:prstGeom prst="roundRect">
                    <a:avLst>
                      <a:gd name="adj" fmla="val 7067"/>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Diagonal Corner Rectangle 59"/>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 Diagonal Corner Rectangle 60"/>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Oval 57"/>
                <p:cNvSpPr/>
                <p:nvPr/>
              </p:nvSpPr>
              <p:spPr>
                <a:xfrm>
                  <a:off x="5507405" y="5639342"/>
                  <a:ext cx="514052" cy="54471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p:cNvSpPr/>
              <p:nvPr/>
            </p:nvSpPr>
            <p:spPr>
              <a:xfrm>
                <a:off x="6485929" y="542213"/>
                <a:ext cx="562309" cy="544718"/>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14915731">
                <a:off x="6102691" y="426082"/>
                <a:ext cx="267377" cy="917828"/>
              </a:xfrm>
              <a:prstGeom prst="moon">
                <a:avLst>
                  <a:gd name="adj" fmla="val 87500"/>
                </a:avLst>
              </a:prstGeom>
              <a:solidFill>
                <a:srgbClr val="F1E2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ounded Rectangle 45"/>
            <p:cNvSpPr/>
            <p:nvPr/>
          </p:nvSpPr>
          <p:spPr>
            <a:xfrm>
              <a:off x="4535775" y="3302173"/>
              <a:ext cx="516319" cy="138353"/>
            </a:xfrm>
            <a:prstGeom prst="roundRect">
              <a:avLst>
                <a:gd name="adj" fmla="val 34450"/>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4069329" y="3299363"/>
              <a:ext cx="1495043" cy="151657"/>
              <a:chOff x="4069329" y="3299363"/>
              <a:chExt cx="1495043" cy="151657"/>
            </a:xfrm>
          </p:grpSpPr>
          <p:sp>
            <p:nvSpPr>
              <p:cNvPr id="52" name="Rounded Rectangle 51"/>
              <p:cNvSpPr/>
              <p:nvPr/>
            </p:nvSpPr>
            <p:spPr>
              <a:xfrm>
                <a:off x="4069329" y="3299363"/>
                <a:ext cx="516319" cy="138353"/>
              </a:xfrm>
              <a:prstGeom prst="roundRect">
                <a:avLst>
                  <a:gd name="adj" fmla="val 34450"/>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5048053" y="3312667"/>
                <a:ext cx="516319" cy="138353"/>
              </a:xfrm>
              <a:prstGeom prst="roundRect">
                <a:avLst>
                  <a:gd name="adj" fmla="val 34450"/>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4099752" y="3435070"/>
              <a:ext cx="1495043" cy="151657"/>
              <a:chOff x="4069329" y="3299363"/>
              <a:chExt cx="1495043" cy="151657"/>
            </a:xfrm>
          </p:grpSpPr>
          <p:sp>
            <p:nvSpPr>
              <p:cNvPr id="50" name="Rounded Rectangle 49"/>
              <p:cNvSpPr/>
              <p:nvPr/>
            </p:nvSpPr>
            <p:spPr>
              <a:xfrm>
                <a:off x="4069329" y="3299363"/>
                <a:ext cx="516319" cy="138353"/>
              </a:xfrm>
              <a:prstGeom prst="roundRect">
                <a:avLst>
                  <a:gd name="adj" fmla="val 34450"/>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5048053" y="3312667"/>
                <a:ext cx="516319" cy="138353"/>
              </a:xfrm>
              <a:prstGeom prst="roundRect">
                <a:avLst>
                  <a:gd name="adj" fmla="val 34450"/>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ounded Rectangle 48"/>
            <p:cNvSpPr/>
            <p:nvPr/>
          </p:nvSpPr>
          <p:spPr>
            <a:xfrm flipV="1">
              <a:off x="4582802" y="3438575"/>
              <a:ext cx="516319" cy="121178"/>
            </a:xfrm>
            <a:prstGeom prst="roundRect">
              <a:avLst>
                <a:gd name="adj" fmla="val 34450"/>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0811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4615" y="0"/>
            <a:ext cx="12006404" cy="923330"/>
          </a:xfrm>
          <a:prstGeom prst="rect">
            <a:avLst/>
          </a:prstGeom>
          <a:noFill/>
        </p:spPr>
        <p:txBody>
          <a:bodyPr wrap="square" rtlCol="0">
            <a:spAutoFit/>
          </a:bodyPr>
          <a:lstStyle/>
          <a:p>
            <a:pPr algn="ctr"/>
            <a:r>
              <a:rPr lang="en-US" sz="5400" dirty="0">
                <a:solidFill>
                  <a:schemeClr val="bg1"/>
                </a:solidFill>
              </a:rPr>
              <a:t>Pulse and Water</a:t>
            </a:r>
          </a:p>
        </p:txBody>
      </p:sp>
      <p:sp>
        <p:nvSpPr>
          <p:cNvPr id="200" name="Rectangle 199"/>
          <p:cNvSpPr/>
          <p:nvPr/>
        </p:nvSpPr>
        <p:spPr>
          <a:xfrm>
            <a:off x="4399984" y="875423"/>
            <a:ext cx="4890612" cy="646331"/>
          </a:xfrm>
          <a:prstGeom prst="rect">
            <a:avLst/>
          </a:prstGeom>
        </p:spPr>
        <p:txBody>
          <a:bodyPr wrap="square">
            <a:spAutoFit/>
          </a:bodyPr>
          <a:lstStyle/>
          <a:p>
            <a:pPr algn="ctr"/>
            <a:r>
              <a:rPr lang="en-US" b="0" i="0" dirty="0">
                <a:solidFill>
                  <a:schemeClr val="bg1"/>
                </a:solidFill>
                <a:effectLst/>
              </a:rPr>
              <a:t>They did, however say they partake in “</a:t>
            </a:r>
            <a:r>
              <a:rPr lang="en-US" dirty="0">
                <a:solidFill>
                  <a:schemeClr val="bg1"/>
                </a:solidFill>
              </a:rPr>
              <a:t>pulse to eat, and water to drink” for 10 days</a:t>
            </a:r>
          </a:p>
        </p:txBody>
      </p:sp>
      <p:sp>
        <p:nvSpPr>
          <p:cNvPr id="201" name="Rectangle 200"/>
          <p:cNvSpPr/>
          <p:nvPr/>
        </p:nvSpPr>
        <p:spPr>
          <a:xfrm>
            <a:off x="11817" y="6469026"/>
            <a:ext cx="6096000" cy="369332"/>
          </a:xfrm>
          <a:prstGeom prst="rect">
            <a:avLst/>
          </a:prstGeom>
        </p:spPr>
        <p:txBody>
          <a:bodyPr>
            <a:spAutoFit/>
          </a:bodyPr>
          <a:lstStyle/>
          <a:p>
            <a:r>
              <a:rPr lang="en-US" b="0" i="0" dirty="0">
                <a:solidFill>
                  <a:schemeClr val="bg1"/>
                </a:solidFill>
                <a:effectLst/>
                <a:latin typeface="Calibri" panose="020F0502020204030204" pitchFamily="34" charset="0"/>
              </a:rPr>
              <a:t>Daniel 1:5, 15</a:t>
            </a:r>
            <a:endParaRPr lang="en-US" dirty="0">
              <a:solidFill>
                <a:schemeClr val="bg1"/>
              </a:solidFill>
            </a:endParaRPr>
          </a:p>
        </p:txBody>
      </p:sp>
      <p:sp>
        <p:nvSpPr>
          <p:cNvPr id="3" name="Rectangle 2"/>
          <p:cNvSpPr/>
          <p:nvPr/>
        </p:nvSpPr>
        <p:spPr>
          <a:xfrm>
            <a:off x="5251626" y="1837127"/>
            <a:ext cx="6096000" cy="1477328"/>
          </a:xfrm>
          <a:prstGeom prst="rect">
            <a:avLst/>
          </a:prstGeom>
        </p:spPr>
        <p:txBody>
          <a:bodyPr>
            <a:spAutoFit/>
          </a:bodyPr>
          <a:lstStyle/>
          <a:p>
            <a:r>
              <a:rPr lang="en-US" dirty="0">
                <a:solidFill>
                  <a:schemeClr val="bg1"/>
                </a:solidFill>
              </a:rPr>
              <a:t>Pulse = usually means peas, beans and the seeds that grow in pods.  Something from the ground (sown)</a:t>
            </a:r>
          </a:p>
          <a:p>
            <a:endParaRPr lang="en-US" dirty="0">
              <a:solidFill>
                <a:schemeClr val="bg1"/>
              </a:solidFill>
            </a:endParaRPr>
          </a:p>
          <a:p>
            <a:r>
              <a:rPr lang="en-US" dirty="0">
                <a:solidFill>
                  <a:schemeClr val="bg1"/>
                </a:solidFill>
              </a:rPr>
              <a:t>Also "seeds" of any kind. Seeds and grains as peas, wheat, barley, and rye. </a:t>
            </a:r>
          </a:p>
        </p:txBody>
      </p:sp>
      <p:pic>
        <p:nvPicPr>
          <p:cNvPr id="5122" name="Picture 2" descr="https://s-media-cache-ak0.pinimg.com/236x/24/3f/1a/243f1ad864848202e1b7c4b92951c1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28" y="1600390"/>
            <a:ext cx="3914856" cy="303567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6845290" y="3528079"/>
            <a:ext cx="4026955" cy="3235185"/>
            <a:chOff x="6609206" y="3591453"/>
            <a:chExt cx="4026955" cy="3235185"/>
          </a:xfrm>
        </p:grpSpPr>
        <p:pic>
          <p:nvPicPr>
            <p:cNvPr id="5126" name="Picture 6" descr="http://world-crops.com/wordpress/wp-content/uploads/Tokarski_Still_life_with_pe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9206" y="3591453"/>
              <a:ext cx="4026955" cy="304718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609206" y="6580417"/>
              <a:ext cx="2230092" cy="246221"/>
            </a:xfrm>
            <a:prstGeom prst="rect">
              <a:avLst/>
            </a:prstGeom>
          </p:spPr>
          <p:txBody>
            <a:bodyPr wrap="square">
              <a:spAutoFit/>
            </a:bodyPr>
            <a:lstStyle/>
            <a:p>
              <a:r>
                <a:rPr lang="en-US" sz="1000" b="0" i="0" dirty="0">
                  <a:solidFill>
                    <a:schemeClr val="bg1"/>
                  </a:solidFill>
                  <a:effectLst/>
                  <a:latin typeface="Calibri" panose="020F0502020204030204" pitchFamily="34" charset="0"/>
                </a:rPr>
                <a:t>William Merritt Chase</a:t>
              </a:r>
              <a:endParaRPr lang="en-US" sz="1000" dirty="0">
                <a:solidFill>
                  <a:schemeClr val="bg1"/>
                </a:solidFill>
              </a:endParaRPr>
            </a:p>
          </p:txBody>
        </p:sp>
      </p:grpSp>
      <p:sp>
        <p:nvSpPr>
          <p:cNvPr id="5" name="Rectangle 4"/>
          <p:cNvSpPr/>
          <p:nvPr/>
        </p:nvSpPr>
        <p:spPr>
          <a:xfrm>
            <a:off x="1775222" y="5067328"/>
            <a:ext cx="4273236" cy="1200329"/>
          </a:xfrm>
          <a:prstGeom prst="rect">
            <a:avLst/>
          </a:prstGeom>
        </p:spPr>
        <p:txBody>
          <a:bodyPr wrap="square">
            <a:spAutoFit/>
          </a:bodyPr>
          <a:lstStyle/>
          <a:p>
            <a:r>
              <a:rPr lang="en-US" i="1" dirty="0">
                <a:solidFill>
                  <a:srgbClr val="FFFF00"/>
                </a:solidFill>
                <a:latin typeface="Palatino"/>
              </a:rPr>
              <a:t>And at the end of ten days their countenances appeared fairer and fatter in flesh than all the children which did eat the portion of the king’s meat.</a:t>
            </a:r>
            <a:endParaRPr lang="en-US" i="1" dirty="0">
              <a:solidFill>
                <a:srgbClr val="FFFF00"/>
              </a:solidFill>
            </a:endParaRPr>
          </a:p>
        </p:txBody>
      </p:sp>
    </p:spTree>
    <p:extLst>
      <p:ext uri="{BB962C8B-B14F-4D97-AF65-F5344CB8AC3E}">
        <p14:creationId xmlns:p14="http://schemas.microsoft.com/office/powerpoint/2010/main" val="168991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media-cache-ak0.pinimg.com/736x/6d/7f/3f/6d7f3f9aeccc95283ace91bafdc473d3.jpg"/>
          <p:cNvPicPr>
            <a:picLocks noChangeAspect="1" noChangeArrowheads="1"/>
          </p:cNvPicPr>
          <p:nvPr/>
        </p:nvPicPr>
        <p:blipFill rotWithShape="1">
          <a:blip r:embed="rId3">
            <a:extLst>
              <a:ext uri="{28A0092B-C50C-407E-A947-70E740481C1C}">
                <a14:useLocalDpi xmlns:a14="http://schemas.microsoft.com/office/drawing/2010/main" val="0"/>
              </a:ext>
            </a:extLst>
          </a:blip>
          <a:srcRect l="18702" t="1748"/>
          <a:stretch/>
        </p:blipFill>
        <p:spPr bwMode="auto">
          <a:xfrm>
            <a:off x="6690510" y="1683943"/>
            <a:ext cx="5038409" cy="31851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7255" y="452488"/>
            <a:ext cx="6096000" cy="5355312"/>
          </a:xfrm>
          <a:prstGeom prst="rect">
            <a:avLst/>
          </a:prstGeom>
        </p:spPr>
        <p:txBody>
          <a:bodyPr>
            <a:spAutoFit/>
          </a:bodyPr>
          <a:lstStyle/>
          <a:p>
            <a:pPr fontAlgn="base"/>
            <a:r>
              <a:rPr lang="en-US" b="0" i="0" dirty="0">
                <a:solidFill>
                  <a:schemeClr val="bg1"/>
                </a:solidFill>
                <a:effectLst/>
                <a:latin typeface="Calibri" panose="020F0502020204030204" pitchFamily="34" charset="0"/>
              </a:rPr>
              <a:t>After Creed’s coach left, Creed worried that his refusal to drink the wine would cause him to lose the track meet for his school. He knelt and asked the Lord to give him a testimony regarding the source of the Word of Wisdom.</a:t>
            </a:r>
          </a:p>
          <a:p>
            <a:pPr fontAlgn="base"/>
            <a:endParaRPr lang="en-US" dirty="0">
              <a:solidFill>
                <a:schemeClr val="bg1"/>
              </a:solidFill>
              <a:latin typeface="Calibri" panose="020F0502020204030204" pitchFamily="34" charset="0"/>
            </a:endParaRPr>
          </a:p>
          <a:p>
            <a:pPr fontAlgn="base"/>
            <a:endParaRPr lang="en-US" b="0" i="0" dirty="0">
              <a:solidFill>
                <a:schemeClr val="bg1"/>
              </a:solidFill>
              <a:effectLst/>
              <a:latin typeface="Calibri" panose="020F0502020204030204" pitchFamily="34" charset="0"/>
            </a:endParaRPr>
          </a:p>
          <a:p>
            <a:pPr fontAlgn="base"/>
            <a:r>
              <a:rPr lang="en-US" b="0" i="0" dirty="0">
                <a:solidFill>
                  <a:schemeClr val="bg1"/>
                </a:solidFill>
                <a:effectLst/>
                <a:latin typeface="Calibri" panose="020F0502020204030204" pitchFamily="34" charset="0"/>
              </a:rPr>
              <a:t>The next morning, all of the boys on his team were sick. They underperformed in their events, and one teammate was even too sick to participate. Despite falling at the beginning of the 100-yard (91-meter) dash, Creed caught up and won the race. Later in the day, he was forced to begin the 220-yard (201-meter) final despite having had only five minutes to rest following the semifinal. He won that race as well, finishing in the fastest time that race had ever been run.</a:t>
            </a:r>
            <a:endParaRPr lang="en-US" dirty="0">
              <a:solidFill>
                <a:schemeClr val="bg1"/>
              </a:solidFill>
              <a:latin typeface="Calibri" panose="020F0502020204030204" pitchFamily="34" charset="0"/>
            </a:endParaRPr>
          </a:p>
          <a:p>
            <a:pPr fontAlgn="base"/>
            <a:endParaRPr lang="en-US" b="0" i="0" dirty="0">
              <a:solidFill>
                <a:schemeClr val="bg1"/>
              </a:solidFill>
              <a:effectLst/>
              <a:latin typeface="Calibri" panose="020F0502020204030204" pitchFamily="34" charset="0"/>
            </a:endParaRPr>
          </a:p>
          <a:p>
            <a:pPr fontAlgn="base"/>
            <a:r>
              <a:rPr lang="en-US" b="0" i="0" dirty="0">
                <a:solidFill>
                  <a:schemeClr val="bg1"/>
                </a:solidFill>
                <a:effectLst/>
                <a:latin typeface="Calibri" panose="020F0502020204030204" pitchFamily="34" charset="0"/>
              </a:rPr>
              <a:t>That night, the question he asked the Lord about the Word of Wisdom came back into his mind. As he lay in bed contemplating on the events of the day, he received the assurance that the Word of Wisdom was from God.</a:t>
            </a:r>
          </a:p>
        </p:txBody>
      </p:sp>
      <p:sp>
        <p:nvSpPr>
          <p:cNvPr id="5" name="Rectangle 4"/>
          <p:cNvSpPr/>
          <p:nvPr/>
        </p:nvSpPr>
        <p:spPr>
          <a:xfrm>
            <a:off x="6015019" y="6455345"/>
            <a:ext cx="6096000" cy="369332"/>
          </a:xfrm>
          <a:prstGeom prst="rect">
            <a:avLst/>
          </a:prstGeom>
        </p:spPr>
        <p:txBody>
          <a:bodyPr>
            <a:spAutoFit/>
          </a:bodyPr>
          <a:lstStyle/>
          <a:p>
            <a:pPr algn="r"/>
            <a:r>
              <a:rPr lang="en-US" b="0" i="0" dirty="0">
                <a:solidFill>
                  <a:schemeClr val="bg1"/>
                </a:solidFill>
                <a:effectLst/>
                <a:latin typeface="Calibri" panose="020F0502020204030204" pitchFamily="34" charset="0"/>
              </a:rPr>
              <a:t>(3)</a:t>
            </a:r>
            <a:endParaRPr lang="en-US" dirty="0">
              <a:solidFill>
                <a:schemeClr val="bg1"/>
              </a:solidFill>
            </a:endParaRPr>
          </a:p>
        </p:txBody>
      </p:sp>
      <p:sp>
        <p:nvSpPr>
          <p:cNvPr id="2" name="TextBox 1"/>
          <p:cNvSpPr txBox="1"/>
          <p:nvPr/>
        </p:nvSpPr>
        <p:spPr>
          <a:xfrm>
            <a:off x="7306147" y="367622"/>
            <a:ext cx="4327556" cy="523220"/>
          </a:xfrm>
          <a:prstGeom prst="rect">
            <a:avLst/>
          </a:prstGeom>
          <a:noFill/>
        </p:spPr>
        <p:txBody>
          <a:bodyPr wrap="square" rtlCol="0">
            <a:spAutoFit/>
          </a:bodyPr>
          <a:lstStyle/>
          <a:p>
            <a:r>
              <a:rPr lang="en-US" sz="2800" dirty="0">
                <a:solidFill>
                  <a:schemeClr val="bg1"/>
                </a:solidFill>
              </a:rPr>
              <a:t>The Story Continues…</a:t>
            </a:r>
          </a:p>
        </p:txBody>
      </p:sp>
    </p:spTree>
    <p:extLst>
      <p:ext uri="{BB962C8B-B14F-4D97-AF65-F5344CB8AC3E}">
        <p14:creationId xmlns:p14="http://schemas.microsoft.com/office/powerpoint/2010/main" val="25347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500"/>
                                        <p:tgtEl>
                                          <p:spTgt spid="205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4615" y="0"/>
            <a:ext cx="12006404" cy="707886"/>
          </a:xfrm>
          <a:prstGeom prst="rect">
            <a:avLst/>
          </a:prstGeom>
          <a:noFill/>
        </p:spPr>
        <p:txBody>
          <a:bodyPr wrap="square" rtlCol="0">
            <a:spAutoFit/>
          </a:bodyPr>
          <a:lstStyle/>
          <a:p>
            <a:pPr algn="ctr"/>
            <a:r>
              <a:rPr lang="en-US" sz="4000" dirty="0">
                <a:solidFill>
                  <a:schemeClr val="bg1"/>
                </a:solidFill>
              </a:rPr>
              <a:t>Food and Substances We Should Refuse</a:t>
            </a:r>
          </a:p>
        </p:txBody>
      </p:sp>
      <p:pic>
        <p:nvPicPr>
          <p:cNvPr id="6146" name="Picture 2" descr="https://s-media-cache-ak0.pinimg.com/736x/07/4d/b8/074db8bbe28f3431d2e951a9029c827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33" y="1071450"/>
            <a:ext cx="2907783" cy="163562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alcoholprofessor.com/wp-content/uploads/2014/06/AlcProfSummerPenn193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1388" y="1071450"/>
            <a:ext cx="2628020" cy="210241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4438842" y="4223245"/>
            <a:ext cx="3259118" cy="1571958"/>
            <a:chOff x="4326248" y="3860121"/>
            <a:chExt cx="4066924" cy="1961584"/>
          </a:xfrm>
        </p:grpSpPr>
        <p:pic>
          <p:nvPicPr>
            <p:cNvPr id="6152" name="Picture 8" descr="http://4.bp.blogspot.com/-M8QkwaISL28/VZvh3a6AlhI/AAAAAAAALrs/gvHwOIuWOmE/s1600/healthy%2Bliver.jpg"/>
            <p:cNvPicPr>
              <a:picLocks noChangeAspect="1" noChangeArrowheads="1"/>
            </p:cNvPicPr>
            <p:nvPr/>
          </p:nvPicPr>
          <p:blipFill rotWithShape="1">
            <a:blip r:embed="rId5">
              <a:extLst>
                <a:ext uri="{28A0092B-C50C-407E-A947-70E740481C1C}">
                  <a14:useLocalDpi xmlns:a14="http://schemas.microsoft.com/office/drawing/2010/main" val="0"/>
                </a:ext>
              </a:extLst>
            </a:blip>
            <a:srcRect l="57973" t="21753" r="-1341"/>
            <a:stretch/>
          </p:blipFill>
          <p:spPr bwMode="auto">
            <a:xfrm>
              <a:off x="6290693" y="3860121"/>
              <a:ext cx="2102479" cy="196158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4.bp.blogspot.com/-M8QkwaISL28/VZvh3a6AlhI/AAAAAAAALrs/gvHwOIuWOmE/s1600/healthy%2Bliver.jpg"/>
            <p:cNvPicPr>
              <a:picLocks noChangeAspect="1" noChangeArrowheads="1"/>
            </p:cNvPicPr>
            <p:nvPr/>
          </p:nvPicPr>
          <p:blipFill rotWithShape="1">
            <a:blip r:embed="rId5">
              <a:extLst>
                <a:ext uri="{28A0092B-C50C-407E-A947-70E740481C1C}">
                  <a14:useLocalDpi xmlns:a14="http://schemas.microsoft.com/office/drawing/2010/main" val="0"/>
                </a:ext>
              </a:extLst>
            </a:blip>
            <a:srcRect t="24286" r="60791"/>
            <a:stretch/>
          </p:blipFill>
          <p:spPr bwMode="auto">
            <a:xfrm>
              <a:off x="4326248" y="3860121"/>
              <a:ext cx="1964445" cy="19615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380639" y="3934511"/>
            <a:ext cx="3564970" cy="2009957"/>
            <a:chOff x="380639" y="3934511"/>
            <a:chExt cx="3564970" cy="2009957"/>
          </a:xfrm>
        </p:grpSpPr>
        <p:pic>
          <p:nvPicPr>
            <p:cNvPr id="6148" name="Picture 4" descr="https://i.ytimg.com/vi/-SY8MXns3p0/maxresdefaul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0639" y="3934511"/>
              <a:ext cx="3564970" cy="20052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3330" y="5667469"/>
              <a:ext cx="1548142" cy="276999"/>
            </a:xfrm>
            <a:prstGeom prst="rect">
              <a:avLst/>
            </a:prstGeom>
            <a:noFill/>
          </p:spPr>
          <p:txBody>
            <a:bodyPr wrap="square" rtlCol="0">
              <a:spAutoFit/>
            </a:bodyPr>
            <a:lstStyle/>
            <a:p>
              <a:r>
                <a:rPr lang="en-US" sz="1200" dirty="0">
                  <a:solidFill>
                    <a:schemeClr val="bg1"/>
                  </a:solidFill>
                </a:rPr>
                <a:t>Healthy lung</a:t>
              </a:r>
            </a:p>
          </p:txBody>
        </p:sp>
        <p:sp>
          <p:nvSpPr>
            <p:cNvPr id="18" name="TextBox 17"/>
            <p:cNvSpPr txBox="1"/>
            <p:nvPr/>
          </p:nvSpPr>
          <p:spPr>
            <a:xfrm>
              <a:off x="2388807" y="5656704"/>
              <a:ext cx="1548142" cy="276999"/>
            </a:xfrm>
            <a:prstGeom prst="rect">
              <a:avLst/>
            </a:prstGeom>
            <a:noFill/>
          </p:spPr>
          <p:txBody>
            <a:bodyPr wrap="square" rtlCol="0">
              <a:spAutoFit/>
            </a:bodyPr>
            <a:lstStyle/>
            <a:p>
              <a:r>
                <a:rPr lang="en-US" sz="1200" dirty="0">
                  <a:solidFill>
                    <a:schemeClr val="bg1"/>
                  </a:solidFill>
                </a:rPr>
                <a:t>Diseased lung</a:t>
              </a:r>
            </a:p>
          </p:txBody>
        </p:sp>
      </p:grpSp>
      <p:sp>
        <p:nvSpPr>
          <p:cNvPr id="10" name="Down Arrow 9"/>
          <p:cNvSpPr/>
          <p:nvPr/>
        </p:nvSpPr>
        <p:spPr>
          <a:xfrm>
            <a:off x="1819747" y="2951430"/>
            <a:ext cx="601221" cy="688063"/>
          </a:xfrm>
          <a:prstGeom prst="down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a:off x="5712482" y="3306912"/>
            <a:ext cx="601221" cy="688063"/>
          </a:xfrm>
          <a:prstGeom prst="down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993892" y="3410189"/>
            <a:ext cx="3778465" cy="2857444"/>
            <a:chOff x="7993892" y="3410189"/>
            <a:chExt cx="3778465" cy="2857444"/>
          </a:xfrm>
        </p:grpSpPr>
        <p:grpSp>
          <p:nvGrpSpPr>
            <p:cNvPr id="9" name="Group 8"/>
            <p:cNvGrpSpPr/>
            <p:nvPr/>
          </p:nvGrpSpPr>
          <p:grpSpPr>
            <a:xfrm>
              <a:off x="7993892" y="4124985"/>
              <a:ext cx="3778465" cy="1469584"/>
              <a:chOff x="7993892" y="4124985"/>
              <a:chExt cx="3778465" cy="1469584"/>
            </a:xfrm>
          </p:grpSpPr>
          <p:pic>
            <p:nvPicPr>
              <p:cNvPr id="6156" name="Picture 12" descr="fat cell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464" b="8604"/>
              <a:stretch/>
            </p:blipFill>
            <p:spPr bwMode="auto">
              <a:xfrm>
                <a:off x="9945223" y="4124985"/>
                <a:ext cx="1827134" cy="1459871"/>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fat cell"/>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4785" b="23110"/>
              <a:stretch/>
            </p:blipFill>
            <p:spPr bwMode="auto">
              <a:xfrm>
                <a:off x="7993892" y="4423879"/>
                <a:ext cx="1951331" cy="1170690"/>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TextBox 24"/>
            <p:cNvSpPr txBox="1"/>
            <p:nvPr/>
          </p:nvSpPr>
          <p:spPr>
            <a:xfrm>
              <a:off x="8195486" y="5621302"/>
              <a:ext cx="1548142" cy="646331"/>
            </a:xfrm>
            <a:prstGeom prst="rect">
              <a:avLst/>
            </a:prstGeom>
            <a:noFill/>
          </p:spPr>
          <p:txBody>
            <a:bodyPr wrap="square" rtlCol="0">
              <a:spAutoFit/>
            </a:bodyPr>
            <a:lstStyle/>
            <a:p>
              <a:r>
                <a:rPr lang="en-US" sz="1200" dirty="0">
                  <a:solidFill>
                    <a:schemeClr val="bg1"/>
                  </a:solidFill>
                </a:rPr>
                <a:t>Healthy fat cells that provide warmth and energy</a:t>
              </a:r>
            </a:p>
          </p:txBody>
        </p:sp>
        <p:sp>
          <p:nvSpPr>
            <p:cNvPr id="26" name="TextBox 25"/>
            <p:cNvSpPr txBox="1"/>
            <p:nvPr/>
          </p:nvSpPr>
          <p:spPr>
            <a:xfrm>
              <a:off x="10140038" y="5594569"/>
              <a:ext cx="1548142" cy="646331"/>
            </a:xfrm>
            <a:prstGeom prst="rect">
              <a:avLst/>
            </a:prstGeom>
            <a:noFill/>
          </p:spPr>
          <p:txBody>
            <a:bodyPr wrap="square" rtlCol="0">
              <a:spAutoFit/>
            </a:bodyPr>
            <a:lstStyle/>
            <a:p>
              <a:r>
                <a:rPr lang="en-US" sz="1200" dirty="0">
                  <a:solidFill>
                    <a:schemeClr val="bg1"/>
                  </a:solidFill>
                </a:rPr>
                <a:t>Unhealthy fat cells that causes metabolic diseases</a:t>
              </a:r>
            </a:p>
          </p:txBody>
        </p:sp>
        <p:sp>
          <p:nvSpPr>
            <p:cNvPr id="29" name="Down Arrow 28"/>
            <p:cNvSpPr/>
            <p:nvPr/>
          </p:nvSpPr>
          <p:spPr>
            <a:xfrm>
              <a:off x="9570495" y="3410189"/>
              <a:ext cx="601221" cy="688063"/>
            </a:xfrm>
            <a:prstGeom prst="down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8093780" y="939292"/>
            <a:ext cx="3865711" cy="2321450"/>
            <a:chOff x="8093780" y="939292"/>
            <a:chExt cx="3865711" cy="2321450"/>
          </a:xfrm>
        </p:grpSpPr>
        <p:pic>
          <p:nvPicPr>
            <p:cNvPr id="6154" name="Picture 10" descr="http://ichef.bbci.co.uk/news/660/media/images/82620000/jpg/_82620468_f0078240-iced_drink,_artwork-spl.jpg"/>
            <p:cNvPicPr>
              <a:picLocks noChangeAspect="1" noChangeArrowheads="1"/>
            </p:cNvPicPr>
            <p:nvPr/>
          </p:nvPicPr>
          <p:blipFill rotWithShape="1">
            <a:blip r:embed="rId9">
              <a:extLst>
                <a:ext uri="{28A0092B-C50C-407E-A947-70E740481C1C}">
                  <a14:useLocalDpi xmlns:a14="http://schemas.microsoft.com/office/drawing/2010/main" val="0"/>
                </a:ext>
              </a:extLst>
            </a:blip>
            <a:srcRect r="622" b="8686"/>
            <a:stretch/>
          </p:blipFill>
          <p:spPr bwMode="auto">
            <a:xfrm>
              <a:off x="8093780" y="939292"/>
              <a:ext cx="3702886" cy="191255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8320584" y="2799077"/>
              <a:ext cx="3638907" cy="461665"/>
            </a:xfrm>
            <a:prstGeom prst="rect">
              <a:avLst/>
            </a:prstGeom>
            <a:noFill/>
          </p:spPr>
          <p:txBody>
            <a:bodyPr wrap="square" rtlCol="0">
              <a:spAutoFit/>
            </a:bodyPr>
            <a:lstStyle/>
            <a:p>
              <a:r>
                <a:rPr lang="en-US" sz="1200" dirty="0">
                  <a:solidFill>
                    <a:schemeClr val="bg1"/>
                  </a:solidFill>
                </a:rPr>
                <a:t>Excessive = lack of moderation in an activity, especially eating or drinking</a:t>
              </a:r>
            </a:p>
          </p:txBody>
        </p:sp>
      </p:grpSp>
    </p:spTree>
    <p:extLst>
      <p:ext uri="{BB962C8B-B14F-4D97-AF65-F5344CB8AC3E}">
        <p14:creationId xmlns:p14="http://schemas.microsoft.com/office/powerpoint/2010/main" val="174108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4615" y="0"/>
            <a:ext cx="12006404" cy="707886"/>
          </a:xfrm>
          <a:prstGeom prst="rect">
            <a:avLst/>
          </a:prstGeom>
          <a:noFill/>
        </p:spPr>
        <p:txBody>
          <a:bodyPr wrap="square" rtlCol="0">
            <a:spAutoFit/>
          </a:bodyPr>
          <a:lstStyle/>
          <a:p>
            <a:pPr algn="ctr"/>
            <a:r>
              <a:rPr lang="en-US" sz="4000" dirty="0">
                <a:solidFill>
                  <a:schemeClr val="bg1"/>
                </a:solidFill>
              </a:rPr>
              <a:t>Out Bodies Are Our Temples</a:t>
            </a:r>
          </a:p>
        </p:txBody>
      </p:sp>
      <p:sp>
        <p:nvSpPr>
          <p:cNvPr id="3" name="Rectangle 2"/>
          <p:cNvSpPr/>
          <p:nvPr/>
        </p:nvSpPr>
        <p:spPr>
          <a:xfrm>
            <a:off x="3584941" y="1878725"/>
            <a:ext cx="4310742" cy="3970318"/>
          </a:xfrm>
          <a:prstGeom prst="rect">
            <a:avLst/>
          </a:prstGeom>
        </p:spPr>
        <p:txBody>
          <a:bodyPr wrap="square">
            <a:spAutoFit/>
          </a:bodyPr>
          <a:lstStyle/>
          <a:p>
            <a:r>
              <a:rPr lang="en-US" sz="2800" dirty="0">
                <a:solidFill>
                  <a:schemeClr val="bg1"/>
                </a:solidFill>
              </a:rPr>
              <a:t>“When we understand our nature and our purpose on earth, and that our bodies are physical temples of God, we will realize that it is sacrilege to let anything enter the body that might defile it.”</a:t>
            </a:r>
            <a:endParaRPr lang="en-US" sz="2800" dirty="0">
              <a:solidFill>
                <a:schemeClr val="bg1"/>
              </a:solidFill>
              <a:latin typeface="Calibri" panose="020F0502020204030204" pitchFamily="34" charset="0"/>
            </a:endParaRPr>
          </a:p>
          <a:p>
            <a:endParaRPr lang="en-US" sz="2800" dirty="0">
              <a:solidFill>
                <a:schemeClr val="bg1"/>
              </a:solidFill>
            </a:endParaRPr>
          </a:p>
        </p:txBody>
      </p:sp>
      <p:sp>
        <p:nvSpPr>
          <p:cNvPr id="4" name="Rectangle 3"/>
          <p:cNvSpPr/>
          <p:nvPr/>
        </p:nvSpPr>
        <p:spPr>
          <a:xfrm>
            <a:off x="11544946" y="6357648"/>
            <a:ext cx="442750" cy="369332"/>
          </a:xfrm>
          <a:prstGeom prst="rect">
            <a:avLst/>
          </a:prstGeom>
        </p:spPr>
        <p:txBody>
          <a:bodyPr wrap="none">
            <a:spAutoFit/>
          </a:bodyPr>
          <a:lstStyle/>
          <a:p>
            <a:r>
              <a:rPr lang="en-US" dirty="0">
                <a:solidFill>
                  <a:schemeClr val="bg1"/>
                </a:solidFill>
                <a:latin typeface="Calibri" panose="020F0502020204030204" pitchFamily="34" charset="0"/>
              </a:rPr>
              <a:t>(8)</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653" y="707886"/>
            <a:ext cx="733154" cy="916443"/>
          </a:xfrm>
          <a:prstGeom prst="rect">
            <a:avLst/>
          </a:prstGeom>
        </p:spPr>
      </p:pic>
      <p:grpSp>
        <p:nvGrpSpPr>
          <p:cNvPr id="12" name="Group 11"/>
          <p:cNvGrpSpPr/>
          <p:nvPr/>
        </p:nvGrpSpPr>
        <p:grpSpPr>
          <a:xfrm>
            <a:off x="279878" y="1733843"/>
            <a:ext cx="3062038" cy="3889967"/>
            <a:chOff x="356077" y="2004851"/>
            <a:chExt cx="3062038" cy="3889967"/>
          </a:xfrm>
        </p:grpSpPr>
        <p:pic>
          <p:nvPicPr>
            <p:cNvPr id="9220" name="Picture 4" descr="http://www.rockwellportraits.com/wp-content/uploads/2011/05/teen-oil-portrait-15-bt-315-c.jpg"/>
            <p:cNvPicPr>
              <a:picLocks noChangeAspect="1" noChangeArrowheads="1"/>
            </p:cNvPicPr>
            <p:nvPr/>
          </p:nvPicPr>
          <p:blipFill rotWithShape="1">
            <a:blip r:embed="rId4">
              <a:extLst>
                <a:ext uri="{28A0092B-C50C-407E-A947-70E740481C1C}">
                  <a14:useLocalDpi xmlns:a14="http://schemas.microsoft.com/office/drawing/2010/main" val="0"/>
                </a:ext>
              </a:extLst>
            </a:blip>
            <a:srcRect r="3830" b="12865"/>
            <a:stretch/>
          </p:blipFill>
          <p:spPr bwMode="auto">
            <a:xfrm>
              <a:off x="372003" y="2004851"/>
              <a:ext cx="3046112" cy="3699263"/>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356077" y="5663986"/>
              <a:ext cx="2327881" cy="230832"/>
            </a:xfrm>
            <a:prstGeom prst="rect">
              <a:avLst/>
            </a:prstGeom>
          </p:spPr>
          <p:txBody>
            <a:bodyPr wrap="none">
              <a:spAutoFit/>
            </a:bodyPr>
            <a:lstStyle/>
            <a:p>
              <a:r>
                <a:rPr lang="en-US" sz="900" dirty="0">
                  <a:solidFill>
                    <a:schemeClr val="bg1"/>
                  </a:solidFill>
                  <a:latin typeface="Calibri" panose="020F0502020204030204" pitchFamily="34" charset="0"/>
                </a:rPr>
                <a:t>Jessica Rockwell—cousin to Norman Rockwell</a:t>
              </a:r>
              <a:endParaRPr lang="en-US" sz="900" dirty="0"/>
            </a:p>
          </p:txBody>
        </p:sp>
      </p:grpSp>
      <p:grpSp>
        <p:nvGrpSpPr>
          <p:cNvPr id="13" name="Group 12"/>
          <p:cNvGrpSpPr/>
          <p:nvPr/>
        </p:nvGrpSpPr>
        <p:grpSpPr>
          <a:xfrm>
            <a:off x="8055796" y="1406666"/>
            <a:ext cx="3722547" cy="4696679"/>
            <a:chOff x="7927962" y="1425134"/>
            <a:chExt cx="3722547" cy="4696679"/>
          </a:xfrm>
        </p:grpSpPr>
        <p:pic>
          <p:nvPicPr>
            <p:cNvPr id="9218" name="Picture 2" descr="http://orig10.deviantart.net/003a/f/2013/106/7/8/remember_me____by_alicexz-d61ybu7.jpg"/>
            <p:cNvPicPr>
              <a:picLocks noChangeAspect="1" noChangeArrowheads="1"/>
            </p:cNvPicPr>
            <p:nvPr/>
          </p:nvPicPr>
          <p:blipFill rotWithShape="1">
            <a:blip r:embed="rId5">
              <a:extLst>
                <a:ext uri="{28A0092B-C50C-407E-A947-70E740481C1C}">
                  <a14:useLocalDpi xmlns:a14="http://schemas.microsoft.com/office/drawing/2010/main" val="0"/>
                </a:ext>
              </a:extLst>
            </a:blip>
            <a:srcRect l="20407" t="5460" r="10641" b="12254"/>
            <a:stretch/>
          </p:blipFill>
          <p:spPr bwMode="auto">
            <a:xfrm>
              <a:off x="7927962" y="1425134"/>
              <a:ext cx="3722547" cy="4442377"/>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10700249" y="5890981"/>
              <a:ext cx="665567" cy="230832"/>
            </a:xfrm>
            <a:prstGeom prst="rect">
              <a:avLst/>
            </a:prstGeom>
          </p:spPr>
          <p:txBody>
            <a:bodyPr wrap="none">
              <a:spAutoFit/>
            </a:bodyPr>
            <a:lstStyle/>
            <a:p>
              <a:r>
                <a:rPr lang="en-US" sz="900" dirty="0">
                  <a:solidFill>
                    <a:schemeClr val="bg1"/>
                  </a:solidFill>
                  <a:latin typeface="Calibri" panose="020F0502020204030204" pitchFamily="34" charset="0"/>
                </a:rPr>
                <a:t>Amy Pond</a:t>
              </a:r>
              <a:endParaRPr lang="en-US" sz="900" dirty="0"/>
            </a:p>
          </p:txBody>
        </p:sp>
      </p:grpSp>
    </p:spTree>
    <p:extLst>
      <p:ext uri="{BB962C8B-B14F-4D97-AF65-F5344CB8AC3E}">
        <p14:creationId xmlns:p14="http://schemas.microsoft.com/office/powerpoint/2010/main" val="2727329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4615" y="0"/>
            <a:ext cx="12006404" cy="923330"/>
          </a:xfrm>
          <a:prstGeom prst="rect">
            <a:avLst/>
          </a:prstGeom>
          <a:noFill/>
        </p:spPr>
        <p:txBody>
          <a:bodyPr wrap="square" rtlCol="0">
            <a:spAutoFit/>
          </a:bodyPr>
          <a:lstStyle/>
          <a:p>
            <a:pPr algn="ctr"/>
            <a:r>
              <a:rPr lang="en-US" sz="5400" dirty="0">
                <a:solidFill>
                  <a:schemeClr val="bg1"/>
                </a:solidFill>
              </a:rPr>
              <a:t>Physical and Emotional Health</a:t>
            </a:r>
          </a:p>
        </p:txBody>
      </p:sp>
      <p:sp>
        <p:nvSpPr>
          <p:cNvPr id="201" name="Rectangle 200"/>
          <p:cNvSpPr/>
          <p:nvPr/>
        </p:nvSpPr>
        <p:spPr>
          <a:xfrm>
            <a:off x="11817" y="6469026"/>
            <a:ext cx="6096000" cy="369332"/>
          </a:xfrm>
          <a:prstGeom prst="rect">
            <a:avLst/>
          </a:prstGeom>
        </p:spPr>
        <p:txBody>
          <a:bodyPr>
            <a:spAutoFit/>
          </a:bodyPr>
          <a:lstStyle/>
          <a:p>
            <a:r>
              <a:rPr lang="en-US" b="0" i="0" dirty="0">
                <a:solidFill>
                  <a:schemeClr val="bg1"/>
                </a:solidFill>
                <a:effectLst/>
                <a:latin typeface="Calibri" panose="020F0502020204030204" pitchFamily="34" charset="0"/>
              </a:rPr>
              <a:t>Daniel 1:17</a:t>
            </a:r>
            <a:endParaRPr lang="en-US" dirty="0">
              <a:solidFill>
                <a:schemeClr val="bg1"/>
              </a:solidFill>
            </a:endParaRPr>
          </a:p>
        </p:txBody>
      </p:sp>
      <p:pic>
        <p:nvPicPr>
          <p:cNvPr id="8194" name="Picture 2" descr="https://s-media-cache-ak0.pinimg.com/736x/94/fe/05/94fe0571764dfa948a8c10538f496ce9.jpg"/>
          <p:cNvPicPr>
            <a:picLocks noChangeAspect="1" noChangeArrowheads="1"/>
          </p:cNvPicPr>
          <p:nvPr/>
        </p:nvPicPr>
        <p:blipFill rotWithShape="1">
          <a:blip r:embed="rId3">
            <a:extLst>
              <a:ext uri="{28A0092B-C50C-407E-A947-70E740481C1C}">
                <a14:useLocalDpi xmlns:a14="http://schemas.microsoft.com/office/drawing/2010/main" val="0"/>
              </a:ext>
            </a:extLst>
          </a:blip>
          <a:srcRect l="50496" t="2736" r="479" b="23038"/>
          <a:stretch/>
        </p:blipFill>
        <p:spPr bwMode="auto">
          <a:xfrm>
            <a:off x="796705" y="1068309"/>
            <a:ext cx="2062603" cy="310092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file.vintageadbrowser.com/4y1xo6jxp36alz.jpg"/>
          <p:cNvPicPr>
            <a:picLocks noChangeAspect="1" noChangeArrowheads="1"/>
          </p:cNvPicPr>
          <p:nvPr/>
        </p:nvPicPr>
        <p:blipFill rotWithShape="1">
          <a:blip r:embed="rId4">
            <a:extLst>
              <a:ext uri="{28A0092B-C50C-407E-A947-70E740481C1C}">
                <a14:useLocalDpi xmlns:a14="http://schemas.microsoft.com/office/drawing/2010/main" val="0"/>
              </a:ext>
            </a:extLst>
          </a:blip>
          <a:srcRect t="15336" r="4540" b="35791"/>
          <a:stretch/>
        </p:blipFill>
        <p:spPr bwMode="auto">
          <a:xfrm>
            <a:off x="4427252" y="1172040"/>
            <a:ext cx="3818896" cy="262550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tias.com/stores/adsbydee/pictures/16105a.jpg"/>
          <p:cNvPicPr>
            <a:picLocks noChangeAspect="1" noChangeArrowheads="1"/>
          </p:cNvPicPr>
          <p:nvPr/>
        </p:nvPicPr>
        <p:blipFill rotWithShape="1">
          <a:blip r:embed="rId5">
            <a:extLst>
              <a:ext uri="{28A0092B-C50C-407E-A947-70E740481C1C}">
                <a14:useLocalDpi xmlns:a14="http://schemas.microsoft.com/office/drawing/2010/main" val="0"/>
              </a:ext>
            </a:extLst>
          </a:blip>
          <a:srcRect l="7863" t="16119" r="10395" b="26376"/>
          <a:stretch/>
        </p:blipFill>
        <p:spPr bwMode="auto">
          <a:xfrm>
            <a:off x="9204787" y="1400513"/>
            <a:ext cx="2335794" cy="2190939"/>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www.themormonhome.com/wp-content/uploads/2014/08/MAd-Be-friendly-and-Reverent.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797" t="11632" r="53668" b="24749"/>
          <a:stretch/>
        </p:blipFill>
        <p:spPr bwMode="auto">
          <a:xfrm>
            <a:off x="2354231" y="4274044"/>
            <a:ext cx="2291067" cy="247914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3.bp.blogspot.com/-GYNusyUbm3E/UkNZYA1AC6I/AAAAAAAAB6A/UIvzC-YVApA/s1600/BOM.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57060" y="3869326"/>
            <a:ext cx="2011762" cy="2682349"/>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4898645" y="4169229"/>
            <a:ext cx="3505068" cy="2501531"/>
            <a:chOff x="228600" y="381000"/>
            <a:chExt cx="3505068" cy="2501531"/>
          </a:xfrm>
        </p:grpSpPr>
        <p:grpSp>
          <p:nvGrpSpPr>
            <p:cNvPr id="18" name="Group 17"/>
            <p:cNvGrpSpPr/>
            <p:nvPr/>
          </p:nvGrpSpPr>
          <p:grpSpPr>
            <a:xfrm>
              <a:off x="228600" y="381000"/>
              <a:ext cx="3505068" cy="2501531"/>
              <a:chOff x="534986" y="381000"/>
              <a:chExt cx="2637111" cy="2501531"/>
            </a:xfrm>
          </p:grpSpPr>
          <p:sp>
            <p:nvSpPr>
              <p:cNvPr id="20" name="Rectangle 19"/>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534986" y="384805"/>
                <a:ext cx="457200" cy="2497726"/>
                <a:chOff x="533400" y="381000"/>
                <a:chExt cx="457200" cy="2497726"/>
              </a:xfrm>
            </p:grpSpPr>
            <p:sp>
              <p:nvSpPr>
                <p:cNvPr id="27" name="Oval 2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714897" y="381000"/>
                <a:ext cx="457200" cy="2497726"/>
                <a:chOff x="2714897" y="457200"/>
                <a:chExt cx="457200" cy="2497726"/>
              </a:xfrm>
            </p:grpSpPr>
            <p:sp>
              <p:nvSpPr>
                <p:cNvPr id="23" name="Oval 2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Rectangle 18"/>
            <p:cNvSpPr/>
            <p:nvPr/>
          </p:nvSpPr>
          <p:spPr>
            <a:xfrm>
              <a:off x="842492" y="1170228"/>
              <a:ext cx="2293346" cy="1077218"/>
            </a:xfrm>
            <a:prstGeom prst="rect">
              <a:avLst/>
            </a:prstGeom>
          </p:spPr>
          <p:txBody>
            <a:bodyPr wrap="square">
              <a:spAutoFit/>
            </a:bodyPr>
            <a:lstStyle/>
            <a:p>
              <a:pPr algn="ctr"/>
              <a:r>
                <a:rPr lang="en-US" sz="1600" b="1" dirty="0"/>
                <a:t>If we keep the Lord’s laws, then He will bless us physically and spiritually</a:t>
              </a:r>
              <a:endParaRPr lang="en-US" sz="1600" i="1" dirty="0"/>
            </a:p>
          </p:txBody>
        </p:sp>
      </p:grpSp>
    </p:spTree>
    <p:extLst>
      <p:ext uri="{BB962C8B-B14F-4D97-AF65-F5344CB8AC3E}">
        <p14:creationId xmlns:p14="http://schemas.microsoft.com/office/powerpoint/2010/main" val="95079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750"/>
                                        <p:tgtEl>
                                          <p:spTgt spid="8194"/>
                                        </p:tgtEl>
                                      </p:cBhvr>
                                    </p:animEffect>
                                  </p:childTnLst>
                                </p:cTn>
                              </p:par>
                              <p:par>
                                <p:cTn id="8" presetID="10" presetClass="entr" presetSubtype="0" fill="hold" nodeType="withEffect">
                                  <p:stCondLst>
                                    <p:cond delay="0"/>
                                  </p:stCondLst>
                                  <p:childTnLst>
                                    <p:set>
                                      <p:cBhvr>
                                        <p:cTn id="9" dur="1" fill="hold">
                                          <p:stCondLst>
                                            <p:cond delay="0"/>
                                          </p:stCondLst>
                                        </p:cTn>
                                        <p:tgtEl>
                                          <p:spTgt spid="8196"/>
                                        </p:tgtEl>
                                        <p:attrNameLst>
                                          <p:attrName>style.visibility</p:attrName>
                                        </p:attrNameLst>
                                      </p:cBhvr>
                                      <p:to>
                                        <p:strVal val="visible"/>
                                      </p:to>
                                    </p:set>
                                    <p:animEffect transition="in" filter="fade">
                                      <p:cBhvr>
                                        <p:cTn id="10" dur="1750"/>
                                        <p:tgtEl>
                                          <p:spTgt spid="8196"/>
                                        </p:tgtEl>
                                      </p:cBhvr>
                                    </p:animEffect>
                                  </p:childTnLst>
                                </p:cTn>
                              </p:par>
                              <p:par>
                                <p:cTn id="11" presetID="10" presetClass="entr" presetSubtype="0" fill="hold" nodeType="withEffect">
                                  <p:stCondLst>
                                    <p:cond delay="0"/>
                                  </p:stCondLst>
                                  <p:childTnLst>
                                    <p:set>
                                      <p:cBhvr>
                                        <p:cTn id="12" dur="1" fill="hold">
                                          <p:stCondLst>
                                            <p:cond delay="0"/>
                                          </p:stCondLst>
                                        </p:cTn>
                                        <p:tgtEl>
                                          <p:spTgt spid="8200"/>
                                        </p:tgtEl>
                                        <p:attrNameLst>
                                          <p:attrName>style.visibility</p:attrName>
                                        </p:attrNameLst>
                                      </p:cBhvr>
                                      <p:to>
                                        <p:strVal val="visible"/>
                                      </p:to>
                                    </p:set>
                                    <p:animEffect transition="in" filter="fade">
                                      <p:cBhvr>
                                        <p:cTn id="13" dur="1750"/>
                                        <p:tgtEl>
                                          <p:spTgt spid="8200"/>
                                        </p:tgtEl>
                                      </p:cBhvr>
                                    </p:animEffect>
                                  </p:childTnLst>
                                </p:cTn>
                              </p:par>
                              <p:par>
                                <p:cTn id="14" presetID="10" presetClass="entr" presetSubtype="0" fill="hold" nodeType="withEffect">
                                  <p:stCondLst>
                                    <p:cond delay="0"/>
                                  </p:stCondLst>
                                  <p:childTnLst>
                                    <p:set>
                                      <p:cBhvr>
                                        <p:cTn id="15" dur="1" fill="hold">
                                          <p:stCondLst>
                                            <p:cond delay="0"/>
                                          </p:stCondLst>
                                        </p:cTn>
                                        <p:tgtEl>
                                          <p:spTgt spid="8198"/>
                                        </p:tgtEl>
                                        <p:attrNameLst>
                                          <p:attrName>style.visibility</p:attrName>
                                        </p:attrNameLst>
                                      </p:cBhvr>
                                      <p:to>
                                        <p:strVal val="visible"/>
                                      </p:to>
                                    </p:set>
                                    <p:animEffect transition="in" filter="fade">
                                      <p:cBhvr>
                                        <p:cTn id="16" dur="1750"/>
                                        <p:tgtEl>
                                          <p:spTgt spid="8198"/>
                                        </p:tgtEl>
                                      </p:cBhvr>
                                    </p:animEffect>
                                  </p:childTnLst>
                                </p:cTn>
                              </p:par>
                              <p:par>
                                <p:cTn id="17" presetID="10" presetClass="entr" presetSubtype="0" fill="hold" nodeType="withEffect">
                                  <p:stCondLst>
                                    <p:cond delay="0"/>
                                  </p:stCondLst>
                                  <p:childTnLst>
                                    <p:set>
                                      <p:cBhvr>
                                        <p:cTn id="18" dur="1" fill="hold">
                                          <p:stCondLst>
                                            <p:cond delay="0"/>
                                          </p:stCondLst>
                                        </p:cTn>
                                        <p:tgtEl>
                                          <p:spTgt spid="8202"/>
                                        </p:tgtEl>
                                        <p:attrNameLst>
                                          <p:attrName>style.visibility</p:attrName>
                                        </p:attrNameLst>
                                      </p:cBhvr>
                                      <p:to>
                                        <p:strVal val="visible"/>
                                      </p:to>
                                    </p:set>
                                    <p:animEffect transition="in" filter="fade">
                                      <p:cBhvr>
                                        <p:cTn id="19" dur="1750"/>
                                        <p:tgtEl>
                                          <p:spTgt spid="820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outVertical)">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8342" y="1341687"/>
            <a:ext cx="7794171" cy="3785652"/>
          </a:xfrm>
          <a:prstGeom prst="rect">
            <a:avLst/>
          </a:prstGeom>
        </p:spPr>
        <p:txBody>
          <a:bodyPr wrap="square">
            <a:spAutoFit/>
          </a:bodyPr>
          <a:lstStyle/>
          <a:p>
            <a:pPr fontAlgn="base"/>
            <a:r>
              <a:rPr lang="en-US" sz="2400" dirty="0">
                <a:solidFill>
                  <a:schemeClr val="bg1"/>
                </a:solidFill>
                <a:latin typeface="Calibri" panose="020F0502020204030204" pitchFamily="34" charset="0"/>
              </a:rPr>
              <a:t>“I have come to know … that a fundamental purpose of the Word of Wisdom has to do with revelation. …</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“If someone ‘under the influence’ can hardly listen to plain talk, how can they respond to spiritual promptings that touch their most delicate feelings?</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“As valuable as the Word of Wisdom is as a law of health, it may be much more valuable to you spiritually than it is physically.”</a:t>
            </a:r>
            <a:endParaRPr lang="en-US" sz="2400" b="0" i="0" dirty="0">
              <a:solidFill>
                <a:schemeClr val="bg1"/>
              </a:solidFill>
              <a:effectLst/>
              <a:latin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0855" y="2029600"/>
            <a:ext cx="1933575" cy="2409825"/>
          </a:xfrm>
          <a:prstGeom prst="rect">
            <a:avLst/>
          </a:prstGeom>
        </p:spPr>
      </p:pic>
      <p:sp>
        <p:nvSpPr>
          <p:cNvPr id="4" name="Rectangle 3"/>
          <p:cNvSpPr/>
          <p:nvPr/>
        </p:nvSpPr>
        <p:spPr>
          <a:xfrm>
            <a:off x="11671709" y="6469026"/>
            <a:ext cx="442750" cy="369332"/>
          </a:xfrm>
          <a:prstGeom prst="rect">
            <a:avLst/>
          </a:prstGeom>
        </p:spPr>
        <p:txBody>
          <a:bodyPr wrap="none">
            <a:spAutoFit/>
          </a:bodyPr>
          <a:lstStyle/>
          <a:p>
            <a:pPr fontAlgn="base"/>
            <a:r>
              <a:rPr lang="en-US" dirty="0">
                <a:solidFill>
                  <a:schemeClr val="bg1"/>
                </a:solidFill>
                <a:latin typeface="Calibri" panose="020F0502020204030204" pitchFamily="34" charset="0"/>
              </a:rPr>
              <a:t>(7)</a:t>
            </a:r>
          </a:p>
        </p:txBody>
      </p:sp>
    </p:spTree>
    <p:extLst>
      <p:ext uri="{BB962C8B-B14F-4D97-AF65-F5344CB8AC3E}">
        <p14:creationId xmlns:p14="http://schemas.microsoft.com/office/powerpoint/2010/main" val="133296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215634"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Song: </a:t>
            </a:r>
            <a:r>
              <a:rPr lang="en-US" i="1" dirty="0">
                <a:solidFill>
                  <a:schemeClr val="bg1"/>
                </a:solidFill>
              </a:rPr>
              <a:t>Keep the Commandments </a:t>
            </a:r>
            <a:r>
              <a:rPr lang="en-US" dirty="0">
                <a:solidFill>
                  <a:schemeClr val="bg1"/>
                </a:solidFill>
              </a:rPr>
              <a:t>Primary Children’s Songbook #146 </a:t>
            </a:r>
          </a:p>
          <a:p>
            <a:endParaRPr lang="en-US" dirty="0">
              <a:solidFill>
                <a:schemeClr val="bg1"/>
              </a:solidFill>
            </a:endParaRPr>
          </a:p>
          <a:p>
            <a:r>
              <a:rPr lang="en-US" dirty="0">
                <a:solidFill>
                  <a:schemeClr val="bg1"/>
                </a:solidFill>
              </a:rPr>
              <a:t>Videos:</a:t>
            </a:r>
          </a:p>
          <a:p>
            <a:r>
              <a:rPr lang="en-US" b="1" dirty="0">
                <a:solidFill>
                  <a:schemeClr val="bg1"/>
                </a:solidFill>
              </a:rPr>
              <a:t>God Gave Them Knowledge</a:t>
            </a:r>
            <a:r>
              <a:rPr lang="en-US" dirty="0">
                <a:solidFill>
                  <a:schemeClr val="bg1"/>
                </a:solidFill>
              </a:rPr>
              <a:t>(13:49)</a:t>
            </a:r>
          </a:p>
          <a:p>
            <a:r>
              <a:rPr lang="en-US" b="1" dirty="0">
                <a:solidFill>
                  <a:schemeClr val="bg1"/>
                </a:solidFill>
              </a:rPr>
              <a:t>“Run and Not Be Weary”</a:t>
            </a:r>
            <a:r>
              <a:rPr lang="en-US" dirty="0">
                <a:solidFill>
                  <a:schemeClr val="bg1"/>
                </a:solidFill>
              </a:rPr>
              <a:t> (8:18)</a:t>
            </a:r>
          </a:p>
          <a:p>
            <a:endParaRPr lang="en-US" dirty="0">
              <a:solidFill>
                <a:schemeClr val="bg1"/>
              </a:solidFill>
            </a:endParaRPr>
          </a:p>
          <a:p>
            <a:pPr marL="342900" indent="-342900">
              <a:buAutoNum type="arabicPeriod"/>
            </a:pPr>
            <a:r>
              <a:rPr lang="en-US" dirty="0">
                <a:solidFill>
                  <a:schemeClr val="bg1"/>
                </a:solidFill>
              </a:rPr>
              <a:t>Gleason L. Archer Jr., “Daniel,” in </a:t>
            </a:r>
            <a:r>
              <a:rPr lang="en-US" i="1" dirty="0">
                <a:solidFill>
                  <a:schemeClr val="bg1"/>
                </a:solidFill>
              </a:rPr>
              <a:t>The Expositor’s Bible Commentary,</a:t>
            </a:r>
            <a:r>
              <a:rPr lang="en-US" dirty="0">
                <a:solidFill>
                  <a:schemeClr val="bg1"/>
                </a:solidFill>
              </a:rPr>
              <a:t> ed. Frank E. </a:t>
            </a:r>
            <a:r>
              <a:rPr lang="en-US" dirty="0" err="1">
                <a:solidFill>
                  <a:schemeClr val="bg1"/>
                </a:solidFill>
              </a:rPr>
              <a:t>Gaebelein</a:t>
            </a:r>
            <a:r>
              <a:rPr lang="en-US" dirty="0">
                <a:solidFill>
                  <a:schemeClr val="bg1"/>
                </a:solidFill>
              </a:rPr>
              <a:t>, 12 vols. [1976–1992], 7:6.)</a:t>
            </a:r>
          </a:p>
          <a:p>
            <a:pPr marL="342900" indent="-342900">
              <a:buAutoNum type="arabicPeriod"/>
            </a:pPr>
            <a:r>
              <a:rPr lang="en-US" dirty="0">
                <a:solidFill>
                  <a:schemeClr val="bg1"/>
                </a:solidFill>
              </a:rPr>
              <a:t>Bible Dictionary</a:t>
            </a:r>
          </a:p>
          <a:p>
            <a:pPr marL="342900" indent="-342900">
              <a:buFontTx/>
              <a:buAutoNum type="arabicPeriod"/>
            </a:pPr>
            <a:r>
              <a:rPr lang="en-US" b="0" i="0" dirty="0">
                <a:solidFill>
                  <a:schemeClr val="bg1"/>
                </a:solidFill>
                <a:effectLst/>
              </a:rPr>
              <a:t>Joseph J. Cannon, “Speed and the Spirit,” </a:t>
            </a:r>
            <a:r>
              <a:rPr lang="en-US" b="0" i="1" dirty="0">
                <a:solidFill>
                  <a:schemeClr val="bg1"/>
                </a:solidFill>
                <a:effectLst/>
              </a:rPr>
              <a:t>Improvement Era,</a:t>
            </a:r>
            <a:r>
              <a:rPr lang="en-US" b="0" i="0" dirty="0">
                <a:solidFill>
                  <a:schemeClr val="bg1"/>
                </a:solidFill>
                <a:effectLst/>
              </a:rPr>
              <a:t> Oct. 1928, 1001–7).</a:t>
            </a:r>
          </a:p>
          <a:p>
            <a:pPr marL="342900" indent="-342900">
              <a:buFontTx/>
              <a:buAutoNum type="arabicPeriod"/>
            </a:pPr>
            <a:r>
              <a:rPr lang="en-US" i="1" dirty="0">
                <a:solidFill>
                  <a:schemeClr val="bg1"/>
                </a:solidFill>
              </a:rPr>
              <a:t>Who’s Who in the Old Testament </a:t>
            </a:r>
            <a:r>
              <a:rPr lang="en-US" dirty="0">
                <a:solidFill>
                  <a:schemeClr val="bg1"/>
                </a:solidFill>
              </a:rPr>
              <a:t>by Ed J. </a:t>
            </a:r>
            <a:r>
              <a:rPr lang="en-US" dirty="0" err="1">
                <a:solidFill>
                  <a:schemeClr val="bg1"/>
                </a:solidFill>
              </a:rPr>
              <a:t>Pinegar</a:t>
            </a:r>
            <a:r>
              <a:rPr lang="en-US" dirty="0">
                <a:solidFill>
                  <a:schemeClr val="bg1"/>
                </a:solidFill>
              </a:rPr>
              <a:t> and Richard J. Allen pp. 36-37, 142</a:t>
            </a:r>
          </a:p>
          <a:p>
            <a:pPr marL="342900" indent="-342900">
              <a:buFontTx/>
              <a:buAutoNum type="arabicPeriod"/>
            </a:pPr>
            <a:r>
              <a:rPr lang="en-US" dirty="0">
                <a:solidFill>
                  <a:schemeClr val="bg1"/>
                </a:solidFill>
              </a:rPr>
              <a:t>William Smith, </a:t>
            </a:r>
            <a:r>
              <a:rPr lang="en-US" i="1" dirty="0">
                <a:solidFill>
                  <a:schemeClr val="bg1"/>
                </a:solidFill>
              </a:rPr>
              <a:t>A Dictionary of the Bible,</a:t>
            </a:r>
            <a:r>
              <a:rPr lang="en-US" dirty="0">
                <a:solidFill>
                  <a:schemeClr val="bg1"/>
                </a:solidFill>
              </a:rPr>
              <a:t>  </a:t>
            </a:r>
            <a:r>
              <a:rPr lang="en-US" dirty="0" err="1">
                <a:solidFill>
                  <a:schemeClr val="bg1"/>
                </a:solidFill>
              </a:rPr>
              <a:t>s.v</a:t>
            </a:r>
            <a:r>
              <a:rPr lang="en-US" dirty="0">
                <a:solidFill>
                  <a:schemeClr val="bg1"/>
                </a:solidFill>
              </a:rPr>
              <a:t>. “Shinar.”</a:t>
            </a:r>
          </a:p>
          <a:p>
            <a:pPr marL="342900" indent="-342900">
              <a:buFontTx/>
              <a:buAutoNum type="arabicPeriod"/>
            </a:pPr>
            <a:r>
              <a:rPr lang="en-US" dirty="0">
                <a:solidFill>
                  <a:schemeClr val="bg1"/>
                </a:solidFill>
              </a:rPr>
              <a:t>Old Testament Institute Manual </a:t>
            </a:r>
            <a:r>
              <a:rPr lang="en-US" i="1" dirty="0">
                <a:solidFill>
                  <a:schemeClr val="bg1"/>
                </a:solidFill>
              </a:rPr>
              <a:t>Daniel: Prophet of God, Companion of Kings </a:t>
            </a:r>
            <a:r>
              <a:rPr lang="en-US" dirty="0">
                <a:solidFill>
                  <a:schemeClr val="bg1"/>
                </a:solidFill>
              </a:rPr>
              <a:t>Chapter 28</a:t>
            </a:r>
          </a:p>
          <a:p>
            <a:pPr marL="342900" indent="-342900">
              <a:buFontTx/>
              <a:buAutoNum type="arabicPeriod"/>
            </a:pPr>
            <a:r>
              <a:rPr lang="en-US" dirty="0">
                <a:solidFill>
                  <a:schemeClr val="bg1"/>
                </a:solidFill>
              </a:rPr>
              <a:t>Elder Boyd K. Packer (“Prayers and Answers,”</a:t>
            </a:r>
            <a:r>
              <a:rPr lang="en-US" i="1" dirty="0">
                <a:solidFill>
                  <a:schemeClr val="bg1"/>
                </a:solidFill>
              </a:rPr>
              <a:t> Ensign,</a:t>
            </a:r>
            <a:r>
              <a:rPr lang="en-US" dirty="0">
                <a:solidFill>
                  <a:schemeClr val="bg1"/>
                </a:solidFill>
              </a:rPr>
              <a:t> Nov. 1979, 20</a:t>
            </a:r>
          </a:p>
          <a:p>
            <a:pPr marL="342900" indent="-342900">
              <a:buFontTx/>
              <a:buAutoNum type="arabicPeriod"/>
            </a:pPr>
            <a:r>
              <a:rPr lang="en-US" dirty="0">
                <a:solidFill>
                  <a:schemeClr val="bg1"/>
                </a:solidFill>
              </a:rPr>
              <a:t>Elder Russell M. Nelson(“The Magnificence of Man,”</a:t>
            </a:r>
            <a:r>
              <a:rPr lang="en-US" i="1" dirty="0">
                <a:solidFill>
                  <a:schemeClr val="bg1"/>
                </a:solidFill>
              </a:rPr>
              <a:t> Ensign,</a:t>
            </a:r>
            <a:r>
              <a:rPr lang="en-US" dirty="0">
                <a:solidFill>
                  <a:schemeClr val="bg1"/>
                </a:solidFill>
              </a:rPr>
              <a:t> Jan. 1988, 68).</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b="0" i="1" dirty="0">
              <a:solidFill>
                <a:schemeClr val="bg1"/>
              </a:solidFill>
              <a:effectLst/>
            </a:endParaRPr>
          </a:p>
          <a:p>
            <a:pPr marL="342900" indent="-342900">
              <a:buAutoNum type="arabicPeriod"/>
            </a:pPr>
            <a:endParaRPr lang="en-US" dirty="0">
              <a:solidFill>
                <a:schemeClr val="bg1"/>
              </a:solidFill>
            </a:endParaRPr>
          </a:p>
        </p:txBody>
      </p:sp>
      <p:sp>
        <p:nvSpPr>
          <p:cNvPr id="5" name="Footer Placeholder 14">
            <a:extLst>
              <a:ext uri="{FF2B5EF4-FFF2-40B4-BE49-F238E27FC236}">
                <a16:creationId xmlns:a16="http://schemas.microsoft.com/office/drawing/2014/main" id="{6565A623-0F07-4567-9DC3-746CDDF4937F}"/>
              </a:ext>
            </a:extLst>
          </p:cNvPr>
          <p:cNvSpPr>
            <a:spLocks noGrp="1"/>
          </p:cNvSpPr>
          <p:nvPr/>
        </p:nvSpPr>
        <p:spPr>
          <a:xfrm>
            <a:off x="131319" y="646951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11" name="Group 10">
            <a:extLst>
              <a:ext uri="{FF2B5EF4-FFF2-40B4-BE49-F238E27FC236}">
                <a16:creationId xmlns:a16="http://schemas.microsoft.com/office/drawing/2014/main" id="{8F842978-E67D-44DC-90A7-D62A6716186A}"/>
              </a:ext>
            </a:extLst>
          </p:cNvPr>
          <p:cNvGrpSpPr/>
          <p:nvPr/>
        </p:nvGrpSpPr>
        <p:grpSpPr>
          <a:xfrm>
            <a:off x="3668232" y="1225689"/>
            <a:ext cx="724787" cy="918064"/>
            <a:chOff x="7543800" y="3810000"/>
            <a:chExt cx="1143000" cy="1447800"/>
          </a:xfrm>
        </p:grpSpPr>
        <p:sp>
          <p:nvSpPr>
            <p:cNvPr id="12" name="Trapezoid 11">
              <a:extLst>
                <a:ext uri="{FF2B5EF4-FFF2-40B4-BE49-F238E27FC236}">
                  <a16:creationId xmlns:a16="http://schemas.microsoft.com/office/drawing/2014/main" id="{6849BA04-7813-4E76-8E59-C6A925361A9D}"/>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79">
              <a:extLst>
                <a:ext uri="{FF2B5EF4-FFF2-40B4-BE49-F238E27FC236}">
                  <a16:creationId xmlns:a16="http://schemas.microsoft.com/office/drawing/2014/main" id="{3FB7D2E4-7DE5-4182-B3EF-808B271D3778}"/>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80">
              <a:extLst>
                <a:ext uri="{FF2B5EF4-FFF2-40B4-BE49-F238E27FC236}">
                  <a16:creationId xmlns:a16="http://schemas.microsoft.com/office/drawing/2014/main" id="{D30C0BD6-91FA-4EDF-BCE1-2A5FE2151C5E}"/>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81">
              <a:extLst>
                <a:ext uri="{FF2B5EF4-FFF2-40B4-BE49-F238E27FC236}">
                  <a16:creationId xmlns:a16="http://schemas.microsoft.com/office/drawing/2014/main" id="{93617BDA-F276-416B-B2BE-DC1DD0A9970C}"/>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D77978D4-B97A-46A4-9E70-57FFEED177BE}"/>
                </a:ext>
              </a:extLst>
            </p:cNvPr>
            <p:cNvGrpSpPr/>
            <p:nvPr/>
          </p:nvGrpSpPr>
          <p:grpSpPr>
            <a:xfrm>
              <a:off x="7924800" y="3810000"/>
              <a:ext cx="645353" cy="610017"/>
              <a:chOff x="7924800" y="5867400"/>
              <a:chExt cx="645353" cy="610017"/>
            </a:xfrm>
          </p:grpSpPr>
          <p:grpSp>
            <p:nvGrpSpPr>
              <p:cNvPr id="24" name="Group 13">
                <a:extLst>
                  <a:ext uri="{FF2B5EF4-FFF2-40B4-BE49-F238E27FC236}">
                    <a16:creationId xmlns:a16="http://schemas.microsoft.com/office/drawing/2014/main" id="{8F7470CD-355D-42D6-9924-3CE3398AEBC1}"/>
                  </a:ext>
                </a:extLst>
              </p:cNvPr>
              <p:cNvGrpSpPr/>
              <p:nvPr/>
            </p:nvGrpSpPr>
            <p:grpSpPr>
              <a:xfrm>
                <a:off x="7924800" y="5867400"/>
                <a:ext cx="645353" cy="610017"/>
                <a:chOff x="3037563" y="3121795"/>
                <a:chExt cx="1250371" cy="1224010"/>
              </a:xfrm>
            </p:grpSpPr>
            <p:sp>
              <p:nvSpPr>
                <p:cNvPr id="26" name="Oval 25">
                  <a:extLst>
                    <a:ext uri="{FF2B5EF4-FFF2-40B4-BE49-F238E27FC236}">
                      <a16:creationId xmlns:a16="http://schemas.microsoft.com/office/drawing/2014/main" id="{2B2EBB39-4D17-4993-A0BC-110765F8BBAB}"/>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DC806C7-1E51-4396-B4A1-A942185C6409}"/>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AE023F4-3A7C-47B9-B3D8-00A940AD565D}"/>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E17D72E-53D9-4D09-97C0-A892385997BE}"/>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a:extLst>
                  <a:ext uri="{FF2B5EF4-FFF2-40B4-BE49-F238E27FC236}">
                    <a16:creationId xmlns:a16="http://schemas.microsoft.com/office/drawing/2014/main" id="{FE36D779-CA37-49A4-B8D7-95C18F034EE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69F64B22-DBC5-4341-8EA4-660E05C17D44}"/>
                </a:ext>
              </a:extLst>
            </p:cNvPr>
            <p:cNvGrpSpPr/>
            <p:nvPr/>
          </p:nvGrpSpPr>
          <p:grpSpPr>
            <a:xfrm>
              <a:off x="7543800" y="4038600"/>
              <a:ext cx="403070" cy="381000"/>
              <a:chOff x="7924800" y="5867400"/>
              <a:chExt cx="645353" cy="610017"/>
            </a:xfrm>
          </p:grpSpPr>
          <p:grpSp>
            <p:nvGrpSpPr>
              <p:cNvPr id="18" name="Group 13">
                <a:extLst>
                  <a:ext uri="{FF2B5EF4-FFF2-40B4-BE49-F238E27FC236}">
                    <a16:creationId xmlns:a16="http://schemas.microsoft.com/office/drawing/2014/main" id="{473DB080-ED71-45AF-93C0-2B8BFD8DBAEC}"/>
                  </a:ext>
                </a:extLst>
              </p:cNvPr>
              <p:cNvGrpSpPr/>
              <p:nvPr/>
            </p:nvGrpSpPr>
            <p:grpSpPr>
              <a:xfrm>
                <a:off x="7924800" y="5867400"/>
                <a:ext cx="645353" cy="610017"/>
                <a:chOff x="3037563" y="3121795"/>
                <a:chExt cx="1250371" cy="1224010"/>
              </a:xfrm>
            </p:grpSpPr>
            <p:sp>
              <p:nvSpPr>
                <p:cNvPr id="20" name="Oval 19">
                  <a:extLst>
                    <a:ext uri="{FF2B5EF4-FFF2-40B4-BE49-F238E27FC236}">
                      <a16:creationId xmlns:a16="http://schemas.microsoft.com/office/drawing/2014/main" id="{6C4BA2F0-06D9-4CEA-AED4-9BFAFC25B59E}"/>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FC58E75-DFCF-4B2E-9769-B9E7BF8476F8}"/>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262EBFA-174F-4D82-8647-1A4149AB2D22}"/>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39F062C-156E-4EC0-8C0D-3590A518372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2F8D01B9-D23C-45A3-BAD4-CC47B53B42A7}"/>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3873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 name="Table 110"/>
          <p:cNvGraphicFramePr>
            <a:graphicFrameLocks noGrp="1"/>
          </p:cNvGraphicFramePr>
          <p:nvPr>
            <p:extLst>
              <p:ext uri="{D42A27DB-BD31-4B8C-83A1-F6EECF244321}">
                <p14:modId xmlns:p14="http://schemas.microsoft.com/office/powerpoint/2010/main" val="225979594"/>
              </p:ext>
            </p:extLst>
          </p:nvPr>
        </p:nvGraphicFramePr>
        <p:xfrm>
          <a:off x="102841" y="113134"/>
          <a:ext cx="8441892" cy="3388360"/>
        </p:xfrm>
        <a:graphic>
          <a:graphicData uri="http://schemas.openxmlformats.org/drawingml/2006/table">
            <a:tbl>
              <a:tblPr firstRow="1" bandRow="1">
                <a:tableStyleId>{5940675A-B579-460E-94D1-54222C63F5DA}</a:tableStyleId>
              </a:tblPr>
              <a:tblGrid>
                <a:gridCol w="1406982">
                  <a:extLst>
                    <a:ext uri="{9D8B030D-6E8A-4147-A177-3AD203B41FA5}">
                      <a16:colId xmlns:a16="http://schemas.microsoft.com/office/drawing/2014/main" val="20000"/>
                    </a:ext>
                  </a:extLst>
                </a:gridCol>
                <a:gridCol w="1406982">
                  <a:extLst>
                    <a:ext uri="{9D8B030D-6E8A-4147-A177-3AD203B41FA5}">
                      <a16:colId xmlns:a16="http://schemas.microsoft.com/office/drawing/2014/main" val="20001"/>
                    </a:ext>
                  </a:extLst>
                </a:gridCol>
                <a:gridCol w="1406982">
                  <a:extLst>
                    <a:ext uri="{9D8B030D-6E8A-4147-A177-3AD203B41FA5}">
                      <a16:colId xmlns:a16="http://schemas.microsoft.com/office/drawing/2014/main" val="20002"/>
                    </a:ext>
                  </a:extLst>
                </a:gridCol>
                <a:gridCol w="1406982">
                  <a:extLst>
                    <a:ext uri="{9D8B030D-6E8A-4147-A177-3AD203B41FA5}">
                      <a16:colId xmlns:a16="http://schemas.microsoft.com/office/drawing/2014/main" val="20003"/>
                    </a:ext>
                  </a:extLst>
                </a:gridCol>
                <a:gridCol w="1406982">
                  <a:extLst>
                    <a:ext uri="{9D8B030D-6E8A-4147-A177-3AD203B41FA5}">
                      <a16:colId xmlns:a16="http://schemas.microsoft.com/office/drawing/2014/main" val="20004"/>
                    </a:ext>
                  </a:extLst>
                </a:gridCol>
                <a:gridCol w="1406982">
                  <a:extLst>
                    <a:ext uri="{9D8B030D-6E8A-4147-A177-3AD203B41FA5}">
                      <a16:colId xmlns:a16="http://schemas.microsoft.com/office/drawing/2014/main" val="20005"/>
                    </a:ext>
                  </a:extLst>
                </a:gridCol>
              </a:tblGrid>
              <a:tr h="370840">
                <a:tc>
                  <a:txBody>
                    <a:bodyPr/>
                    <a:lstStyle/>
                    <a:p>
                      <a:r>
                        <a:rPr lang="en-US" dirty="0"/>
                        <a:t>Daniel 1</a:t>
                      </a:r>
                    </a:p>
                  </a:txBody>
                  <a:tcPr>
                    <a:solidFill>
                      <a:schemeClr val="accent5">
                        <a:lumMod val="20000"/>
                        <a:lumOff val="80000"/>
                      </a:schemeClr>
                    </a:solidFill>
                  </a:tcPr>
                </a:tc>
                <a:tc>
                  <a:txBody>
                    <a:bodyPr/>
                    <a:lstStyle/>
                    <a:p>
                      <a:r>
                        <a:rPr lang="en-US" dirty="0"/>
                        <a:t>Daniel 2</a:t>
                      </a:r>
                    </a:p>
                  </a:txBody>
                  <a:tcPr/>
                </a:tc>
                <a:tc>
                  <a:txBody>
                    <a:bodyPr/>
                    <a:lstStyle/>
                    <a:p>
                      <a:r>
                        <a:rPr lang="en-US" dirty="0"/>
                        <a:t>Daniel 3</a:t>
                      </a:r>
                    </a:p>
                  </a:txBody>
                  <a:tcPr/>
                </a:tc>
                <a:tc>
                  <a:txBody>
                    <a:bodyPr/>
                    <a:lstStyle/>
                    <a:p>
                      <a:r>
                        <a:rPr lang="en-US" dirty="0"/>
                        <a:t>Daniel 4-5</a:t>
                      </a:r>
                    </a:p>
                  </a:txBody>
                  <a:tcPr/>
                </a:tc>
                <a:tc>
                  <a:txBody>
                    <a:bodyPr/>
                    <a:lstStyle/>
                    <a:p>
                      <a:r>
                        <a:rPr lang="en-US" dirty="0"/>
                        <a:t>Daniel 6</a:t>
                      </a:r>
                    </a:p>
                  </a:txBody>
                  <a:tcPr/>
                </a:tc>
                <a:tc>
                  <a:txBody>
                    <a:bodyPr/>
                    <a:lstStyle/>
                    <a:p>
                      <a:r>
                        <a:rPr lang="en-US" dirty="0"/>
                        <a:t>Daniel 7-12</a:t>
                      </a:r>
                    </a:p>
                  </a:txBody>
                  <a:tcPr/>
                </a:tc>
                <a:extLst>
                  <a:ext uri="{0D108BD9-81ED-4DB2-BD59-A6C34878D82A}">
                    <a16:rowId xmlns:a16="http://schemas.microsoft.com/office/drawing/2014/main" val="10000"/>
                  </a:ext>
                </a:extLst>
              </a:tr>
              <a:tr h="370840">
                <a:tc>
                  <a:txBody>
                    <a:bodyPr/>
                    <a:lstStyle/>
                    <a:p>
                      <a:r>
                        <a:rPr lang="en-US" sz="1200" kern="1200" dirty="0">
                          <a:effectLst/>
                        </a:rPr>
                        <a:t>Daniel and his companions are faithful to the law of </a:t>
                      </a:r>
                      <a:r>
                        <a:rPr lang="en-US" sz="1200" u="none" strike="noStrike" kern="1200" dirty="0">
                          <a:effectLst/>
                        </a:rPr>
                        <a:t>Moses</a:t>
                      </a:r>
                      <a:r>
                        <a:rPr lang="en-US" sz="1200" kern="1200" dirty="0">
                          <a:effectLst/>
                        </a:rPr>
                        <a:t> and God blesses them with knowledge and wisdom. They receive positions of service in King Nebuchadnezzar’s court.</a:t>
                      </a:r>
                      <a:endParaRPr lang="en-US" sz="1200" dirty="0"/>
                    </a:p>
                  </a:txBody>
                  <a:tcPr>
                    <a:solidFill>
                      <a:schemeClr val="accent5">
                        <a:lumMod val="20000"/>
                        <a:lumOff val="80000"/>
                      </a:schemeClr>
                    </a:solidFill>
                  </a:tcPr>
                </a:tc>
                <a:tc>
                  <a:txBody>
                    <a:bodyPr/>
                    <a:lstStyle/>
                    <a:p>
                      <a:r>
                        <a:rPr lang="en-US" sz="1200" b="0" i="0" kern="1200" dirty="0">
                          <a:solidFill>
                            <a:schemeClr val="tx1"/>
                          </a:solidFill>
                          <a:effectLst/>
                          <a:latin typeface="+mn-lt"/>
                          <a:ea typeface="+mn-ea"/>
                          <a:cs typeface="+mn-cs"/>
                        </a:rPr>
                        <a:t>By revelation Daniel interprets King Nebuchadnezzar’s dream, which concerns the destinies of kingdoms of the earth and the kingdom of God in the last days.</a:t>
                      </a:r>
                      <a:endParaRPr lang="en-US" sz="1200" dirty="0"/>
                    </a:p>
                  </a:txBody>
                  <a:tcPr/>
                </a:tc>
                <a:tc>
                  <a:txBody>
                    <a:bodyPr/>
                    <a:lstStyle/>
                    <a:p>
                      <a:r>
                        <a:rPr lang="en-US" sz="1200" b="0" i="0" kern="1200" dirty="0">
                          <a:solidFill>
                            <a:schemeClr val="tx1"/>
                          </a:solidFill>
                          <a:effectLst/>
                          <a:latin typeface="+mn-lt"/>
                          <a:ea typeface="+mn-ea"/>
                          <a:cs typeface="+mn-cs"/>
                        </a:rPr>
                        <a:t>Shadrach, Meshach, and Abednego refuse to worship King Nebuchadnezzar’s golden idol and are cast into a fiery furnace, but the Lord delivers them.</a:t>
                      </a:r>
                      <a:endParaRPr lang="en-US" sz="1200" dirty="0"/>
                    </a:p>
                  </a:txBody>
                  <a:tcPr/>
                </a:tc>
                <a:tc>
                  <a:txBody>
                    <a:bodyPr/>
                    <a:lstStyle/>
                    <a:p>
                      <a:r>
                        <a:rPr lang="en-US" sz="1200" b="0" i="0" kern="1200" dirty="0">
                          <a:solidFill>
                            <a:schemeClr val="tx1"/>
                          </a:solidFill>
                          <a:effectLst/>
                          <a:latin typeface="+mn-lt"/>
                          <a:ea typeface="+mn-ea"/>
                          <a:cs typeface="+mn-cs"/>
                        </a:rPr>
                        <a:t>Daniel interprets another dream of King Nebuchadnezzar’s and later interprets writing on a wall regarding Babylon’s impending fall to the Medes and Persians.</a:t>
                      </a:r>
                      <a:endParaRPr lang="en-US" sz="1200" dirty="0"/>
                    </a:p>
                  </a:txBody>
                  <a:tcPr/>
                </a:tc>
                <a:tc>
                  <a:txBody>
                    <a:bodyPr/>
                    <a:lstStyle/>
                    <a:p>
                      <a:r>
                        <a:rPr lang="en-US" sz="1200" b="0" i="0" kern="1200" dirty="0">
                          <a:solidFill>
                            <a:schemeClr val="tx1"/>
                          </a:solidFill>
                          <a:effectLst/>
                          <a:latin typeface="+mn-lt"/>
                          <a:ea typeface="+mn-ea"/>
                          <a:cs typeface="+mn-cs"/>
                        </a:rPr>
                        <a:t>Daniel is delivered from a den of lions. He was cast into the den for praying to the Lord rather than obeying King Darius’s decree forbidding petitioning any god or man other than the king.</a:t>
                      </a:r>
                      <a:endParaRPr lang="en-US" sz="1200" dirty="0"/>
                    </a:p>
                  </a:txBody>
                  <a:tcPr/>
                </a:tc>
                <a:tc>
                  <a:txBody>
                    <a:bodyPr/>
                    <a:lstStyle/>
                    <a:p>
                      <a:r>
                        <a:rPr lang="en-US" sz="1200" b="0" i="0" kern="1200" dirty="0">
                          <a:solidFill>
                            <a:schemeClr val="tx1"/>
                          </a:solidFill>
                          <a:effectLst/>
                          <a:latin typeface="+mn-lt"/>
                          <a:ea typeface="+mn-ea"/>
                          <a:cs typeface="+mn-cs"/>
                        </a:rPr>
                        <a:t>Daniel has prophetic visions of events from soon after his time through the last days. These events include conquests of kingdoms of the earth, the coming of the Messiah, the distress and deliverance of God’s people in the last days, and the </a:t>
                      </a:r>
                      <a:r>
                        <a:rPr lang="en-US" sz="1200" b="0" i="0" u="none" strike="noStrike" kern="1200" dirty="0">
                          <a:solidFill>
                            <a:schemeClr val="tx1"/>
                          </a:solidFill>
                          <a:effectLst/>
                          <a:latin typeface="+mn-lt"/>
                          <a:ea typeface="+mn-ea"/>
                          <a:cs typeface="+mn-cs"/>
                        </a:rPr>
                        <a:t>Resurrection</a:t>
                      </a:r>
                      <a:r>
                        <a:rPr lang="en-US" sz="1200" b="0" i="0" kern="1200" dirty="0">
                          <a:solidFill>
                            <a:schemeClr val="tx1"/>
                          </a:solidFill>
                          <a:effectLst/>
                          <a:latin typeface="+mn-lt"/>
                          <a:ea typeface="+mn-ea"/>
                          <a:cs typeface="+mn-cs"/>
                        </a:rPr>
                        <a:t> of the dead.</a:t>
                      </a:r>
                      <a:endParaRPr lang="en-US" sz="1200" dirty="0"/>
                    </a:p>
                  </a:txBody>
                  <a:tcPr/>
                </a:tc>
                <a:extLst>
                  <a:ext uri="{0D108BD9-81ED-4DB2-BD59-A6C34878D82A}">
                    <a16:rowId xmlns:a16="http://schemas.microsoft.com/office/drawing/2014/main" val="10001"/>
                  </a:ext>
                </a:extLst>
              </a:tr>
            </a:tbl>
          </a:graphicData>
        </a:graphic>
      </p:graphicFrame>
      <p:sp>
        <p:nvSpPr>
          <p:cNvPr id="4" name="Rectangle 3"/>
          <p:cNvSpPr/>
          <p:nvPr/>
        </p:nvSpPr>
        <p:spPr>
          <a:xfrm>
            <a:off x="-1" y="3626346"/>
            <a:ext cx="8713075" cy="2677656"/>
          </a:xfrm>
          <a:prstGeom prst="rect">
            <a:avLst/>
          </a:prstGeom>
          <a:ln>
            <a:solidFill>
              <a:schemeClr val="tx1"/>
            </a:solidFill>
          </a:ln>
        </p:spPr>
        <p:txBody>
          <a:bodyPr wrap="square">
            <a:spAutoFit/>
          </a:bodyPr>
          <a:lstStyle/>
          <a:p>
            <a:pPr fontAlgn="base"/>
            <a:r>
              <a:rPr lang="en-US" sz="1200" b="1" i="0" dirty="0">
                <a:effectLst/>
                <a:latin typeface="Calibri" panose="020F0502020204030204" pitchFamily="34" charset="0"/>
              </a:rPr>
              <a:t>Nebuchadnezzar:</a:t>
            </a:r>
          </a:p>
          <a:p>
            <a:pPr fontAlgn="base"/>
            <a:r>
              <a:rPr lang="en-US" sz="1200" b="0" i="0" dirty="0">
                <a:effectLst/>
                <a:latin typeface="Calibri" panose="020F0502020204030204" pitchFamily="34" charset="0"/>
              </a:rPr>
              <a:t>Most scholars agree that Nebuchadnezzar, as a Babylonian prince, was in command of his father’s troops in 605  B.C. when they soundly defeated the Egyptian forces at Carchemish (see </a:t>
            </a:r>
            <a:r>
              <a:rPr lang="en-US" sz="1200" b="0" i="0" u="none" strike="noStrike" dirty="0">
                <a:effectLst/>
                <a:latin typeface="Calibri" panose="020F0502020204030204" pitchFamily="34" charset="0"/>
              </a:rPr>
              <a:t>Jeremiah 46:2</a:t>
            </a:r>
            <a:r>
              <a:rPr lang="en-US" sz="1200" b="0" i="0" dirty="0">
                <a:effectLst/>
                <a:latin typeface="Calibri" panose="020F0502020204030204" pitchFamily="34" charset="0"/>
              </a:rPr>
              <a:t>). This defeat marked the beginning of the end of the Egyptian Empire as a world power and put the known world on notice that it would now have to reckon with Babylon.</a:t>
            </a:r>
          </a:p>
          <a:p>
            <a:pPr fontAlgn="base"/>
            <a:r>
              <a:rPr lang="en-US" sz="1200" b="0" i="0" dirty="0">
                <a:effectLst/>
                <a:latin typeface="Calibri" panose="020F0502020204030204" pitchFamily="34" charset="0"/>
              </a:rPr>
              <a:t>Nebuchadnezzar pursued the Egyptians southward and dealt them a worse defeat near </a:t>
            </a:r>
            <a:r>
              <a:rPr lang="en-US" sz="1200" b="0" i="0" dirty="0" err="1">
                <a:effectLst/>
                <a:latin typeface="Calibri" panose="020F0502020204030204" pitchFamily="34" charset="0"/>
              </a:rPr>
              <a:t>Hamath</a:t>
            </a:r>
            <a:r>
              <a:rPr lang="en-US" sz="1200" b="0" i="0" dirty="0">
                <a:effectLst/>
                <a:latin typeface="Calibri" panose="020F0502020204030204" pitchFamily="34" charset="0"/>
              </a:rPr>
              <a:t> in Syria (see Harry Thomas Frank, </a:t>
            </a:r>
            <a:r>
              <a:rPr lang="en-US" sz="1200" b="0" i="1" dirty="0">
                <a:effectLst/>
                <a:latin typeface="Calibri" panose="020F0502020204030204" pitchFamily="34" charset="0"/>
              </a:rPr>
              <a:t>Discovering the Biblical World ,</a:t>
            </a:r>
            <a:r>
              <a:rPr lang="en-US" sz="1200" b="0" i="0" dirty="0">
                <a:effectLst/>
                <a:latin typeface="Calibri" panose="020F0502020204030204" pitchFamily="34" charset="0"/>
              </a:rPr>
              <a:t>p. 127), thus securing Syria and Judea for the expanded Babylonian Empire. As seen in </a:t>
            </a:r>
            <a:r>
              <a:rPr lang="en-US" sz="1200" b="0" i="0" u="none" strike="noStrike" dirty="0">
                <a:effectLst/>
                <a:latin typeface="Calibri" panose="020F0502020204030204" pitchFamily="34" charset="0"/>
              </a:rPr>
              <a:t>Daniel 1:1</a:t>
            </a:r>
            <a:r>
              <a:rPr lang="en-US" sz="1200" b="0" i="0" dirty="0">
                <a:effectLst/>
                <a:latin typeface="Calibri" panose="020F0502020204030204" pitchFamily="34" charset="0"/>
              </a:rPr>
              <a:t>, this drive resulted in the siege of Jerusalem in the third year of the reign of </a:t>
            </a:r>
            <a:r>
              <a:rPr lang="en-US" sz="1200" b="0" i="0" dirty="0" err="1">
                <a:effectLst/>
                <a:latin typeface="Calibri" panose="020F0502020204030204" pitchFamily="34" charset="0"/>
              </a:rPr>
              <a:t>Jehoiakim</a:t>
            </a:r>
            <a:r>
              <a:rPr lang="en-US" sz="1200" b="0" i="0" dirty="0">
                <a:effectLst/>
                <a:latin typeface="Calibri" panose="020F0502020204030204" pitchFamily="34" charset="0"/>
              </a:rPr>
              <a:t> and in Judah’s being made a vassal to Babylon for the next three years (see </a:t>
            </a:r>
            <a:r>
              <a:rPr lang="en-US" sz="1200" b="0" i="0" u="none" strike="noStrike" dirty="0">
                <a:effectLst/>
                <a:latin typeface="Calibri" panose="020F0502020204030204" pitchFamily="34" charset="0"/>
              </a:rPr>
              <a:t>2 Kings 24:1</a:t>
            </a:r>
            <a:r>
              <a:rPr lang="en-US" sz="1200" b="0" i="0" dirty="0">
                <a:effectLst/>
                <a:latin typeface="Calibri" panose="020F0502020204030204" pitchFamily="34" charset="0"/>
              </a:rPr>
              <a:t>). At that time many of the finest vessels of the temple were taken to Babylon as tribute (see</a:t>
            </a:r>
            <a:r>
              <a:rPr lang="en-US" sz="1200" b="0" i="0" u="none" strike="noStrike" dirty="0">
                <a:effectLst/>
                <a:latin typeface="Calibri" panose="020F0502020204030204" pitchFamily="34" charset="0"/>
              </a:rPr>
              <a:t>2 Chronicles 36:7</a:t>
            </a:r>
            <a:r>
              <a:rPr lang="en-US" sz="1200" b="0" i="0" dirty="0">
                <a:effectLst/>
                <a:latin typeface="Calibri" panose="020F0502020204030204" pitchFamily="34" charset="0"/>
              </a:rPr>
              <a:t>). Selected members of Judah’s upper class, which included Daniel (see </a:t>
            </a:r>
            <a:r>
              <a:rPr lang="en-US" sz="1200" b="0" i="0" u="none" strike="noStrike" dirty="0">
                <a:effectLst/>
                <a:latin typeface="Calibri" panose="020F0502020204030204" pitchFamily="34" charset="0"/>
              </a:rPr>
              <a:t>2 Kings 20:14–18</a:t>
            </a:r>
            <a:r>
              <a:rPr lang="en-US" sz="1200" b="0" i="0" dirty="0">
                <a:effectLst/>
                <a:latin typeface="Calibri" panose="020F0502020204030204" pitchFamily="34" charset="0"/>
              </a:rPr>
              <a:t>;</a:t>
            </a:r>
            <a:r>
              <a:rPr lang="en-US" sz="1200" b="0" i="0" u="none" strike="noStrike" dirty="0">
                <a:effectLst/>
                <a:latin typeface="Calibri" panose="020F0502020204030204" pitchFamily="34" charset="0"/>
              </a:rPr>
              <a:t>Daniel 6:13</a:t>
            </a:r>
            <a:r>
              <a:rPr lang="en-US" sz="1200" b="0" i="0" dirty="0">
                <a:effectLst/>
                <a:latin typeface="Calibri" panose="020F0502020204030204" pitchFamily="34" charset="0"/>
              </a:rPr>
              <a:t>), were carried captive to Babylon. Sometime during this campaign, Nebuchadnezzar learned of the death of his father, and within the year he returned to Babylon to be made king (see </a:t>
            </a:r>
            <a:r>
              <a:rPr lang="en-US" sz="1200" b="0" i="0" u="none" strike="noStrike" dirty="0">
                <a:effectLst/>
                <a:latin typeface="Calibri" panose="020F0502020204030204" pitchFamily="34" charset="0"/>
              </a:rPr>
              <a:t>Jeremiah 25:1</a:t>
            </a:r>
            <a:r>
              <a:rPr lang="en-US" sz="1200" b="0" i="0" dirty="0">
                <a:effectLst/>
                <a:latin typeface="Calibri" panose="020F0502020204030204" pitchFamily="34" charset="0"/>
              </a:rPr>
              <a:t>). Later he </a:t>
            </a:r>
            <a:r>
              <a:rPr lang="en-US" sz="1200" dirty="0"/>
              <a:t>besieged Jerusalem twice more, carrying off additional captives both times, and eventually destroying Jerusalem about 587  B.C. All the evidence suggests that Daniel and his three companions were taken into captivity during the first exile to Babylon (see Daniel 1:6). Daniel lived in Jerusalem at the same time Lehi did, though there is no evidence to suggest that they knew each other. OT Institute Manual Daniel: Prophet of God, Companion of Kings (Daniel) Chapter 28</a:t>
            </a:r>
            <a:endParaRPr lang="en-US" sz="1200" b="0" i="0" dirty="0">
              <a:effectLst/>
              <a:latin typeface="Calibri" panose="020F0502020204030204" pitchFamily="34" charset="0"/>
            </a:endParaRPr>
          </a:p>
        </p:txBody>
      </p:sp>
      <p:sp>
        <p:nvSpPr>
          <p:cNvPr id="5" name="Rectangle 4"/>
          <p:cNvSpPr/>
          <p:nvPr/>
        </p:nvSpPr>
        <p:spPr>
          <a:xfrm>
            <a:off x="8713075" y="113134"/>
            <a:ext cx="3268717" cy="4524315"/>
          </a:xfrm>
          <a:prstGeom prst="rect">
            <a:avLst/>
          </a:prstGeom>
          <a:ln>
            <a:solidFill>
              <a:schemeClr val="tx1"/>
            </a:solidFill>
          </a:ln>
        </p:spPr>
        <p:txBody>
          <a:bodyPr wrap="square">
            <a:spAutoFit/>
          </a:bodyPr>
          <a:lstStyle/>
          <a:p>
            <a:pPr fontAlgn="base"/>
            <a:r>
              <a:rPr lang="en-US" sz="1200" b="1" dirty="0"/>
              <a:t>Eunuch  Daniel 1:3:  </a:t>
            </a:r>
            <a:r>
              <a:rPr lang="en-US" sz="1200" b="1" dirty="0" err="1"/>
              <a:t>Melzar</a:t>
            </a:r>
            <a:r>
              <a:rPr lang="en-US" sz="1200" b="1" dirty="0"/>
              <a:t>-- </a:t>
            </a:r>
            <a:r>
              <a:rPr lang="en-US" sz="1200" dirty="0"/>
              <a:t>The name or the official title of a butler or steward at the court of Nebuchadnezzar (</a:t>
            </a:r>
            <a:r>
              <a:rPr lang="en-US" sz="1200" dirty="0" err="1"/>
              <a:t>BibleHub</a:t>
            </a:r>
            <a:r>
              <a:rPr lang="en-US" sz="1200" dirty="0"/>
              <a:t>) Daniel 1:11</a:t>
            </a:r>
            <a:endParaRPr lang="en-US" sz="1200" b="1" dirty="0"/>
          </a:p>
          <a:p>
            <a:pPr fontAlgn="base"/>
            <a:r>
              <a:rPr lang="en-US" sz="1200" dirty="0"/>
              <a:t>The word </a:t>
            </a:r>
            <a:r>
              <a:rPr lang="en-US" sz="1200" i="1" dirty="0"/>
              <a:t>eunuch</a:t>
            </a:r>
            <a:r>
              <a:rPr lang="en-US" sz="1200" dirty="0"/>
              <a:t> is “the English form of the Greek word which means </a:t>
            </a:r>
            <a:r>
              <a:rPr lang="en-US" sz="1200" i="1" dirty="0"/>
              <a:t>bed-keeper.</a:t>
            </a:r>
            <a:r>
              <a:rPr lang="en-US" sz="1200" dirty="0"/>
              <a:t> In the strict and proper sense they were the persons who had charge of the bed-chambers in palaces and larger houses. But as the jealous and dissolute temperament of the East required this charge to be in the hands of persons who had been deprived of their virility, the word eunuch came naturally to denote persons in that condition. But as some of these rose to be confidential advisers of their royal masters or mistresses, the word was occasionally employed to denote persons in such a position, without indicating anything of their proper manhood.” (Smith, </a:t>
            </a:r>
            <a:r>
              <a:rPr lang="en-US" sz="1200" i="1" dirty="0"/>
              <a:t>Dictionary of the Bible,</a:t>
            </a:r>
            <a:r>
              <a:rPr lang="en-US" sz="1200" dirty="0"/>
              <a:t> </a:t>
            </a:r>
            <a:r>
              <a:rPr lang="en-US" sz="1200" dirty="0" err="1"/>
              <a:t>s.v</a:t>
            </a:r>
            <a:r>
              <a:rPr lang="en-US" sz="1200" dirty="0"/>
              <a:t>. “eunuch.”)</a:t>
            </a:r>
          </a:p>
          <a:p>
            <a:pPr fontAlgn="base"/>
            <a:endParaRPr lang="en-US" sz="1200" b="0" i="0" dirty="0">
              <a:effectLst/>
              <a:latin typeface="Calibri" panose="020F0502020204030204" pitchFamily="34" charset="0"/>
            </a:endParaRPr>
          </a:p>
          <a:p>
            <a:pPr fontAlgn="base"/>
            <a:r>
              <a:rPr lang="en-US" sz="1200" dirty="0"/>
              <a:t>“This word </a:t>
            </a:r>
            <a:r>
              <a:rPr lang="en-US" sz="1200" i="1" dirty="0"/>
              <a:t>eunuchs</a:t>
            </a:r>
            <a:r>
              <a:rPr lang="en-US" sz="1200" dirty="0"/>
              <a:t> signifies officers about or in the palace, whether literally eunuchs or not” (Adam Clarke, </a:t>
            </a:r>
            <a:r>
              <a:rPr lang="en-US" sz="1200" i="1" dirty="0"/>
              <a:t>The Holy Bible … with a Commentary and Critical Notes,</a:t>
            </a:r>
            <a:r>
              <a:rPr lang="en-US" sz="1200" dirty="0"/>
              <a:t>4:563).</a:t>
            </a:r>
            <a:endParaRPr lang="en-US" sz="1200" b="0" i="0" dirty="0">
              <a:effectLst/>
              <a:latin typeface="Calibri" panose="020F0502020204030204" pitchFamily="34" charset="0"/>
            </a:endParaRPr>
          </a:p>
        </p:txBody>
      </p:sp>
    </p:spTree>
    <p:extLst>
      <p:ext uri="{BB962C8B-B14F-4D97-AF65-F5344CB8AC3E}">
        <p14:creationId xmlns:p14="http://schemas.microsoft.com/office/powerpoint/2010/main" val="811925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2674" y="1108666"/>
            <a:ext cx="2951430" cy="1938992"/>
          </a:xfrm>
          <a:prstGeom prst="rect">
            <a:avLst/>
          </a:prstGeom>
          <a:noFill/>
        </p:spPr>
        <p:txBody>
          <a:bodyPr wrap="square" rtlCol="0">
            <a:spAutoFit/>
          </a:bodyPr>
          <a:lstStyle/>
          <a:p>
            <a:r>
              <a:rPr lang="en-US" sz="2000" dirty="0">
                <a:solidFill>
                  <a:schemeClr val="bg1"/>
                </a:solidFill>
              </a:rPr>
              <a:t>The book of Daniel provides an account of the experiences of Daniel and other faithful Jews who were taken captive to Babylon. </a:t>
            </a:r>
          </a:p>
        </p:txBody>
      </p:sp>
      <p:sp>
        <p:nvSpPr>
          <p:cNvPr id="6" name="TextBox 5"/>
          <p:cNvSpPr txBox="1"/>
          <p:nvPr/>
        </p:nvSpPr>
        <p:spPr>
          <a:xfrm>
            <a:off x="104615" y="0"/>
            <a:ext cx="12006404" cy="923330"/>
          </a:xfrm>
          <a:prstGeom prst="rect">
            <a:avLst/>
          </a:prstGeom>
          <a:noFill/>
        </p:spPr>
        <p:txBody>
          <a:bodyPr wrap="square" rtlCol="0">
            <a:spAutoFit/>
          </a:bodyPr>
          <a:lstStyle/>
          <a:p>
            <a:pPr algn="ctr"/>
            <a:r>
              <a:rPr lang="en-US" sz="5400" dirty="0">
                <a:solidFill>
                  <a:schemeClr val="bg1"/>
                </a:solidFill>
              </a:rPr>
              <a:t>Daniel </a:t>
            </a:r>
          </a:p>
        </p:txBody>
      </p:sp>
      <p:sp>
        <p:nvSpPr>
          <p:cNvPr id="2" name="Rectangle 1"/>
          <p:cNvSpPr/>
          <p:nvPr/>
        </p:nvSpPr>
        <p:spPr>
          <a:xfrm>
            <a:off x="7134897" y="1136893"/>
            <a:ext cx="3420374" cy="1938992"/>
          </a:xfrm>
          <a:prstGeom prst="rect">
            <a:avLst/>
          </a:prstGeom>
        </p:spPr>
        <p:txBody>
          <a:bodyPr wrap="square">
            <a:spAutoFit/>
          </a:bodyPr>
          <a:lstStyle/>
          <a:p>
            <a:r>
              <a:rPr lang="en-US" sz="2000" b="0" i="0" dirty="0">
                <a:solidFill>
                  <a:schemeClr val="bg1"/>
                </a:solidFill>
                <a:effectLst/>
              </a:rPr>
              <a:t>It also contains the interpretation of an important dream that King Nebuchadnezzar had about the kingdom of God in the last days.</a:t>
            </a:r>
            <a:endParaRPr lang="en-US" sz="2000" dirty="0">
              <a:solidFill>
                <a:schemeClr val="bg1"/>
              </a:solidFill>
            </a:endParaRPr>
          </a:p>
        </p:txBody>
      </p:sp>
      <p:sp>
        <p:nvSpPr>
          <p:cNvPr id="3" name="Rectangle 2"/>
          <p:cNvSpPr/>
          <p:nvPr/>
        </p:nvSpPr>
        <p:spPr>
          <a:xfrm>
            <a:off x="3621386" y="3335727"/>
            <a:ext cx="5750063" cy="1323439"/>
          </a:xfrm>
          <a:prstGeom prst="rect">
            <a:avLst/>
          </a:prstGeom>
        </p:spPr>
        <p:txBody>
          <a:bodyPr wrap="square">
            <a:spAutoFit/>
          </a:bodyPr>
          <a:lstStyle/>
          <a:p>
            <a:r>
              <a:rPr lang="en-US" sz="2000" b="0" i="0" dirty="0">
                <a:solidFill>
                  <a:schemeClr val="bg1"/>
                </a:solidFill>
                <a:effectLst/>
              </a:rPr>
              <a:t>The prophet Daniel is the author of this book. </a:t>
            </a:r>
            <a:r>
              <a:rPr lang="en-US" sz="2000" dirty="0">
                <a:solidFill>
                  <a:schemeClr val="bg1"/>
                </a:solidFill>
              </a:rPr>
              <a:t>likely written around 530 B.C. while Daniel was living in Babylon.</a:t>
            </a:r>
            <a:r>
              <a:rPr lang="en-US" sz="2000" b="0" i="0" dirty="0">
                <a:solidFill>
                  <a:schemeClr val="bg1"/>
                </a:solidFill>
                <a:effectLst/>
              </a:rPr>
              <a:t> Daniel may have been 90 years old when he wrote this book. (1)</a:t>
            </a:r>
            <a:endParaRPr lang="en-US" sz="2000"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811933492"/>
              </p:ext>
            </p:extLst>
          </p:nvPr>
        </p:nvGraphicFramePr>
        <p:xfrm>
          <a:off x="474287" y="4811010"/>
          <a:ext cx="8128000" cy="1833880"/>
        </p:xfrm>
        <a:graphic>
          <a:graphicData uri="http://schemas.openxmlformats.org/drawingml/2006/table">
            <a:tbl>
              <a:tblPr firstRow="1" bandRow="1">
                <a:tableStyleId>{125E5076-3810-47DD-B79F-674D7AD40C01}</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algn="ctr"/>
                      <a:r>
                        <a:rPr lang="en-US" dirty="0"/>
                        <a:t>Daniel 1-6</a:t>
                      </a:r>
                    </a:p>
                  </a:txBody>
                  <a:tcPr/>
                </a:tc>
                <a:tc>
                  <a:txBody>
                    <a:bodyPr/>
                    <a:lstStyle/>
                    <a:p>
                      <a:pPr algn="ctr"/>
                      <a:r>
                        <a:rPr lang="en-US" dirty="0"/>
                        <a:t>Daniel 7-12</a:t>
                      </a:r>
                    </a:p>
                  </a:txBody>
                  <a:tcPr/>
                </a:tc>
                <a:extLst>
                  <a:ext uri="{0D108BD9-81ED-4DB2-BD59-A6C34878D82A}">
                    <a16:rowId xmlns:a16="http://schemas.microsoft.com/office/drawing/2014/main" val="10000"/>
                  </a:ext>
                </a:extLst>
              </a:tr>
              <a:tr h="370840">
                <a:tc>
                  <a:txBody>
                    <a:bodyPr/>
                    <a:lstStyle/>
                    <a:p>
                      <a:r>
                        <a:rPr lang="en-US" dirty="0">
                          <a:effectLst/>
                        </a:rPr>
                        <a:t>Contains narratives regarding Daniel and his three companions</a:t>
                      </a:r>
                      <a:endParaRPr lang="en-US" dirty="0"/>
                    </a:p>
                  </a:txBody>
                  <a:tcPr/>
                </a:tc>
                <a:tc>
                  <a:txBody>
                    <a:bodyPr/>
                    <a:lstStyle/>
                    <a:p>
                      <a:r>
                        <a:rPr lang="en-US" dirty="0">
                          <a:effectLst/>
                        </a:rPr>
                        <a:t>Contains prophetic visions seen by Daniel and reported in his own name.</a:t>
                      </a:r>
                      <a:r>
                        <a:rPr lang="en-US" baseline="0" dirty="0">
                          <a:effectLst/>
                        </a:rPr>
                        <a:t> some of these visions relate to the last days and the Second Coming of Jesus Christ.  (2)</a:t>
                      </a:r>
                      <a:endParaRPr lang="en-US" b="0" i="0" dirty="0">
                        <a:solidFill>
                          <a:srgbClr val="333333"/>
                        </a:solidFill>
                        <a:effectLst/>
                        <a:latin typeface="Calibri" panose="020F0502020204030204" pitchFamily="34" charset="0"/>
                      </a:endParaRPr>
                    </a:p>
                  </a:txBody>
                  <a:tcPr/>
                </a:tc>
                <a:extLst>
                  <a:ext uri="{0D108BD9-81ED-4DB2-BD59-A6C34878D82A}">
                    <a16:rowId xmlns:a16="http://schemas.microsoft.com/office/drawing/2014/main" val="10001"/>
                  </a:ext>
                </a:extLst>
              </a:tr>
            </a:tbl>
          </a:graphicData>
        </a:graphic>
      </p:graphicFrame>
      <p:grpSp>
        <p:nvGrpSpPr>
          <p:cNvPr id="19" name="Group 18"/>
          <p:cNvGrpSpPr/>
          <p:nvPr/>
        </p:nvGrpSpPr>
        <p:grpSpPr>
          <a:xfrm rot="5400000">
            <a:off x="8653057" y="-629372"/>
            <a:ext cx="607679" cy="2497726"/>
            <a:chOff x="3856778" y="570266"/>
            <a:chExt cx="607679" cy="2497726"/>
          </a:xfrm>
        </p:grpSpPr>
        <p:grpSp>
          <p:nvGrpSpPr>
            <p:cNvPr id="9" name="Group 8"/>
            <p:cNvGrpSpPr/>
            <p:nvPr/>
          </p:nvGrpSpPr>
          <p:grpSpPr>
            <a:xfrm>
              <a:off x="3856778" y="570266"/>
              <a:ext cx="607679" cy="2497726"/>
              <a:chOff x="533400" y="381000"/>
              <a:chExt cx="457200" cy="2497726"/>
            </a:xfrm>
          </p:grpSpPr>
          <p:sp>
            <p:nvSpPr>
              <p:cNvPr id="15" name="Oval 1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rot="16200000">
              <a:off x="3472049" y="1571395"/>
              <a:ext cx="1354233" cy="584775"/>
            </a:xfrm>
            <a:prstGeom prst="rect">
              <a:avLst/>
            </a:prstGeom>
            <a:noFill/>
          </p:spPr>
          <p:txBody>
            <a:bodyPr wrap="square" rtlCol="0">
              <a:spAutoFit/>
            </a:bodyPr>
            <a:lstStyle/>
            <a:p>
              <a:r>
                <a:rPr lang="en-US" sz="3200" b="1" dirty="0">
                  <a:latin typeface="Bradley Hand ITC" panose="03070402050302030203" pitchFamily="66" charset="0"/>
                </a:rPr>
                <a:t>Daniel</a:t>
              </a:r>
            </a:p>
          </p:txBody>
        </p:sp>
      </p:grpSp>
      <p:pic>
        <p:nvPicPr>
          <p:cNvPr id="11266" name="Picture 2" descr="http://i2.wp.com/www.churchofgodperspective.org/wp-content/uploads/2015/03/Fasting_eating_Bible_on_plate_w_silverwa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8069" y="991281"/>
            <a:ext cx="2898348" cy="217376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christians-in-recovery.org/attach/graphics/biblical/danielprayin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1449" y="3428999"/>
            <a:ext cx="2367643" cy="28411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A chart explaining the different elements of the golden statue in Nebuchadnezzar’s dre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5467" y="900427"/>
            <a:ext cx="1356124" cy="227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17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1268"/>
                                        </p:tgtEl>
                                        <p:attrNameLst>
                                          <p:attrName>style.visibility</p:attrName>
                                        </p:attrNameLst>
                                      </p:cBhvr>
                                      <p:to>
                                        <p:strVal val="visible"/>
                                      </p:to>
                                    </p:set>
                                    <p:animEffect transition="in" filter="fade">
                                      <p:cBhvr>
                                        <p:cTn id="20" dur="500"/>
                                        <p:tgtEl>
                                          <p:spTgt spid="1126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0657" y="797511"/>
            <a:ext cx="8724375" cy="6186309"/>
          </a:xfrm>
          <a:prstGeom prst="rect">
            <a:avLst/>
          </a:prstGeom>
          <a:noFill/>
        </p:spPr>
        <p:txBody>
          <a:bodyPr wrap="square" rtlCol="0">
            <a:spAutoFit/>
          </a:bodyPr>
          <a:lstStyle/>
          <a:p>
            <a:r>
              <a:rPr lang="en-US" dirty="0">
                <a:solidFill>
                  <a:schemeClr val="bg1"/>
                </a:solidFill>
              </a:rPr>
              <a:t>He was apparently from royal heritage (Daniel 1:3) and taken captive 8 years before the 10,000 exiles were brought to the court of the Babylonian king,  around 604-562 B.C.</a:t>
            </a:r>
          </a:p>
          <a:p>
            <a:endParaRPr lang="en-US" dirty="0">
              <a:solidFill>
                <a:schemeClr val="bg1"/>
              </a:solidFill>
            </a:endParaRPr>
          </a:p>
          <a:p>
            <a:r>
              <a:rPr lang="en-US" dirty="0">
                <a:solidFill>
                  <a:schemeClr val="bg1"/>
                </a:solidFill>
              </a:rPr>
              <a:t>He was one of the Old Testament’s great prophets and author of the book that bears his name</a:t>
            </a:r>
          </a:p>
          <a:p>
            <a:endParaRPr lang="en-US" dirty="0">
              <a:solidFill>
                <a:schemeClr val="bg1"/>
              </a:solidFill>
            </a:endParaRPr>
          </a:p>
          <a:p>
            <a:r>
              <a:rPr lang="en-US" dirty="0">
                <a:solidFill>
                  <a:schemeClr val="bg1"/>
                </a:solidFill>
              </a:rPr>
              <a:t>His writings are from the time of the Babylonian conquest of Jerusalem</a:t>
            </a:r>
          </a:p>
          <a:p>
            <a:endParaRPr lang="en-US" dirty="0">
              <a:solidFill>
                <a:schemeClr val="bg1"/>
              </a:solidFill>
            </a:endParaRPr>
          </a:p>
          <a:p>
            <a:r>
              <a:rPr lang="en-US" dirty="0">
                <a:solidFill>
                  <a:schemeClr val="bg1"/>
                </a:solidFill>
              </a:rPr>
              <a:t>He was renamed “</a:t>
            </a:r>
            <a:r>
              <a:rPr lang="en-US" dirty="0" err="1">
                <a:solidFill>
                  <a:schemeClr val="bg1"/>
                </a:solidFill>
              </a:rPr>
              <a:t>Belteshazzar</a:t>
            </a:r>
            <a:r>
              <a:rPr lang="en-US" dirty="0">
                <a:solidFill>
                  <a:schemeClr val="bg1"/>
                </a:solidFill>
              </a:rPr>
              <a:t>” by  an officer of the royal court</a:t>
            </a:r>
          </a:p>
          <a:p>
            <a:endParaRPr lang="en-US" dirty="0">
              <a:solidFill>
                <a:schemeClr val="bg1"/>
              </a:solidFill>
            </a:endParaRPr>
          </a:p>
          <a:p>
            <a:r>
              <a:rPr lang="en-US" dirty="0">
                <a:solidFill>
                  <a:schemeClr val="bg1"/>
                </a:solidFill>
              </a:rPr>
              <a:t>He prophesied during his captivity around the same time as Jeremiah and Ezekiel</a:t>
            </a:r>
          </a:p>
          <a:p>
            <a:endParaRPr lang="en-US" dirty="0">
              <a:solidFill>
                <a:schemeClr val="bg1"/>
              </a:solidFill>
            </a:endParaRPr>
          </a:p>
          <a:p>
            <a:r>
              <a:rPr lang="en-US" dirty="0">
                <a:solidFill>
                  <a:schemeClr val="bg1"/>
                </a:solidFill>
              </a:rPr>
              <a:t>He was faithful and received blessings of wisdom and light and prophesied of future events</a:t>
            </a:r>
          </a:p>
          <a:p>
            <a:endParaRPr lang="en-US" dirty="0">
              <a:solidFill>
                <a:schemeClr val="bg1"/>
              </a:solidFill>
            </a:endParaRPr>
          </a:p>
          <a:p>
            <a:r>
              <a:rPr lang="en-US" dirty="0">
                <a:solidFill>
                  <a:schemeClr val="bg1"/>
                </a:solidFill>
              </a:rPr>
              <a:t>He interpreted King Nebuchadnezzar’s many dreams</a:t>
            </a:r>
          </a:p>
          <a:p>
            <a:endParaRPr lang="en-US" dirty="0">
              <a:solidFill>
                <a:schemeClr val="bg1"/>
              </a:solidFill>
            </a:endParaRPr>
          </a:p>
          <a:p>
            <a:r>
              <a:rPr lang="en-US" dirty="0">
                <a:solidFill>
                  <a:schemeClr val="bg1"/>
                </a:solidFill>
              </a:rPr>
              <a:t>He was loyal to his covenants and along with his companions, Shadrach, Meshach, and Abednego, who were with him during the fiery furnace experience</a:t>
            </a:r>
          </a:p>
          <a:p>
            <a:endParaRPr lang="en-US" dirty="0">
              <a:solidFill>
                <a:schemeClr val="bg1"/>
              </a:solidFill>
            </a:endParaRPr>
          </a:p>
          <a:p>
            <a:r>
              <a:rPr lang="en-US" dirty="0">
                <a:solidFill>
                  <a:schemeClr val="bg1"/>
                </a:solidFill>
              </a:rPr>
              <a:t>He also survived a time period in a ‘lion’s den’</a:t>
            </a:r>
          </a:p>
          <a:p>
            <a:endParaRPr lang="en-US" dirty="0">
              <a:solidFill>
                <a:schemeClr val="bg1"/>
              </a:solidFill>
            </a:endParaRPr>
          </a:p>
        </p:txBody>
      </p:sp>
      <p:sp>
        <p:nvSpPr>
          <p:cNvPr id="6" name="TextBox 5"/>
          <p:cNvSpPr txBox="1"/>
          <p:nvPr/>
        </p:nvSpPr>
        <p:spPr>
          <a:xfrm>
            <a:off x="185596" y="0"/>
            <a:ext cx="12006404" cy="923330"/>
          </a:xfrm>
          <a:prstGeom prst="rect">
            <a:avLst/>
          </a:prstGeom>
          <a:noFill/>
        </p:spPr>
        <p:txBody>
          <a:bodyPr wrap="square" rtlCol="0">
            <a:spAutoFit/>
          </a:bodyPr>
          <a:lstStyle/>
          <a:p>
            <a:pPr algn="ctr"/>
            <a:r>
              <a:rPr lang="en-US" sz="5400" dirty="0">
                <a:solidFill>
                  <a:schemeClr val="bg1"/>
                </a:solidFill>
              </a:rPr>
              <a:t>Daniel </a:t>
            </a:r>
          </a:p>
        </p:txBody>
      </p:sp>
      <p:grpSp>
        <p:nvGrpSpPr>
          <p:cNvPr id="5" name="Group 4"/>
          <p:cNvGrpSpPr/>
          <p:nvPr/>
        </p:nvGrpSpPr>
        <p:grpSpPr>
          <a:xfrm>
            <a:off x="9063228" y="1244852"/>
            <a:ext cx="2311358" cy="4684456"/>
            <a:chOff x="3712629" y="1371600"/>
            <a:chExt cx="2311358" cy="4684456"/>
          </a:xfrm>
        </p:grpSpPr>
        <p:sp>
          <p:nvSpPr>
            <p:cNvPr id="7" name="Cloud 6"/>
            <p:cNvSpPr/>
            <p:nvPr/>
          </p:nvSpPr>
          <p:spPr>
            <a:xfrm rot="17260406">
              <a:off x="3825689" y="1792207"/>
              <a:ext cx="1604208" cy="117838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298980">
              <a:off x="4926664" y="5459047"/>
              <a:ext cx="369088" cy="55993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191397">
              <a:off x="4355671" y="5496126"/>
              <a:ext cx="369088" cy="55993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a:off x="4145995" y="3240165"/>
              <a:ext cx="1447800" cy="2519730"/>
            </a:xfrm>
            <a:prstGeom prst="trapezoid">
              <a:avLst/>
            </a:prstGeom>
            <a:solidFill>
              <a:srgbClr val="9E4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712629" y="4210648"/>
              <a:ext cx="3810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268108">
              <a:off x="5642987" y="4111224"/>
              <a:ext cx="3810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66"/>
            <p:cNvGrpSpPr/>
            <p:nvPr/>
          </p:nvGrpSpPr>
          <p:grpSpPr>
            <a:xfrm rot="2243516">
              <a:off x="3864923" y="2907104"/>
              <a:ext cx="847978" cy="1715610"/>
              <a:chOff x="1915520" y="3755765"/>
              <a:chExt cx="647469" cy="1609248"/>
            </a:xfrm>
          </p:grpSpPr>
          <p:sp>
            <p:nvSpPr>
              <p:cNvPr id="41" name="Trapezoid 40"/>
              <p:cNvSpPr/>
              <p:nvPr/>
            </p:nvSpPr>
            <p:spPr>
              <a:xfrm rot="20665051">
                <a:off x="1953389" y="3786671"/>
                <a:ext cx="609600" cy="1578342"/>
              </a:xfrm>
              <a:prstGeom prst="trapezoid">
                <a:avLst>
                  <a:gd name="adj" fmla="val 3751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20718797">
                <a:off x="1915520" y="3755765"/>
                <a:ext cx="609002" cy="1340573"/>
              </a:xfrm>
              <a:prstGeom prst="trapezoid">
                <a:avLst>
                  <a:gd name="adj" fmla="val 28986"/>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67"/>
            <p:cNvGrpSpPr/>
            <p:nvPr/>
          </p:nvGrpSpPr>
          <p:grpSpPr>
            <a:xfrm rot="21030224">
              <a:off x="5127555" y="2869402"/>
              <a:ext cx="643323" cy="1609596"/>
              <a:chOff x="1919666" y="3755417"/>
              <a:chExt cx="643323" cy="1609596"/>
            </a:xfrm>
          </p:grpSpPr>
          <p:sp>
            <p:nvSpPr>
              <p:cNvPr id="39" name="Trapezoid 38"/>
              <p:cNvSpPr/>
              <p:nvPr/>
            </p:nvSpPr>
            <p:spPr>
              <a:xfrm rot="20665051">
                <a:off x="1953389" y="3786671"/>
                <a:ext cx="609600" cy="1578342"/>
              </a:xfrm>
              <a:prstGeom prst="trapezoid">
                <a:avLst>
                  <a:gd name="adj" fmla="val 3751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20718797">
                <a:off x="1919666" y="3755417"/>
                <a:ext cx="609002" cy="1361803"/>
              </a:xfrm>
              <a:prstGeom prst="trapezoid">
                <a:avLst>
                  <a:gd name="adj" fmla="val 28986"/>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rapezoid 14"/>
            <p:cNvSpPr/>
            <p:nvPr/>
          </p:nvSpPr>
          <p:spPr>
            <a:xfrm>
              <a:off x="4072994" y="2930656"/>
              <a:ext cx="1555129" cy="2168547"/>
            </a:xfrm>
            <a:prstGeom prst="trapezoid">
              <a:avLst>
                <a:gd name="adj" fmla="val 39225"/>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0800000">
              <a:off x="4650476" y="2887363"/>
              <a:ext cx="381000"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rot="15924034">
              <a:off x="4364317" y="1882745"/>
              <a:ext cx="1722947" cy="76755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316972" y="1524000"/>
              <a:ext cx="990600" cy="1676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a:off x="4164572" y="1371600"/>
              <a:ext cx="1295400" cy="6096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0003796">
              <a:off x="4254239" y="1605696"/>
              <a:ext cx="762000" cy="240296"/>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2856679">
              <a:off x="4946037" y="1646071"/>
              <a:ext cx="572720" cy="215302"/>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164572" y="1600200"/>
              <a:ext cx="1295400" cy="228600"/>
            </a:xfrm>
            <a:prstGeom prst="roundRect">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81"/>
            <p:cNvGrpSpPr/>
            <p:nvPr/>
          </p:nvGrpSpPr>
          <p:grpSpPr>
            <a:xfrm>
              <a:off x="4155607" y="1640542"/>
              <a:ext cx="1308847" cy="156882"/>
              <a:chOff x="5576342" y="299803"/>
              <a:chExt cx="3728801" cy="1069299"/>
            </a:xfrm>
          </p:grpSpPr>
          <p:grpSp>
            <p:nvGrpSpPr>
              <p:cNvPr id="24" name="Group 14"/>
              <p:cNvGrpSpPr/>
              <p:nvPr/>
            </p:nvGrpSpPr>
            <p:grpSpPr>
              <a:xfrm>
                <a:off x="5576342" y="299803"/>
                <a:ext cx="1304143" cy="1064302"/>
                <a:chOff x="5861535" y="315726"/>
                <a:chExt cx="1078476" cy="998095"/>
              </a:xfrm>
            </p:grpSpPr>
            <p:sp>
              <p:nvSpPr>
                <p:cNvPr id="35" name="Hexagon 10"/>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hevron 11"/>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hevron 12"/>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Oval 13"/>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5"/>
              <p:cNvGrpSpPr/>
              <p:nvPr/>
            </p:nvGrpSpPr>
            <p:grpSpPr>
              <a:xfrm>
                <a:off x="6781800" y="304800"/>
                <a:ext cx="1304143" cy="1064302"/>
                <a:chOff x="5861535" y="315726"/>
                <a:chExt cx="1078476" cy="998095"/>
              </a:xfrm>
            </p:grpSpPr>
            <p:sp>
              <p:nvSpPr>
                <p:cNvPr id="31" name="Hexagon 30"/>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hevron 31"/>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Oval 33"/>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0"/>
              <p:cNvGrpSpPr/>
              <p:nvPr/>
            </p:nvGrpSpPr>
            <p:grpSpPr>
              <a:xfrm>
                <a:off x="8001000" y="304800"/>
                <a:ext cx="1304143" cy="1064302"/>
                <a:chOff x="5861535" y="315726"/>
                <a:chExt cx="1078476" cy="998095"/>
              </a:xfrm>
            </p:grpSpPr>
            <p:sp>
              <p:nvSpPr>
                <p:cNvPr id="27" name="Hexagon 26"/>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hevron 27"/>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hevron 28"/>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Oval 29"/>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3" name="Rectangle 42"/>
          <p:cNvSpPr/>
          <p:nvPr/>
        </p:nvSpPr>
        <p:spPr>
          <a:xfrm>
            <a:off x="6015019" y="6455345"/>
            <a:ext cx="6096000" cy="369332"/>
          </a:xfrm>
          <a:prstGeom prst="rect">
            <a:avLst/>
          </a:prstGeom>
        </p:spPr>
        <p:txBody>
          <a:bodyPr>
            <a:spAutoFit/>
          </a:bodyPr>
          <a:lstStyle/>
          <a:p>
            <a:pPr algn="r"/>
            <a:r>
              <a:rPr lang="en-US" b="0" i="0" dirty="0">
                <a:solidFill>
                  <a:schemeClr val="bg1"/>
                </a:solidFill>
                <a:effectLst/>
                <a:latin typeface="Calibri" panose="020F0502020204030204" pitchFamily="34" charset="0"/>
              </a:rPr>
              <a:t>(2,4)</a:t>
            </a:r>
            <a:endParaRPr lang="en-US" dirty="0">
              <a:solidFill>
                <a:schemeClr val="bg1"/>
              </a:solidFill>
            </a:endParaRPr>
          </a:p>
        </p:txBody>
      </p:sp>
    </p:spTree>
    <p:extLst>
      <p:ext uri="{BB962C8B-B14F-4D97-AF65-F5344CB8AC3E}">
        <p14:creationId xmlns:p14="http://schemas.microsoft.com/office/powerpoint/2010/main" val="420681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80">
                                          <p:stCondLst>
                                            <p:cond delay="0"/>
                                          </p:stCondLst>
                                        </p:cTn>
                                        <p:tgtEl>
                                          <p:spTgt spid="5"/>
                                        </p:tgtEl>
                                      </p:cBhvr>
                                    </p:animEffect>
                                    <p:anim calcmode="lin" valueType="num">
                                      <p:cBhvr>
                                        <p:cTn id="1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5" dur="26">
                                          <p:stCondLst>
                                            <p:cond delay="650"/>
                                          </p:stCondLst>
                                        </p:cTn>
                                        <p:tgtEl>
                                          <p:spTgt spid="5"/>
                                        </p:tgtEl>
                                      </p:cBhvr>
                                      <p:to x="100000" y="60000"/>
                                    </p:animScale>
                                    <p:animScale>
                                      <p:cBhvr>
                                        <p:cTn id="16" dur="166" decel="50000">
                                          <p:stCondLst>
                                            <p:cond delay="676"/>
                                          </p:stCondLst>
                                        </p:cTn>
                                        <p:tgtEl>
                                          <p:spTgt spid="5"/>
                                        </p:tgtEl>
                                      </p:cBhvr>
                                      <p:to x="100000" y="100000"/>
                                    </p:animScale>
                                    <p:animScale>
                                      <p:cBhvr>
                                        <p:cTn id="17" dur="26">
                                          <p:stCondLst>
                                            <p:cond delay="1312"/>
                                          </p:stCondLst>
                                        </p:cTn>
                                        <p:tgtEl>
                                          <p:spTgt spid="5"/>
                                        </p:tgtEl>
                                      </p:cBhvr>
                                      <p:to x="100000" y="80000"/>
                                    </p:animScale>
                                    <p:animScale>
                                      <p:cBhvr>
                                        <p:cTn id="18" dur="166" decel="50000">
                                          <p:stCondLst>
                                            <p:cond delay="1338"/>
                                          </p:stCondLst>
                                        </p:cTn>
                                        <p:tgtEl>
                                          <p:spTgt spid="5"/>
                                        </p:tgtEl>
                                      </p:cBhvr>
                                      <p:to x="100000" y="100000"/>
                                    </p:animScale>
                                    <p:animScale>
                                      <p:cBhvr>
                                        <p:cTn id="19" dur="26">
                                          <p:stCondLst>
                                            <p:cond delay="1642"/>
                                          </p:stCondLst>
                                        </p:cTn>
                                        <p:tgtEl>
                                          <p:spTgt spid="5"/>
                                        </p:tgtEl>
                                      </p:cBhvr>
                                      <p:to x="100000" y="90000"/>
                                    </p:animScale>
                                    <p:animScale>
                                      <p:cBhvr>
                                        <p:cTn id="20" dur="166" decel="50000">
                                          <p:stCondLst>
                                            <p:cond delay="1668"/>
                                          </p:stCondLst>
                                        </p:cTn>
                                        <p:tgtEl>
                                          <p:spTgt spid="5"/>
                                        </p:tgtEl>
                                      </p:cBhvr>
                                      <p:to x="100000" y="100000"/>
                                    </p:animScale>
                                    <p:animScale>
                                      <p:cBhvr>
                                        <p:cTn id="21" dur="26">
                                          <p:stCondLst>
                                            <p:cond delay="1808"/>
                                          </p:stCondLst>
                                        </p:cTn>
                                        <p:tgtEl>
                                          <p:spTgt spid="5"/>
                                        </p:tgtEl>
                                      </p:cBhvr>
                                      <p:to x="100000" y="95000"/>
                                    </p:animScale>
                                    <p:animScale>
                                      <p:cBhvr>
                                        <p:cTn id="22" dur="166" decel="50000">
                                          <p:stCondLst>
                                            <p:cond delay="1834"/>
                                          </p:stCondLst>
                                        </p:cTn>
                                        <p:tgtEl>
                                          <p:spTgt spid="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2798" y="0"/>
            <a:ext cx="12006404" cy="923330"/>
          </a:xfrm>
          <a:prstGeom prst="rect">
            <a:avLst/>
          </a:prstGeom>
          <a:noFill/>
        </p:spPr>
        <p:txBody>
          <a:bodyPr wrap="square" rtlCol="0">
            <a:spAutoFit/>
          </a:bodyPr>
          <a:lstStyle/>
          <a:p>
            <a:pPr algn="ctr"/>
            <a:r>
              <a:rPr lang="en-US" sz="5400" dirty="0">
                <a:solidFill>
                  <a:schemeClr val="bg1"/>
                </a:solidFill>
              </a:rPr>
              <a:t>Creed </a:t>
            </a:r>
            <a:r>
              <a:rPr lang="en-US" sz="5400" dirty="0" err="1">
                <a:solidFill>
                  <a:schemeClr val="bg1"/>
                </a:solidFill>
              </a:rPr>
              <a:t>Haymond</a:t>
            </a:r>
            <a:endParaRPr lang="en-US" sz="5400" dirty="0">
              <a:solidFill>
                <a:schemeClr val="bg1"/>
              </a:solidFill>
            </a:endParaRPr>
          </a:p>
        </p:txBody>
      </p:sp>
      <p:sp>
        <p:nvSpPr>
          <p:cNvPr id="2" name="Rectangle 1"/>
          <p:cNvSpPr/>
          <p:nvPr/>
        </p:nvSpPr>
        <p:spPr>
          <a:xfrm>
            <a:off x="313854" y="923330"/>
            <a:ext cx="6096000" cy="1569660"/>
          </a:xfrm>
          <a:prstGeom prst="rect">
            <a:avLst/>
          </a:prstGeom>
        </p:spPr>
        <p:txBody>
          <a:bodyPr>
            <a:spAutoFit/>
          </a:bodyPr>
          <a:lstStyle/>
          <a:p>
            <a:r>
              <a:rPr lang="en-US" sz="2400" b="0" i="0" dirty="0">
                <a:solidFill>
                  <a:schemeClr val="bg1"/>
                </a:solidFill>
                <a:effectLst/>
                <a:latin typeface="Calibri" panose="020F0502020204030204" pitchFamily="34" charset="0"/>
              </a:rPr>
              <a:t>Creed </a:t>
            </a:r>
            <a:r>
              <a:rPr lang="en-US" sz="2400" b="0" i="0" dirty="0" err="1">
                <a:solidFill>
                  <a:schemeClr val="bg1"/>
                </a:solidFill>
                <a:effectLst/>
                <a:latin typeface="Calibri" panose="020F0502020204030204" pitchFamily="34" charset="0"/>
              </a:rPr>
              <a:t>Haymond</a:t>
            </a:r>
            <a:r>
              <a:rPr lang="en-US" sz="2400" b="0" i="0" dirty="0">
                <a:solidFill>
                  <a:schemeClr val="bg1"/>
                </a:solidFill>
                <a:effectLst/>
                <a:latin typeface="Calibri" panose="020F0502020204030204" pitchFamily="34" charset="0"/>
              </a:rPr>
              <a:t>, a member of the Church, was captain of his college track team. The night before a large track meet, Creed’s coach offered him some wine to refresh himself. </a:t>
            </a:r>
            <a:endParaRPr lang="en-US" sz="2400" dirty="0">
              <a:solidFill>
                <a:schemeClr val="bg1"/>
              </a:solidFill>
            </a:endParaRPr>
          </a:p>
        </p:txBody>
      </p:sp>
      <p:sp>
        <p:nvSpPr>
          <p:cNvPr id="3" name="Rectangle 2"/>
          <p:cNvSpPr/>
          <p:nvPr/>
        </p:nvSpPr>
        <p:spPr>
          <a:xfrm>
            <a:off x="5549266" y="3836406"/>
            <a:ext cx="6096000" cy="2677656"/>
          </a:xfrm>
          <a:prstGeom prst="rect">
            <a:avLst/>
          </a:prstGeom>
        </p:spPr>
        <p:txBody>
          <a:bodyPr>
            <a:spAutoFit/>
          </a:bodyPr>
          <a:lstStyle/>
          <a:p>
            <a:r>
              <a:rPr lang="en-US" sz="2400" b="0" i="0" dirty="0">
                <a:solidFill>
                  <a:schemeClr val="bg1"/>
                </a:solidFill>
                <a:effectLst/>
                <a:latin typeface="Calibri" panose="020F0502020204030204" pitchFamily="34" charset="0"/>
              </a:rPr>
              <a:t>When Creed twice refused to drink the wine, his coach responded, “Remember, Creed, you’re captain of the team and our best point winner; fourteen thousand students are looking to you personally to win this meet. If you fail us we’ll lose. I ought to know what is good for you” (3)</a:t>
            </a:r>
            <a:endParaRPr lang="en-US" sz="2400" dirty="0">
              <a:solidFill>
                <a:schemeClr val="bg1"/>
              </a:solidFill>
            </a:endParaRPr>
          </a:p>
        </p:txBody>
      </p:sp>
      <p:pic>
        <p:nvPicPr>
          <p:cNvPr id="2054" name="Picture 6" descr="http://ecx.images-amazon.com/images/I/51nly%2Bcf6dL._SX258_BO1,204,203,200_.jpg"/>
          <p:cNvPicPr>
            <a:picLocks noChangeAspect="1" noChangeArrowheads="1"/>
          </p:cNvPicPr>
          <p:nvPr/>
        </p:nvPicPr>
        <p:blipFill rotWithShape="1">
          <a:blip r:embed="rId3">
            <a:extLst>
              <a:ext uri="{28A0092B-C50C-407E-A947-70E740481C1C}">
                <a14:useLocalDpi xmlns:a14="http://schemas.microsoft.com/office/drawing/2010/main" val="0"/>
              </a:ext>
            </a:extLst>
          </a:blip>
          <a:srcRect l="7976" t="30333" r="996" b="6997"/>
          <a:stretch/>
        </p:blipFill>
        <p:spPr bwMode="auto">
          <a:xfrm>
            <a:off x="1361683" y="3429000"/>
            <a:ext cx="3218659" cy="2326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24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2798" y="0"/>
            <a:ext cx="12006404" cy="769441"/>
          </a:xfrm>
          <a:prstGeom prst="rect">
            <a:avLst/>
          </a:prstGeom>
          <a:noFill/>
        </p:spPr>
        <p:txBody>
          <a:bodyPr wrap="square" rtlCol="0">
            <a:spAutoFit/>
          </a:bodyPr>
          <a:lstStyle/>
          <a:p>
            <a:pPr algn="ctr"/>
            <a:r>
              <a:rPr lang="en-US" sz="4400" dirty="0">
                <a:solidFill>
                  <a:schemeClr val="bg1"/>
                </a:solidFill>
              </a:rPr>
              <a:t>Daniel, Shadrach, Meshach, and Abed-</a:t>
            </a:r>
            <a:r>
              <a:rPr lang="en-US" sz="4400" dirty="0" err="1">
                <a:solidFill>
                  <a:schemeClr val="bg1"/>
                </a:solidFill>
              </a:rPr>
              <a:t>nego</a:t>
            </a:r>
            <a:endParaRPr lang="en-US" sz="4400" dirty="0">
              <a:solidFill>
                <a:schemeClr val="bg1"/>
              </a:solidFill>
            </a:endParaRPr>
          </a:p>
        </p:txBody>
      </p:sp>
      <p:sp>
        <p:nvSpPr>
          <p:cNvPr id="2" name="Rectangle 1"/>
          <p:cNvSpPr/>
          <p:nvPr/>
        </p:nvSpPr>
        <p:spPr>
          <a:xfrm>
            <a:off x="313854" y="923330"/>
            <a:ext cx="6096000" cy="1569660"/>
          </a:xfrm>
          <a:prstGeom prst="rect">
            <a:avLst/>
          </a:prstGeom>
        </p:spPr>
        <p:txBody>
          <a:bodyPr>
            <a:spAutoFit/>
          </a:bodyPr>
          <a:lstStyle/>
          <a:p>
            <a:r>
              <a:rPr lang="en-US" sz="2400" b="0" i="0" dirty="0">
                <a:solidFill>
                  <a:schemeClr val="bg1"/>
                </a:solidFill>
                <a:effectLst/>
                <a:latin typeface="Calibri" panose="020F0502020204030204" pitchFamily="34" charset="0"/>
              </a:rPr>
              <a:t>Creed </a:t>
            </a:r>
            <a:r>
              <a:rPr lang="en-US" sz="2400" b="0" i="0" dirty="0" err="1">
                <a:solidFill>
                  <a:schemeClr val="bg1"/>
                </a:solidFill>
                <a:effectLst/>
                <a:latin typeface="Calibri" panose="020F0502020204030204" pitchFamily="34" charset="0"/>
              </a:rPr>
              <a:t>Haymond</a:t>
            </a:r>
            <a:r>
              <a:rPr lang="en-US" sz="2400" b="0" i="0" dirty="0">
                <a:solidFill>
                  <a:schemeClr val="bg1"/>
                </a:solidFill>
                <a:effectLst/>
                <a:latin typeface="Calibri" panose="020F0502020204030204" pitchFamily="34" charset="0"/>
              </a:rPr>
              <a:t>, a member of the Church, was captain of his college track team. The night before a large track meet, Creed’s coach offered him some wine to refresh himself. </a:t>
            </a:r>
            <a:endParaRPr lang="en-US" sz="2400" dirty="0">
              <a:solidFill>
                <a:schemeClr val="bg1"/>
              </a:solidFill>
            </a:endParaRPr>
          </a:p>
        </p:txBody>
      </p:sp>
      <p:sp>
        <p:nvSpPr>
          <p:cNvPr id="3" name="Rectangle 2"/>
          <p:cNvSpPr/>
          <p:nvPr/>
        </p:nvSpPr>
        <p:spPr>
          <a:xfrm>
            <a:off x="5549266" y="3836406"/>
            <a:ext cx="6096000" cy="2677656"/>
          </a:xfrm>
          <a:prstGeom prst="rect">
            <a:avLst/>
          </a:prstGeom>
        </p:spPr>
        <p:txBody>
          <a:bodyPr>
            <a:spAutoFit/>
          </a:bodyPr>
          <a:lstStyle/>
          <a:p>
            <a:r>
              <a:rPr lang="en-US" sz="2400" b="0" i="0" dirty="0">
                <a:solidFill>
                  <a:schemeClr val="bg1"/>
                </a:solidFill>
                <a:effectLst/>
                <a:latin typeface="Calibri" panose="020F0502020204030204" pitchFamily="34" charset="0"/>
              </a:rPr>
              <a:t>When Creed twice refused to drink the wine, his coach responded, “Remember, Creed, you’re captain of the team and our best point winner; fourteen thousand students are looking to you personally to win this meet. If you fail us we’ll lose. I ought to know what is good for you” (3)</a:t>
            </a:r>
            <a:endParaRPr lang="en-US" sz="2400" dirty="0">
              <a:solidFill>
                <a:schemeClr val="bg1"/>
              </a:solidFill>
            </a:endParaRPr>
          </a:p>
        </p:txBody>
      </p:sp>
      <p:pic>
        <p:nvPicPr>
          <p:cNvPr id="2054" name="Picture 6" descr="http://ecx.images-amazon.com/images/I/51nly%2Bcf6dL._SX258_BO1,204,203,200_.jpg"/>
          <p:cNvPicPr>
            <a:picLocks noChangeAspect="1" noChangeArrowheads="1"/>
          </p:cNvPicPr>
          <p:nvPr/>
        </p:nvPicPr>
        <p:blipFill rotWithShape="1">
          <a:blip r:embed="rId3">
            <a:extLst>
              <a:ext uri="{28A0092B-C50C-407E-A947-70E740481C1C}">
                <a14:useLocalDpi xmlns:a14="http://schemas.microsoft.com/office/drawing/2010/main" val="0"/>
              </a:ext>
            </a:extLst>
          </a:blip>
          <a:srcRect l="7976" t="30333" r="996" b="6997"/>
          <a:stretch/>
        </p:blipFill>
        <p:spPr bwMode="auto">
          <a:xfrm>
            <a:off x="1361683" y="3429000"/>
            <a:ext cx="3218659" cy="2326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02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4615" y="0"/>
            <a:ext cx="12006404" cy="923330"/>
          </a:xfrm>
          <a:prstGeom prst="rect">
            <a:avLst/>
          </a:prstGeom>
          <a:noFill/>
        </p:spPr>
        <p:txBody>
          <a:bodyPr wrap="square" rtlCol="0">
            <a:spAutoFit/>
          </a:bodyPr>
          <a:lstStyle/>
          <a:p>
            <a:pPr algn="ctr"/>
            <a:r>
              <a:rPr lang="en-US" sz="5400" dirty="0">
                <a:solidFill>
                  <a:schemeClr val="bg1"/>
                </a:solidFill>
              </a:rPr>
              <a:t>Nebuchadnezzar</a:t>
            </a:r>
          </a:p>
        </p:txBody>
      </p:sp>
      <p:sp>
        <p:nvSpPr>
          <p:cNvPr id="2" name="Rectangle 1"/>
          <p:cNvSpPr/>
          <p:nvPr/>
        </p:nvSpPr>
        <p:spPr>
          <a:xfrm>
            <a:off x="263577" y="968394"/>
            <a:ext cx="9033720" cy="5632311"/>
          </a:xfrm>
          <a:prstGeom prst="rect">
            <a:avLst/>
          </a:prstGeom>
        </p:spPr>
        <p:txBody>
          <a:bodyPr wrap="square">
            <a:spAutoFit/>
          </a:bodyPr>
          <a:lstStyle/>
          <a:p>
            <a:r>
              <a:rPr lang="en-US" dirty="0">
                <a:solidFill>
                  <a:schemeClr val="bg1"/>
                </a:solidFill>
              </a:rPr>
              <a:t>He was the son of </a:t>
            </a:r>
            <a:r>
              <a:rPr lang="en-US" dirty="0" err="1">
                <a:solidFill>
                  <a:schemeClr val="bg1"/>
                </a:solidFill>
              </a:rPr>
              <a:t>Nabopolassar</a:t>
            </a:r>
            <a:r>
              <a:rPr lang="en-US" dirty="0">
                <a:solidFill>
                  <a:schemeClr val="bg1"/>
                </a:solidFill>
              </a:rPr>
              <a:t>, the founder of the empire</a:t>
            </a:r>
          </a:p>
          <a:p>
            <a:endParaRPr lang="en-US" dirty="0">
              <a:solidFill>
                <a:schemeClr val="bg1"/>
              </a:solidFill>
            </a:endParaRPr>
          </a:p>
          <a:p>
            <a:r>
              <a:rPr lang="en-US" dirty="0">
                <a:solidFill>
                  <a:schemeClr val="bg1"/>
                </a:solidFill>
              </a:rPr>
              <a:t>He was king of Babylon at approximately 605 B.C.</a:t>
            </a:r>
          </a:p>
          <a:p>
            <a:endParaRPr lang="en-US" dirty="0">
              <a:solidFill>
                <a:schemeClr val="bg1"/>
              </a:solidFill>
            </a:endParaRPr>
          </a:p>
          <a:p>
            <a:r>
              <a:rPr lang="en-US" dirty="0">
                <a:solidFill>
                  <a:schemeClr val="bg1"/>
                </a:solidFill>
              </a:rPr>
              <a:t>His conquests were: Defeating </a:t>
            </a:r>
            <a:r>
              <a:rPr lang="en-US" dirty="0" err="1">
                <a:solidFill>
                  <a:schemeClr val="bg1"/>
                </a:solidFill>
              </a:rPr>
              <a:t>Necho</a:t>
            </a:r>
            <a:r>
              <a:rPr lang="en-US" dirty="0">
                <a:solidFill>
                  <a:schemeClr val="bg1"/>
                </a:solidFill>
              </a:rPr>
              <a:t>, king of Egypt, at Carchemish then  drives the Egyptians from Syria and subdues Judah, then besieges Jerusalem and takes it, carrying away the king (</a:t>
            </a:r>
            <a:r>
              <a:rPr lang="en-US" dirty="0" err="1">
                <a:solidFill>
                  <a:schemeClr val="bg1"/>
                </a:solidFill>
              </a:rPr>
              <a:t>Jehoiakim</a:t>
            </a:r>
            <a:r>
              <a:rPr lang="en-US" dirty="0">
                <a:solidFill>
                  <a:schemeClr val="bg1"/>
                </a:solidFill>
              </a:rPr>
              <a:t>) and people</a:t>
            </a:r>
          </a:p>
          <a:p>
            <a:endParaRPr lang="en-US" dirty="0">
              <a:solidFill>
                <a:schemeClr val="bg1"/>
              </a:solidFill>
            </a:endParaRPr>
          </a:p>
          <a:p>
            <a:r>
              <a:rPr lang="en-US" dirty="0">
                <a:solidFill>
                  <a:schemeClr val="bg1"/>
                </a:solidFill>
              </a:rPr>
              <a:t>He took items from the temple and a select group of Jews back to Babylon.</a:t>
            </a:r>
          </a:p>
          <a:p>
            <a:endParaRPr lang="en-US" dirty="0">
              <a:solidFill>
                <a:schemeClr val="bg1"/>
              </a:solidFill>
            </a:endParaRPr>
          </a:p>
          <a:p>
            <a:r>
              <a:rPr lang="en-US" dirty="0">
                <a:solidFill>
                  <a:schemeClr val="bg1"/>
                </a:solidFill>
              </a:rPr>
              <a:t> He burned down all the great houses and the Lord’s Temple in Jerusalem</a:t>
            </a:r>
          </a:p>
          <a:p>
            <a:endParaRPr lang="en-US" dirty="0">
              <a:solidFill>
                <a:schemeClr val="bg1"/>
              </a:solidFill>
            </a:endParaRPr>
          </a:p>
          <a:p>
            <a:r>
              <a:rPr lang="en-US" dirty="0">
                <a:solidFill>
                  <a:schemeClr val="bg1"/>
                </a:solidFill>
              </a:rPr>
              <a:t>He commanded an official in his palace to take certain captive Israelite youth and train them for service in his household which included Daniel, Shadrach, Meshach, and Abed-</a:t>
            </a:r>
            <a:r>
              <a:rPr lang="en-US" dirty="0" err="1">
                <a:solidFill>
                  <a:schemeClr val="bg1"/>
                </a:solidFill>
              </a:rPr>
              <a:t>nego</a:t>
            </a:r>
            <a:endParaRPr lang="en-US" dirty="0">
              <a:solidFill>
                <a:schemeClr val="bg1"/>
              </a:solidFill>
            </a:endParaRPr>
          </a:p>
          <a:p>
            <a:endParaRPr lang="en-US" dirty="0">
              <a:solidFill>
                <a:schemeClr val="bg1"/>
              </a:solidFill>
            </a:endParaRPr>
          </a:p>
          <a:p>
            <a:r>
              <a:rPr lang="en-US" dirty="0">
                <a:solidFill>
                  <a:schemeClr val="bg1"/>
                </a:solidFill>
              </a:rPr>
              <a:t>He dreamed of a stone hewn from the mountain without hands that destroyed a mighty image in human form in which Daniel was able to interpret </a:t>
            </a:r>
          </a:p>
          <a:p>
            <a:endParaRPr lang="en-US" dirty="0">
              <a:solidFill>
                <a:schemeClr val="bg1"/>
              </a:solidFill>
            </a:endParaRPr>
          </a:p>
          <a:p>
            <a:r>
              <a:rPr lang="en-US" dirty="0">
                <a:solidFill>
                  <a:schemeClr val="bg1"/>
                </a:solidFill>
              </a:rPr>
              <a:t>He was for a time smitten with madness and on his recovery acknowledged God’s power and goodness.</a:t>
            </a:r>
          </a:p>
        </p:txBody>
      </p:sp>
      <p:grpSp>
        <p:nvGrpSpPr>
          <p:cNvPr id="200" name="Group 199"/>
          <p:cNvGrpSpPr/>
          <p:nvPr/>
        </p:nvGrpSpPr>
        <p:grpSpPr>
          <a:xfrm>
            <a:off x="9330350" y="923330"/>
            <a:ext cx="2133600" cy="4525866"/>
            <a:chOff x="838200" y="630429"/>
            <a:chExt cx="2133600" cy="4525866"/>
          </a:xfrm>
        </p:grpSpPr>
        <p:sp>
          <p:nvSpPr>
            <p:cNvPr id="201" name="Oval 200"/>
            <p:cNvSpPr/>
            <p:nvPr/>
          </p:nvSpPr>
          <p:spPr>
            <a:xfrm>
              <a:off x="1116757" y="2799240"/>
              <a:ext cx="342153" cy="1661816"/>
            </a:xfrm>
            <a:prstGeom prst="ellipse">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2270966" y="2831799"/>
              <a:ext cx="342153" cy="1661816"/>
            </a:xfrm>
            <a:prstGeom prst="ellipse">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rot="19336703">
              <a:off x="1842735" y="4649075"/>
              <a:ext cx="367862" cy="507220"/>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2192056">
              <a:off x="1407605" y="4621553"/>
              <a:ext cx="367862" cy="505234"/>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p:cNvSpPr/>
            <p:nvPr/>
          </p:nvSpPr>
          <p:spPr>
            <a:xfrm>
              <a:off x="1353207" y="2548320"/>
              <a:ext cx="1177159" cy="2292208"/>
            </a:xfrm>
            <a:prstGeom prst="trapezoid">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2603938" y="3155081"/>
              <a:ext cx="367862" cy="4045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838200" y="3087663"/>
              <a:ext cx="367862" cy="4045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207"/>
            <p:cNvSpPr/>
            <p:nvPr/>
          </p:nvSpPr>
          <p:spPr>
            <a:xfrm rot="19984891">
              <a:off x="2236618" y="2187469"/>
              <a:ext cx="515007" cy="1231568"/>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rot="2090544">
              <a:off x="1099794" y="2232290"/>
              <a:ext cx="515007" cy="1166870"/>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p:cNvSpPr/>
            <p:nvPr/>
          </p:nvSpPr>
          <p:spPr>
            <a:xfrm>
              <a:off x="1353207" y="2278649"/>
              <a:ext cx="1177159" cy="2292208"/>
            </a:xfrm>
            <a:prstGeom prst="trapezoi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Cloud 210"/>
            <p:cNvSpPr/>
            <p:nvPr/>
          </p:nvSpPr>
          <p:spPr>
            <a:xfrm rot="16854792">
              <a:off x="721271" y="1487889"/>
              <a:ext cx="1482516" cy="624458"/>
            </a:xfrm>
            <a:prstGeom prst="cloud">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Cloud 211"/>
            <p:cNvSpPr/>
            <p:nvPr/>
          </p:nvSpPr>
          <p:spPr>
            <a:xfrm rot="15902291">
              <a:off x="1810033" y="1505630"/>
              <a:ext cx="1461447" cy="624458"/>
            </a:xfrm>
            <a:prstGeom prst="cloud">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Isosceles Triangle 212"/>
            <p:cNvSpPr/>
            <p:nvPr/>
          </p:nvSpPr>
          <p:spPr>
            <a:xfrm rot="10800000">
              <a:off x="1721069" y="2346066"/>
              <a:ext cx="441434" cy="26967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213"/>
            <p:cNvSpPr/>
            <p:nvPr/>
          </p:nvSpPr>
          <p:spPr>
            <a:xfrm rot="657615">
              <a:off x="1170342" y="2306985"/>
              <a:ext cx="588579" cy="2514761"/>
            </a:xfrm>
            <a:prstGeom prst="trapezoid">
              <a:avLst>
                <a:gd name="adj" fmla="val 3088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p:cNvSpPr/>
            <p:nvPr/>
          </p:nvSpPr>
          <p:spPr>
            <a:xfrm rot="21232594">
              <a:off x="2014814" y="2300145"/>
              <a:ext cx="588579" cy="2547592"/>
            </a:xfrm>
            <a:prstGeom prst="trapezoid">
              <a:avLst>
                <a:gd name="adj" fmla="val 3088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1426779" y="1267380"/>
              <a:ext cx="1030014" cy="11461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7" name="Group 25"/>
            <p:cNvGrpSpPr/>
            <p:nvPr/>
          </p:nvGrpSpPr>
          <p:grpSpPr>
            <a:xfrm rot="21175658">
              <a:off x="2171104" y="4544211"/>
              <a:ext cx="486438" cy="269672"/>
              <a:chOff x="5638800" y="4267200"/>
              <a:chExt cx="2590800" cy="838200"/>
            </a:xfrm>
          </p:grpSpPr>
          <p:sp>
            <p:nvSpPr>
              <p:cNvPr id="303" name="Left-Right-Up Arrow 21"/>
              <p:cNvSpPr/>
              <p:nvPr/>
            </p:nvSpPr>
            <p:spPr>
              <a:xfrm>
                <a:off x="56388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Left-Right-Up Arrow 22"/>
              <p:cNvSpPr/>
              <p:nvPr/>
            </p:nvSpPr>
            <p:spPr>
              <a:xfrm rot="10800000">
                <a:off x="61722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Left-Right-Up Arrow 23"/>
              <p:cNvSpPr/>
              <p:nvPr/>
            </p:nvSpPr>
            <p:spPr>
              <a:xfrm>
                <a:off x="67056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Left-Right-Up Arrow 24"/>
              <p:cNvSpPr/>
              <p:nvPr/>
            </p:nvSpPr>
            <p:spPr>
              <a:xfrm rot="10800000">
                <a:off x="72390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26"/>
            <p:cNvGrpSpPr/>
            <p:nvPr/>
          </p:nvGrpSpPr>
          <p:grpSpPr>
            <a:xfrm rot="718744">
              <a:off x="974193" y="4509440"/>
              <a:ext cx="525471" cy="269672"/>
              <a:chOff x="5638800" y="4267200"/>
              <a:chExt cx="2590800" cy="838200"/>
            </a:xfrm>
          </p:grpSpPr>
          <p:sp>
            <p:nvSpPr>
              <p:cNvPr id="299" name="Left-Right-Up Arrow 27"/>
              <p:cNvSpPr/>
              <p:nvPr/>
            </p:nvSpPr>
            <p:spPr>
              <a:xfrm>
                <a:off x="56388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Left-Right-Up Arrow 28"/>
              <p:cNvSpPr/>
              <p:nvPr/>
            </p:nvSpPr>
            <p:spPr>
              <a:xfrm rot="10800000">
                <a:off x="61722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Left-Right-Up Arrow 300"/>
              <p:cNvSpPr/>
              <p:nvPr/>
            </p:nvSpPr>
            <p:spPr>
              <a:xfrm>
                <a:off x="67056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Left-Right-Up Arrow 301"/>
              <p:cNvSpPr/>
              <p:nvPr/>
            </p:nvSpPr>
            <p:spPr>
              <a:xfrm rot="10800000">
                <a:off x="72390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9" name="Cloud 218"/>
            <p:cNvSpPr/>
            <p:nvPr/>
          </p:nvSpPr>
          <p:spPr>
            <a:xfrm>
              <a:off x="1239815" y="914400"/>
              <a:ext cx="1324303" cy="682374"/>
            </a:xfrm>
            <a:prstGeom prst="cloud">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0" name="Group 42"/>
            <p:cNvGrpSpPr/>
            <p:nvPr/>
          </p:nvGrpSpPr>
          <p:grpSpPr>
            <a:xfrm rot="2071358">
              <a:off x="1431647" y="2435890"/>
              <a:ext cx="356576" cy="124330"/>
              <a:chOff x="6286413" y="968958"/>
              <a:chExt cx="2408834" cy="2185901"/>
            </a:xfrm>
            <a:solidFill>
              <a:srgbClr val="FFC000"/>
            </a:solidFill>
          </p:grpSpPr>
          <p:grpSp>
            <p:nvGrpSpPr>
              <p:cNvPr id="291" name="Group 37"/>
              <p:cNvGrpSpPr/>
              <p:nvPr/>
            </p:nvGrpSpPr>
            <p:grpSpPr>
              <a:xfrm>
                <a:off x="6286413" y="968958"/>
                <a:ext cx="1151447" cy="2164259"/>
                <a:chOff x="6286413" y="968958"/>
                <a:chExt cx="1151447" cy="2164259"/>
              </a:xfrm>
              <a:grpFill/>
            </p:grpSpPr>
            <p:sp>
              <p:nvSpPr>
                <p:cNvPr id="296" name="Donut 295"/>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7" name="Donut 296"/>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8" name="Donut 297"/>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2" name="Group 38"/>
              <p:cNvGrpSpPr/>
              <p:nvPr/>
            </p:nvGrpSpPr>
            <p:grpSpPr>
              <a:xfrm flipH="1">
                <a:off x="7543800" y="990600"/>
                <a:ext cx="1151447" cy="2164259"/>
                <a:chOff x="6286413" y="968958"/>
                <a:chExt cx="1151447" cy="2164259"/>
              </a:xfrm>
              <a:grpFill/>
            </p:grpSpPr>
            <p:sp>
              <p:nvSpPr>
                <p:cNvPr id="293" name="Donut 292"/>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4" name="Donut 293"/>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5" name="Donut 294"/>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21" name="Group 220"/>
            <p:cNvGrpSpPr/>
            <p:nvPr/>
          </p:nvGrpSpPr>
          <p:grpSpPr>
            <a:xfrm>
              <a:off x="1449801" y="2871483"/>
              <a:ext cx="929288" cy="292032"/>
              <a:chOff x="1449801" y="2871483"/>
              <a:chExt cx="929288" cy="292032"/>
            </a:xfrm>
          </p:grpSpPr>
          <p:sp>
            <p:nvSpPr>
              <p:cNvPr id="284" name="Moon 283"/>
              <p:cNvSpPr/>
              <p:nvPr/>
            </p:nvSpPr>
            <p:spPr>
              <a:xfrm rot="16200000">
                <a:off x="1815208" y="2668512"/>
                <a:ext cx="149002" cy="73853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p:cNvGrpSpPr/>
              <p:nvPr/>
            </p:nvGrpSpPr>
            <p:grpSpPr>
              <a:xfrm>
                <a:off x="2091847" y="2871483"/>
                <a:ext cx="287242" cy="281886"/>
                <a:chOff x="4931460" y="2665388"/>
                <a:chExt cx="371689" cy="319843"/>
              </a:xfrm>
            </p:grpSpPr>
            <p:sp>
              <p:nvSpPr>
                <p:cNvPr id="289" name="Hexagon 288"/>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0" name="Hexagon 289"/>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286" name="Group 285"/>
              <p:cNvGrpSpPr/>
              <p:nvPr/>
            </p:nvGrpSpPr>
            <p:grpSpPr>
              <a:xfrm>
                <a:off x="1449801" y="2881629"/>
                <a:ext cx="287242" cy="281886"/>
                <a:chOff x="4931460" y="2665388"/>
                <a:chExt cx="371689" cy="319843"/>
              </a:xfrm>
            </p:grpSpPr>
            <p:sp>
              <p:nvSpPr>
                <p:cNvPr id="287" name="Hexagon 286"/>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8" name="Hexagon 287"/>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sp>
          <p:nvSpPr>
            <p:cNvPr id="222" name="Cloud 221"/>
            <p:cNvSpPr/>
            <p:nvPr/>
          </p:nvSpPr>
          <p:spPr>
            <a:xfrm>
              <a:off x="1571932" y="2023569"/>
              <a:ext cx="707622" cy="471925"/>
            </a:xfrm>
            <a:prstGeom prst="cloud">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1793215" y="2097300"/>
              <a:ext cx="231956" cy="1766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4" name="Group 42"/>
            <p:cNvGrpSpPr/>
            <p:nvPr/>
          </p:nvGrpSpPr>
          <p:grpSpPr>
            <a:xfrm rot="19477773">
              <a:off x="2117439" y="2388263"/>
              <a:ext cx="356576" cy="124330"/>
              <a:chOff x="6286413" y="968958"/>
              <a:chExt cx="2408834" cy="2185901"/>
            </a:xfrm>
            <a:solidFill>
              <a:srgbClr val="FFC000"/>
            </a:solidFill>
          </p:grpSpPr>
          <p:grpSp>
            <p:nvGrpSpPr>
              <p:cNvPr id="276" name="Group 37"/>
              <p:cNvGrpSpPr/>
              <p:nvPr/>
            </p:nvGrpSpPr>
            <p:grpSpPr>
              <a:xfrm>
                <a:off x="6286413" y="968958"/>
                <a:ext cx="1151447" cy="2164259"/>
                <a:chOff x="6286413" y="968958"/>
                <a:chExt cx="1151447" cy="2164259"/>
              </a:xfrm>
              <a:grpFill/>
            </p:grpSpPr>
            <p:sp>
              <p:nvSpPr>
                <p:cNvPr id="281" name="Donut 280"/>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2" name="Donut 281"/>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3" name="Donut 282"/>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7" name="Group 38"/>
              <p:cNvGrpSpPr/>
              <p:nvPr/>
            </p:nvGrpSpPr>
            <p:grpSpPr>
              <a:xfrm flipH="1">
                <a:off x="7543800" y="990600"/>
                <a:ext cx="1151447" cy="2164259"/>
                <a:chOff x="6286413" y="968958"/>
                <a:chExt cx="1151447" cy="2164259"/>
              </a:xfrm>
              <a:grpFill/>
            </p:grpSpPr>
            <p:sp>
              <p:nvSpPr>
                <p:cNvPr id="278" name="Donut 277"/>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Donut 278"/>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0" name="Donut 279"/>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25" name="Oval 224"/>
            <p:cNvSpPr/>
            <p:nvPr/>
          </p:nvSpPr>
          <p:spPr>
            <a:xfrm>
              <a:off x="1236213" y="1184007"/>
              <a:ext cx="342153" cy="354418"/>
            </a:xfrm>
            <a:prstGeom prst="ellipse">
              <a:avLst/>
            </a:prstGeom>
            <a:solidFill>
              <a:srgbClr val="7F520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2294514" y="1126554"/>
              <a:ext cx="342153" cy="354418"/>
            </a:xfrm>
            <a:prstGeom prst="ellipse">
              <a:avLst/>
            </a:prstGeom>
            <a:solidFill>
              <a:srgbClr val="7F520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42"/>
            <p:cNvGrpSpPr/>
            <p:nvPr/>
          </p:nvGrpSpPr>
          <p:grpSpPr>
            <a:xfrm rot="2071358">
              <a:off x="1685119" y="2629183"/>
              <a:ext cx="356576" cy="124330"/>
              <a:chOff x="6286413" y="968958"/>
              <a:chExt cx="2408834" cy="2185901"/>
            </a:xfrm>
            <a:solidFill>
              <a:srgbClr val="FFC000"/>
            </a:solidFill>
          </p:grpSpPr>
          <p:grpSp>
            <p:nvGrpSpPr>
              <p:cNvPr id="268" name="Group 37"/>
              <p:cNvGrpSpPr/>
              <p:nvPr/>
            </p:nvGrpSpPr>
            <p:grpSpPr>
              <a:xfrm>
                <a:off x="6286413" y="968958"/>
                <a:ext cx="1151447" cy="2164259"/>
                <a:chOff x="6286413" y="968958"/>
                <a:chExt cx="1151447" cy="2164259"/>
              </a:xfrm>
              <a:grpFill/>
            </p:grpSpPr>
            <p:sp>
              <p:nvSpPr>
                <p:cNvPr id="273" name="Donut 272"/>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4" name="Donut 273"/>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5" name="Donut 274"/>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9" name="Group 38"/>
              <p:cNvGrpSpPr/>
              <p:nvPr/>
            </p:nvGrpSpPr>
            <p:grpSpPr>
              <a:xfrm flipH="1">
                <a:off x="7543800" y="990600"/>
                <a:ext cx="1151447" cy="2164259"/>
                <a:chOff x="6286413" y="968958"/>
                <a:chExt cx="1151447" cy="2164259"/>
              </a:xfrm>
              <a:grpFill/>
            </p:grpSpPr>
            <p:sp>
              <p:nvSpPr>
                <p:cNvPr id="270" name="Donut 269"/>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1" name="Donut 270"/>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2" name="Donut 271"/>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28" name="Group 42"/>
            <p:cNvGrpSpPr/>
            <p:nvPr/>
          </p:nvGrpSpPr>
          <p:grpSpPr>
            <a:xfrm rot="18831304">
              <a:off x="1888908" y="2595774"/>
              <a:ext cx="356576" cy="124330"/>
              <a:chOff x="6286413" y="968958"/>
              <a:chExt cx="2408834" cy="2185901"/>
            </a:xfrm>
            <a:solidFill>
              <a:srgbClr val="FFC000"/>
            </a:solidFill>
          </p:grpSpPr>
          <p:grpSp>
            <p:nvGrpSpPr>
              <p:cNvPr id="260" name="Group 37"/>
              <p:cNvGrpSpPr/>
              <p:nvPr/>
            </p:nvGrpSpPr>
            <p:grpSpPr>
              <a:xfrm>
                <a:off x="6286413" y="968958"/>
                <a:ext cx="1151447" cy="2164259"/>
                <a:chOff x="6286413" y="968958"/>
                <a:chExt cx="1151447" cy="2164259"/>
              </a:xfrm>
              <a:grpFill/>
            </p:grpSpPr>
            <p:sp>
              <p:nvSpPr>
                <p:cNvPr id="265" name="Donut 264"/>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6" name="Donut 265"/>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7" name="Donut 266"/>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1" name="Group 38"/>
              <p:cNvGrpSpPr/>
              <p:nvPr/>
            </p:nvGrpSpPr>
            <p:grpSpPr>
              <a:xfrm flipH="1">
                <a:off x="7543800" y="990600"/>
                <a:ext cx="1151447" cy="2164259"/>
                <a:chOff x="6286413" y="968958"/>
                <a:chExt cx="1151447" cy="2164259"/>
              </a:xfrm>
              <a:grpFill/>
            </p:grpSpPr>
            <p:sp>
              <p:nvSpPr>
                <p:cNvPr id="262" name="Donut 261"/>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Donut 262"/>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4" name="Donut 263"/>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29" name="Group 228"/>
            <p:cNvGrpSpPr/>
            <p:nvPr/>
          </p:nvGrpSpPr>
          <p:grpSpPr>
            <a:xfrm>
              <a:off x="1410827" y="3279978"/>
              <a:ext cx="929288" cy="292032"/>
              <a:chOff x="1449801" y="2871483"/>
              <a:chExt cx="929288" cy="292032"/>
            </a:xfrm>
          </p:grpSpPr>
          <p:sp>
            <p:nvSpPr>
              <p:cNvPr id="253" name="Moon 252"/>
              <p:cNvSpPr/>
              <p:nvPr/>
            </p:nvSpPr>
            <p:spPr>
              <a:xfrm rot="16200000">
                <a:off x="1815208" y="2668512"/>
                <a:ext cx="149002" cy="73853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4" name="Group 253"/>
              <p:cNvGrpSpPr/>
              <p:nvPr/>
            </p:nvGrpSpPr>
            <p:grpSpPr>
              <a:xfrm>
                <a:off x="2091847" y="2871483"/>
                <a:ext cx="287242" cy="281886"/>
                <a:chOff x="4931460" y="2665388"/>
                <a:chExt cx="371689" cy="319843"/>
              </a:xfrm>
            </p:grpSpPr>
            <p:sp>
              <p:nvSpPr>
                <p:cNvPr id="258" name="Hexagon 257"/>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9" name="Hexagon 258"/>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255" name="Group 254"/>
              <p:cNvGrpSpPr/>
              <p:nvPr/>
            </p:nvGrpSpPr>
            <p:grpSpPr>
              <a:xfrm>
                <a:off x="1449801" y="2881629"/>
                <a:ext cx="287242" cy="281886"/>
                <a:chOff x="4931460" y="2665388"/>
                <a:chExt cx="371689" cy="319843"/>
              </a:xfrm>
            </p:grpSpPr>
            <p:sp>
              <p:nvSpPr>
                <p:cNvPr id="256" name="Hexagon 255"/>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7" name="Hexagon 256"/>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230" name="Group 229"/>
            <p:cNvGrpSpPr/>
            <p:nvPr/>
          </p:nvGrpSpPr>
          <p:grpSpPr>
            <a:xfrm>
              <a:off x="1327098" y="3689223"/>
              <a:ext cx="1096384" cy="292032"/>
              <a:chOff x="1449801" y="2871483"/>
              <a:chExt cx="929288" cy="292032"/>
            </a:xfrm>
          </p:grpSpPr>
          <p:sp>
            <p:nvSpPr>
              <p:cNvPr id="246" name="Moon 245"/>
              <p:cNvSpPr/>
              <p:nvPr/>
            </p:nvSpPr>
            <p:spPr>
              <a:xfrm rot="16200000">
                <a:off x="1815208" y="2668512"/>
                <a:ext cx="149002" cy="73853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7" name="Group 246"/>
              <p:cNvGrpSpPr/>
              <p:nvPr/>
            </p:nvGrpSpPr>
            <p:grpSpPr>
              <a:xfrm>
                <a:off x="2091847" y="2871483"/>
                <a:ext cx="287242" cy="281886"/>
                <a:chOff x="4931460" y="2665388"/>
                <a:chExt cx="371689" cy="319843"/>
              </a:xfrm>
            </p:grpSpPr>
            <p:sp>
              <p:nvSpPr>
                <p:cNvPr id="251" name="Hexagon 250"/>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2" name="Hexagon 251"/>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248" name="Group 247"/>
              <p:cNvGrpSpPr/>
              <p:nvPr/>
            </p:nvGrpSpPr>
            <p:grpSpPr>
              <a:xfrm>
                <a:off x="1449801" y="2881629"/>
                <a:ext cx="287242" cy="281886"/>
                <a:chOff x="4931460" y="2665388"/>
                <a:chExt cx="371689" cy="319843"/>
              </a:xfrm>
            </p:grpSpPr>
            <p:sp>
              <p:nvSpPr>
                <p:cNvPr id="249" name="Hexagon 248"/>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0" name="Hexagon 249"/>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231" name="Group 230"/>
            <p:cNvGrpSpPr/>
            <p:nvPr/>
          </p:nvGrpSpPr>
          <p:grpSpPr>
            <a:xfrm>
              <a:off x="1246842" y="630429"/>
              <a:ext cx="1389825" cy="782489"/>
              <a:chOff x="4648200" y="2161320"/>
              <a:chExt cx="2502434" cy="1408902"/>
            </a:xfrm>
          </p:grpSpPr>
          <p:sp>
            <p:nvSpPr>
              <p:cNvPr id="232" name="Rounded Rectangle 231"/>
              <p:cNvSpPr/>
              <p:nvPr/>
            </p:nvSpPr>
            <p:spPr>
              <a:xfrm>
                <a:off x="4648200" y="3119388"/>
                <a:ext cx="2502434" cy="45083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gular Pentagon 232"/>
              <p:cNvSpPr/>
              <p:nvPr/>
            </p:nvSpPr>
            <p:spPr>
              <a:xfrm>
                <a:off x="5574221" y="2465693"/>
                <a:ext cx="801011" cy="665735"/>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gular Pentagon 233"/>
              <p:cNvSpPr/>
              <p:nvPr/>
            </p:nvSpPr>
            <p:spPr>
              <a:xfrm>
                <a:off x="4792918" y="2676126"/>
                <a:ext cx="537924" cy="447078"/>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gular Pentagon 234"/>
              <p:cNvSpPr/>
              <p:nvPr/>
            </p:nvSpPr>
            <p:spPr>
              <a:xfrm>
                <a:off x="6516531" y="2669331"/>
                <a:ext cx="537924" cy="447078"/>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Diamond 235"/>
              <p:cNvSpPr/>
              <p:nvPr/>
            </p:nvSpPr>
            <p:spPr>
              <a:xfrm>
                <a:off x="5859638" y="2629702"/>
                <a:ext cx="186327" cy="447078"/>
              </a:xfrm>
              <a:prstGeom prst="diamon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Diamond 236"/>
              <p:cNvSpPr/>
              <p:nvPr/>
            </p:nvSpPr>
            <p:spPr>
              <a:xfrm>
                <a:off x="4830869" y="2411080"/>
                <a:ext cx="447301" cy="447078"/>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Diamond 237"/>
              <p:cNvSpPr/>
              <p:nvPr/>
            </p:nvSpPr>
            <p:spPr>
              <a:xfrm>
                <a:off x="6572533" y="2445792"/>
                <a:ext cx="447301" cy="447078"/>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Diamond 238"/>
              <p:cNvSpPr/>
              <p:nvPr/>
            </p:nvSpPr>
            <p:spPr>
              <a:xfrm>
                <a:off x="5742278" y="2161320"/>
                <a:ext cx="447301" cy="447078"/>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Quad Arrow Callout 239"/>
              <p:cNvSpPr/>
              <p:nvPr/>
            </p:nvSpPr>
            <p:spPr>
              <a:xfrm>
                <a:off x="4716798" y="3153369"/>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Quad Arrow Callout 240"/>
              <p:cNvSpPr/>
              <p:nvPr/>
            </p:nvSpPr>
            <p:spPr>
              <a:xfrm>
                <a:off x="5114153" y="3149047"/>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Quad Arrow Callout 241"/>
              <p:cNvSpPr/>
              <p:nvPr/>
            </p:nvSpPr>
            <p:spPr>
              <a:xfrm>
                <a:off x="5506786" y="3160118"/>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Quad Arrow Callout 242"/>
              <p:cNvSpPr/>
              <p:nvPr/>
            </p:nvSpPr>
            <p:spPr>
              <a:xfrm>
                <a:off x="5899417" y="3149047"/>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Quad Arrow Callout 243"/>
              <p:cNvSpPr/>
              <p:nvPr/>
            </p:nvSpPr>
            <p:spPr>
              <a:xfrm>
                <a:off x="6320215" y="3157284"/>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Quad Arrow Callout 244"/>
              <p:cNvSpPr/>
              <p:nvPr/>
            </p:nvSpPr>
            <p:spPr>
              <a:xfrm>
                <a:off x="6717570" y="3164604"/>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2" name="Rectangle 111"/>
          <p:cNvSpPr/>
          <p:nvPr/>
        </p:nvSpPr>
        <p:spPr>
          <a:xfrm>
            <a:off x="6015019" y="6455345"/>
            <a:ext cx="6096000" cy="369332"/>
          </a:xfrm>
          <a:prstGeom prst="rect">
            <a:avLst/>
          </a:prstGeom>
        </p:spPr>
        <p:txBody>
          <a:bodyPr>
            <a:spAutoFit/>
          </a:bodyPr>
          <a:lstStyle/>
          <a:p>
            <a:pPr algn="r"/>
            <a:r>
              <a:rPr lang="en-US" b="0" i="0" dirty="0">
                <a:solidFill>
                  <a:schemeClr val="bg1"/>
                </a:solidFill>
                <a:effectLst/>
                <a:latin typeface="Calibri" panose="020F0502020204030204" pitchFamily="34" charset="0"/>
              </a:rPr>
              <a:t>(2, 4)</a:t>
            </a:r>
            <a:endParaRPr lang="en-US" dirty="0">
              <a:solidFill>
                <a:schemeClr val="bg1"/>
              </a:solidFill>
            </a:endParaRPr>
          </a:p>
        </p:txBody>
      </p:sp>
    </p:spTree>
    <p:extLst>
      <p:ext uri="{BB962C8B-B14F-4D97-AF65-F5344CB8AC3E}">
        <p14:creationId xmlns:p14="http://schemas.microsoft.com/office/powerpoint/2010/main" val="368163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00"/>
                                        </p:tgtEl>
                                        <p:attrNameLst>
                                          <p:attrName>style.visibility</p:attrName>
                                        </p:attrNameLst>
                                      </p:cBhvr>
                                      <p:to>
                                        <p:strVal val="visible"/>
                                      </p:to>
                                    </p:set>
                                    <p:animEffect transition="in" filter="wipe(down)">
                                      <p:cBhvr>
                                        <p:cTn id="9" dur="580">
                                          <p:stCondLst>
                                            <p:cond delay="0"/>
                                          </p:stCondLst>
                                        </p:cTn>
                                        <p:tgtEl>
                                          <p:spTgt spid="200"/>
                                        </p:tgtEl>
                                      </p:cBhvr>
                                    </p:animEffect>
                                    <p:anim calcmode="lin" valueType="num">
                                      <p:cBhvr>
                                        <p:cTn id="10" dur="1822" tmFilter="0,0; 0.14,0.36; 0.43,0.73; 0.71,0.91; 1.0,1.0">
                                          <p:stCondLst>
                                            <p:cond delay="0"/>
                                          </p:stCondLst>
                                        </p:cTn>
                                        <p:tgtEl>
                                          <p:spTgt spid="20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0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0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0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00"/>
                                        </p:tgtEl>
                                        <p:attrNameLst>
                                          <p:attrName>ppt_y</p:attrName>
                                        </p:attrNameLst>
                                      </p:cBhvr>
                                      <p:tavLst>
                                        <p:tav tm="0" fmla="#ppt_y-sin(pi*$)/81">
                                          <p:val>
                                            <p:fltVal val="0"/>
                                          </p:val>
                                        </p:tav>
                                        <p:tav tm="100000">
                                          <p:val>
                                            <p:fltVal val="1"/>
                                          </p:val>
                                        </p:tav>
                                      </p:tavLst>
                                    </p:anim>
                                    <p:animScale>
                                      <p:cBhvr>
                                        <p:cTn id="15" dur="26">
                                          <p:stCondLst>
                                            <p:cond delay="650"/>
                                          </p:stCondLst>
                                        </p:cTn>
                                        <p:tgtEl>
                                          <p:spTgt spid="200"/>
                                        </p:tgtEl>
                                      </p:cBhvr>
                                      <p:to x="100000" y="60000"/>
                                    </p:animScale>
                                    <p:animScale>
                                      <p:cBhvr>
                                        <p:cTn id="16" dur="166" decel="50000">
                                          <p:stCondLst>
                                            <p:cond delay="676"/>
                                          </p:stCondLst>
                                        </p:cTn>
                                        <p:tgtEl>
                                          <p:spTgt spid="200"/>
                                        </p:tgtEl>
                                      </p:cBhvr>
                                      <p:to x="100000" y="100000"/>
                                    </p:animScale>
                                    <p:animScale>
                                      <p:cBhvr>
                                        <p:cTn id="17" dur="26">
                                          <p:stCondLst>
                                            <p:cond delay="1312"/>
                                          </p:stCondLst>
                                        </p:cTn>
                                        <p:tgtEl>
                                          <p:spTgt spid="200"/>
                                        </p:tgtEl>
                                      </p:cBhvr>
                                      <p:to x="100000" y="80000"/>
                                    </p:animScale>
                                    <p:animScale>
                                      <p:cBhvr>
                                        <p:cTn id="18" dur="166" decel="50000">
                                          <p:stCondLst>
                                            <p:cond delay="1338"/>
                                          </p:stCondLst>
                                        </p:cTn>
                                        <p:tgtEl>
                                          <p:spTgt spid="200"/>
                                        </p:tgtEl>
                                      </p:cBhvr>
                                      <p:to x="100000" y="100000"/>
                                    </p:animScale>
                                    <p:animScale>
                                      <p:cBhvr>
                                        <p:cTn id="19" dur="26">
                                          <p:stCondLst>
                                            <p:cond delay="1642"/>
                                          </p:stCondLst>
                                        </p:cTn>
                                        <p:tgtEl>
                                          <p:spTgt spid="200"/>
                                        </p:tgtEl>
                                      </p:cBhvr>
                                      <p:to x="100000" y="90000"/>
                                    </p:animScale>
                                    <p:animScale>
                                      <p:cBhvr>
                                        <p:cTn id="20" dur="166" decel="50000">
                                          <p:stCondLst>
                                            <p:cond delay="1668"/>
                                          </p:stCondLst>
                                        </p:cTn>
                                        <p:tgtEl>
                                          <p:spTgt spid="200"/>
                                        </p:tgtEl>
                                      </p:cBhvr>
                                      <p:to x="100000" y="100000"/>
                                    </p:animScale>
                                    <p:animScale>
                                      <p:cBhvr>
                                        <p:cTn id="21" dur="26">
                                          <p:stCondLst>
                                            <p:cond delay="1808"/>
                                          </p:stCondLst>
                                        </p:cTn>
                                        <p:tgtEl>
                                          <p:spTgt spid="200"/>
                                        </p:tgtEl>
                                      </p:cBhvr>
                                      <p:to x="100000" y="95000"/>
                                    </p:animScale>
                                    <p:animScale>
                                      <p:cBhvr>
                                        <p:cTn id="22" dur="166" decel="50000">
                                          <p:stCondLst>
                                            <p:cond delay="1834"/>
                                          </p:stCondLst>
                                        </p:cTn>
                                        <p:tgtEl>
                                          <p:spTgt spid="20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2798" y="0"/>
            <a:ext cx="12006404" cy="923330"/>
          </a:xfrm>
          <a:prstGeom prst="rect">
            <a:avLst/>
          </a:prstGeom>
          <a:noFill/>
        </p:spPr>
        <p:txBody>
          <a:bodyPr wrap="square" rtlCol="0">
            <a:spAutoFit/>
          </a:bodyPr>
          <a:lstStyle/>
          <a:p>
            <a:pPr algn="ctr"/>
            <a:r>
              <a:rPr lang="en-US" sz="5400" dirty="0">
                <a:solidFill>
                  <a:schemeClr val="bg1"/>
                </a:solidFill>
              </a:rPr>
              <a:t>Shinar</a:t>
            </a:r>
          </a:p>
        </p:txBody>
      </p:sp>
      <p:sp>
        <p:nvSpPr>
          <p:cNvPr id="2" name="Rectangle 1"/>
          <p:cNvSpPr/>
          <p:nvPr/>
        </p:nvSpPr>
        <p:spPr>
          <a:xfrm>
            <a:off x="775581" y="1214915"/>
            <a:ext cx="6096000" cy="1477328"/>
          </a:xfrm>
          <a:prstGeom prst="rect">
            <a:avLst/>
          </a:prstGeom>
        </p:spPr>
        <p:txBody>
          <a:bodyPr>
            <a:spAutoFit/>
          </a:bodyPr>
          <a:lstStyle/>
          <a:p>
            <a:r>
              <a:rPr lang="en-US" dirty="0">
                <a:solidFill>
                  <a:schemeClr val="bg1"/>
                </a:solidFill>
              </a:rPr>
              <a:t>Shinar was the plain of the lower delta country between the Tigris and the Euphrates rivers where they approach the Persian Gulf. </a:t>
            </a:r>
          </a:p>
          <a:p>
            <a:endParaRPr lang="en-US" dirty="0">
              <a:solidFill>
                <a:schemeClr val="bg1"/>
              </a:solidFill>
            </a:endParaRPr>
          </a:p>
          <a:p>
            <a:r>
              <a:rPr lang="en-US" dirty="0">
                <a:solidFill>
                  <a:schemeClr val="bg1"/>
                </a:solidFill>
              </a:rPr>
              <a:t>It was the ancient land of Chaldea, or Babylonia. (5)</a:t>
            </a:r>
          </a:p>
        </p:txBody>
      </p:sp>
      <p:sp>
        <p:nvSpPr>
          <p:cNvPr id="7" name="Rectangle 6"/>
          <p:cNvSpPr/>
          <p:nvPr/>
        </p:nvSpPr>
        <p:spPr>
          <a:xfrm>
            <a:off x="92798" y="6488668"/>
            <a:ext cx="6096000" cy="369332"/>
          </a:xfrm>
          <a:prstGeom prst="rect">
            <a:avLst/>
          </a:prstGeom>
        </p:spPr>
        <p:txBody>
          <a:bodyPr>
            <a:spAutoFit/>
          </a:bodyPr>
          <a:lstStyle/>
          <a:p>
            <a:r>
              <a:rPr lang="en-US" b="0" i="0" dirty="0">
                <a:solidFill>
                  <a:schemeClr val="bg1"/>
                </a:solidFill>
                <a:effectLst/>
                <a:latin typeface="Calibri" panose="020F0502020204030204" pitchFamily="34" charset="0"/>
              </a:rPr>
              <a:t>Daniel 1:2</a:t>
            </a:r>
            <a:endParaRPr lang="en-US" dirty="0">
              <a:solidFill>
                <a:schemeClr val="bg1"/>
              </a:solidFill>
            </a:endParaRPr>
          </a:p>
        </p:txBody>
      </p:sp>
      <p:pic>
        <p:nvPicPr>
          <p:cNvPr id="10242" name="Picture 2" descr="http://www.bible-history.com/geography/bibleplaces/Shinar-map-thumb.jpg"/>
          <p:cNvPicPr>
            <a:picLocks noChangeAspect="1" noChangeArrowheads="1"/>
          </p:cNvPicPr>
          <p:nvPr/>
        </p:nvPicPr>
        <p:blipFill rotWithShape="1">
          <a:blip r:embed="rId3">
            <a:extLst>
              <a:ext uri="{28A0092B-C50C-407E-A947-70E740481C1C}">
                <a14:useLocalDpi xmlns:a14="http://schemas.microsoft.com/office/drawing/2010/main" val="0"/>
              </a:ext>
            </a:extLst>
          </a:blip>
          <a:srcRect r="1739" b="11597"/>
          <a:stretch/>
        </p:blipFill>
        <p:spPr bwMode="auto">
          <a:xfrm>
            <a:off x="7248811" y="968597"/>
            <a:ext cx="3416172" cy="168406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1.bp.blogspot.com/-HBFTK7Qz9dA/UBcKZx5jolI/AAAAAAAAAB8/SA66RnY_S_0/s1600/Shina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2071" y="3429000"/>
            <a:ext cx="3127927" cy="314364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547578" y="3032987"/>
            <a:ext cx="6986675" cy="3455681"/>
            <a:chOff x="547578" y="3032987"/>
            <a:chExt cx="6986675" cy="3455681"/>
          </a:xfrm>
        </p:grpSpPr>
        <p:sp>
          <p:nvSpPr>
            <p:cNvPr id="4" name="Rectangle 3"/>
            <p:cNvSpPr/>
            <p:nvPr/>
          </p:nvSpPr>
          <p:spPr>
            <a:xfrm>
              <a:off x="1438253" y="5565338"/>
              <a:ext cx="6096000" cy="923330"/>
            </a:xfrm>
            <a:prstGeom prst="rect">
              <a:avLst/>
            </a:prstGeom>
          </p:spPr>
          <p:txBody>
            <a:bodyPr>
              <a:spAutoFit/>
            </a:bodyPr>
            <a:lstStyle/>
            <a:p>
              <a:r>
                <a:rPr lang="en-US" b="0" i="1" dirty="0">
                  <a:solidFill>
                    <a:srgbClr val="FFFF00"/>
                  </a:solidFill>
                  <a:effectLst/>
                  <a:latin typeface="Palatino"/>
                </a:rPr>
                <a:t>And it came to pass, as they journeyed from the east, that they found a plain in the land of </a:t>
              </a:r>
              <a:r>
                <a:rPr lang="en-US" b="0" i="1" u="sng" dirty="0">
                  <a:solidFill>
                    <a:srgbClr val="FFFF00"/>
                  </a:solidFill>
                  <a:effectLst/>
                  <a:latin typeface="Palatino"/>
                </a:rPr>
                <a:t>Shinar</a:t>
              </a:r>
              <a:r>
                <a:rPr lang="en-US" b="0" i="1" dirty="0">
                  <a:solidFill>
                    <a:srgbClr val="FFFF00"/>
                  </a:solidFill>
                  <a:effectLst/>
                  <a:latin typeface="Palatino"/>
                </a:rPr>
                <a:t>; and they dwelt there. Genesis 11:2</a:t>
              </a:r>
              <a:endParaRPr lang="en-US" i="1" dirty="0">
                <a:solidFill>
                  <a:srgbClr val="FFFF00"/>
                </a:solidFill>
              </a:endParaRPr>
            </a:p>
          </p:txBody>
        </p:sp>
        <p:sp>
          <p:nvSpPr>
            <p:cNvPr id="5" name="Rectangle 4"/>
            <p:cNvSpPr/>
            <p:nvPr/>
          </p:nvSpPr>
          <p:spPr>
            <a:xfrm>
              <a:off x="3140798" y="3999491"/>
              <a:ext cx="3730783" cy="646331"/>
            </a:xfrm>
            <a:prstGeom prst="rect">
              <a:avLst/>
            </a:prstGeom>
          </p:spPr>
          <p:txBody>
            <a:bodyPr wrap="square">
              <a:spAutoFit/>
            </a:bodyPr>
            <a:lstStyle/>
            <a:p>
              <a:r>
                <a:rPr lang="en-US" b="0" i="0" dirty="0">
                  <a:solidFill>
                    <a:schemeClr val="bg1"/>
                  </a:solidFill>
                  <a:effectLst/>
                  <a:latin typeface="Arial" panose="020B0604020202020204" pitchFamily="34" charset="0"/>
                </a:rPr>
                <a:t> Shinar is the site of the tower of Babel— </a:t>
              </a:r>
              <a:r>
                <a:rPr lang="en-US" sz="1200" b="0" i="0" dirty="0">
                  <a:solidFill>
                    <a:schemeClr val="bg1"/>
                  </a:solidFill>
                  <a:effectLst/>
                  <a:latin typeface="Arial" panose="020B0604020202020204" pitchFamily="34" charset="0"/>
                </a:rPr>
                <a:t>Jewish encyclopedia</a:t>
              </a:r>
              <a:endParaRPr lang="en-US" sz="1200" dirty="0">
                <a:solidFill>
                  <a:schemeClr val="bg1"/>
                </a:solidFill>
              </a:endParaRPr>
            </a:p>
          </p:txBody>
        </p:sp>
        <p:pic>
          <p:nvPicPr>
            <p:cNvPr id="10246" name="Picture 6" descr="http://cultured.com/images/image_files/2864/3391_o_the_tower_of_bab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578" y="3032987"/>
              <a:ext cx="2529846" cy="21630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2755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4615" y="0"/>
            <a:ext cx="12006404" cy="923330"/>
          </a:xfrm>
          <a:prstGeom prst="rect">
            <a:avLst/>
          </a:prstGeom>
          <a:noFill/>
        </p:spPr>
        <p:txBody>
          <a:bodyPr wrap="square" rtlCol="0">
            <a:spAutoFit/>
          </a:bodyPr>
          <a:lstStyle/>
          <a:p>
            <a:pPr algn="ctr"/>
            <a:r>
              <a:rPr lang="en-US" sz="5400" dirty="0">
                <a:solidFill>
                  <a:schemeClr val="bg1"/>
                </a:solidFill>
              </a:rPr>
              <a:t>Shadrach, Meshach, and Abed-</a:t>
            </a:r>
            <a:r>
              <a:rPr lang="en-US" sz="5400" dirty="0" err="1">
                <a:solidFill>
                  <a:schemeClr val="bg1"/>
                </a:solidFill>
              </a:rPr>
              <a:t>nego</a:t>
            </a:r>
            <a:endParaRPr lang="en-US" sz="5400" dirty="0">
              <a:solidFill>
                <a:schemeClr val="bg1"/>
              </a:solidFill>
            </a:endParaRPr>
          </a:p>
        </p:txBody>
      </p:sp>
      <p:grpSp>
        <p:nvGrpSpPr>
          <p:cNvPr id="1024" name="Group 1023"/>
          <p:cNvGrpSpPr/>
          <p:nvPr/>
        </p:nvGrpSpPr>
        <p:grpSpPr>
          <a:xfrm>
            <a:off x="6129631" y="1478787"/>
            <a:ext cx="2346769" cy="3378824"/>
            <a:chOff x="4525615" y="1471047"/>
            <a:chExt cx="2346769" cy="3378824"/>
          </a:xfrm>
        </p:grpSpPr>
        <p:grpSp>
          <p:nvGrpSpPr>
            <p:cNvPr id="86" name="Group 85"/>
            <p:cNvGrpSpPr/>
            <p:nvPr/>
          </p:nvGrpSpPr>
          <p:grpSpPr>
            <a:xfrm>
              <a:off x="4676074" y="1471047"/>
              <a:ext cx="1331535" cy="2802520"/>
              <a:chOff x="6742739" y="2405823"/>
              <a:chExt cx="1690032" cy="3557059"/>
            </a:xfrm>
          </p:grpSpPr>
          <p:sp>
            <p:nvSpPr>
              <p:cNvPr id="87" name="Round Diagonal Corner Rectangle 86"/>
              <p:cNvSpPr/>
              <p:nvPr/>
            </p:nvSpPr>
            <p:spPr>
              <a:xfrm rot="12442700" flipH="1">
                <a:off x="6874723" y="2735846"/>
                <a:ext cx="782432"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ound Diagonal Corner Rectangle 87"/>
              <p:cNvSpPr/>
              <p:nvPr/>
            </p:nvSpPr>
            <p:spPr>
              <a:xfrm rot="19930279">
                <a:off x="7582685" y="2716438"/>
                <a:ext cx="798913"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89" name="Oval 88"/>
              <p:cNvSpPr/>
              <p:nvPr/>
            </p:nvSpPr>
            <p:spPr>
              <a:xfrm rot="20028610">
                <a:off x="8150715" y="4468832"/>
                <a:ext cx="282056" cy="5624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538320">
                <a:off x="6742739" y="4420432"/>
                <a:ext cx="294430" cy="5624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3039363">
                <a:off x="7257750" y="5555601"/>
                <a:ext cx="294431" cy="506214"/>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8422559">
                <a:off x="7664448" y="5555601"/>
                <a:ext cx="308348" cy="506214"/>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1996156">
                <a:off x="6865705" y="3728842"/>
                <a:ext cx="557430" cy="1065394"/>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041752">
                <a:off x="6949409" y="3599269"/>
                <a:ext cx="554140" cy="964341"/>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9870960">
                <a:off x="7784705" y="3731803"/>
                <a:ext cx="523595" cy="1065394"/>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20036208">
                <a:off x="7682427" y="3615474"/>
                <a:ext cx="554140" cy="964341"/>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a:off x="7215689" y="3643236"/>
                <a:ext cx="799168" cy="2137349"/>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7437029" y="3474498"/>
                <a:ext cx="330974" cy="3870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21335299">
                <a:off x="7646080" y="3530240"/>
                <a:ext cx="385894" cy="2139795"/>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353417">
                <a:off x="7206268" y="3586342"/>
                <a:ext cx="385894" cy="2045397"/>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7221297" y="2559760"/>
                <a:ext cx="799168" cy="11397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46"/>
              <p:cNvGrpSpPr/>
              <p:nvPr/>
            </p:nvGrpSpPr>
            <p:grpSpPr>
              <a:xfrm>
                <a:off x="6848352" y="2405823"/>
                <a:ext cx="1533708" cy="744487"/>
                <a:chOff x="518540" y="1084217"/>
                <a:chExt cx="2193567" cy="1008603"/>
              </a:xfrm>
              <a:solidFill>
                <a:srgbClr val="663300"/>
              </a:solidFill>
            </p:grpSpPr>
            <p:sp>
              <p:nvSpPr>
                <p:cNvPr id="151" name="Moon 150"/>
                <p:cNvSpPr/>
                <p:nvPr/>
              </p:nvSpPr>
              <p:spPr>
                <a:xfrm rot="11330407" flipH="1">
                  <a:off x="1256173" y="1163792"/>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rot="10269593">
                  <a:off x="1478527" y="1236244"/>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rot="7949056">
                  <a:off x="1504138" y="94218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2951385">
                  <a:off x="1415446" y="97216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p:cNvSpPr/>
                <p:nvPr/>
              </p:nvSpPr>
              <p:spPr>
                <a:xfrm rot="5057621">
                  <a:off x="1239664" y="4852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rot="6757078">
                  <a:off x="1392064" y="6376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3854531">
                  <a:off x="1117511" y="772777"/>
                  <a:ext cx="721072" cy="1919014"/>
                </a:xfrm>
                <a:prstGeom prst="moon">
                  <a:avLst>
                    <a:gd name="adj" fmla="val 47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rot="16200000">
                  <a:off x="1358623" y="843960"/>
                  <a:ext cx="484534" cy="1517624"/>
                </a:xfrm>
                <a:prstGeom prst="moon">
                  <a:avLst>
                    <a:gd name="adj" fmla="val 875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993098" y="1147996"/>
                  <a:ext cx="12192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7320459" y="4107464"/>
                <a:ext cx="623199" cy="121057"/>
                <a:chOff x="4492674" y="468559"/>
                <a:chExt cx="2030314" cy="440258"/>
              </a:xfrm>
            </p:grpSpPr>
            <p:grpSp>
              <p:nvGrpSpPr>
                <p:cNvPr id="140" name="Group 139"/>
                <p:cNvGrpSpPr/>
                <p:nvPr/>
              </p:nvGrpSpPr>
              <p:grpSpPr>
                <a:xfrm>
                  <a:off x="4492674" y="468559"/>
                  <a:ext cx="724258" cy="436918"/>
                  <a:chOff x="4492674" y="468559"/>
                  <a:chExt cx="724258" cy="436918"/>
                </a:xfrm>
              </p:grpSpPr>
              <p:sp>
                <p:nvSpPr>
                  <p:cNvPr id="148" name="Hexagon 147"/>
                  <p:cNvSpPr/>
                  <p:nvPr/>
                </p:nvSpPr>
                <p:spPr>
                  <a:xfrm>
                    <a:off x="4492674" y="499522"/>
                    <a:ext cx="562617" cy="394746"/>
                  </a:xfrm>
                  <a:prstGeom prst="hexagon">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Diamond 148"/>
                  <p:cNvSpPr/>
                  <p:nvPr/>
                </p:nvSpPr>
                <p:spPr>
                  <a:xfrm>
                    <a:off x="4700485" y="499522"/>
                    <a:ext cx="146993" cy="394746"/>
                  </a:xfrm>
                  <a:prstGeom prst="diamond">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iamond 149"/>
                  <p:cNvSpPr/>
                  <p:nvPr/>
                </p:nvSpPr>
                <p:spPr>
                  <a:xfrm>
                    <a:off x="5052159" y="468559"/>
                    <a:ext cx="164773" cy="436918"/>
                  </a:xfrm>
                  <a:prstGeom prst="diamond">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p:cNvGrpSpPr/>
                <p:nvPr/>
              </p:nvGrpSpPr>
              <p:grpSpPr>
                <a:xfrm>
                  <a:off x="5229042" y="471899"/>
                  <a:ext cx="724258" cy="436918"/>
                  <a:chOff x="4492674" y="468559"/>
                  <a:chExt cx="724258" cy="436918"/>
                </a:xfrm>
              </p:grpSpPr>
              <p:sp>
                <p:nvSpPr>
                  <p:cNvPr id="145" name="Hexagon 144"/>
                  <p:cNvSpPr/>
                  <p:nvPr/>
                </p:nvSpPr>
                <p:spPr>
                  <a:xfrm>
                    <a:off x="4492674" y="499522"/>
                    <a:ext cx="562617" cy="394746"/>
                  </a:xfrm>
                  <a:prstGeom prst="hexagon">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4700485" y="499522"/>
                    <a:ext cx="146993" cy="394746"/>
                  </a:xfrm>
                  <a:prstGeom prst="diamond">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a:off x="5052159" y="468559"/>
                    <a:ext cx="164773" cy="436918"/>
                  </a:xfrm>
                  <a:prstGeom prst="diamond">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p:cNvGrpSpPr/>
                <p:nvPr/>
              </p:nvGrpSpPr>
              <p:grpSpPr>
                <a:xfrm>
                  <a:off x="5960371" y="491492"/>
                  <a:ext cx="562617" cy="394746"/>
                  <a:chOff x="4492674" y="499522"/>
                  <a:chExt cx="562617" cy="394746"/>
                </a:xfrm>
              </p:grpSpPr>
              <p:sp>
                <p:nvSpPr>
                  <p:cNvPr id="143" name="Hexagon 142"/>
                  <p:cNvSpPr/>
                  <p:nvPr/>
                </p:nvSpPr>
                <p:spPr>
                  <a:xfrm>
                    <a:off x="4492674" y="499522"/>
                    <a:ext cx="562617" cy="394746"/>
                  </a:xfrm>
                  <a:prstGeom prst="hexagon">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p:cNvSpPr/>
                  <p:nvPr/>
                </p:nvSpPr>
                <p:spPr>
                  <a:xfrm>
                    <a:off x="4700485" y="499522"/>
                    <a:ext cx="146993" cy="394746"/>
                  </a:xfrm>
                  <a:prstGeom prst="diamond">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 name="Group 103"/>
              <p:cNvGrpSpPr/>
              <p:nvPr/>
            </p:nvGrpSpPr>
            <p:grpSpPr>
              <a:xfrm>
                <a:off x="6927590" y="2686172"/>
                <a:ext cx="1371051" cy="192879"/>
                <a:chOff x="4492674" y="468559"/>
                <a:chExt cx="2030314" cy="440258"/>
              </a:xfrm>
            </p:grpSpPr>
            <p:grpSp>
              <p:nvGrpSpPr>
                <p:cNvPr id="129" name="Group 128"/>
                <p:cNvGrpSpPr/>
                <p:nvPr/>
              </p:nvGrpSpPr>
              <p:grpSpPr>
                <a:xfrm>
                  <a:off x="4492674" y="468559"/>
                  <a:ext cx="724258" cy="436918"/>
                  <a:chOff x="4492674" y="468559"/>
                  <a:chExt cx="724258" cy="436918"/>
                </a:xfrm>
              </p:grpSpPr>
              <p:sp>
                <p:nvSpPr>
                  <p:cNvPr id="137" name="Hexagon 136"/>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38"/>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5229042" y="471899"/>
                  <a:ext cx="724258" cy="436918"/>
                  <a:chOff x="4492674" y="468559"/>
                  <a:chExt cx="724258" cy="436918"/>
                </a:xfrm>
              </p:grpSpPr>
              <p:sp>
                <p:nvSpPr>
                  <p:cNvPr id="134" name="Hexagon 133"/>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5960371" y="491492"/>
                  <a:ext cx="562617" cy="394746"/>
                  <a:chOff x="4492674" y="499522"/>
                  <a:chExt cx="562617" cy="394746"/>
                </a:xfrm>
              </p:grpSpPr>
              <p:sp>
                <p:nvSpPr>
                  <p:cNvPr id="132" name="Hexagon 131"/>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104"/>
              <p:cNvGrpSpPr/>
              <p:nvPr/>
            </p:nvGrpSpPr>
            <p:grpSpPr>
              <a:xfrm>
                <a:off x="7307904" y="4401736"/>
                <a:ext cx="623199" cy="121057"/>
                <a:chOff x="4492674" y="468559"/>
                <a:chExt cx="2030314" cy="440258"/>
              </a:xfrm>
            </p:grpSpPr>
            <p:grpSp>
              <p:nvGrpSpPr>
                <p:cNvPr id="118" name="Group 117"/>
                <p:cNvGrpSpPr/>
                <p:nvPr/>
              </p:nvGrpSpPr>
              <p:grpSpPr>
                <a:xfrm>
                  <a:off x="4492674" y="468559"/>
                  <a:ext cx="724258" cy="436918"/>
                  <a:chOff x="4492674" y="468559"/>
                  <a:chExt cx="724258" cy="436918"/>
                </a:xfrm>
              </p:grpSpPr>
              <p:sp>
                <p:nvSpPr>
                  <p:cNvPr id="126" name="Hexagon 125"/>
                  <p:cNvSpPr/>
                  <p:nvPr/>
                </p:nvSpPr>
                <p:spPr>
                  <a:xfrm>
                    <a:off x="4492674" y="499522"/>
                    <a:ext cx="562617" cy="394746"/>
                  </a:xfrm>
                  <a:prstGeom prst="hexagon">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4700485" y="499522"/>
                    <a:ext cx="146993" cy="394746"/>
                  </a:xfrm>
                  <a:prstGeom prst="diamond">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5052159" y="468559"/>
                    <a:ext cx="164773" cy="436918"/>
                  </a:xfrm>
                  <a:prstGeom prst="diamond">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5229042" y="471899"/>
                  <a:ext cx="724258" cy="436918"/>
                  <a:chOff x="4492674" y="468559"/>
                  <a:chExt cx="724258" cy="436918"/>
                </a:xfrm>
              </p:grpSpPr>
              <p:sp>
                <p:nvSpPr>
                  <p:cNvPr id="123" name="Hexagon 122"/>
                  <p:cNvSpPr/>
                  <p:nvPr/>
                </p:nvSpPr>
                <p:spPr>
                  <a:xfrm>
                    <a:off x="4492674" y="499522"/>
                    <a:ext cx="562617" cy="394746"/>
                  </a:xfrm>
                  <a:prstGeom prst="hexagon">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a:off x="4700485" y="499522"/>
                    <a:ext cx="146993" cy="394746"/>
                  </a:xfrm>
                  <a:prstGeom prst="diamond">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5052159" y="468559"/>
                    <a:ext cx="164773" cy="436918"/>
                  </a:xfrm>
                  <a:prstGeom prst="diamond">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5960371" y="491492"/>
                  <a:ext cx="562617" cy="394746"/>
                  <a:chOff x="4492674" y="499522"/>
                  <a:chExt cx="562617" cy="394746"/>
                </a:xfrm>
              </p:grpSpPr>
              <p:sp>
                <p:nvSpPr>
                  <p:cNvPr id="121" name="Hexagon 120"/>
                  <p:cNvSpPr/>
                  <p:nvPr/>
                </p:nvSpPr>
                <p:spPr>
                  <a:xfrm>
                    <a:off x="4492674" y="499522"/>
                    <a:ext cx="562617" cy="394746"/>
                  </a:xfrm>
                  <a:prstGeom prst="hexagon">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4700485" y="499522"/>
                    <a:ext cx="146993" cy="394746"/>
                  </a:xfrm>
                  <a:prstGeom prst="diamond">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 name="Group 105"/>
              <p:cNvGrpSpPr/>
              <p:nvPr/>
            </p:nvGrpSpPr>
            <p:grpSpPr>
              <a:xfrm>
                <a:off x="7307904" y="4778764"/>
                <a:ext cx="623199" cy="121057"/>
                <a:chOff x="4492674" y="468559"/>
                <a:chExt cx="2030314" cy="440258"/>
              </a:xfrm>
            </p:grpSpPr>
            <p:grpSp>
              <p:nvGrpSpPr>
                <p:cNvPr id="107" name="Group 106"/>
                <p:cNvGrpSpPr/>
                <p:nvPr/>
              </p:nvGrpSpPr>
              <p:grpSpPr>
                <a:xfrm>
                  <a:off x="4492674" y="468559"/>
                  <a:ext cx="724258" cy="436918"/>
                  <a:chOff x="4492674" y="468559"/>
                  <a:chExt cx="724258" cy="436918"/>
                </a:xfrm>
              </p:grpSpPr>
              <p:sp>
                <p:nvSpPr>
                  <p:cNvPr id="115" name="Hexagon 114"/>
                  <p:cNvSpPr/>
                  <p:nvPr/>
                </p:nvSpPr>
                <p:spPr>
                  <a:xfrm>
                    <a:off x="4492674" y="499522"/>
                    <a:ext cx="562617" cy="394746"/>
                  </a:xfrm>
                  <a:prstGeom prst="hexagon">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4700485" y="499522"/>
                    <a:ext cx="146993" cy="394746"/>
                  </a:xfrm>
                  <a:prstGeom prst="diamond">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5052159" y="468559"/>
                    <a:ext cx="164773" cy="436918"/>
                  </a:xfrm>
                  <a:prstGeom prst="diamond">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5229042" y="471899"/>
                  <a:ext cx="724258" cy="436918"/>
                  <a:chOff x="4492674" y="468559"/>
                  <a:chExt cx="724258" cy="436918"/>
                </a:xfrm>
              </p:grpSpPr>
              <p:sp>
                <p:nvSpPr>
                  <p:cNvPr id="112" name="Hexagon 111"/>
                  <p:cNvSpPr/>
                  <p:nvPr/>
                </p:nvSpPr>
                <p:spPr>
                  <a:xfrm>
                    <a:off x="4492674" y="499522"/>
                    <a:ext cx="562617" cy="394746"/>
                  </a:xfrm>
                  <a:prstGeom prst="hexagon">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a:off x="4700485" y="499522"/>
                    <a:ext cx="146993" cy="394746"/>
                  </a:xfrm>
                  <a:prstGeom prst="diamond">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5052159" y="468559"/>
                    <a:ext cx="164773" cy="436918"/>
                  </a:xfrm>
                  <a:prstGeom prst="diamond">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5960371" y="491492"/>
                  <a:ext cx="562617" cy="394746"/>
                  <a:chOff x="4492674" y="499522"/>
                  <a:chExt cx="562617" cy="394746"/>
                </a:xfrm>
              </p:grpSpPr>
              <p:sp>
                <p:nvSpPr>
                  <p:cNvPr id="110" name="Hexagon 109"/>
                  <p:cNvSpPr/>
                  <p:nvPr/>
                </p:nvSpPr>
                <p:spPr>
                  <a:xfrm>
                    <a:off x="4492674" y="499522"/>
                    <a:ext cx="562617" cy="394746"/>
                  </a:xfrm>
                  <a:prstGeom prst="hexagon">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4700485" y="499522"/>
                    <a:ext cx="146993" cy="394746"/>
                  </a:xfrm>
                  <a:prstGeom prst="diamond">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60" name="Rectangle 159"/>
            <p:cNvSpPr/>
            <p:nvPr/>
          </p:nvSpPr>
          <p:spPr>
            <a:xfrm>
              <a:off x="4525615" y="4588261"/>
              <a:ext cx="2346769" cy="261610"/>
            </a:xfrm>
            <a:prstGeom prst="rect">
              <a:avLst/>
            </a:prstGeom>
          </p:spPr>
          <p:txBody>
            <a:bodyPr wrap="square">
              <a:spAutoFit/>
            </a:bodyPr>
            <a:lstStyle/>
            <a:p>
              <a:r>
                <a:rPr lang="en-US" sz="1100" dirty="0">
                  <a:solidFill>
                    <a:schemeClr val="bg1"/>
                  </a:solidFill>
                  <a:latin typeface="Palatino"/>
                </a:rPr>
                <a:t> </a:t>
              </a:r>
              <a:r>
                <a:rPr lang="en-US" sz="1100" dirty="0" err="1">
                  <a:solidFill>
                    <a:schemeClr val="bg1"/>
                  </a:solidFill>
                  <a:latin typeface="Palatino"/>
                </a:rPr>
                <a:t>Azariah</a:t>
              </a:r>
              <a:r>
                <a:rPr lang="en-US" sz="1100" dirty="0">
                  <a:solidFill>
                    <a:schemeClr val="bg1"/>
                  </a:solidFill>
                  <a:latin typeface="Palatino"/>
                </a:rPr>
                <a:t>, of Abed-</a:t>
              </a:r>
              <a:r>
                <a:rPr lang="en-US" sz="1100" dirty="0" err="1">
                  <a:solidFill>
                    <a:schemeClr val="bg1"/>
                  </a:solidFill>
                  <a:latin typeface="Palatino"/>
                </a:rPr>
                <a:t>nego</a:t>
              </a:r>
              <a:endParaRPr lang="en-US" sz="1100" dirty="0">
                <a:solidFill>
                  <a:schemeClr val="bg1"/>
                </a:solidFill>
              </a:endParaRPr>
            </a:p>
          </p:txBody>
        </p:sp>
      </p:grpSp>
      <p:grpSp>
        <p:nvGrpSpPr>
          <p:cNvPr id="4" name="Group 3"/>
          <p:cNvGrpSpPr/>
          <p:nvPr/>
        </p:nvGrpSpPr>
        <p:grpSpPr>
          <a:xfrm>
            <a:off x="867270" y="1711144"/>
            <a:ext cx="1627369" cy="3176043"/>
            <a:chOff x="867270" y="1711144"/>
            <a:chExt cx="1627369" cy="3176043"/>
          </a:xfrm>
        </p:grpSpPr>
        <p:grpSp>
          <p:nvGrpSpPr>
            <p:cNvPr id="7" name="Group 6"/>
            <p:cNvGrpSpPr/>
            <p:nvPr/>
          </p:nvGrpSpPr>
          <p:grpSpPr>
            <a:xfrm>
              <a:off x="1132225" y="1711144"/>
              <a:ext cx="1234334" cy="2872957"/>
              <a:chOff x="4890879" y="535463"/>
              <a:chExt cx="1633514" cy="3802064"/>
            </a:xfrm>
          </p:grpSpPr>
          <p:sp>
            <p:nvSpPr>
              <p:cNvPr id="8" name="Cloud 7"/>
              <p:cNvSpPr/>
              <p:nvPr/>
            </p:nvSpPr>
            <p:spPr>
              <a:xfrm rot="1026084">
                <a:off x="5097500" y="689331"/>
                <a:ext cx="1228753" cy="1087745"/>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9671902">
                <a:off x="6166049" y="2534692"/>
                <a:ext cx="358344" cy="6391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647766">
                <a:off x="4890879" y="2422727"/>
                <a:ext cx="338282" cy="6391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352409">
                <a:off x="5823852" y="3698427"/>
                <a:ext cx="312670" cy="63910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647766">
                <a:off x="5464397" y="3685786"/>
                <a:ext cx="311174" cy="63910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169292">
                <a:off x="5745639" y="1721279"/>
                <a:ext cx="667754" cy="1223073"/>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790291">
                <a:off x="5058803" y="1747703"/>
                <a:ext cx="667754" cy="1139981"/>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5255245" y="1765376"/>
                <a:ext cx="996184" cy="2249270"/>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rot="5145672">
                <a:off x="5490596" y="513593"/>
                <a:ext cx="501658" cy="545398"/>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441172" y="712260"/>
                <a:ext cx="171486" cy="186095"/>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35542" y="771164"/>
                <a:ext cx="227788" cy="173752"/>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9280275">
                <a:off x="5666759" y="1726871"/>
                <a:ext cx="167367" cy="940378"/>
              </a:xfrm>
              <a:prstGeom prst="rect">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2317021">
                <a:off x="5670460" y="1726573"/>
                <a:ext cx="171063" cy="964432"/>
              </a:xfrm>
              <a:prstGeom prst="rect">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88208" y="771164"/>
                <a:ext cx="706534" cy="116655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1026084">
                <a:off x="5387395" y="726953"/>
                <a:ext cx="687486" cy="435924"/>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437575" y="619232"/>
                <a:ext cx="607699" cy="42108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23"/>
              <p:cNvSpPr/>
              <p:nvPr/>
            </p:nvSpPr>
            <p:spPr>
              <a:xfrm rot="10800000">
                <a:off x="5221044" y="2560736"/>
                <a:ext cx="1045837" cy="1299917"/>
              </a:xfrm>
              <a:prstGeom prst="flowChartManualOperation">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5400000">
                <a:off x="5645906" y="2147872"/>
                <a:ext cx="217493" cy="709745"/>
              </a:xfrm>
              <a:prstGeom prst="rect">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5423857" y="2472787"/>
                <a:ext cx="606329" cy="71032"/>
                <a:chOff x="6420511" y="1732161"/>
                <a:chExt cx="2402889" cy="377339"/>
              </a:xfrm>
            </p:grpSpPr>
            <p:cxnSp>
              <p:nvCxnSpPr>
                <p:cNvPr id="27" name="Elbow Connector 26"/>
                <p:cNvCxnSpPr/>
                <p:nvPr/>
              </p:nvCxnSpPr>
              <p:spPr>
                <a:xfrm>
                  <a:off x="7242681" y="1740112"/>
                  <a:ext cx="533400" cy="369388"/>
                </a:xfrm>
                <a:prstGeom prst="bentConnector3">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6420511" y="1732161"/>
                  <a:ext cx="2402889" cy="377339"/>
                  <a:chOff x="6420511" y="1732161"/>
                  <a:chExt cx="2402889" cy="377339"/>
                </a:xfrm>
              </p:grpSpPr>
              <p:cxnSp>
                <p:nvCxnSpPr>
                  <p:cNvPr id="29" name="Elbow Connector 28"/>
                  <p:cNvCxnSpPr/>
                  <p:nvPr/>
                </p:nvCxnSpPr>
                <p:spPr>
                  <a:xfrm>
                    <a:off x="6420511" y="1740112"/>
                    <a:ext cx="533400" cy="369388"/>
                  </a:xfrm>
                  <a:prstGeom prst="bentConnector3">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6789923" y="1732161"/>
                    <a:ext cx="2033477" cy="373835"/>
                    <a:chOff x="6789923" y="1732161"/>
                    <a:chExt cx="2033477" cy="373835"/>
                  </a:xfrm>
                </p:grpSpPr>
                <p:cxnSp>
                  <p:nvCxnSpPr>
                    <p:cNvPr id="31" name="Elbow Connector 30"/>
                    <p:cNvCxnSpPr/>
                    <p:nvPr/>
                  </p:nvCxnSpPr>
                  <p:spPr>
                    <a:xfrm flipH="1">
                      <a:off x="6789923" y="1735665"/>
                      <a:ext cx="533400" cy="369388"/>
                    </a:xfrm>
                    <a:prstGeom prst="bentConnector3">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flipH="1">
                      <a:off x="7612093" y="1735665"/>
                      <a:ext cx="533400" cy="369388"/>
                    </a:xfrm>
                    <a:prstGeom prst="bentConnector3">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a:off x="7920588" y="1736608"/>
                      <a:ext cx="533400" cy="369388"/>
                    </a:xfrm>
                    <a:prstGeom prst="bentConnector3">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flipH="1">
                      <a:off x="8290000" y="1732161"/>
                      <a:ext cx="533400" cy="369388"/>
                    </a:xfrm>
                    <a:prstGeom prst="bentConnector3">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grpSp>
        </p:grpSp>
        <p:sp>
          <p:nvSpPr>
            <p:cNvPr id="161" name="Rectangle 160"/>
            <p:cNvSpPr/>
            <p:nvPr/>
          </p:nvSpPr>
          <p:spPr>
            <a:xfrm>
              <a:off x="867270" y="4625577"/>
              <a:ext cx="1627369" cy="261610"/>
            </a:xfrm>
            <a:prstGeom prst="rect">
              <a:avLst/>
            </a:prstGeom>
          </p:spPr>
          <p:txBody>
            <a:bodyPr wrap="none">
              <a:spAutoFit/>
            </a:bodyPr>
            <a:lstStyle/>
            <a:p>
              <a:r>
                <a:rPr lang="en-US" sz="1100" dirty="0" err="1">
                  <a:solidFill>
                    <a:schemeClr val="bg1"/>
                  </a:solidFill>
                  <a:latin typeface="Palatino"/>
                </a:rPr>
                <a:t>Hananiah</a:t>
              </a:r>
              <a:r>
                <a:rPr lang="en-US" sz="1100" dirty="0">
                  <a:solidFill>
                    <a:schemeClr val="bg1"/>
                  </a:solidFill>
                  <a:latin typeface="Palatino"/>
                </a:rPr>
                <a:t>, of Shadrach</a:t>
              </a:r>
              <a:endParaRPr lang="en-US" sz="1100" dirty="0">
                <a:solidFill>
                  <a:schemeClr val="bg1"/>
                </a:solidFill>
              </a:endParaRPr>
            </a:p>
          </p:txBody>
        </p:sp>
      </p:grpSp>
      <p:grpSp>
        <p:nvGrpSpPr>
          <p:cNvPr id="5" name="Group 4"/>
          <p:cNvGrpSpPr/>
          <p:nvPr/>
        </p:nvGrpSpPr>
        <p:grpSpPr>
          <a:xfrm>
            <a:off x="3591606" y="1694934"/>
            <a:ext cx="1515158" cy="3192253"/>
            <a:chOff x="2802730" y="1694934"/>
            <a:chExt cx="1515158" cy="3192253"/>
          </a:xfrm>
        </p:grpSpPr>
        <p:grpSp>
          <p:nvGrpSpPr>
            <p:cNvPr id="35" name="Group 34"/>
            <p:cNvGrpSpPr/>
            <p:nvPr/>
          </p:nvGrpSpPr>
          <p:grpSpPr>
            <a:xfrm>
              <a:off x="2991866" y="1694934"/>
              <a:ext cx="1244436" cy="2814835"/>
              <a:chOff x="6741023" y="732522"/>
              <a:chExt cx="1451024" cy="3282123"/>
            </a:xfrm>
          </p:grpSpPr>
          <p:sp>
            <p:nvSpPr>
              <p:cNvPr id="36" name="Round Diagonal Corner Rectangle 35"/>
              <p:cNvSpPr/>
              <p:nvPr/>
            </p:nvSpPr>
            <p:spPr>
              <a:xfrm rot="18776454">
                <a:off x="6970596" y="869498"/>
                <a:ext cx="986503" cy="950206"/>
              </a:xfrm>
              <a:prstGeom prst="round2DiagRect">
                <a:avLst>
                  <a:gd name="adj1" fmla="val 50000"/>
                  <a:gd name="adj2" fmla="val 3052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9671902">
                <a:off x="7847435" y="2338294"/>
                <a:ext cx="344612" cy="5882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2647766">
                <a:off x="6741023" y="2269605"/>
                <a:ext cx="307232" cy="5882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9352409">
                <a:off x="7541610" y="3426411"/>
                <a:ext cx="267458" cy="588234"/>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2647766">
                <a:off x="7234131" y="3414776"/>
                <a:ext cx="266178" cy="588234"/>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20169292">
                <a:off x="7510634" y="1665323"/>
                <a:ext cx="571197" cy="1049249"/>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1790291">
                <a:off x="6887186" y="1630945"/>
                <a:ext cx="571197" cy="1049249"/>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7055222" y="1800346"/>
                <a:ext cx="852136" cy="1917115"/>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322924" y="1472852"/>
                <a:ext cx="259285" cy="57815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288688">
                <a:off x="7009085" y="1802043"/>
                <a:ext cx="372999" cy="1879318"/>
              </a:xfrm>
              <a:prstGeom prst="trapezoid">
                <a:avLst/>
              </a:prstGeom>
              <a:solidFill>
                <a:srgbClr val="EED1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21256574">
                <a:off x="7525152" y="1815660"/>
                <a:ext cx="372999" cy="1879318"/>
              </a:xfrm>
              <a:prstGeom prst="trapezoid">
                <a:avLst/>
              </a:prstGeom>
              <a:solidFill>
                <a:srgbClr val="EED1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6993102" y="732522"/>
                <a:ext cx="967272" cy="1164525"/>
                <a:chOff x="6993102" y="732522"/>
                <a:chExt cx="967272" cy="1164525"/>
              </a:xfrm>
            </p:grpSpPr>
            <p:sp>
              <p:nvSpPr>
                <p:cNvPr id="70" name="Oval 69"/>
                <p:cNvSpPr/>
                <p:nvPr/>
              </p:nvSpPr>
              <p:spPr>
                <a:xfrm>
                  <a:off x="7055222" y="797705"/>
                  <a:ext cx="812192" cy="10993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 Diagonal Corner Rectangle 70"/>
                <p:cNvSpPr/>
                <p:nvPr/>
              </p:nvSpPr>
              <p:spPr>
                <a:xfrm rot="4857679">
                  <a:off x="7486019" y="768855"/>
                  <a:ext cx="488003" cy="431355"/>
                </a:xfrm>
                <a:prstGeom prst="round2DiagRect">
                  <a:avLst>
                    <a:gd name="adj1" fmla="val 50000"/>
                    <a:gd name="adj2" fmla="val 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 Diagonal Corner Rectangle 71"/>
                <p:cNvSpPr/>
                <p:nvPr/>
              </p:nvSpPr>
              <p:spPr>
                <a:xfrm rot="385135">
                  <a:off x="7035075" y="732522"/>
                  <a:ext cx="488003" cy="431355"/>
                </a:xfrm>
                <a:prstGeom prst="round2DiagRect">
                  <a:avLst>
                    <a:gd name="adj1" fmla="val 50000"/>
                    <a:gd name="adj2" fmla="val 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322924" y="771164"/>
                  <a:ext cx="307797" cy="28542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6993102" y="950043"/>
                  <a:ext cx="967272" cy="121276"/>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7018978" y="925549"/>
                  <a:ext cx="918437" cy="134395"/>
                  <a:chOff x="6357136" y="5611391"/>
                  <a:chExt cx="1579456" cy="231122"/>
                </a:xfrm>
              </p:grpSpPr>
              <p:grpSp>
                <p:nvGrpSpPr>
                  <p:cNvPr id="76" name="Group 75"/>
                  <p:cNvGrpSpPr/>
                  <p:nvPr/>
                </p:nvGrpSpPr>
                <p:grpSpPr>
                  <a:xfrm flipV="1">
                    <a:off x="6357136" y="5621572"/>
                    <a:ext cx="1579456" cy="220941"/>
                    <a:chOff x="4343400" y="1905000"/>
                    <a:chExt cx="4721772" cy="1143000"/>
                  </a:xfrm>
                  <a:solidFill>
                    <a:schemeClr val="accent2"/>
                  </a:solidFill>
                </p:grpSpPr>
                <p:sp>
                  <p:nvSpPr>
                    <p:cNvPr id="81" name="Quad Arrow Callout 80"/>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Quad Arrow Callout 81"/>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Callout 82"/>
                    <p:cNvSpPr/>
                    <p:nvPr/>
                  </p:nvSpPr>
                  <p:spPr>
                    <a:xfrm>
                      <a:off x="61722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Quad Arrow Callout 83"/>
                    <p:cNvSpPr/>
                    <p:nvPr/>
                  </p:nvSpPr>
                  <p:spPr>
                    <a:xfrm>
                      <a:off x="70866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Quad Arrow Callout 84"/>
                    <p:cNvSpPr/>
                    <p:nvPr/>
                  </p:nvSpPr>
                  <p:spPr>
                    <a:xfrm>
                      <a:off x="80010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Diamond 76"/>
                  <p:cNvSpPr/>
                  <p:nvPr/>
                </p:nvSpPr>
                <p:spPr>
                  <a:xfrm>
                    <a:off x="6602168" y="5617569"/>
                    <a:ext cx="126011" cy="224944"/>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8" name="Diamond 77"/>
                  <p:cNvSpPr/>
                  <p:nvPr/>
                </p:nvSpPr>
                <p:spPr>
                  <a:xfrm>
                    <a:off x="6927092" y="5611391"/>
                    <a:ext cx="126011" cy="224944"/>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7222710" y="5615114"/>
                    <a:ext cx="126011" cy="224944"/>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7538368" y="5613440"/>
                    <a:ext cx="126011" cy="224944"/>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 name="Group 47"/>
              <p:cNvGrpSpPr/>
              <p:nvPr/>
            </p:nvGrpSpPr>
            <p:grpSpPr>
              <a:xfrm rot="4957370">
                <a:off x="6941494" y="2701708"/>
                <a:ext cx="1579456" cy="231122"/>
                <a:chOff x="6357136" y="5611391"/>
                <a:chExt cx="1579456" cy="231122"/>
              </a:xfrm>
              <a:solidFill>
                <a:srgbClr val="E7BE6B"/>
              </a:solidFill>
            </p:grpSpPr>
            <p:grpSp>
              <p:nvGrpSpPr>
                <p:cNvPr id="60" name="Group 59"/>
                <p:cNvGrpSpPr/>
                <p:nvPr/>
              </p:nvGrpSpPr>
              <p:grpSpPr>
                <a:xfrm flipV="1">
                  <a:off x="6357136" y="5621572"/>
                  <a:ext cx="1579456" cy="220941"/>
                  <a:chOff x="4343400" y="1905000"/>
                  <a:chExt cx="4721772" cy="1143000"/>
                </a:xfrm>
                <a:grpFill/>
              </p:grpSpPr>
              <p:sp>
                <p:nvSpPr>
                  <p:cNvPr id="65" name="Quad Arrow Callout 64"/>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Callout 65"/>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Callout 66"/>
                  <p:cNvSpPr/>
                  <p:nvPr/>
                </p:nvSpPr>
                <p:spPr>
                  <a:xfrm>
                    <a:off x="61722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Callout 67"/>
                  <p:cNvSpPr/>
                  <p:nvPr/>
                </p:nvSpPr>
                <p:spPr>
                  <a:xfrm>
                    <a:off x="70866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Callout 68"/>
                  <p:cNvSpPr/>
                  <p:nvPr/>
                </p:nvSpPr>
                <p:spPr>
                  <a:xfrm>
                    <a:off x="80010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Diamond 60"/>
                <p:cNvSpPr/>
                <p:nvPr/>
              </p:nvSpPr>
              <p:spPr>
                <a:xfrm>
                  <a:off x="6602168" y="5617569"/>
                  <a:ext cx="126011" cy="224944"/>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2" name="Diamond 61"/>
                <p:cNvSpPr/>
                <p:nvPr/>
              </p:nvSpPr>
              <p:spPr>
                <a:xfrm>
                  <a:off x="6927092" y="5611391"/>
                  <a:ext cx="126011" cy="224944"/>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7222710" y="5615114"/>
                  <a:ext cx="126011" cy="224944"/>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7538368" y="5613440"/>
                  <a:ext cx="126011" cy="224944"/>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rot="5724953">
                <a:off x="6392957" y="2687661"/>
                <a:ext cx="1579456" cy="231122"/>
                <a:chOff x="6357136" y="5611391"/>
                <a:chExt cx="1579456" cy="231122"/>
              </a:xfrm>
              <a:solidFill>
                <a:srgbClr val="E7BE6B"/>
              </a:solidFill>
            </p:grpSpPr>
            <p:grpSp>
              <p:nvGrpSpPr>
                <p:cNvPr id="50" name="Group 49"/>
                <p:cNvGrpSpPr/>
                <p:nvPr/>
              </p:nvGrpSpPr>
              <p:grpSpPr>
                <a:xfrm flipV="1">
                  <a:off x="6357136" y="5621572"/>
                  <a:ext cx="1579456" cy="220941"/>
                  <a:chOff x="4343400" y="1905000"/>
                  <a:chExt cx="4721772" cy="1143000"/>
                </a:xfrm>
                <a:grpFill/>
              </p:grpSpPr>
              <p:sp>
                <p:nvSpPr>
                  <p:cNvPr id="55" name="Quad Arrow Callout 54"/>
                  <p:cNvSpPr/>
                  <p:nvPr/>
                </p:nvSpPr>
                <p:spPr>
                  <a:xfrm>
                    <a:off x="4343400" y="1905000"/>
                    <a:ext cx="1064172" cy="1143000"/>
                  </a:xfrm>
                  <a:prstGeom prst="quadArrowCallout">
                    <a:avLst>
                      <a:gd name="adj1" fmla="val 37030"/>
                      <a:gd name="adj2" fmla="val 18515"/>
                      <a:gd name="adj3" fmla="val 18515"/>
                      <a:gd name="adj4" fmla="val 48123"/>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Callout 55"/>
                  <p:cNvSpPr/>
                  <p:nvPr/>
                </p:nvSpPr>
                <p:spPr>
                  <a:xfrm>
                    <a:off x="5257800" y="1905000"/>
                    <a:ext cx="1064172" cy="1143000"/>
                  </a:xfrm>
                  <a:prstGeom prst="quadArrowCallout">
                    <a:avLst>
                      <a:gd name="adj1" fmla="val 37030"/>
                      <a:gd name="adj2" fmla="val 18515"/>
                      <a:gd name="adj3" fmla="val 18515"/>
                      <a:gd name="adj4" fmla="val 48123"/>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Quad Arrow Callout 56"/>
                  <p:cNvSpPr/>
                  <p:nvPr/>
                </p:nvSpPr>
                <p:spPr>
                  <a:xfrm>
                    <a:off x="6172200" y="1905000"/>
                    <a:ext cx="1064172" cy="1143000"/>
                  </a:xfrm>
                  <a:prstGeom prst="quadArrowCallout">
                    <a:avLst>
                      <a:gd name="adj1" fmla="val 37030"/>
                      <a:gd name="adj2" fmla="val 18515"/>
                      <a:gd name="adj3" fmla="val 18515"/>
                      <a:gd name="adj4" fmla="val 48123"/>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Quad Arrow Callout 57"/>
                  <p:cNvSpPr/>
                  <p:nvPr/>
                </p:nvSpPr>
                <p:spPr>
                  <a:xfrm>
                    <a:off x="7086600" y="1905000"/>
                    <a:ext cx="1064172" cy="1143000"/>
                  </a:xfrm>
                  <a:prstGeom prst="quadArrowCallout">
                    <a:avLst>
                      <a:gd name="adj1" fmla="val 37030"/>
                      <a:gd name="adj2" fmla="val 18515"/>
                      <a:gd name="adj3" fmla="val 18515"/>
                      <a:gd name="adj4" fmla="val 48123"/>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Callout 58"/>
                  <p:cNvSpPr/>
                  <p:nvPr/>
                </p:nvSpPr>
                <p:spPr>
                  <a:xfrm>
                    <a:off x="8001000" y="1905000"/>
                    <a:ext cx="1064172" cy="1143000"/>
                  </a:xfrm>
                  <a:prstGeom prst="quadArrowCallout">
                    <a:avLst>
                      <a:gd name="adj1" fmla="val 37030"/>
                      <a:gd name="adj2" fmla="val 18515"/>
                      <a:gd name="adj3" fmla="val 18515"/>
                      <a:gd name="adj4" fmla="val 48123"/>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Diamond 50"/>
                <p:cNvSpPr/>
                <p:nvPr/>
              </p:nvSpPr>
              <p:spPr>
                <a:xfrm>
                  <a:off x="6602168" y="5617569"/>
                  <a:ext cx="126011" cy="224944"/>
                </a:xfrm>
                <a:prstGeom prst="diamond">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2" name="Diamond 51"/>
                <p:cNvSpPr/>
                <p:nvPr/>
              </p:nvSpPr>
              <p:spPr>
                <a:xfrm>
                  <a:off x="6927092" y="5611391"/>
                  <a:ext cx="126011" cy="224944"/>
                </a:xfrm>
                <a:prstGeom prst="diamond">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7222710" y="5615114"/>
                  <a:ext cx="126011" cy="224944"/>
                </a:xfrm>
                <a:prstGeom prst="diamond">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7538368" y="5613440"/>
                  <a:ext cx="126011" cy="224944"/>
                </a:xfrm>
                <a:prstGeom prst="diamond">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Rectangle 161"/>
            <p:cNvSpPr/>
            <p:nvPr/>
          </p:nvSpPr>
          <p:spPr>
            <a:xfrm>
              <a:off x="2802730" y="4625577"/>
              <a:ext cx="1515158" cy="261610"/>
            </a:xfrm>
            <a:prstGeom prst="rect">
              <a:avLst/>
            </a:prstGeom>
          </p:spPr>
          <p:txBody>
            <a:bodyPr wrap="none">
              <a:spAutoFit/>
            </a:bodyPr>
            <a:lstStyle/>
            <a:p>
              <a:r>
                <a:rPr lang="en-US" sz="1100" dirty="0" err="1">
                  <a:solidFill>
                    <a:schemeClr val="bg1"/>
                  </a:solidFill>
                  <a:latin typeface="Palatino"/>
                </a:rPr>
                <a:t>Mishael</a:t>
              </a:r>
              <a:r>
                <a:rPr lang="en-US" sz="1100" dirty="0">
                  <a:solidFill>
                    <a:schemeClr val="bg1"/>
                  </a:solidFill>
                  <a:latin typeface="Palatino"/>
                </a:rPr>
                <a:t>, of Meshach</a:t>
              </a:r>
              <a:endParaRPr lang="en-US" sz="1100" dirty="0">
                <a:solidFill>
                  <a:schemeClr val="bg1"/>
                </a:solidFill>
              </a:endParaRPr>
            </a:p>
          </p:txBody>
        </p:sp>
      </p:grpSp>
      <p:sp>
        <p:nvSpPr>
          <p:cNvPr id="2" name="Rectangle 1"/>
          <p:cNvSpPr/>
          <p:nvPr/>
        </p:nvSpPr>
        <p:spPr>
          <a:xfrm>
            <a:off x="5209094" y="5318765"/>
            <a:ext cx="6453338" cy="1200329"/>
          </a:xfrm>
          <a:prstGeom prst="rect">
            <a:avLst/>
          </a:prstGeom>
        </p:spPr>
        <p:txBody>
          <a:bodyPr wrap="square">
            <a:spAutoFit/>
          </a:bodyPr>
          <a:lstStyle/>
          <a:p>
            <a:r>
              <a:rPr lang="en-US" sz="2400" b="0" i="0" dirty="0">
                <a:solidFill>
                  <a:schemeClr val="bg1"/>
                </a:solidFill>
                <a:effectLst/>
              </a:rPr>
              <a:t>Daniel, Shadrach, Meshach, and Abednego refused to eat or drink the rich rations furnished to them on orders of the king.</a:t>
            </a:r>
            <a:endParaRPr lang="en-US" sz="2400" dirty="0">
              <a:solidFill>
                <a:schemeClr val="bg1"/>
              </a:solidFill>
            </a:endParaRPr>
          </a:p>
        </p:txBody>
      </p:sp>
      <p:sp>
        <p:nvSpPr>
          <p:cNvPr id="200" name="Rectangle 199"/>
          <p:cNvSpPr/>
          <p:nvPr/>
        </p:nvSpPr>
        <p:spPr>
          <a:xfrm>
            <a:off x="2987261" y="762801"/>
            <a:ext cx="6096000" cy="369332"/>
          </a:xfrm>
          <a:prstGeom prst="rect">
            <a:avLst/>
          </a:prstGeom>
        </p:spPr>
        <p:txBody>
          <a:bodyPr>
            <a:spAutoFit/>
          </a:bodyPr>
          <a:lstStyle/>
          <a:p>
            <a:pPr algn="ctr"/>
            <a:r>
              <a:rPr lang="en-US" b="0" i="0" dirty="0">
                <a:solidFill>
                  <a:schemeClr val="bg1"/>
                </a:solidFill>
                <a:effectLst/>
                <a:latin typeface="Calibri" panose="020F0502020204030204" pitchFamily="34" charset="0"/>
              </a:rPr>
              <a:t>Children of Judah</a:t>
            </a:r>
            <a:endParaRPr lang="en-US" dirty="0">
              <a:solidFill>
                <a:schemeClr val="bg1"/>
              </a:solidFill>
            </a:endParaRPr>
          </a:p>
        </p:txBody>
      </p:sp>
      <p:sp>
        <p:nvSpPr>
          <p:cNvPr id="201" name="Rectangle 200"/>
          <p:cNvSpPr/>
          <p:nvPr/>
        </p:nvSpPr>
        <p:spPr>
          <a:xfrm>
            <a:off x="11817" y="6469026"/>
            <a:ext cx="6096000" cy="369332"/>
          </a:xfrm>
          <a:prstGeom prst="rect">
            <a:avLst/>
          </a:prstGeom>
        </p:spPr>
        <p:txBody>
          <a:bodyPr>
            <a:spAutoFit/>
          </a:bodyPr>
          <a:lstStyle/>
          <a:p>
            <a:r>
              <a:rPr lang="en-US" b="0" i="0" dirty="0">
                <a:solidFill>
                  <a:schemeClr val="bg1"/>
                </a:solidFill>
                <a:effectLst/>
                <a:latin typeface="Calibri" panose="020F0502020204030204" pitchFamily="34" charset="0"/>
              </a:rPr>
              <a:t>Daniel 1:6-7</a:t>
            </a:r>
            <a:endParaRPr lang="en-US" dirty="0">
              <a:solidFill>
                <a:schemeClr val="bg1"/>
              </a:solidFill>
            </a:endParaRPr>
          </a:p>
        </p:txBody>
      </p:sp>
      <p:grpSp>
        <p:nvGrpSpPr>
          <p:cNvPr id="1025" name="Group 1024"/>
          <p:cNvGrpSpPr/>
          <p:nvPr/>
        </p:nvGrpSpPr>
        <p:grpSpPr>
          <a:xfrm>
            <a:off x="9246300" y="1302687"/>
            <a:ext cx="2346769" cy="3612650"/>
            <a:chOff x="7411551" y="1336308"/>
            <a:chExt cx="2346769" cy="3612650"/>
          </a:xfrm>
        </p:grpSpPr>
        <p:grpSp>
          <p:nvGrpSpPr>
            <p:cNvPr id="163" name="Group 162"/>
            <p:cNvGrpSpPr/>
            <p:nvPr/>
          </p:nvGrpSpPr>
          <p:grpSpPr>
            <a:xfrm>
              <a:off x="7546321" y="1336308"/>
              <a:ext cx="1481874" cy="3278505"/>
              <a:chOff x="3712629" y="1371600"/>
              <a:chExt cx="2311358" cy="4684456"/>
            </a:xfrm>
          </p:grpSpPr>
          <p:sp>
            <p:nvSpPr>
              <p:cNvPr id="164" name="Cloud 163"/>
              <p:cNvSpPr/>
              <p:nvPr/>
            </p:nvSpPr>
            <p:spPr>
              <a:xfrm rot="17260406">
                <a:off x="3825689" y="1792207"/>
                <a:ext cx="1604208" cy="117838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9298980">
                <a:off x="4926664" y="5459047"/>
                <a:ext cx="369088" cy="55993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2191397">
                <a:off x="4355671" y="5496126"/>
                <a:ext cx="369088" cy="55993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a:off x="4145995" y="3240165"/>
                <a:ext cx="1447800" cy="2519730"/>
              </a:xfrm>
              <a:prstGeom prst="trapezoid">
                <a:avLst/>
              </a:prstGeom>
              <a:solidFill>
                <a:srgbClr val="9E4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3712629" y="4210648"/>
                <a:ext cx="3810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19268108">
                <a:off x="5642987" y="4111224"/>
                <a:ext cx="3810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66"/>
              <p:cNvGrpSpPr/>
              <p:nvPr/>
            </p:nvGrpSpPr>
            <p:grpSpPr>
              <a:xfrm rot="2243516">
                <a:off x="3864923" y="2907104"/>
                <a:ext cx="847978" cy="1715610"/>
                <a:chOff x="1915520" y="3755765"/>
                <a:chExt cx="647469" cy="1609248"/>
              </a:xfrm>
            </p:grpSpPr>
            <p:sp>
              <p:nvSpPr>
                <p:cNvPr id="198" name="Trapezoid 197"/>
                <p:cNvSpPr/>
                <p:nvPr/>
              </p:nvSpPr>
              <p:spPr>
                <a:xfrm rot="20665051">
                  <a:off x="1953389" y="3786671"/>
                  <a:ext cx="609600" cy="1578342"/>
                </a:xfrm>
                <a:prstGeom prst="trapezoid">
                  <a:avLst>
                    <a:gd name="adj" fmla="val 3751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rot="20718797">
                  <a:off x="1915520" y="3755765"/>
                  <a:ext cx="609002" cy="1340573"/>
                </a:xfrm>
                <a:prstGeom prst="trapezoid">
                  <a:avLst>
                    <a:gd name="adj" fmla="val 28986"/>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67"/>
              <p:cNvGrpSpPr/>
              <p:nvPr/>
            </p:nvGrpSpPr>
            <p:grpSpPr>
              <a:xfrm rot="21030224">
                <a:off x="5127555" y="2869402"/>
                <a:ext cx="643323" cy="1609596"/>
                <a:chOff x="1919666" y="3755417"/>
                <a:chExt cx="643323" cy="1609596"/>
              </a:xfrm>
            </p:grpSpPr>
            <p:sp>
              <p:nvSpPr>
                <p:cNvPr id="196" name="Trapezoid 195"/>
                <p:cNvSpPr/>
                <p:nvPr/>
              </p:nvSpPr>
              <p:spPr>
                <a:xfrm rot="20665051">
                  <a:off x="1953389" y="3786671"/>
                  <a:ext cx="609600" cy="1578342"/>
                </a:xfrm>
                <a:prstGeom prst="trapezoid">
                  <a:avLst>
                    <a:gd name="adj" fmla="val 3751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rot="20718797">
                  <a:off x="1919666" y="3755417"/>
                  <a:ext cx="609002" cy="1361803"/>
                </a:xfrm>
                <a:prstGeom prst="trapezoid">
                  <a:avLst>
                    <a:gd name="adj" fmla="val 28986"/>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2" name="Trapezoid 171"/>
              <p:cNvSpPr/>
              <p:nvPr/>
            </p:nvSpPr>
            <p:spPr>
              <a:xfrm>
                <a:off x="4072994" y="2930656"/>
                <a:ext cx="1555129" cy="2168547"/>
              </a:xfrm>
              <a:prstGeom prst="trapezoid">
                <a:avLst>
                  <a:gd name="adj" fmla="val 39225"/>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Isosceles Triangle 172"/>
              <p:cNvSpPr/>
              <p:nvPr/>
            </p:nvSpPr>
            <p:spPr>
              <a:xfrm rot="10800000">
                <a:off x="4650476" y="2887363"/>
                <a:ext cx="381000"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Cloud 173"/>
              <p:cNvSpPr/>
              <p:nvPr/>
            </p:nvSpPr>
            <p:spPr>
              <a:xfrm rot="15924034">
                <a:off x="4364317" y="1882745"/>
                <a:ext cx="1722947" cy="76755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4316972" y="1524000"/>
                <a:ext cx="990600" cy="1676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Cloud 175"/>
              <p:cNvSpPr/>
              <p:nvPr/>
            </p:nvSpPr>
            <p:spPr>
              <a:xfrm>
                <a:off x="4164572" y="1371600"/>
                <a:ext cx="1295400" cy="6096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20003796">
                <a:off x="4254239" y="1605696"/>
                <a:ext cx="762000" cy="240296"/>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2856679">
                <a:off x="4946037" y="1646071"/>
                <a:ext cx="572720" cy="215302"/>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a:off x="4164572" y="1600200"/>
                <a:ext cx="1295400" cy="228600"/>
              </a:xfrm>
              <a:prstGeom prst="roundRect">
                <a:avLst/>
              </a:prstGeom>
              <a:solidFill>
                <a:srgbClr val="E1B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81"/>
              <p:cNvGrpSpPr/>
              <p:nvPr/>
            </p:nvGrpSpPr>
            <p:grpSpPr>
              <a:xfrm>
                <a:off x="4155607" y="1640542"/>
                <a:ext cx="1308847" cy="156882"/>
                <a:chOff x="5576342" y="299803"/>
                <a:chExt cx="3728801" cy="1069299"/>
              </a:xfrm>
            </p:grpSpPr>
            <p:grpSp>
              <p:nvGrpSpPr>
                <p:cNvPr id="181" name="Group 14"/>
                <p:cNvGrpSpPr/>
                <p:nvPr/>
              </p:nvGrpSpPr>
              <p:grpSpPr>
                <a:xfrm>
                  <a:off x="5576342" y="299803"/>
                  <a:ext cx="1304143" cy="1064302"/>
                  <a:chOff x="5861535" y="315726"/>
                  <a:chExt cx="1078476" cy="998095"/>
                </a:xfrm>
              </p:grpSpPr>
              <p:sp>
                <p:nvSpPr>
                  <p:cNvPr id="192" name="Hexagon 10"/>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Chevron 11"/>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Chevron 12"/>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Oval 13"/>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5"/>
                <p:cNvGrpSpPr/>
                <p:nvPr/>
              </p:nvGrpSpPr>
              <p:grpSpPr>
                <a:xfrm>
                  <a:off x="6781800" y="304800"/>
                  <a:ext cx="1304143" cy="1064302"/>
                  <a:chOff x="5861535" y="315726"/>
                  <a:chExt cx="1078476" cy="998095"/>
                </a:xfrm>
              </p:grpSpPr>
              <p:sp>
                <p:nvSpPr>
                  <p:cNvPr id="188" name="Hexagon 187"/>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Chevron 188"/>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0" name="Chevron 189"/>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Oval 190"/>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20"/>
                <p:cNvGrpSpPr/>
                <p:nvPr/>
              </p:nvGrpSpPr>
              <p:grpSpPr>
                <a:xfrm>
                  <a:off x="8001000" y="304800"/>
                  <a:ext cx="1304143" cy="1064302"/>
                  <a:chOff x="5861535" y="315726"/>
                  <a:chExt cx="1078476" cy="998095"/>
                </a:xfrm>
              </p:grpSpPr>
              <p:sp>
                <p:nvSpPr>
                  <p:cNvPr id="184" name="Hexagon 183"/>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Chevron 184"/>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Chevron 185"/>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Oval 186"/>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04" name="Rectangle 203"/>
            <p:cNvSpPr/>
            <p:nvPr/>
          </p:nvSpPr>
          <p:spPr>
            <a:xfrm>
              <a:off x="7411551" y="4687348"/>
              <a:ext cx="2346769" cy="261610"/>
            </a:xfrm>
            <a:prstGeom prst="rect">
              <a:avLst/>
            </a:prstGeom>
          </p:spPr>
          <p:txBody>
            <a:bodyPr wrap="square">
              <a:spAutoFit/>
            </a:bodyPr>
            <a:lstStyle/>
            <a:p>
              <a:r>
                <a:rPr lang="en-US" sz="1100" dirty="0">
                  <a:solidFill>
                    <a:schemeClr val="bg1"/>
                  </a:solidFill>
                  <a:latin typeface="Palatino"/>
                </a:rPr>
                <a:t>Daniel– also</a:t>
              </a:r>
              <a:r>
                <a:rPr lang="en-US" sz="1100" dirty="0">
                  <a:solidFill>
                    <a:schemeClr val="bg1"/>
                  </a:solidFill>
                </a:rPr>
                <a:t> called </a:t>
              </a:r>
              <a:r>
                <a:rPr lang="en-US" sz="1100" dirty="0" err="1">
                  <a:solidFill>
                    <a:schemeClr val="bg1"/>
                  </a:solidFill>
                </a:rPr>
                <a:t>Belteshazzar</a:t>
              </a:r>
              <a:endParaRPr lang="en-US" sz="1100" dirty="0">
                <a:solidFill>
                  <a:schemeClr val="bg1"/>
                </a:solidFill>
              </a:endParaRPr>
            </a:p>
          </p:txBody>
        </p:sp>
      </p:grpSp>
      <p:sp>
        <p:nvSpPr>
          <p:cNvPr id="3" name="Rectangle 2">
            <a:extLst>
              <a:ext uri="{FF2B5EF4-FFF2-40B4-BE49-F238E27FC236}">
                <a16:creationId xmlns:a16="http://schemas.microsoft.com/office/drawing/2014/main" id="{A4D0AF2A-B365-461E-984E-5D5ABC1EA500}"/>
              </a:ext>
            </a:extLst>
          </p:cNvPr>
          <p:cNvSpPr/>
          <p:nvPr/>
        </p:nvSpPr>
        <p:spPr>
          <a:xfrm>
            <a:off x="428485" y="5133357"/>
            <a:ext cx="4227407" cy="1200329"/>
          </a:xfrm>
          <a:prstGeom prst="rect">
            <a:avLst/>
          </a:prstGeom>
        </p:spPr>
        <p:txBody>
          <a:bodyPr wrap="square">
            <a:spAutoFit/>
          </a:bodyPr>
          <a:lstStyle/>
          <a:p>
            <a:r>
              <a:rPr lang="en-US" dirty="0">
                <a:solidFill>
                  <a:schemeClr val="bg1"/>
                </a:solidFill>
                <a:latin typeface="Abadi" panose="020B0604020104020204" pitchFamily="34" charset="0"/>
              </a:rPr>
              <a:t>They were among the first group of Jews taken captive to Babylon and were selected to be trained for service in King Nebuchadnezzar’s household.</a:t>
            </a:r>
            <a:endParaRPr lang="en-US" dirty="0">
              <a:solidFill>
                <a:schemeClr val="bg1"/>
              </a:solidFill>
            </a:endParaRPr>
          </a:p>
        </p:txBody>
      </p:sp>
    </p:spTree>
    <p:extLst>
      <p:ext uri="{BB962C8B-B14F-4D97-AF65-F5344CB8AC3E}">
        <p14:creationId xmlns:p14="http://schemas.microsoft.com/office/powerpoint/2010/main" val="227450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024"/>
                                        </p:tgtEl>
                                        <p:attrNameLst>
                                          <p:attrName>style.visibility</p:attrName>
                                        </p:attrNameLst>
                                      </p:cBhvr>
                                      <p:to>
                                        <p:strVal val="visible"/>
                                      </p:to>
                                    </p:set>
                                    <p:animEffect transition="in" filter="wipe(down)">
                                      <p:cBhvr>
                                        <p:cTn id="43" dur="580">
                                          <p:stCondLst>
                                            <p:cond delay="0"/>
                                          </p:stCondLst>
                                        </p:cTn>
                                        <p:tgtEl>
                                          <p:spTgt spid="1024"/>
                                        </p:tgtEl>
                                      </p:cBhvr>
                                    </p:animEffect>
                                    <p:anim calcmode="lin" valueType="num">
                                      <p:cBhvr>
                                        <p:cTn id="44" dur="1822" tmFilter="0,0; 0.14,0.36; 0.43,0.73; 0.71,0.91; 1.0,1.0">
                                          <p:stCondLst>
                                            <p:cond delay="0"/>
                                          </p:stCondLst>
                                        </p:cTn>
                                        <p:tgtEl>
                                          <p:spTgt spid="102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2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2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2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24"/>
                                        </p:tgtEl>
                                        <p:attrNameLst>
                                          <p:attrName>ppt_y</p:attrName>
                                        </p:attrNameLst>
                                      </p:cBhvr>
                                      <p:tavLst>
                                        <p:tav tm="0" fmla="#ppt_y-sin(pi*$)/81">
                                          <p:val>
                                            <p:fltVal val="0"/>
                                          </p:val>
                                        </p:tav>
                                        <p:tav tm="100000">
                                          <p:val>
                                            <p:fltVal val="1"/>
                                          </p:val>
                                        </p:tav>
                                      </p:tavLst>
                                    </p:anim>
                                    <p:animScale>
                                      <p:cBhvr>
                                        <p:cTn id="49" dur="26">
                                          <p:stCondLst>
                                            <p:cond delay="650"/>
                                          </p:stCondLst>
                                        </p:cTn>
                                        <p:tgtEl>
                                          <p:spTgt spid="1024"/>
                                        </p:tgtEl>
                                      </p:cBhvr>
                                      <p:to x="100000" y="60000"/>
                                    </p:animScale>
                                    <p:animScale>
                                      <p:cBhvr>
                                        <p:cTn id="50" dur="166" decel="50000">
                                          <p:stCondLst>
                                            <p:cond delay="676"/>
                                          </p:stCondLst>
                                        </p:cTn>
                                        <p:tgtEl>
                                          <p:spTgt spid="1024"/>
                                        </p:tgtEl>
                                      </p:cBhvr>
                                      <p:to x="100000" y="100000"/>
                                    </p:animScale>
                                    <p:animScale>
                                      <p:cBhvr>
                                        <p:cTn id="51" dur="26">
                                          <p:stCondLst>
                                            <p:cond delay="1312"/>
                                          </p:stCondLst>
                                        </p:cTn>
                                        <p:tgtEl>
                                          <p:spTgt spid="1024"/>
                                        </p:tgtEl>
                                      </p:cBhvr>
                                      <p:to x="100000" y="80000"/>
                                    </p:animScale>
                                    <p:animScale>
                                      <p:cBhvr>
                                        <p:cTn id="52" dur="166" decel="50000">
                                          <p:stCondLst>
                                            <p:cond delay="1338"/>
                                          </p:stCondLst>
                                        </p:cTn>
                                        <p:tgtEl>
                                          <p:spTgt spid="1024"/>
                                        </p:tgtEl>
                                      </p:cBhvr>
                                      <p:to x="100000" y="100000"/>
                                    </p:animScale>
                                    <p:animScale>
                                      <p:cBhvr>
                                        <p:cTn id="53" dur="26">
                                          <p:stCondLst>
                                            <p:cond delay="1642"/>
                                          </p:stCondLst>
                                        </p:cTn>
                                        <p:tgtEl>
                                          <p:spTgt spid="1024"/>
                                        </p:tgtEl>
                                      </p:cBhvr>
                                      <p:to x="100000" y="90000"/>
                                    </p:animScale>
                                    <p:animScale>
                                      <p:cBhvr>
                                        <p:cTn id="54" dur="166" decel="50000">
                                          <p:stCondLst>
                                            <p:cond delay="1668"/>
                                          </p:stCondLst>
                                        </p:cTn>
                                        <p:tgtEl>
                                          <p:spTgt spid="1024"/>
                                        </p:tgtEl>
                                      </p:cBhvr>
                                      <p:to x="100000" y="100000"/>
                                    </p:animScale>
                                    <p:animScale>
                                      <p:cBhvr>
                                        <p:cTn id="55" dur="26">
                                          <p:stCondLst>
                                            <p:cond delay="1808"/>
                                          </p:stCondLst>
                                        </p:cTn>
                                        <p:tgtEl>
                                          <p:spTgt spid="1024"/>
                                        </p:tgtEl>
                                      </p:cBhvr>
                                      <p:to x="100000" y="95000"/>
                                    </p:animScale>
                                    <p:animScale>
                                      <p:cBhvr>
                                        <p:cTn id="56" dur="166" decel="50000">
                                          <p:stCondLst>
                                            <p:cond delay="1834"/>
                                          </p:stCondLst>
                                        </p:cTn>
                                        <p:tgtEl>
                                          <p:spTgt spid="102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025"/>
                                        </p:tgtEl>
                                        <p:attrNameLst>
                                          <p:attrName>style.visibility</p:attrName>
                                        </p:attrNameLst>
                                      </p:cBhvr>
                                      <p:to>
                                        <p:strVal val="visible"/>
                                      </p:to>
                                    </p:set>
                                    <p:animEffect transition="in" filter="wipe(down)">
                                      <p:cBhvr>
                                        <p:cTn id="61" dur="580">
                                          <p:stCondLst>
                                            <p:cond delay="0"/>
                                          </p:stCondLst>
                                        </p:cTn>
                                        <p:tgtEl>
                                          <p:spTgt spid="1025"/>
                                        </p:tgtEl>
                                      </p:cBhvr>
                                    </p:animEffect>
                                    <p:anim calcmode="lin" valueType="num">
                                      <p:cBhvr>
                                        <p:cTn id="62" dur="1822" tmFilter="0,0; 0.14,0.36; 0.43,0.73; 0.71,0.91; 1.0,1.0">
                                          <p:stCondLst>
                                            <p:cond delay="0"/>
                                          </p:stCondLst>
                                        </p:cTn>
                                        <p:tgtEl>
                                          <p:spTgt spid="102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2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2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2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25"/>
                                        </p:tgtEl>
                                        <p:attrNameLst>
                                          <p:attrName>ppt_y</p:attrName>
                                        </p:attrNameLst>
                                      </p:cBhvr>
                                      <p:tavLst>
                                        <p:tav tm="0" fmla="#ppt_y-sin(pi*$)/81">
                                          <p:val>
                                            <p:fltVal val="0"/>
                                          </p:val>
                                        </p:tav>
                                        <p:tav tm="100000">
                                          <p:val>
                                            <p:fltVal val="1"/>
                                          </p:val>
                                        </p:tav>
                                      </p:tavLst>
                                    </p:anim>
                                    <p:animScale>
                                      <p:cBhvr>
                                        <p:cTn id="67" dur="26">
                                          <p:stCondLst>
                                            <p:cond delay="650"/>
                                          </p:stCondLst>
                                        </p:cTn>
                                        <p:tgtEl>
                                          <p:spTgt spid="1025"/>
                                        </p:tgtEl>
                                      </p:cBhvr>
                                      <p:to x="100000" y="60000"/>
                                    </p:animScale>
                                    <p:animScale>
                                      <p:cBhvr>
                                        <p:cTn id="68" dur="166" decel="50000">
                                          <p:stCondLst>
                                            <p:cond delay="676"/>
                                          </p:stCondLst>
                                        </p:cTn>
                                        <p:tgtEl>
                                          <p:spTgt spid="1025"/>
                                        </p:tgtEl>
                                      </p:cBhvr>
                                      <p:to x="100000" y="100000"/>
                                    </p:animScale>
                                    <p:animScale>
                                      <p:cBhvr>
                                        <p:cTn id="69" dur="26">
                                          <p:stCondLst>
                                            <p:cond delay="1312"/>
                                          </p:stCondLst>
                                        </p:cTn>
                                        <p:tgtEl>
                                          <p:spTgt spid="1025"/>
                                        </p:tgtEl>
                                      </p:cBhvr>
                                      <p:to x="100000" y="80000"/>
                                    </p:animScale>
                                    <p:animScale>
                                      <p:cBhvr>
                                        <p:cTn id="70" dur="166" decel="50000">
                                          <p:stCondLst>
                                            <p:cond delay="1338"/>
                                          </p:stCondLst>
                                        </p:cTn>
                                        <p:tgtEl>
                                          <p:spTgt spid="1025"/>
                                        </p:tgtEl>
                                      </p:cBhvr>
                                      <p:to x="100000" y="100000"/>
                                    </p:animScale>
                                    <p:animScale>
                                      <p:cBhvr>
                                        <p:cTn id="71" dur="26">
                                          <p:stCondLst>
                                            <p:cond delay="1642"/>
                                          </p:stCondLst>
                                        </p:cTn>
                                        <p:tgtEl>
                                          <p:spTgt spid="1025"/>
                                        </p:tgtEl>
                                      </p:cBhvr>
                                      <p:to x="100000" y="90000"/>
                                    </p:animScale>
                                    <p:animScale>
                                      <p:cBhvr>
                                        <p:cTn id="72" dur="166" decel="50000">
                                          <p:stCondLst>
                                            <p:cond delay="1668"/>
                                          </p:stCondLst>
                                        </p:cTn>
                                        <p:tgtEl>
                                          <p:spTgt spid="1025"/>
                                        </p:tgtEl>
                                      </p:cBhvr>
                                      <p:to x="100000" y="100000"/>
                                    </p:animScale>
                                    <p:animScale>
                                      <p:cBhvr>
                                        <p:cTn id="73" dur="26">
                                          <p:stCondLst>
                                            <p:cond delay="1808"/>
                                          </p:stCondLst>
                                        </p:cTn>
                                        <p:tgtEl>
                                          <p:spTgt spid="1025"/>
                                        </p:tgtEl>
                                      </p:cBhvr>
                                      <p:to x="100000" y="95000"/>
                                    </p:animScale>
                                    <p:animScale>
                                      <p:cBhvr>
                                        <p:cTn id="74" dur="166" decel="50000">
                                          <p:stCondLst>
                                            <p:cond delay="1834"/>
                                          </p:stCondLst>
                                        </p:cTn>
                                        <p:tgtEl>
                                          <p:spTgt spid="1025"/>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swide.com/download/aero_brown-wallpaper-1366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r="371" b="5177"/>
          <a:stretch/>
        </p:blipFill>
        <p:spPr bwMode="auto">
          <a:xfrm>
            <a:off x="0" y="0"/>
            <a:ext cx="122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4615" y="0"/>
            <a:ext cx="12006404" cy="923330"/>
          </a:xfrm>
          <a:prstGeom prst="rect">
            <a:avLst/>
          </a:prstGeom>
          <a:noFill/>
        </p:spPr>
        <p:txBody>
          <a:bodyPr wrap="square" rtlCol="0">
            <a:spAutoFit/>
          </a:bodyPr>
          <a:lstStyle/>
          <a:p>
            <a:pPr algn="ctr"/>
            <a:r>
              <a:rPr lang="en-US" sz="5400" dirty="0">
                <a:solidFill>
                  <a:schemeClr val="bg1"/>
                </a:solidFill>
              </a:rPr>
              <a:t>Refusal</a:t>
            </a:r>
          </a:p>
        </p:txBody>
      </p:sp>
      <p:sp>
        <p:nvSpPr>
          <p:cNvPr id="2" name="Rectangle 1"/>
          <p:cNvSpPr/>
          <p:nvPr/>
        </p:nvSpPr>
        <p:spPr>
          <a:xfrm>
            <a:off x="2886805" y="1115735"/>
            <a:ext cx="6096000" cy="923330"/>
          </a:xfrm>
          <a:prstGeom prst="rect">
            <a:avLst/>
          </a:prstGeom>
        </p:spPr>
        <p:txBody>
          <a:bodyPr>
            <a:spAutoFit/>
          </a:bodyPr>
          <a:lstStyle/>
          <a:p>
            <a:pPr algn="ctr"/>
            <a:r>
              <a:rPr lang="en-US" b="0" i="0" dirty="0">
                <a:solidFill>
                  <a:schemeClr val="bg1"/>
                </a:solidFill>
                <a:effectLst/>
              </a:rPr>
              <a:t>Daniel, Shadrach, Meshach, and Abednego refused to drink or eat (</a:t>
            </a:r>
            <a:r>
              <a:rPr lang="en-US" dirty="0">
                <a:solidFill>
                  <a:schemeClr val="bg1"/>
                </a:solidFill>
              </a:rPr>
              <a:t>daily provision of the king’s meat, and of the wine) </a:t>
            </a:r>
            <a:r>
              <a:rPr lang="en-US" b="0" i="0" dirty="0">
                <a:solidFill>
                  <a:schemeClr val="bg1"/>
                </a:solidFill>
                <a:effectLst/>
              </a:rPr>
              <a:t>of the rich rations furnished to them on orders of the king.</a:t>
            </a:r>
            <a:endParaRPr lang="en-US" dirty="0">
              <a:solidFill>
                <a:schemeClr val="bg1"/>
              </a:solidFill>
            </a:endParaRPr>
          </a:p>
        </p:txBody>
      </p:sp>
      <p:pic>
        <p:nvPicPr>
          <p:cNvPr id="2050" name="Picture 2" descr="A painting by Del Parson showing Daniel and his friends refusing the meat and wine being offered to th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69" y="1756372"/>
            <a:ext cx="2922625" cy="4325873"/>
          </a:xfrm>
          <a:prstGeom prst="rect">
            <a:avLst/>
          </a:prstGeom>
          <a:noFill/>
          <a:extLst>
            <a:ext uri="{909E8E84-426E-40DD-AFC4-6F175D3DCCD1}">
              <a14:hiddenFill xmlns:a14="http://schemas.microsoft.com/office/drawing/2010/main">
                <a:solidFill>
                  <a:srgbClr val="FFFFFF"/>
                </a:solidFill>
              </a14:hiddenFill>
            </a:ext>
          </a:extLst>
        </p:spPr>
      </p:pic>
      <p:sp>
        <p:nvSpPr>
          <p:cNvPr id="200" name="Rectangle 199"/>
          <p:cNvSpPr/>
          <p:nvPr/>
        </p:nvSpPr>
        <p:spPr>
          <a:xfrm>
            <a:off x="3389386" y="2129377"/>
            <a:ext cx="5251266" cy="4524315"/>
          </a:xfrm>
          <a:prstGeom prst="rect">
            <a:avLst/>
          </a:prstGeom>
        </p:spPr>
        <p:txBody>
          <a:bodyPr wrap="square">
            <a:spAutoFit/>
          </a:bodyPr>
          <a:lstStyle/>
          <a:p>
            <a:r>
              <a:rPr lang="en-US" dirty="0">
                <a:solidFill>
                  <a:schemeClr val="bg1"/>
                </a:solidFill>
              </a:rPr>
              <a:t>1. Some of the foods used by the Babylonians were likely among the items forbidden for consumption in the Mosaic law. </a:t>
            </a:r>
            <a:r>
              <a:rPr lang="en-US" dirty="0">
                <a:solidFill>
                  <a:srgbClr val="FFFF00"/>
                </a:solidFill>
              </a:rPr>
              <a:t>(Leviticus 11; Deuteronomy 14)</a:t>
            </a:r>
            <a:endParaRPr lang="en-US" dirty="0">
              <a:solidFill>
                <a:schemeClr val="bg1"/>
              </a:solidFill>
            </a:endParaRPr>
          </a:p>
          <a:p>
            <a:pPr marL="342900" indent="-342900">
              <a:buAutoNum type="arabicParenBoth"/>
            </a:pPr>
            <a:endParaRPr lang="en-US" dirty="0">
              <a:solidFill>
                <a:schemeClr val="bg1"/>
              </a:solidFill>
            </a:endParaRPr>
          </a:p>
          <a:p>
            <a:r>
              <a:rPr lang="en-US" dirty="0">
                <a:solidFill>
                  <a:schemeClr val="bg1"/>
                </a:solidFill>
              </a:rPr>
              <a:t>2. Babylonians, like other heathens, ate beasts that had not been properly drained of blood </a:t>
            </a:r>
            <a:r>
              <a:rPr lang="en-US" dirty="0">
                <a:solidFill>
                  <a:srgbClr val="FFFF00"/>
                </a:solidFill>
              </a:rPr>
              <a:t>(Leviticus 3:17) </a:t>
            </a:r>
            <a:r>
              <a:rPr lang="en-US" dirty="0">
                <a:solidFill>
                  <a:schemeClr val="bg1"/>
                </a:solidFill>
              </a:rPr>
              <a:t>and thereby violated the Mosaic law. </a:t>
            </a:r>
          </a:p>
          <a:p>
            <a:endParaRPr lang="en-US" dirty="0">
              <a:solidFill>
                <a:schemeClr val="bg1"/>
              </a:solidFill>
            </a:endParaRPr>
          </a:p>
          <a:p>
            <a:r>
              <a:rPr lang="en-US" dirty="0">
                <a:solidFill>
                  <a:schemeClr val="bg1"/>
                </a:solidFill>
              </a:rPr>
              <a:t>3. The heathens consecrated the food of their feasts by offering up part of the food and drink as sacrifices to their gods. Consuming such food would be participating in the worship of false gods. Moreover, food was viewed as contaminated and unclean according to Jewish law when it was prepared by anyone considered unclean, such as the heathens. </a:t>
            </a:r>
            <a:r>
              <a:rPr lang="en-US" dirty="0">
                <a:solidFill>
                  <a:srgbClr val="FFFF00"/>
                </a:solidFill>
              </a:rPr>
              <a:t>(Leviticus 7:19–21) </a:t>
            </a:r>
          </a:p>
        </p:txBody>
      </p:sp>
      <p:sp>
        <p:nvSpPr>
          <p:cNvPr id="201" name="Rectangle 200"/>
          <p:cNvSpPr/>
          <p:nvPr/>
        </p:nvSpPr>
        <p:spPr>
          <a:xfrm>
            <a:off x="11817" y="6469026"/>
            <a:ext cx="6096000" cy="369332"/>
          </a:xfrm>
          <a:prstGeom prst="rect">
            <a:avLst/>
          </a:prstGeom>
        </p:spPr>
        <p:txBody>
          <a:bodyPr>
            <a:spAutoFit/>
          </a:bodyPr>
          <a:lstStyle/>
          <a:p>
            <a:r>
              <a:rPr lang="en-US" b="0" i="0" dirty="0">
                <a:solidFill>
                  <a:schemeClr val="bg1"/>
                </a:solidFill>
                <a:effectLst/>
                <a:latin typeface="Calibri" panose="020F0502020204030204" pitchFamily="34" charset="0"/>
              </a:rPr>
              <a:t>Daniel 1:5</a:t>
            </a:r>
            <a:endParaRPr lang="en-US" dirty="0">
              <a:solidFill>
                <a:schemeClr val="bg1"/>
              </a:solidFill>
            </a:endParaRPr>
          </a:p>
        </p:txBody>
      </p:sp>
      <p:sp>
        <p:nvSpPr>
          <p:cNvPr id="202" name="Rectangle 201"/>
          <p:cNvSpPr/>
          <p:nvPr/>
        </p:nvSpPr>
        <p:spPr>
          <a:xfrm>
            <a:off x="3777689" y="654953"/>
            <a:ext cx="6096000" cy="369332"/>
          </a:xfrm>
          <a:prstGeom prst="rect">
            <a:avLst/>
          </a:prstGeom>
        </p:spPr>
        <p:txBody>
          <a:bodyPr>
            <a:spAutoFit/>
          </a:bodyPr>
          <a:lstStyle/>
          <a:p>
            <a:r>
              <a:rPr lang="en-US" b="0" i="0" dirty="0">
                <a:solidFill>
                  <a:srgbClr val="FFFF00"/>
                </a:solidFill>
                <a:effectLst/>
              </a:rPr>
              <a:t>Meat = food that graced the king’s table</a:t>
            </a:r>
            <a:endParaRPr lang="en-US" dirty="0">
              <a:solidFill>
                <a:srgbClr val="FFFF00"/>
              </a:solidFill>
            </a:endParaRPr>
          </a:p>
        </p:txBody>
      </p:sp>
      <p:sp>
        <p:nvSpPr>
          <p:cNvPr id="203" name="Rectangle 202"/>
          <p:cNvSpPr/>
          <p:nvPr/>
        </p:nvSpPr>
        <p:spPr>
          <a:xfrm>
            <a:off x="6015019" y="6455345"/>
            <a:ext cx="6096000" cy="369332"/>
          </a:xfrm>
          <a:prstGeom prst="rect">
            <a:avLst/>
          </a:prstGeom>
        </p:spPr>
        <p:txBody>
          <a:bodyPr>
            <a:spAutoFit/>
          </a:bodyPr>
          <a:lstStyle/>
          <a:p>
            <a:pPr algn="r"/>
            <a:r>
              <a:rPr lang="en-US" b="0" i="0" dirty="0">
                <a:solidFill>
                  <a:schemeClr val="bg1"/>
                </a:solidFill>
                <a:effectLst/>
                <a:latin typeface="Calibri" panose="020F0502020204030204" pitchFamily="34" charset="0"/>
              </a:rPr>
              <a:t>(6)</a:t>
            </a:r>
            <a:endParaRPr lang="en-US" dirty="0">
              <a:solidFill>
                <a:schemeClr val="bg1"/>
              </a:solidFill>
            </a:endParaRPr>
          </a:p>
        </p:txBody>
      </p:sp>
      <p:pic>
        <p:nvPicPr>
          <p:cNvPr id="2052" name="Picture 4" descr="https://s-media-cache-ak0.pinimg.com/736x/7f/f7/c7/7ff7c757d87614b1b625da31fd88e693.jpg"/>
          <p:cNvPicPr>
            <a:picLocks noChangeAspect="1" noChangeArrowheads="1"/>
          </p:cNvPicPr>
          <p:nvPr/>
        </p:nvPicPr>
        <p:blipFill rotWithShape="1">
          <a:blip r:embed="rId4">
            <a:extLst>
              <a:ext uri="{28A0092B-C50C-407E-A947-70E740481C1C}">
                <a14:useLocalDpi xmlns:a14="http://schemas.microsoft.com/office/drawing/2010/main" val="0"/>
              </a:ext>
            </a:extLst>
          </a:blip>
          <a:srcRect t="61307" r="1201"/>
          <a:stretch/>
        </p:blipFill>
        <p:spPr bwMode="auto">
          <a:xfrm>
            <a:off x="8821844" y="2607545"/>
            <a:ext cx="3104069" cy="1783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25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0">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par>
                                <p:cTn id="18" presetID="10" presetClass="exit" presetSubtype="0" fill="hold" grpId="1" nodeType="with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0">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2501</Words>
  <Application>Microsoft Office PowerPoint</Application>
  <PresentationFormat>Widescreen</PresentationFormat>
  <Paragraphs>161</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vt:lpstr>
      <vt:lpstr>Abadi</vt:lpstr>
      <vt:lpstr>Arial</vt:lpstr>
      <vt:lpstr>Candara</vt:lpstr>
      <vt:lpstr>Bradley Hand ITC</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26</cp:revision>
  <dcterms:created xsi:type="dcterms:W3CDTF">2016-04-18T13:54:27Z</dcterms:created>
  <dcterms:modified xsi:type="dcterms:W3CDTF">2020-11-17T00:12:37Z</dcterms:modified>
</cp:coreProperties>
</file>