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61" r:id="rId4"/>
    <p:sldId id="262" r:id="rId5"/>
    <p:sldId id="264" r:id="rId6"/>
    <p:sldId id="263" r:id="rId7"/>
    <p:sldId id="258" r:id="rId8"/>
    <p:sldId id="257" r:id="rId9"/>
    <p:sldId id="260" r:id="rId10"/>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Colonna MT" panose="04020805060202030203" pitchFamily="82" charset="0"/>
      <p:regular r:id="rId17"/>
    </p:embeddedFont>
    <p:embeddedFont>
      <p:font typeface="Comic Sans MS" panose="030F0702030302020204" pitchFamily="66" charset="0"/>
      <p:regular r:id="rId18"/>
      <p:bold r:id="rId19"/>
      <p:italic r:id="rId20"/>
      <p:boldItalic r:id="rId21"/>
    </p:embeddedFont>
    <p:embeddedFont>
      <p:font typeface="Palatino" pitchFamily="2"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4" autoAdjust="0"/>
    <p:restoredTop sz="94660"/>
  </p:normalViewPr>
  <p:slideViewPr>
    <p:cSldViewPr snapToGrid="0">
      <p:cViewPr varScale="1">
        <p:scale>
          <a:sx n="59" d="100"/>
          <a:sy n="59" d="100"/>
        </p:scale>
        <p:origin x="60"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AC58E48-3C22-42CB-A32D-8D1B10FD5465}"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10B75-EB85-41CB-AF44-BDC202EF1496}" type="slidenum">
              <a:rPr lang="en-US" smtClean="0"/>
              <a:t>‹#›</a:t>
            </a:fld>
            <a:endParaRPr lang="en-US"/>
          </a:p>
        </p:txBody>
      </p:sp>
    </p:spTree>
    <p:extLst>
      <p:ext uri="{BB962C8B-B14F-4D97-AF65-F5344CB8AC3E}">
        <p14:creationId xmlns:p14="http://schemas.microsoft.com/office/powerpoint/2010/main" val="246143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C58E48-3C22-42CB-A32D-8D1B10FD5465}"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10B75-EB85-41CB-AF44-BDC202EF1496}" type="slidenum">
              <a:rPr lang="en-US" smtClean="0"/>
              <a:t>‹#›</a:t>
            </a:fld>
            <a:endParaRPr lang="en-US"/>
          </a:p>
        </p:txBody>
      </p:sp>
    </p:spTree>
    <p:extLst>
      <p:ext uri="{BB962C8B-B14F-4D97-AF65-F5344CB8AC3E}">
        <p14:creationId xmlns:p14="http://schemas.microsoft.com/office/powerpoint/2010/main" val="1782278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C58E48-3C22-42CB-A32D-8D1B10FD5465}"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10B75-EB85-41CB-AF44-BDC202EF1496}" type="slidenum">
              <a:rPr lang="en-US" smtClean="0"/>
              <a:t>‹#›</a:t>
            </a:fld>
            <a:endParaRPr lang="en-US"/>
          </a:p>
        </p:txBody>
      </p:sp>
    </p:spTree>
    <p:extLst>
      <p:ext uri="{BB962C8B-B14F-4D97-AF65-F5344CB8AC3E}">
        <p14:creationId xmlns:p14="http://schemas.microsoft.com/office/powerpoint/2010/main" val="121126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C58E48-3C22-42CB-A32D-8D1B10FD5465}"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10B75-EB85-41CB-AF44-BDC202EF1496}" type="slidenum">
              <a:rPr lang="en-US" smtClean="0"/>
              <a:t>‹#›</a:t>
            </a:fld>
            <a:endParaRPr lang="en-US"/>
          </a:p>
        </p:txBody>
      </p:sp>
    </p:spTree>
    <p:extLst>
      <p:ext uri="{BB962C8B-B14F-4D97-AF65-F5344CB8AC3E}">
        <p14:creationId xmlns:p14="http://schemas.microsoft.com/office/powerpoint/2010/main" val="3089431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C58E48-3C22-42CB-A32D-8D1B10FD5465}"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10B75-EB85-41CB-AF44-BDC202EF1496}" type="slidenum">
              <a:rPr lang="en-US" smtClean="0"/>
              <a:t>‹#›</a:t>
            </a:fld>
            <a:endParaRPr lang="en-US"/>
          </a:p>
        </p:txBody>
      </p:sp>
    </p:spTree>
    <p:extLst>
      <p:ext uri="{BB962C8B-B14F-4D97-AF65-F5344CB8AC3E}">
        <p14:creationId xmlns:p14="http://schemas.microsoft.com/office/powerpoint/2010/main" val="2507944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C58E48-3C22-42CB-A32D-8D1B10FD5465}"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610B75-EB85-41CB-AF44-BDC202EF1496}" type="slidenum">
              <a:rPr lang="en-US" smtClean="0"/>
              <a:t>‹#›</a:t>
            </a:fld>
            <a:endParaRPr lang="en-US"/>
          </a:p>
        </p:txBody>
      </p:sp>
    </p:spTree>
    <p:extLst>
      <p:ext uri="{BB962C8B-B14F-4D97-AF65-F5344CB8AC3E}">
        <p14:creationId xmlns:p14="http://schemas.microsoft.com/office/powerpoint/2010/main" val="89584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C58E48-3C22-42CB-A32D-8D1B10FD5465}" type="datetimeFigureOut">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610B75-EB85-41CB-AF44-BDC202EF1496}" type="slidenum">
              <a:rPr lang="en-US" smtClean="0"/>
              <a:t>‹#›</a:t>
            </a:fld>
            <a:endParaRPr lang="en-US"/>
          </a:p>
        </p:txBody>
      </p:sp>
    </p:spTree>
    <p:extLst>
      <p:ext uri="{BB962C8B-B14F-4D97-AF65-F5344CB8AC3E}">
        <p14:creationId xmlns:p14="http://schemas.microsoft.com/office/powerpoint/2010/main" val="1237360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C58E48-3C22-42CB-A32D-8D1B10FD5465}"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610B75-EB85-41CB-AF44-BDC202EF1496}" type="slidenum">
              <a:rPr lang="en-US" smtClean="0"/>
              <a:t>‹#›</a:t>
            </a:fld>
            <a:endParaRPr lang="en-US"/>
          </a:p>
        </p:txBody>
      </p:sp>
    </p:spTree>
    <p:extLst>
      <p:ext uri="{BB962C8B-B14F-4D97-AF65-F5344CB8AC3E}">
        <p14:creationId xmlns:p14="http://schemas.microsoft.com/office/powerpoint/2010/main" val="3462193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C58E48-3C22-42CB-A32D-8D1B10FD5465}" type="datetimeFigureOut">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610B75-EB85-41CB-AF44-BDC202EF1496}" type="slidenum">
              <a:rPr lang="en-US" smtClean="0"/>
              <a:t>‹#›</a:t>
            </a:fld>
            <a:endParaRPr lang="en-US"/>
          </a:p>
        </p:txBody>
      </p:sp>
    </p:spTree>
    <p:extLst>
      <p:ext uri="{BB962C8B-B14F-4D97-AF65-F5344CB8AC3E}">
        <p14:creationId xmlns:p14="http://schemas.microsoft.com/office/powerpoint/2010/main" val="675105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C58E48-3C22-42CB-A32D-8D1B10FD5465}"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610B75-EB85-41CB-AF44-BDC202EF1496}" type="slidenum">
              <a:rPr lang="en-US" smtClean="0"/>
              <a:t>‹#›</a:t>
            </a:fld>
            <a:endParaRPr lang="en-US"/>
          </a:p>
        </p:txBody>
      </p:sp>
    </p:spTree>
    <p:extLst>
      <p:ext uri="{BB962C8B-B14F-4D97-AF65-F5344CB8AC3E}">
        <p14:creationId xmlns:p14="http://schemas.microsoft.com/office/powerpoint/2010/main" val="1236471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C58E48-3C22-42CB-A32D-8D1B10FD5465}"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610B75-EB85-41CB-AF44-BDC202EF1496}" type="slidenum">
              <a:rPr lang="en-US" smtClean="0"/>
              <a:t>‹#›</a:t>
            </a:fld>
            <a:endParaRPr lang="en-US"/>
          </a:p>
        </p:txBody>
      </p:sp>
    </p:spTree>
    <p:extLst>
      <p:ext uri="{BB962C8B-B14F-4D97-AF65-F5344CB8AC3E}">
        <p14:creationId xmlns:p14="http://schemas.microsoft.com/office/powerpoint/2010/main" val="4189872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C58E48-3C22-42CB-A32D-8D1B10FD5465}" type="datetimeFigureOut">
              <a:rPr lang="en-US" smtClean="0"/>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610B75-EB85-41CB-AF44-BDC202EF1496}" type="slidenum">
              <a:rPr lang="en-US" smtClean="0"/>
              <a:t>‹#›</a:t>
            </a:fld>
            <a:endParaRPr lang="en-US"/>
          </a:p>
        </p:txBody>
      </p:sp>
    </p:spTree>
    <p:extLst>
      <p:ext uri="{BB962C8B-B14F-4D97-AF65-F5344CB8AC3E}">
        <p14:creationId xmlns:p14="http://schemas.microsoft.com/office/powerpoint/2010/main" val="1259442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 name="Picture 221">
            <a:extLst>
              <a:ext uri="{FF2B5EF4-FFF2-40B4-BE49-F238E27FC236}">
                <a16:creationId xmlns:a16="http://schemas.microsoft.com/office/drawing/2014/main" id="{BE26DB55-AD5E-4157-8E0F-3754BF5B8C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2951430" cy="369332"/>
          </a:xfrm>
          <a:prstGeom prst="rect">
            <a:avLst/>
          </a:prstGeom>
          <a:noFill/>
        </p:spPr>
        <p:txBody>
          <a:bodyPr wrap="square" rtlCol="0">
            <a:spAutoFit/>
          </a:bodyPr>
          <a:lstStyle/>
          <a:p>
            <a:r>
              <a:rPr lang="en-US">
                <a:solidFill>
                  <a:schemeClr val="bg1"/>
                </a:solidFill>
              </a:rPr>
              <a:t>Lesson 146 Part 2</a:t>
            </a:r>
            <a:endParaRPr lang="en-US" dirty="0">
              <a:solidFill>
                <a:schemeClr val="bg1"/>
              </a:solidFill>
            </a:endParaRPr>
          </a:p>
        </p:txBody>
      </p:sp>
      <p:sp>
        <p:nvSpPr>
          <p:cNvPr id="7" name="TextBox 6"/>
          <p:cNvSpPr txBox="1"/>
          <p:nvPr/>
        </p:nvSpPr>
        <p:spPr>
          <a:xfrm>
            <a:off x="107133" y="596020"/>
            <a:ext cx="12006404" cy="1754326"/>
          </a:xfrm>
          <a:prstGeom prst="rect">
            <a:avLst/>
          </a:prstGeom>
          <a:noFill/>
        </p:spPr>
        <p:txBody>
          <a:bodyPr wrap="square" rtlCol="0">
            <a:spAutoFit/>
          </a:bodyPr>
          <a:lstStyle/>
          <a:p>
            <a:pPr algn="ctr"/>
            <a:r>
              <a:rPr lang="en-US" sz="5400" dirty="0">
                <a:solidFill>
                  <a:schemeClr val="bg1"/>
                </a:solidFill>
              </a:rPr>
              <a:t>The Dream of Nebuchadnezzar</a:t>
            </a:r>
          </a:p>
          <a:p>
            <a:pPr algn="ctr"/>
            <a:r>
              <a:rPr lang="en-US" sz="5400" dirty="0">
                <a:solidFill>
                  <a:schemeClr val="bg1"/>
                </a:solidFill>
              </a:rPr>
              <a:t>Daniel 2</a:t>
            </a:r>
          </a:p>
        </p:txBody>
      </p:sp>
      <p:grpSp>
        <p:nvGrpSpPr>
          <p:cNvPr id="8" name="Group 7"/>
          <p:cNvGrpSpPr/>
          <p:nvPr/>
        </p:nvGrpSpPr>
        <p:grpSpPr>
          <a:xfrm>
            <a:off x="452628" y="1647624"/>
            <a:ext cx="2311358" cy="4684456"/>
            <a:chOff x="3712629" y="1371600"/>
            <a:chExt cx="2311358" cy="4684456"/>
          </a:xfrm>
        </p:grpSpPr>
        <p:sp>
          <p:nvSpPr>
            <p:cNvPr id="9" name="Cloud 8"/>
            <p:cNvSpPr/>
            <p:nvPr/>
          </p:nvSpPr>
          <p:spPr>
            <a:xfrm rot="17260406">
              <a:off x="3825689" y="1792207"/>
              <a:ext cx="1604208" cy="1178385"/>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298980">
              <a:off x="4926664" y="5459047"/>
              <a:ext cx="369088" cy="55993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191397">
              <a:off x="4355671" y="5496126"/>
              <a:ext cx="369088" cy="55993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a:off x="4145995" y="3240165"/>
              <a:ext cx="1447800" cy="2519730"/>
            </a:xfrm>
            <a:prstGeom prst="trapezoid">
              <a:avLst/>
            </a:prstGeom>
            <a:solidFill>
              <a:srgbClr val="9E4B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712629" y="4210648"/>
              <a:ext cx="3810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9268108">
              <a:off x="5642987" y="4111224"/>
              <a:ext cx="3810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66"/>
            <p:cNvGrpSpPr/>
            <p:nvPr/>
          </p:nvGrpSpPr>
          <p:grpSpPr>
            <a:xfrm rot="2243516">
              <a:off x="3864923" y="2907104"/>
              <a:ext cx="847978" cy="1715610"/>
              <a:chOff x="1915520" y="3755765"/>
              <a:chExt cx="647469" cy="1609248"/>
            </a:xfrm>
          </p:grpSpPr>
          <p:sp>
            <p:nvSpPr>
              <p:cNvPr id="43" name="Trapezoid 42"/>
              <p:cNvSpPr/>
              <p:nvPr/>
            </p:nvSpPr>
            <p:spPr>
              <a:xfrm rot="20665051">
                <a:off x="1953389" y="3786671"/>
                <a:ext cx="609600" cy="1578342"/>
              </a:xfrm>
              <a:prstGeom prst="trapezoid">
                <a:avLst>
                  <a:gd name="adj" fmla="val 3751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rot="20718797">
                <a:off x="1915520" y="3755765"/>
                <a:ext cx="609002" cy="1340573"/>
              </a:xfrm>
              <a:prstGeom prst="trapezoid">
                <a:avLst>
                  <a:gd name="adj" fmla="val 28986"/>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67"/>
            <p:cNvGrpSpPr/>
            <p:nvPr/>
          </p:nvGrpSpPr>
          <p:grpSpPr>
            <a:xfrm rot="21030224">
              <a:off x="5127555" y="2869402"/>
              <a:ext cx="643323" cy="1609596"/>
              <a:chOff x="1919666" y="3755417"/>
              <a:chExt cx="643323" cy="1609596"/>
            </a:xfrm>
          </p:grpSpPr>
          <p:sp>
            <p:nvSpPr>
              <p:cNvPr id="41" name="Trapezoid 40"/>
              <p:cNvSpPr/>
              <p:nvPr/>
            </p:nvSpPr>
            <p:spPr>
              <a:xfrm rot="20665051">
                <a:off x="1953389" y="3786671"/>
                <a:ext cx="609600" cy="1578342"/>
              </a:xfrm>
              <a:prstGeom prst="trapezoid">
                <a:avLst>
                  <a:gd name="adj" fmla="val 3751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rot="20718797">
                <a:off x="1919666" y="3755417"/>
                <a:ext cx="609002" cy="1361803"/>
              </a:xfrm>
              <a:prstGeom prst="trapezoid">
                <a:avLst>
                  <a:gd name="adj" fmla="val 28986"/>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rapezoid 16"/>
            <p:cNvSpPr/>
            <p:nvPr/>
          </p:nvSpPr>
          <p:spPr>
            <a:xfrm>
              <a:off x="4072994" y="2930656"/>
              <a:ext cx="1555129" cy="2168547"/>
            </a:xfrm>
            <a:prstGeom prst="trapezoid">
              <a:avLst>
                <a:gd name="adj" fmla="val 39225"/>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rot="10800000">
              <a:off x="4650476" y="2887363"/>
              <a:ext cx="381000" cy="6858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rot="15924034">
              <a:off x="4364317" y="1882745"/>
              <a:ext cx="1722947" cy="76755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316972" y="1524000"/>
              <a:ext cx="990600" cy="1676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a:off x="4164572" y="1371600"/>
              <a:ext cx="1295400" cy="6096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20003796">
              <a:off x="4254239" y="1605696"/>
              <a:ext cx="762000" cy="240296"/>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2856679">
              <a:off x="4946037" y="1646071"/>
              <a:ext cx="572720" cy="215302"/>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4164572" y="1600200"/>
              <a:ext cx="1295400" cy="228600"/>
            </a:xfrm>
            <a:prstGeom prst="roundRect">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81"/>
            <p:cNvGrpSpPr/>
            <p:nvPr/>
          </p:nvGrpSpPr>
          <p:grpSpPr>
            <a:xfrm>
              <a:off x="4155607" y="1640542"/>
              <a:ext cx="1308847" cy="156882"/>
              <a:chOff x="5576342" y="299803"/>
              <a:chExt cx="3728801" cy="1069299"/>
            </a:xfrm>
          </p:grpSpPr>
          <p:grpSp>
            <p:nvGrpSpPr>
              <p:cNvPr id="26" name="Group 14"/>
              <p:cNvGrpSpPr/>
              <p:nvPr/>
            </p:nvGrpSpPr>
            <p:grpSpPr>
              <a:xfrm>
                <a:off x="5576342" y="299803"/>
                <a:ext cx="1304143" cy="1064302"/>
                <a:chOff x="5861535" y="315726"/>
                <a:chExt cx="1078476" cy="998095"/>
              </a:xfrm>
            </p:grpSpPr>
            <p:sp>
              <p:nvSpPr>
                <p:cNvPr id="37" name="Hexagon 10"/>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hevron 11"/>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Chevron 12"/>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Oval 13"/>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15"/>
              <p:cNvGrpSpPr/>
              <p:nvPr/>
            </p:nvGrpSpPr>
            <p:grpSpPr>
              <a:xfrm>
                <a:off x="6781800" y="304800"/>
                <a:ext cx="1304143" cy="1064302"/>
                <a:chOff x="5861535" y="315726"/>
                <a:chExt cx="1078476" cy="998095"/>
              </a:xfrm>
            </p:grpSpPr>
            <p:sp>
              <p:nvSpPr>
                <p:cNvPr id="33" name="Hexagon 32"/>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hevron 33"/>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Chevron 34"/>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Oval 35"/>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0"/>
              <p:cNvGrpSpPr/>
              <p:nvPr/>
            </p:nvGrpSpPr>
            <p:grpSpPr>
              <a:xfrm>
                <a:off x="8001000" y="304800"/>
                <a:ext cx="1304143" cy="1064302"/>
                <a:chOff x="5861535" y="315726"/>
                <a:chExt cx="1078476" cy="998095"/>
              </a:xfrm>
            </p:grpSpPr>
            <p:sp>
              <p:nvSpPr>
                <p:cNvPr id="29" name="Hexagon 28"/>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hevron 29"/>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hevron 30"/>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Oval 31"/>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5" name="Group 44"/>
          <p:cNvGrpSpPr/>
          <p:nvPr/>
        </p:nvGrpSpPr>
        <p:grpSpPr>
          <a:xfrm>
            <a:off x="8634306" y="1647624"/>
            <a:ext cx="2133600" cy="4525866"/>
            <a:chOff x="838200" y="630429"/>
            <a:chExt cx="2133600" cy="4525866"/>
          </a:xfrm>
        </p:grpSpPr>
        <p:sp>
          <p:nvSpPr>
            <p:cNvPr id="46" name="Oval 45"/>
            <p:cNvSpPr/>
            <p:nvPr/>
          </p:nvSpPr>
          <p:spPr>
            <a:xfrm>
              <a:off x="1116757" y="2799240"/>
              <a:ext cx="342153" cy="1661816"/>
            </a:xfrm>
            <a:prstGeom prst="ellipse">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270966" y="2831799"/>
              <a:ext cx="342153" cy="1661816"/>
            </a:xfrm>
            <a:prstGeom prst="ellipse">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19336703">
              <a:off x="1842735" y="4649075"/>
              <a:ext cx="367862" cy="507220"/>
            </a:xfrm>
            <a:prstGeom prst="ellipse">
              <a:avLst/>
            </a:prstGeom>
            <a:solidFill>
              <a:srgbClr val="A27B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2192056">
              <a:off x="1407605" y="4621553"/>
              <a:ext cx="367862" cy="505234"/>
            </a:xfrm>
            <a:prstGeom prst="ellipse">
              <a:avLst/>
            </a:prstGeom>
            <a:solidFill>
              <a:srgbClr val="A27B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a:off x="1353207" y="2548320"/>
              <a:ext cx="1177159" cy="2292208"/>
            </a:xfrm>
            <a:prstGeom prst="trapezoid">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603938" y="3155081"/>
              <a:ext cx="367862" cy="4045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838200" y="3087663"/>
              <a:ext cx="367862" cy="4045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19984891">
              <a:off x="2236618" y="2187469"/>
              <a:ext cx="515007" cy="1231568"/>
            </a:xfrm>
            <a:prstGeom prst="trapezoid">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2090544">
              <a:off x="1099794" y="2232290"/>
              <a:ext cx="515007" cy="1166870"/>
            </a:xfrm>
            <a:prstGeom prst="trapezoid">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a:off x="1353207" y="2278649"/>
              <a:ext cx="1177159" cy="2292208"/>
            </a:xfrm>
            <a:prstGeom prst="trapezoi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loud 55"/>
            <p:cNvSpPr/>
            <p:nvPr/>
          </p:nvSpPr>
          <p:spPr>
            <a:xfrm rot="16854792">
              <a:off x="721271" y="1487889"/>
              <a:ext cx="1482516" cy="624458"/>
            </a:xfrm>
            <a:prstGeom prst="cloud">
              <a:avLst/>
            </a:prstGeom>
            <a:solidFill>
              <a:srgbClr val="7F520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loud 56"/>
            <p:cNvSpPr/>
            <p:nvPr/>
          </p:nvSpPr>
          <p:spPr>
            <a:xfrm rot="15902291">
              <a:off x="1810033" y="1505630"/>
              <a:ext cx="1461447" cy="624458"/>
            </a:xfrm>
            <a:prstGeom prst="cloud">
              <a:avLst/>
            </a:prstGeom>
            <a:solidFill>
              <a:srgbClr val="7F520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p:cNvSpPr/>
            <p:nvPr/>
          </p:nvSpPr>
          <p:spPr>
            <a:xfrm rot="10800000">
              <a:off x="1721069" y="2346066"/>
              <a:ext cx="441434" cy="269672"/>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rot="657615">
              <a:off x="1170342" y="2306985"/>
              <a:ext cx="588579" cy="2514761"/>
            </a:xfrm>
            <a:prstGeom prst="trapezoid">
              <a:avLst>
                <a:gd name="adj" fmla="val 30882"/>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rot="21232594">
              <a:off x="2014814" y="2300145"/>
              <a:ext cx="588579" cy="2547592"/>
            </a:xfrm>
            <a:prstGeom prst="trapezoid">
              <a:avLst>
                <a:gd name="adj" fmla="val 30882"/>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426779" y="1267380"/>
              <a:ext cx="1030014" cy="11461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25"/>
            <p:cNvGrpSpPr/>
            <p:nvPr/>
          </p:nvGrpSpPr>
          <p:grpSpPr>
            <a:xfrm rot="21175658">
              <a:off x="2171104" y="4544211"/>
              <a:ext cx="486438" cy="269672"/>
              <a:chOff x="5638800" y="4267200"/>
              <a:chExt cx="2590800" cy="838200"/>
            </a:xfrm>
          </p:grpSpPr>
          <p:sp>
            <p:nvSpPr>
              <p:cNvPr id="148" name="Left-Right-Up Arrow 21"/>
              <p:cNvSpPr/>
              <p:nvPr/>
            </p:nvSpPr>
            <p:spPr>
              <a:xfrm>
                <a:off x="5638800" y="42672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Left-Right-Up Arrow 22"/>
              <p:cNvSpPr/>
              <p:nvPr/>
            </p:nvSpPr>
            <p:spPr>
              <a:xfrm rot="10800000">
                <a:off x="6172200" y="44196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Left-Right-Up Arrow 23"/>
              <p:cNvSpPr/>
              <p:nvPr/>
            </p:nvSpPr>
            <p:spPr>
              <a:xfrm>
                <a:off x="6705600" y="42672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Left-Right-Up Arrow 24"/>
              <p:cNvSpPr/>
              <p:nvPr/>
            </p:nvSpPr>
            <p:spPr>
              <a:xfrm rot="10800000">
                <a:off x="7239000" y="44196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26"/>
            <p:cNvGrpSpPr/>
            <p:nvPr/>
          </p:nvGrpSpPr>
          <p:grpSpPr>
            <a:xfrm rot="718744">
              <a:off x="974193" y="4509440"/>
              <a:ext cx="525471" cy="269672"/>
              <a:chOff x="5638800" y="4267200"/>
              <a:chExt cx="2590800" cy="838200"/>
            </a:xfrm>
          </p:grpSpPr>
          <p:sp>
            <p:nvSpPr>
              <p:cNvPr id="144" name="Left-Right-Up Arrow 27"/>
              <p:cNvSpPr/>
              <p:nvPr/>
            </p:nvSpPr>
            <p:spPr>
              <a:xfrm>
                <a:off x="5638800" y="42672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Left-Right-Up Arrow 28"/>
              <p:cNvSpPr/>
              <p:nvPr/>
            </p:nvSpPr>
            <p:spPr>
              <a:xfrm rot="10800000">
                <a:off x="6172200" y="44196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Left-Right-Up Arrow 145"/>
              <p:cNvSpPr/>
              <p:nvPr/>
            </p:nvSpPr>
            <p:spPr>
              <a:xfrm>
                <a:off x="6705600" y="42672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Left-Right-Up Arrow 146"/>
              <p:cNvSpPr/>
              <p:nvPr/>
            </p:nvSpPr>
            <p:spPr>
              <a:xfrm rot="10800000">
                <a:off x="7239000" y="44196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Cloud 63"/>
            <p:cNvSpPr/>
            <p:nvPr/>
          </p:nvSpPr>
          <p:spPr>
            <a:xfrm>
              <a:off x="1239815" y="914400"/>
              <a:ext cx="1324303" cy="682374"/>
            </a:xfrm>
            <a:prstGeom prst="cloud">
              <a:avLst/>
            </a:prstGeom>
            <a:solidFill>
              <a:srgbClr val="7F520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42"/>
            <p:cNvGrpSpPr/>
            <p:nvPr/>
          </p:nvGrpSpPr>
          <p:grpSpPr>
            <a:xfrm rot="2071358">
              <a:off x="1431647" y="2435890"/>
              <a:ext cx="356576" cy="124330"/>
              <a:chOff x="6286413" y="968958"/>
              <a:chExt cx="2408834" cy="2185901"/>
            </a:xfrm>
            <a:solidFill>
              <a:srgbClr val="FFC000"/>
            </a:solidFill>
          </p:grpSpPr>
          <p:grpSp>
            <p:nvGrpSpPr>
              <p:cNvPr id="136" name="Group 37"/>
              <p:cNvGrpSpPr/>
              <p:nvPr/>
            </p:nvGrpSpPr>
            <p:grpSpPr>
              <a:xfrm>
                <a:off x="6286413" y="968958"/>
                <a:ext cx="1151447" cy="2164259"/>
                <a:chOff x="6286413" y="968958"/>
                <a:chExt cx="1151447" cy="2164259"/>
              </a:xfrm>
              <a:grpFill/>
            </p:grpSpPr>
            <p:sp>
              <p:nvSpPr>
                <p:cNvPr id="141" name="Donut 140"/>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2" name="Donut 141"/>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3" name="Donut 142"/>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7" name="Group 38"/>
              <p:cNvGrpSpPr/>
              <p:nvPr/>
            </p:nvGrpSpPr>
            <p:grpSpPr>
              <a:xfrm flipH="1">
                <a:off x="7543800" y="990600"/>
                <a:ext cx="1151447" cy="2164259"/>
                <a:chOff x="6286413" y="968958"/>
                <a:chExt cx="1151447" cy="2164259"/>
              </a:xfrm>
              <a:grpFill/>
            </p:grpSpPr>
            <p:sp>
              <p:nvSpPr>
                <p:cNvPr id="138" name="Donut 137"/>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Donut 138"/>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0" name="Donut 139"/>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66" name="Group 65"/>
            <p:cNvGrpSpPr/>
            <p:nvPr/>
          </p:nvGrpSpPr>
          <p:grpSpPr>
            <a:xfrm>
              <a:off x="1449801" y="2871483"/>
              <a:ext cx="929288" cy="292032"/>
              <a:chOff x="1449801" y="2871483"/>
              <a:chExt cx="929288" cy="292032"/>
            </a:xfrm>
          </p:grpSpPr>
          <p:sp>
            <p:nvSpPr>
              <p:cNvPr id="129" name="Moon 128"/>
              <p:cNvSpPr/>
              <p:nvPr/>
            </p:nvSpPr>
            <p:spPr>
              <a:xfrm rot="16200000">
                <a:off x="1815208" y="2668512"/>
                <a:ext cx="149002" cy="73853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p:cNvGrpSpPr/>
              <p:nvPr/>
            </p:nvGrpSpPr>
            <p:grpSpPr>
              <a:xfrm>
                <a:off x="2091847" y="2871483"/>
                <a:ext cx="287242" cy="281886"/>
                <a:chOff x="4931460" y="2665388"/>
                <a:chExt cx="371689" cy="319843"/>
              </a:xfrm>
            </p:grpSpPr>
            <p:sp>
              <p:nvSpPr>
                <p:cNvPr id="134" name="Hexagon 133"/>
                <p:cNvSpPr/>
                <p:nvPr/>
              </p:nvSpPr>
              <p:spPr>
                <a:xfrm>
                  <a:off x="4931460" y="2665388"/>
                  <a:ext cx="371689" cy="319843"/>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5" name="Hexagon 134"/>
                <p:cNvSpPr/>
                <p:nvPr/>
              </p:nvSpPr>
              <p:spPr>
                <a:xfrm>
                  <a:off x="5016183" y="2735941"/>
                  <a:ext cx="188577" cy="183440"/>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131" name="Group 130"/>
              <p:cNvGrpSpPr/>
              <p:nvPr/>
            </p:nvGrpSpPr>
            <p:grpSpPr>
              <a:xfrm>
                <a:off x="1449801" y="2881629"/>
                <a:ext cx="287242" cy="281886"/>
                <a:chOff x="4931460" y="2665388"/>
                <a:chExt cx="371689" cy="319843"/>
              </a:xfrm>
            </p:grpSpPr>
            <p:sp>
              <p:nvSpPr>
                <p:cNvPr id="132" name="Hexagon 131"/>
                <p:cNvSpPr/>
                <p:nvPr/>
              </p:nvSpPr>
              <p:spPr>
                <a:xfrm>
                  <a:off x="4931460" y="2665388"/>
                  <a:ext cx="371689" cy="319843"/>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3" name="Hexagon 132"/>
                <p:cNvSpPr/>
                <p:nvPr/>
              </p:nvSpPr>
              <p:spPr>
                <a:xfrm>
                  <a:off x="5016183" y="2735941"/>
                  <a:ext cx="188577" cy="183440"/>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sp>
          <p:nvSpPr>
            <p:cNvPr id="67" name="Cloud 66"/>
            <p:cNvSpPr/>
            <p:nvPr/>
          </p:nvSpPr>
          <p:spPr>
            <a:xfrm>
              <a:off x="1571932" y="2023569"/>
              <a:ext cx="707622" cy="471925"/>
            </a:xfrm>
            <a:prstGeom prst="cloud">
              <a:avLst/>
            </a:prstGeom>
            <a:solidFill>
              <a:srgbClr val="7F520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793215" y="2097300"/>
              <a:ext cx="231956" cy="1766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42"/>
            <p:cNvGrpSpPr/>
            <p:nvPr/>
          </p:nvGrpSpPr>
          <p:grpSpPr>
            <a:xfrm rot="19477773">
              <a:off x="2117439" y="2388263"/>
              <a:ext cx="356576" cy="124330"/>
              <a:chOff x="6286413" y="968958"/>
              <a:chExt cx="2408834" cy="2185901"/>
            </a:xfrm>
            <a:solidFill>
              <a:srgbClr val="FFC000"/>
            </a:solidFill>
          </p:grpSpPr>
          <p:grpSp>
            <p:nvGrpSpPr>
              <p:cNvPr id="121" name="Group 37"/>
              <p:cNvGrpSpPr/>
              <p:nvPr/>
            </p:nvGrpSpPr>
            <p:grpSpPr>
              <a:xfrm>
                <a:off x="6286413" y="968958"/>
                <a:ext cx="1151447" cy="2164259"/>
                <a:chOff x="6286413" y="968958"/>
                <a:chExt cx="1151447" cy="2164259"/>
              </a:xfrm>
              <a:grpFill/>
            </p:grpSpPr>
            <p:sp>
              <p:nvSpPr>
                <p:cNvPr id="126" name="Donut 125"/>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Donut 126"/>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8" name="Donut 127"/>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2" name="Group 38"/>
              <p:cNvGrpSpPr/>
              <p:nvPr/>
            </p:nvGrpSpPr>
            <p:grpSpPr>
              <a:xfrm flipH="1">
                <a:off x="7543800" y="990600"/>
                <a:ext cx="1151447" cy="2164259"/>
                <a:chOff x="6286413" y="968958"/>
                <a:chExt cx="1151447" cy="2164259"/>
              </a:xfrm>
              <a:grpFill/>
            </p:grpSpPr>
            <p:sp>
              <p:nvSpPr>
                <p:cNvPr id="123" name="Donut 122"/>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Donut 123"/>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Donut 124"/>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70" name="Oval 69"/>
            <p:cNvSpPr/>
            <p:nvPr/>
          </p:nvSpPr>
          <p:spPr>
            <a:xfrm>
              <a:off x="1236213" y="1184007"/>
              <a:ext cx="342153" cy="354418"/>
            </a:xfrm>
            <a:prstGeom prst="ellipse">
              <a:avLst/>
            </a:prstGeom>
            <a:solidFill>
              <a:srgbClr val="7F520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2294514" y="1126554"/>
              <a:ext cx="342153" cy="354418"/>
            </a:xfrm>
            <a:prstGeom prst="ellipse">
              <a:avLst/>
            </a:prstGeom>
            <a:solidFill>
              <a:srgbClr val="7F520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42"/>
            <p:cNvGrpSpPr/>
            <p:nvPr/>
          </p:nvGrpSpPr>
          <p:grpSpPr>
            <a:xfrm rot="2071358">
              <a:off x="1685119" y="2629183"/>
              <a:ext cx="356576" cy="124330"/>
              <a:chOff x="6286413" y="968958"/>
              <a:chExt cx="2408834" cy="2185901"/>
            </a:xfrm>
            <a:solidFill>
              <a:srgbClr val="FFC000"/>
            </a:solidFill>
          </p:grpSpPr>
          <p:grpSp>
            <p:nvGrpSpPr>
              <p:cNvPr id="113" name="Group 37"/>
              <p:cNvGrpSpPr/>
              <p:nvPr/>
            </p:nvGrpSpPr>
            <p:grpSpPr>
              <a:xfrm>
                <a:off x="6286413" y="968958"/>
                <a:ext cx="1151447" cy="2164259"/>
                <a:chOff x="6286413" y="968958"/>
                <a:chExt cx="1151447" cy="2164259"/>
              </a:xfrm>
              <a:grpFill/>
            </p:grpSpPr>
            <p:sp>
              <p:nvSpPr>
                <p:cNvPr id="118" name="Donut 117"/>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Donut 118"/>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Donut 119"/>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4" name="Group 38"/>
              <p:cNvGrpSpPr/>
              <p:nvPr/>
            </p:nvGrpSpPr>
            <p:grpSpPr>
              <a:xfrm flipH="1">
                <a:off x="7543800" y="990600"/>
                <a:ext cx="1151447" cy="2164259"/>
                <a:chOff x="6286413" y="968958"/>
                <a:chExt cx="1151447" cy="2164259"/>
              </a:xfrm>
              <a:grpFill/>
            </p:grpSpPr>
            <p:sp>
              <p:nvSpPr>
                <p:cNvPr id="115" name="Donut 114"/>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Donut 115"/>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Donut 116"/>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73" name="Group 42"/>
            <p:cNvGrpSpPr/>
            <p:nvPr/>
          </p:nvGrpSpPr>
          <p:grpSpPr>
            <a:xfrm rot="18831304">
              <a:off x="1888908" y="2595774"/>
              <a:ext cx="356576" cy="124330"/>
              <a:chOff x="6286413" y="968958"/>
              <a:chExt cx="2408834" cy="2185901"/>
            </a:xfrm>
            <a:solidFill>
              <a:srgbClr val="FFC000"/>
            </a:solidFill>
          </p:grpSpPr>
          <p:grpSp>
            <p:nvGrpSpPr>
              <p:cNvPr id="105" name="Group 37"/>
              <p:cNvGrpSpPr/>
              <p:nvPr/>
            </p:nvGrpSpPr>
            <p:grpSpPr>
              <a:xfrm>
                <a:off x="6286413" y="968958"/>
                <a:ext cx="1151447" cy="2164259"/>
                <a:chOff x="6286413" y="968958"/>
                <a:chExt cx="1151447" cy="2164259"/>
              </a:xfrm>
              <a:grpFill/>
            </p:grpSpPr>
            <p:sp>
              <p:nvSpPr>
                <p:cNvPr id="110" name="Donut 109"/>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Donut 110"/>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Donut 111"/>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6" name="Group 38"/>
              <p:cNvGrpSpPr/>
              <p:nvPr/>
            </p:nvGrpSpPr>
            <p:grpSpPr>
              <a:xfrm flipH="1">
                <a:off x="7543800" y="990600"/>
                <a:ext cx="1151447" cy="2164259"/>
                <a:chOff x="6286413" y="968958"/>
                <a:chExt cx="1151447" cy="2164259"/>
              </a:xfrm>
              <a:grpFill/>
            </p:grpSpPr>
            <p:sp>
              <p:nvSpPr>
                <p:cNvPr id="107" name="Donut 106"/>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8" name="Donut 107"/>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 name="Donut 108"/>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74" name="Group 73"/>
            <p:cNvGrpSpPr/>
            <p:nvPr/>
          </p:nvGrpSpPr>
          <p:grpSpPr>
            <a:xfrm>
              <a:off x="1410827" y="3279978"/>
              <a:ext cx="929288" cy="292032"/>
              <a:chOff x="1449801" y="2871483"/>
              <a:chExt cx="929288" cy="292032"/>
            </a:xfrm>
          </p:grpSpPr>
          <p:sp>
            <p:nvSpPr>
              <p:cNvPr id="98" name="Moon 97"/>
              <p:cNvSpPr/>
              <p:nvPr/>
            </p:nvSpPr>
            <p:spPr>
              <a:xfrm rot="16200000">
                <a:off x="1815208" y="2668512"/>
                <a:ext cx="149002" cy="73853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p:cNvGrpSpPr/>
              <p:nvPr/>
            </p:nvGrpSpPr>
            <p:grpSpPr>
              <a:xfrm>
                <a:off x="2091847" y="2871483"/>
                <a:ext cx="287242" cy="281886"/>
                <a:chOff x="4931460" y="2665388"/>
                <a:chExt cx="371689" cy="319843"/>
              </a:xfrm>
            </p:grpSpPr>
            <p:sp>
              <p:nvSpPr>
                <p:cNvPr id="103" name="Hexagon 102"/>
                <p:cNvSpPr/>
                <p:nvPr/>
              </p:nvSpPr>
              <p:spPr>
                <a:xfrm>
                  <a:off x="4931460" y="2665388"/>
                  <a:ext cx="371689" cy="319843"/>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4" name="Hexagon 103"/>
                <p:cNvSpPr/>
                <p:nvPr/>
              </p:nvSpPr>
              <p:spPr>
                <a:xfrm>
                  <a:off x="5016183" y="2735941"/>
                  <a:ext cx="188577" cy="183440"/>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100" name="Group 99"/>
              <p:cNvGrpSpPr/>
              <p:nvPr/>
            </p:nvGrpSpPr>
            <p:grpSpPr>
              <a:xfrm>
                <a:off x="1449801" y="2881629"/>
                <a:ext cx="287242" cy="281886"/>
                <a:chOff x="4931460" y="2665388"/>
                <a:chExt cx="371689" cy="319843"/>
              </a:xfrm>
            </p:grpSpPr>
            <p:sp>
              <p:nvSpPr>
                <p:cNvPr id="101" name="Hexagon 100"/>
                <p:cNvSpPr/>
                <p:nvPr/>
              </p:nvSpPr>
              <p:spPr>
                <a:xfrm>
                  <a:off x="4931460" y="2665388"/>
                  <a:ext cx="371689" cy="319843"/>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2" name="Hexagon 101"/>
                <p:cNvSpPr/>
                <p:nvPr/>
              </p:nvSpPr>
              <p:spPr>
                <a:xfrm>
                  <a:off x="5016183" y="2735941"/>
                  <a:ext cx="188577" cy="183440"/>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grpSp>
          <p:nvGrpSpPr>
            <p:cNvPr id="75" name="Group 74"/>
            <p:cNvGrpSpPr/>
            <p:nvPr/>
          </p:nvGrpSpPr>
          <p:grpSpPr>
            <a:xfrm>
              <a:off x="1327098" y="3689223"/>
              <a:ext cx="1096384" cy="292032"/>
              <a:chOff x="1449801" y="2871483"/>
              <a:chExt cx="929288" cy="292032"/>
            </a:xfrm>
          </p:grpSpPr>
          <p:sp>
            <p:nvSpPr>
              <p:cNvPr id="91" name="Moon 90"/>
              <p:cNvSpPr/>
              <p:nvPr/>
            </p:nvSpPr>
            <p:spPr>
              <a:xfrm rot="16200000">
                <a:off x="1815208" y="2668512"/>
                <a:ext cx="149002" cy="73853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2091847" y="2871483"/>
                <a:ext cx="287242" cy="281886"/>
                <a:chOff x="4931460" y="2665388"/>
                <a:chExt cx="371689" cy="319843"/>
              </a:xfrm>
            </p:grpSpPr>
            <p:sp>
              <p:nvSpPr>
                <p:cNvPr id="96" name="Hexagon 95"/>
                <p:cNvSpPr/>
                <p:nvPr/>
              </p:nvSpPr>
              <p:spPr>
                <a:xfrm>
                  <a:off x="4931460" y="2665388"/>
                  <a:ext cx="371689" cy="319843"/>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7" name="Hexagon 96"/>
                <p:cNvSpPr/>
                <p:nvPr/>
              </p:nvSpPr>
              <p:spPr>
                <a:xfrm>
                  <a:off x="5016183" y="2735941"/>
                  <a:ext cx="188577" cy="183440"/>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93" name="Group 92"/>
              <p:cNvGrpSpPr/>
              <p:nvPr/>
            </p:nvGrpSpPr>
            <p:grpSpPr>
              <a:xfrm>
                <a:off x="1449801" y="2881629"/>
                <a:ext cx="287242" cy="281886"/>
                <a:chOff x="4931460" y="2665388"/>
                <a:chExt cx="371689" cy="319843"/>
              </a:xfrm>
            </p:grpSpPr>
            <p:sp>
              <p:nvSpPr>
                <p:cNvPr id="94" name="Hexagon 93"/>
                <p:cNvSpPr/>
                <p:nvPr/>
              </p:nvSpPr>
              <p:spPr>
                <a:xfrm>
                  <a:off x="4931460" y="2665388"/>
                  <a:ext cx="371689" cy="319843"/>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5" name="Hexagon 94"/>
                <p:cNvSpPr/>
                <p:nvPr/>
              </p:nvSpPr>
              <p:spPr>
                <a:xfrm>
                  <a:off x="5016183" y="2735941"/>
                  <a:ext cx="188577" cy="183440"/>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grpSp>
          <p:nvGrpSpPr>
            <p:cNvPr id="76" name="Group 75"/>
            <p:cNvGrpSpPr/>
            <p:nvPr/>
          </p:nvGrpSpPr>
          <p:grpSpPr>
            <a:xfrm>
              <a:off x="1246842" y="630429"/>
              <a:ext cx="1389825" cy="782489"/>
              <a:chOff x="4648200" y="2161320"/>
              <a:chExt cx="2502434" cy="1408902"/>
            </a:xfrm>
          </p:grpSpPr>
          <p:sp>
            <p:nvSpPr>
              <p:cNvPr id="77" name="Rounded Rectangle 76"/>
              <p:cNvSpPr/>
              <p:nvPr/>
            </p:nvSpPr>
            <p:spPr>
              <a:xfrm>
                <a:off x="4648200" y="3119388"/>
                <a:ext cx="2502434" cy="45083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gular Pentagon 77"/>
              <p:cNvSpPr/>
              <p:nvPr/>
            </p:nvSpPr>
            <p:spPr>
              <a:xfrm>
                <a:off x="5574221" y="2465693"/>
                <a:ext cx="801011" cy="665735"/>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gular Pentagon 78"/>
              <p:cNvSpPr/>
              <p:nvPr/>
            </p:nvSpPr>
            <p:spPr>
              <a:xfrm>
                <a:off x="4792918" y="2676126"/>
                <a:ext cx="537924" cy="447078"/>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gular Pentagon 79"/>
              <p:cNvSpPr/>
              <p:nvPr/>
            </p:nvSpPr>
            <p:spPr>
              <a:xfrm>
                <a:off x="6516531" y="2669331"/>
                <a:ext cx="537924" cy="447078"/>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a:off x="5859638" y="2629702"/>
                <a:ext cx="186327" cy="447078"/>
              </a:xfrm>
              <a:prstGeom prst="diamon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p:cNvSpPr/>
              <p:nvPr/>
            </p:nvSpPr>
            <p:spPr>
              <a:xfrm>
                <a:off x="4830869" y="2411080"/>
                <a:ext cx="447301" cy="447078"/>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a:off x="6572533" y="2445792"/>
                <a:ext cx="447301" cy="447078"/>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p:cNvSpPr/>
              <p:nvPr/>
            </p:nvSpPr>
            <p:spPr>
              <a:xfrm>
                <a:off x="5742278" y="2161320"/>
                <a:ext cx="447301" cy="447078"/>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Quad Arrow Callout 84"/>
              <p:cNvSpPr/>
              <p:nvPr/>
            </p:nvSpPr>
            <p:spPr>
              <a:xfrm>
                <a:off x="4716798" y="3153369"/>
                <a:ext cx="392631" cy="350688"/>
              </a:xfrm>
              <a:prstGeom prst="quadArrowCallout">
                <a:avLst>
                  <a:gd name="adj1" fmla="val 37030"/>
                  <a:gd name="adj2" fmla="val 18515"/>
                  <a:gd name="adj3" fmla="val 18515"/>
                  <a:gd name="adj4" fmla="val 4812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Quad Arrow Callout 85"/>
              <p:cNvSpPr/>
              <p:nvPr/>
            </p:nvSpPr>
            <p:spPr>
              <a:xfrm>
                <a:off x="5114153" y="3149047"/>
                <a:ext cx="392631" cy="350688"/>
              </a:xfrm>
              <a:prstGeom prst="quadArrowCallout">
                <a:avLst>
                  <a:gd name="adj1" fmla="val 37030"/>
                  <a:gd name="adj2" fmla="val 18515"/>
                  <a:gd name="adj3" fmla="val 18515"/>
                  <a:gd name="adj4" fmla="val 4812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Quad Arrow Callout 86"/>
              <p:cNvSpPr/>
              <p:nvPr/>
            </p:nvSpPr>
            <p:spPr>
              <a:xfrm>
                <a:off x="5506786" y="3160118"/>
                <a:ext cx="392631" cy="350688"/>
              </a:xfrm>
              <a:prstGeom prst="quadArrowCallout">
                <a:avLst>
                  <a:gd name="adj1" fmla="val 37030"/>
                  <a:gd name="adj2" fmla="val 18515"/>
                  <a:gd name="adj3" fmla="val 18515"/>
                  <a:gd name="adj4" fmla="val 4812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Quad Arrow Callout 87"/>
              <p:cNvSpPr/>
              <p:nvPr/>
            </p:nvSpPr>
            <p:spPr>
              <a:xfrm>
                <a:off x="5899417" y="3149047"/>
                <a:ext cx="392631" cy="350688"/>
              </a:xfrm>
              <a:prstGeom prst="quadArrowCallout">
                <a:avLst>
                  <a:gd name="adj1" fmla="val 37030"/>
                  <a:gd name="adj2" fmla="val 18515"/>
                  <a:gd name="adj3" fmla="val 18515"/>
                  <a:gd name="adj4" fmla="val 4812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Quad Arrow Callout 88"/>
              <p:cNvSpPr/>
              <p:nvPr/>
            </p:nvSpPr>
            <p:spPr>
              <a:xfrm>
                <a:off x="6320215" y="3157284"/>
                <a:ext cx="392631" cy="350688"/>
              </a:xfrm>
              <a:prstGeom prst="quadArrowCallout">
                <a:avLst>
                  <a:gd name="adj1" fmla="val 37030"/>
                  <a:gd name="adj2" fmla="val 18515"/>
                  <a:gd name="adj3" fmla="val 18515"/>
                  <a:gd name="adj4" fmla="val 4812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Quad Arrow Callout 89"/>
              <p:cNvSpPr/>
              <p:nvPr/>
            </p:nvSpPr>
            <p:spPr>
              <a:xfrm>
                <a:off x="6717570" y="3164604"/>
                <a:ext cx="392631" cy="350688"/>
              </a:xfrm>
              <a:prstGeom prst="quadArrowCallout">
                <a:avLst>
                  <a:gd name="adj1" fmla="val 37030"/>
                  <a:gd name="adj2" fmla="val 18515"/>
                  <a:gd name="adj3" fmla="val 18515"/>
                  <a:gd name="adj4" fmla="val 4812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2" name="Rectangle 151"/>
          <p:cNvSpPr/>
          <p:nvPr/>
        </p:nvSpPr>
        <p:spPr>
          <a:xfrm>
            <a:off x="2909347" y="2782861"/>
            <a:ext cx="6096000" cy="1754326"/>
          </a:xfrm>
          <a:prstGeom prst="rect">
            <a:avLst/>
          </a:prstGeom>
        </p:spPr>
        <p:txBody>
          <a:bodyPr>
            <a:spAutoFit/>
          </a:bodyPr>
          <a:lstStyle/>
          <a:p>
            <a:r>
              <a:rPr lang="en-US" i="1" dirty="0">
                <a:solidFill>
                  <a:schemeClr val="bg1"/>
                </a:solidFill>
                <a:latin typeface="Palatino"/>
              </a:rPr>
              <a:t>Wherefore, may the kingdom of God go forth, that the kingdom of heaven may come, that thou, O God, </a:t>
            </a:r>
            <a:r>
              <a:rPr lang="en-US" i="1" dirty="0" err="1">
                <a:solidFill>
                  <a:schemeClr val="bg1"/>
                </a:solidFill>
                <a:latin typeface="Palatino"/>
              </a:rPr>
              <a:t>mayest</a:t>
            </a:r>
            <a:r>
              <a:rPr lang="en-US" i="1" dirty="0">
                <a:solidFill>
                  <a:schemeClr val="bg1"/>
                </a:solidFill>
                <a:latin typeface="Palatino"/>
              </a:rPr>
              <a:t> be glorified in heaven so on earth, that thine enemies may be subdued; for thine is the honor, power and glory, forever and ever. Amen.</a:t>
            </a:r>
          </a:p>
          <a:p>
            <a:r>
              <a:rPr lang="en-US" i="1" dirty="0">
                <a:solidFill>
                  <a:schemeClr val="bg1"/>
                </a:solidFill>
                <a:latin typeface="Palatino"/>
              </a:rPr>
              <a:t>D&amp;C 65:6</a:t>
            </a:r>
            <a:endParaRPr lang="en-US" i="1" dirty="0">
              <a:solidFill>
                <a:schemeClr val="bg1"/>
              </a:solidFill>
            </a:endParaRPr>
          </a:p>
        </p:txBody>
      </p:sp>
      <p:grpSp>
        <p:nvGrpSpPr>
          <p:cNvPr id="221" name="Group 220"/>
          <p:cNvGrpSpPr/>
          <p:nvPr/>
        </p:nvGrpSpPr>
        <p:grpSpPr>
          <a:xfrm>
            <a:off x="10882627" y="375932"/>
            <a:ext cx="922002" cy="3144792"/>
            <a:chOff x="4444486" y="401839"/>
            <a:chExt cx="1590692" cy="5425580"/>
          </a:xfrm>
        </p:grpSpPr>
        <p:sp>
          <p:nvSpPr>
            <p:cNvPr id="153" name="Oval 152"/>
            <p:cNvSpPr/>
            <p:nvPr/>
          </p:nvSpPr>
          <p:spPr>
            <a:xfrm>
              <a:off x="4444486" y="3179316"/>
              <a:ext cx="416559" cy="5210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5618619" y="3192680"/>
              <a:ext cx="416559" cy="5210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54"/>
            <p:cNvSpPr/>
            <p:nvPr/>
          </p:nvSpPr>
          <p:spPr>
            <a:xfrm rot="20657109">
              <a:off x="5462774" y="2106323"/>
              <a:ext cx="511745" cy="1263649"/>
            </a:xfrm>
            <a:prstGeom prst="trapezoi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p:cNvSpPr/>
            <p:nvPr/>
          </p:nvSpPr>
          <p:spPr>
            <a:xfrm rot="774726">
              <a:off x="4487254" y="2153533"/>
              <a:ext cx="511745" cy="1263649"/>
            </a:xfrm>
            <a:prstGeom prst="trapezoi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rot="2855004">
              <a:off x="4654660" y="5358640"/>
              <a:ext cx="416559" cy="521000"/>
            </a:xfrm>
            <a:prstGeom prst="ellipse">
              <a:avLst/>
            </a:prstGeom>
            <a:solidFill>
              <a:srgbClr val="826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rot="2855004">
              <a:off x="5330057" y="5358639"/>
              <a:ext cx="416559" cy="521000"/>
            </a:xfrm>
            <a:prstGeom prst="ellipse">
              <a:avLst/>
            </a:prstGeom>
            <a:solidFill>
              <a:srgbClr val="826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rapezoid 158"/>
            <p:cNvSpPr/>
            <p:nvPr/>
          </p:nvSpPr>
          <p:spPr>
            <a:xfrm rot="433191">
              <a:off x="4665495" y="4374530"/>
              <a:ext cx="607882" cy="1193439"/>
            </a:xfrm>
            <a:prstGeom prst="trapezoid">
              <a:avLst>
                <a:gd name="adj" fmla="val 14159"/>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rapezoid 159"/>
            <p:cNvSpPr/>
            <p:nvPr/>
          </p:nvSpPr>
          <p:spPr>
            <a:xfrm rot="21313376">
              <a:off x="5214621" y="4378188"/>
              <a:ext cx="607882" cy="1193439"/>
            </a:xfrm>
            <a:prstGeom prst="trapezoid">
              <a:avLst>
                <a:gd name="adj" fmla="val 8738"/>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rapezoid 160"/>
            <p:cNvSpPr/>
            <p:nvPr/>
          </p:nvSpPr>
          <p:spPr>
            <a:xfrm rot="10800000">
              <a:off x="4609480" y="2104597"/>
              <a:ext cx="1261662" cy="1676421"/>
            </a:xfrm>
            <a:prstGeom prst="trapezoi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4707674" y="997882"/>
              <a:ext cx="1066800" cy="133427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lowchart: Manual Operation 162"/>
            <p:cNvSpPr/>
            <p:nvPr/>
          </p:nvSpPr>
          <p:spPr>
            <a:xfrm>
              <a:off x="4687093" y="401839"/>
              <a:ext cx="1062935" cy="790155"/>
            </a:xfrm>
            <a:prstGeom prst="flowChartManualOperat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163"/>
            <p:cNvSpPr/>
            <p:nvPr/>
          </p:nvSpPr>
          <p:spPr>
            <a:xfrm>
              <a:off x="4572602" y="3500182"/>
              <a:ext cx="1361315" cy="1193439"/>
            </a:xfrm>
            <a:prstGeom prst="trapezoid">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rapezoid 164"/>
            <p:cNvSpPr/>
            <p:nvPr/>
          </p:nvSpPr>
          <p:spPr>
            <a:xfrm>
              <a:off x="4725002" y="3487677"/>
              <a:ext cx="1025026" cy="318527"/>
            </a:xfrm>
            <a:prstGeom prst="trapezoid">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165"/>
            <p:cNvGrpSpPr/>
            <p:nvPr/>
          </p:nvGrpSpPr>
          <p:grpSpPr>
            <a:xfrm>
              <a:off x="4784463" y="3477967"/>
              <a:ext cx="904061" cy="337945"/>
              <a:chOff x="3899750" y="2594666"/>
              <a:chExt cx="893806" cy="329057"/>
            </a:xfrm>
          </p:grpSpPr>
          <p:sp>
            <p:nvSpPr>
              <p:cNvPr id="167" name="Quad Arrow Callout 166"/>
              <p:cNvSpPr/>
              <p:nvPr/>
            </p:nvSpPr>
            <p:spPr>
              <a:xfrm>
                <a:off x="3899750" y="2594666"/>
                <a:ext cx="304800" cy="316700"/>
              </a:xfrm>
              <a:prstGeom prst="quadArrowCallout">
                <a:avLst>
                  <a:gd name="adj1" fmla="val 24693"/>
                  <a:gd name="adj2" fmla="val 18515"/>
                  <a:gd name="adj3" fmla="val 18515"/>
                  <a:gd name="adj4" fmla="val 48123"/>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Quad Arrow Callout 167"/>
              <p:cNvSpPr/>
              <p:nvPr/>
            </p:nvSpPr>
            <p:spPr>
              <a:xfrm>
                <a:off x="4192194" y="2598785"/>
                <a:ext cx="304800" cy="316700"/>
              </a:xfrm>
              <a:prstGeom prst="quadArrowCallout">
                <a:avLst>
                  <a:gd name="adj1" fmla="val 24693"/>
                  <a:gd name="adj2" fmla="val 18515"/>
                  <a:gd name="adj3" fmla="val 18515"/>
                  <a:gd name="adj4" fmla="val 48123"/>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Quad Arrow Callout 168"/>
              <p:cNvSpPr/>
              <p:nvPr/>
            </p:nvSpPr>
            <p:spPr>
              <a:xfrm>
                <a:off x="4488756" y="2607023"/>
                <a:ext cx="304800" cy="316700"/>
              </a:xfrm>
              <a:prstGeom prst="quadArrowCallout">
                <a:avLst>
                  <a:gd name="adj1" fmla="val 24693"/>
                  <a:gd name="adj2" fmla="val 18515"/>
                  <a:gd name="adj3" fmla="val 18515"/>
                  <a:gd name="adj4" fmla="val 48123"/>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p:cNvGrpSpPr/>
            <p:nvPr/>
          </p:nvGrpSpPr>
          <p:grpSpPr>
            <a:xfrm>
              <a:off x="4930767" y="1915982"/>
              <a:ext cx="549378" cy="1142262"/>
              <a:chOff x="3195988" y="2407806"/>
              <a:chExt cx="714211" cy="1726193"/>
            </a:xfrm>
          </p:grpSpPr>
          <p:sp>
            <p:nvSpPr>
              <p:cNvPr id="171" name="Rounded Rectangle 170"/>
              <p:cNvSpPr/>
              <p:nvPr/>
            </p:nvSpPr>
            <p:spPr>
              <a:xfrm>
                <a:off x="3298905" y="2980596"/>
                <a:ext cx="152324" cy="1113831"/>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ed Rectangle 171"/>
              <p:cNvSpPr/>
              <p:nvPr/>
            </p:nvSpPr>
            <p:spPr>
              <a:xfrm>
                <a:off x="3426348" y="2896264"/>
                <a:ext cx="152324" cy="1113831"/>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ed Rectangle 172"/>
              <p:cNvSpPr/>
              <p:nvPr/>
            </p:nvSpPr>
            <p:spPr>
              <a:xfrm>
                <a:off x="3565932" y="3020168"/>
                <a:ext cx="152324" cy="1113831"/>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ed Rectangle 173"/>
              <p:cNvSpPr/>
              <p:nvPr/>
            </p:nvSpPr>
            <p:spPr>
              <a:xfrm>
                <a:off x="3682135" y="2957058"/>
                <a:ext cx="152324" cy="1113831"/>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ed Rectangle 174"/>
              <p:cNvSpPr/>
              <p:nvPr/>
            </p:nvSpPr>
            <p:spPr>
              <a:xfrm>
                <a:off x="3195988" y="2927408"/>
                <a:ext cx="125306" cy="530544"/>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ounded Rectangle 175"/>
              <p:cNvSpPr/>
              <p:nvPr/>
            </p:nvSpPr>
            <p:spPr>
              <a:xfrm>
                <a:off x="3298905" y="3122741"/>
                <a:ext cx="125306" cy="530544"/>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ounded Rectangle 176"/>
              <p:cNvSpPr/>
              <p:nvPr/>
            </p:nvSpPr>
            <p:spPr>
              <a:xfrm>
                <a:off x="3431376" y="3220859"/>
                <a:ext cx="125306" cy="530544"/>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ed Rectangle 177"/>
              <p:cNvSpPr/>
              <p:nvPr/>
            </p:nvSpPr>
            <p:spPr>
              <a:xfrm>
                <a:off x="3554152" y="3369738"/>
                <a:ext cx="125306" cy="530544"/>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178"/>
              <p:cNvSpPr/>
              <p:nvPr/>
            </p:nvSpPr>
            <p:spPr>
              <a:xfrm>
                <a:off x="3667976" y="3136021"/>
                <a:ext cx="125306" cy="530544"/>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179"/>
              <p:cNvSpPr/>
              <p:nvPr/>
            </p:nvSpPr>
            <p:spPr>
              <a:xfrm>
                <a:off x="3784893" y="2907955"/>
                <a:ext cx="125306" cy="530544"/>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p:cNvSpPr/>
              <p:nvPr/>
            </p:nvSpPr>
            <p:spPr>
              <a:xfrm>
                <a:off x="3223879" y="2615738"/>
                <a:ext cx="116096" cy="448049"/>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ounded Rectangle 181"/>
              <p:cNvSpPr/>
              <p:nvPr/>
            </p:nvSpPr>
            <p:spPr>
              <a:xfrm>
                <a:off x="3768263" y="2663397"/>
                <a:ext cx="111937" cy="387231"/>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ed Rectangle 182"/>
              <p:cNvSpPr/>
              <p:nvPr/>
            </p:nvSpPr>
            <p:spPr>
              <a:xfrm>
                <a:off x="3320122" y="2511565"/>
                <a:ext cx="108936" cy="282371"/>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ounded Rectangle 183"/>
              <p:cNvSpPr/>
              <p:nvPr/>
            </p:nvSpPr>
            <p:spPr>
              <a:xfrm>
                <a:off x="3714895" y="2516145"/>
                <a:ext cx="108936" cy="282371"/>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ounded Rectangle 184"/>
              <p:cNvSpPr/>
              <p:nvPr/>
            </p:nvSpPr>
            <p:spPr>
              <a:xfrm>
                <a:off x="3423021" y="2474552"/>
                <a:ext cx="108936" cy="282371"/>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ounded Rectangle 185"/>
              <p:cNvSpPr/>
              <p:nvPr/>
            </p:nvSpPr>
            <p:spPr>
              <a:xfrm>
                <a:off x="3586420" y="2466697"/>
                <a:ext cx="108936" cy="282371"/>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ounded Rectangle 186"/>
              <p:cNvSpPr/>
              <p:nvPr/>
            </p:nvSpPr>
            <p:spPr>
              <a:xfrm>
                <a:off x="3497455" y="2407806"/>
                <a:ext cx="108936" cy="282371"/>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187"/>
            <p:cNvGrpSpPr/>
            <p:nvPr/>
          </p:nvGrpSpPr>
          <p:grpSpPr>
            <a:xfrm rot="622153">
              <a:off x="4597317" y="1190739"/>
              <a:ext cx="381108" cy="1171319"/>
              <a:chOff x="3482981" y="1940962"/>
              <a:chExt cx="653728" cy="1171319"/>
            </a:xfrm>
          </p:grpSpPr>
          <p:sp>
            <p:nvSpPr>
              <p:cNvPr id="189" name="Rounded Rectangle 188"/>
              <p:cNvSpPr/>
              <p:nvPr/>
            </p:nvSpPr>
            <p:spPr>
              <a:xfrm>
                <a:off x="3576131" y="2135548"/>
                <a:ext cx="137868" cy="943222"/>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ounded Rectangle 189"/>
              <p:cNvSpPr/>
              <p:nvPr/>
            </p:nvSpPr>
            <p:spPr>
              <a:xfrm>
                <a:off x="3691478" y="2064133"/>
                <a:ext cx="137868" cy="943222"/>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ed Rectangle 190"/>
              <p:cNvSpPr/>
              <p:nvPr/>
            </p:nvSpPr>
            <p:spPr>
              <a:xfrm>
                <a:off x="3817815" y="2169059"/>
                <a:ext cx="137868" cy="943222"/>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ounded Rectangle 191"/>
              <p:cNvSpPr/>
              <p:nvPr/>
            </p:nvSpPr>
            <p:spPr>
              <a:xfrm>
                <a:off x="3922990" y="2115615"/>
                <a:ext cx="137868" cy="943222"/>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ounded Rectangle 192"/>
              <p:cNvSpPr/>
              <p:nvPr/>
            </p:nvSpPr>
            <p:spPr>
              <a:xfrm>
                <a:off x="3482981" y="2090507"/>
                <a:ext cx="113414" cy="449279"/>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ounded Rectangle 193"/>
              <p:cNvSpPr/>
              <p:nvPr/>
            </p:nvSpPr>
            <p:spPr>
              <a:xfrm>
                <a:off x="3576131" y="2255920"/>
                <a:ext cx="113414" cy="449279"/>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ounded Rectangle 194"/>
              <p:cNvSpPr/>
              <p:nvPr/>
            </p:nvSpPr>
            <p:spPr>
              <a:xfrm>
                <a:off x="3696029" y="2339009"/>
                <a:ext cx="113414" cy="449279"/>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ounded Rectangle 195"/>
              <p:cNvSpPr/>
              <p:nvPr/>
            </p:nvSpPr>
            <p:spPr>
              <a:xfrm>
                <a:off x="3807153" y="2465084"/>
                <a:ext cx="113414" cy="449279"/>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ounded Rectangle 196"/>
              <p:cNvSpPr/>
              <p:nvPr/>
            </p:nvSpPr>
            <p:spPr>
              <a:xfrm>
                <a:off x="3910174" y="2267166"/>
                <a:ext cx="113414" cy="449279"/>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ounded Rectangle 197"/>
              <p:cNvSpPr/>
              <p:nvPr/>
            </p:nvSpPr>
            <p:spPr>
              <a:xfrm>
                <a:off x="4023294" y="1964480"/>
                <a:ext cx="113415" cy="449279"/>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ounded Rectangle 198"/>
              <p:cNvSpPr/>
              <p:nvPr/>
            </p:nvSpPr>
            <p:spPr>
              <a:xfrm>
                <a:off x="3915221" y="1940962"/>
                <a:ext cx="101313" cy="327918"/>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ounded Rectangle 199"/>
              <p:cNvSpPr/>
              <p:nvPr/>
            </p:nvSpPr>
            <p:spPr>
              <a:xfrm>
                <a:off x="3836803" y="1991623"/>
                <a:ext cx="98597" cy="239119"/>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ounded Rectangle 200"/>
              <p:cNvSpPr/>
              <p:nvPr/>
            </p:nvSpPr>
            <p:spPr>
              <a:xfrm>
                <a:off x="3619048" y="1954473"/>
                <a:ext cx="78423" cy="239119"/>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 name="Group 201"/>
            <p:cNvGrpSpPr/>
            <p:nvPr/>
          </p:nvGrpSpPr>
          <p:grpSpPr>
            <a:xfrm rot="20668012">
              <a:off x="5534045" y="1176685"/>
              <a:ext cx="361449" cy="1171319"/>
              <a:chOff x="3509402" y="1940962"/>
              <a:chExt cx="620007" cy="1171319"/>
            </a:xfrm>
          </p:grpSpPr>
          <p:sp>
            <p:nvSpPr>
              <p:cNvPr id="203" name="Rounded Rectangle 202"/>
              <p:cNvSpPr/>
              <p:nvPr/>
            </p:nvSpPr>
            <p:spPr>
              <a:xfrm>
                <a:off x="3576131" y="2135548"/>
                <a:ext cx="137868" cy="943222"/>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ounded Rectangle 203"/>
              <p:cNvSpPr/>
              <p:nvPr/>
            </p:nvSpPr>
            <p:spPr>
              <a:xfrm>
                <a:off x="3691478" y="2064133"/>
                <a:ext cx="137868" cy="943222"/>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ounded Rectangle 204"/>
              <p:cNvSpPr/>
              <p:nvPr/>
            </p:nvSpPr>
            <p:spPr>
              <a:xfrm>
                <a:off x="3817815" y="2169059"/>
                <a:ext cx="137868" cy="943222"/>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ounded Rectangle 205"/>
              <p:cNvSpPr/>
              <p:nvPr/>
            </p:nvSpPr>
            <p:spPr>
              <a:xfrm>
                <a:off x="3922990" y="2115615"/>
                <a:ext cx="137868" cy="943222"/>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ounded Rectangle 206"/>
              <p:cNvSpPr/>
              <p:nvPr/>
            </p:nvSpPr>
            <p:spPr>
              <a:xfrm>
                <a:off x="3509402" y="1983060"/>
                <a:ext cx="107193" cy="449279"/>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ounded Rectangle 207"/>
              <p:cNvSpPr/>
              <p:nvPr/>
            </p:nvSpPr>
            <p:spPr>
              <a:xfrm>
                <a:off x="3576131" y="2255920"/>
                <a:ext cx="113414" cy="449279"/>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ounded Rectangle 208"/>
              <p:cNvSpPr/>
              <p:nvPr/>
            </p:nvSpPr>
            <p:spPr>
              <a:xfrm>
                <a:off x="3696029" y="2339009"/>
                <a:ext cx="113414" cy="449279"/>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ounded Rectangle 209"/>
              <p:cNvSpPr/>
              <p:nvPr/>
            </p:nvSpPr>
            <p:spPr>
              <a:xfrm>
                <a:off x="3807153" y="2465084"/>
                <a:ext cx="113414" cy="449279"/>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ounded Rectangle 210"/>
              <p:cNvSpPr/>
              <p:nvPr/>
            </p:nvSpPr>
            <p:spPr>
              <a:xfrm>
                <a:off x="3910174" y="2267166"/>
                <a:ext cx="113414" cy="449279"/>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ounded Rectangle 211"/>
              <p:cNvSpPr/>
              <p:nvPr/>
            </p:nvSpPr>
            <p:spPr>
              <a:xfrm>
                <a:off x="4015995" y="2074034"/>
                <a:ext cx="113414" cy="449279"/>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ounded Rectangle 212"/>
              <p:cNvSpPr/>
              <p:nvPr/>
            </p:nvSpPr>
            <p:spPr>
              <a:xfrm>
                <a:off x="3915221" y="1940962"/>
                <a:ext cx="101313" cy="327918"/>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ounded Rectangle 213"/>
              <p:cNvSpPr/>
              <p:nvPr/>
            </p:nvSpPr>
            <p:spPr>
              <a:xfrm>
                <a:off x="3836803" y="1991623"/>
                <a:ext cx="98597" cy="239119"/>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ounded Rectangle 214"/>
              <p:cNvSpPr/>
              <p:nvPr/>
            </p:nvSpPr>
            <p:spPr>
              <a:xfrm>
                <a:off x="3619048" y="1954473"/>
                <a:ext cx="78423" cy="239119"/>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6" name="Flowchart: Stored Data 215"/>
            <p:cNvSpPr/>
            <p:nvPr/>
          </p:nvSpPr>
          <p:spPr>
            <a:xfrm rot="16200000">
              <a:off x="5124217" y="778027"/>
              <a:ext cx="228600" cy="768117"/>
            </a:xfrm>
            <a:prstGeom prst="flowChartOnlineStorag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7" name="Group 216"/>
            <p:cNvGrpSpPr/>
            <p:nvPr/>
          </p:nvGrpSpPr>
          <p:grpSpPr>
            <a:xfrm>
              <a:off x="4958635" y="1090702"/>
              <a:ext cx="519850" cy="194324"/>
              <a:chOff x="3899750" y="2594666"/>
              <a:chExt cx="893806" cy="329057"/>
            </a:xfrm>
          </p:grpSpPr>
          <p:sp>
            <p:nvSpPr>
              <p:cNvPr id="218" name="Quad Arrow Callout 217"/>
              <p:cNvSpPr/>
              <p:nvPr/>
            </p:nvSpPr>
            <p:spPr>
              <a:xfrm>
                <a:off x="3899750" y="2594666"/>
                <a:ext cx="304800" cy="316700"/>
              </a:xfrm>
              <a:prstGeom prst="quadArrowCallout">
                <a:avLst>
                  <a:gd name="adj1" fmla="val 24693"/>
                  <a:gd name="adj2" fmla="val 18515"/>
                  <a:gd name="adj3" fmla="val 18515"/>
                  <a:gd name="adj4" fmla="val 48123"/>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Quad Arrow Callout 218"/>
              <p:cNvSpPr/>
              <p:nvPr/>
            </p:nvSpPr>
            <p:spPr>
              <a:xfrm>
                <a:off x="4192194" y="2598785"/>
                <a:ext cx="304800" cy="316700"/>
              </a:xfrm>
              <a:prstGeom prst="quadArrowCallout">
                <a:avLst>
                  <a:gd name="adj1" fmla="val 24693"/>
                  <a:gd name="adj2" fmla="val 18515"/>
                  <a:gd name="adj3" fmla="val 18515"/>
                  <a:gd name="adj4" fmla="val 48123"/>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Quad Arrow Callout 219"/>
              <p:cNvSpPr/>
              <p:nvPr/>
            </p:nvSpPr>
            <p:spPr>
              <a:xfrm>
                <a:off x="4488756" y="2607023"/>
                <a:ext cx="304800" cy="316700"/>
              </a:xfrm>
              <a:prstGeom prst="quadArrowCallout">
                <a:avLst>
                  <a:gd name="adj1" fmla="val 24693"/>
                  <a:gd name="adj2" fmla="val 18515"/>
                  <a:gd name="adj3" fmla="val 18515"/>
                  <a:gd name="adj4" fmla="val 48123"/>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484914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http://wallpaperswide.com/download/aero_brown-wallpaper-1366x768.jpg"/>
          <p:cNvPicPr>
            <a:picLocks noChangeAspect="1" noChangeArrowheads="1"/>
          </p:cNvPicPr>
          <p:nvPr/>
        </p:nvPicPr>
        <p:blipFill rotWithShape="1">
          <a:blip r:embed="rId2">
            <a:extLst>
              <a:ext uri="{28A0092B-C50C-407E-A947-70E740481C1C}">
                <a14:useLocalDpi xmlns:a14="http://schemas.microsoft.com/office/drawing/2010/main" val="0"/>
              </a:ext>
            </a:extLst>
          </a:blip>
          <a:srcRect r="371" b="5177"/>
          <a:stretch/>
        </p:blipFill>
        <p:spPr bwMode="auto">
          <a:xfrm>
            <a:off x="0" y="0"/>
            <a:ext cx="1221563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285" y="6418158"/>
            <a:ext cx="2951430" cy="369332"/>
          </a:xfrm>
          <a:prstGeom prst="rect">
            <a:avLst/>
          </a:prstGeom>
          <a:noFill/>
        </p:spPr>
        <p:txBody>
          <a:bodyPr wrap="square" rtlCol="0">
            <a:spAutoFit/>
          </a:bodyPr>
          <a:lstStyle/>
          <a:p>
            <a:r>
              <a:rPr lang="en-US" dirty="0">
                <a:solidFill>
                  <a:schemeClr val="bg1"/>
                </a:solidFill>
              </a:rPr>
              <a:t>Daniel 2:10-19</a:t>
            </a:r>
          </a:p>
        </p:txBody>
      </p:sp>
      <p:sp>
        <p:nvSpPr>
          <p:cNvPr id="7" name="TextBox 6"/>
          <p:cNvSpPr txBox="1"/>
          <p:nvPr/>
        </p:nvSpPr>
        <p:spPr>
          <a:xfrm>
            <a:off x="104615" y="-6823"/>
            <a:ext cx="12006404" cy="923330"/>
          </a:xfrm>
          <a:prstGeom prst="rect">
            <a:avLst/>
          </a:prstGeom>
          <a:noFill/>
        </p:spPr>
        <p:txBody>
          <a:bodyPr wrap="square" rtlCol="0">
            <a:spAutoFit/>
          </a:bodyPr>
          <a:lstStyle/>
          <a:p>
            <a:pPr algn="ctr"/>
            <a:r>
              <a:rPr lang="en-US" sz="5400" dirty="0">
                <a:solidFill>
                  <a:schemeClr val="bg1"/>
                </a:solidFill>
              </a:rPr>
              <a:t>Magicians, Astrologers, and Sorcerers</a:t>
            </a:r>
          </a:p>
        </p:txBody>
      </p:sp>
      <p:pic>
        <p:nvPicPr>
          <p:cNvPr id="1030" name="Picture 6" descr="https://patgaines.files.wordpress.com/2013/02/hebrewsbeforenebuchadnezz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6" y="1189381"/>
            <a:ext cx="4010025" cy="2552700"/>
          </a:xfrm>
          <a:prstGeom prst="rect">
            <a:avLst/>
          </a:prstGeom>
          <a:noFill/>
          <a:extLst>
            <a:ext uri="{909E8E84-426E-40DD-AFC4-6F175D3DCCD1}">
              <a14:hiddenFill xmlns:a14="http://schemas.microsoft.com/office/drawing/2010/main">
                <a:solidFill>
                  <a:srgbClr val="FFFFFF"/>
                </a:solidFill>
              </a14:hiddenFill>
            </a:ext>
          </a:extLst>
        </p:spPr>
      </p:pic>
      <p:sp>
        <p:nvSpPr>
          <p:cNvPr id="152" name="Rectangle 151"/>
          <p:cNvSpPr/>
          <p:nvPr/>
        </p:nvSpPr>
        <p:spPr>
          <a:xfrm>
            <a:off x="5026089" y="1399258"/>
            <a:ext cx="6096000" cy="1477328"/>
          </a:xfrm>
          <a:prstGeom prst="rect">
            <a:avLst/>
          </a:prstGeom>
        </p:spPr>
        <p:txBody>
          <a:bodyPr>
            <a:spAutoFit/>
          </a:bodyPr>
          <a:lstStyle/>
          <a:p>
            <a:r>
              <a:rPr lang="en-US" dirty="0">
                <a:solidFill>
                  <a:schemeClr val="bg1"/>
                </a:solidFill>
                <a:latin typeface="Calibri" panose="020F0502020204030204" pitchFamily="34" charset="0"/>
              </a:rPr>
              <a:t>The king makes the point that he knows what he dreamt; therefore if the interpreters can tell him the dream, he will know that </a:t>
            </a:r>
            <a:r>
              <a:rPr lang="en-US" i="1" dirty="0">
                <a:solidFill>
                  <a:schemeClr val="bg1"/>
                </a:solidFill>
                <a:latin typeface="Calibri" panose="020F0502020204030204" pitchFamily="34" charset="0"/>
              </a:rPr>
              <a:t>they</a:t>
            </a:r>
            <a:r>
              <a:rPr lang="en-US" dirty="0">
                <a:solidFill>
                  <a:schemeClr val="bg1"/>
                </a:solidFill>
                <a:latin typeface="Calibri" panose="020F0502020204030204" pitchFamily="34" charset="0"/>
              </a:rPr>
              <a:t> know what they are talking about and he will know whether he can have confidence in their interpretation or not!” (1)</a:t>
            </a:r>
            <a:endParaRPr lang="en-US" dirty="0">
              <a:solidFill>
                <a:schemeClr val="bg1"/>
              </a:solidFill>
            </a:endParaRPr>
          </a:p>
        </p:txBody>
      </p:sp>
      <p:sp>
        <p:nvSpPr>
          <p:cNvPr id="153" name="Rectangle 152"/>
          <p:cNvSpPr/>
          <p:nvPr/>
        </p:nvSpPr>
        <p:spPr>
          <a:xfrm>
            <a:off x="4576617" y="3186797"/>
            <a:ext cx="6994944" cy="646331"/>
          </a:xfrm>
          <a:prstGeom prst="rect">
            <a:avLst/>
          </a:prstGeom>
        </p:spPr>
        <p:txBody>
          <a:bodyPr wrap="square">
            <a:spAutoFit/>
          </a:bodyPr>
          <a:lstStyle/>
          <a:p>
            <a:r>
              <a:rPr lang="en-US" dirty="0">
                <a:solidFill>
                  <a:schemeClr val="bg1"/>
                </a:solidFill>
                <a:latin typeface="Calibri" panose="020F0502020204030204" pitchFamily="34" charset="0"/>
              </a:rPr>
              <a:t>Daniel and friends “desire mercies of the God of heaven” = to seek Heavenly Father’s help.</a:t>
            </a:r>
            <a:endParaRPr lang="en-US" dirty="0">
              <a:solidFill>
                <a:schemeClr val="bg1"/>
              </a:solidFill>
            </a:endParaRPr>
          </a:p>
        </p:txBody>
      </p:sp>
      <p:pic>
        <p:nvPicPr>
          <p:cNvPr id="1032" name="Picture 8" descr="http://www.godanddaniel.com/the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9991" y="3623382"/>
            <a:ext cx="2686977" cy="3009415"/>
          </a:xfrm>
          <a:prstGeom prst="rect">
            <a:avLst/>
          </a:prstGeom>
          <a:noFill/>
          <a:extLst>
            <a:ext uri="{909E8E84-426E-40DD-AFC4-6F175D3DCCD1}">
              <a14:hiddenFill xmlns:a14="http://schemas.microsoft.com/office/drawing/2010/main">
                <a:solidFill>
                  <a:srgbClr val="FFFFFF"/>
                </a:solidFill>
              </a14:hiddenFill>
            </a:ext>
          </a:extLst>
        </p:spPr>
      </p:pic>
      <p:sp>
        <p:nvSpPr>
          <p:cNvPr id="154" name="Rectangle 153"/>
          <p:cNvSpPr/>
          <p:nvPr/>
        </p:nvSpPr>
        <p:spPr>
          <a:xfrm>
            <a:off x="1777391" y="4593322"/>
            <a:ext cx="6096000" cy="1477328"/>
          </a:xfrm>
          <a:prstGeom prst="rect">
            <a:avLst/>
          </a:prstGeom>
        </p:spPr>
        <p:txBody>
          <a:bodyPr>
            <a:spAutoFit/>
          </a:bodyPr>
          <a:lstStyle/>
          <a:p>
            <a:r>
              <a:rPr lang="en-US" dirty="0">
                <a:solidFill>
                  <a:schemeClr val="bg1"/>
                </a:solidFill>
                <a:latin typeface="Calibri" panose="020F0502020204030204" pitchFamily="34" charset="0"/>
              </a:rPr>
              <a:t>“By faith in God you can be attuned to the Infinite and by power and wisdom obtained from your Heavenly Father harness the powers of the universe to serve you in your hour of need in the solution of problems too great for your human strength or intelligence.”  (2)</a:t>
            </a:r>
            <a:endParaRPr lang="en-US" dirty="0">
              <a:solidFill>
                <a:schemeClr val="bg1"/>
              </a:solidFill>
            </a:endParaRPr>
          </a:p>
        </p:txBody>
      </p:sp>
      <p:pic>
        <p:nvPicPr>
          <p:cNvPr id="155" name="Picture 15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20" y="4572727"/>
            <a:ext cx="1097280" cy="1383792"/>
          </a:xfrm>
          <a:prstGeom prst="rect">
            <a:avLst/>
          </a:prstGeom>
        </p:spPr>
      </p:pic>
    </p:spTree>
    <p:extLst>
      <p:ext uri="{BB962C8B-B14F-4D97-AF65-F5344CB8AC3E}">
        <p14:creationId xmlns:p14="http://schemas.microsoft.com/office/powerpoint/2010/main" val="202352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P spid="153" grpId="0"/>
      <p:bldP spid="15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http://wallpaperswide.com/download/aero_brown-wallpaper-1366x768.jpg"/>
          <p:cNvPicPr>
            <a:picLocks noChangeAspect="1" noChangeArrowheads="1"/>
          </p:cNvPicPr>
          <p:nvPr/>
        </p:nvPicPr>
        <p:blipFill rotWithShape="1">
          <a:blip r:embed="rId2">
            <a:extLst>
              <a:ext uri="{28A0092B-C50C-407E-A947-70E740481C1C}">
                <a14:useLocalDpi xmlns:a14="http://schemas.microsoft.com/office/drawing/2010/main" val="0"/>
              </a:ext>
            </a:extLst>
          </a:blip>
          <a:srcRect r="371" b="5177"/>
          <a:stretch/>
        </p:blipFill>
        <p:spPr bwMode="auto">
          <a:xfrm>
            <a:off x="0" y="0"/>
            <a:ext cx="1221563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285" y="6418158"/>
            <a:ext cx="2951430" cy="369332"/>
          </a:xfrm>
          <a:prstGeom prst="rect">
            <a:avLst/>
          </a:prstGeom>
          <a:noFill/>
        </p:spPr>
        <p:txBody>
          <a:bodyPr wrap="square" rtlCol="0">
            <a:spAutoFit/>
          </a:bodyPr>
          <a:lstStyle/>
          <a:p>
            <a:r>
              <a:rPr lang="en-US" dirty="0">
                <a:solidFill>
                  <a:schemeClr val="bg1"/>
                </a:solidFill>
              </a:rPr>
              <a:t>Daniel 2:28, 31-45</a:t>
            </a:r>
          </a:p>
        </p:txBody>
      </p:sp>
      <p:sp>
        <p:nvSpPr>
          <p:cNvPr id="7" name="TextBox 6"/>
          <p:cNvSpPr txBox="1"/>
          <p:nvPr/>
        </p:nvSpPr>
        <p:spPr>
          <a:xfrm>
            <a:off x="104615" y="-6823"/>
            <a:ext cx="12006404" cy="923330"/>
          </a:xfrm>
          <a:prstGeom prst="rect">
            <a:avLst/>
          </a:prstGeom>
          <a:noFill/>
        </p:spPr>
        <p:txBody>
          <a:bodyPr wrap="square" rtlCol="0">
            <a:spAutoFit/>
          </a:bodyPr>
          <a:lstStyle/>
          <a:p>
            <a:pPr algn="ctr"/>
            <a:r>
              <a:rPr lang="en-US" sz="5400" dirty="0">
                <a:solidFill>
                  <a:schemeClr val="bg1"/>
                </a:solidFill>
              </a:rPr>
              <a:t>The Dream</a:t>
            </a:r>
          </a:p>
        </p:txBody>
      </p:sp>
      <p:sp>
        <p:nvSpPr>
          <p:cNvPr id="152" name="Rectangle 151"/>
          <p:cNvSpPr/>
          <p:nvPr/>
        </p:nvSpPr>
        <p:spPr>
          <a:xfrm>
            <a:off x="5026089" y="1399258"/>
            <a:ext cx="6096000" cy="369332"/>
          </a:xfrm>
          <a:prstGeom prst="rect">
            <a:avLst/>
          </a:prstGeom>
        </p:spPr>
        <p:txBody>
          <a:bodyPr>
            <a:spAutoFit/>
          </a:bodyPr>
          <a:lstStyle/>
          <a:p>
            <a:r>
              <a:rPr lang="en-US" dirty="0">
                <a:solidFill>
                  <a:schemeClr val="bg1"/>
                </a:solidFill>
                <a:latin typeface="Calibri" panose="020F0502020204030204" pitchFamily="34" charset="0"/>
              </a:rPr>
              <a:t>Head of fine gold = Babylonian Empire</a:t>
            </a:r>
            <a:endParaRPr lang="en-US" dirty="0">
              <a:solidFill>
                <a:schemeClr val="bg1"/>
              </a:solidFill>
            </a:endParaRPr>
          </a:p>
        </p:txBody>
      </p:sp>
      <p:sp>
        <p:nvSpPr>
          <p:cNvPr id="153" name="Rectangle 152"/>
          <p:cNvSpPr/>
          <p:nvPr/>
        </p:nvSpPr>
        <p:spPr>
          <a:xfrm>
            <a:off x="4127145" y="2269944"/>
            <a:ext cx="6994944" cy="369332"/>
          </a:xfrm>
          <a:prstGeom prst="rect">
            <a:avLst/>
          </a:prstGeom>
        </p:spPr>
        <p:txBody>
          <a:bodyPr wrap="square">
            <a:spAutoFit/>
          </a:bodyPr>
          <a:lstStyle/>
          <a:p>
            <a:r>
              <a:rPr lang="en-US" dirty="0">
                <a:solidFill>
                  <a:schemeClr val="bg1"/>
                </a:solidFill>
                <a:latin typeface="Calibri" panose="020F0502020204030204" pitchFamily="34" charset="0"/>
              </a:rPr>
              <a:t>Breast and Arms of Silver = Mede and Persian Empires</a:t>
            </a:r>
            <a:endParaRPr lang="en-US" dirty="0">
              <a:solidFill>
                <a:schemeClr val="bg1"/>
              </a:solidFill>
            </a:endParaRPr>
          </a:p>
        </p:txBody>
      </p:sp>
      <p:pic>
        <p:nvPicPr>
          <p:cNvPr id="3074" name="Picture 2" descr="http://bible-truth.org/Dan-Imag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8664" y="411162"/>
            <a:ext cx="1725351" cy="584864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4041558" y="3531153"/>
            <a:ext cx="6994944" cy="369332"/>
          </a:xfrm>
          <a:prstGeom prst="rect">
            <a:avLst/>
          </a:prstGeom>
        </p:spPr>
        <p:txBody>
          <a:bodyPr wrap="square">
            <a:spAutoFit/>
          </a:bodyPr>
          <a:lstStyle/>
          <a:p>
            <a:r>
              <a:rPr lang="en-US" dirty="0">
                <a:solidFill>
                  <a:schemeClr val="bg1"/>
                </a:solidFill>
                <a:latin typeface="Calibri" panose="020F0502020204030204" pitchFamily="34" charset="0"/>
              </a:rPr>
              <a:t>Belly and thighs of Brass = Macedonian Empire</a:t>
            </a:r>
            <a:endParaRPr lang="en-US" dirty="0">
              <a:solidFill>
                <a:schemeClr val="bg1"/>
              </a:solidFill>
            </a:endParaRPr>
          </a:p>
        </p:txBody>
      </p:sp>
      <p:sp>
        <p:nvSpPr>
          <p:cNvPr id="17" name="Rectangle 16"/>
          <p:cNvSpPr/>
          <p:nvPr/>
        </p:nvSpPr>
        <p:spPr>
          <a:xfrm>
            <a:off x="6773970" y="4607696"/>
            <a:ext cx="3548453" cy="369332"/>
          </a:xfrm>
          <a:prstGeom prst="rect">
            <a:avLst/>
          </a:prstGeom>
        </p:spPr>
        <p:txBody>
          <a:bodyPr wrap="square">
            <a:spAutoFit/>
          </a:bodyPr>
          <a:lstStyle/>
          <a:p>
            <a:r>
              <a:rPr lang="en-US" dirty="0">
                <a:solidFill>
                  <a:schemeClr val="bg1"/>
                </a:solidFill>
                <a:latin typeface="Calibri" panose="020F0502020204030204" pitchFamily="34" charset="0"/>
              </a:rPr>
              <a:t>Legs of Iron = Roman Empire</a:t>
            </a:r>
            <a:endParaRPr lang="en-US" dirty="0">
              <a:solidFill>
                <a:schemeClr val="bg1"/>
              </a:solidFill>
            </a:endParaRPr>
          </a:p>
        </p:txBody>
      </p:sp>
      <p:sp>
        <p:nvSpPr>
          <p:cNvPr id="18" name="Rectangle 17"/>
          <p:cNvSpPr/>
          <p:nvPr/>
        </p:nvSpPr>
        <p:spPr>
          <a:xfrm>
            <a:off x="4379071" y="5503902"/>
            <a:ext cx="5464725" cy="646331"/>
          </a:xfrm>
          <a:prstGeom prst="rect">
            <a:avLst/>
          </a:prstGeom>
        </p:spPr>
        <p:txBody>
          <a:bodyPr wrap="square">
            <a:spAutoFit/>
          </a:bodyPr>
          <a:lstStyle/>
          <a:p>
            <a:r>
              <a:rPr lang="en-US" dirty="0">
                <a:solidFill>
                  <a:schemeClr val="bg1"/>
                </a:solidFill>
                <a:latin typeface="Calibri" panose="020F0502020204030204" pitchFamily="34" charset="0"/>
              </a:rPr>
              <a:t>Feet and Toes of Clay = Kingdoms that arose after the fall of the Roman Empire</a:t>
            </a:r>
            <a:endParaRPr lang="en-US" dirty="0">
              <a:solidFill>
                <a:schemeClr val="bg1"/>
              </a:solidFill>
            </a:endParaRPr>
          </a:p>
        </p:txBody>
      </p:sp>
      <p:sp>
        <p:nvSpPr>
          <p:cNvPr id="8" name="Rectangle 7"/>
          <p:cNvSpPr/>
          <p:nvPr/>
        </p:nvSpPr>
        <p:spPr>
          <a:xfrm>
            <a:off x="392993" y="577590"/>
            <a:ext cx="4301412" cy="1477328"/>
          </a:xfrm>
          <a:prstGeom prst="rect">
            <a:avLst/>
          </a:prstGeom>
        </p:spPr>
        <p:txBody>
          <a:bodyPr wrap="square">
            <a:spAutoFit/>
          </a:bodyPr>
          <a:lstStyle/>
          <a:p>
            <a:r>
              <a:rPr lang="en-US" dirty="0">
                <a:solidFill>
                  <a:schemeClr val="bg1"/>
                </a:solidFill>
                <a:latin typeface="Calibri" panose="020F0502020204030204" pitchFamily="34" charset="0"/>
              </a:rPr>
              <a:t>The inspired interpretation of Nebuchadnezzar’s dream that Daniel gave made it clear that the fulfillment of the king’s dream would begin in the immediate future. Daniel said to Nebuchadnezzar</a:t>
            </a:r>
            <a:endParaRPr lang="en-US" dirty="0">
              <a:solidFill>
                <a:schemeClr val="bg1"/>
              </a:solidFill>
            </a:endParaRPr>
          </a:p>
        </p:txBody>
      </p:sp>
      <p:pic>
        <p:nvPicPr>
          <p:cNvPr id="20" name="Picture 4" descr="https://whatshotn.files.wordpress.com/2015/02/king-nebuchadnezzar-fell-on-his-fac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727" y="2779907"/>
            <a:ext cx="3190211" cy="208958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89830" y="5022252"/>
            <a:ext cx="3737315" cy="1200329"/>
          </a:xfrm>
          <a:prstGeom prst="rect">
            <a:avLst/>
          </a:prstGeom>
        </p:spPr>
        <p:txBody>
          <a:bodyPr wrap="square">
            <a:spAutoFit/>
          </a:bodyPr>
          <a:lstStyle/>
          <a:p>
            <a:r>
              <a:rPr lang="en-US" dirty="0">
                <a:solidFill>
                  <a:schemeClr val="bg1"/>
                </a:solidFill>
                <a:latin typeface="Calibri" panose="020F0502020204030204" pitchFamily="34" charset="0"/>
              </a:rPr>
              <a:t>The dream revealed events that would take place over a long span of time. The culmination, however, was to take place in the last days</a:t>
            </a:r>
            <a:endParaRPr lang="en-US" dirty="0">
              <a:solidFill>
                <a:schemeClr val="bg1"/>
              </a:solidFill>
            </a:endParaRPr>
          </a:p>
        </p:txBody>
      </p:sp>
    </p:spTree>
    <p:extLst>
      <p:ext uri="{BB962C8B-B14F-4D97-AF65-F5344CB8AC3E}">
        <p14:creationId xmlns:p14="http://schemas.microsoft.com/office/powerpoint/2010/main" val="52531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500"/>
                                        <p:tgtEl>
                                          <p:spTgt spid="3074"/>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15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5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P spid="153" grpId="0"/>
      <p:bldP spid="16" grpId="0"/>
      <p:bldP spid="17" grpId="0"/>
      <p:bldP spid="18"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http://wallpaperswide.com/download/aero_brown-wallpaper-1366x768.jpg"/>
          <p:cNvPicPr>
            <a:picLocks noChangeAspect="1" noChangeArrowheads="1"/>
          </p:cNvPicPr>
          <p:nvPr/>
        </p:nvPicPr>
        <p:blipFill rotWithShape="1">
          <a:blip r:embed="rId2">
            <a:extLst>
              <a:ext uri="{28A0092B-C50C-407E-A947-70E740481C1C}">
                <a14:useLocalDpi xmlns:a14="http://schemas.microsoft.com/office/drawing/2010/main" val="0"/>
              </a:ext>
            </a:extLst>
          </a:blip>
          <a:srcRect r="371" b="5177"/>
          <a:stretch/>
        </p:blipFill>
        <p:spPr bwMode="auto">
          <a:xfrm>
            <a:off x="0" y="0"/>
            <a:ext cx="12215634"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4615" y="-6823"/>
            <a:ext cx="12006404" cy="923330"/>
          </a:xfrm>
          <a:prstGeom prst="rect">
            <a:avLst/>
          </a:prstGeom>
          <a:noFill/>
        </p:spPr>
        <p:txBody>
          <a:bodyPr wrap="square" rtlCol="0">
            <a:spAutoFit/>
          </a:bodyPr>
          <a:lstStyle/>
          <a:p>
            <a:pPr algn="ctr"/>
            <a:r>
              <a:rPr lang="en-US" sz="5400" dirty="0">
                <a:solidFill>
                  <a:schemeClr val="bg1"/>
                </a:solidFill>
              </a:rPr>
              <a:t>Doctrinal Mastery</a:t>
            </a:r>
          </a:p>
        </p:txBody>
      </p:sp>
      <p:sp>
        <p:nvSpPr>
          <p:cNvPr id="5" name="Rectangle 4"/>
          <p:cNvSpPr/>
          <p:nvPr/>
        </p:nvSpPr>
        <p:spPr>
          <a:xfrm>
            <a:off x="6027575" y="1401673"/>
            <a:ext cx="5358180" cy="3970318"/>
          </a:xfrm>
          <a:prstGeom prst="rect">
            <a:avLst/>
          </a:prstGeom>
        </p:spPr>
        <p:txBody>
          <a:bodyPr wrap="square">
            <a:spAutoFit/>
          </a:bodyPr>
          <a:lstStyle/>
          <a:p>
            <a:r>
              <a:rPr lang="en-US" sz="2800" dirty="0">
                <a:solidFill>
                  <a:schemeClr val="bg1"/>
                </a:solidFill>
              </a:rPr>
              <a:t>And in the days of these kings shall the God of heaven set up a kingdom, which shall never be destroyed: and the kingdom shall not be left to other people, but it shall break in pieces and consume all these kingdoms, and it shall stand for ever.</a:t>
            </a:r>
          </a:p>
        </p:txBody>
      </p:sp>
      <p:grpSp>
        <p:nvGrpSpPr>
          <p:cNvPr id="11" name="Group 10">
            <a:extLst>
              <a:ext uri="{FF2B5EF4-FFF2-40B4-BE49-F238E27FC236}">
                <a16:creationId xmlns:a16="http://schemas.microsoft.com/office/drawing/2014/main" id="{BA64B371-24BA-4ADC-AD54-D7E506A96184}"/>
              </a:ext>
            </a:extLst>
          </p:cNvPr>
          <p:cNvGrpSpPr/>
          <p:nvPr/>
        </p:nvGrpSpPr>
        <p:grpSpPr>
          <a:xfrm>
            <a:off x="1030634" y="1991640"/>
            <a:ext cx="2580969" cy="3266160"/>
            <a:chOff x="2819400" y="3657600"/>
            <a:chExt cx="1447800" cy="2121932"/>
          </a:xfrm>
        </p:grpSpPr>
        <p:sp>
          <p:nvSpPr>
            <p:cNvPr id="12" name="TextBox 11">
              <a:extLst>
                <a:ext uri="{FF2B5EF4-FFF2-40B4-BE49-F238E27FC236}">
                  <a16:creationId xmlns:a16="http://schemas.microsoft.com/office/drawing/2014/main" id="{C16C423D-1361-43B4-8B7C-380D66CD0DBA}"/>
                </a:ext>
              </a:extLst>
            </p:cNvPr>
            <p:cNvSpPr txBox="1"/>
            <p:nvPr/>
          </p:nvSpPr>
          <p:spPr>
            <a:xfrm>
              <a:off x="3869621" y="5410200"/>
              <a:ext cx="184731" cy="369332"/>
            </a:xfrm>
            <a:prstGeom prst="rect">
              <a:avLst/>
            </a:prstGeom>
            <a:noFill/>
          </p:spPr>
          <p:txBody>
            <a:bodyPr wrap="none" rtlCol="0">
              <a:spAutoFit/>
            </a:bodyPr>
            <a:lstStyle/>
            <a:p>
              <a:pPr algn="ctr"/>
              <a:endParaRPr lang="en-US" dirty="0">
                <a:latin typeface="Comic Sans MS" pitchFamily="66" charset="0"/>
              </a:endParaRPr>
            </a:p>
          </p:txBody>
        </p:sp>
        <p:sp>
          <p:nvSpPr>
            <p:cNvPr id="13" name="Rectangle 12">
              <a:extLst>
                <a:ext uri="{FF2B5EF4-FFF2-40B4-BE49-F238E27FC236}">
                  <a16:creationId xmlns:a16="http://schemas.microsoft.com/office/drawing/2014/main" id="{E0A3F124-1476-4FF5-9ECD-603002694B73}"/>
                </a:ext>
              </a:extLst>
            </p:cNvPr>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52D341-38FE-4907-8CCC-F2DC9850B597}"/>
                </a:ext>
              </a:extLst>
            </p:cNvPr>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FF8316F-6CD6-4B18-96E6-1C16E89A25F8}"/>
                </a:ext>
              </a:extLst>
            </p:cNvPr>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 Daniel 2:44</a:t>
              </a:r>
            </a:p>
          </p:txBody>
        </p:sp>
        <p:sp>
          <p:nvSpPr>
            <p:cNvPr id="16" name="Rectangle 15">
              <a:extLst>
                <a:ext uri="{FF2B5EF4-FFF2-40B4-BE49-F238E27FC236}">
                  <a16:creationId xmlns:a16="http://schemas.microsoft.com/office/drawing/2014/main" id="{B4A6F605-54D7-49C6-A66C-F938C15CF256}"/>
                </a:ext>
              </a:extLst>
            </p:cNvPr>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Arrow: Right 7">
            <a:extLst>
              <a:ext uri="{FF2B5EF4-FFF2-40B4-BE49-F238E27FC236}">
                <a16:creationId xmlns:a16="http://schemas.microsoft.com/office/drawing/2014/main" id="{4944A6EE-F122-498F-844A-314F9A499A9D}"/>
              </a:ext>
            </a:extLst>
          </p:cNvPr>
          <p:cNvSpPr/>
          <p:nvPr/>
        </p:nvSpPr>
        <p:spPr>
          <a:xfrm>
            <a:off x="3991897" y="2959510"/>
            <a:ext cx="1317923" cy="796413"/>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8483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http://wallpaperswide.com/download/aero_brown-wallpaper-1366x768.jpg"/>
          <p:cNvPicPr>
            <a:picLocks noChangeAspect="1" noChangeArrowheads="1"/>
          </p:cNvPicPr>
          <p:nvPr/>
        </p:nvPicPr>
        <p:blipFill rotWithShape="1">
          <a:blip r:embed="rId2">
            <a:extLst>
              <a:ext uri="{28A0092B-C50C-407E-A947-70E740481C1C}">
                <a14:useLocalDpi xmlns:a14="http://schemas.microsoft.com/office/drawing/2010/main" val="0"/>
              </a:ext>
            </a:extLst>
          </a:blip>
          <a:srcRect r="371" b="5177"/>
          <a:stretch/>
        </p:blipFill>
        <p:spPr bwMode="auto">
          <a:xfrm>
            <a:off x="0" y="0"/>
            <a:ext cx="1221563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285" y="6418158"/>
            <a:ext cx="2951430" cy="369332"/>
          </a:xfrm>
          <a:prstGeom prst="rect">
            <a:avLst/>
          </a:prstGeom>
          <a:noFill/>
        </p:spPr>
        <p:txBody>
          <a:bodyPr wrap="square" rtlCol="0">
            <a:spAutoFit/>
          </a:bodyPr>
          <a:lstStyle/>
          <a:p>
            <a:r>
              <a:rPr lang="en-US" dirty="0">
                <a:solidFill>
                  <a:schemeClr val="bg1"/>
                </a:solidFill>
              </a:rPr>
              <a:t>Daniel 2:44-45</a:t>
            </a:r>
          </a:p>
        </p:txBody>
      </p:sp>
      <p:sp>
        <p:nvSpPr>
          <p:cNvPr id="7" name="TextBox 6"/>
          <p:cNvSpPr txBox="1"/>
          <p:nvPr/>
        </p:nvSpPr>
        <p:spPr>
          <a:xfrm>
            <a:off x="104615" y="-6823"/>
            <a:ext cx="12006404" cy="923330"/>
          </a:xfrm>
          <a:prstGeom prst="rect">
            <a:avLst/>
          </a:prstGeom>
          <a:noFill/>
        </p:spPr>
        <p:txBody>
          <a:bodyPr wrap="square" rtlCol="0">
            <a:spAutoFit/>
          </a:bodyPr>
          <a:lstStyle/>
          <a:p>
            <a:pPr algn="ctr"/>
            <a:r>
              <a:rPr lang="en-US" sz="5400" dirty="0">
                <a:solidFill>
                  <a:schemeClr val="bg1"/>
                </a:solidFill>
              </a:rPr>
              <a:t>Fulfillment of Prophecy</a:t>
            </a:r>
          </a:p>
        </p:txBody>
      </p:sp>
      <p:sp>
        <p:nvSpPr>
          <p:cNvPr id="5" name="Rectangle 4"/>
          <p:cNvSpPr/>
          <p:nvPr/>
        </p:nvSpPr>
        <p:spPr>
          <a:xfrm>
            <a:off x="6027575" y="1401673"/>
            <a:ext cx="4329403" cy="1477328"/>
          </a:xfrm>
          <a:prstGeom prst="rect">
            <a:avLst/>
          </a:prstGeom>
        </p:spPr>
        <p:txBody>
          <a:bodyPr wrap="square">
            <a:spAutoFit/>
          </a:bodyPr>
          <a:lstStyle/>
          <a:p>
            <a:r>
              <a:rPr lang="en-US" dirty="0">
                <a:solidFill>
                  <a:schemeClr val="bg1"/>
                </a:solidFill>
                <a:latin typeface="Calibri" panose="020F0502020204030204" pitchFamily="34" charset="0"/>
              </a:rPr>
              <a:t>The Prophet Joseph Smith prayed that the ecclesiastical kingdom of God, which was established on the earth in his day, might roll forth that the future kingdom of heaven might come.</a:t>
            </a:r>
            <a:endParaRPr lang="en-US" dirty="0">
              <a:solidFill>
                <a:schemeClr val="bg1"/>
              </a:solidFill>
            </a:endParaRPr>
          </a:p>
        </p:txBody>
      </p:sp>
      <p:sp>
        <p:nvSpPr>
          <p:cNvPr id="10" name="Rectangle 9"/>
          <p:cNvSpPr/>
          <p:nvPr/>
        </p:nvSpPr>
        <p:spPr>
          <a:xfrm>
            <a:off x="5172270" y="4819261"/>
            <a:ext cx="6096000" cy="1200329"/>
          </a:xfrm>
          <a:prstGeom prst="rect">
            <a:avLst/>
          </a:prstGeom>
        </p:spPr>
        <p:txBody>
          <a:bodyPr>
            <a:spAutoFit/>
          </a:bodyPr>
          <a:lstStyle/>
          <a:p>
            <a:r>
              <a:rPr lang="en-US" dirty="0">
                <a:solidFill>
                  <a:schemeClr val="bg1"/>
                </a:solidFill>
                <a:latin typeface="Calibri" panose="020F0502020204030204" pitchFamily="34" charset="0"/>
              </a:rPr>
              <a:t>“During the millennium the </a:t>
            </a:r>
            <a:r>
              <a:rPr lang="en-US" i="1" dirty="0">
                <a:solidFill>
                  <a:schemeClr val="bg1"/>
                </a:solidFill>
                <a:latin typeface="Calibri" panose="020F0502020204030204" pitchFamily="34" charset="0"/>
              </a:rPr>
              <a:t>kingdom of God</a:t>
            </a:r>
            <a:r>
              <a:rPr lang="en-US" dirty="0">
                <a:solidFill>
                  <a:schemeClr val="bg1"/>
                </a:solidFill>
                <a:latin typeface="Calibri" panose="020F0502020204030204" pitchFamily="34" charset="0"/>
              </a:rPr>
              <a:t> will continue on earth, but in that day it will be both an </a:t>
            </a:r>
            <a:r>
              <a:rPr lang="en-US" i="1" dirty="0">
                <a:solidFill>
                  <a:schemeClr val="bg1"/>
                </a:solidFill>
                <a:latin typeface="Calibri" panose="020F0502020204030204" pitchFamily="34" charset="0"/>
              </a:rPr>
              <a:t>ecclesiastical </a:t>
            </a:r>
            <a:r>
              <a:rPr lang="en-US" dirty="0">
                <a:solidFill>
                  <a:schemeClr val="bg1"/>
                </a:solidFill>
                <a:latin typeface="Calibri" panose="020F0502020204030204" pitchFamily="34" charset="0"/>
              </a:rPr>
              <a:t>and a </a:t>
            </a:r>
            <a:r>
              <a:rPr lang="en-US" i="1" dirty="0">
                <a:solidFill>
                  <a:schemeClr val="bg1"/>
                </a:solidFill>
                <a:latin typeface="Calibri" panose="020F0502020204030204" pitchFamily="34" charset="0"/>
              </a:rPr>
              <a:t>political</a:t>
            </a:r>
            <a:r>
              <a:rPr lang="en-US" dirty="0">
                <a:solidFill>
                  <a:schemeClr val="bg1"/>
                </a:solidFill>
                <a:latin typeface="Calibri" panose="020F0502020204030204" pitchFamily="34" charset="0"/>
              </a:rPr>
              <a:t> kingdom. That is, the Church (which is the kingdom) will have the rule and government of the world given to it.” (3)</a:t>
            </a:r>
            <a:endParaRPr lang="en-US" dirty="0">
              <a:solidFill>
                <a:schemeClr val="bg1"/>
              </a:solidFill>
            </a:endParaRPr>
          </a:p>
        </p:txBody>
      </p:sp>
      <p:pic>
        <p:nvPicPr>
          <p:cNvPr id="6146" name="Picture 2" descr="https://i.ytimg.com/vi/LIBFxgbaHiw/hq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270" y="1307359"/>
            <a:ext cx="4572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65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823"/>
            <a:ext cx="12192000" cy="68804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6" name="TextBox 5"/>
          <p:cNvSpPr txBox="1"/>
          <p:nvPr/>
        </p:nvSpPr>
        <p:spPr>
          <a:xfrm>
            <a:off x="48285" y="6418158"/>
            <a:ext cx="2951430" cy="369332"/>
          </a:xfrm>
          <a:prstGeom prst="rect">
            <a:avLst/>
          </a:prstGeom>
          <a:noFill/>
        </p:spPr>
        <p:txBody>
          <a:bodyPr wrap="square" rtlCol="0">
            <a:spAutoFit/>
          </a:bodyPr>
          <a:lstStyle/>
          <a:p>
            <a:r>
              <a:rPr lang="en-US" dirty="0">
                <a:solidFill>
                  <a:schemeClr val="bg1"/>
                </a:solidFill>
              </a:rPr>
              <a:t>Daniel 2:44-45</a:t>
            </a:r>
          </a:p>
        </p:txBody>
      </p:sp>
      <p:grpSp>
        <p:nvGrpSpPr>
          <p:cNvPr id="13" name="Group 12"/>
          <p:cNvGrpSpPr/>
          <p:nvPr/>
        </p:nvGrpSpPr>
        <p:grpSpPr>
          <a:xfrm>
            <a:off x="1598642" y="-6823"/>
            <a:ext cx="9173973" cy="6880483"/>
            <a:chOff x="1674331" y="0"/>
            <a:chExt cx="9173973" cy="6880483"/>
          </a:xfrm>
        </p:grpSpPr>
        <p:pic>
          <p:nvPicPr>
            <p:cNvPr id="5126" name="Picture 6" descr="http://cdn.makeagif.com/media/2-11-2015/YElJb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74331" y="0"/>
              <a:ext cx="9173973" cy="688048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8402465" y="6195527"/>
              <a:ext cx="2383170" cy="66247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1096795" y="3705134"/>
            <a:ext cx="6096000" cy="2308324"/>
          </a:xfrm>
          <a:prstGeom prst="rect">
            <a:avLst/>
          </a:prstGeom>
        </p:spPr>
        <p:txBody>
          <a:bodyPr>
            <a:spAutoFit/>
          </a:bodyPr>
          <a:lstStyle/>
          <a:p>
            <a:endParaRPr lang="en-US" dirty="0">
              <a:solidFill>
                <a:schemeClr val="bg1"/>
              </a:solidFill>
            </a:endParaRPr>
          </a:p>
          <a:p>
            <a:r>
              <a:rPr lang="en-US" dirty="0">
                <a:solidFill>
                  <a:schemeClr val="bg1"/>
                </a:solidFill>
              </a:rPr>
              <a:t>The establishment of that kingdom is what the Lord taught the Saints to pray for in the Lord’s Prayer when He said, “Thy kingdom come” in Matthew 6:10. (4)</a:t>
            </a:r>
          </a:p>
          <a:p>
            <a:endParaRPr lang="en-US" dirty="0">
              <a:solidFill>
                <a:schemeClr val="bg1"/>
              </a:solidFill>
            </a:endParaRPr>
          </a:p>
          <a:p>
            <a:r>
              <a:rPr lang="en-US" dirty="0">
                <a:solidFill>
                  <a:schemeClr val="bg1"/>
                </a:solidFill>
              </a:rPr>
              <a:t>The coming forth of the kingdom on the earth is what Daniel saw when the stone rolled forth and smote the image, eventually filling the whole earth. (1)</a:t>
            </a:r>
          </a:p>
        </p:txBody>
      </p:sp>
      <p:sp>
        <p:nvSpPr>
          <p:cNvPr id="7" name="TextBox 6"/>
          <p:cNvSpPr txBox="1"/>
          <p:nvPr/>
        </p:nvSpPr>
        <p:spPr>
          <a:xfrm>
            <a:off x="104615" y="-6823"/>
            <a:ext cx="12006404" cy="923330"/>
          </a:xfrm>
          <a:prstGeom prst="rect">
            <a:avLst/>
          </a:prstGeom>
          <a:noFill/>
        </p:spPr>
        <p:txBody>
          <a:bodyPr wrap="square" rtlCol="0">
            <a:spAutoFit/>
          </a:bodyPr>
          <a:lstStyle/>
          <a:p>
            <a:pPr algn="ctr"/>
            <a:r>
              <a:rPr lang="en-US" sz="5400" dirty="0">
                <a:solidFill>
                  <a:schemeClr val="bg1"/>
                </a:solidFill>
              </a:rPr>
              <a:t>The Millennial Kingdom</a:t>
            </a:r>
          </a:p>
        </p:txBody>
      </p:sp>
      <p:pic>
        <p:nvPicPr>
          <p:cNvPr id="5122" name="Picture 2" descr="https://kingjamesbible101.files.wordpress.com/2014/03/j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55" y="916507"/>
            <a:ext cx="3914640" cy="264174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freebiblestudiesonline.org/wp-content/uploads/2013/02/free-bible-studies-online-bible-prophecy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694642" y="3433418"/>
            <a:ext cx="3999170" cy="299737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8326776" y="848096"/>
            <a:ext cx="3140546" cy="1754326"/>
          </a:xfrm>
          <a:prstGeom prst="rect">
            <a:avLst/>
          </a:prstGeom>
        </p:spPr>
        <p:txBody>
          <a:bodyPr wrap="square">
            <a:spAutoFit/>
          </a:bodyPr>
          <a:lstStyle/>
          <a:p>
            <a:r>
              <a:rPr lang="en-US" dirty="0">
                <a:solidFill>
                  <a:schemeClr val="bg1"/>
                </a:solidFill>
              </a:rPr>
              <a:t>That millennial kingdom can also be properly referred to as the kingdom of heaven, as Joseph Smith did in his inspired prayer recorded in Doctrine and Covenants 65. </a:t>
            </a:r>
          </a:p>
        </p:txBody>
      </p:sp>
    </p:spTree>
    <p:extLst>
      <p:ext uri="{BB962C8B-B14F-4D97-AF65-F5344CB8AC3E}">
        <p14:creationId xmlns:p14="http://schemas.microsoft.com/office/powerpoint/2010/main" val="205801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124"/>
                                        </p:tgtEl>
                                        <p:attrNameLst>
                                          <p:attrName>style.visibility</p:attrName>
                                        </p:attrNameLst>
                                      </p:cBhvr>
                                      <p:to>
                                        <p:strVal val="visible"/>
                                      </p:to>
                                    </p:set>
                                    <p:animEffect transition="in" filter="fade">
                                      <p:cBhvr>
                                        <p:cTn id="21" dur="500"/>
                                        <p:tgtEl>
                                          <p:spTgt spid="5124"/>
                                        </p:tgtEl>
                                      </p:cBhvr>
                                    </p:animEffect>
                                  </p:childTnLst>
                                </p:cTn>
                              </p:par>
                              <p:par>
                                <p:cTn id="22" presetID="1" presetClass="entr" presetSubtype="0" fill="hold" nodeType="withEffect">
                                  <p:stCondLst>
                                    <p:cond delay="0"/>
                                  </p:stCondLst>
                                  <p:childTnLst>
                                    <p:set>
                                      <p:cBhvr>
                                        <p:cTn id="23" dur="1" fill="hold">
                                          <p:stCondLst>
                                            <p:cond delay="2749"/>
                                          </p:stCondLst>
                                        </p:cTn>
                                        <p:tgtEl>
                                          <p:spTgt spid="13"/>
                                        </p:tgtEl>
                                        <p:attrNameLst>
                                          <p:attrName>style.visibility</p:attrName>
                                        </p:attrNameLst>
                                      </p:cBhvr>
                                      <p:to>
                                        <p:strVal val="visible"/>
                                      </p:to>
                                    </p:set>
                                  </p:childTnLst>
                                </p:cTn>
                              </p:par>
                              <p:par>
                                <p:cTn id="24" presetID="10" presetClass="exit" presetSubtype="0" fill="hold" nodeType="withEffect">
                                  <p:stCondLst>
                                    <p:cond delay="0"/>
                                  </p:stCondLst>
                                  <p:childTnLst>
                                    <p:animEffect transition="out" filter="fade">
                                      <p:cBhvr>
                                        <p:cTn id="25" dur="250"/>
                                        <p:tgtEl>
                                          <p:spTgt spid="5122"/>
                                        </p:tgtEl>
                                      </p:cBhvr>
                                    </p:animEffect>
                                    <p:set>
                                      <p:cBhvr>
                                        <p:cTn id="26" dur="1" fill="hold">
                                          <p:stCondLst>
                                            <p:cond delay="249"/>
                                          </p:stCondLst>
                                        </p:cTn>
                                        <p:tgtEl>
                                          <p:spTgt spid="5122"/>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250"/>
                                        <p:tgtEl>
                                          <p:spTgt spid="11"/>
                                        </p:tgtEl>
                                      </p:cBhvr>
                                    </p:animEffect>
                                    <p:set>
                                      <p:cBhvr>
                                        <p:cTn id="29" dur="1" fill="hold">
                                          <p:stCondLst>
                                            <p:cond delay="249"/>
                                          </p:stCondLst>
                                        </p:cTn>
                                        <p:tgtEl>
                                          <p:spTgt spid="1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250"/>
                                        <p:tgtEl>
                                          <p:spTgt spid="5124"/>
                                        </p:tgtEl>
                                      </p:cBhvr>
                                    </p:animEffect>
                                    <p:set>
                                      <p:cBhvr>
                                        <p:cTn id="34" dur="1" fill="hold">
                                          <p:stCondLst>
                                            <p:cond delay="249"/>
                                          </p:stCondLst>
                                        </p:cTn>
                                        <p:tgtEl>
                                          <p:spTgt spid="5124"/>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10">
                                            <p:txEl>
                                              <p:pRg st="1" end="1"/>
                                            </p:txEl>
                                          </p:spTgt>
                                        </p:tgtEl>
                                      </p:cBhvr>
                                    </p:animEffect>
                                    <p:set>
                                      <p:cBhvr>
                                        <p:cTn id="37" dur="1" fill="hold">
                                          <p:stCondLst>
                                            <p:cond delay="499"/>
                                          </p:stCondLst>
                                        </p:cTn>
                                        <p:tgtEl>
                                          <p:spTgt spid="10">
                                            <p:txEl>
                                              <p:pRg st="1" end="1"/>
                                            </p:txEl>
                                          </p:spTgt>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10">
                                            <p:txEl>
                                              <p:pRg st="3" end="3"/>
                                            </p:txEl>
                                          </p:spTgt>
                                        </p:tgtEl>
                                      </p:cBhvr>
                                    </p:animEffect>
                                    <p:set>
                                      <p:cBhvr>
                                        <p:cTn id="40" dur="1" fill="hold">
                                          <p:stCondLst>
                                            <p:cond delay="499"/>
                                          </p:stCondLst>
                                        </p:cTn>
                                        <p:tgtEl>
                                          <p:spTgt spid="10">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1" grpId="0"/>
      <p:bldP spid="1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http://wallpaperswide.com/download/aero_brown-wallpaper-1366x768.jpg"/>
          <p:cNvPicPr>
            <a:picLocks noChangeAspect="1" noChangeArrowheads="1"/>
          </p:cNvPicPr>
          <p:nvPr/>
        </p:nvPicPr>
        <p:blipFill rotWithShape="1">
          <a:blip r:embed="rId2">
            <a:extLst>
              <a:ext uri="{28A0092B-C50C-407E-A947-70E740481C1C}">
                <a14:useLocalDpi xmlns:a14="http://schemas.microsoft.com/office/drawing/2010/main" val="0"/>
              </a:ext>
            </a:extLst>
          </a:blip>
          <a:srcRect r="371" b="5177"/>
          <a:stretch/>
        </p:blipFill>
        <p:spPr bwMode="auto">
          <a:xfrm>
            <a:off x="0" y="0"/>
            <a:ext cx="1221563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allpaperswide.com/download/aero_brown-wallpaper-1366x768.jpg"/>
          <p:cNvPicPr>
            <a:picLocks noChangeAspect="1" noChangeArrowheads="1"/>
          </p:cNvPicPr>
          <p:nvPr/>
        </p:nvPicPr>
        <p:blipFill rotWithShape="1">
          <a:blip r:embed="rId2">
            <a:extLst>
              <a:ext uri="{28A0092B-C50C-407E-A947-70E740481C1C}">
                <a14:useLocalDpi xmlns:a14="http://schemas.microsoft.com/office/drawing/2010/main" val="0"/>
              </a:ext>
            </a:extLst>
          </a:blip>
          <a:srcRect r="371" b="5177"/>
          <a:stretch/>
        </p:blipFill>
        <p:spPr bwMode="auto">
          <a:xfrm>
            <a:off x="0" y="0"/>
            <a:ext cx="1221563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0"/>
            <a:ext cx="12111135" cy="5078313"/>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#3 </a:t>
            </a:r>
            <a:r>
              <a:rPr lang="en-US" i="1" dirty="0">
                <a:solidFill>
                  <a:schemeClr val="bg1"/>
                </a:solidFill>
              </a:rPr>
              <a:t>Now Let Us Rejoice</a:t>
            </a:r>
            <a:endParaRPr lang="en-US" dirty="0">
              <a:solidFill>
                <a:schemeClr val="bg1"/>
              </a:solidFill>
            </a:endParaRPr>
          </a:p>
          <a:p>
            <a:endParaRPr lang="en-US" dirty="0">
              <a:solidFill>
                <a:schemeClr val="bg1"/>
              </a:solidFill>
            </a:endParaRPr>
          </a:p>
          <a:p>
            <a:r>
              <a:rPr lang="en-US" dirty="0">
                <a:solidFill>
                  <a:schemeClr val="bg1"/>
                </a:solidFill>
              </a:rPr>
              <a:t>Videos: </a:t>
            </a:r>
            <a:r>
              <a:rPr lang="en-US" b="1" dirty="0">
                <a:solidFill>
                  <a:schemeClr val="bg1"/>
                </a:solidFill>
              </a:rPr>
              <a:t>The Gospel Shall Roll Forth</a:t>
            </a:r>
            <a:r>
              <a:rPr lang="en-US" dirty="0">
                <a:solidFill>
                  <a:schemeClr val="bg1"/>
                </a:solidFill>
              </a:rPr>
              <a:t> (2:44)</a:t>
            </a:r>
          </a:p>
          <a:p>
            <a:r>
              <a:rPr lang="en-US" dirty="0">
                <a:solidFill>
                  <a:schemeClr val="bg1"/>
                </a:solidFill>
              </a:rPr>
              <a:t>             God Gave Them Knowledge (13:49)</a:t>
            </a:r>
          </a:p>
          <a:p>
            <a:endParaRPr lang="en-US" dirty="0">
              <a:solidFill>
                <a:schemeClr val="bg1"/>
              </a:solidFill>
            </a:endParaRPr>
          </a:p>
          <a:p>
            <a:pPr marL="342900" indent="-342900">
              <a:buAutoNum type="arabicPeriod"/>
            </a:pPr>
            <a:r>
              <a:rPr lang="en-US" dirty="0">
                <a:solidFill>
                  <a:schemeClr val="bg1"/>
                </a:solidFill>
              </a:rPr>
              <a:t>Old Testament Institute Manual  </a:t>
            </a:r>
            <a:r>
              <a:rPr lang="en-US" i="1" dirty="0">
                <a:solidFill>
                  <a:schemeClr val="bg1"/>
                </a:solidFill>
              </a:rPr>
              <a:t>Daniel: Prophet of God, Companion of Kings </a:t>
            </a:r>
            <a:r>
              <a:rPr lang="en-US" dirty="0">
                <a:solidFill>
                  <a:schemeClr val="bg1"/>
                </a:solidFill>
              </a:rPr>
              <a:t>Chapter 28</a:t>
            </a:r>
          </a:p>
          <a:p>
            <a:pPr marL="342900" indent="-342900">
              <a:buAutoNum type="arabicPeriod"/>
            </a:pPr>
            <a:endParaRPr lang="en-US" dirty="0">
              <a:solidFill>
                <a:schemeClr val="bg1"/>
              </a:solidFill>
            </a:endParaRPr>
          </a:p>
          <a:p>
            <a:pPr marL="342900" indent="-342900">
              <a:buFontTx/>
              <a:buAutoNum type="arabicPeriod"/>
            </a:pPr>
            <a:r>
              <a:rPr lang="en-US" dirty="0">
                <a:solidFill>
                  <a:schemeClr val="bg1"/>
                </a:solidFill>
                <a:latin typeface="Calibri" panose="020F0502020204030204" pitchFamily="34" charset="0"/>
              </a:rPr>
              <a:t>President Harold B. Lee (in </a:t>
            </a:r>
            <a:r>
              <a:rPr lang="en-US" i="1" dirty="0">
                <a:solidFill>
                  <a:schemeClr val="bg1"/>
                </a:solidFill>
                <a:latin typeface="Calibri" panose="020F0502020204030204" pitchFamily="34" charset="0"/>
              </a:rPr>
              <a:t>Church News,</a:t>
            </a:r>
            <a:r>
              <a:rPr lang="en-US" dirty="0">
                <a:solidFill>
                  <a:schemeClr val="bg1"/>
                </a:solidFill>
                <a:latin typeface="Calibri" panose="020F0502020204030204" pitchFamily="34" charset="0"/>
              </a:rPr>
              <a:t>15 Aug. 1970, p. 2).</a:t>
            </a:r>
          </a:p>
          <a:p>
            <a:pPr marL="342900" indent="-342900">
              <a:buFontTx/>
              <a:buAutoNum type="arabicPeriod"/>
            </a:pPr>
            <a:endParaRPr lang="en-US" dirty="0">
              <a:solidFill>
                <a:schemeClr val="bg1"/>
              </a:solidFill>
              <a:latin typeface="Calibri" panose="020F0502020204030204" pitchFamily="34" charset="0"/>
            </a:endParaRPr>
          </a:p>
          <a:p>
            <a:pPr marL="342900" indent="-342900">
              <a:buFontTx/>
              <a:buAutoNum type="arabicPeriod"/>
            </a:pPr>
            <a:r>
              <a:rPr lang="en-US" dirty="0">
                <a:solidFill>
                  <a:schemeClr val="bg1"/>
                </a:solidFill>
                <a:latin typeface="Calibri" panose="020F0502020204030204" pitchFamily="34" charset="0"/>
              </a:rPr>
              <a:t>(Bruce R. McConkie, </a:t>
            </a:r>
            <a:r>
              <a:rPr lang="en-US" i="1" dirty="0">
                <a:solidFill>
                  <a:schemeClr val="bg1"/>
                </a:solidFill>
                <a:latin typeface="Calibri" panose="020F0502020204030204" pitchFamily="34" charset="0"/>
              </a:rPr>
              <a:t>Mormon Doctrine, </a:t>
            </a:r>
            <a:r>
              <a:rPr lang="en-US" dirty="0">
                <a:solidFill>
                  <a:schemeClr val="bg1"/>
                </a:solidFill>
                <a:latin typeface="Calibri" panose="020F0502020204030204" pitchFamily="34" charset="0"/>
              </a:rPr>
              <a:t>p. 416.)</a:t>
            </a:r>
          </a:p>
          <a:p>
            <a:pPr marL="342900" indent="-342900">
              <a:buFontTx/>
              <a:buAutoNum type="arabicPeriod"/>
            </a:pPr>
            <a:endParaRPr lang="en-US" dirty="0">
              <a:solidFill>
                <a:schemeClr val="bg1"/>
              </a:solidFill>
              <a:latin typeface="Calibri" panose="020F0502020204030204" pitchFamily="34" charset="0"/>
            </a:endParaRPr>
          </a:p>
          <a:p>
            <a:pPr marL="342900" indent="-342900">
              <a:buFontTx/>
              <a:buAutoNum type="arabicPeriod"/>
            </a:pPr>
            <a:r>
              <a:rPr lang="en-US" dirty="0">
                <a:solidFill>
                  <a:schemeClr val="bg1"/>
                </a:solidFill>
              </a:rPr>
              <a:t>Joseph Fielding Smith, </a:t>
            </a:r>
            <a:r>
              <a:rPr lang="en-US" i="1" dirty="0">
                <a:solidFill>
                  <a:schemeClr val="bg1"/>
                </a:solidFill>
              </a:rPr>
              <a:t>Doctrines of Salvation,</a:t>
            </a:r>
            <a:r>
              <a:rPr lang="en-US" dirty="0">
                <a:solidFill>
                  <a:schemeClr val="bg1"/>
                </a:solidFill>
              </a:rPr>
              <a:t> 1:230). </a:t>
            </a: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AutoNum type="arabicPeriod"/>
            </a:pPr>
            <a:endParaRPr lang="en-US" dirty="0">
              <a:solidFill>
                <a:schemeClr val="bg1"/>
              </a:solidFill>
            </a:endParaRPr>
          </a:p>
          <a:p>
            <a:endParaRPr lang="en-US" dirty="0">
              <a:solidFill>
                <a:schemeClr val="bg1"/>
              </a:solidFill>
            </a:endParaRPr>
          </a:p>
        </p:txBody>
      </p:sp>
      <p:grpSp>
        <p:nvGrpSpPr>
          <p:cNvPr id="152" name="Group 151"/>
          <p:cNvGrpSpPr/>
          <p:nvPr/>
        </p:nvGrpSpPr>
        <p:grpSpPr>
          <a:xfrm>
            <a:off x="4137836" y="944010"/>
            <a:ext cx="642422" cy="813735"/>
            <a:chOff x="7543800" y="3810000"/>
            <a:chExt cx="1143000" cy="1447800"/>
          </a:xfrm>
        </p:grpSpPr>
        <p:sp>
          <p:nvSpPr>
            <p:cNvPr id="153" name="Trapezoid 152"/>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156"/>
            <p:cNvGrpSpPr/>
            <p:nvPr/>
          </p:nvGrpSpPr>
          <p:grpSpPr>
            <a:xfrm>
              <a:off x="7924800" y="3810000"/>
              <a:ext cx="645353" cy="610017"/>
              <a:chOff x="7924800" y="5867400"/>
              <a:chExt cx="645353" cy="610017"/>
            </a:xfrm>
          </p:grpSpPr>
          <p:grpSp>
            <p:nvGrpSpPr>
              <p:cNvPr id="165" name="Group 13"/>
              <p:cNvGrpSpPr/>
              <p:nvPr/>
            </p:nvGrpSpPr>
            <p:grpSpPr>
              <a:xfrm>
                <a:off x="7924800" y="5867400"/>
                <a:ext cx="645353" cy="610017"/>
                <a:chOff x="3037563" y="3121795"/>
                <a:chExt cx="1250371" cy="1224010"/>
              </a:xfrm>
            </p:grpSpPr>
            <p:sp>
              <p:nvSpPr>
                <p:cNvPr id="167" name="Oval 166"/>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Oval 165"/>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p:cNvGrpSpPr/>
            <p:nvPr/>
          </p:nvGrpSpPr>
          <p:grpSpPr>
            <a:xfrm>
              <a:off x="7543800" y="4038600"/>
              <a:ext cx="403070" cy="381000"/>
              <a:chOff x="7924800" y="5867400"/>
              <a:chExt cx="645353" cy="610017"/>
            </a:xfrm>
          </p:grpSpPr>
          <p:grpSp>
            <p:nvGrpSpPr>
              <p:cNvPr id="159" name="Group 13"/>
              <p:cNvGrpSpPr/>
              <p:nvPr/>
            </p:nvGrpSpPr>
            <p:grpSpPr>
              <a:xfrm>
                <a:off x="7924800" y="5867400"/>
                <a:ext cx="645353" cy="610017"/>
                <a:chOff x="3037563" y="3121795"/>
                <a:chExt cx="1250371" cy="1224010"/>
              </a:xfrm>
            </p:grpSpPr>
            <p:sp>
              <p:nvSpPr>
                <p:cNvPr id="161" name="Oval 16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0" name="Oval 15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65696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12253" y="511436"/>
          <a:ext cx="8128000" cy="155956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pPr algn="ctr"/>
                      <a:r>
                        <a:rPr lang="en-US" dirty="0"/>
                        <a:t>Daniel 1-6</a:t>
                      </a:r>
                    </a:p>
                  </a:txBody>
                  <a:tcPr/>
                </a:tc>
                <a:tc>
                  <a:txBody>
                    <a:bodyPr/>
                    <a:lstStyle/>
                    <a:p>
                      <a:pPr algn="ctr"/>
                      <a:r>
                        <a:rPr lang="en-US" dirty="0"/>
                        <a:t>Daniel 7-12</a:t>
                      </a:r>
                    </a:p>
                  </a:txBody>
                  <a:tcPr/>
                </a:tc>
                <a:extLst>
                  <a:ext uri="{0D108BD9-81ED-4DB2-BD59-A6C34878D82A}">
                    <a16:rowId xmlns:a16="http://schemas.microsoft.com/office/drawing/2014/main" val="10000"/>
                  </a:ext>
                </a:extLst>
              </a:tr>
              <a:tr h="370840">
                <a:tc>
                  <a:txBody>
                    <a:bodyPr/>
                    <a:lstStyle/>
                    <a:p>
                      <a:r>
                        <a:rPr lang="en-US" b="0" i="0" dirty="0">
                          <a:solidFill>
                            <a:srgbClr val="333333"/>
                          </a:solidFill>
                          <a:effectLst/>
                          <a:latin typeface="Calibri" panose="020F0502020204030204" pitchFamily="34" charset="0"/>
                        </a:rPr>
                        <a:t>contains narratives regarding Daniel and his three companions</a:t>
                      </a:r>
                      <a:endParaRPr lang="en-US" dirty="0"/>
                    </a:p>
                  </a:txBody>
                  <a:tcPr/>
                </a:tc>
                <a:tc>
                  <a:txBody>
                    <a:bodyPr/>
                    <a:lstStyle/>
                    <a:p>
                      <a:r>
                        <a:rPr lang="en-US" b="0" i="0" dirty="0">
                          <a:solidFill>
                            <a:srgbClr val="333333"/>
                          </a:solidFill>
                          <a:effectLst/>
                          <a:latin typeface="Calibri" panose="020F0502020204030204" pitchFamily="34" charset="0"/>
                        </a:rPr>
                        <a:t>contains prophetic visions seen by Daniel and reported in his own name.</a:t>
                      </a:r>
                      <a:r>
                        <a:rPr lang="en-US" b="0" i="0" baseline="0" dirty="0">
                          <a:solidFill>
                            <a:srgbClr val="333333"/>
                          </a:solidFill>
                          <a:effectLst/>
                          <a:latin typeface="Calibri" panose="020F0502020204030204" pitchFamily="34" charset="0"/>
                        </a:rPr>
                        <a:t> some of these visions relate to the last days and the Second Coming of Jesus Christ.</a:t>
                      </a:r>
                      <a:endParaRPr lang="en-US" b="0" i="0" dirty="0">
                        <a:solidFill>
                          <a:srgbClr val="333333"/>
                        </a:solidFill>
                        <a:effectLst/>
                        <a:latin typeface="Calibri" panose="020F0502020204030204" pitchFamily="34" charset="0"/>
                      </a:endParaRPr>
                    </a:p>
                  </a:txBody>
                  <a:tcPr/>
                </a:tc>
                <a:extLst>
                  <a:ext uri="{0D108BD9-81ED-4DB2-BD59-A6C34878D82A}">
                    <a16:rowId xmlns:a16="http://schemas.microsoft.com/office/drawing/2014/main" val="10001"/>
                  </a:ext>
                </a:extLst>
              </a:tr>
            </a:tbl>
          </a:graphicData>
        </a:graphic>
      </p:graphicFrame>
      <p:graphicFrame>
        <p:nvGraphicFramePr>
          <p:cNvPr id="111" name="Table 110"/>
          <p:cNvGraphicFramePr>
            <a:graphicFrameLocks noGrp="1"/>
          </p:cNvGraphicFramePr>
          <p:nvPr>
            <p:extLst>
              <p:ext uri="{D42A27DB-BD31-4B8C-83A1-F6EECF244321}">
                <p14:modId xmlns:p14="http://schemas.microsoft.com/office/powerpoint/2010/main" val="629279230"/>
              </p:ext>
            </p:extLst>
          </p:nvPr>
        </p:nvGraphicFramePr>
        <p:xfrm>
          <a:off x="212449" y="2771123"/>
          <a:ext cx="8441892" cy="3388360"/>
        </p:xfrm>
        <a:graphic>
          <a:graphicData uri="http://schemas.openxmlformats.org/drawingml/2006/table">
            <a:tbl>
              <a:tblPr firstRow="1" bandRow="1">
                <a:tableStyleId>{5940675A-B579-460E-94D1-54222C63F5DA}</a:tableStyleId>
              </a:tblPr>
              <a:tblGrid>
                <a:gridCol w="1406982">
                  <a:extLst>
                    <a:ext uri="{9D8B030D-6E8A-4147-A177-3AD203B41FA5}">
                      <a16:colId xmlns:a16="http://schemas.microsoft.com/office/drawing/2014/main" val="20000"/>
                    </a:ext>
                  </a:extLst>
                </a:gridCol>
                <a:gridCol w="1406982">
                  <a:extLst>
                    <a:ext uri="{9D8B030D-6E8A-4147-A177-3AD203B41FA5}">
                      <a16:colId xmlns:a16="http://schemas.microsoft.com/office/drawing/2014/main" val="20001"/>
                    </a:ext>
                  </a:extLst>
                </a:gridCol>
                <a:gridCol w="1406982">
                  <a:extLst>
                    <a:ext uri="{9D8B030D-6E8A-4147-A177-3AD203B41FA5}">
                      <a16:colId xmlns:a16="http://schemas.microsoft.com/office/drawing/2014/main" val="20002"/>
                    </a:ext>
                  </a:extLst>
                </a:gridCol>
                <a:gridCol w="1406982">
                  <a:extLst>
                    <a:ext uri="{9D8B030D-6E8A-4147-A177-3AD203B41FA5}">
                      <a16:colId xmlns:a16="http://schemas.microsoft.com/office/drawing/2014/main" val="20003"/>
                    </a:ext>
                  </a:extLst>
                </a:gridCol>
                <a:gridCol w="1406982">
                  <a:extLst>
                    <a:ext uri="{9D8B030D-6E8A-4147-A177-3AD203B41FA5}">
                      <a16:colId xmlns:a16="http://schemas.microsoft.com/office/drawing/2014/main" val="20004"/>
                    </a:ext>
                  </a:extLst>
                </a:gridCol>
                <a:gridCol w="1406982">
                  <a:extLst>
                    <a:ext uri="{9D8B030D-6E8A-4147-A177-3AD203B41FA5}">
                      <a16:colId xmlns:a16="http://schemas.microsoft.com/office/drawing/2014/main" val="20005"/>
                    </a:ext>
                  </a:extLst>
                </a:gridCol>
              </a:tblGrid>
              <a:tr h="370840">
                <a:tc>
                  <a:txBody>
                    <a:bodyPr/>
                    <a:lstStyle/>
                    <a:p>
                      <a:r>
                        <a:rPr lang="en-US" dirty="0"/>
                        <a:t>Daniel 1</a:t>
                      </a:r>
                    </a:p>
                  </a:txBody>
                  <a:tcPr>
                    <a:solidFill>
                      <a:schemeClr val="bg1"/>
                    </a:solidFill>
                  </a:tcPr>
                </a:tc>
                <a:tc>
                  <a:txBody>
                    <a:bodyPr/>
                    <a:lstStyle/>
                    <a:p>
                      <a:r>
                        <a:rPr lang="en-US" dirty="0"/>
                        <a:t>Daniel 2</a:t>
                      </a:r>
                    </a:p>
                  </a:txBody>
                  <a:tcPr>
                    <a:solidFill>
                      <a:schemeClr val="accent5">
                        <a:lumMod val="20000"/>
                        <a:lumOff val="80000"/>
                      </a:schemeClr>
                    </a:solidFill>
                  </a:tcPr>
                </a:tc>
                <a:tc>
                  <a:txBody>
                    <a:bodyPr/>
                    <a:lstStyle/>
                    <a:p>
                      <a:r>
                        <a:rPr lang="en-US" dirty="0"/>
                        <a:t>Daniel 3</a:t>
                      </a:r>
                    </a:p>
                  </a:txBody>
                  <a:tcPr/>
                </a:tc>
                <a:tc>
                  <a:txBody>
                    <a:bodyPr/>
                    <a:lstStyle/>
                    <a:p>
                      <a:r>
                        <a:rPr lang="en-US" dirty="0"/>
                        <a:t>Daniel 4-5</a:t>
                      </a:r>
                    </a:p>
                  </a:txBody>
                  <a:tcPr/>
                </a:tc>
                <a:tc>
                  <a:txBody>
                    <a:bodyPr/>
                    <a:lstStyle/>
                    <a:p>
                      <a:r>
                        <a:rPr lang="en-US" dirty="0"/>
                        <a:t>Daniel 6</a:t>
                      </a:r>
                    </a:p>
                  </a:txBody>
                  <a:tcPr/>
                </a:tc>
                <a:tc>
                  <a:txBody>
                    <a:bodyPr/>
                    <a:lstStyle/>
                    <a:p>
                      <a:r>
                        <a:rPr lang="en-US" dirty="0"/>
                        <a:t>Daniel 7-12</a:t>
                      </a:r>
                    </a:p>
                  </a:txBody>
                  <a:tcPr/>
                </a:tc>
                <a:extLst>
                  <a:ext uri="{0D108BD9-81ED-4DB2-BD59-A6C34878D82A}">
                    <a16:rowId xmlns:a16="http://schemas.microsoft.com/office/drawing/2014/main" val="10000"/>
                  </a:ext>
                </a:extLst>
              </a:tr>
              <a:tr h="370840">
                <a:tc>
                  <a:txBody>
                    <a:bodyPr/>
                    <a:lstStyle/>
                    <a:p>
                      <a:r>
                        <a:rPr lang="en-US" sz="1200" kern="1200" dirty="0">
                          <a:effectLst/>
                        </a:rPr>
                        <a:t>Daniel and his companions are faithful to the law of </a:t>
                      </a:r>
                      <a:r>
                        <a:rPr lang="en-US" sz="1200" u="none" strike="noStrike" kern="1200" dirty="0">
                          <a:effectLst/>
                        </a:rPr>
                        <a:t>Moses</a:t>
                      </a:r>
                      <a:r>
                        <a:rPr lang="en-US" sz="1200" kern="1200" dirty="0">
                          <a:effectLst/>
                        </a:rPr>
                        <a:t> and God blesses them with knowledge and wisdom. They receive positions of service in King Nebuchadnezzar’s court.</a:t>
                      </a:r>
                      <a:endParaRPr lang="en-US" sz="1200" dirty="0"/>
                    </a:p>
                  </a:txBody>
                  <a:tcPr>
                    <a:solidFill>
                      <a:schemeClr val="bg1"/>
                    </a:solidFill>
                  </a:tcPr>
                </a:tc>
                <a:tc>
                  <a:txBody>
                    <a:bodyPr/>
                    <a:lstStyle/>
                    <a:p>
                      <a:r>
                        <a:rPr lang="en-US" sz="1200" b="0" i="0" kern="1200" dirty="0">
                          <a:solidFill>
                            <a:schemeClr val="tx1"/>
                          </a:solidFill>
                          <a:effectLst/>
                          <a:latin typeface="+mn-lt"/>
                          <a:ea typeface="+mn-ea"/>
                          <a:cs typeface="+mn-cs"/>
                        </a:rPr>
                        <a:t>By revelation Daniel interprets King Nebuchadnezzar’s dream, which concerns the destinies of kingdoms of the earth and the kingdom of God in the last days.</a:t>
                      </a:r>
                      <a:endParaRPr lang="en-US" sz="1200" dirty="0"/>
                    </a:p>
                  </a:txBody>
                  <a:tcPr>
                    <a:solidFill>
                      <a:schemeClr val="accent5">
                        <a:lumMod val="20000"/>
                        <a:lumOff val="80000"/>
                      </a:schemeClr>
                    </a:solidFill>
                  </a:tcPr>
                </a:tc>
                <a:tc>
                  <a:txBody>
                    <a:bodyPr/>
                    <a:lstStyle/>
                    <a:p>
                      <a:r>
                        <a:rPr lang="en-US" sz="1200" b="0" i="0" kern="1200" dirty="0">
                          <a:solidFill>
                            <a:schemeClr val="tx1"/>
                          </a:solidFill>
                          <a:effectLst/>
                          <a:latin typeface="+mn-lt"/>
                          <a:ea typeface="+mn-ea"/>
                          <a:cs typeface="+mn-cs"/>
                        </a:rPr>
                        <a:t>Shadrach, Meshach, and Abednego refuse to worship King Nebuchadnezzar’s golden idol and are cast into a fiery furnace, but the Lord delivers them.</a:t>
                      </a:r>
                      <a:endParaRPr lang="en-US" sz="1200" dirty="0"/>
                    </a:p>
                  </a:txBody>
                  <a:tcPr/>
                </a:tc>
                <a:tc>
                  <a:txBody>
                    <a:bodyPr/>
                    <a:lstStyle/>
                    <a:p>
                      <a:r>
                        <a:rPr lang="en-US" sz="1200" b="0" i="0" kern="1200" dirty="0">
                          <a:solidFill>
                            <a:schemeClr val="tx1"/>
                          </a:solidFill>
                          <a:effectLst/>
                          <a:latin typeface="+mn-lt"/>
                          <a:ea typeface="+mn-ea"/>
                          <a:cs typeface="+mn-cs"/>
                        </a:rPr>
                        <a:t>Daniel interprets another dream of King Nebuchadnezzar’s and later interprets writing on a wall regarding Babylon’s impending fall to the Medes and Persians.</a:t>
                      </a:r>
                      <a:endParaRPr lang="en-US" sz="1200" dirty="0"/>
                    </a:p>
                  </a:txBody>
                  <a:tcPr/>
                </a:tc>
                <a:tc>
                  <a:txBody>
                    <a:bodyPr/>
                    <a:lstStyle/>
                    <a:p>
                      <a:r>
                        <a:rPr lang="en-US" sz="1200" b="0" i="0" kern="1200" dirty="0">
                          <a:solidFill>
                            <a:schemeClr val="tx1"/>
                          </a:solidFill>
                          <a:effectLst/>
                          <a:latin typeface="+mn-lt"/>
                          <a:ea typeface="+mn-ea"/>
                          <a:cs typeface="+mn-cs"/>
                        </a:rPr>
                        <a:t>Daniel is delivered from a den of lions. He was cast into the den for praying to the Lord rather than obeying King Darius’s decree forbidding petitioning any god or man other than the king.</a:t>
                      </a:r>
                      <a:endParaRPr lang="en-US" sz="1200" dirty="0"/>
                    </a:p>
                  </a:txBody>
                  <a:tcPr/>
                </a:tc>
                <a:tc>
                  <a:txBody>
                    <a:bodyPr/>
                    <a:lstStyle/>
                    <a:p>
                      <a:r>
                        <a:rPr lang="en-US" sz="1200" b="0" i="0" kern="1200" dirty="0">
                          <a:solidFill>
                            <a:schemeClr val="tx1"/>
                          </a:solidFill>
                          <a:effectLst/>
                          <a:latin typeface="+mn-lt"/>
                          <a:ea typeface="+mn-ea"/>
                          <a:cs typeface="+mn-cs"/>
                        </a:rPr>
                        <a:t>Daniel has prophetic visions of events from soon after his time through the last days. These events include conquests of kingdoms of the earth, the coming of the Messiah, the distress and deliverance of God’s people in the last days, and the </a:t>
                      </a:r>
                      <a:r>
                        <a:rPr lang="en-US" sz="1200" b="0" i="0" u="none" strike="noStrike" kern="1200" dirty="0">
                          <a:solidFill>
                            <a:schemeClr val="tx1"/>
                          </a:solidFill>
                          <a:effectLst/>
                          <a:latin typeface="+mn-lt"/>
                          <a:ea typeface="+mn-ea"/>
                          <a:cs typeface="+mn-cs"/>
                        </a:rPr>
                        <a:t>Resurrection</a:t>
                      </a:r>
                      <a:r>
                        <a:rPr lang="en-US" sz="1200" b="0" i="0" kern="1200" dirty="0">
                          <a:solidFill>
                            <a:schemeClr val="tx1"/>
                          </a:solidFill>
                          <a:effectLst/>
                          <a:latin typeface="+mn-lt"/>
                          <a:ea typeface="+mn-ea"/>
                          <a:cs typeface="+mn-cs"/>
                        </a:rPr>
                        <a:t> of the dead.</a:t>
                      </a:r>
                      <a:endParaRPr lang="en-US" sz="1200" dirty="0"/>
                    </a:p>
                  </a:txBody>
                  <a:tcPr/>
                </a:tc>
                <a:extLst>
                  <a:ext uri="{0D108BD9-81ED-4DB2-BD59-A6C34878D82A}">
                    <a16:rowId xmlns:a16="http://schemas.microsoft.com/office/drawing/2014/main" val="10001"/>
                  </a:ext>
                </a:extLst>
              </a:tr>
            </a:tbl>
          </a:graphicData>
        </a:graphic>
      </p:graphicFrame>
      <p:pic>
        <p:nvPicPr>
          <p:cNvPr id="8194" name="Picture 2" descr="A chart explaining the different elements of the golden statue in Nebuchadnezzar’s dre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9987" y="1036653"/>
            <a:ext cx="2533650" cy="425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145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736702" cy="2308324"/>
          </a:xfrm>
          <a:prstGeom prst="rect">
            <a:avLst/>
          </a:prstGeom>
          <a:ln>
            <a:solidFill>
              <a:schemeClr val="tx1"/>
            </a:solidFill>
          </a:ln>
        </p:spPr>
        <p:txBody>
          <a:bodyPr wrap="square">
            <a:spAutoFit/>
          </a:bodyPr>
          <a:lstStyle/>
          <a:p>
            <a:r>
              <a:rPr lang="en-US" sz="1200" b="1" dirty="0">
                <a:solidFill>
                  <a:srgbClr val="333333"/>
                </a:solidFill>
              </a:rPr>
              <a:t>Nebuchadnezzar’s dream: Daniel 2:35-41:</a:t>
            </a:r>
          </a:p>
          <a:p>
            <a:r>
              <a:rPr lang="en-US" sz="1200" dirty="0">
                <a:solidFill>
                  <a:srgbClr val="333333"/>
                </a:solidFill>
              </a:rPr>
              <a:t>President </a:t>
            </a:r>
            <a:r>
              <a:rPr lang="en-US" sz="1200" dirty="0" err="1">
                <a:solidFill>
                  <a:srgbClr val="333333"/>
                </a:solidFill>
              </a:rPr>
              <a:t>Rudger</a:t>
            </a:r>
            <a:r>
              <a:rPr lang="en-US" sz="1200" dirty="0">
                <a:solidFill>
                  <a:srgbClr val="333333"/>
                </a:solidFill>
              </a:rPr>
              <a:t> Clawson elaborated on Daniel’s interpretation of Nebuchadnezzar’s dream: “The … world of today is witness of the fact that the very things which the great image stood for have occurred so far as time has gone. History certifies to the fact that King Nebuchadnezzar was the head of gold. </a:t>
            </a:r>
          </a:p>
          <a:p>
            <a:r>
              <a:rPr lang="en-US" sz="1200" b="1" dirty="0">
                <a:solidFill>
                  <a:srgbClr val="333333"/>
                </a:solidFill>
              </a:rPr>
              <a:t>The Medes and Persians</a:t>
            </a:r>
            <a:r>
              <a:rPr lang="en-US" sz="1200" dirty="0">
                <a:solidFill>
                  <a:srgbClr val="333333"/>
                </a:solidFill>
              </a:rPr>
              <a:t>, an inferior kingdom to Babylon, were the </a:t>
            </a:r>
            <a:r>
              <a:rPr lang="en-US" sz="1200" b="1" dirty="0">
                <a:solidFill>
                  <a:srgbClr val="333333"/>
                </a:solidFill>
              </a:rPr>
              <a:t>arms and breast of silver</a:t>
            </a:r>
            <a:r>
              <a:rPr lang="en-US" sz="1200" dirty="0">
                <a:solidFill>
                  <a:srgbClr val="333333"/>
                </a:solidFill>
              </a:rPr>
              <a:t>. </a:t>
            </a:r>
          </a:p>
          <a:p>
            <a:r>
              <a:rPr lang="en-US" sz="1200" b="1" dirty="0">
                <a:solidFill>
                  <a:srgbClr val="333333"/>
                </a:solidFill>
              </a:rPr>
              <a:t>The Macedonian kingdom</a:t>
            </a:r>
            <a:r>
              <a:rPr lang="en-US" sz="1200" dirty="0">
                <a:solidFill>
                  <a:srgbClr val="333333"/>
                </a:solidFill>
              </a:rPr>
              <a:t>, under Alexander the Great, was the </a:t>
            </a:r>
            <a:r>
              <a:rPr lang="en-US" sz="1200" b="1" dirty="0">
                <a:solidFill>
                  <a:srgbClr val="333333"/>
                </a:solidFill>
              </a:rPr>
              <a:t>belly and thighs of brass</a:t>
            </a:r>
            <a:r>
              <a:rPr lang="en-US" sz="1200" dirty="0">
                <a:solidFill>
                  <a:srgbClr val="333333"/>
                </a:solidFill>
              </a:rPr>
              <a:t>; and </a:t>
            </a:r>
            <a:r>
              <a:rPr lang="en-US" sz="1200" b="1" dirty="0">
                <a:solidFill>
                  <a:srgbClr val="333333"/>
                </a:solidFill>
              </a:rPr>
              <a:t>the Roman </a:t>
            </a:r>
            <a:r>
              <a:rPr lang="en-US" sz="1200" dirty="0">
                <a:solidFill>
                  <a:srgbClr val="333333"/>
                </a:solidFill>
              </a:rPr>
              <a:t>kingdom under the Caesars was </a:t>
            </a:r>
            <a:r>
              <a:rPr lang="en-US" sz="1200" b="1" dirty="0">
                <a:solidFill>
                  <a:srgbClr val="333333"/>
                </a:solidFill>
              </a:rPr>
              <a:t>the legs of iron</a:t>
            </a:r>
            <a:r>
              <a:rPr lang="en-US" sz="1200" dirty="0">
                <a:solidFill>
                  <a:srgbClr val="333333"/>
                </a:solidFill>
              </a:rPr>
              <a:t>. For mark you, later on the kingdom, or empire of Rome, was divided. </a:t>
            </a:r>
          </a:p>
          <a:p>
            <a:r>
              <a:rPr lang="en-US" sz="1200" dirty="0">
                <a:solidFill>
                  <a:srgbClr val="333333"/>
                </a:solidFill>
              </a:rPr>
              <a:t>The </a:t>
            </a:r>
            <a:r>
              <a:rPr lang="en-US" sz="1200" b="1" dirty="0">
                <a:solidFill>
                  <a:srgbClr val="333333"/>
                </a:solidFill>
              </a:rPr>
              <a:t>head of the government in one division was at Rome </a:t>
            </a:r>
            <a:r>
              <a:rPr lang="en-US" sz="1200" dirty="0">
                <a:solidFill>
                  <a:srgbClr val="333333"/>
                </a:solidFill>
              </a:rPr>
              <a:t>and the head of the government in the other division was at Constantinople. So these two great divisions represented </a:t>
            </a:r>
            <a:r>
              <a:rPr lang="en-US" sz="1200" b="1" dirty="0">
                <a:solidFill>
                  <a:srgbClr val="333333"/>
                </a:solidFill>
              </a:rPr>
              <a:t>the legs of iron</a:t>
            </a:r>
            <a:r>
              <a:rPr lang="en-US" sz="1200" dirty="0">
                <a:solidFill>
                  <a:srgbClr val="333333"/>
                </a:solidFill>
              </a:rPr>
              <a:t>. Finally, the </a:t>
            </a:r>
            <a:r>
              <a:rPr lang="en-US" sz="1200" b="1" dirty="0">
                <a:solidFill>
                  <a:srgbClr val="333333"/>
                </a:solidFill>
              </a:rPr>
              <a:t>Roman empire </a:t>
            </a:r>
            <a:r>
              <a:rPr lang="en-US" sz="1200" dirty="0">
                <a:solidFill>
                  <a:srgbClr val="333333"/>
                </a:solidFill>
              </a:rPr>
              <a:t>was broken up into smaller kingdoms, represented by the </a:t>
            </a:r>
            <a:r>
              <a:rPr lang="en-US" sz="1200" b="1" dirty="0">
                <a:solidFill>
                  <a:srgbClr val="333333"/>
                </a:solidFill>
              </a:rPr>
              <a:t>feet and toes of iron and clay.</a:t>
            </a:r>
            <a:r>
              <a:rPr lang="en-US" sz="1200" dirty="0">
                <a:solidFill>
                  <a:srgbClr val="333333"/>
                </a:solidFill>
              </a:rPr>
              <a:t>” (In Conference Report, Apr. 1930, p. 32).</a:t>
            </a:r>
            <a:endParaRPr lang="en-US" sz="1200" dirty="0"/>
          </a:p>
        </p:txBody>
      </p:sp>
      <p:sp>
        <p:nvSpPr>
          <p:cNvPr id="6" name="Rectangle 5"/>
          <p:cNvSpPr/>
          <p:nvPr/>
        </p:nvSpPr>
        <p:spPr>
          <a:xfrm>
            <a:off x="0" y="2308324"/>
            <a:ext cx="6736702" cy="1200329"/>
          </a:xfrm>
          <a:prstGeom prst="rect">
            <a:avLst/>
          </a:prstGeom>
          <a:ln>
            <a:solidFill>
              <a:schemeClr val="tx1"/>
            </a:solidFill>
          </a:ln>
        </p:spPr>
        <p:txBody>
          <a:bodyPr wrap="square">
            <a:spAutoFit/>
          </a:bodyPr>
          <a:lstStyle/>
          <a:p>
            <a:r>
              <a:rPr lang="en-US" sz="1200" b="1" dirty="0">
                <a:solidFill>
                  <a:srgbClr val="333333"/>
                </a:solidFill>
                <a:latin typeface="Calibri" panose="020F0502020204030204" pitchFamily="34" charset="0"/>
              </a:rPr>
              <a:t>Nebuchadnezzar’s dream: Daniel 2:35-41:</a:t>
            </a:r>
          </a:p>
          <a:p>
            <a:r>
              <a:rPr lang="en-US" sz="1200" dirty="0"/>
              <a:t>Elder Orson Pratt, in explaining why the toes were shown as being partly iron and partly clay, said that “the feet and toes were governments more modern to grow out of the iron kingdom [Roman Empire], after it should lose its strength. These are represented by the ten toes or ten kingdoms which should be partly strong and partly broken. They should not have the strength of the legs of iron, but they should be mixed with miry clay, indicating both strength and weakness.” (In </a:t>
            </a:r>
            <a:r>
              <a:rPr lang="en-US" sz="1200" i="1" dirty="0"/>
              <a:t>Journal of Discourses,</a:t>
            </a:r>
            <a:r>
              <a:rPr lang="en-US" sz="1200" dirty="0"/>
              <a:t> 18:337.)</a:t>
            </a:r>
          </a:p>
        </p:txBody>
      </p:sp>
      <p:sp>
        <p:nvSpPr>
          <p:cNvPr id="7" name="Rectangle 6"/>
          <p:cNvSpPr/>
          <p:nvPr/>
        </p:nvSpPr>
        <p:spPr>
          <a:xfrm>
            <a:off x="0" y="3508653"/>
            <a:ext cx="6736702" cy="2862322"/>
          </a:xfrm>
          <a:prstGeom prst="rect">
            <a:avLst/>
          </a:prstGeom>
          <a:ln>
            <a:solidFill>
              <a:schemeClr val="tx1"/>
            </a:solidFill>
          </a:ln>
        </p:spPr>
        <p:txBody>
          <a:bodyPr wrap="square">
            <a:spAutoFit/>
          </a:bodyPr>
          <a:lstStyle/>
          <a:p>
            <a:pPr fontAlgn="base"/>
            <a:r>
              <a:rPr lang="en-US" sz="1200" b="1" dirty="0">
                <a:solidFill>
                  <a:srgbClr val="333333"/>
                </a:solidFill>
                <a:latin typeface="Calibri" panose="020F0502020204030204" pitchFamily="34" charset="0"/>
              </a:rPr>
              <a:t>Nebuchadnezzar’s dream: Daniel 2:35-41:</a:t>
            </a:r>
          </a:p>
          <a:p>
            <a:pPr fontAlgn="base"/>
            <a:r>
              <a:rPr lang="en-US" sz="1200" dirty="0"/>
              <a:t>President Spencer W. Kimball further clarified the prophecy with the following explanation:</a:t>
            </a:r>
          </a:p>
          <a:p>
            <a:pPr fontAlgn="base"/>
            <a:r>
              <a:rPr lang="en-US" sz="1200" dirty="0"/>
              <a:t>“Rome would be replaced by a group of nations of Europe represented by the toes of the image.</a:t>
            </a:r>
          </a:p>
          <a:p>
            <a:pPr fontAlgn="base"/>
            <a:r>
              <a:rPr lang="en-US" sz="1200" dirty="0"/>
              <a:t>“With the history of the world delineated in brief, now came the real revelation. Daniel said:</a:t>
            </a:r>
          </a:p>
          <a:p>
            <a:pPr fontAlgn="base"/>
            <a:r>
              <a:rPr lang="en-US" sz="1200" dirty="0"/>
              <a:t>“‘And in the days of these kings [that is, the group of European nations] shall the God of heaven set up a kingdom, which shall never be destroyed …</a:t>
            </a:r>
          </a:p>
          <a:p>
            <a:pPr fontAlgn="base"/>
            <a:r>
              <a:rPr lang="en-US" sz="1200" dirty="0"/>
              <a:t>“This is a revelation concerning the history of the world, when one world power would supersede another until there would be numerous smaller kingdoms to share the control of the earth.</a:t>
            </a:r>
          </a:p>
          <a:p>
            <a:pPr fontAlgn="base"/>
            <a:r>
              <a:rPr lang="en-US" sz="1200" dirty="0"/>
              <a:t>“And it was in the days of these kings that power would not be given to men, but the God of heaven would set up a kingdom—the kingdom of God upon the earth, which should never be destroyed nor left to other people.</a:t>
            </a:r>
          </a:p>
          <a:p>
            <a:pPr fontAlgn="base"/>
            <a:r>
              <a:rPr lang="en-US" sz="1200" dirty="0"/>
              <a:t>“The Church of Jesus Christ of Latter-day Saints was restored in 1830 after numerous revelations from the divine source; and this is the kingdom, set up by the God of heaven, that would never be destroyed nor superseded, and the stone cut out of the mountain without hands that would become a great mountain and would fill the whole earth.” (In Conference Report, Apr. 1976, p. 10.)</a:t>
            </a:r>
          </a:p>
        </p:txBody>
      </p:sp>
      <p:sp>
        <p:nvSpPr>
          <p:cNvPr id="8" name="Rectangle 7"/>
          <p:cNvSpPr/>
          <p:nvPr/>
        </p:nvSpPr>
        <p:spPr>
          <a:xfrm>
            <a:off x="6736702" y="0"/>
            <a:ext cx="5455298" cy="2123658"/>
          </a:xfrm>
          <a:prstGeom prst="rect">
            <a:avLst/>
          </a:prstGeom>
          <a:ln>
            <a:solidFill>
              <a:schemeClr val="tx1"/>
            </a:solidFill>
          </a:ln>
        </p:spPr>
        <p:txBody>
          <a:bodyPr wrap="square">
            <a:spAutoFit/>
          </a:bodyPr>
          <a:lstStyle/>
          <a:p>
            <a:pPr fontAlgn="base"/>
            <a:r>
              <a:rPr lang="en-US" sz="1200" b="1" dirty="0"/>
              <a:t>Millennial Kingdom: D&amp;C 65 </a:t>
            </a:r>
          </a:p>
          <a:p>
            <a:pPr fontAlgn="base"/>
            <a:r>
              <a:rPr lang="en-US" sz="1200" dirty="0"/>
              <a:t>“The Lord God Almighty has set up a kingdom that will sway the </a:t>
            </a:r>
            <a:r>
              <a:rPr lang="en-US" sz="1200" dirty="0" err="1"/>
              <a:t>sceptre</a:t>
            </a:r>
            <a:r>
              <a:rPr lang="en-US" sz="1200" dirty="0"/>
              <a:t> of power and authority over all the kingdoms of the world, and will never be destroyed, it is the kingdom that Daniel saw and wrote of. It may be considered treason to say that the kingdom which that Prophet foretold is actually set up; </a:t>
            </a:r>
            <a:r>
              <a:rPr lang="en-US" sz="1200" i="1" dirty="0"/>
              <a:t>that</a:t>
            </a:r>
            <a:r>
              <a:rPr lang="en-US" sz="1200" dirty="0"/>
              <a:t> we cannot help, but we know it is so, and call upon the nations to believe our testimony. The kingdom will continue to increase, to grow, to spread and prosper more and more. Every time its enemies undertake to overthrow it, it will become more extensive and powerful; instead of its decreasing, it will continue to increase, it will spread the more, become more wonderful and conspicuous to the nations, until it fills the whole earth.” President Brigham Young (In </a:t>
            </a:r>
            <a:r>
              <a:rPr lang="en-US" sz="1200" i="1" dirty="0"/>
              <a:t>Journal of Discourses,</a:t>
            </a:r>
            <a:r>
              <a:rPr lang="en-US" sz="1200" dirty="0"/>
              <a:t> 1:202–3.)</a:t>
            </a:r>
          </a:p>
        </p:txBody>
      </p:sp>
      <p:sp>
        <p:nvSpPr>
          <p:cNvPr id="9" name="Rectangle 8"/>
          <p:cNvSpPr/>
          <p:nvPr/>
        </p:nvSpPr>
        <p:spPr>
          <a:xfrm>
            <a:off x="6736702" y="2135349"/>
            <a:ext cx="5455298" cy="1384995"/>
          </a:xfrm>
          <a:prstGeom prst="rect">
            <a:avLst/>
          </a:prstGeom>
          <a:ln>
            <a:solidFill>
              <a:schemeClr val="tx1"/>
            </a:solidFill>
          </a:ln>
        </p:spPr>
        <p:txBody>
          <a:bodyPr wrap="square">
            <a:spAutoFit/>
          </a:bodyPr>
          <a:lstStyle/>
          <a:p>
            <a:pPr fontAlgn="base"/>
            <a:r>
              <a:rPr lang="en-US" sz="1200" b="1" dirty="0"/>
              <a:t>The Stone   </a:t>
            </a:r>
            <a:r>
              <a:rPr lang="en-US" sz="1200" dirty="0"/>
              <a:t>President Gordon B. Hinckley emphasized that we are eyewitnesses to the fulfillment of Daniel’s prophecy:</a:t>
            </a:r>
          </a:p>
          <a:p>
            <a:pPr fontAlgn="base"/>
            <a:r>
              <a:rPr lang="en-US" sz="1200" dirty="0"/>
              <a:t>“The Lord is fulfilling His promise that His gospel shall be as the stone cut out of the mountain without hands which would roll forth and fill the whole earth, as Daniel saw in vision (see Daniel 2:31–45; D&amp;C 65:2). A great miracle is taking place right before our eyes” (“The Stone Cut Out of the Mountain,”</a:t>
            </a:r>
            <a:r>
              <a:rPr lang="en-US" sz="1200" i="1" dirty="0"/>
              <a:t> Ensign</a:t>
            </a:r>
            <a:r>
              <a:rPr lang="en-US" sz="1200" dirty="0"/>
              <a:t> or </a:t>
            </a:r>
            <a:r>
              <a:rPr lang="en-US" sz="1200" i="1" dirty="0"/>
              <a:t>Liahona,</a:t>
            </a:r>
            <a:r>
              <a:rPr lang="en-US" sz="1200" dirty="0"/>
              <a:t> Nov. 2007, 83).</a:t>
            </a:r>
          </a:p>
        </p:txBody>
      </p:sp>
    </p:spTree>
    <p:extLst>
      <p:ext uri="{BB962C8B-B14F-4D97-AF65-F5344CB8AC3E}">
        <p14:creationId xmlns:p14="http://schemas.microsoft.com/office/powerpoint/2010/main" val="2832477930"/>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1732</Words>
  <Application>Microsoft Office PowerPoint</Application>
  <PresentationFormat>Widescreen</PresentationFormat>
  <Paragraphs>84</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Calibri Light</vt:lpstr>
      <vt:lpstr>Calibri</vt:lpstr>
      <vt:lpstr>Arial</vt:lpstr>
      <vt:lpstr>Comic Sans MS</vt:lpstr>
      <vt:lpstr>Colonna MT</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14</cp:revision>
  <dcterms:created xsi:type="dcterms:W3CDTF">2016-04-19T14:49:09Z</dcterms:created>
  <dcterms:modified xsi:type="dcterms:W3CDTF">2020-11-17T00:18:32Z</dcterms:modified>
</cp:coreProperties>
</file>