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sldIdLst>
    <p:sldId id="256" r:id="rId2"/>
    <p:sldId id="259" r:id="rId3"/>
    <p:sldId id="261" r:id="rId4"/>
    <p:sldId id="262" r:id="rId5"/>
    <p:sldId id="264" r:id="rId6"/>
    <p:sldId id="265" r:id="rId7"/>
    <p:sldId id="266" r:id="rId8"/>
    <p:sldId id="268" r:id="rId9"/>
    <p:sldId id="270" r:id="rId10"/>
    <p:sldId id="269" r:id="rId11"/>
    <p:sldId id="272" r:id="rId12"/>
    <p:sldId id="273" r:id="rId13"/>
    <p:sldId id="274" r:id="rId14"/>
    <p:sldId id="276" r:id="rId15"/>
    <p:sldId id="278" r:id="rId16"/>
    <p:sldId id="279" r:id="rId17"/>
    <p:sldId id="258" r:id="rId18"/>
    <p:sldId id="257" r:id="rId19"/>
    <p:sldId id="260" r:id="rId20"/>
    <p:sldId id="263" r:id="rId21"/>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Palatino"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A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C58E48-3C22-42CB-A32D-8D1B10FD546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246143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C58E48-3C22-42CB-A32D-8D1B10FD546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178227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C58E48-3C22-42CB-A32D-8D1B10FD546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12112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C58E48-3C22-42CB-A32D-8D1B10FD546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308943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C58E48-3C22-42CB-A32D-8D1B10FD546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250794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C58E48-3C22-42CB-A32D-8D1B10FD546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89584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C58E48-3C22-42CB-A32D-8D1B10FD5465}"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123736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C58E48-3C22-42CB-A32D-8D1B10FD5465}"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346219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58E48-3C22-42CB-A32D-8D1B10FD5465}"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67510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C58E48-3C22-42CB-A32D-8D1B10FD546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123647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C58E48-3C22-42CB-A32D-8D1B10FD546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10B75-EB85-41CB-AF44-BDC202EF1496}" type="slidenum">
              <a:rPr lang="en-US" smtClean="0"/>
              <a:t>‹#›</a:t>
            </a:fld>
            <a:endParaRPr lang="en-US"/>
          </a:p>
        </p:txBody>
      </p:sp>
    </p:spTree>
    <p:extLst>
      <p:ext uri="{BB962C8B-B14F-4D97-AF65-F5344CB8AC3E}">
        <p14:creationId xmlns:p14="http://schemas.microsoft.com/office/powerpoint/2010/main" val="418987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58E48-3C22-42CB-A32D-8D1B10FD5465}"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10B75-EB85-41CB-AF44-BDC202EF1496}" type="slidenum">
              <a:rPr lang="en-US" smtClean="0"/>
              <a:t>‹#›</a:t>
            </a:fld>
            <a:endParaRPr lang="en-US"/>
          </a:p>
        </p:txBody>
      </p:sp>
    </p:spTree>
    <p:extLst>
      <p:ext uri="{BB962C8B-B14F-4D97-AF65-F5344CB8AC3E}">
        <p14:creationId xmlns:p14="http://schemas.microsoft.com/office/powerpoint/2010/main" val="1259442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15C3C6FF-DAD9-4C63-8569-1A222C8A0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2951430" cy="369332"/>
          </a:xfrm>
          <a:prstGeom prst="rect">
            <a:avLst/>
          </a:prstGeom>
          <a:noFill/>
        </p:spPr>
        <p:txBody>
          <a:bodyPr wrap="square" rtlCol="0">
            <a:spAutoFit/>
          </a:bodyPr>
          <a:lstStyle/>
          <a:p>
            <a:r>
              <a:rPr lang="en-US" dirty="0">
                <a:solidFill>
                  <a:schemeClr val="bg1"/>
                </a:solidFill>
              </a:rPr>
              <a:t>Lesson 149</a:t>
            </a:r>
          </a:p>
        </p:txBody>
      </p:sp>
      <p:sp>
        <p:nvSpPr>
          <p:cNvPr id="7" name="TextBox 6"/>
          <p:cNvSpPr txBox="1"/>
          <p:nvPr/>
        </p:nvSpPr>
        <p:spPr>
          <a:xfrm>
            <a:off x="107133" y="596020"/>
            <a:ext cx="12006404" cy="2585323"/>
          </a:xfrm>
          <a:prstGeom prst="rect">
            <a:avLst/>
          </a:prstGeom>
          <a:noFill/>
        </p:spPr>
        <p:txBody>
          <a:bodyPr wrap="square" rtlCol="0">
            <a:spAutoFit/>
          </a:bodyPr>
          <a:lstStyle/>
          <a:p>
            <a:pPr algn="ctr"/>
            <a:r>
              <a:rPr lang="en-US" sz="5400" dirty="0">
                <a:solidFill>
                  <a:schemeClr val="bg1"/>
                </a:solidFill>
              </a:rPr>
              <a:t>Daniel in the Lions’ Den and Other Prophecies</a:t>
            </a:r>
          </a:p>
          <a:p>
            <a:pPr algn="ctr"/>
            <a:r>
              <a:rPr lang="en-US" sz="5400" dirty="0">
                <a:solidFill>
                  <a:schemeClr val="bg1"/>
                </a:solidFill>
              </a:rPr>
              <a:t>Daniel 6-12</a:t>
            </a:r>
          </a:p>
        </p:txBody>
      </p:sp>
      <p:grpSp>
        <p:nvGrpSpPr>
          <p:cNvPr id="165" name="Group 164"/>
          <p:cNvGrpSpPr/>
          <p:nvPr/>
        </p:nvGrpSpPr>
        <p:grpSpPr>
          <a:xfrm>
            <a:off x="8529737" y="1952424"/>
            <a:ext cx="1985684" cy="3987762"/>
            <a:chOff x="6523656" y="1372239"/>
            <a:chExt cx="1985684" cy="3987762"/>
          </a:xfrm>
        </p:grpSpPr>
        <p:sp>
          <p:nvSpPr>
            <p:cNvPr id="166" name="Cloud 165"/>
            <p:cNvSpPr/>
            <p:nvPr/>
          </p:nvSpPr>
          <p:spPr>
            <a:xfrm rot="20706537">
              <a:off x="7651026" y="1784663"/>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649721" flipH="1">
              <a:off x="7480732" y="4964612"/>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649721" flipH="1">
              <a:off x="6964089" y="4945936"/>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4307848" flipH="1">
              <a:off x="7965486" y="3877950"/>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8060644">
              <a:off x="6465439" y="3855432"/>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422081" flipH="1">
              <a:off x="6696843" y="2799789"/>
              <a:ext cx="664125" cy="1269129"/>
            </a:xfrm>
            <a:prstGeom prst="trapezoid">
              <a:avLst/>
            </a:prstGeom>
            <a:solidFill>
              <a:srgbClr val="C44F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20180301">
              <a:off x="7644920" y="2803570"/>
              <a:ext cx="695491" cy="1315130"/>
            </a:xfrm>
            <a:prstGeom prst="trapezoid">
              <a:avLst/>
            </a:prstGeom>
            <a:solidFill>
              <a:srgbClr val="C44F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loud 172"/>
            <p:cNvSpPr/>
            <p:nvPr/>
          </p:nvSpPr>
          <p:spPr>
            <a:xfrm rot="671737">
              <a:off x="6578860" y="1716658"/>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10800000" flipH="1">
              <a:off x="6872818" y="2955977"/>
              <a:ext cx="1252910" cy="1168775"/>
            </a:xfrm>
            <a:prstGeom prst="trapezoid">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Isosceles Triangle 174"/>
            <p:cNvSpPr/>
            <p:nvPr/>
          </p:nvSpPr>
          <p:spPr>
            <a:xfrm rot="10800000" flipH="1">
              <a:off x="7301762" y="2726466"/>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flipH="1">
              <a:off x="6961765" y="1430639"/>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loud 176"/>
            <p:cNvSpPr/>
            <p:nvPr/>
          </p:nvSpPr>
          <p:spPr>
            <a:xfrm rot="16200000">
              <a:off x="7154033" y="1063232"/>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6778107" y="1654047"/>
              <a:ext cx="1436304" cy="281272"/>
            </a:xfrm>
            <a:prstGeom prst="roundRect">
              <a:avLst>
                <a:gd name="adj" fmla="val 1244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p:cNvSpPr/>
            <p:nvPr/>
          </p:nvSpPr>
          <p:spPr>
            <a:xfrm flipH="1">
              <a:off x="6863447" y="4055547"/>
              <a:ext cx="1252910" cy="1115123"/>
            </a:xfrm>
            <a:prstGeom prst="trapezoid">
              <a:avLst/>
            </a:prstGeom>
            <a:solidFill>
              <a:srgbClr val="C44F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6796459" y="1372592"/>
              <a:ext cx="1273713" cy="546256"/>
              <a:chOff x="2764887" y="1053944"/>
              <a:chExt cx="1371600" cy="740025"/>
            </a:xfrm>
          </p:grpSpPr>
          <p:sp>
            <p:nvSpPr>
              <p:cNvPr id="239" name="Isosceles Triangle 238"/>
              <p:cNvSpPr/>
              <p:nvPr/>
            </p:nvSpPr>
            <p:spPr>
              <a:xfrm>
                <a:off x="3128893" y="1053944"/>
                <a:ext cx="677446" cy="426694"/>
              </a:xfrm>
              <a:prstGeom prst="triangl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Isosceles Triangle 239"/>
              <p:cNvSpPr/>
              <p:nvPr/>
            </p:nvSpPr>
            <p:spPr>
              <a:xfrm>
                <a:off x="3438524" y="1150088"/>
                <a:ext cx="677446" cy="386403"/>
              </a:xfrm>
              <a:prstGeom prst="triangl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Isosceles Triangle 240"/>
              <p:cNvSpPr/>
              <p:nvPr/>
            </p:nvSpPr>
            <p:spPr>
              <a:xfrm>
                <a:off x="2770036" y="1198269"/>
                <a:ext cx="677446" cy="386403"/>
              </a:xfrm>
              <a:prstGeom prst="triangl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p:cNvGrpSpPr/>
              <p:nvPr/>
            </p:nvGrpSpPr>
            <p:grpSpPr>
              <a:xfrm>
                <a:off x="2764887" y="1348682"/>
                <a:ext cx="1371600" cy="445287"/>
                <a:chOff x="5406518" y="633972"/>
                <a:chExt cx="3662823" cy="743377"/>
              </a:xfrm>
            </p:grpSpPr>
            <p:grpSp>
              <p:nvGrpSpPr>
                <p:cNvPr id="243" name="Group 242"/>
                <p:cNvGrpSpPr/>
                <p:nvPr/>
              </p:nvGrpSpPr>
              <p:grpSpPr>
                <a:xfrm>
                  <a:off x="5406518" y="638327"/>
                  <a:ext cx="915268" cy="739022"/>
                  <a:chOff x="5406518" y="638327"/>
                  <a:chExt cx="915268" cy="739022"/>
                </a:xfrm>
              </p:grpSpPr>
              <p:sp>
                <p:nvSpPr>
                  <p:cNvPr id="256" name="Cross 255"/>
                  <p:cNvSpPr/>
                  <p:nvPr/>
                </p:nvSpPr>
                <p:spPr>
                  <a:xfrm>
                    <a:off x="5406518" y="638327"/>
                    <a:ext cx="915268" cy="739022"/>
                  </a:xfrm>
                  <a:prstGeom prst="plus">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p:cNvGrpSpPr/>
                <p:nvPr/>
              </p:nvGrpSpPr>
              <p:grpSpPr>
                <a:xfrm>
                  <a:off x="6333981" y="633972"/>
                  <a:ext cx="915268" cy="739022"/>
                  <a:chOff x="5406518" y="638327"/>
                  <a:chExt cx="915268" cy="739022"/>
                </a:xfrm>
              </p:grpSpPr>
              <p:sp>
                <p:nvSpPr>
                  <p:cNvPr id="254" name="Cross 253"/>
                  <p:cNvSpPr/>
                  <p:nvPr/>
                </p:nvSpPr>
                <p:spPr>
                  <a:xfrm>
                    <a:off x="5406518" y="638327"/>
                    <a:ext cx="915268" cy="739022"/>
                  </a:xfrm>
                  <a:prstGeom prst="plus">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p:cNvGrpSpPr/>
                <p:nvPr/>
              </p:nvGrpSpPr>
              <p:grpSpPr>
                <a:xfrm>
                  <a:off x="7257090" y="633972"/>
                  <a:ext cx="915268" cy="739022"/>
                  <a:chOff x="5406518" y="638327"/>
                  <a:chExt cx="915268" cy="739022"/>
                </a:xfrm>
              </p:grpSpPr>
              <p:sp>
                <p:nvSpPr>
                  <p:cNvPr id="252" name="Cross 251"/>
                  <p:cNvSpPr/>
                  <p:nvPr/>
                </p:nvSpPr>
                <p:spPr>
                  <a:xfrm>
                    <a:off x="5406518" y="638327"/>
                    <a:ext cx="915268" cy="739022"/>
                  </a:xfrm>
                  <a:prstGeom prst="plus">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8154073" y="633973"/>
                  <a:ext cx="915268" cy="739022"/>
                  <a:chOff x="5406518" y="638327"/>
                  <a:chExt cx="915268" cy="739022"/>
                </a:xfrm>
              </p:grpSpPr>
              <p:sp>
                <p:nvSpPr>
                  <p:cNvPr id="250" name="Cross 249"/>
                  <p:cNvSpPr/>
                  <p:nvPr/>
                </p:nvSpPr>
                <p:spPr>
                  <a:xfrm>
                    <a:off x="5406518" y="638327"/>
                    <a:ext cx="915268" cy="739022"/>
                  </a:xfrm>
                  <a:prstGeom prst="plus">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Diamond 246"/>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1" name="Group 180"/>
            <p:cNvGrpSpPr/>
            <p:nvPr/>
          </p:nvGrpSpPr>
          <p:grpSpPr>
            <a:xfrm>
              <a:off x="6904519" y="2948829"/>
              <a:ext cx="1226750" cy="1176275"/>
              <a:chOff x="1778233" y="3352800"/>
              <a:chExt cx="1353112" cy="1297438"/>
            </a:xfrm>
          </p:grpSpPr>
          <p:grpSp>
            <p:nvGrpSpPr>
              <p:cNvPr id="223" name="Group 222"/>
              <p:cNvGrpSpPr/>
              <p:nvPr/>
            </p:nvGrpSpPr>
            <p:grpSpPr>
              <a:xfrm>
                <a:off x="1778233" y="3352800"/>
                <a:ext cx="1353112" cy="1297438"/>
                <a:chOff x="888045" y="2423834"/>
                <a:chExt cx="2976639" cy="2854165"/>
              </a:xfrm>
            </p:grpSpPr>
            <p:sp>
              <p:nvSpPr>
                <p:cNvPr id="229" name="Hexagon 228"/>
                <p:cNvSpPr/>
                <p:nvPr/>
              </p:nvSpPr>
              <p:spPr>
                <a:xfrm>
                  <a:off x="1963711" y="4254707"/>
                  <a:ext cx="742015" cy="102329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p:cNvGrpSpPr/>
                <p:nvPr/>
              </p:nvGrpSpPr>
              <p:grpSpPr>
                <a:xfrm>
                  <a:off x="888045" y="2423834"/>
                  <a:ext cx="1416569" cy="1677650"/>
                  <a:chOff x="888045" y="2423834"/>
                  <a:chExt cx="1416569" cy="1677650"/>
                </a:xfrm>
              </p:grpSpPr>
              <p:sp>
                <p:nvSpPr>
                  <p:cNvPr id="236" name="Hexagon 235"/>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Hexagon 236"/>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Up-Down Arrow 237"/>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rot="4350674">
                  <a:off x="2317574" y="2344294"/>
                  <a:ext cx="1416569" cy="1677650"/>
                  <a:chOff x="888045" y="2423834"/>
                  <a:chExt cx="1416569" cy="1677650"/>
                </a:xfrm>
              </p:grpSpPr>
              <p:sp>
                <p:nvSpPr>
                  <p:cNvPr id="233" name="Hexagon 232"/>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Hexagon 233"/>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Up-Down Arrow 234"/>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Up-Down Arrow 231"/>
                <p:cNvSpPr/>
                <p:nvPr/>
              </p:nvSpPr>
              <p:spPr>
                <a:xfrm>
                  <a:off x="2096999" y="3821287"/>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 name="Hexagon 223"/>
              <p:cNvSpPr/>
              <p:nvPr/>
            </p:nvSpPr>
            <p:spPr>
              <a:xfrm rot="19276833">
                <a:off x="2189057" y="3834940"/>
                <a:ext cx="175089" cy="210106"/>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Hexagon 224"/>
              <p:cNvSpPr/>
              <p:nvPr/>
            </p:nvSpPr>
            <p:spPr>
              <a:xfrm rot="19276833">
                <a:off x="1855181" y="3426884"/>
                <a:ext cx="175089" cy="210106"/>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Hexagon 225"/>
              <p:cNvSpPr/>
              <p:nvPr/>
            </p:nvSpPr>
            <p:spPr>
              <a:xfrm rot="2199862">
                <a:off x="2802724" y="3364477"/>
                <a:ext cx="183866" cy="218928"/>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Hexagon 226"/>
              <p:cNvSpPr/>
              <p:nvPr/>
            </p:nvSpPr>
            <p:spPr>
              <a:xfrm rot="2199862">
                <a:off x="2490981" y="3793905"/>
                <a:ext cx="183866" cy="218928"/>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Hexagon 227"/>
              <p:cNvSpPr/>
              <p:nvPr/>
            </p:nvSpPr>
            <p:spPr>
              <a:xfrm>
                <a:off x="2322754" y="4285393"/>
                <a:ext cx="239751" cy="310127"/>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Cloud 181"/>
            <p:cNvSpPr/>
            <p:nvPr/>
          </p:nvSpPr>
          <p:spPr>
            <a:xfrm rot="16200000">
              <a:off x="7078519" y="2530773"/>
              <a:ext cx="886585" cy="91862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flipH="1">
              <a:off x="7371619" y="2642538"/>
              <a:ext cx="248894" cy="1800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3"/>
            <p:cNvGrpSpPr/>
            <p:nvPr/>
          </p:nvGrpSpPr>
          <p:grpSpPr>
            <a:xfrm>
              <a:off x="6935889" y="4831635"/>
              <a:ext cx="1164651" cy="306065"/>
              <a:chOff x="2389741" y="1288080"/>
              <a:chExt cx="1164651" cy="306065"/>
            </a:xfrm>
          </p:grpSpPr>
          <p:grpSp>
            <p:nvGrpSpPr>
              <p:cNvPr id="211" name="Group 210"/>
              <p:cNvGrpSpPr/>
              <p:nvPr/>
            </p:nvGrpSpPr>
            <p:grpSpPr>
              <a:xfrm>
                <a:off x="2394173" y="1357887"/>
                <a:ext cx="1105929" cy="161687"/>
                <a:chOff x="875271" y="1210552"/>
                <a:chExt cx="2932355" cy="406966"/>
              </a:xfrm>
            </p:grpSpPr>
            <p:grpSp>
              <p:nvGrpSpPr>
                <p:cNvPr id="214" name="Group 213"/>
                <p:cNvGrpSpPr/>
                <p:nvPr/>
              </p:nvGrpSpPr>
              <p:grpSpPr>
                <a:xfrm>
                  <a:off x="1752600" y="1214876"/>
                  <a:ext cx="1147003" cy="398523"/>
                  <a:chOff x="1752600" y="1214876"/>
                  <a:chExt cx="1147003" cy="398523"/>
                </a:xfrm>
              </p:grpSpPr>
              <p:cxnSp>
                <p:nvCxnSpPr>
                  <p:cNvPr id="221" name="Elbow Connector 220"/>
                  <p:cNvCxnSpPr/>
                  <p:nvPr/>
                </p:nvCxnSpPr>
                <p:spPr>
                  <a:xfrm>
                    <a:off x="1752600" y="1219200"/>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Elbow Connector 221"/>
                  <p:cNvCxnSpPr/>
                  <p:nvPr/>
                </p:nvCxnSpPr>
                <p:spPr>
                  <a:xfrm flipH="1">
                    <a:off x="2219662" y="1214876"/>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a:off x="2660623" y="1210552"/>
                  <a:ext cx="1147003" cy="398523"/>
                  <a:chOff x="1752600" y="1214876"/>
                  <a:chExt cx="1147003" cy="398523"/>
                </a:xfrm>
              </p:grpSpPr>
              <p:cxnSp>
                <p:nvCxnSpPr>
                  <p:cNvPr id="219" name="Elbow Connector 218"/>
                  <p:cNvCxnSpPr/>
                  <p:nvPr/>
                </p:nvCxnSpPr>
                <p:spPr>
                  <a:xfrm>
                    <a:off x="1752600" y="1219200"/>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Elbow Connector 219"/>
                  <p:cNvCxnSpPr/>
                  <p:nvPr/>
                </p:nvCxnSpPr>
                <p:spPr>
                  <a:xfrm flipH="1">
                    <a:off x="2219662" y="1214876"/>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875271" y="1218995"/>
                  <a:ext cx="1147003" cy="398523"/>
                  <a:chOff x="1752600" y="1214876"/>
                  <a:chExt cx="1147003" cy="398523"/>
                </a:xfrm>
              </p:grpSpPr>
              <p:cxnSp>
                <p:nvCxnSpPr>
                  <p:cNvPr id="217" name="Elbow Connector 216"/>
                  <p:cNvCxnSpPr/>
                  <p:nvPr/>
                </p:nvCxnSpPr>
                <p:spPr>
                  <a:xfrm>
                    <a:off x="1752600" y="1219200"/>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H="1">
                    <a:off x="2219662" y="1214876"/>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212" name="Straight Connector 211"/>
              <p:cNvCxnSpPr/>
              <p:nvPr/>
            </p:nvCxnSpPr>
            <p:spPr>
              <a:xfrm>
                <a:off x="2389741" y="1288080"/>
                <a:ext cx="1071289" cy="397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2393624" y="1580646"/>
                <a:ext cx="1160768" cy="1349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rot="1459043">
              <a:off x="6523656" y="3805665"/>
              <a:ext cx="598635" cy="157319"/>
              <a:chOff x="2389741" y="1288080"/>
              <a:chExt cx="1164651" cy="306065"/>
            </a:xfrm>
          </p:grpSpPr>
          <p:grpSp>
            <p:nvGrpSpPr>
              <p:cNvPr id="199" name="Group 198"/>
              <p:cNvGrpSpPr/>
              <p:nvPr/>
            </p:nvGrpSpPr>
            <p:grpSpPr>
              <a:xfrm>
                <a:off x="2394173" y="1357887"/>
                <a:ext cx="1105929" cy="161687"/>
                <a:chOff x="875271" y="1210552"/>
                <a:chExt cx="2932355" cy="406966"/>
              </a:xfrm>
            </p:grpSpPr>
            <p:grpSp>
              <p:nvGrpSpPr>
                <p:cNvPr id="202" name="Group 201"/>
                <p:cNvGrpSpPr/>
                <p:nvPr/>
              </p:nvGrpSpPr>
              <p:grpSpPr>
                <a:xfrm>
                  <a:off x="1752600" y="1214876"/>
                  <a:ext cx="1147003" cy="398523"/>
                  <a:chOff x="1752600" y="1214876"/>
                  <a:chExt cx="1147003" cy="398523"/>
                </a:xfrm>
              </p:grpSpPr>
              <p:cxnSp>
                <p:nvCxnSpPr>
                  <p:cNvPr id="209" name="Elbow Connector 208"/>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Elbow Connector 209"/>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a:off x="2660623" y="1210552"/>
                  <a:ext cx="1147003" cy="398523"/>
                  <a:chOff x="1752600" y="1214876"/>
                  <a:chExt cx="1147003" cy="398523"/>
                </a:xfrm>
              </p:grpSpPr>
              <p:cxnSp>
                <p:nvCxnSpPr>
                  <p:cNvPr id="207" name="Elbow Connector 206"/>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Elbow Connector 207"/>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875271" y="1218995"/>
                  <a:ext cx="1147003" cy="398523"/>
                  <a:chOff x="1752600" y="1214876"/>
                  <a:chExt cx="1147003" cy="398523"/>
                </a:xfrm>
              </p:grpSpPr>
              <p:cxnSp>
                <p:nvCxnSpPr>
                  <p:cNvPr id="205" name="Elbow Connector 204"/>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200" name="Straight Connector 199"/>
              <p:cNvCxnSpPr/>
              <p:nvPr/>
            </p:nvCxnSpPr>
            <p:spPr>
              <a:xfrm>
                <a:off x="2389741" y="1288080"/>
                <a:ext cx="1071289" cy="397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2393624" y="1580646"/>
                <a:ext cx="1160768" cy="1349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rot="20161206">
              <a:off x="7910705" y="3865445"/>
              <a:ext cx="598635" cy="157319"/>
              <a:chOff x="2389741" y="1288080"/>
              <a:chExt cx="1164651" cy="306065"/>
            </a:xfrm>
          </p:grpSpPr>
          <p:grpSp>
            <p:nvGrpSpPr>
              <p:cNvPr id="187" name="Group 186"/>
              <p:cNvGrpSpPr/>
              <p:nvPr/>
            </p:nvGrpSpPr>
            <p:grpSpPr>
              <a:xfrm>
                <a:off x="2394173" y="1357887"/>
                <a:ext cx="1105929" cy="161687"/>
                <a:chOff x="875271" y="1210552"/>
                <a:chExt cx="2932355" cy="406966"/>
              </a:xfrm>
            </p:grpSpPr>
            <p:grpSp>
              <p:nvGrpSpPr>
                <p:cNvPr id="190" name="Group 189"/>
                <p:cNvGrpSpPr/>
                <p:nvPr/>
              </p:nvGrpSpPr>
              <p:grpSpPr>
                <a:xfrm>
                  <a:off x="1752600" y="1214876"/>
                  <a:ext cx="1147003" cy="398523"/>
                  <a:chOff x="1752600" y="1214876"/>
                  <a:chExt cx="1147003" cy="398523"/>
                </a:xfrm>
              </p:grpSpPr>
              <p:cxnSp>
                <p:nvCxnSpPr>
                  <p:cNvPr id="197" name="Elbow Connector 196"/>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8" name="Elbow Connector 197"/>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2660623" y="1210552"/>
                  <a:ext cx="1147003" cy="398523"/>
                  <a:chOff x="1752600" y="1214876"/>
                  <a:chExt cx="1147003" cy="398523"/>
                </a:xfrm>
              </p:grpSpPr>
              <p:cxnSp>
                <p:nvCxnSpPr>
                  <p:cNvPr id="195" name="Elbow Connector 194"/>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2" name="Group 191"/>
                <p:cNvGrpSpPr/>
                <p:nvPr/>
              </p:nvGrpSpPr>
              <p:grpSpPr>
                <a:xfrm>
                  <a:off x="875271" y="1218995"/>
                  <a:ext cx="1147003" cy="398523"/>
                  <a:chOff x="1752600" y="1214876"/>
                  <a:chExt cx="1147003" cy="398523"/>
                </a:xfrm>
              </p:grpSpPr>
              <p:cxnSp>
                <p:nvCxnSpPr>
                  <p:cNvPr id="193" name="Elbow Connector 192"/>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88" name="Straight Connector 187"/>
              <p:cNvCxnSpPr/>
              <p:nvPr/>
            </p:nvCxnSpPr>
            <p:spPr>
              <a:xfrm>
                <a:off x="2389741" y="1288080"/>
                <a:ext cx="1071289" cy="397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2393624" y="1580646"/>
                <a:ext cx="1160768" cy="1349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5" name="Rectangle 4"/>
          <p:cNvSpPr/>
          <p:nvPr/>
        </p:nvSpPr>
        <p:spPr>
          <a:xfrm>
            <a:off x="3493386" y="3700768"/>
            <a:ext cx="5112344" cy="2585323"/>
          </a:xfrm>
          <a:prstGeom prst="rect">
            <a:avLst/>
          </a:prstGeom>
        </p:spPr>
        <p:txBody>
          <a:bodyPr wrap="square">
            <a:spAutoFit/>
          </a:bodyPr>
          <a:lstStyle/>
          <a:p>
            <a:r>
              <a:rPr lang="en-US" i="1" dirty="0">
                <a:solidFill>
                  <a:schemeClr val="bg1"/>
                </a:solidFill>
                <a:latin typeface="Palatino"/>
              </a:rPr>
              <a:t>And I heard the man clothed in linen, which was upon the waters of the river, when he held up his right hand and his left hand unto heaven, and </a:t>
            </a:r>
            <a:r>
              <a:rPr lang="en-US" i="1" dirty="0" err="1">
                <a:solidFill>
                  <a:schemeClr val="bg1"/>
                </a:solidFill>
                <a:latin typeface="Palatino"/>
              </a:rPr>
              <a:t>sware</a:t>
            </a:r>
            <a:r>
              <a:rPr lang="en-US" i="1" dirty="0">
                <a:solidFill>
                  <a:schemeClr val="bg1"/>
                </a:solidFill>
                <a:latin typeface="Palatino"/>
              </a:rPr>
              <a:t> by him that </a:t>
            </a:r>
            <a:r>
              <a:rPr lang="en-US" i="1" dirty="0" err="1">
                <a:solidFill>
                  <a:schemeClr val="bg1"/>
                </a:solidFill>
                <a:latin typeface="Palatino"/>
              </a:rPr>
              <a:t>liveth</a:t>
            </a:r>
            <a:r>
              <a:rPr lang="en-US" i="1" dirty="0">
                <a:solidFill>
                  <a:schemeClr val="bg1"/>
                </a:solidFill>
                <a:latin typeface="Palatino"/>
              </a:rPr>
              <a:t> for ever that it shall be for a time, times, and an half; and when he shall have accomplished to scatter the power of the holy people, all these things shall be finished.</a:t>
            </a:r>
          </a:p>
          <a:p>
            <a:r>
              <a:rPr lang="en-US" i="1" dirty="0">
                <a:solidFill>
                  <a:schemeClr val="bg1"/>
                </a:solidFill>
                <a:latin typeface="Palatino"/>
              </a:rPr>
              <a:t>Daniel 12:7</a:t>
            </a:r>
            <a:endParaRPr lang="en-US" i="1" dirty="0">
              <a:solidFill>
                <a:schemeClr val="bg1"/>
              </a:solidFill>
            </a:endParaRPr>
          </a:p>
        </p:txBody>
      </p:sp>
      <p:grpSp>
        <p:nvGrpSpPr>
          <p:cNvPr id="258" name="Group 151"/>
          <p:cNvGrpSpPr>
            <a:grpSpLocks/>
          </p:cNvGrpSpPr>
          <p:nvPr/>
        </p:nvGrpSpPr>
        <p:grpSpPr bwMode="auto">
          <a:xfrm flipH="1">
            <a:off x="114220" y="4716997"/>
            <a:ext cx="1695259" cy="1849637"/>
            <a:chOff x="2570256" y="1352804"/>
            <a:chExt cx="2513082" cy="2675560"/>
          </a:xfrm>
        </p:grpSpPr>
        <p:sp>
          <p:nvSpPr>
            <p:cNvPr id="259" name="Moon 258"/>
            <p:cNvSpPr/>
            <p:nvPr/>
          </p:nvSpPr>
          <p:spPr>
            <a:xfrm rot="13564761">
              <a:off x="4185406" y="2583548"/>
              <a:ext cx="639931" cy="115593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 name="Oval 259"/>
            <p:cNvSpPr/>
            <p:nvPr/>
          </p:nvSpPr>
          <p:spPr>
            <a:xfrm rot="3088077">
              <a:off x="3756714" y="2628311"/>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 name="Oval 260"/>
            <p:cNvSpPr/>
            <p:nvPr/>
          </p:nvSpPr>
          <p:spPr>
            <a:xfrm rot="18568660">
              <a:off x="2688548" y="2554253"/>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 name="Oval 261"/>
            <p:cNvSpPr/>
            <p:nvPr/>
          </p:nvSpPr>
          <p:spPr>
            <a:xfrm>
              <a:off x="2972692" y="2438979"/>
              <a:ext cx="1295072" cy="1446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Oval 262"/>
            <p:cNvSpPr/>
            <p:nvPr/>
          </p:nvSpPr>
          <p:spPr>
            <a:xfrm>
              <a:off x="3047613" y="1523706"/>
              <a:ext cx="1143089" cy="114314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 name="Oval 263"/>
            <p:cNvSpPr/>
            <p:nvPr/>
          </p:nvSpPr>
          <p:spPr>
            <a:xfrm>
              <a:off x="3051894" y="1352804"/>
              <a:ext cx="404577" cy="47662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 name="Oval 264"/>
            <p:cNvSpPr/>
            <p:nvPr/>
          </p:nvSpPr>
          <p:spPr>
            <a:xfrm>
              <a:off x="3841782" y="1398378"/>
              <a:ext cx="402436" cy="4747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 name="Oval 265"/>
            <p:cNvSpPr/>
            <p:nvPr/>
          </p:nvSpPr>
          <p:spPr>
            <a:xfrm>
              <a:off x="3124675" y="1523706"/>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 name="Oval 266"/>
            <p:cNvSpPr/>
            <p:nvPr/>
          </p:nvSpPr>
          <p:spPr>
            <a:xfrm>
              <a:off x="3734751" y="1599662"/>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 name="Oval 267"/>
            <p:cNvSpPr/>
            <p:nvPr/>
          </p:nvSpPr>
          <p:spPr>
            <a:xfrm>
              <a:off x="3505704" y="2057298"/>
              <a:ext cx="303967" cy="151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 name="Cloud 268"/>
            <p:cNvSpPr/>
            <p:nvPr/>
          </p:nvSpPr>
          <p:spPr>
            <a:xfrm rot="9581749">
              <a:off x="4573872" y="2423788"/>
              <a:ext cx="385311" cy="476625"/>
            </a:xfrm>
            <a:prstGeom prst="cloud">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70" name="Group 47"/>
            <p:cNvGrpSpPr>
              <a:grpSpLocks/>
            </p:cNvGrpSpPr>
            <p:nvPr/>
          </p:nvGrpSpPr>
          <p:grpSpPr bwMode="auto">
            <a:xfrm>
              <a:off x="2895600" y="3352800"/>
              <a:ext cx="834256" cy="675564"/>
              <a:chOff x="1905000" y="4277436"/>
              <a:chExt cx="834256" cy="675564"/>
            </a:xfrm>
          </p:grpSpPr>
          <p:sp>
            <p:nvSpPr>
              <p:cNvPr id="286" name="Oval 285"/>
              <p:cNvSpPr/>
              <p:nvPr/>
            </p:nvSpPr>
            <p:spPr>
              <a:xfrm rot="18568660">
                <a:off x="2070119" y="4216789"/>
                <a:ext cx="609550" cy="7299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 name="Oval 286"/>
              <p:cNvSpPr/>
              <p:nvPr/>
            </p:nvSpPr>
            <p:spPr>
              <a:xfrm rot="17297577">
                <a:off x="1910555" y="4431559"/>
                <a:ext cx="406366" cy="30610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 name="Oval 287"/>
              <p:cNvSpPr/>
              <p:nvPr/>
            </p:nvSpPr>
            <p:spPr>
              <a:xfrm rot="17297577">
                <a:off x="206361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 name="Oval 288"/>
              <p:cNvSpPr/>
              <p:nvPr/>
            </p:nvSpPr>
            <p:spPr>
              <a:xfrm rot="17297577">
                <a:off x="2214645"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 name="Moon 289"/>
              <p:cNvSpPr/>
              <p:nvPr/>
            </p:nvSpPr>
            <p:spPr>
              <a:xfrm>
                <a:off x="1905030" y="4647276"/>
                <a:ext cx="151983"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 name="Moon 290"/>
              <p:cNvSpPr/>
              <p:nvPr/>
            </p:nvSpPr>
            <p:spPr>
              <a:xfrm>
                <a:off x="2057013" y="4725131"/>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 name="Moon 291"/>
              <p:cNvSpPr/>
              <p:nvPr/>
            </p:nvSpPr>
            <p:spPr>
              <a:xfrm>
                <a:off x="2286059" y="4801087"/>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71" name="Group 48"/>
            <p:cNvGrpSpPr>
              <a:grpSpLocks/>
            </p:cNvGrpSpPr>
            <p:nvPr/>
          </p:nvGrpSpPr>
          <p:grpSpPr bwMode="auto">
            <a:xfrm flipH="1">
              <a:off x="3581400" y="3352800"/>
              <a:ext cx="834256" cy="675564"/>
              <a:chOff x="1905000" y="4277436"/>
              <a:chExt cx="834256" cy="675564"/>
            </a:xfrm>
          </p:grpSpPr>
          <p:sp>
            <p:nvSpPr>
              <p:cNvPr id="279" name="Oval 278"/>
              <p:cNvSpPr/>
              <p:nvPr/>
            </p:nvSpPr>
            <p:spPr>
              <a:xfrm rot="18568660">
                <a:off x="2070278" y="4216789"/>
                <a:ext cx="609550" cy="72994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 name="Oval 279"/>
              <p:cNvSpPr/>
              <p:nvPr/>
            </p:nvSpPr>
            <p:spPr>
              <a:xfrm rot="17297577">
                <a:off x="1910716" y="4431558"/>
                <a:ext cx="406366" cy="3061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 name="Oval 280"/>
              <p:cNvSpPr/>
              <p:nvPr/>
            </p:nvSpPr>
            <p:spPr>
              <a:xfrm rot="17297577">
                <a:off x="206377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 name="Oval 281"/>
              <p:cNvSpPr/>
              <p:nvPr/>
            </p:nvSpPr>
            <p:spPr>
              <a:xfrm rot="17297577">
                <a:off x="2214804"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 name="Moon 282"/>
              <p:cNvSpPr/>
              <p:nvPr/>
            </p:nvSpPr>
            <p:spPr>
              <a:xfrm>
                <a:off x="1905189" y="4647276"/>
                <a:ext cx="151984"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4" name="Moon 283"/>
              <p:cNvSpPr/>
              <p:nvPr/>
            </p:nvSpPr>
            <p:spPr>
              <a:xfrm>
                <a:off x="2057173" y="4725131"/>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 name="Moon 284"/>
              <p:cNvSpPr/>
              <p:nvPr/>
            </p:nvSpPr>
            <p:spPr>
              <a:xfrm>
                <a:off x="2286218" y="4801087"/>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72" name="Oval 271"/>
            <p:cNvSpPr/>
            <p:nvPr/>
          </p:nvSpPr>
          <p:spPr>
            <a:xfrm>
              <a:off x="3321611" y="1747777"/>
              <a:ext cx="229047" cy="229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 name="Oval 272"/>
            <p:cNvSpPr/>
            <p:nvPr/>
          </p:nvSpPr>
          <p:spPr>
            <a:xfrm>
              <a:off x="3734751" y="1753473"/>
              <a:ext cx="226905" cy="227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 name="Oval 273"/>
            <p:cNvSpPr/>
            <p:nvPr/>
          </p:nvSpPr>
          <p:spPr>
            <a:xfrm>
              <a:off x="342864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 name="Oval 274"/>
            <p:cNvSpPr/>
            <p:nvPr/>
          </p:nvSpPr>
          <p:spPr>
            <a:xfrm>
              <a:off x="380967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76" name="Group 62"/>
            <p:cNvGrpSpPr>
              <a:grpSpLocks/>
            </p:cNvGrpSpPr>
            <p:nvPr/>
          </p:nvGrpSpPr>
          <p:grpSpPr bwMode="auto">
            <a:xfrm>
              <a:off x="3352800" y="2209800"/>
              <a:ext cx="617638" cy="244343"/>
              <a:chOff x="1211163" y="4556257"/>
              <a:chExt cx="1235274" cy="393079"/>
            </a:xfrm>
          </p:grpSpPr>
          <p:sp>
            <p:nvSpPr>
              <p:cNvPr id="277" name="Moon 276"/>
              <p:cNvSpPr/>
              <p:nvPr/>
            </p:nvSpPr>
            <p:spPr>
              <a:xfrm rot="16375212">
                <a:off x="1335211" y="4433104"/>
                <a:ext cx="363522" cy="607934"/>
              </a:xfrm>
              <a:prstGeom prst="moon">
                <a:avLst>
                  <a:gd name="adj" fmla="val 9883"/>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 name="Moon 277"/>
              <p:cNvSpPr/>
              <p:nvPr/>
            </p:nvSpPr>
            <p:spPr>
              <a:xfrm rot="16375212">
                <a:off x="1960270" y="4463652"/>
                <a:ext cx="363522" cy="607934"/>
              </a:xfrm>
              <a:prstGeom prst="moon">
                <a:avLst>
                  <a:gd name="adj" fmla="val 14267"/>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8" name="Group 7"/>
          <p:cNvGrpSpPr/>
          <p:nvPr/>
        </p:nvGrpSpPr>
        <p:grpSpPr>
          <a:xfrm>
            <a:off x="1305896" y="1952424"/>
            <a:ext cx="2111662" cy="4020625"/>
            <a:chOff x="3712629" y="1371600"/>
            <a:chExt cx="2311358" cy="4684456"/>
          </a:xfrm>
        </p:grpSpPr>
        <p:sp>
          <p:nvSpPr>
            <p:cNvPr id="9" name="Cloud 8"/>
            <p:cNvSpPr/>
            <p:nvPr/>
          </p:nvSpPr>
          <p:spPr>
            <a:xfrm rot="17260406">
              <a:off x="3825689" y="1792207"/>
              <a:ext cx="1604208" cy="117838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298980">
              <a:off x="4926664" y="5459047"/>
              <a:ext cx="369088" cy="55993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191397">
              <a:off x="4355671" y="5496126"/>
              <a:ext cx="369088" cy="55993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4145995" y="3240165"/>
              <a:ext cx="1447800" cy="2519730"/>
            </a:xfrm>
            <a:prstGeom prst="trapezoid">
              <a:avLst/>
            </a:prstGeom>
            <a:solidFill>
              <a:srgbClr val="9E4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12629" y="4210648"/>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268108">
              <a:off x="5642987" y="4111224"/>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66"/>
            <p:cNvGrpSpPr/>
            <p:nvPr/>
          </p:nvGrpSpPr>
          <p:grpSpPr>
            <a:xfrm rot="2243516">
              <a:off x="3864923" y="2907104"/>
              <a:ext cx="847978" cy="1715610"/>
              <a:chOff x="1915520" y="3755765"/>
              <a:chExt cx="647469" cy="1609248"/>
            </a:xfrm>
          </p:grpSpPr>
          <p:sp>
            <p:nvSpPr>
              <p:cNvPr id="43" name="Trapezoid 42"/>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20718797">
                <a:off x="1915520" y="3755765"/>
                <a:ext cx="609002" cy="1340573"/>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67"/>
            <p:cNvGrpSpPr/>
            <p:nvPr/>
          </p:nvGrpSpPr>
          <p:grpSpPr>
            <a:xfrm rot="21030224">
              <a:off x="5127555" y="2869402"/>
              <a:ext cx="643323" cy="1609596"/>
              <a:chOff x="1919666" y="3755417"/>
              <a:chExt cx="643323" cy="1609596"/>
            </a:xfrm>
          </p:grpSpPr>
          <p:sp>
            <p:nvSpPr>
              <p:cNvPr id="41" name="Trapezoid 40"/>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0718797">
                <a:off x="1919666" y="3755417"/>
                <a:ext cx="609002" cy="1361803"/>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rapezoid 16"/>
            <p:cNvSpPr/>
            <p:nvPr/>
          </p:nvSpPr>
          <p:spPr>
            <a:xfrm>
              <a:off x="4072994" y="2930656"/>
              <a:ext cx="1555129" cy="2168547"/>
            </a:xfrm>
            <a:prstGeom prst="trapezoid">
              <a:avLst>
                <a:gd name="adj" fmla="val 39225"/>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4650476" y="2887363"/>
              <a:ext cx="381000"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5924034">
              <a:off x="4364317" y="1882745"/>
              <a:ext cx="1722947" cy="76755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16972" y="1524000"/>
              <a:ext cx="990600" cy="1676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4164572" y="1371600"/>
              <a:ext cx="1295400"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0003796">
              <a:off x="4254239" y="1605696"/>
              <a:ext cx="762000" cy="24029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856679">
              <a:off x="4946037" y="1646071"/>
              <a:ext cx="572720" cy="215302"/>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164572" y="1600200"/>
              <a:ext cx="1295400" cy="228600"/>
            </a:xfrm>
            <a:prstGeom prst="roundRect">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81"/>
            <p:cNvGrpSpPr/>
            <p:nvPr/>
          </p:nvGrpSpPr>
          <p:grpSpPr>
            <a:xfrm>
              <a:off x="4155607" y="1640542"/>
              <a:ext cx="1308847" cy="156882"/>
              <a:chOff x="5576342" y="299803"/>
              <a:chExt cx="3728801" cy="1069299"/>
            </a:xfrm>
          </p:grpSpPr>
          <p:grpSp>
            <p:nvGrpSpPr>
              <p:cNvPr id="26" name="Group 14"/>
              <p:cNvGrpSpPr/>
              <p:nvPr/>
            </p:nvGrpSpPr>
            <p:grpSpPr>
              <a:xfrm>
                <a:off x="5576342" y="299803"/>
                <a:ext cx="1304143" cy="1064302"/>
                <a:chOff x="5861535" y="315726"/>
                <a:chExt cx="1078476" cy="998095"/>
              </a:xfrm>
            </p:grpSpPr>
            <p:sp>
              <p:nvSpPr>
                <p:cNvPr id="37" name="Hexagon 10"/>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hevron 11"/>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12"/>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13"/>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5"/>
              <p:cNvGrpSpPr/>
              <p:nvPr/>
            </p:nvGrpSpPr>
            <p:grpSpPr>
              <a:xfrm>
                <a:off x="6781800" y="304800"/>
                <a:ext cx="1304143" cy="1064302"/>
                <a:chOff x="5861535" y="315726"/>
                <a:chExt cx="1078476" cy="998095"/>
              </a:xfrm>
            </p:grpSpPr>
            <p:sp>
              <p:nvSpPr>
                <p:cNvPr id="33" name="Hexagon 32"/>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hevron 33"/>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hevron 34"/>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0"/>
              <p:cNvGrpSpPr/>
              <p:nvPr/>
            </p:nvGrpSpPr>
            <p:grpSpPr>
              <a:xfrm>
                <a:off x="8001000" y="304800"/>
                <a:ext cx="1304143" cy="1064302"/>
                <a:chOff x="5861535" y="315726"/>
                <a:chExt cx="1078476" cy="998095"/>
              </a:xfrm>
            </p:grpSpPr>
            <p:sp>
              <p:nvSpPr>
                <p:cNvPr id="29" name="Hexagon 28"/>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hevron 29"/>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48491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p:cNvGrpSpPr/>
          <p:nvPr/>
        </p:nvGrpSpPr>
        <p:grpSpPr>
          <a:xfrm rot="820492">
            <a:off x="5966335" y="535302"/>
            <a:ext cx="3048000" cy="3780999"/>
            <a:chOff x="270697" y="2360085"/>
            <a:chExt cx="3048000" cy="3780999"/>
          </a:xfrm>
        </p:grpSpPr>
        <p:grpSp>
          <p:nvGrpSpPr>
            <p:cNvPr id="57" name="Group 11"/>
            <p:cNvGrpSpPr/>
            <p:nvPr/>
          </p:nvGrpSpPr>
          <p:grpSpPr>
            <a:xfrm rot="7983981">
              <a:off x="-95803" y="2726585"/>
              <a:ext cx="3780999" cy="3048000"/>
              <a:chOff x="990600" y="1219200"/>
              <a:chExt cx="3780999" cy="3048000"/>
            </a:xfrm>
          </p:grpSpPr>
          <p:sp>
            <p:nvSpPr>
              <p:cNvPr id="59" name="Regular Pentagon 58"/>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gular Pentagon 59"/>
              <p:cNvSpPr/>
              <p:nvPr/>
            </p:nvSpPr>
            <p:spPr>
              <a:xfrm>
                <a:off x="1981200" y="2362200"/>
                <a:ext cx="2438400"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gular Pentagon 60"/>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gular Pentagon 61"/>
              <p:cNvSpPr/>
              <p:nvPr/>
            </p:nvSpPr>
            <p:spPr>
              <a:xfrm>
                <a:off x="1143000" y="3048000"/>
                <a:ext cx="838200" cy="121920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gular Pentagon 57"/>
            <p:cNvSpPr/>
            <p:nvPr/>
          </p:nvSpPr>
          <p:spPr>
            <a:xfrm rot="8285469">
              <a:off x="757028" y="2776710"/>
              <a:ext cx="1282778" cy="704515"/>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514601" y="1219200"/>
            <a:ext cx="3780999" cy="3048000"/>
            <a:chOff x="990600" y="1219200"/>
            <a:chExt cx="3780999" cy="3048000"/>
          </a:xfrm>
        </p:grpSpPr>
        <p:sp>
          <p:nvSpPr>
            <p:cNvPr id="2" name="Regular Pentagon 1"/>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gular Pentagon 2"/>
            <p:cNvSpPr/>
            <p:nvPr/>
          </p:nvSpPr>
          <p:spPr>
            <a:xfrm>
              <a:off x="1981200" y="2362200"/>
              <a:ext cx="2438400"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gular Pentagon 3"/>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gular Pentagon 4"/>
            <p:cNvSpPr/>
            <p:nvPr/>
          </p:nvSpPr>
          <p:spPr>
            <a:xfrm>
              <a:off x="1143000" y="3048000"/>
              <a:ext cx="838200" cy="121920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220904" y="2384990"/>
            <a:ext cx="3048000" cy="2409399"/>
            <a:chOff x="5696904" y="2384989"/>
            <a:chExt cx="3048000" cy="2409399"/>
          </a:xfrm>
        </p:grpSpPr>
        <p:grpSp>
          <p:nvGrpSpPr>
            <p:cNvPr id="17" name="Group 16"/>
            <p:cNvGrpSpPr/>
            <p:nvPr/>
          </p:nvGrpSpPr>
          <p:grpSpPr>
            <a:xfrm rot="4983923" flipH="1">
              <a:off x="6016204" y="2065689"/>
              <a:ext cx="2409399" cy="3048000"/>
              <a:chOff x="990600" y="1219200"/>
              <a:chExt cx="3780999" cy="3048000"/>
            </a:xfrm>
          </p:grpSpPr>
          <p:sp>
            <p:nvSpPr>
              <p:cNvPr id="18" name="Regular Pentagon 17"/>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gular Pentagon 18"/>
              <p:cNvSpPr/>
              <p:nvPr/>
            </p:nvSpPr>
            <p:spPr>
              <a:xfrm>
                <a:off x="1981200" y="2362200"/>
                <a:ext cx="2438400"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gular Pentagon 19"/>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gular Pentagon 20"/>
              <p:cNvSpPr/>
              <p:nvPr/>
            </p:nvSpPr>
            <p:spPr>
              <a:xfrm>
                <a:off x="1143000" y="3048000"/>
                <a:ext cx="838200" cy="121920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gular Pentagon 21"/>
            <p:cNvSpPr/>
            <p:nvPr/>
          </p:nvSpPr>
          <p:spPr>
            <a:xfrm rot="8285469">
              <a:off x="7212338" y="2922466"/>
              <a:ext cx="1065342" cy="784467"/>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463133" y="264608"/>
            <a:ext cx="2377273" cy="3780999"/>
            <a:chOff x="2939132" y="264607"/>
            <a:chExt cx="2377273" cy="3780999"/>
          </a:xfrm>
        </p:grpSpPr>
        <p:grpSp>
          <p:nvGrpSpPr>
            <p:cNvPr id="7" name="Group 6"/>
            <p:cNvGrpSpPr/>
            <p:nvPr/>
          </p:nvGrpSpPr>
          <p:grpSpPr>
            <a:xfrm rot="3602951">
              <a:off x="2084322" y="1119417"/>
              <a:ext cx="3780999" cy="2071379"/>
              <a:chOff x="990600" y="1219200"/>
              <a:chExt cx="3780999" cy="3048000"/>
            </a:xfrm>
          </p:grpSpPr>
          <p:sp>
            <p:nvSpPr>
              <p:cNvPr id="8" name="Regular Pentagon 7"/>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gular Pentagon 8"/>
              <p:cNvSpPr/>
              <p:nvPr/>
            </p:nvSpPr>
            <p:spPr>
              <a:xfrm>
                <a:off x="1981200" y="2362200"/>
                <a:ext cx="2438400"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gular Pentagon 9"/>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gular Pentagon 10"/>
              <p:cNvSpPr/>
              <p:nvPr/>
            </p:nvSpPr>
            <p:spPr>
              <a:xfrm>
                <a:off x="1143000" y="3048000"/>
                <a:ext cx="838200" cy="121920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gular Pentagon 22"/>
            <p:cNvSpPr/>
            <p:nvPr/>
          </p:nvSpPr>
          <p:spPr>
            <a:xfrm rot="8285469">
              <a:off x="4033627" y="2471910"/>
              <a:ext cx="1282778" cy="704515"/>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rot="7935773">
            <a:off x="8430937" y="2418127"/>
            <a:ext cx="2197892" cy="1465968"/>
            <a:chOff x="6056394" y="2363208"/>
            <a:chExt cx="2696118" cy="2556747"/>
          </a:xfrm>
        </p:grpSpPr>
        <p:grpSp>
          <p:nvGrpSpPr>
            <p:cNvPr id="27" name="Group 16"/>
            <p:cNvGrpSpPr/>
            <p:nvPr/>
          </p:nvGrpSpPr>
          <p:grpSpPr>
            <a:xfrm rot="4983923" flipH="1">
              <a:off x="6126079" y="2293523"/>
              <a:ext cx="2556747" cy="2696118"/>
              <a:chOff x="759371" y="1219200"/>
              <a:chExt cx="4012228" cy="2696118"/>
            </a:xfrm>
          </p:grpSpPr>
          <p:sp>
            <p:nvSpPr>
              <p:cNvPr id="29" name="Regular Pentagon 28"/>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gular Pentagon 29"/>
              <p:cNvSpPr/>
              <p:nvPr/>
            </p:nvSpPr>
            <p:spPr>
              <a:xfrm>
                <a:off x="1981200" y="2362200"/>
                <a:ext cx="2438400"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gular Pentagon 30"/>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gular Pentagon 31"/>
              <p:cNvSpPr/>
              <p:nvPr/>
            </p:nvSpPr>
            <p:spPr>
              <a:xfrm>
                <a:off x="759371" y="3176489"/>
                <a:ext cx="838199" cy="738829"/>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gular Pentagon 27"/>
            <p:cNvSpPr/>
            <p:nvPr/>
          </p:nvSpPr>
          <p:spPr>
            <a:xfrm rot="8285469">
              <a:off x="7212338" y="2922466"/>
              <a:ext cx="1065342" cy="784467"/>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992370" y="1302267"/>
            <a:ext cx="1981200" cy="1746266"/>
            <a:chOff x="5683627" y="2165863"/>
            <a:chExt cx="3048000" cy="2629329"/>
          </a:xfrm>
        </p:grpSpPr>
        <p:grpSp>
          <p:nvGrpSpPr>
            <p:cNvPr id="34" name="Group 16"/>
            <p:cNvGrpSpPr/>
            <p:nvPr/>
          </p:nvGrpSpPr>
          <p:grpSpPr>
            <a:xfrm rot="4983923" flipH="1">
              <a:off x="5892962" y="1956528"/>
              <a:ext cx="2629329" cy="3048000"/>
              <a:chOff x="990600" y="1219200"/>
              <a:chExt cx="4126128" cy="3048000"/>
            </a:xfrm>
          </p:grpSpPr>
          <p:sp>
            <p:nvSpPr>
              <p:cNvPr id="36" name="Regular Pentagon 35"/>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gular Pentagon 36"/>
              <p:cNvSpPr/>
              <p:nvPr/>
            </p:nvSpPr>
            <p:spPr>
              <a:xfrm>
                <a:off x="2678329" y="2574280"/>
                <a:ext cx="2438399"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gular Pentagon 37"/>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gular Pentagon 38"/>
              <p:cNvSpPr/>
              <p:nvPr/>
            </p:nvSpPr>
            <p:spPr>
              <a:xfrm>
                <a:off x="1143000" y="3048000"/>
                <a:ext cx="838200" cy="121920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gular Pentagon 34"/>
            <p:cNvSpPr/>
            <p:nvPr/>
          </p:nvSpPr>
          <p:spPr>
            <a:xfrm rot="8285469">
              <a:off x="7212338" y="2922466"/>
              <a:ext cx="1065342" cy="784467"/>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1828800" y="2362201"/>
            <a:ext cx="3048000" cy="3780999"/>
            <a:chOff x="270697" y="2360085"/>
            <a:chExt cx="3048000" cy="3780999"/>
          </a:xfrm>
        </p:grpSpPr>
        <p:grpSp>
          <p:nvGrpSpPr>
            <p:cNvPr id="12" name="Group 11"/>
            <p:cNvGrpSpPr/>
            <p:nvPr/>
          </p:nvGrpSpPr>
          <p:grpSpPr>
            <a:xfrm rot="7983981">
              <a:off x="-95803" y="2726585"/>
              <a:ext cx="3780999" cy="3048000"/>
              <a:chOff x="990600" y="1219200"/>
              <a:chExt cx="3780999" cy="3048000"/>
            </a:xfrm>
          </p:grpSpPr>
          <p:sp>
            <p:nvSpPr>
              <p:cNvPr id="13" name="Regular Pentagon 12"/>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gular Pentagon 13"/>
              <p:cNvSpPr/>
              <p:nvPr/>
            </p:nvSpPr>
            <p:spPr>
              <a:xfrm>
                <a:off x="1981200" y="2362200"/>
                <a:ext cx="2438400"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gular Pentagon 14"/>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gular Pentagon 15"/>
              <p:cNvSpPr/>
              <p:nvPr/>
            </p:nvSpPr>
            <p:spPr>
              <a:xfrm>
                <a:off x="1143000" y="3048000"/>
                <a:ext cx="838200" cy="121920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gular Pentagon 39"/>
            <p:cNvSpPr/>
            <p:nvPr/>
          </p:nvSpPr>
          <p:spPr>
            <a:xfrm rot="8285469">
              <a:off x="757028" y="2776710"/>
              <a:ext cx="1282778" cy="704515"/>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656840">
            <a:off x="7984488" y="688474"/>
            <a:ext cx="1786703" cy="1602315"/>
            <a:chOff x="270697" y="2360085"/>
            <a:chExt cx="3048000" cy="3780999"/>
          </a:xfrm>
        </p:grpSpPr>
        <p:grpSp>
          <p:nvGrpSpPr>
            <p:cNvPr id="43" name="Group 11"/>
            <p:cNvGrpSpPr/>
            <p:nvPr/>
          </p:nvGrpSpPr>
          <p:grpSpPr>
            <a:xfrm rot="7983981">
              <a:off x="-95803" y="2726585"/>
              <a:ext cx="3780999" cy="3048000"/>
              <a:chOff x="990600" y="1219200"/>
              <a:chExt cx="3780999" cy="3048000"/>
            </a:xfrm>
          </p:grpSpPr>
          <p:sp>
            <p:nvSpPr>
              <p:cNvPr id="45" name="Regular Pentagon 44"/>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gular Pentagon 45"/>
              <p:cNvSpPr/>
              <p:nvPr/>
            </p:nvSpPr>
            <p:spPr>
              <a:xfrm>
                <a:off x="1981200" y="2362200"/>
                <a:ext cx="2438400"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gular Pentagon 46"/>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gular Pentagon 47"/>
              <p:cNvSpPr/>
              <p:nvPr/>
            </p:nvSpPr>
            <p:spPr>
              <a:xfrm>
                <a:off x="1143000" y="3048000"/>
                <a:ext cx="838200" cy="121920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gular Pentagon 43"/>
            <p:cNvSpPr/>
            <p:nvPr/>
          </p:nvSpPr>
          <p:spPr>
            <a:xfrm rot="8285469">
              <a:off x="757028" y="2776710"/>
              <a:ext cx="1282778" cy="704515"/>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rot="10800000">
            <a:off x="5257801" y="0"/>
            <a:ext cx="2167703" cy="2689004"/>
            <a:chOff x="270697" y="2360085"/>
            <a:chExt cx="3048000" cy="3780999"/>
          </a:xfrm>
        </p:grpSpPr>
        <p:grpSp>
          <p:nvGrpSpPr>
            <p:cNvPr id="50" name="Group 11"/>
            <p:cNvGrpSpPr/>
            <p:nvPr/>
          </p:nvGrpSpPr>
          <p:grpSpPr>
            <a:xfrm rot="7983981">
              <a:off x="-95803" y="2726585"/>
              <a:ext cx="3780999" cy="3048000"/>
              <a:chOff x="990600" y="1219200"/>
              <a:chExt cx="3780999" cy="3048000"/>
            </a:xfrm>
          </p:grpSpPr>
          <p:sp>
            <p:nvSpPr>
              <p:cNvPr id="52" name="Regular Pentagon 51"/>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gular Pentagon 52"/>
              <p:cNvSpPr/>
              <p:nvPr/>
            </p:nvSpPr>
            <p:spPr>
              <a:xfrm>
                <a:off x="1981200" y="2362200"/>
                <a:ext cx="2438400"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gular Pentagon 53"/>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gular Pentagon 54"/>
              <p:cNvSpPr/>
              <p:nvPr/>
            </p:nvSpPr>
            <p:spPr>
              <a:xfrm>
                <a:off x="1143000" y="3048000"/>
                <a:ext cx="838200" cy="121920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gular Pentagon 50"/>
            <p:cNvSpPr/>
            <p:nvPr/>
          </p:nvSpPr>
          <p:spPr>
            <a:xfrm rot="8285469">
              <a:off x="757028" y="2776710"/>
              <a:ext cx="1282778" cy="704515"/>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51"/>
          <p:cNvGrpSpPr>
            <a:grpSpLocks/>
          </p:cNvGrpSpPr>
          <p:nvPr/>
        </p:nvGrpSpPr>
        <p:grpSpPr bwMode="auto">
          <a:xfrm>
            <a:off x="2895600" y="2514600"/>
            <a:ext cx="2514600" cy="3200400"/>
            <a:chOff x="2514600" y="838200"/>
            <a:chExt cx="2568739" cy="3190164"/>
          </a:xfrm>
        </p:grpSpPr>
        <p:sp>
          <p:nvSpPr>
            <p:cNvPr id="65" name="Moon 64"/>
            <p:cNvSpPr/>
            <p:nvPr/>
          </p:nvSpPr>
          <p:spPr>
            <a:xfrm rot="13564761">
              <a:off x="4185406" y="2583548"/>
              <a:ext cx="639931" cy="115593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rot="3088077">
              <a:off x="3756714" y="2628311"/>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rot="18568660">
              <a:off x="2688548" y="2554253"/>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2972692" y="2438979"/>
              <a:ext cx="1295072" cy="1446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7-Point Star 68"/>
            <p:cNvSpPr/>
            <p:nvPr/>
          </p:nvSpPr>
          <p:spPr>
            <a:xfrm>
              <a:off x="2514600" y="838200"/>
              <a:ext cx="2209116" cy="2134372"/>
            </a:xfrm>
            <a:prstGeom prst="star7">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a:off x="3047613" y="1523706"/>
              <a:ext cx="1143089" cy="114314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a:off x="3051894" y="1352804"/>
              <a:ext cx="404577" cy="47662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71"/>
            <p:cNvSpPr/>
            <p:nvPr/>
          </p:nvSpPr>
          <p:spPr>
            <a:xfrm>
              <a:off x="3841782" y="1398378"/>
              <a:ext cx="402436" cy="4747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p:nvPr/>
          </p:nvSpPr>
          <p:spPr>
            <a:xfrm>
              <a:off x="3124675" y="1523706"/>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73"/>
            <p:cNvSpPr/>
            <p:nvPr/>
          </p:nvSpPr>
          <p:spPr>
            <a:xfrm>
              <a:off x="3734751" y="1599662"/>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p:cNvSpPr/>
            <p:nvPr/>
          </p:nvSpPr>
          <p:spPr>
            <a:xfrm>
              <a:off x="3505704" y="2057298"/>
              <a:ext cx="303967" cy="151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Cloud 75"/>
            <p:cNvSpPr/>
            <p:nvPr/>
          </p:nvSpPr>
          <p:spPr>
            <a:xfrm rot="9581749">
              <a:off x="4573872" y="2423788"/>
              <a:ext cx="385311" cy="476625"/>
            </a:xfrm>
            <a:prstGeom prst="cloud">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7" name="Group 47"/>
            <p:cNvGrpSpPr>
              <a:grpSpLocks/>
            </p:cNvGrpSpPr>
            <p:nvPr/>
          </p:nvGrpSpPr>
          <p:grpSpPr bwMode="auto">
            <a:xfrm>
              <a:off x="2895600" y="3352800"/>
              <a:ext cx="834256" cy="675564"/>
              <a:chOff x="1905000" y="4277436"/>
              <a:chExt cx="834256" cy="675564"/>
            </a:xfrm>
          </p:grpSpPr>
          <p:sp>
            <p:nvSpPr>
              <p:cNvPr id="93" name="Oval 92"/>
              <p:cNvSpPr/>
              <p:nvPr/>
            </p:nvSpPr>
            <p:spPr>
              <a:xfrm rot="18568660">
                <a:off x="2070119" y="4216789"/>
                <a:ext cx="609550" cy="7299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p:cNvSpPr/>
              <p:nvPr/>
            </p:nvSpPr>
            <p:spPr>
              <a:xfrm rot="17297577">
                <a:off x="1910555" y="4431559"/>
                <a:ext cx="406366" cy="30610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94"/>
              <p:cNvSpPr/>
              <p:nvPr/>
            </p:nvSpPr>
            <p:spPr>
              <a:xfrm rot="17297577">
                <a:off x="206361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Oval 95"/>
              <p:cNvSpPr/>
              <p:nvPr/>
            </p:nvSpPr>
            <p:spPr>
              <a:xfrm rot="17297577">
                <a:off x="2214645"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Moon 96"/>
              <p:cNvSpPr/>
              <p:nvPr/>
            </p:nvSpPr>
            <p:spPr>
              <a:xfrm>
                <a:off x="1905030" y="4647276"/>
                <a:ext cx="151983"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Moon 97"/>
              <p:cNvSpPr/>
              <p:nvPr/>
            </p:nvSpPr>
            <p:spPr>
              <a:xfrm>
                <a:off x="2057013" y="4725131"/>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Moon 98"/>
              <p:cNvSpPr/>
              <p:nvPr/>
            </p:nvSpPr>
            <p:spPr>
              <a:xfrm>
                <a:off x="2286059" y="4801087"/>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8" name="Group 48"/>
            <p:cNvGrpSpPr>
              <a:grpSpLocks/>
            </p:cNvGrpSpPr>
            <p:nvPr/>
          </p:nvGrpSpPr>
          <p:grpSpPr bwMode="auto">
            <a:xfrm flipH="1">
              <a:off x="3581400" y="3352800"/>
              <a:ext cx="834256" cy="675564"/>
              <a:chOff x="1905000" y="4277436"/>
              <a:chExt cx="834256" cy="675564"/>
            </a:xfrm>
          </p:grpSpPr>
          <p:sp>
            <p:nvSpPr>
              <p:cNvPr id="86" name="Oval 85"/>
              <p:cNvSpPr/>
              <p:nvPr/>
            </p:nvSpPr>
            <p:spPr>
              <a:xfrm rot="18568660">
                <a:off x="2070278" y="4216789"/>
                <a:ext cx="609550" cy="72994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p:nvPr/>
            </p:nvSpPr>
            <p:spPr>
              <a:xfrm rot="17297577">
                <a:off x="1910716" y="4431558"/>
                <a:ext cx="406366" cy="3061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87"/>
              <p:cNvSpPr/>
              <p:nvPr/>
            </p:nvSpPr>
            <p:spPr>
              <a:xfrm rot="17297577">
                <a:off x="206377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88"/>
              <p:cNvSpPr/>
              <p:nvPr/>
            </p:nvSpPr>
            <p:spPr>
              <a:xfrm rot="17297577">
                <a:off x="2214804"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Moon 89"/>
              <p:cNvSpPr/>
              <p:nvPr/>
            </p:nvSpPr>
            <p:spPr>
              <a:xfrm>
                <a:off x="1905189" y="4647276"/>
                <a:ext cx="151984"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Moon 90"/>
              <p:cNvSpPr/>
              <p:nvPr/>
            </p:nvSpPr>
            <p:spPr>
              <a:xfrm>
                <a:off x="2057173" y="4725131"/>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Moon 91"/>
              <p:cNvSpPr/>
              <p:nvPr/>
            </p:nvSpPr>
            <p:spPr>
              <a:xfrm>
                <a:off x="2286218" y="4801087"/>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9" name="Oval 78"/>
            <p:cNvSpPr/>
            <p:nvPr/>
          </p:nvSpPr>
          <p:spPr>
            <a:xfrm>
              <a:off x="3321611" y="1747777"/>
              <a:ext cx="229047" cy="229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3734751" y="1753473"/>
              <a:ext cx="226905" cy="227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a:off x="342864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380967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3" name="Group 62"/>
            <p:cNvGrpSpPr>
              <a:grpSpLocks/>
            </p:cNvGrpSpPr>
            <p:nvPr/>
          </p:nvGrpSpPr>
          <p:grpSpPr bwMode="auto">
            <a:xfrm>
              <a:off x="3352800" y="2209800"/>
              <a:ext cx="617638" cy="244343"/>
              <a:chOff x="1211163" y="4556257"/>
              <a:chExt cx="1235274" cy="393079"/>
            </a:xfrm>
          </p:grpSpPr>
          <p:sp>
            <p:nvSpPr>
              <p:cNvPr id="84" name="Moon 83"/>
              <p:cNvSpPr/>
              <p:nvPr/>
            </p:nvSpPr>
            <p:spPr>
              <a:xfrm rot="16375212">
                <a:off x="1335211" y="4433104"/>
                <a:ext cx="363522" cy="607934"/>
              </a:xfrm>
              <a:prstGeom prst="moon">
                <a:avLst>
                  <a:gd name="adj" fmla="val 9883"/>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Moon 84"/>
              <p:cNvSpPr/>
              <p:nvPr/>
            </p:nvSpPr>
            <p:spPr>
              <a:xfrm rot="16375212">
                <a:off x="1960270" y="4463652"/>
                <a:ext cx="363522" cy="607934"/>
              </a:xfrm>
              <a:prstGeom prst="moon">
                <a:avLst>
                  <a:gd name="adj" fmla="val 14267"/>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00" name="Group 99"/>
          <p:cNvGrpSpPr/>
          <p:nvPr/>
        </p:nvGrpSpPr>
        <p:grpSpPr>
          <a:xfrm>
            <a:off x="6934200" y="1905000"/>
            <a:ext cx="1726172" cy="3657600"/>
            <a:chOff x="3988828" y="1219200"/>
            <a:chExt cx="1726172" cy="3657600"/>
          </a:xfrm>
        </p:grpSpPr>
        <p:sp>
          <p:nvSpPr>
            <p:cNvPr id="101" name="Oval 100"/>
            <p:cNvSpPr/>
            <p:nvPr/>
          </p:nvSpPr>
          <p:spPr>
            <a:xfrm>
              <a:off x="5410200" y="411480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5486400" y="419100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4114800" y="2819400"/>
              <a:ext cx="1447800" cy="1676400"/>
            </a:xfrm>
            <a:prstGeom prst="trapezoid">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1093763">
              <a:off x="4648200" y="4343400"/>
              <a:ext cx="990600" cy="533400"/>
            </a:xfrm>
            <a:prstGeom prst="ellipse">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038600" y="4343400"/>
              <a:ext cx="990600" cy="533400"/>
            </a:xfrm>
            <a:prstGeom prst="ellipse">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495800" y="4114800"/>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724400" y="4114800"/>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p:cNvSpPr/>
            <p:nvPr/>
          </p:nvSpPr>
          <p:spPr>
            <a:xfrm rot="10800000">
              <a:off x="4648200" y="2743200"/>
              <a:ext cx="381000"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66"/>
            <p:cNvGrpSpPr/>
            <p:nvPr/>
          </p:nvGrpSpPr>
          <p:grpSpPr>
            <a:xfrm>
              <a:off x="4191000" y="2819400"/>
              <a:ext cx="653838" cy="1608240"/>
              <a:chOff x="1909151" y="3756773"/>
              <a:chExt cx="653838" cy="1608240"/>
            </a:xfrm>
          </p:grpSpPr>
          <p:sp>
            <p:nvSpPr>
              <p:cNvPr id="136" name="Trapezoid 135"/>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20718797">
                <a:off x="1909151" y="3756773"/>
                <a:ext cx="609002" cy="1278856"/>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67"/>
            <p:cNvGrpSpPr/>
            <p:nvPr/>
          </p:nvGrpSpPr>
          <p:grpSpPr>
            <a:xfrm rot="1762116">
              <a:off x="4771946" y="2800185"/>
              <a:ext cx="653838" cy="1608240"/>
              <a:chOff x="1909151" y="3756773"/>
              <a:chExt cx="653838" cy="1608240"/>
            </a:xfrm>
          </p:grpSpPr>
          <p:sp>
            <p:nvSpPr>
              <p:cNvPr id="134" name="Trapezoid 133"/>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20718797">
                <a:off x="1909151" y="3756773"/>
                <a:ext cx="609002" cy="1278856"/>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Cloud 110"/>
            <p:cNvSpPr/>
            <p:nvPr/>
          </p:nvSpPr>
          <p:spPr>
            <a:xfrm rot="15924034">
              <a:off x="4314545" y="1730345"/>
              <a:ext cx="1722947" cy="76755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p:cNvSpPr/>
            <p:nvPr/>
          </p:nvSpPr>
          <p:spPr>
            <a:xfrm rot="17260406">
              <a:off x="3775917" y="1639807"/>
              <a:ext cx="1604208" cy="117838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267200" y="1371600"/>
              <a:ext cx="990600" cy="1676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a:off x="4114800" y="1219200"/>
              <a:ext cx="1295400"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0003796">
              <a:off x="4204467" y="1453296"/>
              <a:ext cx="762000" cy="24029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2856679">
              <a:off x="4896265" y="1493671"/>
              <a:ext cx="572720" cy="215302"/>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4114800" y="1447800"/>
              <a:ext cx="1295400" cy="228600"/>
            </a:xfrm>
            <a:prstGeom prst="roundRect">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81"/>
            <p:cNvGrpSpPr/>
            <p:nvPr/>
          </p:nvGrpSpPr>
          <p:grpSpPr>
            <a:xfrm>
              <a:off x="4105835" y="1488142"/>
              <a:ext cx="1308847" cy="156882"/>
              <a:chOff x="5576342" y="299803"/>
              <a:chExt cx="3728801" cy="1069299"/>
            </a:xfrm>
          </p:grpSpPr>
          <p:grpSp>
            <p:nvGrpSpPr>
              <p:cNvPr id="119" name="Group 14"/>
              <p:cNvGrpSpPr/>
              <p:nvPr/>
            </p:nvGrpSpPr>
            <p:grpSpPr>
              <a:xfrm>
                <a:off x="5576342" y="299803"/>
                <a:ext cx="1304143" cy="1064302"/>
                <a:chOff x="5861535" y="315726"/>
                <a:chExt cx="1078476" cy="998095"/>
              </a:xfrm>
            </p:grpSpPr>
            <p:sp>
              <p:nvSpPr>
                <p:cNvPr id="130" name="Hexagon 10"/>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hevron 11"/>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Chevron 12"/>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Oval 13"/>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5"/>
              <p:cNvGrpSpPr/>
              <p:nvPr/>
            </p:nvGrpSpPr>
            <p:grpSpPr>
              <a:xfrm>
                <a:off x="6781800" y="304800"/>
                <a:ext cx="1304143" cy="1064302"/>
                <a:chOff x="5861535" y="315726"/>
                <a:chExt cx="1078476" cy="998095"/>
              </a:xfrm>
            </p:grpSpPr>
            <p:sp>
              <p:nvSpPr>
                <p:cNvPr id="126" name="Hexagon 125"/>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hevron 126"/>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Chevron 127"/>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Oval 128"/>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20"/>
              <p:cNvGrpSpPr/>
              <p:nvPr/>
            </p:nvGrpSpPr>
            <p:grpSpPr>
              <a:xfrm>
                <a:off x="8001000" y="304800"/>
                <a:ext cx="1304143" cy="1064302"/>
                <a:chOff x="5861535" y="315726"/>
                <a:chExt cx="1078476" cy="998095"/>
              </a:xfrm>
            </p:grpSpPr>
            <p:sp>
              <p:nvSpPr>
                <p:cNvPr id="122" name="Hexagon 121"/>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hevron 122"/>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Chevron 123"/>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Oval 124"/>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9" name="Group 151"/>
          <p:cNvGrpSpPr>
            <a:grpSpLocks/>
          </p:cNvGrpSpPr>
          <p:nvPr/>
        </p:nvGrpSpPr>
        <p:grpSpPr bwMode="auto">
          <a:xfrm flipH="1">
            <a:off x="1069021" y="3482227"/>
            <a:ext cx="1827381" cy="2325757"/>
            <a:chOff x="2514600" y="838200"/>
            <a:chExt cx="2568739" cy="3190164"/>
          </a:xfrm>
        </p:grpSpPr>
        <p:sp>
          <p:nvSpPr>
            <p:cNvPr id="140" name="Moon 139"/>
            <p:cNvSpPr/>
            <p:nvPr/>
          </p:nvSpPr>
          <p:spPr>
            <a:xfrm rot="13564761">
              <a:off x="4185406" y="2583548"/>
              <a:ext cx="639931" cy="115593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Oval 140"/>
            <p:cNvSpPr/>
            <p:nvPr/>
          </p:nvSpPr>
          <p:spPr>
            <a:xfrm rot="3088077">
              <a:off x="3756714" y="2628311"/>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Oval 141"/>
            <p:cNvSpPr/>
            <p:nvPr/>
          </p:nvSpPr>
          <p:spPr>
            <a:xfrm rot="18568660">
              <a:off x="2688548" y="2554253"/>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Oval 142"/>
            <p:cNvSpPr/>
            <p:nvPr/>
          </p:nvSpPr>
          <p:spPr>
            <a:xfrm>
              <a:off x="2972692" y="2438979"/>
              <a:ext cx="1295072" cy="1446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7-Point Star 143"/>
            <p:cNvSpPr/>
            <p:nvPr/>
          </p:nvSpPr>
          <p:spPr>
            <a:xfrm>
              <a:off x="2514600" y="838200"/>
              <a:ext cx="2209116" cy="2134372"/>
            </a:xfrm>
            <a:prstGeom prst="star7">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Oval 144"/>
            <p:cNvSpPr/>
            <p:nvPr/>
          </p:nvSpPr>
          <p:spPr>
            <a:xfrm>
              <a:off x="3047613" y="1523706"/>
              <a:ext cx="1143089" cy="114314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Oval 145"/>
            <p:cNvSpPr/>
            <p:nvPr/>
          </p:nvSpPr>
          <p:spPr>
            <a:xfrm>
              <a:off x="3051894" y="1352804"/>
              <a:ext cx="404577" cy="47662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Oval 146"/>
            <p:cNvSpPr/>
            <p:nvPr/>
          </p:nvSpPr>
          <p:spPr>
            <a:xfrm>
              <a:off x="3841782" y="1398378"/>
              <a:ext cx="402436" cy="4747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Oval 147"/>
            <p:cNvSpPr/>
            <p:nvPr/>
          </p:nvSpPr>
          <p:spPr>
            <a:xfrm>
              <a:off x="3124675" y="1523706"/>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Oval 148"/>
            <p:cNvSpPr/>
            <p:nvPr/>
          </p:nvSpPr>
          <p:spPr>
            <a:xfrm>
              <a:off x="3734751" y="1599662"/>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Oval 149"/>
            <p:cNvSpPr/>
            <p:nvPr/>
          </p:nvSpPr>
          <p:spPr>
            <a:xfrm>
              <a:off x="3505704" y="2057298"/>
              <a:ext cx="303967" cy="151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Cloud 150"/>
            <p:cNvSpPr/>
            <p:nvPr/>
          </p:nvSpPr>
          <p:spPr>
            <a:xfrm rot="9581749">
              <a:off x="4573872" y="2423788"/>
              <a:ext cx="385311" cy="476625"/>
            </a:xfrm>
            <a:prstGeom prst="cloud">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2" name="Group 47"/>
            <p:cNvGrpSpPr>
              <a:grpSpLocks/>
            </p:cNvGrpSpPr>
            <p:nvPr/>
          </p:nvGrpSpPr>
          <p:grpSpPr bwMode="auto">
            <a:xfrm>
              <a:off x="2895600" y="3352800"/>
              <a:ext cx="834256" cy="675564"/>
              <a:chOff x="1905000" y="4277436"/>
              <a:chExt cx="834256" cy="675564"/>
            </a:xfrm>
          </p:grpSpPr>
          <p:sp>
            <p:nvSpPr>
              <p:cNvPr id="168" name="Oval 167"/>
              <p:cNvSpPr/>
              <p:nvPr/>
            </p:nvSpPr>
            <p:spPr>
              <a:xfrm rot="18568660">
                <a:off x="2070119" y="4216789"/>
                <a:ext cx="609550" cy="7299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 name="Oval 168"/>
              <p:cNvSpPr/>
              <p:nvPr/>
            </p:nvSpPr>
            <p:spPr>
              <a:xfrm rot="17297577">
                <a:off x="1910555" y="4431559"/>
                <a:ext cx="406366" cy="30610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 name="Oval 169"/>
              <p:cNvSpPr/>
              <p:nvPr/>
            </p:nvSpPr>
            <p:spPr>
              <a:xfrm rot="17297577">
                <a:off x="206361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 name="Oval 170"/>
              <p:cNvSpPr/>
              <p:nvPr/>
            </p:nvSpPr>
            <p:spPr>
              <a:xfrm rot="17297577">
                <a:off x="2214645"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 name="Moon 171"/>
              <p:cNvSpPr/>
              <p:nvPr/>
            </p:nvSpPr>
            <p:spPr>
              <a:xfrm>
                <a:off x="1905030" y="4647276"/>
                <a:ext cx="151983"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 name="Moon 172"/>
              <p:cNvSpPr/>
              <p:nvPr/>
            </p:nvSpPr>
            <p:spPr>
              <a:xfrm>
                <a:off x="2057013" y="4725131"/>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 name="Moon 173"/>
              <p:cNvSpPr/>
              <p:nvPr/>
            </p:nvSpPr>
            <p:spPr>
              <a:xfrm>
                <a:off x="2286059" y="4801087"/>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3" name="Group 48"/>
            <p:cNvGrpSpPr>
              <a:grpSpLocks/>
            </p:cNvGrpSpPr>
            <p:nvPr/>
          </p:nvGrpSpPr>
          <p:grpSpPr bwMode="auto">
            <a:xfrm flipH="1">
              <a:off x="3581400" y="3352800"/>
              <a:ext cx="834256" cy="675564"/>
              <a:chOff x="1905000" y="4277436"/>
              <a:chExt cx="834256" cy="675564"/>
            </a:xfrm>
          </p:grpSpPr>
          <p:sp>
            <p:nvSpPr>
              <p:cNvPr id="161" name="Oval 160"/>
              <p:cNvSpPr/>
              <p:nvPr/>
            </p:nvSpPr>
            <p:spPr>
              <a:xfrm rot="18568660">
                <a:off x="2070278" y="4216789"/>
                <a:ext cx="609550" cy="72994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 name="Oval 161"/>
              <p:cNvSpPr/>
              <p:nvPr/>
            </p:nvSpPr>
            <p:spPr>
              <a:xfrm rot="17297577">
                <a:off x="1910716" y="4431558"/>
                <a:ext cx="406366" cy="3061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Oval 162"/>
              <p:cNvSpPr/>
              <p:nvPr/>
            </p:nvSpPr>
            <p:spPr>
              <a:xfrm rot="17297577">
                <a:off x="206377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Oval 163"/>
              <p:cNvSpPr/>
              <p:nvPr/>
            </p:nvSpPr>
            <p:spPr>
              <a:xfrm rot="17297577">
                <a:off x="2214804"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 name="Moon 164"/>
              <p:cNvSpPr/>
              <p:nvPr/>
            </p:nvSpPr>
            <p:spPr>
              <a:xfrm>
                <a:off x="1905189" y="4647276"/>
                <a:ext cx="151984"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 name="Moon 165"/>
              <p:cNvSpPr/>
              <p:nvPr/>
            </p:nvSpPr>
            <p:spPr>
              <a:xfrm>
                <a:off x="2057173" y="4725131"/>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 name="Moon 166"/>
              <p:cNvSpPr/>
              <p:nvPr/>
            </p:nvSpPr>
            <p:spPr>
              <a:xfrm>
                <a:off x="2286218" y="4801087"/>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54" name="Oval 153"/>
            <p:cNvSpPr/>
            <p:nvPr/>
          </p:nvSpPr>
          <p:spPr>
            <a:xfrm>
              <a:off x="3321611" y="1747777"/>
              <a:ext cx="229047" cy="229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Oval 154"/>
            <p:cNvSpPr/>
            <p:nvPr/>
          </p:nvSpPr>
          <p:spPr>
            <a:xfrm>
              <a:off x="3734751" y="1753473"/>
              <a:ext cx="226905" cy="227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Oval 155"/>
            <p:cNvSpPr/>
            <p:nvPr/>
          </p:nvSpPr>
          <p:spPr>
            <a:xfrm>
              <a:off x="342864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Oval 156"/>
            <p:cNvSpPr/>
            <p:nvPr/>
          </p:nvSpPr>
          <p:spPr>
            <a:xfrm>
              <a:off x="380967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8" name="Group 62"/>
            <p:cNvGrpSpPr>
              <a:grpSpLocks/>
            </p:cNvGrpSpPr>
            <p:nvPr/>
          </p:nvGrpSpPr>
          <p:grpSpPr bwMode="auto">
            <a:xfrm>
              <a:off x="3352800" y="2209800"/>
              <a:ext cx="617638" cy="244343"/>
              <a:chOff x="1211163" y="4556257"/>
              <a:chExt cx="1235274" cy="393079"/>
            </a:xfrm>
          </p:grpSpPr>
          <p:sp>
            <p:nvSpPr>
              <p:cNvPr id="159" name="Moon 158"/>
              <p:cNvSpPr/>
              <p:nvPr/>
            </p:nvSpPr>
            <p:spPr>
              <a:xfrm rot="16375212">
                <a:off x="1335211" y="4433104"/>
                <a:ext cx="363522" cy="607934"/>
              </a:xfrm>
              <a:prstGeom prst="moon">
                <a:avLst>
                  <a:gd name="adj" fmla="val 9883"/>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 name="Moon 159"/>
              <p:cNvSpPr/>
              <p:nvPr/>
            </p:nvSpPr>
            <p:spPr>
              <a:xfrm rot="16375212">
                <a:off x="1960270" y="4463652"/>
                <a:ext cx="363522" cy="607934"/>
              </a:xfrm>
              <a:prstGeom prst="moon">
                <a:avLst>
                  <a:gd name="adj" fmla="val 14267"/>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75" name="Group 151"/>
          <p:cNvGrpSpPr>
            <a:grpSpLocks/>
          </p:cNvGrpSpPr>
          <p:nvPr/>
        </p:nvGrpSpPr>
        <p:grpSpPr bwMode="auto">
          <a:xfrm>
            <a:off x="9166540" y="2938462"/>
            <a:ext cx="2460116" cy="2684145"/>
            <a:chOff x="2570256" y="1352804"/>
            <a:chExt cx="2513082" cy="2675560"/>
          </a:xfrm>
        </p:grpSpPr>
        <p:sp>
          <p:nvSpPr>
            <p:cNvPr id="176" name="Moon 175"/>
            <p:cNvSpPr/>
            <p:nvPr/>
          </p:nvSpPr>
          <p:spPr>
            <a:xfrm rot="13564761">
              <a:off x="4185406" y="2583548"/>
              <a:ext cx="639931" cy="115593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 name="Oval 176"/>
            <p:cNvSpPr/>
            <p:nvPr/>
          </p:nvSpPr>
          <p:spPr>
            <a:xfrm rot="3088077">
              <a:off x="3756714" y="2628311"/>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 name="Oval 177"/>
            <p:cNvSpPr/>
            <p:nvPr/>
          </p:nvSpPr>
          <p:spPr>
            <a:xfrm rot="18568660">
              <a:off x="2688548" y="2554253"/>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 name="Oval 178"/>
            <p:cNvSpPr/>
            <p:nvPr/>
          </p:nvSpPr>
          <p:spPr>
            <a:xfrm>
              <a:off x="2972692" y="2438979"/>
              <a:ext cx="1295072" cy="1446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 name="Oval 180"/>
            <p:cNvSpPr/>
            <p:nvPr/>
          </p:nvSpPr>
          <p:spPr>
            <a:xfrm>
              <a:off x="3047613" y="1523706"/>
              <a:ext cx="1143089" cy="114314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 name="Oval 181"/>
            <p:cNvSpPr/>
            <p:nvPr/>
          </p:nvSpPr>
          <p:spPr>
            <a:xfrm>
              <a:off x="3051894" y="1352804"/>
              <a:ext cx="404577" cy="47662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 name="Oval 182"/>
            <p:cNvSpPr/>
            <p:nvPr/>
          </p:nvSpPr>
          <p:spPr>
            <a:xfrm>
              <a:off x="3841782" y="1398378"/>
              <a:ext cx="402436" cy="4747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 name="Oval 183"/>
            <p:cNvSpPr/>
            <p:nvPr/>
          </p:nvSpPr>
          <p:spPr>
            <a:xfrm>
              <a:off x="3124675" y="1523706"/>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 name="Oval 184"/>
            <p:cNvSpPr/>
            <p:nvPr/>
          </p:nvSpPr>
          <p:spPr>
            <a:xfrm>
              <a:off x="3734751" y="1599662"/>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 name="Oval 185"/>
            <p:cNvSpPr/>
            <p:nvPr/>
          </p:nvSpPr>
          <p:spPr>
            <a:xfrm>
              <a:off x="3505704" y="2057298"/>
              <a:ext cx="303967" cy="151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 name="Cloud 186"/>
            <p:cNvSpPr/>
            <p:nvPr/>
          </p:nvSpPr>
          <p:spPr>
            <a:xfrm rot="9581749">
              <a:off x="4573872" y="2423788"/>
              <a:ext cx="385311" cy="476625"/>
            </a:xfrm>
            <a:prstGeom prst="cloud">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88" name="Group 47"/>
            <p:cNvGrpSpPr>
              <a:grpSpLocks/>
            </p:cNvGrpSpPr>
            <p:nvPr/>
          </p:nvGrpSpPr>
          <p:grpSpPr bwMode="auto">
            <a:xfrm>
              <a:off x="2895600" y="3352800"/>
              <a:ext cx="834256" cy="675564"/>
              <a:chOff x="1905000" y="4277436"/>
              <a:chExt cx="834256" cy="675564"/>
            </a:xfrm>
          </p:grpSpPr>
          <p:sp>
            <p:nvSpPr>
              <p:cNvPr id="204" name="Oval 203"/>
              <p:cNvSpPr/>
              <p:nvPr/>
            </p:nvSpPr>
            <p:spPr>
              <a:xfrm rot="18568660">
                <a:off x="2070119" y="4216789"/>
                <a:ext cx="609550" cy="7299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Oval 204"/>
              <p:cNvSpPr/>
              <p:nvPr/>
            </p:nvSpPr>
            <p:spPr>
              <a:xfrm rot="17297577">
                <a:off x="1910555" y="4431559"/>
                <a:ext cx="406366" cy="30610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Oval 205"/>
              <p:cNvSpPr/>
              <p:nvPr/>
            </p:nvSpPr>
            <p:spPr>
              <a:xfrm rot="17297577">
                <a:off x="206361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 name="Oval 206"/>
              <p:cNvSpPr/>
              <p:nvPr/>
            </p:nvSpPr>
            <p:spPr>
              <a:xfrm rot="17297577">
                <a:off x="2214645"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Moon 207"/>
              <p:cNvSpPr/>
              <p:nvPr/>
            </p:nvSpPr>
            <p:spPr>
              <a:xfrm>
                <a:off x="1905030" y="4647276"/>
                <a:ext cx="151983"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Moon 208"/>
              <p:cNvSpPr/>
              <p:nvPr/>
            </p:nvSpPr>
            <p:spPr>
              <a:xfrm>
                <a:off x="2057013" y="4725131"/>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Moon 209"/>
              <p:cNvSpPr/>
              <p:nvPr/>
            </p:nvSpPr>
            <p:spPr>
              <a:xfrm>
                <a:off x="2286059" y="4801087"/>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9" name="Group 48"/>
            <p:cNvGrpSpPr>
              <a:grpSpLocks/>
            </p:cNvGrpSpPr>
            <p:nvPr/>
          </p:nvGrpSpPr>
          <p:grpSpPr bwMode="auto">
            <a:xfrm flipH="1">
              <a:off x="3581400" y="3352800"/>
              <a:ext cx="834256" cy="675564"/>
              <a:chOff x="1905000" y="4277436"/>
              <a:chExt cx="834256" cy="675564"/>
            </a:xfrm>
          </p:grpSpPr>
          <p:sp>
            <p:nvSpPr>
              <p:cNvPr id="197" name="Oval 196"/>
              <p:cNvSpPr/>
              <p:nvPr/>
            </p:nvSpPr>
            <p:spPr>
              <a:xfrm rot="18568660">
                <a:off x="2070278" y="4216789"/>
                <a:ext cx="609550" cy="72994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 name="Oval 197"/>
              <p:cNvSpPr/>
              <p:nvPr/>
            </p:nvSpPr>
            <p:spPr>
              <a:xfrm rot="17297577">
                <a:off x="1910716" y="4431558"/>
                <a:ext cx="406366" cy="3061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 name="Oval 198"/>
              <p:cNvSpPr/>
              <p:nvPr/>
            </p:nvSpPr>
            <p:spPr>
              <a:xfrm rot="17297577">
                <a:off x="206377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 name="Oval 199"/>
              <p:cNvSpPr/>
              <p:nvPr/>
            </p:nvSpPr>
            <p:spPr>
              <a:xfrm rot="17297577">
                <a:off x="2214804"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 name="Moon 200"/>
              <p:cNvSpPr/>
              <p:nvPr/>
            </p:nvSpPr>
            <p:spPr>
              <a:xfrm>
                <a:off x="1905189" y="4647276"/>
                <a:ext cx="151984"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Moon 201"/>
              <p:cNvSpPr/>
              <p:nvPr/>
            </p:nvSpPr>
            <p:spPr>
              <a:xfrm>
                <a:off x="2057173" y="4725131"/>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Moon 202"/>
              <p:cNvSpPr/>
              <p:nvPr/>
            </p:nvSpPr>
            <p:spPr>
              <a:xfrm>
                <a:off x="2286218" y="4801087"/>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0" name="Oval 189"/>
            <p:cNvSpPr/>
            <p:nvPr/>
          </p:nvSpPr>
          <p:spPr>
            <a:xfrm>
              <a:off x="3321611" y="1747777"/>
              <a:ext cx="229047" cy="229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 name="Oval 190"/>
            <p:cNvSpPr/>
            <p:nvPr/>
          </p:nvSpPr>
          <p:spPr>
            <a:xfrm>
              <a:off x="3734751" y="1753473"/>
              <a:ext cx="226905" cy="227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 name="Oval 191"/>
            <p:cNvSpPr/>
            <p:nvPr/>
          </p:nvSpPr>
          <p:spPr>
            <a:xfrm>
              <a:off x="342864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 name="Oval 192"/>
            <p:cNvSpPr/>
            <p:nvPr/>
          </p:nvSpPr>
          <p:spPr>
            <a:xfrm>
              <a:off x="380967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4" name="Group 62"/>
            <p:cNvGrpSpPr>
              <a:grpSpLocks/>
            </p:cNvGrpSpPr>
            <p:nvPr/>
          </p:nvGrpSpPr>
          <p:grpSpPr bwMode="auto">
            <a:xfrm>
              <a:off x="3352800" y="2209800"/>
              <a:ext cx="617638" cy="244343"/>
              <a:chOff x="1211163" y="4556257"/>
              <a:chExt cx="1235274" cy="393079"/>
            </a:xfrm>
          </p:grpSpPr>
          <p:sp>
            <p:nvSpPr>
              <p:cNvPr id="195" name="Moon 194"/>
              <p:cNvSpPr/>
              <p:nvPr/>
            </p:nvSpPr>
            <p:spPr>
              <a:xfrm rot="16375212">
                <a:off x="1335211" y="4433104"/>
                <a:ext cx="363522" cy="607934"/>
              </a:xfrm>
              <a:prstGeom prst="moon">
                <a:avLst>
                  <a:gd name="adj" fmla="val 9883"/>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 name="Moon 195"/>
              <p:cNvSpPr/>
              <p:nvPr/>
            </p:nvSpPr>
            <p:spPr>
              <a:xfrm rot="16375212">
                <a:off x="1960270" y="4463652"/>
                <a:ext cx="363522" cy="607934"/>
              </a:xfrm>
              <a:prstGeom prst="moon">
                <a:avLst>
                  <a:gd name="adj" fmla="val 14267"/>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211" name="Group 151"/>
          <p:cNvGrpSpPr>
            <a:grpSpLocks/>
          </p:cNvGrpSpPr>
          <p:nvPr/>
        </p:nvGrpSpPr>
        <p:grpSpPr bwMode="auto">
          <a:xfrm flipH="1">
            <a:off x="10130546" y="3913542"/>
            <a:ext cx="1695259" cy="1849637"/>
            <a:chOff x="2570256" y="1352804"/>
            <a:chExt cx="2513082" cy="2675560"/>
          </a:xfrm>
        </p:grpSpPr>
        <p:sp>
          <p:nvSpPr>
            <p:cNvPr id="212" name="Moon 211"/>
            <p:cNvSpPr/>
            <p:nvPr/>
          </p:nvSpPr>
          <p:spPr>
            <a:xfrm rot="13564761">
              <a:off x="4185406" y="2583548"/>
              <a:ext cx="639931" cy="115593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 name="Oval 212"/>
            <p:cNvSpPr/>
            <p:nvPr/>
          </p:nvSpPr>
          <p:spPr>
            <a:xfrm rot="3088077">
              <a:off x="3756714" y="2628311"/>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Oval 213"/>
            <p:cNvSpPr/>
            <p:nvPr/>
          </p:nvSpPr>
          <p:spPr>
            <a:xfrm rot="18568660">
              <a:off x="2688548" y="2554253"/>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Oval 214"/>
            <p:cNvSpPr/>
            <p:nvPr/>
          </p:nvSpPr>
          <p:spPr>
            <a:xfrm>
              <a:off x="2972692" y="2438979"/>
              <a:ext cx="1295072" cy="1446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Oval 215"/>
            <p:cNvSpPr/>
            <p:nvPr/>
          </p:nvSpPr>
          <p:spPr>
            <a:xfrm>
              <a:off x="3047613" y="1523706"/>
              <a:ext cx="1143089" cy="114314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 name="Oval 216"/>
            <p:cNvSpPr/>
            <p:nvPr/>
          </p:nvSpPr>
          <p:spPr>
            <a:xfrm>
              <a:off x="3051894" y="1352804"/>
              <a:ext cx="404577" cy="47662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 name="Oval 217"/>
            <p:cNvSpPr/>
            <p:nvPr/>
          </p:nvSpPr>
          <p:spPr>
            <a:xfrm>
              <a:off x="3841782" y="1398378"/>
              <a:ext cx="402436" cy="4747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 name="Oval 218"/>
            <p:cNvSpPr/>
            <p:nvPr/>
          </p:nvSpPr>
          <p:spPr>
            <a:xfrm>
              <a:off x="3124675" y="1523706"/>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 name="Oval 219"/>
            <p:cNvSpPr/>
            <p:nvPr/>
          </p:nvSpPr>
          <p:spPr>
            <a:xfrm>
              <a:off x="3734751" y="1599662"/>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 name="Oval 220"/>
            <p:cNvSpPr/>
            <p:nvPr/>
          </p:nvSpPr>
          <p:spPr>
            <a:xfrm>
              <a:off x="3505704" y="2057298"/>
              <a:ext cx="303967" cy="151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 name="Cloud 221"/>
            <p:cNvSpPr/>
            <p:nvPr/>
          </p:nvSpPr>
          <p:spPr>
            <a:xfrm rot="9581749">
              <a:off x="4573872" y="2423788"/>
              <a:ext cx="385311" cy="476625"/>
            </a:xfrm>
            <a:prstGeom prst="cloud">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23" name="Group 47"/>
            <p:cNvGrpSpPr>
              <a:grpSpLocks/>
            </p:cNvGrpSpPr>
            <p:nvPr/>
          </p:nvGrpSpPr>
          <p:grpSpPr bwMode="auto">
            <a:xfrm>
              <a:off x="2895600" y="3352800"/>
              <a:ext cx="834256" cy="675564"/>
              <a:chOff x="1905000" y="4277436"/>
              <a:chExt cx="834256" cy="675564"/>
            </a:xfrm>
          </p:grpSpPr>
          <p:sp>
            <p:nvSpPr>
              <p:cNvPr id="239" name="Oval 238"/>
              <p:cNvSpPr/>
              <p:nvPr/>
            </p:nvSpPr>
            <p:spPr>
              <a:xfrm rot="18568660">
                <a:off x="2070119" y="4216789"/>
                <a:ext cx="609550" cy="7299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 name="Oval 239"/>
              <p:cNvSpPr/>
              <p:nvPr/>
            </p:nvSpPr>
            <p:spPr>
              <a:xfrm rot="17297577">
                <a:off x="1910555" y="4431559"/>
                <a:ext cx="406366" cy="30610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Oval 240"/>
              <p:cNvSpPr/>
              <p:nvPr/>
            </p:nvSpPr>
            <p:spPr>
              <a:xfrm rot="17297577">
                <a:off x="206361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 name="Oval 241"/>
              <p:cNvSpPr/>
              <p:nvPr/>
            </p:nvSpPr>
            <p:spPr>
              <a:xfrm rot="17297577">
                <a:off x="2214645"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 name="Moon 242"/>
              <p:cNvSpPr/>
              <p:nvPr/>
            </p:nvSpPr>
            <p:spPr>
              <a:xfrm>
                <a:off x="1905030" y="4647276"/>
                <a:ext cx="151983"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 name="Moon 243"/>
              <p:cNvSpPr/>
              <p:nvPr/>
            </p:nvSpPr>
            <p:spPr>
              <a:xfrm>
                <a:off x="2057013" y="4725131"/>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 name="Moon 244"/>
              <p:cNvSpPr/>
              <p:nvPr/>
            </p:nvSpPr>
            <p:spPr>
              <a:xfrm>
                <a:off x="2286059" y="4801087"/>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24" name="Group 48"/>
            <p:cNvGrpSpPr>
              <a:grpSpLocks/>
            </p:cNvGrpSpPr>
            <p:nvPr/>
          </p:nvGrpSpPr>
          <p:grpSpPr bwMode="auto">
            <a:xfrm flipH="1">
              <a:off x="3581400" y="3352800"/>
              <a:ext cx="834256" cy="675564"/>
              <a:chOff x="1905000" y="4277436"/>
              <a:chExt cx="834256" cy="675564"/>
            </a:xfrm>
          </p:grpSpPr>
          <p:sp>
            <p:nvSpPr>
              <p:cNvPr id="232" name="Oval 231"/>
              <p:cNvSpPr/>
              <p:nvPr/>
            </p:nvSpPr>
            <p:spPr>
              <a:xfrm rot="18568660">
                <a:off x="2070278" y="4216789"/>
                <a:ext cx="609550" cy="72994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Oval 232"/>
              <p:cNvSpPr/>
              <p:nvPr/>
            </p:nvSpPr>
            <p:spPr>
              <a:xfrm rot="17297577">
                <a:off x="1910716" y="4431558"/>
                <a:ext cx="406366" cy="3061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 name="Oval 233"/>
              <p:cNvSpPr/>
              <p:nvPr/>
            </p:nvSpPr>
            <p:spPr>
              <a:xfrm rot="17297577">
                <a:off x="206377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 name="Oval 234"/>
              <p:cNvSpPr/>
              <p:nvPr/>
            </p:nvSpPr>
            <p:spPr>
              <a:xfrm rot="17297577">
                <a:off x="2214804"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 name="Moon 235"/>
              <p:cNvSpPr/>
              <p:nvPr/>
            </p:nvSpPr>
            <p:spPr>
              <a:xfrm>
                <a:off x="1905189" y="4647276"/>
                <a:ext cx="151984"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 name="Moon 236"/>
              <p:cNvSpPr/>
              <p:nvPr/>
            </p:nvSpPr>
            <p:spPr>
              <a:xfrm>
                <a:off x="2057173" y="4725131"/>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 name="Moon 237"/>
              <p:cNvSpPr/>
              <p:nvPr/>
            </p:nvSpPr>
            <p:spPr>
              <a:xfrm>
                <a:off x="2286218" y="4801087"/>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5" name="Oval 224"/>
            <p:cNvSpPr/>
            <p:nvPr/>
          </p:nvSpPr>
          <p:spPr>
            <a:xfrm>
              <a:off x="3321611" y="1747777"/>
              <a:ext cx="229047" cy="229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 name="Oval 225"/>
            <p:cNvSpPr/>
            <p:nvPr/>
          </p:nvSpPr>
          <p:spPr>
            <a:xfrm>
              <a:off x="3734751" y="1753473"/>
              <a:ext cx="226905" cy="227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 name="Oval 226"/>
            <p:cNvSpPr/>
            <p:nvPr/>
          </p:nvSpPr>
          <p:spPr>
            <a:xfrm>
              <a:off x="342864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 name="Oval 227"/>
            <p:cNvSpPr/>
            <p:nvPr/>
          </p:nvSpPr>
          <p:spPr>
            <a:xfrm>
              <a:off x="380967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29" name="Group 62"/>
            <p:cNvGrpSpPr>
              <a:grpSpLocks/>
            </p:cNvGrpSpPr>
            <p:nvPr/>
          </p:nvGrpSpPr>
          <p:grpSpPr bwMode="auto">
            <a:xfrm>
              <a:off x="3352800" y="2209800"/>
              <a:ext cx="617638" cy="244343"/>
              <a:chOff x="1211163" y="4556257"/>
              <a:chExt cx="1235274" cy="393079"/>
            </a:xfrm>
          </p:grpSpPr>
          <p:sp>
            <p:nvSpPr>
              <p:cNvPr id="230" name="Moon 229"/>
              <p:cNvSpPr/>
              <p:nvPr/>
            </p:nvSpPr>
            <p:spPr>
              <a:xfrm rot="16375212">
                <a:off x="1335211" y="4433104"/>
                <a:ext cx="363522" cy="607934"/>
              </a:xfrm>
              <a:prstGeom prst="moon">
                <a:avLst>
                  <a:gd name="adj" fmla="val 9883"/>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 name="Moon 230"/>
              <p:cNvSpPr/>
              <p:nvPr/>
            </p:nvSpPr>
            <p:spPr>
              <a:xfrm rot="16375212">
                <a:off x="1960270" y="4463652"/>
                <a:ext cx="363522" cy="607934"/>
              </a:xfrm>
              <a:prstGeom prst="moon">
                <a:avLst>
                  <a:gd name="adj" fmla="val 14267"/>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247" name="Group 246"/>
          <p:cNvGrpSpPr/>
          <p:nvPr/>
        </p:nvGrpSpPr>
        <p:grpSpPr>
          <a:xfrm>
            <a:off x="820179" y="323772"/>
            <a:ext cx="3860675" cy="2755324"/>
            <a:chOff x="228600" y="381000"/>
            <a:chExt cx="3505068" cy="2501531"/>
          </a:xfrm>
        </p:grpSpPr>
        <p:grpSp>
          <p:nvGrpSpPr>
            <p:cNvPr id="248" name="Group 247"/>
            <p:cNvGrpSpPr/>
            <p:nvPr/>
          </p:nvGrpSpPr>
          <p:grpSpPr>
            <a:xfrm>
              <a:off x="228600" y="381000"/>
              <a:ext cx="3505068" cy="2501531"/>
              <a:chOff x="534986" y="381000"/>
              <a:chExt cx="2637111" cy="2501531"/>
            </a:xfrm>
          </p:grpSpPr>
          <p:sp>
            <p:nvSpPr>
              <p:cNvPr id="250" name="Rectangle 24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250"/>
              <p:cNvGrpSpPr/>
              <p:nvPr/>
            </p:nvGrpSpPr>
            <p:grpSpPr>
              <a:xfrm>
                <a:off x="534986" y="384805"/>
                <a:ext cx="457200" cy="2497726"/>
                <a:chOff x="533400" y="381000"/>
                <a:chExt cx="457200" cy="2497726"/>
              </a:xfrm>
            </p:grpSpPr>
            <p:sp>
              <p:nvSpPr>
                <p:cNvPr id="257" name="Oval 25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Rounded Rectangle 25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251"/>
              <p:cNvGrpSpPr/>
              <p:nvPr/>
            </p:nvGrpSpPr>
            <p:grpSpPr>
              <a:xfrm>
                <a:off x="2714897" y="381000"/>
                <a:ext cx="457200" cy="2497726"/>
                <a:chOff x="2714897" y="457200"/>
                <a:chExt cx="457200" cy="2497726"/>
              </a:xfrm>
            </p:grpSpPr>
            <p:sp>
              <p:nvSpPr>
                <p:cNvPr id="253" name="Oval 25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9" name="Rectangle 248"/>
            <p:cNvSpPr/>
            <p:nvPr/>
          </p:nvSpPr>
          <p:spPr>
            <a:xfrm>
              <a:off x="842492" y="1074161"/>
              <a:ext cx="2293346" cy="1569660"/>
            </a:xfrm>
            <a:prstGeom prst="rect">
              <a:avLst/>
            </a:prstGeom>
          </p:spPr>
          <p:txBody>
            <a:bodyPr wrap="square">
              <a:spAutoFit/>
            </a:bodyPr>
            <a:lstStyle/>
            <a:p>
              <a:pPr algn="ctr"/>
              <a:r>
                <a:rPr lang="en-US" sz="1600" b="1" dirty="0"/>
                <a:t>if we are continually faithful to the Lord, He will help us through challenges we may experience as a result of our faithfulness</a:t>
              </a:r>
              <a:endParaRPr lang="en-US" sz="1600" i="1" dirty="0"/>
            </a:p>
          </p:txBody>
        </p:sp>
      </p:grpSp>
    </p:spTree>
    <p:extLst>
      <p:ext uri="{BB962C8B-B14F-4D97-AF65-F5344CB8AC3E}">
        <p14:creationId xmlns:p14="http://schemas.microsoft.com/office/powerpoint/2010/main" val="18423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barn(outVertical)">
                                      <p:cBhvr>
                                        <p:cTn id="7"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615" y="-6823"/>
            <a:ext cx="12006404" cy="923330"/>
          </a:xfrm>
          <a:prstGeom prst="rect">
            <a:avLst/>
          </a:prstGeom>
          <a:noFill/>
        </p:spPr>
        <p:txBody>
          <a:bodyPr wrap="square" rtlCol="0">
            <a:spAutoFit/>
          </a:bodyPr>
          <a:lstStyle/>
          <a:p>
            <a:pPr algn="ctr"/>
            <a:r>
              <a:rPr lang="en-US" sz="5400" dirty="0">
                <a:solidFill>
                  <a:schemeClr val="bg1"/>
                </a:solidFill>
              </a:rPr>
              <a:t>Another Decree</a:t>
            </a:r>
          </a:p>
        </p:txBody>
      </p:sp>
      <p:grpSp>
        <p:nvGrpSpPr>
          <p:cNvPr id="15" name="Group 14"/>
          <p:cNvGrpSpPr/>
          <p:nvPr/>
        </p:nvGrpSpPr>
        <p:grpSpPr>
          <a:xfrm>
            <a:off x="9893704" y="1649598"/>
            <a:ext cx="1684282" cy="3476929"/>
            <a:chOff x="6523656" y="1372239"/>
            <a:chExt cx="1985684" cy="3987762"/>
          </a:xfrm>
        </p:grpSpPr>
        <p:sp>
          <p:nvSpPr>
            <p:cNvPr id="16" name="Cloud 15"/>
            <p:cNvSpPr/>
            <p:nvPr/>
          </p:nvSpPr>
          <p:spPr>
            <a:xfrm rot="20706537">
              <a:off x="7651026" y="1784663"/>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649721" flipH="1">
              <a:off x="7480732" y="4964612"/>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649721" flipH="1">
              <a:off x="6964089" y="4945936"/>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4307848" flipH="1">
              <a:off x="7965486" y="3877950"/>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060644">
              <a:off x="6465439" y="3855432"/>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422081" flipH="1">
              <a:off x="6696843" y="2799789"/>
              <a:ext cx="664125" cy="1269129"/>
            </a:xfrm>
            <a:prstGeom prst="trapezoid">
              <a:avLst/>
            </a:prstGeom>
            <a:solidFill>
              <a:srgbClr val="C44F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180301">
              <a:off x="7644920" y="2803570"/>
              <a:ext cx="695491" cy="1315130"/>
            </a:xfrm>
            <a:prstGeom prst="trapezoid">
              <a:avLst/>
            </a:prstGeom>
            <a:solidFill>
              <a:srgbClr val="C44F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671737">
              <a:off x="6578860" y="1716658"/>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0800000" flipH="1">
              <a:off x="6872818" y="2955977"/>
              <a:ext cx="1252910" cy="1168775"/>
            </a:xfrm>
            <a:prstGeom prst="trapezoid">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10800000" flipH="1">
              <a:off x="7301762" y="2726466"/>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flipH="1">
              <a:off x="6961765" y="1430639"/>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16200000">
              <a:off x="7154033" y="1063232"/>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778107" y="1654047"/>
              <a:ext cx="1436304" cy="281272"/>
            </a:xfrm>
            <a:prstGeom prst="roundRect">
              <a:avLst>
                <a:gd name="adj" fmla="val 1244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flipH="1">
              <a:off x="6863447" y="4055547"/>
              <a:ext cx="1252910" cy="1115123"/>
            </a:xfrm>
            <a:prstGeom prst="trapezoid">
              <a:avLst/>
            </a:prstGeom>
            <a:solidFill>
              <a:srgbClr val="C44F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6796459" y="1372592"/>
              <a:ext cx="1273713" cy="546256"/>
              <a:chOff x="2764887" y="1053944"/>
              <a:chExt cx="1371600" cy="740025"/>
            </a:xfrm>
          </p:grpSpPr>
          <p:sp>
            <p:nvSpPr>
              <p:cNvPr id="91" name="Isosceles Triangle 90"/>
              <p:cNvSpPr/>
              <p:nvPr/>
            </p:nvSpPr>
            <p:spPr>
              <a:xfrm>
                <a:off x="3128893" y="1053944"/>
                <a:ext cx="677446" cy="426694"/>
              </a:xfrm>
              <a:prstGeom prst="triangl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a:off x="3438524" y="1150088"/>
                <a:ext cx="677446" cy="386403"/>
              </a:xfrm>
              <a:prstGeom prst="triangl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a:off x="2770036" y="1198269"/>
                <a:ext cx="677446" cy="386403"/>
              </a:xfrm>
              <a:prstGeom prst="triangl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2764887" y="1348682"/>
                <a:ext cx="1371600" cy="445287"/>
                <a:chOff x="5406518" y="633972"/>
                <a:chExt cx="3662823" cy="743377"/>
              </a:xfrm>
            </p:grpSpPr>
            <p:grpSp>
              <p:nvGrpSpPr>
                <p:cNvPr id="95" name="Group 94"/>
                <p:cNvGrpSpPr/>
                <p:nvPr/>
              </p:nvGrpSpPr>
              <p:grpSpPr>
                <a:xfrm>
                  <a:off x="5406518" y="638327"/>
                  <a:ext cx="915268" cy="739022"/>
                  <a:chOff x="5406518" y="638327"/>
                  <a:chExt cx="915268" cy="739022"/>
                </a:xfrm>
              </p:grpSpPr>
              <p:sp>
                <p:nvSpPr>
                  <p:cNvPr id="108" name="Cross 107"/>
                  <p:cNvSpPr/>
                  <p:nvPr/>
                </p:nvSpPr>
                <p:spPr>
                  <a:xfrm>
                    <a:off x="5406518" y="638327"/>
                    <a:ext cx="915268" cy="739022"/>
                  </a:xfrm>
                  <a:prstGeom prst="plus">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6333981" y="633972"/>
                  <a:ext cx="915268" cy="739022"/>
                  <a:chOff x="5406518" y="638327"/>
                  <a:chExt cx="915268" cy="739022"/>
                </a:xfrm>
              </p:grpSpPr>
              <p:sp>
                <p:nvSpPr>
                  <p:cNvPr id="106" name="Cross 105"/>
                  <p:cNvSpPr/>
                  <p:nvPr/>
                </p:nvSpPr>
                <p:spPr>
                  <a:xfrm>
                    <a:off x="5406518" y="638327"/>
                    <a:ext cx="915268" cy="739022"/>
                  </a:xfrm>
                  <a:prstGeom prst="plus">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7257090" y="633972"/>
                  <a:ext cx="915268" cy="739022"/>
                  <a:chOff x="5406518" y="638327"/>
                  <a:chExt cx="915268" cy="739022"/>
                </a:xfrm>
              </p:grpSpPr>
              <p:sp>
                <p:nvSpPr>
                  <p:cNvPr id="104" name="Cross 103"/>
                  <p:cNvSpPr/>
                  <p:nvPr/>
                </p:nvSpPr>
                <p:spPr>
                  <a:xfrm>
                    <a:off x="5406518" y="638327"/>
                    <a:ext cx="915268" cy="739022"/>
                  </a:xfrm>
                  <a:prstGeom prst="plus">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8154073" y="633973"/>
                  <a:ext cx="915268" cy="739022"/>
                  <a:chOff x="5406518" y="638327"/>
                  <a:chExt cx="915268" cy="739022"/>
                </a:xfrm>
              </p:grpSpPr>
              <p:sp>
                <p:nvSpPr>
                  <p:cNvPr id="102" name="Cross 101"/>
                  <p:cNvSpPr/>
                  <p:nvPr/>
                </p:nvSpPr>
                <p:spPr>
                  <a:xfrm>
                    <a:off x="5406518" y="638327"/>
                    <a:ext cx="915268" cy="739022"/>
                  </a:xfrm>
                  <a:prstGeom prst="plus">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Diamond 98"/>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6904519" y="2948829"/>
              <a:ext cx="1226750" cy="1176275"/>
              <a:chOff x="1778233" y="3352800"/>
              <a:chExt cx="1353112" cy="1297438"/>
            </a:xfrm>
          </p:grpSpPr>
          <p:grpSp>
            <p:nvGrpSpPr>
              <p:cNvPr id="75" name="Group 74"/>
              <p:cNvGrpSpPr/>
              <p:nvPr/>
            </p:nvGrpSpPr>
            <p:grpSpPr>
              <a:xfrm>
                <a:off x="1778233" y="3352800"/>
                <a:ext cx="1353112" cy="1297438"/>
                <a:chOff x="888045" y="2423834"/>
                <a:chExt cx="2976639" cy="2854165"/>
              </a:xfrm>
            </p:grpSpPr>
            <p:sp>
              <p:nvSpPr>
                <p:cNvPr id="81" name="Hexagon 80"/>
                <p:cNvSpPr/>
                <p:nvPr/>
              </p:nvSpPr>
              <p:spPr>
                <a:xfrm>
                  <a:off x="1963711" y="4254707"/>
                  <a:ext cx="742015" cy="102329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888045" y="2423834"/>
                  <a:ext cx="1416569" cy="1677650"/>
                  <a:chOff x="888045" y="2423834"/>
                  <a:chExt cx="1416569" cy="1677650"/>
                </a:xfrm>
              </p:grpSpPr>
              <p:sp>
                <p:nvSpPr>
                  <p:cNvPr id="88" name="Hexagon 87"/>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exagon 88"/>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Up-Down Arrow 89"/>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rot="4350674">
                  <a:off x="2317574" y="2344294"/>
                  <a:ext cx="1416569" cy="1677650"/>
                  <a:chOff x="888045" y="2423834"/>
                  <a:chExt cx="1416569" cy="1677650"/>
                </a:xfrm>
              </p:grpSpPr>
              <p:sp>
                <p:nvSpPr>
                  <p:cNvPr id="85" name="Hexagon 84"/>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Hexagon 85"/>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Up-Down Arrow 86"/>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Up-Down Arrow 83"/>
                <p:cNvSpPr/>
                <p:nvPr/>
              </p:nvSpPr>
              <p:spPr>
                <a:xfrm>
                  <a:off x="2096999" y="3821287"/>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Hexagon 75"/>
              <p:cNvSpPr/>
              <p:nvPr/>
            </p:nvSpPr>
            <p:spPr>
              <a:xfrm rot="19276833">
                <a:off x="2189057" y="3834940"/>
                <a:ext cx="175089" cy="210106"/>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p:nvSpPr>
            <p:spPr>
              <a:xfrm rot="19276833">
                <a:off x="1855181" y="3426884"/>
                <a:ext cx="175089" cy="210106"/>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p:nvSpPr>
            <p:spPr>
              <a:xfrm rot="2199862">
                <a:off x="2802724" y="3364477"/>
                <a:ext cx="183866" cy="218928"/>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p:nvSpPr>
            <p:spPr>
              <a:xfrm rot="2199862">
                <a:off x="2490981" y="3793905"/>
                <a:ext cx="183866" cy="218928"/>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p:nvSpPr>
            <p:spPr>
              <a:xfrm>
                <a:off x="2322754" y="4285393"/>
                <a:ext cx="239751" cy="310127"/>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Cloud 33"/>
            <p:cNvSpPr/>
            <p:nvPr/>
          </p:nvSpPr>
          <p:spPr>
            <a:xfrm rot="16200000">
              <a:off x="7078519" y="2530773"/>
              <a:ext cx="886585" cy="91862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flipH="1">
              <a:off x="7371619" y="2642538"/>
              <a:ext cx="248894" cy="1800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935889" y="4831635"/>
              <a:ext cx="1164651" cy="306065"/>
              <a:chOff x="2389741" y="1288080"/>
              <a:chExt cx="1164651" cy="306065"/>
            </a:xfrm>
          </p:grpSpPr>
          <p:grpSp>
            <p:nvGrpSpPr>
              <p:cNvPr id="63" name="Group 62"/>
              <p:cNvGrpSpPr/>
              <p:nvPr/>
            </p:nvGrpSpPr>
            <p:grpSpPr>
              <a:xfrm>
                <a:off x="2394173" y="1357887"/>
                <a:ext cx="1105929" cy="161687"/>
                <a:chOff x="875271" y="1210552"/>
                <a:chExt cx="2932355" cy="406966"/>
              </a:xfrm>
            </p:grpSpPr>
            <p:grpSp>
              <p:nvGrpSpPr>
                <p:cNvPr id="66" name="Group 65"/>
                <p:cNvGrpSpPr/>
                <p:nvPr/>
              </p:nvGrpSpPr>
              <p:grpSpPr>
                <a:xfrm>
                  <a:off x="1752600" y="1214876"/>
                  <a:ext cx="1147003" cy="398523"/>
                  <a:chOff x="1752600" y="1214876"/>
                  <a:chExt cx="1147003" cy="398523"/>
                </a:xfrm>
              </p:grpSpPr>
              <p:cxnSp>
                <p:nvCxnSpPr>
                  <p:cNvPr id="73" name="Elbow Connector 72"/>
                  <p:cNvCxnSpPr/>
                  <p:nvPr/>
                </p:nvCxnSpPr>
                <p:spPr>
                  <a:xfrm>
                    <a:off x="1752600" y="1219200"/>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flipH="1">
                    <a:off x="2219662" y="1214876"/>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2660623" y="1210552"/>
                  <a:ext cx="1147003" cy="398523"/>
                  <a:chOff x="1752600" y="1214876"/>
                  <a:chExt cx="1147003" cy="398523"/>
                </a:xfrm>
              </p:grpSpPr>
              <p:cxnSp>
                <p:nvCxnSpPr>
                  <p:cNvPr id="71" name="Elbow Connector 70"/>
                  <p:cNvCxnSpPr/>
                  <p:nvPr/>
                </p:nvCxnSpPr>
                <p:spPr>
                  <a:xfrm>
                    <a:off x="1752600" y="1219200"/>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H="1">
                    <a:off x="2219662" y="1214876"/>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875271" y="1218995"/>
                  <a:ext cx="1147003" cy="398523"/>
                  <a:chOff x="1752600" y="1214876"/>
                  <a:chExt cx="1147003" cy="398523"/>
                </a:xfrm>
              </p:grpSpPr>
              <p:cxnSp>
                <p:nvCxnSpPr>
                  <p:cNvPr id="69" name="Elbow Connector 68"/>
                  <p:cNvCxnSpPr/>
                  <p:nvPr/>
                </p:nvCxnSpPr>
                <p:spPr>
                  <a:xfrm>
                    <a:off x="1752600" y="1219200"/>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flipH="1">
                    <a:off x="2219662" y="1214876"/>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Connector 63"/>
              <p:cNvCxnSpPr/>
              <p:nvPr/>
            </p:nvCxnSpPr>
            <p:spPr>
              <a:xfrm>
                <a:off x="2389741" y="1288080"/>
                <a:ext cx="1071289" cy="397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393624" y="1580646"/>
                <a:ext cx="1160768" cy="1349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459043">
              <a:off x="6523656" y="3805665"/>
              <a:ext cx="598635" cy="157319"/>
              <a:chOff x="2389741" y="1288080"/>
              <a:chExt cx="1164651" cy="306065"/>
            </a:xfrm>
          </p:grpSpPr>
          <p:grpSp>
            <p:nvGrpSpPr>
              <p:cNvPr id="51" name="Group 50"/>
              <p:cNvGrpSpPr/>
              <p:nvPr/>
            </p:nvGrpSpPr>
            <p:grpSpPr>
              <a:xfrm>
                <a:off x="2394173" y="1357887"/>
                <a:ext cx="1105929" cy="161687"/>
                <a:chOff x="875271" y="1210552"/>
                <a:chExt cx="2932355" cy="406966"/>
              </a:xfrm>
            </p:grpSpPr>
            <p:grpSp>
              <p:nvGrpSpPr>
                <p:cNvPr id="54" name="Group 53"/>
                <p:cNvGrpSpPr/>
                <p:nvPr/>
              </p:nvGrpSpPr>
              <p:grpSpPr>
                <a:xfrm>
                  <a:off x="1752600" y="1214876"/>
                  <a:ext cx="1147003" cy="398523"/>
                  <a:chOff x="1752600" y="1214876"/>
                  <a:chExt cx="1147003" cy="398523"/>
                </a:xfrm>
              </p:grpSpPr>
              <p:cxnSp>
                <p:nvCxnSpPr>
                  <p:cNvPr id="61" name="Elbow Connector 60"/>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2660623" y="1210552"/>
                  <a:ext cx="1147003" cy="398523"/>
                  <a:chOff x="1752600" y="1214876"/>
                  <a:chExt cx="1147003" cy="398523"/>
                </a:xfrm>
              </p:grpSpPr>
              <p:cxnSp>
                <p:nvCxnSpPr>
                  <p:cNvPr id="59" name="Elbow Connector 58"/>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875271" y="1218995"/>
                  <a:ext cx="1147003" cy="398523"/>
                  <a:chOff x="1752600" y="1214876"/>
                  <a:chExt cx="1147003" cy="398523"/>
                </a:xfrm>
              </p:grpSpPr>
              <p:cxnSp>
                <p:nvCxnSpPr>
                  <p:cNvPr id="57" name="Elbow Connector 56"/>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2" name="Straight Connector 51"/>
              <p:cNvCxnSpPr/>
              <p:nvPr/>
            </p:nvCxnSpPr>
            <p:spPr>
              <a:xfrm>
                <a:off x="2389741" y="1288080"/>
                <a:ext cx="1071289" cy="397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93624" y="1580646"/>
                <a:ext cx="1160768" cy="1349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20161206">
              <a:off x="7910705" y="3865445"/>
              <a:ext cx="598635" cy="157319"/>
              <a:chOff x="2389741" y="1288080"/>
              <a:chExt cx="1164651" cy="306065"/>
            </a:xfrm>
          </p:grpSpPr>
          <p:grpSp>
            <p:nvGrpSpPr>
              <p:cNvPr id="39" name="Group 38"/>
              <p:cNvGrpSpPr/>
              <p:nvPr/>
            </p:nvGrpSpPr>
            <p:grpSpPr>
              <a:xfrm>
                <a:off x="2394173" y="1357887"/>
                <a:ext cx="1105929" cy="161687"/>
                <a:chOff x="875271" y="1210552"/>
                <a:chExt cx="2932355" cy="406966"/>
              </a:xfrm>
            </p:grpSpPr>
            <p:grpSp>
              <p:nvGrpSpPr>
                <p:cNvPr id="42" name="Group 41"/>
                <p:cNvGrpSpPr/>
                <p:nvPr/>
              </p:nvGrpSpPr>
              <p:grpSpPr>
                <a:xfrm>
                  <a:off x="1752600" y="1214876"/>
                  <a:ext cx="1147003" cy="398523"/>
                  <a:chOff x="1752600" y="1214876"/>
                  <a:chExt cx="1147003" cy="398523"/>
                </a:xfrm>
              </p:grpSpPr>
              <p:cxnSp>
                <p:nvCxnSpPr>
                  <p:cNvPr id="49" name="Elbow Connector 48"/>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60623" y="1210552"/>
                  <a:ext cx="1147003" cy="398523"/>
                  <a:chOff x="1752600" y="1214876"/>
                  <a:chExt cx="1147003" cy="398523"/>
                </a:xfrm>
              </p:grpSpPr>
              <p:cxnSp>
                <p:nvCxnSpPr>
                  <p:cNvPr id="47" name="Elbow Connector 46"/>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875271" y="1218995"/>
                  <a:ext cx="1147003" cy="398523"/>
                  <a:chOff x="1752600" y="1214876"/>
                  <a:chExt cx="1147003" cy="398523"/>
                </a:xfrm>
              </p:grpSpPr>
              <p:cxnSp>
                <p:nvCxnSpPr>
                  <p:cNvPr id="45" name="Elbow Connector 44"/>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40" name="Straight Connector 39"/>
              <p:cNvCxnSpPr/>
              <p:nvPr/>
            </p:nvCxnSpPr>
            <p:spPr>
              <a:xfrm>
                <a:off x="2389741" y="1288080"/>
                <a:ext cx="1071289" cy="397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93624" y="1580646"/>
                <a:ext cx="1160768" cy="1349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11" name="Rectangle 110"/>
          <p:cNvSpPr/>
          <p:nvPr/>
        </p:nvSpPr>
        <p:spPr>
          <a:xfrm>
            <a:off x="104615" y="6419000"/>
            <a:ext cx="4393573" cy="369332"/>
          </a:xfrm>
          <a:prstGeom prst="rect">
            <a:avLst/>
          </a:prstGeom>
        </p:spPr>
        <p:txBody>
          <a:bodyPr wrap="square">
            <a:spAutoFit/>
          </a:bodyPr>
          <a:lstStyle/>
          <a:p>
            <a:r>
              <a:rPr lang="en-US" dirty="0">
                <a:solidFill>
                  <a:schemeClr val="bg1"/>
                </a:solidFill>
                <a:latin typeface="Calibri" panose="020F0502020204030204" pitchFamily="34" charset="0"/>
              </a:rPr>
              <a:t>Daniel 6:18-28</a:t>
            </a:r>
          </a:p>
        </p:txBody>
      </p:sp>
      <p:sp>
        <p:nvSpPr>
          <p:cNvPr id="112" name="Rectangle 111"/>
          <p:cNvSpPr/>
          <p:nvPr/>
        </p:nvSpPr>
        <p:spPr>
          <a:xfrm>
            <a:off x="381439" y="1349604"/>
            <a:ext cx="3992129" cy="4154984"/>
          </a:xfrm>
          <a:prstGeom prst="rect">
            <a:avLst/>
          </a:prstGeom>
        </p:spPr>
        <p:txBody>
          <a:bodyPr wrap="square">
            <a:spAutoFit/>
          </a:bodyPr>
          <a:lstStyle/>
          <a:p>
            <a:r>
              <a:rPr lang="en-US" sz="2400" dirty="0">
                <a:solidFill>
                  <a:schemeClr val="bg1"/>
                </a:solidFill>
                <a:latin typeface="Calibri" panose="020F0502020204030204" pitchFamily="34" charset="0"/>
              </a:rPr>
              <a:t>Being fond of Daniel the king was overjoyed that Daniel had survived being in the lions’ den.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King Darius issued another decree ordering that all the people would fear and pay reverence to Daniel’s God, the God of Israel.</a:t>
            </a:r>
          </a:p>
          <a:p>
            <a:r>
              <a:rPr lang="en-US" sz="2400" dirty="0">
                <a:solidFill>
                  <a:schemeClr val="bg1"/>
                </a:solidFill>
                <a:latin typeface="Calibri" panose="020F0502020204030204" pitchFamily="34" charset="0"/>
              </a:rPr>
              <a:t> </a:t>
            </a:r>
          </a:p>
        </p:txBody>
      </p:sp>
      <p:sp>
        <p:nvSpPr>
          <p:cNvPr id="5" name="Oval 4"/>
          <p:cNvSpPr/>
          <p:nvPr/>
        </p:nvSpPr>
        <p:spPr>
          <a:xfrm>
            <a:off x="5132610" y="3365456"/>
            <a:ext cx="3734054" cy="20443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rot="3890269">
            <a:off x="4229932" y="1873502"/>
            <a:ext cx="2377273" cy="3780999"/>
            <a:chOff x="2939132" y="264607"/>
            <a:chExt cx="2377273" cy="3780999"/>
          </a:xfrm>
        </p:grpSpPr>
        <p:grpSp>
          <p:nvGrpSpPr>
            <p:cNvPr id="131" name="Group 130"/>
            <p:cNvGrpSpPr/>
            <p:nvPr/>
          </p:nvGrpSpPr>
          <p:grpSpPr>
            <a:xfrm rot="3602951">
              <a:off x="2084322" y="1119417"/>
              <a:ext cx="3780999" cy="2071379"/>
              <a:chOff x="990600" y="1219200"/>
              <a:chExt cx="3780999" cy="3048000"/>
            </a:xfrm>
          </p:grpSpPr>
          <p:sp>
            <p:nvSpPr>
              <p:cNvPr id="133" name="Regular Pentagon 132"/>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gular Pentagon 133"/>
              <p:cNvSpPr/>
              <p:nvPr/>
            </p:nvSpPr>
            <p:spPr>
              <a:xfrm>
                <a:off x="1981200" y="2362200"/>
                <a:ext cx="2438400"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gular Pentagon 134"/>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gular Pentagon 135"/>
              <p:cNvSpPr/>
              <p:nvPr/>
            </p:nvSpPr>
            <p:spPr>
              <a:xfrm>
                <a:off x="1143000" y="3048000"/>
                <a:ext cx="838200" cy="121920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Regular Pentagon 131"/>
            <p:cNvSpPr/>
            <p:nvPr/>
          </p:nvSpPr>
          <p:spPr>
            <a:xfrm rot="8285469">
              <a:off x="4033627" y="2471910"/>
              <a:ext cx="1282778" cy="704515"/>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rot="17709731" flipH="1">
            <a:off x="7343683" y="2078714"/>
            <a:ext cx="2377273" cy="3780999"/>
            <a:chOff x="2939132" y="264607"/>
            <a:chExt cx="2377273" cy="3780999"/>
          </a:xfrm>
        </p:grpSpPr>
        <p:grpSp>
          <p:nvGrpSpPr>
            <p:cNvPr id="138" name="Group 137"/>
            <p:cNvGrpSpPr/>
            <p:nvPr/>
          </p:nvGrpSpPr>
          <p:grpSpPr>
            <a:xfrm rot="3602951">
              <a:off x="2084322" y="1119417"/>
              <a:ext cx="3780999" cy="2071379"/>
              <a:chOff x="990600" y="1219200"/>
              <a:chExt cx="3780999" cy="3048000"/>
            </a:xfrm>
          </p:grpSpPr>
          <p:sp>
            <p:nvSpPr>
              <p:cNvPr id="140" name="Regular Pentagon 139"/>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gular Pentagon 140"/>
              <p:cNvSpPr/>
              <p:nvPr/>
            </p:nvSpPr>
            <p:spPr>
              <a:xfrm>
                <a:off x="1981200" y="2362200"/>
                <a:ext cx="2438400"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gular Pentagon 141"/>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gular Pentagon 142"/>
              <p:cNvSpPr/>
              <p:nvPr/>
            </p:nvSpPr>
            <p:spPr>
              <a:xfrm>
                <a:off x="1143000" y="3048000"/>
                <a:ext cx="838200" cy="121920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Regular Pentagon 138"/>
            <p:cNvSpPr/>
            <p:nvPr/>
          </p:nvSpPr>
          <p:spPr>
            <a:xfrm rot="8285469">
              <a:off x="4033627" y="2471910"/>
              <a:ext cx="1282778" cy="704515"/>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rot="10800000">
            <a:off x="6038311" y="1359643"/>
            <a:ext cx="2167703" cy="2689004"/>
            <a:chOff x="270697" y="2360085"/>
            <a:chExt cx="3048000" cy="3780999"/>
          </a:xfrm>
        </p:grpSpPr>
        <p:grpSp>
          <p:nvGrpSpPr>
            <p:cNvPr id="117" name="Group 11"/>
            <p:cNvGrpSpPr/>
            <p:nvPr/>
          </p:nvGrpSpPr>
          <p:grpSpPr>
            <a:xfrm rot="7983981">
              <a:off x="-95803" y="2726585"/>
              <a:ext cx="3780999" cy="3048000"/>
              <a:chOff x="990600" y="1219200"/>
              <a:chExt cx="3780999" cy="3048000"/>
            </a:xfrm>
          </p:grpSpPr>
          <p:sp>
            <p:nvSpPr>
              <p:cNvPr id="119" name="Regular Pentagon 118"/>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gular Pentagon 119"/>
              <p:cNvSpPr/>
              <p:nvPr/>
            </p:nvSpPr>
            <p:spPr>
              <a:xfrm>
                <a:off x="1981200" y="2362200"/>
                <a:ext cx="2438400"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gular Pentagon 120"/>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gular Pentagon 121"/>
              <p:cNvSpPr/>
              <p:nvPr/>
            </p:nvSpPr>
            <p:spPr>
              <a:xfrm>
                <a:off x="1143000" y="3048000"/>
                <a:ext cx="838200" cy="121920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egular Pentagon 117"/>
            <p:cNvSpPr/>
            <p:nvPr/>
          </p:nvSpPr>
          <p:spPr>
            <a:xfrm rot="8285469">
              <a:off x="757028" y="2776710"/>
              <a:ext cx="1282778" cy="704515"/>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7424047" y="2316675"/>
            <a:ext cx="1981200" cy="1746266"/>
            <a:chOff x="5683627" y="2165863"/>
            <a:chExt cx="3048000" cy="2629329"/>
          </a:xfrm>
        </p:grpSpPr>
        <p:grpSp>
          <p:nvGrpSpPr>
            <p:cNvPr id="124" name="Group 16"/>
            <p:cNvGrpSpPr/>
            <p:nvPr/>
          </p:nvGrpSpPr>
          <p:grpSpPr>
            <a:xfrm rot="4983923" flipH="1">
              <a:off x="5892962" y="1956528"/>
              <a:ext cx="2629329" cy="3048000"/>
              <a:chOff x="990600" y="1219200"/>
              <a:chExt cx="4126128" cy="3048000"/>
            </a:xfrm>
          </p:grpSpPr>
          <p:sp>
            <p:nvSpPr>
              <p:cNvPr id="126" name="Regular Pentagon 125"/>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gular Pentagon 126"/>
              <p:cNvSpPr/>
              <p:nvPr/>
            </p:nvSpPr>
            <p:spPr>
              <a:xfrm>
                <a:off x="2678329" y="2574280"/>
                <a:ext cx="2438399"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gular Pentagon 127"/>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gular Pentagon 128"/>
              <p:cNvSpPr/>
              <p:nvPr/>
            </p:nvSpPr>
            <p:spPr>
              <a:xfrm>
                <a:off x="1143000" y="3048000"/>
                <a:ext cx="838200" cy="121920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Regular Pentagon 124"/>
            <p:cNvSpPr/>
            <p:nvPr/>
          </p:nvSpPr>
          <p:spPr>
            <a:xfrm rot="8285469">
              <a:off x="7212338" y="2922466"/>
              <a:ext cx="1065342" cy="784467"/>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6223913" y="2831952"/>
            <a:ext cx="1593097" cy="3022438"/>
            <a:chOff x="3712629" y="1371600"/>
            <a:chExt cx="2311358" cy="4684456"/>
          </a:xfrm>
        </p:grpSpPr>
        <p:sp>
          <p:nvSpPr>
            <p:cNvPr id="145" name="Cloud 144"/>
            <p:cNvSpPr/>
            <p:nvPr/>
          </p:nvSpPr>
          <p:spPr>
            <a:xfrm rot="17260406">
              <a:off x="3825689" y="1792207"/>
              <a:ext cx="1604208" cy="117838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19298980">
              <a:off x="4926664" y="5459047"/>
              <a:ext cx="369088" cy="55993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2191397">
              <a:off x="4355671" y="5496126"/>
              <a:ext cx="369088" cy="55993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a:off x="4145995" y="3240165"/>
              <a:ext cx="1447800" cy="2519730"/>
            </a:xfrm>
            <a:prstGeom prst="trapezoid">
              <a:avLst/>
            </a:prstGeom>
            <a:solidFill>
              <a:srgbClr val="9E4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712629" y="4210648"/>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9268108">
              <a:off x="5642987" y="4111224"/>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66"/>
            <p:cNvGrpSpPr/>
            <p:nvPr/>
          </p:nvGrpSpPr>
          <p:grpSpPr>
            <a:xfrm rot="2243516">
              <a:off x="3864923" y="2907104"/>
              <a:ext cx="847978" cy="1715610"/>
              <a:chOff x="1915520" y="3755765"/>
              <a:chExt cx="647469" cy="1609248"/>
            </a:xfrm>
          </p:grpSpPr>
          <p:sp>
            <p:nvSpPr>
              <p:cNvPr id="179" name="Trapezoid 178"/>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p:cNvSpPr/>
              <p:nvPr/>
            </p:nvSpPr>
            <p:spPr>
              <a:xfrm rot="20718797">
                <a:off x="1915520" y="3755765"/>
                <a:ext cx="609002" cy="1340573"/>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67"/>
            <p:cNvGrpSpPr/>
            <p:nvPr/>
          </p:nvGrpSpPr>
          <p:grpSpPr>
            <a:xfrm rot="21030224">
              <a:off x="5127555" y="2869402"/>
              <a:ext cx="643323" cy="1609596"/>
              <a:chOff x="1919666" y="3755417"/>
              <a:chExt cx="643323" cy="1609596"/>
            </a:xfrm>
          </p:grpSpPr>
          <p:sp>
            <p:nvSpPr>
              <p:cNvPr id="177" name="Trapezoid 176"/>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rot="20718797">
                <a:off x="1919666" y="3755417"/>
                <a:ext cx="609002" cy="1361803"/>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Trapezoid 152"/>
            <p:cNvSpPr/>
            <p:nvPr/>
          </p:nvSpPr>
          <p:spPr>
            <a:xfrm>
              <a:off x="4072994" y="2930656"/>
              <a:ext cx="1555129" cy="2168547"/>
            </a:xfrm>
            <a:prstGeom prst="trapezoid">
              <a:avLst>
                <a:gd name="adj" fmla="val 39225"/>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rot="10800000">
              <a:off x="4650476" y="2887363"/>
              <a:ext cx="381000"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4"/>
            <p:cNvSpPr/>
            <p:nvPr/>
          </p:nvSpPr>
          <p:spPr>
            <a:xfrm rot="15924034">
              <a:off x="4364317" y="1882745"/>
              <a:ext cx="1722947" cy="76755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316972" y="1524000"/>
              <a:ext cx="990600" cy="1676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56"/>
            <p:cNvSpPr/>
            <p:nvPr/>
          </p:nvSpPr>
          <p:spPr>
            <a:xfrm>
              <a:off x="4164572" y="1371600"/>
              <a:ext cx="1295400"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20003796">
              <a:off x="4254239" y="1605696"/>
              <a:ext cx="762000" cy="24029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2856679">
              <a:off x="4946037" y="1646071"/>
              <a:ext cx="572720" cy="215302"/>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4164572" y="1600200"/>
              <a:ext cx="1295400" cy="228600"/>
            </a:xfrm>
            <a:prstGeom prst="roundRect">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81"/>
            <p:cNvGrpSpPr/>
            <p:nvPr/>
          </p:nvGrpSpPr>
          <p:grpSpPr>
            <a:xfrm>
              <a:off x="4155607" y="1640542"/>
              <a:ext cx="1308847" cy="156882"/>
              <a:chOff x="5576342" y="299803"/>
              <a:chExt cx="3728801" cy="1069299"/>
            </a:xfrm>
          </p:grpSpPr>
          <p:grpSp>
            <p:nvGrpSpPr>
              <p:cNvPr id="162" name="Group 14"/>
              <p:cNvGrpSpPr/>
              <p:nvPr/>
            </p:nvGrpSpPr>
            <p:grpSpPr>
              <a:xfrm>
                <a:off x="5576342" y="299803"/>
                <a:ext cx="1304143" cy="1064302"/>
                <a:chOff x="5861535" y="315726"/>
                <a:chExt cx="1078476" cy="998095"/>
              </a:xfrm>
            </p:grpSpPr>
            <p:sp>
              <p:nvSpPr>
                <p:cNvPr id="173" name="Hexagon 10"/>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hevron 11"/>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Chevron 12"/>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Oval 13"/>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5"/>
              <p:cNvGrpSpPr/>
              <p:nvPr/>
            </p:nvGrpSpPr>
            <p:grpSpPr>
              <a:xfrm>
                <a:off x="6781800" y="304800"/>
                <a:ext cx="1304143" cy="1064302"/>
                <a:chOff x="5861535" y="315726"/>
                <a:chExt cx="1078476" cy="998095"/>
              </a:xfrm>
            </p:grpSpPr>
            <p:sp>
              <p:nvSpPr>
                <p:cNvPr id="169" name="Hexagon 168"/>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hevron 169"/>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Chevron 170"/>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Oval 171"/>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20"/>
              <p:cNvGrpSpPr/>
              <p:nvPr/>
            </p:nvGrpSpPr>
            <p:grpSpPr>
              <a:xfrm>
                <a:off x="8001000" y="304800"/>
                <a:ext cx="1304143" cy="1064302"/>
                <a:chOff x="5861535" y="315726"/>
                <a:chExt cx="1078476" cy="998095"/>
              </a:xfrm>
            </p:grpSpPr>
            <p:sp>
              <p:nvSpPr>
                <p:cNvPr id="165" name="Hexagon 164"/>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hevron 165"/>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Chevron 166"/>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Oval 167"/>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1" name="Rectangle 180"/>
          <p:cNvSpPr/>
          <p:nvPr/>
        </p:nvSpPr>
        <p:spPr>
          <a:xfrm>
            <a:off x="3554746" y="5579561"/>
            <a:ext cx="8425357" cy="1200329"/>
          </a:xfrm>
          <a:prstGeom prst="rect">
            <a:avLst/>
          </a:prstGeom>
        </p:spPr>
        <p:txBody>
          <a:bodyPr wrap="square">
            <a:spAutoFit/>
          </a:bodyPr>
          <a:lstStyle/>
          <a:p>
            <a:r>
              <a:rPr lang="en-US" i="1" dirty="0">
                <a:solidFill>
                  <a:srgbClr val="FFFF00"/>
                </a:solidFill>
              </a:rPr>
              <a:t>And the king commanded, and they brought those men which had accused Daniel, and they cast them into the den of lions, them, their children, and their wives; and the lions had the mastery of them, and brake all their bones in pieces or ever they came at the bottom of the den.</a:t>
            </a:r>
            <a:endParaRPr lang="en-US" i="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72584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615" y="-6823"/>
            <a:ext cx="12006404" cy="923330"/>
          </a:xfrm>
          <a:prstGeom prst="rect">
            <a:avLst/>
          </a:prstGeom>
          <a:noFill/>
        </p:spPr>
        <p:txBody>
          <a:bodyPr wrap="square" rtlCol="0">
            <a:spAutoFit/>
          </a:bodyPr>
          <a:lstStyle/>
          <a:p>
            <a:pPr algn="ctr"/>
            <a:r>
              <a:rPr lang="en-US" sz="5400" dirty="0">
                <a:solidFill>
                  <a:schemeClr val="bg1"/>
                </a:solidFill>
              </a:rPr>
              <a:t>The Dens of Today</a:t>
            </a:r>
          </a:p>
        </p:txBody>
      </p:sp>
      <p:grpSp>
        <p:nvGrpSpPr>
          <p:cNvPr id="11" name="Group 151"/>
          <p:cNvGrpSpPr>
            <a:grpSpLocks/>
          </p:cNvGrpSpPr>
          <p:nvPr/>
        </p:nvGrpSpPr>
        <p:grpSpPr bwMode="auto">
          <a:xfrm flipH="1">
            <a:off x="1940311" y="69042"/>
            <a:ext cx="1033282" cy="1166004"/>
            <a:chOff x="2514600" y="838200"/>
            <a:chExt cx="2568739" cy="3190164"/>
          </a:xfrm>
        </p:grpSpPr>
        <p:sp>
          <p:nvSpPr>
            <p:cNvPr id="12" name="Moon 11"/>
            <p:cNvSpPr/>
            <p:nvPr/>
          </p:nvSpPr>
          <p:spPr>
            <a:xfrm rot="13564761">
              <a:off x="4185406" y="2583548"/>
              <a:ext cx="639931" cy="115593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rot="3088077">
              <a:off x="3756714" y="2628311"/>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rot="18568660">
              <a:off x="2688548" y="2554253"/>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972692" y="2438979"/>
              <a:ext cx="1295072" cy="1446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7-Point Star 15"/>
            <p:cNvSpPr/>
            <p:nvPr/>
          </p:nvSpPr>
          <p:spPr>
            <a:xfrm>
              <a:off x="2514600" y="838200"/>
              <a:ext cx="2209116" cy="2134372"/>
            </a:xfrm>
            <a:prstGeom prst="star7">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047613" y="1523706"/>
              <a:ext cx="1143089" cy="114314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3051894" y="1352804"/>
              <a:ext cx="404577" cy="47662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3841782" y="1398378"/>
              <a:ext cx="402436" cy="4747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3124675" y="1523706"/>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3734751" y="1599662"/>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3505704" y="2057298"/>
              <a:ext cx="303967" cy="151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Cloud 23"/>
            <p:cNvSpPr/>
            <p:nvPr/>
          </p:nvSpPr>
          <p:spPr>
            <a:xfrm rot="9581749">
              <a:off x="4573872" y="2423788"/>
              <a:ext cx="385311" cy="476625"/>
            </a:xfrm>
            <a:prstGeom prst="cloud">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5" name="Group 47"/>
            <p:cNvGrpSpPr>
              <a:grpSpLocks/>
            </p:cNvGrpSpPr>
            <p:nvPr/>
          </p:nvGrpSpPr>
          <p:grpSpPr bwMode="auto">
            <a:xfrm>
              <a:off x="2895600" y="3352800"/>
              <a:ext cx="834256" cy="675564"/>
              <a:chOff x="1905000" y="4277436"/>
              <a:chExt cx="834256" cy="675564"/>
            </a:xfrm>
          </p:grpSpPr>
          <p:sp>
            <p:nvSpPr>
              <p:cNvPr id="41" name="Oval 40"/>
              <p:cNvSpPr/>
              <p:nvPr/>
            </p:nvSpPr>
            <p:spPr>
              <a:xfrm rot="18568660">
                <a:off x="2070119" y="4216789"/>
                <a:ext cx="609550" cy="7299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rot="17297577">
                <a:off x="1910555" y="4431559"/>
                <a:ext cx="406366" cy="30610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rot="17297577">
                <a:off x="206361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rot="17297577">
                <a:off x="2214645"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Moon 44"/>
              <p:cNvSpPr/>
              <p:nvPr/>
            </p:nvSpPr>
            <p:spPr>
              <a:xfrm>
                <a:off x="1905030" y="4647276"/>
                <a:ext cx="151983"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Moon 45"/>
              <p:cNvSpPr/>
              <p:nvPr/>
            </p:nvSpPr>
            <p:spPr>
              <a:xfrm>
                <a:off x="2057013" y="4725131"/>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Moon 46"/>
              <p:cNvSpPr/>
              <p:nvPr/>
            </p:nvSpPr>
            <p:spPr>
              <a:xfrm>
                <a:off x="2286059" y="4801087"/>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 name="Group 48"/>
            <p:cNvGrpSpPr>
              <a:grpSpLocks/>
            </p:cNvGrpSpPr>
            <p:nvPr/>
          </p:nvGrpSpPr>
          <p:grpSpPr bwMode="auto">
            <a:xfrm flipH="1">
              <a:off x="3581400" y="3352800"/>
              <a:ext cx="834256" cy="675564"/>
              <a:chOff x="1905000" y="4277436"/>
              <a:chExt cx="834256" cy="675564"/>
            </a:xfrm>
          </p:grpSpPr>
          <p:sp>
            <p:nvSpPr>
              <p:cNvPr id="34" name="Oval 33"/>
              <p:cNvSpPr/>
              <p:nvPr/>
            </p:nvSpPr>
            <p:spPr>
              <a:xfrm rot="18568660">
                <a:off x="2070278" y="4216789"/>
                <a:ext cx="609550" cy="72994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rot="17297577">
                <a:off x="1910716" y="4431558"/>
                <a:ext cx="406366" cy="3061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rot="17297577">
                <a:off x="206377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rot="17297577">
                <a:off x="2214804"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Moon 37"/>
              <p:cNvSpPr/>
              <p:nvPr/>
            </p:nvSpPr>
            <p:spPr>
              <a:xfrm>
                <a:off x="1905189" y="4647276"/>
                <a:ext cx="151984"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Moon 38"/>
              <p:cNvSpPr/>
              <p:nvPr/>
            </p:nvSpPr>
            <p:spPr>
              <a:xfrm>
                <a:off x="2057173" y="4725131"/>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Moon 39"/>
              <p:cNvSpPr/>
              <p:nvPr/>
            </p:nvSpPr>
            <p:spPr>
              <a:xfrm>
                <a:off x="2286218" y="4801087"/>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7" name="Oval 26"/>
            <p:cNvSpPr/>
            <p:nvPr/>
          </p:nvSpPr>
          <p:spPr>
            <a:xfrm>
              <a:off x="3321611" y="1747777"/>
              <a:ext cx="229047" cy="229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734751" y="1753473"/>
              <a:ext cx="226905" cy="227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342864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380967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1" name="Group 62"/>
            <p:cNvGrpSpPr>
              <a:grpSpLocks/>
            </p:cNvGrpSpPr>
            <p:nvPr/>
          </p:nvGrpSpPr>
          <p:grpSpPr bwMode="auto">
            <a:xfrm>
              <a:off x="3352800" y="2209800"/>
              <a:ext cx="617638" cy="244343"/>
              <a:chOff x="1211163" y="4556257"/>
              <a:chExt cx="1235274" cy="393079"/>
            </a:xfrm>
          </p:grpSpPr>
          <p:sp>
            <p:nvSpPr>
              <p:cNvPr id="32" name="Moon 31"/>
              <p:cNvSpPr/>
              <p:nvPr/>
            </p:nvSpPr>
            <p:spPr>
              <a:xfrm rot="16375212">
                <a:off x="1335211" y="4433104"/>
                <a:ext cx="363522" cy="607934"/>
              </a:xfrm>
              <a:prstGeom prst="moon">
                <a:avLst>
                  <a:gd name="adj" fmla="val 9883"/>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Moon 32"/>
              <p:cNvSpPr/>
              <p:nvPr/>
            </p:nvSpPr>
            <p:spPr>
              <a:xfrm rot="16375212">
                <a:off x="1960270" y="4463652"/>
                <a:ext cx="363522" cy="607934"/>
              </a:xfrm>
              <a:prstGeom prst="moon">
                <a:avLst>
                  <a:gd name="adj" fmla="val 14267"/>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54" name="Regular Pentagon 53"/>
          <p:cNvSpPr/>
          <p:nvPr/>
        </p:nvSpPr>
        <p:spPr>
          <a:xfrm rot="20838262">
            <a:off x="91678" y="2302451"/>
            <a:ext cx="2440980" cy="2191017"/>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gular Pentagon 59"/>
          <p:cNvSpPr/>
          <p:nvPr/>
        </p:nvSpPr>
        <p:spPr>
          <a:xfrm rot="301405" flipH="1">
            <a:off x="4296721" y="935300"/>
            <a:ext cx="1226931" cy="551857"/>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gular Pentagon 60"/>
          <p:cNvSpPr/>
          <p:nvPr/>
        </p:nvSpPr>
        <p:spPr>
          <a:xfrm rot="4983923" flipH="1">
            <a:off x="4133514" y="2945930"/>
            <a:ext cx="354744" cy="79248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gular Pentagon 56"/>
          <p:cNvSpPr/>
          <p:nvPr/>
        </p:nvSpPr>
        <p:spPr>
          <a:xfrm rot="8285469">
            <a:off x="7094179" y="1460358"/>
            <a:ext cx="692472" cy="521003"/>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51"/>
          <p:cNvGrpSpPr>
            <a:grpSpLocks/>
          </p:cNvGrpSpPr>
          <p:nvPr/>
        </p:nvGrpSpPr>
        <p:grpSpPr bwMode="auto">
          <a:xfrm>
            <a:off x="8915249" y="104057"/>
            <a:ext cx="1157805" cy="1263240"/>
            <a:chOff x="2570256" y="1352804"/>
            <a:chExt cx="2513082" cy="2675560"/>
          </a:xfrm>
        </p:grpSpPr>
        <p:sp>
          <p:nvSpPr>
            <p:cNvPr id="63" name="Moon 62"/>
            <p:cNvSpPr/>
            <p:nvPr/>
          </p:nvSpPr>
          <p:spPr>
            <a:xfrm rot="13564761">
              <a:off x="4185406" y="2583548"/>
              <a:ext cx="639931" cy="115593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rot="3088077">
              <a:off x="3756714" y="2628311"/>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rot="18568660">
              <a:off x="2688548" y="2554253"/>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2972692" y="2438979"/>
              <a:ext cx="1295072" cy="1446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a:off x="3047613" y="1523706"/>
              <a:ext cx="1143089" cy="114314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3051894" y="1352804"/>
              <a:ext cx="404577" cy="47662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3841782" y="1398378"/>
              <a:ext cx="402436" cy="4747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a:off x="3124675" y="1523706"/>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a:off x="3734751" y="1599662"/>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71"/>
            <p:cNvSpPr/>
            <p:nvPr/>
          </p:nvSpPr>
          <p:spPr>
            <a:xfrm>
              <a:off x="3505704" y="2057298"/>
              <a:ext cx="303967" cy="151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Cloud 72"/>
            <p:cNvSpPr/>
            <p:nvPr/>
          </p:nvSpPr>
          <p:spPr>
            <a:xfrm rot="9581749">
              <a:off x="4573872" y="2423788"/>
              <a:ext cx="385311" cy="476625"/>
            </a:xfrm>
            <a:prstGeom prst="cloud">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4" name="Group 47"/>
            <p:cNvGrpSpPr>
              <a:grpSpLocks/>
            </p:cNvGrpSpPr>
            <p:nvPr/>
          </p:nvGrpSpPr>
          <p:grpSpPr bwMode="auto">
            <a:xfrm>
              <a:off x="2895600" y="3352800"/>
              <a:ext cx="834256" cy="675564"/>
              <a:chOff x="1905000" y="4277436"/>
              <a:chExt cx="834256" cy="675564"/>
            </a:xfrm>
          </p:grpSpPr>
          <p:sp>
            <p:nvSpPr>
              <p:cNvPr id="90" name="Oval 89"/>
              <p:cNvSpPr/>
              <p:nvPr/>
            </p:nvSpPr>
            <p:spPr>
              <a:xfrm rot="18568660">
                <a:off x="2070119" y="4216789"/>
                <a:ext cx="609550" cy="7299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90"/>
              <p:cNvSpPr/>
              <p:nvPr/>
            </p:nvSpPr>
            <p:spPr>
              <a:xfrm rot="17297577">
                <a:off x="1910555" y="4431559"/>
                <a:ext cx="406366" cy="30610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p:cNvSpPr/>
              <p:nvPr/>
            </p:nvSpPr>
            <p:spPr>
              <a:xfrm rot="17297577">
                <a:off x="206361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p:cNvSpPr/>
              <p:nvPr/>
            </p:nvSpPr>
            <p:spPr>
              <a:xfrm rot="17297577">
                <a:off x="2214645"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Moon 93"/>
              <p:cNvSpPr/>
              <p:nvPr/>
            </p:nvSpPr>
            <p:spPr>
              <a:xfrm>
                <a:off x="1905030" y="4647276"/>
                <a:ext cx="151983"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Moon 94"/>
              <p:cNvSpPr/>
              <p:nvPr/>
            </p:nvSpPr>
            <p:spPr>
              <a:xfrm>
                <a:off x="2057013" y="4725131"/>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Moon 95"/>
              <p:cNvSpPr/>
              <p:nvPr/>
            </p:nvSpPr>
            <p:spPr>
              <a:xfrm>
                <a:off x="2286059" y="4801087"/>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5" name="Group 48"/>
            <p:cNvGrpSpPr>
              <a:grpSpLocks/>
            </p:cNvGrpSpPr>
            <p:nvPr/>
          </p:nvGrpSpPr>
          <p:grpSpPr bwMode="auto">
            <a:xfrm flipH="1">
              <a:off x="3581400" y="3352800"/>
              <a:ext cx="834256" cy="675564"/>
              <a:chOff x="1905000" y="4277436"/>
              <a:chExt cx="834256" cy="675564"/>
            </a:xfrm>
          </p:grpSpPr>
          <p:sp>
            <p:nvSpPr>
              <p:cNvPr id="83" name="Oval 82"/>
              <p:cNvSpPr/>
              <p:nvPr/>
            </p:nvSpPr>
            <p:spPr>
              <a:xfrm rot="18568660">
                <a:off x="2070278" y="4216789"/>
                <a:ext cx="609550" cy="72994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rot="17297577">
                <a:off x="1910716" y="4431558"/>
                <a:ext cx="406366" cy="3061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rot="17297577">
                <a:off x="206377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rot="17297577">
                <a:off x="2214804"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Moon 86"/>
              <p:cNvSpPr/>
              <p:nvPr/>
            </p:nvSpPr>
            <p:spPr>
              <a:xfrm>
                <a:off x="1905189" y="4647276"/>
                <a:ext cx="151984"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Moon 87"/>
              <p:cNvSpPr/>
              <p:nvPr/>
            </p:nvSpPr>
            <p:spPr>
              <a:xfrm>
                <a:off x="2057173" y="4725131"/>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Moon 88"/>
              <p:cNvSpPr/>
              <p:nvPr/>
            </p:nvSpPr>
            <p:spPr>
              <a:xfrm>
                <a:off x="2286218" y="4801087"/>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6" name="Oval 75"/>
            <p:cNvSpPr/>
            <p:nvPr/>
          </p:nvSpPr>
          <p:spPr>
            <a:xfrm>
              <a:off x="3321611" y="1747777"/>
              <a:ext cx="229047" cy="229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3734751" y="1753473"/>
              <a:ext cx="226905" cy="227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342864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967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0" name="Group 62"/>
            <p:cNvGrpSpPr>
              <a:grpSpLocks/>
            </p:cNvGrpSpPr>
            <p:nvPr/>
          </p:nvGrpSpPr>
          <p:grpSpPr bwMode="auto">
            <a:xfrm>
              <a:off x="3352800" y="2209800"/>
              <a:ext cx="617638" cy="244343"/>
              <a:chOff x="1211163" y="4556257"/>
              <a:chExt cx="1235274" cy="393079"/>
            </a:xfrm>
          </p:grpSpPr>
          <p:sp>
            <p:nvSpPr>
              <p:cNvPr id="81" name="Moon 80"/>
              <p:cNvSpPr/>
              <p:nvPr/>
            </p:nvSpPr>
            <p:spPr>
              <a:xfrm rot="16375212">
                <a:off x="1335211" y="4433104"/>
                <a:ext cx="363522" cy="607934"/>
              </a:xfrm>
              <a:prstGeom prst="moon">
                <a:avLst>
                  <a:gd name="adj" fmla="val 9883"/>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Moon 81"/>
              <p:cNvSpPr/>
              <p:nvPr/>
            </p:nvSpPr>
            <p:spPr>
              <a:xfrm rot="16375212">
                <a:off x="1960270" y="4463652"/>
                <a:ext cx="363522" cy="607934"/>
              </a:xfrm>
              <a:prstGeom prst="moon">
                <a:avLst>
                  <a:gd name="adj" fmla="val 14267"/>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254" name="Group 253"/>
          <p:cNvGrpSpPr/>
          <p:nvPr/>
        </p:nvGrpSpPr>
        <p:grpSpPr>
          <a:xfrm>
            <a:off x="2102145" y="1658629"/>
            <a:ext cx="2097982" cy="1812854"/>
            <a:chOff x="2102145" y="1658629"/>
            <a:chExt cx="2097982" cy="1812854"/>
          </a:xfrm>
        </p:grpSpPr>
        <p:sp>
          <p:nvSpPr>
            <p:cNvPr id="50" name="Regular Pentagon 49"/>
            <p:cNvSpPr/>
            <p:nvPr/>
          </p:nvSpPr>
          <p:spPr>
            <a:xfrm rot="8285469">
              <a:off x="2102145" y="1658629"/>
              <a:ext cx="2097982" cy="1812854"/>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2401897" y="1835216"/>
              <a:ext cx="1309034" cy="1309034"/>
              <a:chOff x="762000" y="2362200"/>
              <a:chExt cx="2667000" cy="2667000"/>
            </a:xfrm>
          </p:grpSpPr>
          <p:sp>
            <p:nvSpPr>
              <p:cNvPr id="99" name="Oval 98"/>
              <p:cNvSpPr/>
              <p:nvPr/>
            </p:nvSpPr>
            <p:spPr>
              <a:xfrm>
                <a:off x="762000" y="2362200"/>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1036139" y="3904908"/>
                <a:ext cx="1903834" cy="450593"/>
                <a:chOff x="4451084" y="474867"/>
                <a:chExt cx="3733575" cy="883649"/>
              </a:xfrm>
            </p:grpSpPr>
            <p:sp>
              <p:nvSpPr>
                <p:cNvPr id="115" name="Oval 114"/>
                <p:cNvSpPr/>
                <p:nvPr/>
              </p:nvSpPr>
              <p:spPr>
                <a:xfrm>
                  <a:off x="5095479" y="631246"/>
                  <a:ext cx="374969" cy="457200"/>
                </a:xfrm>
                <a:prstGeom prst="ellipse">
                  <a:avLst/>
                </a:prstGeom>
                <a:solidFill>
                  <a:schemeClr val="bg1">
                    <a:lumMod val="50000"/>
                  </a:schemeClr>
                </a:solidFill>
                <a:ln>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ame 115"/>
                <p:cNvSpPr/>
                <p:nvPr/>
              </p:nvSpPr>
              <p:spPr>
                <a:xfrm>
                  <a:off x="4451084" y="657842"/>
                  <a:ext cx="862022" cy="422950"/>
                </a:xfrm>
                <a:prstGeom prst="frame">
                  <a:avLst>
                    <a:gd name="adj1" fmla="val 20659"/>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7" name="Group 116"/>
                <p:cNvGrpSpPr/>
                <p:nvPr/>
              </p:nvGrpSpPr>
              <p:grpSpPr>
                <a:xfrm>
                  <a:off x="5659921" y="474867"/>
                  <a:ext cx="2173563" cy="385675"/>
                  <a:chOff x="5659921" y="298393"/>
                  <a:chExt cx="2173563" cy="562150"/>
                </a:xfrm>
              </p:grpSpPr>
              <p:sp>
                <p:nvSpPr>
                  <p:cNvPr id="128" name="Rectangle 127"/>
                  <p:cNvSpPr/>
                  <p:nvPr/>
                </p:nvSpPr>
                <p:spPr>
                  <a:xfrm>
                    <a:off x="5659921" y="2983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6053860" y="3041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6447799" y="3098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6841738" y="3156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7235677" y="3213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7629616" y="3271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5462951" y="902360"/>
                  <a:ext cx="2173563" cy="456156"/>
                  <a:chOff x="5659921" y="298393"/>
                  <a:chExt cx="2173563" cy="562150"/>
                </a:xfrm>
              </p:grpSpPr>
              <p:sp>
                <p:nvSpPr>
                  <p:cNvPr id="122" name="Rectangle 121"/>
                  <p:cNvSpPr/>
                  <p:nvPr/>
                </p:nvSpPr>
                <p:spPr>
                  <a:xfrm>
                    <a:off x="5659921" y="2983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6053860" y="3041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6447799" y="3098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6841738" y="3156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7235677" y="3213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7629616" y="3271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Rectangle 118"/>
                <p:cNvSpPr/>
                <p:nvPr/>
              </p:nvSpPr>
              <p:spPr>
                <a:xfrm>
                  <a:off x="5410200" y="831793"/>
                  <a:ext cx="2423284" cy="96671"/>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7838885" y="692423"/>
                  <a:ext cx="345774" cy="457200"/>
                </a:xfrm>
                <a:prstGeom prst="roundRect">
                  <a:avLst/>
                </a:prstGeom>
                <a:solidFill>
                  <a:schemeClr val="bg1">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4899804" y="796330"/>
                  <a:ext cx="605911" cy="143949"/>
                </a:xfrm>
                <a:prstGeom prst="roundRect">
                  <a:avLst/>
                </a:prstGeom>
                <a:solidFill>
                  <a:schemeClr val="bg1">
                    <a:lumMod val="50000"/>
                  </a:schemeClr>
                </a:solidFill>
                <a:ln>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1128153" y="2906648"/>
                <a:ext cx="762000" cy="762000"/>
                <a:chOff x="1226056" y="2773679"/>
                <a:chExt cx="762000" cy="762000"/>
              </a:xfrm>
            </p:grpSpPr>
            <p:sp>
              <p:nvSpPr>
                <p:cNvPr id="109" name="Oval 108"/>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flipH="1">
                <a:off x="2169311" y="2908379"/>
                <a:ext cx="762000" cy="762000"/>
                <a:chOff x="1226056" y="2773679"/>
                <a:chExt cx="762000" cy="762000"/>
              </a:xfrm>
            </p:grpSpPr>
            <p:sp>
              <p:nvSpPr>
                <p:cNvPr id="105" name="Oval 104"/>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Moon 102"/>
              <p:cNvSpPr/>
              <p:nvPr/>
            </p:nvSpPr>
            <p:spPr>
              <a:xfrm rot="5124408">
                <a:off x="1469274" y="248420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Moon 103"/>
              <p:cNvSpPr/>
              <p:nvPr/>
            </p:nvSpPr>
            <p:spPr>
              <a:xfrm rot="5578965">
                <a:off x="2467865" y="248179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0" name="Group 9"/>
          <p:cNvGrpSpPr/>
          <p:nvPr/>
        </p:nvGrpSpPr>
        <p:grpSpPr>
          <a:xfrm>
            <a:off x="9059936" y="1439228"/>
            <a:ext cx="2424432" cy="2590800"/>
            <a:chOff x="8810005" y="1683755"/>
            <a:chExt cx="2424432" cy="2590800"/>
          </a:xfrm>
        </p:grpSpPr>
        <p:sp>
          <p:nvSpPr>
            <p:cNvPr id="51" name="Regular Pentagon 50"/>
            <p:cNvSpPr/>
            <p:nvPr/>
          </p:nvSpPr>
          <p:spPr>
            <a:xfrm rot="3602951">
              <a:off x="8726821" y="1766939"/>
              <a:ext cx="2590800" cy="2424432"/>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39"/>
            <p:cNvGrpSpPr/>
            <p:nvPr/>
          </p:nvGrpSpPr>
          <p:grpSpPr>
            <a:xfrm>
              <a:off x="9133730" y="1893630"/>
              <a:ext cx="1456593" cy="2021394"/>
              <a:chOff x="2514600" y="685800"/>
              <a:chExt cx="3733800" cy="5181600"/>
            </a:xfrm>
          </p:grpSpPr>
          <p:sp>
            <p:nvSpPr>
              <p:cNvPr id="135" name="Rectangle 134"/>
              <p:cNvSpPr/>
              <p:nvPr/>
            </p:nvSpPr>
            <p:spPr>
              <a:xfrm>
                <a:off x="2514600" y="4395355"/>
                <a:ext cx="3733800" cy="13958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3109843" y="3321627"/>
                <a:ext cx="2489200" cy="1073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Manual Operation 136"/>
              <p:cNvSpPr/>
              <p:nvPr/>
            </p:nvSpPr>
            <p:spPr>
              <a:xfrm rot="10800000">
                <a:off x="3975652" y="2033155"/>
                <a:ext cx="757583" cy="1288473"/>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Extract 137"/>
              <p:cNvSpPr/>
              <p:nvPr/>
            </p:nvSpPr>
            <p:spPr>
              <a:xfrm>
                <a:off x="4267200" y="1066800"/>
                <a:ext cx="228600" cy="966355"/>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Delay 138"/>
              <p:cNvSpPr/>
              <p:nvPr/>
            </p:nvSpPr>
            <p:spPr>
              <a:xfrm rot="16200000">
                <a:off x="3221696" y="3696365"/>
                <a:ext cx="912668" cy="270565"/>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Delay 139"/>
              <p:cNvSpPr/>
              <p:nvPr/>
            </p:nvSpPr>
            <p:spPr>
              <a:xfrm rot="16200000">
                <a:off x="4574522" y="3696365"/>
                <a:ext cx="912668" cy="270565"/>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2947504"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3326296"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599043"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5220252"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Delay 144"/>
              <p:cNvSpPr/>
              <p:nvPr/>
            </p:nvSpPr>
            <p:spPr>
              <a:xfrm rot="16200000">
                <a:off x="3952009" y="5010828"/>
                <a:ext cx="858982" cy="487017"/>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Hexagon 145"/>
              <p:cNvSpPr/>
              <p:nvPr/>
            </p:nvSpPr>
            <p:spPr>
              <a:xfrm>
                <a:off x="4246217" y="4449041"/>
                <a:ext cx="324678" cy="322118"/>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Hexagon 146"/>
              <p:cNvSpPr/>
              <p:nvPr/>
            </p:nvSpPr>
            <p:spPr>
              <a:xfrm>
                <a:off x="4724400" y="4648200"/>
                <a:ext cx="197678" cy="190500"/>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32"/>
              <p:cNvGrpSpPr/>
              <p:nvPr/>
            </p:nvGrpSpPr>
            <p:grpSpPr>
              <a:xfrm>
                <a:off x="4267200" y="685800"/>
                <a:ext cx="152400" cy="457200"/>
                <a:chOff x="5678236" y="412840"/>
                <a:chExt cx="1408364" cy="2939960"/>
              </a:xfrm>
              <a:solidFill>
                <a:srgbClr val="FFC000"/>
              </a:solidFill>
            </p:grpSpPr>
            <p:sp>
              <p:nvSpPr>
                <p:cNvPr id="154" name="Flowchart: Manual Operation 153"/>
                <p:cNvSpPr/>
                <p:nvPr/>
              </p:nvSpPr>
              <p:spPr>
                <a:xfrm rot="10800000">
                  <a:off x="6781800" y="2286000"/>
                  <a:ext cx="228600" cy="990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Manual Operation 154"/>
                <p:cNvSpPr/>
                <p:nvPr/>
              </p:nvSpPr>
              <p:spPr>
                <a:xfrm rot="10800000">
                  <a:off x="6477000" y="2286000"/>
                  <a:ext cx="228600" cy="990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Manual Operation 155"/>
                <p:cNvSpPr/>
                <p:nvPr/>
              </p:nvSpPr>
              <p:spPr>
                <a:xfrm rot="10800000">
                  <a:off x="6400800" y="1371600"/>
                  <a:ext cx="685800" cy="1371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rot="18106528">
                  <a:off x="6071408" y="512163"/>
                  <a:ext cx="106562" cy="71856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Extract 157"/>
                <p:cNvSpPr/>
                <p:nvPr/>
              </p:nvSpPr>
              <p:spPr>
                <a:xfrm rot="7647935">
                  <a:off x="5575364" y="515712"/>
                  <a:ext cx="469722" cy="263978"/>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6400800" y="685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Bent-Up Arrow 159"/>
                <p:cNvSpPr/>
                <p:nvPr/>
              </p:nvSpPr>
              <p:spPr>
                <a:xfrm rot="9969438" flipV="1">
                  <a:off x="6014121" y="846939"/>
                  <a:ext cx="793274" cy="685800"/>
                </a:xfrm>
                <a:prstGeom prst="bentUpArrow">
                  <a:avLst>
                    <a:gd name="adj1" fmla="val 25000"/>
                    <a:gd name="adj2" fmla="val 18819"/>
                    <a:gd name="adj3" fmla="val 25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6400800" y="3124200"/>
                  <a:ext cx="6858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Rectangle 148"/>
              <p:cNvSpPr/>
              <p:nvPr/>
            </p:nvSpPr>
            <p:spPr>
              <a:xfrm>
                <a:off x="4038600" y="5562600"/>
                <a:ext cx="6858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3962400" y="5715000"/>
                <a:ext cx="838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3429000" y="4267200"/>
                <a:ext cx="457200" cy="76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4800600" y="4267200"/>
                <a:ext cx="457200" cy="76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Hexagon 152"/>
              <p:cNvSpPr/>
              <p:nvPr/>
            </p:nvSpPr>
            <p:spPr>
              <a:xfrm>
                <a:off x="3886200" y="4648200"/>
                <a:ext cx="197678" cy="190500"/>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p:cNvGrpSpPr/>
          <p:nvPr/>
        </p:nvGrpSpPr>
        <p:grpSpPr>
          <a:xfrm>
            <a:off x="983375" y="4052895"/>
            <a:ext cx="3888869" cy="2250461"/>
            <a:chOff x="897633" y="4386203"/>
            <a:chExt cx="3888869" cy="2250461"/>
          </a:xfrm>
        </p:grpSpPr>
        <p:sp>
          <p:nvSpPr>
            <p:cNvPr id="52" name="Regular Pentagon 51"/>
            <p:cNvSpPr/>
            <p:nvPr/>
          </p:nvSpPr>
          <p:spPr>
            <a:xfrm rot="20386701">
              <a:off x="897633" y="4386203"/>
              <a:ext cx="3888869" cy="2250461"/>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2189419" y="4653384"/>
              <a:ext cx="1227937" cy="1795156"/>
              <a:chOff x="609600" y="914400"/>
              <a:chExt cx="4114800" cy="3505200"/>
            </a:xfrm>
          </p:grpSpPr>
          <p:sp>
            <p:nvSpPr>
              <p:cNvPr id="163" name="Rounded Rectangle 16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833562" y="1061183"/>
                <a:ext cx="3693337" cy="2362200"/>
              </a:xfrm>
              <a:prstGeom prst="roundRect">
                <a:avLst>
                  <a:gd name="adj" fmla="val 950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73"/>
              <p:cNvGrpSpPr/>
              <p:nvPr/>
            </p:nvGrpSpPr>
            <p:grpSpPr>
              <a:xfrm>
                <a:off x="1447800" y="3200400"/>
                <a:ext cx="2590800" cy="1143000"/>
                <a:chOff x="1447800" y="4724400"/>
                <a:chExt cx="2590800" cy="1143000"/>
              </a:xfrm>
            </p:grpSpPr>
            <p:sp>
              <p:nvSpPr>
                <p:cNvPr id="166" name="Rounded Rectangle 16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 name="Picture 166"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6" name="&quot;No&quot; Symbol 5"/>
            <p:cNvSpPr/>
            <p:nvPr/>
          </p:nvSpPr>
          <p:spPr>
            <a:xfrm>
              <a:off x="2379805" y="4808913"/>
              <a:ext cx="852126" cy="887862"/>
            </a:xfrm>
            <a:prstGeom prst="noSmoking">
              <a:avLst>
                <a:gd name="adj" fmla="val 1089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3" name="Group 252"/>
          <p:cNvGrpSpPr/>
          <p:nvPr/>
        </p:nvGrpSpPr>
        <p:grpSpPr>
          <a:xfrm>
            <a:off x="7586986" y="4262992"/>
            <a:ext cx="2317244" cy="2355479"/>
            <a:chOff x="6692287" y="4007137"/>
            <a:chExt cx="2317244" cy="2355479"/>
          </a:xfrm>
        </p:grpSpPr>
        <p:sp>
          <p:nvSpPr>
            <p:cNvPr id="53" name="Regular Pentagon 52"/>
            <p:cNvSpPr/>
            <p:nvPr/>
          </p:nvSpPr>
          <p:spPr>
            <a:xfrm rot="8285469">
              <a:off x="6692287" y="4007137"/>
              <a:ext cx="2317244" cy="2355479"/>
            </a:xfrm>
            <a:prstGeom prst="pentagon">
              <a:avLst/>
            </a:prstGeom>
            <a:solidFill>
              <a:srgbClr val="EBA8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p:cNvGrpSpPr/>
            <p:nvPr/>
          </p:nvGrpSpPr>
          <p:grpSpPr>
            <a:xfrm>
              <a:off x="6904749" y="4289627"/>
              <a:ext cx="1796289" cy="1504352"/>
              <a:chOff x="438059" y="353937"/>
              <a:chExt cx="3468271" cy="2904599"/>
            </a:xfrm>
          </p:grpSpPr>
          <p:sp>
            <p:nvSpPr>
              <p:cNvPr id="169" name="Oval 168"/>
              <p:cNvSpPr/>
              <p:nvPr/>
            </p:nvSpPr>
            <p:spPr>
              <a:xfrm>
                <a:off x="438059" y="353937"/>
                <a:ext cx="2667000" cy="2667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5124408">
                <a:off x="1145333" y="47593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1" name="Moon 170"/>
              <p:cNvSpPr/>
              <p:nvPr/>
            </p:nvSpPr>
            <p:spPr>
              <a:xfrm rot="5578965">
                <a:off x="2143924" y="473531"/>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72" name="Group 171"/>
              <p:cNvGrpSpPr/>
              <p:nvPr/>
            </p:nvGrpSpPr>
            <p:grpSpPr>
              <a:xfrm>
                <a:off x="977328" y="969447"/>
                <a:ext cx="545295" cy="745914"/>
                <a:chOff x="977328" y="969447"/>
                <a:chExt cx="545295" cy="745914"/>
              </a:xfrm>
            </p:grpSpPr>
            <p:sp>
              <p:nvSpPr>
                <p:cNvPr id="189" name="Flowchart: Delay 188"/>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 name="Moon 172"/>
              <p:cNvSpPr/>
              <p:nvPr/>
            </p:nvSpPr>
            <p:spPr>
              <a:xfrm rot="16200000" flipH="1" flipV="1">
                <a:off x="1394656" y="1705536"/>
                <a:ext cx="68417" cy="1132544"/>
              </a:xfrm>
              <a:prstGeom prst="moon">
                <a:avLst>
                  <a:gd name="adj" fmla="val 86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73"/>
              <p:cNvGrpSpPr/>
              <p:nvPr/>
            </p:nvGrpSpPr>
            <p:grpSpPr>
              <a:xfrm rot="309822">
                <a:off x="2133599" y="1328441"/>
                <a:ext cx="1772731" cy="1930095"/>
                <a:chOff x="1332328" y="3099105"/>
                <a:chExt cx="1964569" cy="2141353"/>
              </a:xfrm>
            </p:grpSpPr>
            <p:sp>
              <p:nvSpPr>
                <p:cNvPr id="178" name="Rounded Rectangle 177"/>
                <p:cNvSpPr/>
                <p:nvPr/>
              </p:nvSpPr>
              <p:spPr>
                <a:xfrm rot="1521895">
                  <a:off x="1332328" y="4447905"/>
                  <a:ext cx="1124387" cy="457200"/>
                </a:xfrm>
                <a:prstGeom prst="roundRect">
                  <a:avLst>
                    <a:gd name="adj" fmla="val 50000"/>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Delay 178"/>
                <p:cNvSpPr/>
                <p:nvPr/>
              </p:nvSpPr>
              <p:spPr>
                <a:xfrm rot="14390927">
                  <a:off x="1476522" y="3706213"/>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Delay 179"/>
                <p:cNvSpPr/>
                <p:nvPr/>
              </p:nvSpPr>
              <p:spPr>
                <a:xfrm rot="15788879">
                  <a:off x="1916742" y="3426031"/>
                  <a:ext cx="1099492"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Delay 180"/>
                <p:cNvSpPr/>
                <p:nvPr/>
              </p:nvSpPr>
              <p:spPr>
                <a:xfrm rot="17032419">
                  <a:off x="2576917" y="3523701"/>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1955152" y="3920002"/>
                  <a:ext cx="1320456" cy="132045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1847152" y="4423090"/>
                  <a:ext cx="630996" cy="63403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1630533" y="4486184"/>
                  <a:ext cx="523955"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1821852" y="4484091"/>
                  <a:ext cx="738844" cy="532679"/>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1954710" y="4027960"/>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2701485" y="3948106"/>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124090" y="4645305"/>
                  <a:ext cx="708116" cy="50065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1895696" y="955484"/>
                <a:ext cx="545295" cy="745914"/>
                <a:chOff x="977328" y="969447"/>
                <a:chExt cx="545295" cy="745914"/>
              </a:xfrm>
            </p:grpSpPr>
            <p:sp>
              <p:nvSpPr>
                <p:cNvPr id="176" name="Flowchart: Delay 175"/>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 name="Group 8"/>
          <p:cNvGrpSpPr/>
          <p:nvPr/>
        </p:nvGrpSpPr>
        <p:grpSpPr>
          <a:xfrm>
            <a:off x="4974510" y="2041515"/>
            <a:ext cx="2874817" cy="1818341"/>
            <a:chOff x="5889018" y="2153545"/>
            <a:chExt cx="2874817" cy="1818341"/>
          </a:xfrm>
        </p:grpSpPr>
        <p:sp>
          <p:nvSpPr>
            <p:cNvPr id="58" name="Regular Pentagon 57"/>
            <p:cNvSpPr/>
            <p:nvPr/>
          </p:nvSpPr>
          <p:spPr>
            <a:xfrm rot="4983923" flipH="1">
              <a:off x="6417256" y="1625307"/>
              <a:ext cx="1818341" cy="2874817"/>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90"/>
            <p:cNvGrpSpPr/>
            <p:nvPr/>
          </p:nvGrpSpPr>
          <p:grpSpPr>
            <a:xfrm>
              <a:off x="6428292" y="2396820"/>
              <a:ext cx="1374696" cy="1374696"/>
              <a:chOff x="2726659" y="4091768"/>
              <a:chExt cx="2667000" cy="2667000"/>
            </a:xfrm>
          </p:grpSpPr>
          <p:sp>
            <p:nvSpPr>
              <p:cNvPr id="192" name="Oval 191"/>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3092812" y="4636216"/>
                <a:ext cx="762000" cy="762000"/>
                <a:chOff x="1226056" y="2773679"/>
                <a:chExt cx="762000" cy="762000"/>
              </a:xfrm>
            </p:grpSpPr>
            <p:sp>
              <p:nvSpPr>
                <p:cNvPr id="202" name="Oval 20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flipH="1">
                <a:off x="4133970" y="4637947"/>
                <a:ext cx="762000" cy="762000"/>
                <a:chOff x="1226056" y="2773679"/>
                <a:chExt cx="762000" cy="762000"/>
              </a:xfrm>
            </p:grpSpPr>
            <p:sp>
              <p:nvSpPr>
                <p:cNvPr id="198" name="Oval 197"/>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Moon 194"/>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6" name="Moon 195"/>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7" name="Moon 196"/>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06" name="Group 205"/>
            <p:cNvGrpSpPr/>
            <p:nvPr/>
          </p:nvGrpSpPr>
          <p:grpSpPr>
            <a:xfrm>
              <a:off x="7396464" y="2812240"/>
              <a:ext cx="752669" cy="765267"/>
              <a:chOff x="533400" y="3581400"/>
              <a:chExt cx="2698042" cy="2743200"/>
            </a:xfrm>
          </p:grpSpPr>
          <p:sp>
            <p:nvSpPr>
              <p:cNvPr id="207" name="Wave 206"/>
              <p:cNvSpPr/>
              <p:nvPr/>
            </p:nvSpPr>
            <p:spPr>
              <a:xfrm rot="20479900">
                <a:off x="2388162" y="3836326"/>
                <a:ext cx="685800" cy="274942"/>
              </a:xfrm>
              <a:prstGeom prst="wave">
                <a:avLst>
                  <a:gd name="adj1" fmla="val 20000"/>
                  <a:gd name="adj2" fmla="val -1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Wave 207"/>
              <p:cNvSpPr/>
              <p:nvPr/>
            </p:nvSpPr>
            <p:spPr>
              <a:xfrm>
                <a:off x="533400" y="4495800"/>
                <a:ext cx="685800" cy="304800"/>
              </a:xfrm>
              <a:prstGeom prst="wave">
                <a:avLst>
                  <a:gd name="adj1" fmla="val 20000"/>
                  <a:gd name="adj2" fmla="val -1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Wave 208"/>
              <p:cNvSpPr/>
              <p:nvPr/>
            </p:nvSpPr>
            <p:spPr>
              <a:xfrm rot="3272096">
                <a:off x="2457623" y="4958855"/>
                <a:ext cx="685800" cy="213563"/>
              </a:xfrm>
              <a:prstGeom prst="wave">
                <a:avLst>
                  <a:gd name="adj1" fmla="val 20000"/>
                  <a:gd name="adj2" fmla="val -1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Extract 209"/>
              <p:cNvSpPr/>
              <p:nvPr/>
            </p:nvSpPr>
            <p:spPr>
              <a:xfrm rot="10800000">
                <a:off x="1371600" y="4953000"/>
                <a:ext cx="1143000" cy="1371600"/>
              </a:xfrm>
              <a:prstGeom prst="flowChartExtra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166"/>
              <p:cNvGrpSpPr/>
              <p:nvPr/>
            </p:nvGrpSpPr>
            <p:grpSpPr>
              <a:xfrm>
                <a:off x="1447800" y="4343400"/>
                <a:ext cx="1097842" cy="905492"/>
                <a:chOff x="4159955" y="2007817"/>
                <a:chExt cx="1548703" cy="1421178"/>
              </a:xfrm>
            </p:grpSpPr>
            <p:sp>
              <p:nvSpPr>
                <p:cNvPr id="247" name="Teardrop 246"/>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ardrop 247"/>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eardrop 248"/>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ardrop 249"/>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eardrop 250"/>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4724400" y="2514601"/>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77"/>
              <p:cNvGrpSpPr/>
              <p:nvPr/>
            </p:nvGrpSpPr>
            <p:grpSpPr>
              <a:xfrm>
                <a:off x="914400" y="4267200"/>
                <a:ext cx="1097842" cy="905492"/>
                <a:chOff x="4159955" y="2007817"/>
                <a:chExt cx="1548703" cy="1421178"/>
              </a:xfrm>
            </p:grpSpPr>
            <p:sp>
              <p:nvSpPr>
                <p:cNvPr id="241" name="Teardrop 240"/>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eardrop 241"/>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eardrop 242"/>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eardrop 243"/>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ardrop 244"/>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4724400" y="2514601"/>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184"/>
              <p:cNvGrpSpPr/>
              <p:nvPr/>
            </p:nvGrpSpPr>
            <p:grpSpPr>
              <a:xfrm>
                <a:off x="1524000" y="3581400"/>
                <a:ext cx="1097842" cy="905492"/>
                <a:chOff x="4159955" y="2007817"/>
                <a:chExt cx="1548703" cy="1421178"/>
              </a:xfrm>
            </p:grpSpPr>
            <p:sp>
              <p:nvSpPr>
                <p:cNvPr id="235" name="Teardrop 234"/>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eardrop 235"/>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ardrop 236"/>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ardrop 237"/>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eardrop 238"/>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4724400" y="2514601"/>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191"/>
              <p:cNvGrpSpPr/>
              <p:nvPr/>
            </p:nvGrpSpPr>
            <p:grpSpPr>
              <a:xfrm>
                <a:off x="2133600" y="3886200"/>
                <a:ext cx="1097842" cy="905492"/>
                <a:chOff x="4159955" y="2007817"/>
                <a:chExt cx="1548703" cy="1421178"/>
              </a:xfrm>
            </p:grpSpPr>
            <p:sp>
              <p:nvSpPr>
                <p:cNvPr id="229" name="Teardrop 228"/>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ardrop 229"/>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ardrop 230"/>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ardrop 231"/>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eardrop 232"/>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4724400" y="2514601"/>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198"/>
              <p:cNvGrpSpPr/>
              <p:nvPr/>
            </p:nvGrpSpPr>
            <p:grpSpPr>
              <a:xfrm>
                <a:off x="762000" y="3657600"/>
                <a:ext cx="1097842" cy="905492"/>
                <a:chOff x="4159955" y="2007817"/>
                <a:chExt cx="1548703" cy="1421178"/>
              </a:xfrm>
            </p:grpSpPr>
            <p:sp>
              <p:nvSpPr>
                <p:cNvPr id="223" name="Teardrop 222"/>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ardrop 223"/>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eardrop 224"/>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eardrop 225"/>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ardrop 226"/>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724400" y="2514601"/>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05"/>
              <p:cNvGrpSpPr/>
              <p:nvPr/>
            </p:nvGrpSpPr>
            <p:grpSpPr>
              <a:xfrm>
                <a:off x="1905000" y="4419600"/>
                <a:ext cx="1097842" cy="905492"/>
                <a:chOff x="4159955" y="2007817"/>
                <a:chExt cx="1548703" cy="1421178"/>
              </a:xfrm>
            </p:grpSpPr>
            <p:sp>
              <p:nvSpPr>
                <p:cNvPr id="217" name="Teardrop 216"/>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ardrop 217"/>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ardrop 218"/>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ardrop 219"/>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ardrop 220"/>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724400" y="2514601"/>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57" name="Regular Pentagon 256"/>
          <p:cNvSpPr/>
          <p:nvPr/>
        </p:nvSpPr>
        <p:spPr>
          <a:xfrm rot="4701879">
            <a:off x="5403042" y="4816116"/>
            <a:ext cx="692472" cy="1139388"/>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413438" y="2812413"/>
            <a:ext cx="1889906" cy="1569660"/>
          </a:xfrm>
          <a:prstGeom prst="rect">
            <a:avLst/>
          </a:prstGeom>
        </p:spPr>
        <p:txBody>
          <a:bodyPr wrap="square">
            <a:spAutoFit/>
          </a:bodyPr>
          <a:lstStyle/>
          <a:p>
            <a:pPr algn="ctr"/>
            <a:r>
              <a:rPr lang="en-US" sz="1600" b="1" dirty="0">
                <a:solidFill>
                  <a:srgbClr val="333333"/>
                </a:solidFill>
                <a:latin typeface="Calibri" panose="020F0502020204030204" pitchFamily="34" charset="0"/>
              </a:rPr>
              <a:t>if we are not afraid to show our obedience to the Lord, we can help others believe in Him</a:t>
            </a:r>
            <a:endParaRPr lang="en-US" sz="1600" dirty="0"/>
          </a:p>
        </p:txBody>
      </p:sp>
      <p:sp>
        <p:nvSpPr>
          <p:cNvPr id="259" name="Rectangle 258"/>
          <p:cNvSpPr/>
          <p:nvPr/>
        </p:nvSpPr>
        <p:spPr>
          <a:xfrm>
            <a:off x="104615" y="6419000"/>
            <a:ext cx="4393573" cy="369332"/>
          </a:xfrm>
          <a:prstGeom prst="rect">
            <a:avLst/>
          </a:prstGeom>
        </p:spPr>
        <p:txBody>
          <a:bodyPr wrap="square">
            <a:spAutoFit/>
          </a:bodyPr>
          <a:lstStyle/>
          <a:p>
            <a:r>
              <a:rPr lang="en-US" dirty="0">
                <a:solidFill>
                  <a:schemeClr val="bg1"/>
                </a:solidFill>
                <a:latin typeface="Calibri" panose="020F0502020204030204" pitchFamily="34" charset="0"/>
              </a:rPr>
              <a:t>Daniel 6:25-28</a:t>
            </a:r>
          </a:p>
        </p:txBody>
      </p:sp>
    </p:spTree>
    <p:extLst>
      <p:ext uri="{BB962C8B-B14F-4D97-AF65-F5344CB8AC3E}">
        <p14:creationId xmlns:p14="http://schemas.microsoft.com/office/powerpoint/2010/main" val="33670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 calcmode="lin" valueType="num">
                                      <p:cBhvr>
                                        <p:cTn id="7" dur="1000" fill="hold"/>
                                        <p:tgtEl>
                                          <p:spTgt spid="254"/>
                                        </p:tgtEl>
                                        <p:attrNameLst>
                                          <p:attrName>ppt_w</p:attrName>
                                        </p:attrNameLst>
                                      </p:cBhvr>
                                      <p:tavLst>
                                        <p:tav tm="0">
                                          <p:val>
                                            <p:fltVal val="0"/>
                                          </p:val>
                                        </p:tav>
                                        <p:tav tm="100000">
                                          <p:val>
                                            <p:strVal val="#ppt_w"/>
                                          </p:val>
                                        </p:tav>
                                      </p:tavLst>
                                    </p:anim>
                                    <p:anim calcmode="lin" valueType="num">
                                      <p:cBhvr>
                                        <p:cTn id="8" dur="1000" fill="hold"/>
                                        <p:tgtEl>
                                          <p:spTgt spid="254"/>
                                        </p:tgtEl>
                                        <p:attrNameLst>
                                          <p:attrName>ppt_h</p:attrName>
                                        </p:attrNameLst>
                                      </p:cBhvr>
                                      <p:tavLst>
                                        <p:tav tm="0">
                                          <p:val>
                                            <p:fltVal val="0"/>
                                          </p:val>
                                        </p:tav>
                                        <p:tav tm="100000">
                                          <p:val>
                                            <p:strVal val="#ppt_h"/>
                                          </p:val>
                                        </p:tav>
                                      </p:tavLst>
                                    </p:anim>
                                    <p:anim calcmode="lin" valueType="num">
                                      <p:cBhvr>
                                        <p:cTn id="9" dur="1000" fill="hold"/>
                                        <p:tgtEl>
                                          <p:spTgt spid="254"/>
                                        </p:tgtEl>
                                        <p:attrNameLst>
                                          <p:attrName>style.rotation</p:attrName>
                                        </p:attrNameLst>
                                      </p:cBhvr>
                                      <p:tavLst>
                                        <p:tav tm="0">
                                          <p:val>
                                            <p:fltVal val="90"/>
                                          </p:val>
                                        </p:tav>
                                        <p:tav tm="100000">
                                          <p:val>
                                            <p:fltVal val="0"/>
                                          </p:val>
                                        </p:tav>
                                      </p:tavLst>
                                    </p:anim>
                                    <p:animEffect transition="in" filter="fade">
                                      <p:cBhvr>
                                        <p:cTn id="10" dur="1000"/>
                                        <p:tgtEl>
                                          <p:spTgt spid="25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53"/>
                                        </p:tgtEl>
                                        <p:attrNameLst>
                                          <p:attrName>style.visibility</p:attrName>
                                        </p:attrNameLst>
                                      </p:cBhvr>
                                      <p:to>
                                        <p:strVal val="visible"/>
                                      </p:to>
                                    </p:set>
                                    <p:anim calcmode="lin" valueType="num">
                                      <p:cBhvr>
                                        <p:cTn id="31" dur="1000" fill="hold"/>
                                        <p:tgtEl>
                                          <p:spTgt spid="253"/>
                                        </p:tgtEl>
                                        <p:attrNameLst>
                                          <p:attrName>ppt_w</p:attrName>
                                        </p:attrNameLst>
                                      </p:cBhvr>
                                      <p:tavLst>
                                        <p:tav tm="0">
                                          <p:val>
                                            <p:fltVal val="0"/>
                                          </p:val>
                                        </p:tav>
                                        <p:tav tm="100000">
                                          <p:val>
                                            <p:strVal val="#ppt_w"/>
                                          </p:val>
                                        </p:tav>
                                      </p:tavLst>
                                    </p:anim>
                                    <p:anim calcmode="lin" valueType="num">
                                      <p:cBhvr>
                                        <p:cTn id="32" dur="1000" fill="hold"/>
                                        <p:tgtEl>
                                          <p:spTgt spid="253"/>
                                        </p:tgtEl>
                                        <p:attrNameLst>
                                          <p:attrName>ppt_h</p:attrName>
                                        </p:attrNameLst>
                                      </p:cBhvr>
                                      <p:tavLst>
                                        <p:tav tm="0">
                                          <p:val>
                                            <p:fltVal val="0"/>
                                          </p:val>
                                        </p:tav>
                                        <p:tav tm="100000">
                                          <p:val>
                                            <p:strVal val="#ppt_h"/>
                                          </p:val>
                                        </p:tav>
                                      </p:tavLst>
                                    </p:anim>
                                    <p:anim calcmode="lin" valueType="num">
                                      <p:cBhvr>
                                        <p:cTn id="33" dur="1000" fill="hold"/>
                                        <p:tgtEl>
                                          <p:spTgt spid="253"/>
                                        </p:tgtEl>
                                        <p:attrNameLst>
                                          <p:attrName>style.rotation</p:attrName>
                                        </p:attrNameLst>
                                      </p:cBhvr>
                                      <p:tavLst>
                                        <p:tav tm="0">
                                          <p:val>
                                            <p:fltVal val="90"/>
                                          </p:val>
                                        </p:tav>
                                        <p:tav tm="100000">
                                          <p:val>
                                            <p:fltVal val="0"/>
                                          </p:val>
                                        </p:tav>
                                      </p:tavLst>
                                    </p:anim>
                                    <p:animEffect transition="in" filter="fade">
                                      <p:cBhvr>
                                        <p:cTn id="34" dur="1000"/>
                                        <p:tgtEl>
                                          <p:spTgt spid="25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1000" fill="hold"/>
                                        <p:tgtEl>
                                          <p:spTgt spid="54"/>
                                        </p:tgtEl>
                                        <p:attrNameLst>
                                          <p:attrName>ppt_w</p:attrName>
                                        </p:attrNameLst>
                                      </p:cBhvr>
                                      <p:tavLst>
                                        <p:tav tm="0">
                                          <p:val>
                                            <p:fltVal val="0"/>
                                          </p:val>
                                        </p:tav>
                                        <p:tav tm="100000">
                                          <p:val>
                                            <p:strVal val="#ppt_w"/>
                                          </p:val>
                                        </p:tav>
                                      </p:tavLst>
                                    </p:anim>
                                    <p:anim calcmode="lin" valueType="num">
                                      <p:cBhvr>
                                        <p:cTn id="48" dur="1000" fill="hold"/>
                                        <p:tgtEl>
                                          <p:spTgt spid="54"/>
                                        </p:tgtEl>
                                        <p:attrNameLst>
                                          <p:attrName>ppt_h</p:attrName>
                                        </p:attrNameLst>
                                      </p:cBhvr>
                                      <p:tavLst>
                                        <p:tav tm="0">
                                          <p:val>
                                            <p:fltVal val="0"/>
                                          </p:val>
                                        </p:tav>
                                        <p:tav tm="100000">
                                          <p:val>
                                            <p:strVal val="#ppt_h"/>
                                          </p:val>
                                        </p:tav>
                                      </p:tavLst>
                                    </p:anim>
                                    <p:anim calcmode="lin" valueType="num">
                                      <p:cBhvr>
                                        <p:cTn id="49" dur="1000" fill="hold"/>
                                        <p:tgtEl>
                                          <p:spTgt spid="54"/>
                                        </p:tgtEl>
                                        <p:attrNameLst>
                                          <p:attrName>style.rotation</p:attrName>
                                        </p:attrNameLst>
                                      </p:cBhvr>
                                      <p:tavLst>
                                        <p:tav tm="0">
                                          <p:val>
                                            <p:fltVal val="90"/>
                                          </p:val>
                                        </p:tav>
                                        <p:tav tm="100000">
                                          <p:val>
                                            <p:fltVal val="0"/>
                                          </p:val>
                                        </p:tav>
                                      </p:tavLst>
                                    </p:anim>
                                    <p:animEffect transition="in" filter="fade">
                                      <p:cBhvr>
                                        <p:cTn id="50"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615" y="-6823"/>
            <a:ext cx="12006404" cy="923330"/>
          </a:xfrm>
          <a:prstGeom prst="rect">
            <a:avLst/>
          </a:prstGeom>
          <a:noFill/>
        </p:spPr>
        <p:txBody>
          <a:bodyPr wrap="square" rtlCol="0">
            <a:spAutoFit/>
          </a:bodyPr>
          <a:lstStyle/>
          <a:p>
            <a:pPr algn="ctr"/>
            <a:r>
              <a:rPr lang="en-US" sz="5400" dirty="0">
                <a:solidFill>
                  <a:schemeClr val="bg1"/>
                </a:solidFill>
              </a:rPr>
              <a:t>The Future Political Kingdoms</a:t>
            </a:r>
          </a:p>
        </p:txBody>
      </p:sp>
      <p:sp>
        <p:nvSpPr>
          <p:cNvPr id="111" name="Rectangle 110"/>
          <p:cNvSpPr/>
          <p:nvPr/>
        </p:nvSpPr>
        <p:spPr>
          <a:xfrm>
            <a:off x="104615" y="6419000"/>
            <a:ext cx="4393573" cy="369332"/>
          </a:xfrm>
          <a:prstGeom prst="rect">
            <a:avLst/>
          </a:prstGeom>
        </p:spPr>
        <p:txBody>
          <a:bodyPr wrap="square">
            <a:spAutoFit/>
          </a:bodyPr>
          <a:lstStyle/>
          <a:p>
            <a:r>
              <a:rPr lang="en-US" dirty="0">
                <a:solidFill>
                  <a:schemeClr val="bg1"/>
                </a:solidFill>
                <a:latin typeface="Calibri" panose="020F0502020204030204" pitchFamily="34" charset="0"/>
              </a:rPr>
              <a:t>Daniel 7:10-14</a:t>
            </a:r>
          </a:p>
        </p:txBody>
      </p:sp>
      <p:sp>
        <p:nvSpPr>
          <p:cNvPr id="112" name="Rectangle 111"/>
          <p:cNvSpPr/>
          <p:nvPr/>
        </p:nvSpPr>
        <p:spPr>
          <a:xfrm>
            <a:off x="381439" y="1349604"/>
            <a:ext cx="3992129" cy="1938992"/>
          </a:xfrm>
          <a:prstGeom prst="rect">
            <a:avLst/>
          </a:prstGeom>
        </p:spPr>
        <p:txBody>
          <a:bodyPr wrap="square">
            <a:spAutoFit/>
          </a:bodyPr>
          <a:lstStyle/>
          <a:p>
            <a:r>
              <a:rPr lang="en-US" sz="2400" dirty="0">
                <a:solidFill>
                  <a:schemeClr val="bg1"/>
                </a:solidFill>
                <a:latin typeface="Calibri" panose="020F0502020204030204" pitchFamily="34" charset="0"/>
              </a:rPr>
              <a:t>Daniel saw a vision representing different political kingdoms and evil that would be on the earth from his time through the last days. </a:t>
            </a:r>
          </a:p>
        </p:txBody>
      </p:sp>
      <p:sp>
        <p:nvSpPr>
          <p:cNvPr id="6" name="Rectangle 5"/>
          <p:cNvSpPr/>
          <p:nvPr/>
        </p:nvSpPr>
        <p:spPr>
          <a:xfrm>
            <a:off x="6600095" y="1357057"/>
            <a:ext cx="3541611" cy="369332"/>
          </a:xfrm>
          <a:prstGeom prst="rect">
            <a:avLst/>
          </a:prstGeom>
        </p:spPr>
        <p:txBody>
          <a:bodyPr wrap="none">
            <a:spAutoFit/>
          </a:bodyPr>
          <a:lstStyle/>
          <a:p>
            <a:r>
              <a:rPr lang="en-US" dirty="0">
                <a:solidFill>
                  <a:schemeClr val="bg1"/>
                </a:solidFill>
                <a:latin typeface="Calibri" panose="020F0502020204030204" pitchFamily="34" charset="0"/>
              </a:rPr>
              <a:t>“thrones,” or worldly governments?</a:t>
            </a:r>
            <a:endParaRPr lang="en-US" dirty="0">
              <a:solidFill>
                <a:schemeClr val="bg1"/>
              </a:solidFill>
            </a:endParaRPr>
          </a:p>
        </p:txBody>
      </p:sp>
      <p:sp>
        <p:nvSpPr>
          <p:cNvPr id="182" name="Rectangle 181"/>
          <p:cNvSpPr/>
          <p:nvPr/>
        </p:nvSpPr>
        <p:spPr>
          <a:xfrm>
            <a:off x="5714561" y="1926324"/>
            <a:ext cx="6096000" cy="1200329"/>
          </a:xfrm>
          <a:prstGeom prst="rect">
            <a:avLst/>
          </a:prstGeom>
        </p:spPr>
        <p:txBody>
          <a:bodyPr>
            <a:spAutoFit/>
          </a:bodyPr>
          <a:lstStyle/>
          <a:p>
            <a:r>
              <a:rPr lang="en-US" dirty="0">
                <a:solidFill>
                  <a:schemeClr val="bg1"/>
                </a:solidFill>
                <a:latin typeface="Calibri" panose="020F0502020204030204" pitchFamily="34" charset="0"/>
              </a:rPr>
              <a:t>Daniel saw a council in which priesthood holders from all the dispensations will account for their stewardships to Adam. Adam will then report to Jesus Christ, whose people will recognize Him as their King. (2)</a:t>
            </a:r>
            <a:endParaRPr lang="en-US" dirty="0">
              <a:solidFill>
                <a:schemeClr val="bg1"/>
              </a:solidFill>
            </a:endParaRPr>
          </a:p>
        </p:txBody>
      </p:sp>
      <p:pic>
        <p:nvPicPr>
          <p:cNvPr id="18434" name="Picture 2" descr="http://www.endtime.com/wp-content/uploads/four-beas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041" y="3560318"/>
            <a:ext cx="4057039" cy="295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73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615" y="-6823"/>
            <a:ext cx="12006404" cy="923330"/>
          </a:xfrm>
          <a:prstGeom prst="rect">
            <a:avLst/>
          </a:prstGeom>
          <a:noFill/>
        </p:spPr>
        <p:txBody>
          <a:bodyPr wrap="square" rtlCol="0">
            <a:spAutoFit/>
          </a:bodyPr>
          <a:lstStyle/>
          <a:p>
            <a:pPr algn="ctr"/>
            <a:r>
              <a:rPr lang="en-US" sz="5400" dirty="0">
                <a:solidFill>
                  <a:schemeClr val="bg1"/>
                </a:solidFill>
              </a:rPr>
              <a:t>The Second Coming</a:t>
            </a:r>
          </a:p>
        </p:txBody>
      </p:sp>
      <p:sp>
        <p:nvSpPr>
          <p:cNvPr id="111" name="Rectangle 110"/>
          <p:cNvSpPr/>
          <p:nvPr/>
        </p:nvSpPr>
        <p:spPr>
          <a:xfrm>
            <a:off x="104615" y="6419000"/>
            <a:ext cx="4393573" cy="369332"/>
          </a:xfrm>
          <a:prstGeom prst="rect">
            <a:avLst/>
          </a:prstGeom>
        </p:spPr>
        <p:txBody>
          <a:bodyPr wrap="square">
            <a:spAutoFit/>
          </a:bodyPr>
          <a:lstStyle/>
          <a:p>
            <a:r>
              <a:rPr lang="en-US" dirty="0">
                <a:solidFill>
                  <a:schemeClr val="bg1"/>
                </a:solidFill>
                <a:latin typeface="Calibri" panose="020F0502020204030204" pitchFamily="34" charset="0"/>
              </a:rPr>
              <a:t>Daniel 7:24-27</a:t>
            </a:r>
          </a:p>
        </p:txBody>
      </p:sp>
      <p:sp>
        <p:nvSpPr>
          <p:cNvPr id="112" name="Rectangle 111"/>
          <p:cNvSpPr/>
          <p:nvPr/>
        </p:nvSpPr>
        <p:spPr>
          <a:xfrm>
            <a:off x="406136" y="877893"/>
            <a:ext cx="5244669" cy="1200329"/>
          </a:xfrm>
          <a:prstGeom prst="rect">
            <a:avLst/>
          </a:prstGeom>
        </p:spPr>
        <p:txBody>
          <a:bodyPr wrap="square">
            <a:spAutoFit/>
          </a:bodyPr>
          <a:lstStyle/>
          <a:p>
            <a:r>
              <a:rPr lang="en-US" sz="2400" dirty="0">
                <a:solidFill>
                  <a:schemeClr val="bg1"/>
                </a:solidFill>
              </a:rPr>
              <a:t>The Savior will destroy the power of the wicked over the earth when He comes in His glory.</a:t>
            </a:r>
            <a:endParaRPr lang="en-US" sz="2400" dirty="0">
              <a:solidFill>
                <a:schemeClr val="bg1"/>
              </a:solidFill>
              <a:latin typeface="Calibri" panose="020F0502020204030204" pitchFamily="34" charset="0"/>
            </a:endParaRPr>
          </a:p>
        </p:txBody>
      </p:sp>
      <p:grpSp>
        <p:nvGrpSpPr>
          <p:cNvPr id="10" name="Group 9"/>
          <p:cNvGrpSpPr/>
          <p:nvPr/>
        </p:nvGrpSpPr>
        <p:grpSpPr>
          <a:xfrm>
            <a:off x="7198439" y="1349604"/>
            <a:ext cx="3860675" cy="2755324"/>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42492" y="1074161"/>
              <a:ext cx="2293346" cy="1089767"/>
            </a:xfrm>
            <a:prstGeom prst="rect">
              <a:avLst/>
            </a:prstGeom>
          </p:spPr>
          <p:txBody>
            <a:bodyPr wrap="square">
              <a:spAutoFit/>
            </a:bodyPr>
            <a:lstStyle/>
            <a:p>
              <a:pPr algn="ctr"/>
              <a:r>
                <a:rPr lang="en-US" b="1" dirty="0"/>
                <a:t>After the Second Coming, the Savior will reign on earth with His saints</a:t>
              </a:r>
              <a:endParaRPr lang="en-US" i="1" dirty="0"/>
            </a:p>
          </p:txBody>
        </p:sp>
      </p:grpSp>
      <p:sp>
        <p:nvSpPr>
          <p:cNvPr id="8" name="Rectangle 7"/>
          <p:cNvSpPr/>
          <p:nvPr/>
        </p:nvSpPr>
        <p:spPr>
          <a:xfrm>
            <a:off x="2807445" y="4278552"/>
            <a:ext cx="7083686" cy="2123658"/>
          </a:xfrm>
          <a:prstGeom prst="rect">
            <a:avLst/>
          </a:prstGeom>
        </p:spPr>
        <p:txBody>
          <a:bodyPr wrap="square">
            <a:spAutoFit/>
          </a:bodyPr>
          <a:lstStyle/>
          <a:p>
            <a:pPr algn="ctr"/>
            <a:r>
              <a:rPr lang="en-US" sz="2400" dirty="0">
                <a:solidFill>
                  <a:schemeClr val="bg1"/>
                </a:solidFill>
                <a:latin typeface="Calibri" panose="020F0502020204030204" pitchFamily="34" charset="0"/>
              </a:rPr>
              <a:t>What is a Saint?</a:t>
            </a:r>
          </a:p>
          <a:p>
            <a:r>
              <a:rPr lang="en-US" dirty="0">
                <a:solidFill>
                  <a:schemeClr val="bg1"/>
                </a:solidFill>
                <a:latin typeface="Calibri" panose="020F0502020204030204" pitchFamily="34" charset="0"/>
              </a:rPr>
              <a:t>“saints” means “holy ones” and refers to members of the Church who have faithfully kept the commandments.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Savior’s glorious return and His millennial reign, the kingdom “shall be given to the people of the saints of the most High” and this earth in its celestial state will be their home forever.</a:t>
            </a:r>
            <a:endParaRPr lang="en-US" dirty="0">
              <a:solidFill>
                <a:schemeClr val="bg1"/>
              </a:solidFill>
            </a:endParaRPr>
          </a:p>
        </p:txBody>
      </p:sp>
      <p:pic>
        <p:nvPicPr>
          <p:cNvPr id="16386" name="Picture 2" descr="http://rs.catholic365.com/images/articles/jumbo/3580-8d3f7ca0-e011-46d5-9c1d-9da167246d9f.jpg"/>
          <p:cNvPicPr>
            <a:picLocks noChangeAspect="1" noChangeArrowheads="1"/>
          </p:cNvPicPr>
          <p:nvPr/>
        </p:nvPicPr>
        <p:blipFill rotWithShape="1">
          <a:blip r:embed="rId3">
            <a:extLst>
              <a:ext uri="{28A0092B-C50C-407E-A947-70E740481C1C}">
                <a14:useLocalDpi xmlns:a14="http://schemas.microsoft.com/office/drawing/2010/main" val="0"/>
              </a:ext>
            </a:extLst>
          </a:blip>
          <a:srcRect l="13211" t="292" r="15864" b="195"/>
          <a:stretch/>
        </p:blipFill>
        <p:spPr bwMode="auto">
          <a:xfrm>
            <a:off x="1992301" y="1899950"/>
            <a:ext cx="3266935" cy="21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13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615" y="-6823"/>
            <a:ext cx="12006404" cy="923330"/>
          </a:xfrm>
          <a:prstGeom prst="rect">
            <a:avLst/>
          </a:prstGeom>
          <a:noFill/>
        </p:spPr>
        <p:txBody>
          <a:bodyPr wrap="square" rtlCol="0">
            <a:spAutoFit/>
          </a:bodyPr>
          <a:lstStyle/>
          <a:p>
            <a:pPr algn="ctr"/>
            <a:r>
              <a:rPr lang="en-US" sz="5400" dirty="0">
                <a:solidFill>
                  <a:schemeClr val="bg1"/>
                </a:solidFill>
              </a:rPr>
              <a:t>Some Prophecies of Daniel</a:t>
            </a:r>
          </a:p>
        </p:txBody>
      </p:sp>
      <p:graphicFrame>
        <p:nvGraphicFramePr>
          <p:cNvPr id="24" name="Table 23"/>
          <p:cNvGraphicFramePr>
            <a:graphicFrameLocks noGrp="1"/>
          </p:cNvGraphicFramePr>
          <p:nvPr>
            <p:extLst>
              <p:ext uri="{D42A27DB-BD31-4B8C-83A1-F6EECF244321}">
                <p14:modId xmlns:p14="http://schemas.microsoft.com/office/powerpoint/2010/main" val="1619250031"/>
              </p:ext>
            </p:extLst>
          </p:nvPr>
        </p:nvGraphicFramePr>
        <p:xfrm>
          <a:off x="557561" y="1610953"/>
          <a:ext cx="11430000" cy="3108960"/>
        </p:xfrm>
        <a:graphic>
          <a:graphicData uri="http://schemas.openxmlformats.org/drawingml/2006/table">
            <a:tbl>
              <a:tblPr firstRow="1" bandRow="1">
                <a:tableStyleId>{327F97BB-C833-4FB7-BDE5-3F7075034690}</a:tableStyleId>
              </a:tblPr>
              <a:tblGrid>
                <a:gridCol w="2865863">
                  <a:extLst>
                    <a:ext uri="{9D8B030D-6E8A-4147-A177-3AD203B41FA5}">
                      <a16:colId xmlns:a16="http://schemas.microsoft.com/office/drawing/2014/main" val="20000"/>
                    </a:ext>
                  </a:extLst>
                </a:gridCol>
                <a:gridCol w="8564137">
                  <a:extLst>
                    <a:ext uri="{9D8B030D-6E8A-4147-A177-3AD203B41FA5}">
                      <a16:colId xmlns:a16="http://schemas.microsoft.com/office/drawing/2014/main" val="20001"/>
                    </a:ext>
                  </a:extLst>
                </a:gridCol>
              </a:tblGrid>
              <a:tr h="370840">
                <a:tc>
                  <a:txBody>
                    <a:bodyPr/>
                    <a:lstStyle/>
                    <a:p>
                      <a:r>
                        <a:rPr lang="en-US" sz="2800" b="1" dirty="0"/>
                        <a:t>Daniel 2:31-45</a:t>
                      </a:r>
                    </a:p>
                  </a:txBody>
                  <a:tcPr/>
                </a:tc>
                <a:tc>
                  <a:txBody>
                    <a:bodyPr/>
                    <a:lstStyle/>
                    <a:p>
                      <a:r>
                        <a:rPr lang="en-US" sz="2800" b="1" kern="1200" dirty="0">
                          <a:effectLst/>
                        </a:rPr>
                        <a:t>Church and kingdom set up again</a:t>
                      </a:r>
                      <a:endParaRPr lang="en-US" sz="2800" b="1" dirty="0"/>
                    </a:p>
                  </a:txBody>
                  <a:tcPr/>
                </a:tc>
                <a:extLst>
                  <a:ext uri="{0D108BD9-81ED-4DB2-BD59-A6C34878D82A}">
                    <a16:rowId xmlns:a16="http://schemas.microsoft.com/office/drawing/2014/main" val="10000"/>
                  </a:ext>
                </a:extLst>
              </a:tr>
              <a:tr h="370840">
                <a:tc>
                  <a:txBody>
                    <a:bodyPr/>
                    <a:lstStyle/>
                    <a:p>
                      <a:r>
                        <a:rPr lang="en-US" sz="2800" b="1" dirty="0"/>
                        <a:t>Daniel 2:44</a:t>
                      </a:r>
                    </a:p>
                  </a:txBody>
                  <a:tcPr/>
                </a:tc>
                <a:tc>
                  <a:txBody>
                    <a:bodyPr/>
                    <a:lstStyle/>
                    <a:p>
                      <a:r>
                        <a:rPr lang="en-US" sz="2800" b="1" kern="1200" dirty="0">
                          <a:effectLst/>
                        </a:rPr>
                        <a:t>Growth of the church</a:t>
                      </a:r>
                      <a:endParaRPr lang="en-US" sz="2800" b="1" dirty="0"/>
                    </a:p>
                  </a:txBody>
                  <a:tcPr/>
                </a:tc>
                <a:extLst>
                  <a:ext uri="{0D108BD9-81ED-4DB2-BD59-A6C34878D82A}">
                    <a16:rowId xmlns:a16="http://schemas.microsoft.com/office/drawing/2014/main" val="10001"/>
                  </a:ext>
                </a:extLst>
              </a:tr>
              <a:tr h="370840">
                <a:tc>
                  <a:txBody>
                    <a:bodyPr/>
                    <a:lstStyle/>
                    <a:p>
                      <a:r>
                        <a:rPr lang="en-US" sz="2800" b="1" dirty="0"/>
                        <a:t>Daniel 10</a:t>
                      </a:r>
                    </a:p>
                  </a:txBody>
                  <a:tcPr/>
                </a:tc>
                <a:tc>
                  <a:txBody>
                    <a:bodyPr/>
                    <a:lstStyle/>
                    <a:p>
                      <a:r>
                        <a:rPr lang="en-US" sz="2800" b="1" kern="1200" dirty="0">
                          <a:effectLst/>
                        </a:rPr>
                        <a:t>Gathering at Adam-</a:t>
                      </a:r>
                      <a:r>
                        <a:rPr lang="en-US" sz="2800" b="1" kern="1200" dirty="0" err="1">
                          <a:effectLst/>
                        </a:rPr>
                        <a:t>Ondi</a:t>
                      </a:r>
                      <a:r>
                        <a:rPr lang="en-US" sz="2800" b="1" kern="1200" dirty="0">
                          <a:effectLst/>
                        </a:rPr>
                        <a:t>-</a:t>
                      </a:r>
                      <a:r>
                        <a:rPr lang="en-US" sz="2800" b="1" kern="1200" dirty="0" err="1">
                          <a:effectLst/>
                        </a:rPr>
                        <a:t>Ahman</a:t>
                      </a:r>
                      <a:endParaRPr lang="en-US" sz="2800" b="1" dirty="0"/>
                    </a:p>
                  </a:txBody>
                  <a:tcPr/>
                </a:tc>
                <a:extLst>
                  <a:ext uri="{0D108BD9-81ED-4DB2-BD59-A6C34878D82A}">
                    <a16:rowId xmlns:a16="http://schemas.microsoft.com/office/drawing/2014/main" val="10002"/>
                  </a:ext>
                </a:extLst>
              </a:tr>
              <a:tr h="370840">
                <a:tc>
                  <a:txBody>
                    <a:bodyPr/>
                    <a:lstStyle/>
                    <a:p>
                      <a:r>
                        <a:rPr lang="en-US" sz="2800" b="1" dirty="0"/>
                        <a:t>Daniel 12:1</a:t>
                      </a:r>
                    </a:p>
                  </a:txBody>
                  <a:tcPr/>
                </a:tc>
                <a:tc>
                  <a:txBody>
                    <a:bodyPr/>
                    <a:lstStyle/>
                    <a:p>
                      <a:r>
                        <a:rPr lang="en-US" sz="2800" b="1" dirty="0"/>
                        <a:t>A time of Distress</a:t>
                      </a:r>
                    </a:p>
                  </a:txBody>
                  <a:tcPr/>
                </a:tc>
                <a:extLst>
                  <a:ext uri="{0D108BD9-81ED-4DB2-BD59-A6C34878D82A}">
                    <a16:rowId xmlns:a16="http://schemas.microsoft.com/office/drawing/2014/main" val="10003"/>
                  </a:ext>
                </a:extLst>
              </a:tr>
              <a:tr h="370840">
                <a:tc>
                  <a:txBody>
                    <a:bodyPr/>
                    <a:lstStyle/>
                    <a:p>
                      <a:r>
                        <a:rPr lang="en-US" sz="2800" b="1" dirty="0"/>
                        <a:t>Daniel 12:4</a:t>
                      </a:r>
                    </a:p>
                  </a:txBody>
                  <a:tcPr/>
                </a:tc>
                <a:tc>
                  <a:txBody>
                    <a:bodyPr/>
                    <a:lstStyle/>
                    <a:p>
                      <a:r>
                        <a:rPr lang="en-US" sz="2800" b="1" kern="1200" dirty="0">
                          <a:effectLst/>
                        </a:rPr>
                        <a:t>Spirit to be poured out on all flesh </a:t>
                      </a:r>
                      <a:endParaRPr lang="en-US" sz="2800" b="1" dirty="0"/>
                    </a:p>
                  </a:txBody>
                  <a:tcPr/>
                </a:tc>
                <a:extLst>
                  <a:ext uri="{0D108BD9-81ED-4DB2-BD59-A6C34878D82A}">
                    <a16:rowId xmlns:a16="http://schemas.microsoft.com/office/drawing/2014/main" val="10004"/>
                  </a:ext>
                </a:extLst>
              </a:tr>
              <a:tr h="370840">
                <a:tc>
                  <a:txBody>
                    <a:bodyPr/>
                    <a:lstStyle/>
                    <a:p>
                      <a:r>
                        <a:rPr lang="en-US" sz="2800" b="1" dirty="0"/>
                        <a:t>Daniel 12:11</a:t>
                      </a:r>
                    </a:p>
                  </a:txBody>
                  <a:tcPr/>
                </a:tc>
                <a:tc>
                  <a:txBody>
                    <a:bodyPr/>
                    <a:lstStyle/>
                    <a:p>
                      <a:r>
                        <a:rPr lang="en-US" sz="2800" b="1" dirty="0"/>
                        <a:t>Daily Sacrifices</a:t>
                      </a:r>
                      <a:r>
                        <a:rPr lang="en-US" sz="2800" b="1" baseline="0" dirty="0"/>
                        <a:t> will be take away (The Atonement)</a:t>
                      </a:r>
                      <a:endParaRPr lang="en-US" sz="2800"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2603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615" y="-6823"/>
            <a:ext cx="12006404" cy="923330"/>
          </a:xfrm>
          <a:prstGeom prst="rect">
            <a:avLst/>
          </a:prstGeom>
          <a:noFill/>
        </p:spPr>
        <p:txBody>
          <a:bodyPr wrap="square" rtlCol="0">
            <a:spAutoFit/>
          </a:bodyPr>
          <a:lstStyle/>
          <a:p>
            <a:pPr algn="ctr"/>
            <a:r>
              <a:rPr lang="en-US" sz="5400" dirty="0">
                <a:solidFill>
                  <a:schemeClr val="bg1"/>
                </a:solidFill>
              </a:rPr>
              <a:t>Daniel’s Last Visions</a:t>
            </a:r>
          </a:p>
        </p:txBody>
      </p:sp>
      <p:sp>
        <p:nvSpPr>
          <p:cNvPr id="25" name="TextBox 24"/>
          <p:cNvSpPr txBox="1"/>
          <p:nvPr/>
        </p:nvSpPr>
        <p:spPr>
          <a:xfrm>
            <a:off x="6253403" y="3056831"/>
            <a:ext cx="5804828" cy="3477875"/>
          </a:xfrm>
          <a:prstGeom prst="rect">
            <a:avLst/>
          </a:prstGeom>
          <a:noFill/>
        </p:spPr>
        <p:txBody>
          <a:bodyPr wrap="square" rtlCol="0">
            <a:spAutoFit/>
          </a:bodyPr>
          <a:lstStyle/>
          <a:p>
            <a:r>
              <a:rPr lang="en-US" sz="2000" dirty="0">
                <a:solidFill>
                  <a:schemeClr val="bg1"/>
                </a:solidFill>
                <a:latin typeface="Calibri" panose="020F0502020204030204" pitchFamily="34" charset="0"/>
              </a:rPr>
              <a:t>The last recorded vision Daniel received was.</a:t>
            </a:r>
          </a:p>
          <a:p>
            <a:r>
              <a:rPr lang="en-US" sz="2000" dirty="0">
                <a:solidFill>
                  <a:schemeClr val="bg1"/>
                </a:solidFill>
                <a:latin typeface="Calibri" panose="020F0502020204030204" pitchFamily="34" charset="0"/>
              </a:rPr>
              <a:t>Gabriel – whom we know as Noah, visited him and told Daniel that the city would be redeemed and survive until the ministry of the Savior.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Following which the city would be desolated again and remain in that forlorn condition until the great day of the Lord’s power (Millennium).</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In that same year Daniel received the visions of Chapter 11 and 12 (the universal resurrection)</a:t>
            </a:r>
          </a:p>
        </p:txBody>
      </p:sp>
      <p:sp>
        <p:nvSpPr>
          <p:cNvPr id="9" name="TextBox 8"/>
          <p:cNvSpPr txBox="1"/>
          <p:nvPr/>
        </p:nvSpPr>
        <p:spPr>
          <a:xfrm>
            <a:off x="104615" y="6465649"/>
            <a:ext cx="4023113" cy="369332"/>
          </a:xfrm>
          <a:prstGeom prst="rect">
            <a:avLst/>
          </a:prstGeom>
          <a:noFill/>
        </p:spPr>
        <p:txBody>
          <a:bodyPr wrap="square" rtlCol="0">
            <a:spAutoFit/>
          </a:bodyPr>
          <a:lstStyle/>
          <a:p>
            <a:r>
              <a:rPr lang="en-US" dirty="0">
                <a:solidFill>
                  <a:schemeClr val="bg1"/>
                </a:solidFill>
              </a:rPr>
              <a:t>Daniel 10-12</a:t>
            </a:r>
          </a:p>
        </p:txBody>
      </p:sp>
      <p:sp>
        <p:nvSpPr>
          <p:cNvPr id="10" name="TextBox 9"/>
          <p:cNvSpPr txBox="1"/>
          <p:nvPr/>
        </p:nvSpPr>
        <p:spPr>
          <a:xfrm>
            <a:off x="291172" y="1030288"/>
            <a:ext cx="5804828" cy="2862322"/>
          </a:xfrm>
          <a:prstGeom prst="rect">
            <a:avLst/>
          </a:prstGeom>
          <a:noFill/>
        </p:spPr>
        <p:txBody>
          <a:bodyPr wrap="square" rtlCol="0">
            <a:spAutoFit/>
          </a:bodyPr>
          <a:lstStyle/>
          <a:p>
            <a:r>
              <a:rPr lang="en-US" dirty="0">
                <a:solidFill>
                  <a:schemeClr val="bg1"/>
                </a:solidFill>
                <a:latin typeface="Calibri" panose="020F0502020204030204" pitchFamily="34" charset="0"/>
              </a:rPr>
              <a:t>When Cyrus issued his edict to the Jews about 538 B.C. Daniel did not return to Jerusalem but continued his ministry among the remaining Exiles.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Cyrus died and other’s succeeded him in the empire.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is when Daniel was associated with Darius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Daniel received a vision recorded in Chapter 10 fasting and praying for 3 weeks. (8)</a:t>
            </a:r>
          </a:p>
        </p:txBody>
      </p:sp>
      <p:pic>
        <p:nvPicPr>
          <p:cNvPr id="14338" name="Picture 2" descr="http://www.hunterscastle.com/images/gabrielzachari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442" y="883455"/>
            <a:ext cx="34290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iranchamber.com/history/cyrus/images/cyrus_portra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8776" y="3923697"/>
            <a:ext cx="1995085" cy="272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43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1" end="1"/>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fade">
                                      <p:cBhvr>
                                        <p:cTn id="17" dur="500"/>
                                        <p:tgtEl>
                                          <p:spTgt spid="1433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11135" cy="6740307"/>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Song: </a:t>
            </a:r>
            <a:r>
              <a:rPr lang="en-US" i="1" dirty="0">
                <a:solidFill>
                  <a:schemeClr val="bg1"/>
                </a:solidFill>
                <a:latin typeface="Calibri" panose="020F0502020204030204" pitchFamily="34" charset="0"/>
              </a:rPr>
              <a:t>Following the Prophet (verse 8) </a:t>
            </a:r>
            <a:r>
              <a:rPr lang="en-US" dirty="0">
                <a:solidFill>
                  <a:schemeClr val="bg1"/>
                </a:solidFill>
                <a:latin typeface="Calibri" panose="020F0502020204030204" pitchFamily="34" charset="0"/>
              </a:rPr>
              <a:t>#110 Children’s Songbook</a:t>
            </a:r>
          </a:p>
          <a:p>
            <a:endParaRPr lang="en-US" dirty="0">
              <a:solidFill>
                <a:schemeClr val="bg1"/>
              </a:solidFill>
              <a:latin typeface="Calibri" panose="020F0502020204030204" pitchFamily="34" charset="0"/>
            </a:endParaRPr>
          </a:p>
          <a:p>
            <a:r>
              <a:rPr lang="en-US" b="1" dirty="0">
                <a:solidFill>
                  <a:schemeClr val="bg1"/>
                </a:solidFill>
                <a:latin typeface="Calibri" panose="020F0502020204030204" pitchFamily="34" charset="0"/>
              </a:rPr>
              <a:t>Videos:</a:t>
            </a:r>
          </a:p>
          <a:p>
            <a:r>
              <a:rPr lang="en-US" b="1" dirty="0">
                <a:solidFill>
                  <a:schemeClr val="bg1"/>
                </a:solidFill>
                <a:latin typeface="Calibri" panose="020F0502020204030204" pitchFamily="34" charset="0"/>
              </a:rPr>
              <a:t>Preparation of Joseph F. Smith: True Blue, Through and Through</a:t>
            </a:r>
            <a:r>
              <a:rPr lang="en-US" dirty="0">
                <a:solidFill>
                  <a:schemeClr val="bg1"/>
                </a:solidFill>
                <a:latin typeface="Calibri" panose="020F0502020204030204" pitchFamily="34" charset="0"/>
              </a:rPr>
              <a:t>(1:31)</a:t>
            </a:r>
          </a:p>
          <a:p>
            <a:r>
              <a:rPr lang="en-US" b="1" dirty="0">
                <a:solidFill>
                  <a:schemeClr val="bg1"/>
                </a:solidFill>
                <a:latin typeface="Calibri" panose="020F0502020204030204" pitchFamily="34" charset="0"/>
              </a:rPr>
              <a:t>No Cussing Club</a:t>
            </a:r>
            <a:r>
              <a:rPr lang="en-US" dirty="0">
                <a:solidFill>
                  <a:schemeClr val="bg1"/>
                </a:solidFill>
                <a:latin typeface="Calibri" panose="020F0502020204030204" pitchFamily="34" charset="0"/>
              </a:rPr>
              <a:t> (4:56)</a:t>
            </a: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Old Testament Institute Manual  </a:t>
            </a:r>
            <a:r>
              <a:rPr lang="en-US" i="1" dirty="0">
                <a:solidFill>
                  <a:schemeClr val="bg1"/>
                </a:solidFill>
                <a:latin typeface="Calibri" panose="020F0502020204030204" pitchFamily="34" charset="0"/>
              </a:rPr>
              <a:t>Daniel: Prophet of God, Companion of Kings </a:t>
            </a:r>
            <a:r>
              <a:rPr lang="en-US" dirty="0">
                <a:solidFill>
                  <a:schemeClr val="bg1"/>
                </a:solidFill>
                <a:latin typeface="Calibri" panose="020F0502020204030204" pitchFamily="34" charset="0"/>
              </a:rPr>
              <a:t>Chapter 28</a:t>
            </a:r>
          </a:p>
          <a:p>
            <a:pPr marL="342900" indent="-342900">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i="1" dirty="0">
                <a:solidFill>
                  <a:schemeClr val="bg1"/>
                </a:solidFill>
                <a:latin typeface="Calibri" panose="020F0502020204030204" pitchFamily="34" charset="0"/>
              </a:rPr>
              <a:t>Life of Joseph F. Smith,</a:t>
            </a:r>
            <a:r>
              <a:rPr lang="en-US" dirty="0">
                <a:solidFill>
                  <a:schemeClr val="bg1"/>
                </a:solidFill>
                <a:latin typeface="Calibri" panose="020F0502020204030204" pitchFamily="34" charset="0"/>
              </a:rPr>
              <a:t> comp. Joseph Fielding Smith [1938], 187–89).</a:t>
            </a:r>
          </a:p>
          <a:p>
            <a:r>
              <a:rPr lang="en-US" dirty="0">
                <a:solidFill>
                  <a:schemeClr val="bg1"/>
                </a:solidFill>
                <a:latin typeface="Calibri" panose="020F0502020204030204" pitchFamily="34" charset="0"/>
              </a:rPr>
              <a:t>	</a:t>
            </a:r>
            <a:r>
              <a:rPr lang="en-US" dirty="0">
                <a:solidFill>
                  <a:schemeClr val="bg1"/>
                </a:solidFill>
              </a:rPr>
              <a:t> </a:t>
            </a:r>
            <a:r>
              <a:rPr lang="en-US" i="1" dirty="0">
                <a:solidFill>
                  <a:schemeClr val="bg1"/>
                </a:solidFill>
              </a:rPr>
              <a:t>The Way to Perfection</a:t>
            </a:r>
            <a:r>
              <a:rPr lang="en-US" dirty="0">
                <a:solidFill>
                  <a:schemeClr val="bg1"/>
                </a:solidFill>
              </a:rPr>
              <a:t> [1970], 289–91)</a:t>
            </a:r>
            <a:endParaRPr lang="en-US" dirty="0">
              <a:solidFill>
                <a:schemeClr val="bg1"/>
              </a:solidFill>
              <a:latin typeface="Calibri" panose="020F0502020204030204" pitchFamily="34" charset="0"/>
            </a:endParaRP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i="1" dirty="0">
                <a:solidFill>
                  <a:schemeClr val="bg1"/>
                </a:solidFill>
                <a:latin typeface="Calibri" panose="020F0502020204030204" pitchFamily="34" charset="0"/>
              </a:rPr>
              <a:t>Who’s Who in the Old Testament </a:t>
            </a:r>
            <a:r>
              <a:rPr lang="en-US" dirty="0">
                <a:solidFill>
                  <a:schemeClr val="bg1"/>
                </a:solidFill>
                <a:latin typeface="Calibri" panose="020F0502020204030204" pitchFamily="34" charset="0"/>
              </a:rPr>
              <a:t>by 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p. 37-38</a:t>
            </a:r>
          </a:p>
          <a:p>
            <a:pPr marL="342900" indent="-342900">
              <a:buFontTx/>
              <a:buAutoNum type="arabicPeriod"/>
            </a:pPr>
            <a:endParaRPr lang="en-US" i="1" dirty="0">
              <a:solidFill>
                <a:schemeClr val="bg1"/>
              </a:solidFill>
              <a:latin typeface="Calibri" panose="020F0502020204030204" pitchFamily="34" charset="0"/>
            </a:endParaRPr>
          </a:p>
          <a:p>
            <a:pPr marL="342900" indent="-342900">
              <a:buFontTx/>
              <a:buAutoNum type="arabicPeriod"/>
            </a:pPr>
            <a:r>
              <a:rPr lang="en-US" i="1" dirty="0">
                <a:solidFill>
                  <a:schemeClr val="bg1"/>
                </a:solidFill>
                <a:latin typeface="Calibri" panose="020F0502020204030204" pitchFamily="34" charset="0"/>
              </a:rPr>
              <a:t>Wikipedia</a:t>
            </a:r>
          </a:p>
          <a:p>
            <a:pPr marL="342900" indent="-342900">
              <a:buFontTx/>
              <a:buAutoNum type="arabicPeriod"/>
            </a:pPr>
            <a:endParaRPr lang="en-US" i="1"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William A. </a:t>
            </a:r>
            <a:r>
              <a:rPr lang="en-US" dirty="0" err="1">
                <a:solidFill>
                  <a:schemeClr val="bg1"/>
                </a:solidFill>
                <a:latin typeface="Calibri" panose="020F0502020204030204" pitchFamily="34" charset="0"/>
              </a:rPr>
              <a:t>Shea</a:t>
            </a:r>
            <a:r>
              <a:rPr lang="en-US" dirty="0">
                <a:solidFill>
                  <a:schemeClr val="bg1"/>
                </a:solidFill>
                <a:latin typeface="Calibri" panose="020F0502020204030204" pitchFamily="34" charset="0"/>
              </a:rPr>
              <a:t> Andrews University Seminary Studies </a:t>
            </a:r>
            <a:r>
              <a:rPr lang="en-US" i="1" dirty="0">
                <a:solidFill>
                  <a:schemeClr val="bg1"/>
                </a:solidFill>
                <a:latin typeface="Calibri" panose="020F0502020204030204" pitchFamily="34" charset="0"/>
              </a:rPr>
              <a:t>Darius the Mede Update </a:t>
            </a:r>
            <a:r>
              <a:rPr lang="en-US" dirty="0">
                <a:solidFill>
                  <a:schemeClr val="bg1"/>
                </a:solidFill>
                <a:latin typeface="Calibri" panose="020F0502020204030204" pitchFamily="34" charset="0"/>
              </a:rPr>
              <a:t>p. 230-231</a:t>
            </a:r>
          </a:p>
          <a:p>
            <a:pPr marL="342900" indent="-342900">
              <a:buFontTx/>
              <a:buAutoNum type="arabicPeriod"/>
            </a:pPr>
            <a:endParaRPr lang="en-US" dirty="0">
              <a:solidFill>
                <a:schemeClr val="bg1"/>
              </a:solidFill>
              <a:latin typeface="Calibri" panose="020F0502020204030204" pitchFamily="34" charset="0"/>
            </a:endParaRPr>
          </a:p>
          <a:p>
            <a:pPr marL="342900" indent="-342900">
              <a:buAutoNum type="arabicPeriod" startAt="6"/>
            </a:pPr>
            <a:r>
              <a:rPr lang="en-US" dirty="0">
                <a:solidFill>
                  <a:schemeClr val="bg1"/>
                </a:solidFill>
                <a:latin typeface="Calibri" panose="020F0502020204030204" pitchFamily="34" charset="0"/>
              </a:rPr>
              <a:t>Spencer W.  Kimball, </a:t>
            </a:r>
            <a:r>
              <a:rPr lang="en-US" i="1" dirty="0">
                <a:solidFill>
                  <a:schemeClr val="bg1"/>
                </a:solidFill>
                <a:latin typeface="Calibri" panose="020F0502020204030204" pitchFamily="34" charset="0"/>
              </a:rPr>
              <a:t>Teachings of Presidents of the Church: Spencer W. Kimball  Integrity,</a:t>
            </a:r>
            <a:r>
              <a:rPr lang="en-US" dirty="0">
                <a:solidFill>
                  <a:schemeClr val="bg1"/>
                </a:solidFill>
                <a:latin typeface="Calibri" panose="020F0502020204030204" pitchFamily="34" charset="0"/>
              </a:rPr>
              <a:t> p. 17</a:t>
            </a:r>
          </a:p>
          <a:p>
            <a:pPr marL="342900" indent="-342900">
              <a:buAutoNum type="arabicPeriod" startAt="6"/>
            </a:pPr>
            <a:endParaRPr lang="en-US" dirty="0">
              <a:solidFill>
                <a:schemeClr val="bg1"/>
              </a:solidFill>
              <a:latin typeface="Calibri" panose="020F0502020204030204" pitchFamily="34" charset="0"/>
            </a:endParaRPr>
          </a:p>
          <a:p>
            <a:pPr marL="342900" indent="-342900">
              <a:buAutoNum type="arabicPeriod" startAt="7"/>
            </a:pPr>
            <a:r>
              <a:rPr lang="en-US" b="1" i="1" dirty="0">
                <a:solidFill>
                  <a:schemeClr val="bg1"/>
                </a:solidFill>
                <a:latin typeface="Calibri" panose="020F0502020204030204" pitchFamily="34" charset="0"/>
              </a:rPr>
              <a:t>The Three Daily Prayers </a:t>
            </a:r>
            <a:r>
              <a:rPr lang="en-US" dirty="0">
                <a:solidFill>
                  <a:schemeClr val="bg1"/>
                </a:solidFill>
                <a:latin typeface="Calibri" panose="020F0502020204030204" pitchFamily="34" charset="0"/>
              </a:rPr>
              <a:t>By Nissan </a:t>
            </a:r>
            <a:r>
              <a:rPr lang="en-US" dirty="0" err="1">
                <a:solidFill>
                  <a:schemeClr val="bg1"/>
                </a:solidFill>
                <a:latin typeface="Calibri" panose="020F0502020204030204" pitchFamily="34" charset="0"/>
              </a:rPr>
              <a:t>Mindel</a:t>
            </a:r>
            <a:r>
              <a:rPr lang="en-US" dirty="0">
                <a:solidFill>
                  <a:schemeClr val="bg1"/>
                </a:solidFill>
                <a:latin typeface="Calibri" panose="020F0502020204030204" pitchFamily="34" charset="0"/>
              </a:rPr>
              <a:t> chadba.org</a:t>
            </a:r>
          </a:p>
          <a:p>
            <a:pPr marL="342900" indent="-342900">
              <a:buAutoNum type="arabicPeriod" startAt="7"/>
            </a:pPr>
            <a:endParaRPr lang="en-US" dirty="0">
              <a:solidFill>
                <a:schemeClr val="bg1"/>
              </a:solidFill>
              <a:latin typeface="Calibri" panose="020F0502020204030204" pitchFamily="34" charset="0"/>
            </a:endParaRPr>
          </a:p>
          <a:p>
            <a:pPr marL="342900" indent="-342900">
              <a:buAutoNum type="arabicPeriod" startAt="7"/>
            </a:pPr>
            <a:r>
              <a:rPr lang="en-US" i="1" dirty="0">
                <a:solidFill>
                  <a:schemeClr val="bg1"/>
                </a:solidFill>
                <a:latin typeface="Calibri" panose="020F0502020204030204" pitchFamily="34" charset="0"/>
              </a:rPr>
              <a:t>Fourth Thousand Years </a:t>
            </a:r>
            <a:r>
              <a:rPr lang="en-US" dirty="0">
                <a:solidFill>
                  <a:schemeClr val="bg1"/>
                </a:solidFill>
                <a:latin typeface="Calibri" panose="020F0502020204030204" pitchFamily="34" charset="0"/>
              </a:rPr>
              <a:t>W. Cleon Skousen pp. 761-765</a:t>
            </a:r>
          </a:p>
        </p:txBody>
      </p:sp>
      <p:grpSp>
        <p:nvGrpSpPr>
          <p:cNvPr id="7" name="Group 6"/>
          <p:cNvGrpSpPr/>
          <p:nvPr/>
        </p:nvGrpSpPr>
        <p:grpSpPr>
          <a:xfrm>
            <a:off x="6987680" y="1030288"/>
            <a:ext cx="964635" cy="1221871"/>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52DDB30C-AF1C-4455-9F14-454996D46EB3}"/>
              </a:ext>
            </a:extLst>
          </p:cNvPr>
          <p:cNvSpPr>
            <a:spLocks noGrp="1"/>
          </p:cNvSpPr>
          <p:nvPr/>
        </p:nvSpPr>
        <p:spPr>
          <a:xfrm>
            <a:off x="6641840" y="641259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a:t>
            </a:r>
          </a:p>
        </p:txBody>
      </p:sp>
    </p:spTree>
    <p:extLst>
      <p:ext uri="{BB962C8B-B14F-4D97-AF65-F5344CB8AC3E}">
        <p14:creationId xmlns:p14="http://schemas.microsoft.com/office/powerpoint/2010/main" val="1965696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28375394"/>
              </p:ext>
            </p:extLst>
          </p:nvPr>
        </p:nvGraphicFramePr>
        <p:xfrm>
          <a:off x="1851678" y="477982"/>
          <a:ext cx="8128000" cy="15595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a:r>
                        <a:rPr lang="en-US" dirty="0"/>
                        <a:t>Daniel 1-6</a:t>
                      </a:r>
                    </a:p>
                  </a:txBody>
                  <a:tcPr/>
                </a:tc>
                <a:tc>
                  <a:txBody>
                    <a:bodyPr/>
                    <a:lstStyle/>
                    <a:p>
                      <a:pPr algn="ctr"/>
                      <a:r>
                        <a:rPr lang="en-US" dirty="0"/>
                        <a:t>Daniel 7-12</a:t>
                      </a:r>
                    </a:p>
                  </a:txBody>
                  <a:tcPr/>
                </a:tc>
                <a:extLst>
                  <a:ext uri="{0D108BD9-81ED-4DB2-BD59-A6C34878D82A}">
                    <a16:rowId xmlns:a16="http://schemas.microsoft.com/office/drawing/2014/main" val="10000"/>
                  </a:ext>
                </a:extLst>
              </a:tr>
              <a:tr h="370840">
                <a:tc>
                  <a:txBody>
                    <a:bodyPr/>
                    <a:lstStyle/>
                    <a:p>
                      <a:r>
                        <a:rPr lang="en-US" b="0" i="0" dirty="0">
                          <a:solidFill>
                            <a:srgbClr val="333333"/>
                          </a:solidFill>
                          <a:effectLst/>
                          <a:latin typeface="Calibri" panose="020F0502020204030204" pitchFamily="34" charset="0"/>
                        </a:rPr>
                        <a:t>contains narratives regarding Daniel and his three companions</a:t>
                      </a:r>
                      <a:endParaRPr lang="en-US" dirty="0"/>
                    </a:p>
                  </a:txBody>
                  <a:tcPr/>
                </a:tc>
                <a:tc>
                  <a:txBody>
                    <a:bodyPr/>
                    <a:lstStyle/>
                    <a:p>
                      <a:r>
                        <a:rPr lang="en-US" b="0" i="0" dirty="0">
                          <a:solidFill>
                            <a:srgbClr val="333333"/>
                          </a:solidFill>
                          <a:effectLst/>
                          <a:latin typeface="Calibri" panose="020F0502020204030204" pitchFamily="34" charset="0"/>
                        </a:rPr>
                        <a:t>contains prophetic visions seen by Daniel and reported in his own name.</a:t>
                      </a:r>
                      <a:r>
                        <a:rPr lang="en-US" b="0" i="0" baseline="0" dirty="0">
                          <a:solidFill>
                            <a:srgbClr val="333333"/>
                          </a:solidFill>
                          <a:effectLst/>
                          <a:latin typeface="Calibri" panose="020F0502020204030204" pitchFamily="34" charset="0"/>
                        </a:rPr>
                        <a:t> some of these visions relate to the last days and the Second Coming of Jesus Christ.</a:t>
                      </a:r>
                      <a:endParaRPr lang="en-US" b="0" i="0" dirty="0">
                        <a:solidFill>
                          <a:srgbClr val="333333"/>
                        </a:solidFill>
                        <a:effectLst/>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11" name="Table 110"/>
          <p:cNvGraphicFramePr>
            <a:graphicFrameLocks noGrp="1"/>
          </p:cNvGraphicFramePr>
          <p:nvPr>
            <p:extLst>
              <p:ext uri="{D42A27DB-BD31-4B8C-83A1-F6EECF244321}">
                <p14:modId xmlns:p14="http://schemas.microsoft.com/office/powerpoint/2010/main" val="3973842572"/>
              </p:ext>
            </p:extLst>
          </p:nvPr>
        </p:nvGraphicFramePr>
        <p:xfrm>
          <a:off x="1851678" y="2771123"/>
          <a:ext cx="8441892" cy="3388360"/>
        </p:xfrm>
        <a:graphic>
          <a:graphicData uri="http://schemas.openxmlformats.org/drawingml/2006/table">
            <a:tbl>
              <a:tblPr firstRow="1" bandRow="1">
                <a:tableStyleId>{5940675A-B579-460E-94D1-54222C63F5DA}</a:tableStyleId>
              </a:tblPr>
              <a:tblGrid>
                <a:gridCol w="1406982">
                  <a:extLst>
                    <a:ext uri="{9D8B030D-6E8A-4147-A177-3AD203B41FA5}">
                      <a16:colId xmlns:a16="http://schemas.microsoft.com/office/drawing/2014/main" val="20000"/>
                    </a:ext>
                  </a:extLst>
                </a:gridCol>
                <a:gridCol w="1406982">
                  <a:extLst>
                    <a:ext uri="{9D8B030D-6E8A-4147-A177-3AD203B41FA5}">
                      <a16:colId xmlns:a16="http://schemas.microsoft.com/office/drawing/2014/main" val="20001"/>
                    </a:ext>
                  </a:extLst>
                </a:gridCol>
                <a:gridCol w="1406982">
                  <a:extLst>
                    <a:ext uri="{9D8B030D-6E8A-4147-A177-3AD203B41FA5}">
                      <a16:colId xmlns:a16="http://schemas.microsoft.com/office/drawing/2014/main" val="20002"/>
                    </a:ext>
                  </a:extLst>
                </a:gridCol>
                <a:gridCol w="1406982">
                  <a:extLst>
                    <a:ext uri="{9D8B030D-6E8A-4147-A177-3AD203B41FA5}">
                      <a16:colId xmlns:a16="http://schemas.microsoft.com/office/drawing/2014/main" val="20003"/>
                    </a:ext>
                  </a:extLst>
                </a:gridCol>
                <a:gridCol w="1406982">
                  <a:extLst>
                    <a:ext uri="{9D8B030D-6E8A-4147-A177-3AD203B41FA5}">
                      <a16:colId xmlns:a16="http://schemas.microsoft.com/office/drawing/2014/main" val="20004"/>
                    </a:ext>
                  </a:extLst>
                </a:gridCol>
                <a:gridCol w="1406982">
                  <a:extLst>
                    <a:ext uri="{9D8B030D-6E8A-4147-A177-3AD203B41FA5}">
                      <a16:colId xmlns:a16="http://schemas.microsoft.com/office/drawing/2014/main" val="20005"/>
                    </a:ext>
                  </a:extLst>
                </a:gridCol>
              </a:tblGrid>
              <a:tr h="370840">
                <a:tc>
                  <a:txBody>
                    <a:bodyPr/>
                    <a:lstStyle/>
                    <a:p>
                      <a:r>
                        <a:rPr lang="en-US" dirty="0"/>
                        <a:t>Daniel 1</a:t>
                      </a:r>
                    </a:p>
                  </a:txBody>
                  <a:tcPr>
                    <a:solidFill>
                      <a:schemeClr val="bg1"/>
                    </a:solidFill>
                  </a:tcPr>
                </a:tc>
                <a:tc>
                  <a:txBody>
                    <a:bodyPr/>
                    <a:lstStyle/>
                    <a:p>
                      <a:r>
                        <a:rPr lang="en-US" dirty="0"/>
                        <a:t>Daniel 2</a:t>
                      </a:r>
                    </a:p>
                  </a:txBody>
                  <a:tcPr>
                    <a:solidFill>
                      <a:schemeClr val="bg1"/>
                    </a:solidFill>
                  </a:tcPr>
                </a:tc>
                <a:tc>
                  <a:txBody>
                    <a:bodyPr/>
                    <a:lstStyle/>
                    <a:p>
                      <a:r>
                        <a:rPr lang="en-US" dirty="0"/>
                        <a:t>Daniel 3</a:t>
                      </a:r>
                    </a:p>
                  </a:txBody>
                  <a:tcPr/>
                </a:tc>
                <a:tc>
                  <a:txBody>
                    <a:bodyPr/>
                    <a:lstStyle/>
                    <a:p>
                      <a:r>
                        <a:rPr lang="en-US" dirty="0"/>
                        <a:t>Daniel 4-5</a:t>
                      </a:r>
                    </a:p>
                  </a:txBody>
                  <a:tcPr/>
                </a:tc>
                <a:tc>
                  <a:txBody>
                    <a:bodyPr/>
                    <a:lstStyle/>
                    <a:p>
                      <a:r>
                        <a:rPr lang="en-US" dirty="0"/>
                        <a:t>Daniel 6</a:t>
                      </a:r>
                    </a:p>
                  </a:txBody>
                  <a:tcPr>
                    <a:solidFill>
                      <a:schemeClr val="accent5">
                        <a:lumMod val="20000"/>
                        <a:lumOff val="80000"/>
                      </a:schemeClr>
                    </a:solidFill>
                  </a:tcPr>
                </a:tc>
                <a:tc>
                  <a:txBody>
                    <a:bodyPr/>
                    <a:lstStyle/>
                    <a:p>
                      <a:r>
                        <a:rPr lang="en-US" dirty="0"/>
                        <a:t>Daniel 7-12</a:t>
                      </a: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r>
                        <a:rPr lang="en-US" sz="1200" kern="1200" dirty="0">
                          <a:effectLst/>
                        </a:rPr>
                        <a:t>Daniel and his companions are faithful to the law of </a:t>
                      </a:r>
                      <a:r>
                        <a:rPr lang="en-US" sz="1200" u="none" strike="noStrike" kern="1200" dirty="0">
                          <a:effectLst/>
                        </a:rPr>
                        <a:t>Moses</a:t>
                      </a:r>
                      <a:r>
                        <a:rPr lang="en-US" sz="1200" kern="1200" dirty="0">
                          <a:effectLst/>
                        </a:rPr>
                        <a:t> and God blesses them with knowledge and wisdom. They receive positions of service in King Nebuchadnezzar’s court.</a:t>
                      </a:r>
                      <a:endParaRPr lang="en-US" sz="1200" dirty="0"/>
                    </a:p>
                  </a:txBody>
                  <a:tcPr>
                    <a:solidFill>
                      <a:schemeClr val="bg1"/>
                    </a:solidFill>
                  </a:tcPr>
                </a:tc>
                <a:tc>
                  <a:txBody>
                    <a:bodyPr/>
                    <a:lstStyle/>
                    <a:p>
                      <a:r>
                        <a:rPr lang="en-US" sz="1200" b="0" i="0" kern="1200" dirty="0">
                          <a:solidFill>
                            <a:schemeClr val="tx1"/>
                          </a:solidFill>
                          <a:effectLst/>
                          <a:latin typeface="+mn-lt"/>
                          <a:ea typeface="+mn-ea"/>
                          <a:cs typeface="+mn-cs"/>
                        </a:rPr>
                        <a:t>By revelation Daniel interprets King Nebuchadnezzar’s dream, which concerns the destinies of kingdoms of the earth and the kingdom of God in the last days.</a:t>
                      </a:r>
                      <a:endParaRPr lang="en-US" sz="1200" dirty="0"/>
                    </a:p>
                  </a:txBody>
                  <a:tcPr>
                    <a:solidFill>
                      <a:schemeClr val="bg1"/>
                    </a:solidFill>
                  </a:tcPr>
                </a:tc>
                <a:tc>
                  <a:txBody>
                    <a:bodyPr/>
                    <a:lstStyle/>
                    <a:p>
                      <a:r>
                        <a:rPr lang="en-US" sz="1200" b="0" i="0" kern="1200" dirty="0">
                          <a:solidFill>
                            <a:schemeClr val="tx1"/>
                          </a:solidFill>
                          <a:effectLst/>
                          <a:latin typeface="+mn-lt"/>
                          <a:ea typeface="+mn-ea"/>
                          <a:cs typeface="+mn-cs"/>
                        </a:rPr>
                        <a:t>Shadrach, Meshach, and Abednego refuse to worship King Nebuchadnezzar’s golden idol and are cast into a fiery furnace, but the Lord delivers them.</a:t>
                      </a:r>
                      <a:endParaRPr lang="en-US" sz="1200" dirty="0"/>
                    </a:p>
                  </a:txBody>
                  <a:tcPr/>
                </a:tc>
                <a:tc>
                  <a:txBody>
                    <a:bodyPr/>
                    <a:lstStyle/>
                    <a:p>
                      <a:r>
                        <a:rPr lang="en-US" sz="1200" b="0" i="0" kern="1200" dirty="0">
                          <a:solidFill>
                            <a:schemeClr val="tx1"/>
                          </a:solidFill>
                          <a:effectLst/>
                          <a:latin typeface="+mn-lt"/>
                          <a:ea typeface="+mn-ea"/>
                          <a:cs typeface="+mn-cs"/>
                        </a:rPr>
                        <a:t>Daniel interprets another dream of King Nebuchadnezzar’s and later interprets writing on a wall regarding Babylon’s impending fall to the Medes and Persians.</a:t>
                      </a:r>
                      <a:endParaRPr lang="en-US" sz="1200" dirty="0"/>
                    </a:p>
                  </a:txBody>
                  <a:tcPr/>
                </a:tc>
                <a:tc>
                  <a:txBody>
                    <a:bodyPr/>
                    <a:lstStyle/>
                    <a:p>
                      <a:r>
                        <a:rPr lang="en-US" sz="1200" b="0" i="0" kern="1200" dirty="0">
                          <a:solidFill>
                            <a:schemeClr val="tx1"/>
                          </a:solidFill>
                          <a:effectLst/>
                          <a:latin typeface="+mn-lt"/>
                          <a:ea typeface="+mn-ea"/>
                          <a:cs typeface="+mn-cs"/>
                        </a:rPr>
                        <a:t>Daniel is delivered from a den of lions. He was cast into the den for praying to the Lord rather than obeying King Darius’s decree forbidding petitioning any god or man other than the king.</a:t>
                      </a:r>
                      <a:endParaRPr lang="en-US" sz="1200" dirty="0"/>
                    </a:p>
                  </a:txBody>
                  <a:tcPr>
                    <a:solidFill>
                      <a:schemeClr val="accent5">
                        <a:lumMod val="20000"/>
                        <a:lumOff val="80000"/>
                      </a:schemeClr>
                    </a:solidFill>
                  </a:tcPr>
                </a:tc>
                <a:tc>
                  <a:txBody>
                    <a:bodyPr/>
                    <a:lstStyle/>
                    <a:p>
                      <a:r>
                        <a:rPr lang="en-US" sz="1200" b="0" i="0" kern="1200" dirty="0">
                          <a:solidFill>
                            <a:schemeClr val="tx1"/>
                          </a:solidFill>
                          <a:effectLst/>
                          <a:latin typeface="+mn-lt"/>
                          <a:ea typeface="+mn-ea"/>
                          <a:cs typeface="+mn-cs"/>
                        </a:rPr>
                        <a:t>Daniel has prophetic visions of events from soon after his time through the last days. These events include conquests of kingdoms of the earth, the coming of the Messiah, the distress and deliverance of God’s people in the last days, and the </a:t>
                      </a:r>
                      <a:r>
                        <a:rPr lang="en-US" sz="1200" b="0" i="0" u="none" strike="noStrike" kern="1200" dirty="0">
                          <a:solidFill>
                            <a:schemeClr val="tx1"/>
                          </a:solidFill>
                          <a:effectLst/>
                          <a:latin typeface="+mn-lt"/>
                          <a:ea typeface="+mn-ea"/>
                          <a:cs typeface="+mn-cs"/>
                        </a:rPr>
                        <a:t>Resurrection</a:t>
                      </a:r>
                      <a:r>
                        <a:rPr lang="en-US" sz="1200" b="0" i="0" kern="1200" dirty="0">
                          <a:solidFill>
                            <a:schemeClr val="tx1"/>
                          </a:solidFill>
                          <a:effectLst/>
                          <a:latin typeface="+mn-lt"/>
                          <a:ea typeface="+mn-ea"/>
                          <a:cs typeface="+mn-cs"/>
                        </a:rPr>
                        <a:t> of the dead.</a:t>
                      </a:r>
                      <a:endParaRPr lang="en-US" sz="1200" dirty="0"/>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35145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736702" cy="4339650"/>
          </a:xfrm>
          <a:prstGeom prst="rect">
            <a:avLst/>
          </a:prstGeom>
          <a:ln>
            <a:solidFill>
              <a:schemeClr val="tx1"/>
            </a:solidFill>
          </a:ln>
        </p:spPr>
        <p:txBody>
          <a:bodyPr wrap="square">
            <a:spAutoFit/>
          </a:bodyPr>
          <a:lstStyle/>
          <a:p>
            <a:r>
              <a:rPr lang="en-US" sz="1200" b="1" dirty="0"/>
              <a:t>Prayer: A Jewish Perspective Daniel 6:10</a:t>
            </a:r>
          </a:p>
          <a:p>
            <a:r>
              <a:rPr lang="en-US" sz="1200" dirty="0"/>
              <a:t>After the Holy Temple was destroyed and the Jews were led into captivity in Babylon, Jews continued to gather and pray in congregation. The places of prayer became like "small sanctuaries</a:t>
            </a:r>
            <a:r>
              <a:rPr lang="en-US" sz="1200" i="1" dirty="0"/>
              <a:t>"—Beit </a:t>
            </a:r>
            <a:r>
              <a:rPr lang="en-US" sz="1200" i="1" dirty="0" err="1"/>
              <a:t>Mikdash</a:t>
            </a:r>
            <a:r>
              <a:rPr lang="en-US" sz="1200" i="1" dirty="0"/>
              <a:t> Me'at,</a:t>
            </a:r>
            <a:r>
              <a:rPr lang="en-US" sz="1200" i="1" u="sng" baseline="30000" dirty="0"/>
              <a:t>9</a:t>
            </a:r>
            <a:r>
              <a:rPr lang="en-US" sz="1200" dirty="0"/>
              <a:t> during the years of exile, the children who were born and brought </a:t>
            </a:r>
            <a:r>
              <a:rPr lang="en-US" sz="1200" i="1" dirty="0"/>
              <a:t>up</a:t>
            </a:r>
            <a:r>
              <a:rPr lang="en-US" sz="1200" dirty="0"/>
              <a:t> in Babylon lacked adequate knowledge of the Holy Tongue (Hebrew) and spoke a mixed language. Therefore, when the Jews returned to their homeland after the seventy years' exile was over, Ezra the Scribe together with the Men of the Great Assembly (consisting of prophets and sages, 120 members in all) fixed the text of the daily prayer </a:t>
            </a:r>
            <a:r>
              <a:rPr lang="en-US" sz="1200" i="1" dirty="0"/>
              <a:t>(</a:t>
            </a:r>
            <a:r>
              <a:rPr lang="en-US" sz="1200" i="1" dirty="0" err="1"/>
              <a:t>Shemone</a:t>
            </a:r>
            <a:r>
              <a:rPr lang="en-US" sz="1200" i="1" dirty="0"/>
              <a:t> </a:t>
            </a:r>
            <a:r>
              <a:rPr lang="en-US" sz="1200" i="1" dirty="0" err="1"/>
              <a:t>Esrei</a:t>
            </a:r>
            <a:r>
              <a:rPr lang="en-US" sz="1200" i="1" dirty="0"/>
              <a:t>—</a:t>
            </a:r>
            <a:r>
              <a:rPr lang="en-US" sz="1200" dirty="0"/>
              <a:t>the "Eighteen Benedictions"), and made it a permanent institution and duty in Jewish life to recite this prayer three times daily. Ever since then it became part of Jewish Law </a:t>
            </a:r>
            <a:r>
              <a:rPr lang="en-US" sz="1200" i="1" dirty="0"/>
              <a:t>(</a:t>
            </a:r>
            <a:r>
              <a:rPr lang="en-US" sz="1200" i="1" dirty="0" err="1"/>
              <a:t>Halachah</a:t>
            </a:r>
            <a:r>
              <a:rPr lang="en-US" sz="1200" i="1" dirty="0"/>
              <a:t>)</a:t>
            </a:r>
            <a:r>
              <a:rPr lang="en-US" sz="1200" dirty="0"/>
              <a:t> for each and every Jew to pray this ordained and fixed order of prayer three times daily, corresponding to the daily sacrifices in the Holy Temple, with additional </a:t>
            </a:r>
            <a:r>
              <a:rPr lang="en-US" sz="1200" i="1" dirty="0"/>
              <a:t>(</a:t>
            </a:r>
            <a:r>
              <a:rPr lang="en-US" sz="1200" i="1" dirty="0" err="1"/>
              <a:t>musaf</a:t>
            </a:r>
            <a:r>
              <a:rPr lang="en-US" sz="1200" i="1" dirty="0"/>
              <a:t>)</a:t>
            </a:r>
            <a:r>
              <a:rPr lang="en-US" sz="1200" dirty="0"/>
              <a:t> prayers on Shabbat, </a:t>
            </a:r>
            <a:r>
              <a:rPr lang="en-US" sz="1200" i="1" dirty="0"/>
              <a:t>Rosh-</a:t>
            </a:r>
            <a:r>
              <a:rPr lang="en-US" sz="1200" i="1" dirty="0" err="1"/>
              <a:t>Chodesh</a:t>
            </a:r>
            <a:r>
              <a:rPr lang="en-US" sz="1200" dirty="0"/>
              <a:t> and Festivals, and a special "closing" prayer </a:t>
            </a:r>
            <a:r>
              <a:rPr lang="en-US" sz="1200" i="1" dirty="0"/>
              <a:t>(</a:t>
            </a:r>
            <a:r>
              <a:rPr lang="en-US" sz="1200" i="1" dirty="0" err="1"/>
              <a:t>Neilah</a:t>
            </a:r>
            <a:r>
              <a:rPr lang="en-US" sz="1200" i="1" dirty="0"/>
              <a:t>)</a:t>
            </a:r>
            <a:r>
              <a:rPr lang="en-US" sz="1200" dirty="0"/>
              <a:t> on </a:t>
            </a:r>
            <a:r>
              <a:rPr lang="en-US" sz="1200" i="1" dirty="0"/>
              <a:t>Yom Kippur</a:t>
            </a:r>
            <a:r>
              <a:rPr lang="en-US" sz="1200" dirty="0"/>
              <a:t>.</a:t>
            </a:r>
          </a:p>
          <a:p>
            <a:r>
              <a:rPr lang="en-US" sz="1200" dirty="0"/>
              <a:t>Thus, the main parts of the daily prayers were formulated by our Sages. These included the </a:t>
            </a:r>
            <a:r>
              <a:rPr lang="en-US" sz="1200" i="1" dirty="0"/>
              <a:t>Shema</a:t>
            </a:r>
            <a:r>
              <a:rPr lang="en-US" sz="1200" dirty="0"/>
              <a:t> prayer and </a:t>
            </a:r>
            <a:r>
              <a:rPr lang="en-US" sz="1200" i="1" dirty="0" err="1"/>
              <a:t>Shemone</a:t>
            </a:r>
            <a:r>
              <a:rPr lang="en-US" sz="1200" i="1" dirty="0"/>
              <a:t> </a:t>
            </a:r>
            <a:r>
              <a:rPr lang="en-US" sz="1200" i="1" dirty="0" err="1"/>
              <a:t>Esrei</a:t>
            </a:r>
            <a:r>
              <a:rPr lang="en-US" sz="1200" i="1" dirty="0"/>
              <a:t>,</a:t>
            </a:r>
            <a:r>
              <a:rPr lang="en-US" sz="1200" dirty="0"/>
              <a:t> which still are the main parts of our morning and evening prayers, while the </a:t>
            </a:r>
            <a:r>
              <a:rPr lang="en-US" sz="1200" i="1" dirty="0" err="1"/>
              <a:t>Shemone</a:t>
            </a:r>
            <a:r>
              <a:rPr lang="en-US" sz="1200" i="1" dirty="0"/>
              <a:t> </a:t>
            </a:r>
            <a:r>
              <a:rPr lang="en-US" sz="1200" i="1" dirty="0" err="1"/>
              <a:t>Esrei</a:t>
            </a:r>
            <a:r>
              <a:rPr lang="en-US" sz="1200" i="1" dirty="0"/>
              <a:t> </a:t>
            </a:r>
            <a:r>
              <a:rPr lang="en-US" sz="1200" i="1" dirty="0" err="1"/>
              <a:t>is</a:t>
            </a:r>
            <a:r>
              <a:rPr lang="en-US" sz="1200" dirty="0" err="1"/>
              <a:t>the</a:t>
            </a:r>
            <a:r>
              <a:rPr lang="en-US" sz="1200" dirty="0"/>
              <a:t> main part of the </a:t>
            </a:r>
            <a:r>
              <a:rPr lang="en-US" sz="1200" i="1" dirty="0" err="1"/>
              <a:t>Minchah</a:t>
            </a:r>
            <a:r>
              <a:rPr lang="en-US" sz="1200" dirty="0"/>
              <a:t> service also. The daily Psalm (from </a:t>
            </a:r>
            <a:r>
              <a:rPr lang="en-US" sz="1200" i="1" dirty="0" err="1"/>
              <a:t>Tehillim</a:t>
            </a:r>
            <a:r>
              <a:rPr lang="en-US" sz="1200" i="1" dirty="0"/>
              <a:t>)</a:t>
            </a:r>
            <a:r>
              <a:rPr lang="en-US" sz="1200" dirty="0"/>
              <a:t>which used to be sung by the Levites in the Holy Temple, the Holy Temple in Jerusalem, became part of the morning prayer. Other Psalms of David were included in the morning prayer, and special benedictions before and after </a:t>
            </a:r>
            <a:r>
              <a:rPr lang="en-US" sz="1200" dirty="0" err="1"/>
              <a:t>the</a:t>
            </a:r>
            <a:r>
              <a:rPr lang="en-US" sz="1200" i="1" dirty="0" err="1"/>
              <a:t>Shema</a:t>
            </a:r>
            <a:r>
              <a:rPr lang="en-US" sz="1200" dirty="0"/>
              <a:t> were added. By the time the </a:t>
            </a:r>
            <a:r>
              <a:rPr lang="en-US" sz="1200" i="1" dirty="0"/>
              <a:t>Mishnah</a:t>
            </a:r>
            <a:r>
              <a:rPr lang="en-US" sz="1200" dirty="0"/>
              <a:t> was recorded by Rabbi Judah the Prince (about the year 3910—some 500 years after Ezra), and especially by the time the Talmud was completed (some 300 years later, or about 1500 years ago), the basic order of our prayers, as we know them now, had been formulated.</a:t>
            </a:r>
          </a:p>
          <a:p>
            <a:r>
              <a:rPr lang="en-US" sz="1200" b="1" dirty="0"/>
              <a:t>The Three Daily Prayers</a:t>
            </a:r>
          </a:p>
          <a:p>
            <a:r>
              <a:rPr lang="en-US" sz="1200" dirty="0"/>
              <a:t>By Nissan </a:t>
            </a:r>
            <a:r>
              <a:rPr lang="en-US" sz="1200" dirty="0" err="1"/>
              <a:t>Mindel</a:t>
            </a:r>
            <a:r>
              <a:rPr lang="en-US" sz="1200" dirty="0"/>
              <a:t> Chadbad.org</a:t>
            </a:r>
          </a:p>
        </p:txBody>
      </p:sp>
      <p:sp>
        <p:nvSpPr>
          <p:cNvPr id="6" name="Rectangle 5"/>
          <p:cNvSpPr/>
          <p:nvPr/>
        </p:nvSpPr>
        <p:spPr>
          <a:xfrm>
            <a:off x="6736702" y="1569660"/>
            <a:ext cx="5455298" cy="3046988"/>
          </a:xfrm>
          <a:prstGeom prst="rect">
            <a:avLst/>
          </a:prstGeom>
          <a:ln>
            <a:solidFill>
              <a:schemeClr val="tx1"/>
            </a:solidFill>
          </a:ln>
        </p:spPr>
        <p:txBody>
          <a:bodyPr wrap="square">
            <a:spAutoFit/>
          </a:bodyPr>
          <a:lstStyle/>
          <a:p>
            <a:r>
              <a:rPr lang="en-US" sz="1200" b="1" dirty="0"/>
              <a:t>The Great Gathering  Daniel 7 9-14:</a:t>
            </a:r>
          </a:p>
          <a:p>
            <a:r>
              <a:rPr lang="en-US" sz="1200" dirty="0"/>
              <a:t>President Joseph Fielding Smith said that the council with the Ancient of Days (Adam) at Adam-</a:t>
            </a:r>
            <a:r>
              <a:rPr lang="en-US" sz="1200" dirty="0" err="1"/>
              <a:t>ondi</a:t>
            </a:r>
            <a:r>
              <a:rPr lang="en-US" sz="1200" dirty="0"/>
              <a:t>-</a:t>
            </a:r>
            <a:r>
              <a:rPr lang="en-US" sz="1200" dirty="0" err="1"/>
              <a:t>Ahman</a:t>
            </a:r>
            <a:r>
              <a:rPr lang="en-US" sz="1200" dirty="0"/>
              <a:t> (see D&amp;C 27; 116), as prophesied in Daniel 7:9–14, will “be of the greatest importance to this world. … Judgment will be set and all who have held keys will make their reports and deliver their stewardships, as they shall be required. Adam will direct this judgment, and then he will make his report, as the one holding the keys for this earth, to his Superior Officer, Jesus Christ. Our Lord will then assume the reins of government; directions will be given to the Priesthood; and He, whose right it is to rule, will be installed officially by the voice of the Priesthood there assembled. This grand council of Priesthood will be composed, not only of those who are faithful who now dwell on this earth, but also of the prophets and apostles of old, who have had directing authority. Others may also be there [see D&amp;C 27:5, 14], but if so they will be there by appointment, for this is to be an official council called to attend to the most momentous matters concerning the destiny of this earth” (</a:t>
            </a:r>
            <a:r>
              <a:rPr lang="en-US" sz="1200" i="1" dirty="0"/>
              <a:t>The Way to Perfection</a:t>
            </a:r>
            <a:r>
              <a:rPr lang="en-US" sz="1200" dirty="0"/>
              <a:t>[1970], 290–91; see also </a:t>
            </a:r>
            <a:r>
              <a:rPr lang="en-US" sz="1200" i="1" dirty="0"/>
              <a:t>Old Testament Student Manual: 1 Kings–Malachi,</a:t>
            </a:r>
            <a:r>
              <a:rPr lang="en-US" sz="1200" dirty="0"/>
              <a:t> 3rd ed. [Church Educational System manual, 2003], 305).</a:t>
            </a:r>
          </a:p>
        </p:txBody>
      </p:sp>
      <p:sp>
        <p:nvSpPr>
          <p:cNvPr id="7" name="Rectangle 6"/>
          <p:cNvSpPr/>
          <p:nvPr/>
        </p:nvSpPr>
        <p:spPr>
          <a:xfrm>
            <a:off x="6736702" y="0"/>
            <a:ext cx="5455298" cy="1569660"/>
          </a:xfrm>
          <a:prstGeom prst="rect">
            <a:avLst/>
          </a:prstGeom>
          <a:ln>
            <a:solidFill>
              <a:schemeClr val="tx1"/>
            </a:solidFill>
          </a:ln>
        </p:spPr>
        <p:txBody>
          <a:bodyPr wrap="square">
            <a:spAutoFit/>
          </a:bodyPr>
          <a:lstStyle/>
          <a:p>
            <a:pPr fontAlgn="base"/>
            <a:r>
              <a:rPr lang="en-US" sz="1200" b="1" dirty="0"/>
              <a:t>Darius’ Decree: </a:t>
            </a:r>
          </a:p>
          <a:p>
            <a:pPr fontAlgn="base"/>
            <a:r>
              <a:rPr lang="en-US" sz="1200" dirty="0"/>
              <a:t>President Spencer W. Kimball spoke of Daniel’s integrity in following the Lord instead of Darius’s decree:</a:t>
            </a:r>
          </a:p>
          <a:p>
            <a:pPr fontAlgn="base"/>
            <a:r>
              <a:rPr lang="en-US" sz="1200" dirty="0"/>
              <a:t>“This unalterable law of the Medes and Persians would have been terrifying to any man, but the faithful Daniel did not flinch. Was there any question what he should do? He could save his life by abandoning his prayers to the Living God. What was he to do? A man of integrity could not fail. Daniel was the soul of integrity” (“Integrity” [address to Brigham Young University student body, Feb. 25, 1964], 17).</a:t>
            </a:r>
          </a:p>
        </p:txBody>
      </p:sp>
      <p:sp>
        <p:nvSpPr>
          <p:cNvPr id="12" name="Rectangle 11"/>
          <p:cNvSpPr/>
          <p:nvPr/>
        </p:nvSpPr>
        <p:spPr>
          <a:xfrm>
            <a:off x="0" y="4339650"/>
            <a:ext cx="6736702" cy="1938992"/>
          </a:xfrm>
          <a:prstGeom prst="rect">
            <a:avLst/>
          </a:prstGeom>
          <a:ln>
            <a:solidFill>
              <a:schemeClr val="tx1"/>
            </a:solidFill>
          </a:ln>
        </p:spPr>
        <p:txBody>
          <a:bodyPr wrap="square">
            <a:spAutoFit/>
          </a:bodyPr>
          <a:lstStyle/>
          <a:p>
            <a:r>
              <a:rPr lang="en-US" sz="1200" b="1" dirty="0"/>
              <a:t>Knowledge Daniel 12:4 :</a:t>
            </a:r>
          </a:p>
          <a:p>
            <a:r>
              <a:rPr lang="en-US" sz="1200" dirty="0"/>
              <a:t>Concerning the fulfillment of Daniel’s prophecy about an increase of knowledge, President Spencer W. Kimball observed: “Nineteenth century theologians thought they saw the fulfillment of these predictions in the coming of the steam engine, the sewing machine, the motor car. What they saw was but the dim beginnings of the most spectacular increase of knowledge since men first dwelt upon the earth. Could they emerge from their graves today and behold a giant rocket in flight, a man-made satellite in orbit, and moving pictures of the moon or Mars appearing on a TV set, a famous choir in South Dakota singing to much of the earth through the satellite off in space, they would recognize in all these and numerous other space-age marvels a fulfillment far beyond their expectations but nonetheless valid for all of that.” (Talk given at the dedication of the Language Training Mission [Provo, Utah, 27 Sept. 1976], p. 5.)</a:t>
            </a:r>
          </a:p>
        </p:txBody>
      </p:sp>
    </p:spTree>
    <p:extLst>
      <p:ext uri="{BB962C8B-B14F-4D97-AF65-F5344CB8AC3E}">
        <p14:creationId xmlns:p14="http://schemas.microsoft.com/office/powerpoint/2010/main" val="283247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615" y="-6823"/>
            <a:ext cx="12006404" cy="923330"/>
          </a:xfrm>
          <a:prstGeom prst="rect">
            <a:avLst/>
          </a:prstGeom>
          <a:noFill/>
        </p:spPr>
        <p:txBody>
          <a:bodyPr wrap="square" rtlCol="0">
            <a:spAutoFit/>
          </a:bodyPr>
          <a:lstStyle/>
          <a:p>
            <a:pPr algn="ctr"/>
            <a:r>
              <a:rPr lang="en-US" sz="5400" dirty="0">
                <a:solidFill>
                  <a:schemeClr val="bg1"/>
                </a:solidFill>
              </a:rPr>
              <a:t>Joseph F. Smith</a:t>
            </a:r>
          </a:p>
        </p:txBody>
      </p:sp>
      <p:sp>
        <p:nvSpPr>
          <p:cNvPr id="152" name="Rectangle 151"/>
          <p:cNvSpPr/>
          <p:nvPr/>
        </p:nvSpPr>
        <p:spPr>
          <a:xfrm>
            <a:off x="3851838" y="985361"/>
            <a:ext cx="3781069" cy="2031325"/>
          </a:xfrm>
          <a:prstGeom prst="rect">
            <a:avLst/>
          </a:prstGeom>
        </p:spPr>
        <p:txBody>
          <a:bodyPr wrap="square">
            <a:spAutoFit/>
          </a:bodyPr>
          <a:lstStyle/>
          <a:p>
            <a:r>
              <a:rPr lang="en-US" dirty="0">
                <a:solidFill>
                  <a:schemeClr val="bg1"/>
                </a:solidFill>
                <a:latin typeface="Calibri" panose="020F0502020204030204" pitchFamily="34" charset="0"/>
              </a:rPr>
              <a:t>At age 19 Joseph F. Smith returned home from his first mission and joined a wagon train. One evening, a group of “drunken men rode into the camp on horseback, cursing and swearing and threatening to kill any ‘Mormons’ that came within their path.” </a:t>
            </a:r>
          </a:p>
        </p:txBody>
      </p:sp>
      <p:grpSp>
        <p:nvGrpSpPr>
          <p:cNvPr id="5" name="Group 4"/>
          <p:cNvGrpSpPr/>
          <p:nvPr/>
        </p:nvGrpSpPr>
        <p:grpSpPr>
          <a:xfrm>
            <a:off x="7962072" y="859656"/>
            <a:ext cx="3351586" cy="4066592"/>
            <a:chOff x="4774924" y="1148282"/>
            <a:chExt cx="3351586" cy="4066592"/>
          </a:xfrm>
        </p:grpSpPr>
        <p:pic>
          <p:nvPicPr>
            <p:cNvPr id="14" name="Picture 4" descr="http://www.customframingdesigns.com/i/Ovals/OV_14_AG.jpg"/>
            <p:cNvPicPr>
              <a:picLocks noChangeAspect="1" noChangeArrowheads="1"/>
            </p:cNvPicPr>
            <p:nvPr/>
          </p:nvPicPr>
          <p:blipFill>
            <a:blip r:embed="rId3" cstate="print"/>
            <a:srcRect/>
            <a:stretch>
              <a:fillRect/>
            </a:stretch>
          </p:blipFill>
          <p:spPr bwMode="auto">
            <a:xfrm>
              <a:off x="4774924" y="1148282"/>
              <a:ext cx="3351586" cy="4066592"/>
            </a:xfrm>
            <a:prstGeom prst="ellipse">
              <a:avLst/>
            </a:prstGeom>
            <a:ln>
              <a:noFill/>
            </a:ln>
            <a:effectLst>
              <a:softEdge rad="112500"/>
            </a:effectLst>
          </p:spPr>
        </p:pic>
        <p:pic>
          <p:nvPicPr>
            <p:cNvPr id="1026" name="Picture 2" descr="http://www.nauvootimes.com/columns/james-b-allen/2012-11-07-JosephFSmi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342" y="1448028"/>
              <a:ext cx="2952750" cy="34671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028" name="Picture 4" descr="http://idahoptv.org/outdoors/shows/pathwaysofpioneers/images/homepagewi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508" y="1366724"/>
            <a:ext cx="3111166" cy="17850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6"/>
          <a:srcRect l="28348" t="43903" r="40676" b="23793"/>
          <a:stretch/>
        </p:blipFill>
        <p:spPr>
          <a:xfrm>
            <a:off x="1833878" y="3960180"/>
            <a:ext cx="4501964" cy="2640916"/>
          </a:xfrm>
          <a:prstGeom prst="rect">
            <a:avLst/>
          </a:prstGeom>
        </p:spPr>
      </p:pic>
      <p:sp>
        <p:nvSpPr>
          <p:cNvPr id="9" name="Rectangle 8"/>
          <p:cNvSpPr/>
          <p:nvPr/>
        </p:nvSpPr>
        <p:spPr>
          <a:xfrm>
            <a:off x="6484775" y="5087567"/>
            <a:ext cx="4766806" cy="1200329"/>
          </a:xfrm>
          <a:prstGeom prst="rect">
            <a:avLst/>
          </a:prstGeom>
        </p:spPr>
        <p:txBody>
          <a:bodyPr wrap="square">
            <a:spAutoFit/>
          </a:bodyPr>
          <a:lstStyle/>
          <a:p>
            <a:r>
              <a:rPr lang="en-US" dirty="0">
                <a:solidFill>
                  <a:schemeClr val="bg1"/>
                </a:solidFill>
                <a:latin typeface="Calibri" panose="020F0502020204030204" pitchFamily="34" charset="0"/>
              </a:rPr>
              <a:t>One evening, a group of “drunken men rode into the camp on horseback, cursing and swearing and threatening to kill any ‘Mormons’ that came within their path.</a:t>
            </a:r>
          </a:p>
        </p:txBody>
      </p:sp>
      <p:sp>
        <p:nvSpPr>
          <p:cNvPr id="20" name="Rectangle 19"/>
          <p:cNvSpPr/>
          <p:nvPr/>
        </p:nvSpPr>
        <p:spPr>
          <a:xfrm>
            <a:off x="11708112" y="6421203"/>
            <a:ext cx="495649" cy="369332"/>
          </a:xfrm>
          <a:prstGeom prst="rect">
            <a:avLst/>
          </a:prstGeom>
        </p:spPr>
        <p:txBody>
          <a:bodyPr wrap="none">
            <a:spAutoFit/>
          </a:bodyPr>
          <a:lstStyle/>
          <a:p>
            <a:r>
              <a:rPr lang="en-US" dirty="0">
                <a:solidFill>
                  <a:schemeClr val="bg1"/>
                </a:solidFill>
              </a:rPr>
              <a:t> (2)</a:t>
            </a:r>
          </a:p>
        </p:txBody>
      </p:sp>
    </p:spTree>
    <p:extLst>
      <p:ext uri="{BB962C8B-B14F-4D97-AF65-F5344CB8AC3E}">
        <p14:creationId xmlns:p14="http://schemas.microsoft.com/office/powerpoint/2010/main" val="202352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0020" t="41273" r="57907" b="16885"/>
          <a:stretch/>
        </p:blipFill>
        <p:spPr>
          <a:xfrm>
            <a:off x="3879331" y="877163"/>
            <a:ext cx="7464529" cy="5477771"/>
          </a:xfrm>
          <a:prstGeom prst="rect">
            <a:avLst/>
          </a:prstGeom>
        </p:spPr>
      </p:pic>
      <p:sp>
        <p:nvSpPr>
          <p:cNvPr id="7" name="Rectangle 6"/>
          <p:cNvSpPr/>
          <p:nvPr/>
        </p:nvSpPr>
        <p:spPr>
          <a:xfrm>
            <a:off x="89211" y="0"/>
            <a:ext cx="3635298" cy="1754326"/>
          </a:xfrm>
          <a:prstGeom prst="rect">
            <a:avLst/>
          </a:prstGeom>
        </p:spPr>
        <p:txBody>
          <a:bodyPr wrap="square">
            <a:spAutoFit/>
          </a:bodyPr>
          <a:lstStyle/>
          <a:p>
            <a:r>
              <a:rPr lang="en-US" dirty="0">
                <a:latin typeface="Arial" panose="020B0604020202020204" pitchFamily="34" charset="0"/>
              </a:rPr>
              <a:t>In 539 BC, Babylon was captured by Cyrus the Great. His son was later crowned formally as King of Babylonia. This list uses the Greek names of the Achaemenid Persian kings. Wikipedia</a:t>
            </a:r>
            <a:endParaRPr lang="en-US" dirty="0"/>
          </a:p>
        </p:txBody>
      </p:sp>
    </p:spTree>
    <p:extLst>
      <p:ext uri="{BB962C8B-B14F-4D97-AF65-F5344CB8AC3E}">
        <p14:creationId xmlns:p14="http://schemas.microsoft.com/office/powerpoint/2010/main" val="6428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34796" y="1018964"/>
            <a:ext cx="3737315" cy="2862322"/>
          </a:xfrm>
          <a:prstGeom prst="rect">
            <a:avLst/>
          </a:prstGeom>
        </p:spPr>
        <p:txBody>
          <a:bodyPr wrap="square">
            <a:spAutoFit/>
          </a:bodyPr>
          <a:lstStyle/>
          <a:p>
            <a:r>
              <a:rPr lang="en-US" dirty="0">
                <a:solidFill>
                  <a:schemeClr val="bg1"/>
                </a:solidFill>
                <a:latin typeface="Calibri" panose="020F0502020204030204" pitchFamily="34" charset="0"/>
              </a:rPr>
              <a:t>Joseph’s “first thought was to … seek shelter in the trees and in flight [as others had done]. Then the thought came to him, ‘Why should I run from these fellows?’ With that thought in mind he boldly marched up … to the campfire.” One of the drunk men, waving a pistol and pointing at Joseph, “demanded in a loud, angry voice, ‘Are you a “Mormon”?’</a:t>
            </a:r>
          </a:p>
        </p:txBody>
      </p:sp>
      <p:sp>
        <p:nvSpPr>
          <p:cNvPr id="5" name="Rectangle 4"/>
          <p:cNvSpPr/>
          <p:nvPr/>
        </p:nvSpPr>
        <p:spPr>
          <a:xfrm>
            <a:off x="5110975" y="4888210"/>
            <a:ext cx="6096000" cy="923330"/>
          </a:xfrm>
          <a:prstGeom prst="rect">
            <a:avLst/>
          </a:prstGeom>
        </p:spPr>
        <p:txBody>
          <a:bodyPr>
            <a:spAutoFit/>
          </a:bodyPr>
          <a:lstStyle/>
          <a:p>
            <a:r>
              <a:rPr lang="en-US" dirty="0">
                <a:solidFill>
                  <a:schemeClr val="bg1"/>
                </a:solidFill>
                <a:latin typeface="Calibri" panose="020F0502020204030204" pitchFamily="34" charset="0"/>
              </a:rPr>
              <a:t>“Without a moment of hesitation and looking the ruffian in the eye, Joseph F. Smith boldly answered, ‘Yes, </a:t>
            </a:r>
            <a:r>
              <a:rPr lang="en-US" dirty="0" err="1">
                <a:solidFill>
                  <a:schemeClr val="bg1"/>
                </a:solidFill>
                <a:latin typeface="Calibri" panose="020F0502020204030204" pitchFamily="34" charset="0"/>
              </a:rPr>
              <a:t>siree</a:t>
            </a:r>
            <a:r>
              <a:rPr lang="en-US" dirty="0">
                <a:solidFill>
                  <a:schemeClr val="bg1"/>
                </a:solidFill>
                <a:latin typeface="Calibri" panose="020F0502020204030204" pitchFamily="34" charset="0"/>
              </a:rPr>
              <a:t>; dyed in the wool; true blue, through and through.’”</a:t>
            </a:r>
          </a:p>
        </p:txBody>
      </p:sp>
      <p:pic>
        <p:nvPicPr>
          <p:cNvPr id="19" name="Picture 18"/>
          <p:cNvPicPr>
            <a:picLocks noChangeAspect="1"/>
          </p:cNvPicPr>
          <p:nvPr/>
        </p:nvPicPr>
        <p:blipFill rotWithShape="1">
          <a:blip r:embed="rId3"/>
          <a:srcRect l="30596" t="29161" r="39567" b="47714"/>
          <a:stretch/>
        </p:blipFill>
        <p:spPr>
          <a:xfrm>
            <a:off x="5261315" y="935334"/>
            <a:ext cx="4834264" cy="2107582"/>
          </a:xfrm>
          <a:prstGeom prst="rect">
            <a:avLst/>
          </a:prstGeom>
        </p:spPr>
      </p:pic>
      <p:pic>
        <p:nvPicPr>
          <p:cNvPr id="21" name="Picture 20"/>
          <p:cNvPicPr>
            <a:picLocks noChangeAspect="1"/>
          </p:cNvPicPr>
          <p:nvPr/>
        </p:nvPicPr>
        <p:blipFill rotWithShape="1">
          <a:blip r:embed="rId4"/>
          <a:srcRect l="27730" t="28921" r="40128" b="45528"/>
          <a:stretch/>
        </p:blipFill>
        <p:spPr>
          <a:xfrm>
            <a:off x="635620" y="4588167"/>
            <a:ext cx="4114800" cy="1839950"/>
          </a:xfrm>
          <a:prstGeom prst="rect">
            <a:avLst/>
          </a:prstGeom>
        </p:spPr>
      </p:pic>
      <p:sp>
        <p:nvSpPr>
          <p:cNvPr id="22" name="Rectangle 21"/>
          <p:cNvSpPr/>
          <p:nvPr/>
        </p:nvSpPr>
        <p:spPr>
          <a:xfrm>
            <a:off x="11708112" y="6421203"/>
            <a:ext cx="495649" cy="369332"/>
          </a:xfrm>
          <a:prstGeom prst="rect">
            <a:avLst/>
          </a:prstGeom>
        </p:spPr>
        <p:txBody>
          <a:bodyPr wrap="none">
            <a:spAutoFit/>
          </a:bodyPr>
          <a:lstStyle/>
          <a:p>
            <a:r>
              <a:rPr lang="en-US" dirty="0">
                <a:solidFill>
                  <a:schemeClr val="bg1"/>
                </a:solidFill>
              </a:rPr>
              <a:t> (2)</a:t>
            </a:r>
          </a:p>
        </p:txBody>
      </p:sp>
    </p:spTree>
    <p:extLst>
      <p:ext uri="{BB962C8B-B14F-4D97-AF65-F5344CB8AC3E}">
        <p14:creationId xmlns:p14="http://schemas.microsoft.com/office/powerpoint/2010/main" val="52531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82520" y="3602038"/>
            <a:ext cx="4301412" cy="1754326"/>
          </a:xfrm>
          <a:prstGeom prst="rect">
            <a:avLst/>
          </a:prstGeom>
        </p:spPr>
        <p:txBody>
          <a:bodyPr wrap="square">
            <a:spAutoFit/>
          </a:bodyPr>
          <a:lstStyle/>
          <a:p>
            <a:r>
              <a:rPr lang="en-US" dirty="0">
                <a:solidFill>
                  <a:schemeClr val="bg1"/>
                </a:solidFill>
              </a:rPr>
              <a:t>“‘Well, you are the [</a:t>
            </a:r>
            <a:r>
              <a:rPr lang="en-US" dirty="0" err="1">
                <a:solidFill>
                  <a:schemeClr val="bg1"/>
                </a:solidFill>
              </a:rPr>
              <a:t>blankety</a:t>
            </a:r>
            <a:r>
              <a:rPr lang="en-US" dirty="0">
                <a:solidFill>
                  <a:schemeClr val="bg1"/>
                </a:solidFill>
              </a:rPr>
              <a:t>-blank] pleasantest man I ever met! Shake hands, young fellow, I am glad to see a man that stands up for his convictions’” </a:t>
            </a:r>
          </a:p>
          <a:p>
            <a:endParaRPr lang="en-US" dirty="0">
              <a:solidFill>
                <a:schemeClr val="bg1"/>
              </a:solidFill>
            </a:endParaRPr>
          </a:p>
          <a:p>
            <a:r>
              <a:rPr lang="en-US" dirty="0">
                <a:solidFill>
                  <a:schemeClr val="bg1"/>
                </a:solidFill>
              </a:rPr>
              <a:t>Then they rode off. (2)</a:t>
            </a:r>
          </a:p>
        </p:txBody>
      </p:sp>
      <p:sp>
        <p:nvSpPr>
          <p:cNvPr id="5" name="Rectangle 4"/>
          <p:cNvSpPr/>
          <p:nvPr/>
        </p:nvSpPr>
        <p:spPr>
          <a:xfrm>
            <a:off x="364754" y="1369620"/>
            <a:ext cx="6387894" cy="646331"/>
          </a:xfrm>
          <a:prstGeom prst="rect">
            <a:avLst/>
          </a:prstGeom>
        </p:spPr>
        <p:txBody>
          <a:bodyPr wrap="square">
            <a:spAutoFit/>
          </a:bodyPr>
          <a:lstStyle/>
          <a:p>
            <a:r>
              <a:rPr lang="en-US" dirty="0">
                <a:solidFill>
                  <a:schemeClr val="bg1"/>
                </a:solidFill>
                <a:latin typeface="Calibri" panose="020F0502020204030204" pitchFamily="34" charset="0"/>
              </a:rPr>
              <a:t>Joseph’s response “completely disarmed the belligerent man, and in his bewilderment, he grasped [Joseph] by the hand and said:</a:t>
            </a:r>
          </a:p>
        </p:txBody>
      </p:sp>
      <p:pic>
        <p:nvPicPr>
          <p:cNvPr id="9" name="Picture 8"/>
          <p:cNvPicPr>
            <a:picLocks noChangeAspect="1"/>
          </p:cNvPicPr>
          <p:nvPr/>
        </p:nvPicPr>
        <p:blipFill rotWithShape="1">
          <a:blip r:embed="rId3"/>
          <a:srcRect l="28971" t="25691" r="39810" b="42077"/>
          <a:stretch/>
        </p:blipFill>
        <p:spPr>
          <a:xfrm>
            <a:off x="912936" y="2909539"/>
            <a:ext cx="4282068" cy="2486724"/>
          </a:xfrm>
          <a:prstGeom prst="rect">
            <a:avLst/>
          </a:prstGeom>
        </p:spPr>
      </p:pic>
      <p:pic>
        <p:nvPicPr>
          <p:cNvPr id="2050" name="Picture 2" descr="http://pioneerbankandtrust.com/wp-content/uploads/2014/03/iStock_000000543886_Extra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058180" y="652463"/>
            <a:ext cx="3810000"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6887" y="4337825"/>
            <a:ext cx="1985436" cy="2452710"/>
            <a:chOff x="9946887" y="4337825"/>
            <a:chExt cx="1985436" cy="2452710"/>
          </a:xfrm>
        </p:grpSpPr>
        <p:pic>
          <p:nvPicPr>
            <p:cNvPr id="14" name="Picture 2" descr="http://cdn2.bigcommerce.com/server4400/eh8hza/products/312/images/19378/451A-GS__08584.1351380730.1280.1280.jpg?c=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749" t="658" r="9836"/>
            <a:stretch/>
          </p:blipFill>
          <p:spPr bwMode="auto">
            <a:xfrm>
              <a:off x="9946887" y="4337825"/>
              <a:ext cx="1985436" cy="24527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f/f8/JFS_First_Presidency_1905_lar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1806" y="4639578"/>
              <a:ext cx="1383925" cy="18617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11708112" y="6421203"/>
            <a:ext cx="495649" cy="369332"/>
          </a:xfrm>
          <a:prstGeom prst="rect">
            <a:avLst/>
          </a:prstGeom>
        </p:spPr>
        <p:txBody>
          <a:bodyPr wrap="none">
            <a:spAutoFit/>
          </a:bodyPr>
          <a:lstStyle/>
          <a:p>
            <a:r>
              <a:rPr lang="en-US" dirty="0">
                <a:solidFill>
                  <a:schemeClr val="bg1"/>
                </a:solidFill>
              </a:rPr>
              <a:t> (2)</a:t>
            </a:r>
          </a:p>
        </p:txBody>
      </p:sp>
      <p:sp>
        <p:nvSpPr>
          <p:cNvPr id="17" name="Rectangle 16"/>
          <p:cNvSpPr/>
          <p:nvPr/>
        </p:nvSpPr>
        <p:spPr>
          <a:xfrm>
            <a:off x="2020339" y="5564180"/>
            <a:ext cx="6792906" cy="1077218"/>
          </a:xfrm>
          <a:prstGeom prst="rect">
            <a:avLst/>
          </a:prstGeom>
        </p:spPr>
        <p:txBody>
          <a:bodyPr wrap="square">
            <a:spAutoFit/>
          </a:bodyPr>
          <a:lstStyle/>
          <a:p>
            <a:pPr algn="ctr"/>
            <a:r>
              <a:rPr lang="en-US" sz="3200" dirty="0">
                <a:solidFill>
                  <a:srgbClr val="FFFF00"/>
                </a:solidFill>
              </a:rPr>
              <a:t>How did Joseph F. Smith show his faithfulness to the Lord?</a:t>
            </a:r>
          </a:p>
        </p:txBody>
      </p:sp>
    </p:spTree>
    <p:extLst>
      <p:ext uri="{BB962C8B-B14F-4D97-AF65-F5344CB8AC3E}">
        <p14:creationId xmlns:p14="http://schemas.microsoft.com/office/powerpoint/2010/main" val="271848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615" y="-6823"/>
            <a:ext cx="12006404" cy="923330"/>
          </a:xfrm>
          <a:prstGeom prst="rect">
            <a:avLst/>
          </a:prstGeom>
          <a:noFill/>
        </p:spPr>
        <p:txBody>
          <a:bodyPr wrap="square" rtlCol="0">
            <a:spAutoFit/>
          </a:bodyPr>
          <a:lstStyle/>
          <a:p>
            <a:pPr algn="ctr"/>
            <a:r>
              <a:rPr lang="en-US" sz="5400" dirty="0">
                <a:solidFill>
                  <a:schemeClr val="bg1"/>
                </a:solidFill>
              </a:rPr>
              <a:t>Darius</a:t>
            </a:r>
          </a:p>
        </p:txBody>
      </p:sp>
      <p:sp>
        <p:nvSpPr>
          <p:cNvPr id="152" name="Rectangle 151"/>
          <p:cNvSpPr/>
          <p:nvPr/>
        </p:nvSpPr>
        <p:spPr>
          <a:xfrm>
            <a:off x="3907593" y="827564"/>
            <a:ext cx="4678845" cy="923330"/>
          </a:xfrm>
          <a:prstGeom prst="rect">
            <a:avLst/>
          </a:prstGeom>
        </p:spPr>
        <p:txBody>
          <a:bodyPr wrap="square">
            <a:spAutoFit/>
          </a:bodyPr>
          <a:lstStyle/>
          <a:p>
            <a:pPr algn="ctr"/>
            <a:r>
              <a:rPr lang="en-US" dirty="0">
                <a:solidFill>
                  <a:schemeClr val="bg1"/>
                </a:solidFill>
                <a:latin typeface="Calibri" panose="020F0502020204030204" pitchFamily="34" charset="0"/>
              </a:rPr>
              <a:t>Babylon was conquered by the Medes and the Persians, and Darius the Mede was made king over Babylon  </a:t>
            </a:r>
          </a:p>
        </p:txBody>
      </p:sp>
      <p:sp>
        <p:nvSpPr>
          <p:cNvPr id="20" name="Rectangle 19"/>
          <p:cNvSpPr/>
          <p:nvPr/>
        </p:nvSpPr>
        <p:spPr>
          <a:xfrm>
            <a:off x="10383602" y="6421051"/>
            <a:ext cx="1783140" cy="369332"/>
          </a:xfrm>
          <a:prstGeom prst="rect">
            <a:avLst/>
          </a:prstGeom>
        </p:spPr>
        <p:txBody>
          <a:bodyPr wrap="square">
            <a:spAutoFit/>
          </a:bodyPr>
          <a:lstStyle/>
          <a:p>
            <a:pPr algn="r"/>
            <a:r>
              <a:rPr lang="en-US" dirty="0">
                <a:solidFill>
                  <a:schemeClr val="bg1"/>
                </a:solidFill>
              </a:rPr>
              <a:t> (3,4,5)</a:t>
            </a:r>
          </a:p>
        </p:txBody>
      </p:sp>
      <p:grpSp>
        <p:nvGrpSpPr>
          <p:cNvPr id="15" name="Group 14"/>
          <p:cNvGrpSpPr/>
          <p:nvPr/>
        </p:nvGrpSpPr>
        <p:grpSpPr>
          <a:xfrm>
            <a:off x="9440417" y="1750894"/>
            <a:ext cx="1845958" cy="3904879"/>
            <a:chOff x="6523656" y="1372239"/>
            <a:chExt cx="1985684" cy="3987762"/>
          </a:xfrm>
        </p:grpSpPr>
        <p:sp>
          <p:nvSpPr>
            <p:cNvPr id="16" name="Cloud 15"/>
            <p:cNvSpPr/>
            <p:nvPr/>
          </p:nvSpPr>
          <p:spPr>
            <a:xfrm rot="20706537">
              <a:off x="7651026" y="1784663"/>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649721" flipH="1">
              <a:off x="7480732" y="4964612"/>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649721" flipH="1">
              <a:off x="6964089" y="4945936"/>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4307848" flipH="1">
              <a:off x="7965486" y="3877950"/>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060644">
              <a:off x="6465439" y="3855432"/>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422081" flipH="1">
              <a:off x="6696843" y="2799789"/>
              <a:ext cx="664125" cy="1269129"/>
            </a:xfrm>
            <a:prstGeom prst="trapezoid">
              <a:avLst/>
            </a:prstGeom>
            <a:solidFill>
              <a:srgbClr val="C44F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180301">
              <a:off x="7644920" y="2803570"/>
              <a:ext cx="695491" cy="1315130"/>
            </a:xfrm>
            <a:prstGeom prst="trapezoid">
              <a:avLst/>
            </a:prstGeom>
            <a:solidFill>
              <a:srgbClr val="C44F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671737">
              <a:off x="6578860" y="1716658"/>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0800000" flipH="1">
              <a:off x="6872818" y="2955977"/>
              <a:ext cx="1252910" cy="1168775"/>
            </a:xfrm>
            <a:prstGeom prst="trapezoid">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10800000" flipH="1">
              <a:off x="7301762" y="2726466"/>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flipH="1">
              <a:off x="6961765" y="1430639"/>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16200000">
              <a:off x="7154033" y="1063232"/>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778107" y="1654047"/>
              <a:ext cx="1436304" cy="281272"/>
            </a:xfrm>
            <a:prstGeom prst="roundRect">
              <a:avLst>
                <a:gd name="adj" fmla="val 1244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flipH="1">
              <a:off x="6863447" y="4055547"/>
              <a:ext cx="1252910" cy="1115123"/>
            </a:xfrm>
            <a:prstGeom prst="trapezoid">
              <a:avLst/>
            </a:prstGeom>
            <a:solidFill>
              <a:srgbClr val="C44F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6796459" y="1372592"/>
              <a:ext cx="1273713" cy="546256"/>
              <a:chOff x="2764887" y="1053944"/>
              <a:chExt cx="1371600" cy="740025"/>
            </a:xfrm>
          </p:grpSpPr>
          <p:sp>
            <p:nvSpPr>
              <p:cNvPr id="91" name="Isosceles Triangle 90"/>
              <p:cNvSpPr/>
              <p:nvPr/>
            </p:nvSpPr>
            <p:spPr>
              <a:xfrm>
                <a:off x="3128893" y="1053944"/>
                <a:ext cx="677446" cy="426694"/>
              </a:xfrm>
              <a:prstGeom prst="triangl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a:off x="3438524" y="1150088"/>
                <a:ext cx="677446" cy="386403"/>
              </a:xfrm>
              <a:prstGeom prst="triangl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a:off x="2770036" y="1198269"/>
                <a:ext cx="677446" cy="386403"/>
              </a:xfrm>
              <a:prstGeom prst="triangl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2764887" y="1348682"/>
                <a:ext cx="1371600" cy="445287"/>
                <a:chOff x="5406518" y="633972"/>
                <a:chExt cx="3662823" cy="743377"/>
              </a:xfrm>
            </p:grpSpPr>
            <p:grpSp>
              <p:nvGrpSpPr>
                <p:cNvPr id="95" name="Group 94"/>
                <p:cNvGrpSpPr/>
                <p:nvPr/>
              </p:nvGrpSpPr>
              <p:grpSpPr>
                <a:xfrm>
                  <a:off x="5406518" y="638327"/>
                  <a:ext cx="915268" cy="739022"/>
                  <a:chOff x="5406518" y="638327"/>
                  <a:chExt cx="915268" cy="739022"/>
                </a:xfrm>
              </p:grpSpPr>
              <p:sp>
                <p:nvSpPr>
                  <p:cNvPr id="108" name="Cross 107"/>
                  <p:cNvSpPr/>
                  <p:nvPr/>
                </p:nvSpPr>
                <p:spPr>
                  <a:xfrm>
                    <a:off x="5406518" y="638327"/>
                    <a:ext cx="915268" cy="739022"/>
                  </a:xfrm>
                  <a:prstGeom prst="plus">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6333981" y="633972"/>
                  <a:ext cx="915268" cy="739022"/>
                  <a:chOff x="5406518" y="638327"/>
                  <a:chExt cx="915268" cy="739022"/>
                </a:xfrm>
              </p:grpSpPr>
              <p:sp>
                <p:nvSpPr>
                  <p:cNvPr id="106" name="Cross 105"/>
                  <p:cNvSpPr/>
                  <p:nvPr/>
                </p:nvSpPr>
                <p:spPr>
                  <a:xfrm>
                    <a:off x="5406518" y="638327"/>
                    <a:ext cx="915268" cy="739022"/>
                  </a:xfrm>
                  <a:prstGeom prst="plus">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7257090" y="633972"/>
                  <a:ext cx="915268" cy="739022"/>
                  <a:chOff x="5406518" y="638327"/>
                  <a:chExt cx="915268" cy="739022"/>
                </a:xfrm>
              </p:grpSpPr>
              <p:sp>
                <p:nvSpPr>
                  <p:cNvPr id="104" name="Cross 103"/>
                  <p:cNvSpPr/>
                  <p:nvPr/>
                </p:nvSpPr>
                <p:spPr>
                  <a:xfrm>
                    <a:off x="5406518" y="638327"/>
                    <a:ext cx="915268" cy="739022"/>
                  </a:xfrm>
                  <a:prstGeom prst="plus">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8154073" y="633973"/>
                  <a:ext cx="915268" cy="739022"/>
                  <a:chOff x="5406518" y="638327"/>
                  <a:chExt cx="915268" cy="739022"/>
                </a:xfrm>
              </p:grpSpPr>
              <p:sp>
                <p:nvSpPr>
                  <p:cNvPr id="102" name="Cross 101"/>
                  <p:cNvSpPr/>
                  <p:nvPr/>
                </p:nvSpPr>
                <p:spPr>
                  <a:xfrm>
                    <a:off x="5406518" y="638327"/>
                    <a:ext cx="915268" cy="739022"/>
                  </a:xfrm>
                  <a:prstGeom prst="plus">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Diamond 98"/>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6904519" y="2948829"/>
              <a:ext cx="1226750" cy="1176275"/>
              <a:chOff x="1778233" y="3352800"/>
              <a:chExt cx="1353112" cy="1297438"/>
            </a:xfrm>
          </p:grpSpPr>
          <p:grpSp>
            <p:nvGrpSpPr>
              <p:cNvPr id="75" name="Group 74"/>
              <p:cNvGrpSpPr/>
              <p:nvPr/>
            </p:nvGrpSpPr>
            <p:grpSpPr>
              <a:xfrm>
                <a:off x="1778233" y="3352800"/>
                <a:ext cx="1353112" cy="1297438"/>
                <a:chOff x="888045" y="2423834"/>
                <a:chExt cx="2976639" cy="2854165"/>
              </a:xfrm>
            </p:grpSpPr>
            <p:sp>
              <p:nvSpPr>
                <p:cNvPr id="81" name="Hexagon 80"/>
                <p:cNvSpPr/>
                <p:nvPr/>
              </p:nvSpPr>
              <p:spPr>
                <a:xfrm>
                  <a:off x="1963711" y="4254707"/>
                  <a:ext cx="742015" cy="102329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888045" y="2423834"/>
                  <a:ext cx="1416569" cy="1677650"/>
                  <a:chOff x="888045" y="2423834"/>
                  <a:chExt cx="1416569" cy="1677650"/>
                </a:xfrm>
              </p:grpSpPr>
              <p:sp>
                <p:nvSpPr>
                  <p:cNvPr id="88" name="Hexagon 87"/>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exagon 88"/>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Up-Down Arrow 89"/>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rot="4350674">
                  <a:off x="2317574" y="2344294"/>
                  <a:ext cx="1416569" cy="1677650"/>
                  <a:chOff x="888045" y="2423834"/>
                  <a:chExt cx="1416569" cy="1677650"/>
                </a:xfrm>
              </p:grpSpPr>
              <p:sp>
                <p:nvSpPr>
                  <p:cNvPr id="85" name="Hexagon 84"/>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Hexagon 85"/>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Up-Down Arrow 86"/>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Up-Down Arrow 83"/>
                <p:cNvSpPr/>
                <p:nvPr/>
              </p:nvSpPr>
              <p:spPr>
                <a:xfrm>
                  <a:off x="2096999" y="3821287"/>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Hexagon 75"/>
              <p:cNvSpPr/>
              <p:nvPr/>
            </p:nvSpPr>
            <p:spPr>
              <a:xfrm rot="19276833">
                <a:off x="2189057" y="3834940"/>
                <a:ext cx="175089" cy="210106"/>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p:nvSpPr>
            <p:spPr>
              <a:xfrm rot="19276833">
                <a:off x="1855181" y="3426884"/>
                <a:ext cx="175089" cy="210106"/>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p:nvSpPr>
            <p:spPr>
              <a:xfrm rot="2199862">
                <a:off x="2802724" y="3364477"/>
                <a:ext cx="183866" cy="218928"/>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p:nvSpPr>
            <p:spPr>
              <a:xfrm rot="2199862">
                <a:off x="2490981" y="3793905"/>
                <a:ext cx="183866" cy="218928"/>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p:nvSpPr>
            <p:spPr>
              <a:xfrm>
                <a:off x="2322754" y="4285393"/>
                <a:ext cx="239751" cy="310127"/>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Cloud 33"/>
            <p:cNvSpPr/>
            <p:nvPr/>
          </p:nvSpPr>
          <p:spPr>
            <a:xfrm rot="16200000">
              <a:off x="7078519" y="2530773"/>
              <a:ext cx="886585" cy="91862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flipH="1">
              <a:off x="7371619" y="2642538"/>
              <a:ext cx="248894" cy="1800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935889" y="4831635"/>
              <a:ext cx="1164651" cy="306065"/>
              <a:chOff x="2389741" y="1288080"/>
              <a:chExt cx="1164651" cy="306065"/>
            </a:xfrm>
          </p:grpSpPr>
          <p:grpSp>
            <p:nvGrpSpPr>
              <p:cNvPr id="63" name="Group 62"/>
              <p:cNvGrpSpPr/>
              <p:nvPr/>
            </p:nvGrpSpPr>
            <p:grpSpPr>
              <a:xfrm>
                <a:off x="2394173" y="1357887"/>
                <a:ext cx="1105929" cy="161687"/>
                <a:chOff x="875271" y="1210552"/>
                <a:chExt cx="2932355" cy="406966"/>
              </a:xfrm>
            </p:grpSpPr>
            <p:grpSp>
              <p:nvGrpSpPr>
                <p:cNvPr id="66" name="Group 65"/>
                <p:cNvGrpSpPr/>
                <p:nvPr/>
              </p:nvGrpSpPr>
              <p:grpSpPr>
                <a:xfrm>
                  <a:off x="1752600" y="1214876"/>
                  <a:ext cx="1147003" cy="398523"/>
                  <a:chOff x="1752600" y="1214876"/>
                  <a:chExt cx="1147003" cy="398523"/>
                </a:xfrm>
              </p:grpSpPr>
              <p:cxnSp>
                <p:nvCxnSpPr>
                  <p:cNvPr id="73" name="Elbow Connector 72"/>
                  <p:cNvCxnSpPr/>
                  <p:nvPr/>
                </p:nvCxnSpPr>
                <p:spPr>
                  <a:xfrm>
                    <a:off x="1752600" y="1219200"/>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flipH="1">
                    <a:off x="2219662" y="1214876"/>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2660623" y="1210552"/>
                  <a:ext cx="1147003" cy="398523"/>
                  <a:chOff x="1752600" y="1214876"/>
                  <a:chExt cx="1147003" cy="398523"/>
                </a:xfrm>
              </p:grpSpPr>
              <p:cxnSp>
                <p:nvCxnSpPr>
                  <p:cNvPr id="71" name="Elbow Connector 70"/>
                  <p:cNvCxnSpPr/>
                  <p:nvPr/>
                </p:nvCxnSpPr>
                <p:spPr>
                  <a:xfrm>
                    <a:off x="1752600" y="1219200"/>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H="1">
                    <a:off x="2219662" y="1214876"/>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875271" y="1218995"/>
                  <a:ext cx="1147003" cy="398523"/>
                  <a:chOff x="1752600" y="1214876"/>
                  <a:chExt cx="1147003" cy="398523"/>
                </a:xfrm>
              </p:grpSpPr>
              <p:cxnSp>
                <p:nvCxnSpPr>
                  <p:cNvPr id="69" name="Elbow Connector 68"/>
                  <p:cNvCxnSpPr/>
                  <p:nvPr/>
                </p:nvCxnSpPr>
                <p:spPr>
                  <a:xfrm>
                    <a:off x="1752600" y="1219200"/>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flipH="1">
                    <a:off x="2219662" y="1214876"/>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Connector 63"/>
              <p:cNvCxnSpPr/>
              <p:nvPr/>
            </p:nvCxnSpPr>
            <p:spPr>
              <a:xfrm>
                <a:off x="2389741" y="1288080"/>
                <a:ext cx="1071289" cy="397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393624" y="1580646"/>
                <a:ext cx="1160768" cy="1349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459043">
              <a:off x="6523656" y="3805665"/>
              <a:ext cx="598635" cy="157319"/>
              <a:chOff x="2389741" y="1288080"/>
              <a:chExt cx="1164651" cy="306065"/>
            </a:xfrm>
          </p:grpSpPr>
          <p:grpSp>
            <p:nvGrpSpPr>
              <p:cNvPr id="51" name="Group 50"/>
              <p:cNvGrpSpPr/>
              <p:nvPr/>
            </p:nvGrpSpPr>
            <p:grpSpPr>
              <a:xfrm>
                <a:off x="2394173" y="1357887"/>
                <a:ext cx="1105929" cy="161687"/>
                <a:chOff x="875271" y="1210552"/>
                <a:chExt cx="2932355" cy="406966"/>
              </a:xfrm>
            </p:grpSpPr>
            <p:grpSp>
              <p:nvGrpSpPr>
                <p:cNvPr id="54" name="Group 53"/>
                <p:cNvGrpSpPr/>
                <p:nvPr/>
              </p:nvGrpSpPr>
              <p:grpSpPr>
                <a:xfrm>
                  <a:off x="1752600" y="1214876"/>
                  <a:ext cx="1147003" cy="398523"/>
                  <a:chOff x="1752600" y="1214876"/>
                  <a:chExt cx="1147003" cy="398523"/>
                </a:xfrm>
              </p:grpSpPr>
              <p:cxnSp>
                <p:nvCxnSpPr>
                  <p:cNvPr id="61" name="Elbow Connector 60"/>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2660623" y="1210552"/>
                  <a:ext cx="1147003" cy="398523"/>
                  <a:chOff x="1752600" y="1214876"/>
                  <a:chExt cx="1147003" cy="398523"/>
                </a:xfrm>
              </p:grpSpPr>
              <p:cxnSp>
                <p:nvCxnSpPr>
                  <p:cNvPr id="59" name="Elbow Connector 58"/>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875271" y="1218995"/>
                  <a:ext cx="1147003" cy="398523"/>
                  <a:chOff x="1752600" y="1214876"/>
                  <a:chExt cx="1147003" cy="398523"/>
                </a:xfrm>
              </p:grpSpPr>
              <p:cxnSp>
                <p:nvCxnSpPr>
                  <p:cNvPr id="57" name="Elbow Connector 56"/>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2" name="Straight Connector 51"/>
              <p:cNvCxnSpPr/>
              <p:nvPr/>
            </p:nvCxnSpPr>
            <p:spPr>
              <a:xfrm>
                <a:off x="2389741" y="1288080"/>
                <a:ext cx="1071289" cy="397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93624" y="1580646"/>
                <a:ext cx="1160768" cy="1349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20161206">
              <a:off x="7910705" y="3865445"/>
              <a:ext cx="598635" cy="157319"/>
              <a:chOff x="2389741" y="1288080"/>
              <a:chExt cx="1164651" cy="306065"/>
            </a:xfrm>
          </p:grpSpPr>
          <p:grpSp>
            <p:nvGrpSpPr>
              <p:cNvPr id="39" name="Group 38"/>
              <p:cNvGrpSpPr/>
              <p:nvPr/>
            </p:nvGrpSpPr>
            <p:grpSpPr>
              <a:xfrm>
                <a:off x="2394173" y="1357887"/>
                <a:ext cx="1105929" cy="161687"/>
                <a:chOff x="875271" y="1210552"/>
                <a:chExt cx="2932355" cy="406966"/>
              </a:xfrm>
            </p:grpSpPr>
            <p:grpSp>
              <p:nvGrpSpPr>
                <p:cNvPr id="42" name="Group 41"/>
                <p:cNvGrpSpPr/>
                <p:nvPr/>
              </p:nvGrpSpPr>
              <p:grpSpPr>
                <a:xfrm>
                  <a:off x="1752600" y="1214876"/>
                  <a:ext cx="1147003" cy="398523"/>
                  <a:chOff x="1752600" y="1214876"/>
                  <a:chExt cx="1147003" cy="398523"/>
                </a:xfrm>
              </p:grpSpPr>
              <p:cxnSp>
                <p:nvCxnSpPr>
                  <p:cNvPr id="49" name="Elbow Connector 48"/>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60623" y="1210552"/>
                  <a:ext cx="1147003" cy="398523"/>
                  <a:chOff x="1752600" y="1214876"/>
                  <a:chExt cx="1147003" cy="398523"/>
                </a:xfrm>
              </p:grpSpPr>
              <p:cxnSp>
                <p:nvCxnSpPr>
                  <p:cNvPr id="47" name="Elbow Connector 46"/>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875271" y="1218995"/>
                  <a:ext cx="1147003" cy="398523"/>
                  <a:chOff x="1752600" y="1214876"/>
                  <a:chExt cx="1147003" cy="398523"/>
                </a:xfrm>
              </p:grpSpPr>
              <p:cxnSp>
                <p:nvCxnSpPr>
                  <p:cNvPr id="45" name="Elbow Connector 44"/>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40" name="Straight Connector 39"/>
              <p:cNvCxnSpPr/>
              <p:nvPr/>
            </p:nvCxnSpPr>
            <p:spPr>
              <a:xfrm>
                <a:off x="2389741" y="1288080"/>
                <a:ext cx="1071289" cy="397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93624" y="1580646"/>
                <a:ext cx="1160768" cy="1349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10" name="Rectangle 109"/>
          <p:cNvSpPr/>
          <p:nvPr/>
        </p:nvSpPr>
        <p:spPr>
          <a:xfrm>
            <a:off x="356847" y="1904536"/>
            <a:ext cx="8857289" cy="4801314"/>
          </a:xfrm>
          <a:prstGeom prst="rect">
            <a:avLst/>
          </a:prstGeom>
        </p:spPr>
        <p:txBody>
          <a:bodyPr wrap="square">
            <a:spAutoFit/>
          </a:bodyPr>
          <a:lstStyle/>
          <a:p>
            <a:r>
              <a:rPr lang="en-US" dirty="0">
                <a:solidFill>
                  <a:schemeClr val="bg1"/>
                </a:solidFill>
                <a:latin typeface="Calibri" panose="020F0502020204030204" pitchFamily="34" charset="0"/>
              </a:rPr>
              <a:t>He was the son of Ahasuerus and not only was referred to as a Mede but was said to have been of the "seed of the Medes“ (Daniel 9:1)</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Darius was the king of Babylon after the death of Belshazzar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ruled much of West Asia and most of the Black Sea region, and portions of North Africa</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organized a new uniform monetary system, along with making Aramaic the official language of the empire.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Biblical books of Haggai, Zechariah, and Ezra–Nehemiah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made Daniel the leading president among three presidents overseeing the realm.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has been suggested that the name of Darius in the book of Daniel was a throne name used in Babylon (5)</a:t>
            </a:r>
          </a:p>
          <a:p>
            <a:r>
              <a:rPr lang="en-US" dirty="0">
                <a:solidFill>
                  <a:schemeClr val="bg1"/>
                </a:solidFill>
                <a:latin typeface="Calibri" panose="020F0502020204030204" pitchFamily="34" charset="0"/>
              </a:rPr>
              <a:t> </a:t>
            </a:r>
          </a:p>
        </p:txBody>
      </p:sp>
    </p:spTree>
    <p:extLst>
      <p:ext uri="{BB962C8B-B14F-4D97-AF65-F5344CB8AC3E}">
        <p14:creationId xmlns:p14="http://schemas.microsoft.com/office/powerpoint/2010/main" val="59040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down)">
                                      <p:cBhvr>
                                        <p:cTn id="9" dur="580">
                                          <p:stCondLst>
                                            <p:cond delay="0"/>
                                          </p:stCondLst>
                                        </p:cTn>
                                        <p:tgtEl>
                                          <p:spTgt spid="15"/>
                                        </p:tgtEl>
                                      </p:cBhvr>
                                    </p:animEffect>
                                    <p:anim calcmode="lin" valueType="num">
                                      <p:cBhvr>
                                        <p:cTn id="1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5" dur="26">
                                          <p:stCondLst>
                                            <p:cond delay="650"/>
                                          </p:stCondLst>
                                        </p:cTn>
                                        <p:tgtEl>
                                          <p:spTgt spid="15"/>
                                        </p:tgtEl>
                                      </p:cBhvr>
                                      <p:to x="100000" y="60000"/>
                                    </p:animScale>
                                    <p:animScale>
                                      <p:cBhvr>
                                        <p:cTn id="16" dur="166" decel="50000">
                                          <p:stCondLst>
                                            <p:cond delay="676"/>
                                          </p:stCondLst>
                                        </p:cTn>
                                        <p:tgtEl>
                                          <p:spTgt spid="15"/>
                                        </p:tgtEl>
                                      </p:cBhvr>
                                      <p:to x="100000" y="100000"/>
                                    </p:animScale>
                                    <p:animScale>
                                      <p:cBhvr>
                                        <p:cTn id="17" dur="26">
                                          <p:stCondLst>
                                            <p:cond delay="1312"/>
                                          </p:stCondLst>
                                        </p:cTn>
                                        <p:tgtEl>
                                          <p:spTgt spid="15"/>
                                        </p:tgtEl>
                                      </p:cBhvr>
                                      <p:to x="100000" y="80000"/>
                                    </p:animScale>
                                    <p:animScale>
                                      <p:cBhvr>
                                        <p:cTn id="18" dur="166" decel="50000">
                                          <p:stCondLst>
                                            <p:cond delay="1338"/>
                                          </p:stCondLst>
                                        </p:cTn>
                                        <p:tgtEl>
                                          <p:spTgt spid="15"/>
                                        </p:tgtEl>
                                      </p:cBhvr>
                                      <p:to x="100000" y="100000"/>
                                    </p:animScale>
                                    <p:animScale>
                                      <p:cBhvr>
                                        <p:cTn id="19" dur="26">
                                          <p:stCondLst>
                                            <p:cond delay="1642"/>
                                          </p:stCondLst>
                                        </p:cTn>
                                        <p:tgtEl>
                                          <p:spTgt spid="15"/>
                                        </p:tgtEl>
                                      </p:cBhvr>
                                      <p:to x="100000" y="90000"/>
                                    </p:animScale>
                                    <p:animScale>
                                      <p:cBhvr>
                                        <p:cTn id="20" dur="166" decel="50000">
                                          <p:stCondLst>
                                            <p:cond delay="1668"/>
                                          </p:stCondLst>
                                        </p:cTn>
                                        <p:tgtEl>
                                          <p:spTgt spid="15"/>
                                        </p:tgtEl>
                                      </p:cBhvr>
                                      <p:to x="100000" y="100000"/>
                                    </p:animScale>
                                    <p:animScale>
                                      <p:cBhvr>
                                        <p:cTn id="21" dur="26">
                                          <p:stCondLst>
                                            <p:cond delay="1808"/>
                                          </p:stCondLst>
                                        </p:cTn>
                                        <p:tgtEl>
                                          <p:spTgt spid="15"/>
                                        </p:tgtEl>
                                      </p:cBhvr>
                                      <p:to x="100000" y="95000"/>
                                    </p:animScale>
                                    <p:animScale>
                                      <p:cBhvr>
                                        <p:cTn id="22" dur="166" decel="50000">
                                          <p:stCondLst>
                                            <p:cond delay="1834"/>
                                          </p:stCondLst>
                                        </p:cTn>
                                        <p:tgtEl>
                                          <p:spTgt spid="1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615" y="-6823"/>
            <a:ext cx="12006404" cy="923330"/>
          </a:xfrm>
          <a:prstGeom prst="rect">
            <a:avLst/>
          </a:prstGeom>
          <a:noFill/>
        </p:spPr>
        <p:txBody>
          <a:bodyPr wrap="square" rtlCol="0">
            <a:spAutoFit/>
          </a:bodyPr>
          <a:lstStyle/>
          <a:p>
            <a:pPr algn="ctr"/>
            <a:r>
              <a:rPr lang="en-US" sz="5400" dirty="0">
                <a:solidFill>
                  <a:schemeClr val="bg1"/>
                </a:solidFill>
              </a:rPr>
              <a:t>Decree </a:t>
            </a:r>
          </a:p>
        </p:txBody>
      </p:sp>
      <p:sp>
        <p:nvSpPr>
          <p:cNvPr id="20" name="Rectangle 19"/>
          <p:cNvSpPr/>
          <p:nvPr/>
        </p:nvSpPr>
        <p:spPr>
          <a:xfrm>
            <a:off x="10383602" y="6421051"/>
            <a:ext cx="1783140" cy="369332"/>
          </a:xfrm>
          <a:prstGeom prst="rect">
            <a:avLst/>
          </a:prstGeom>
        </p:spPr>
        <p:txBody>
          <a:bodyPr wrap="square">
            <a:spAutoFit/>
          </a:bodyPr>
          <a:lstStyle/>
          <a:p>
            <a:pPr algn="r"/>
            <a:r>
              <a:rPr lang="en-US" dirty="0">
                <a:solidFill>
                  <a:schemeClr val="bg1"/>
                </a:solidFill>
              </a:rPr>
              <a:t> (3)</a:t>
            </a:r>
          </a:p>
        </p:txBody>
      </p:sp>
      <p:sp>
        <p:nvSpPr>
          <p:cNvPr id="110" name="Rectangle 109"/>
          <p:cNvSpPr/>
          <p:nvPr/>
        </p:nvSpPr>
        <p:spPr>
          <a:xfrm>
            <a:off x="330284" y="1417235"/>
            <a:ext cx="4393573" cy="4832092"/>
          </a:xfrm>
          <a:prstGeom prst="rect">
            <a:avLst/>
          </a:prstGeom>
        </p:spPr>
        <p:txBody>
          <a:bodyPr wrap="square">
            <a:spAutoFit/>
          </a:bodyPr>
          <a:lstStyle/>
          <a:p>
            <a:r>
              <a:rPr lang="en-US" sz="2800" dirty="0">
                <a:solidFill>
                  <a:schemeClr val="bg1"/>
                </a:solidFill>
                <a:latin typeface="Calibri" panose="020F0502020204030204" pitchFamily="34" charset="0"/>
              </a:rPr>
              <a:t>Daniel’s associates in the government sought to conspire against Daniel.</a:t>
            </a:r>
          </a:p>
          <a:p>
            <a:r>
              <a:rPr lang="en-US" sz="2800" dirty="0">
                <a:solidFill>
                  <a:schemeClr val="bg1"/>
                </a:solidFill>
                <a:latin typeface="Calibri" panose="020F0502020204030204" pitchFamily="34" charset="0"/>
              </a:rPr>
              <a:t>This included a death decree against those who prayed to God.</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Daniel resolved to pray only in his private quarters.</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 </a:t>
            </a:r>
          </a:p>
        </p:txBody>
      </p:sp>
      <p:grpSp>
        <p:nvGrpSpPr>
          <p:cNvPr id="111" name="Group 110"/>
          <p:cNvGrpSpPr/>
          <p:nvPr/>
        </p:nvGrpSpPr>
        <p:grpSpPr>
          <a:xfrm>
            <a:off x="9110747" y="2181826"/>
            <a:ext cx="1726172" cy="3657600"/>
            <a:chOff x="3988828" y="1219200"/>
            <a:chExt cx="1726172" cy="3657600"/>
          </a:xfrm>
        </p:grpSpPr>
        <p:sp>
          <p:nvSpPr>
            <p:cNvPr id="112" name="Oval 111"/>
            <p:cNvSpPr/>
            <p:nvPr/>
          </p:nvSpPr>
          <p:spPr>
            <a:xfrm>
              <a:off x="5410200" y="411480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486400" y="419100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4114800" y="2819400"/>
              <a:ext cx="1447800" cy="1676400"/>
            </a:xfrm>
            <a:prstGeom prst="trapezoid">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1093763">
              <a:off x="4648200" y="4343400"/>
              <a:ext cx="990600" cy="533400"/>
            </a:xfrm>
            <a:prstGeom prst="ellipse">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038600" y="4343400"/>
              <a:ext cx="990600" cy="533400"/>
            </a:xfrm>
            <a:prstGeom prst="ellipse">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495800" y="4114800"/>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724400" y="4114800"/>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rot="10800000">
              <a:off x="4648200" y="2743200"/>
              <a:ext cx="381000"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66"/>
            <p:cNvGrpSpPr/>
            <p:nvPr/>
          </p:nvGrpSpPr>
          <p:grpSpPr>
            <a:xfrm>
              <a:off x="4191000" y="2819400"/>
              <a:ext cx="653838" cy="1608240"/>
              <a:chOff x="1909151" y="3756773"/>
              <a:chExt cx="653838" cy="1608240"/>
            </a:xfrm>
          </p:grpSpPr>
          <p:sp>
            <p:nvSpPr>
              <p:cNvPr id="147" name="Trapezoid 146"/>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20718797">
                <a:off x="1909151" y="3756773"/>
                <a:ext cx="609002" cy="1278856"/>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67"/>
            <p:cNvGrpSpPr/>
            <p:nvPr/>
          </p:nvGrpSpPr>
          <p:grpSpPr>
            <a:xfrm rot="1762116">
              <a:off x="4771946" y="2800185"/>
              <a:ext cx="653838" cy="1608240"/>
              <a:chOff x="1909151" y="3756773"/>
              <a:chExt cx="653838" cy="1608240"/>
            </a:xfrm>
          </p:grpSpPr>
          <p:sp>
            <p:nvSpPr>
              <p:cNvPr id="145" name="Trapezoid 144"/>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rot="20718797">
                <a:off x="1909151" y="3756773"/>
                <a:ext cx="609002" cy="1278856"/>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Cloud 121"/>
            <p:cNvSpPr/>
            <p:nvPr/>
          </p:nvSpPr>
          <p:spPr>
            <a:xfrm rot="15924034">
              <a:off x="4314545" y="1730345"/>
              <a:ext cx="1722947" cy="76755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oud 122"/>
            <p:cNvSpPr/>
            <p:nvPr/>
          </p:nvSpPr>
          <p:spPr>
            <a:xfrm rot="17260406">
              <a:off x="3775917" y="1639807"/>
              <a:ext cx="1604208" cy="117838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267200" y="1371600"/>
              <a:ext cx="990600" cy="1676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a:off x="4114800" y="1219200"/>
              <a:ext cx="1295400"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0003796">
              <a:off x="4204467" y="1453296"/>
              <a:ext cx="762000" cy="24029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2856679">
              <a:off x="4896265" y="1493671"/>
              <a:ext cx="572720" cy="215302"/>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4114800" y="1447800"/>
              <a:ext cx="1295400" cy="228600"/>
            </a:xfrm>
            <a:prstGeom prst="roundRect">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81"/>
            <p:cNvGrpSpPr/>
            <p:nvPr/>
          </p:nvGrpSpPr>
          <p:grpSpPr>
            <a:xfrm>
              <a:off x="4105835" y="1488142"/>
              <a:ext cx="1308847" cy="156882"/>
              <a:chOff x="5576342" y="299803"/>
              <a:chExt cx="3728801" cy="1069299"/>
            </a:xfrm>
          </p:grpSpPr>
          <p:grpSp>
            <p:nvGrpSpPr>
              <p:cNvPr id="130" name="Group 14"/>
              <p:cNvGrpSpPr/>
              <p:nvPr/>
            </p:nvGrpSpPr>
            <p:grpSpPr>
              <a:xfrm>
                <a:off x="5576342" y="299803"/>
                <a:ext cx="1304143" cy="1064302"/>
                <a:chOff x="5861535" y="315726"/>
                <a:chExt cx="1078476" cy="998095"/>
              </a:xfrm>
            </p:grpSpPr>
            <p:sp>
              <p:nvSpPr>
                <p:cNvPr id="141" name="Hexagon 10"/>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hevron 11"/>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Chevron 12"/>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Oval 13"/>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5"/>
              <p:cNvGrpSpPr/>
              <p:nvPr/>
            </p:nvGrpSpPr>
            <p:grpSpPr>
              <a:xfrm>
                <a:off x="6781800" y="304800"/>
                <a:ext cx="1304143" cy="1064302"/>
                <a:chOff x="5861535" y="315726"/>
                <a:chExt cx="1078476" cy="998095"/>
              </a:xfrm>
            </p:grpSpPr>
            <p:sp>
              <p:nvSpPr>
                <p:cNvPr id="137" name="Hexagon 136"/>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hevron 137"/>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Chevron 138"/>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Oval 139"/>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20"/>
              <p:cNvGrpSpPr/>
              <p:nvPr/>
            </p:nvGrpSpPr>
            <p:grpSpPr>
              <a:xfrm>
                <a:off x="8001000" y="304800"/>
                <a:ext cx="1304143" cy="1064302"/>
                <a:chOff x="5861535" y="315726"/>
                <a:chExt cx="1078476" cy="998095"/>
              </a:xfrm>
            </p:grpSpPr>
            <p:sp>
              <p:nvSpPr>
                <p:cNvPr id="133" name="Hexagon 132"/>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hevron 133"/>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Chevron 134"/>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Oval 135"/>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 name="Rectangle 4"/>
          <p:cNvSpPr/>
          <p:nvPr/>
        </p:nvSpPr>
        <p:spPr>
          <a:xfrm>
            <a:off x="6333893" y="1536636"/>
            <a:ext cx="2419814" cy="1980150"/>
          </a:xfrm>
          <a:prstGeom prst="rect">
            <a:avLst/>
          </a:prstGeom>
          <a:solidFill>
            <a:schemeClr val="tx2">
              <a:lumMod val="20000"/>
              <a:lumOff val="80000"/>
            </a:schemeClr>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316964" y="2438787"/>
            <a:ext cx="2392298" cy="1075437"/>
          </a:xfrm>
          <a:custGeom>
            <a:avLst/>
            <a:gdLst>
              <a:gd name="connsiteX0" fmla="*/ 28578 w 2338036"/>
              <a:gd name="connsiteY0" fmla="*/ 791737 h 1075437"/>
              <a:gd name="connsiteX1" fmla="*/ 28578 w 2338036"/>
              <a:gd name="connsiteY1" fmla="*/ 791737 h 1075437"/>
              <a:gd name="connsiteX2" fmla="*/ 140090 w 2338036"/>
              <a:gd name="connsiteY2" fmla="*/ 769435 h 1075437"/>
              <a:gd name="connsiteX3" fmla="*/ 206998 w 2338036"/>
              <a:gd name="connsiteY3" fmla="*/ 713678 h 1075437"/>
              <a:gd name="connsiteX4" fmla="*/ 262754 w 2338036"/>
              <a:gd name="connsiteY4" fmla="*/ 691376 h 1075437"/>
              <a:gd name="connsiteX5" fmla="*/ 340812 w 2338036"/>
              <a:gd name="connsiteY5" fmla="*/ 602166 h 1075437"/>
              <a:gd name="connsiteX6" fmla="*/ 385417 w 2338036"/>
              <a:gd name="connsiteY6" fmla="*/ 579864 h 1075437"/>
              <a:gd name="connsiteX7" fmla="*/ 430022 w 2338036"/>
              <a:gd name="connsiteY7" fmla="*/ 535259 h 1075437"/>
              <a:gd name="connsiteX8" fmla="*/ 474627 w 2338036"/>
              <a:gd name="connsiteY8" fmla="*/ 501805 h 1075437"/>
              <a:gd name="connsiteX9" fmla="*/ 508080 w 2338036"/>
              <a:gd name="connsiteY9" fmla="*/ 479503 h 1075437"/>
              <a:gd name="connsiteX10" fmla="*/ 530383 w 2338036"/>
              <a:gd name="connsiteY10" fmla="*/ 457200 h 1075437"/>
              <a:gd name="connsiteX11" fmla="*/ 619593 w 2338036"/>
              <a:gd name="connsiteY11" fmla="*/ 401444 h 1075437"/>
              <a:gd name="connsiteX12" fmla="*/ 686500 w 2338036"/>
              <a:gd name="connsiteY12" fmla="*/ 345688 h 1075437"/>
              <a:gd name="connsiteX13" fmla="*/ 786861 w 2338036"/>
              <a:gd name="connsiteY13" fmla="*/ 256478 h 1075437"/>
              <a:gd name="connsiteX14" fmla="*/ 864919 w 2338036"/>
              <a:gd name="connsiteY14" fmla="*/ 178420 h 1075437"/>
              <a:gd name="connsiteX15" fmla="*/ 920676 w 2338036"/>
              <a:gd name="connsiteY15" fmla="*/ 122664 h 1075437"/>
              <a:gd name="connsiteX16" fmla="*/ 942978 w 2338036"/>
              <a:gd name="connsiteY16" fmla="*/ 100361 h 1075437"/>
              <a:gd name="connsiteX17" fmla="*/ 976432 w 2338036"/>
              <a:gd name="connsiteY17" fmla="*/ 89210 h 1075437"/>
              <a:gd name="connsiteX18" fmla="*/ 1043339 w 2338036"/>
              <a:gd name="connsiteY18" fmla="*/ 44605 h 1075437"/>
              <a:gd name="connsiteX19" fmla="*/ 1076793 w 2338036"/>
              <a:gd name="connsiteY19" fmla="*/ 22303 h 1075437"/>
              <a:gd name="connsiteX20" fmla="*/ 1154851 w 2338036"/>
              <a:gd name="connsiteY20" fmla="*/ 0 h 1075437"/>
              <a:gd name="connsiteX21" fmla="*/ 1690110 w 2338036"/>
              <a:gd name="connsiteY21" fmla="*/ 11152 h 1075437"/>
              <a:gd name="connsiteX22" fmla="*/ 1723563 w 2338036"/>
              <a:gd name="connsiteY22" fmla="*/ 44605 h 1075437"/>
              <a:gd name="connsiteX23" fmla="*/ 1757017 w 2338036"/>
              <a:gd name="connsiteY23" fmla="*/ 55756 h 1075437"/>
              <a:gd name="connsiteX24" fmla="*/ 1823924 w 2338036"/>
              <a:gd name="connsiteY24" fmla="*/ 111513 h 1075437"/>
              <a:gd name="connsiteX25" fmla="*/ 1857378 w 2338036"/>
              <a:gd name="connsiteY25" fmla="*/ 144966 h 1075437"/>
              <a:gd name="connsiteX26" fmla="*/ 1924285 w 2338036"/>
              <a:gd name="connsiteY26" fmla="*/ 189571 h 1075437"/>
              <a:gd name="connsiteX27" fmla="*/ 1991193 w 2338036"/>
              <a:gd name="connsiteY27" fmla="*/ 234176 h 1075437"/>
              <a:gd name="connsiteX28" fmla="*/ 2013495 w 2338036"/>
              <a:gd name="connsiteY28" fmla="*/ 267630 h 1075437"/>
              <a:gd name="connsiteX29" fmla="*/ 2102705 w 2338036"/>
              <a:gd name="connsiteY29" fmla="*/ 334537 h 1075437"/>
              <a:gd name="connsiteX30" fmla="*/ 2136158 w 2338036"/>
              <a:gd name="connsiteY30" fmla="*/ 367991 h 1075437"/>
              <a:gd name="connsiteX31" fmla="*/ 2214217 w 2338036"/>
              <a:gd name="connsiteY31" fmla="*/ 401444 h 1075437"/>
              <a:gd name="connsiteX32" fmla="*/ 2258822 w 2338036"/>
              <a:gd name="connsiteY32" fmla="*/ 446049 h 1075437"/>
              <a:gd name="connsiteX33" fmla="*/ 2281124 w 2338036"/>
              <a:gd name="connsiteY33" fmla="*/ 468352 h 1075437"/>
              <a:gd name="connsiteX34" fmla="*/ 2314578 w 2338036"/>
              <a:gd name="connsiteY34" fmla="*/ 490654 h 1075437"/>
              <a:gd name="connsiteX35" fmla="*/ 2336880 w 2338036"/>
              <a:gd name="connsiteY35" fmla="*/ 713678 h 1075437"/>
              <a:gd name="connsiteX36" fmla="*/ 2325729 w 2338036"/>
              <a:gd name="connsiteY36" fmla="*/ 1003610 h 1075437"/>
              <a:gd name="connsiteX37" fmla="*/ 2281124 w 2338036"/>
              <a:gd name="connsiteY37" fmla="*/ 1014761 h 1075437"/>
              <a:gd name="connsiteX38" fmla="*/ 2214217 w 2338036"/>
              <a:gd name="connsiteY38" fmla="*/ 1025913 h 1075437"/>
              <a:gd name="connsiteX39" fmla="*/ 1823924 w 2338036"/>
              <a:gd name="connsiteY39" fmla="*/ 1048215 h 1075437"/>
              <a:gd name="connsiteX40" fmla="*/ 1366724 w 2338036"/>
              <a:gd name="connsiteY40" fmla="*/ 1059366 h 1075437"/>
              <a:gd name="connsiteX41" fmla="*/ 1333271 w 2338036"/>
              <a:gd name="connsiteY41" fmla="*/ 1048215 h 1075437"/>
              <a:gd name="connsiteX42" fmla="*/ 1154851 w 2338036"/>
              <a:gd name="connsiteY42" fmla="*/ 1025913 h 1075437"/>
              <a:gd name="connsiteX43" fmla="*/ 251602 w 2338036"/>
              <a:gd name="connsiteY43" fmla="*/ 1003610 h 1075437"/>
              <a:gd name="connsiteX44" fmla="*/ 162393 w 2338036"/>
              <a:gd name="connsiteY44" fmla="*/ 981308 h 1075437"/>
              <a:gd name="connsiteX45" fmla="*/ 95485 w 2338036"/>
              <a:gd name="connsiteY45" fmla="*/ 970156 h 1075437"/>
              <a:gd name="connsiteX46" fmla="*/ 6276 w 2338036"/>
              <a:gd name="connsiteY46" fmla="*/ 947854 h 1075437"/>
              <a:gd name="connsiteX47" fmla="*/ 28578 w 2338036"/>
              <a:gd name="connsiteY47" fmla="*/ 791737 h 107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338036" h="1075437">
                <a:moveTo>
                  <a:pt x="28578" y="791737"/>
                </a:moveTo>
                <a:lnTo>
                  <a:pt x="28578" y="791737"/>
                </a:lnTo>
                <a:cubicBezTo>
                  <a:pt x="65749" y="784303"/>
                  <a:pt x="103860" y="780583"/>
                  <a:pt x="140090" y="769435"/>
                </a:cubicBezTo>
                <a:cubicBezTo>
                  <a:pt x="177091" y="758050"/>
                  <a:pt x="175334" y="733468"/>
                  <a:pt x="206998" y="713678"/>
                </a:cubicBezTo>
                <a:cubicBezTo>
                  <a:pt x="223972" y="703069"/>
                  <a:pt x="244169" y="698810"/>
                  <a:pt x="262754" y="691376"/>
                </a:cubicBezTo>
                <a:cubicBezTo>
                  <a:pt x="278199" y="670782"/>
                  <a:pt x="317712" y="613716"/>
                  <a:pt x="340812" y="602166"/>
                </a:cubicBezTo>
                <a:lnTo>
                  <a:pt x="385417" y="579864"/>
                </a:lnTo>
                <a:cubicBezTo>
                  <a:pt x="400285" y="564996"/>
                  <a:pt x="413200" y="547875"/>
                  <a:pt x="430022" y="535259"/>
                </a:cubicBezTo>
                <a:cubicBezTo>
                  <a:pt x="444890" y="524108"/>
                  <a:pt x="459503" y="512608"/>
                  <a:pt x="474627" y="501805"/>
                </a:cubicBezTo>
                <a:cubicBezTo>
                  <a:pt x="485533" y="494015"/>
                  <a:pt x="497615" y="487875"/>
                  <a:pt x="508080" y="479503"/>
                </a:cubicBezTo>
                <a:cubicBezTo>
                  <a:pt x="516290" y="472935"/>
                  <a:pt x="521770" y="463229"/>
                  <a:pt x="530383" y="457200"/>
                </a:cubicBezTo>
                <a:cubicBezTo>
                  <a:pt x="559111" y="437090"/>
                  <a:pt x="594797" y="426240"/>
                  <a:pt x="619593" y="401444"/>
                </a:cubicBezTo>
                <a:cubicBezTo>
                  <a:pt x="753860" y="267177"/>
                  <a:pt x="562300" y="454363"/>
                  <a:pt x="686500" y="345688"/>
                </a:cubicBezTo>
                <a:cubicBezTo>
                  <a:pt x="824296" y="225116"/>
                  <a:pt x="672511" y="342241"/>
                  <a:pt x="786861" y="256478"/>
                </a:cubicBezTo>
                <a:cubicBezTo>
                  <a:pt x="812093" y="180783"/>
                  <a:pt x="775452" y="267886"/>
                  <a:pt x="864919" y="178420"/>
                </a:cubicBezTo>
                <a:lnTo>
                  <a:pt x="920676" y="122664"/>
                </a:lnTo>
                <a:cubicBezTo>
                  <a:pt x="928110" y="115230"/>
                  <a:pt x="933004" y="103686"/>
                  <a:pt x="942978" y="100361"/>
                </a:cubicBezTo>
                <a:lnTo>
                  <a:pt x="976432" y="89210"/>
                </a:lnTo>
                <a:lnTo>
                  <a:pt x="1043339" y="44605"/>
                </a:lnTo>
                <a:cubicBezTo>
                  <a:pt x="1054490" y="37171"/>
                  <a:pt x="1064079" y="26541"/>
                  <a:pt x="1076793" y="22303"/>
                </a:cubicBezTo>
                <a:cubicBezTo>
                  <a:pt x="1124786" y="6305"/>
                  <a:pt x="1098843" y="14003"/>
                  <a:pt x="1154851" y="0"/>
                </a:cubicBezTo>
                <a:cubicBezTo>
                  <a:pt x="1333271" y="3717"/>
                  <a:pt x="1512198" y="-2802"/>
                  <a:pt x="1690110" y="11152"/>
                </a:cubicBezTo>
                <a:cubicBezTo>
                  <a:pt x="1705832" y="12385"/>
                  <a:pt x="1710442" y="35858"/>
                  <a:pt x="1723563" y="44605"/>
                </a:cubicBezTo>
                <a:cubicBezTo>
                  <a:pt x="1733343" y="51125"/>
                  <a:pt x="1745866" y="52039"/>
                  <a:pt x="1757017" y="55756"/>
                </a:cubicBezTo>
                <a:cubicBezTo>
                  <a:pt x="1854744" y="153483"/>
                  <a:pt x="1730782" y="33894"/>
                  <a:pt x="1823924" y="111513"/>
                </a:cubicBezTo>
                <a:cubicBezTo>
                  <a:pt x="1836039" y="121609"/>
                  <a:pt x="1844930" y="135284"/>
                  <a:pt x="1857378" y="144966"/>
                </a:cubicBezTo>
                <a:cubicBezTo>
                  <a:pt x="1878536" y="161422"/>
                  <a:pt x="1924285" y="189571"/>
                  <a:pt x="1924285" y="189571"/>
                </a:cubicBezTo>
                <a:cubicBezTo>
                  <a:pt x="1980279" y="273561"/>
                  <a:pt x="1904781" y="176567"/>
                  <a:pt x="1991193" y="234176"/>
                </a:cubicBezTo>
                <a:cubicBezTo>
                  <a:pt x="2002344" y="241610"/>
                  <a:pt x="2004773" y="257454"/>
                  <a:pt x="2013495" y="267630"/>
                </a:cubicBezTo>
                <a:cubicBezTo>
                  <a:pt x="2055764" y="316944"/>
                  <a:pt x="2050432" y="308401"/>
                  <a:pt x="2102705" y="334537"/>
                </a:cubicBezTo>
                <a:cubicBezTo>
                  <a:pt x="2113856" y="345688"/>
                  <a:pt x="2122466" y="360167"/>
                  <a:pt x="2136158" y="367991"/>
                </a:cubicBezTo>
                <a:cubicBezTo>
                  <a:pt x="2223349" y="417815"/>
                  <a:pt x="2142141" y="339665"/>
                  <a:pt x="2214217" y="401444"/>
                </a:cubicBezTo>
                <a:cubicBezTo>
                  <a:pt x="2230182" y="415128"/>
                  <a:pt x="2243954" y="431181"/>
                  <a:pt x="2258822" y="446049"/>
                </a:cubicBezTo>
                <a:cubicBezTo>
                  <a:pt x="2266256" y="453483"/>
                  <a:pt x="2272376" y="462520"/>
                  <a:pt x="2281124" y="468352"/>
                </a:cubicBezTo>
                <a:lnTo>
                  <a:pt x="2314578" y="490654"/>
                </a:lnTo>
                <a:cubicBezTo>
                  <a:pt x="2343547" y="577562"/>
                  <a:pt x="2336880" y="547899"/>
                  <a:pt x="2336880" y="713678"/>
                </a:cubicBezTo>
                <a:cubicBezTo>
                  <a:pt x="2336880" y="810393"/>
                  <a:pt x="2343340" y="908511"/>
                  <a:pt x="2325729" y="1003610"/>
                </a:cubicBezTo>
                <a:cubicBezTo>
                  <a:pt x="2322938" y="1018680"/>
                  <a:pt x="2296152" y="1011755"/>
                  <a:pt x="2281124" y="1014761"/>
                </a:cubicBezTo>
                <a:cubicBezTo>
                  <a:pt x="2258953" y="1019195"/>
                  <a:pt x="2236767" y="1024263"/>
                  <a:pt x="2214217" y="1025913"/>
                </a:cubicBezTo>
                <a:cubicBezTo>
                  <a:pt x="2084255" y="1035423"/>
                  <a:pt x="1954022" y="1040781"/>
                  <a:pt x="1823924" y="1048215"/>
                </a:cubicBezTo>
                <a:cubicBezTo>
                  <a:pt x="1599361" y="1093127"/>
                  <a:pt x="1750299" y="1071739"/>
                  <a:pt x="1366724" y="1059366"/>
                </a:cubicBezTo>
                <a:cubicBezTo>
                  <a:pt x="1355573" y="1055649"/>
                  <a:pt x="1344674" y="1051066"/>
                  <a:pt x="1333271" y="1048215"/>
                </a:cubicBezTo>
                <a:cubicBezTo>
                  <a:pt x="1267432" y="1031756"/>
                  <a:pt x="1231022" y="1032837"/>
                  <a:pt x="1154851" y="1025913"/>
                </a:cubicBezTo>
                <a:cubicBezTo>
                  <a:pt x="830190" y="944742"/>
                  <a:pt x="1169740" y="1026003"/>
                  <a:pt x="251602" y="1003610"/>
                </a:cubicBezTo>
                <a:cubicBezTo>
                  <a:pt x="197465" y="1002290"/>
                  <a:pt x="205675" y="990926"/>
                  <a:pt x="162393" y="981308"/>
                </a:cubicBezTo>
                <a:cubicBezTo>
                  <a:pt x="140321" y="976403"/>
                  <a:pt x="117593" y="974894"/>
                  <a:pt x="95485" y="970156"/>
                </a:cubicBezTo>
                <a:cubicBezTo>
                  <a:pt x="65514" y="963734"/>
                  <a:pt x="22340" y="973959"/>
                  <a:pt x="6276" y="947854"/>
                </a:cubicBezTo>
                <a:cubicBezTo>
                  <a:pt x="-15153" y="913032"/>
                  <a:pt x="24861" y="817756"/>
                  <a:pt x="28578" y="791737"/>
                </a:cubicBezTo>
                <a:close/>
              </a:path>
            </a:pathLst>
          </a:custGeom>
          <a:solidFill>
            <a:srgbClr val="EBA8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84082" y="2131054"/>
            <a:ext cx="2115843" cy="1339788"/>
            <a:chOff x="6384082" y="2131054"/>
            <a:chExt cx="2115843" cy="1339788"/>
          </a:xfrm>
        </p:grpSpPr>
        <p:sp>
          <p:nvSpPr>
            <p:cNvPr id="6" name="Rounded Rectangle 5"/>
            <p:cNvSpPr/>
            <p:nvPr/>
          </p:nvSpPr>
          <p:spPr>
            <a:xfrm>
              <a:off x="6660884" y="2372751"/>
              <a:ext cx="233617" cy="109260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a:off x="6384082" y="2131054"/>
              <a:ext cx="781897" cy="1002439"/>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7937216" y="2899317"/>
              <a:ext cx="206893" cy="57152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a:off x="7541413" y="2212198"/>
              <a:ext cx="958512" cy="122887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ame 10"/>
          <p:cNvSpPr/>
          <p:nvPr/>
        </p:nvSpPr>
        <p:spPr>
          <a:xfrm>
            <a:off x="6210356" y="1448489"/>
            <a:ext cx="2651192" cy="2168575"/>
          </a:xfrm>
          <a:prstGeom prst="frame">
            <a:avLst>
              <a:gd name="adj1" fmla="val 761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7" name="Group 156"/>
          <p:cNvGrpSpPr/>
          <p:nvPr/>
        </p:nvGrpSpPr>
        <p:grpSpPr>
          <a:xfrm>
            <a:off x="10667999" y="766404"/>
            <a:ext cx="1443019" cy="5073020"/>
            <a:chOff x="4637291" y="2855756"/>
            <a:chExt cx="1443019" cy="3616698"/>
          </a:xfrm>
        </p:grpSpPr>
        <p:grpSp>
          <p:nvGrpSpPr>
            <p:cNvPr id="17" name="Group 16"/>
            <p:cNvGrpSpPr/>
            <p:nvPr/>
          </p:nvGrpSpPr>
          <p:grpSpPr>
            <a:xfrm>
              <a:off x="4882817" y="3400588"/>
              <a:ext cx="976947" cy="3020463"/>
              <a:chOff x="4882817" y="3400588"/>
              <a:chExt cx="976947" cy="3020463"/>
            </a:xfrm>
          </p:grpSpPr>
          <p:sp>
            <p:nvSpPr>
              <p:cNvPr id="12" name="Rectangle 11"/>
              <p:cNvSpPr/>
              <p:nvPr/>
            </p:nvSpPr>
            <p:spPr>
              <a:xfrm>
                <a:off x="4882817" y="3429000"/>
                <a:ext cx="976947" cy="2992051"/>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5119933" y="3441068"/>
                <a:ext cx="9908" cy="29799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5293800" y="3404403"/>
                <a:ext cx="9908" cy="29799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5606507" y="3435033"/>
                <a:ext cx="9908" cy="29799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5451320" y="3400588"/>
                <a:ext cx="9908" cy="29799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5" name="Trapezoid 154"/>
            <p:cNvSpPr/>
            <p:nvPr/>
          </p:nvSpPr>
          <p:spPr>
            <a:xfrm rot="10800000">
              <a:off x="4637291" y="2855756"/>
              <a:ext cx="1443019" cy="60960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4809270" y="6188735"/>
              <a:ext cx="1118779" cy="283719"/>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5184851" y="4173869"/>
            <a:ext cx="2537114" cy="1268557"/>
            <a:chOff x="2437390" y="3299138"/>
            <a:chExt cx="6858000" cy="3429000"/>
          </a:xfrm>
        </p:grpSpPr>
        <p:sp>
          <p:nvSpPr>
            <p:cNvPr id="207" name="Cube 206"/>
            <p:cNvSpPr/>
            <p:nvPr/>
          </p:nvSpPr>
          <p:spPr>
            <a:xfrm>
              <a:off x="2589790" y="4061138"/>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be 207"/>
            <p:cNvSpPr/>
            <p:nvPr/>
          </p:nvSpPr>
          <p:spPr>
            <a:xfrm>
              <a:off x="7847590" y="3984938"/>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ube 208"/>
            <p:cNvSpPr/>
            <p:nvPr/>
          </p:nvSpPr>
          <p:spPr>
            <a:xfrm>
              <a:off x="3351790" y="3908738"/>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ube 209"/>
            <p:cNvSpPr/>
            <p:nvPr/>
          </p:nvSpPr>
          <p:spPr>
            <a:xfrm>
              <a:off x="8609590" y="3680138"/>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ube 210"/>
            <p:cNvSpPr/>
            <p:nvPr/>
          </p:nvSpPr>
          <p:spPr>
            <a:xfrm>
              <a:off x="2437390" y="3299138"/>
              <a:ext cx="6858000" cy="1066800"/>
            </a:xfrm>
            <a:prstGeom prst="cube">
              <a:avLst>
                <a:gd name="adj" fmla="val 59017"/>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7"/>
          <p:cNvGrpSpPr/>
          <p:nvPr/>
        </p:nvGrpSpPr>
        <p:grpSpPr>
          <a:xfrm>
            <a:off x="6220709" y="3903595"/>
            <a:ext cx="254164" cy="444577"/>
            <a:chOff x="2438400" y="402137"/>
            <a:chExt cx="2514600" cy="4398463"/>
          </a:xfrm>
        </p:grpSpPr>
        <p:sp>
          <p:nvSpPr>
            <p:cNvPr id="174" name="Snip Same Side Corner Rectangle 173"/>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rot="5400000">
            <a:off x="6887418" y="3889141"/>
            <a:ext cx="134176" cy="838901"/>
            <a:chOff x="533400" y="381000"/>
            <a:chExt cx="457200" cy="2497726"/>
          </a:xfrm>
        </p:grpSpPr>
        <p:sp>
          <p:nvSpPr>
            <p:cNvPr id="219" name="Oval 2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ounded Rectangle 2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7514153" y="4552853"/>
            <a:ext cx="516804" cy="747698"/>
            <a:chOff x="5888636" y="533400"/>
            <a:chExt cx="2286000" cy="3586129"/>
          </a:xfrm>
        </p:grpSpPr>
        <p:sp>
          <p:nvSpPr>
            <p:cNvPr id="224" name="Rounded Rectangle 223"/>
            <p:cNvSpPr/>
            <p:nvPr/>
          </p:nvSpPr>
          <p:spPr>
            <a:xfrm>
              <a:off x="6324600" y="914400"/>
              <a:ext cx="1447800" cy="2667000"/>
            </a:xfrm>
            <a:prstGeom prst="roundRect">
              <a:avLst>
                <a:gd name="adj" fmla="val 25985"/>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5888636" y="2568315"/>
              <a:ext cx="2286000" cy="1551214"/>
            </a:xfrm>
            <a:prstGeom prst="roundRect">
              <a:avLst>
                <a:gd name="adj" fmla="val 50000"/>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6400800" y="2057400"/>
              <a:ext cx="1371600" cy="1143000"/>
            </a:xfrm>
            <a:prstGeom prst="ellipse">
              <a:avLst/>
            </a:prstGeom>
            <a:solidFill>
              <a:srgbClr val="C98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096000" y="729521"/>
              <a:ext cx="1828800" cy="468443"/>
            </a:xfrm>
            <a:prstGeom prst="ellipse">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6264640" y="685800"/>
              <a:ext cx="1447800" cy="370851"/>
            </a:xfrm>
            <a:prstGeom prst="ellipse">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a:off x="6598170" y="533400"/>
              <a:ext cx="838200" cy="381000"/>
            </a:xfrm>
            <a:prstGeom prst="roundRect">
              <a:avLst>
                <a:gd name="adj" fmla="val 25985"/>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29"/>
          <p:cNvGrpSpPr/>
          <p:nvPr/>
        </p:nvGrpSpPr>
        <p:grpSpPr>
          <a:xfrm>
            <a:off x="5409103" y="3595215"/>
            <a:ext cx="348947" cy="741513"/>
            <a:chOff x="457200" y="914400"/>
            <a:chExt cx="1219200" cy="2590800"/>
          </a:xfrm>
        </p:grpSpPr>
        <p:grpSp>
          <p:nvGrpSpPr>
            <p:cNvPr id="231" name="Group 230"/>
            <p:cNvGrpSpPr/>
            <p:nvPr/>
          </p:nvGrpSpPr>
          <p:grpSpPr>
            <a:xfrm>
              <a:off x="457200" y="914400"/>
              <a:ext cx="1219200" cy="2590800"/>
              <a:chOff x="914400" y="3657600"/>
              <a:chExt cx="1219200" cy="2590800"/>
            </a:xfrm>
          </p:grpSpPr>
          <p:grpSp>
            <p:nvGrpSpPr>
              <p:cNvPr id="234" name="Group 21"/>
              <p:cNvGrpSpPr/>
              <p:nvPr/>
            </p:nvGrpSpPr>
            <p:grpSpPr>
              <a:xfrm>
                <a:off x="914400" y="3657600"/>
                <a:ext cx="1219200" cy="2590800"/>
                <a:chOff x="3200400" y="3581400"/>
                <a:chExt cx="1219200" cy="2590800"/>
              </a:xfrm>
              <a:solidFill>
                <a:srgbClr val="FFC000"/>
              </a:solidFill>
            </p:grpSpPr>
            <p:sp>
              <p:nvSpPr>
                <p:cNvPr id="236" name="Oval 235"/>
                <p:cNvSpPr/>
                <p:nvPr/>
              </p:nvSpPr>
              <p:spPr>
                <a:xfrm>
                  <a:off x="3276600" y="5562600"/>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3407764" y="5632554"/>
                  <a:ext cx="858187" cy="4309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3716311" y="4738141"/>
                  <a:ext cx="228600"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Delay 238"/>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 name="Oval 234"/>
              <p:cNvSpPr/>
              <p:nvPr/>
            </p:nvSpPr>
            <p:spPr>
              <a:xfrm>
                <a:off x="1447799" y="4648200"/>
                <a:ext cx="211111"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Quad Arrow 231"/>
            <p:cNvSpPr/>
            <p:nvPr/>
          </p:nvSpPr>
          <p:spPr>
            <a:xfrm>
              <a:off x="574496" y="1088968"/>
              <a:ext cx="941217" cy="863889"/>
            </a:xfrm>
            <a:prstGeom prst="quadArrow">
              <a:avLst>
                <a:gd name="adj1" fmla="val 38629"/>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5"/>
            <p:cNvSpPr/>
            <p:nvPr/>
          </p:nvSpPr>
          <p:spPr>
            <a:xfrm>
              <a:off x="900301" y="1382363"/>
              <a:ext cx="289605" cy="24682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9"/>
          <p:cNvGrpSpPr/>
          <p:nvPr/>
        </p:nvGrpSpPr>
        <p:grpSpPr>
          <a:xfrm>
            <a:off x="7252145" y="3365998"/>
            <a:ext cx="314900" cy="875734"/>
            <a:chOff x="1603947" y="889774"/>
            <a:chExt cx="1948721" cy="5615957"/>
          </a:xfrm>
        </p:grpSpPr>
        <p:sp>
          <p:nvSpPr>
            <p:cNvPr id="241" name="Oval 240"/>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Wave 242"/>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ed Rectangle 244"/>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p:cNvGrpSpPr/>
          <p:nvPr/>
        </p:nvGrpSpPr>
        <p:grpSpPr>
          <a:xfrm>
            <a:off x="5526829" y="4148490"/>
            <a:ext cx="645842" cy="408849"/>
            <a:chOff x="6711428" y="1473133"/>
            <a:chExt cx="2204779" cy="1395731"/>
          </a:xfrm>
        </p:grpSpPr>
        <p:sp>
          <p:nvSpPr>
            <p:cNvPr id="250" name="Oval 249"/>
            <p:cNvSpPr/>
            <p:nvPr/>
          </p:nvSpPr>
          <p:spPr>
            <a:xfrm>
              <a:off x="6711428" y="1907162"/>
              <a:ext cx="2204779" cy="348123"/>
            </a:xfrm>
            <a:prstGeom prst="ellipse">
              <a:avLst/>
            </a:prstGeom>
            <a:solidFill>
              <a:schemeClr val="bg1">
                <a:lumMod val="8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250"/>
            <p:cNvGrpSpPr/>
            <p:nvPr/>
          </p:nvGrpSpPr>
          <p:grpSpPr>
            <a:xfrm>
              <a:off x="7017822" y="1473133"/>
              <a:ext cx="1600200" cy="1395731"/>
              <a:chOff x="2956343" y="2502780"/>
              <a:chExt cx="1600200" cy="1395731"/>
            </a:xfrm>
          </p:grpSpPr>
          <p:sp>
            <p:nvSpPr>
              <p:cNvPr id="252" name="Rounded Rectangle 251"/>
              <p:cNvSpPr/>
              <p:nvPr/>
            </p:nvSpPr>
            <p:spPr>
              <a:xfrm>
                <a:off x="2962070" y="2502780"/>
                <a:ext cx="1176728" cy="712033"/>
              </a:xfrm>
              <a:prstGeom prst="roundRect">
                <a:avLst>
                  <a:gd name="adj" fmla="val 21844"/>
                </a:avLst>
              </a:prstGeom>
              <a:solidFill>
                <a:srgbClr val="ECD26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Pie 252"/>
              <p:cNvSpPr/>
              <p:nvPr/>
            </p:nvSpPr>
            <p:spPr>
              <a:xfrm rot="18154971">
                <a:off x="3108743" y="2450711"/>
                <a:ext cx="1295400" cy="1600200"/>
              </a:xfrm>
              <a:prstGeom prst="pie">
                <a:avLst>
                  <a:gd name="adj1" fmla="val 0"/>
                  <a:gd name="adj2" fmla="val 3225935"/>
                </a:avLst>
              </a:prstGeom>
              <a:solidFill>
                <a:srgbClr val="FFFF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54" name="Rectangle 253"/>
          <p:cNvSpPr/>
          <p:nvPr/>
        </p:nvSpPr>
        <p:spPr>
          <a:xfrm>
            <a:off x="104615" y="6419000"/>
            <a:ext cx="4393573" cy="369332"/>
          </a:xfrm>
          <a:prstGeom prst="rect">
            <a:avLst/>
          </a:prstGeom>
        </p:spPr>
        <p:txBody>
          <a:bodyPr wrap="square">
            <a:spAutoFit/>
          </a:bodyPr>
          <a:lstStyle/>
          <a:p>
            <a:r>
              <a:rPr lang="en-US" dirty="0">
                <a:solidFill>
                  <a:schemeClr val="bg1"/>
                </a:solidFill>
                <a:latin typeface="Calibri" panose="020F0502020204030204" pitchFamily="34" charset="0"/>
              </a:rPr>
              <a:t>Daniel 6:4-10</a:t>
            </a:r>
          </a:p>
        </p:txBody>
      </p:sp>
    </p:spTree>
    <p:extLst>
      <p:ext uri="{BB962C8B-B14F-4D97-AF65-F5344CB8AC3E}">
        <p14:creationId xmlns:p14="http://schemas.microsoft.com/office/powerpoint/2010/main" val="160502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0383602" y="6421051"/>
            <a:ext cx="1783140" cy="369332"/>
          </a:xfrm>
          <a:prstGeom prst="rect">
            <a:avLst/>
          </a:prstGeom>
        </p:spPr>
        <p:txBody>
          <a:bodyPr wrap="square">
            <a:spAutoFit/>
          </a:bodyPr>
          <a:lstStyle/>
          <a:p>
            <a:pPr algn="r"/>
            <a:r>
              <a:rPr lang="en-US" dirty="0">
                <a:solidFill>
                  <a:schemeClr val="bg1"/>
                </a:solidFill>
              </a:rPr>
              <a:t> (6)</a:t>
            </a:r>
          </a:p>
        </p:txBody>
      </p:sp>
      <p:sp>
        <p:nvSpPr>
          <p:cNvPr id="110" name="Rectangle 109"/>
          <p:cNvSpPr/>
          <p:nvPr/>
        </p:nvSpPr>
        <p:spPr>
          <a:xfrm>
            <a:off x="412603" y="760087"/>
            <a:ext cx="5207612" cy="4524315"/>
          </a:xfrm>
          <a:prstGeom prst="rect">
            <a:avLst/>
          </a:prstGeom>
        </p:spPr>
        <p:txBody>
          <a:bodyPr wrap="square">
            <a:spAutoFit/>
          </a:bodyPr>
          <a:lstStyle/>
          <a:p>
            <a:r>
              <a:rPr lang="en-US" dirty="0">
                <a:solidFill>
                  <a:schemeClr val="bg1"/>
                </a:solidFill>
                <a:latin typeface="Calibri" panose="020F0502020204030204" pitchFamily="34" charset="0"/>
              </a:rPr>
              <a:t>Those who are righteous do not fear other people. Their only desire is to serve and honor God. With the same faith that his brethren Shadrach, Meshach, and Abed-</a:t>
            </a:r>
            <a:r>
              <a:rPr lang="en-US" dirty="0" err="1">
                <a:solidFill>
                  <a:schemeClr val="bg1"/>
                </a:solidFill>
                <a:latin typeface="Calibri" panose="020F0502020204030204" pitchFamily="34" charset="0"/>
              </a:rPr>
              <a:t>nego</a:t>
            </a:r>
            <a:r>
              <a:rPr lang="en-US" dirty="0">
                <a:solidFill>
                  <a:schemeClr val="bg1"/>
                </a:solidFill>
                <a:latin typeface="Calibri" panose="020F0502020204030204" pitchFamily="34" charset="0"/>
              </a:rPr>
              <a:t> had shown in refusing to bow down to the idol, Daniel refused to follow the decree that condemned petitions to any god but the king. (1)</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“This unalterable law of the Medes and Persians would have been terrifying to any man, but the faithful Daniel did not flinch.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Was there any question what he should do?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could save his life by abandoning his prayers to the Living God. </a:t>
            </a:r>
          </a:p>
          <a:p>
            <a:endParaRPr lang="en-US" dirty="0">
              <a:solidFill>
                <a:schemeClr val="bg1"/>
              </a:solidFill>
              <a:latin typeface="Calibri" panose="020F0502020204030204" pitchFamily="34" charset="0"/>
            </a:endParaRPr>
          </a:p>
        </p:txBody>
      </p:sp>
      <p:sp>
        <p:nvSpPr>
          <p:cNvPr id="111" name="Rectangle 110"/>
          <p:cNvSpPr/>
          <p:nvPr/>
        </p:nvSpPr>
        <p:spPr>
          <a:xfrm>
            <a:off x="104615" y="6419000"/>
            <a:ext cx="4393573" cy="369332"/>
          </a:xfrm>
          <a:prstGeom prst="rect">
            <a:avLst/>
          </a:prstGeom>
        </p:spPr>
        <p:txBody>
          <a:bodyPr wrap="square">
            <a:spAutoFit/>
          </a:bodyPr>
          <a:lstStyle/>
          <a:p>
            <a:r>
              <a:rPr lang="en-US" dirty="0">
                <a:solidFill>
                  <a:schemeClr val="bg1"/>
                </a:solidFill>
                <a:latin typeface="Calibri" panose="020F0502020204030204" pitchFamily="34" charset="0"/>
              </a:rPr>
              <a:t>Daniel 6:10</a:t>
            </a:r>
          </a:p>
        </p:txBody>
      </p:sp>
      <p:sp>
        <p:nvSpPr>
          <p:cNvPr id="5" name="Rectangle 4"/>
          <p:cNvSpPr/>
          <p:nvPr/>
        </p:nvSpPr>
        <p:spPr>
          <a:xfrm>
            <a:off x="6266985" y="5295043"/>
            <a:ext cx="4856487" cy="830997"/>
          </a:xfrm>
          <a:prstGeom prst="rect">
            <a:avLst/>
          </a:prstGeom>
        </p:spPr>
        <p:txBody>
          <a:bodyPr wrap="square">
            <a:spAutoFit/>
          </a:bodyPr>
          <a:lstStyle/>
          <a:p>
            <a:r>
              <a:rPr lang="en-US" sz="2400" dirty="0">
                <a:solidFill>
                  <a:schemeClr val="bg1"/>
                </a:solidFill>
                <a:latin typeface="Calibri" panose="020F0502020204030204" pitchFamily="34" charset="0"/>
              </a:rPr>
              <a:t>A man of integrity could not fail. Daniel was the soul of integrity.”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725" y="981601"/>
            <a:ext cx="2852070" cy="3747340"/>
          </a:xfrm>
          <a:prstGeom prst="rect">
            <a:avLst/>
          </a:prstGeom>
        </p:spPr>
      </p:pic>
    </p:spTree>
    <p:extLst>
      <p:ext uri="{BB962C8B-B14F-4D97-AF65-F5344CB8AC3E}">
        <p14:creationId xmlns:p14="http://schemas.microsoft.com/office/powerpoint/2010/main" val="6952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615" y="-6823"/>
            <a:ext cx="12006404" cy="923330"/>
          </a:xfrm>
          <a:prstGeom prst="rect">
            <a:avLst/>
          </a:prstGeom>
          <a:noFill/>
        </p:spPr>
        <p:txBody>
          <a:bodyPr wrap="square" rtlCol="0">
            <a:spAutoFit/>
          </a:bodyPr>
          <a:lstStyle/>
          <a:p>
            <a:pPr algn="ctr"/>
            <a:r>
              <a:rPr lang="en-US" sz="5400" dirty="0">
                <a:solidFill>
                  <a:schemeClr val="bg1"/>
                </a:solidFill>
              </a:rPr>
              <a:t>Three Times A Day—Toward Jerusalem</a:t>
            </a:r>
          </a:p>
        </p:txBody>
      </p:sp>
      <p:sp>
        <p:nvSpPr>
          <p:cNvPr id="20" name="Rectangle 19"/>
          <p:cNvSpPr/>
          <p:nvPr/>
        </p:nvSpPr>
        <p:spPr>
          <a:xfrm>
            <a:off x="10383602" y="6421051"/>
            <a:ext cx="1783140" cy="369332"/>
          </a:xfrm>
          <a:prstGeom prst="rect">
            <a:avLst/>
          </a:prstGeom>
        </p:spPr>
        <p:txBody>
          <a:bodyPr wrap="square">
            <a:spAutoFit/>
          </a:bodyPr>
          <a:lstStyle/>
          <a:p>
            <a:pPr algn="r"/>
            <a:r>
              <a:rPr lang="en-US" dirty="0">
                <a:solidFill>
                  <a:schemeClr val="bg1"/>
                </a:solidFill>
              </a:rPr>
              <a:t> (1)</a:t>
            </a:r>
          </a:p>
        </p:txBody>
      </p:sp>
      <p:sp>
        <p:nvSpPr>
          <p:cNvPr id="110" name="Rectangle 109"/>
          <p:cNvSpPr/>
          <p:nvPr/>
        </p:nvSpPr>
        <p:spPr>
          <a:xfrm>
            <a:off x="198369" y="1131857"/>
            <a:ext cx="3545283" cy="1754326"/>
          </a:xfrm>
          <a:prstGeom prst="rect">
            <a:avLst/>
          </a:prstGeom>
        </p:spPr>
        <p:txBody>
          <a:bodyPr wrap="square">
            <a:spAutoFit/>
          </a:bodyPr>
          <a:lstStyle/>
          <a:p>
            <a:r>
              <a:rPr lang="en-US" dirty="0">
                <a:solidFill>
                  <a:schemeClr val="bg1"/>
                </a:solidFill>
                <a:latin typeface="Calibri" panose="020F0502020204030204" pitchFamily="34" charset="0"/>
              </a:rPr>
              <a:t>Solomon, in his dedicatory prayer of the temple in Jerusalem, referred to the people’s praying “toward the city which thou hast chosen, and toward the house that I have built for thy name”. </a:t>
            </a:r>
          </a:p>
        </p:txBody>
      </p:sp>
      <p:sp>
        <p:nvSpPr>
          <p:cNvPr id="111" name="Rectangle 110"/>
          <p:cNvSpPr/>
          <p:nvPr/>
        </p:nvSpPr>
        <p:spPr>
          <a:xfrm>
            <a:off x="104615" y="6419000"/>
            <a:ext cx="4393573" cy="369332"/>
          </a:xfrm>
          <a:prstGeom prst="rect">
            <a:avLst/>
          </a:prstGeom>
        </p:spPr>
        <p:txBody>
          <a:bodyPr wrap="square">
            <a:spAutoFit/>
          </a:bodyPr>
          <a:lstStyle/>
          <a:p>
            <a:r>
              <a:rPr lang="en-US" dirty="0">
                <a:solidFill>
                  <a:schemeClr val="bg1"/>
                </a:solidFill>
                <a:latin typeface="Calibri" panose="020F0502020204030204" pitchFamily="34" charset="0"/>
              </a:rPr>
              <a:t>Daniel 6:10; 1 Kings 8:44</a:t>
            </a:r>
          </a:p>
        </p:txBody>
      </p:sp>
      <p:sp>
        <p:nvSpPr>
          <p:cNvPr id="5" name="Rectangle 4"/>
          <p:cNvSpPr/>
          <p:nvPr/>
        </p:nvSpPr>
        <p:spPr>
          <a:xfrm>
            <a:off x="7421004" y="1917720"/>
            <a:ext cx="4470834" cy="3970318"/>
          </a:xfrm>
          <a:prstGeom prst="rect">
            <a:avLst/>
          </a:prstGeom>
        </p:spPr>
        <p:txBody>
          <a:bodyPr wrap="square">
            <a:spAutoFit/>
          </a:bodyPr>
          <a:lstStyle/>
          <a:p>
            <a:r>
              <a:rPr lang="en-US" dirty="0">
                <a:solidFill>
                  <a:schemeClr val="bg1"/>
                </a:solidFill>
                <a:latin typeface="Calibri" panose="020F0502020204030204" pitchFamily="34" charset="0"/>
              </a:rPr>
              <a:t>Jewish Law makes it our duty to pray three times daily: in the morning, in the afternoon and at nightfall.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These prayers are called morning prayer (</a:t>
            </a:r>
            <a:r>
              <a:rPr lang="en-US" i="1" dirty="0" err="1">
                <a:solidFill>
                  <a:schemeClr val="bg1"/>
                </a:solidFill>
                <a:latin typeface="Calibri" panose="020F0502020204030204" pitchFamily="34" charset="0"/>
              </a:rPr>
              <a:t>shacharit</a:t>
            </a:r>
            <a:r>
              <a:rPr lang="en-US" dirty="0">
                <a:solidFill>
                  <a:schemeClr val="bg1"/>
                </a:solidFill>
                <a:latin typeface="Calibri" panose="020F0502020204030204" pitchFamily="34" charset="0"/>
              </a:rPr>
              <a:t>), afternoon prayer (</a:t>
            </a:r>
            <a:r>
              <a:rPr lang="en-US" i="1" dirty="0" err="1">
                <a:solidFill>
                  <a:schemeClr val="bg1"/>
                </a:solidFill>
                <a:latin typeface="Calibri" panose="020F0502020204030204" pitchFamily="34" charset="0"/>
              </a:rPr>
              <a:t>minchah</a:t>
            </a:r>
            <a:r>
              <a:rPr lang="en-US" dirty="0">
                <a:solidFill>
                  <a:schemeClr val="bg1"/>
                </a:solidFill>
                <a:latin typeface="Calibri" panose="020F0502020204030204" pitchFamily="34" charset="0"/>
              </a:rPr>
              <a:t>) and evening prayer (</a:t>
            </a:r>
            <a:r>
              <a:rPr lang="en-US" i="1" dirty="0" err="1">
                <a:solidFill>
                  <a:schemeClr val="bg1"/>
                </a:solidFill>
                <a:latin typeface="Calibri" panose="020F0502020204030204" pitchFamily="34" charset="0"/>
              </a:rPr>
              <a:t>arvith</a:t>
            </a:r>
            <a:r>
              <a:rPr lang="en-US" dirty="0">
                <a:solidFill>
                  <a:schemeClr val="bg1"/>
                </a:solidFill>
                <a:latin typeface="Calibri" panose="020F0502020204030204" pitchFamily="34" charset="0"/>
              </a:rPr>
              <a:t> or </a:t>
            </a:r>
            <a:r>
              <a:rPr lang="en-US" i="1" dirty="0" err="1">
                <a:solidFill>
                  <a:schemeClr val="bg1"/>
                </a:solidFill>
                <a:latin typeface="Calibri" panose="020F0502020204030204" pitchFamily="34" charset="0"/>
              </a:rPr>
              <a:t>maariv</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Traditionally,  the custom of praying three times a day was originally introduced by our Patriarchs, Abraham, Isaac and Jacob. Abraham introduced prayer in the morning, Isaac—in the afternoon, and Jacob added one at night. (7)</a:t>
            </a:r>
          </a:p>
        </p:txBody>
      </p:sp>
      <p:pic>
        <p:nvPicPr>
          <p:cNvPr id="4098" name="Picture 2" descr="http://www.firstbaptistnc.com/hp_wordpress/wp-content/uploads/2014/04/daniels-pra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826" y="1539544"/>
            <a:ext cx="3429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20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615" y="-6823"/>
            <a:ext cx="12006404" cy="923330"/>
          </a:xfrm>
          <a:prstGeom prst="rect">
            <a:avLst/>
          </a:prstGeom>
          <a:noFill/>
        </p:spPr>
        <p:txBody>
          <a:bodyPr wrap="square" rtlCol="0">
            <a:spAutoFit/>
          </a:bodyPr>
          <a:lstStyle/>
          <a:p>
            <a:pPr algn="ctr"/>
            <a:r>
              <a:rPr lang="en-US" sz="5400" dirty="0">
                <a:solidFill>
                  <a:schemeClr val="bg1"/>
                </a:solidFill>
              </a:rPr>
              <a:t>The Accusers</a:t>
            </a:r>
          </a:p>
        </p:txBody>
      </p:sp>
      <p:grpSp>
        <p:nvGrpSpPr>
          <p:cNvPr id="15" name="Group 14"/>
          <p:cNvGrpSpPr/>
          <p:nvPr/>
        </p:nvGrpSpPr>
        <p:grpSpPr>
          <a:xfrm>
            <a:off x="9732028" y="1649598"/>
            <a:ext cx="1845958" cy="3904879"/>
            <a:chOff x="6523656" y="1372239"/>
            <a:chExt cx="1985684" cy="3987762"/>
          </a:xfrm>
        </p:grpSpPr>
        <p:sp>
          <p:nvSpPr>
            <p:cNvPr id="16" name="Cloud 15"/>
            <p:cNvSpPr/>
            <p:nvPr/>
          </p:nvSpPr>
          <p:spPr>
            <a:xfrm rot="20706537">
              <a:off x="7651026" y="1784663"/>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649721" flipH="1">
              <a:off x="7480732" y="4964612"/>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649721" flipH="1">
              <a:off x="6964089" y="4945936"/>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4307848" flipH="1">
              <a:off x="7965486" y="3877950"/>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060644">
              <a:off x="6465439" y="3855432"/>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422081" flipH="1">
              <a:off x="6696843" y="2799789"/>
              <a:ext cx="664125" cy="1269129"/>
            </a:xfrm>
            <a:prstGeom prst="trapezoid">
              <a:avLst/>
            </a:prstGeom>
            <a:solidFill>
              <a:srgbClr val="C44F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180301">
              <a:off x="7644920" y="2803570"/>
              <a:ext cx="695491" cy="1315130"/>
            </a:xfrm>
            <a:prstGeom prst="trapezoid">
              <a:avLst/>
            </a:prstGeom>
            <a:solidFill>
              <a:srgbClr val="C44F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671737">
              <a:off x="6578860" y="1716658"/>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0800000" flipH="1">
              <a:off x="6872818" y="2955977"/>
              <a:ext cx="1252910" cy="1168775"/>
            </a:xfrm>
            <a:prstGeom prst="trapezoid">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10800000" flipH="1">
              <a:off x="7301762" y="2726466"/>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flipH="1">
              <a:off x="6961765" y="1430639"/>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16200000">
              <a:off x="7154033" y="1063232"/>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778107" y="1654047"/>
              <a:ext cx="1436304" cy="281272"/>
            </a:xfrm>
            <a:prstGeom prst="roundRect">
              <a:avLst>
                <a:gd name="adj" fmla="val 1244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flipH="1">
              <a:off x="6863447" y="4055547"/>
              <a:ext cx="1252910" cy="1115123"/>
            </a:xfrm>
            <a:prstGeom prst="trapezoid">
              <a:avLst/>
            </a:prstGeom>
            <a:solidFill>
              <a:srgbClr val="C44F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6796459" y="1372592"/>
              <a:ext cx="1273713" cy="546256"/>
              <a:chOff x="2764887" y="1053944"/>
              <a:chExt cx="1371600" cy="740025"/>
            </a:xfrm>
          </p:grpSpPr>
          <p:sp>
            <p:nvSpPr>
              <p:cNvPr id="91" name="Isosceles Triangle 90"/>
              <p:cNvSpPr/>
              <p:nvPr/>
            </p:nvSpPr>
            <p:spPr>
              <a:xfrm>
                <a:off x="3128893" y="1053944"/>
                <a:ext cx="677446" cy="426694"/>
              </a:xfrm>
              <a:prstGeom prst="triangl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a:off x="3438524" y="1150088"/>
                <a:ext cx="677446" cy="386403"/>
              </a:xfrm>
              <a:prstGeom prst="triangl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a:off x="2770036" y="1198269"/>
                <a:ext cx="677446" cy="386403"/>
              </a:xfrm>
              <a:prstGeom prst="triangl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2764887" y="1348682"/>
                <a:ext cx="1371600" cy="445287"/>
                <a:chOff x="5406518" y="633972"/>
                <a:chExt cx="3662823" cy="743377"/>
              </a:xfrm>
            </p:grpSpPr>
            <p:grpSp>
              <p:nvGrpSpPr>
                <p:cNvPr id="95" name="Group 94"/>
                <p:cNvGrpSpPr/>
                <p:nvPr/>
              </p:nvGrpSpPr>
              <p:grpSpPr>
                <a:xfrm>
                  <a:off x="5406518" y="638327"/>
                  <a:ext cx="915268" cy="739022"/>
                  <a:chOff x="5406518" y="638327"/>
                  <a:chExt cx="915268" cy="739022"/>
                </a:xfrm>
              </p:grpSpPr>
              <p:sp>
                <p:nvSpPr>
                  <p:cNvPr id="108" name="Cross 107"/>
                  <p:cNvSpPr/>
                  <p:nvPr/>
                </p:nvSpPr>
                <p:spPr>
                  <a:xfrm>
                    <a:off x="5406518" y="638327"/>
                    <a:ext cx="915268" cy="739022"/>
                  </a:xfrm>
                  <a:prstGeom prst="plus">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6333981" y="633972"/>
                  <a:ext cx="915268" cy="739022"/>
                  <a:chOff x="5406518" y="638327"/>
                  <a:chExt cx="915268" cy="739022"/>
                </a:xfrm>
              </p:grpSpPr>
              <p:sp>
                <p:nvSpPr>
                  <p:cNvPr id="106" name="Cross 105"/>
                  <p:cNvSpPr/>
                  <p:nvPr/>
                </p:nvSpPr>
                <p:spPr>
                  <a:xfrm>
                    <a:off x="5406518" y="638327"/>
                    <a:ext cx="915268" cy="739022"/>
                  </a:xfrm>
                  <a:prstGeom prst="plus">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7257090" y="633972"/>
                  <a:ext cx="915268" cy="739022"/>
                  <a:chOff x="5406518" y="638327"/>
                  <a:chExt cx="915268" cy="739022"/>
                </a:xfrm>
              </p:grpSpPr>
              <p:sp>
                <p:nvSpPr>
                  <p:cNvPr id="104" name="Cross 103"/>
                  <p:cNvSpPr/>
                  <p:nvPr/>
                </p:nvSpPr>
                <p:spPr>
                  <a:xfrm>
                    <a:off x="5406518" y="638327"/>
                    <a:ext cx="915268" cy="739022"/>
                  </a:xfrm>
                  <a:prstGeom prst="plus">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8154073" y="633973"/>
                  <a:ext cx="915268" cy="739022"/>
                  <a:chOff x="5406518" y="638327"/>
                  <a:chExt cx="915268" cy="739022"/>
                </a:xfrm>
              </p:grpSpPr>
              <p:sp>
                <p:nvSpPr>
                  <p:cNvPr id="102" name="Cross 101"/>
                  <p:cNvSpPr/>
                  <p:nvPr/>
                </p:nvSpPr>
                <p:spPr>
                  <a:xfrm>
                    <a:off x="5406518" y="638327"/>
                    <a:ext cx="915268" cy="739022"/>
                  </a:xfrm>
                  <a:prstGeom prst="plus">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Diamond 98"/>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6904519" y="2948829"/>
              <a:ext cx="1226750" cy="1176275"/>
              <a:chOff x="1778233" y="3352800"/>
              <a:chExt cx="1353112" cy="1297438"/>
            </a:xfrm>
          </p:grpSpPr>
          <p:grpSp>
            <p:nvGrpSpPr>
              <p:cNvPr id="75" name="Group 74"/>
              <p:cNvGrpSpPr/>
              <p:nvPr/>
            </p:nvGrpSpPr>
            <p:grpSpPr>
              <a:xfrm>
                <a:off x="1778233" y="3352800"/>
                <a:ext cx="1353112" cy="1297438"/>
                <a:chOff x="888045" y="2423834"/>
                <a:chExt cx="2976639" cy="2854165"/>
              </a:xfrm>
            </p:grpSpPr>
            <p:sp>
              <p:nvSpPr>
                <p:cNvPr id="81" name="Hexagon 80"/>
                <p:cNvSpPr/>
                <p:nvPr/>
              </p:nvSpPr>
              <p:spPr>
                <a:xfrm>
                  <a:off x="1963711" y="4254707"/>
                  <a:ext cx="742015" cy="102329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888045" y="2423834"/>
                  <a:ext cx="1416569" cy="1677650"/>
                  <a:chOff x="888045" y="2423834"/>
                  <a:chExt cx="1416569" cy="1677650"/>
                </a:xfrm>
              </p:grpSpPr>
              <p:sp>
                <p:nvSpPr>
                  <p:cNvPr id="88" name="Hexagon 87"/>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exagon 88"/>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Up-Down Arrow 89"/>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rot="4350674">
                  <a:off x="2317574" y="2344294"/>
                  <a:ext cx="1416569" cy="1677650"/>
                  <a:chOff x="888045" y="2423834"/>
                  <a:chExt cx="1416569" cy="1677650"/>
                </a:xfrm>
              </p:grpSpPr>
              <p:sp>
                <p:nvSpPr>
                  <p:cNvPr id="85" name="Hexagon 84"/>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Hexagon 85"/>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Up-Down Arrow 86"/>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Up-Down Arrow 83"/>
                <p:cNvSpPr/>
                <p:nvPr/>
              </p:nvSpPr>
              <p:spPr>
                <a:xfrm>
                  <a:off x="2096999" y="3821287"/>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Hexagon 75"/>
              <p:cNvSpPr/>
              <p:nvPr/>
            </p:nvSpPr>
            <p:spPr>
              <a:xfrm rot="19276833">
                <a:off x="2189057" y="3834940"/>
                <a:ext cx="175089" cy="210106"/>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p:nvSpPr>
            <p:spPr>
              <a:xfrm rot="19276833">
                <a:off x="1855181" y="3426884"/>
                <a:ext cx="175089" cy="210106"/>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p:nvSpPr>
            <p:spPr>
              <a:xfrm rot="2199862">
                <a:off x="2802724" y="3364477"/>
                <a:ext cx="183866" cy="218928"/>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p:nvSpPr>
            <p:spPr>
              <a:xfrm rot="2199862">
                <a:off x="2490981" y="3793905"/>
                <a:ext cx="183866" cy="218928"/>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p:nvSpPr>
            <p:spPr>
              <a:xfrm>
                <a:off x="2322754" y="4285393"/>
                <a:ext cx="239751" cy="310127"/>
              </a:xfrm>
              <a:prstGeom prst="hexagon">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Cloud 33"/>
            <p:cNvSpPr/>
            <p:nvPr/>
          </p:nvSpPr>
          <p:spPr>
            <a:xfrm rot="16200000">
              <a:off x="7078519" y="2530773"/>
              <a:ext cx="886585" cy="91862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flipH="1">
              <a:off x="7371619" y="2642538"/>
              <a:ext cx="248894" cy="1800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935889" y="4831635"/>
              <a:ext cx="1164651" cy="306065"/>
              <a:chOff x="2389741" y="1288080"/>
              <a:chExt cx="1164651" cy="306065"/>
            </a:xfrm>
          </p:grpSpPr>
          <p:grpSp>
            <p:nvGrpSpPr>
              <p:cNvPr id="63" name="Group 62"/>
              <p:cNvGrpSpPr/>
              <p:nvPr/>
            </p:nvGrpSpPr>
            <p:grpSpPr>
              <a:xfrm>
                <a:off x="2394173" y="1357887"/>
                <a:ext cx="1105929" cy="161687"/>
                <a:chOff x="875271" y="1210552"/>
                <a:chExt cx="2932355" cy="406966"/>
              </a:xfrm>
            </p:grpSpPr>
            <p:grpSp>
              <p:nvGrpSpPr>
                <p:cNvPr id="66" name="Group 65"/>
                <p:cNvGrpSpPr/>
                <p:nvPr/>
              </p:nvGrpSpPr>
              <p:grpSpPr>
                <a:xfrm>
                  <a:off x="1752600" y="1214876"/>
                  <a:ext cx="1147003" cy="398523"/>
                  <a:chOff x="1752600" y="1214876"/>
                  <a:chExt cx="1147003" cy="398523"/>
                </a:xfrm>
              </p:grpSpPr>
              <p:cxnSp>
                <p:nvCxnSpPr>
                  <p:cNvPr id="73" name="Elbow Connector 72"/>
                  <p:cNvCxnSpPr/>
                  <p:nvPr/>
                </p:nvCxnSpPr>
                <p:spPr>
                  <a:xfrm>
                    <a:off x="1752600" y="1219200"/>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flipH="1">
                    <a:off x="2219662" y="1214876"/>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2660623" y="1210552"/>
                  <a:ext cx="1147003" cy="398523"/>
                  <a:chOff x="1752600" y="1214876"/>
                  <a:chExt cx="1147003" cy="398523"/>
                </a:xfrm>
              </p:grpSpPr>
              <p:cxnSp>
                <p:nvCxnSpPr>
                  <p:cNvPr id="71" name="Elbow Connector 70"/>
                  <p:cNvCxnSpPr/>
                  <p:nvPr/>
                </p:nvCxnSpPr>
                <p:spPr>
                  <a:xfrm>
                    <a:off x="1752600" y="1219200"/>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H="1">
                    <a:off x="2219662" y="1214876"/>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875271" y="1218995"/>
                  <a:ext cx="1147003" cy="398523"/>
                  <a:chOff x="1752600" y="1214876"/>
                  <a:chExt cx="1147003" cy="398523"/>
                </a:xfrm>
              </p:grpSpPr>
              <p:cxnSp>
                <p:nvCxnSpPr>
                  <p:cNvPr id="69" name="Elbow Connector 68"/>
                  <p:cNvCxnSpPr/>
                  <p:nvPr/>
                </p:nvCxnSpPr>
                <p:spPr>
                  <a:xfrm>
                    <a:off x="1752600" y="1219200"/>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flipH="1">
                    <a:off x="2219662" y="1214876"/>
                    <a:ext cx="679941" cy="394199"/>
                  </a:xfrm>
                  <a:prstGeom prst="bentConnector3">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Connector 63"/>
              <p:cNvCxnSpPr/>
              <p:nvPr/>
            </p:nvCxnSpPr>
            <p:spPr>
              <a:xfrm>
                <a:off x="2389741" y="1288080"/>
                <a:ext cx="1071289" cy="397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393624" y="1580646"/>
                <a:ext cx="1160768" cy="1349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459043">
              <a:off x="6523656" y="3805665"/>
              <a:ext cx="598635" cy="157319"/>
              <a:chOff x="2389741" y="1288080"/>
              <a:chExt cx="1164651" cy="306065"/>
            </a:xfrm>
          </p:grpSpPr>
          <p:grpSp>
            <p:nvGrpSpPr>
              <p:cNvPr id="51" name="Group 50"/>
              <p:cNvGrpSpPr/>
              <p:nvPr/>
            </p:nvGrpSpPr>
            <p:grpSpPr>
              <a:xfrm>
                <a:off x="2394173" y="1357887"/>
                <a:ext cx="1105929" cy="161687"/>
                <a:chOff x="875271" y="1210552"/>
                <a:chExt cx="2932355" cy="406966"/>
              </a:xfrm>
            </p:grpSpPr>
            <p:grpSp>
              <p:nvGrpSpPr>
                <p:cNvPr id="54" name="Group 53"/>
                <p:cNvGrpSpPr/>
                <p:nvPr/>
              </p:nvGrpSpPr>
              <p:grpSpPr>
                <a:xfrm>
                  <a:off x="1752600" y="1214876"/>
                  <a:ext cx="1147003" cy="398523"/>
                  <a:chOff x="1752600" y="1214876"/>
                  <a:chExt cx="1147003" cy="398523"/>
                </a:xfrm>
              </p:grpSpPr>
              <p:cxnSp>
                <p:nvCxnSpPr>
                  <p:cNvPr id="61" name="Elbow Connector 60"/>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2660623" y="1210552"/>
                  <a:ext cx="1147003" cy="398523"/>
                  <a:chOff x="1752600" y="1214876"/>
                  <a:chExt cx="1147003" cy="398523"/>
                </a:xfrm>
              </p:grpSpPr>
              <p:cxnSp>
                <p:nvCxnSpPr>
                  <p:cNvPr id="59" name="Elbow Connector 58"/>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875271" y="1218995"/>
                  <a:ext cx="1147003" cy="398523"/>
                  <a:chOff x="1752600" y="1214876"/>
                  <a:chExt cx="1147003" cy="398523"/>
                </a:xfrm>
              </p:grpSpPr>
              <p:cxnSp>
                <p:nvCxnSpPr>
                  <p:cNvPr id="57" name="Elbow Connector 56"/>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2" name="Straight Connector 51"/>
              <p:cNvCxnSpPr/>
              <p:nvPr/>
            </p:nvCxnSpPr>
            <p:spPr>
              <a:xfrm>
                <a:off x="2389741" y="1288080"/>
                <a:ext cx="1071289" cy="397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93624" y="1580646"/>
                <a:ext cx="1160768" cy="1349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20161206">
              <a:off x="7910705" y="3865445"/>
              <a:ext cx="598635" cy="157319"/>
              <a:chOff x="2389741" y="1288080"/>
              <a:chExt cx="1164651" cy="306065"/>
            </a:xfrm>
          </p:grpSpPr>
          <p:grpSp>
            <p:nvGrpSpPr>
              <p:cNvPr id="39" name="Group 38"/>
              <p:cNvGrpSpPr/>
              <p:nvPr/>
            </p:nvGrpSpPr>
            <p:grpSpPr>
              <a:xfrm>
                <a:off x="2394173" y="1357887"/>
                <a:ext cx="1105929" cy="161687"/>
                <a:chOff x="875271" y="1210552"/>
                <a:chExt cx="2932355" cy="406966"/>
              </a:xfrm>
            </p:grpSpPr>
            <p:grpSp>
              <p:nvGrpSpPr>
                <p:cNvPr id="42" name="Group 41"/>
                <p:cNvGrpSpPr/>
                <p:nvPr/>
              </p:nvGrpSpPr>
              <p:grpSpPr>
                <a:xfrm>
                  <a:off x="1752600" y="1214876"/>
                  <a:ext cx="1147003" cy="398523"/>
                  <a:chOff x="1752600" y="1214876"/>
                  <a:chExt cx="1147003" cy="398523"/>
                </a:xfrm>
              </p:grpSpPr>
              <p:cxnSp>
                <p:nvCxnSpPr>
                  <p:cNvPr id="49" name="Elbow Connector 48"/>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60623" y="1210552"/>
                  <a:ext cx="1147003" cy="398523"/>
                  <a:chOff x="1752600" y="1214876"/>
                  <a:chExt cx="1147003" cy="398523"/>
                </a:xfrm>
              </p:grpSpPr>
              <p:cxnSp>
                <p:nvCxnSpPr>
                  <p:cNvPr id="47" name="Elbow Connector 46"/>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875271" y="1218995"/>
                  <a:ext cx="1147003" cy="398523"/>
                  <a:chOff x="1752600" y="1214876"/>
                  <a:chExt cx="1147003" cy="398523"/>
                </a:xfrm>
              </p:grpSpPr>
              <p:cxnSp>
                <p:nvCxnSpPr>
                  <p:cNvPr id="45" name="Elbow Connector 44"/>
                  <p:cNvCxnSpPr/>
                  <p:nvPr/>
                </p:nvCxnSpPr>
                <p:spPr>
                  <a:xfrm>
                    <a:off x="1752600" y="1219200"/>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flipH="1">
                    <a:off x="2219662" y="1214876"/>
                    <a:ext cx="679941" cy="394199"/>
                  </a:xfrm>
                  <a:prstGeom prst="bentConnector3">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40" name="Straight Connector 39"/>
              <p:cNvCxnSpPr/>
              <p:nvPr/>
            </p:nvCxnSpPr>
            <p:spPr>
              <a:xfrm>
                <a:off x="2389741" y="1288080"/>
                <a:ext cx="1071289" cy="397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93624" y="1580646"/>
                <a:ext cx="1160768" cy="1349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11" name="Rectangle 110"/>
          <p:cNvSpPr/>
          <p:nvPr/>
        </p:nvSpPr>
        <p:spPr>
          <a:xfrm>
            <a:off x="104615" y="6419000"/>
            <a:ext cx="4393573" cy="369332"/>
          </a:xfrm>
          <a:prstGeom prst="rect">
            <a:avLst/>
          </a:prstGeom>
        </p:spPr>
        <p:txBody>
          <a:bodyPr wrap="square">
            <a:spAutoFit/>
          </a:bodyPr>
          <a:lstStyle/>
          <a:p>
            <a:r>
              <a:rPr lang="en-US" dirty="0">
                <a:solidFill>
                  <a:schemeClr val="bg1"/>
                </a:solidFill>
                <a:latin typeface="Calibri" panose="020F0502020204030204" pitchFamily="34" charset="0"/>
              </a:rPr>
              <a:t>Daniel 6:11-17</a:t>
            </a:r>
          </a:p>
        </p:txBody>
      </p:sp>
      <p:sp>
        <p:nvSpPr>
          <p:cNvPr id="5" name="Oval 4"/>
          <p:cNvSpPr/>
          <p:nvPr/>
        </p:nvSpPr>
        <p:spPr>
          <a:xfrm>
            <a:off x="5008393" y="3644065"/>
            <a:ext cx="3734054" cy="20443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rot="3890269">
            <a:off x="4229932" y="1873502"/>
            <a:ext cx="2377273" cy="3780999"/>
            <a:chOff x="2939132" y="264607"/>
            <a:chExt cx="2377273" cy="3780999"/>
          </a:xfrm>
        </p:grpSpPr>
        <p:grpSp>
          <p:nvGrpSpPr>
            <p:cNvPr id="131" name="Group 130"/>
            <p:cNvGrpSpPr/>
            <p:nvPr/>
          </p:nvGrpSpPr>
          <p:grpSpPr>
            <a:xfrm rot="3602951">
              <a:off x="2084322" y="1119417"/>
              <a:ext cx="3780999" cy="2071379"/>
              <a:chOff x="990600" y="1219200"/>
              <a:chExt cx="3780999" cy="3048000"/>
            </a:xfrm>
          </p:grpSpPr>
          <p:sp>
            <p:nvSpPr>
              <p:cNvPr id="133" name="Regular Pentagon 132"/>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gular Pentagon 133"/>
              <p:cNvSpPr/>
              <p:nvPr/>
            </p:nvSpPr>
            <p:spPr>
              <a:xfrm>
                <a:off x="1981200" y="2362200"/>
                <a:ext cx="2438400"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gular Pentagon 134"/>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gular Pentagon 135"/>
              <p:cNvSpPr/>
              <p:nvPr/>
            </p:nvSpPr>
            <p:spPr>
              <a:xfrm>
                <a:off x="1143000" y="3048000"/>
                <a:ext cx="838200" cy="121920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Regular Pentagon 131"/>
            <p:cNvSpPr/>
            <p:nvPr/>
          </p:nvSpPr>
          <p:spPr>
            <a:xfrm rot="8285469">
              <a:off x="4033627" y="2471910"/>
              <a:ext cx="1282778" cy="704515"/>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rot="17709731" flipH="1">
            <a:off x="7343683" y="2078714"/>
            <a:ext cx="2377273" cy="3780999"/>
            <a:chOff x="2939132" y="264607"/>
            <a:chExt cx="2377273" cy="3780999"/>
          </a:xfrm>
        </p:grpSpPr>
        <p:grpSp>
          <p:nvGrpSpPr>
            <p:cNvPr id="138" name="Group 137"/>
            <p:cNvGrpSpPr/>
            <p:nvPr/>
          </p:nvGrpSpPr>
          <p:grpSpPr>
            <a:xfrm rot="3602951">
              <a:off x="2084322" y="1119417"/>
              <a:ext cx="3780999" cy="2071379"/>
              <a:chOff x="990600" y="1219200"/>
              <a:chExt cx="3780999" cy="3048000"/>
            </a:xfrm>
          </p:grpSpPr>
          <p:sp>
            <p:nvSpPr>
              <p:cNvPr id="140" name="Regular Pentagon 139"/>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gular Pentagon 140"/>
              <p:cNvSpPr/>
              <p:nvPr/>
            </p:nvSpPr>
            <p:spPr>
              <a:xfrm>
                <a:off x="1981200" y="2362200"/>
                <a:ext cx="2438400"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gular Pentagon 141"/>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gular Pentagon 142"/>
              <p:cNvSpPr/>
              <p:nvPr/>
            </p:nvSpPr>
            <p:spPr>
              <a:xfrm>
                <a:off x="1143000" y="3048000"/>
                <a:ext cx="838200" cy="121920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Regular Pentagon 138"/>
            <p:cNvSpPr/>
            <p:nvPr/>
          </p:nvSpPr>
          <p:spPr>
            <a:xfrm rot="8285469">
              <a:off x="4033627" y="2471910"/>
              <a:ext cx="1282778" cy="704515"/>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rot="10800000">
            <a:off x="6038311" y="1359643"/>
            <a:ext cx="2167703" cy="2689004"/>
            <a:chOff x="270697" y="2360085"/>
            <a:chExt cx="3048000" cy="3780999"/>
          </a:xfrm>
        </p:grpSpPr>
        <p:grpSp>
          <p:nvGrpSpPr>
            <p:cNvPr id="117" name="Group 11"/>
            <p:cNvGrpSpPr/>
            <p:nvPr/>
          </p:nvGrpSpPr>
          <p:grpSpPr>
            <a:xfrm rot="7983981">
              <a:off x="-95803" y="2726585"/>
              <a:ext cx="3780999" cy="3048000"/>
              <a:chOff x="990600" y="1219200"/>
              <a:chExt cx="3780999" cy="3048000"/>
            </a:xfrm>
          </p:grpSpPr>
          <p:sp>
            <p:nvSpPr>
              <p:cNvPr id="119" name="Regular Pentagon 118"/>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gular Pentagon 119"/>
              <p:cNvSpPr/>
              <p:nvPr/>
            </p:nvSpPr>
            <p:spPr>
              <a:xfrm>
                <a:off x="1981200" y="2362200"/>
                <a:ext cx="2438400"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gular Pentagon 120"/>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gular Pentagon 121"/>
              <p:cNvSpPr/>
              <p:nvPr/>
            </p:nvSpPr>
            <p:spPr>
              <a:xfrm>
                <a:off x="1143000" y="3048000"/>
                <a:ext cx="838200" cy="121920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egular Pentagon 117"/>
            <p:cNvSpPr/>
            <p:nvPr/>
          </p:nvSpPr>
          <p:spPr>
            <a:xfrm rot="8285469">
              <a:off x="757028" y="2776710"/>
              <a:ext cx="1282778" cy="704515"/>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7424047" y="2316675"/>
            <a:ext cx="1981200" cy="1746266"/>
            <a:chOff x="5683627" y="2165863"/>
            <a:chExt cx="3048000" cy="2629329"/>
          </a:xfrm>
        </p:grpSpPr>
        <p:grpSp>
          <p:nvGrpSpPr>
            <p:cNvPr id="124" name="Group 16"/>
            <p:cNvGrpSpPr/>
            <p:nvPr/>
          </p:nvGrpSpPr>
          <p:grpSpPr>
            <a:xfrm rot="4983923" flipH="1">
              <a:off x="5892962" y="1956528"/>
              <a:ext cx="2629329" cy="3048000"/>
              <a:chOff x="990600" y="1219200"/>
              <a:chExt cx="4126128" cy="3048000"/>
            </a:xfrm>
          </p:grpSpPr>
          <p:sp>
            <p:nvSpPr>
              <p:cNvPr id="126" name="Regular Pentagon 125"/>
              <p:cNvSpPr/>
              <p:nvPr/>
            </p:nvSpPr>
            <p:spPr>
              <a:xfrm>
                <a:off x="990600" y="1219200"/>
                <a:ext cx="2590800" cy="2667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gular Pentagon 126"/>
              <p:cNvSpPr/>
              <p:nvPr/>
            </p:nvSpPr>
            <p:spPr>
              <a:xfrm>
                <a:off x="2678329" y="2574280"/>
                <a:ext cx="2438399" cy="1290918"/>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gular Pentagon 127"/>
              <p:cNvSpPr/>
              <p:nvPr/>
            </p:nvSpPr>
            <p:spPr>
              <a:xfrm rot="4682518">
                <a:off x="3175834" y="2065001"/>
                <a:ext cx="1887586" cy="1303944"/>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gular Pentagon 128"/>
              <p:cNvSpPr/>
              <p:nvPr/>
            </p:nvSpPr>
            <p:spPr>
              <a:xfrm>
                <a:off x="1143000" y="3048000"/>
                <a:ext cx="838200" cy="1219200"/>
              </a:xfrm>
              <a:prstGeom prst="pentagon">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Regular Pentagon 124"/>
            <p:cNvSpPr/>
            <p:nvPr/>
          </p:nvSpPr>
          <p:spPr>
            <a:xfrm rot="8285469">
              <a:off x="7212338" y="2922466"/>
              <a:ext cx="1065342" cy="784467"/>
            </a:xfrm>
            <a:prstGeom prst="pentagon">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4949772" y="2278907"/>
            <a:ext cx="3851296" cy="3791585"/>
            <a:chOff x="478209" y="936702"/>
            <a:chExt cx="5309273" cy="4951141"/>
          </a:xfrm>
        </p:grpSpPr>
        <p:sp>
          <p:nvSpPr>
            <p:cNvPr id="114" name="Freeform 113"/>
            <p:cNvSpPr/>
            <p:nvPr/>
          </p:nvSpPr>
          <p:spPr>
            <a:xfrm>
              <a:off x="478209" y="936702"/>
              <a:ext cx="5309273" cy="4951141"/>
            </a:xfrm>
            <a:custGeom>
              <a:avLst/>
              <a:gdLst>
                <a:gd name="connsiteX0" fmla="*/ 1573614 w 3495934"/>
                <a:gd name="connsiteY0" fmla="*/ 0 h 3078344"/>
                <a:gd name="connsiteX1" fmla="*/ 1573614 w 3495934"/>
                <a:gd name="connsiteY1" fmla="*/ 0 h 3078344"/>
                <a:gd name="connsiteX2" fmla="*/ 837633 w 3495934"/>
                <a:gd name="connsiteY2" fmla="*/ 66907 h 3078344"/>
                <a:gd name="connsiteX3" fmla="*/ 793028 w 3495934"/>
                <a:gd name="connsiteY3" fmla="*/ 111512 h 3078344"/>
                <a:gd name="connsiteX4" fmla="*/ 748424 w 3495934"/>
                <a:gd name="connsiteY4" fmla="*/ 122664 h 3078344"/>
                <a:gd name="connsiteX5" fmla="*/ 681516 w 3495934"/>
                <a:gd name="connsiteY5" fmla="*/ 178420 h 3078344"/>
                <a:gd name="connsiteX6" fmla="*/ 648063 w 3495934"/>
                <a:gd name="connsiteY6" fmla="*/ 223025 h 3078344"/>
                <a:gd name="connsiteX7" fmla="*/ 614609 w 3495934"/>
                <a:gd name="connsiteY7" fmla="*/ 234176 h 3078344"/>
                <a:gd name="connsiteX8" fmla="*/ 581155 w 3495934"/>
                <a:gd name="connsiteY8" fmla="*/ 256478 h 3078344"/>
                <a:gd name="connsiteX9" fmla="*/ 514248 w 3495934"/>
                <a:gd name="connsiteY9" fmla="*/ 334537 h 3078344"/>
                <a:gd name="connsiteX10" fmla="*/ 480794 w 3495934"/>
                <a:gd name="connsiteY10" fmla="*/ 367990 h 3078344"/>
                <a:gd name="connsiteX11" fmla="*/ 458492 w 3495934"/>
                <a:gd name="connsiteY11" fmla="*/ 390293 h 3078344"/>
                <a:gd name="connsiteX12" fmla="*/ 425038 w 3495934"/>
                <a:gd name="connsiteY12" fmla="*/ 401444 h 3078344"/>
                <a:gd name="connsiteX13" fmla="*/ 358131 w 3495934"/>
                <a:gd name="connsiteY13" fmla="*/ 490654 h 3078344"/>
                <a:gd name="connsiteX14" fmla="*/ 291224 w 3495934"/>
                <a:gd name="connsiteY14" fmla="*/ 591015 h 3078344"/>
                <a:gd name="connsiteX15" fmla="*/ 235467 w 3495934"/>
                <a:gd name="connsiteY15" fmla="*/ 680225 h 3078344"/>
                <a:gd name="connsiteX16" fmla="*/ 213165 w 3495934"/>
                <a:gd name="connsiteY16" fmla="*/ 735981 h 3078344"/>
                <a:gd name="connsiteX17" fmla="*/ 146258 w 3495934"/>
                <a:gd name="connsiteY17" fmla="*/ 847493 h 3078344"/>
                <a:gd name="connsiteX18" fmla="*/ 112804 w 3495934"/>
                <a:gd name="connsiteY18" fmla="*/ 947854 h 3078344"/>
                <a:gd name="connsiteX19" fmla="*/ 90502 w 3495934"/>
                <a:gd name="connsiteY19" fmla="*/ 992459 h 3078344"/>
                <a:gd name="connsiteX20" fmla="*/ 68199 w 3495934"/>
                <a:gd name="connsiteY20" fmla="*/ 1103971 h 3078344"/>
                <a:gd name="connsiteX21" fmla="*/ 45897 w 3495934"/>
                <a:gd name="connsiteY21" fmla="*/ 1182029 h 3078344"/>
                <a:gd name="connsiteX22" fmla="*/ 34745 w 3495934"/>
                <a:gd name="connsiteY22" fmla="*/ 1226634 h 3078344"/>
                <a:gd name="connsiteX23" fmla="*/ 12443 w 3495934"/>
                <a:gd name="connsiteY23" fmla="*/ 1349298 h 3078344"/>
                <a:gd name="connsiteX24" fmla="*/ 12443 w 3495934"/>
                <a:gd name="connsiteY24" fmla="*/ 1984917 h 3078344"/>
                <a:gd name="connsiteX25" fmla="*/ 34745 w 3495934"/>
                <a:gd name="connsiteY25" fmla="*/ 2029522 h 3078344"/>
                <a:gd name="connsiteX26" fmla="*/ 68199 w 3495934"/>
                <a:gd name="connsiteY26" fmla="*/ 2107581 h 3078344"/>
                <a:gd name="connsiteX27" fmla="*/ 112804 w 3495934"/>
                <a:gd name="connsiteY27" fmla="*/ 2219093 h 3078344"/>
                <a:gd name="connsiteX28" fmla="*/ 146258 w 3495934"/>
                <a:gd name="connsiteY28" fmla="*/ 2252547 h 3078344"/>
                <a:gd name="connsiteX29" fmla="*/ 168560 w 3495934"/>
                <a:gd name="connsiteY29" fmla="*/ 2308303 h 3078344"/>
                <a:gd name="connsiteX30" fmla="*/ 235467 w 3495934"/>
                <a:gd name="connsiteY30" fmla="*/ 2364059 h 3078344"/>
                <a:gd name="connsiteX31" fmla="*/ 291224 w 3495934"/>
                <a:gd name="connsiteY31" fmla="*/ 2430966 h 3078344"/>
                <a:gd name="connsiteX32" fmla="*/ 369282 w 3495934"/>
                <a:gd name="connsiteY32" fmla="*/ 2509025 h 3078344"/>
                <a:gd name="connsiteX33" fmla="*/ 391584 w 3495934"/>
                <a:gd name="connsiteY33" fmla="*/ 2542478 h 3078344"/>
                <a:gd name="connsiteX34" fmla="*/ 425038 w 3495934"/>
                <a:gd name="connsiteY34" fmla="*/ 2564781 h 3078344"/>
                <a:gd name="connsiteX35" fmla="*/ 447341 w 3495934"/>
                <a:gd name="connsiteY35" fmla="*/ 2587083 h 3078344"/>
                <a:gd name="connsiteX36" fmla="*/ 491945 w 3495934"/>
                <a:gd name="connsiteY36" fmla="*/ 2620537 h 3078344"/>
                <a:gd name="connsiteX37" fmla="*/ 570004 w 3495934"/>
                <a:gd name="connsiteY37" fmla="*/ 2687444 h 3078344"/>
                <a:gd name="connsiteX38" fmla="*/ 603458 w 3495934"/>
                <a:gd name="connsiteY38" fmla="*/ 2698595 h 3078344"/>
                <a:gd name="connsiteX39" fmla="*/ 659214 w 3495934"/>
                <a:gd name="connsiteY39" fmla="*/ 2732049 h 3078344"/>
                <a:gd name="connsiteX40" fmla="*/ 692667 w 3495934"/>
                <a:gd name="connsiteY40" fmla="*/ 2754351 h 3078344"/>
                <a:gd name="connsiteX41" fmla="*/ 793028 w 3495934"/>
                <a:gd name="connsiteY41" fmla="*/ 2798956 h 3078344"/>
                <a:gd name="connsiteX42" fmla="*/ 815331 w 3495934"/>
                <a:gd name="connsiteY42" fmla="*/ 2821259 h 3078344"/>
                <a:gd name="connsiteX43" fmla="*/ 871087 w 3495934"/>
                <a:gd name="connsiteY43" fmla="*/ 2843561 h 3078344"/>
                <a:gd name="connsiteX44" fmla="*/ 937994 w 3495934"/>
                <a:gd name="connsiteY44" fmla="*/ 2877015 h 3078344"/>
                <a:gd name="connsiteX45" fmla="*/ 982599 w 3495934"/>
                <a:gd name="connsiteY45" fmla="*/ 2888166 h 3078344"/>
                <a:gd name="connsiteX46" fmla="*/ 1016053 w 3495934"/>
                <a:gd name="connsiteY46" fmla="*/ 2899317 h 3078344"/>
                <a:gd name="connsiteX47" fmla="*/ 1094111 w 3495934"/>
                <a:gd name="connsiteY47" fmla="*/ 2921620 h 3078344"/>
                <a:gd name="connsiteX48" fmla="*/ 1138716 w 3495934"/>
                <a:gd name="connsiteY48" fmla="*/ 2932771 h 3078344"/>
                <a:gd name="connsiteX49" fmla="*/ 1227926 w 3495934"/>
                <a:gd name="connsiteY49" fmla="*/ 2966225 h 3078344"/>
                <a:gd name="connsiteX50" fmla="*/ 1294833 w 3495934"/>
                <a:gd name="connsiteY50" fmla="*/ 2988527 h 3078344"/>
                <a:gd name="connsiteX51" fmla="*/ 1372892 w 3495934"/>
                <a:gd name="connsiteY51" fmla="*/ 2999678 h 3078344"/>
                <a:gd name="connsiteX52" fmla="*/ 1484404 w 3495934"/>
                <a:gd name="connsiteY52" fmla="*/ 3021981 h 3078344"/>
                <a:gd name="connsiteX53" fmla="*/ 1651672 w 3495934"/>
                <a:gd name="connsiteY53" fmla="*/ 3033132 h 3078344"/>
                <a:gd name="connsiteX54" fmla="*/ 2443409 w 3495934"/>
                <a:gd name="connsiteY54" fmla="*/ 3033132 h 3078344"/>
                <a:gd name="connsiteX55" fmla="*/ 2499165 w 3495934"/>
                <a:gd name="connsiteY55" fmla="*/ 3021981 h 3078344"/>
                <a:gd name="connsiteX56" fmla="*/ 2543770 w 3495934"/>
                <a:gd name="connsiteY56" fmla="*/ 3010829 h 3078344"/>
                <a:gd name="connsiteX57" fmla="*/ 2644131 w 3495934"/>
                <a:gd name="connsiteY57" fmla="*/ 2988527 h 3078344"/>
                <a:gd name="connsiteX58" fmla="*/ 2688736 w 3495934"/>
                <a:gd name="connsiteY58" fmla="*/ 2955073 h 3078344"/>
                <a:gd name="connsiteX59" fmla="*/ 2744492 w 3495934"/>
                <a:gd name="connsiteY59" fmla="*/ 2932771 h 3078344"/>
                <a:gd name="connsiteX60" fmla="*/ 2789097 w 3495934"/>
                <a:gd name="connsiteY60" fmla="*/ 2910468 h 3078344"/>
                <a:gd name="connsiteX61" fmla="*/ 2878306 w 3495934"/>
                <a:gd name="connsiteY61" fmla="*/ 2854712 h 3078344"/>
                <a:gd name="connsiteX62" fmla="*/ 2911760 w 3495934"/>
                <a:gd name="connsiteY62" fmla="*/ 2821259 h 3078344"/>
                <a:gd name="connsiteX63" fmla="*/ 2967516 w 3495934"/>
                <a:gd name="connsiteY63" fmla="*/ 2787805 h 3078344"/>
                <a:gd name="connsiteX64" fmla="*/ 3034424 w 3495934"/>
                <a:gd name="connsiteY64" fmla="*/ 2743200 h 3078344"/>
                <a:gd name="connsiteX65" fmla="*/ 3145936 w 3495934"/>
                <a:gd name="connsiteY65" fmla="*/ 2642839 h 3078344"/>
                <a:gd name="connsiteX66" fmla="*/ 3201692 w 3495934"/>
                <a:gd name="connsiteY66" fmla="*/ 2587083 h 3078344"/>
                <a:gd name="connsiteX67" fmla="*/ 3257448 w 3495934"/>
                <a:gd name="connsiteY67" fmla="*/ 2520176 h 3078344"/>
                <a:gd name="connsiteX68" fmla="*/ 3302053 w 3495934"/>
                <a:gd name="connsiteY68" fmla="*/ 2442117 h 3078344"/>
                <a:gd name="connsiteX69" fmla="*/ 3324355 w 3495934"/>
                <a:gd name="connsiteY69" fmla="*/ 2397512 h 3078344"/>
                <a:gd name="connsiteX70" fmla="*/ 3380111 w 3495934"/>
                <a:gd name="connsiteY70" fmla="*/ 2308303 h 3078344"/>
                <a:gd name="connsiteX71" fmla="*/ 3458170 w 3495934"/>
                <a:gd name="connsiteY71" fmla="*/ 2085278 h 3078344"/>
                <a:gd name="connsiteX72" fmla="*/ 3480472 w 3495934"/>
                <a:gd name="connsiteY72" fmla="*/ 1438507 h 3078344"/>
                <a:gd name="connsiteX73" fmla="*/ 3469321 w 3495934"/>
                <a:gd name="connsiteY73" fmla="*/ 1405054 h 3078344"/>
                <a:gd name="connsiteX74" fmla="*/ 3447019 w 3495934"/>
                <a:gd name="connsiteY74" fmla="*/ 1349298 h 3078344"/>
                <a:gd name="connsiteX75" fmla="*/ 3435867 w 3495934"/>
                <a:gd name="connsiteY75" fmla="*/ 1282390 h 3078344"/>
                <a:gd name="connsiteX76" fmla="*/ 3402414 w 3495934"/>
                <a:gd name="connsiteY76" fmla="*/ 1237786 h 3078344"/>
                <a:gd name="connsiteX77" fmla="*/ 3380111 w 3495934"/>
                <a:gd name="connsiteY77" fmla="*/ 1193181 h 3078344"/>
                <a:gd name="connsiteX78" fmla="*/ 3357809 w 3495934"/>
                <a:gd name="connsiteY78" fmla="*/ 1159727 h 3078344"/>
                <a:gd name="connsiteX79" fmla="*/ 3268599 w 3495934"/>
                <a:gd name="connsiteY79" fmla="*/ 1025912 h 3078344"/>
                <a:gd name="connsiteX80" fmla="*/ 3223994 w 3495934"/>
                <a:gd name="connsiteY80" fmla="*/ 947854 h 3078344"/>
                <a:gd name="connsiteX81" fmla="*/ 3190541 w 3495934"/>
                <a:gd name="connsiteY81" fmla="*/ 903249 h 3078344"/>
                <a:gd name="connsiteX82" fmla="*/ 3179389 w 3495934"/>
                <a:gd name="connsiteY82" fmla="*/ 847493 h 3078344"/>
                <a:gd name="connsiteX83" fmla="*/ 3123633 w 3495934"/>
                <a:gd name="connsiteY83" fmla="*/ 802888 h 3078344"/>
                <a:gd name="connsiteX84" fmla="*/ 3079028 w 3495934"/>
                <a:gd name="connsiteY84" fmla="*/ 758283 h 3078344"/>
                <a:gd name="connsiteX85" fmla="*/ 3045575 w 3495934"/>
                <a:gd name="connsiteY85" fmla="*/ 713678 h 3078344"/>
                <a:gd name="connsiteX86" fmla="*/ 2978667 w 3495934"/>
                <a:gd name="connsiteY86" fmla="*/ 669073 h 3078344"/>
                <a:gd name="connsiteX87" fmla="*/ 2945214 w 3495934"/>
                <a:gd name="connsiteY87" fmla="*/ 624468 h 3078344"/>
                <a:gd name="connsiteX88" fmla="*/ 2922911 w 3495934"/>
                <a:gd name="connsiteY88" fmla="*/ 591015 h 3078344"/>
                <a:gd name="connsiteX89" fmla="*/ 2844853 w 3495934"/>
                <a:gd name="connsiteY89" fmla="*/ 524107 h 3078344"/>
                <a:gd name="connsiteX90" fmla="*/ 2711038 w 3495934"/>
                <a:gd name="connsiteY90" fmla="*/ 412595 h 3078344"/>
                <a:gd name="connsiteX91" fmla="*/ 2677584 w 3495934"/>
                <a:gd name="connsiteY91" fmla="*/ 401444 h 3078344"/>
                <a:gd name="connsiteX92" fmla="*/ 2577224 w 3495934"/>
                <a:gd name="connsiteY92" fmla="*/ 334537 h 3078344"/>
                <a:gd name="connsiteX93" fmla="*/ 2465711 w 3495934"/>
                <a:gd name="connsiteY93" fmla="*/ 267629 h 3078344"/>
                <a:gd name="connsiteX94" fmla="*/ 2376502 w 3495934"/>
                <a:gd name="connsiteY94" fmla="*/ 245327 h 3078344"/>
                <a:gd name="connsiteX95" fmla="*/ 2343048 w 3495934"/>
                <a:gd name="connsiteY95" fmla="*/ 223025 h 3078344"/>
                <a:gd name="connsiteX96" fmla="*/ 2242687 w 3495934"/>
                <a:gd name="connsiteY96" fmla="*/ 200722 h 3078344"/>
                <a:gd name="connsiteX97" fmla="*/ 2209233 w 3495934"/>
                <a:gd name="connsiteY97" fmla="*/ 189571 h 3078344"/>
                <a:gd name="connsiteX98" fmla="*/ 2153477 w 3495934"/>
                <a:gd name="connsiteY98" fmla="*/ 178420 h 3078344"/>
                <a:gd name="connsiteX99" fmla="*/ 2075419 w 3495934"/>
                <a:gd name="connsiteY99" fmla="*/ 144966 h 3078344"/>
                <a:gd name="connsiteX100" fmla="*/ 1963906 w 3495934"/>
                <a:gd name="connsiteY100" fmla="*/ 111512 h 3078344"/>
                <a:gd name="connsiteX101" fmla="*/ 1841243 w 3495934"/>
                <a:gd name="connsiteY101" fmla="*/ 66907 h 3078344"/>
                <a:gd name="connsiteX102" fmla="*/ 1796638 w 3495934"/>
                <a:gd name="connsiteY102" fmla="*/ 55756 h 3078344"/>
                <a:gd name="connsiteX103" fmla="*/ 1763184 w 3495934"/>
                <a:gd name="connsiteY103" fmla="*/ 33454 h 3078344"/>
                <a:gd name="connsiteX104" fmla="*/ 1718580 w 3495934"/>
                <a:gd name="connsiteY104" fmla="*/ 22303 h 3078344"/>
                <a:gd name="connsiteX105" fmla="*/ 1573614 w 3495934"/>
                <a:gd name="connsiteY105" fmla="*/ 0 h 3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495934" h="3078344">
                  <a:moveTo>
                    <a:pt x="1573614" y="0"/>
                  </a:moveTo>
                  <a:lnTo>
                    <a:pt x="1573614" y="0"/>
                  </a:lnTo>
                  <a:cubicBezTo>
                    <a:pt x="1328287" y="22302"/>
                    <a:pt x="1081496" y="32070"/>
                    <a:pt x="837633" y="66907"/>
                  </a:cubicBezTo>
                  <a:cubicBezTo>
                    <a:pt x="816817" y="69881"/>
                    <a:pt x="813427" y="106412"/>
                    <a:pt x="793028" y="111512"/>
                  </a:cubicBezTo>
                  <a:lnTo>
                    <a:pt x="748424" y="122664"/>
                  </a:lnTo>
                  <a:cubicBezTo>
                    <a:pt x="691549" y="207973"/>
                    <a:pt x="769552" y="102959"/>
                    <a:pt x="681516" y="178420"/>
                  </a:cubicBezTo>
                  <a:cubicBezTo>
                    <a:pt x="667405" y="190515"/>
                    <a:pt x="662341" y="211127"/>
                    <a:pt x="648063" y="223025"/>
                  </a:cubicBezTo>
                  <a:cubicBezTo>
                    <a:pt x="639033" y="230550"/>
                    <a:pt x="625123" y="228919"/>
                    <a:pt x="614609" y="234176"/>
                  </a:cubicBezTo>
                  <a:cubicBezTo>
                    <a:pt x="602622" y="240169"/>
                    <a:pt x="592306" y="249044"/>
                    <a:pt x="581155" y="256478"/>
                  </a:cubicBezTo>
                  <a:cubicBezTo>
                    <a:pt x="547190" y="307426"/>
                    <a:pt x="568328" y="280457"/>
                    <a:pt x="514248" y="334537"/>
                  </a:cubicBezTo>
                  <a:lnTo>
                    <a:pt x="480794" y="367990"/>
                  </a:lnTo>
                  <a:cubicBezTo>
                    <a:pt x="473360" y="375424"/>
                    <a:pt x="468466" y="386968"/>
                    <a:pt x="458492" y="390293"/>
                  </a:cubicBezTo>
                  <a:lnTo>
                    <a:pt x="425038" y="401444"/>
                  </a:lnTo>
                  <a:cubicBezTo>
                    <a:pt x="374601" y="477099"/>
                    <a:pt x="399386" y="449397"/>
                    <a:pt x="358131" y="490654"/>
                  </a:cubicBezTo>
                  <a:cubicBezTo>
                    <a:pt x="301876" y="659413"/>
                    <a:pt x="376829" y="476874"/>
                    <a:pt x="291224" y="591015"/>
                  </a:cubicBezTo>
                  <a:cubicBezTo>
                    <a:pt x="164513" y="759964"/>
                    <a:pt x="360718" y="554974"/>
                    <a:pt x="235467" y="680225"/>
                  </a:cubicBezTo>
                  <a:cubicBezTo>
                    <a:pt x="228033" y="698810"/>
                    <a:pt x="222585" y="718319"/>
                    <a:pt x="213165" y="735981"/>
                  </a:cubicBezTo>
                  <a:cubicBezTo>
                    <a:pt x="192766" y="774229"/>
                    <a:pt x="159966" y="806369"/>
                    <a:pt x="146258" y="847493"/>
                  </a:cubicBezTo>
                  <a:cubicBezTo>
                    <a:pt x="135107" y="880947"/>
                    <a:pt x="128574" y="916313"/>
                    <a:pt x="112804" y="947854"/>
                  </a:cubicBezTo>
                  <a:cubicBezTo>
                    <a:pt x="105370" y="962722"/>
                    <a:pt x="96339" y="976894"/>
                    <a:pt x="90502" y="992459"/>
                  </a:cubicBezTo>
                  <a:cubicBezTo>
                    <a:pt x="79399" y="1022067"/>
                    <a:pt x="73707" y="1076431"/>
                    <a:pt x="68199" y="1103971"/>
                  </a:cubicBezTo>
                  <a:cubicBezTo>
                    <a:pt x="56580" y="1162066"/>
                    <a:pt x="60067" y="1132436"/>
                    <a:pt x="45897" y="1182029"/>
                  </a:cubicBezTo>
                  <a:cubicBezTo>
                    <a:pt x="41687" y="1196765"/>
                    <a:pt x="38070" y="1211673"/>
                    <a:pt x="34745" y="1226634"/>
                  </a:cubicBezTo>
                  <a:cubicBezTo>
                    <a:pt x="24356" y="1273383"/>
                    <a:pt x="20511" y="1300888"/>
                    <a:pt x="12443" y="1349298"/>
                  </a:cubicBezTo>
                  <a:cubicBezTo>
                    <a:pt x="1917" y="1601922"/>
                    <a:pt x="-9293" y="1716829"/>
                    <a:pt x="12443" y="1984917"/>
                  </a:cubicBezTo>
                  <a:cubicBezTo>
                    <a:pt x="13786" y="2001486"/>
                    <a:pt x="27866" y="2014389"/>
                    <a:pt x="34745" y="2029522"/>
                  </a:cubicBezTo>
                  <a:cubicBezTo>
                    <a:pt x="46459" y="2055293"/>
                    <a:pt x="58037" y="2081159"/>
                    <a:pt x="68199" y="2107581"/>
                  </a:cubicBezTo>
                  <a:cubicBezTo>
                    <a:pt x="81739" y="2142783"/>
                    <a:pt x="89903" y="2187031"/>
                    <a:pt x="112804" y="2219093"/>
                  </a:cubicBezTo>
                  <a:cubicBezTo>
                    <a:pt x="121970" y="2231926"/>
                    <a:pt x="135107" y="2241396"/>
                    <a:pt x="146258" y="2252547"/>
                  </a:cubicBezTo>
                  <a:cubicBezTo>
                    <a:pt x="153692" y="2271132"/>
                    <a:pt x="157951" y="2291329"/>
                    <a:pt x="168560" y="2308303"/>
                  </a:cubicBezTo>
                  <a:cubicBezTo>
                    <a:pt x="183890" y="2332831"/>
                    <a:pt x="212348" y="2348646"/>
                    <a:pt x="235467" y="2364059"/>
                  </a:cubicBezTo>
                  <a:cubicBezTo>
                    <a:pt x="296350" y="2485823"/>
                    <a:pt x="217666" y="2346900"/>
                    <a:pt x="291224" y="2430966"/>
                  </a:cubicBezTo>
                  <a:cubicBezTo>
                    <a:pt x="364905" y="2515173"/>
                    <a:pt x="300508" y="2486099"/>
                    <a:pt x="369282" y="2509025"/>
                  </a:cubicBezTo>
                  <a:cubicBezTo>
                    <a:pt x="376716" y="2520176"/>
                    <a:pt x="382107" y="2533001"/>
                    <a:pt x="391584" y="2542478"/>
                  </a:cubicBezTo>
                  <a:cubicBezTo>
                    <a:pt x="401061" y="2551955"/>
                    <a:pt x="414573" y="2556409"/>
                    <a:pt x="425038" y="2564781"/>
                  </a:cubicBezTo>
                  <a:cubicBezTo>
                    <a:pt x="433248" y="2571349"/>
                    <a:pt x="439264" y="2580352"/>
                    <a:pt x="447341" y="2587083"/>
                  </a:cubicBezTo>
                  <a:cubicBezTo>
                    <a:pt x="461619" y="2598981"/>
                    <a:pt x="477834" y="2608442"/>
                    <a:pt x="491945" y="2620537"/>
                  </a:cubicBezTo>
                  <a:cubicBezTo>
                    <a:pt x="531487" y="2654430"/>
                    <a:pt x="521096" y="2659497"/>
                    <a:pt x="570004" y="2687444"/>
                  </a:cubicBezTo>
                  <a:cubicBezTo>
                    <a:pt x="580210" y="2693276"/>
                    <a:pt x="592307" y="2694878"/>
                    <a:pt x="603458" y="2698595"/>
                  </a:cubicBezTo>
                  <a:cubicBezTo>
                    <a:pt x="647018" y="2742157"/>
                    <a:pt x="601311" y="2703098"/>
                    <a:pt x="659214" y="2732049"/>
                  </a:cubicBezTo>
                  <a:cubicBezTo>
                    <a:pt x="671201" y="2738042"/>
                    <a:pt x="680680" y="2748358"/>
                    <a:pt x="692667" y="2754351"/>
                  </a:cubicBezTo>
                  <a:cubicBezTo>
                    <a:pt x="731297" y="2773666"/>
                    <a:pt x="757559" y="2775310"/>
                    <a:pt x="793028" y="2798956"/>
                  </a:cubicBezTo>
                  <a:cubicBezTo>
                    <a:pt x="801776" y="2804788"/>
                    <a:pt x="806203" y="2816043"/>
                    <a:pt x="815331" y="2821259"/>
                  </a:cubicBezTo>
                  <a:cubicBezTo>
                    <a:pt x="832711" y="2831190"/>
                    <a:pt x="852864" y="2835278"/>
                    <a:pt x="871087" y="2843561"/>
                  </a:cubicBezTo>
                  <a:cubicBezTo>
                    <a:pt x="893787" y="2853879"/>
                    <a:pt x="914843" y="2867754"/>
                    <a:pt x="937994" y="2877015"/>
                  </a:cubicBezTo>
                  <a:cubicBezTo>
                    <a:pt x="952224" y="2882707"/>
                    <a:pt x="967863" y="2883956"/>
                    <a:pt x="982599" y="2888166"/>
                  </a:cubicBezTo>
                  <a:cubicBezTo>
                    <a:pt x="993901" y="2891395"/>
                    <a:pt x="1004794" y="2895939"/>
                    <a:pt x="1016053" y="2899317"/>
                  </a:cubicBezTo>
                  <a:cubicBezTo>
                    <a:pt x="1041972" y="2907093"/>
                    <a:pt x="1068004" y="2914500"/>
                    <a:pt x="1094111" y="2921620"/>
                  </a:cubicBezTo>
                  <a:cubicBezTo>
                    <a:pt x="1108897" y="2925653"/>
                    <a:pt x="1123980" y="2928561"/>
                    <a:pt x="1138716" y="2932771"/>
                  </a:cubicBezTo>
                  <a:cubicBezTo>
                    <a:pt x="1177389" y="2943820"/>
                    <a:pt x="1184708" y="2950509"/>
                    <a:pt x="1227926" y="2966225"/>
                  </a:cubicBezTo>
                  <a:cubicBezTo>
                    <a:pt x="1250019" y="2974259"/>
                    <a:pt x="1271561" y="2985202"/>
                    <a:pt x="1294833" y="2988527"/>
                  </a:cubicBezTo>
                  <a:cubicBezTo>
                    <a:pt x="1320853" y="2992244"/>
                    <a:pt x="1347008" y="2995110"/>
                    <a:pt x="1372892" y="2999678"/>
                  </a:cubicBezTo>
                  <a:cubicBezTo>
                    <a:pt x="1410222" y="3006266"/>
                    <a:pt x="1446581" y="3019460"/>
                    <a:pt x="1484404" y="3021981"/>
                  </a:cubicBezTo>
                  <a:lnTo>
                    <a:pt x="1651672" y="3033132"/>
                  </a:lnTo>
                  <a:cubicBezTo>
                    <a:pt x="1923683" y="3123800"/>
                    <a:pt x="1700465" y="3053486"/>
                    <a:pt x="2443409" y="3033132"/>
                  </a:cubicBezTo>
                  <a:cubicBezTo>
                    <a:pt x="2462355" y="3032613"/>
                    <a:pt x="2480663" y="3026093"/>
                    <a:pt x="2499165" y="3021981"/>
                  </a:cubicBezTo>
                  <a:cubicBezTo>
                    <a:pt x="2514126" y="3018656"/>
                    <a:pt x="2528809" y="3014154"/>
                    <a:pt x="2543770" y="3010829"/>
                  </a:cubicBezTo>
                  <a:cubicBezTo>
                    <a:pt x="2671228" y="2982504"/>
                    <a:pt x="2535312" y="3015731"/>
                    <a:pt x="2644131" y="2988527"/>
                  </a:cubicBezTo>
                  <a:cubicBezTo>
                    <a:pt x="2658999" y="2977376"/>
                    <a:pt x="2672489" y="2964099"/>
                    <a:pt x="2688736" y="2955073"/>
                  </a:cubicBezTo>
                  <a:cubicBezTo>
                    <a:pt x="2706234" y="2945352"/>
                    <a:pt x="2726200" y="2940901"/>
                    <a:pt x="2744492" y="2932771"/>
                  </a:cubicBezTo>
                  <a:cubicBezTo>
                    <a:pt x="2759683" y="2926020"/>
                    <a:pt x="2774566" y="2918541"/>
                    <a:pt x="2789097" y="2910468"/>
                  </a:cubicBezTo>
                  <a:cubicBezTo>
                    <a:pt x="2795638" y="2906834"/>
                    <a:pt x="2864358" y="2866336"/>
                    <a:pt x="2878306" y="2854712"/>
                  </a:cubicBezTo>
                  <a:cubicBezTo>
                    <a:pt x="2890421" y="2844616"/>
                    <a:pt x="2899144" y="2830721"/>
                    <a:pt x="2911760" y="2821259"/>
                  </a:cubicBezTo>
                  <a:cubicBezTo>
                    <a:pt x="2929099" y="2808255"/>
                    <a:pt x="2949230" y="2799441"/>
                    <a:pt x="2967516" y="2787805"/>
                  </a:cubicBezTo>
                  <a:cubicBezTo>
                    <a:pt x="2990130" y="2773414"/>
                    <a:pt x="3012980" y="2759283"/>
                    <a:pt x="3034424" y="2743200"/>
                  </a:cubicBezTo>
                  <a:cubicBezTo>
                    <a:pt x="3072815" y="2714407"/>
                    <a:pt x="3119253" y="2682864"/>
                    <a:pt x="3145936" y="2642839"/>
                  </a:cubicBezTo>
                  <a:cubicBezTo>
                    <a:pt x="3175672" y="2598235"/>
                    <a:pt x="3157087" y="2616820"/>
                    <a:pt x="3201692" y="2587083"/>
                  </a:cubicBezTo>
                  <a:cubicBezTo>
                    <a:pt x="3228479" y="2506719"/>
                    <a:pt x="3188009" y="2606975"/>
                    <a:pt x="3257448" y="2520176"/>
                  </a:cubicBezTo>
                  <a:cubicBezTo>
                    <a:pt x="3276169" y="2496775"/>
                    <a:pt x="3287703" y="2468426"/>
                    <a:pt x="3302053" y="2442117"/>
                  </a:cubicBezTo>
                  <a:cubicBezTo>
                    <a:pt x="3310013" y="2427524"/>
                    <a:pt x="3316108" y="2411945"/>
                    <a:pt x="3324355" y="2397512"/>
                  </a:cubicBezTo>
                  <a:cubicBezTo>
                    <a:pt x="3346741" y="2358336"/>
                    <a:pt x="3359072" y="2355642"/>
                    <a:pt x="3380111" y="2308303"/>
                  </a:cubicBezTo>
                  <a:cubicBezTo>
                    <a:pt x="3427249" y="2202242"/>
                    <a:pt x="3431226" y="2179581"/>
                    <a:pt x="3458170" y="2085278"/>
                  </a:cubicBezTo>
                  <a:cubicBezTo>
                    <a:pt x="3506289" y="1748451"/>
                    <a:pt x="3502117" y="1871390"/>
                    <a:pt x="3480472" y="1438507"/>
                  </a:cubicBezTo>
                  <a:cubicBezTo>
                    <a:pt x="3479885" y="1426767"/>
                    <a:pt x="3473448" y="1416060"/>
                    <a:pt x="3469321" y="1405054"/>
                  </a:cubicBezTo>
                  <a:cubicBezTo>
                    <a:pt x="3462293" y="1386312"/>
                    <a:pt x="3454453" y="1367883"/>
                    <a:pt x="3447019" y="1349298"/>
                  </a:cubicBezTo>
                  <a:cubicBezTo>
                    <a:pt x="3443302" y="1326995"/>
                    <a:pt x="3444264" y="1303383"/>
                    <a:pt x="3435867" y="1282390"/>
                  </a:cubicBezTo>
                  <a:cubicBezTo>
                    <a:pt x="3428965" y="1265134"/>
                    <a:pt x="3412264" y="1253546"/>
                    <a:pt x="3402414" y="1237786"/>
                  </a:cubicBezTo>
                  <a:cubicBezTo>
                    <a:pt x="3393604" y="1223689"/>
                    <a:pt x="3388358" y="1207614"/>
                    <a:pt x="3380111" y="1193181"/>
                  </a:cubicBezTo>
                  <a:cubicBezTo>
                    <a:pt x="3373462" y="1181545"/>
                    <a:pt x="3364318" y="1171443"/>
                    <a:pt x="3357809" y="1159727"/>
                  </a:cubicBezTo>
                  <a:cubicBezTo>
                    <a:pt x="3283050" y="1025160"/>
                    <a:pt x="3373293" y="1160519"/>
                    <a:pt x="3268599" y="1025912"/>
                  </a:cubicBezTo>
                  <a:cubicBezTo>
                    <a:pt x="3229537" y="975689"/>
                    <a:pt x="3261642" y="1008090"/>
                    <a:pt x="3223994" y="947854"/>
                  </a:cubicBezTo>
                  <a:cubicBezTo>
                    <a:pt x="3214144" y="932094"/>
                    <a:pt x="3201692" y="918117"/>
                    <a:pt x="3190541" y="903249"/>
                  </a:cubicBezTo>
                  <a:cubicBezTo>
                    <a:pt x="3186824" y="884664"/>
                    <a:pt x="3189903" y="863263"/>
                    <a:pt x="3179389" y="847493"/>
                  </a:cubicBezTo>
                  <a:cubicBezTo>
                    <a:pt x="3166187" y="827690"/>
                    <a:pt x="3141422" y="818700"/>
                    <a:pt x="3123633" y="802888"/>
                  </a:cubicBezTo>
                  <a:cubicBezTo>
                    <a:pt x="3107917" y="788918"/>
                    <a:pt x="3092874" y="774107"/>
                    <a:pt x="3079028" y="758283"/>
                  </a:cubicBezTo>
                  <a:cubicBezTo>
                    <a:pt x="3066790" y="744296"/>
                    <a:pt x="3059466" y="726025"/>
                    <a:pt x="3045575" y="713678"/>
                  </a:cubicBezTo>
                  <a:cubicBezTo>
                    <a:pt x="3025541" y="695870"/>
                    <a:pt x="2978667" y="669073"/>
                    <a:pt x="2978667" y="669073"/>
                  </a:cubicBezTo>
                  <a:cubicBezTo>
                    <a:pt x="2967516" y="654205"/>
                    <a:pt x="2956017" y="639591"/>
                    <a:pt x="2945214" y="624468"/>
                  </a:cubicBezTo>
                  <a:cubicBezTo>
                    <a:pt x="2937424" y="613562"/>
                    <a:pt x="2931633" y="601190"/>
                    <a:pt x="2922911" y="591015"/>
                  </a:cubicBezTo>
                  <a:cubicBezTo>
                    <a:pt x="2855905" y="512843"/>
                    <a:pt x="2904039" y="573429"/>
                    <a:pt x="2844853" y="524107"/>
                  </a:cubicBezTo>
                  <a:cubicBezTo>
                    <a:pt x="2797607" y="484735"/>
                    <a:pt x="2780374" y="435706"/>
                    <a:pt x="2711038" y="412595"/>
                  </a:cubicBezTo>
                  <a:lnTo>
                    <a:pt x="2677584" y="401444"/>
                  </a:lnTo>
                  <a:lnTo>
                    <a:pt x="2577224" y="334537"/>
                  </a:lnTo>
                  <a:cubicBezTo>
                    <a:pt x="2536024" y="307070"/>
                    <a:pt x="2516972" y="293259"/>
                    <a:pt x="2465711" y="267629"/>
                  </a:cubicBezTo>
                  <a:cubicBezTo>
                    <a:pt x="2442851" y="256199"/>
                    <a:pt x="2397709" y="249568"/>
                    <a:pt x="2376502" y="245327"/>
                  </a:cubicBezTo>
                  <a:cubicBezTo>
                    <a:pt x="2365351" y="237893"/>
                    <a:pt x="2355035" y="229019"/>
                    <a:pt x="2343048" y="223025"/>
                  </a:cubicBezTo>
                  <a:cubicBezTo>
                    <a:pt x="2312920" y="207961"/>
                    <a:pt x="2273533" y="207576"/>
                    <a:pt x="2242687" y="200722"/>
                  </a:cubicBezTo>
                  <a:cubicBezTo>
                    <a:pt x="2231212" y="198172"/>
                    <a:pt x="2220637" y="192422"/>
                    <a:pt x="2209233" y="189571"/>
                  </a:cubicBezTo>
                  <a:cubicBezTo>
                    <a:pt x="2190845" y="184974"/>
                    <a:pt x="2171864" y="183017"/>
                    <a:pt x="2153477" y="178420"/>
                  </a:cubicBezTo>
                  <a:cubicBezTo>
                    <a:pt x="2105625" y="166456"/>
                    <a:pt x="2128599" y="166237"/>
                    <a:pt x="2075419" y="144966"/>
                  </a:cubicBezTo>
                  <a:cubicBezTo>
                    <a:pt x="2030177" y="126870"/>
                    <a:pt x="2007715" y="122465"/>
                    <a:pt x="1963906" y="111512"/>
                  </a:cubicBezTo>
                  <a:cubicBezTo>
                    <a:pt x="1904949" y="72208"/>
                    <a:pt x="1943454" y="92460"/>
                    <a:pt x="1841243" y="66907"/>
                  </a:cubicBezTo>
                  <a:lnTo>
                    <a:pt x="1796638" y="55756"/>
                  </a:lnTo>
                  <a:cubicBezTo>
                    <a:pt x="1785487" y="48322"/>
                    <a:pt x="1775503" y="38733"/>
                    <a:pt x="1763184" y="33454"/>
                  </a:cubicBezTo>
                  <a:cubicBezTo>
                    <a:pt x="1749098" y="27417"/>
                    <a:pt x="1733608" y="25309"/>
                    <a:pt x="1718580" y="22303"/>
                  </a:cubicBezTo>
                  <a:cubicBezTo>
                    <a:pt x="1647544" y="8095"/>
                    <a:pt x="1597775" y="3717"/>
                    <a:pt x="1573614" y="0"/>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1190334" y="1707568"/>
              <a:ext cx="4070196" cy="3014264"/>
            </a:xfrm>
            <a:prstGeom prst="rect">
              <a:avLst/>
            </a:prstGeom>
            <a:noFill/>
          </p:spPr>
          <p:txBody>
            <a:bodyPr wrap="square" rtlCol="0">
              <a:spAutoFit/>
            </a:bodyPr>
            <a:lstStyle/>
            <a:p>
              <a:r>
                <a:rPr lang="en-US" i="1" dirty="0"/>
                <a:t>And a stone was brought, and laid upon the mouth of the den; and the king sealed it with his own signet, and with the signet of his lords; that the purpose might not be changed concerning Daniel.</a:t>
              </a:r>
            </a:p>
          </p:txBody>
        </p:sp>
      </p:grpSp>
      <p:sp>
        <p:nvSpPr>
          <p:cNvPr id="144" name="Rectangle 143"/>
          <p:cNvSpPr/>
          <p:nvPr/>
        </p:nvSpPr>
        <p:spPr>
          <a:xfrm>
            <a:off x="513983" y="1071061"/>
            <a:ext cx="3992129" cy="3477875"/>
          </a:xfrm>
          <a:prstGeom prst="rect">
            <a:avLst/>
          </a:prstGeom>
        </p:spPr>
        <p:txBody>
          <a:bodyPr wrap="square">
            <a:spAutoFit/>
          </a:bodyPr>
          <a:lstStyle/>
          <a:p>
            <a:r>
              <a:rPr lang="en-US" sz="2000" dirty="0">
                <a:solidFill>
                  <a:schemeClr val="bg1"/>
                </a:solidFill>
                <a:latin typeface="Calibri" panose="020F0502020204030204" pitchFamily="34" charset="0"/>
              </a:rPr>
              <a:t>The eavesdropping enemies reported Daniel praying 3 times a day to his God.</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Darius was forced by his own creed to put Daniel in a lions’ den. (3)</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An absolute monarch would likely feel that any other course would slowly cause him to lose power. (1)</a:t>
            </a:r>
          </a:p>
          <a:p>
            <a:r>
              <a:rPr lang="en-US" sz="2000" dirty="0">
                <a:solidFill>
                  <a:schemeClr val="bg1"/>
                </a:solidFill>
                <a:latin typeface="Calibri" panose="020F0502020204030204" pitchFamily="34" charset="0"/>
              </a:rPr>
              <a:t> </a:t>
            </a:r>
          </a:p>
        </p:txBody>
      </p:sp>
    </p:spTree>
    <p:extLst>
      <p:ext uri="{BB962C8B-B14F-4D97-AF65-F5344CB8AC3E}">
        <p14:creationId xmlns:p14="http://schemas.microsoft.com/office/powerpoint/2010/main" val="175369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
                                            <p:txEl>
                                              <p:pRg st="4" end="4"/>
                                            </p:txEl>
                                          </p:spTgt>
                                        </p:tgtEl>
                                        <p:attrNameLst>
                                          <p:attrName>style.visibility</p:attrName>
                                        </p:attrNameLst>
                                      </p:cBhvr>
                                      <p:to>
                                        <p:strVal val="visible"/>
                                      </p:to>
                                    </p:set>
                                  </p:childTnLst>
                                </p:cTn>
                              </p:par>
                              <p:par>
                                <p:cTn id="11" presetID="31" presetClass="entr" presetSubtype="0"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p:cTn id="13" dur="1000" fill="hold"/>
                                        <p:tgtEl>
                                          <p:spTgt spid="113"/>
                                        </p:tgtEl>
                                        <p:attrNameLst>
                                          <p:attrName>ppt_w</p:attrName>
                                        </p:attrNameLst>
                                      </p:cBhvr>
                                      <p:tavLst>
                                        <p:tav tm="0">
                                          <p:val>
                                            <p:fltVal val="0"/>
                                          </p:val>
                                        </p:tav>
                                        <p:tav tm="100000">
                                          <p:val>
                                            <p:strVal val="#ppt_w"/>
                                          </p:val>
                                        </p:tav>
                                      </p:tavLst>
                                    </p:anim>
                                    <p:anim calcmode="lin" valueType="num">
                                      <p:cBhvr>
                                        <p:cTn id="14" dur="1000" fill="hold"/>
                                        <p:tgtEl>
                                          <p:spTgt spid="113"/>
                                        </p:tgtEl>
                                        <p:attrNameLst>
                                          <p:attrName>ppt_h</p:attrName>
                                        </p:attrNameLst>
                                      </p:cBhvr>
                                      <p:tavLst>
                                        <p:tav tm="0">
                                          <p:val>
                                            <p:fltVal val="0"/>
                                          </p:val>
                                        </p:tav>
                                        <p:tav tm="100000">
                                          <p:val>
                                            <p:strVal val="#ppt_h"/>
                                          </p:val>
                                        </p:tav>
                                      </p:tavLst>
                                    </p:anim>
                                    <p:anim calcmode="lin" valueType="num">
                                      <p:cBhvr>
                                        <p:cTn id="15" dur="1000" fill="hold"/>
                                        <p:tgtEl>
                                          <p:spTgt spid="113"/>
                                        </p:tgtEl>
                                        <p:attrNameLst>
                                          <p:attrName>style.rotation</p:attrName>
                                        </p:attrNameLst>
                                      </p:cBhvr>
                                      <p:tavLst>
                                        <p:tav tm="0">
                                          <p:val>
                                            <p:fltVal val="90"/>
                                          </p:val>
                                        </p:tav>
                                        <p:tav tm="100000">
                                          <p:val>
                                            <p:fltVal val="0"/>
                                          </p:val>
                                        </p:tav>
                                      </p:tavLst>
                                    </p:anim>
                                    <p:animEffect transition="in" filter="fade">
                                      <p:cBhvr>
                                        <p:cTn id="16"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2923</Words>
  <Application>Microsoft Office PowerPoint</Application>
  <PresentationFormat>Widescreen</PresentationFormat>
  <Paragraphs>178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36</cp:revision>
  <dcterms:created xsi:type="dcterms:W3CDTF">2016-04-19T14:49:09Z</dcterms:created>
  <dcterms:modified xsi:type="dcterms:W3CDTF">2020-11-17T00:23:12Z</dcterms:modified>
</cp:coreProperties>
</file>