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58" r:id="rId3"/>
    <p:sldId id="261" r:id="rId4"/>
    <p:sldId id="262" r:id="rId5"/>
    <p:sldId id="264" r:id="rId6"/>
    <p:sldId id="265" r:id="rId7"/>
    <p:sldId id="266" r:id="rId8"/>
    <p:sldId id="267" r:id="rId9"/>
    <p:sldId id="268" r:id="rId10"/>
    <p:sldId id="269" r:id="rId11"/>
    <p:sldId id="270" r:id="rId12"/>
    <p:sldId id="272" r:id="rId13"/>
    <p:sldId id="273" r:id="rId14"/>
    <p:sldId id="276" r:id="rId15"/>
    <p:sldId id="277" r:id="rId16"/>
    <p:sldId id="275" r:id="rId17"/>
    <p:sldId id="278" r:id="rId18"/>
    <p:sldId id="279" r:id="rId19"/>
    <p:sldId id="280" r:id="rId20"/>
    <p:sldId id="281" r:id="rId21"/>
    <p:sldId id="282" r:id="rId22"/>
    <p:sldId id="283" r:id="rId23"/>
    <p:sldId id="284" r:id="rId24"/>
    <p:sldId id="286" r:id="rId25"/>
    <p:sldId id="287" r:id="rId26"/>
    <p:sldId id="257" r:id="rId27"/>
    <p:sldId id="259" r:id="rId28"/>
    <p:sldId id="263" r:id="rId29"/>
    <p:sldId id="271" r:id="rId30"/>
    <p:sldId id="288" r:id="rId31"/>
  </p:sldIdLst>
  <p:sldSz cx="12192000" cy="6858000"/>
  <p:notesSz cx="6858000" cy="9144000"/>
  <p:embeddedFontLst>
    <p:embeddedFont>
      <p:font typeface="AR ESSENCE" panose="02000000000000000000" pitchFamily="2"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Palatino"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7" autoAdjust="0"/>
    <p:restoredTop sz="84564" autoAdjust="0"/>
  </p:normalViewPr>
  <p:slideViewPr>
    <p:cSldViewPr snapToGrid="0">
      <p:cViewPr varScale="1">
        <p:scale>
          <a:sx n="53" d="100"/>
          <a:sy n="53" d="100"/>
        </p:scale>
        <p:origin x="3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1959C-4BE7-4C77-BDE2-2DE08E8A0DD3}" type="datetimeFigureOut">
              <a:rPr lang="en-US" smtClean="0"/>
              <a:t>11/16/2020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2399E-AFBC-4777-9736-011AD2DA9CFE}" type="slidenum">
              <a:rPr lang="en-US" smtClean="0"/>
              <a:t>‹#›</a:t>
            </a:fld>
            <a:endParaRPr lang="en-US"/>
          </a:p>
        </p:txBody>
      </p:sp>
    </p:spTree>
    <p:extLst>
      <p:ext uri="{BB962C8B-B14F-4D97-AF65-F5344CB8AC3E}">
        <p14:creationId xmlns:p14="http://schemas.microsoft.com/office/powerpoint/2010/main" val="3331371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2399E-AFBC-4777-9736-011AD2DA9CFE}" type="slidenum">
              <a:rPr lang="en-US" smtClean="0"/>
              <a:t>4</a:t>
            </a:fld>
            <a:endParaRPr lang="en-US"/>
          </a:p>
        </p:txBody>
      </p:sp>
    </p:spTree>
    <p:extLst>
      <p:ext uri="{BB962C8B-B14F-4D97-AF65-F5344CB8AC3E}">
        <p14:creationId xmlns:p14="http://schemas.microsoft.com/office/powerpoint/2010/main" val="13561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2399E-AFBC-4777-9736-011AD2DA9CFE}" type="slidenum">
              <a:rPr lang="en-US" smtClean="0"/>
              <a:t>12</a:t>
            </a:fld>
            <a:endParaRPr lang="en-US"/>
          </a:p>
        </p:txBody>
      </p:sp>
    </p:spTree>
    <p:extLst>
      <p:ext uri="{BB962C8B-B14F-4D97-AF65-F5344CB8AC3E}">
        <p14:creationId xmlns:p14="http://schemas.microsoft.com/office/powerpoint/2010/main" val="125021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304A35-BBF2-4A4F-AE66-BA070641C6D0}"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142524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304A35-BBF2-4A4F-AE66-BA070641C6D0}"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424922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304A35-BBF2-4A4F-AE66-BA070641C6D0}"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4006617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304A35-BBF2-4A4F-AE66-BA070641C6D0}"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60413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304A35-BBF2-4A4F-AE66-BA070641C6D0}"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225539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304A35-BBF2-4A4F-AE66-BA070641C6D0}"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3188344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304A35-BBF2-4A4F-AE66-BA070641C6D0}"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349294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304A35-BBF2-4A4F-AE66-BA070641C6D0}"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368556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304A35-BBF2-4A4F-AE66-BA070641C6D0}"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203783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04A35-BBF2-4A4F-AE66-BA070641C6D0}"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122430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04A35-BBF2-4A4F-AE66-BA070641C6D0}"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7FA9A-D2D5-42A9-B27A-1E780E276AE2}" type="slidenum">
              <a:rPr lang="en-US" smtClean="0"/>
              <a:t>‹#›</a:t>
            </a:fld>
            <a:endParaRPr lang="en-US"/>
          </a:p>
        </p:txBody>
      </p:sp>
    </p:spTree>
    <p:extLst>
      <p:ext uri="{BB962C8B-B14F-4D97-AF65-F5344CB8AC3E}">
        <p14:creationId xmlns:p14="http://schemas.microsoft.com/office/powerpoint/2010/main" val="123649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304A35-BBF2-4A4F-AE66-BA070641C6D0}" type="datetimeFigureOut">
              <a:rPr lang="en-US" smtClean="0"/>
              <a:t>11/16/2020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7FA9A-D2D5-42A9-B27A-1E780E276AE2}" type="slidenum">
              <a:rPr lang="en-US" smtClean="0"/>
              <a:t>‹#›</a:t>
            </a:fld>
            <a:endParaRPr lang="en-US"/>
          </a:p>
        </p:txBody>
      </p:sp>
    </p:spTree>
    <p:extLst>
      <p:ext uri="{BB962C8B-B14F-4D97-AF65-F5344CB8AC3E}">
        <p14:creationId xmlns:p14="http://schemas.microsoft.com/office/powerpoint/2010/main" val="73027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1F0F0B73-73C1-4784-BCD7-C3E0F6EC9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331259" cy="369332"/>
          </a:xfrm>
          <a:prstGeom prst="rect">
            <a:avLst/>
          </a:prstGeom>
          <a:noFill/>
        </p:spPr>
        <p:txBody>
          <a:bodyPr wrap="square" rtlCol="0">
            <a:spAutoFit/>
          </a:bodyPr>
          <a:lstStyle/>
          <a:p>
            <a:r>
              <a:rPr lang="en-US" dirty="0">
                <a:solidFill>
                  <a:schemeClr val="bg1"/>
                </a:solidFill>
              </a:rPr>
              <a:t>Lesson 151</a:t>
            </a:r>
          </a:p>
        </p:txBody>
      </p:sp>
      <p:sp>
        <p:nvSpPr>
          <p:cNvPr id="6" name="TextBox 5"/>
          <p:cNvSpPr txBox="1"/>
          <p:nvPr/>
        </p:nvSpPr>
        <p:spPr>
          <a:xfrm>
            <a:off x="0" y="564776"/>
            <a:ext cx="12191999" cy="2123658"/>
          </a:xfrm>
          <a:prstGeom prst="rect">
            <a:avLst/>
          </a:prstGeom>
          <a:noFill/>
        </p:spPr>
        <p:txBody>
          <a:bodyPr wrap="square" rtlCol="0">
            <a:spAutoFit/>
          </a:bodyPr>
          <a:lstStyle/>
          <a:p>
            <a:pPr algn="ctr"/>
            <a:r>
              <a:rPr lang="en-US" sz="6600" dirty="0">
                <a:solidFill>
                  <a:schemeClr val="bg1"/>
                </a:solidFill>
                <a:latin typeface="AR ESSENCE" panose="02000000000000000000" pitchFamily="2" charset="0"/>
              </a:rPr>
              <a:t>Prophesies of Second Coming</a:t>
            </a:r>
          </a:p>
          <a:p>
            <a:pPr algn="ctr"/>
            <a:r>
              <a:rPr lang="en-US" sz="6600" dirty="0">
                <a:solidFill>
                  <a:schemeClr val="bg1"/>
                </a:solidFill>
                <a:latin typeface="AR ESSENCE" panose="02000000000000000000" pitchFamily="2" charset="0"/>
              </a:rPr>
              <a:t>Joel</a:t>
            </a:r>
          </a:p>
        </p:txBody>
      </p:sp>
      <p:grpSp>
        <p:nvGrpSpPr>
          <p:cNvPr id="7" name="Group 6"/>
          <p:cNvGrpSpPr/>
          <p:nvPr/>
        </p:nvGrpSpPr>
        <p:grpSpPr>
          <a:xfrm>
            <a:off x="1633088" y="2829450"/>
            <a:ext cx="1587232" cy="3788194"/>
            <a:chOff x="1003567" y="860006"/>
            <a:chExt cx="1587232" cy="3788194"/>
          </a:xfrm>
        </p:grpSpPr>
        <p:sp>
          <p:nvSpPr>
            <p:cNvPr id="8" name="Oval 7"/>
            <p:cNvSpPr/>
            <p:nvPr/>
          </p:nvSpPr>
          <p:spPr>
            <a:xfrm rot="19352409">
              <a:off x="1871120" y="3996935"/>
              <a:ext cx="287281" cy="651265"/>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647766">
              <a:off x="1540852" y="3984053"/>
              <a:ext cx="285906" cy="651265"/>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a:off x="1359292" y="2961511"/>
              <a:ext cx="872793" cy="1360770"/>
            </a:xfrm>
            <a:prstGeom prst="trapezoid">
              <a:avLst/>
            </a:prstGeom>
            <a:solidFill>
              <a:srgbClr val="82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671902">
              <a:off x="2271606" y="2937692"/>
              <a:ext cx="319193" cy="65126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647766">
              <a:off x="1035491" y="2879833"/>
              <a:ext cx="334559" cy="65126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169292">
              <a:off x="1879117" y="2038644"/>
              <a:ext cx="613532" cy="1360770"/>
            </a:xfrm>
            <a:prstGeom prst="trapezoid">
              <a:avLst/>
            </a:prstGeom>
            <a:solidFill>
              <a:srgbClr val="82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790291">
              <a:off x="1115643" y="1995428"/>
              <a:ext cx="613535" cy="1367653"/>
            </a:xfrm>
            <a:prstGeom prst="trapezoid">
              <a:avLst/>
            </a:prstGeom>
            <a:solidFill>
              <a:srgbClr val="82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1348683" y="2196634"/>
              <a:ext cx="915293" cy="1773040"/>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406214" y="3061638"/>
              <a:ext cx="747535" cy="891494"/>
              <a:chOff x="1406214" y="3061638"/>
              <a:chExt cx="747535" cy="891494"/>
            </a:xfrm>
          </p:grpSpPr>
          <p:sp>
            <p:nvSpPr>
              <p:cNvPr id="50" name="Rounded Rectangle 49"/>
              <p:cNvSpPr/>
              <p:nvPr/>
            </p:nvSpPr>
            <p:spPr>
              <a:xfrm>
                <a:off x="1440577" y="3072843"/>
                <a:ext cx="713172" cy="225503"/>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1406214" y="3061638"/>
                <a:ext cx="337285" cy="891494"/>
                <a:chOff x="2843434" y="3384829"/>
                <a:chExt cx="511352" cy="999726"/>
              </a:xfrm>
            </p:grpSpPr>
            <p:sp>
              <p:nvSpPr>
                <p:cNvPr id="52" name="Diagonal Stripe 51"/>
                <p:cNvSpPr/>
                <p:nvPr/>
              </p:nvSpPr>
              <p:spPr>
                <a:xfrm>
                  <a:off x="2843434" y="3448356"/>
                  <a:ext cx="388497" cy="936198"/>
                </a:xfrm>
                <a:prstGeom prst="diagStrip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iagonal Stripe 52"/>
                <p:cNvSpPr/>
                <p:nvPr/>
              </p:nvSpPr>
              <p:spPr>
                <a:xfrm rot="20347188">
                  <a:off x="2966289" y="3448357"/>
                  <a:ext cx="388497" cy="936198"/>
                </a:xfrm>
                <a:prstGeom prst="diagStrip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ounded Rectangle 53"/>
                <p:cNvSpPr/>
                <p:nvPr/>
              </p:nvSpPr>
              <p:spPr>
                <a:xfrm>
                  <a:off x="2882158" y="3384829"/>
                  <a:ext cx="381000" cy="265446"/>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Isosceles Triangle 16"/>
            <p:cNvSpPr/>
            <p:nvPr/>
          </p:nvSpPr>
          <p:spPr>
            <a:xfrm rot="10800000">
              <a:off x="1591990" y="1945222"/>
              <a:ext cx="370670" cy="76411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343560">
              <a:off x="1826458" y="1343756"/>
              <a:ext cx="636057" cy="992248"/>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18091044">
              <a:off x="1036753" y="1397895"/>
              <a:ext cx="767799" cy="8341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348683" y="1086556"/>
              <a:ext cx="872388" cy="121713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20"/>
            <p:cNvSpPr/>
            <p:nvPr/>
          </p:nvSpPr>
          <p:spPr>
            <a:xfrm rot="5076663">
              <a:off x="1764254" y="982394"/>
              <a:ext cx="487589" cy="576409"/>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21"/>
            <p:cNvSpPr/>
            <p:nvPr/>
          </p:nvSpPr>
          <p:spPr>
            <a:xfrm rot="1236535">
              <a:off x="1273148" y="976221"/>
              <a:ext cx="500026" cy="5620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498061" y="1051078"/>
              <a:ext cx="436194" cy="368417"/>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346444" y="4013972"/>
              <a:ext cx="885641" cy="471678"/>
              <a:chOff x="2895600" y="1945222"/>
              <a:chExt cx="3352800" cy="921367"/>
            </a:xfrm>
          </p:grpSpPr>
          <p:sp>
            <p:nvSpPr>
              <p:cNvPr id="39" name="Block Arc 38"/>
              <p:cNvSpPr/>
              <p:nvPr/>
            </p:nvSpPr>
            <p:spPr>
              <a:xfrm>
                <a:off x="2895600" y="1972705"/>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39"/>
              <p:cNvSpPr/>
              <p:nvPr/>
            </p:nvSpPr>
            <p:spPr>
              <a:xfrm>
                <a:off x="3733800" y="1978368"/>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0"/>
              <p:cNvSpPr/>
              <p:nvPr/>
            </p:nvSpPr>
            <p:spPr>
              <a:xfrm>
                <a:off x="45720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lock Arc 41"/>
              <p:cNvSpPr/>
              <p:nvPr/>
            </p:nvSpPr>
            <p:spPr>
              <a:xfrm>
                <a:off x="54102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Isosceles Triangle 42"/>
              <p:cNvSpPr/>
              <p:nvPr/>
            </p:nvSpPr>
            <p:spPr>
              <a:xfrm>
                <a:off x="3579721"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a:off x="4431632"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5242410"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p:nvSpPr>
            <p:spPr>
              <a:xfrm>
                <a:off x="3153766"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p:cNvSpPr/>
              <p:nvPr/>
            </p:nvSpPr>
            <p:spPr>
              <a:xfrm>
                <a:off x="3989516" y="2100949"/>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p:nvSpPr>
            <p:spPr>
              <a:xfrm>
                <a:off x="4846208" y="2082812"/>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xagon 48"/>
              <p:cNvSpPr/>
              <p:nvPr/>
            </p:nvSpPr>
            <p:spPr>
              <a:xfrm>
                <a:off x="5677670"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1122170" y="1196166"/>
              <a:ext cx="1260031" cy="270705"/>
            </a:xfrm>
            <a:prstGeom prst="roundRect">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099192" y="1195737"/>
              <a:ext cx="1283009" cy="471678"/>
              <a:chOff x="2895600" y="1945222"/>
              <a:chExt cx="3352800" cy="921367"/>
            </a:xfrm>
          </p:grpSpPr>
          <p:sp>
            <p:nvSpPr>
              <p:cNvPr id="28" name="Block Arc 27"/>
              <p:cNvSpPr/>
              <p:nvPr/>
            </p:nvSpPr>
            <p:spPr>
              <a:xfrm>
                <a:off x="2895600" y="1972705"/>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lock Arc 28"/>
              <p:cNvSpPr/>
              <p:nvPr/>
            </p:nvSpPr>
            <p:spPr>
              <a:xfrm>
                <a:off x="3733800" y="1978368"/>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lock Arc 29"/>
              <p:cNvSpPr/>
              <p:nvPr/>
            </p:nvSpPr>
            <p:spPr>
              <a:xfrm>
                <a:off x="45720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lock Arc 30"/>
              <p:cNvSpPr/>
              <p:nvPr/>
            </p:nvSpPr>
            <p:spPr>
              <a:xfrm>
                <a:off x="54102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Isosceles Triangle 31"/>
              <p:cNvSpPr/>
              <p:nvPr/>
            </p:nvSpPr>
            <p:spPr>
              <a:xfrm>
                <a:off x="3579721"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431632"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5242410"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p:nvSpPr>
            <p:spPr>
              <a:xfrm>
                <a:off x="3153766"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a:off x="3989516" y="2100949"/>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p:nvSpPr>
            <p:spPr>
              <a:xfrm>
                <a:off x="4846208" y="2082812"/>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p:nvSpPr>
            <p:spPr>
              <a:xfrm>
                <a:off x="5677670"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lowchart: Delay 26"/>
            <p:cNvSpPr/>
            <p:nvPr/>
          </p:nvSpPr>
          <p:spPr>
            <a:xfrm rot="16200000">
              <a:off x="1600840" y="438812"/>
              <a:ext cx="304800" cy="1147187"/>
            </a:xfrm>
            <a:prstGeom prst="flowChartDelay">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3935127" y="4098668"/>
            <a:ext cx="6096000" cy="1200329"/>
          </a:xfrm>
          <a:prstGeom prst="rect">
            <a:avLst/>
          </a:prstGeom>
        </p:spPr>
        <p:txBody>
          <a:bodyPr>
            <a:spAutoFit/>
          </a:bodyPr>
          <a:lstStyle/>
          <a:p>
            <a:r>
              <a:rPr lang="en-US" i="1" dirty="0">
                <a:solidFill>
                  <a:schemeClr val="bg1"/>
                </a:solidFill>
                <a:latin typeface="Palatino"/>
              </a:rPr>
              <a:t>For behold, he shall stand upon the mount of Olivet, and upon the mighty ocean, even the great deep, and upon the islands of the sea, and upon the land of Zion.</a:t>
            </a:r>
          </a:p>
          <a:p>
            <a:r>
              <a:rPr lang="en-US" i="1" dirty="0">
                <a:solidFill>
                  <a:schemeClr val="bg1"/>
                </a:solidFill>
                <a:latin typeface="Palatino"/>
              </a:rPr>
              <a:t>D&amp;C 133:20</a:t>
            </a:r>
            <a:endParaRPr lang="en-US" i="1" dirty="0">
              <a:solidFill>
                <a:schemeClr val="bg1"/>
              </a:solidFill>
            </a:endParaRPr>
          </a:p>
        </p:txBody>
      </p:sp>
      <p:sp>
        <p:nvSpPr>
          <p:cNvPr id="3" name="Oval 2"/>
          <p:cNvSpPr/>
          <p:nvPr/>
        </p:nvSpPr>
        <p:spPr>
          <a:xfrm>
            <a:off x="9127066" y="1672434"/>
            <a:ext cx="2032000" cy="2032000"/>
          </a:xfrm>
          <a:prstGeom prst="ellipse">
            <a:avLst/>
          </a:prstGeom>
          <a:solidFill>
            <a:srgbClr val="990000"/>
          </a:solidFill>
          <a:ln>
            <a:solidFill>
              <a:srgbClr val="FFFF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58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314979" y="923330"/>
            <a:ext cx="5562039" cy="1200329"/>
          </a:xfrm>
          <a:prstGeom prst="rect">
            <a:avLst/>
          </a:prstGeom>
          <a:noFill/>
        </p:spPr>
        <p:txBody>
          <a:bodyPr wrap="square" rtlCol="0">
            <a:spAutoFit/>
          </a:bodyPr>
          <a:lstStyle/>
          <a:p>
            <a:pPr algn="ctr"/>
            <a:r>
              <a:rPr lang="en-US" sz="2400" dirty="0">
                <a:solidFill>
                  <a:schemeClr val="bg1"/>
                </a:solidFill>
              </a:rPr>
              <a:t>Symbolizes the destruction that would come from invading armies if the people did not repent </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Plague of Locusts</a:t>
            </a:r>
          </a:p>
        </p:txBody>
      </p:sp>
      <p:sp>
        <p:nvSpPr>
          <p:cNvPr id="3" name="Rectangle 2"/>
          <p:cNvSpPr/>
          <p:nvPr/>
        </p:nvSpPr>
        <p:spPr>
          <a:xfrm>
            <a:off x="143436" y="6225552"/>
            <a:ext cx="6096000" cy="461665"/>
          </a:xfrm>
          <a:prstGeom prst="rect">
            <a:avLst/>
          </a:prstGeom>
        </p:spPr>
        <p:txBody>
          <a:bodyPr>
            <a:spAutoFit/>
          </a:bodyPr>
          <a:lstStyle/>
          <a:p>
            <a:r>
              <a:rPr lang="en-US" sz="2400" dirty="0">
                <a:solidFill>
                  <a:schemeClr val="bg1"/>
                </a:solidFill>
              </a:rPr>
              <a:t>Joel 1:1-13</a:t>
            </a:r>
          </a:p>
        </p:txBody>
      </p:sp>
      <p:pic>
        <p:nvPicPr>
          <p:cNvPr id="3074" name="Picture 2" descr="https://timedotcom.files.wordpress.com/2016/01/locusts1.jpg?quality=75&amp;strip=color&amp;w=1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95" y="2166273"/>
            <a:ext cx="5388722" cy="34487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tic.comicvine.com/uploads/original/11116/111166158/4777658-readyandresilient_header5.jpg"/>
          <p:cNvPicPr>
            <a:picLocks noChangeAspect="1" noChangeArrowheads="1"/>
          </p:cNvPicPr>
          <p:nvPr/>
        </p:nvPicPr>
        <p:blipFill rotWithShape="1">
          <a:blip r:embed="rId4">
            <a:extLst>
              <a:ext uri="{28A0092B-C50C-407E-A947-70E740481C1C}">
                <a14:useLocalDpi xmlns:a14="http://schemas.microsoft.com/office/drawing/2010/main" val="0"/>
              </a:ext>
            </a:extLst>
          </a:blip>
          <a:srcRect l="30950" t="-1" b="1318"/>
          <a:stretch/>
        </p:blipFill>
        <p:spPr bwMode="auto">
          <a:xfrm>
            <a:off x="6095998" y="2309298"/>
            <a:ext cx="5892987" cy="29514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91436" y="5815561"/>
            <a:ext cx="6096000" cy="646331"/>
          </a:xfrm>
          <a:prstGeom prst="rect">
            <a:avLst/>
          </a:prstGeom>
        </p:spPr>
        <p:txBody>
          <a:bodyPr>
            <a:spAutoFit/>
          </a:bodyPr>
          <a:lstStyle/>
          <a:p>
            <a:pPr algn="ctr"/>
            <a:r>
              <a:rPr lang="en-US" b="0" i="0" dirty="0">
                <a:solidFill>
                  <a:schemeClr val="bg1"/>
                </a:solidFill>
                <a:effectLst/>
                <a:latin typeface="Calibri" panose="020F0502020204030204" pitchFamily="34" charset="0"/>
              </a:rPr>
              <a:t>The judgments will be so terrible that Joel calls on the Lord’s people to howl and cry for repentance. (2)</a:t>
            </a:r>
            <a:endParaRPr lang="en-US" dirty="0">
              <a:solidFill>
                <a:schemeClr val="bg1"/>
              </a:solidFill>
            </a:endParaRPr>
          </a:p>
        </p:txBody>
      </p:sp>
    </p:spTree>
    <p:extLst>
      <p:ext uri="{BB962C8B-B14F-4D97-AF65-F5344CB8AC3E}">
        <p14:creationId xmlns:p14="http://schemas.microsoft.com/office/powerpoint/2010/main" val="7258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53235" y="4624620"/>
            <a:ext cx="8073699" cy="1569660"/>
          </a:xfrm>
          <a:prstGeom prst="rect">
            <a:avLst/>
          </a:prstGeom>
          <a:noFill/>
        </p:spPr>
        <p:txBody>
          <a:bodyPr wrap="square" rtlCol="0">
            <a:spAutoFit/>
          </a:bodyPr>
          <a:lstStyle/>
          <a:p>
            <a:r>
              <a:rPr lang="en-US" sz="2400" dirty="0">
                <a:solidFill>
                  <a:schemeClr val="bg1"/>
                </a:solidFill>
              </a:rPr>
              <a:t>They warn of an immediate and impending destruction (through the conquests of Assyria and Babylonia), but they also refer directly to the last days and the destruction that will again threaten Israel just before the Millennium. </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Dualistic Prophecy</a:t>
            </a:r>
          </a:p>
        </p:txBody>
      </p:sp>
      <p:sp>
        <p:nvSpPr>
          <p:cNvPr id="3" name="Rectangle 2"/>
          <p:cNvSpPr/>
          <p:nvPr/>
        </p:nvSpPr>
        <p:spPr>
          <a:xfrm>
            <a:off x="143436" y="6225552"/>
            <a:ext cx="6096000" cy="461665"/>
          </a:xfrm>
          <a:prstGeom prst="rect">
            <a:avLst/>
          </a:prstGeom>
        </p:spPr>
        <p:txBody>
          <a:bodyPr>
            <a:spAutoFit/>
          </a:bodyPr>
          <a:lstStyle/>
          <a:p>
            <a:r>
              <a:rPr lang="en-US" sz="2400" dirty="0">
                <a:solidFill>
                  <a:schemeClr val="bg1"/>
                </a:solidFill>
              </a:rPr>
              <a:t>Joel 1:1-13</a:t>
            </a:r>
          </a:p>
        </p:txBody>
      </p:sp>
      <p:sp>
        <p:nvSpPr>
          <p:cNvPr id="7" name="Rectangle 6"/>
          <p:cNvSpPr/>
          <p:nvPr/>
        </p:nvSpPr>
        <p:spPr>
          <a:xfrm>
            <a:off x="11549284" y="6317885"/>
            <a:ext cx="442750" cy="369332"/>
          </a:xfrm>
          <a:prstGeom prst="rect">
            <a:avLst/>
          </a:prstGeom>
        </p:spPr>
        <p:txBody>
          <a:bodyPr wrap="none">
            <a:spAutoFit/>
          </a:bodyPr>
          <a:lstStyle/>
          <a:p>
            <a:pPr algn="ctr"/>
            <a:r>
              <a:rPr lang="en-US" b="0" i="0" dirty="0">
                <a:solidFill>
                  <a:schemeClr val="bg1"/>
                </a:solidFill>
                <a:effectLst/>
                <a:latin typeface="Calibri" panose="020F0502020204030204" pitchFamily="34" charset="0"/>
              </a:rPr>
              <a:t>(2)</a:t>
            </a:r>
            <a:endParaRPr lang="en-US" dirty="0">
              <a:solidFill>
                <a:schemeClr val="bg1"/>
              </a:solidFill>
            </a:endParaRPr>
          </a:p>
        </p:txBody>
      </p:sp>
      <p:pic>
        <p:nvPicPr>
          <p:cNvPr id="4098" name="Picture 2" descr="https://i.ytimg.com/vi/VSHFGL91hpU/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4314" t="10754" b="10030"/>
          <a:stretch/>
        </p:blipFill>
        <p:spPr bwMode="auto">
          <a:xfrm>
            <a:off x="968188" y="1411424"/>
            <a:ext cx="4570526" cy="28378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glesiacuerpodecristogalicia.com/Armagedon%20Jo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129" y="1178060"/>
            <a:ext cx="4324332" cy="32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28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41220" y="1068788"/>
            <a:ext cx="6315074" cy="2308324"/>
          </a:xfrm>
          <a:prstGeom prst="rect">
            <a:avLst/>
          </a:prstGeom>
          <a:noFill/>
        </p:spPr>
        <p:txBody>
          <a:bodyPr wrap="square" rtlCol="0">
            <a:spAutoFit/>
          </a:bodyPr>
          <a:lstStyle/>
          <a:p>
            <a:r>
              <a:rPr lang="en-US" sz="2400" dirty="0">
                <a:solidFill>
                  <a:schemeClr val="bg1"/>
                </a:solidFill>
              </a:rPr>
              <a:t>Famine (drink or fields)—nothing to eat or drink</a:t>
            </a:r>
          </a:p>
          <a:p>
            <a:endParaRPr lang="en-US" sz="2400" dirty="0">
              <a:solidFill>
                <a:schemeClr val="bg1"/>
              </a:solidFill>
            </a:endParaRPr>
          </a:p>
          <a:p>
            <a:r>
              <a:rPr lang="en-US" sz="2400" dirty="0">
                <a:solidFill>
                  <a:schemeClr val="bg1"/>
                </a:solidFill>
              </a:rPr>
              <a:t>Nations Upon You—enemies ready for battle</a:t>
            </a:r>
          </a:p>
          <a:p>
            <a:endParaRPr lang="en-US" sz="2400" dirty="0">
              <a:solidFill>
                <a:schemeClr val="bg1"/>
              </a:solidFill>
            </a:endParaRPr>
          </a:p>
          <a:p>
            <a:r>
              <a:rPr lang="en-US" sz="2400" dirty="0">
                <a:solidFill>
                  <a:schemeClr val="bg1"/>
                </a:solidFill>
              </a:rPr>
              <a:t>Meat  cut off—sacrifices and offerings are either being desecrated or simply not done</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Physical VS Spiritual?</a:t>
            </a:r>
          </a:p>
        </p:txBody>
      </p:sp>
      <p:sp>
        <p:nvSpPr>
          <p:cNvPr id="3" name="Rectangle 2"/>
          <p:cNvSpPr/>
          <p:nvPr/>
        </p:nvSpPr>
        <p:spPr>
          <a:xfrm>
            <a:off x="143436" y="6225552"/>
            <a:ext cx="6096000" cy="461665"/>
          </a:xfrm>
          <a:prstGeom prst="rect">
            <a:avLst/>
          </a:prstGeom>
        </p:spPr>
        <p:txBody>
          <a:bodyPr>
            <a:spAutoFit/>
          </a:bodyPr>
          <a:lstStyle/>
          <a:p>
            <a:r>
              <a:rPr lang="en-US" sz="2400" dirty="0">
                <a:solidFill>
                  <a:schemeClr val="bg1"/>
                </a:solidFill>
              </a:rPr>
              <a:t>Joel 1:5-13</a:t>
            </a:r>
          </a:p>
        </p:txBody>
      </p:sp>
      <p:sp>
        <p:nvSpPr>
          <p:cNvPr id="9" name="TextBox 8"/>
          <p:cNvSpPr txBox="1"/>
          <p:nvPr/>
        </p:nvSpPr>
        <p:spPr>
          <a:xfrm>
            <a:off x="5633945" y="3624086"/>
            <a:ext cx="6315074" cy="1938992"/>
          </a:xfrm>
          <a:prstGeom prst="rect">
            <a:avLst/>
          </a:prstGeom>
          <a:noFill/>
        </p:spPr>
        <p:txBody>
          <a:bodyPr wrap="square" rtlCol="0">
            <a:spAutoFit/>
          </a:bodyPr>
          <a:lstStyle/>
          <a:p>
            <a:r>
              <a:rPr lang="en-US" sz="2400" dirty="0">
                <a:solidFill>
                  <a:schemeClr val="bg1"/>
                </a:solidFill>
              </a:rPr>
              <a:t>Famine—The Lord has withdrawn His spirit</a:t>
            </a:r>
          </a:p>
          <a:p>
            <a:endParaRPr lang="en-US" sz="2400" dirty="0">
              <a:solidFill>
                <a:schemeClr val="bg1"/>
              </a:solidFill>
            </a:endParaRPr>
          </a:p>
          <a:p>
            <a:r>
              <a:rPr lang="en-US" sz="2400" dirty="0">
                <a:solidFill>
                  <a:schemeClr val="bg1"/>
                </a:solidFill>
              </a:rPr>
              <a:t>Nations Upon You—Satan has taken a hold of you</a:t>
            </a:r>
          </a:p>
          <a:p>
            <a:endParaRPr lang="en-US" sz="2400" dirty="0">
              <a:solidFill>
                <a:schemeClr val="bg1"/>
              </a:solidFill>
            </a:endParaRPr>
          </a:p>
          <a:p>
            <a:r>
              <a:rPr lang="en-US" sz="2400" dirty="0">
                <a:solidFill>
                  <a:schemeClr val="bg1"/>
                </a:solidFill>
              </a:rPr>
              <a:t>Meat cut off—inactivity or loss of temple worship </a:t>
            </a:r>
          </a:p>
        </p:txBody>
      </p:sp>
      <p:sp>
        <p:nvSpPr>
          <p:cNvPr id="7" name="TextBox 6"/>
          <p:cNvSpPr txBox="1"/>
          <p:nvPr/>
        </p:nvSpPr>
        <p:spPr>
          <a:xfrm>
            <a:off x="3191436" y="5792019"/>
            <a:ext cx="6315074" cy="830997"/>
          </a:xfrm>
          <a:prstGeom prst="rect">
            <a:avLst/>
          </a:prstGeom>
          <a:noFill/>
        </p:spPr>
        <p:txBody>
          <a:bodyPr wrap="square" rtlCol="0">
            <a:spAutoFit/>
          </a:bodyPr>
          <a:lstStyle/>
          <a:p>
            <a:r>
              <a:rPr lang="en-US" sz="2400" dirty="0">
                <a:solidFill>
                  <a:srgbClr val="FFFF00"/>
                </a:solidFill>
              </a:rPr>
              <a:t>The Day of the Lord = a point in time that the Lord will administer rewards and penalties</a:t>
            </a:r>
          </a:p>
        </p:txBody>
      </p:sp>
      <p:pic>
        <p:nvPicPr>
          <p:cNvPr id="7170" name="Picture 2" descr="https://encrypted-tbn0.gstatic.com/images?q=tbn:ANd9GcTJrZdW27WkItujbRc5h1-d1cZ8M_Ofx80iCL3ai93yZ36xN_Pg"/>
          <p:cNvPicPr>
            <a:picLocks noChangeAspect="1" noChangeArrowheads="1"/>
          </p:cNvPicPr>
          <p:nvPr/>
        </p:nvPicPr>
        <p:blipFill rotWithShape="1">
          <a:blip r:embed="rId4">
            <a:extLst>
              <a:ext uri="{28A0092B-C50C-407E-A947-70E740481C1C}">
                <a14:useLocalDpi xmlns:a14="http://schemas.microsoft.com/office/drawing/2010/main" val="0"/>
              </a:ext>
            </a:extLst>
          </a:blip>
          <a:srcRect t="15549" r="2772"/>
          <a:stretch/>
        </p:blipFill>
        <p:spPr bwMode="auto">
          <a:xfrm>
            <a:off x="7430433" y="1028784"/>
            <a:ext cx="3202037" cy="20743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hospiceeastbay.org/images/photos/teen-grief/boy-at-wind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5810" y="3479758"/>
            <a:ext cx="3306078" cy="220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91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378774" y="514172"/>
            <a:ext cx="6315074" cy="3785652"/>
          </a:xfrm>
          <a:prstGeom prst="rect">
            <a:avLst/>
          </a:prstGeom>
          <a:noFill/>
        </p:spPr>
        <p:txBody>
          <a:bodyPr wrap="square" rtlCol="0">
            <a:spAutoFit/>
          </a:bodyPr>
          <a:lstStyle/>
          <a:p>
            <a:r>
              <a:rPr lang="en-US" sz="2400" dirty="0">
                <a:solidFill>
                  <a:schemeClr val="bg1"/>
                </a:solidFill>
              </a:rPr>
              <a:t>“Do you young people want a sure way to eliminate the influence of the adversary in your life? </a:t>
            </a:r>
          </a:p>
          <a:p>
            <a:endParaRPr lang="en-US" sz="2400" dirty="0">
              <a:solidFill>
                <a:schemeClr val="bg1"/>
              </a:solidFill>
            </a:endParaRPr>
          </a:p>
          <a:p>
            <a:r>
              <a:rPr lang="en-US" sz="2400" dirty="0">
                <a:solidFill>
                  <a:schemeClr val="bg1"/>
                </a:solidFill>
              </a:rPr>
              <a:t>Immerse yourself in searching for your ancestors, prepare their names for the sacred vicarious ordinances available in the temple, and then go to the temple to stand as proxy for them to receive the ordinances of baptism and the gift of the Holy Ghost.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0" y="112429"/>
            <a:ext cx="949213" cy="1190960"/>
          </a:xfrm>
          <a:prstGeom prst="rect">
            <a:avLst/>
          </a:prstGeom>
        </p:spPr>
      </p:pic>
      <p:pic>
        <p:nvPicPr>
          <p:cNvPr id="8194" name="Picture 2" descr="http://ww4.hdnux.com/photos/07/17/61/1899595/7/920x9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398" y="250221"/>
            <a:ext cx="2927233" cy="210633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theroot.com/content/dam/theroot/articles/history/2015/05/researching_african_american_ancestors_a_cheat_sheet/thinkstockphotos86493457.jpg.CROP.rtstory-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811" y="2606777"/>
            <a:ext cx="3061096" cy="17224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africawest.lds.org/bc/content/Africa%20West/Ghana/March/612x340/temple%20dedication%2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5012" y="4299824"/>
            <a:ext cx="4017873" cy="22321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1659" y="4669155"/>
            <a:ext cx="6096000" cy="1569660"/>
          </a:xfrm>
          <a:prstGeom prst="rect">
            <a:avLst/>
          </a:prstGeom>
        </p:spPr>
        <p:txBody>
          <a:bodyPr>
            <a:spAutoFit/>
          </a:bodyPr>
          <a:lstStyle/>
          <a:p>
            <a:r>
              <a:rPr lang="en-US" sz="2400" dirty="0">
                <a:solidFill>
                  <a:schemeClr val="bg1"/>
                </a:solidFill>
              </a:rPr>
              <a:t>As you grow older, you will be able to participate in receiving the other ordinances as well. I can think of no greater protection from the influence of the adversary in your life.” (4)</a:t>
            </a:r>
          </a:p>
        </p:txBody>
      </p:sp>
    </p:spTree>
    <p:extLst>
      <p:ext uri="{BB962C8B-B14F-4D97-AF65-F5344CB8AC3E}">
        <p14:creationId xmlns:p14="http://schemas.microsoft.com/office/powerpoint/2010/main" val="167060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animEffect transition="in" filter="fade">
                                      <p:cBhvr>
                                        <p:cTn id="9" dur="500"/>
                                        <p:tgtEl>
                                          <p:spTgt spid="8196"/>
                                        </p:tgtEl>
                                      </p:cBhvr>
                                    </p:animEffect>
                                  </p:childTnLst>
                                </p:cTn>
                              </p:par>
                              <p:par>
                                <p:cTn id="10" presetID="10"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8357" y="1086767"/>
            <a:ext cx="5793161" cy="1569660"/>
          </a:xfrm>
          <a:prstGeom prst="rect">
            <a:avLst/>
          </a:prstGeom>
          <a:noFill/>
        </p:spPr>
        <p:txBody>
          <a:bodyPr wrap="square" rtlCol="0">
            <a:spAutoFit/>
          </a:bodyPr>
          <a:lstStyle/>
          <a:p>
            <a:r>
              <a:rPr lang="en-US" sz="2400" dirty="0">
                <a:solidFill>
                  <a:schemeClr val="bg1"/>
                </a:solidFill>
              </a:rPr>
              <a:t>The Lord’s holy mountain is the place where His temple is, or the place from which He speaks to the people. Sometimes it is the temple or the New Jerusalem.</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The Lord’s Holy Mountain</a:t>
            </a:r>
          </a:p>
        </p:txBody>
      </p:sp>
      <p:sp>
        <p:nvSpPr>
          <p:cNvPr id="3" name="Rectangle 2"/>
          <p:cNvSpPr/>
          <p:nvPr/>
        </p:nvSpPr>
        <p:spPr>
          <a:xfrm>
            <a:off x="85164" y="6473359"/>
            <a:ext cx="7494493" cy="307777"/>
          </a:xfrm>
          <a:prstGeom prst="rect">
            <a:avLst/>
          </a:prstGeom>
        </p:spPr>
        <p:txBody>
          <a:bodyPr wrap="square">
            <a:spAutoFit/>
          </a:bodyPr>
          <a:lstStyle/>
          <a:p>
            <a:r>
              <a:rPr lang="en-US" sz="1400" dirty="0">
                <a:solidFill>
                  <a:schemeClr val="bg1"/>
                </a:solidFill>
              </a:rPr>
              <a:t>Joel 2:1-3; D&amp;C 45:66-70; 82:14; 133:2, 13, 18, 26-32, 56</a:t>
            </a:r>
          </a:p>
        </p:txBody>
      </p:sp>
      <p:sp>
        <p:nvSpPr>
          <p:cNvPr id="2" name="Rectangle 1"/>
          <p:cNvSpPr/>
          <p:nvPr/>
        </p:nvSpPr>
        <p:spPr>
          <a:xfrm>
            <a:off x="6306670" y="1049691"/>
            <a:ext cx="4746811" cy="1754326"/>
          </a:xfrm>
          <a:prstGeom prst="rect">
            <a:avLst/>
          </a:prstGeom>
        </p:spPr>
        <p:txBody>
          <a:bodyPr wrap="square">
            <a:spAutoFit/>
          </a:bodyPr>
          <a:lstStyle/>
          <a:p>
            <a:r>
              <a:rPr lang="en-US" i="1" dirty="0">
                <a:solidFill>
                  <a:srgbClr val="FFFF00"/>
                </a:solidFill>
                <a:latin typeface="Palatino"/>
              </a:rPr>
              <a:t>And it shall come to pass in the last days, that the mountain of the </a:t>
            </a:r>
            <a:r>
              <a:rPr lang="en-US" i="1" cap="small" dirty="0">
                <a:solidFill>
                  <a:srgbClr val="FFFF00"/>
                </a:solidFill>
                <a:latin typeface="Palatino"/>
              </a:rPr>
              <a:t>Lord</a:t>
            </a:r>
            <a:r>
              <a:rPr lang="en-US" i="1" dirty="0">
                <a:solidFill>
                  <a:srgbClr val="FFFF00"/>
                </a:solidFill>
                <a:latin typeface="Palatino"/>
              </a:rPr>
              <a:t>’s house shall be established in the top of the mountains, and shall be exalted above the hills; and all nations shall flow unto it. Isaiah 2:2</a:t>
            </a:r>
            <a:endParaRPr lang="en-US" i="1" dirty="0">
              <a:solidFill>
                <a:srgbClr val="FFFF00"/>
              </a:solidFill>
            </a:endParaRPr>
          </a:p>
        </p:txBody>
      </p:sp>
      <p:sp>
        <p:nvSpPr>
          <p:cNvPr id="8" name="Rectangle 7"/>
          <p:cNvSpPr/>
          <p:nvPr/>
        </p:nvSpPr>
        <p:spPr>
          <a:xfrm>
            <a:off x="4298576" y="3224438"/>
            <a:ext cx="6096000" cy="646331"/>
          </a:xfrm>
          <a:prstGeom prst="rect">
            <a:avLst/>
          </a:prstGeom>
        </p:spPr>
        <p:txBody>
          <a:bodyPr>
            <a:spAutoFit/>
          </a:bodyPr>
          <a:lstStyle/>
          <a:p>
            <a:r>
              <a:rPr lang="en-US" dirty="0">
                <a:solidFill>
                  <a:srgbClr val="FFFF00"/>
                </a:solidFill>
                <a:latin typeface="Palatino"/>
              </a:rPr>
              <a:t>…for the gathering of his saints to stand upon Mount Zion, which shall be the city of New Jerusalem. D&amp;C 84:2</a:t>
            </a:r>
            <a:endParaRPr lang="en-US" dirty="0">
              <a:solidFill>
                <a:srgbClr val="FFFF00"/>
              </a:solidFill>
            </a:endParaRPr>
          </a:p>
        </p:txBody>
      </p:sp>
      <p:sp>
        <p:nvSpPr>
          <p:cNvPr id="10" name="Rectangle 9"/>
          <p:cNvSpPr/>
          <p:nvPr/>
        </p:nvSpPr>
        <p:spPr>
          <a:xfrm>
            <a:off x="5132294" y="5474995"/>
            <a:ext cx="6096000" cy="646331"/>
          </a:xfrm>
          <a:prstGeom prst="rect">
            <a:avLst/>
          </a:prstGeom>
        </p:spPr>
        <p:txBody>
          <a:bodyPr>
            <a:spAutoFit/>
          </a:bodyPr>
          <a:lstStyle/>
          <a:p>
            <a:r>
              <a:rPr lang="en-US" i="1" dirty="0">
                <a:solidFill>
                  <a:srgbClr val="FFFF00"/>
                </a:solidFill>
              </a:rPr>
              <a:t>. “Verily, thus </a:t>
            </a:r>
            <a:r>
              <a:rPr lang="en-US" i="1" dirty="0" err="1">
                <a:solidFill>
                  <a:srgbClr val="FFFF00"/>
                </a:solidFill>
              </a:rPr>
              <a:t>saith</a:t>
            </a:r>
            <a:r>
              <a:rPr lang="en-US" i="1" dirty="0">
                <a:solidFill>
                  <a:srgbClr val="FFFF00"/>
                </a:solidFill>
              </a:rPr>
              <a:t> the Lord, let Zion rejoice, for this is Zion—THE PURE IN HEART”  D&amp;C 97:21.</a:t>
            </a:r>
          </a:p>
        </p:txBody>
      </p:sp>
      <p:sp>
        <p:nvSpPr>
          <p:cNvPr id="11" name="Rectangle 10"/>
          <p:cNvSpPr/>
          <p:nvPr/>
        </p:nvSpPr>
        <p:spPr>
          <a:xfrm>
            <a:off x="4132729" y="4048295"/>
            <a:ext cx="6096000" cy="1200329"/>
          </a:xfrm>
          <a:prstGeom prst="rect">
            <a:avLst/>
          </a:prstGeom>
        </p:spPr>
        <p:txBody>
          <a:bodyPr>
            <a:spAutoFit/>
          </a:bodyPr>
          <a:lstStyle/>
          <a:p>
            <a:r>
              <a:rPr lang="en-US" sz="2400" dirty="0">
                <a:solidFill>
                  <a:schemeClr val="bg1"/>
                </a:solidFill>
              </a:rPr>
              <a:t>The Zion of the latter days, also frequently referred to in scripture as “my holy mount”, is a spiritual condition as well as a place. (2)</a:t>
            </a:r>
          </a:p>
        </p:txBody>
      </p:sp>
      <p:grpSp>
        <p:nvGrpSpPr>
          <p:cNvPr id="12" name="Group 11"/>
          <p:cNvGrpSpPr/>
          <p:nvPr/>
        </p:nvGrpSpPr>
        <p:grpSpPr>
          <a:xfrm>
            <a:off x="354105" y="3166625"/>
            <a:ext cx="4294094" cy="2631535"/>
            <a:chOff x="385483" y="3558528"/>
            <a:chExt cx="4294094" cy="2631535"/>
          </a:xfrm>
        </p:grpSpPr>
        <p:pic>
          <p:nvPicPr>
            <p:cNvPr id="1026" name="Picture 2" descr="http://www.ldschurchtemples.com/snowflake/gallery/images/snowflake-mormon-temple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22" y="3558528"/>
              <a:ext cx="3341594" cy="23652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85483" y="5882286"/>
              <a:ext cx="4294094" cy="307777"/>
            </a:xfrm>
            <a:prstGeom prst="rect">
              <a:avLst/>
            </a:prstGeom>
          </p:spPr>
          <p:txBody>
            <a:bodyPr wrap="square">
              <a:spAutoFit/>
            </a:bodyPr>
            <a:lstStyle/>
            <a:p>
              <a:r>
                <a:rPr lang="en-US" sz="1400" dirty="0">
                  <a:solidFill>
                    <a:schemeClr val="bg1"/>
                  </a:solidFill>
                </a:rPr>
                <a:t>Snowflake Arizona Temple</a:t>
              </a:r>
            </a:p>
          </p:txBody>
        </p:sp>
      </p:grpSp>
    </p:spTree>
    <p:extLst>
      <p:ext uri="{BB962C8B-B14F-4D97-AF65-F5344CB8AC3E}">
        <p14:creationId xmlns:p14="http://schemas.microsoft.com/office/powerpoint/2010/main" val="32243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4.bp.blogspot.com/-y2H1t04LXJc/VvIV-0-V9SI/AAAAAAAAAMY/d-X1fDGBbCoO5duYtuFB7T0t1EZ1IPvJQ/s1600/enochs%2Bz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1987" y="2637349"/>
            <a:ext cx="3628184" cy="2585323"/>
          </a:xfrm>
          <a:prstGeom prst="rect">
            <a:avLst/>
          </a:prstGeom>
          <a:noFill/>
        </p:spPr>
        <p:txBody>
          <a:bodyPr wrap="square" rtlCol="0">
            <a:spAutoFit/>
          </a:bodyPr>
          <a:lstStyle/>
          <a:p>
            <a:pPr fontAlgn="base"/>
            <a:r>
              <a:rPr lang="en-US" dirty="0">
                <a:solidFill>
                  <a:schemeClr val="bg1"/>
                </a:solidFill>
              </a:rPr>
              <a:t>“Zion is people. Zion is the saints of God; Zion is those who have been baptized; Zion is those who have received the Holy Ghost; Zion is those who keep the commandments; Zion is the righteous; or in other words, as our revelation recites: ‘This is Zion—the pure in heart.’ </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The Lord’s Holy Mountain</a:t>
            </a:r>
          </a:p>
        </p:txBody>
      </p:sp>
      <p:sp>
        <p:nvSpPr>
          <p:cNvPr id="14" name="Rectangle 13"/>
          <p:cNvSpPr/>
          <p:nvPr/>
        </p:nvSpPr>
        <p:spPr>
          <a:xfrm>
            <a:off x="5979459" y="6252446"/>
            <a:ext cx="6096000" cy="461665"/>
          </a:xfrm>
          <a:prstGeom prst="rect">
            <a:avLst/>
          </a:prstGeom>
        </p:spPr>
        <p:txBody>
          <a:bodyPr>
            <a:spAutoFit/>
          </a:bodyPr>
          <a:lstStyle/>
          <a:p>
            <a:pPr algn="r"/>
            <a:r>
              <a:rPr lang="en-US" sz="2400" dirty="0">
                <a:solidFill>
                  <a:schemeClr val="bg1"/>
                </a:solidFill>
              </a:rPr>
              <a:t>(5)</a:t>
            </a:r>
          </a:p>
        </p:txBody>
      </p:sp>
      <p:sp>
        <p:nvSpPr>
          <p:cNvPr id="7" name="TextBox 6"/>
          <p:cNvSpPr txBox="1"/>
          <p:nvPr/>
        </p:nvSpPr>
        <p:spPr>
          <a:xfrm>
            <a:off x="8310282" y="2709921"/>
            <a:ext cx="3765177" cy="2308324"/>
          </a:xfrm>
          <a:prstGeom prst="rect">
            <a:avLst/>
          </a:prstGeom>
          <a:noFill/>
        </p:spPr>
        <p:txBody>
          <a:bodyPr wrap="square" rtlCol="0">
            <a:spAutoFit/>
          </a:bodyPr>
          <a:lstStyle/>
          <a:p>
            <a:pPr fontAlgn="base"/>
            <a:r>
              <a:rPr lang="en-US" dirty="0">
                <a:solidFill>
                  <a:schemeClr val="bg1"/>
                </a:solidFill>
              </a:rPr>
              <a:t>“After the Lord called his people Zion, the scripture says that Enoch ‘built a city that was called the City of Holiness, even ZION’; that Zion ‘was taken up into heaven’ where ‘God received it up into his own bosom’; and that ‘from thence went forth the saying, Zion is fled.’</a:t>
            </a:r>
          </a:p>
        </p:txBody>
      </p:sp>
    </p:spTree>
    <p:extLst>
      <p:ext uri="{BB962C8B-B14F-4D97-AF65-F5344CB8AC3E}">
        <p14:creationId xmlns:p14="http://schemas.microsoft.com/office/powerpoint/2010/main" val="389235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op.scene7.com/is/image/TOP/2988_MKK5822SWHmn?hei=400&amp;wi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latin typeface="AR ESSENCE" panose="02000000000000000000" pitchFamily="2" charset="0"/>
              </a:rPr>
              <a:t>Better Homes in Zion</a:t>
            </a:r>
          </a:p>
        </p:txBody>
      </p:sp>
      <p:sp>
        <p:nvSpPr>
          <p:cNvPr id="3" name="Rectangle 2"/>
          <p:cNvSpPr/>
          <p:nvPr/>
        </p:nvSpPr>
        <p:spPr>
          <a:xfrm>
            <a:off x="5979459" y="6252446"/>
            <a:ext cx="6096000" cy="461665"/>
          </a:xfrm>
          <a:prstGeom prst="rect">
            <a:avLst/>
          </a:prstGeom>
        </p:spPr>
        <p:txBody>
          <a:bodyPr>
            <a:spAutoFit/>
          </a:bodyPr>
          <a:lstStyle/>
          <a:p>
            <a:pPr algn="r"/>
            <a:r>
              <a:rPr lang="en-US" sz="2400" dirty="0">
                <a:solidFill>
                  <a:schemeClr val="bg1"/>
                </a:solidFill>
              </a:rPr>
              <a:t>(5)</a:t>
            </a:r>
          </a:p>
        </p:txBody>
      </p:sp>
      <p:sp>
        <p:nvSpPr>
          <p:cNvPr id="9" name="TextBox 8"/>
          <p:cNvSpPr txBox="1"/>
          <p:nvPr/>
        </p:nvSpPr>
        <p:spPr>
          <a:xfrm>
            <a:off x="2034986" y="1351508"/>
            <a:ext cx="8655425" cy="4154984"/>
          </a:xfrm>
          <a:prstGeom prst="rect">
            <a:avLst/>
          </a:prstGeom>
          <a:noFill/>
        </p:spPr>
        <p:txBody>
          <a:bodyPr wrap="square" rtlCol="0">
            <a:spAutoFit/>
          </a:bodyPr>
          <a:lstStyle/>
          <a:p>
            <a:pPr fontAlgn="base"/>
            <a:r>
              <a:rPr lang="en-US" sz="2400" dirty="0"/>
              <a:t>“After the Lord’s people were translated—for it was people who were caught up into heaven, not brick and mortar and stone, for there are better homes already in heaven than men can build on earth—after these righteous saints went to dwell beyond the veil, others, being converted and desiring righteousness, looked for a city which hath foundation, whose builder and maker is God, and they too ‘were caught up by the powers of heaven into Zion.’ </a:t>
            </a:r>
          </a:p>
          <a:p>
            <a:pPr fontAlgn="base"/>
            <a:endParaRPr lang="en-US" sz="2400" dirty="0"/>
          </a:p>
          <a:p>
            <a:pPr fontAlgn="base"/>
            <a:r>
              <a:rPr lang="en-US" sz="2400" dirty="0"/>
              <a:t>“This same Zion which was taken up into heaven shall return during the Millennium, when the Lord brings again Zion; and its inhabitants shall join with the New Jerusalem which shall then be established. </a:t>
            </a:r>
          </a:p>
        </p:txBody>
      </p:sp>
    </p:spTree>
    <p:extLst>
      <p:ext uri="{BB962C8B-B14F-4D97-AF65-F5344CB8AC3E}">
        <p14:creationId xmlns:p14="http://schemas.microsoft.com/office/powerpoint/2010/main" val="357651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38462" y="884761"/>
            <a:ext cx="6315074" cy="461665"/>
          </a:xfrm>
          <a:prstGeom prst="rect">
            <a:avLst/>
          </a:prstGeom>
          <a:noFill/>
        </p:spPr>
        <p:txBody>
          <a:bodyPr wrap="square" rtlCol="0">
            <a:spAutoFit/>
          </a:bodyPr>
          <a:lstStyle/>
          <a:p>
            <a:pPr algn="ctr"/>
            <a:r>
              <a:rPr lang="en-US" sz="2400" dirty="0">
                <a:solidFill>
                  <a:schemeClr val="bg1"/>
                </a:solidFill>
              </a:rPr>
              <a:t>The Second Coming of Jesus Christ</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The Day of the Lord</a:t>
            </a:r>
          </a:p>
        </p:txBody>
      </p:sp>
      <p:sp>
        <p:nvSpPr>
          <p:cNvPr id="3" name="Rectangle 2"/>
          <p:cNvSpPr/>
          <p:nvPr/>
        </p:nvSpPr>
        <p:spPr>
          <a:xfrm>
            <a:off x="143436" y="6225552"/>
            <a:ext cx="6096000" cy="461665"/>
          </a:xfrm>
          <a:prstGeom prst="rect">
            <a:avLst/>
          </a:prstGeom>
        </p:spPr>
        <p:txBody>
          <a:bodyPr>
            <a:spAutoFit/>
          </a:bodyPr>
          <a:lstStyle/>
          <a:p>
            <a:r>
              <a:rPr lang="en-US" sz="2400" dirty="0">
                <a:solidFill>
                  <a:schemeClr val="bg1"/>
                </a:solidFill>
              </a:rPr>
              <a:t>Joel 2:2</a:t>
            </a:r>
          </a:p>
        </p:txBody>
      </p:sp>
      <p:sp>
        <p:nvSpPr>
          <p:cNvPr id="9" name="TextBox 8"/>
          <p:cNvSpPr txBox="1"/>
          <p:nvPr/>
        </p:nvSpPr>
        <p:spPr>
          <a:xfrm>
            <a:off x="412377" y="558178"/>
            <a:ext cx="2779059" cy="1938992"/>
          </a:xfrm>
          <a:prstGeom prst="rect">
            <a:avLst/>
          </a:prstGeom>
          <a:noFill/>
        </p:spPr>
        <p:txBody>
          <a:bodyPr wrap="square" rtlCol="0">
            <a:spAutoFit/>
          </a:bodyPr>
          <a:lstStyle/>
          <a:p>
            <a:r>
              <a:rPr lang="en-US" sz="2400" dirty="0">
                <a:solidFill>
                  <a:schemeClr val="bg1"/>
                </a:solidFill>
              </a:rPr>
              <a:t>Zion will be a reality and the Battle of Armageddon will descend upon the land of Israel.</a:t>
            </a:r>
          </a:p>
        </p:txBody>
      </p:sp>
      <p:sp>
        <p:nvSpPr>
          <p:cNvPr id="7" name="TextBox 6"/>
          <p:cNvSpPr txBox="1"/>
          <p:nvPr/>
        </p:nvSpPr>
        <p:spPr>
          <a:xfrm>
            <a:off x="6696635" y="2031325"/>
            <a:ext cx="3881718" cy="2554545"/>
          </a:xfrm>
          <a:prstGeom prst="rect">
            <a:avLst/>
          </a:prstGeom>
          <a:noFill/>
        </p:spPr>
        <p:txBody>
          <a:bodyPr wrap="square" rtlCol="0">
            <a:spAutoFit/>
          </a:bodyPr>
          <a:lstStyle/>
          <a:p>
            <a:r>
              <a:rPr lang="en-US" sz="3200" dirty="0">
                <a:solidFill>
                  <a:schemeClr val="bg1"/>
                </a:solidFill>
              </a:rPr>
              <a:t>Locusts will devour the crops and cover the heavens with blackness because of their numbers </a:t>
            </a:r>
          </a:p>
        </p:txBody>
      </p:sp>
      <p:grpSp>
        <p:nvGrpSpPr>
          <p:cNvPr id="10" name="Group 9"/>
          <p:cNvGrpSpPr/>
          <p:nvPr/>
        </p:nvGrpSpPr>
        <p:grpSpPr>
          <a:xfrm>
            <a:off x="1162611" y="2532975"/>
            <a:ext cx="5076825" cy="2985376"/>
            <a:chOff x="400049" y="2823753"/>
            <a:chExt cx="5076825" cy="2985376"/>
          </a:xfrm>
        </p:grpSpPr>
        <p:pic>
          <p:nvPicPr>
            <p:cNvPr id="2050" name="Picture 2" descr="http://blog.ninapaley.com/wp-content/uploads/2015/03/Locust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49" y="2823753"/>
              <a:ext cx="5076825"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p:cNvSpPr/>
            <p:nvPr/>
          </p:nvSpPr>
          <p:spPr>
            <a:xfrm>
              <a:off x="400049" y="2823753"/>
              <a:ext cx="5076825" cy="2985376"/>
            </a:xfrm>
            <a:prstGeom prst="frame">
              <a:avLst>
                <a:gd name="adj1" fmla="val 619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10"/>
          <p:cNvSpPr/>
          <p:nvPr/>
        </p:nvSpPr>
        <p:spPr>
          <a:xfrm>
            <a:off x="4424083" y="5725318"/>
            <a:ext cx="7315200" cy="923330"/>
          </a:xfrm>
          <a:prstGeom prst="rect">
            <a:avLst/>
          </a:prstGeom>
        </p:spPr>
        <p:txBody>
          <a:bodyPr wrap="square">
            <a:spAutoFit/>
          </a:bodyPr>
          <a:lstStyle/>
          <a:p>
            <a:r>
              <a:rPr lang="en-US" i="1" dirty="0">
                <a:solidFill>
                  <a:srgbClr val="FFFF00"/>
                </a:solidFill>
                <a:latin typeface="Palatino"/>
              </a:rPr>
              <a:t>And there came out of the smoke locusts upon the earth: and unto them was given power, as the scorpions of the earth have power.</a:t>
            </a:r>
          </a:p>
          <a:p>
            <a:r>
              <a:rPr lang="en-US" i="1" dirty="0">
                <a:solidFill>
                  <a:srgbClr val="FFFF00"/>
                </a:solidFill>
                <a:latin typeface="Palatino"/>
              </a:rPr>
              <a:t>Revelation 9:3</a:t>
            </a:r>
            <a:endParaRPr lang="en-US" i="1" dirty="0">
              <a:solidFill>
                <a:srgbClr val="FFFF00"/>
              </a:solidFill>
            </a:endParaRPr>
          </a:p>
        </p:txBody>
      </p:sp>
    </p:spTree>
    <p:extLst>
      <p:ext uri="{BB962C8B-B14F-4D97-AF65-F5344CB8AC3E}">
        <p14:creationId xmlns:p14="http://schemas.microsoft.com/office/powerpoint/2010/main" val="166769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38462" y="884761"/>
            <a:ext cx="6315074" cy="461665"/>
          </a:xfrm>
          <a:prstGeom prst="rect">
            <a:avLst/>
          </a:prstGeom>
          <a:noFill/>
        </p:spPr>
        <p:txBody>
          <a:bodyPr wrap="square" rtlCol="0">
            <a:spAutoFit/>
          </a:bodyPr>
          <a:lstStyle/>
          <a:p>
            <a:pPr algn="ctr"/>
            <a:r>
              <a:rPr lang="en-US" sz="2400" dirty="0">
                <a:solidFill>
                  <a:schemeClr val="bg1"/>
                </a:solidFill>
              </a:rPr>
              <a:t>The Second Coming of Jesus Christ</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The Day of the Lord</a:t>
            </a:r>
          </a:p>
        </p:txBody>
      </p:sp>
      <p:sp>
        <p:nvSpPr>
          <p:cNvPr id="3" name="Rectangle 2"/>
          <p:cNvSpPr/>
          <p:nvPr/>
        </p:nvSpPr>
        <p:spPr>
          <a:xfrm>
            <a:off x="143436" y="6225552"/>
            <a:ext cx="6096000" cy="461665"/>
          </a:xfrm>
          <a:prstGeom prst="rect">
            <a:avLst/>
          </a:prstGeom>
        </p:spPr>
        <p:txBody>
          <a:bodyPr>
            <a:spAutoFit/>
          </a:bodyPr>
          <a:lstStyle/>
          <a:p>
            <a:r>
              <a:rPr lang="en-US" sz="2400" dirty="0">
                <a:solidFill>
                  <a:schemeClr val="bg1"/>
                </a:solidFill>
              </a:rPr>
              <a:t>Joel 2:2</a:t>
            </a:r>
          </a:p>
        </p:txBody>
      </p:sp>
      <p:sp>
        <p:nvSpPr>
          <p:cNvPr id="7" name="TextBox 6"/>
          <p:cNvSpPr txBox="1"/>
          <p:nvPr/>
        </p:nvSpPr>
        <p:spPr>
          <a:xfrm>
            <a:off x="6095998" y="2478787"/>
            <a:ext cx="5212977" cy="2062103"/>
          </a:xfrm>
          <a:prstGeom prst="rect">
            <a:avLst/>
          </a:prstGeom>
          <a:noFill/>
        </p:spPr>
        <p:txBody>
          <a:bodyPr wrap="square" rtlCol="0">
            <a:spAutoFit/>
          </a:bodyPr>
          <a:lstStyle/>
          <a:p>
            <a:r>
              <a:rPr lang="en-US" sz="3200" dirty="0">
                <a:solidFill>
                  <a:schemeClr val="bg1"/>
                </a:solidFill>
              </a:rPr>
              <a:t>A great people and a strong”  shall descend upon the land of Israel in the latter days. (Army?)</a:t>
            </a:r>
          </a:p>
        </p:txBody>
      </p:sp>
      <p:grpSp>
        <p:nvGrpSpPr>
          <p:cNvPr id="2" name="Group 1"/>
          <p:cNvGrpSpPr/>
          <p:nvPr/>
        </p:nvGrpSpPr>
        <p:grpSpPr>
          <a:xfrm>
            <a:off x="716807" y="1592927"/>
            <a:ext cx="4443312" cy="2612845"/>
            <a:chOff x="910299" y="2823753"/>
            <a:chExt cx="4443312" cy="2612845"/>
          </a:xfrm>
        </p:grpSpPr>
        <p:pic>
          <p:nvPicPr>
            <p:cNvPr id="2052" name="Picture 4" descr="https://media.giphy.com/media/eTH6uICbjrc9G/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9261" y="2823753"/>
              <a:ext cx="4324350" cy="2612845"/>
            </a:xfrm>
            <a:prstGeom prst="rect">
              <a:avLst/>
            </a:prstGeom>
            <a:noFill/>
            <a:extLst>
              <a:ext uri="{909E8E84-426E-40DD-AFC4-6F175D3DCCD1}">
                <a14:hiddenFill xmlns:a14="http://schemas.microsoft.com/office/drawing/2010/main">
                  <a:solidFill>
                    <a:srgbClr val="FFFFFF"/>
                  </a:solidFill>
                </a14:hiddenFill>
              </a:ext>
            </a:extLst>
          </p:spPr>
        </p:pic>
        <p:sp>
          <p:nvSpPr>
            <p:cNvPr id="12" name="Frame 11"/>
            <p:cNvSpPr/>
            <p:nvPr/>
          </p:nvSpPr>
          <p:spPr>
            <a:xfrm>
              <a:off x="910299" y="2823753"/>
              <a:ext cx="4443312" cy="2612845"/>
            </a:xfrm>
            <a:prstGeom prst="frame">
              <a:avLst>
                <a:gd name="adj1" fmla="val 9797"/>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10"/>
          <p:cNvSpPr/>
          <p:nvPr/>
        </p:nvSpPr>
        <p:spPr>
          <a:xfrm>
            <a:off x="2997944" y="5211586"/>
            <a:ext cx="6943165" cy="923330"/>
          </a:xfrm>
          <a:prstGeom prst="rect">
            <a:avLst/>
          </a:prstGeom>
        </p:spPr>
        <p:txBody>
          <a:bodyPr wrap="square">
            <a:spAutoFit/>
          </a:bodyPr>
          <a:lstStyle/>
          <a:p>
            <a:r>
              <a:rPr lang="en-US" i="1" dirty="0">
                <a:solidFill>
                  <a:srgbClr val="FFFF00"/>
                </a:solidFill>
                <a:latin typeface="Palatino"/>
              </a:rPr>
              <a:t>And they had tails like unto scorpions, and there were stings in their tails: and their power was to hurt men five months.</a:t>
            </a:r>
          </a:p>
          <a:p>
            <a:r>
              <a:rPr lang="en-US" i="1" dirty="0">
                <a:solidFill>
                  <a:srgbClr val="FFFF00"/>
                </a:solidFill>
                <a:latin typeface="Palatino"/>
              </a:rPr>
              <a:t>Revelation 9:10</a:t>
            </a:r>
            <a:endParaRPr lang="en-US" i="1" dirty="0">
              <a:solidFill>
                <a:srgbClr val="FFFF00"/>
              </a:solidFill>
            </a:endParaRPr>
          </a:p>
        </p:txBody>
      </p:sp>
    </p:spTree>
    <p:extLst>
      <p:ext uri="{BB962C8B-B14F-4D97-AF65-F5344CB8AC3E}">
        <p14:creationId xmlns:p14="http://schemas.microsoft.com/office/powerpoint/2010/main" val="366502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38462" y="884761"/>
            <a:ext cx="6315074" cy="461665"/>
          </a:xfrm>
          <a:prstGeom prst="rect">
            <a:avLst/>
          </a:prstGeom>
          <a:noFill/>
        </p:spPr>
        <p:txBody>
          <a:bodyPr wrap="square" rtlCol="0">
            <a:spAutoFit/>
          </a:bodyPr>
          <a:lstStyle/>
          <a:p>
            <a:pPr algn="ctr"/>
            <a:r>
              <a:rPr lang="en-US" sz="2400" dirty="0">
                <a:solidFill>
                  <a:schemeClr val="bg1"/>
                </a:solidFill>
              </a:rPr>
              <a:t>The Second Coming of Jesus Christ</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The Day of the Lord</a:t>
            </a:r>
          </a:p>
        </p:txBody>
      </p:sp>
      <p:sp>
        <p:nvSpPr>
          <p:cNvPr id="3" name="Rectangle 2"/>
          <p:cNvSpPr/>
          <p:nvPr/>
        </p:nvSpPr>
        <p:spPr>
          <a:xfrm>
            <a:off x="143436" y="6225552"/>
            <a:ext cx="6096000" cy="461665"/>
          </a:xfrm>
          <a:prstGeom prst="rect">
            <a:avLst/>
          </a:prstGeom>
        </p:spPr>
        <p:txBody>
          <a:bodyPr>
            <a:spAutoFit/>
          </a:bodyPr>
          <a:lstStyle/>
          <a:p>
            <a:r>
              <a:rPr lang="en-US" sz="2400" dirty="0">
                <a:solidFill>
                  <a:schemeClr val="bg1"/>
                </a:solidFill>
              </a:rPr>
              <a:t>Joel 2:2</a:t>
            </a:r>
          </a:p>
        </p:txBody>
      </p:sp>
      <p:sp>
        <p:nvSpPr>
          <p:cNvPr id="7" name="TextBox 6"/>
          <p:cNvSpPr txBox="1"/>
          <p:nvPr/>
        </p:nvSpPr>
        <p:spPr>
          <a:xfrm>
            <a:off x="838620" y="2162563"/>
            <a:ext cx="4199684" cy="2062103"/>
          </a:xfrm>
          <a:prstGeom prst="rect">
            <a:avLst/>
          </a:prstGeom>
          <a:noFill/>
        </p:spPr>
        <p:txBody>
          <a:bodyPr wrap="square" rtlCol="0">
            <a:spAutoFit/>
          </a:bodyPr>
          <a:lstStyle/>
          <a:p>
            <a:r>
              <a:rPr lang="en-US" sz="3200" dirty="0">
                <a:solidFill>
                  <a:schemeClr val="bg1"/>
                </a:solidFill>
              </a:rPr>
              <a:t>So great shall be the number of this people that “the earth shall quake before them”. </a:t>
            </a:r>
          </a:p>
        </p:txBody>
      </p:sp>
      <p:grpSp>
        <p:nvGrpSpPr>
          <p:cNvPr id="2" name="Group 1"/>
          <p:cNvGrpSpPr/>
          <p:nvPr/>
        </p:nvGrpSpPr>
        <p:grpSpPr>
          <a:xfrm>
            <a:off x="6445343" y="1843893"/>
            <a:ext cx="4774828" cy="3614784"/>
            <a:chOff x="400050" y="2610768"/>
            <a:chExt cx="4774828" cy="3614784"/>
          </a:xfrm>
        </p:grpSpPr>
        <p:pic>
          <p:nvPicPr>
            <p:cNvPr id="5122" name="Picture 2" descr="http://30.media.tumblr.com/tumblr_lkjiibcZ1u1qav3tw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2377" y="2644152"/>
              <a:ext cx="4762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p:cNvSpPr/>
            <p:nvPr/>
          </p:nvSpPr>
          <p:spPr>
            <a:xfrm>
              <a:off x="400050" y="2610768"/>
              <a:ext cx="4774828" cy="3614783"/>
            </a:xfrm>
            <a:prstGeom prst="frame">
              <a:avLst>
                <a:gd name="adj1" fmla="val 619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10"/>
          <p:cNvSpPr/>
          <p:nvPr/>
        </p:nvSpPr>
        <p:spPr>
          <a:xfrm>
            <a:off x="563375" y="4726588"/>
            <a:ext cx="5487801" cy="1200329"/>
          </a:xfrm>
          <a:prstGeom prst="rect">
            <a:avLst/>
          </a:prstGeom>
        </p:spPr>
        <p:txBody>
          <a:bodyPr wrap="square">
            <a:spAutoFit/>
          </a:bodyPr>
          <a:lstStyle/>
          <a:p>
            <a:r>
              <a:rPr lang="en-US" dirty="0">
                <a:solidFill>
                  <a:srgbClr val="FFFF00"/>
                </a:solidFill>
                <a:latin typeface="Calibri" panose="020F0502020204030204" pitchFamily="34" charset="0"/>
              </a:rPr>
              <a:t>And the same hour was there a great earthquake, and the tenth part of the city fell, and in the earthquake were slain of men seven thousand: Revelation 11:13</a:t>
            </a:r>
            <a:endParaRPr lang="en-US" dirty="0">
              <a:solidFill>
                <a:srgbClr val="FFFF00"/>
              </a:solidFill>
            </a:endParaRPr>
          </a:p>
        </p:txBody>
      </p:sp>
    </p:spTree>
    <p:extLst>
      <p:ext uri="{BB962C8B-B14F-4D97-AF65-F5344CB8AC3E}">
        <p14:creationId xmlns:p14="http://schemas.microsoft.com/office/powerpoint/2010/main" val="22843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24363" y="1286207"/>
            <a:ext cx="8425704" cy="5632311"/>
          </a:xfrm>
          <a:prstGeom prst="rect">
            <a:avLst/>
          </a:prstGeom>
          <a:noFill/>
        </p:spPr>
        <p:txBody>
          <a:bodyPr wrap="square" rtlCol="0">
            <a:spAutoFit/>
          </a:bodyPr>
          <a:lstStyle/>
          <a:p>
            <a:r>
              <a:rPr lang="en-US" dirty="0">
                <a:solidFill>
                  <a:schemeClr val="bg1"/>
                </a:solidFill>
              </a:rPr>
              <a:t>He was the son of </a:t>
            </a:r>
            <a:r>
              <a:rPr lang="en-US" dirty="0" err="1">
                <a:solidFill>
                  <a:schemeClr val="bg1"/>
                </a:solidFill>
              </a:rPr>
              <a:t>Pethuel</a:t>
            </a:r>
            <a:r>
              <a:rPr lang="en-US" dirty="0">
                <a:solidFill>
                  <a:schemeClr val="bg1"/>
                </a:solidFill>
              </a:rPr>
              <a:t> and a prophet of Judah</a:t>
            </a:r>
          </a:p>
          <a:p>
            <a:endParaRPr lang="en-US" dirty="0">
              <a:solidFill>
                <a:schemeClr val="bg1"/>
              </a:solidFill>
            </a:endParaRPr>
          </a:p>
          <a:p>
            <a:r>
              <a:rPr lang="en-US" dirty="0">
                <a:solidFill>
                  <a:schemeClr val="bg1"/>
                </a:solidFill>
              </a:rPr>
              <a:t>He may have lived sometime between the reign of </a:t>
            </a:r>
            <a:r>
              <a:rPr lang="en-US" dirty="0" err="1">
                <a:solidFill>
                  <a:schemeClr val="bg1"/>
                </a:solidFill>
              </a:rPr>
              <a:t>Joash</a:t>
            </a:r>
            <a:r>
              <a:rPr lang="en-US" dirty="0">
                <a:solidFill>
                  <a:schemeClr val="bg1"/>
                </a:solidFill>
              </a:rPr>
              <a:t>, before 850 B.C., and the return of the tribe of Judah from captivity in Babylon</a:t>
            </a:r>
          </a:p>
          <a:p>
            <a:endParaRPr lang="en-US" dirty="0">
              <a:solidFill>
                <a:schemeClr val="bg1"/>
              </a:solidFill>
            </a:endParaRPr>
          </a:p>
          <a:p>
            <a:r>
              <a:rPr lang="en-US" dirty="0">
                <a:solidFill>
                  <a:schemeClr val="bg1"/>
                </a:solidFill>
              </a:rPr>
              <a:t>The timespan of his writings are unknown, but could be as early as the 9</a:t>
            </a:r>
            <a:r>
              <a:rPr lang="en-US" baseline="30000" dirty="0">
                <a:solidFill>
                  <a:schemeClr val="bg1"/>
                </a:solidFill>
              </a:rPr>
              <a:t>th</a:t>
            </a:r>
            <a:r>
              <a:rPr lang="en-US" dirty="0">
                <a:solidFill>
                  <a:schemeClr val="bg1"/>
                </a:solidFill>
              </a:rPr>
              <a:t> century or as late as the return from the Babylonian captivity following the decree of liberation of the Jewish people issued by Cyrus in 537 B.C. </a:t>
            </a:r>
          </a:p>
          <a:p>
            <a:endParaRPr lang="en-US" dirty="0">
              <a:solidFill>
                <a:schemeClr val="bg1"/>
              </a:solidFill>
            </a:endParaRPr>
          </a:p>
          <a:p>
            <a:r>
              <a:rPr lang="en-US" dirty="0">
                <a:solidFill>
                  <a:schemeClr val="bg1"/>
                </a:solidFill>
              </a:rPr>
              <a:t>He resided in Judah but wrote letters to Israel  (traditionally)</a:t>
            </a:r>
          </a:p>
          <a:p>
            <a:endParaRPr lang="en-US" dirty="0">
              <a:solidFill>
                <a:schemeClr val="bg1"/>
              </a:solidFill>
            </a:endParaRPr>
          </a:p>
          <a:p>
            <a:r>
              <a:rPr lang="en-US" dirty="0">
                <a:solidFill>
                  <a:schemeClr val="bg1"/>
                </a:solidFill>
              </a:rPr>
              <a:t>The book of Joel centers on prophecies that Joel made after the land of Judah was afflicted with a severe drought and a plague of locusts</a:t>
            </a:r>
          </a:p>
          <a:p>
            <a:endParaRPr lang="en-US" dirty="0">
              <a:solidFill>
                <a:schemeClr val="bg1"/>
              </a:solidFill>
            </a:endParaRPr>
          </a:p>
          <a:p>
            <a:r>
              <a:rPr lang="en-US" dirty="0">
                <a:solidFill>
                  <a:schemeClr val="bg1"/>
                </a:solidFill>
              </a:rPr>
              <a:t>He prophesied of the Second Coming and the outpouring of the Spirit in the flesh</a:t>
            </a:r>
          </a:p>
          <a:p>
            <a:endParaRPr lang="en-US" dirty="0">
              <a:solidFill>
                <a:schemeClr val="bg1"/>
              </a:solidFill>
            </a:endParaRPr>
          </a:p>
          <a:p>
            <a:r>
              <a:rPr lang="en-US" dirty="0">
                <a:solidFill>
                  <a:schemeClr val="bg1"/>
                </a:solidFill>
              </a:rPr>
              <a:t>He was cited by Peter on the Day of Pentecost (Acts 2:17) and by Moroni in his visitation to the Prophet Joseph Smith (JS-H 1:41)</a:t>
            </a:r>
          </a:p>
          <a:p>
            <a:endParaRPr lang="en-US" dirty="0">
              <a:solidFill>
                <a:schemeClr val="bg1"/>
              </a:solidFill>
            </a:endParaRPr>
          </a:p>
          <a:p>
            <a:endParaRPr lang="en-US" dirty="0">
              <a:solidFill>
                <a:schemeClr val="bg1"/>
              </a:solidFill>
            </a:endParaRPr>
          </a:p>
        </p:txBody>
      </p:sp>
      <p:sp>
        <p:nvSpPr>
          <p:cNvPr id="6" name="TextBox 5"/>
          <p:cNvSpPr txBox="1"/>
          <p:nvPr/>
        </p:nvSpPr>
        <p:spPr>
          <a:xfrm>
            <a:off x="0" y="0"/>
            <a:ext cx="12191999" cy="1107996"/>
          </a:xfrm>
          <a:prstGeom prst="rect">
            <a:avLst/>
          </a:prstGeom>
          <a:noFill/>
        </p:spPr>
        <p:txBody>
          <a:bodyPr wrap="square" rtlCol="0">
            <a:spAutoFit/>
          </a:bodyPr>
          <a:lstStyle/>
          <a:p>
            <a:pPr algn="ctr"/>
            <a:r>
              <a:rPr lang="en-US" sz="6600" dirty="0">
                <a:solidFill>
                  <a:schemeClr val="bg1"/>
                </a:solidFill>
                <a:latin typeface="AR ESSENCE" panose="02000000000000000000" pitchFamily="2" charset="0"/>
              </a:rPr>
              <a:t>Joel</a:t>
            </a:r>
          </a:p>
        </p:txBody>
      </p:sp>
      <p:grpSp>
        <p:nvGrpSpPr>
          <p:cNvPr id="7" name="Group 6"/>
          <p:cNvGrpSpPr/>
          <p:nvPr/>
        </p:nvGrpSpPr>
        <p:grpSpPr>
          <a:xfrm>
            <a:off x="9233166" y="846238"/>
            <a:ext cx="2209011" cy="5272173"/>
            <a:chOff x="1003567" y="860006"/>
            <a:chExt cx="1587232" cy="3788194"/>
          </a:xfrm>
        </p:grpSpPr>
        <p:sp>
          <p:nvSpPr>
            <p:cNvPr id="8" name="Oval 7"/>
            <p:cNvSpPr/>
            <p:nvPr/>
          </p:nvSpPr>
          <p:spPr>
            <a:xfrm rot="19352409">
              <a:off x="1871120" y="3996935"/>
              <a:ext cx="287281" cy="651265"/>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647766">
              <a:off x="1540852" y="3984053"/>
              <a:ext cx="285906" cy="651265"/>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a:off x="1359292" y="2961511"/>
              <a:ext cx="872793" cy="1360770"/>
            </a:xfrm>
            <a:prstGeom prst="trapezoid">
              <a:avLst/>
            </a:prstGeom>
            <a:solidFill>
              <a:srgbClr val="82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671902">
              <a:off x="2271606" y="2937692"/>
              <a:ext cx="319193" cy="65126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647766">
              <a:off x="1035491" y="2879833"/>
              <a:ext cx="334559" cy="65126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169292">
              <a:off x="1879117" y="2038644"/>
              <a:ext cx="613532" cy="1360770"/>
            </a:xfrm>
            <a:prstGeom prst="trapezoid">
              <a:avLst/>
            </a:prstGeom>
            <a:solidFill>
              <a:srgbClr val="82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790291">
              <a:off x="1115643" y="1995428"/>
              <a:ext cx="613535" cy="1367653"/>
            </a:xfrm>
            <a:prstGeom prst="trapezoid">
              <a:avLst/>
            </a:prstGeom>
            <a:solidFill>
              <a:srgbClr val="82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1348683" y="2196634"/>
              <a:ext cx="915293" cy="1773040"/>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406214" y="3061638"/>
              <a:ext cx="747535" cy="891494"/>
              <a:chOff x="1406214" y="3061638"/>
              <a:chExt cx="747535" cy="891494"/>
            </a:xfrm>
          </p:grpSpPr>
          <p:sp>
            <p:nvSpPr>
              <p:cNvPr id="50" name="Rounded Rectangle 49"/>
              <p:cNvSpPr/>
              <p:nvPr/>
            </p:nvSpPr>
            <p:spPr>
              <a:xfrm>
                <a:off x="1440577" y="3072843"/>
                <a:ext cx="713172" cy="225503"/>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1406214" y="3061638"/>
                <a:ext cx="337285" cy="891494"/>
                <a:chOff x="2843434" y="3384829"/>
                <a:chExt cx="511352" cy="999726"/>
              </a:xfrm>
            </p:grpSpPr>
            <p:sp>
              <p:nvSpPr>
                <p:cNvPr id="52" name="Diagonal Stripe 51"/>
                <p:cNvSpPr/>
                <p:nvPr/>
              </p:nvSpPr>
              <p:spPr>
                <a:xfrm>
                  <a:off x="2843434" y="3448356"/>
                  <a:ext cx="388497" cy="936198"/>
                </a:xfrm>
                <a:prstGeom prst="diagStrip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iagonal Stripe 52"/>
                <p:cNvSpPr/>
                <p:nvPr/>
              </p:nvSpPr>
              <p:spPr>
                <a:xfrm rot="20347188">
                  <a:off x="2966289" y="3448357"/>
                  <a:ext cx="388497" cy="936198"/>
                </a:xfrm>
                <a:prstGeom prst="diagStrip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ounded Rectangle 53"/>
                <p:cNvSpPr/>
                <p:nvPr/>
              </p:nvSpPr>
              <p:spPr>
                <a:xfrm>
                  <a:off x="2882158" y="3384829"/>
                  <a:ext cx="381000" cy="265446"/>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Isosceles Triangle 16"/>
            <p:cNvSpPr/>
            <p:nvPr/>
          </p:nvSpPr>
          <p:spPr>
            <a:xfrm rot="10800000">
              <a:off x="1591990" y="1945222"/>
              <a:ext cx="370670" cy="76411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343560">
              <a:off x="1826458" y="1343756"/>
              <a:ext cx="636057" cy="992248"/>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18091044">
              <a:off x="1036753" y="1397895"/>
              <a:ext cx="767799" cy="8341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348683" y="1086556"/>
              <a:ext cx="872388" cy="121713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20"/>
            <p:cNvSpPr/>
            <p:nvPr/>
          </p:nvSpPr>
          <p:spPr>
            <a:xfrm rot="5076663">
              <a:off x="1764254" y="982394"/>
              <a:ext cx="487589" cy="576409"/>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21"/>
            <p:cNvSpPr/>
            <p:nvPr/>
          </p:nvSpPr>
          <p:spPr>
            <a:xfrm rot="1236535">
              <a:off x="1273148" y="976221"/>
              <a:ext cx="500026" cy="5620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498061" y="1051078"/>
              <a:ext cx="436194" cy="368417"/>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346444" y="4013972"/>
              <a:ext cx="885641" cy="471678"/>
              <a:chOff x="2895600" y="1945222"/>
              <a:chExt cx="3352800" cy="921367"/>
            </a:xfrm>
          </p:grpSpPr>
          <p:sp>
            <p:nvSpPr>
              <p:cNvPr id="39" name="Block Arc 38"/>
              <p:cNvSpPr/>
              <p:nvPr/>
            </p:nvSpPr>
            <p:spPr>
              <a:xfrm>
                <a:off x="2895600" y="1972705"/>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39"/>
              <p:cNvSpPr/>
              <p:nvPr/>
            </p:nvSpPr>
            <p:spPr>
              <a:xfrm>
                <a:off x="3733800" y="1978368"/>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0"/>
              <p:cNvSpPr/>
              <p:nvPr/>
            </p:nvSpPr>
            <p:spPr>
              <a:xfrm>
                <a:off x="45720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lock Arc 41"/>
              <p:cNvSpPr/>
              <p:nvPr/>
            </p:nvSpPr>
            <p:spPr>
              <a:xfrm>
                <a:off x="54102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Isosceles Triangle 42"/>
              <p:cNvSpPr/>
              <p:nvPr/>
            </p:nvSpPr>
            <p:spPr>
              <a:xfrm>
                <a:off x="3579721"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a:off x="4431632"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5242410"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p:nvSpPr>
            <p:spPr>
              <a:xfrm>
                <a:off x="3153766"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p:cNvSpPr/>
              <p:nvPr/>
            </p:nvSpPr>
            <p:spPr>
              <a:xfrm>
                <a:off x="3989516" y="2100949"/>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p:nvSpPr>
            <p:spPr>
              <a:xfrm>
                <a:off x="4846208" y="2082812"/>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xagon 48"/>
              <p:cNvSpPr/>
              <p:nvPr/>
            </p:nvSpPr>
            <p:spPr>
              <a:xfrm>
                <a:off x="5677670"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1122170" y="1196166"/>
              <a:ext cx="1260031" cy="270705"/>
            </a:xfrm>
            <a:prstGeom prst="roundRect">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099192" y="1195737"/>
              <a:ext cx="1283009" cy="471678"/>
              <a:chOff x="2895600" y="1945222"/>
              <a:chExt cx="3352800" cy="921367"/>
            </a:xfrm>
          </p:grpSpPr>
          <p:sp>
            <p:nvSpPr>
              <p:cNvPr id="28" name="Block Arc 27"/>
              <p:cNvSpPr/>
              <p:nvPr/>
            </p:nvSpPr>
            <p:spPr>
              <a:xfrm>
                <a:off x="2895600" y="1972705"/>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lock Arc 28"/>
              <p:cNvSpPr/>
              <p:nvPr/>
            </p:nvSpPr>
            <p:spPr>
              <a:xfrm>
                <a:off x="3733800" y="1978368"/>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lock Arc 29"/>
              <p:cNvSpPr/>
              <p:nvPr/>
            </p:nvSpPr>
            <p:spPr>
              <a:xfrm>
                <a:off x="45720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lock Arc 30"/>
              <p:cNvSpPr/>
              <p:nvPr/>
            </p:nvSpPr>
            <p:spPr>
              <a:xfrm>
                <a:off x="54102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Isosceles Triangle 31"/>
              <p:cNvSpPr/>
              <p:nvPr/>
            </p:nvSpPr>
            <p:spPr>
              <a:xfrm>
                <a:off x="3579721"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431632"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5242410"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p:nvSpPr>
            <p:spPr>
              <a:xfrm>
                <a:off x="3153766"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a:off x="3989516" y="2100949"/>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p:nvSpPr>
            <p:spPr>
              <a:xfrm>
                <a:off x="4846208" y="2082812"/>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p:nvSpPr>
            <p:spPr>
              <a:xfrm>
                <a:off x="5677670"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lowchart: Delay 26"/>
            <p:cNvSpPr/>
            <p:nvPr/>
          </p:nvSpPr>
          <p:spPr>
            <a:xfrm rot="16200000">
              <a:off x="1600840" y="438812"/>
              <a:ext cx="304800" cy="1147187"/>
            </a:xfrm>
            <a:prstGeom prst="flowChartDelay">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1241223" y="6373906"/>
            <a:ext cx="802580"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31848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38462" y="884761"/>
            <a:ext cx="6315074" cy="461665"/>
          </a:xfrm>
          <a:prstGeom prst="rect">
            <a:avLst/>
          </a:prstGeom>
          <a:noFill/>
        </p:spPr>
        <p:txBody>
          <a:bodyPr wrap="square" rtlCol="0">
            <a:spAutoFit/>
          </a:bodyPr>
          <a:lstStyle/>
          <a:p>
            <a:pPr algn="ctr"/>
            <a:r>
              <a:rPr lang="en-US" sz="2400" dirty="0">
                <a:solidFill>
                  <a:schemeClr val="bg1"/>
                </a:solidFill>
              </a:rPr>
              <a:t>The Second Coming of Jesus Christ</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The Day of the Lord</a:t>
            </a:r>
          </a:p>
        </p:txBody>
      </p:sp>
      <p:sp>
        <p:nvSpPr>
          <p:cNvPr id="3" name="Rectangle 2"/>
          <p:cNvSpPr/>
          <p:nvPr/>
        </p:nvSpPr>
        <p:spPr>
          <a:xfrm>
            <a:off x="143436" y="6225552"/>
            <a:ext cx="6096000" cy="461665"/>
          </a:xfrm>
          <a:prstGeom prst="rect">
            <a:avLst/>
          </a:prstGeom>
        </p:spPr>
        <p:txBody>
          <a:bodyPr>
            <a:spAutoFit/>
          </a:bodyPr>
          <a:lstStyle/>
          <a:p>
            <a:r>
              <a:rPr lang="en-US" sz="2400" dirty="0">
                <a:solidFill>
                  <a:schemeClr val="bg1"/>
                </a:solidFill>
              </a:rPr>
              <a:t>Joel 2:2</a:t>
            </a:r>
          </a:p>
        </p:txBody>
      </p:sp>
      <p:sp>
        <p:nvSpPr>
          <p:cNvPr id="7" name="TextBox 6"/>
          <p:cNvSpPr txBox="1"/>
          <p:nvPr/>
        </p:nvSpPr>
        <p:spPr>
          <a:xfrm>
            <a:off x="5741896" y="3078952"/>
            <a:ext cx="4863352" cy="1200329"/>
          </a:xfrm>
          <a:prstGeom prst="rect">
            <a:avLst/>
          </a:prstGeom>
          <a:noFill/>
        </p:spPr>
        <p:txBody>
          <a:bodyPr wrap="square" rtlCol="0">
            <a:spAutoFit/>
          </a:bodyPr>
          <a:lstStyle/>
          <a:p>
            <a:r>
              <a:rPr lang="en-US" sz="3600" dirty="0">
                <a:solidFill>
                  <a:schemeClr val="bg1"/>
                </a:solidFill>
              </a:rPr>
              <a:t>The sun, moon, and stars will be darkened.</a:t>
            </a:r>
          </a:p>
        </p:txBody>
      </p:sp>
      <p:grpSp>
        <p:nvGrpSpPr>
          <p:cNvPr id="8" name="Group 7"/>
          <p:cNvGrpSpPr/>
          <p:nvPr/>
        </p:nvGrpSpPr>
        <p:grpSpPr>
          <a:xfrm>
            <a:off x="1183342" y="2326763"/>
            <a:ext cx="3375212" cy="3321001"/>
            <a:chOff x="1183342" y="2326763"/>
            <a:chExt cx="3375212" cy="3321001"/>
          </a:xfrm>
        </p:grpSpPr>
        <p:pic>
          <p:nvPicPr>
            <p:cNvPr id="4098" name="Picture 2" descr="http://bp3.blogger.com/_YWCx__1R3yw/ResIYrWE1NI/AAAAAAAAACc/7yyWZeNuFX8/s320/Moon_eclips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12021" y="2497547"/>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13" name="Frame 12"/>
            <p:cNvSpPr/>
            <p:nvPr/>
          </p:nvSpPr>
          <p:spPr>
            <a:xfrm>
              <a:off x="1183342" y="2326763"/>
              <a:ext cx="3375212" cy="3321001"/>
            </a:xfrm>
            <a:prstGeom prst="frame">
              <a:avLst>
                <a:gd name="adj1" fmla="val 619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Rectangle 1"/>
          <p:cNvSpPr/>
          <p:nvPr/>
        </p:nvSpPr>
        <p:spPr>
          <a:xfrm>
            <a:off x="5262283" y="5082174"/>
            <a:ext cx="6096000" cy="1200329"/>
          </a:xfrm>
          <a:prstGeom prst="rect">
            <a:avLst/>
          </a:prstGeom>
        </p:spPr>
        <p:txBody>
          <a:bodyPr>
            <a:spAutoFit/>
          </a:bodyPr>
          <a:lstStyle/>
          <a:p>
            <a:r>
              <a:rPr lang="en-US" i="1" dirty="0">
                <a:solidFill>
                  <a:srgbClr val="FFFF00"/>
                </a:solidFill>
                <a:latin typeface="Palatino"/>
              </a:rPr>
              <a:t>And there arose a smoke out of the pit, as the smoke of a great furnace; and the sun and the air were darkened by reason of the smoke of the pit.</a:t>
            </a:r>
          </a:p>
          <a:p>
            <a:r>
              <a:rPr lang="en-US" i="1" dirty="0">
                <a:solidFill>
                  <a:srgbClr val="FFFF00"/>
                </a:solidFill>
              </a:rPr>
              <a:t>Revelation 9:2</a:t>
            </a:r>
            <a:endParaRPr lang="en-US" i="1" dirty="0">
              <a:solidFill>
                <a:srgbClr val="FFFF00"/>
              </a:solidFill>
              <a:latin typeface="Palatino"/>
            </a:endParaRPr>
          </a:p>
        </p:txBody>
      </p:sp>
    </p:spTree>
    <p:extLst>
      <p:ext uri="{BB962C8B-B14F-4D97-AF65-F5344CB8AC3E}">
        <p14:creationId xmlns:p14="http://schemas.microsoft.com/office/powerpoint/2010/main" val="66817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38462" y="884761"/>
            <a:ext cx="6315074" cy="830997"/>
          </a:xfrm>
          <a:prstGeom prst="rect">
            <a:avLst/>
          </a:prstGeom>
          <a:noFill/>
        </p:spPr>
        <p:txBody>
          <a:bodyPr wrap="square" rtlCol="0">
            <a:spAutoFit/>
          </a:bodyPr>
          <a:lstStyle/>
          <a:p>
            <a:pPr algn="ctr"/>
            <a:r>
              <a:rPr lang="en-US" sz="2400" dirty="0">
                <a:solidFill>
                  <a:schemeClr val="bg1"/>
                </a:solidFill>
              </a:rPr>
              <a:t>Repent</a:t>
            </a:r>
          </a:p>
          <a:p>
            <a:pPr algn="ctr"/>
            <a:endParaRPr lang="en-US" sz="2400" dirty="0">
              <a:solidFill>
                <a:schemeClr val="bg1"/>
              </a:solidFill>
            </a:endParaRP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Turn Ye Even Unto Me</a:t>
            </a:r>
          </a:p>
        </p:txBody>
      </p:sp>
      <p:sp>
        <p:nvSpPr>
          <p:cNvPr id="3" name="Rectangle 2"/>
          <p:cNvSpPr/>
          <p:nvPr/>
        </p:nvSpPr>
        <p:spPr>
          <a:xfrm>
            <a:off x="143436" y="6225552"/>
            <a:ext cx="6096000" cy="461665"/>
          </a:xfrm>
          <a:prstGeom prst="rect">
            <a:avLst/>
          </a:prstGeom>
        </p:spPr>
        <p:txBody>
          <a:bodyPr>
            <a:spAutoFit/>
          </a:bodyPr>
          <a:lstStyle/>
          <a:p>
            <a:r>
              <a:rPr lang="en-US" sz="2400" dirty="0">
                <a:solidFill>
                  <a:schemeClr val="bg1"/>
                </a:solidFill>
              </a:rPr>
              <a:t>Joel 2:12-14</a:t>
            </a:r>
          </a:p>
        </p:txBody>
      </p:sp>
      <p:sp>
        <p:nvSpPr>
          <p:cNvPr id="7" name="TextBox 6"/>
          <p:cNvSpPr txBox="1"/>
          <p:nvPr/>
        </p:nvSpPr>
        <p:spPr>
          <a:xfrm>
            <a:off x="759759" y="1644640"/>
            <a:ext cx="5829299" cy="1200329"/>
          </a:xfrm>
          <a:prstGeom prst="rect">
            <a:avLst/>
          </a:prstGeom>
          <a:noFill/>
        </p:spPr>
        <p:txBody>
          <a:bodyPr wrap="square" rtlCol="0">
            <a:spAutoFit/>
          </a:bodyPr>
          <a:lstStyle/>
          <a:p>
            <a:r>
              <a:rPr lang="en-US" sz="3600" dirty="0">
                <a:solidFill>
                  <a:schemeClr val="bg1"/>
                </a:solidFill>
              </a:rPr>
              <a:t>Joel taught the people to rend instead of their clothes. </a:t>
            </a:r>
          </a:p>
        </p:txBody>
      </p:sp>
      <p:pic>
        <p:nvPicPr>
          <p:cNvPr id="7172" name="Picture 4" descr="http://skinnerlayne.com/wp-content/uploads/2016/03/rend_heart.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25079" r="-1253"/>
          <a:stretch/>
        </p:blipFill>
        <p:spPr bwMode="auto">
          <a:xfrm>
            <a:off x="6167064" y="2510271"/>
            <a:ext cx="4725707" cy="308283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294412" y="3400855"/>
            <a:ext cx="3505068" cy="2501531"/>
            <a:chOff x="228600" y="381000"/>
            <a:chExt cx="3505068" cy="2501531"/>
          </a:xfrm>
        </p:grpSpPr>
        <p:grpSp>
          <p:nvGrpSpPr>
            <p:cNvPr id="15" name="Group 14"/>
            <p:cNvGrpSpPr/>
            <p:nvPr/>
          </p:nvGrpSpPr>
          <p:grpSpPr>
            <a:xfrm>
              <a:off x="228600" y="381000"/>
              <a:ext cx="3505068" cy="2501531"/>
              <a:chOff x="534986" y="381000"/>
              <a:chExt cx="2637111" cy="2501531"/>
            </a:xfrm>
          </p:grpSpPr>
          <p:sp>
            <p:nvSpPr>
              <p:cNvPr id="17" name="Rectangle 16"/>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34986" y="384805"/>
                <a:ext cx="457200" cy="2497726"/>
                <a:chOff x="533400" y="381000"/>
                <a:chExt cx="457200" cy="2497726"/>
              </a:xfrm>
            </p:grpSpPr>
            <p:sp>
              <p:nvSpPr>
                <p:cNvPr id="24" name="Oval 23"/>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714897" y="381000"/>
                <a:ext cx="457200" cy="2497726"/>
                <a:chOff x="2714897" y="457200"/>
                <a:chExt cx="457200" cy="2497726"/>
              </a:xfrm>
            </p:grpSpPr>
            <p:sp>
              <p:nvSpPr>
                <p:cNvPr id="20" name="Oval 19"/>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a:off x="842492" y="980041"/>
              <a:ext cx="2293346" cy="1323439"/>
            </a:xfrm>
            <a:prstGeom prst="rect">
              <a:avLst/>
            </a:prstGeom>
          </p:spPr>
          <p:txBody>
            <a:bodyPr wrap="square">
              <a:spAutoFit/>
            </a:bodyPr>
            <a:lstStyle/>
            <a:p>
              <a:pPr algn="ctr"/>
              <a:r>
                <a:rPr lang="en-US" sz="1600" dirty="0"/>
                <a:t> </a:t>
              </a:r>
              <a:r>
                <a:rPr lang="en-US" sz="1600" b="1" dirty="0"/>
                <a:t>As we turn to the Lord with all our hearts by sincerely repenting, He will show mercy and kindness to us</a:t>
              </a:r>
              <a:endParaRPr lang="en-US" sz="1600" i="1" dirty="0"/>
            </a:p>
          </p:txBody>
        </p:sp>
      </p:grpSp>
    </p:spTree>
    <p:extLst>
      <p:ext uri="{BB962C8B-B14F-4D97-AF65-F5344CB8AC3E}">
        <p14:creationId xmlns:p14="http://schemas.microsoft.com/office/powerpoint/2010/main" val="12219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816349" y="1264914"/>
            <a:ext cx="6315074" cy="3785652"/>
          </a:xfrm>
          <a:prstGeom prst="rect">
            <a:avLst/>
          </a:prstGeom>
          <a:noFill/>
        </p:spPr>
        <p:txBody>
          <a:bodyPr wrap="square" rtlCol="0">
            <a:spAutoFit/>
          </a:bodyPr>
          <a:lstStyle/>
          <a:p>
            <a:r>
              <a:rPr lang="en-US" sz="2400" dirty="0">
                <a:solidFill>
                  <a:schemeClr val="bg1"/>
                </a:solidFill>
              </a:rPr>
              <a:t>“Now, my brethren and sisters, I am not going to confine this prophecy to the members of the Church. </a:t>
            </a:r>
          </a:p>
          <a:p>
            <a:endParaRPr lang="en-US" sz="2400" dirty="0">
              <a:solidFill>
                <a:schemeClr val="bg1"/>
              </a:solidFill>
            </a:endParaRPr>
          </a:p>
          <a:p>
            <a:r>
              <a:rPr lang="en-US" sz="2400" dirty="0">
                <a:solidFill>
                  <a:schemeClr val="bg1"/>
                </a:solidFill>
              </a:rPr>
              <a:t>The Lord said he would pour out his Spirit upon all flesh. … </a:t>
            </a:r>
          </a:p>
          <a:p>
            <a:endParaRPr lang="en-US" sz="2400" dirty="0">
              <a:solidFill>
                <a:schemeClr val="bg1"/>
              </a:solidFill>
            </a:endParaRPr>
          </a:p>
          <a:p>
            <a:r>
              <a:rPr lang="en-US" sz="2400" dirty="0">
                <a:solidFill>
                  <a:schemeClr val="bg1"/>
                </a:solidFill>
              </a:rPr>
              <a:t>[This means that] the Lord would pour out his blessings and his Spirit upon all people and use them to accomplish his purposes” (6)</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Pour Out His Spirit</a:t>
            </a:r>
          </a:p>
        </p:txBody>
      </p:sp>
      <p:sp>
        <p:nvSpPr>
          <p:cNvPr id="3" name="Rectangle 2"/>
          <p:cNvSpPr/>
          <p:nvPr/>
        </p:nvSpPr>
        <p:spPr>
          <a:xfrm>
            <a:off x="143436" y="6225552"/>
            <a:ext cx="6096000" cy="461665"/>
          </a:xfrm>
          <a:prstGeom prst="rect">
            <a:avLst/>
          </a:prstGeom>
        </p:spPr>
        <p:txBody>
          <a:bodyPr>
            <a:spAutoFit/>
          </a:bodyPr>
          <a:lstStyle/>
          <a:p>
            <a:r>
              <a:rPr lang="en-US" sz="2400" dirty="0">
                <a:solidFill>
                  <a:schemeClr val="bg1"/>
                </a:solidFill>
              </a:rPr>
              <a:t>Joel 2:27-29</a:t>
            </a:r>
          </a:p>
        </p:txBody>
      </p:sp>
      <p:pic>
        <p:nvPicPr>
          <p:cNvPr id="8194" name="Picture 2" descr="President Joseph Fielding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575" y="1781030"/>
            <a:ext cx="2184213" cy="289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98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47408" y="1013238"/>
            <a:ext cx="6315074" cy="1015663"/>
          </a:xfrm>
          <a:prstGeom prst="rect">
            <a:avLst/>
          </a:prstGeom>
          <a:noFill/>
        </p:spPr>
        <p:txBody>
          <a:bodyPr wrap="square" rtlCol="0">
            <a:spAutoFit/>
          </a:bodyPr>
          <a:lstStyle/>
          <a:p>
            <a:r>
              <a:rPr lang="en-US" sz="2000" dirty="0">
                <a:solidFill>
                  <a:schemeClr val="bg1"/>
                </a:solidFill>
              </a:rPr>
              <a:t>Joel prophesied of the battle of Armageddon, which will occur just before the Second Coming. In this battle, all the nations of the earth will fight against the Lord’s people.</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Valley of Jehoshaphat</a:t>
            </a:r>
          </a:p>
        </p:txBody>
      </p:sp>
      <p:sp>
        <p:nvSpPr>
          <p:cNvPr id="3" name="Rectangle 2"/>
          <p:cNvSpPr/>
          <p:nvPr/>
        </p:nvSpPr>
        <p:spPr>
          <a:xfrm>
            <a:off x="0" y="6396335"/>
            <a:ext cx="6096000" cy="461665"/>
          </a:xfrm>
          <a:prstGeom prst="rect">
            <a:avLst/>
          </a:prstGeom>
        </p:spPr>
        <p:txBody>
          <a:bodyPr>
            <a:spAutoFit/>
          </a:bodyPr>
          <a:lstStyle/>
          <a:p>
            <a:r>
              <a:rPr lang="en-US" sz="2400" dirty="0">
                <a:solidFill>
                  <a:schemeClr val="bg1"/>
                </a:solidFill>
              </a:rPr>
              <a:t>Joel 3</a:t>
            </a:r>
          </a:p>
        </p:txBody>
      </p:sp>
      <p:sp>
        <p:nvSpPr>
          <p:cNvPr id="2" name="Rectangle 1"/>
          <p:cNvSpPr/>
          <p:nvPr/>
        </p:nvSpPr>
        <p:spPr>
          <a:xfrm>
            <a:off x="508654" y="2981230"/>
            <a:ext cx="3778623" cy="2246769"/>
          </a:xfrm>
          <a:prstGeom prst="rect">
            <a:avLst/>
          </a:prstGeom>
        </p:spPr>
        <p:txBody>
          <a:bodyPr wrap="square">
            <a:spAutoFit/>
          </a:bodyPr>
          <a:lstStyle/>
          <a:p>
            <a:r>
              <a:rPr lang="en-US" sz="2000" dirty="0">
                <a:solidFill>
                  <a:schemeClr val="bg1"/>
                </a:solidFill>
              </a:rPr>
              <a:t>Valley of Jehoshaphat, literally, the “Valley of Decision” in Hebrew. Just where this valley is located is not entirely clear. Most likely it is the </a:t>
            </a:r>
            <a:r>
              <a:rPr lang="en-US" sz="2000" dirty="0" err="1">
                <a:solidFill>
                  <a:schemeClr val="bg1"/>
                </a:solidFill>
              </a:rPr>
              <a:t>Kidron</a:t>
            </a:r>
            <a:r>
              <a:rPr lang="en-US" sz="2000" dirty="0">
                <a:solidFill>
                  <a:schemeClr val="bg1"/>
                </a:solidFill>
              </a:rPr>
              <a:t>, a narrow valley between Jerusalem and the Mount of Olives. (7)</a:t>
            </a:r>
          </a:p>
        </p:txBody>
      </p:sp>
      <p:sp>
        <p:nvSpPr>
          <p:cNvPr id="7" name="Rectangle 6"/>
          <p:cNvSpPr/>
          <p:nvPr/>
        </p:nvSpPr>
        <p:spPr>
          <a:xfrm>
            <a:off x="3704945" y="5594671"/>
            <a:ext cx="7718612" cy="1015663"/>
          </a:xfrm>
          <a:prstGeom prst="rect">
            <a:avLst/>
          </a:prstGeom>
        </p:spPr>
        <p:txBody>
          <a:bodyPr wrap="square">
            <a:spAutoFit/>
          </a:bodyPr>
          <a:lstStyle/>
          <a:p>
            <a:r>
              <a:rPr lang="en-US" sz="2000" dirty="0">
                <a:solidFill>
                  <a:schemeClr val="bg1"/>
                </a:solidFill>
              </a:rPr>
              <a:t>These will be the final scenes of the battle of Armageddon in Jerusalem, when the great earthquake will strike the massive army and Jesus will appear on the Mount of Olives to deliver Israel </a:t>
            </a:r>
          </a:p>
        </p:txBody>
      </p:sp>
      <p:pic>
        <p:nvPicPr>
          <p:cNvPr id="1026" name="Picture 2" descr="http://www.rc.net/wcc/israel/kidron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921" y="2274067"/>
            <a:ext cx="4059704" cy="32477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ible-history.com/geography/bibleplaces/Valley-of-Jehoshaphat-map-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187" y="646199"/>
            <a:ext cx="1343025"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69187" y="6323495"/>
            <a:ext cx="6096000" cy="461665"/>
          </a:xfrm>
          <a:prstGeom prst="rect">
            <a:avLst/>
          </a:prstGeom>
        </p:spPr>
        <p:txBody>
          <a:bodyPr>
            <a:spAutoFit/>
          </a:bodyPr>
          <a:lstStyle/>
          <a:p>
            <a:pPr algn="r"/>
            <a:r>
              <a:rPr lang="en-US" sz="2400" dirty="0">
                <a:solidFill>
                  <a:schemeClr val="bg1"/>
                </a:solidFill>
              </a:rPr>
              <a:t>(2)</a:t>
            </a:r>
          </a:p>
        </p:txBody>
      </p:sp>
    </p:spTree>
    <p:extLst>
      <p:ext uri="{BB962C8B-B14F-4D97-AF65-F5344CB8AC3E}">
        <p14:creationId xmlns:p14="http://schemas.microsoft.com/office/powerpoint/2010/main" val="17741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1999"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4.bp.blogspot.com/-daqB78HugdA/Ux3H9PhwomI/AAAAAAAAHaI/e9r5btSchwQ/s1600/Sunset+in+dust+veil+Kho+rong_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00125" y="1"/>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9626" y="1255901"/>
            <a:ext cx="6315074" cy="3046988"/>
          </a:xfrm>
          <a:prstGeom prst="rect">
            <a:avLst/>
          </a:prstGeom>
          <a:noFill/>
        </p:spPr>
        <p:txBody>
          <a:bodyPr wrap="square" rtlCol="0">
            <a:spAutoFit/>
          </a:bodyPr>
          <a:lstStyle/>
          <a:p>
            <a:r>
              <a:rPr lang="en-US" sz="2400" dirty="0">
                <a:solidFill>
                  <a:schemeClr val="bg1"/>
                </a:solidFill>
              </a:rPr>
              <a:t>We find Joel, Zephaniah, Zechariah, all proclaiming that in this last day, the day when the sun shall be darkened and the moon turned to blood and the stars fall from heaven, that the nations of the earth would gather against Jerusalem. All of them speak of it; and when that time comes, the Lord is going to come out of His hiding place.” (6)</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Prophets Proclaim Signs</a:t>
            </a:r>
          </a:p>
        </p:txBody>
      </p:sp>
      <p:sp>
        <p:nvSpPr>
          <p:cNvPr id="3" name="Rectangle 2"/>
          <p:cNvSpPr/>
          <p:nvPr/>
        </p:nvSpPr>
        <p:spPr>
          <a:xfrm>
            <a:off x="0" y="6396335"/>
            <a:ext cx="6096000" cy="461665"/>
          </a:xfrm>
          <a:prstGeom prst="rect">
            <a:avLst/>
          </a:prstGeom>
        </p:spPr>
        <p:txBody>
          <a:bodyPr>
            <a:spAutoFit/>
          </a:bodyPr>
          <a:lstStyle/>
          <a:p>
            <a:r>
              <a:rPr lang="en-US" sz="2400" dirty="0">
                <a:solidFill>
                  <a:schemeClr val="bg1"/>
                </a:solidFill>
              </a:rPr>
              <a:t>Joel 3</a:t>
            </a:r>
          </a:p>
        </p:txBody>
      </p:sp>
      <p:sp>
        <p:nvSpPr>
          <p:cNvPr id="10" name="Rectangle 9"/>
          <p:cNvSpPr/>
          <p:nvPr/>
        </p:nvSpPr>
        <p:spPr>
          <a:xfrm>
            <a:off x="5969187" y="6323495"/>
            <a:ext cx="6096000" cy="461665"/>
          </a:xfrm>
          <a:prstGeom prst="rect">
            <a:avLst/>
          </a:prstGeom>
        </p:spPr>
        <p:txBody>
          <a:bodyPr>
            <a:spAutoFit/>
          </a:bodyPr>
          <a:lstStyle/>
          <a:p>
            <a:pPr algn="r"/>
            <a:r>
              <a:rPr lang="en-US" sz="2400" dirty="0">
                <a:solidFill>
                  <a:schemeClr val="bg1"/>
                </a:solidFill>
              </a:rPr>
              <a:t>(2)</a:t>
            </a:r>
          </a:p>
        </p:txBody>
      </p:sp>
      <p:sp>
        <p:nvSpPr>
          <p:cNvPr id="8" name="Rectangle 7"/>
          <p:cNvSpPr/>
          <p:nvPr/>
        </p:nvSpPr>
        <p:spPr>
          <a:xfrm>
            <a:off x="4954962" y="4396611"/>
            <a:ext cx="6096000" cy="1631216"/>
          </a:xfrm>
          <a:prstGeom prst="rect">
            <a:avLst/>
          </a:prstGeom>
        </p:spPr>
        <p:txBody>
          <a:bodyPr>
            <a:spAutoFit/>
          </a:bodyPr>
          <a:lstStyle/>
          <a:p>
            <a:r>
              <a:rPr lang="en-US" sz="2000" i="1" dirty="0">
                <a:solidFill>
                  <a:srgbClr val="FFFF00"/>
                </a:solidFill>
                <a:latin typeface="Palatino"/>
              </a:rPr>
              <a:t>…the </a:t>
            </a:r>
            <a:r>
              <a:rPr lang="en-US" sz="2000" i="1" cap="small" dirty="0">
                <a:solidFill>
                  <a:srgbClr val="FFFF00"/>
                </a:solidFill>
                <a:latin typeface="Palatino"/>
              </a:rPr>
              <a:t>Lord</a:t>
            </a:r>
            <a:r>
              <a:rPr lang="en-US" sz="2000" i="1" dirty="0">
                <a:solidFill>
                  <a:srgbClr val="FFFF00"/>
                </a:solidFill>
                <a:latin typeface="Palatino"/>
              </a:rPr>
              <a:t> will smite all the people that have fought against Jerusalem; Their flesh shall consume away while they stand upon their feet, and their eyes shall consume away in their holes, and their tongue shall consume away in their mouth. Zechariah 14:12</a:t>
            </a:r>
            <a:endParaRPr lang="en-US" sz="2000" i="1" dirty="0">
              <a:solidFill>
                <a:srgbClr val="FFFF00"/>
              </a:solidFill>
            </a:endParaRPr>
          </a:p>
        </p:txBody>
      </p:sp>
    </p:spTree>
    <p:extLst>
      <p:ext uri="{BB962C8B-B14F-4D97-AF65-F5344CB8AC3E}">
        <p14:creationId xmlns:p14="http://schemas.microsoft.com/office/powerpoint/2010/main" val="8031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66726" y="1413063"/>
            <a:ext cx="5068981" cy="3170099"/>
          </a:xfrm>
          <a:prstGeom prst="rect">
            <a:avLst/>
          </a:prstGeom>
          <a:noFill/>
        </p:spPr>
        <p:txBody>
          <a:bodyPr wrap="square" rtlCol="0">
            <a:spAutoFit/>
          </a:bodyPr>
          <a:lstStyle/>
          <a:p>
            <a:r>
              <a:rPr lang="en-US" sz="2000" dirty="0">
                <a:solidFill>
                  <a:schemeClr val="bg1"/>
                </a:solidFill>
              </a:rPr>
              <a:t>And then Judah will know that Christ is the Lord their God, for He will stand on the Mount of Olives, which will cleave in twain and Judah will see Him as their delivering Messiah.</a:t>
            </a:r>
          </a:p>
          <a:p>
            <a:endParaRPr lang="en-US" sz="2000" dirty="0">
              <a:solidFill>
                <a:schemeClr val="bg1"/>
              </a:solidFill>
            </a:endParaRPr>
          </a:p>
          <a:p>
            <a:r>
              <a:rPr lang="en-US" sz="2000" dirty="0">
                <a:solidFill>
                  <a:schemeClr val="bg1"/>
                </a:solidFill>
              </a:rPr>
              <a:t>They will ask about His wounds and learn that He is the Christ, and their mourning will know no bounds, for they will know that this is He for whom they have waited and whom their fathers crucified.</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Judah Will Know</a:t>
            </a:r>
          </a:p>
        </p:txBody>
      </p:sp>
      <p:sp>
        <p:nvSpPr>
          <p:cNvPr id="3" name="Rectangle 2"/>
          <p:cNvSpPr/>
          <p:nvPr/>
        </p:nvSpPr>
        <p:spPr>
          <a:xfrm>
            <a:off x="0" y="6396335"/>
            <a:ext cx="6096000" cy="461665"/>
          </a:xfrm>
          <a:prstGeom prst="rect">
            <a:avLst/>
          </a:prstGeom>
        </p:spPr>
        <p:txBody>
          <a:bodyPr>
            <a:spAutoFit/>
          </a:bodyPr>
          <a:lstStyle/>
          <a:p>
            <a:r>
              <a:rPr lang="en-US" sz="2400" dirty="0">
                <a:solidFill>
                  <a:schemeClr val="bg1"/>
                </a:solidFill>
              </a:rPr>
              <a:t>Joel 3:17; D&amp;C 45:51-53</a:t>
            </a:r>
          </a:p>
        </p:txBody>
      </p:sp>
      <p:sp>
        <p:nvSpPr>
          <p:cNvPr id="10" name="Rectangle 9"/>
          <p:cNvSpPr/>
          <p:nvPr/>
        </p:nvSpPr>
        <p:spPr>
          <a:xfrm>
            <a:off x="5969187" y="6323495"/>
            <a:ext cx="6096000" cy="461665"/>
          </a:xfrm>
          <a:prstGeom prst="rect">
            <a:avLst/>
          </a:prstGeom>
        </p:spPr>
        <p:txBody>
          <a:bodyPr>
            <a:spAutoFit/>
          </a:bodyPr>
          <a:lstStyle/>
          <a:p>
            <a:pPr algn="r"/>
            <a:r>
              <a:rPr lang="en-US" sz="2400" dirty="0">
                <a:solidFill>
                  <a:schemeClr val="bg1"/>
                </a:solidFill>
              </a:rPr>
              <a:t>(2)</a:t>
            </a:r>
          </a:p>
        </p:txBody>
      </p:sp>
      <p:sp>
        <p:nvSpPr>
          <p:cNvPr id="8" name="Rectangle 7"/>
          <p:cNvSpPr/>
          <p:nvPr/>
        </p:nvSpPr>
        <p:spPr>
          <a:xfrm>
            <a:off x="4542959" y="5327325"/>
            <a:ext cx="6096000" cy="923330"/>
          </a:xfrm>
          <a:prstGeom prst="rect">
            <a:avLst/>
          </a:prstGeom>
        </p:spPr>
        <p:txBody>
          <a:bodyPr>
            <a:spAutoFit/>
          </a:bodyPr>
          <a:lstStyle/>
          <a:p>
            <a:r>
              <a:rPr lang="en-US" i="1" dirty="0">
                <a:solidFill>
                  <a:srgbClr val="FFFF00"/>
                </a:solidFill>
              </a:rPr>
              <a:t>And one shall say unto him, What are these wounds in thine hands? Then he shall answer, Those with which I was wounded in the house of my friends. Zechariah 13:6</a:t>
            </a:r>
          </a:p>
        </p:txBody>
      </p:sp>
      <p:pic>
        <p:nvPicPr>
          <p:cNvPr id="2052" name="Picture 4" descr="http://humblegod.com/wp-content/uploads/2014/01/jesus-hand-reaching-o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8787" y="1263156"/>
            <a:ext cx="5665812" cy="377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85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Effect transition="in" filter="fade">
                                      <p:cBhvr>
                                        <p:cTn id="9" dur="500"/>
                                        <p:tgtEl>
                                          <p:spTgt spid="205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2192000" cy="6186309"/>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 3 </a:t>
            </a:r>
            <a:r>
              <a:rPr lang="en-US" i="1" dirty="0">
                <a:solidFill>
                  <a:schemeClr val="bg1"/>
                </a:solidFill>
              </a:rPr>
              <a:t>Now Let Us Rejoice</a:t>
            </a:r>
            <a:endParaRPr lang="en-US" dirty="0">
              <a:solidFill>
                <a:schemeClr val="bg1"/>
              </a:solidFill>
            </a:endParaRPr>
          </a:p>
          <a:p>
            <a:endParaRPr lang="en-US" dirty="0">
              <a:solidFill>
                <a:schemeClr val="bg1"/>
              </a:solidFill>
            </a:endParaRPr>
          </a:p>
          <a:p>
            <a:r>
              <a:rPr lang="en-US" dirty="0">
                <a:solidFill>
                  <a:schemeClr val="bg1"/>
                </a:solidFill>
              </a:rPr>
              <a:t>Video:</a:t>
            </a:r>
          </a:p>
          <a:p>
            <a:r>
              <a:rPr lang="en-US" dirty="0">
                <a:solidFill>
                  <a:schemeClr val="bg1"/>
                </a:solidFill>
              </a:rPr>
              <a:t>RootsTech 2015: The Promised Blessings of Family History (2:42)</a:t>
            </a:r>
          </a:p>
          <a:p>
            <a:endParaRPr lang="en-US" dirty="0">
              <a:solidFill>
                <a:schemeClr val="bg1"/>
              </a:solidFill>
            </a:endParaRPr>
          </a:p>
          <a:p>
            <a:r>
              <a:rPr lang="en-US" i="1" dirty="0">
                <a:solidFill>
                  <a:schemeClr val="bg1"/>
                </a:solidFill>
              </a:rPr>
              <a:t>1.  Who’s Who in the Old Testament </a:t>
            </a:r>
            <a:r>
              <a:rPr lang="en-US" dirty="0">
                <a:solidFill>
                  <a:schemeClr val="bg1"/>
                </a:solidFill>
              </a:rPr>
              <a:t> by Ed J. </a:t>
            </a:r>
            <a:r>
              <a:rPr lang="en-US" dirty="0" err="1">
                <a:solidFill>
                  <a:schemeClr val="bg1"/>
                </a:solidFill>
              </a:rPr>
              <a:t>Pinegar</a:t>
            </a:r>
            <a:r>
              <a:rPr lang="en-US" dirty="0">
                <a:solidFill>
                  <a:schemeClr val="bg1"/>
                </a:solidFill>
              </a:rPr>
              <a:t> and Richard J. Allen p. 105-106</a:t>
            </a:r>
          </a:p>
          <a:p>
            <a:endParaRPr lang="en-US" i="1" dirty="0">
              <a:solidFill>
                <a:schemeClr val="bg1"/>
              </a:solidFill>
            </a:endParaRPr>
          </a:p>
          <a:p>
            <a:pPr marL="342900" indent="-342900">
              <a:buAutoNum type="arabicPeriod" startAt="2"/>
            </a:pPr>
            <a:r>
              <a:rPr lang="en-US" dirty="0">
                <a:solidFill>
                  <a:schemeClr val="bg1"/>
                </a:solidFill>
              </a:rPr>
              <a:t>Old Testament Institute Manual </a:t>
            </a:r>
            <a:r>
              <a:rPr lang="en-US" i="1" dirty="0">
                <a:solidFill>
                  <a:schemeClr val="bg1"/>
                </a:solidFill>
              </a:rPr>
              <a:t>Joel: God Will Not Be Mocked Chapter 7</a:t>
            </a:r>
          </a:p>
          <a:p>
            <a:pPr marL="342900" indent="-342900">
              <a:buAutoNum type="arabicPeriod" startAt="2"/>
            </a:pPr>
            <a:endParaRPr lang="en-US" i="1" dirty="0">
              <a:solidFill>
                <a:schemeClr val="bg1"/>
              </a:solidFill>
            </a:endParaRPr>
          </a:p>
          <a:p>
            <a:pPr marL="342900" indent="-342900">
              <a:buAutoNum type="arabicPeriod" startAt="2"/>
            </a:pPr>
            <a:r>
              <a:rPr lang="en-US" dirty="0">
                <a:solidFill>
                  <a:schemeClr val="bg1"/>
                </a:solidFill>
              </a:rPr>
              <a:t> Sister Patricia T. Holland, the wife of Elder Jeffrey R. Holland  (</a:t>
            </a:r>
            <a:r>
              <a:rPr lang="en-US" i="1" dirty="0">
                <a:solidFill>
                  <a:schemeClr val="bg1"/>
                </a:solidFill>
              </a:rPr>
              <a:t>A Quiet Heart</a:t>
            </a:r>
            <a:r>
              <a:rPr lang="en-US" dirty="0">
                <a:solidFill>
                  <a:schemeClr val="bg1"/>
                </a:solidFill>
              </a:rPr>
              <a:t>[2000], 129).</a:t>
            </a:r>
          </a:p>
          <a:p>
            <a:pPr marL="342900" indent="-342900">
              <a:buAutoNum type="arabicPeriod" startAt="2"/>
            </a:pPr>
            <a:endParaRPr lang="en-US" dirty="0">
              <a:solidFill>
                <a:schemeClr val="bg1"/>
              </a:solidFill>
            </a:endParaRPr>
          </a:p>
          <a:p>
            <a:pPr marL="342900" indent="-342900">
              <a:buAutoNum type="arabicPeriod" startAt="2"/>
            </a:pPr>
            <a:r>
              <a:rPr lang="en-US" dirty="0">
                <a:solidFill>
                  <a:schemeClr val="bg1"/>
                </a:solidFill>
              </a:rPr>
              <a:t>Elder Richard G. Scott </a:t>
            </a:r>
            <a:r>
              <a:rPr lang="en-US" i="1" dirty="0">
                <a:solidFill>
                  <a:schemeClr val="bg1"/>
                </a:solidFill>
              </a:rPr>
              <a:t>The Joy of Redeeming the Dead” </a:t>
            </a:r>
            <a:r>
              <a:rPr lang="en-US" dirty="0">
                <a:solidFill>
                  <a:schemeClr val="bg1"/>
                </a:solidFill>
              </a:rPr>
              <a:t> Ensign or </a:t>
            </a:r>
            <a:r>
              <a:rPr lang="en-US" dirty="0" err="1">
                <a:solidFill>
                  <a:schemeClr val="bg1"/>
                </a:solidFill>
              </a:rPr>
              <a:t>Liahona</a:t>
            </a:r>
            <a:r>
              <a:rPr lang="en-US" dirty="0">
                <a:solidFill>
                  <a:schemeClr val="bg1"/>
                </a:solidFill>
              </a:rPr>
              <a:t> No. 2012, 94. </a:t>
            </a:r>
          </a:p>
          <a:p>
            <a:pPr marL="342900" indent="-342900">
              <a:buAutoNum type="arabicPeriod" startAt="2"/>
            </a:pPr>
            <a:endParaRPr lang="en-US" dirty="0">
              <a:solidFill>
                <a:schemeClr val="bg1"/>
              </a:solidFill>
            </a:endParaRPr>
          </a:p>
          <a:p>
            <a:pPr marL="342900" indent="-342900">
              <a:buFontTx/>
              <a:buAutoNum type="arabicPeriod" startAt="2"/>
            </a:pPr>
            <a:r>
              <a:rPr lang="en-US" dirty="0">
                <a:solidFill>
                  <a:schemeClr val="bg1"/>
                </a:solidFill>
              </a:rPr>
              <a:t>Elder Bruce R. </a:t>
            </a:r>
            <a:r>
              <a:rPr lang="en-US" dirty="0" err="1">
                <a:solidFill>
                  <a:schemeClr val="bg1"/>
                </a:solidFill>
              </a:rPr>
              <a:t>McConkie</a:t>
            </a:r>
            <a:r>
              <a:rPr lang="en-US" dirty="0">
                <a:solidFill>
                  <a:schemeClr val="bg1"/>
                </a:solidFill>
              </a:rPr>
              <a:t> “Come: Let Israel Build Zion,” </a:t>
            </a:r>
            <a:r>
              <a:rPr lang="en-US" i="1" dirty="0">
                <a:solidFill>
                  <a:schemeClr val="bg1"/>
                </a:solidFill>
              </a:rPr>
              <a:t>Ensign,</a:t>
            </a:r>
            <a:r>
              <a:rPr lang="en-US" dirty="0">
                <a:solidFill>
                  <a:schemeClr val="bg1"/>
                </a:solidFill>
              </a:rPr>
              <a:t> May 1977, p. 117.</a:t>
            </a:r>
          </a:p>
          <a:p>
            <a:pPr marL="342900" indent="-342900">
              <a:buFontTx/>
              <a:buAutoNum type="arabicPeriod" startAt="2"/>
            </a:pPr>
            <a:endParaRPr lang="en-US" dirty="0">
              <a:solidFill>
                <a:schemeClr val="bg1"/>
              </a:solidFill>
            </a:endParaRPr>
          </a:p>
          <a:p>
            <a:pPr marL="342900" indent="-342900">
              <a:buFontTx/>
              <a:buAutoNum type="arabicPeriod" startAt="2"/>
            </a:pPr>
            <a:r>
              <a:rPr lang="en-US" dirty="0">
                <a:solidFill>
                  <a:schemeClr val="bg1"/>
                </a:solidFill>
              </a:rPr>
              <a:t>President Joseph Fielding Smith </a:t>
            </a:r>
            <a:r>
              <a:rPr lang="en-US" i="1" dirty="0">
                <a:solidFill>
                  <a:schemeClr val="bg1"/>
                </a:solidFill>
              </a:rPr>
              <a:t>Salvation,</a:t>
            </a:r>
            <a:r>
              <a:rPr lang="en-US" dirty="0">
                <a:solidFill>
                  <a:schemeClr val="bg1"/>
                </a:solidFill>
              </a:rPr>
              <a:t> 1:176</a:t>
            </a:r>
          </a:p>
          <a:p>
            <a:r>
              <a:rPr lang="en-US" dirty="0">
                <a:solidFill>
                  <a:schemeClr val="bg1"/>
                </a:solidFill>
              </a:rPr>
              <a:t>	</a:t>
            </a:r>
            <a:r>
              <a:rPr lang="en-US" i="1" dirty="0">
                <a:solidFill>
                  <a:schemeClr val="bg1"/>
                </a:solidFill>
              </a:rPr>
              <a:t> Signs of the Times,</a:t>
            </a:r>
            <a:r>
              <a:rPr lang="en-US" dirty="0">
                <a:solidFill>
                  <a:schemeClr val="bg1"/>
                </a:solidFill>
              </a:rPr>
              <a:t> p. 170.	</a:t>
            </a:r>
          </a:p>
          <a:p>
            <a:pPr marL="342900" indent="-342900">
              <a:buFontTx/>
              <a:buAutoNum type="arabicPeriod" startAt="2"/>
            </a:pPr>
            <a:endParaRPr lang="en-US" dirty="0">
              <a:solidFill>
                <a:schemeClr val="bg1"/>
              </a:solidFill>
            </a:endParaRPr>
          </a:p>
          <a:p>
            <a:r>
              <a:rPr lang="en-US" dirty="0">
                <a:solidFill>
                  <a:schemeClr val="bg1"/>
                </a:solidFill>
              </a:rPr>
              <a:t>7.  Robert Young, </a:t>
            </a:r>
            <a:r>
              <a:rPr lang="en-US" i="1" dirty="0">
                <a:solidFill>
                  <a:schemeClr val="bg1"/>
                </a:solidFill>
              </a:rPr>
              <a:t>Analytical Concordance to the Bible,</a:t>
            </a:r>
            <a:r>
              <a:rPr lang="en-US" dirty="0">
                <a:solidFill>
                  <a:schemeClr val="bg1"/>
                </a:solidFill>
              </a:rPr>
              <a:t> </a:t>
            </a:r>
            <a:r>
              <a:rPr lang="en-US" dirty="0" err="1">
                <a:solidFill>
                  <a:schemeClr val="bg1"/>
                </a:solidFill>
              </a:rPr>
              <a:t>s.v</a:t>
            </a:r>
            <a:r>
              <a:rPr lang="en-US" dirty="0">
                <a:solidFill>
                  <a:schemeClr val="bg1"/>
                </a:solidFill>
              </a:rPr>
              <a:t>. “Jehoshaphat”</a:t>
            </a:r>
          </a:p>
          <a:p>
            <a:pPr marL="342900" indent="-342900">
              <a:buAutoNum type="arabicPeriod" startAt="2"/>
            </a:pPr>
            <a:endParaRPr lang="en-US" dirty="0">
              <a:solidFill>
                <a:schemeClr val="bg1"/>
              </a:solidFill>
            </a:endParaRPr>
          </a:p>
        </p:txBody>
      </p:sp>
      <p:sp>
        <p:nvSpPr>
          <p:cNvPr id="6" name="Footer Placeholder 14">
            <a:extLst>
              <a:ext uri="{FF2B5EF4-FFF2-40B4-BE49-F238E27FC236}">
                <a16:creationId xmlns:a16="http://schemas.microsoft.com/office/drawing/2014/main" id="{310EF8CE-BE03-462C-8332-7F9C01909379}"/>
              </a:ext>
            </a:extLst>
          </p:cNvPr>
          <p:cNvSpPr>
            <a:spLocks noGrp="1"/>
          </p:cNvSpPr>
          <p:nvPr/>
        </p:nvSpPr>
        <p:spPr>
          <a:xfrm>
            <a:off x="0" y="647359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7" name="Group 6">
            <a:extLst>
              <a:ext uri="{FF2B5EF4-FFF2-40B4-BE49-F238E27FC236}">
                <a16:creationId xmlns:a16="http://schemas.microsoft.com/office/drawing/2014/main" id="{57E030BE-5643-4A19-9652-DB35B33AEDFD}"/>
              </a:ext>
            </a:extLst>
          </p:cNvPr>
          <p:cNvGrpSpPr/>
          <p:nvPr/>
        </p:nvGrpSpPr>
        <p:grpSpPr>
          <a:xfrm>
            <a:off x="6226139" y="1037580"/>
            <a:ext cx="649709" cy="822965"/>
            <a:chOff x="7543800" y="3810000"/>
            <a:chExt cx="1143000" cy="1447800"/>
          </a:xfrm>
        </p:grpSpPr>
        <p:sp>
          <p:nvSpPr>
            <p:cNvPr id="8" name="Trapezoid 7">
              <a:extLst>
                <a:ext uri="{FF2B5EF4-FFF2-40B4-BE49-F238E27FC236}">
                  <a16:creationId xmlns:a16="http://schemas.microsoft.com/office/drawing/2014/main" id="{CC1D4A54-990D-4734-AC6E-AF90FA488F6C}"/>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9">
              <a:extLst>
                <a:ext uri="{FF2B5EF4-FFF2-40B4-BE49-F238E27FC236}">
                  <a16:creationId xmlns:a16="http://schemas.microsoft.com/office/drawing/2014/main" id="{67C391F6-D7FC-4249-991C-DA5B349D7534}"/>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0">
              <a:extLst>
                <a:ext uri="{FF2B5EF4-FFF2-40B4-BE49-F238E27FC236}">
                  <a16:creationId xmlns:a16="http://schemas.microsoft.com/office/drawing/2014/main" id="{9A5C43AD-7459-4B0B-8C23-862013BDE5F3}"/>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1">
              <a:extLst>
                <a:ext uri="{FF2B5EF4-FFF2-40B4-BE49-F238E27FC236}">
                  <a16:creationId xmlns:a16="http://schemas.microsoft.com/office/drawing/2014/main" id="{4A1F7113-06C3-412E-8AB7-B9E7161B9B3E}"/>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8357D6F-B0AD-4480-BE23-84578D497F41}"/>
                </a:ext>
              </a:extLst>
            </p:cNvPr>
            <p:cNvGrpSpPr/>
            <p:nvPr/>
          </p:nvGrpSpPr>
          <p:grpSpPr>
            <a:xfrm>
              <a:off x="7924800" y="3810000"/>
              <a:ext cx="645353" cy="610017"/>
              <a:chOff x="7924800" y="5867400"/>
              <a:chExt cx="645353" cy="610017"/>
            </a:xfrm>
          </p:grpSpPr>
          <p:grpSp>
            <p:nvGrpSpPr>
              <p:cNvPr id="20" name="Group 13">
                <a:extLst>
                  <a:ext uri="{FF2B5EF4-FFF2-40B4-BE49-F238E27FC236}">
                    <a16:creationId xmlns:a16="http://schemas.microsoft.com/office/drawing/2014/main" id="{418E1D25-1FCA-45DB-96A1-9F9D90E93957}"/>
                  </a:ext>
                </a:extLst>
              </p:cNvPr>
              <p:cNvGrpSpPr/>
              <p:nvPr/>
            </p:nvGrpSpPr>
            <p:grpSpPr>
              <a:xfrm>
                <a:off x="7924800" y="5867400"/>
                <a:ext cx="645353" cy="610017"/>
                <a:chOff x="3037563" y="3121795"/>
                <a:chExt cx="1250371" cy="1224010"/>
              </a:xfrm>
            </p:grpSpPr>
            <p:sp>
              <p:nvSpPr>
                <p:cNvPr id="22" name="Oval 21">
                  <a:extLst>
                    <a:ext uri="{FF2B5EF4-FFF2-40B4-BE49-F238E27FC236}">
                      <a16:creationId xmlns:a16="http://schemas.microsoft.com/office/drawing/2014/main" id="{4D276548-E609-4AFD-8E01-A353DFD4982B}"/>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3D0DD3-4928-4FB1-8B97-A0CC9F2EE222}"/>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E8CC4D-2053-43D7-9B7E-4030F916EB1B}"/>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50B772C-34C9-43D8-9C49-D6C911B7FC1D}"/>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0C85FC19-6D48-41CE-ADB7-DA08921F9A3E}"/>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CEDE16D-DD4D-4410-841D-241DD7D9852D}"/>
                </a:ext>
              </a:extLst>
            </p:cNvPr>
            <p:cNvGrpSpPr/>
            <p:nvPr/>
          </p:nvGrpSpPr>
          <p:grpSpPr>
            <a:xfrm>
              <a:off x="7543800" y="4038600"/>
              <a:ext cx="403070" cy="381000"/>
              <a:chOff x="7924800" y="5867400"/>
              <a:chExt cx="645353" cy="610017"/>
            </a:xfrm>
          </p:grpSpPr>
          <p:grpSp>
            <p:nvGrpSpPr>
              <p:cNvPr id="14" name="Group 13">
                <a:extLst>
                  <a:ext uri="{FF2B5EF4-FFF2-40B4-BE49-F238E27FC236}">
                    <a16:creationId xmlns:a16="http://schemas.microsoft.com/office/drawing/2014/main" id="{E7F0B3C2-3296-4193-97B5-F3C9ADC31397}"/>
                  </a:ext>
                </a:extLst>
              </p:cNvPr>
              <p:cNvGrpSpPr/>
              <p:nvPr/>
            </p:nvGrpSpPr>
            <p:grpSpPr>
              <a:xfrm>
                <a:off x="7924800" y="5867400"/>
                <a:ext cx="645353" cy="610017"/>
                <a:chOff x="3037563" y="3121795"/>
                <a:chExt cx="1250371" cy="1224010"/>
              </a:xfrm>
            </p:grpSpPr>
            <p:sp>
              <p:nvSpPr>
                <p:cNvPr id="16" name="Oval 15">
                  <a:extLst>
                    <a:ext uri="{FF2B5EF4-FFF2-40B4-BE49-F238E27FC236}">
                      <a16:creationId xmlns:a16="http://schemas.microsoft.com/office/drawing/2014/main" id="{DDB5D1F0-6255-4AE9-AACA-94745A31E590}"/>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9F844F-01CE-4388-A91F-76010C7EA258}"/>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018060-D9CA-4B1D-B542-F1B74AAAA067}"/>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3075AD5-36CC-4020-82DB-F3B47C83EAA0}"/>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5F2F2BB1-9303-44C7-952F-8B68E07C13E6}"/>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30955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37346586"/>
              </p:ext>
            </p:extLst>
          </p:nvPr>
        </p:nvGraphicFramePr>
        <p:xfrm>
          <a:off x="256988" y="215153"/>
          <a:ext cx="8127999" cy="4169882"/>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512282">
                <a:tc>
                  <a:txBody>
                    <a:bodyPr/>
                    <a:lstStyle/>
                    <a:p>
                      <a:pPr algn="ctr"/>
                      <a:r>
                        <a:rPr lang="en-US" sz="2400" dirty="0"/>
                        <a:t>Joel 1</a:t>
                      </a:r>
                    </a:p>
                  </a:txBody>
                  <a:tcPr/>
                </a:tc>
                <a:tc>
                  <a:txBody>
                    <a:bodyPr/>
                    <a:lstStyle/>
                    <a:p>
                      <a:pPr algn="ctr"/>
                      <a:r>
                        <a:rPr lang="en-US" sz="2400" dirty="0"/>
                        <a:t>Joel 2</a:t>
                      </a:r>
                    </a:p>
                  </a:txBody>
                  <a:tcPr/>
                </a:tc>
                <a:tc>
                  <a:txBody>
                    <a:bodyPr/>
                    <a:lstStyle/>
                    <a:p>
                      <a:pPr algn="ctr"/>
                      <a:r>
                        <a:rPr lang="en-US" sz="2400" dirty="0"/>
                        <a:t>Joel 3</a:t>
                      </a:r>
                    </a:p>
                  </a:txBody>
                  <a:tcPr/>
                </a:tc>
                <a:extLst>
                  <a:ext uri="{0D108BD9-81ED-4DB2-BD59-A6C34878D82A}">
                    <a16:rowId xmlns:a16="http://schemas.microsoft.com/office/drawing/2014/main" val="10000"/>
                  </a:ext>
                </a:extLst>
              </a:tr>
              <a:tr h="370840">
                <a:tc>
                  <a:txBody>
                    <a:bodyPr/>
                    <a:lstStyle/>
                    <a:p>
                      <a:r>
                        <a:rPr lang="en-US" sz="1800" b="0" i="0" kern="1200" dirty="0">
                          <a:solidFill>
                            <a:schemeClr val="tx1"/>
                          </a:solidFill>
                          <a:effectLst/>
                          <a:latin typeface="+mn-lt"/>
                          <a:ea typeface="+mn-ea"/>
                          <a:cs typeface="+mn-cs"/>
                        </a:rPr>
                        <a:t> Joel describes a natural disaster caused by a plague of locusts. He calls for the people to fast and to gather at the temple for a solemn assembly to plead with the Lord for deliverance.</a:t>
                      </a:r>
                      <a:endParaRPr lang="en-US" dirty="0"/>
                    </a:p>
                  </a:txBody>
                  <a:tcPr/>
                </a:tc>
                <a:tc>
                  <a:txBody>
                    <a:bodyPr/>
                    <a:lstStyle/>
                    <a:p>
                      <a:r>
                        <a:rPr lang="en-US" sz="1800" b="0" i="0" kern="1200" dirty="0">
                          <a:solidFill>
                            <a:schemeClr val="tx1"/>
                          </a:solidFill>
                          <a:effectLst/>
                          <a:latin typeface="+mn-lt"/>
                          <a:ea typeface="+mn-ea"/>
                          <a:cs typeface="+mn-cs"/>
                        </a:rPr>
                        <a:t>Joel describes the “day of the Lord” and the war and desolation that will accompany it and then asks, “Who can abide it?” (</a:t>
                      </a:r>
                      <a:r>
                        <a:rPr lang="en-US" sz="1800" b="0" i="0" u="none" strike="noStrike" kern="1200" dirty="0">
                          <a:solidFill>
                            <a:schemeClr val="tx1"/>
                          </a:solidFill>
                          <a:effectLst/>
                          <a:latin typeface="+mn-lt"/>
                          <a:ea typeface="+mn-ea"/>
                          <a:cs typeface="+mn-cs"/>
                        </a:rPr>
                        <a:t>Joel 2:11</a:t>
                      </a:r>
                      <a:r>
                        <a:rPr lang="en-US" sz="1800" b="0" i="0" kern="1200" dirty="0">
                          <a:solidFill>
                            <a:schemeClr val="tx1"/>
                          </a:solidFill>
                          <a:effectLst/>
                          <a:latin typeface="+mn-lt"/>
                          <a:ea typeface="+mn-ea"/>
                          <a:cs typeface="+mn-cs"/>
                        </a:rPr>
                        <a:t>). The Lord answers by telling the people to turn to Him with all their hearts. Joel prophesies of some of the blessings the Lord will give His people in the latter days.</a:t>
                      </a:r>
                      <a:endParaRPr lang="en-US" dirty="0"/>
                    </a:p>
                  </a:txBody>
                  <a:tcPr/>
                </a:tc>
                <a:tc>
                  <a:txBody>
                    <a:bodyPr/>
                    <a:lstStyle/>
                    <a:p>
                      <a:r>
                        <a:rPr lang="en-US" sz="1800" b="0" i="0" kern="1200" dirty="0">
                          <a:solidFill>
                            <a:schemeClr val="tx1"/>
                          </a:solidFill>
                          <a:effectLst/>
                          <a:latin typeface="+mn-lt"/>
                          <a:ea typeface="+mn-ea"/>
                          <a:cs typeface="+mn-cs"/>
                        </a:rPr>
                        <a:t> Joel prophesies of the latter days and affirms that every country in the world will be at war shortly before the Second Coming. The Lord will dwell with His people when He comes again.</a:t>
                      </a:r>
                      <a:endParaRPr lang="en-US" dirty="0"/>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256987" y="4652877"/>
            <a:ext cx="8127999" cy="1938992"/>
          </a:xfrm>
          <a:prstGeom prst="rect">
            <a:avLst/>
          </a:prstGeom>
          <a:ln>
            <a:solidFill>
              <a:schemeClr val="tx1"/>
            </a:solidFill>
          </a:ln>
        </p:spPr>
        <p:txBody>
          <a:bodyPr wrap="square">
            <a:spAutoFit/>
          </a:bodyPr>
          <a:lstStyle/>
          <a:p>
            <a:r>
              <a:rPr lang="en-US" sz="1200" dirty="0">
                <a:solidFill>
                  <a:srgbClr val="333333"/>
                </a:solidFill>
              </a:rPr>
              <a:t> </a:t>
            </a:r>
            <a:r>
              <a:rPr lang="en-US" sz="1200" b="1" dirty="0">
                <a:solidFill>
                  <a:srgbClr val="333333"/>
                </a:solidFill>
              </a:rPr>
              <a:t>Joel 2:4-5 Horses and Chariots:</a:t>
            </a:r>
          </a:p>
          <a:p>
            <a:r>
              <a:rPr lang="en-US" sz="1200" dirty="0">
                <a:solidFill>
                  <a:srgbClr val="333333"/>
                </a:solidFill>
              </a:rPr>
              <a:t>“Here we have a great, terrible army, marching with unbroken ranks and crushing everything before it, finding the garden like Eden before them, leaving the wilderness behind, causing mourning, causing suffering; and so the prophet raises the warning voice, and that voice is to us, if you please, that we might turn unto the Lord and rend our hearts.” Joseph Fielding Smith (</a:t>
            </a:r>
            <a:r>
              <a:rPr lang="en-US" sz="1200" i="1" dirty="0">
                <a:solidFill>
                  <a:srgbClr val="333333"/>
                </a:solidFill>
              </a:rPr>
              <a:t>The Signs of the Times,</a:t>
            </a:r>
            <a:r>
              <a:rPr lang="en-US" sz="1200" dirty="0">
                <a:solidFill>
                  <a:srgbClr val="333333"/>
                </a:solidFill>
              </a:rPr>
              <a:t> p. 160.)</a:t>
            </a:r>
          </a:p>
          <a:p>
            <a:r>
              <a:rPr lang="en-US" sz="1200" dirty="0"/>
              <a:t>When these events occur they will strike fear into the hearts of Jerusalem’s inhabitants. The siege against the city will be severe. The relentless army will overrun the land of Israel. The city walls will be breached and the houses plundered (see v. 9). The phrase “when they fall upon the sword, they shall not be wounded” (v. 8) may simply be a way of saying that the armaments used against the invaders will be ineffectual. But the Lord is strong, and He will keep His word. He has promised to rescue the people, and He will (see v. 11; see also Zechariah 14; Revelation 9, 11; Ezekiel 38–39).</a:t>
            </a:r>
          </a:p>
        </p:txBody>
      </p:sp>
    </p:spTree>
    <p:extLst>
      <p:ext uri="{BB962C8B-B14F-4D97-AF65-F5344CB8AC3E}">
        <p14:creationId xmlns:p14="http://schemas.microsoft.com/office/powerpoint/2010/main" val="3107311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31021265"/>
              </p:ext>
            </p:extLst>
          </p:nvPr>
        </p:nvGraphicFramePr>
        <p:xfrm>
          <a:off x="367792" y="280754"/>
          <a:ext cx="8127999" cy="32054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en-US" dirty="0"/>
                        <a:t>Joel 3:16</a:t>
                      </a:r>
                    </a:p>
                  </a:txBody>
                  <a:tcPr/>
                </a:tc>
                <a:tc>
                  <a:txBody>
                    <a:bodyPr/>
                    <a:lstStyle/>
                    <a:p>
                      <a:r>
                        <a:rPr lang="en-US" dirty="0"/>
                        <a:t>Amos 1:2</a:t>
                      </a:r>
                    </a:p>
                  </a:txBody>
                  <a:tcPr/>
                </a:tc>
                <a:tc>
                  <a:txBody>
                    <a:bodyPr/>
                    <a:lstStyle/>
                    <a:p>
                      <a:r>
                        <a:rPr lang="en-US" dirty="0"/>
                        <a:t>Hosea 11:10</a:t>
                      </a:r>
                    </a:p>
                  </a:txBody>
                  <a:tcPr/>
                </a:tc>
                <a:extLst>
                  <a:ext uri="{0D108BD9-81ED-4DB2-BD59-A6C34878D82A}">
                    <a16:rowId xmlns:a16="http://schemas.microsoft.com/office/drawing/2014/main" val="10000"/>
                  </a:ext>
                </a:extLst>
              </a:tr>
              <a:tr h="370840">
                <a:tc>
                  <a:txBody>
                    <a:bodyPr/>
                    <a:lstStyle/>
                    <a:p>
                      <a:r>
                        <a:rPr lang="en-US" sz="1800" b="0" i="0" kern="1200" dirty="0">
                          <a:solidFill>
                            <a:schemeClr val="tx1"/>
                          </a:solidFill>
                          <a:effectLst/>
                          <a:latin typeface="+mn-lt"/>
                          <a:ea typeface="+mn-ea"/>
                          <a:cs typeface="+mn-cs"/>
                        </a:rPr>
                        <a:t> The </a:t>
                      </a:r>
                      <a:r>
                        <a:rPr lang="en-US" sz="1800" b="0" i="0" kern="1200" cap="small" dirty="0">
                          <a:solidFill>
                            <a:schemeClr val="tx1"/>
                          </a:solidFill>
                          <a:effectLst/>
                          <a:latin typeface="+mn-lt"/>
                          <a:ea typeface="+mn-ea"/>
                          <a:cs typeface="+mn-cs"/>
                        </a:rPr>
                        <a:t>Lord</a:t>
                      </a:r>
                      <a:r>
                        <a:rPr lang="en-US" sz="1800" b="0" i="0" kern="1200" dirty="0">
                          <a:solidFill>
                            <a:schemeClr val="tx1"/>
                          </a:solidFill>
                          <a:effectLst/>
                          <a:latin typeface="+mn-lt"/>
                          <a:ea typeface="+mn-ea"/>
                          <a:cs typeface="+mn-cs"/>
                        </a:rPr>
                        <a:t> also shall roar out of Zion, and utter his voice from Jerusalem; and the heavens and the earth shall shake: but the </a:t>
                      </a:r>
                      <a:r>
                        <a:rPr lang="en-US" sz="1800" b="0" i="0" kern="1200" cap="small" dirty="0">
                          <a:solidFill>
                            <a:schemeClr val="tx1"/>
                          </a:solidFill>
                          <a:effectLst/>
                          <a:latin typeface="+mn-lt"/>
                          <a:ea typeface="+mn-ea"/>
                          <a:cs typeface="+mn-cs"/>
                        </a:rPr>
                        <a:t>Lord</a:t>
                      </a:r>
                      <a:r>
                        <a:rPr lang="en-US" sz="1800" b="0" i="0" kern="1200" dirty="0">
                          <a:solidFill>
                            <a:schemeClr val="tx1"/>
                          </a:solidFill>
                          <a:effectLst/>
                          <a:latin typeface="+mn-lt"/>
                          <a:ea typeface="+mn-ea"/>
                          <a:cs typeface="+mn-cs"/>
                        </a:rPr>
                        <a:t> </a:t>
                      </a:r>
                      <a:r>
                        <a:rPr lang="en-US" sz="1800" b="0" i="1" kern="1200" dirty="0">
                          <a:solidFill>
                            <a:schemeClr val="tx1"/>
                          </a:solidFill>
                          <a:effectLst/>
                          <a:latin typeface="+mn-lt"/>
                          <a:ea typeface="+mn-ea"/>
                          <a:cs typeface="+mn-cs"/>
                        </a:rPr>
                        <a:t>will be</a:t>
                      </a:r>
                      <a:r>
                        <a:rPr lang="en-US" sz="1800" b="0" i="0" kern="1200" dirty="0">
                          <a:solidFill>
                            <a:schemeClr val="tx1"/>
                          </a:solidFill>
                          <a:effectLst/>
                          <a:latin typeface="+mn-lt"/>
                          <a:ea typeface="+mn-ea"/>
                          <a:cs typeface="+mn-cs"/>
                        </a:rPr>
                        <a:t> the hope of his people, and the strength of the children of Israel.</a:t>
                      </a:r>
                      <a:endParaRPr lang="en-US" dirty="0"/>
                    </a:p>
                  </a:txBody>
                  <a:tcPr/>
                </a:tc>
                <a:tc>
                  <a:txBody>
                    <a:bodyPr/>
                    <a:lstStyle/>
                    <a:p>
                      <a:r>
                        <a:rPr lang="en-US" sz="1800" b="0" i="0" kern="1200" dirty="0">
                          <a:solidFill>
                            <a:schemeClr val="tx1"/>
                          </a:solidFill>
                          <a:effectLst/>
                          <a:latin typeface="+mn-lt"/>
                          <a:ea typeface="+mn-ea"/>
                          <a:cs typeface="+mn-cs"/>
                        </a:rPr>
                        <a:t>And he said, The </a:t>
                      </a:r>
                      <a:r>
                        <a:rPr lang="en-US" sz="1800" b="0" i="0" kern="1200" cap="small" dirty="0">
                          <a:solidFill>
                            <a:schemeClr val="tx1"/>
                          </a:solidFill>
                          <a:effectLst/>
                          <a:latin typeface="+mn-lt"/>
                          <a:ea typeface="+mn-ea"/>
                          <a:cs typeface="+mn-cs"/>
                        </a:rPr>
                        <a:t>Lord</a:t>
                      </a:r>
                      <a:r>
                        <a:rPr lang="en-US" sz="1800" b="0" i="0" kern="1200" dirty="0">
                          <a:solidFill>
                            <a:schemeClr val="tx1"/>
                          </a:solidFill>
                          <a:effectLst/>
                          <a:latin typeface="+mn-lt"/>
                          <a:ea typeface="+mn-ea"/>
                          <a:cs typeface="+mn-cs"/>
                        </a:rPr>
                        <a:t> will roar from Zion, and utter his voice from Jerusalem; and the habitations of the shepherds shall mourn, and the top of Carmel shall wither.</a:t>
                      </a:r>
                      <a:endParaRPr lang="en-US" dirty="0"/>
                    </a:p>
                  </a:txBody>
                  <a:tcPr/>
                </a:tc>
                <a:tc>
                  <a:txBody>
                    <a:bodyPr/>
                    <a:lstStyle/>
                    <a:p>
                      <a:r>
                        <a:rPr lang="en-US" sz="1800" b="0" i="0" kern="1200" dirty="0">
                          <a:solidFill>
                            <a:schemeClr val="tx1"/>
                          </a:solidFill>
                          <a:effectLst/>
                          <a:latin typeface="+mn-lt"/>
                          <a:ea typeface="+mn-ea"/>
                          <a:cs typeface="+mn-cs"/>
                        </a:rPr>
                        <a:t>They shall walk after the </a:t>
                      </a:r>
                      <a:r>
                        <a:rPr lang="en-US" sz="1800" b="0" i="0" kern="1200" cap="small" dirty="0">
                          <a:solidFill>
                            <a:schemeClr val="tx1"/>
                          </a:solidFill>
                          <a:effectLst/>
                          <a:latin typeface="+mn-lt"/>
                          <a:ea typeface="+mn-ea"/>
                          <a:cs typeface="+mn-cs"/>
                        </a:rPr>
                        <a:t>Lord</a:t>
                      </a:r>
                      <a:r>
                        <a:rPr lang="en-US" sz="1800" b="0" i="0" kern="1200" dirty="0">
                          <a:solidFill>
                            <a:schemeClr val="tx1"/>
                          </a:solidFill>
                          <a:effectLst/>
                          <a:latin typeface="+mn-lt"/>
                          <a:ea typeface="+mn-ea"/>
                          <a:cs typeface="+mn-cs"/>
                        </a:rPr>
                        <a:t>: he shall roar like a lion: when he shall roar, then the children shall tremble from the west.</a:t>
                      </a:r>
                      <a:endParaRPr lang="en-US"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333715426"/>
              </p:ext>
            </p:extLst>
          </p:nvPr>
        </p:nvGraphicFramePr>
        <p:xfrm>
          <a:off x="2379471" y="4230962"/>
          <a:ext cx="8128000" cy="128524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n-US" dirty="0"/>
                        <a:t>Isaiah 13:6</a:t>
                      </a:r>
                    </a:p>
                  </a:txBody>
                  <a:tcPr/>
                </a:tc>
                <a:tc>
                  <a:txBody>
                    <a:bodyPr/>
                    <a:lstStyle/>
                    <a:p>
                      <a:r>
                        <a:rPr lang="en-US" dirty="0"/>
                        <a:t>Joel 1:15</a:t>
                      </a:r>
                    </a:p>
                  </a:txBody>
                  <a:tcPr/>
                </a:tc>
                <a:extLst>
                  <a:ext uri="{0D108BD9-81ED-4DB2-BD59-A6C34878D82A}">
                    <a16:rowId xmlns:a16="http://schemas.microsoft.com/office/drawing/2014/main" val="10000"/>
                  </a:ext>
                </a:extLst>
              </a:tr>
              <a:tr h="370840">
                <a:tc>
                  <a:txBody>
                    <a:bodyPr/>
                    <a:lstStyle/>
                    <a:p>
                      <a:r>
                        <a:rPr lang="en-US" sz="1800" kern="1200" dirty="0">
                          <a:effectLst/>
                        </a:rPr>
                        <a:t>Howl ye; for the day of the </a:t>
                      </a:r>
                      <a:r>
                        <a:rPr lang="en-US" sz="1800" kern="1200" cap="small" dirty="0">
                          <a:effectLst/>
                        </a:rPr>
                        <a:t>Lord</a:t>
                      </a:r>
                      <a:r>
                        <a:rPr lang="en-US" sz="1800" kern="1200" dirty="0">
                          <a:effectLst/>
                        </a:rPr>
                        <a:t> is at hand; it shall come as a destruction from the Almighty.</a:t>
                      </a:r>
                      <a:endParaRPr lang="en-US" dirty="0"/>
                    </a:p>
                  </a:txBody>
                  <a:tcPr/>
                </a:tc>
                <a:tc>
                  <a:txBody>
                    <a:bodyPr/>
                    <a:lstStyle/>
                    <a:p>
                      <a:r>
                        <a:rPr lang="en-US" sz="1800" b="0" i="0" kern="1200" dirty="0">
                          <a:solidFill>
                            <a:schemeClr val="tx1"/>
                          </a:solidFill>
                          <a:effectLst/>
                          <a:latin typeface="+mn-lt"/>
                          <a:ea typeface="+mn-ea"/>
                          <a:cs typeface="+mn-cs"/>
                        </a:rPr>
                        <a:t>Alas for the day! for the day of the </a:t>
                      </a:r>
                      <a:r>
                        <a:rPr lang="en-US" sz="1800" b="0" i="0" kern="1200" cap="small" dirty="0">
                          <a:solidFill>
                            <a:schemeClr val="tx1"/>
                          </a:solidFill>
                          <a:effectLst/>
                          <a:latin typeface="+mn-lt"/>
                          <a:ea typeface="+mn-ea"/>
                          <a:cs typeface="+mn-cs"/>
                        </a:rPr>
                        <a:t>Lord</a:t>
                      </a:r>
                      <a:r>
                        <a:rPr lang="en-US" sz="1800" b="0" i="0" kern="1200" dirty="0">
                          <a:solidFill>
                            <a:schemeClr val="tx1"/>
                          </a:solidFill>
                          <a:effectLst/>
                          <a:latin typeface="+mn-lt"/>
                          <a:ea typeface="+mn-ea"/>
                          <a:cs typeface="+mn-cs"/>
                        </a:rPr>
                        <a:t> </a:t>
                      </a:r>
                      <a:r>
                        <a:rPr lang="en-US" sz="1800" b="0" i="1" kern="1200" dirty="0">
                          <a:solidFill>
                            <a:schemeClr val="tx1"/>
                          </a:solidFill>
                          <a:effectLst/>
                          <a:latin typeface="+mn-lt"/>
                          <a:ea typeface="+mn-ea"/>
                          <a:cs typeface="+mn-cs"/>
                        </a:rPr>
                        <a:t>is</a:t>
                      </a:r>
                      <a:r>
                        <a:rPr lang="en-US" sz="1800" b="0" i="0" kern="1200" dirty="0">
                          <a:solidFill>
                            <a:schemeClr val="tx1"/>
                          </a:solidFill>
                          <a:effectLst/>
                          <a:latin typeface="+mn-lt"/>
                          <a:ea typeface="+mn-ea"/>
                          <a:cs typeface="+mn-cs"/>
                        </a:rPr>
                        <a:t> at hand, and as a destruction from the Almighty shall it come.</a:t>
                      </a:r>
                      <a:endParaRPr lang="en-US" dirty="0"/>
                    </a:p>
                  </a:txBody>
                  <a:tcPr/>
                </a:tc>
                <a:extLst>
                  <a:ext uri="{0D108BD9-81ED-4DB2-BD59-A6C34878D82A}">
                    <a16:rowId xmlns:a16="http://schemas.microsoft.com/office/drawing/2014/main" val="10001"/>
                  </a:ext>
                </a:extLst>
              </a:tr>
            </a:tbl>
          </a:graphicData>
        </a:graphic>
      </p:graphicFrame>
      <p:sp>
        <p:nvSpPr>
          <p:cNvPr id="4" name="TextBox 3"/>
          <p:cNvSpPr txBox="1"/>
          <p:nvPr/>
        </p:nvSpPr>
        <p:spPr>
          <a:xfrm>
            <a:off x="9090151" y="1098664"/>
            <a:ext cx="2834640" cy="1569660"/>
          </a:xfrm>
          <a:prstGeom prst="rect">
            <a:avLst/>
          </a:prstGeom>
          <a:noFill/>
        </p:spPr>
        <p:txBody>
          <a:bodyPr wrap="square" rtlCol="0">
            <a:spAutoFit/>
          </a:bodyPr>
          <a:lstStyle/>
          <a:p>
            <a:r>
              <a:rPr lang="en-US" sz="2400" b="1" dirty="0"/>
              <a:t>Comparisons of Joel’s writings to other Prophets—Who Quoted Who?</a:t>
            </a:r>
          </a:p>
        </p:txBody>
      </p:sp>
    </p:spTree>
    <p:extLst>
      <p:ext uri="{BB962C8B-B14F-4D97-AF65-F5344CB8AC3E}">
        <p14:creationId xmlns:p14="http://schemas.microsoft.com/office/powerpoint/2010/main" val="2577306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5930" y="2819470"/>
            <a:ext cx="6096000" cy="276999"/>
          </a:xfrm>
          <a:prstGeom prst="rect">
            <a:avLst/>
          </a:prstGeom>
        </p:spPr>
        <p:txBody>
          <a:bodyPr>
            <a:spAutoFit/>
          </a:bodyPr>
          <a:lstStyle/>
          <a:p>
            <a:r>
              <a:rPr lang="en-US" sz="1200" b="0" i="0" dirty="0">
                <a:solidFill>
                  <a:srgbClr val="333333"/>
                </a:solidFill>
                <a:effectLst/>
                <a:latin typeface="Calibri" panose="020F0502020204030204" pitchFamily="34" charset="0"/>
              </a:rPr>
              <a:t> Adam Clarke, </a:t>
            </a:r>
            <a:r>
              <a:rPr lang="en-US" sz="1200" b="0" i="1" dirty="0">
                <a:solidFill>
                  <a:srgbClr val="333333"/>
                </a:solidFill>
                <a:effectLst/>
                <a:latin typeface="Calibri" panose="020F0502020204030204" pitchFamily="34" charset="0"/>
              </a:rPr>
              <a:t>The Holy </a:t>
            </a:r>
            <a:r>
              <a:rPr lang="en-US" sz="1200" b="0" i="1" u="none" strike="noStrike" dirty="0">
                <a:solidFill>
                  <a:srgbClr val="2F393A"/>
                </a:solidFill>
                <a:effectLst/>
                <a:latin typeface="Calibri" panose="020F0502020204030204" pitchFamily="34" charset="0"/>
              </a:rPr>
              <a:t>Bible</a:t>
            </a:r>
            <a:r>
              <a:rPr lang="en-US" sz="1200" b="0" i="1" dirty="0">
                <a:solidFill>
                  <a:srgbClr val="333333"/>
                </a:solidFill>
                <a:effectLst/>
                <a:latin typeface="Calibri" panose="020F0502020204030204" pitchFamily="34" charset="0"/>
              </a:rPr>
              <a:t> … with a Commentary and Critical Notes,</a:t>
            </a:r>
            <a:r>
              <a:rPr lang="en-US" sz="1200" b="0" i="0" dirty="0">
                <a:solidFill>
                  <a:srgbClr val="333333"/>
                </a:solidFill>
                <a:effectLst/>
                <a:latin typeface="Calibri" panose="020F0502020204030204" pitchFamily="34" charset="0"/>
              </a:rPr>
              <a:t> 4:658</a:t>
            </a:r>
            <a:endParaRPr lang="en-US" sz="1200" dirty="0"/>
          </a:p>
        </p:txBody>
      </p:sp>
      <p:graphicFrame>
        <p:nvGraphicFramePr>
          <p:cNvPr id="3" name="Table 2"/>
          <p:cNvGraphicFramePr>
            <a:graphicFrameLocks noGrp="1"/>
          </p:cNvGraphicFramePr>
          <p:nvPr>
            <p:extLst>
              <p:ext uri="{D42A27DB-BD31-4B8C-83A1-F6EECF244321}">
                <p14:modId xmlns:p14="http://schemas.microsoft.com/office/powerpoint/2010/main" val="3564499799"/>
              </p:ext>
            </p:extLst>
          </p:nvPr>
        </p:nvGraphicFramePr>
        <p:xfrm>
          <a:off x="525930" y="881031"/>
          <a:ext cx="8127999" cy="185420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en-US" dirty="0"/>
                        <a:t>Scripture Joel 1:4</a:t>
                      </a:r>
                    </a:p>
                  </a:txBody>
                  <a:tcPr/>
                </a:tc>
                <a:tc>
                  <a:txBody>
                    <a:bodyPr/>
                    <a:lstStyle/>
                    <a:p>
                      <a:r>
                        <a:rPr lang="en-US" dirty="0"/>
                        <a:t>Hebrew Word</a:t>
                      </a:r>
                    </a:p>
                  </a:txBody>
                  <a:tcPr/>
                </a:tc>
                <a:tc>
                  <a:txBody>
                    <a:bodyPr/>
                    <a:lstStyle/>
                    <a:p>
                      <a:r>
                        <a:rPr lang="en-US" dirty="0"/>
                        <a:t>Hebrew</a:t>
                      </a:r>
                      <a:r>
                        <a:rPr lang="en-US" baseline="0" dirty="0"/>
                        <a:t> Meaning</a:t>
                      </a:r>
                      <a:endParaRPr lang="en-US" dirty="0"/>
                    </a:p>
                  </a:txBody>
                  <a:tcPr/>
                </a:tc>
                <a:extLst>
                  <a:ext uri="{0D108BD9-81ED-4DB2-BD59-A6C34878D82A}">
                    <a16:rowId xmlns:a16="http://schemas.microsoft.com/office/drawing/2014/main" val="10000"/>
                  </a:ext>
                </a:extLst>
              </a:tr>
              <a:tr h="370840">
                <a:tc>
                  <a:txBody>
                    <a:bodyPr/>
                    <a:lstStyle/>
                    <a:p>
                      <a:r>
                        <a:rPr lang="en-US" dirty="0"/>
                        <a:t>Palmerworm</a:t>
                      </a:r>
                    </a:p>
                  </a:txBody>
                  <a:tcPr/>
                </a:tc>
                <a:tc>
                  <a:txBody>
                    <a:bodyPr/>
                    <a:lstStyle/>
                    <a:p>
                      <a:r>
                        <a:rPr lang="en-US" dirty="0" err="1"/>
                        <a:t>Gazam</a:t>
                      </a:r>
                      <a:endParaRPr lang="en-US" dirty="0"/>
                    </a:p>
                  </a:txBody>
                  <a:tcPr/>
                </a:tc>
                <a:tc>
                  <a:txBody>
                    <a:bodyPr/>
                    <a:lstStyle/>
                    <a:p>
                      <a:r>
                        <a:rPr lang="en-US" dirty="0"/>
                        <a:t>gnawer</a:t>
                      </a:r>
                    </a:p>
                  </a:txBody>
                  <a:tcPr/>
                </a:tc>
                <a:extLst>
                  <a:ext uri="{0D108BD9-81ED-4DB2-BD59-A6C34878D82A}">
                    <a16:rowId xmlns:a16="http://schemas.microsoft.com/office/drawing/2014/main" val="10001"/>
                  </a:ext>
                </a:extLst>
              </a:tr>
              <a:tr h="370840">
                <a:tc>
                  <a:txBody>
                    <a:bodyPr/>
                    <a:lstStyle/>
                    <a:p>
                      <a:r>
                        <a:rPr lang="en-US" dirty="0"/>
                        <a:t>Locust</a:t>
                      </a:r>
                    </a:p>
                  </a:txBody>
                  <a:tcPr/>
                </a:tc>
                <a:tc>
                  <a:txBody>
                    <a:bodyPr/>
                    <a:lstStyle/>
                    <a:p>
                      <a:r>
                        <a:rPr lang="en-US" dirty="0" err="1"/>
                        <a:t>Arbeth</a:t>
                      </a:r>
                      <a:endParaRPr lang="en-US" dirty="0"/>
                    </a:p>
                  </a:txBody>
                  <a:tcPr/>
                </a:tc>
                <a:tc>
                  <a:txBody>
                    <a:bodyPr/>
                    <a:lstStyle/>
                    <a:p>
                      <a:r>
                        <a:rPr lang="en-US" dirty="0"/>
                        <a:t>many</a:t>
                      </a:r>
                    </a:p>
                  </a:txBody>
                  <a:tcPr/>
                </a:tc>
                <a:extLst>
                  <a:ext uri="{0D108BD9-81ED-4DB2-BD59-A6C34878D82A}">
                    <a16:rowId xmlns:a16="http://schemas.microsoft.com/office/drawing/2014/main" val="10002"/>
                  </a:ext>
                </a:extLst>
              </a:tr>
              <a:tr h="370840">
                <a:tc>
                  <a:txBody>
                    <a:bodyPr/>
                    <a:lstStyle/>
                    <a:p>
                      <a:r>
                        <a:rPr lang="en-US" dirty="0"/>
                        <a:t>Cankerworm</a:t>
                      </a:r>
                    </a:p>
                  </a:txBody>
                  <a:tcPr/>
                </a:tc>
                <a:tc>
                  <a:txBody>
                    <a:bodyPr/>
                    <a:lstStyle/>
                    <a:p>
                      <a:r>
                        <a:rPr lang="en-US" dirty="0" err="1"/>
                        <a:t>Yeleq</a:t>
                      </a:r>
                      <a:endParaRPr lang="en-US" dirty="0"/>
                    </a:p>
                  </a:txBody>
                  <a:tcPr/>
                </a:tc>
                <a:tc>
                  <a:txBody>
                    <a:bodyPr/>
                    <a:lstStyle/>
                    <a:p>
                      <a:r>
                        <a:rPr lang="en-US" dirty="0"/>
                        <a:t>licker</a:t>
                      </a:r>
                    </a:p>
                  </a:txBody>
                  <a:tcPr/>
                </a:tc>
                <a:extLst>
                  <a:ext uri="{0D108BD9-81ED-4DB2-BD59-A6C34878D82A}">
                    <a16:rowId xmlns:a16="http://schemas.microsoft.com/office/drawing/2014/main" val="10003"/>
                  </a:ext>
                </a:extLst>
              </a:tr>
              <a:tr h="370840">
                <a:tc>
                  <a:txBody>
                    <a:bodyPr/>
                    <a:lstStyle/>
                    <a:p>
                      <a:r>
                        <a:rPr lang="en-US" dirty="0"/>
                        <a:t>Caterpillar</a:t>
                      </a:r>
                    </a:p>
                  </a:txBody>
                  <a:tcPr/>
                </a:tc>
                <a:tc>
                  <a:txBody>
                    <a:bodyPr/>
                    <a:lstStyle/>
                    <a:p>
                      <a:r>
                        <a:rPr lang="en-US" dirty="0" err="1"/>
                        <a:t>Chasil</a:t>
                      </a:r>
                      <a:endParaRPr lang="en-US" dirty="0"/>
                    </a:p>
                  </a:txBody>
                  <a:tcPr/>
                </a:tc>
                <a:tc>
                  <a:txBody>
                    <a:bodyPr/>
                    <a:lstStyle/>
                    <a:p>
                      <a:r>
                        <a:rPr lang="en-US" dirty="0"/>
                        <a:t>consumer</a:t>
                      </a:r>
                    </a:p>
                  </a:txBody>
                  <a:tcPr/>
                </a:tc>
                <a:extLst>
                  <a:ext uri="{0D108BD9-81ED-4DB2-BD59-A6C34878D82A}">
                    <a16:rowId xmlns:a16="http://schemas.microsoft.com/office/drawing/2014/main" val="10004"/>
                  </a:ext>
                </a:extLst>
              </a:tr>
            </a:tbl>
          </a:graphicData>
        </a:graphic>
      </p:graphicFrame>
      <p:sp>
        <p:nvSpPr>
          <p:cNvPr id="4" name="Rectangle 3"/>
          <p:cNvSpPr/>
          <p:nvPr/>
        </p:nvSpPr>
        <p:spPr>
          <a:xfrm>
            <a:off x="1440330" y="288960"/>
            <a:ext cx="6096000" cy="369332"/>
          </a:xfrm>
          <a:prstGeom prst="rect">
            <a:avLst/>
          </a:prstGeom>
        </p:spPr>
        <p:txBody>
          <a:bodyPr>
            <a:spAutoFit/>
          </a:bodyPr>
          <a:lstStyle/>
          <a:p>
            <a:r>
              <a:rPr lang="en-US" b="0" i="0" dirty="0">
                <a:solidFill>
                  <a:srgbClr val="333333"/>
                </a:solidFill>
                <a:effectLst/>
                <a:latin typeface="Calibri" panose="020F0502020204030204" pitchFamily="34" charset="0"/>
              </a:rPr>
              <a:t>Stages of the development in the life of a locust </a:t>
            </a:r>
            <a:endParaRPr lang="en-US" dirty="0"/>
          </a:p>
        </p:txBody>
      </p:sp>
      <p:pic>
        <p:nvPicPr>
          <p:cNvPr id="5122" name="Picture 2" descr="http://www.na.fs.fed.us/spfo/pubs/fidls/locust/locust_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3399" y="658292"/>
            <a:ext cx="2628900" cy="18097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59" y="3301732"/>
            <a:ext cx="4522694" cy="3416320"/>
          </a:xfrm>
          <a:prstGeom prst="rect">
            <a:avLst/>
          </a:prstGeom>
          <a:ln>
            <a:solidFill>
              <a:schemeClr val="tx1"/>
            </a:solidFill>
          </a:ln>
        </p:spPr>
        <p:txBody>
          <a:bodyPr wrap="square">
            <a:spAutoFit/>
          </a:bodyPr>
          <a:lstStyle/>
          <a:p>
            <a:r>
              <a:rPr lang="en-US" sz="1200" b="1" dirty="0">
                <a:solidFill>
                  <a:srgbClr val="333333"/>
                </a:solidFill>
                <a:latin typeface="Calibri" panose="020F0502020204030204" pitchFamily="34" charset="0"/>
              </a:rPr>
              <a:t>Joel 1:5-7 Wine, the Lion, the Vine, and the Fig Tree:</a:t>
            </a:r>
          </a:p>
          <a:p>
            <a:r>
              <a:rPr lang="en-US" sz="1200" dirty="0">
                <a:solidFill>
                  <a:srgbClr val="333333"/>
                </a:solidFill>
                <a:latin typeface="Calibri" panose="020F0502020204030204" pitchFamily="34" charset="0"/>
              </a:rPr>
              <a:t>Judah had become drunken with the wine of iniquity and would have cause to weep and to howl, for the Lord would not tolerate their glorying in sin. Judah’s security and wealth, which lay at the root of this wickedness, were compared to the vine from which the grapes for wine are taken. They vineyard was to be cut off: Judah would be humbled by the Lord’s almighty hand so they could be drunken no more.</a:t>
            </a:r>
          </a:p>
          <a:p>
            <a:r>
              <a:rPr lang="en-US" sz="1200" dirty="0"/>
              <a:t>The vine and the fig tree, among the most stable and enduring of the plants that nourished Israel anciently, represented the finest that the Lord had given His chosen people. But they had rejected the gift and the Giver, and all would be laid waste by the numberless nation of invaders who, as a lion, would not be denied. The lion is the most feared of animals and pulls down his prey with great savagery. A tree is barked by stripping the bark from the trunk, which kills the tree. The imagery was clear. The house of Israel would be pulled down, or cut off, and spoiled by powerful outside nations. Their vineyards and orchards would be desolate. OT Institute manual</a:t>
            </a:r>
          </a:p>
        </p:txBody>
      </p:sp>
      <p:sp>
        <p:nvSpPr>
          <p:cNvPr id="7" name="Rectangle 6"/>
          <p:cNvSpPr/>
          <p:nvPr/>
        </p:nvSpPr>
        <p:spPr>
          <a:xfrm>
            <a:off x="4787152" y="3301732"/>
            <a:ext cx="4814048" cy="3046988"/>
          </a:xfrm>
          <a:prstGeom prst="rect">
            <a:avLst/>
          </a:prstGeom>
          <a:ln>
            <a:solidFill>
              <a:schemeClr val="tx1"/>
            </a:solidFill>
          </a:ln>
        </p:spPr>
        <p:txBody>
          <a:bodyPr wrap="square">
            <a:spAutoFit/>
          </a:bodyPr>
          <a:lstStyle/>
          <a:p>
            <a:r>
              <a:rPr lang="en-US" sz="1200" b="1" dirty="0">
                <a:solidFill>
                  <a:srgbClr val="333333"/>
                </a:solidFill>
                <a:latin typeface="Calibri" panose="020F0502020204030204" pitchFamily="34" charset="0"/>
              </a:rPr>
              <a:t>Joel 1:8-20 The Loss of Temple Worship:</a:t>
            </a:r>
          </a:p>
          <a:p>
            <a:r>
              <a:rPr lang="en-US" sz="1200" dirty="0"/>
              <a:t>One of the consequences of Judah’s destruction and scattering as a nation was the loss of her temple worship, the source of joy and gladness.</a:t>
            </a:r>
          </a:p>
          <a:p>
            <a:r>
              <a:rPr lang="en-US" sz="1200" dirty="0"/>
              <a:t>At this time a </a:t>
            </a:r>
            <a:r>
              <a:rPr lang="en-US" sz="1200" i="1" dirty="0"/>
              <a:t>husbandman</a:t>
            </a:r>
            <a:r>
              <a:rPr lang="en-US" sz="1200" dirty="0"/>
              <a:t> was a person who tended an orchard, and a </a:t>
            </a:r>
            <a:r>
              <a:rPr lang="en-US" sz="1200" i="1" dirty="0"/>
              <a:t>vinedresser</a:t>
            </a:r>
            <a:r>
              <a:rPr lang="en-US" sz="1200" dirty="0"/>
              <a:t> was one who cultivated a vineyard. (In New Testament times a </a:t>
            </a:r>
            <a:r>
              <a:rPr lang="en-US" sz="1200" i="1" dirty="0"/>
              <a:t>husbandman</a:t>
            </a:r>
            <a:r>
              <a:rPr lang="en-US" sz="1200" dirty="0"/>
              <a:t> also took care of a vineyard.) The </a:t>
            </a:r>
            <a:r>
              <a:rPr lang="en-US" sz="1200" i="1" dirty="0"/>
              <a:t>girding</a:t>
            </a:r>
            <a:r>
              <a:rPr lang="en-US" sz="1200" dirty="0"/>
              <a:t> in verse 13 refers to putting on clothing of sackcloth (coarse cloth made of animal hair), which would constantly remind them of the great tragedy coming to their people. Joel called upon all the people to howl and lament because the temple would fall and the people of God would undergo national disaster.</a:t>
            </a:r>
          </a:p>
          <a:p>
            <a:r>
              <a:rPr lang="en-US" sz="1200" dirty="0"/>
              <a:t>Joel instructed Judah to learn the words they would cry in the last days as a reminder of her future sorrow. A solemn assembly was held to gather priesthood leaders and members to consider these sacred matters </a:t>
            </a:r>
          </a:p>
          <a:p>
            <a:r>
              <a:rPr lang="en-US" sz="1200" dirty="0"/>
              <a:t>These dire predictions were fulfilled when the covenant people fell, first to Assyria and then to Babylon, and then were ruled by a series of empires.</a:t>
            </a:r>
          </a:p>
          <a:p>
            <a:r>
              <a:rPr lang="en-US" sz="1200" dirty="0"/>
              <a:t>OT Institute Manual</a:t>
            </a:r>
          </a:p>
        </p:txBody>
      </p:sp>
      <p:sp>
        <p:nvSpPr>
          <p:cNvPr id="8" name="Rectangle 7"/>
          <p:cNvSpPr/>
          <p:nvPr/>
        </p:nvSpPr>
        <p:spPr>
          <a:xfrm>
            <a:off x="9601200" y="3308935"/>
            <a:ext cx="2478555" cy="3046988"/>
          </a:xfrm>
          <a:prstGeom prst="rect">
            <a:avLst/>
          </a:prstGeom>
          <a:ln>
            <a:solidFill>
              <a:schemeClr val="tx1"/>
            </a:solidFill>
          </a:ln>
        </p:spPr>
        <p:txBody>
          <a:bodyPr wrap="square">
            <a:spAutoFit/>
          </a:bodyPr>
          <a:lstStyle/>
          <a:p>
            <a:pPr fontAlgn="base"/>
            <a:r>
              <a:rPr lang="en-US" sz="1200" b="1" dirty="0"/>
              <a:t>Joel 2:1 Zion and Holy Mountain </a:t>
            </a:r>
          </a:p>
          <a:p>
            <a:pPr fontAlgn="base"/>
            <a:r>
              <a:rPr lang="en-US" sz="1200" dirty="0"/>
              <a:t>The Prophet Joseph Smith also taught that the place of Zion, or the “land of Zion,” is North and South America (see </a:t>
            </a:r>
            <a:r>
              <a:rPr lang="en-US" sz="1200" i="1" dirty="0"/>
              <a:t>Teachings of the Prophet Joseph Smith, </a:t>
            </a:r>
            <a:r>
              <a:rPr lang="en-US" sz="1200" dirty="0"/>
              <a:t>p. 362).</a:t>
            </a:r>
          </a:p>
          <a:p>
            <a:pPr fontAlgn="base"/>
            <a:endParaRPr lang="en-US" sz="1200" dirty="0"/>
          </a:p>
          <a:p>
            <a:pPr fontAlgn="base"/>
            <a:r>
              <a:rPr lang="en-US" sz="1200" dirty="0"/>
              <a:t>Though the context makes it difficult to say in which sense Joel used the terms, </a:t>
            </a:r>
            <a:r>
              <a:rPr lang="en-US" sz="1200" i="1" dirty="0"/>
              <a:t>Zion</a:t>
            </a:r>
            <a:r>
              <a:rPr lang="en-US" sz="1200" dirty="0"/>
              <a:t> and </a:t>
            </a:r>
            <a:r>
              <a:rPr lang="en-US" sz="1200" i="1" dirty="0"/>
              <a:t>holy mountain,</a:t>
            </a:r>
            <a:r>
              <a:rPr lang="en-US" sz="1200" dirty="0"/>
              <a:t> they are probably yet another example of Hebrew dualism. Mount Zion was one of the names of Jerusalem, and thus it is a cry for the inhabitants to awaken. But Mount Zion also has a meaning in the latter days.</a:t>
            </a:r>
          </a:p>
        </p:txBody>
      </p:sp>
    </p:spTree>
    <p:extLst>
      <p:ext uri="{BB962C8B-B14F-4D97-AF65-F5344CB8AC3E}">
        <p14:creationId xmlns:p14="http://schemas.microsoft.com/office/powerpoint/2010/main" val="205849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24363" y="1286207"/>
            <a:ext cx="8425704" cy="2308324"/>
          </a:xfrm>
          <a:prstGeom prst="rect">
            <a:avLst/>
          </a:prstGeom>
          <a:noFill/>
        </p:spPr>
        <p:txBody>
          <a:bodyPr wrap="square" rtlCol="0">
            <a:spAutoFit/>
          </a:bodyPr>
          <a:lstStyle/>
          <a:p>
            <a:r>
              <a:rPr lang="en-US" sz="2400" dirty="0">
                <a:solidFill>
                  <a:schemeClr val="bg1"/>
                </a:solidFill>
              </a:rPr>
              <a:t>Prophets of the Lord were called to labor among people whose lives remained in spiritual darkness. Joel was one of these prophets called to minister to a people who refused to repent. His prophecies have a common theme with those of Isaiah, Jonah, Amos, and others: repent or face destruction.</a:t>
            </a:r>
          </a:p>
          <a:p>
            <a:endParaRPr lang="en-US" sz="2400" dirty="0">
              <a:solidFill>
                <a:schemeClr val="bg1"/>
              </a:solidFill>
            </a:endParaRPr>
          </a:p>
        </p:txBody>
      </p:sp>
      <p:sp>
        <p:nvSpPr>
          <p:cNvPr id="6" name="TextBox 5"/>
          <p:cNvSpPr txBox="1"/>
          <p:nvPr/>
        </p:nvSpPr>
        <p:spPr>
          <a:xfrm>
            <a:off x="0" y="0"/>
            <a:ext cx="12191999" cy="1107996"/>
          </a:xfrm>
          <a:prstGeom prst="rect">
            <a:avLst/>
          </a:prstGeom>
          <a:noFill/>
        </p:spPr>
        <p:txBody>
          <a:bodyPr wrap="square" rtlCol="0">
            <a:spAutoFit/>
          </a:bodyPr>
          <a:lstStyle/>
          <a:p>
            <a:pPr algn="ctr"/>
            <a:r>
              <a:rPr lang="en-US" sz="6600" dirty="0">
                <a:solidFill>
                  <a:schemeClr val="bg1"/>
                </a:solidFill>
                <a:latin typeface="AR ESSENCE" panose="02000000000000000000" pitchFamily="2" charset="0"/>
              </a:rPr>
              <a:t>Prophets Have Been Called</a:t>
            </a:r>
          </a:p>
        </p:txBody>
      </p:sp>
      <p:sp>
        <p:nvSpPr>
          <p:cNvPr id="2" name="TextBox 1"/>
          <p:cNvSpPr txBox="1"/>
          <p:nvPr/>
        </p:nvSpPr>
        <p:spPr>
          <a:xfrm>
            <a:off x="11241223" y="6373906"/>
            <a:ext cx="802580" cy="369332"/>
          </a:xfrm>
          <a:prstGeom prst="rect">
            <a:avLst/>
          </a:prstGeom>
          <a:noFill/>
        </p:spPr>
        <p:txBody>
          <a:bodyPr wrap="square" rtlCol="0">
            <a:spAutoFit/>
          </a:bodyPr>
          <a:lstStyle/>
          <a:p>
            <a:pPr algn="r"/>
            <a:r>
              <a:rPr lang="en-US" dirty="0">
                <a:solidFill>
                  <a:schemeClr val="bg1"/>
                </a:solidFill>
              </a:rPr>
              <a:t>(2)</a:t>
            </a:r>
          </a:p>
        </p:txBody>
      </p:sp>
      <p:sp>
        <p:nvSpPr>
          <p:cNvPr id="3" name="Rectangle 2"/>
          <p:cNvSpPr/>
          <p:nvPr/>
        </p:nvSpPr>
        <p:spPr>
          <a:xfrm>
            <a:off x="5047488" y="4072103"/>
            <a:ext cx="6595025" cy="2308324"/>
          </a:xfrm>
          <a:prstGeom prst="rect">
            <a:avLst/>
          </a:prstGeom>
        </p:spPr>
        <p:txBody>
          <a:bodyPr wrap="square">
            <a:spAutoFit/>
          </a:bodyPr>
          <a:lstStyle/>
          <a:p>
            <a:r>
              <a:rPr lang="en-US" sz="2400" b="0" i="0" dirty="0">
                <a:solidFill>
                  <a:schemeClr val="bg1"/>
                </a:solidFill>
                <a:effectLst/>
              </a:rPr>
              <a:t>Joel is particularly significant to us because he prophesied of our day. </a:t>
            </a:r>
          </a:p>
          <a:p>
            <a:endParaRPr lang="en-US" sz="2400" b="0" i="0" dirty="0">
              <a:solidFill>
                <a:schemeClr val="bg1"/>
              </a:solidFill>
              <a:effectLst/>
            </a:endParaRPr>
          </a:p>
          <a:p>
            <a:r>
              <a:rPr lang="en-US" sz="2400" dirty="0">
                <a:solidFill>
                  <a:schemeClr val="bg1"/>
                </a:solidFill>
              </a:rPr>
              <a:t>Joel is also a major source of information on the battle of Armageddon, one of the momentous events in the coming history of the world</a:t>
            </a:r>
          </a:p>
        </p:txBody>
      </p:sp>
      <p:pic>
        <p:nvPicPr>
          <p:cNvPr id="4098" name="Picture 2" descr="https://www.papermasters.com/images/joel-bible-300x2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51" y="3695438"/>
            <a:ext cx="3390464" cy="267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89837259"/>
              </p:ext>
            </p:extLst>
          </p:nvPr>
        </p:nvGraphicFramePr>
        <p:xfrm>
          <a:off x="297328" y="827243"/>
          <a:ext cx="11643659" cy="5781040"/>
        </p:xfrm>
        <a:graphic>
          <a:graphicData uri="http://schemas.openxmlformats.org/drawingml/2006/table">
            <a:tbl>
              <a:tblPr firstRow="1" bandRow="1">
                <a:tableStyleId>{5940675A-B579-460E-94D1-54222C63F5DA}</a:tableStyleId>
              </a:tblPr>
              <a:tblGrid>
                <a:gridCol w="89946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8229599">
                  <a:extLst>
                    <a:ext uri="{9D8B030D-6E8A-4147-A177-3AD203B41FA5}">
                      <a16:colId xmlns:a16="http://schemas.microsoft.com/office/drawing/2014/main" val="20002"/>
                    </a:ext>
                  </a:extLst>
                </a:gridCol>
              </a:tblGrid>
              <a:tr h="370840">
                <a:tc>
                  <a:txBody>
                    <a:bodyPr/>
                    <a:lstStyle/>
                    <a:p>
                      <a:r>
                        <a:rPr lang="en-US" sz="1200" dirty="0"/>
                        <a:t>Verse</a:t>
                      </a:r>
                      <a:r>
                        <a:rPr lang="en-US" sz="1200" baseline="0" dirty="0"/>
                        <a:t> 2</a:t>
                      </a:r>
                      <a:endParaRPr lang="en-US" sz="1200" dirty="0"/>
                    </a:p>
                  </a:txBody>
                  <a:tcPr/>
                </a:tc>
                <a:tc>
                  <a:txBody>
                    <a:bodyPr/>
                    <a:lstStyle/>
                    <a:p>
                      <a:r>
                        <a:rPr lang="en-US" sz="1200" b="1" i="0" kern="1200" dirty="0">
                          <a:solidFill>
                            <a:schemeClr val="tx1"/>
                          </a:solidFill>
                          <a:effectLst/>
                          <a:latin typeface="+mn-lt"/>
                          <a:ea typeface="+mn-ea"/>
                          <a:cs typeface="+mn-cs"/>
                        </a:rPr>
                        <a:t>The valley of Jehoshaphat</a:t>
                      </a:r>
                      <a:endParaRPr lang="en-US" sz="1200" dirty="0"/>
                    </a:p>
                  </a:txBody>
                  <a:tcPr/>
                </a:tc>
                <a:tc>
                  <a:txBody>
                    <a:bodyPr/>
                    <a:lstStyle/>
                    <a:p>
                      <a:r>
                        <a:rPr lang="en-US" sz="1200" b="0" i="0" kern="1200" dirty="0">
                          <a:solidFill>
                            <a:schemeClr val="tx1"/>
                          </a:solidFill>
                          <a:effectLst/>
                          <a:latin typeface="+mn-lt"/>
                          <a:ea typeface="+mn-ea"/>
                          <a:cs typeface="+mn-cs"/>
                        </a:rPr>
                        <a:t>There is no such valley in the land of Judea; and hence the word must be symbolical. It signifies the judgment of God, or Jehovah </a:t>
                      </a:r>
                      <a:r>
                        <a:rPr lang="en-US" sz="1200" b="0" i="0" kern="1200" dirty="0" err="1">
                          <a:solidFill>
                            <a:schemeClr val="tx1"/>
                          </a:solidFill>
                          <a:effectLst/>
                          <a:latin typeface="+mn-lt"/>
                          <a:ea typeface="+mn-ea"/>
                          <a:cs typeface="+mn-cs"/>
                        </a:rPr>
                        <a:t>judgeth</a:t>
                      </a:r>
                      <a:r>
                        <a:rPr lang="en-US" sz="1200" b="0" i="0" kern="1200" dirty="0">
                          <a:solidFill>
                            <a:schemeClr val="tx1"/>
                          </a:solidFill>
                          <a:effectLst/>
                          <a:latin typeface="+mn-lt"/>
                          <a:ea typeface="+mn-ea"/>
                          <a:cs typeface="+mn-cs"/>
                        </a:rPr>
                        <a:t>; and may mean some place where Nebuchadnezzar should gain a great battle, which would utterly discomfit the ancient enemies of the Jews, and resemble the victory which Jehoshaphat gained over the Ammonites, Moabites, and </a:t>
                      </a:r>
                      <a:r>
                        <a:rPr lang="en-US" sz="1200" b="0" i="0" kern="1200" dirty="0" err="1">
                          <a:solidFill>
                            <a:schemeClr val="tx1"/>
                          </a:solidFill>
                          <a:effectLst/>
                          <a:latin typeface="+mn-lt"/>
                          <a:ea typeface="+mn-ea"/>
                          <a:cs typeface="+mn-cs"/>
                        </a:rPr>
                        <a:t>Edomites</a:t>
                      </a:r>
                      <a:endParaRPr lang="en-US" sz="1200" dirty="0"/>
                    </a:p>
                  </a:txBody>
                  <a:tcPr/>
                </a:tc>
                <a:extLst>
                  <a:ext uri="{0D108BD9-81ED-4DB2-BD59-A6C34878D82A}">
                    <a16:rowId xmlns:a16="http://schemas.microsoft.com/office/drawing/2014/main" val="10000"/>
                  </a:ext>
                </a:extLst>
              </a:tr>
              <a:tr h="370840">
                <a:tc>
                  <a:txBody>
                    <a:bodyPr/>
                    <a:lstStyle/>
                    <a:p>
                      <a:r>
                        <a:rPr lang="en-US" sz="1200" dirty="0"/>
                        <a:t>Verse 3</a:t>
                      </a:r>
                    </a:p>
                  </a:txBody>
                  <a:tcPr/>
                </a:tc>
                <a:tc>
                  <a:txBody>
                    <a:bodyPr/>
                    <a:lstStyle/>
                    <a:p>
                      <a:r>
                        <a:rPr lang="en-US" sz="1200" b="1" i="0" kern="1200" dirty="0">
                          <a:solidFill>
                            <a:schemeClr val="tx1"/>
                          </a:solidFill>
                          <a:effectLst/>
                          <a:latin typeface="+mn-lt"/>
                          <a:ea typeface="+mn-ea"/>
                          <a:cs typeface="+mn-cs"/>
                        </a:rPr>
                        <a:t>Have given a boy for a harlot </a:t>
                      </a:r>
                      <a:endParaRPr lang="en-US" sz="1200" dirty="0"/>
                    </a:p>
                  </a:txBody>
                  <a:tcPr/>
                </a:tc>
                <a:tc>
                  <a:txBody>
                    <a:bodyPr/>
                    <a:lstStyle/>
                    <a:p>
                      <a:r>
                        <a:rPr lang="en-US" sz="1200" b="0" i="0" kern="1200" dirty="0">
                          <a:solidFill>
                            <a:schemeClr val="tx1"/>
                          </a:solidFill>
                          <a:effectLst/>
                          <a:latin typeface="+mn-lt"/>
                          <a:ea typeface="+mn-ea"/>
                          <a:cs typeface="+mn-cs"/>
                        </a:rPr>
                        <a:t>To such wretched circumstances were the poor Jews reduced in their captivity, that their children were sold by their oppressors; and both males and females used for the basest purposes. And they were often bartered for the necessaries or luxuries of life. Or this may refer to the issue of the Chaldean war in Judea, where the captives were divided among the victors. And being set in companies, they cast lots for them: and those to whom they fell sold them for various purposes; the boys to be slaves and catamites, the girls to be prostitutes; and in return for them they got wine and such things.</a:t>
                      </a:r>
                      <a:endParaRPr lang="en-US" sz="1200" dirty="0"/>
                    </a:p>
                  </a:txBody>
                  <a:tcPr/>
                </a:tc>
                <a:extLst>
                  <a:ext uri="{0D108BD9-81ED-4DB2-BD59-A6C34878D82A}">
                    <a16:rowId xmlns:a16="http://schemas.microsoft.com/office/drawing/2014/main" val="10001"/>
                  </a:ext>
                </a:extLst>
              </a:tr>
              <a:tr h="370840">
                <a:tc>
                  <a:txBody>
                    <a:bodyPr/>
                    <a:lstStyle/>
                    <a:p>
                      <a:r>
                        <a:rPr lang="en-US" sz="1200" dirty="0"/>
                        <a:t>Verse 5</a:t>
                      </a:r>
                    </a:p>
                  </a:txBody>
                  <a:tcPr/>
                </a:tc>
                <a:tc>
                  <a:txBody>
                    <a:bodyPr/>
                    <a:lstStyle/>
                    <a:p>
                      <a:r>
                        <a:rPr lang="en-US" sz="1200" b="1" i="0" kern="1200" dirty="0">
                          <a:solidFill>
                            <a:schemeClr val="tx1"/>
                          </a:solidFill>
                          <a:effectLst/>
                          <a:latin typeface="+mn-lt"/>
                          <a:ea typeface="+mn-ea"/>
                          <a:cs typeface="+mn-cs"/>
                        </a:rPr>
                        <a:t>Ye have taken my silver and my gold</a:t>
                      </a:r>
                      <a:endParaRPr lang="en-US" sz="1200" dirty="0"/>
                    </a:p>
                  </a:txBody>
                  <a:tcPr/>
                </a:tc>
                <a:tc>
                  <a:txBody>
                    <a:bodyPr/>
                    <a:lstStyle/>
                    <a:p>
                      <a:r>
                        <a:rPr lang="en-US" sz="1200" b="0" i="0" kern="1200" dirty="0">
                          <a:solidFill>
                            <a:schemeClr val="tx1"/>
                          </a:solidFill>
                          <a:effectLst/>
                          <a:latin typeface="+mn-lt"/>
                          <a:ea typeface="+mn-ea"/>
                          <a:cs typeface="+mn-cs"/>
                        </a:rPr>
                        <a:t>The Chaldeans had spoiled the temple, and carried away the sacred vessels, and put them in the temple of their own god in Babylon.</a:t>
                      </a:r>
                      <a:endParaRPr lang="en-US" sz="1200" dirty="0"/>
                    </a:p>
                  </a:txBody>
                  <a:tcPr/>
                </a:tc>
                <a:extLst>
                  <a:ext uri="{0D108BD9-81ED-4DB2-BD59-A6C34878D82A}">
                    <a16:rowId xmlns:a16="http://schemas.microsoft.com/office/drawing/2014/main" val="10002"/>
                  </a:ext>
                </a:extLst>
              </a:tr>
              <a:tr h="370840">
                <a:tc>
                  <a:txBody>
                    <a:bodyPr/>
                    <a:lstStyle/>
                    <a:p>
                      <a:r>
                        <a:rPr lang="en-US" sz="1200" dirty="0"/>
                        <a:t>Verse 6</a:t>
                      </a:r>
                    </a:p>
                  </a:txBody>
                  <a:tcPr/>
                </a:tc>
                <a:tc>
                  <a:txBody>
                    <a:bodyPr/>
                    <a:lstStyle/>
                    <a:p>
                      <a:r>
                        <a:rPr lang="en-US" sz="1200" b="1" i="0" kern="1200" dirty="0">
                          <a:solidFill>
                            <a:schemeClr val="tx1"/>
                          </a:solidFill>
                          <a:effectLst/>
                          <a:latin typeface="+mn-lt"/>
                          <a:ea typeface="+mn-ea"/>
                          <a:cs typeface="+mn-cs"/>
                        </a:rPr>
                        <a:t>Sold unto the Grecians</a:t>
                      </a:r>
                      <a:endParaRPr lang="en-US" sz="1200" dirty="0"/>
                    </a:p>
                  </a:txBody>
                  <a:tcPr/>
                </a:tc>
                <a:tc>
                  <a:txBody>
                    <a:bodyPr/>
                    <a:lstStyle/>
                    <a:p>
                      <a:r>
                        <a:rPr lang="en-US" sz="1200" b="0" i="0" kern="1200" dirty="0">
                          <a:solidFill>
                            <a:schemeClr val="tx1"/>
                          </a:solidFill>
                          <a:effectLst/>
                          <a:latin typeface="+mn-lt"/>
                          <a:ea typeface="+mn-ea"/>
                          <a:cs typeface="+mn-cs"/>
                        </a:rPr>
                        <a:t>Descendants of </a:t>
                      </a:r>
                      <a:r>
                        <a:rPr lang="en-US" sz="1200" b="0" i="0" kern="1200" dirty="0" err="1">
                          <a:solidFill>
                            <a:schemeClr val="tx1"/>
                          </a:solidFill>
                          <a:effectLst/>
                          <a:latin typeface="+mn-lt"/>
                          <a:ea typeface="+mn-ea"/>
                          <a:cs typeface="+mn-cs"/>
                        </a:rPr>
                        <a:t>Javan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Genesis 10:2-5)</a:t>
                      </a:r>
                      <a:r>
                        <a:rPr lang="en-US" sz="1200" b="0" i="0" kern="1200" dirty="0">
                          <a:solidFill>
                            <a:schemeClr val="tx1"/>
                          </a:solidFill>
                          <a:effectLst/>
                          <a:latin typeface="+mn-lt"/>
                          <a:ea typeface="+mn-ea"/>
                          <a:cs typeface="+mn-cs"/>
                        </a:rPr>
                        <a:t>. And with them the Tyrians trafficked, (</a:t>
                      </a:r>
                      <a:r>
                        <a:rPr lang="en-US" sz="1200" b="0" i="0" u="none" strike="noStrike" kern="1200" dirty="0">
                          <a:solidFill>
                            <a:schemeClr val="tx1"/>
                          </a:solidFill>
                          <a:effectLst/>
                          <a:latin typeface="+mn-lt"/>
                          <a:ea typeface="+mn-ea"/>
                          <a:cs typeface="+mn-cs"/>
                        </a:rPr>
                        <a:t>Ezekiel 27:19)</a:t>
                      </a:r>
                      <a:r>
                        <a:rPr lang="en-US" sz="1200" b="0" i="0" kern="1200" dirty="0">
                          <a:solidFill>
                            <a:schemeClr val="tx1"/>
                          </a:solidFill>
                          <a:effectLst/>
                          <a:latin typeface="+mn-lt"/>
                          <a:ea typeface="+mn-ea"/>
                          <a:cs typeface="+mn-cs"/>
                        </a:rPr>
                        <a:t>.</a:t>
                      </a:r>
                      <a:endParaRPr lang="en-US" sz="1200" dirty="0"/>
                    </a:p>
                  </a:txBody>
                  <a:tcPr/>
                </a:tc>
                <a:extLst>
                  <a:ext uri="{0D108BD9-81ED-4DB2-BD59-A6C34878D82A}">
                    <a16:rowId xmlns:a16="http://schemas.microsoft.com/office/drawing/2014/main" val="10003"/>
                  </a:ext>
                </a:extLst>
              </a:tr>
              <a:tr h="370840">
                <a:tc>
                  <a:txBody>
                    <a:bodyPr/>
                    <a:lstStyle/>
                    <a:p>
                      <a:r>
                        <a:rPr lang="en-US" sz="1200" dirty="0"/>
                        <a:t>Verse 8</a:t>
                      </a:r>
                    </a:p>
                  </a:txBody>
                  <a:tcPr/>
                </a:tc>
                <a:tc>
                  <a:txBody>
                    <a:bodyPr/>
                    <a:lstStyle/>
                    <a:p>
                      <a:r>
                        <a:rPr lang="en-US" sz="1200" b="1" i="0" kern="1200" dirty="0">
                          <a:solidFill>
                            <a:schemeClr val="tx1"/>
                          </a:solidFill>
                          <a:effectLst/>
                          <a:latin typeface="+mn-lt"/>
                          <a:ea typeface="+mn-ea"/>
                          <a:cs typeface="+mn-cs"/>
                        </a:rPr>
                        <a:t>I will sell your sons</a:t>
                      </a:r>
                      <a:endParaRPr lang="en-US" sz="1200" dirty="0"/>
                    </a:p>
                  </a:txBody>
                  <a:tcPr/>
                </a:tc>
                <a:tc>
                  <a:txBody>
                    <a:bodyPr/>
                    <a:lstStyle/>
                    <a:p>
                      <a:r>
                        <a:rPr lang="en-US" sz="1200" b="0" i="0" kern="1200" dirty="0">
                          <a:solidFill>
                            <a:schemeClr val="tx1"/>
                          </a:solidFill>
                          <a:effectLst/>
                          <a:latin typeface="+mn-lt"/>
                          <a:ea typeface="+mn-ea"/>
                          <a:cs typeface="+mn-cs"/>
                        </a:rPr>
                        <a:t>When Alexander took </a:t>
                      </a:r>
                      <a:r>
                        <a:rPr lang="en-US" sz="1200" b="0" i="0" kern="1200" dirty="0" err="1">
                          <a:solidFill>
                            <a:schemeClr val="tx1"/>
                          </a:solidFill>
                          <a:effectLst/>
                          <a:latin typeface="+mn-lt"/>
                          <a:ea typeface="+mn-ea"/>
                          <a:cs typeface="+mn-cs"/>
                        </a:rPr>
                        <a:t>Tyre</a:t>
                      </a:r>
                      <a:r>
                        <a:rPr lang="en-US" sz="1200" b="0" i="0" kern="1200" dirty="0">
                          <a:solidFill>
                            <a:schemeClr val="tx1"/>
                          </a:solidFill>
                          <a:effectLst/>
                          <a:latin typeface="+mn-lt"/>
                          <a:ea typeface="+mn-ea"/>
                          <a:cs typeface="+mn-cs"/>
                        </a:rPr>
                        <a:t>, he reduced into slavery all the lower people, and the women. </a:t>
                      </a:r>
                      <a:endParaRPr lang="en-US" sz="1200" dirty="0"/>
                    </a:p>
                  </a:txBody>
                  <a:tcPr/>
                </a:tc>
                <a:extLst>
                  <a:ext uri="{0D108BD9-81ED-4DB2-BD59-A6C34878D82A}">
                    <a16:rowId xmlns:a16="http://schemas.microsoft.com/office/drawing/2014/main" val="10004"/>
                  </a:ext>
                </a:extLst>
              </a:tr>
              <a:tr h="370840">
                <a:tc>
                  <a:txBody>
                    <a:bodyPr/>
                    <a:lstStyle/>
                    <a:p>
                      <a:r>
                        <a:rPr lang="en-US" sz="1200" dirty="0"/>
                        <a:t>Verse 12</a:t>
                      </a:r>
                    </a:p>
                  </a:txBody>
                  <a:tcPr/>
                </a:tc>
                <a:tc>
                  <a:txBody>
                    <a:bodyPr/>
                    <a:lstStyle/>
                    <a:p>
                      <a:r>
                        <a:rPr lang="en-US" sz="1200" b="1" i="0" kern="1200" dirty="0">
                          <a:solidFill>
                            <a:schemeClr val="tx1"/>
                          </a:solidFill>
                          <a:effectLst/>
                          <a:latin typeface="+mn-lt"/>
                          <a:ea typeface="+mn-ea"/>
                          <a:cs typeface="+mn-cs"/>
                        </a:rPr>
                        <a:t>The valley of Jehoshaphat</a:t>
                      </a:r>
                      <a:endParaRPr lang="en-US" sz="1200" dirty="0"/>
                    </a:p>
                  </a:txBody>
                  <a:tcPr/>
                </a:tc>
                <a:tc>
                  <a:txBody>
                    <a:bodyPr/>
                    <a:lstStyle/>
                    <a:p>
                      <a:r>
                        <a:rPr lang="en-US" sz="1200" b="0" i="0" kern="1200" dirty="0">
                          <a:solidFill>
                            <a:schemeClr val="tx1"/>
                          </a:solidFill>
                          <a:effectLst/>
                          <a:latin typeface="+mn-lt"/>
                          <a:ea typeface="+mn-ea"/>
                          <a:cs typeface="+mn-cs"/>
                        </a:rPr>
                        <a:t>Any place where God may choose to display his judgments against his enemies.</a:t>
                      </a:r>
                      <a:endParaRPr lang="en-US" sz="1200" dirty="0"/>
                    </a:p>
                  </a:txBody>
                  <a:tcPr/>
                </a:tc>
                <a:extLst>
                  <a:ext uri="{0D108BD9-81ED-4DB2-BD59-A6C34878D82A}">
                    <a16:rowId xmlns:a16="http://schemas.microsoft.com/office/drawing/2014/main" val="10005"/>
                  </a:ext>
                </a:extLst>
              </a:tr>
              <a:tr h="370840">
                <a:tc>
                  <a:txBody>
                    <a:bodyPr/>
                    <a:lstStyle/>
                    <a:p>
                      <a:r>
                        <a:rPr lang="en-US" sz="1200" dirty="0"/>
                        <a:t>Verse 15</a:t>
                      </a:r>
                    </a:p>
                  </a:txBody>
                  <a:tcPr/>
                </a:tc>
                <a:tc>
                  <a:txBody>
                    <a:bodyPr/>
                    <a:lstStyle/>
                    <a:p>
                      <a:r>
                        <a:rPr lang="en-US" sz="1200" b="1" i="0" kern="1200" dirty="0">
                          <a:solidFill>
                            <a:schemeClr val="tx1"/>
                          </a:solidFill>
                          <a:effectLst/>
                          <a:latin typeface="+mn-lt"/>
                          <a:ea typeface="+mn-ea"/>
                          <a:cs typeface="+mn-cs"/>
                        </a:rPr>
                        <a:t>The sun and the moon shall be darkened</a:t>
                      </a:r>
                      <a:endParaRPr lang="en-US" sz="1200" dirty="0"/>
                    </a:p>
                  </a:txBody>
                  <a:tcPr/>
                </a:tc>
                <a:tc>
                  <a:txBody>
                    <a:bodyPr/>
                    <a:lstStyle/>
                    <a:p>
                      <a:r>
                        <a:rPr lang="en-US" sz="1200" b="0" i="0" kern="1200" dirty="0">
                          <a:solidFill>
                            <a:schemeClr val="tx1"/>
                          </a:solidFill>
                          <a:effectLst/>
                          <a:latin typeface="+mn-lt"/>
                          <a:ea typeface="+mn-ea"/>
                          <a:cs typeface="+mn-cs"/>
                        </a:rPr>
                        <a:t>High and mighty states shall be eclipsed, and brought to ruin, and the stars - petty states, princes, and governors - shall withdraw their shining; withhold their influence and tribute from the kingdoms to which they have belonged, and set up themselves as independent governors.</a:t>
                      </a:r>
                      <a:endParaRPr lang="en-US" sz="1200" dirty="0"/>
                    </a:p>
                  </a:txBody>
                  <a:tcPr/>
                </a:tc>
                <a:extLst>
                  <a:ext uri="{0D108BD9-81ED-4DB2-BD59-A6C34878D82A}">
                    <a16:rowId xmlns:a16="http://schemas.microsoft.com/office/drawing/2014/main" val="10006"/>
                  </a:ext>
                </a:extLst>
              </a:tr>
              <a:tr h="370840">
                <a:tc>
                  <a:txBody>
                    <a:bodyPr/>
                    <a:lstStyle/>
                    <a:p>
                      <a:r>
                        <a:rPr lang="en-US" sz="1200" dirty="0"/>
                        <a:t>Verse 17</a:t>
                      </a:r>
                    </a:p>
                  </a:txBody>
                  <a:tcPr/>
                </a:tc>
                <a:tc>
                  <a:txBody>
                    <a:bodyPr/>
                    <a:lstStyle/>
                    <a:p>
                      <a:r>
                        <a:rPr lang="en-US" sz="1200" b="1" i="0" kern="1200" dirty="0">
                          <a:solidFill>
                            <a:schemeClr val="tx1"/>
                          </a:solidFill>
                          <a:effectLst/>
                          <a:latin typeface="+mn-lt"/>
                          <a:ea typeface="+mn-ea"/>
                          <a:cs typeface="+mn-cs"/>
                        </a:rPr>
                        <a:t>So shall ye know</a:t>
                      </a:r>
                      <a:endParaRPr lang="en-US" sz="1200" dirty="0"/>
                    </a:p>
                  </a:txBody>
                  <a:tcPr/>
                </a:tc>
                <a:tc>
                  <a:txBody>
                    <a:bodyPr/>
                    <a:lstStyle/>
                    <a:p>
                      <a:r>
                        <a:rPr lang="en-US" sz="1200" b="0" i="0" kern="1200" dirty="0">
                          <a:solidFill>
                            <a:schemeClr val="tx1"/>
                          </a:solidFill>
                          <a:effectLst/>
                          <a:latin typeface="+mn-lt"/>
                          <a:ea typeface="+mn-ea"/>
                          <a:cs typeface="+mn-cs"/>
                        </a:rPr>
                        <a:t>All this may refer, ultimately, to the restoration of the Jews to their own land.  It is a promise not ye fulfilled</a:t>
                      </a:r>
                      <a:endParaRPr lang="en-US" sz="1200" dirty="0"/>
                    </a:p>
                  </a:txBody>
                  <a:tcPr/>
                </a:tc>
                <a:extLst>
                  <a:ext uri="{0D108BD9-81ED-4DB2-BD59-A6C34878D82A}">
                    <a16:rowId xmlns:a16="http://schemas.microsoft.com/office/drawing/2014/main" val="10007"/>
                  </a:ext>
                </a:extLst>
              </a:tr>
              <a:tr h="370840">
                <a:tc>
                  <a:txBody>
                    <a:bodyPr/>
                    <a:lstStyle/>
                    <a:p>
                      <a:r>
                        <a:rPr lang="en-US" sz="1200" dirty="0"/>
                        <a:t>Verse 18</a:t>
                      </a:r>
                    </a:p>
                  </a:txBody>
                  <a:tcPr/>
                </a:tc>
                <a:tc>
                  <a:txBody>
                    <a:bodyPr/>
                    <a:lstStyle/>
                    <a:p>
                      <a:r>
                        <a:rPr lang="en-US" sz="1200" b="1" i="0" kern="1200" dirty="0">
                          <a:solidFill>
                            <a:schemeClr val="tx1"/>
                          </a:solidFill>
                          <a:effectLst/>
                          <a:latin typeface="+mn-lt"/>
                          <a:ea typeface="+mn-ea"/>
                          <a:cs typeface="+mn-cs"/>
                        </a:rPr>
                        <a:t>And a fountain shall come forth of the house of the Lord </a:t>
                      </a:r>
                      <a:endParaRPr lang="en-US" sz="1200" dirty="0"/>
                    </a:p>
                  </a:txBody>
                  <a:tcPr/>
                </a:tc>
                <a:tc>
                  <a:txBody>
                    <a:bodyPr/>
                    <a:lstStyle/>
                    <a:p>
                      <a:r>
                        <a:rPr lang="en-US" sz="1200" b="0" i="0" kern="1200" dirty="0">
                          <a:solidFill>
                            <a:schemeClr val="tx1"/>
                          </a:solidFill>
                          <a:effectLst/>
                          <a:latin typeface="+mn-lt"/>
                          <a:ea typeface="+mn-ea"/>
                          <a:cs typeface="+mn-cs"/>
                        </a:rPr>
                        <a:t>the waters of salvation, that shall flow from Jerusalem, and water the valley of </a:t>
                      </a:r>
                      <a:r>
                        <a:rPr lang="en-US" sz="1200" b="0" i="0" kern="1200" dirty="0" err="1">
                          <a:solidFill>
                            <a:schemeClr val="tx1"/>
                          </a:solidFill>
                          <a:effectLst/>
                          <a:latin typeface="+mn-lt"/>
                          <a:ea typeface="+mn-ea"/>
                          <a:cs typeface="+mn-cs"/>
                        </a:rPr>
                        <a:t>Shittim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Shittim</a:t>
                      </a:r>
                      <a:r>
                        <a:rPr lang="en-US" sz="1200" b="0" i="0" kern="1200" dirty="0">
                          <a:solidFill>
                            <a:schemeClr val="tx1"/>
                          </a:solidFill>
                          <a:effectLst/>
                          <a:latin typeface="+mn-lt"/>
                          <a:ea typeface="+mn-ea"/>
                          <a:cs typeface="+mn-cs"/>
                        </a:rPr>
                        <a:t> was in the plains of Moab beyond Jordan; </a:t>
                      </a:r>
                      <a:r>
                        <a:rPr lang="en-US" sz="1200" b="0" i="0" u="none" strike="noStrike" kern="1200" dirty="0">
                          <a:solidFill>
                            <a:schemeClr val="tx1"/>
                          </a:solidFill>
                          <a:effectLst/>
                          <a:latin typeface="+mn-lt"/>
                          <a:ea typeface="+mn-ea"/>
                          <a:cs typeface="+mn-cs"/>
                        </a:rPr>
                        <a:t>Numbers 33:49;</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Joshua 3:1</a:t>
                      </a:r>
                      <a:r>
                        <a:rPr lang="en-US" sz="1200" b="0" i="0" kern="1200" dirty="0">
                          <a:solidFill>
                            <a:schemeClr val="tx1"/>
                          </a:solidFill>
                          <a:effectLst/>
                          <a:latin typeface="+mn-lt"/>
                          <a:ea typeface="+mn-ea"/>
                          <a:cs typeface="+mn-cs"/>
                        </a:rPr>
                        <a:t>; but as no stream of water could flow from the temple, pass across Jordan, or reach this plain, the valley of </a:t>
                      </a:r>
                      <a:r>
                        <a:rPr lang="en-US" sz="1200" b="0" i="0" kern="1200" dirty="0" err="1">
                          <a:solidFill>
                            <a:schemeClr val="tx1"/>
                          </a:solidFill>
                          <a:effectLst/>
                          <a:latin typeface="+mn-lt"/>
                          <a:ea typeface="+mn-ea"/>
                          <a:cs typeface="+mn-cs"/>
                        </a:rPr>
                        <a:t>Shittim</a:t>
                      </a:r>
                      <a:r>
                        <a:rPr lang="en-US" sz="1200" b="0" i="0" kern="1200" dirty="0">
                          <a:solidFill>
                            <a:schemeClr val="tx1"/>
                          </a:solidFill>
                          <a:effectLst/>
                          <a:latin typeface="+mn-lt"/>
                          <a:ea typeface="+mn-ea"/>
                          <a:cs typeface="+mn-cs"/>
                        </a:rPr>
                        <a:t> must be considered symbolical, as the valley of Jehoshaphat.</a:t>
                      </a:r>
                      <a:endParaRPr lang="en-US" sz="1200" dirty="0"/>
                    </a:p>
                  </a:txBody>
                  <a:tcPr/>
                </a:tc>
                <a:extLst>
                  <a:ext uri="{0D108BD9-81ED-4DB2-BD59-A6C34878D82A}">
                    <a16:rowId xmlns:a16="http://schemas.microsoft.com/office/drawing/2014/main" val="10008"/>
                  </a:ext>
                </a:extLst>
              </a:tr>
              <a:tr h="370840">
                <a:tc>
                  <a:txBody>
                    <a:bodyPr/>
                    <a:lstStyle/>
                    <a:p>
                      <a:r>
                        <a:rPr lang="en-US" sz="1200" dirty="0"/>
                        <a:t>Verse 20</a:t>
                      </a:r>
                    </a:p>
                  </a:txBody>
                  <a:tcPr/>
                </a:tc>
                <a:tc>
                  <a:txBody>
                    <a:bodyPr/>
                    <a:lstStyle/>
                    <a:p>
                      <a:r>
                        <a:rPr lang="en-US" sz="1200" b="1" i="0" kern="1200" dirty="0">
                          <a:solidFill>
                            <a:schemeClr val="tx1"/>
                          </a:solidFill>
                          <a:effectLst/>
                          <a:latin typeface="+mn-lt"/>
                          <a:ea typeface="+mn-ea"/>
                          <a:cs typeface="+mn-cs"/>
                        </a:rPr>
                        <a:t>But Judah shall dwell for ever</a:t>
                      </a:r>
                      <a:endParaRPr lang="en-US" sz="1200" dirty="0"/>
                    </a:p>
                  </a:txBody>
                  <a:tcPr/>
                </a:tc>
                <a:tc>
                  <a:txBody>
                    <a:bodyPr/>
                    <a:lstStyle/>
                    <a:p>
                      <a:r>
                        <a:rPr lang="en-US" sz="1200" b="0" i="0" kern="1200" dirty="0">
                          <a:solidFill>
                            <a:schemeClr val="tx1"/>
                          </a:solidFill>
                          <a:effectLst/>
                          <a:latin typeface="+mn-lt"/>
                          <a:ea typeface="+mn-ea"/>
                          <a:cs typeface="+mn-cs"/>
                        </a:rPr>
                        <a:t>The promise may also belong to the full and final restoration of the Jews, when they shall dwell at Jerusalem as a distinct people professing the faith of our Lord Jesus Christ.</a:t>
                      </a:r>
                      <a:endParaRPr lang="en-US" sz="1200" dirty="0"/>
                    </a:p>
                  </a:txBody>
                  <a:tcPr/>
                </a:tc>
                <a:extLst>
                  <a:ext uri="{0D108BD9-81ED-4DB2-BD59-A6C34878D82A}">
                    <a16:rowId xmlns:a16="http://schemas.microsoft.com/office/drawing/2014/main" val="10009"/>
                  </a:ext>
                </a:extLst>
              </a:tr>
              <a:tr h="370840">
                <a:tc>
                  <a:txBody>
                    <a:bodyPr/>
                    <a:lstStyle/>
                    <a:p>
                      <a:r>
                        <a:rPr lang="en-US" sz="1200" dirty="0"/>
                        <a:t>Verse 21</a:t>
                      </a:r>
                    </a:p>
                  </a:txBody>
                  <a:tcPr/>
                </a:tc>
                <a:tc>
                  <a:txBody>
                    <a:bodyPr/>
                    <a:lstStyle/>
                    <a:p>
                      <a:r>
                        <a:rPr lang="en-US" sz="1200" b="1" i="0" kern="1200" dirty="0">
                          <a:solidFill>
                            <a:schemeClr val="tx1"/>
                          </a:solidFill>
                          <a:effectLst/>
                          <a:latin typeface="+mn-lt"/>
                          <a:ea typeface="+mn-ea"/>
                          <a:cs typeface="+mn-cs"/>
                        </a:rPr>
                        <a:t>For the Lord </a:t>
                      </a:r>
                      <a:r>
                        <a:rPr lang="en-US" sz="1200" b="1" i="0" kern="1200" dirty="0" err="1">
                          <a:solidFill>
                            <a:schemeClr val="tx1"/>
                          </a:solidFill>
                          <a:effectLst/>
                          <a:latin typeface="+mn-lt"/>
                          <a:ea typeface="+mn-ea"/>
                          <a:cs typeface="+mn-cs"/>
                        </a:rPr>
                        <a:t>dwelleth</a:t>
                      </a:r>
                      <a:r>
                        <a:rPr lang="en-US" sz="1200" b="1" i="0" kern="1200" dirty="0">
                          <a:solidFill>
                            <a:schemeClr val="tx1"/>
                          </a:solidFill>
                          <a:effectLst/>
                          <a:latin typeface="+mn-lt"/>
                          <a:ea typeface="+mn-ea"/>
                          <a:cs typeface="+mn-cs"/>
                        </a:rPr>
                        <a:t> in Zion</a:t>
                      </a:r>
                      <a:endParaRPr lang="en-US" sz="1200" dirty="0"/>
                    </a:p>
                  </a:txBody>
                  <a:tcPr/>
                </a:tc>
                <a:tc>
                  <a:txBody>
                    <a:bodyPr/>
                    <a:lstStyle/>
                    <a:p>
                      <a:r>
                        <a:rPr lang="en-US" sz="1200" b="0" i="0" kern="1200" dirty="0">
                          <a:solidFill>
                            <a:schemeClr val="tx1"/>
                          </a:solidFill>
                          <a:effectLst/>
                          <a:latin typeface="+mn-lt"/>
                          <a:ea typeface="+mn-ea"/>
                          <a:cs typeface="+mn-cs"/>
                        </a:rPr>
                        <a:t>He shall be the life, soul, spirit, and defense of his Church for ever. This prophet, who has many things similar to Ezekiel, ends his prophecy nearly in the same way</a:t>
                      </a:r>
                      <a:endParaRPr lang="en-US" sz="1200" dirty="0"/>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753034" y="215153"/>
            <a:ext cx="10945905" cy="369332"/>
          </a:xfrm>
          <a:prstGeom prst="rect">
            <a:avLst/>
          </a:prstGeom>
          <a:noFill/>
        </p:spPr>
        <p:txBody>
          <a:bodyPr wrap="square" rtlCol="0">
            <a:spAutoFit/>
          </a:bodyPr>
          <a:lstStyle/>
          <a:p>
            <a:r>
              <a:rPr lang="en-US" dirty="0"/>
              <a:t>Adam Clarke’s Commentary on Joel 3                            http://www.studylight.org/commentaries/acc/joel-3.html</a:t>
            </a:r>
          </a:p>
        </p:txBody>
      </p:sp>
    </p:spTree>
    <p:extLst>
      <p:ext uri="{BB962C8B-B14F-4D97-AF65-F5344CB8AC3E}">
        <p14:creationId xmlns:p14="http://schemas.microsoft.com/office/powerpoint/2010/main" val="426186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14363" y="1192290"/>
            <a:ext cx="10987087" cy="2308324"/>
          </a:xfrm>
          <a:prstGeom prst="rect">
            <a:avLst/>
          </a:prstGeom>
          <a:noFill/>
        </p:spPr>
        <p:txBody>
          <a:bodyPr wrap="square" rtlCol="0">
            <a:spAutoFit/>
          </a:bodyPr>
          <a:lstStyle/>
          <a:p>
            <a:r>
              <a:rPr lang="en-US" sz="2400" dirty="0">
                <a:solidFill>
                  <a:schemeClr val="bg1"/>
                </a:solidFill>
              </a:rPr>
              <a:t>Biblical scholars do not agree on when Joel lived. Some think he preceded Amos and Hosea because both men quoted him, but it is also possible that Joel quoted them, so this evidence is not conclusive.</a:t>
            </a:r>
          </a:p>
          <a:p>
            <a:endParaRPr lang="en-US" sz="2400" dirty="0">
              <a:solidFill>
                <a:schemeClr val="bg1"/>
              </a:solidFill>
            </a:endParaRPr>
          </a:p>
          <a:p>
            <a:r>
              <a:rPr lang="en-US" sz="2400" dirty="0">
                <a:solidFill>
                  <a:schemeClr val="bg1"/>
                </a:solidFill>
              </a:rPr>
              <a:t>Joel may have served before the time of Isaiah, for Isaiah quoted one of Joel’s prophecies, but it may be that Joel quoted Isaiah.</a:t>
            </a:r>
          </a:p>
        </p:txBody>
      </p:sp>
      <p:sp>
        <p:nvSpPr>
          <p:cNvPr id="6" name="TextBox 5"/>
          <p:cNvSpPr txBox="1"/>
          <p:nvPr/>
        </p:nvSpPr>
        <p:spPr>
          <a:xfrm>
            <a:off x="0" y="0"/>
            <a:ext cx="12191999" cy="1107996"/>
          </a:xfrm>
          <a:prstGeom prst="rect">
            <a:avLst/>
          </a:prstGeom>
          <a:noFill/>
        </p:spPr>
        <p:txBody>
          <a:bodyPr wrap="square" rtlCol="0">
            <a:spAutoFit/>
          </a:bodyPr>
          <a:lstStyle/>
          <a:p>
            <a:pPr algn="ctr"/>
            <a:r>
              <a:rPr lang="en-US" sz="6600" dirty="0">
                <a:solidFill>
                  <a:schemeClr val="bg1"/>
                </a:solidFill>
                <a:latin typeface="AR ESSENCE" panose="02000000000000000000" pitchFamily="2" charset="0"/>
              </a:rPr>
              <a:t>Who Quoted Who?</a:t>
            </a:r>
          </a:p>
        </p:txBody>
      </p:sp>
      <p:sp>
        <p:nvSpPr>
          <p:cNvPr id="2" name="TextBox 1"/>
          <p:cNvSpPr txBox="1"/>
          <p:nvPr/>
        </p:nvSpPr>
        <p:spPr>
          <a:xfrm>
            <a:off x="11241223" y="6373906"/>
            <a:ext cx="802580" cy="369332"/>
          </a:xfrm>
          <a:prstGeom prst="rect">
            <a:avLst/>
          </a:prstGeom>
          <a:noFill/>
        </p:spPr>
        <p:txBody>
          <a:bodyPr wrap="square" rtlCol="0">
            <a:spAutoFit/>
          </a:bodyPr>
          <a:lstStyle/>
          <a:p>
            <a:pPr algn="r"/>
            <a:r>
              <a:rPr lang="en-US" dirty="0">
                <a:solidFill>
                  <a:schemeClr val="bg1"/>
                </a:solidFill>
              </a:rPr>
              <a:t>(2)</a:t>
            </a:r>
          </a:p>
        </p:txBody>
      </p:sp>
      <p:grpSp>
        <p:nvGrpSpPr>
          <p:cNvPr id="7" name="Group 6"/>
          <p:cNvGrpSpPr/>
          <p:nvPr/>
        </p:nvGrpSpPr>
        <p:grpSpPr>
          <a:xfrm>
            <a:off x="5591766" y="3621057"/>
            <a:ext cx="1550443" cy="2973664"/>
            <a:chOff x="1003567" y="860006"/>
            <a:chExt cx="1587232" cy="3788194"/>
          </a:xfrm>
        </p:grpSpPr>
        <p:sp>
          <p:nvSpPr>
            <p:cNvPr id="8" name="Oval 7"/>
            <p:cNvSpPr/>
            <p:nvPr/>
          </p:nvSpPr>
          <p:spPr>
            <a:xfrm rot="19352409">
              <a:off x="1871120" y="3996935"/>
              <a:ext cx="287281" cy="651265"/>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647766">
              <a:off x="1540852" y="3984053"/>
              <a:ext cx="285906" cy="651265"/>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a:off x="1359292" y="2961511"/>
              <a:ext cx="872793" cy="1360770"/>
            </a:xfrm>
            <a:prstGeom prst="trapezoid">
              <a:avLst/>
            </a:prstGeom>
            <a:solidFill>
              <a:srgbClr val="82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671902">
              <a:off x="2271606" y="2937692"/>
              <a:ext cx="319193" cy="65126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647766">
              <a:off x="1035491" y="2879833"/>
              <a:ext cx="334559" cy="65126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169292">
              <a:off x="1879117" y="2038644"/>
              <a:ext cx="613532" cy="1360770"/>
            </a:xfrm>
            <a:prstGeom prst="trapezoid">
              <a:avLst/>
            </a:prstGeom>
            <a:solidFill>
              <a:srgbClr val="82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790291">
              <a:off x="1115643" y="1995428"/>
              <a:ext cx="613535" cy="1367653"/>
            </a:xfrm>
            <a:prstGeom prst="trapezoid">
              <a:avLst/>
            </a:prstGeom>
            <a:solidFill>
              <a:srgbClr val="82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1348683" y="2196634"/>
              <a:ext cx="915293" cy="1773040"/>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406214" y="3061638"/>
              <a:ext cx="747535" cy="891494"/>
              <a:chOff x="1406214" y="3061638"/>
              <a:chExt cx="747535" cy="891494"/>
            </a:xfrm>
          </p:grpSpPr>
          <p:sp>
            <p:nvSpPr>
              <p:cNvPr id="50" name="Rounded Rectangle 49"/>
              <p:cNvSpPr/>
              <p:nvPr/>
            </p:nvSpPr>
            <p:spPr>
              <a:xfrm>
                <a:off x="1440577" y="3072843"/>
                <a:ext cx="713172" cy="225503"/>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1406214" y="3061638"/>
                <a:ext cx="337285" cy="891494"/>
                <a:chOff x="2843434" y="3384829"/>
                <a:chExt cx="511352" cy="999726"/>
              </a:xfrm>
            </p:grpSpPr>
            <p:sp>
              <p:nvSpPr>
                <p:cNvPr id="52" name="Diagonal Stripe 51"/>
                <p:cNvSpPr/>
                <p:nvPr/>
              </p:nvSpPr>
              <p:spPr>
                <a:xfrm>
                  <a:off x="2843434" y="3448356"/>
                  <a:ext cx="388497" cy="936198"/>
                </a:xfrm>
                <a:prstGeom prst="diagStrip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iagonal Stripe 52"/>
                <p:cNvSpPr/>
                <p:nvPr/>
              </p:nvSpPr>
              <p:spPr>
                <a:xfrm rot="20347188">
                  <a:off x="2966289" y="3448357"/>
                  <a:ext cx="388497" cy="936198"/>
                </a:xfrm>
                <a:prstGeom prst="diagStrip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ounded Rectangle 53"/>
                <p:cNvSpPr/>
                <p:nvPr/>
              </p:nvSpPr>
              <p:spPr>
                <a:xfrm>
                  <a:off x="2882158" y="3384829"/>
                  <a:ext cx="381000" cy="265446"/>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Isosceles Triangle 16"/>
            <p:cNvSpPr/>
            <p:nvPr/>
          </p:nvSpPr>
          <p:spPr>
            <a:xfrm rot="10800000">
              <a:off x="1591990" y="1945222"/>
              <a:ext cx="370670" cy="76411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343560">
              <a:off x="1826458" y="1343756"/>
              <a:ext cx="636057" cy="992248"/>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18091044">
              <a:off x="1036753" y="1397895"/>
              <a:ext cx="767799" cy="8341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348683" y="1086556"/>
              <a:ext cx="872388" cy="121713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20"/>
            <p:cNvSpPr/>
            <p:nvPr/>
          </p:nvSpPr>
          <p:spPr>
            <a:xfrm rot="5076663">
              <a:off x="1764254" y="982394"/>
              <a:ext cx="487589" cy="576409"/>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21"/>
            <p:cNvSpPr/>
            <p:nvPr/>
          </p:nvSpPr>
          <p:spPr>
            <a:xfrm rot="1236535">
              <a:off x="1273148" y="976221"/>
              <a:ext cx="500026" cy="5620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498061" y="1051078"/>
              <a:ext cx="436194" cy="368417"/>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346444" y="4013972"/>
              <a:ext cx="885641" cy="471678"/>
              <a:chOff x="2895600" y="1945222"/>
              <a:chExt cx="3352800" cy="921367"/>
            </a:xfrm>
          </p:grpSpPr>
          <p:sp>
            <p:nvSpPr>
              <p:cNvPr id="39" name="Block Arc 38"/>
              <p:cNvSpPr/>
              <p:nvPr/>
            </p:nvSpPr>
            <p:spPr>
              <a:xfrm>
                <a:off x="2895600" y="1972705"/>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39"/>
              <p:cNvSpPr/>
              <p:nvPr/>
            </p:nvSpPr>
            <p:spPr>
              <a:xfrm>
                <a:off x="3733800" y="1978368"/>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0"/>
              <p:cNvSpPr/>
              <p:nvPr/>
            </p:nvSpPr>
            <p:spPr>
              <a:xfrm>
                <a:off x="45720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lock Arc 41"/>
              <p:cNvSpPr/>
              <p:nvPr/>
            </p:nvSpPr>
            <p:spPr>
              <a:xfrm>
                <a:off x="54102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Isosceles Triangle 42"/>
              <p:cNvSpPr/>
              <p:nvPr/>
            </p:nvSpPr>
            <p:spPr>
              <a:xfrm>
                <a:off x="3579721"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a:off x="4431632"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5242410"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p:nvSpPr>
            <p:spPr>
              <a:xfrm>
                <a:off x="3153766"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p:cNvSpPr/>
              <p:nvPr/>
            </p:nvSpPr>
            <p:spPr>
              <a:xfrm>
                <a:off x="3989516" y="2100949"/>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p:nvSpPr>
            <p:spPr>
              <a:xfrm>
                <a:off x="4846208" y="2082812"/>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xagon 48"/>
              <p:cNvSpPr/>
              <p:nvPr/>
            </p:nvSpPr>
            <p:spPr>
              <a:xfrm>
                <a:off x="5677670"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1122170" y="1196166"/>
              <a:ext cx="1260031" cy="270705"/>
            </a:xfrm>
            <a:prstGeom prst="roundRect">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099192" y="1195737"/>
              <a:ext cx="1283009" cy="471678"/>
              <a:chOff x="2895600" y="1945222"/>
              <a:chExt cx="3352800" cy="921367"/>
            </a:xfrm>
          </p:grpSpPr>
          <p:sp>
            <p:nvSpPr>
              <p:cNvPr id="28" name="Block Arc 27"/>
              <p:cNvSpPr/>
              <p:nvPr/>
            </p:nvSpPr>
            <p:spPr>
              <a:xfrm>
                <a:off x="2895600" y="1972705"/>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lock Arc 28"/>
              <p:cNvSpPr/>
              <p:nvPr/>
            </p:nvSpPr>
            <p:spPr>
              <a:xfrm>
                <a:off x="3733800" y="1978368"/>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lock Arc 29"/>
              <p:cNvSpPr/>
              <p:nvPr/>
            </p:nvSpPr>
            <p:spPr>
              <a:xfrm>
                <a:off x="45720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lock Arc 30"/>
              <p:cNvSpPr/>
              <p:nvPr/>
            </p:nvSpPr>
            <p:spPr>
              <a:xfrm>
                <a:off x="5410200" y="1984031"/>
                <a:ext cx="838200" cy="882558"/>
              </a:xfrm>
              <a:prstGeom prst="blockArc">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Isosceles Triangle 31"/>
              <p:cNvSpPr/>
              <p:nvPr/>
            </p:nvSpPr>
            <p:spPr>
              <a:xfrm>
                <a:off x="3579721"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431632"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5242410" y="1945222"/>
                <a:ext cx="308158" cy="480088"/>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p:nvSpPr>
            <p:spPr>
              <a:xfrm>
                <a:off x="3153766"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a:off x="3989516" y="2100949"/>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p:nvSpPr>
            <p:spPr>
              <a:xfrm>
                <a:off x="4846208" y="2082812"/>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p:nvSpPr>
            <p:spPr>
              <a:xfrm>
                <a:off x="5677670" y="2098854"/>
                <a:ext cx="303259" cy="261430"/>
              </a:xfrm>
              <a:prstGeom prst="hexag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lowchart: Delay 26"/>
            <p:cNvSpPr/>
            <p:nvPr/>
          </p:nvSpPr>
          <p:spPr>
            <a:xfrm rot="16200000">
              <a:off x="1600840" y="438812"/>
              <a:ext cx="304800" cy="1147187"/>
            </a:xfrm>
            <a:prstGeom prst="flowChartDelay">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2619271" y="3641403"/>
            <a:ext cx="1530853" cy="3055606"/>
            <a:chOff x="7099304" y="260271"/>
            <a:chExt cx="1832087" cy="3656874"/>
          </a:xfrm>
        </p:grpSpPr>
        <p:sp>
          <p:nvSpPr>
            <p:cNvPr id="56" name="Oval 112"/>
            <p:cNvSpPr/>
            <p:nvPr/>
          </p:nvSpPr>
          <p:spPr>
            <a:xfrm rot="19166219" flipH="1">
              <a:off x="8073358" y="3513250"/>
              <a:ext cx="335717" cy="403895"/>
            </a:xfrm>
            <a:prstGeom prst="ellipse">
              <a:avLst/>
            </a:prstGeom>
            <a:solidFill>
              <a:srgbClr val="9966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21027599" flipH="1">
              <a:off x="8079958" y="3471160"/>
              <a:ext cx="284217" cy="326190"/>
            </a:xfrm>
            <a:prstGeom prst="ellipse">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rot="1493237">
              <a:off x="7621247" y="3462672"/>
              <a:ext cx="335717" cy="426023"/>
              <a:chOff x="6827399" y="4158424"/>
              <a:chExt cx="321174" cy="461617"/>
            </a:xfrm>
          </p:grpSpPr>
          <p:sp>
            <p:nvSpPr>
              <p:cNvPr id="148" name="Oval 112"/>
              <p:cNvSpPr/>
              <p:nvPr/>
            </p:nvSpPr>
            <p:spPr>
              <a:xfrm rot="19377780" flipH="1">
                <a:off x="6827399" y="4213718"/>
                <a:ext cx="321174" cy="406323"/>
              </a:xfrm>
              <a:prstGeom prst="ellipse">
                <a:avLst/>
              </a:prstGeom>
              <a:solidFill>
                <a:srgbClr val="9966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rot="21027599" flipH="1">
                <a:off x="6870449" y="4158424"/>
                <a:ext cx="271905" cy="353443"/>
              </a:xfrm>
              <a:prstGeom prst="ellipse">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Oval 58"/>
            <p:cNvSpPr/>
            <p:nvPr/>
          </p:nvSpPr>
          <p:spPr>
            <a:xfrm rot="20544376" flipH="1">
              <a:off x="8547998" y="2395701"/>
              <a:ext cx="284519" cy="478634"/>
            </a:xfrm>
            <a:prstGeom prst="ellipse">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860249" flipH="1">
              <a:off x="7099304" y="2392197"/>
              <a:ext cx="278887" cy="399982"/>
            </a:xfrm>
            <a:prstGeom prst="ellipse">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flipH="1">
              <a:off x="7548756" y="1914949"/>
              <a:ext cx="851345" cy="1720897"/>
            </a:xfrm>
            <a:prstGeom prst="trapezoid">
              <a:avLst>
                <a:gd name="adj" fmla="val 25153"/>
              </a:avLst>
            </a:prstGeom>
            <a:solidFill>
              <a:srgbClr val="BA781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719652" flipH="1">
              <a:off x="7266267" y="1479223"/>
              <a:ext cx="547658" cy="1112778"/>
            </a:xfrm>
            <a:prstGeom prst="trapezoid">
              <a:avLst>
                <a:gd name="adj" fmla="val 30203"/>
              </a:avLst>
            </a:prstGeom>
            <a:solidFill>
              <a:srgbClr val="FFCC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20275101" flipH="1">
              <a:off x="8208487" y="1472285"/>
              <a:ext cx="547658" cy="1149101"/>
            </a:xfrm>
            <a:prstGeom prst="trapezoid">
              <a:avLst>
                <a:gd name="adj" fmla="val 43446"/>
              </a:avLst>
            </a:prstGeom>
            <a:solidFill>
              <a:srgbClr val="FFCC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flipH="1">
              <a:off x="7482877" y="1485592"/>
              <a:ext cx="1030414" cy="1934296"/>
            </a:xfrm>
            <a:prstGeom prst="trapezoid">
              <a:avLst>
                <a:gd name="adj" fmla="val 16081"/>
              </a:avLst>
            </a:prstGeom>
            <a:solidFill>
              <a:srgbClr val="FFCC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0800000" flipH="1">
              <a:off x="7813913" y="1357922"/>
              <a:ext cx="412438" cy="770083"/>
            </a:xfrm>
            <a:prstGeom prst="trapezoid">
              <a:avLst>
                <a:gd name="adj" fmla="val 50000"/>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500224" y="407309"/>
              <a:ext cx="1013069" cy="1380216"/>
            </a:xfrm>
            <a:prstGeom prst="ellipse">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284"/>
            <p:cNvGrpSpPr/>
            <p:nvPr/>
          </p:nvGrpSpPr>
          <p:grpSpPr>
            <a:xfrm flipH="1">
              <a:off x="7460132" y="260271"/>
              <a:ext cx="1101369" cy="670151"/>
              <a:chOff x="3818466" y="457200"/>
              <a:chExt cx="1547496" cy="1041881"/>
            </a:xfrm>
          </p:grpSpPr>
          <p:grpSp>
            <p:nvGrpSpPr>
              <p:cNvPr id="129" name="Group 18"/>
              <p:cNvGrpSpPr/>
              <p:nvPr/>
            </p:nvGrpSpPr>
            <p:grpSpPr>
              <a:xfrm flipH="1">
                <a:off x="3847638" y="457200"/>
                <a:ext cx="1518324" cy="1041881"/>
                <a:chOff x="4850118" y="788842"/>
                <a:chExt cx="2160282" cy="1573358"/>
              </a:xfrm>
            </p:grpSpPr>
            <p:grpSp>
              <p:nvGrpSpPr>
                <p:cNvPr id="132" name="Group 10"/>
                <p:cNvGrpSpPr/>
                <p:nvPr/>
              </p:nvGrpSpPr>
              <p:grpSpPr>
                <a:xfrm rot="10800000">
                  <a:off x="5181600" y="1371600"/>
                  <a:ext cx="1295400" cy="990600"/>
                  <a:chOff x="4850118" y="788842"/>
                  <a:chExt cx="2160282" cy="1497158"/>
                </a:xfrm>
              </p:grpSpPr>
              <p:sp>
                <p:nvSpPr>
                  <p:cNvPr id="141" name="Moon 140"/>
                  <p:cNvSpPr/>
                  <p:nvPr/>
                </p:nvSpPr>
                <p:spPr>
                  <a:xfrm rot="6074059">
                    <a:off x="5524477" y="438256"/>
                    <a:ext cx="823724" cy="1996860"/>
                  </a:xfrm>
                  <a:prstGeom prst="moon">
                    <a:avLst>
                      <a:gd name="adj" fmla="val 79662"/>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rot="5400000">
                    <a:off x="5600700" y="876300"/>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3"/>
                  <p:cNvSpPr/>
                  <p:nvPr/>
                </p:nvSpPr>
                <p:spPr>
                  <a:xfrm rot="6170090">
                    <a:off x="5574018" y="723713"/>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
                  <p:cNvSpPr/>
                  <p:nvPr/>
                </p:nvSpPr>
                <p:spPr>
                  <a:xfrm rot="4574157">
                    <a:off x="5575449" y="510671"/>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5"/>
                  <p:cNvSpPr/>
                  <p:nvPr/>
                </p:nvSpPr>
                <p:spPr>
                  <a:xfrm rot="8303369">
                    <a:off x="5338140" y="788842"/>
                    <a:ext cx="523703" cy="1165516"/>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6"/>
                  <p:cNvSpPr/>
                  <p:nvPr/>
                </p:nvSpPr>
                <p:spPr>
                  <a:xfrm rot="3781707">
                    <a:off x="5774948" y="615027"/>
                    <a:ext cx="823724" cy="1323585"/>
                  </a:xfrm>
                  <a:prstGeom prst="moon">
                    <a:avLst>
                      <a:gd name="adj" fmla="val 66814"/>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7"/>
                  <p:cNvSpPr/>
                  <p:nvPr/>
                </p:nvSpPr>
                <p:spPr>
                  <a:xfrm rot="16010209">
                    <a:off x="5249130" y="932954"/>
                    <a:ext cx="873143" cy="1401605"/>
                  </a:xfrm>
                  <a:prstGeom prst="ellipse">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9"/>
                <p:cNvGrpSpPr/>
                <p:nvPr/>
              </p:nvGrpSpPr>
              <p:grpSpPr>
                <a:xfrm>
                  <a:off x="4850118" y="788842"/>
                  <a:ext cx="2160282" cy="1497158"/>
                  <a:chOff x="4850118" y="788842"/>
                  <a:chExt cx="2160282" cy="1497158"/>
                </a:xfrm>
              </p:grpSpPr>
              <p:sp>
                <p:nvSpPr>
                  <p:cNvPr id="134" name="Moon 133"/>
                  <p:cNvSpPr/>
                  <p:nvPr/>
                </p:nvSpPr>
                <p:spPr>
                  <a:xfrm rot="6074059">
                    <a:off x="5524477" y="438256"/>
                    <a:ext cx="823724" cy="1996860"/>
                  </a:xfrm>
                  <a:prstGeom prst="moon">
                    <a:avLst>
                      <a:gd name="adj" fmla="val 79662"/>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2"/>
                  <p:cNvSpPr/>
                  <p:nvPr/>
                </p:nvSpPr>
                <p:spPr>
                  <a:xfrm rot="5400000">
                    <a:off x="5600700" y="876300"/>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3"/>
                  <p:cNvSpPr/>
                  <p:nvPr/>
                </p:nvSpPr>
                <p:spPr>
                  <a:xfrm rot="6170090">
                    <a:off x="5574018" y="723713"/>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4"/>
                  <p:cNvSpPr/>
                  <p:nvPr/>
                </p:nvSpPr>
                <p:spPr>
                  <a:xfrm rot="4574157">
                    <a:off x="5575449" y="510671"/>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5"/>
                  <p:cNvSpPr/>
                  <p:nvPr/>
                </p:nvSpPr>
                <p:spPr>
                  <a:xfrm rot="8303369">
                    <a:off x="5338140" y="788842"/>
                    <a:ext cx="523703" cy="1165516"/>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6"/>
                  <p:cNvSpPr/>
                  <p:nvPr/>
                </p:nvSpPr>
                <p:spPr>
                  <a:xfrm rot="3781707">
                    <a:off x="5774948" y="615027"/>
                    <a:ext cx="823724" cy="1323585"/>
                  </a:xfrm>
                  <a:prstGeom prst="moon">
                    <a:avLst>
                      <a:gd name="adj" fmla="val 66814"/>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8"/>
                  <p:cNvSpPr/>
                  <p:nvPr/>
                </p:nvSpPr>
                <p:spPr>
                  <a:xfrm rot="16010209">
                    <a:off x="5384585" y="635417"/>
                    <a:ext cx="1019075" cy="1828800"/>
                  </a:xfrm>
                  <a:prstGeom prst="ellipse">
                    <a:avLst/>
                  </a:prstGeom>
                  <a:solidFill>
                    <a:srgbClr val="66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0" name="Oval 129"/>
              <p:cNvSpPr/>
              <p:nvPr/>
            </p:nvSpPr>
            <p:spPr>
              <a:xfrm flipH="1">
                <a:off x="4441206" y="762000"/>
                <a:ext cx="854057" cy="625863"/>
              </a:xfrm>
              <a:prstGeom prst="ellipse">
                <a:avLst/>
              </a:prstGeom>
              <a:solidFill>
                <a:srgbClr val="66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17723225" flipH="1">
                <a:off x="3695325" y="895013"/>
                <a:ext cx="625863" cy="379581"/>
              </a:xfrm>
              <a:prstGeom prst="ellipse">
                <a:avLst/>
              </a:prstGeom>
              <a:solidFill>
                <a:srgbClr val="66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7561334" y="3086099"/>
              <a:ext cx="927061" cy="316396"/>
              <a:chOff x="1144117" y="5028973"/>
              <a:chExt cx="2692308" cy="1151706"/>
            </a:xfrm>
          </p:grpSpPr>
          <p:grpSp>
            <p:nvGrpSpPr>
              <p:cNvPr id="120" name="Group 119"/>
              <p:cNvGrpSpPr/>
              <p:nvPr/>
            </p:nvGrpSpPr>
            <p:grpSpPr>
              <a:xfrm>
                <a:off x="1144117" y="5029200"/>
                <a:ext cx="1000608" cy="1143000"/>
                <a:chOff x="1144117" y="5029200"/>
                <a:chExt cx="1000608" cy="1143000"/>
              </a:xfrm>
            </p:grpSpPr>
            <p:sp>
              <p:nvSpPr>
                <p:cNvPr id="127" name="Quad Arrow 126"/>
                <p:cNvSpPr/>
                <p:nvPr/>
              </p:nvSpPr>
              <p:spPr>
                <a:xfrm>
                  <a:off x="1144117" y="5029200"/>
                  <a:ext cx="1000608" cy="1143000"/>
                </a:xfrm>
                <a:prstGeom prst="quadArrow">
                  <a:avLst>
                    <a:gd name="adj1" fmla="val 45000"/>
                    <a:gd name="adj2" fmla="val 22500"/>
                    <a:gd name="adj3" fmla="val 22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Quad Arrow 127"/>
                <p:cNvSpPr/>
                <p:nvPr/>
              </p:nvSpPr>
              <p:spPr>
                <a:xfrm>
                  <a:off x="1380738" y="5253789"/>
                  <a:ext cx="536499" cy="612846"/>
                </a:xfrm>
                <a:prstGeom prst="quadArrow">
                  <a:avLst>
                    <a:gd name="adj1" fmla="val 45000"/>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1993171" y="5028973"/>
                <a:ext cx="1000608" cy="1143000"/>
                <a:chOff x="1144117" y="5029200"/>
                <a:chExt cx="1000608" cy="1143000"/>
              </a:xfrm>
            </p:grpSpPr>
            <p:sp>
              <p:nvSpPr>
                <p:cNvPr id="125" name="Quad Arrow 124"/>
                <p:cNvSpPr/>
                <p:nvPr/>
              </p:nvSpPr>
              <p:spPr>
                <a:xfrm>
                  <a:off x="1144117" y="5029200"/>
                  <a:ext cx="1000608" cy="1143000"/>
                </a:xfrm>
                <a:prstGeom prst="quadArrow">
                  <a:avLst>
                    <a:gd name="adj1" fmla="val 45000"/>
                    <a:gd name="adj2" fmla="val 22500"/>
                    <a:gd name="adj3" fmla="val 22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125"/>
                <p:cNvSpPr/>
                <p:nvPr/>
              </p:nvSpPr>
              <p:spPr>
                <a:xfrm>
                  <a:off x="1380738" y="5253789"/>
                  <a:ext cx="536499" cy="612846"/>
                </a:xfrm>
                <a:prstGeom prst="quadArrow">
                  <a:avLst>
                    <a:gd name="adj1" fmla="val 45000"/>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2835817" y="5037679"/>
                <a:ext cx="1000608" cy="1143000"/>
                <a:chOff x="1144117" y="5029200"/>
                <a:chExt cx="1000608" cy="1143000"/>
              </a:xfrm>
            </p:grpSpPr>
            <p:sp>
              <p:nvSpPr>
                <p:cNvPr id="123" name="Quad Arrow 122"/>
                <p:cNvSpPr/>
                <p:nvPr/>
              </p:nvSpPr>
              <p:spPr>
                <a:xfrm>
                  <a:off x="1144117" y="5029200"/>
                  <a:ext cx="1000608" cy="1143000"/>
                </a:xfrm>
                <a:prstGeom prst="quadArrow">
                  <a:avLst>
                    <a:gd name="adj1" fmla="val 45000"/>
                    <a:gd name="adj2" fmla="val 22500"/>
                    <a:gd name="adj3" fmla="val 22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123"/>
                <p:cNvSpPr/>
                <p:nvPr/>
              </p:nvSpPr>
              <p:spPr>
                <a:xfrm>
                  <a:off x="1380738" y="5253789"/>
                  <a:ext cx="536499" cy="612846"/>
                </a:xfrm>
                <a:prstGeom prst="quadArrow">
                  <a:avLst>
                    <a:gd name="adj1" fmla="val 45000"/>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 name="Group 284"/>
            <p:cNvGrpSpPr/>
            <p:nvPr/>
          </p:nvGrpSpPr>
          <p:grpSpPr>
            <a:xfrm rot="5739283" flipH="1">
              <a:off x="8045631" y="942212"/>
              <a:ext cx="1101369" cy="670151"/>
              <a:chOff x="3818466" y="457200"/>
              <a:chExt cx="1547496" cy="1041881"/>
            </a:xfrm>
          </p:grpSpPr>
          <p:grpSp>
            <p:nvGrpSpPr>
              <p:cNvPr id="101" name="Group 18"/>
              <p:cNvGrpSpPr/>
              <p:nvPr/>
            </p:nvGrpSpPr>
            <p:grpSpPr>
              <a:xfrm flipH="1">
                <a:off x="3847638" y="457200"/>
                <a:ext cx="1518324" cy="1041881"/>
                <a:chOff x="4850118" y="788842"/>
                <a:chExt cx="2160282" cy="1573358"/>
              </a:xfrm>
            </p:grpSpPr>
            <p:grpSp>
              <p:nvGrpSpPr>
                <p:cNvPr id="104" name="Group 10"/>
                <p:cNvGrpSpPr/>
                <p:nvPr/>
              </p:nvGrpSpPr>
              <p:grpSpPr>
                <a:xfrm rot="10800000">
                  <a:off x="5181600" y="1371600"/>
                  <a:ext cx="1295400" cy="990600"/>
                  <a:chOff x="4850118" y="788842"/>
                  <a:chExt cx="2160282" cy="1497158"/>
                </a:xfrm>
              </p:grpSpPr>
              <p:sp>
                <p:nvSpPr>
                  <p:cNvPr id="113" name="Moon 112"/>
                  <p:cNvSpPr/>
                  <p:nvPr/>
                </p:nvSpPr>
                <p:spPr>
                  <a:xfrm rot="6074059">
                    <a:off x="5524477" y="438256"/>
                    <a:ext cx="823724" cy="1996860"/>
                  </a:xfrm>
                  <a:prstGeom prst="moon">
                    <a:avLst>
                      <a:gd name="adj" fmla="val 79662"/>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p:cNvSpPr/>
                  <p:nvPr/>
                </p:nvSpPr>
                <p:spPr>
                  <a:xfrm rot="5400000">
                    <a:off x="5600700" y="876300"/>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3"/>
                  <p:cNvSpPr/>
                  <p:nvPr/>
                </p:nvSpPr>
                <p:spPr>
                  <a:xfrm rot="6170090">
                    <a:off x="5574018" y="723713"/>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4"/>
                  <p:cNvSpPr/>
                  <p:nvPr/>
                </p:nvSpPr>
                <p:spPr>
                  <a:xfrm rot="4574157">
                    <a:off x="5575449" y="510671"/>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5"/>
                  <p:cNvSpPr/>
                  <p:nvPr/>
                </p:nvSpPr>
                <p:spPr>
                  <a:xfrm rot="8303369">
                    <a:off x="5338140" y="788842"/>
                    <a:ext cx="523703" cy="1165516"/>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6"/>
                  <p:cNvSpPr/>
                  <p:nvPr/>
                </p:nvSpPr>
                <p:spPr>
                  <a:xfrm rot="3781707">
                    <a:off x="5774948" y="615027"/>
                    <a:ext cx="823724" cy="1323585"/>
                  </a:xfrm>
                  <a:prstGeom prst="moon">
                    <a:avLst>
                      <a:gd name="adj" fmla="val 66814"/>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7"/>
                  <p:cNvSpPr/>
                  <p:nvPr/>
                </p:nvSpPr>
                <p:spPr>
                  <a:xfrm rot="16010209">
                    <a:off x="5249130" y="932954"/>
                    <a:ext cx="873143" cy="1401605"/>
                  </a:xfrm>
                  <a:prstGeom prst="ellipse">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9"/>
                <p:cNvGrpSpPr/>
                <p:nvPr/>
              </p:nvGrpSpPr>
              <p:grpSpPr>
                <a:xfrm>
                  <a:off x="4850118" y="788842"/>
                  <a:ext cx="2160282" cy="1497158"/>
                  <a:chOff x="4850118" y="788842"/>
                  <a:chExt cx="2160282" cy="1497158"/>
                </a:xfrm>
              </p:grpSpPr>
              <p:sp>
                <p:nvSpPr>
                  <p:cNvPr id="106" name="Moon 105"/>
                  <p:cNvSpPr/>
                  <p:nvPr/>
                </p:nvSpPr>
                <p:spPr>
                  <a:xfrm rot="6074059">
                    <a:off x="5524477" y="438256"/>
                    <a:ext cx="823724" cy="1996860"/>
                  </a:xfrm>
                  <a:prstGeom prst="moon">
                    <a:avLst>
                      <a:gd name="adj" fmla="val 79662"/>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2"/>
                  <p:cNvSpPr/>
                  <p:nvPr/>
                </p:nvSpPr>
                <p:spPr>
                  <a:xfrm rot="5400000">
                    <a:off x="5600700" y="876300"/>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3"/>
                  <p:cNvSpPr/>
                  <p:nvPr/>
                </p:nvSpPr>
                <p:spPr>
                  <a:xfrm rot="6170090">
                    <a:off x="5574018" y="723713"/>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4"/>
                  <p:cNvSpPr/>
                  <p:nvPr/>
                </p:nvSpPr>
                <p:spPr>
                  <a:xfrm rot="4574157">
                    <a:off x="5575449" y="510671"/>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5"/>
                  <p:cNvSpPr/>
                  <p:nvPr/>
                </p:nvSpPr>
                <p:spPr>
                  <a:xfrm rot="8303369">
                    <a:off x="5338140" y="788842"/>
                    <a:ext cx="523703" cy="1165516"/>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6"/>
                  <p:cNvSpPr/>
                  <p:nvPr/>
                </p:nvSpPr>
                <p:spPr>
                  <a:xfrm rot="3781707">
                    <a:off x="5774948" y="615027"/>
                    <a:ext cx="823724" cy="1323585"/>
                  </a:xfrm>
                  <a:prstGeom prst="moon">
                    <a:avLst>
                      <a:gd name="adj" fmla="val 66814"/>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8"/>
                  <p:cNvSpPr/>
                  <p:nvPr/>
                </p:nvSpPr>
                <p:spPr>
                  <a:xfrm rot="16010209">
                    <a:off x="5384585" y="635417"/>
                    <a:ext cx="1019075" cy="1828800"/>
                  </a:xfrm>
                  <a:prstGeom prst="ellipse">
                    <a:avLst/>
                  </a:prstGeom>
                  <a:solidFill>
                    <a:srgbClr val="66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2" name="Oval 101"/>
              <p:cNvSpPr/>
              <p:nvPr/>
            </p:nvSpPr>
            <p:spPr>
              <a:xfrm flipH="1">
                <a:off x="4441206" y="762000"/>
                <a:ext cx="854057" cy="625863"/>
              </a:xfrm>
              <a:prstGeom prst="ellipse">
                <a:avLst/>
              </a:prstGeom>
              <a:solidFill>
                <a:srgbClr val="66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17723225" flipH="1">
                <a:off x="3695325" y="895013"/>
                <a:ext cx="625863" cy="379581"/>
              </a:xfrm>
              <a:prstGeom prst="ellipse">
                <a:avLst/>
              </a:prstGeom>
              <a:solidFill>
                <a:srgbClr val="66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284"/>
            <p:cNvGrpSpPr/>
            <p:nvPr/>
          </p:nvGrpSpPr>
          <p:grpSpPr>
            <a:xfrm rot="15860717">
              <a:off x="6887035" y="952281"/>
              <a:ext cx="1101369" cy="670151"/>
              <a:chOff x="3818466" y="457200"/>
              <a:chExt cx="1547496" cy="1041881"/>
            </a:xfrm>
          </p:grpSpPr>
          <p:grpSp>
            <p:nvGrpSpPr>
              <p:cNvPr id="82" name="Group 18"/>
              <p:cNvGrpSpPr/>
              <p:nvPr/>
            </p:nvGrpSpPr>
            <p:grpSpPr>
              <a:xfrm flipH="1">
                <a:off x="3847638" y="457200"/>
                <a:ext cx="1518324" cy="1041881"/>
                <a:chOff x="4850118" y="788842"/>
                <a:chExt cx="2160282" cy="1573358"/>
              </a:xfrm>
            </p:grpSpPr>
            <p:grpSp>
              <p:nvGrpSpPr>
                <p:cNvPr id="85" name="Group 10"/>
                <p:cNvGrpSpPr/>
                <p:nvPr/>
              </p:nvGrpSpPr>
              <p:grpSpPr>
                <a:xfrm rot="10800000">
                  <a:off x="5181600" y="1371600"/>
                  <a:ext cx="1295400" cy="990600"/>
                  <a:chOff x="4850118" y="788842"/>
                  <a:chExt cx="2160282" cy="1497158"/>
                </a:xfrm>
              </p:grpSpPr>
              <p:sp>
                <p:nvSpPr>
                  <p:cNvPr id="94" name="Moon 93"/>
                  <p:cNvSpPr/>
                  <p:nvPr/>
                </p:nvSpPr>
                <p:spPr>
                  <a:xfrm rot="6074059">
                    <a:off x="5524477" y="438256"/>
                    <a:ext cx="823724" cy="1996860"/>
                  </a:xfrm>
                  <a:prstGeom prst="moon">
                    <a:avLst>
                      <a:gd name="adj" fmla="val 79662"/>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5400000">
                    <a:off x="5600700" y="876300"/>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13"/>
                  <p:cNvSpPr/>
                  <p:nvPr/>
                </p:nvSpPr>
                <p:spPr>
                  <a:xfrm rot="6170090">
                    <a:off x="5574018" y="723713"/>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14"/>
                  <p:cNvSpPr/>
                  <p:nvPr/>
                </p:nvSpPr>
                <p:spPr>
                  <a:xfrm rot="4574157">
                    <a:off x="5575449" y="510671"/>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15"/>
                  <p:cNvSpPr/>
                  <p:nvPr/>
                </p:nvSpPr>
                <p:spPr>
                  <a:xfrm rot="8303369">
                    <a:off x="5338140" y="788842"/>
                    <a:ext cx="523703" cy="1165516"/>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16"/>
                  <p:cNvSpPr/>
                  <p:nvPr/>
                </p:nvSpPr>
                <p:spPr>
                  <a:xfrm rot="3781707">
                    <a:off x="5774948" y="615027"/>
                    <a:ext cx="823724" cy="1323585"/>
                  </a:xfrm>
                  <a:prstGeom prst="moon">
                    <a:avLst>
                      <a:gd name="adj" fmla="val 66814"/>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7"/>
                  <p:cNvSpPr/>
                  <p:nvPr/>
                </p:nvSpPr>
                <p:spPr>
                  <a:xfrm rot="16010209">
                    <a:off x="5249130" y="932954"/>
                    <a:ext cx="873143" cy="1401605"/>
                  </a:xfrm>
                  <a:prstGeom prst="ellipse">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9"/>
                <p:cNvGrpSpPr/>
                <p:nvPr/>
              </p:nvGrpSpPr>
              <p:grpSpPr>
                <a:xfrm>
                  <a:off x="4850118" y="788842"/>
                  <a:ext cx="2160282" cy="1497158"/>
                  <a:chOff x="4850118" y="788842"/>
                  <a:chExt cx="2160282" cy="1497158"/>
                </a:xfrm>
              </p:grpSpPr>
              <p:sp>
                <p:nvSpPr>
                  <p:cNvPr id="87" name="Moon 86"/>
                  <p:cNvSpPr/>
                  <p:nvPr/>
                </p:nvSpPr>
                <p:spPr>
                  <a:xfrm rot="6074059">
                    <a:off x="5524477" y="438256"/>
                    <a:ext cx="823724" cy="1996860"/>
                  </a:xfrm>
                  <a:prstGeom prst="moon">
                    <a:avLst>
                      <a:gd name="adj" fmla="val 79662"/>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2"/>
                  <p:cNvSpPr/>
                  <p:nvPr/>
                </p:nvSpPr>
                <p:spPr>
                  <a:xfrm rot="5400000">
                    <a:off x="5600700" y="876300"/>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3"/>
                  <p:cNvSpPr/>
                  <p:nvPr/>
                </p:nvSpPr>
                <p:spPr>
                  <a:xfrm rot="6170090">
                    <a:off x="5574018" y="723713"/>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4"/>
                  <p:cNvSpPr/>
                  <p:nvPr/>
                </p:nvSpPr>
                <p:spPr>
                  <a:xfrm rot="4574157">
                    <a:off x="5575449" y="510671"/>
                    <a:ext cx="685800" cy="2133600"/>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5"/>
                  <p:cNvSpPr/>
                  <p:nvPr/>
                </p:nvSpPr>
                <p:spPr>
                  <a:xfrm rot="8303369">
                    <a:off x="5338140" y="788842"/>
                    <a:ext cx="523703" cy="1165516"/>
                  </a:xfrm>
                  <a:prstGeom prst="moon">
                    <a:avLst>
                      <a:gd name="adj" fmla="val 63115"/>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6"/>
                  <p:cNvSpPr/>
                  <p:nvPr/>
                </p:nvSpPr>
                <p:spPr>
                  <a:xfrm rot="3781707">
                    <a:off x="5774948" y="615027"/>
                    <a:ext cx="823724" cy="1323585"/>
                  </a:xfrm>
                  <a:prstGeom prst="moon">
                    <a:avLst>
                      <a:gd name="adj" fmla="val 66814"/>
                    </a:avLst>
                  </a:prstGeom>
                  <a:solidFill>
                    <a:srgbClr val="663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8"/>
                  <p:cNvSpPr/>
                  <p:nvPr/>
                </p:nvSpPr>
                <p:spPr>
                  <a:xfrm rot="16010209">
                    <a:off x="5384585" y="635417"/>
                    <a:ext cx="1019075" cy="1828800"/>
                  </a:xfrm>
                  <a:prstGeom prst="ellipse">
                    <a:avLst/>
                  </a:prstGeom>
                  <a:solidFill>
                    <a:srgbClr val="66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Oval 82"/>
              <p:cNvSpPr/>
              <p:nvPr/>
            </p:nvSpPr>
            <p:spPr>
              <a:xfrm flipH="1">
                <a:off x="4441206" y="762000"/>
                <a:ext cx="854057" cy="625863"/>
              </a:xfrm>
              <a:prstGeom prst="ellipse">
                <a:avLst/>
              </a:prstGeom>
              <a:solidFill>
                <a:srgbClr val="66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17723225" flipH="1">
                <a:off x="3695325" y="895013"/>
                <a:ext cx="625863" cy="379581"/>
              </a:xfrm>
              <a:prstGeom prst="ellipse">
                <a:avLst/>
              </a:prstGeom>
              <a:solidFill>
                <a:srgbClr val="66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ounded Rectangle 70"/>
            <p:cNvSpPr/>
            <p:nvPr/>
          </p:nvSpPr>
          <p:spPr>
            <a:xfrm>
              <a:off x="7340355" y="528393"/>
              <a:ext cx="1379090" cy="22894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7311875" y="471379"/>
              <a:ext cx="1488403" cy="316396"/>
              <a:chOff x="1144117" y="5028973"/>
              <a:chExt cx="2692308" cy="1151706"/>
            </a:xfrm>
          </p:grpSpPr>
          <p:grpSp>
            <p:nvGrpSpPr>
              <p:cNvPr id="73" name="Group 72"/>
              <p:cNvGrpSpPr/>
              <p:nvPr/>
            </p:nvGrpSpPr>
            <p:grpSpPr>
              <a:xfrm>
                <a:off x="1144117" y="5029200"/>
                <a:ext cx="1000608" cy="1143000"/>
                <a:chOff x="1144117" y="5029200"/>
                <a:chExt cx="1000608" cy="1143000"/>
              </a:xfrm>
            </p:grpSpPr>
            <p:sp>
              <p:nvSpPr>
                <p:cNvPr id="80" name="Quad Arrow 79"/>
                <p:cNvSpPr/>
                <p:nvPr/>
              </p:nvSpPr>
              <p:spPr>
                <a:xfrm>
                  <a:off x="1144117" y="5029200"/>
                  <a:ext cx="1000608" cy="1143000"/>
                </a:xfrm>
                <a:prstGeom prst="quadArrow">
                  <a:avLst>
                    <a:gd name="adj1" fmla="val 45000"/>
                    <a:gd name="adj2" fmla="val 22500"/>
                    <a:gd name="adj3" fmla="val 22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80"/>
                <p:cNvSpPr/>
                <p:nvPr/>
              </p:nvSpPr>
              <p:spPr>
                <a:xfrm>
                  <a:off x="1380738" y="5253789"/>
                  <a:ext cx="536499" cy="612846"/>
                </a:xfrm>
                <a:prstGeom prst="quadArrow">
                  <a:avLst>
                    <a:gd name="adj1" fmla="val 45000"/>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1993171" y="5028973"/>
                <a:ext cx="1000608" cy="1143000"/>
                <a:chOff x="1144117" y="5029200"/>
                <a:chExt cx="1000608" cy="1143000"/>
              </a:xfrm>
            </p:grpSpPr>
            <p:sp>
              <p:nvSpPr>
                <p:cNvPr id="78" name="Quad Arrow 77"/>
                <p:cNvSpPr/>
                <p:nvPr/>
              </p:nvSpPr>
              <p:spPr>
                <a:xfrm>
                  <a:off x="1144117" y="5029200"/>
                  <a:ext cx="1000608" cy="1143000"/>
                </a:xfrm>
                <a:prstGeom prst="quadArrow">
                  <a:avLst>
                    <a:gd name="adj1" fmla="val 45000"/>
                    <a:gd name="adj2" fmla="val 22500"/>
                    <a:gd name="adj3" fmla="val 22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78"/>
                <p:cNvSpPr/>
                <p:nvPr/>
              </p:nvSpPr>
              <p:spPr>
                <a:xfrm>
                  <a:off x="1380738" y="5253789"/>
                  <a:ext cx="536499" cy="612846"/>
                </a:xfrm>
                <a:prstGeom prst="quadArrow">
                  <a:avLst>
                    <a:gd name="adj1" fmla="val 45000"/>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2835817" y="5037679"/>
                <a:ext cx="1000608" cy="1143000"/>
                <a:chOff x="1144117" y="5029200"/>
                <a:chExt cx="1000608" cy="1143000"/>
              </a:xfrm>
            </p:grpSpPr>
            <p:sp>
              <p:nvSpPr>
                <p:cNvPr id="76" name="Quad Arrow 75"/>
                <p:cNvSpPr/>
                <p:nvPr/>
              </p:nvSpPr>
              <p:spPr>
                <a:xfrm>
                  <a:off x="1144117" y="5029200"/>
                  <a:ext cx="1000608" cy="1143000"/>
                </a:xfrm>
                <a:prstGeom prst="quadArrow">
                  <a:avLst>
                    <a:gd name="adj1" fmla="val 45000"/>
                    <a:gd name="adj2" fmla="val 22500"/>
                    <a:gd name="adj3" fmla="val 22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76"/>
                <p:cNvSpPr/>
                <p:nvPr/>
              </p:nvSpPr>
              <p:spPr>
                <a:xfrm>
                  <a:off x="1380738" y="5253789"/>
                  <a:ext cx="536499" cy="612846"/>
                </a:xfrm>
                <a:prstGeom prst="quadArrow">
                  <a:avLst>
                    <a:gd name="adj1" fmla="val 45000"/>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1" name="Group 150"/>
          <p:cNvGrpSpPr/>
          <p:nvPr/>
        </p:nvGrpSpPr>
        <p:grpSpPr>
          <a:xfrm>
            <a:off x="9743627" y="3518534"/>
            <a:ext cx="1773246" cy="3108426"/>
            <a:chOff x="1593589" y="398948"/>
            <a:chExt cx="2902209" cy="5087452"/>
          </a:xfrm>
        </p:grpSpPr>
        <p:grpSp>
          <p:nvGrpSpPr>
            <p:cNvPr id="152" name="Group 33"/>
            <p:cNvGrpSpPr/>
            <p:nvPr/>
          </p:nvGrpSpPr>
          <p:grpSpPr>
            <a:xfrm>
              <a:off x="1593589" y="398948"/>
              <a:ext cx="2902209" cy="5087452"/>
              <a:chOff x="1593589" y="398948"/>
              <a:chExt cx="1375870" cy="4260181"/>
            </a:xfrm>
          </p:grpSpPr>
          <p:sp>
            <p:nvSpPr>
              <p:cNvPr id="170"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23"/>
              <p:cNvGrpSpPr/>
              <p:nvPr/>
            </p:nvGrpSpPr>
            <p:grpSpPr>
              <a:xfrm>
                <a:off x="2383609" y="1732280"/>
                <a:ext cx="585850" cy="1566411"/>
                <a:chOff x="4699336" y="2759583"/>
                <a:chExt cx="1168064" cy="2193417"/>
              </a:xfrm>
            </p:grpSpPr>
            <p:sp>
              <p:nvSpPr>
                <p:cNvPr id="186"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43"/>
              <p:cNvSpPr/>
              <p:nvPr/>
            </p:nvSpPr>
            <p:spPr>
              <a:xfrm rot="5225831">
                <a:off x="2195041" y="1472077"/>
                <a:ext cx="182834" cy="21282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43"/>
            <p:cNvGrpSpPr/>
            <p:nvPr/>
          </p:nvGrpSpPr>
          <p:grpSpPr>
            <a:xfrm rot="5003920">
              <a:off x="2288001" y="3506278"/>
              <a:ext cx="2489460" cy="381000"/>
              <a:chOff x="1600200" y="6781800"/>
              <a:chExt cx="2754086" cy="1143000"/>
            </a:xfrm>
          </p:grpSpPr>
          <p:sp>
            <p:nvSpPr>
              <p:cNvPr id="163" name="Chevron 162"/>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Chevron 163"/>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Chevron 164"/>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Chevron 165"/>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Chevron 166"/>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Chevron 167"/>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Chevron 168"/>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4" name="Group 44"/>
            <p:cNvGrpSpPr/>
            <p:nvPr/>
          </p:nvGrpSpPr>
          <p:grpSpPr>
            <a:xfrm rot="16596080" flipH="1">
              <a:off x="1145001" y="3506278"/>
              <a:ext cx="2489460" cy="381000"/>
              <a:chOff x="1600200" y="6781800"/>
              <a:chExt cx="2754086" cy="1143000"/>
            </a:xfrm>
          </p:grpSpPr>
          <p:sp>
            <p:nvSpPr>
              <p:cNvPr id="156" name="Chevron 155"/>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Chevron 156"/>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Chevron 157"/>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Chevron 158"/>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Chevron 159"/>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Chevron 160"/>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Chevron 161"/>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5" name="Rectangle 154"/>
            <p:cNvSpPr/>
            <p:nvPr/>
          </p:nvSpPr>
          <p:spPr>
            <a:xfrm>
              <a:off x="2667000" y="3962400"/>
              <a:ext cx="609600" cy="2286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456699" y="3613614"/>
            <a:ext cx="1282399" cy="3041207"/>
            <a:chOff x="3694850" y="612373"/>
            <a:chExt cx="2211323" cy="5244147"/>
          </a:xfrm>
        </p:grpSpPr>
        <p:sp>
          <p:nvSpPr>
            <p:cNvPr id="190" name="Oval 189"/>
            <p:cNvSpPr/>
            <p:nvPr/>
          </p:nvSpPr>
          <p:spPr>
            <a:xfrm>
              <a:off x="5333207" y="3578273"/>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3828975" y="3593580"/>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4359408" y="5240087"/>
              <a:ext cx="517337" cy="616433"/>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4907260" y="5238573"/>
              <a:ext cx="493581" cy="616433"/>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p:cNvSpPr/>
            <p:nvPr/>
          </p:nvSpPr>
          <p:spPr>
            <a:xfrm rot="577485">
              <a:off x="3858408" y="2146827"/>
              <a:ext cx="847165" cy="1842247"/>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p:cNvSpPr/>
            <p:nvPr/>
          </p:nvSpPr>
          <p:spPr>
            <a:xfrm rot="21170635">
              <a:off x="5059008" y="2146928"/>
              <a:ext cx="847165" cy="1842247"/>
            </a:xfrm>
            <a:prstGeom prst="trapezoid">
              <a:avLst>
                <a:gd name="adj" fmla="val 302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p:cNvSpPr/>
            <p:nvPr/>
          </p:nvSpPr>
          <p:spPr>
            <a:xfrm rot="10800000">
              <a:off x="4312137" y="2158432"/>
              <a:ext cx="1058277" cy="1600201"/>
            </a:xfrm>
            <a:prstGeom prst="trapezoid">
              <a:avLst>
                <a:gd name="adj" fmla="val 912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p:cNvSpPr/>
            <p:nvPr/>
          </p:nvSpPr>
          <p:spPr>
            <a:xfrm>
              <a:off x="4179095" y="3758636"/>
              <a:ext cx="1301676" cy="1700898"/>
            </a:xfrm>
            <a:prstGeom prst="trapezoid">
              <a:avLst>
                <a:gd name="adj" fmla="val 18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loud 197"/>
            <p:cNvSpPr/>
            <p:nvPr/>
          </p:nvSpPr>
          <p:spPr>
            <a:xfrm rot="21261055">
              <a:off x="4632570" y="1051467"/>
              <a:ext cx="1245530" cy="1589447"/>
            </a:xfrm>
            <a:prstGeom prst="cloud">
              <a:avLst/>
            </a:prstGeom>
            <a:solidFill>
              <a:srgbClr val="4E30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loud 198"/>
            <p:cNvSpPr/>
            <p:nvPr/>
          </p:nvSpPr>
          <p:spPr>
            <a:xfrm rot="9086649">
              <a:off x="3694850" y="1121251"/>
              <a:ext cx="1245530" cy="1430868"/>
            </a:xfrm>
            <a:prstGeom prst="cloud">
              <a:avLst/>
            </a:prstGeom>
            <a:solidFill>
              <a:srgbClr val="4E30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Isosceles Triangle 199"/>
            <p:cNvSpPr/>
            <p:nvPr/>
          </p:nvSpPr>
          <p:spPr>
            <a:xfrm rot="10800000">
              <a:off x="4621826" y="2321525"/>
              <a:ext cx="432499" cy="343951"/>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4159905" y="735929"/>
              <a:ext cx="1317629" cy="16324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p:cNvGrpSpPr/>
            <p:nvPr/>
          </p:nvGrpSpPr>
          <p:grpSpPr>
            <a:xfrm>
              <a:off x="3968098" y="612373"/>
              <a:ext cx="1771040" cy="671400"/>
              <a:chOff x="5722762" y="331877"/>
              <a:chExt cx="1771040" cy="671400"/>
            </a:xfrm>
            <a:solidFill>
              <a:srgbClr val="DAA600"/>
            </a:solidFill>
          </p:grpSpPr>
          <p:sp>
            <p:nvSpPr>
              <p:cNvPr id="236" name="Oval 235"/>
              <p:cNvSpPr/>
              <p:nvPr/>
            </p:nvSpPr>
            <p:spPr>
              <a:xfrm>
                <a:off x="5722763" y="331877"/>
                <a:ext cx="1771039" cy="66391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236"/>
              <p:cNvSpPr/>
              <p:nvPr/>
            </p:nvSpPr>
            <p:spPr>
              <a:xfrm>
                <a:off x="5722762" y="767052"/>
                <a:ext cx="1771040" cy="23622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64"/>
            <p:cNvGrpSpPr/>
            <p:nvPr/>
          </p:nvGrpSpPr>
          <p:grpSpPr>
            <a:xfrm flipH="1">
              <a:off x="4409504" y="3611136"/>
              <a:ext cx="995512" cy="1107825"/>
              <a:chOff x="7543805" y="3605661"/>
              <a:chExt cx="1066795" cy="1042539"/>
            </a:xfrm>
          </p:grpSpPr>
          <p:sp>
            <p:nvSpPr>
              <p:cNvPr id="231" name="Rounded Rectangle 230"/>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162"/>
              <p:cNvGrpSpPr/>
              <p:nvPr/>
            </p:nvGrpSpPr>
            <p:grpSpPr>
              <a:xfrm>
                <a:off x="7543805" y="3605661"/>
                <a:ext cx="418448" cy="1042539"/>
                <a:chOff x="6827799" y="4847065"/>
                <a:chExt cx="794795" cy="1996712"/>
              </a:xfrm>
              <a:solidFill>
                <a:srgbClr val="D98A33"/>
              </a:solidFill>
            </p:grpSpPr>
            <p:sp>
              <p:nvSpPr>
                <p:cNvPr id="233" name="Double Wave 232"/>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ouble Wave 19"/>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7103985" y="4847065"/>
                  <a:ext cx="518609" cy="47088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4" name="Group 203"/>
            <p:cNvGrpSpPr/>
            <p:nvPr/>
          </p:nvGrpSpPr>
          <p:grpSpPr>
            <a:xfrm>
              <a:off x="4202579" y="5154240"/>
              <a:ext cx="1223663" cy="272001"/>
              <a:chOff x="304800" y="2651912"/>
              <a:chExt cx="2514600" cy="376360"/>
            </a:xfrm>
          </p:grpSpPr>
          <p:grpSp>
            <p:nvGrpSpPr>
              <p:cNvPr id="219" name="Group 218"/>
              <p:cNvGrpSpPr/>
              <p:nvPr/>
            </p:nvGrpSpPr>
            <p:grpSpPr>
              <a:xfrm>
                <a:off x="304800" y="2665478"/>
                <a:ext cx="685800" cy="362794"/>
                <a:chOff x="304800" y="2665477"/>
                <a:chExt cx="1447800" cy="765899"/>
              </a:xfrm>
            </p:grpSpPr>
            <p:sp>
              <p:nvSpPr>
                <p:cNvPr id="229" name="Plaque 228"/>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Plaque 229"/>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a:off x="914400" y="2660956"/>
                <a:ext cx="685800" cy="362794"/>
                <a:chOff x="304800" y="2665477"/>
                <a:chExt cx="1447800" cy="765899"/>
              </a:xfrm>
            </p:grpSpPr>
            <p:sp>
              <p:nvSpPr>
                <p:cNvPr id="227" name="Plaque 226"/>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Plaque 227"/>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p:cNvGrpSpPr/>
              <p:nvPr/>
            </p:nvGrpSpPr>
            <p:grpSpPr>
              <a:xfrm>
                <a:off x="1524000" y="2656434"/>
                <a:ext cx="685800" cy="362794"/>
                <a:chOff x="304800" y="2665477"/>
                <a:chExt cx="1447800" cy="765899"/>
              </a:xfrm>
            </p:grpSpPr>
            <p:sp>
              <p:nvSpPr>
                <p:cNvPr id="225" name="Plaque 224"/>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Plaque 225"/>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21"/>
              <p:cNvGrpSpPr/>
              <p:nvPr/>
            </p:nvGrpSpPr>
            <p:grpSpPr>
              <a:xfrm>
                <a:off x="2133600" y="2651912"/>
                <a:ext cx="685800" cy="362794"/>
                <a:chOff x="304800" y="2665477"/>
                <a:chExt cx="1447800" cy="765899"/>
              </a:xfrm>
            </p:grpSpPr>
            <p:sp>
              <p:nvSpPr>
                <p:cNvPr id="223" name="Plaque 222"/>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laque 223"/>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5" name="Group 204"/>
            <p:cNvGrpSpPr/>
            <p:nvPr/>
          </p:nvGrpSpPr>
          <p:grpSpPr>
            <a:xfrm>
              <a:off x="3945738" y="966073"/>
              <a:ext cx="1793400" cy="326659"/>
              <a:chOff x="304800" y="2651912"/>
              <a:chExt cx="2514600" cy="376360"/>
            </a:xfrm>
          </p:grpSpPr>
          <p:grpSp>
            <p:nvGrpSpPr>
              <p:cNvPr id="207" name="Group 206"/>
              <p:cNvGrpSpPr/>
              <p:nvPr/>
            </p:nvGrpSpPr>
            <p:grpSpPr>
              <a:xfrm>
                <a:off x="304800" y="2665478"/>
                <a:ext cx="685800" cy="362794"/>
                <a:chOff x="304800" y="2665477"/>
                <a:chExt cx="1447800" cy="765899"/>
              </a:xfrm>
            </p:grpSpPr>
            <p:sp>
              <p:nvSpPr>
                <p:cNvPr id="217" name="Plaque 216"/>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Plaque 217"/>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p:cNvGrpSpPr/>
              <p:nvPr/>
            </p:nvGrpSpPr>
            <p:grpSpPr>
              <a:xfrm>
                <a:off x="914400" y="2660956"/>
                <a:ext cx="685800" cy="362794"/>
                <a:chOff x="304800" y="2665477"/>
                <a:chExt cx="1447800" cy="765899"/>
              </a:xfrm>
            </p:grpSpPr>
            <p:sp>
              <p:nvSpPr>
                <p:cNvPr id="215" name="Plaque 214"/>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Plaque 215"/>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1524000" y="2656434"/>
                <a:ext cx="685800" cy="362794"/>
                <a:chOff x="304800" y="2665477"/>
                <a:chExt cx="1447800" cy="765899"/>
              </a:xfrm>
            </p:grpSpPr>
            <p:sp>
              <p:nvSpPr>
                <p:cNvPr id="213" name="Plaque 212"/>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Plaque 213"/>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p:cNvGrpSpPr/>
              <p:nvPr/>
            </p:nvGrpSpPr>
            <p:grpSpPr>
              <a:xfrm>
                <a:off x="2133600" y="2651912"/>
                <a:ext cx="685800" cy="362794"/>
                <a:chOff x="304800" y="2665477"/>
                <a:chExt cx="1447800" cy="765899"/>
              </a:xfrm>
            </p:grpSpPr>
            <p:sp>
              <p:nvSpPr>
                <p:cNvPr id="211" name="Plaque 210"/>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Plaque 211"/>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79019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89"/>
                                        </p:tgtEl>
                                        <p:attrNameLst>
                                          <p:attrName>style.visibility</p:attrName>
                                        </p:attrNameLst>
                                      </p:cBhvr>
                                      <p:to>
                                        <p:strVal val="visible"/>
                                      </p:to>
                                    </p:set>
                                    <p:animEffect transition="in" filter="wipe(down)">
                                      <p:cBhvr>
                                        <p:cTn id="9" dur="580">
                                          <p:stCondLst>
                                            <p:cond delay="0"/>
                                          </p:stCondLst>
                                        </p:cTn>
                                        <p:tgtEl>
                                          <p:spTgt spid="189"/>
                                        </p:tgtEl>
                                      </p:cBhvr>
                                    </p:animEffect>
                                    <p:anim calcmode="lin" valueType="num">
                                      <p:cBhvr>
                                        <p:cTn id="10" dur="1822" tmFilter="0,0; 0.14,0.36; 0.43,0.73; 0.71,0.91; 1.0,1.0">
                                          <p:stCondLst>
                                            <p:cond delay="0"/>
                                          </p:stCondLst>
                                        </p:cTn>
                                        <p:tgtEl>
                                          <p:spTgt spid="18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8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8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8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89"/>
                                        </p:tgtEl>
                                        <p:attrNameLst>
                                          <p:attrName>ppt_y</p:attrName>
                                        </p:attrNameLst>
                                      </p:cBhvr>
                                      <p:tavLst>
                                        <p:tav tm="0" fmla="#ppt_y-sin(pi*$)/81">
                                          <p:val>
                                            <p:fltVal val="0"/>
                                          </p:val>
                                        </p:tav>
                                        <p:tav tm="100000">
                                          <p:val>
                                            <p:fltVal val="1"/>
                                          </p:val>
                                        </p:tav>
                                      </p:tavLst>
                                    </p:anim>
                                    <p:animScale>
                                      <p:cBhvr>
                                        <p:cTn id="15" dur="26">
                                          <p:stCondLst>
                                            <p:cond delay="650"/>
                                          </p:stCondLst>
                                        </p:cTn>
                                        <p:tgtEl>
                                          <p:spTgt spid="189"/>
                                        </p:tgtEl>
                                      </p:cBhvr>
                                      <p:to x="100000" y="60000"/>
                                    </p:animScale>
                                    <p:animScale>
                                      <p:cBhvr>
                                        <p:cTn id="16" dur="166" decel="50000">
                                          <p:stCondLst>
                                            <p:cond delay="676"/>
                                          </p:stCondLst>
                                        </p:cTn>
                                        <p:tgtEl>
                                          <p:spTgt spid="189"/>
                                        </p:tgtEl>
                                      </p:cBhvr>
                                      <p:to x="100000" y="100000"/>
                                    </p:animScale>
                                    <p:animScale>
                                      <p:cBhvr>
                                        <p:cTn id="17" dur="26">
                                          <p:stCondLst>
                                            <p:cond delay="1312"/>
                                          </p:stCondLst>
                                        </p:cTn>
                                        <p:tgtEl>
                                          <p:spTgt spid="189"/>
                                        </p:tgtEl>
                                      </p:cBhvr>
                                      <p:to x="100000" y="80000"/>
                                    </p:animScale>
                                    <p:animScale>
                                      <p:cBhvr>
                                        <p:cTn id="18" dur="166" decel="50000">
                                          <p:stCondLst>
                                            <p:cond delay="1338"/>
                                          </p:stCondLst>
                                        </p:cTn>
                                        <p:tgtEl>
                                          <p:spTgt spid="189"/>
                                        </p:tgtEl>
                                      </p:cBhvr>
                                      <p:to x="100000" y="100000"/>
                                    </p:animScale>
                                    <p:animScale>
                                      <p:cBhvr>
                                        <p:cTn id="19" dur="26">
                                          <p:stCondLst>
                                            <p:cond delay="1642"/>
                                          </p:stCondLst>
                                        </p:cTn>
                                        <p:tgtEl>
                                          <p:spTgt spid="189"/>
                                        </p:tgtEl>
                                      </p:cBhvr>
                                      <p:to x="100000" y="90000"/>
                                    </p:animScale>
                                    <p:animScale>
                                      <p:cBhvr>
                                        <p:cTn id="20" dur="166" decel="50000">
                                          <p:stCondLst>
                                            <p:cond delay="1668"/>
                                          </p:stCondLst>
                                        </p:cTn>
                                        <p:tgtEl>
                                          <p:spTgt spid="189"/>
                                        </p:tgtEl>
                                      </p:cBhvr>
                                      <p:to x="100000" y="100000"/>
                                    </p:animScale>
                                    <p:animScale>
                                      <p:cBhvr>
                                        <p:cTn id="21" dur="26">
                                          <p:stCondLst>
                                            <p:cond delay="1808"/>
                                          </p:stCondLst>
                                        </p:cTn>
                                        <p:tgtEl>
                                          <p:spTgt spid="189"/>
                                        </p:tgtEl>
                                      </p:cBhvr>
                                      <p:to x="100000" y="95000"/>
                                    </p:animScale>
                                    <p:animScale>
                                      <p:cBhvr>
                                        <p:cTn id="22" dur="166" decel="50000">
                                          <p:stCondLst>
                                            <p:cond delay="1834"/>
                                          </p:stCondLst>
                                        </p:cTn>
                                        <p:tgtEl>
                                          <p:spTgt spid="189"/>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80">
                                          <p:stCondLst>
                                            <p:cond delay="0"/>
                                          </p:stCondLst>
                                        </p:cTn>
                                        <p:tgtEl>
                                          <p:spTgt spid="55"/>
                                        </p:tgtEl>
                                      </p:cBhvr>
                                    </p:animEffect>
                                    <p:anim calcmode="lin" valueType="num">
                                      <p:cBhvr>
                                        <p:cTn id="2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31" dur="26">
                                          <p:stCondLst>
                                            <p:cond delay="650"/>
                                          </p:stCondLst>
                                        </p:cTn>
                                        <p:tgtEl>
                                          <p:spTgt spid="55"/>
                                        </p:tgtEl>
                                      </p:cBhvr>
                                      <p:to x="100000" y="60000"/>
                                    </p:animScale>
                                    <p:animScale>
                                      <p:cBhvr>
                                        <p:cTn id="32" dur="166" decel="50000">
                                          <p:stCondLst>
                                            <p:cond delay="676"/>
                                          </p:stCondLst>
                                        </p:cTn>
                                        <p:tgtEl>
                                          <p:spTgt spid="55"/>
                                        </p:tgtEl>
                                      </p:cBhvr>
                                      <p:to x="100000" y="100000"/>
                                    </p:animScale>
                                    <p:animScale>
                                      <p:cBhvr>
                                        <p:cTn id="33" dur="26">
                                          <p:stCondLst>
                                            <p:cond delay="1312"/>
                                          </p:stCondLst>
                                        </p:cTn>
                                        <p:tgtEl>
                                          <p:spTgt spid="55"/>
                                        </p:tgtEl>
                                      </p:cBhvr>
                                      <p:to x="100000" y="80000"/>
                                    </p:animScale>
                                    <p:animScale>
                                      <p:cBhvr>
                                        <p:cTn id="34" dur="166" decel="50000">
                                          <p:stCondLst>
                                            <p:cond delay="1338"/>
                                          </p:stCondLst>
                                        </p:cTn>
                                        <p:tgtEl>
                                          <p:spTgt spid="55"/>
                                        </p:tgtEl>
                                      </p:cBhvr>
                                      <p:to x="100000" y="100000"/>
                                    </p:animScale>
                                    <p:animScale>
                                      <p:cBhvr>
                                        <p:cTn id="35" dur="26">
                                          <p:stCondLst>
                                            <p:cond delay="1642"/>
                                          </p:stCondLst>
                                        </p:cTn>
                                        <p:tgtEl>
                                          <p:spTgt spid="55"/>
                                        </p:tgtEl>
                                      </p:cBhvr>
                                      <p:to x="100000" y="90000"/>
                                    </p:animScale>
                                    <p:animScale>
                                      <p:cBhvr>
                                        <p:cTn id="36" dur="166" decel="50000">
                                          <p:stCondLst>
                                            <p:cond delay="1668"/>
                                          </p:stCondLst>
                                        </p:cTn>
                                        <p:tgtEl>
                                          <p:spTgt spid="55"/>
                                        </p:tgtEl>
                                      </p:cBhvr>
                                      <p:to x="100000" y="100000"/>
                                    </p:animScale>
                                    <p:animScale>
                                      <p:cBhvr>
                                        <p:cTn id="37" dur="26">
                                          <p:stCondLst>
                                            <p:cond delay="1808"/>
                                          </p:stCondLst>
                                        </p:cTn>
                                        <p:tgtEl>
                                          <p:spTgt spid="55"/>
                                        </p:tgtEl>
                                      </p:cBhvr>
                                      <p:to x="100000" y="95000"/>
                                    </p:animScale>
                                    <p:animScale>
                                      <p:cBhvr>
                                        <p:cTn id="38" dur="166" decel="50000">
                                          <p:stCondLst>
                                            <p:cond delay="1834"/>
                                          </p:stCondLst>
                                        </p:cTn>
                                        <p:tgtEl>
                                          <p:spTgt spid="55"/>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childTnLst>
                                </p:cTn>
                              </p:par>
                              <p:par>
                                <p:cTn id="59" presetID="26" presetClass="entr" presetSubtype="0" fill="hold" nodeType="withEffect">
                                  <p:stCondLst>
                                    <p:cond delay="0"/>
                                  </p:stCondLst>
                                  <p:childTnLst>
                                    <p:set>
                                      <p:cBhvr>
                                        <p:cTn id="60" dur="1" fill="hold">
                                          <p:stCondLst>
                                            <p:cond delay="0"/>
                                          </p:stCondLst>
                                        </p:cTn>
                                        <p:tgtEl>
                                          <p:spTgt spid="151"/>
                                        </p:tgtEl>
                                        <p:attrNameLst>
                                          <p:attrName>style.visibility</p:attrName>
                                        </p:attrNameLst>
                                      </p:cBhvr>
                                      <p:to>
                                        <p:strVal val="visible"/>
                                      </p:to>
                                    </p:set>
                                    <p:animEffect transition="in" filter="wipe(down)">
                                      <p:cBhvr>
                                        <p:cTn id="61" dur="580">
                                          <p:stCondLst>
                                            <p:cond delay="0"/>
                                          </p:stCondLst>
                                        </p:cTn>
                                        <p:tgtEl>
                                          <p:spTgt spid="151"/>
                                        </p:tgtEl>
                                      </p:cBhvr>
                                    </p:animEffect>
                                    <p:anim calcmode="lin" valueType="num">
                                      <p:cBhvr>
                                        <p:cTn id="62" dur="182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5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5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51"/>
                                        </p:tgtEl>
                                        <p:attrNameLst>
                                          <p:attrName>ppt_y</p:attrName>
                                        </p:attrNameLst>
                                      </p:cBhvr>
                                      <p:tavLst>
                                        <p:tav tm="0" fmla="#ppt_y-sin(pi*$)/81">
                                          <p:val>
                                            <p:fltVal val="0"/>
                                          </p:val>
                                        </p:tav>
                                        <p:tav tm="100000">
                                          <p:val>
                                            <p:fltVal val="1"/>
                                          </p:val>
                                        </p:tav>
                                      </p:tavLst>
                                    </p:anim>
                                    <p:animScale>
                                      <p:cBhvr>
                                        <p:cTn id="67" dur="26">
                                          <p:stCondLst>
                                            <p:cond delay="650"/>
                                          </p:stCondLst>
                                        </p:cTn>
                                        <p:tgtEl>
                                          <p:spTgt spid="151"/>
                                        </p:tgtEl>
                                      </p:cBhvr>
                                      <p:to x="100000" y="60000"/>
                                    </p:animScale>
                                    <p:animScale>
                                      <p:cBhvr>
                                        <p:cTn id="68" dur="166" decel="50000">
                                          <p:stCondLst>
                                            <p:cond delay="676"/>
                                          </p:stCondLst>
                                        </p:cTn>
                                        <p:tgtEl>
                                          <p:spTgt spid="151"/>
                                        </p:tgtEl>
                                      </p:cBhvr>
                                      <p:to x="100000" y="100000"/>
                                    </p:animScale>
                                    <p:animScale>
                                      <p:cBhvr>
                                        <p:cTn id="69" dur="26">
                                          <p:stCondLst>
                                            <p:cond delay="1312"/>
                                          </p:stCondLst>
                                        </p:cTn>
                                        <p:tgtEl>
                                          <p:spTgt spid="151"/>
                                        </p:tgtEl>
                                      </p:cBhvr>
                                      <p:to x="100000" y="80000"/>
                                    </p:animScale>
                                    <p:animScale>
                                      <p:cBhvr>
                                        <p:cTn id="70" dur="166" decel="50000">
                                          <p:stCondLst>
                                            <p:cond delay="1338"/>
                                          </p:stCondLst>
                                        </p:cTn>
                                        <p:tgtEl>
                                          <p:spTgt spid="151"/>
                                        </p:tgtEl>
                                      </p:cBhvr>
                                      <p:to x="100000" y="100000"/>
                                    </p:animScale>
                                    <p:animScale>
                                      <p:cBhvr>
                                        <p:cTn id="71" dur="26">
                                          <p:stCondLst>
                                            <p:cond delay="1642"/>
                                          </p:stCondLst>
                                        </p:cTn>
                                        <p:tgtEl>
                                          <p:spTgt spid="151"/>
                                        </p:tgtEl>
                                      </p:cBhvr>
                                      <p:to x="100000" y="90000"/>
                                    </p:animScale>
                                    <p:animScale>
                                      <p:cBhvr>
                                        <p:cTn id="72" dur="166" decel="50000">
                                          <p:stCondLst>
                                            <p:cond delay="1668"/>
                                          </p:stCondLst>
                                        </p:cTn>
                                        <p:tgtEl>
                                          <p:spTgt spid="151"/>
                                        </p:tgtEl>
                                      </p:cBhvr>
                                      <p:to x="100000" y="100000"/>
                                    </p:animScale>
                                    <p:animScale>
                                      <p:cBhvr>
                                        <p:cTn id="73" dur="26">
                                          <p:stCondLst>
                                            <p:cond delay="1808"/>
                                          </p:stCondLst>
                                        </p:cTn>
                                        <p:tgtEl>
                                          <p:spTgt spid="151"/>
                                        </p:tgtEl>
                                      </p:cBhvr>
                                      <p:to x="100000" y="95000"/>
                                    </p:animScale>
                                    <p:animScale>
                                      <p:cBhvr>
                                        <p:cTn id="74" dur="166" decel="50000">
                                          <p:stCondLst>
                                            <p:cond delay="1834"/>
                                          </p:stCondLst>
                                        </p:cTn>
                                        <p:tgtEl>
                                          <p:spTgt spid="151"/>
                                        </p:tgtEl>
                                      </p:cBhvr>
                                      <p:to x="100000" y="100000"/>
                                    </p:animScale>
                                  </p:childTnLst>
                                </p:cTn>
                              </p:par>
                              <p:par>
                                <p:cTn id="75" presetID="63" presetClass="path" presetSubtype="0" accel="50000" decel="50000" fill="hold" nodeType="withEffect">
                                  <p:stCondLst>
                                    <p:cond delay="0"/>
                                  </p:stCondLst>
                                  <p:childTnLst>
                                    <p:animMotion origin="layout" path="M 4.58333E-6 4.07407E-6 L 0.18789 0.00578 " pathEditMode="relative" rAng="0" ptsTypes="AA">
                                      <p:cBhvr>
                                        <p:cTn id="76" dur="2000" fill="hold"/>
                                        <p:tgtEl>
                                          <p:spTgt spid="7"/>
                                        </p:tgtEl>
                                        <p:attrNameLst>
                                          <p:attrName>ppt_x</p:attrName>
                                          <p:attrName>ppt_y</p:attrName>
                                        </p:attrNameLst>
                                      </p:cBhvr>
                                      <p:rCtr x="9388"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01819" y="601468"/>
            <a:ext cx="5450341" cy="3046988"/>
          </a:xfrm>
          <a:prstGeom prst="rect">
            <a:avLst/>
          </a:prstGeom>
          <a:noFill/>
        </p:spPr>
        <p:txBody>
          <a:bodyPr wrap="square" rtlCol="0">
            <a:spAutoFit/>
          </a:bodyPr>
          <a:lstStyle/>
          <a:p>
            <a:r>
              <a:rPr lang="en-US" sz="2400" dirty="0">
                <a:solidFill>
                  <a:schemeClr val="bg1"/>
                </a:solidFill>
              </a:rPr>
              <a:t>“Recently we experienced the worst windstorm Bountiful [in Utah] has seen in several decades. … Just as I was hearing news reports of semi trucks—twenty of them—being blown over on the roadside, I looked out my lovely back window down toward our creek and saw one of our large trees go down with a crash. …</a:t>
            </a:r>
          </a:p>
        </p:txBody>
      </p:sp>
      <p:sp>
        <p:nvSpPr>
          <p:cNvPr id="2" name="TextBox 1"/>
          <p:cNvSpPr txBox="1"/>
          <p:nvPr/>
        </p:nvSpPr>
        <p:spPr>
          <a:xfrm>
            <a:off x="11241223" y="6373906"/>
            <a:ext cx="802580" cy="369332"/>
          </a:xfrm>
          <a:prstGeom prst="rect">
            <a:avLst/>
          </a:prstGeom>
          <a:noFill/>
        </p:spPr>
        <p:txBody>
          <a:bodyPr wrap="square" rtlCol="0">
            <a:spAutoFit/>
          </a:bodyPr>
          <a:lstStyle/>
          <a:p>
            <a:pPr algn="r"/>
            <a:r>
              <a:rPr lang="en-US" dirty="0">
                <a:solidFill>
                  <a:schemeClr val="bg1"/>
                </a:solidFill>
              </a:rPr>
              <a:t>(3)</a:t>
            </a:r>
          </a:p>
        </p:txBody>
      </p:sp>
      <p:pic>
        <p:nvPicPr>
          <p:cNvPr id="1026" name="Picture 2" descr="Patricia T. Hol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452" y="4230817"/>
            <a:ext cx="1492745" cy="1986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19732" y="4560891"/>
            <a:ext cx="7122781" cy="1569660"/>
          </a:xfrm>
          <a:prstGeom prst="rect">
            <a:avLst/>
          </a:prstGeom>
        </p:spPr>
        <p:txBody>
          <a:bodyPr wrap="square">
            <a:spAutoFit/>
          </a:bodyPr>
          <a:lstStyle/>
          <a:p>
            <a:r>
              <a:rPr lang="en-US" sz="2400" b="0" i="0" dirty="0">
                <a:solidFill>
                  <a:schemeClr val="bg1"/>
                </a:solidFill>
                <a:effectLst/>
              </a:rPr>
              <a:t>“For a moment, I confess, I was truly fearful. It was very early in the morning, and Jeff was just leaving for the office. I said to him, ‘Do you think this is the end? Is it all over—or about to be?’” </a:t>
            </a:r>
            <a:endParaRPr lang="en-US" sz="2400" dirty="0">
              <a:solidFill>
                <a:schemeClr val="bg1"/>
              </a:solidFill>
            </a:endParaRPr>
          </a:p>
        </p:txBody>
      </p:sp>
      <p:pic>
        <p:nvPicPr>
          <p:cNvPr id="1028" name="Picture 4" descr="http://img.deseretnews.com/images/article/midres2/678567/6785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6395" y="969018"/>
            <a:ext cx="5469030" cy="32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2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97408" y="395175"/>
            <a:ext cx="11594592" cy="1938992"/>
          </a:xfrm>
          <a:prstGeom prst="rect">
            <a:avLst/>
          </a:prstGeom>
          <a:noFill/>
        </p:spPr>
        <p:txBody>
          <a:bodyPr wrap="square" rtlCol="0">
            <a:spAutoFit/>
          </a:bodyPr>
          <a:lstStyle/>
          <a:p>
            <a:pPr algn="ctr"/>
            <a:r>
              <a:rPr lang="en-US" sz="6000" dirty="0">
                <a:solidFill>
                  <a:srgbClr val="FFFF00"/>
                </a:solidFill>
                <a:latin typeface="AR ESSENCE" panose="02000000000000000000" pitchFamily="2" charset="0"/>
              </a:rPr>
              <a:t>Are we experiencing the signs today?</a:t>
            </a:r>
          </a:p>
        </p:txBody>
      </p:sp>
      <p:pic>
        <p:nvPicPr>
          <p:cNvPr id="8" name="Picture 2" descr="http://www.uni.edu/becker/anImated%20question%20mark%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14937" y="2729342"/>
            <a:ext cx="17621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768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9089" y="464272"/>
            <a:ext cx="6115648" cy="4893647"/>
          </a:xfrm>
          <a:prstGeom prst="rect">
            <a:avLst/>
          </a:prstGeom>
          <a:noFill/>
        </p:spPr>
        <p:txBody>
          <a:bodyPr wrap="square" rtlCol="0">
            <a:spAutoFit/>
          </a:bodyPr>
          <a:lstStyle/>
          <a:p>
            <a:r>
              <a:rPr lang="en-US" sz="2400" dirty="0">
                <a:solidFill>
                  <a:schemeClr val="bg1"/>
                </a:solidFill>
              </a:rPr>
              <a:t>“My husband, who has deep faith and endless optimism, took me in his arms and said, ‘No, but wouldn’t it be wonderful if it were? </a:t>
            </a:r>
          </a:p>
          <a:p>
            <a:endParaRPr lang="en-US" sz="2400" dirty="0">
              <a:solidFill>
                <a:schemeClr val="bg1"/>
              </a:solidFill>
            </a:endParaRPr>
          </a:p>
          <a:p>
            <a:r>
              <a:rPr lang="en-US" sz="2400" dirty="0">
                <a:solidFill>
                  <a:schemeClr val="bg1"/>
                </a:solidFill>
              </a:rPr>
              <a:t>Wouldn’t it be wonderful if Christ really did come and his children really were ready for him? </a:t>
            </a:r>
          </a:p>
          <a:p>
            <a:endParaRPr lang="en-US" sz="2400" dirty="0">
              <a:solidFill>
                <a:schemeClr val="bg1"/>
              </a:solidFill>
            </a:endParaRPr>
          </a:p>
          <a:p>
            <a:r>
              <a:rPr lang="en-US" sz="2400" dirty="0">
                <a:solidFill>
                  <a:schemeClr val="bg1"/>
                </a:solidFill>
              </a:rPr>
              <a:t>Wouldn’t it be terrific if evil was finally conquered, once and for all, and the Savior of the world came down in the midst of the New Jerusalem to wipe away </a:t>
            </a:r>
            <a:r>
              <a:rPr lang="en-US" sz="2400" i="1" dirty="0">
                <a:solidFill>
                  <a:schemeClr val="bg1"/>
                </a:solidFill>
              </a:rPr>
              <a:t>every</a:t>
            </a:r>
            <a:r>
              <a:rPr lang="en-US" sz="2400" dirty="0">
                <a:solidFill>
                  <a:schemeClr val="bg1"/>
                </a:solidFill>
              </a:rPr>
              <a:t> tear from </a:t>
            </a:r>
            <a:r>
              <a:rPr lang="en-US" sz="2400" i="1" dirty="0">
                <a:solidFill>
                  <a:schemeClr val="bg1"/>
                </a:solidFill>
              </a:rPr>
              <a:t>every</a:t>
            </a:r>
            <a:r>
              <a:rPr lang="en-US" sz="2400" dirty="0">
                <a:solidFill>
                  <a:schemeClr val="bg1"/>
                </a:solidFill>
              </a:rPr>
              <a:t> eye? </a:t>
            </a:r>
          </a:p>
        </p:txBody>
      </p:sp>
      <p:sp>
        <p:nvSpPr>
          <p:cNvPr id="2" name="TextBox 1"/>
          <p:cNvSpPr txBox="1"/>
          <p:nvPr/>
        </p:nvSpPr>
        <p:spPr>
          <a:xfrm>
            <a:off x="11241223" y="6373906"/>
            <a:ext cx="802580" cy="369332"/>
          </a:xfrm>
          <a:prstGeom prst="rect">
            <a:avLst/>
          </a:prstGeom>
          <a:noFill/>
        </p:spPr>
        <p:txBody>
          <a:bodyPr wrap="square" rtlCol="0">
            <a:spAutoFit/>
          </a:bodyPr>
          <a:lstStyle/>
          <a:p>
            <a:pPr algn="r"/>
            <a:r>
              <a:rPr lang="en-US" dirty="0">
                <a:solidFill>
                  <a:schemeClr val="bg1"/>
                </a:solidFill>
              </a:rPr>
              <a:t>(3)</a:t>
            </a:r>
          </a:p>
        </p:txBody>
      </p:sp>
      <p:sp>
        <p:nvSpPr>
          <p:cNvPr id="6" name="Rectangle 5"/>
          <p:cNvSpPr/>
          <p:nvPr/>
        </p:nvSpPr>
        <p:spPr>
          <a:xfrm>
            <a:off x="5760720" y="4942421"/>
            <a:ext cx="6096000" cy="1569660"/>
          </a:xfrm>
          <a:prstGeom prst="rect">
            <a:avLst/>
          </a:prstGeom>
        </p:spPr>
        <p:txBody>
          <a:bodyPr>
            <a:spAutoFit/>
          </a:bodyPr>
          <a:lstStyle/>
          <a:p>
            <a:r>
              <a:rPr lang="en-US" sz="2400" dirty="0">
                <a:solidFill>
                  <a:schemeClr val="bg1"/>
                </a:solidFill>
              </a:rPr>
              <a:t>Yes,’ my husband said, ‘in lots of ways I wish it were the end, but it’s not. It is just a stiff windstorm in Bountiful. We have got more work to do.’”</a:t>
            </a:r>
          </a:p>
        </p:txBody>
      </p:sp>
      <p:pic>
        <p:nvPicPr>
          <p:cNvPr id="2050" name="Picture 2" descr="https://www.mormonchannel.org/bc/content/mormon-channel/images/audio/1600x900/elder-holland-episode-22-2011-1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1820" y="852307"/>
            <a:ext cx="5187090" cy="2911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111747" y="1327283"/>
            <a:ext cx="8425704" cy="1569660"/>
          </a:xfrm>
          <a:prstGeom prst="rect">
            <a:avLst/>
          </a:prstGeom>
          <a:noFill/>
        </p:spPr>
        <p:txBody>
          <a:bodyPr wrap="square" rtlCol="0">
            <a:spAutoFit/>
          </a:bodyPr>
          <a:lstStyle/>
          <a:p>
            <a:r>
              <a:rPr lang="en-US" sz="2400" dirty="0">
                <a:solidFill>
                  <a:schemeClr val="bg1"/>
                </a:solidFill>
              </a:rPr>
              <a:t>Joel, who prophesied to the people of Judah at a time when they were facing natural disasters and invading armies. Many of Joel’s prophecies relate to the time preceding the Second Coming, which will also be filled with natural disasters and wars.</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Joel Prophesied of the Second Coming</a:t>
            </a:r>
          </a:p>
        </p:txBody>
      </p:sp>
      <p:pic>
        <p:nvPicPr>
          <p:cNvPr id="5122" name="Picture 2" descr="http://www.womeninthebible.net/LocustWilps97_pl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13" y="3222250"/>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rophecyplanet.com/images/news/july_2009_photos_002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8793" y="2946446"/>
            <a:ext cx="3745940" cy="28094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abidinginthevine.net/wp-content/uploads/2014/05/GABRIEL-SOUNDS-THE-HOR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3001" y="3702423"/>
            <a:ext cx="3257711" cy="182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6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49429" y="1744142"/>
            <a:ext cx="8425704" cy="1200329"/>
          </a:xfrm>
          <a:prstGeom prst="rect">
            <a:avLst/>
          </a:prstGeom>
          <a:noFill/>
        </p:spPr>
        <p:txBody>
          <a:bodyPr wrap="square" rtlCol="0">
            <a:spAutoFit/>
          </a:bodyPr>
          <a:lstStyle/>
          <a:p>
            <a:r>
              <a:rPr lang="en-US" sz="2400" dirty="0">
                <a:solidFill>
                  <a:schemeClr val="bg1"/>
                </a:solidFill>
              </a:rPr>
              <a:t>Although some events associated with the Second Coming may cause people to feel afraid, Joel’s prophecies contain principles that can help us prepare for them. </a:t>
            </a:r>
          </a:p>
        </p:txBody>
      </p:sp>
      <p:sp>
        <p:nvSpPr>
          <p:cNvPr id="6" name="TextBox 5"/>
          <p:cNvSpPr txBox="1"/>
          <p:nvPr/>
        </p:nvSpPr>
        <p:spPr>
          <a:xfrm>
            <a:off x="0" y="0"/>
            <a:ext cx="12191999"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Fear of the Second Coming</a:t>
            </a:r>
          </a:p>
        </p:txBody>
      </p:sp>
      <p:sp>
        <p:nvSpPr>
          <p:cNvPr id="3" name="Rectangle 2"/>
          <p:cNvSpPr/>
          <p:nvPr/>
        </p:nvSpPr>
        <p:spPr>
          <a:xfrm>
            <a:off x="4755777" y="4759823"/>
            <a:ext cx="6096000" cy="1200329"/>
          </a:xfrm>
          <a:prstGeom prst="rect">
            <a:avLst/>
          </a:prstGeom>
        </p:spPr>
        <p:txBody>
          <a:bodyPr>
            <a:spAutoFit/>
          </a:bodyPr>
          <a:lstStyle/>
          <a:p>
            <a:r>
              <a:rPr lang="en-US" sz="2400" dirty="0">
                <a:solidFill>
                  <a:schemeClr val="bg1"/>
                </a:solidFill>
              </a:rPr>
              <a:t>L</a:t>
            </a:r>
            <a:r>
              <a:rPr lang="en-US" sz="2400" b="0" i="0" dirty="0">
                <a:solidFill>
                  <a:schemeClr val="bg1"/>
                </a:solidFill>
                <a:effectLst/>
              </a:rPr>
              <a:t>ike Elder Holland, we can look forward to the Second Coming of the Savior with joy and confidence.</a:t>
            </a:r>
            <a:endParaRPr lang="en-US" sz="2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844" y="2130748"/>
            <a:ext cx="1863436" cy="2327564"/>
          </a:xfrm>
          <a:prstGeom prst="rect">
            <a:avLst/>
          </a:prstGeom>
        </p:spPr>
      </p:pic>
      <p:pic>
        <p:nvPicPr>
          <p:cNvPr id="6146" name="Picture 2" descr="http://susannoyesandersonpoems.com/wp-content/uploads/2011/10/its_time-276x300.jpg"/>
          <p:cNvPicPr>
            <a:picLocks noChangeAspect="1" noChangeArrowheads="1"/>
          </p:cNvPicPr>
          <p:nvPr/>
        </p:nvPicPr>
        <p:blipFill rotWithShape="1">
          <a:blip r:embed="rId4">
            <a:extLst>
              <a:ext uri="{28A0092B-C50C-407E-A947-70E740481C1C}">
                <a14:useLocalDpi xmlns:a14="http://schemas.microsoft.com/office/drawing/2010/main" val="0"/>
              </a:ext>
            </a:extLst>
          </a:blip>
          <a:srcRect l="7382" t="2243"/>
          <a:stretch/>
        </p:blipFill>
        <p:spPr bwMode="auto">
          <a:xfrm>
            <a:off x="1761565" y="3536575"/>
            <a:ext cx="2434852" cy="279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95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4173</Words>
  <Application>Microsoft Office PowerPoint</Application>
  <PresentationFormat>Widescreen</PresentationFormat>
  <Paragraphs>251</Paragraphs>
  <Slides>30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 Light</vt:lpstr>
      <vt:lpstr>Calibri</vt:lpstr>
      <vt:lpstr>Arial</vt:lpstr>
      <vt:lpstr>AR ESSENCE</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lynda blau</cp:lastModifiedBy>
  <cp:revision>37</cp:revision>
  <dcterms:created xsi:type="dcterms:W3CDTF">2016-04-26T13:28:54Z</dcterms:created>
  <dcterms:modified xsi:type="dcterms:W3CDTF">2020-11-17T00:32:28Z</dcterms:modified>
</cp:coreProperties>
</file>