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58" r:id="rId4"/>
    <p:sldId id="260" r:id="rId5"/>
    <p:sldId id="261" r:id="rId6"/>
    <p:sldId id="264" r:id="rId7"/>
    <p:sldId id="262" r:id="rId8"/>
    <p:sldId id="265" r:id="rId9"/>
    <p:sldId id="267" r:id="rId10"/>
    <p:sldId id="268" r:id="rId11"/>
    <p:sldId id="269" r:id="rId12"/>
    <p:sldId id="270" r:id="rId13"/>
    <p:sldId id="257" r:id="rId14"/>
    <p:sldId id="259" r:id="rId15"/>
  </p:sldIdLst>
  <p:sldSz cx="12192000" cy="6858000"/>
  <p:notesSz cx="6858000" cy="9144000"/>
  <p:embeddedFontLst>
    <p:embeddedFont>
      <p:font typeface="Arial Black" panose="020B0A04020102020204" pitchFamily="34" charset="0"/>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Palatino"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0198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9881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1031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719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6139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043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4655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69904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86440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702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6606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1EAE-AEDE-4F12-8680-B937EA5FB4DC}" type="datetimeFigureOut">
              <a:rPr lang="en-US" smtClean="0"/>
              <a:pPr/>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71B7-ED49-4210-86B3-AA84D7351108}" type="slidenum">
              <a:rPr lang="en-US" smtClean="0"/>
              <a:pPr/>
              <a:t>‹#›</a:t>
            </a:fld>
            <a:endParaRPr lang="en-US"/>
          </a:p>
        </p:txBody>
      </p:sp>
    </p:spTree>
    <p:extLst>
      <p:ext uri="{BB962C8B-B14F-4D97-AF65-F5344CB8AC3E}">
        <p14:creationId xmlns:p14="http://schemas.microsoft.com/office/powerpoint/2010/main" val="28010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76" y="0"/>
            <a:ext cx="2416182" cy="369332"/>
          </a:xfrm>
          <a:prstGeom prst="rect">
            <a:avLst/>
          </a:prstGeom>
          <a:noFill/>
        </p:spPr>
        <p:txBody>
          <a:bodyPr wrap="square" rtlCol="0">
            <a:spAutoFit/>
          </a:bodyPr>
          <a:lstStyle/>
          <a:p>
            <a:r>
              <a:rPr lang="en-US" dirty="0">
                <a:solidFill>
                  <a:schemeClr val="bg1"/>
                </a:solidFill>
              </a:rPr>
              <a:t>Lesson 152 Part 2</a:t>
            </a:r>
          </a:p>
        </p:txBody>
      </p:sp>
      <p:grpSp>
        <p:nvGrpSpPr>
          <p:cNvPr id="6" name="Group 5"/>
          <p:cNvGrpSpPr/>
          <p:nvPr/>
        </p:nvGrpSpPr>
        <p:grpSpPr>
          <a:xfrm>
            <a:off x="1087148" y="1115604"/>
            <a:ext cx="2382193" cy="4589466"/>
            <a:chOff x="6398736" y="781053"/>
            <a:chExt cx="2046319" cy="3942381"/>
          </a:xfrm>
        </p:grpSpPr>
        <p:sp>
          <p:nvSpPr>
            <p:cNvPr id="7" name="Cloud 6"/>
            <p:cNvSpPr/>
            <p:nvPr/>
          </p:nvSpPr>
          <p:spPr>
            <a:xfrm rot="16200000" flipH="1">
              <a:off x="6358674" y="1364884"/>
              <a:ext cx="1099110" cy="569738"/>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flipH="1">
              <a:off x="7551290" y="1086138"/>
              <a:ext cx="674070" cy="1163517"/>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4"/>
            <p:cNvSpPr/>
            <p:nvPr/>
          </p:nvSpPr>
          <p:spPr>
            <a:xfrm flipH="1">
              <a:off x="6398736" y="3052990"/>
              <a:ext cx="448049" cy="551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5"/>
            <p:cNvSpPr/>
            <p:nvPr/>
          </p:nvSpPr>
          <p:spPr>
            <a:xfrm flipH="1">
              <a:off x="7935009" y="3018714"/>
              <a:ext cx="510046" cy="611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6"/>
            <p:cNvSpPr/>
            <p:nvPr/>
          </p:nvSpPr>
          <p:spPr>
            <a:xfrm rot="18724763" flipH="1">
              <a:off x="7491383" y="4184769"/>
              <a:ext cx="420981" cy="656350"/>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
            <p:cNvSpPr/>
            <p:nvPr/>
          </p:nvSpPr>
          <p:spPr>
            <a:xfrm rot="3076064" flipH="1">
              <a:off x="6949462" y="4158484"/>
              <a:ext cx="420982" cy="656350"/>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8"/>
            <p:cNvSpPr/>
            <p:nvPr/>
          </p:nvSpPr>
          <p:spPr>
            <a:xfrm rot="20366507" flipH="1">
              <a:off x="7523553" y="2186024"/>
              <a:ext cx="844938" cy="125780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0"/>
            <p:cNvSpPr/>
            <p:nvPr/>
          </p:nvSpPr>
          <p:spPr>
            <a:xfrm rot="1129774" flipH="1">
              <a:off x="6511645" y="2140977"/>
              <a:ext cx="793651" cy="1261150"/>
            </a:xfrm>
            <a:prstGeom prst="trapezoid">
              <a:avLst>
                <a:gd name="adj" fmla="val 32632"/>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2"/>
            <p:cNvSpPr/>
            <p:nvPr/>
          </p:nvSpPr>
          <p:spPr>
            <a:xfrm flipH="1">
              <a:off x="6809296" y="2199306"/>
              <a:ext cx="1211358" cy="228735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6"/>
            <p:cNvSpPr/>
            <p:nvPr/>
          </p:nvSpPr>
          <p:spPr>
            <a:xfrm flipH="1">
              <a:off x="6809296" y="1014654"/>
              <a:ext cx="1249610" cy="13189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881189" y="3922566"/>
              <a:ext cx="1088224" cy="560707"/>
              <a:chOff x="6553200" y="2979128"/>
              <a:chExt cx="1817276" cy="674913"/>
            </a:xfrm>
          </p:grpSpPr>
          <p:grpSp>
            <p:nvGrpSpPr>
              <p:cNvPr id="71" name="Group 70"/>
              <p:cNvGrpSpPr/>
              <p:nvPr/>
            </p:nvGrpSpPr>
            <p:grpSpPr>
              <a:xfrm>
                <a:off x="7036526" y="2983482"/>
                <a:ext cx="362945" cy="666204"/>
                <a:chOff x="6553200" y="2979128"/>
                <a:chExt cx="362945" cy="666204"/>
              </a:xfrm>
            </p:grpSpPr>
            <p:sp>
              <p:nvSpPr>
                <p:cNvPr id="84" name="Cross 83"/>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553200" y="2979128"/>
                <a:ext cx="362945" cy="666204"/>
                <a:chOff x="6553200" y="2979128"/>
                <a:chExt cx="362945" cy="666204"/>
              </a:xfrm>
            </p:grpSpPr>
            <p:sp>
              <p:nvSpPr>
                <p:cNvPr id="82" name="Cross 81"/>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Diamond 72"/>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7528560" y="2987837"/>
                <a:ext cx="362945" cy="666204"/>
                <a:chOff x="6553200" y="2979128"/>
                <a:chExt cx="362945" cy="666204"/>
              </a:xfrm>
            </p:grpSpPr>
            <p:sp>
              <p:nvSpPr>
                <p:cNvPr id="80" name="Cross 79"/>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Diamond 74"/>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8007531" y="2979128"/>
                <a:ext cx="362945" cy="666204"/>
                <a:chOff x="6553200" y="2979128"/>
                <a:chExt cx="362945" cy="666204"/>
              </a:xfrm>
            </p:grpSpPr>
            <p:sp>
              <p:nvSpPr>
                <p:cNvPr id="78" name="Cross 77"/>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Diamond 76"/>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2"/>
            <p:cNvSpPr/>
            <p:nvPr/>
          </p:nvSpPr>
          <p:spPr>
            <a:xfrm rot="716205" flipH="1">
              <a:off x="6769561" y="2197719"/>
              <a:ext cx="704905" cy="1613045"/>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2"/>
            <p:cNvSpPr/>
            <p:nvPr/>
          </p:nvSpPr>
          <p:spPr>
            <a:xfrm rot="20949381" flipH="1">
              <a:off x="7453174" y="2217653"/>
              <a:ext cx="704905" cy="1613045"/>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552374" flipH="1">
              <a:off x="6974874" y="1801361"/>
              <a:ext cx="960176" cy="706934"/>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flipH="1">
              <a:off x="7287463" y="1928077"/>
              <a:ext cx="318778" cy="1584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4697091">
              <a:off x="7275455" y="2953608"/>
              <a:ext cx="1088224" cy="317690"/>
              <a:chOff x="6553200" y="2979128"/>
              <a:chExt cx="1817276" cy="674913"/>
            </a:xfrm>
            <a:solidFill>
              <a:schemeClr val="accent1">
                <a:lumMod val="75000"/>
              </a:schemeClr>
            </a:solidFill>
          </p:grpSpPr>
          <p:grpSp>
            <p:nvGrpSpPr>
              <p:cNvPr id="56" name="Group 55"/>
              <p:cNvGrpSpPr/>
              <p:nvPr/>
            </p:nvGrpSpPr>
            <p:grpSpPr>
              <a:xfrm>
                <a:off x="7036526" y="2983482"/>
                <a:ext cx="362945" cy="666204"/>
                <a:chOff x="6553200" y="2979128"/>
                <a:chExt cx="362945" cy="666204"/>
              </a:xfrm>
              <a:grpFill/>
            </p:grpSpPr>
            <p:sp>
              <p:nvSpPr>
                <p:cNvPr id="69" name="Cross 68"/>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553200" y="2979128"/>
                <a:ext cx="362945" cy="666204"/>
                <a:chOff x="6553200" y="2979128"/>
                <a:chExt cx="362945" cy="666204"/>
              </a:xfrm>
              <a:grpFill/>
            </p:grpSpPr>
            <p:sp>
              <p:nvSpPr>
                <p:cNvPr id="67" name="Cross 66"/>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Diamond 57"/>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7528560" y="2987837"/>
                <a:ext cx="362945" cy="666204"/>
                <a:chOff x="6553200" y="2979128"/>
                <a:chExt cx="362945" cy="666204"/>
              </a:xfrm>
              <a:grpFill/>
            </p:grpSpPr>
            <p:sp>
              <p:nvSpPr>
                <p:cNvPr id="65" name="Cross 64"/>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Diamond 59"/>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8007531" y="2979128"/>
                <a:ext cx="362945" cy="666204"/>
                <a:chOff x="6553200" y="2979128"/>
                <a:chExt cx="362945" cy="666204"/>
              </a:xfrm>
              <a:grpFill/>
            </p:grpSpPr>
            <p:sp>
              <p:nvSpPr>
                <p:cNvPr id="63" name="Cross 62"/>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Diamond 61"/>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6291281">
              <a:off x="6510847" y="2973021"/>
              <a:ext cx="1088224" cy="317690"/>
              <a:chOff x="6553200" y="2979128"/>
              <a:chExt cx="1817276" cy="674913"/>
            </a:xfrm>
            <a:solidFill>
              <a:schemeClr val="accent1">
                <a:lumMod val="75000"/>
              </a:schemeClr>
            </a:solidFill>
          </p:grpSpPr>
          <p:grpSp>
            <p:nvGrpSpPr>
              <p:cNvPr id="41" name="Group 40"/>
              <p:cNvGrpSpPr/>
              <p:nvPr/>
            </p:nvGrpSpPr>
            <p:grpSpPr>
              <a:xfrm>
                <a:off x="7036526" y="2983482"/>
                <a:ext cx="362945" cy="666204"/>
                <a:chOff x="6553200" y="2979128"/>
                <a:chExt cx="362945" cy="666204"/>
              </a:xfrm>
              <a:grpFill/>
            </p:grpSpPr>
            <p:sp>
              <p:nvSpPr>
                <p:cNvPr id="54" name="Cross 53"/>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553200" y="2979128"/>
                <a:ext cx="362945" cy="666204"/>
                <a:chOff x="6553200" y="2979128"/>
                <a:chExt cx="362945" cy="666204"/>
              </a:xfrm>
              <a:grpFill/>
            </p:grpSpPr>
            <p:sp>
              <p:nvSpPr>
                <p:cNvPr id="52" name="Cross 51"/>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Diamond 42"/>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7528560" y="2987837"/>
                <a:ext cx="362945" cy="666204"/>
                <a:chOff x="6553200" y="2979128"/>
                <a:chExt cx="362945" cy="666204"/>
              </a:xfrm>
              <a:grpFill/>
            </p:grpSpPr>
            <p:sp>
              <p:nvSpPr>
                <p:cNvPr id="50" name="Cross 49"/>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Diamond 44"/>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8007531" y="2979128"/>
                <a:ext cx="362945" cy="666204"/>
                <a:chOff x="6553200" y="2979128"/>
                <a:chExt cx="362945" cy="666204"/>
              </a:xfrm>
              <a:grpFill/>
            </p:grpSpPr>
            <p:sp>
              <p:nvSpPr>
                <p:cNvPr id="48" name="Cross 47"/>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Diamond 46"/>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lowchart: Stored Data 23"/>
            <p:cNvSpPr/>
            <p:nvPr/>
          </p:nvSpPr>
          <p:spPr>
            <a:xfrm rot="5400000">
              <a:off x="7158353" y="481922"/>
              <a:ext cx="533400" cy="1131661"/>
            </a:xfrm>
            <a:prstGeom prst="flowChartOnlineStorag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889989" y="852423"/>
              <a:ext cx="1088224" cy="317690"/>
              <a:chOff x="6553200" y="2979128"/>
              <a:chExt cx="1817276" cy="674913"/>
            </a:xfrm>
            <a:solidFill>
              <a:schemeClr val="accent1">
                <a:lumMod val="75000"/>
              </a:schemeClr>
            </a:solidFill>
          </p:grpSpPr>
          <p:grpSp>
            <p:nvGrpSpPr>
              <p:cNvPr id="26" name="Group 25"/>
              <p:cNvGrpSpPr/>
              <p:nvPr/>
            </p:nvGrpSpPr>
            <p:grpSpPr>
              <a:xfrm>
                <a:off x="7036526" y="2983482"/>
                <a:ext cx="362945" cy="666204"/>
                <a:chOff x="6553200" y="2979128"/>
                <a:chExt cx="362945" cy="666204"/>
              </a:xfrm>
              <a:grpFill/>
            </p:grpSpPr>
            <p:sp>
              <p:nvSpPr>
                <p:cNvPr id="39" name="Cross 38"/>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553200" y="2979128"/>
                <a:ext cx="362945" cy="666204"/>
                <a:chOff x="6553200" y="2979128"/>
                <a:chExt cx="362945" cy="666204"/>
              </a:xfrm>
              <a:grpFill/>
            </p:grpSpPr>
            <p:sp>
              <p:nvSpPr>
                <p:cNvPr id="37" name="Cross 36"/>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Diamond 27"/>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528560" y="2987837"/>
                <a:ext cx="362945" cy="666204"/>
                <a:chOff x="6553200" y="2979128"/>
                <a:chExt cx="362945" cy="666204"/>
              </a:xfrm>
              <a:grpFill/>
            </p:grpSpPr>
            <p:sp>
              <p:nvSpPr>
                <p:cNvPr id="35" name="Cross 34"/>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Diamond 29"/>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8007531" y="2979128"/>
                <a:ext cx="362945" cy="666204"/>
                <a:chOff x="6553200" y="2979128"/>
                <a:chExt cx="362945" cy="666204"/>
              </a:xfrm>
              <a:grpFill/>
            </p:grpSpPr>
            <p:sp>
              <p:nvSpPr>
                <p:cNvPr id="33" name="Cross 32"/>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TextBox 85"/>
          <p:cNvSpPr txBox="1"/>
          <p:nvPr/>
        </p:nvSpPr>
        <p:spPr>
          <a:xfrm>
            <a:off x="2798749" y="1002523"/>
            <a:ext cx="8505311" cy="1569660"/>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Prophecy of Edom</a:t>
            </a:r>
          </a:p>
          <a:p>
            <a:pPr algn="ctr"/>
            <a:r>
              <a:rPr lang="en-US" sz="4800" dirty="0">
                <a:solidFill>
                  <a:schemeClr val="bg1"/>
                </a:solidFill>
                <a:latin typeface="Arial Black" panose="020B0A04020102020204" pitchFamily="34" charset="0"/>
              </a:rPr>
              <a:t>Obadiah</a:t>
            </a:r>
          </a:p>
        </p:txBody>
      </p:sp>
      <p:sp>
        <p:nvSpPr>
          <p:cNvPr id="5" name="Rectangle 4"/>
          <p:cNvSpPr/>
          <p:nvPr/>
        </p:nvSpPr>
        <p:spPr>
          <a:xfrm>
            <a:off x="4485520" y="3431246"/>
            <a:ext cx="6096000" cy="1200329"/>
          </a:xfrm>
          <a:prstGeom prst="rect">
            <a:avLst/>
          </a:prstGeom>
        </p:spPr>
        <p:txBody>
          <a:bodyPr>
            <a:spAutoFit/>
          </a:bodyPr>
          <a:lstStyle/>
          <a:p>
            <a:r>
              <a:rPr lang="en-US" b="0" i="1" dirty="0">
                <a:solidFill>
                  <a:schemeClr val="bg1"/>
                </a:solidFill>
                <a:effectLst/>
                <a:latin typeface="Palatino"/>
              </a:rPr>
              <a:t>And also the Lord shall have power over his saints, and shall reign in their midst, and shall come down in judgment upon </a:t>
            </a:r>
            <a:r>
              <a:rPr lang="en-US" b="0" i="1" dirty="0" err="1">
                <a:solidFill>
                  <a:schemeClr val="bg1"/>
                </a:solidFill>
                <a:effectLst/>
                <a:latin typeface="Palatino"/>
              </a:rPr>
              <a:t>Idumea</a:t>
            </a:r>
            <a:r>
              <a:rPr lang="en-US" b="0" i="1" dirty="0">
                <a:solidFill>
                  <a:schemeClr val="bg1"/>
                </a:solidFill>
                <a:effectLst/>
                <a:latin typeface="Palatino"/>
              </a:rPr>
              <a:t>, or the world.</a:t>
            </a:r>
          </a:p>
          <a:p>
            <a:r>
              <a:rPr lang="en-US" i="1" dirty="0">
                <a:solidFill>
                  <a:schemeClr val="bg1"/>
                </a:solidFill>
                <a:latin typeface="Palatino"/>
              </a:rPr>
              <a:t>D&amp;C 1:36</a:t>
            </a:r>
            <a:endParaRPr lang="en-US" i="1" dirty="0">
              <a:solidFill>
                <a:schemeClr val="bg1"/>
              </a:solidFill>
            </a:endParaRPr>
          </a:p>
        </p:txBody>
      </p:sp>
      <p:sp>
        <p:nvSpPr>
          <p:cNvPr id="87" name="Footer Placeholder 14">
            <a:extLst>
              <a:ext uri="{FF2B5EF4-FFF2-40B4-BE49-F238E27FC236}">
                <a16:creationId xmlns:a16="http://schemas.microsoft.com/office/drawing/2014/main" id="{163B5F9C-B8BD-4F32-9BCB-73E7499BA280}"/>
              </a:ext>
            </a:extLst>
          </p:cNvPr>
          <p:cNvSpPr>
            <a:spLocks noGrp="1"/>
          </p:cNvSpPr>
          <p:nvPr/>
        </p:nvSpPr>
        <p:spPr>
          <a:xfrm>
            <a:off x="64102" y="642240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1597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Saviors On Mount Zion</a:t>
            </a:r>
          </a:p>
        </p:txBody>
      </p:sp>
      <p:sp>
        <p:nvSpPr>
          <p:cNvPr id="173" name="Rectangle 172"/>
          <p:cNvSpPr/>
          <p:nvPr/>
        </p:nvSpPr>
        <p:spPr>
          <a:xfrm>
            <a:off x="94130" y="6396335"/>
            <a:ext cx="7947211" cy="461665"/>
          </a:xfrm>
          <a:prstGeom prst="rect">
            <a:avLst/>
          </a:prstGeom>
        </p:spPr>
        <p:txBody>
          <a:bodyPr wrap="square">
            <a:spAutoFit/>
          </a:bodyPr>
          <a:lstStyle/>
          <a:p>
            <a:r>
              <a:rPr lang="en-US" sz="2400" b="0" i="0" dirty="0">
                <a:solidFill>
                  <a:schemeClr val="bg1"/>
                </a:solidFill>
                <a:effectLst/>
              </a:rPr>
              <a:t>Obadiah 1:21</a:t>
            </a:r>
            <a:endParaRPr lang="en-US" sz="2400" dirty="0">
              <a:solidFill>
                <a:schemeClr val="bg1"/>
              </a:solidFill>
            </a:endParaRPr>
          </a:p>
        </p:txBody>
      </p:sp>
      <p:sp>
        <p:nvSpPr>
          <p:cNvPr id="11" name="Rectangle 10"/>
          <p:cNvSpPr/>
          <p:nvPr/>
        </p:nvSpPr>
        <p:spPr>
          <a:xfrm>
            <a:off x="317770" y="1020811"/>
            <a:ext cx="5110264" cy="1323439"/>
          </a:xfrm>
          <a:prstGeom prst="rect">
            <a:avLst/>
          </a:prstGeom>
        </p:spPr>
        <p:txBody>
          <a:bodyPr wrap="square">
            <a:spAutoFit/>
          </a:bodyPr>
          <a:lstStyle/>
          <a:p>
            <a:pPr fontAlgn="base"/>
            <a:r>
              <a:rPr lang="en-US" sz="2000" dirty="0">
                <a:solidFill>
                  <a:schemeClr val="bg1"/>
                </a:solidFill>
              </a:rPr>
              <a:t>“As revealed by the scriptures, one of the characteristics of these last days is the appearance of saviors on the earth. This was prophesied in Old Testament times:</a:t>
            </a:r>
          </a:p>
        </p:txBody>
      </p:sp>
      <p:sp>
        <p:nvSpPr>
          <p:cNvPr id="10" name="Rectangle 9"/>
          <p:cNvSpPr/>
          <p:nvPr/>
        </p:nvSpPr>
        <p:spPr>
          <a:xfrm>
            <a:off x="7354111" y="2218305"/>
            <a:ext cx="4494178" cy="2308324"/>
          </a:xfrm>
          <a:prstGeom prst="rect">
            <a:avLst/>
          </a:prstGeom>
        </p:spPr>
        <p:txBody>
          <a:bodyPr wrap="square">
            <a:spAutoFit/>
          </a:bodyPr>
          <a:lstStyle/>
          <a:p>
            <a:pPr fontAlgn="base"/>
            <a:r>
              <a:rPr lang="en-US" i="1" dirty="0">
                <a:solidFill>
                  <a:srgbClr val="FFFF00"/>
                </a:solidFill>
              </a:rPr>
              <a:t>And these all, having obtained a good report through faith, received not the promise:</a:t>
            </a:r>
          </a:p>
          <a:p>
            <a:pPr fontAlgn="base"/>
            <a:endParaRPr lang="en-US" i="1" dirty="0">
              <a:solidFill>
                <a:srgbClr val="FFFF00"/>
              </a:solidFill>
            </a:endParaRPr>
          </a:p>
          <a:p>
            <a:pPr fontAlgn="base"/>
            <a:r>
              <a:rPr lang="en-US" i="1" dirty="0">
                <a:solidFill>
                  <a:srgbClr val="FFFF00"/>
                </a:solidFill>
              </a:rPr>
              <a:t>God having provided some better thing for us, that they without us should not be made perfect.</a:t>
            </a:r>
          </a:p>
          <a:p>
            <a:pPr fontAlgn="base"/>
            <a:r>
              <a:rPr lang="en-US" i="1" dirty="0">
                <a:solidFill>
                  <a:srgbClr val="FFFF00"/>
                </a:solidFill>
              </a:rPr>
              <a:t>Hebrews 11:39-40</a:t>
            </a:r>
          </a:p>
        </p:txBody>
      </p:sp>
      <p:sp>
        <p:nvSpPr>
          <p:cNvPr id="14" name="Rectangle 13"/>
          <p:cNvSpPr/>
          <p:nvPr/>
        </p:nvSpPr>
        <p:spPr>
          <a:xfrm>
            <a:off x="6614809" y="1056089"/>
            <a:ext cx="4241260" cy="923330"/>
          </a:xfrm>
          <a:prstGeom prst="rect">
            <a:avLst/>
          </a:prstGeom>
        </p:spPr>
        <p:txBody>
          <a:bodyPr wrap="square">
            <a:spAutoFit/>
          </a:bodyPr>
          <a:lstStyle/>
          <a:p>
            <a:r>
              <a:rPr lang="en-US" dirty="0">
                <a:solidFill>
                  <a:schemeClr val="bg1"/>
                </a:solidFill>
              </a:rPr>
              <a:t>“It was prophesied by Paul in New Testament times, referring to people who had lived on the earth in times of old: </a:t>
            </a:r>
          </a:p>
        </p:txBody>
      </p:sp>
      <p:sp>
        <p:nvSpPr>
          <p:cNvPr id="8" name="Rectangle 7"/>
          <p:cNvSpPr/>
          <p:nvPr/>
        </p:nvSpPr>
        <p:spPr>
          <a:xfrm>
            <a:off x="590146" y="2458255"/>
            <a:ext cx="4494178" cy="923330"/>
          </a:xfrm>
          <a:prstGeom prst="rect">
            <a:avLst/>
          </a:prstGeom>
        </p:spPr>
        <p:txBody>
          <a:bodyPr wrap="square">
            <a:spAutoFit/>
          </a:bodyPr>
          <a:lstStyle/>
          <a:p>
            <a:pPr fontAlgn="base"/>
            <a:r>
              <a:rPr lang="en-US" i="1" dirty="0">
                <a:solidFill>
                  <a:srgbClr val="FFFF00"/>
                </a:solidFill>
              </a:rPr>
              <a:t>And </a:t>
            </a:r>
            <a:r>
              <a:rPr lang="en-US" i="1" dirty="0" err="1">
                <a:solidFill>
                  <a:srgbClr val="FFFF00"/>
                </a:solidFill>
              </a:rPr>
              <a:t>saviours</a:t>
            </a:r>
            <a:r>
              <a:rPr lang="en-US" i="1" dirty="0">
                <a:solidFill>
                  <a:srgbClr val="FFFF00"/>
                </a:solidFill>
              </a:rPr>
              <a:t> shall come up on mount Zion to judge the mount of Esau; and the kingdom shall be the </a:t>
            </a:r>
            <a:r>
              <a:rPr lang="en-US" i="1" cap="small" dirty="0">
                <a:solidFill>
                  <a:srgbClr val="FFFF00"/>
                </a:solidFill>
              </a:rPr>
              <a:t>Lord</a:t>
            </a:r>
            <a:r>
              <a:rPr lang="en-US" i="1" dirty="0">
                <a:solidFill>
                  <a:srgbClr val="FFFF00"/>
                </a:solidFill>
              </a:rPr>
              <a:t>’s.</a:t>
            </a:r>
          </a:p>
        </p:txBody>
      </p:sp>
      <p:sp>
        <p:nvSpPr>
          <p:cNvPr id="9" name="Rectangle 8"/>
          <p:cNvSpPr/>
          <p:nvPr/>
        </p:nvSpPr>
        <p:spPr>
          <a:xfrm>
            <a:off x="3107410" y="4936946"/>
            <a:ext cx="5494389" cy="400110"/>
          </a:xfrm>
          <a:prstGeom prst="rect">
            <a:avLst/>
          </a:prstGeom>
        </p:spPr>
        <p:txBody>
          <a:bodyPr wrap="none">
            <a:spAutoFit/>
          </a:bodyPr>
          <a:lstStyle/>
          <a:p>
            <a:r>
              <a:rPr lang="en-US" sz="2000" dirty="0">
                <a:solidFill>
                  <a:schemeClr val="bg1"/>
                </a:solidFill>
              </a:rPr>
              <a:t>“It has also been prophesied of us who live today:</a:t>
            </a:r>
          </a:p>
        </p:txBody>
      </p:sp>
      <p:sp>
        <p:nvSpPr>
          <p:cNvPr id="12" name="Rectangle 11"/>
          <p:cNvSpPr/>
          <p:nvPr/>
        </p:nvSpPr>
        <p:spPr>
          <a:xfrm>
            <a:off x="3317732" y="5418704"/>
            <a:ext cx="6096000" cy="1200329"/>
          </a:xfrm>
          <a:prstGeom prst="rect">
            <a:avLst/>
          </a:prstGeom>
        </p:spPr>
        <p:txBody>
          <a:bodyPr>
            <a:spAutoFit/>
          </a:bodyPr>
          <a:lstStyle/>
          <a:p>
            <a:r>
              <a:rPr lang="en-US" i="1" dirty="0">
                <a:solidFill>
                  <a:srgbClr val="FFFF00"/>
                </a:solidFill>
              </a:rPr>
              <a:t>Therefore, blessed are ye if ye continue in my goodness, a light unto the Gentiles, and through this priesthood, a savior unto my people Israel. The Lord hath said it. Amen.</a:t>
            </a:r>
          </a:p>
          <a:p>
            <a:r>
              <a:rPr lang="en-US" i="1" dirty="0">
                <a:solidFill>
                  <a:srgbClr val="FFFF00"/>
                </a:solidFill>
              </a:rPr>
              <a:t>D&amp;C 86:11</a:t>
            </a:r>
          </a:p>
        </p:txBody>
      </p:sp>
      <p:pic>
        <p:nvPicPr>
          <p:cNvPr id="24578" name="Picture 2" descr="https://mormonsoprano.files.wordpress.com/2008/09/open-scriptures.jpg"/>
          <p:cNvPicPr>
            <a:picLocks noChangeAspect="1" noChangeArrowheads="1"/>
          </p:cNvPicPr>
          <p:nvPr/>
        </p:nvPicPr>
        <p:blipFill>
          <a:blip r:embed="rId3" cstate="print"/>
          <a:srcRect/>
          <a:stretch>
            <a:fillRect/>
          </a:stretch>
        </p:blipFill>
        <p:spPr bwMode="auto">
          <a:xfrm>
            <a:off x="4416356" y="2286000"/>
            <a:ext cx="2604919" cy="2213737"/>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1"/>
      <p:bldP spid="14" grpId="1"/>
      <p:bldP spid="8"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172"/>
          <p:cNvSpPr/>
          <p:nvPr/>
        </p:nvSpPr>
        <p:spPr>
          <a:xfrm>
            <a:off x="94130" y="6396335"/>
            <a:ext cx="7947211" cy="461665"/>
          </a:xfrm>
          <a:prstGeom prst="rect">
            <a:avLst/>
          </a:prstGeom>
        </p:spPr>
        <p:txBody>
          <a:bodyPr wrap="square">
            <a:spAutoFit/>
          </a:bodyPr>
          <a:lstStyle/>
          <a:p>
            <a:r>
              <a:rPr lang="en-US" sz="2400" b="0" i="0" dirty="0">
                <a:solidFill>
                  <a:schemeClr val="bg1"/>
                </a:solidFill>
                <a:effectLst/>
              </a:rPr>
              <a:t>Obadiah 1:21</a:t>
            </a:r>
            <a:endParaRPr lang="en-US" sz="2400" dirty="0">
              <a:solidFill>
                <a:schemeClr val="bg1"/>
              </a:solidFill>
            </a:endParaRPr>
          </a:p>
        </p:txBody>
      </p:sp>
      <p:sp>
        <p:nvSpPr>
          <p:cNvPr id="11" name="Rectangle 10"/>
          <p:cNvSpPr/>
          <p:nvPr/>
        </p:nvSpPr>
        <p:spPr>
          <a:xfrm>
            <a:off x="911157" y="1088904"/>
            <a:ext cx="6092758" cy="4524315"/>
          </a:xfrm>
          <a:prstGeom prst="rect">
            <a:avLst/>
          </a:prstGeom>
        </p:spPr>
        <p:txBody>
          <a:bodyPr wrap="square">
            <a:spAutoFit/>
          </a:bodyPr>
          <a:lstStyle/>
          <a:p>
            <a:pPr fontAlgn="base"/>
            <a:r>
              <a:rPr lang="en-US" sz="2400" dirty="0">
                <a:solidFill>
                  <a:schemeClr val="bg1"/>
                </a:solidFill>
              </a:rPr>
              <a:t>“As “But how are they to become saviors on Mount Zion?</a:t>
            </a:r>
          </a:p>
          <a:p>
            <a:pPr fontAlgn="base"/>
            <a:endParaRPr lang="en-US" sz="2400" dirty="0">
              <a:solidFill>
                <a:schemeClr val="bg1"/>
              </a:solidFill>
            </a:endParaRPr>
          </a:p>
          <a:p>
            <a:pPr fontAlgn="base"/>
            <a:r>
              <a:rPr lang="en-US" sz="2400" dirty="0">
                <a:solidFill>
                  <a:schemeClr val="bg1"/>
                </a:solidFill>
              </a:rPr>
              <a:t>By building their temples, erecting their baptismal fonts, and going forth and receiving all the ordinances, baptisms, confirmations, washings, </a:t>
            </a:r>
            <a:r>
              <a:rPr lang="en-US" sz="2400" dirty="0" err="1">
                <a:solidFill>
                  <a:schemeClr val="bg1"/>
                </a:solidFill>
              </a:rPr>
              <a:t>anointings</a:t>
            </a:r>
            <a:r>
              <a:rPr lang="en-US" sz="2400" dirty="0">
                <a:solidFill>
                  <a:schemeClr val="bg1"/>
                </a:solidFill>
              </a:rPr>
              <a:t>, ordinations and sealing powers upon their heads, in behalf of all their progenitors who are dead, and redeem them that they may come forth in the first resurrection and be exalted to thrones of glory with them.” (5)</a:t>
            </a:r>
          </a:p>
        </p:txBody>
      </p:sp>
      <p:pic>
        <p:nvPicPr>
          <p:cNvPr id="13" name="Picture 12" descr="joseph smith1.jpg"/>
          <p:cNvPicPr>
            <a:picLocks noChangeAspect="1"/>
          </p:cNvPicPr>
          <p:nvPr/>
        </p:nvPicPr>
        <p:blipFill>
          <a:blip r:embed="rId3" cstate="print"/>
          <a:stretch>
            <a:fillRect/>
          </a:stretch>
        </p:blipFill>
        <p:spPr>
          <a:xfrm>
            <a:off x="7752425" y="1286062"/>
            <a:ext cx="3199285" cy="3879326"/>
          </a:xfrm>
          <a:prstGeom prst="rect">
            <a:avLst/>
          </a:prstGeom>
        </p:spPr>
      </p:pic>
    </p:spTree>
    <p:extLst>
      <p:ext uri="{BB962C8B-B14F-4D97-AF65-F5344CB8AC3E}">
        <p14:creationId xmlns:p14="http://schemas.microsoft.com/office/powerpoint/2010/main" val="146536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Can We Be Saviors?</a:t>
            </a:r>
          </a:p>
        </p:txBody>
      </p:sp>
      <p:sp>
        <p:nvSpPr>
          <p:cNvPr id="11" name="Rectangle 10"/>
          <p:cNvSpPr/>
          <p:nvPr/>
        </p:nvSpPr>
        <p:spPr>
          <a:xfrm>
            <a:off x="317770" y="758164"/>
            <a:ext cx="5110264" cy="1938992"/>
          </a:xfrm>
          <a:prstGeom prst="rect">
            <a:avLst/>
          </a:prstGeom>
        </p:spPr>
        <p:txBody>
          <a:bodyPr wrap="square">
            <a:spAutoFit/>
          </a:bodyPr>
          <a:lstStyle/>
          <a:p>
            <a:pPr fontAlgn="base"/>
            <a:r>
              <a:rPr lang="en-US" sz="2000" dirty="0">
                <a:solidFill>
                  <a:schemeClr val="bg1"/>
                </a:solidFill>
              </a:rPr>
              <a:t>The word </a:t>
            </a:r>
            <a:r>
              <a:rPr lang="en-US" sz="2000" i="1" dirty="0" err="1">
                <a:solidFill>
                  <a:schemeClr val="bg1"/>
                </a:solidFill>
              </a:rPr>
              <a:t>saviour</a:t>
            </a:r>
            <a:r>
              <a:rPr lang="en-US" sz="2000" dirty="0">
                <a:solidFill>
                  <a:schemeClr val="bg1"/>
                </a:solidFill>
              </a:rPr>
              <a:t> can refer to one who saves, rescues, or delivers. </a:t>
            </a:r>
          </a:p>
          <a:p>
            <a:pPr fontAlgn="base"/>
            <a:endParaRPr lang="en-US" sz="2000" dirty="0">
              <a:solidFill>
                <a:schemeClr val="bg1"/>
              </a:solidFill>
            </a:endParaRPr>
          </a:p>
          <a:p>
            <a:pPr fontAlgn="base"/>
            <a:r>
              <a:rPr lang="en-US" sz="2000" dirty="0">
                <a:solidFill>
                  <a:schemeClr val="bg1"/>
                </a:solidFill>
              </a:rPr>
              <a:t>Jesus Christ is </a:t>
            </a:r>
            <a:r>
              <a:rPr lang="en-US" sz="2000" i="1" dirty="0">
                <a:solidFill>
                  <a:schemeClr val="bg1"/>
                </a:solidFill>
              </a:rPr>
              <a:t>the</a:t>
            </a:r>
            <a:r>
              <a:rPr lang="en-US" sz="2000" dirty="0">
                <a:solidFill>
                  <a:schemeClr val="bg1"/>
                </a:solidFill>
              </a:rPr>
              <a:t> Savior because He saved and delivered us from sin and death, which we could not do for ourselves.</a:t>
            </a:r>
          </a:p>
        </p:txBody>
      </p:sp>
      <p:grpSp>
        <p:nvGrpSpPr>
          <p:cNvPr id="13" name="Group 12"/>
          <p:cNvGrpSpPr/>
          <p:nvPr/>
        </p:nvGrpSpPr>
        <p:grpSpPr>
          <a:xfrm>
            <a:off x="4226668" y="2890736"/>
            <a:ext cx="4372584" cy="3120958"/>
            <a:chOff x="228600" y="381000"/>
            <a:chExt cx="3505068" cy="2501531"/>
          </a:xfrm>
        </p:grpSpPr>
        <p:grpSp>
          <p:nvGrpSpPr>
            <p:cNvPr id="15" name="Group 144"/>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43"/>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42"/>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36706" y="1213264"/>
              <a:ext cx="2293346" cy="1060772"/>
            </a:xfrm>
            <a:prstGeom prst="rect">
              <a:avLst/>
            </a:prstGeom>
          </p:spPr>
          <p:txBody>
            <a:bodyPr wrap="square">
              <a:spAutoFit/>
            </a:bodyPr>
            <a:lstStyle/>
            <a:p>
              <a:pPr algn="ctr"/>
              <a:r>
                <a:rPr lang="en-US" sz="1600" b="1" dirty="0"/>
                <a:t>We become saviors on Mount Zion as we identify our deceased family members and perform ordinances for them in the temple.</a:t>
              </a:r>
              <a:r>
                <a:rPr lang="en-US" sz="1600" dirty="0"/>
                <a:t> </a:t>
              </a:r>
              <a:endParaRPr lang="en-US" sz="1600" i="1" dirty="0"/>
            </a:p>
          </p:txBody>
        </p:sp>
      </p:grpSp>
      <p:pic>
        <p:nvPicPr>
          <p:cNvPr id="26626" name="Picture 2" descr="http://www.genealogynow.org/uploads/1/1/7/0/11700143/1482632_orig.jpg?707"/>
          <p:cNvPicPr>
            <a:picLocks noChangeAspect="1" noChangeArrowheads="1"/>
          </p:cNvPicPr>
          <p:nvPr/>
        </p:nvPicPr>
        <p:blipFill>
          <a:blip r:embed="rId3" cstate="print"/>
          <a:srcRect/>
          <a:stretch>
            <a:fillRect/>
          </a:stretch>
        </p:blipFill>
        <p:spPr bwMode="auto">
          <a:xfrm>
            <a:off x="5881752" y="821988"/>
            <a:ext cx="5279539" cy="1853118"/>
          </a:xfrm>
          <a:prstGeom prst="rect">
            <a:avLst/>
          </a:prstGeom>
          <a:noFill/>
        </p:spPr>
      </p:pic>
      <p:pic>
        <p:nvPicPr>
          <p:cNvPr id="26628" name="Picture 4" descr="https://s-media-cache-ak0.pinimg.com/736x/d9/8b/19/d98b1902b73a9050b31e08a1a2e38cf7.jpg"/>
          <p:cNvPicPr>
            <a:picLocks noChangeAspect="1" noChangeArrowheads="1"/>
          </p:cNvPicPr>
          <p:nvPr/>
        </p:nvPicPr>
        <p:blipFill>
          <a:blip r:embed="rId4" cstate="print"/>
          <a:srcRect/>
          <a:stretch>
            <a:fillRect/>
          </a:stretch>
        </p:blipFill>
        <p:spPr bwMode="auto">
          <a:xfrm>
            <a:off x="9033446" y="3475510"/>
            <a:ext cx="2657475" cy="2657476"/>
          </a:xfrm>
          <a:prstGeom prst="rect">
            <a:avLst/>
          </a:prstGeom>
          <a:noFill/>
        </p:spPr>
      </p:pic>
      <p:pic>
        <p:nvPicPr>
          <p:cNvPr id="26630" name="Picture 6" descr="https://www.lds.org/bc/content/ldsorg/callings/temple-and-family-history/family-history-consultants/gettingstartedwithyourfamilyhistory.jpg"/>
          <p:cNvPicPr>
            <a:picLocks noChangeAspect="1" noChangeArrowheads="1"/>
          </p:cNvPicPr>
          <p:nvPr/>
        </p:nvPicPr>
        <p:blipFill>
          <a:blip r:embed="rId5" cstate="print"/>
          <a:srcRect/>
          <a:stretch>
            <a:fillRect/>
          </a:stretch>
        </p:blipFill>
        <p:spPr bwMode="auto">
          <a:xfrm>
            <a:off x="239709" y="2826359"/>
            <a:ext cx="2145890" cy="1391252"/>
          </a:xfrm>
          <a:prstGeom prst="rect">
            <a:avLst/>
          </a:prstGeom>
          <a:noFill/>
        </p:spPr>
      </p:pic>
      <p:pic>
        <p:nvPicPr>
          <p:cNvPr id="26632" name="Picture 8" descr="http://mormonbeliefs.org/files/2011/08/mormon-family-history3.jpg"/>
          <p:cNvPicPr>
            <a:picLocks noChangeAspect="1" noChangeArrowheads="1"/>
          </p:cNvPicPr>
          <p:nvPr/>
        </p:nvPicPr>
        <p:blipFill>
          <a:blip r:embed="rId6" cstate="print"/>
          <a:srcRect/>
          <a:stretch>
            <a:fillRect/>
          </a:stretch>
        </p:blipFill>
        <p:spPr bwMode="auto">
          <a:xfrm>
            <a:off x="1178064" y="4376027"/>
            <a:ext cx="2816860" cy="2180415"/>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26628"/>
                                        </p:tgtEl>
                                        <p:attrNameLst>
                                          <p:attrName>style.visibility</p:attrName>
                                        </p:attrNameLst>
                                      </p:cBhvr>
                                      <p:to>
                                        <p:strVal val="visible"/>
                                      </p:to>
                                    </p:set>
                                    <p:animEffect transition="in" filter="fade">
                                      <p:cBhvr>
                                        <p:cTn id="14" dur="2000"/>
                                        <p:tgtEl>
                                          <p:spTgt spid="26628"/>
                                        </p:tgtEl>
                                      </p:cBhvr>
                                    </p:animEffect>
                                  </p:childTnLst>
                                </p:cTn>
                              </p:par>
                              <p:par>
                                <p:cTn id="15" presetID="10" presetClass="entr" presetSubtype="0" fill="hold" nodeType="with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fade">
                                      <p:cBhvr>
                                        <p:cTn id="17" dur="2000"/>
                                        <p:tgtEl>
                                          <p:spTgt spid="26626"/>
                                        </p:tgtEl>
                                      </p:cBhvr>
                                    </p:animEffect>
                                  </p:childTnLst>
                                </p:cTn>
                              </p:par>
                              <p:par>
                                <p:cTn id="18" presetID="10" presetClass="entr" presetSubtype="0" fill="hold" nodeType="withEffect">
                                  <p:stCondLst>
                                    <p:cond delay="0"/>
                                  </p:stCondLst>
                                  <p:childTnLst>
                                    <p:set>
                                      <p:cBhvr>
                                        <p:cTn id="19" dur="1" fill="hold">
                                          <p:stCondLst>
                                            <p:cond delay="0"/>
                                          </p:stCondLst>
                                        </p:cTn>
                                        <p:tgtEl>
                                          <p:spTgt spid="26630"/>
                                        </p:tgtEl>
                                        <p:attrNameLst>
                                          <p:attrName>style.visibility</p:attrName>
                                        </p:attrNameLst>
                                      </p:cBhvr>
                                      <p:to>
                                        <p:strVal val="visible"/>
                                      </p:to>
                                    </p:set>
                                    <p:animEffect transition="in" filter="fade">
                                      <p:cBhvr>
                                        <p:cTn id="20" dur="2000"/>
                                        <p:tgtEl>
                                          <p:spTgt spid="26630"/>
                                        </p:tgtEl>
                                      </p:cBhvr>
                                    </p:animEffect>
                                  </p:childTnLst>
                                </p:cTn>
                              </p:par>
                              <p:par>
                                <p:cTn id="21" presetID="10" presetClass="entr" presetSubtype="0" fill="hold" nodeType="withEffect">
                                  <p:stCondLst>
                                    <p:cond delay="0"/>
                                  </p:stCondLst>
                                  <p:childTnLst>
                                    <p:set>
                                      <p:cBhvr>
                                        <p:cTn id="22" dur="1" fill="hold">
                                          <p:stCondLst>
                                            <p:cond delay="0"/>
                                          </p:stCondLst>
                                        </p:cTn>
                                        <p:tgtEl>
                                          <p:spTgt spid="26632"/>
                                        </p:tgtEl>
                                        <p:attrNameLst>
                                          <p:attrName>style.visibility</p:attrName>
                                        </p:attrNameLst>
                                      </p:cBhvr>
                                      <p:to>
                                        <p:strVal val="visible"/>
                                      </p:to>
                                    </p:set>
                                    <p:animEffect transition="in" filter="fade">
                                      <p:cBhvr>
                                        <p:cTn id="23" dur="20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76" y="0"/>
            <a:ext cx="1198133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#223 </a:t>
            </a:r>
            <a:r>
              <a:rPr lang="en-US" i="1" dirty="0">
                <a:solidFill>
                  <a:schemeClr val="bg1"/>
                </a:solidFill>
              </a:rPr>
              <a:t>Have I Done Any Good?</a:t>
            </a:r>
          </a:p>
          <a:p>
            <a:endParaRPr lang="en-US" i="1" dirty="0">
              <a:solidFill>
                <a:schemeClr val="bg1"/>
              </a:solidFill>
            </a:endParaRPr>
          </a:p>
          <a:p>
            <a:r>
              <a:rPr lang="en-US" dirty="0">
                <a:solidFill>
                  <a:schemeClr val="bg1"/>
                </a:solidFill>
              </a:rPr>
              <a:t>Video:</a:t>
            </a:r>
          </a:p>
          <a:p>
            <a:r>
              <a:rPr lang="en-US" b="1" dirty="0">
                <a:solidFill>
                  <a:schemeClr val="bg1"/>
                </a:solidFill>
              </a:rPr>
              <a:t>One Son or Daughter at a Time</a:t>
            </a:r>
            <a:r>
              <a:rPr lang="en-US" dirty="0">
                <a:solidFill>
                  <a:schemeClr val="bg1"/>
                </a:solidFill>
              </a:rPr>
              <a:t>(3:17)</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 147</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Old Testament Institute Manual </a:t>
            </a:r>
            <a:r>
              <a:rPr lang="en-US" i="1" dirty="0">
                <a:solidFill>
                  <a:schemeClr val="bg1"/>
                </a:solidFill>
              </a:rPr>
              <a:t>Prophecies of a Latter-day Gathering </a:t>
            </a:r>
            <a:r>
              <a:rPr lang="en-US" dirty="0">
                <a:solidFill>
                  <a:schemeClr val="bg1"/>
                </a:solidFill>
              </a:rPr>
              <a:t>Chapter 25</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R. </a:t>
            </a:r>
            <a:r>
              <a:rPr lang="en-US" dirty="0" err="1">
                <a:solidFill>
                  <a:schemeClr val="bg1"/>
                </a:solidFill>
              </a:rPr>
              <a:t>Dummelow</a:t>
            </a:r>
            <a:r>
              <a:rPr lang="en-US" dirty="0">
                <a:solidFill>
                  <a:schemeClr val="bg1"/>
                </a:solidFill>
              </a:rPr>
              <a:t>  </a:t>
            </a:r>
            <a:r>
              <a:rPr lang="en-US" i="1" dirty="0">
                <a:solidFill>
                  <a:schemeClr val="bg1"/>
                </a:solidFill>
              </a:rPr>
              <a:t>A Commentary on the Holy Bible, </a:t>
            </a:r>
            <a:r>
              <a:rPr lang="en-US" dirty="0">
                <a:solidFill>
                  <a:schemeClr val="bg1"/>
                </a:solidFill>
              </a:rPr>
              <a:t>p. 574).</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President Dieter F. </a:t>
            </a:r>
            <a:r>
              <a:rPr lang="en-US" dirty="0" err="1">
                <a:solidFill>
                  <a:schemeClr val="bg1"/>
                </a:solidFill>
              </a:rPr>
              <a:t>Uchtdorf</a:t>
            </a:r>
            <a:r>
              <a:rPr lang="en-US" dirty="0">
                <a:solidFill>
                  <a:schemeClr val="bg1"/>
                </a:solidFill>
              </a:rPr>
              <a:t>  </a:t>
            </a:r>
            <a:r>
              <a:rPr lang="en-US" i="1" dirty="0">
                <a:solidFill>
                  <a:schemeClr val="bg1"/>
                </a:solidFill>
              </a:rPr>
              <a:t>Pride and the Priesthood</a:t>
            </a:r>
            <a:r>
              <a:rPr lang="en-US" dirty="0">
                <a:solidFill>
                  <a:schemeClr val="bg1"/>
                </a:solidFill>
              </a:rPr>
              <a:t>, </a:t>
            </a:r>
            <a:r>
              <a:rPr lang="en-US" i="1" dirty="0">
                <a:solidFill>
                  <a:schemeClr val="bg1"/>
                </a:solidFill>
              </a:rPr>
              <a:t> Ensign </a:t>
            </a:r>
            <a:r>
              <a:rPr lang="en-US" dirty="0">
                <a:solidFill>
                  <a:schemeClr val="bg1"/>
                </a:solidFill>
              </a:rPr>
              <a:t>or </a:t>
            </a:r>
            <a:r>
              <a:rPr lang="en-US" i="1" dirty="0">
                <a:solidFill>
                  <a:schemeClr val="bg1"/>
                </a:solidFill>
              </a:rPr>
              <a:t>Liahona,</a:t>
            </a:r>
            <a:r>
              <a:rPr lang="en-US" dirty="0">
                <a:solidFill>
                  <a:schemeClr val="bg1"/>
                </a:solidFill>
              </a:rPr>
              <a:t> Nov. 2010, 56.</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Joseph Smith </a:t>
            </a:r>
            <a:r>
              <a:rPr lang="en-US" i="1" dirty="0">
                <a:solidFill>
                  <a:schemeClr val="bg1"/>
                </a:solidFill>
              </a:rPr>
              <a:t>Teachings of Presidents of the Church: Joseph Smith</a:t>
            </a:r>
            <a:r>
              <a:rPr lang="en-US" dirty="0">
                <a:solidFill>
                  <a:schemeClr val="bg1"/>
                </a:solidFill>
              </a:rPr>
              <a:t> [2007], 473.</a:t>
            </a:r>
          </a:p>
          <a:p>
            <a:pPr marL="342900" indent="-342900">
              <a:buAutoNum type="arabicPeriod"/>
            </a:pPr>
            <a:endParaRPr lang="en-US" dirty="0">
              <a:solidFill>
                <a:schemeClr val="bg1"/>
              </a:solidFill>
            </a:endParaRPr>
          </a:p>
        </p:txBody>
      </p:sp>
      <p:sp>
        <p:nvSpPr>
          <p:cNvPr id="5" name="Footer Placeholder 14">
            <a:extLst>
              <a:ext uri="{FF2B5EF4-FFF2-40B4-BE49-F238E27FC236}">
                <a16:creationId xmlns:a16="http://schemas.microsoft.com/office/drawing/2014/main" id="{2FC7D990-260D-42D9-A4BE-26AC55291DCF}"/>
              </a:ext>
            </a:extLst>
          </p:cNvPr>
          <p:cNvSpPr>
            <a:spLocks noGrp="1"/>
          </p:cNvSpPr>
          <p:nvPr/>
        </p:nvSpPr>
        <p:spPr>
          <a:xfrm>
            <a:off x="107576" y="640678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52A80A13-DDCC-49B7-832B-963EE337443D}"/>
              </a:ext>
            </a:extLst>
          </p:cNvPr>
          <p:cNvGrpSpPr/>
          <p:nvPr/>
        </p:nvGrpSpPr>
        <p:grpSpPr>
          <a:xfrm>
            <a:off x="3744228" y="1036283"/>
            <a:ext cx="778406" cy="985981"/>
            <a:chOff x="7543800" y="3810000"/>
            <a:chExt cx="1143000" cy="1447800"/>
          </a:xfrm>
        </p:grpSpPr>
        <p:sp>
          <p:nvSpPr>
            <p:cNvPr id="7" name="Trapezoid 6">
              <a:extLst>
                <a:ext uri="{FF2B5EF4-FFF2-40B4-BE49-F238E27FC236}">
                  <a16:creationId xmlns:a16="http://schemas.microsoft.com/office/drawing/2014/main" id="{4FAD4435-43E3-4D44-BE33-4D3546E54A4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600DFBF2-2454-4941-B04F-37224549BBB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8406694D-9D1D-48C0-A74B-ABA5CB53122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D84F1F6B-7320-4498-9BD5-E759A0D1AB5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5CB6994-93B8-4923-9AA4-AA5C73DB6A70}"/>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A9B7D85A-99DF-4E11-B698-56570EDE323C}"/>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23DD5EE8-AE56-41AD-B20E-A993B516DC4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C8C24F9-5F8F-40CC-B7FB-5A4759A5D63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FF9FB3C-43AB-4EE0-AF8F-C738543436A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4883B07-F68C-4576-9BCD-9FED6F5E227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EBA0936E-9EAC-40D8-8FCC-7885DA4813C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F3D5058-3FBA-4A3A-80AE-0B50124573A8}"/>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E1CD469A-4D29-43FD-8AC9-7F266F6FC2C1}"/>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98D60773-CF40-4076-94CD-A6B15642B2A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A7898F9-C87B-423B-B643-22AEFCFA7E2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011B295-58C2-4138-A303-B4541F3513B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F9820E-80E7-448E-BFE5-B9E3B44B522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BCB6A5C7-9798-485B-8DB2-3644F68EEB9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1624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1690454"/>
              </p:ext>
            </p:extLst>
          </p:nvPr>
        </p:nvGraphicFramePr>
        <p:xfrm>
          <a:off x="176306" y="376518"/>
          <a:ext cx="11791575" cy="1317612"/>
        </p:xfrm>
        <a:graphic>
          <a:graphicData uri="http://schemas.openxmlformats.org/drawingml/2006/table">
            <a:tbl>
              <a:tblPr firstRow="1" bandRow="1">
                <a:tableStyleId>{5940675A-B579-460E-94D1-54222C63F5DA}</a:tableStyleId>
              </a:tblPr>
              <a:tblGrid>
                <a:gridCol w="3930525">
                  <a:extLst>
                    <a:ext uri="{9D8B030D-6E8A-4147-A177-3AD203B41FA5}">
                      <a16:colId xmlns:a16="http://schemas.microsoft.com/office/drawing/2014/main" val="20000"/>
                    </a:ext>
                  </a:extLst>
                </a:gridCol>
                <a:gridCol w="3930525">
                  <a:extLst>
                    <a:ext uri="{9D8B030D-6E8A-4147-A177-3AD203B41FA5}">
                      <a16:colId xmlns:a16="http://schemas.microsoft.com/office/drawing/2014/main" val="20001"/>
                    </a:ext>
                  </a:extLst>
                </a:gridCol>
                <a:gridCol w="3930525">
                  <a:extLst>
                    <a:ext uri="{9D8B030D-6E8A-4147-A177-3AD203B41FA5}">
                      <a16:colId xmlns:a16="http://schemas.microsoft.com/office/drawing/2014/main" val="20002"/>
                    </a:ext>
                  </a:extLst>
                </a:gridCol>
              </a:tblGrid>
              <a:tr h="403212">
                <a:tc>
                  <a:txBody>
                    <a:bodyPr/>
                    <a:lstStyle/>
                    <a:p>
                      <a:pPr algn="ctr"/>
                      <a:r>
                        <a:rPr lang="en-US" sz="2000" b="1" i="0" u="none" strike="noStrike" kern="1200" dirty="0">
                          <a:solidFill>
                            <a:schemeClr val="tx1"/>
                          </a:solidFill>
                          <a:effectLst/>
                          <a:latin typeface="+mn-lt"/>
                          <a:ea typeface="+mn-ea"/>
                          <a:cs typeface="+mn-cs"/>
                        </a:rPr>
                        <a:t>Obadiah 1:1–9</a:t>
                      </a:r>
                      <a:endParaRPr lang="en-US" sz="2000" b="1" dirty="0"/>
                    </a:p>
                  </a:txBody>
                  <a:tcPr/>
                </a:tc>
                <a:tc>
                  <a:txBody>
                    <a:bodyPr/>
                    <a:lstStyle/>
                    <a:p>
                      <a:pPr algn="ctr"/>
                      <a:r>
                        <a:rPr lang="en-US" sz="2000" b="1" dirty="0"/>
                        <a:t>Obadiah 1:10-16</a:t>
                      </a:r>
                    </a:p>
                  </a:txBody>
                  <a:tcPr/>
                </a:tc>
                <a:tc>
                  <a:txBody>
                    <a:bodyPr/>
                    <a:lstStyle/>
                    <a:p>
                      <a:pPr algn="ctr"/>
                      <a:r>
                        <a:rPr lang="en-US" sz="2000" b="1" dirty="0"/>
                        <a:t>Obadiah 1:17-21</a:t>
                      </a:r>
                    </a:p>
                  </a:txBody>
                  <a:tcPr/>
                </a:tc>
                <a:extLst>
                  <a:ext uri="{0D108BD9-81ED-4DB2-BD59-A6C34878D82A}">
                    <a16:rowId xmlns:a16="http://schemas.microsoft.com/office/drawing/2014/main" val="10000"/>
                  </a:ext>
                </a:extLst>
              </a:tr>
              <a:tr h="370840">
                <a:tc>
                  <a:txBody>
                    <a:bodyPr/>
                    <a:lstStyle/>
                    <a:p>
                      <a:r>
                        <a:rPr lang="en-US" sz="1800" b="0" i="0" kern="1200" dirty="0">
                          <a:solidFill>
                            <a:schemeClr val="tx1"/>
                          </a:solidFill>
                          <a:effectLst/>
                          <a:latin typeface="+mn-lt"/>
                          <a:ea typeface="+mn-ea"/>
                          <a:cs typeface="+mn-cs"/>
                        </a:rPr>
                        <a:t>Obadiah speaks against Edom’s pride and prophesies of its downfall and destruction.</a:t>
                      </a:r>
                      <a:endParaRPr lang="en-US" dirty="0"/>
                    </a:p>
                  </a:txBody>
                  <a:tcPr/>
                </a:tc>
                <a:tc>
                  <a:txBody>
                    <a:bodyPr/>
                    <a:lstStyle/>
                    <a:p>
                      <a:r>
                        <a:rPr lang="en-US" sz="1800" b="0" i="0" kern="1200" dirty="0">
                          <a:solidFill>
                            <a:schemeClr val="tx1"/>
                          </a:solidFill>
                          <a:effectLst/>
                          <a:latin typeface="+mn-lt"/>
                          <a:ea typeface="+mn-ea"/>
                          <a:cs typeface="+mn-cs"/>
                        </a:rPr>
                        <a:t>Edom will be cut off and destroyed because of its cruelty toward Judah.</a:t>
                      </a:r>
                      <a:endParaRPr lang="en-US" dirty="0"/>
                    </a:p>
                  </a:txBody>
                  <a:tcPr/>
                </a:tc>
                <a:tc>
                  <a:txBody>
                    <a:bodyPr/>
                    <a:lstStyle/>
                    <a:p>
                      <a:r>
                        <a:rPr lang="en-US" sz="1800" b="0" i="0" kern="1200" dirty="0">
                          <a:solidFill>
                            <a:schemeClr val="tx1"/>
                          </a:solidFill>
                          <a:effectLst/>
                          <a:latin typeface="+mn-lt"/>
                          <a:ea typeface="+mn-ea"/>
                          <a:cs typeface="+mn-cs"/>
                        </a:rPr>
                        <a:t>Obadiah prophesies of Israel’s future restoration.</a:t>
                      </a:r>
                      <a:endParaRPr lang="en-US"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176306" y="1694130"/>
            <a:ext cx="6096000" cy="1569660"/>
          </a:xfrm>
          <a:prstGeom prst="rect">
            <a:avLst/>
          </a:prstGeom>
          <a:ln>
            <a:solidFill>
              <a:schemeClr val="tx1"/>
            </a:solidFill>
          </a:ln>
        </p:spPr>
        <p:txBody>
          <a:bodyPr>
            <a:spAutoFit/>
          </a:bodyPr>
          <a:lstStyle/>
          <a:p>
            <a:r>
              <a:rPr lang="en-US" sz="1200" b="1" dirty="0"/>
              <a:t> Edom:</a:t>
            </a:r>
          </a:p>
          <a:p>
            <a:r>
              <a:rPr lang="en-US" sz="1200" dirty="0"/>
              <a:t>“The history of the relations between Israel and Edom is from the beginning fraught with envy and hate. In Gen. 36:1 we have the following statement: ‘Now these are the generations of Esau—the same is Edom.’ This recalls to us the struggle for supremacy from birth, or even before, of Esau and his younger brother Jacob (Israel). … Esau sold his birthright to his brother for a mess of pottage and finally the holy patriarchal inheritance also. Esau, it will be recalled, married among the Canaanites, which fact was a great trial to his parents.” </a:t>
            </a:r>
          </a:p>
          <a:p>
            <a:r>
              <a:rPr lang="en-US" sz="1200" dirty="0"/>
              <a:t>Sidney B. Sperry (</a:t>
            </a:r>
            <a:r>
              <a:rPr lang="en-US" sz="1200" i="1" dirty="0"/>
              <a:t>The Voice of Israel’s Prophets, </a:t>
            </a:r>
            <a:r>
              <a:rPr lang="en-US" sz="1200" dirty="0"/>
              <a:t>pp. 318–19.)</a:t>
            </a:r>
          </a:p>
        </p:txBody>
      </p:sp>
      <p:sp>
        <p:nvSpPr>
          <p:cNvPr id="4" name="Rectangle 3"/>
          <p:cNvSpPr/>
          <p:nvPr/>
        </p:nvSpPr>
        <p:spPr>
          <a:xfrm>
            <a:off x="173063" y="3266768"/>
            <a:ext cx="6096000" cy="2308324"/>
          </a:xfrm>
          <a:prstGeom prst="rect">
            <a:avLst/>
          </a:prstGeom>
          <a:ln>
            <a:solidFill>
              <a:schemeClr val="tx1"/>
            </a:solidFill>
          </a:ln>
        </p:spPr>
        <p:txBody>
          <a:bodyPr>
            <a:spAutoFit/>
          </a:bodyPr>
          <a:lstStyle/>
          <a:p>
            <a:pPr fontAlgn="base"/>
            <a:r>
              <a:rPr lang="en-US" sz="1200" b="1" dirty="0"/>
              <a:t>Obadiah’s prophecy concerning Mount Zion Obadiah 1:17 Multiple Meanings:</a:t>
            </a:r>
          </a:p>
          <a:p>
            <a:pPr fontAlgn="base"/>
            <a:r>
              <a:rPr lang="en-US" sz="1200" dirty="0"/>
              <a:t>The word </a:t>
            </a:r>
            <a:r>
              <a:rPr lang="en-US" sz="1200" i="1" dirty="0"/>
              <a:t>deliverance</a:t>
            </a:r>
            <a:r>
              <a:rPr lang="en-US" sz="1200" dirty="0"/>
              <a:t> in Obadiah 1:17 implies escape from danger and destruction. One fulfillment of this prophecy occurred when a remnant of Israel returned from captivity, rebuilt Jerusalem and the temple, and covenanted once more to serve and obey God (see Ezra 1–6; Nehemiah 10). Anciently the restoration of Israel served as a type and shadow of the great latter-day gathering of Israel and the deliverance that would come to God’s children through the restoration of the gospel, which included the ordinances and covenants of the temple.</a:t>
            </a:r>
          </a:p>
          <a:p>
            <a:pPr fontAlgn="base"/>
            <a:r>
              <a:rPr lang="en-US" sz="1200" dirty="0"/>
              <a:t>Geographically, Mount Zion refers to the hill or mount upon which King Solomon built the temple in Jerusalem. However, the term can also refer more generally to the city of Jerusalem or to the entire land of Israel. Modern revelation also applies the term to the New Jerusalem, which will be built in America in the latter-days (see D&amp;C 84:2; Articles of Faith 1:10), and also to the celestial kingdom of God (see D&amp;C 76:66).</a:t>
            </a:r>
          </a:p>
        </p:txBody>
      </p:sp>
      <p:sp>
        <p:nvSpPr>
          <p:cNvPr id="5" name="Rectangle 4"/>
          <p:cNvSpPr/>
          <p:nvPr/>
        </p:nvSpPr>
        <p:spPr>
          <a:xfrm>
            <a:off x="6274340" y="1707101"/>
            <a:ext cx="5642043" cy="1200329"/>
          </a:xfrm>
          <a:prstGeom prst="rect">
            <a:avLst/>
          </a:prstGeom>
          <a:ln>
            <a:solidFill>
              <a:schemeClr val="tx1"/>
            </a:solidFill>
          </a:ln>
        </p:spPr>
        <p:txBody>
          <a:bodyPr wrap="square">
            <a:spAutoFit/>
          </a:bodyPr>
          <a:lstStyle/>
          <a:p>
            <a:pPr fontAlgn="base"/>
            <a:r>
              <a:rPr lang="en-US" sz="1200" b="1" dirty="0"/>
              <a:t>Savior: Obadiah 1:21</a:t>
            </a:r>
          </a:p>
          <a:p>
            <a:pPr fontAlgn="base"/>
            <a:r>
              <a:rPr lang="en-US" sz="1200" dirty="0"/>
              <a:t>“Just as our Redeemer gave His life as a vicarious sacrifice for all men, and in so doing became our Savior, even so we, in a small measure, when we engage in proxy work in the temple, become as saviors to those on the other side who have no means of advancing unless something is done in their behalf by those on earth” President Gordon B. Hinckley (“Closing Remarks,”</a:t>
            </a:r>
            <a:r>
              <a:rPr lang="en-US" sz="1200" i="1" dirty="0"/>
              <a:t> Ensign</a:t>
            </a:r>
            <a:r>
              <a:rPr lang="en-US" sz="1200" dirty="0"/>
              <a:t> or </a:t>
            </a:r>
            <a:r>
              <a:rPr lang="en-US" sz="1200" i="1" dirty="0"/>
              <a:t>Liahona,</a:t>
            </a:r>
            <a:r>
              <a:rPr lang="en-US" sz="1200" dirty="0"/>
              <a:t> Nov. 2004, 105).</a:t>
            </a:r>
          </a:p>
        </p:txBody>
      </p:sp>
      <p:sp>
        <p:nvSpPr>
          <p:cNvPr id="6" name="Rectangle 5"/>
          <p:cNvSpPr/>
          <p:nvPr/>
        </p:nvSpPr>
        <p:spPr>
          <a:xfrm>
            <a:off x="6271097" y="2910088"/>
            <a:ext cx="5642043" cy="830997"/>
          </a:xfrm>
          <a:prstGeom prst="rect">
            <a:avLst/>
          </a:prstGeom>
          <a:ln>
            <a:solidFill>
              <a:schemeClr val="tx1"/>
            </a:solidFill>
          </a:ln>
        </p:spPr>
        <p:txBody>
          <a:bodyPr wrap="square">
            <a:spAutoFit/>
          </a:bodyPr>
          <a:lstStyle/>
          <a:p>
            <a:pPr fontAlgn="base"/>
            <a:r>
              <a:rPr lang="en-US" sz="1200" b="1" dirty="0"/>
              <a:t>Temple Work:</a:t>
            </a:r>
          </a:p>
          <a:p>
            <a:pPr fontAlgn="base"/>
            <a:r>
              <a:rPr lang="en-US" sz="1200" dirty="0"/>
              <a:t>“Temple work enables us to do for others what they cannot do for themselves. It is a labor of love that permits our forefathers to continue their progress toward eternal life” (“Seeking the Good,” Elder Joseph B. </a:t>
            </a:r>
            <a:r>
              <a:rPr lang="en-US" sz="1200" dirty="0" err="1"/>
              <a:t>Wirthlin</a:t>
            </a:r>
            <a:r>
              <a:rPr lang="en-US" sz="1200" dirty="0"/>
              <a:t> </a:t>
            </a:r>
            <a:r>
              <a:rPr lang="en-US" sz="1200" i="1" dirty="0"/>
              <a:t> Ensign,</a:t>
            </a:r>
            <a:r>
              <a:rPr lang="en-US" sz="1200" dirty="0"/>
              <a:t> May 1992, 88).</a:t>
            </a:r>
          </a:p>
        </p:txBody>
      </p:sp>
    </p:spTree>
    <p:extLst>
      <p:ext uri="{BB962C8B-B14F-4D97-AF65-F5344CB8AC3E}">
        <p14:creationId xmlns:p14="http://schemas.microsoft.com/office/powerpoint/2010/main" val="306966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1548173" y="16791"/>
            <a:ext cx="8505311"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Scenarios</a:t>
            </a:r>
          </a:p>
        </p:txBody>
      </p:sp>
      <p:sp>
        <p:nvSpPr>
          <p:cNvPr id="3" name="Rectangle 2"/>
          <p:cNvSpPr/>
          <p:nvPr/>
        </p:nvSpPr>
        <p:spPr>
          <a:xfrm>
            <a:off x="8096937" y="1233911"/>
            <a:ext cx="3913094" cy="1938992"/>
          </a:xfrm>
          <a:prstGeom prst="rect">
            <a:avLst/>
          </a:prstGeom>
        </p:spPr>
        <p:txBody>
          <a:bodyPr wrap="square">
            <a:spAutoFit/>
          </a:bodyPr>
          <a:lstStyle/>
          <a:p>
            <a:r>
              <a:rPr lang="en-US" sz="2400" b="0" i="0" dirty="0">
                <a:solidFill>
                  <a:schemeClr val="bg1"/>
                </a:solidFill>
                <a:effectLst/>
                <a:latin typeface="Calibri" panose="020F0502020204030204" pitchFamily="34" charset="0"/>
              </a:rPr>
              <a:t>A young woman feels resentful when a classmate receives an award and recognition that she hoped to get.</a:t>
            </a:r>
            <a:endParaRPr lang="en-US" sz="2400" dirty="0">
              <a:solidFill>
                <a:schemeClr val="bg1"/>
              </a:solidFill>
            </a:endParaRPr>
          </a:p>
        </p:txBody>
      </p:sp>
      <p:grpSp>
        <p:nvGrpSpPr>
          <p:cNvPr id="10" name="Group 9"/>
          <p:cNvGrpSpPr/>
          <p:nvPr/>
        </p:nvGrpSpPr>
        <p:grpSpPr>
          <a:xfrm>
            <a:off x="331700" y="1066285"/>
            <a:ext cx="3366242" cy="4248648"/>
            <a:chOff x="331700" y="1066285"/>
            <a:chExt cx="3366242" cy="4248648"/>
          </a:xfrm>
        </p:grpSpPr>
        <p:sp>
          <p:nvSpPr>
            <p:cNvPr id="5" name="Rectangle 4"/>
            <p:cNvSpPr/>
            <p:nvPr/>
          </p:nvSpPr>
          <p:spPr>
            <a:xfrm>
              <a:off x="366430" y="1066285"/>
              <a:ext cx="3331512" cy="1938992"/>
            </a:xfrm>
            <a:prstGeom prst="rect">
              <a:avLst/>
            </a:prstGeom>
          </p:spPr>
          <p:txBody>
            <a:bodyPr wrap="square">
              <a:spAutoFit/>
            </a:bodyPr>
            <a:lstStyle/>
            <a:p>
              <a:r>
                <a:rPr lang="en-US" sz="2400" dirty="0">
                  <a:solidFill>
                    <a:schemeClr val="bg1"/>
                  </a:solidFill>
                </a:rPr>
                <a:t>A young man is very intelligent and talented and feels that he can succeed in life without the Lord’s help.</a:t>
              </a:r>
              <a:endParaRPr lang="en-US" sz="2400" i="1" dirty="0">
                <a:solidFill>
                  <a:schemeClr val="bg1"/>
                </a:solidFill>
              </a:endParaRPr>
            </a:p>
          </p:txBody>
        </p:sp>
        <p:pic>
          <p:nvPicPr>
            <p:cNvPr id="6146" name="Picture 2" descr="http://img3.wikia.nocookie.net/__cb20130419094316/runaway-love/images/thumb/c/ce/Emo-boy.jpg/500px-Emo-b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700" y="3223774"/>
              <a:ext cx="3139877" cy="2091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803276" y="1413058"/>
            <a:ext cx="4585447" cy="4989371"/>
            <a:chOff x="3803276" y="1413058"/>
            <a:chExt cx="4585447" cy="4989371"/>
          </a:xfrm>
        </p:grpSpPr>
        <p:sp>
          <p:nvSpPr>
            <p:cNvPr id="2" name="Rectangle 1"/>
            <p:cNvSpPr/>
            <p:nvPr/>
          </p:nvSpPr>
          <p:spPr>
            <a:xfrm>
              <a:off x="3803276" y="4094105"/>
              <a:ext cx="4585447" cy="2308324"/>
            </a:xfrm>
            <a:prstGeom prst="rect">
              <a:avLst/>
            </a:prstGeom>
          </p:spPr>
          <p:txBody>
            <a:bodyPr wrap="square">
              <a:spAutoFit/>
            </a:bodyPr>
            <a:lstStyle/>
            <a:p>
              <a:r>
                <a:rPr lang="en-US" sz="2400" b="0" i="0" dirty="0">
                  <a:solidFill>
                    <a:schemeClr val="bg1"/>
                  </a:solidFill>
                  <a:effectLst/>
                  <a:latin typeface="Calibri" panose="020F0502020204030204" pitchFamily="34" charset="0"/>
                </a:rPr>
                <a:t>A young woman continues to associate with a group of friends who appear to like her, despite her parents’ concern that these friends do not have her best interests in mind.</a:t>
              </a:r>
              <a:endParaRPr lang="en-US" sz="2400" dirty="0">
                <a:solidFill>
                  <a:schemeClr val="bg1"/>
                </a:solidFill>
              </a:endParaRPr>
            </a:p>
          </p:txBody>
        </p:sp>
        <p:pic>
          <p:nvPicPr>
            <p:cNvPr id="6148" name="Picture 4" descr="http://www.heartlightministries.org/blogs/markgregston/wp-content/uploads/teen-val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646" y="1413058"/>
              <a:ext cx="3527490" cy="1904846"/>
            </a:xfrm>
            <a:prstGeom prst="rect">
              <a:avLst/>
            </a:prstGeom>
            <a:noFill/>
            <a:extLst>
              <a:ext uri="{909E8E84-426E-40DD-AFC4-6F175D3DCCD1}">
                <a14:hiddenFill xmlns:a14="http://schemas.microsoft.com/office/drawing/2010/main">
                  <a:solidFill>
                    <a:srgbClr val="FFFFFF"/>
                  </a:solidFill>
                </a14:hiddenFill>
              </a:ext>
            </a:extLst>
          </p:spPr>
        </p:pic>
      </p:grpSp>
      <p:pic>
        <p:nvPicPr>
          <p:cNvPr id="6156" name="Picture 12" descr="http://bacc.cc/wp-content/uploads/2011/09/Sibling-Rivalr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0558" y="3434715"/>
            <a:ext cx="3419606" cy="226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156"/>
                                        </p:tgtEl>
                                        <p:attrNameLst>
                                          <p:attrName>style.visibility</p:attrName>
                                        </p:attrNameLst>
                                      </p:cBhvr>
                                      <p:to>
                                        <p:strVal val="visible"/>
                                      </p:to>
                                    </p:set>
                                  </p:childTnLst>
                                </p:cTn>
                              </p:par>
                              <p:par>
                                <p:cTn id="20" presetID="10" presetClass="exit" presetSubtype="0" fill="hold" nodeType="withEffect">
                                  <p:stCondLst>
                                    <p:cond delay="0"/>
                                  </p:stCondLst>
                                  <p:childTnLst>
                                    <p:animEffect transition="out" filter="fade">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4182" y="749238"/>
            <a:ext cx="8996262" cy="5940088"/>
          </a:xfrm>
          <a:prstGeom prst="rect">
            <a:avLst/>
          </a:prstGeom>
          <a:noFill/>
        </p:spPr>
        <p:txBody>
          <a:bodyPr wrap="square" rtlCol="0">
            <a:spAutoFit/>
          </a:bodyPr>
          <a:lstStyle/>
          <a:p>
            <a:r>
              <a:rPr lang="en-US" sz="2000" dirty="0">
                <a:solidFill>
                  <a:schemeClr val="bg1"/>
                </a:solidFill>
              </a:rPr>
              <a:t>His name means “Servant of the Lord”</a:t>
            </a:r>
          </a:p>
          <a:p>
            <a:endParaRPr lang="en-US" sz="2000" dirty="0">
              <a:solidFill>
                <a:schemeClr val="bg1"/>
              </a:solidFill>
            </a:endParaRPr>
          </a:p>
          <a:p>
            <a:r>
              <a:rPr lang="en-US" sz="2000" dirty="0">
                <a:solidFill>
                  <a:schemeClr val="bg1"/>
                </a:solidFill>
              </a:rPr>
              <a:t>He was a prophet of the Lord who prophesied the downfall of Edom, a worldly kingdom of degeneracy and godless values and a prophet in the Southern Kingdom</a:t>
            </a:r>
          </a:p>
          <a:p>
            <a:endParaRPr lang="en-US" sz="2000" dirty="0">
              <a:solidFill>
                <a:schemeClr val="bg1"/>
              </a:solidFill>
            </a:endParaRPr>
          </a:p>
          <a:p>
            <a:r>
              <a:rPr lang="en-US" sz="2000" dirty="0">
                <a:solidFill>
                  <a:schemeClr val="bg1"/>
                </a:solidFill>
              </a:rPr>
              <a:t>The time of his writing is not known with certainty, but the book was written in the contest of the capture of Jerusalem, around 586 B.C.</a:t>
            </a:r>
          </a:p>
          <a:p>
            <a:endParaRPr lang="en-US" sz="2000" dirty="0">
              <a:solidFill>
                <a:schemeClr val="bg1"/>
              </a:solidFill>
            </a:endParaRPr>
          </a:p>
          <a:p>
            <a:r>
              <a:rPr lang="en-US" sz="2000" dirty="0">
                <a:solidFill>
                  <a:schemeClr val="bg1"/>
                </a:solidFill>
              </a:rPr>
              <a:t>The book is only 1 chapter and is concerned with brotherly love and the shame of the </a:t>
            </a:r>
            <a:r>
              <a:rPr lang="en-US" sz="2000" dirty="0" err="1">
                <a:solidFill>
                  <a:schemeClr val="bg1"/>
                </a:solidFill>
              </a:rPr>
              <a:t>Edomites</a:t>
            </a:r>
            <a:r>
              <a:rPr lang="en-US" sz="2000" dirty="0">
                <a:solidFill>
                  <a:schemeClr val="bg1"/>
                </a:solidFill>
              </a:rPr>
              <a:t> concerning their attack on Jerusalem</a:t>
            </a:r>
          </a:p>
          <a:p>
            <a:endParaRPr lang="en-US" sz="2000" dirty="0">
              <a:solidFill>
                <a:schemeClr val="bg1"/>
              </a:solidFill>
            </a:endParaRPr>
          </a:p>
          <a:p>
            <a:r>
              <a:rPr lang="en-US" sz="2000" dirty="0">
                <a:solidFill>
                  <a:schemeClr val="bg1"/>
                </a:solidFill>
              </a:rPr>
              <a:t>He prophesied that Mount Zion is to prevail in the triumph of the Lord’s plan for redemption of the righteous and the victory of truth and right associated with the Second Coming</a:t>
            </a:r>
          </a:p>
          <a:p>
            <a:endParaRPr lang="en-US" sz="2000" dirty="0">
              <a:solidFill>
                <a:schemeClr val="bg1"/>
              </a:solidFill>
            </a:endParaRPr>
          </a:p>
          <a:p>
            <a:r>
              <a:rPr lang="en-US" sz="2000" dirty="0">
                <a:solidFill>
                  <a:schemeClr val="bg1"/>
                </a:solidFill>
              </a:rPr>
              <a:t>There are 13 other Obadiah’s in the Old Testament referred  in 1 Kings,                       1–2 Chronicles, Ezra, and Nehemiah, these are references to other persons</a:t>
            </a:r>
          </a:p>
          <a:p>
            <a:endParaRPr lang="en-US" sz="2000" dirty="0">
              <a:solidFill>
                <a:schemeClr val="bg1"/>
              </a:solidFill>
            </a:endParaRPr>
          </a:p>
          <a:p>
            <a:r>
              <a:rPr lang="en-US" sz="2000" dirty="0">
                <a:solidFill>
                  <a:schemeClr val="bg1"/>
                </a:solidFill>
              </a:rPr>
              <a:t>The book of Obadiah is the shortest book in the Old Testament</a:t>
            </a:r>
          </a:p>
        </p:txBody>
      </p:sp>
      <p:grpSp>
        <p:nvGrpSpPr>
          <p:cNvPr id="6" name="Group 5"/>
          <p:cNvGrpSpPr/>
          <p:nvPr/>
        </p:nvGrpSpPr>
        <p:grpSpPr>
          <a:xfrm>
            <a:off x="9206516" y="1411439"/>
            <a:ext cx="2382193" cy="4589466"/>
            <a:chOff x="6398736" y="781053"/>
            <a:chExt cx="2046319" cy="3942381"/>
          </a:xfrm>
        </p:grpSpPr>
        <p:sp>
          <p:nvSpPr>
            <p:cNvPr id="7" name="Cloud 6"/>
            <p:cNvSpPr/>
            <p:nvPr/>
          </p:nvSpPr>
          <p:spPr>
            <a:xfrm rot="16200000" flipH="1">
              <a:off x="6358674" y="1364884"/>
              <a:ext cx="1099110" cy="569738"/>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flipH="1">
              <a:off x="7551290" y="1086138"/>
              <a:ext cx="674070" cy="1163517"/>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4"/>
            <p:cNvSpPr/>
            <p:nvPr/>
          </p:nvSpPr>
          <p:spPr>
            <a:xfrm flipH="1">
              <a:off x="6398736" y="3052990"/>
              <a:ext cx="448049" cy="551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5"/>
            <p:cNvSpPr/>
            <p:nvPr/>
          </p:nvSpPr>
          <p:spPr>
            <a:xfrm flipH="1">
              <a:off x="7935009" y="3018714"/>
              <a:ext cx="510046" cy="611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6"/>
            <p:cNvSpPr/>
            <p:nvPr/>
          </p:nvSpPr>
          <p:spPr>
            <a:xfrm rot="18724763" flipH="1">
              <a:off x="7491383" y="4184769"/>
              <a:ext cx="420981" cy="656350"/>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
            <p:cNvSpPr/>
            <p:nvPr/>
          </p:nvSpPr>
          <p:spPr>
            <a:xfrm rot="3076064" flipH="1">
              <a:off x="6949462" y="4158484"/>
              <a:ext cx="420982" cy="656350"/>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8"/>
            <p:cNvSpPr/>
            <p:nvPr/>
          </p:nvSpPr>
          <p:spPr>
            <a:xfrm rot="20366507" flipH="1">
              <a:off x="7523553" y="2186024"/>
              <a:ext cx="844938" cy="125780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0"/>
            <p:cNvSpPr/>
            <p:nvPr/>
          </p:nvSpPr>
          <p:spPr>
            <a:xfrm rot="1129774" flipH="1">
              <a:off x="6511645" y="2140977"/>
              <a:ext cx="793651" cy="1261150"/>
            </a:xfrm>
            <a:prstGeom prst="trapezoid">
              <a:avLst>
                <a:gd name="adj" fmla="val 32632"/>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2"/>
            <p:cNvSpPr/>
            <p:nvPr/>
          </p:nvSpPr>
          <p:spPr>
            <a:xfrm flipH="1">
              <a:off x="6809296" y="2199306"/>
              <a:ext cx="1211358" cy="228735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6"/>
            <p:cNvSpPr/>
            <p:nvPr/>
          </p:nvSpPr>
          <p:spPr>
            <a:xfrm flipH="1">
              <a:off x="6809296" y="1014654"/>
              <a:ext cx="1249610" cy="13189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881189" y="3922566"/>
              <a:ext cx="1088224" cy="560707"/>
              <a:chOff x="6553200" y="2979128"/>
              <a:chExt cx="1817276" cy="674913"/>
            </a:xfrm>
          </p:grpSpPr>
          <p:grpSp>
            <p:nvGrpSpPr>
              <p:cNvPr id="71" name="Group 70"/>
              <p:cNvGrpSpPr/>
              <p:nvPr/>
            </p:nvGrpSpPr>
            <p:grpSpPr>
              <a:xfrm>
                <a:off x="7036526" y="2983482"/>
                <a:ext cx="362945" cy="666204"/>
                <a:chOff x="6553200" y="2979128"/>
                <a:chExt cx="362945" cy="666204"/>
              </a:xfrm>
            </p:grpSpPr>
            <p:sp>
              <p:nvSpPr>
                <p:cNvPr id="84" name="Cross 83"/>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553200" y="2979128"/>
                <a:ext cx="362945" cy="666204"/>
                <a:chOff x="6553200" y="2979128"/>
                <a:chExt cx="362945" cy="666204"/>
              </a:xfrm>
            </p:grpSpPr>
            <p:sp>
              <p:nvSpPr>
                <p:cNvPr id="82" name="Cross 81"/>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Diamond 72"/>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7528560" y="2987837"/>
                <a:ext cx="362945" cy="666204"/>
                <a:chOff x="6553200" y="2979128"/>
                <a:chExt cx="362945" cy="666204"/>
              </a:xfrm>
            </p:grpSpPr>
            <p:sp>
              <p:nvSpPr>
                <p:cNvPr id="80" name="Cross 79"/>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Diamond 74"/>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8007531" y="2979128"/>
                <a:ext cx="362945" cy="666204"/>
                <a:chOff x="6553200" y="2979128"/>
                <a:chExt cx="362945" cy="666204"/>
              </a:xfrm>
            </p:grpSpPr>
            <p:sp>
              <p:nvSpPr>
                <p:cNvPr id="78" name="Cross 77"/>
                <p:cNvSpPr/>
                <p:nvPr/>
              </p:nvSpPr>
              <p:spPr>
                <a:xfrm>
                  <a:off x="6553200" y="2979128"/>
                  <a:ext cx="361172" cy="666204"/>
                </a:xfrm>
                <a:prstGeom prst="plus">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6559435" y="3127047"/>
                  <a:ext cx="356710" cy="356710"/>
                </a:xfrm>
                <a:prstGeom prst="diamond">
                  <a:avLst/>
                </a:prstGeom>
                <a:solidFill>
                  <a:srgbClr val="826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Diamond 76"/>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2"/>
            <p:cNvSpPr/>
            <p:nvPr/>
          </p:nvSpPr>
          <p:spPr>
            <a:xfrm rot="716205" flipH="1">
              <a:off x="6769561" y="2197719"/>
              <a:ext cx="704905" cy="1613045"/>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2"/>
            <p:cNvSpPr/>
            <p:nvPr/>
          </p:nvSpPr>
          <p:spPr>
            <a:xfrm rot="20949381" flipH="1">
              <a:off x="7453174" y="2217653"/>
              <a:ext cx="704905" cy="1613045"/>
            </a:xfrm>
            <a:prstGeom prst="trapezoi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552374" flipH="1">
              <a:off x="6974874" y="1801361"/>
              <a:ext cx="960176" cy="706934"/>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flipH="1">
              <a:off x="7287463" y="1928077"/>
              <a:ext cx="318778" cy="1584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4697091">
              <a:off x="7275455" y="2953608"/>
              <a:ext cx="1088224" cy="317690"/>
              <a:chOff x="6553200" y="2979128"/>
              <a:chExt cx="1817276" cy="674913"/>
            </a:xfrm>
            <a:solidFill>
              <a:schemeClr val="accent1">
                <a:lumMod val="75000"/>
              </a:schemeClr>
            </a:solidFill>
          </p:grpSpPr>
          <p:grpSp>
            <p:nvGrpSpPr>
              <p:cNvPr id="56" name="Group 55"/>
              <p:cNvGrpSpPr/>
              <p:nvPr/>
            </p:nvGrpSpPr>
            <p:grpSpPr>
              <a:xfrm>
                <a:off x="7036526" y="2983482"/>
                <a:ext cx="362945" cy="666204"/>
                <a:chOff x="6553200" y="2979128"/>
                <a:chExt cx="362945" cy="666204"/>
              </a:xfrm>
              <a:grpFill/>
            </p:grpSpPr>
            <p:sp>
              <p:nvSpPr>
                <p:cNvPr id="69" name="Cross 68"/>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553200" y="2979128"/>
                <a:ext cx="362945" cy="666204"/>
                <a:chOff x="6553200" y="2979128"/>
                <a:chExt cx="362945" cy="666204"/>
              </a:xfrm>
              <a:grpFill/>
            </p:grpSpPr>
            <p:sp>
              <p:nvSpPr>
                <p:cNvPr id="67" name="Cross 66"/>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Diamond 57"/>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7528560" y="2987837"/>
                <a:ext cx="362945" cy="666204"/>
                <a:chOff x="6553200" y="2979128"/>
                <a:chExt cx="362945" cy="666204"/>
              </a:xfrm>
              <a:grpFill/>
            </p:grpSpPr>
            <p:sp>
              <p:nvSpPr>
                <p:cNvPr id="65" name="Cross 64"/>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Diamond 59"/>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8007531" y="2979128"/>
                <a:ext cx="362945" cy="666204"/>
                <a:chOff x="6553200" y="2979128"/>
                <a:chExt cx="362945" cy="666204"/>
              </a:xfrm>
              <a:grpFill/>
            </p:grpSpPr>
            <p:sp>
              <p:nvSpPr>
                <p:cNvPr id="63" name="Cross 62"/>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Diamond 61"/>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6291281">
              <a:off x="6510847" y="2973021"/>
              <a:ext cx="1088224" cy="317690"/>
              <a:chOff x="6553200" y="2979128"/>
              <a:chExt cx="1817276" cy="674913"/>
            </a:xfrm>
            <a:solidFill>
              <a:schemeClr val="accent1">
                <a:lumMod val="75000"/>
              </a:schemeClr>
            </a:solidFill>
          </p:grpSpPr>
          <p:grpSp>
            <p:nvGrpSpPr>
              <p:cNvPr id="41" name="Group 40"/>
              <p:cNvGrpSpPr/>
              <p:nvPr/>
            </p:nvGrpSpPr>
            <p:grpSpPr>
              <a:xfrm>
                <a:off x="7036526" y="2983482"/>
                <a:ext cx="362945" cy="666204"/>
                <a:chOff x="6553200" y="2979128"/>
                <a:chExt cx="362945" cy="666204"/>
              </a:xfrm>
              <a:grpFill/>
            </p:grpSpPr>
            <p:sp>
              <p:nvSpPr>
                <p:cNvPr id="54" name="Cross 53"/>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553200" y="2979128"/>
                <a:ext cx="362945" cy="666204"/>
                <a:chOff x="6553200" y="2979128"/>
                <a:chExt cx="362945" cy="666204"/>
              </a:xfrm>
              <a:grpFill/>
            </p:grpSpPr>
            <p:sp>
              <p:nvSpPr>
                <p:cNvPr id="52" name="Cross 51"/>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Diamond 42"/>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7528560" y="2987837"/>
                <a:ext cx="362945" cy="666204"/>
                <a:chOff x="6553200" y="2979128"/>
                <a:chExt cx="362945" cy="666204"/>
              </a:xfrm>
              <a:grpFill/>
            </p:grpSpPr>
            <p:sp>
              <p:nvSpPr>
                <p:cNvPr id="50" name="Cross 49"/>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Diamond 44"/>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8007531" y="2979128"/>
                <a:ext cx="362945" cy="666204"/>
                <a:chOff x="6553200" y="2979128"/>
                <a:chExt cx="362945" cy="666204"/>
              </a:xfrm>
              <a:grpFill/>
            </p:grpSpPr>
            <p:sp>
              <p:nvSpPr>
                <p:cNvPr id="48" name="Cross 47"/>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Diamond 46"/>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lowchart: Stored Data 23"/>
            <p:cNvSpPr/>
            <p:nvPr/>
          </p:nvSpPr>
          <p:spPr>
            <a:xfrm rot="5400000">
              <a:off x="7158353" y="481922"/>
              <a:ext cx="533400" cy="1131661"/>
            </a:xfrm>
            <a:prstGeom prst="flowChartOnlineStorag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889989" y="852423"/>
              <a:ext cx="1088224" cy="317690"/>
              <a:chOff x="6553200" y="2979128"/>
              <a:chExt cx="1817276" cy="674913"/>
            </a:xfrm>
            <a:solidFill>
              <a:schemeClr val="accent1">
                <a:lumMod val="75000"/>
              </a:schemeClr>
            </a:solidFill>
          </p:grpSpPr>
          <p:grpSp>
            <p:nvGrpSpPr>
              <p:cNvPr id="26" name="Group 25"/>
              <p:cNvGrpSpPr/>
              <p:nvPr/>
            </p:nvGrpSpPr>
            <p:grpSpPr>
              <a:xfrm>
                <a:off x="7036526" y="2983482"/>
                <a:ext cx="362945" cy="666204"/>
                <a:chOff x="6553200" y="2979128"/>
                <a:chExt cx="362945" cy="666204"/>
              </a:xfrm>
              <a:grpFill/>
            </p:grpSpPr>
            <p:sp>
              <p:nvSpPr>
                <p:cNvPr id="39" name="Cross 38"/>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553200" y="2979128"/>
                <a:ext cx="362945" cy="666204"/>
                <a:chOff x="6553200" y="2979128"/>
                <a:chExt cx="362945" cy="666204"/>
              </a:xfrm>
              <a:grpFill/>
            </p:grpSpPr>
            <p:sp>
              <p:nvSpPr>
                <p:cNvPr id="37" name="Cross 36"/>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Diamond 27"/>
              <p:cNvSpPr/>
              <p:nvPr/>
            </p:nvSpPr>
            <p:spPr>
              <a:xfrm>
                <a:off x="6781800" y="3133875"/>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528560" y="2987837"/>
                <a:ext cx="362945" cy="666204"/>
                <a:chOff x="6553200" y="2979128"/>
                <a:chExt cx="362945" cy="666204"/>
              </a:xfrm>
              <a:grpFill/>
            </p:grpSpPr>
            <p:sp>
              <p:nvSpPr>
                <p:cNvPr id="35" name="Cross 34"/>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Diamond 29"/>
              <p:cNvSpPr/>
              <p:nvPr/>
            </p:nvSpPr>
            <p:spPr>
              <a:xfrm>
                <a:off x="7273834" y="3138230"/>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8007531" y="2979128"/>
                <a:ext cx="362945" cy="666204"/>
                <a:chOff x="6553200" y="2979128"/>
                <a:chExt cx="362945" cy="666204"/>
              </a:xfrm>
              <a:grpFill/>
            </p:grpSpPr>
            <p:sp>
              <p:nvSpPr>
                <p:cNvPr id="33" name="Cross 32"/>
                <p:cNvSpPr/>
                <p:nvPr/>
              </p:nvSpPr>
              <p:spPr>
                <a:xfrm>
                  <a:off x="6553200" y="2979128"/>
                  <a:ext cx="361172" cy="666204"/>
                </a:xfrm>
                <a:prstGeom prst="plu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6559435" y="3127047"/>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7752805" y="3129521"/>
                <a:ext cx="356710" cy="35671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Obadiah</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0143" y="1951806"/>
            <a:ext cx="5084018" cy="3416320"/>
          </a:xfrm>
          <a:prstGeom prst="rect">
            <a:avLst/>
          </a:prstGeom>
          <a:noFill/>
        </p:spPr>
        <p:txBody>
          <a:bodyPr wrap="square" rtlCol="0">
            <a:spAutoFit/>
          </a:bodyPr>
          <a:lstStyle/>
          <a:p>
            <a:r>
              <a:rPr lang="en-US" sz="2400" dirty="0">
                <a:solidFill>
                  <a:schemeClr val="bg1"/>
                </a:solidFill>
              </a:rPr>
              <a:t>Edom is another name for Esau, Jacob’s brother. </a:t>
            </a:r>
          </a:p>
          <a:p>
            <a:endParaRPr lang="en-US" sz="2400" dirty="0">
              <a:solidFill>
                <a:schemeClr val="bg1"/>
              </a:solidFill>
            </a:endParaRPr>
          </a:p>
          <a:p>
            <a:r>
              <a:rPr lang="en-US" sz="2400" dirty="0">
                <a:solidFill>
                  <a:schemeClr val="bg1"/>
                </a:solidFill>
              </a:rPr>
              <a:t>Those who settled in Edom were close kin to the residents of Judah. </a:t>
            </a:r>
          </a:p>
          <a:p>
            <a:endParaRPr lang="en-US" sz="2400" dirty="0">
              <a:solidFill>
                <a:schemeClr val="bg1"/>
              </a:solidFill>
            </a:endParaRPr>
          </a:p>
          <a:p>
            <a:r>
              <a:rPr lang="en-US" sz="2400" dirty="0">
                <a:solidFill>
                  <a:schemeClr val="bg1"/>
                </a:solidFill>
              </a:rPr>
              <a:t>Because of their wickedness and lasting hatred for Israel, Edom, like Babylon, became a symbol of the world </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Edom/</a:t>
            </a:r>
            <a:r>
              <a:rPr lang="en-US" sz="4800" dirty="0" err="1">
                <a:solidFill>
                  <a:schemeClr val="bg1"/>
                </a:solidFill>
                <a:latin typeface="Arial Black" panose="020B0A04020102020204" pitchFamily="34" charset="0"/>
              </a:rPr>
              <a:t>Idumea</a:t>
            </a:r>
            <a:endParaRPr lang="en-US" sz="4800" dirty="0">
              <a:solidFill>
                <a:schemeClr val="bg1"/>
              </a:solidFill>
              <a:latin typeface="Arial Black" panose="020B0A04020102020204" pitchFamily="34" charset="0"/>
            </a:endParaRPr>
          </a:p>
        </p:txBody>
      </p:sp>
      <p:pic>
        <p:nvPicPr>
          <p:cNvPr id="2050" name="Picture 2" descr="Ed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7187" y="1291590"/>
            <a:ext cx="26574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a:off x="1028728" y="1530871"/>
            <a:ext cx="2039471" cy="3807687"/>
            <a:chOff x="6931994" y="670255"/>
            <a:chExt cx="1661334" cy="3017017"/>
          </a:xfrm>
        </p:grpSpPr>
        <p:grpSp>
          <p:nvGrpSpPr>
            <p:cNvPr id="88" name="Group 87"/>
            <p:cNvGrpSpPr/>
            <p:nvPr/>
          </p:nvGrpSpPr>
          <p:grpSpPr>
            <a:xfrm>
              <a:off x="6931994" y="670255"/>
              <a:ext cx="1661334" cy="3017017"/>
              <a:chOff x="5659340" y="3383783"/>
              <a:chExt cx="1661334" cy="3017017"/>
            </a:xfrm>
          </p:grpSpPr>
          <p:sp>
            <p:nvSpPr>
              <p:cNvPr id="161" name="Cloud 160"/>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5659340" y="3383783"/>
                <a:ext cx="1661334" cy="3017017"/>
                <a:chOff x="5659340" y="3383783"/>
                <a:chExt cx="1661334" cy="3017017"/>
              </a:xfrm>
            </p:grpSpPr>
            <p:sp>
              <p:nvSpPr>
                <p:cNvPr id="163" name="Oval 162"/>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p:cNvGrpSpPr/>
            <p:nvPr/>
          </p:nvGrpSpPr>
          <p:grpSpPr>
            <a:xfrm rot="997471">
              <a:off x="7341147" y="2622182"/>
              <a:ext cx="142507" cy="584080"/>
              <a:chOff x="7091698" y="1740618"/>
              <a:chExt cx="217257" cy="890452"/>
            </a:xfrm>
          </p:grpSpPr>
          <p:sp>
            <p:nvSpPr>
              <p:cNvPr id="139" name="Pentagon 138"/>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rot="5400000">
                <a:off x="6833381" y="2050526"/>
                <a:ext cx="715875" cy="153178"/>
                <a:chOff x="5881772" y="938753"/>
                <a:chExt cx="715875" cy="153178"/>
              </a:xfrm>
            </p:grpSpPr>
            <p:grpSp>
              <p:nvGrpSpPr>
                <p:cNvPr id="141" name="Group 140"/>
                <p:cNvGrpSpPr/>
                <p:nvPr/>
              </p:nvGrpSpPr>
              <p:grpSpPr>
                <a:xfrm rot="2670115">
                  <a:off x="5881772" y="940897"/>
                  <a:ext cx="152122" cy="148890"/>
                  <a:chOff x="5757466" y="974350"/>
                  <a:chExt cx="1743980" cy="1706926"/>
                </a:xfrm>
              </p:grpSpPr>
              <p:sp>
                <p:nvSpPr>
                  <p:cNvPr id="157" name="Donut 15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Donut 15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2" name="Group 141"/>
                <p:cNvGrpSpPr/>
                <p:nvPr/>
              </p:nvGrpSpPr>
              <p:grpSpPr>
                <a:xfrm rot="2670115">
                  <a:off x="6072548" y="943041"/>
                  <a:ext cx="152122" cy="148890"/>
                  <a:chOff x="5757466" y="974350"/>
                  <a:chExt cx="1743980" cy="1706926"/>
                </a:xfrm>
              </p:grpSpPr>
              <p:sp>
                <p:nvSpPr>
                  <p:cNvPr id="153" name="Donut 15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onut 15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Donut 15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 name="Group 142"/>
                <p:cNvGrpSpPr/>
                <p:nvPr/>
              </p:nvGrpSpPr>
              <p:grpSpPr>
                <a:xfrm rot="2670115">
                  <a:off x="6256892" y="943040"/>
                  <a:ext cx="152122" cy="148890"/>
                  <a:chOff x="5757466" y="974350"/>
                  <a:chExt cx="1743980" cy="1706926"/>
                </a:xfrm>
              </p:grpSpPr>
              <p:sp>
                <p:nvSpPr>
                  <p:cNvPr id="149" name="Donut 14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Donut 14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onut 15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4" name="Group 143"/>
                <p:cNvGrpSpPr/>
                <p:nvPr/>
              </p:nvGrpSpPr>
              <p:grpSpPr>
                <a:xfrm rot="2670115">
                  <a:off x="6445525" y="938753"/>
                  <a:ext cx="152122" cy="148890"/>
                  <a:chOff x="5757466" y="974350"/>
                  <a:chExt cx="1743980" cy="1706926"/>
                </a:xfrm>
              </p:grpSpPr>
              <p:sp>
                <p:nvSpPr>
                  <p:cNvPr id="145" name="Donut 14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4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onut 14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0" name="Group 89"/>
            <p:cNvGrpSpPr/>
            <p:nvPr/>
          </p:nvGrpSpPr>
          <p:grpSpPr>
            <a:xfrm rot="20602529" flipH="1">
              <a:off x="7524934" y="2558582"/>
              <a:ext cx="142507" cy="584080"/>
              <a:chOff x="7091698" y="1740618"/>
              <a:chExt cx="217257" cy="890452"/>
            </a:xfrm>
          </p:grpSpPr>
          <p:sp>
            <p:nvSpPr>
              <p:cNvPr id="117" name="Pentagon 116"/>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rot="5400000">
                <a:off x="6833381" y="2050526"/>
                <a:ext cx="715875" cy="153178"/>
                <a:chOff x="5881772" y="938753"/>
                <a:chExt cx="715875" cy="153178"/>
              </a:xfrm>
            </p:grpSpPr>
            <p:grpSp>
              <p:nvGrpSpPr>
                <p:cNvPr id="119" name="Group 118"/>
                <p:cNvGrpSpPr/>
                <p:nvPr/>
              </p:nvGrpSpPr>
              <p:grpSpPr>
                <a:xfrm rot="2670115">
                  <a:off x="5881772" y="940897"/>
                  <a:ext cx="152122" cy="148890"/>
                  <a:chOff x="5757466" y="974350"/>
                  <a:chExt cx="1743980" cy="1706926"/>
                </a:xfrm>
              </p:grpSpPr>
              <p:sp>
                <p:nvSpPr>
                  <p:cNvPr id="135" name="Donut 13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Donut 13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onut 13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p:nvPr/>
              </p:nvGrpSpPr>
              <p:grpSpPr>
                <a:xfrm rot="2670115">
                  <a:off x="6072548" y="943041"/>
                  <a:ext cx="152122" cy="148890"/>
                  <a:chOff x="5757466" y="974350"/>
                  <a:chExt cx="1743980" cy="1706926"/>
                </a:xfrm>
              </p:grpSpPr>
              <p:sp>
                <p:nvSpPr>
                  <p:cNvPr id="131" name="Donut 13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Donut 13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onut 13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p:nvPr/>
              </p:nvGrpSpPr>
              <p:grpSpPr>
                <a:xfrm rot="2670115">
                  <a:off x="6256892" y="943040"/>
                  <a:ext cx="152122" cy="148890"/>
                  <a:chOff x="5757466" y="974350"/>
                  <a:chExt cx="1743980" cy="1706926"/>
                </a:xfrm>
              </p:grpSpPr>
              <p:sp>
                <p:nvSpPr>
                  <p:cNvPr id="127" name="Donut 12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12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121"/>
                <p:cNvGrpSpPr/>
                <p:nvPr/>
              </p:nvGrpSpPr>
              <p:grpSpPr>
                <a:xfrm rot="2670115">
                  <a:off x="6445525" y="938753"/>
                  <a:ext cx="152122" cy="148890"/>
                  <a:chOff x="5757466" y="974350"/>
                  <a:chExt cx="1743980" cy="1706926"/>
                </a:xfrm>
              </p:grpSpPr>
              <p:sp>
                <p:nvSpPr>
                  <p:cNvPr id="123" name="Donut 12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1" name="Group 90"/>
            <p:cNvGrpSpPr/>
            <p:nvPr/>
          </p:nvGrpSpPr>
          <p:grpSpPr>
            <a:xfrm>
              <a:off x="7394133" y="2400116"/>
              <a:ext cx="795354" cy="173794"/>
              <a:chOff x="5757466" y="264089"/>
              <a:chExt cx="1615640" cy="353036"/>
            </a:xfrm>
          </p:grpSpPr>
          <p:sp>
            <p:nvSpPr>
              <p:cNvPr id="96" name="Rounded Rectangle 95"/>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rot="2670115">
                <a:off x="5867287" y="296724"/>
                <a:ext cx="309012" cy="302447"/>
                <a:chOff x="5757466" y="974350"/>
                <a:chExt cx="1743980" cy="1706926"/>
              </a:xfrm>
            </p:grpSpPr>
            <p:sp>
              <p:nvSpPr>
                <p:cNvPr id="113" name="Donut 11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onut 11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p:cNvGrpSpPr/>
              <p:nvPr/>
            </p:nvGrpSpPr>
            <p:grpSpPr>
              <a:xfrm rot="2670115">
                <a:off x="6254818" y="301079"/>
                <a:ext cx="309012" cy="302447"/>
                <a:chOff x="5757466" y="974350"/>
                <a:chExt cx="1743980" cy="1706926"/>
              </a:xfrm>
            </p:grpSpPr>
            <p:sp>
              <p:nvSpPr>
                <p:cNvPr id="109" name="Donut 10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10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p:cNvGrpSpPr/>
              <p:nvPr/>
            </p:nvGrpSpPr>
            <p:grpSpPr>
              <a:xfrm rot="2670115">
                <a:off x="6629286" y="301078"/>
                <a:ext cx="309012" cy="302447"/>
                <a:chOff x="5757466" y="974350"/>
                <a:chExt cx="1743980" cy="1706926"/>
              </a:xfrm>
            </p:grpSpPr>
            <p:sp>
              <p:nvSpPr>
                <p:cNvPr id="105" name="Donut 10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10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onut 10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99"/>
              <p:cNvGrpSpPr/>
              <p:nvPr/>
            </p:nvGrpSpPr>
            <p:grpSpPr>
              <a:xfrm rot="2670115">
                <a:off x="7012464" y="292369"/>
                <a:ext cx="309012" cy="302447"/>
                <a:chOff x="5757466" y="974350"/>
                <a:chExt cx="1743980" cy="1706926"/>
              </a:xfrm>
            </p:grpSpPr>
            <p:sp>
              <p:nvSpPr>
                <p:cNvPr id="101" name="Donut 10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2" name="Oval 91"/>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280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1936" y="1176057"/>
            <a:ext cx="5084018" cy="2677656"/>
          </a:xfrm>
          <a:prstGeom prst="rect">
            <a:avLst/>
          </a:prstGeom>
          <a:noFill/>
        </p:spPr>
        <p:txBody>
          <a:bodyPr wrap="square" rtlCol="0">
            <a:spAutoFit/>
          </a:bodyPr>
          <a:lstStyle/>
          <a:p>
            <a:r>
              <a:rPr lang="en-US" sz="2400" dirty="0">
                <a:solidFill>
                  <a:schemeClr val="bg1"/>
                </a:solidFill>
              </a:rPr>
              <a:t> A whole city was carved out of rock cliffs. It could be entered only through a narrow gorge.</a:t>
            </a:r>
          </a:p>
          <a:p>
            <a:endParaRPr lang="en-US" sz="2400" dirty="0">
              <a:solidFill>
                <a:schemeClr val="bg1"/>
              </a:solidFill>
            </a:endParaRPr>
          </a:p>
          <a:p>
            <a:r>
              <a:rPr lang="en-US" sz="2400" dirty="0">
                <a:solidFill>
                  <a:schemeClr val="bg1"/>
                </a:solidFill>
              </a:rPr>
              <a:t>From the high cliffs, the </a:t>
            </a:r>
            <a:r>
              <a:rPr lang="en-US" sz="2400" dirty="0" err="1">
                <a:solidFill>
                  <a:schemeClr val="bg1"/>
                </a:solidFill>
              </a:rPr>
              <a:t>Edomites</a:t>
            </a:r>
            <a:r>
              <a:rPr lang="en-US" sz="2400" dirty="0">
                <a:solidFill>
                  <a:schemeClr val="bg1"/>
                </a:solidFill>
              </a:rPr>
              <a:t> could protect themselves from invading enemies with great success. </a:t>
            </a:r>
          </a:p>
        </p:txBody>
      </p:sp>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A City Carved Out of Rock</a:t>
            </a:r>
          </a:p>
        </p:txBody>
      </p:sp>
      <p:pic>
        <p:nvPicPr>
          <p:cNvPr id="5122" name="Picture 2" descr="http://antikforever.com/Syrie-Palestine/Divers/Images/edom06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890" y="844995"/>
            <a:ext cx="6399336" cy="3595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6953" y="4778931"/>
            <a:ext cx="7947211" cy="1569660"/>
          </a:xfrm>
          <a:prstGeom prst="rect">
            <a:avLst/>
          </a:prstGeom>
        </p:spPr>
        <p:txBody>
          <a:bodyPr wrap="square">
            <a:spAutoFit/>
          </a:bodyPr>
          <a:lstStyle/>
          <a:p>
            <a:r>
              <a:rPr lang="en-US" sz="2400" b="0" i="0" dirty="0">
                <a:solidFill>
                  <a:schemeClr val="bg1"/>
                </a:solidFill>
                <a:effectLst/>
              </a:rPr>
              <a:t>Petra, or Mount </a:t>
            </a:r>
            <a:r>
              <a:rPr lang="en-US" sz="2400" b="0" i="0" dirty="0" err="1">
                <a:solidFill>
                  <a:schemeClr val="bg1"/>
                </a:solidFill>
                <a:effectLst/>
              </a:rPr>
              <a:t>Seir</a:t>
            </a:r>
            <a:r>
              <a:rPr lang="en-US" sz="2400" b="0" i="0" dirty="0">
                <a:solidFill>
                  <a:schemeClr val="bg1"/>
                </a:solidFill>
                <a:effectLst/>
              </a:rPr>
              <a:t>, was in the land of Edom, and many scholars think it was the capital of </a:t>
            </a:r>
            <a:r>
              <a:rPr lang="en-US" sz="2400" b="0" i="0" dirty="0" err="1">
                <a:solidFill>
                  <a:schemeClr val="bg1"/>
                </a:solidFill>
                <a:effectLst/>
              </a:rPr>
              <a:t>Idumea</a:t>
            </a:r>
            <a:r>
              <a:rPr lang="en-US" sz="2400" b="0" i="0" dirty="0">
                <a:solidFill>
                  <a:schemeClr val="bg1"/>
                </a:solidFill>
                <a:effectLst/>
              </a:rPr>
              <a:t>. Though many of the ruins now visible at Petra date from a later period, they still give dramatic impact to Obadiah’s words.</a:t>
            </a:r>
            <a:endParaRPr lang="en-US" sz="2400" dirty="0">
              <a:solidFill>
                <a:schemeClr val="bg1"/>
              </a:solidFill>
            </a:endParaRPr>
          </a:p>
        </p:txBody>
      </p:sp>
      <p:sp>
        <p:nvSpPr>
          <p:cNvPr id="173" name="Rectangle 172"/>
          <p:cNvSpPr/>
          <p:nvPr/>
        </p:nvSpPr>
        <p:spPr>
          <a:xfrm>
            <a:off x="94130" y="6396335"/>
            <a:ext cx="7947211" cy="461665"/>
          </a:xfrm>
          <a:prstGeom prst="rect">
            <a:avLst/>
          </a:prstGeom>
        </p:spPr>
        <p:txBody>
          <a:bodyPr wrap="square">
            <a:spAutoFit/>
          </a:bodyPr>
          <a:lstStyle/>
          <a:p>
            <a:r>
              <a:rPr lang="en-US" sz="2400" b="0" i="0" dirty="0">
                <a:solidFill>
                  <a:schemeClr val="bg1"/>
                </a:solidFill>
                <a:effectLst/>
              </a:rPr>
              <a:t>Obadiah 1:3</a:t>
            </a:r>
            <a:endParaRPr lang="en-US" sz="2400" dirty="0">
              <a:solidFill>
                <a:schemeClr val="bg1"/>
              </a:solidFill>
            </a:endParaRPr>
          </a:p>
        </p:txBody>
      </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Exalt Thyself As An Eagle</a:t>
            </a:r>
          </a:p>
        </p:txBody>
      </p:sp>
      <p:sp>
        <p:nvSpPr>
          <p:cNvPr id="173" name="Rectangle 172"/>
          <p:cNvSpPr/>
          <p:nvPr/>
        </p:nvSpPr>
        <p:spPr>
          <a:xfrm>
            <a:off x="94130" y="6396335"/>
            <a:ext cx="7947211" cy="461665"/>
          </a:xfrm>
          <a:prstGeom prst="rect">
            <a:avLst/>
          </a:prstGeom>
        </p:spPr>
        <p:txBody>
          <a:bodyPr wrap="square">
            <a:spAutoFit/>
          </a:bodyPr>
          <a:lstStyle/>
          <a:p>
            <a:r>
              <a:rPr lang="en-US" sz="2400" b="0" i="0" dirty="0">
                <a:solidFill>
                  <a:schemeClr val="bg1"/>
                </a:solidFill>
                <a:effectLst/>
              </a:rPr>
              <a:t>Obadiah 1:3-4</a:t>
            </a:r>
            <a:endParaRPr lang="en-US" sz="2400" dirty="0">
              <a:solidFill>
                <a:schemeClr val="bg1"/>
              </a:solidFill>
            </a:endParaRPr>
          </a:p>
        </p:txBody>
      </p:sp>
      <p:pic>
        <p:nvPicPr>
          <p:cNvPr id="8"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645" y="2086264"/>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11936" y="1176057"/>
            <a:ext cx="5084018" cy="4553534"/>
            <a:chOff x="211936" y="1176057"/>
            <a:chExt cx="5084018" cy="4553534"/>
          </a:xfrm>
        </p:grpSpPr>
        <p:sp>
          <p:nvSpPr>
            <p:cNvPr id="4" name="TextBox 3"/>
            <p:cNvSpPr txBox="1"/>
            <p:nvPr/>
          </p:nvSpPr>
          <p:spPr>
            <a:xfrm>
              <a:off x="211936" y="1176057"/>
              <a:ext cx="5084018" cy="830997"/>
            </a:xfrm>
            <a:prstGeom prst="rect">
              <a:avLst/>
            </a:prstGeom>
            <a:noFill/>
          </p:spPr>
          <p:txBody>
            <a:bodyPr wrap="square" rtlCol="0">
              <a:spAutoFit/>
            </a:bodyPr>
            <a:lstStyle/>
            <a:p>
              <a:pPr algn="ctr" fontAlgn="base"/>
              <a:r>
                <a:rPr lang="en-US" sz="2400" dirty="0">
                  <a:solidFill>
                    <a:schemeClr val="bg1"/>
                  </a:solidFill>
                </a:rPr>
                <a:t> How can elevating ourselves above others cause us to be deceived?</a:t>
              </a:r>
            </a:p>
          </p:txBody>
        </p:sp>
        <p:pic>
          <p:nvPicPr>
            <p:cNvPr id="3" name="Picture 2" descr="http://cache4.asset-cache.net/gc/83396282-man-standing-on-a-pedestal-looking-down-gettyimages.jpg?v=1&amp;c=IWSAsset&amp;k=2&amp;d=5UC7fKVITB8zZ%2Bn2PZ7vJR9QPo6hEzcpazzuFAq8QBA%3D"/>
            <p:cNvPicPr>
              <a:picLocks noChangeAspect="1" noChangeArrowheads="1"/>
            </p:cNvPicPr>
            <p:nvPr/>
          </p:nvPicPr>
          <p:blipFill>
            <a:blip r:embed="rId4" cstate="print"/>
            <a:srcRect/>
            <a:stretch>
              <a:fillRect/>
            </a:stretch>
          </p:blipFill>
          <p:spPr bwMode="auto">
            <a:xfrm>
              <a:off x="1860100" y="2450389"/>
              <a:ext cx="2186134" cy="3279202"/>
            </a:xfrm>
            <a:prstGeom prst="rect">
              <a:avLst/>
            </a:prstGeom>
            <a:noFill/>
          </p:spPr>
        </p:pic>
      </p:grpSp>
      <p:grpSp>
        <p:nvGrpSpPr>
          <p:cNvPr id="13" name="Group 12"/>
          <p:cNvGrpSpPr/>
          <p:nvPr/>
        </p:nvGrpSpPr>
        <p:grpSpPr>
          <a:xfrm>
            <a:off x="6877455" y="2335281"/>
            <a:ext cx="4665270" cy="3468881"/>
            <a:chOff x="6877455" y="2335281"/>
            <a:chExt cx="4665270" cy="3468881"/>
          </a:xfrm>
        </p:grpSpPr>
        <p:sp>
          <p:nvSpPr>
            <p:cNvPr id="2" name="Rectangle 1"/>
            <p:cNvSpPr/>
            <p:nvPr/>
          </p:nvSpPr>
          <p:spPr>
            <a:xfrm>
              <a:off x="6877455" y="4603833"/>
              <a:ext cx="4665270" cy="1200329"/>
            </a:xfrm>
            <a:prstGeom prst="rect">
              <a:avLst/>
            </a:prstGeom>
          </p:spPr>
          <p:txBody>
            <a:bodyPr wrap="square">
              <a:spAutoFit/>
            </a:bodyPr>
            <a:lstStyle/>
            <a:p>
              <a:pPr algn="ctr" fontAlgn="base"/>
              <a:r>
                <a:rPr lang="en-US" sz="2400" dirty="0">
                  <a:solidFill>
                    <a:schemeClr val="bg1"/>
                  </a:solidFill>
                </a:rPr>
                <a:t>What can we do to avoid being deceived into putting ourselves above others?</a:t>
              </a:r>
            </a:p>
          </p:txBody>
        </p:sp>
        <p:pic>
          <p:nvPicPr>
            <p:cNvPr id="1028" name="Picture 4" descr="https://litreactor.com/sites/default/files/imagecache/header/images/column/headers/woman-looking-up-by-jenavieve-creative-commons.jpg"/>
            <p:cNvPicPr>
              <a:picLocks noChangeAspect="1" noChangeArrowheads="1"/>
            </p:cNvPicPr>
            <p:nvPr/>
          </p:nvPicPr>
          <p:blipFill>
            <a:blip r:embed="rId5" cstate="print"/>
            <a:srcRect/>
            <a:stretch>
              <a:fillRect/>
            </a:stretch>
          </p:blipFill>
          <p:spPr bwMode="auto">
            <a:xfrm>
              <a:off x="7451388" y="2335281"/>
              <a:ext cx="3582548" cy="1902862"/>
            </a:xfrm>
            <a:prstGeom prst="rect">
              <a:avLst/>
            </a:prstGeom>
            <a:noFill/>
          </p:spPr>
        </p:pic>
      </p:grpSp>
      <p:pic>
        <p:nvPicPr>
          <p:cNvPr id="1030" name="Picture 6" descr="http://www.pure-spirit.com/images/stories/Free_Photos/Birds/bald_eagle-normal%20closeup.jpg"/>
          <p:cNvPicPr>
            <a:picLocks noChangeAspect="1" noChangeArrowheads="1"/>
          </p:cNvPicPr>
          <p:nvPr/>
        </p:nvPicPr>
        <p:blipFill>
          <a:blip r:embed="rId6" cstate="print"/>
          <a:srcRect/>
          <a:stretch>
            <a:fillRect/>
          </a:stretch>
        </p:blipFill>
        <p:spPr bwMode="auto">
          <a:xfrm>
            <a:off x="10535123" y="155643"/>
            <a:ext cx="1656877" cy="1242658"/>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130" y="6396335"/>
            <a:ext cx="7947211" cy="461665"/>
          </a:xfrm>
          <a:prstGeom prst="rect">
            <a:avLst/>
          </a:prstGeom>
        </p:spPr>
        <p:txBody>
          <a:bodyPr wrap="square">
            <a:spAutoFit/>
          </a:bodyPr>
          <a:lstStyle/>
          <a:p>
            <a:r>
              <a:rPr lang="en-US" sz="2400" b="0" i="0" dirty="0">
                <a:solidFill>
                  <a:schemeClr val="bg1"/>
                </a:solidFill>
                <a:effectLst/>
              </a:rPr>
              <a:t>Obadiah 1:3-4</a:t>
            </a:r>
            <a:endParaRPr lang="en-US" sz="2400" dirty="0">
              <a:solidFill>
                <a:schemeClr val="bg1"/>
              </a:solidFill>
            </a:endParaRPr>
          </a:p>
        </p:txBody>
      </p:sp>
      <p:sp>
        <p:nvSpPr>
          <p:cNvPr id="3" name="Rectangle 2"/>
          <p:cNvSpPr/>
          <p:nvPr/>
        </p:nvSpPr>
        <p:spPr>
          <a:xfrm>
            <a:off x="6031149" y="1708927"/>
            <a:ext cx="5391694" cy="4247317"/>
          </a:xfrm>
          <a:prstGeom prst="rect">
            <a:avLst/>
          </a:prstGeom>
        </p:spPr>
        <p:txBody>
          <a:bodyPr wrap="square">
            <a:spAutoFit/>
          </a:bodyPr>
          <a:lstStyle/>
          <a:p>
            <a:pPr fontAlgn="base"/>
            <a:r>
              <a:rPr lang="en-US" dirty="0">
                <a:solidFill>
                  <a:schemeClr val="bg1"/>
                </a:solidFill>
              </a:rPr>
              <a:t>“Pride is the great sin of self-elevation. …</a:t>
            </a:r>
          </a:p>
          <a:p>
            <a:pPr fontAlgn="base"/>
            <a:endParaRPr lang="en-US" dirty="0">
              <a:solidFill>
                <a:schemeClr val="bg1"/>
              </a:solidFill>
            </a:endParaRPr>
          </a:p>
          <a:p>
            <a:pPr fontAlgn="base"/>
            <a:r>
              <a:rPr lang="en-US" dirty="0">
                <a:solidFill>
                  <a:schemeClr val="bg1"/>
                </a:solidFill>
              </a:rPr>
              <a:t>“… It leads some to revel in their own perceived self-worth, accomplishments, talents, wealth, or position. They count these blessings as evidence of being ‘chosen,’ ‘superior,’ or ‘more righteous’ than others. …</a:t>
            </a:r>
          </a:p>
          <a:p>
            <a:pPr fontAlgn="base"/>
            <a:endParaRPr lang="en-US" dirty="0">
              <a:solidFill>
                <a:schemeClr val="bg1"/>
              </a:solidFill>
            </a:endParaRPr>
          </a:p>
          <a:p>
            <a:pPr fontAlgn="base"/>
            <a:r>
              <a:rPr lang="en-US" dirty="0">
                <a:solidFill>
                  <a:schemeClr val="bg1"/>
                </a:solidFill>
              </a:rPr>
              <a:t>“For others, pride turns to envy: they look bitterly at those who have better positions, more talents, or greater possessions than they do. </a:t>
            </a:r>
          </a:p>
          <a:p>
            <a:pPr fontAlgn="base"/>
            <a:endParaRPr lang="en-US" dirty="0">
              <a:solidFill>
                <a:schemeClr val="bg1"/>
              </a:solidFill>
            </a:endParaRPr>
          </a:p>
          <a:p>
            <a:pPr fontAlgn="base"/>
            <a:r>
              <a:rPr lang="en-US" dirty="0">
                <a:solidFill>
                  <a:schemeClr val="bg1"/>
                </a:solidFill>
              </a:rPr>
              <a:t>They seek to hurt, diminish, and tear down others in a misguided and unworthy attempt at self-elevation. When those they envy stumble or suffer, they secretly cheer.”</a:t>
            </a:r>
          </a:p>
        </p:txBody>
      </p:sp>
      <p:grpSp>
        <p:nvGrpSpPr>
          <p:cNvPr id="6" name="Group 5"/>
          <p:cNvGrpSpPr/>
          <p:nvPr/>
        </p:nvGrpSpPr>
        <p:grpSpPr>
          <a:xfrm>
            <a:off x="763621" y="857655"/>
            <a:ext cx="2699426" cy="1926553"/>
            <a:chOff x="228600" y="381000"/>
            <a:chExt cx="3505068" cy="2501531"/>
          </a:xfrm>
        </p:grpSpPr>
        <p:grpSp>
          <p:nvGrpSpPr>
            <p:cNvPr id="7" name="Group 144"/>
            <p:cNvGrpSpPr/>
            <p:nvPr/>
          </p:nvGrpSpPr>
          <p:grpSpPr>
            <a:xfrm>
              <a:off x="228600" y="381000"/>
              <a:ext cx="3505068" cy="2501531"/>
              <a:chOff x="534986" y="381000"/>
              <a:chExt cx="2637111" cy="2501531"/>
            </a:xfrm>
          </p:grpSpPr>
          <p:sp>
            <p:nvSpPr>
              <p:cNvPr id="9" name="Rectangle 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43"/>
              <p:cNvGrpSpPr/>
              <p:nvPr/>
            </p:nvGrpSpPr>
            <p:grpSpPr>
              <a:xfrm>
                <a:off x="534986" y="384805"/>
                <a:ext cx="457200" cy="2497726"/>
                <a:chOff x="533400" y="381000"/>
                <a:chExt cx="457200" cy="2497726"/>
              </a:xfrm>
            </p:grpSpPr>
            <p:sp>
              <p:nvSpPr>
                <p:cNvPr id="16" name="Oval 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2"/>
              <p:cNvGrpSpPr/>
              <p:nvPr/>
            </p:nvGrpSpPr>
            <p:grpSpPr>
              <a:xfrm>
                <a:off x="2714897" y="381000"/>
                <a:ext cx="457200" cy="2497726"/>
                <a:chOff x="2714897" y="457200"/>
                <a:chExt cx="457200" cy="2497726"/>
              </a:xfrm>
            </p:grpSpPr>
            <p:sp>
              <p:nvSpPr>
                <p:cNvPr id="12" name="Oval 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848299" y="1120794"/>
              <a:ext cx="2293346" cy="584775"/>
            </a:xfrm>
            <a:prstGeom prst="rect">
              <a:avLst/>
            </a:prstGeom>
          </p:spPr>
          <p:txBody>
            <a:bodyPr wrap="square">
              <a:spAutoFit/>
            </a:bodyPr>
            <a:lstStyle/>
            <a:p>
              <a:pPr algn="ctr"/>
              <a:r>
                <a:rPr lang="en-US" sz="1600" b="1" dirty="0"/>
                <a:t>Yielding to pride can cause us to be deceived</a:t>
              </a:r>
              <a:endParaRPr lang="en-US" sz="1600" i="1" dirty="0"/>
            </a:p>
          </p:txBody>
        </p:sp>
      </p:grpSp>
      <p:pic>
        <p:nvPicPr>
          <p:cNvPr id="20" name="Picture 19" descr="dieter F. Uchtdorf.jpg"/>
          <p:cNvPicPr>
            <a:picLocks noChangeAspect="1"/>
          </p:cNvPicPr>
          <p:nvPr/>
        </p:nvPicPr>
        <p:blipFill>
          <a:blip r:embed="rId3" cstate="print"/>
          <a:stretch>
            <a:fillRect/>
          </a:stretch>
        </p:blipFill>
        <p:spPr>
          <a:xfrm>
            <a:off x="3372059" y="2909087"/>
            <a:ext cx="2102449" cy="2625951"/>
          </a:xfrm>
          <a:prstGeom prst="rect">
            <a:avLst/>
          </a:prstGeom>
        </p:spPr>
      </p:pic>
      <p:pic>
        <p:nvPicPr>
          <p:cNvPr id="21" name="Picture 2" descr="http://img3.wikia.nocookie.net/__cb20130419094316/runaway-love/images/thumb/c/ce/Emo-boy.jpg/500px-Emo-boy.jpg"/>
          <p:cNvPicPr>
            <a:picLocks noChangeAspect="1" noChangeArrowheads="1"/>
          </p:cNvPicPr>
          <p:nvPr/>
        </p:nvPicPr>
        <p:blipFill>
          <a:blip r:embed="rId4" cstate="print">
            <a:extLst>
              <a:ext uri="{28A0092B-C50C-407E-A947-70E740481C1C}">
                <a14:useLocalDpi xmlns:a14="http://schemas.microsoft.com/office/drawing/2010/main" val="0"/>
              </a:ext>
            </a:extLst>
          </a:blip>
          <a:srcRect l="38076" t="743" r="29704" b="53669"/>
          <a:stretch>
            <a:fillRect/>
          </a:stretch>
        </p:blipFill>
        <p:spPr bwMode="auto">
          <a:xfrm>
            <a:off x="5369668" y="321013"/>
            <a:ext cx="1145880" cy="10797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heartlightministries.org/blogs/markgregston/wp-content/uploads/teen-value.jpg"/>
          <p:cNvPicPr>
            <a:picLocks noChangeAspect="1" noChangeArrowheads="1"/>
          </p:cNvPicPr>
          <p:nvPr/>
        </p:nvPicPr>
        <p:blipFill>
          <a:blip r:embed="rId5" cstate="print">
            <a:extLst>
              <a:ext uri="{28A0092B-C50C-407E-A947-70E740481C1C}">
                <a14:useLocalDpi xmlns:a14="http://schemas.microsoft.com/office/drawing/2010/main" val="0"/>
              </a:ext>
            </a:extLst>
          </a:blip>
          <a:srcRect l="34797" t="14166" r="34593"/>
          <a:stretch>
            <a:fillRect/>
          </a:stretch>
        </p:blipFill>
        <p:spPr bwMode="auto">
          <a:xfrm>
            <a:off x="7354110" y="204281"/>
            <a:ext cx="856034" cy="12962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bacc.cc/wp-content/uploads/2011/09/Sibling-Rivalry.jpg"/>
          <p:cNvPicPr>
            <a:picLocks noChangeAspect="1" noChangeArrowheads="1"/>
          </p:cNvPicPr>
          <p:nvPr/>
        </p:nvPicPr>
        <p:blipFill>
          <a:blip r:embed="rId6" cstate="print">
            <a:extLst>
              <a:ext uri="{28A0092B-C50C-407E-A947-70E740481C1C}">
                <a14:useLocalDpi xmlns:a14="http://schemas.microsoft.com/office/drawing/2010/main" val="0"/>
              </a:ext>
            </a:extLst>
          </a:blip>
          <a:srcRect l="56871" t="8547" r="9562" b="35225"/>
          <a:stretch>
            <a:fillRect/>
          </a:stretch>
        </p:blipFill>
        <p:spPr bwMode="auto">
          <a:xfrm>
            <a:off x="8939719" y="243191"/>
            <a:ext cx="1147863" cy="127432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1588202" y="6488668"/>
            <a:ext cx="442750" cy="369332"/>
          </a:xfrm>
          <a:prstGeom prst="rect">
            <a:avLst/>
          </a:prstGeom>
        </p:spPr>
        <p:txBody>
          <a:bodyPr wrap="none">
            <a:spAutoFit/>
          </a:bodyPr>
          <a:lstStyle/>
          <a:p>
            <a:r>
              <a:rPr lang="en-US" dirty="0">
                <a:solidFill>
                  <a:schemeClr val="bg1"/>
                </a:solidFill>
              </a:rPr>
              <a:t>(4)</a:t>
            </a:r>
            <a:endParaRPr lang="en-US" dirty="0"/>
          </a:p>
        </p:txBody>
      </p:sp>
    </p:spTree>
    <p:extLst>
      <p:ext uri="{BB962C8B-B14F-4D97-AF65-F5344CB8AC3E}">
        <p14:creationId xmlns:p14="http://schemas.microsoft.com/office/powerpoint/2010/main" val="107863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2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Prophecy For Edom</a:t>
            </a:r>
          </a:p>
        </p:txBody>
      </p:sp>
      <p:sp>
        <p:nvSpPr>
          <p:cNvPr id="2" name="Rectangle 1"/>
          <p:cNvSpPr/>
          <p:nvPr/>
        </p:nvSpPr>
        <p:spPr>
          <a:xfrm>
            <a:off x="3949429" y="819773"/>
            <a:ext cx="4665270" cy="461665"/>
          </a:xfrm>
          <a:prstGeom prst="rect">
            <a:avLst/>
          </a:prstGeom>
        </p:spPr>
        <p:txBody>
          <a:bodyPr wrap="square">
            <a:spAutoFit/>
          </a:bodyPr>
          <a:lstStyle/>
          <a:p>
            <a:pPr algn="ctr" fontAlgn="base"/>
            <a:r>
              <a:rPr lang="en-US" sz="2400" dirty="0">
                <a:solidFill>
                  <a:schemeClr val="bg1"/>
                </a:solidFill>
              </a:rPr>
              <a:t>A Day of Distress</a:t>
            </a:r>
          </a:p>
        </p:txBody>
      </p:sp>
      <p:sp>
        <p:nvSpPr>
          <p:cNvPr id="173" name="Rectangle 172"/>
          <p:cNvSpPr/>
          <p:nvPr/>
        </p:nvSpPr>
        <p:spPr>
          <a:xfrm>
            <a:off x="94130" y="6396335"/>
            <a:ext cx="7947211" cy="461665"/>
          </a:xfrm>
          <a:prstGeom prst="rect">
            <a:avLst/>
          </a:prstGeom>
        </p:spPr>
        <p:txBody>
          <a:bodyPr wrap="square">
            <a:spAutoFit/>
          </a:bodyPr>
          <a:lstStyle/>
          <a:p>
            <a:r>
              <a:rPr lang="en-US" sz="2400" b="0" i="0" dirty="0">
                <a:solidFill>
                  <a:schemeClr val="bg1"/>
                </a:solidFill>
                <a:effectLst/>
              </a:rPr>
              <a:t>Obadiah 1:5-14</a:t>
            </a:r>
            <a:endParaRPr lang="en-US" sz="2400" dirty="0">
              <a:solidFill>
                <a:schemeClr val="bg1"/>
              </a:solidFill>
            </a:endParaRPr>
          </a:p>
        </p:txBody>
      </p:sp>
      <p:sp>
        <p:nvSpPr>
          <p:cNvPr id="11" name="Rectangle 10"/>
          <p:cNvSpPr/>
          <p:nvPr/>
        </p:nvSpPr>
        <p:spPr>
          <a:xfrm>
            <a:off x="5561579" y="4500191"/>
            <a:ext cx="5110264" cy="1569660"/>
          </a:xfrm>
          <a:prstGeom prst="rect">
            <a:avLst/>
          </a:prstGeom>
        </p:spPr>
        <p:txBody>
          <a:bodyPr wrap="square">
            <a:spAutoFit/>
          </a:bodyPr>
          <a:lstStyle/>
          <a:p>
            <a:pPr fontAlgn="base"/>
            <a:r>
              <a:rPr lang="en-US" sz="2400" dirty="0">
                <a:solidFill>
                  <a:schemeClr val="bg1"/>
                </a:solidFill>
              </a:rPr>
              <a:t>Violence against thy brother Jacob = Edom was allies with Babylon and participated and assisted King Nebuchadnezzar in capturing Jerusalem</a:t>
            </a:r>
          </a:p>
        </p:txBody>
      </p:sp>
      <p:sp>
        <p:nvSpPr>
          <p:cNvPr id="12" name="Rectangle 11"/>
          <p:cNvSpPr/>
          <p:nvPr/>
        </p:nvSpPr>
        <p:spPr>
          <a:xfrm>
            <a:off x="830094" y="1503951"/>
            <a:ext cx="3167974" cy="1200329"/>
          </a:xfrm>
          <a:prstGeom prst="rect">
            <a:avLst/>
          </a:prstGeom>
        </p:spPr>
        <p:txBody>
          <a:bodyPr wrap="square">
            <a:spAutoFit/>
          </a:bodyPr>
          <a:lstStyle/>
          <a:p>
            <a:pPr fontAlgn="base"/>
            <a:r>
              <a:rPr lang="en-US" sz="2400" dirty="0">
                <a:solidFill>
                  <a:schemeClr val="bg1"/>
                </a:solidFill>
              </a:rPr>
              <a:t>Edom would be destroyed, cut off, and slaughtered</a:t>
            </a:r>
          </a:p>
        </p:txBody>
      </p:sp>
      <p:pic>
        <p:nvPicPr>
          <p:cNvPr id="13" name="Picture 2"/>
          <p:cNvPicPr>
            <a:picLocks noChangeAspect="1" noChangeArrowheads="1"/>
          </p:cNvPicPr>
          <p:nvPr/>
        </p:nvPicPr>
        <p:blipFill>
          <a:blip r:embed="rId3" cstate="print"/>
          <a:srcRect l="9929" t="58944" r="68617" b="26556"/>
          <a:stretch>
            <a:fillRect/>
          </a:stretch>
        </p:blipFill>
        <p:spPr bwMode="auto">
          <a:xfrm>
            <a:off x="544748" y="2879627"/>
            <a:ext cx="3249039" cy="1235173"/>
          </a:xfrm>
          <a:prstGeom prst="rect">
            <a:avLst/>
          </a:prstGeom>
          <a:noFill/>
          <a:ln w="9525">
            <a:noFill/>
            <a:miter lim="800000"/>
            <a:headEnd/>
            <a:tailEnd/>
          </a:ln>
        </p:spPr>
      </p:pic>
      <p:pic>
        <p:nvPicPr>
          <p:cNvPr id="23554" name="Picture 2" descr="http://ahyah.net/images/files/TB_Petra_Jordan_BW_22.jpg"/>
          <p:cNvPicPr>
            <a:picLocks noChangeAspect="1" noChangeArrowheads="1"/>
          </p:cNvPicPr>
          <p:nvPr/>
        </p:nvPicPr>
        <p:blipFill>
          <a:blip r:embed="rId4" cstate="print"/>
          <a:srcRect l="30146" r="2520" b="17277"/>
          <a:stretch>
            <a:fillRect/>
          </a:stretch>
        </p:blipFill>
        <p:spPr bwMode="auto">
          <a:xfrm>
            <a:off x="5330757" y="1566154"/>
            <a:ext cx="4649821" cy="2363821"/>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etethrowsnation.com/wp-content/uploads/Dark-Grey-Background-Textur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943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A Day of Deliverance</a:t>
            </a:r>
          </a:p>
        </p:txBody>
      </p:sp>
      <p:sp>
        <p:nvSpPr>
          <p:cNvPr id="173" name="Rectangle 172"/>
          <p:cNvSpPr/>
          <p:nvPr/>
        </p:nvSpPr>
        <p:spPr>
          <a:xfrm>
            <a:off x="94130" y="6396335"/>
            <a:ext cx="7947211" cy="461665"/>
          </a:xfrm>
          <a:prstGeom prst="rect">
            <a:avLst/>
          </a:prstGeom>
        </p:spPr>
        <p:txBody>
          <a:bodyPr wrap="square">
            <a:spAutoFit/>
          </a:bodyPr>
          <a:lstStyle/>
          <a:p>
            <a:r>
              <a:rPr lang="en-US" sz="2400" b="0" i="0" dirty="0">
                <a:solidFill>
                  <a:schemeClr val="bg1"/>
                </a:solidFill>
                <a:effectLst/>
              </a:rPr>
              <a:t>Obadiah 1:16-21</a:t>
            </a:r>
            <a:endParaRPr lang="en-US" sz="2400" dirty="0">
              <a:solidFill>
                <a:schemeClr val="bg1"/>
              </a:solidFill>
            </a:endParaRPr>
          </a:p>
        </p:txBody>
      </p:sp>
      <p:sp>
        <p:nvSpPr>
          <p:cNvPr id="11" name="Rectangle 10"/>
          <p:cNvSpPr/>
          <p:nvPr/>
        </p:nvSpPr>
        <p:spPr>
          <a:xfrm>
            <a:off x="317769" y="1020811"/>
            <a:ext cx="5868541" cy="1569660"/>
          </a:xfrm>
          <a:prstGeom prst="rect">
            <a:avLst/>
          </a:prstGeom>
        </p:spPr>
        <p:txBody>
          <a:bodyPr wrap="square">
            <a:spAutoFit/>
          </a:bodyPr>
          <a:lstStyle/>
          <a:p>
            <a:pPr fontAlgn="base"/>
            <a:r>
              <a:rPr lang="en-US" sz="2400" dirty="0">
                <a:solidFill>
                  <a:schemeClr val="bg1"/>
                </a:solidFill>
              </a:rPr>
              <a:t>If Esau (Edom) represents the worldly wicked, these verses may be seen as referring to that day when Israel will be completely restored and evil eliminated. </a:t>
            </a:r>
          </a:p>
        </p:txBody>
      </p:sp>
      <p:sp>
        <p:nvSpPr>
          <p:cNvPr id="10" name="Rectangle 9"/>
          <p:cNvSpPr/>
          <p:nvPr/>
        </p:nvSpPr>
        <p:spPr>
          <a:xfrm>
            <a:off x="5108823" y="2726305"/>
            <a:ext cx="6096000" cy="923330"/>
          </a:xfrm>
          <a:prstGeom prst="rect">
            <a:avLst/>
          </a:prstGeom>
        </p:spPr>
        <p:txBody>
          <a:bodyPr>
            <a:spAutoFit/>
          </a:bodyPr>
          <a:lstStyle/>
          <a:p>
            <a:r>
              <a:rPr lang="en-US" dirty="0">
                <a:solidFill>
                  <a:schemeClr val="bg1"/>
                </a:solidFill>
              </a:rPr>
              <a:t>Mount Zion, a symbol for deliverance and holiness, will be the inheritance of the “house of Jacob,” whereas the “house of Esau” will be stubble, fit only to be burned. </a:t>
            </a:r>
            <a:endParaRPr lang="en-US" dirty="0"/>
          </a:p>
        </p:txBody>
      </p:sp>
      <p:sp>
        <p:nvSpPr>
          <p:cNvPr id="14" name="Rectangle 13"/>
          <p:cNvSpPr/>
          <p:nvPr/>
        </p:nvSpPr>
        <p:spPr>
          <a:xfrm>
            <a:off x="5471388" y="4891669"/>
            <a:ext cx="6096000" cy="1754326"/>
          </a:xfrm>
          <a:prstGeom prst="rect">
            <a:avLst/>
          </a:prstGeom>
        </p:spPr>
        <p:txBody>
          <a:bodyPr>
            <a:spAutoFit/>
          </a:bodyPr>
          <a:lstStyle/>
          <a:p>
            <a:r>
              <a:rPr lang="en-US" dirty="0">
                <a:solidFill>
                  <a:schemeClr val="bg1"/>
                </a:solidFill>
              </a:rPr>
              <a:t>The “house of Jacob shall be a fire, and the house of Joseph a flame … and they shall kindle in them [Esau], and devour them; and there shall not be any remaining of the house of Esau”. </a:t>
            </a:r>
          </a:p>
          <a:p>
            <a:endParaRPr lang="en-US" dirty="0">
              <a:solidFill>
                <a:schemeClr val="bg1"/>
              </a:solidFill>
            </a:endParaRPr>
          </a:p>
          <a:p>
            <a:r>
              <a:rPr lang="en-US" dirty="0">
                <a:solidFill>
                  <a:schemeClr val="bg1"/>
                </a:solidFill>
              </a:rPr>
              <a:t>Eventually, “saviors shall come up on mount Zion to judge the mount of Esau; and the kingdom shall be the Lord’s</a:t>
            </a:r>
            <a:endParaRPr lang="en-US" dirty="0"/>
          </a:p>
        </p:txBody>
      </p:sp>
      <p:pic>
        <p:nvPicPr>
          <p:cNvPr id="25602" name="Picture 2" descr="http://i34.photobucket.com/albums/d132/tonytaj/Tony%20Taj%20paintings/dark-city.jpg"/>
          <p:cNvPicPr>
            <a:picLocks noChangeAspect="1" noChangeArrowheads="1"/>
          </p:cNvPicPr>
          <p:nvPr/>
        </p:nvPicPr>
        <p:blipFill>
          <a:blip r:embed="rId3" cstate="print"/>
          <a:srcRect/>
          <a:stretch>
            <a:fillRect/>
          </a:stretch>
        </p:blipFill>
        <p:spPr bwMode="auto">
          <a:xfrm>
            <a:off x="835378" y="3010252"/>
            <a:ext cx="3804708" cy="3043766"/>
          </a:xfrm>
          <a:prstGeom prst="rect">
            <a:avLst/>
          </a:prstGeom>
          <a:noFill/>
        </p:spPr>
      </p:pic>
      <p:pic>
        <p:nvPicPr>
          <p:cNvPr id="25604" name="Picture 4" descr="https://thedailychapter.files.wordpress.com/2012/07/hay-straw-fire.jpg"/>
          <p:cNvPicPr>
            <a:picLocks noChangeAspect="1" noChangeArrowheads="1"/>
          </p:cNvPicPr>
          <p:nvPr/>
        </p:nvPicPr>
        <p:blipFill>
          <a:blip r:embed="rId4" cstate="print"/>
          <a:srcRect/>
          <a:stretch>
            <a:fillRect/>
          </a:stretch>
        </p:blipFill>
        <p:spPr bwMode="auto">
          <a:xfrm>
            <a:off x="8365066" y="733778"/>
            <a:ext cx="2812697" cy="1875131"/>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1740</Words>
  <Application>Microsoft Office PowerPoint</Application>
  <PresentationFormat>Widescreen</PresentationFormat>
  <Paragraphs>117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Black</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15</cp:revision>
  <dcterms:created xsi:type="dcterms:W3CDTF">2016-05-02T12:24:41Z</dcterms:created>
  <dcterms:modified xsi:type="dcterms:W3CDTF">2020-11-17T00:37:16Z</dcterms:modified>
</cp:coreProperties>
</file>