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85" r:id="rId3"/>
    <p:sldId id="286" r:id="rId4"/>
    <p:sldId id="287" r:id="rId5"/>
    <p:sldId id="283" r:id="rId6"/>
    <p:sldId id="284" r:id="rId7"/>
    <p:sldId id="288" r:id="rId8"/>
    <p:sldId id="289" r:id="rId9"/>
    <p:sldId id="290" r:id="rId10"/>
    <p:sldId id="291" r:id="rId11"/>
    <p:sldId id="292" r:id="rId12"/>
    <p:sldId id="293" r:id="rId13"/>
    <p:sldId id="294" r:id="rId14"/>
    <p:sldId id="295" r:id="rId15"/>
    <p:sldId id="296" r:id="rId16"/>
    <p:sldId id="297" r:id="rId17"/>
    <p:sldId id="298" r:id="rId18"/>
    <p:sldId id="299" r:id="rId19"/>
    <p:sldId id="300" r:id="rId20"/>
    <p:sldId id="301" r:id="rId21"/>
    <p:sldId id="302" r:id="rId22"/>
    <p:sldId id="282" r:id="rId23"/>
    <p:sldId id="281" r:id="rId24"/>
    <p:sldId id="273" r:id="rId25"/>
  </p:sldIdLst>
  <p:sldSz cx="12192000" cy="6858000"/>
  <p:notesSz cx="6858000" cy="9144000"/>
  <p:embeddedFontLst>
    <p:embeddedFont>
      <p:font typeface="Berlin Sans FB Demi" panose="020E0802020502020306" pitchFamily="34" charset="0"/>
      <p:bold r:id="rId26"/>
    </p:embeddedFont>
    <p:embeddedFont>
      <p:font typeface="Calibri" panose="020F0502020204030204" pitchFamily="34" charset="0"/>
      <p:regular r:id="rId27"/>
      <p:bold r:id="rId28"/>
      <p:italic r:id="rId29"/>
      <p:boldItalic r:id="rId30"/>
    </p:embeddedFont>
    <p:embeddedFont>
      <p:font typeface="Calibri Light" panose="020F0302020204030204" pitchFamily="34" charset="0"/>
      <p:regular r:id="rId31"/>
      <p: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7" autoAdjust="0"/>
    <p:restoredTop sz="94660"/>
  </p:normalViewPr>
  <p:slideViewPr>
    <p:cSldViewPr snapToGrid="0">
      <p:cViewPr varScale="1">
        <p:scale>
          <a:sx n="60" d="100"/>
          <a:sy n="60" d="100"/>
        </p:scale>
        <p:origin x="68"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B46839C-5227-4E77-81F4-9C9B1ED08F22}" type="datetimeFigureOut">
              <a:rPr lang="en-US" smtClean="0"/>
              <a:pPr/>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C97AF1-9ECB-46F9-9686-22C66F3B422D}" type="slidenum">
              <a:rPr lang="en-US" smtClean="0"/>
              <a:pPr/>
              <a:t>‹#›</a:t>
            </a:fld>
            <a:endParaRPr lang="en-US"/>
          </a:p>
        </p:txBody>
      </p:sp>
    </p:spTree>
    <p:extLst>
      <p:ext uri="{BB962C8B-B14F-4D97-AF65-F5344CB8AC3E}">
        <p14:creationId xmlns:p14="http://schemas.microsoft.com/office/powerpoint/2010/main" val="424285945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46839C-5227-4E77-81F4-9C9B1ED08F22}" type="datetimeFigureOut">
              <a:rPr lang="en-US" smtClean="0"/>
              <a:pPr/>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C97AF1-9ECB-46F9-9686-22C66F3B422D}" type="slidenum">
              <a:rPr lang="en-US" smtClean="0"/>
              <a:pPr/>
              <a:t>‹#›</a:t>
            </a:fld>
            <a:endParaRPr lang="en-US"/>
          </a:p>
        </p:txBody>
      </p:sp>
    </p:spTree>
    <p:extLst>
      <p:ext uri="{BB962C8B-B14F-4D97-AF65-F5344CB8AC3E}">
        <p14:creationId xmlns:p14="http://schemas.microsoft.com/office/powerpoint/2010/main" val="49689916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46839C-5227-4E77-81F4-9C9B1ED08F22}" type="datetimeFigureOut">
              <a:rPr lang="en-US" smtClean="0"/>
              <a:pPr/>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C97AF1-9ECB-46F9-9686-22C66F3B422D}" type="slidenum">
              <a:rPr lang="en-US" smtClean="0"/>
              <a:pPr/>
              <a:t>‹#›</a:t>
            </a:fld>
            <a:endParaRPr lang="en-US"/>
          </a:p>
        </p:txBody>
      </p:sp>
    </p:spTree>
    <p:extLst>
      <p:ext uri="{BB962C8B-B14F-4D97-AF65-F5344CB8AC3E}">
        <p14:creationId xmlns:p14="http://schemas.microsoft.com/office/powerpoint/2010/main" val="405731386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46839C-5227-4E77-81F4-9C9B1ED08F22}" type="datetimeFigureOut">
              <a:rPr lang="en-US" smtClean="0"/>
              <a:pPr/>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C97AF1-9ECB-46F9-9686-22C66F3B422D}" type="slidenum">
              <a:rPr lang="en-US" smtClean="0"/>
              <a:pPr/>
              <a:t>‹#›</a:t>
            </a:fld>
            <a:endParaRPr lang="en-US"/>
          </a:p>
        </p:txBody>
      </p:sp>
    </p:spTree>
    <p:extLst>
      <p:ext uri="{BB962C8B-B14F-4D97-AF65-F5344CB8AC3E}">
        <p14:creationId xmlns:p14="http://schemas.microsoft.com/office/powerpoint/2010/main" val="46150629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46839C-5227-4E77-81F4-9C9B1ED08F22}" type="datetimeFigureOut">
              <a:rPr lang="en-US" smtClean="0"/>
              <a:pPr/>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C97AF1-9ECB-46F9-9686-22C66F3B422D}" type="slidenum">
              <a:rPr lang="en-US" smtClean="0"/>
              <a:pPr/>
              <a:t>‹#›</a:t>
            </a:fld>
            <a:endParaRPr lang="en-US"/>
          </a:p>
        </p:txBody>
      </p:sp>
    </p:spTree>
    <p:extLst>
      <p:ext uri="{BB962C8B-B14F-4D97-AF65-F5344CB8AC3E}">
        <p14:creationId xmlns:p14="http://schemas.microsoft.com/office/powerpoint/2010/main" val="37071673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B46839C-5227-4E77-81F4-9C9B1ED08F22}" type="datetimeFigureOut">
              <a:rPr lang="en-US" smtClean="0"/>
              <a:pPr/>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C97AF1-9ECB-46F9-9686-22C66F3B422D}" type="slidenum">
              <a:rPr lang="en-US" smtClean="0"/>
              <a:pPr/>
              <a:t>‹#›</a:t>
            </a:fld>
            <a:endParaRPr lang="en-US"/>
          </a:p>
        </p:txBody>
      </p:sp>
    </p:spTree>
    <p:extLst>
      <p:ext uri="{BB962C8B-B14F-4D97-AF65-F5344CB8AC3E}">
        <p14:creationId xmlns:p14="http://schemas.microsoft.com/office/powerpoint/2010/main" val="251433605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B46839C-5227-4E77-81F4-9C9B1ED08F22}" type="datetimeFigureOut">
              <a:rPr lang="en-US" smtClean="0"/>
              <a:pPr/>
              <a:t>11/16/2020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C97AF1-9ECB-46F9-9686-22C66F3B422D}" type="slidenum">
              <a:rPr lang="en-US" smtClean="0"/>
              <a:pPr/>
              <a:t>‹#›</a:t>
            </a:fld>
            <a:endParaRPr lang="en-US"/>
          </a:p>
        </p:txBody>
      </p:sp>
    </p:spTree>
    <p:extLst>
      <p:ext uri="{BB962C8B-B14F-4D97-AF65-F5344CB8AC3E}">
        <p14:creationId xmlns:p14="http://schemas.microsoft.com/office/powerpoint/2010/main" val="215379408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B46839C-5227-4E77-81F4-9C9B1ED08F22}" type="datetimeFigureOut">
              <a:rPr lang="en-US" smtClean="0"/>
              <a:pPr/>
              <a:t>11/16/2020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C97AF1-9ECB-46F9-9686-22C66F3B422D}" type="slidenum">
              <a:rPr lang="en-US" smtClean="0"/>
              <a:pPr/>
              <a:t>‹#›</a:t>
            </a:fld>
            <a:endParaRPr lang="en-US"/>
          </a:p>
        </p:txBody>
      </p:sp>
    </p:spTree>
    <p:extLst>
      <p:ext uri="{BB962C8B-B14F-4D97-AF65-F5344CB8AC3E}">
        <p14:creationId xmlns:p14="http://schemas.microsoft.com/office/powerpoint/2010/main" val="22354299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46839C-5227-4E77-81F4-9C9B1ED08F22}" type="datetimeFigureOut">
              <a:rPr lang="en-US" smtClean="0"/>
              <a:pPr/>
              <a:t>11/16/2020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C97AF1-9ECB-46F9-9686-22C66F3B422D}" type="slidenum">
              <a:rPr lang="en-US" smtClean="0"/>
              <a:pPr/>
              <a:t>‹#›</a:t>
            </a:fld>
            <a:endParaRPr lang="en-US"/>
          </a:p>
        </p:txBody>
      </p:sp>
    </p:spTree>
    <p:extLst>
      <p:ext uri="{BB962C8B-B14F-4D97-AF65-F5344CB8AC3E}">
        <p14:creationId xmlns:p14="http://schemas.microsoft.com/office/powerpoint/2010/main" val="213013713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B46839C-5227-4E77-81F4-9C9B1ED08F22}" type="datetimeFigureOut">
              <a:rPr lang="en-US" smtClean="0"/>
              <a:pPr/>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C97AF1-9ECB-46F9-9686-22C66F3B422D}" type="slidenum">
              <a:rPr lang="en-US" smtClean="0"/>
              <a:pPr/>
              <a:t>‹#›</a:t>
            </a:fld>
            <a:endParaRPr lang="en-US"/>
          </a:p>
        </p:txBody>
      </p:sp>
    </p:spTree>
    <p:extLst>
      <p:ext uri="{BB962C8B-B14F-4D97-AF65-F5344CB8AC3E}">
        <p14:creationId xmlns:p14="http://schemas.microsoft.com/office/powerpoint/2010/main" val="246031619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B46839C-5227-4E77-81F4-9C9B1ED08F22}" type="datetimeFigureOut">
              <a:rPr lang="en-US" smtClean="0"/>
              <a:pPr/>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C97AF1-9ECB-46F9-9686-22C66F3B422D}" type="slidenum">
              <a:rPr lang="en-US" smtClean="0"/>
              <a:pPr/>
              <a:t>‹#›</a:t>
            </a:fld>
            <a:endParaRPr lang="en-US"/>
          </a:p>
        </p:txBody>
      </p:sp>
    </p:spTree>
    <p:extLst>
      <p:ext uri="{BB962C8B-B14F-4D97-AF65-F5344CB8AC3E}">
        <p14:creationId xmlns:p14="http://schemas.microsoft.com/office/powerpoint/2010/main" val="126533435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6839C-5227-4E77-81F4-9C9B1ED08F22}" type="datetimeFigureOut">
              <a:rPr lang="en-US" smtClean="0"/>
              <a:pPr/>
              <a:t>11/16/2020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C97AF1-9ECB-46F9-9686-22C66F3B422D}" type="slidenum">
              <a:rPr lang="en-US" smtClean="0"/>
              <a:pPr/>
              <a:t>‹#›</a:t>
            </a:fld>
            <a:endParaRPr lang="en-US"/>
          </a:p>
        </p:txBody>
      </p:sp>
    </p:spTree>
    <p:extLst>
      <p:ext uri="{BB962C8B-B14F-4D97-AF65-F5344CB8AC3E}">
        <p14:creationId xmlns:p14="http://schemas.microsoft.com/office/powerpoint/2010/main" val="3270043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jpeg"/></Relationships>
</file>

<file path=ppt/slides/_rels/slide2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47.jpeg"/><Relationship Id="rId4" Type="http://schemas.openxmlformats.org/officeDocument/2006/relationships/image" Target="../media/image46.gif"/></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 name="Picture 125" descr="20150627_162130.jpg"/>
          <p:cNvPicPr>
            <a:picLocks noChangeAspect="1"/>
          </p:cNvPicPr>
          <p:nvPr/>
        </p:nvPicPr>
        <p:blipFill>
          <a:blip r:embed="rId2" cstate="print"/>
          <a:stretch>
            <a:fillRect/>
          </a:stretch>
        </p:blipFill>
        <p:spPr>
          <a:xfrm>
            <a:off x="-136187" y="0"/>
            <a:ext cx="12328187" cy="6858000"/>
          </a:xfrm>
          <a:prstGeom prst="rect">
            <a:avLst/>
          </a:prstGeom>
        </p:spPr>
      </p:pic>
      <p:sp>
        <p:nvSpPr>
          <p:cNvPr id="4" name="TextBox 3"/>
          <p:cNvSpPr txBox="1"/>
          <p:nvPr/>
        </p:nvSpPr>
        <p:spPr>
          <a:xfrm>
            <a:off x="0" y="0"/>
            <a:ext cx="2121408" cy="369332"/>
          </a:xfrm>
          <a:prstGeom prst="rect">
            <a:avLst/>
          </a:prstGeom>
          <a:noFill/>
        </p:spPr>
        <p:txBody>
          <a:bodyPr wrap="square" rtlCol="0">
            <a:spAutoFit/>
          </a:bodyPr>
          <a:lstStyle/>
          <a:p>
            <a:r>
              <a:rPr lang="en-US" dirty="0">
                <a:solidFill>
                  <a:schemeClr val="bg1"/>
                </a:solidFill>
              </a:rPr>
              <a:t>Lesson 153</a:t>
            </a:r>
          </a:p>
        </p:txBody>
      </p:sp>
      <p:sp>
        <p:nvSpPr>
          <p:cNvPr id="6" name="TextBox 5"/>
          <p:cNvSpPr txBox="1"/>
          <p:nvPr/>
        </p:nvSpPr>
        <p:spPr>
          <a:xfrm>
            <a:off x="1434180" y="426740"/>
            <a:ext cx="10133019" cy="2123658"/>
          </a:xfrm>
          <a:prstGeom prst="rect">
            <a:avLst/>
          </a:prstGeom>
          <a:noFill/>
        </p:spPr>
        <p:txBody>
          <a:bodyPr wrap="square" rtlCol="0">
            <a:spAutoFit/>
          </a:bodyPr>
          <a:lstStyle/>
          <a:p>
            <a:pPr algn="ctr"/>
            <a:r>
              <a:rPr lang="en-US" sz="6600" dirty="0">
                <a:latin typeface="Berlin Sans FB Demi" pitchFamily="34" charset="0"/>
              </a:rPr>
              <a:t>Hiding From the Lord</a:t>
            </a:r>
          </a:p>
          <a:p>
            <a:pPr algn="ctr"/>
            <a:r>
              <a:rPr lang="en-US" sz="6600" dirty="0">
                <a:latin typeface="Berlin Sans FB Demi" pitchFamily="34" charset="0"/>
              </a:rPr>
              <a:t>Jonah</a:t>
            </a:r>
          </a:p>
        </p:txBody>
      </p:sp>
      <p:grpSp>
        <p:nvGrpSpPr>
          <p:cNvPr id="127" name="Group 126"/>
          <p:cNvGrpSpPr/>
          <p:nvPr/>
        </p:nvGrpSpPr>
        <p:grpSpPr>
          <a:xfrm>
            <a:off x="1114937" y="2192421"/>
            <a:ext cx="1555308" cy="4016148"/>
            <a:chOff x="4451524" y="879186"/>
            <a:chExt cx="1555308" cy="4016148"/>
          </a:xfrm>
        </p:grpSpPr>
        <p:sp>
          <p:nvSpPr>
            <p:cNvPr id="128" name="Oval 127"/>
            <p:cNvSpPr/>
            <p:nvPr/>
          </p:nvSpPr>
          <p:spPr>
            <a:xfrm rot="19352409">
              <a:off x="5287153" y="4244069"/>
              <a:ext cx="287281" cy="651265"/>
            </a:xfrm>
            <a:prstGeom prst="ellipse">
              <a:avLst/>
            </a:prstGeom>
            <a:solidFill>
              <a:srgbClr val="442C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rot="2647766">
              <a:off x="4956885" y="4231187"/>
              <a:ext cx="285906" cy="651265"/>
            </a:xfrm>
            <a:prstGeom prst="ellipse">
              <a:avLst/>
            </a:prstGeom>
            <a:solidFill>
              <a:srgbClr val="442C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rapezoid 129"/>
            <p:cNvSpPr/>
            <p:nvPr/>
          </p:nvSpPr>
          <p:spPr>
            <a:xfrm>
              <a:off x="4775325" y="3208645"/>
              <a:ext cx="872793" cy="1360770"/>
            </a:xfrm>
            <a:prstGeom prst="trapezoi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rot="19671902">
              <a:off x="5687639" y="3184826"/>
              <a:ext cx="319193" cy="65126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rot="2647766">
              <a:off x="4451524" y="3126967"/>
              <a:ext cx="334559" cy="65126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rapezoid 132"/>
            <p:cNvSpPr/>
            <p:nvPr/>
          </p:nvSpPr>
          <p:spPr>
            <a:xfrm rot="20169292">
              <a:off x="5295150" y="2285778"/>
              <a:ext cx="613532" cy="1360770"/>
            </a:xfrm>
            <a:prstGeom prst="trapezoi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rapezoid 133"/>
            <p:cNvSpPr/>
            <p:nvPr/>
          </p:nvSpPr>
          <p:spPr>
            <a:xfrm rot="1790291">
              <a:off x="4531676" y="2242562"/>
              <a:ext cx="613535" cy="1367653"/>
            </a:xfrm>
            <a:prstGeom prst="trapezoi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rapezoid 134"/>
            <p:cNvSpPr/>
            <p:nvPr/>
          </p:nvSpPr>
          <p:spPr>
            <a:xfrm>
              <a:off x="4764716" y="2443768"/>
              <a:ext cx="915293" cy="1975832"/>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6" name="Group 26"/>
            <p:cNvGrpSpPr/>
            <p:nvPr/>
          </p:nvGrpSpPr>
          <p:grpSpPr>
            <a:xfrm>
              <a:off x="4800600" y="3429000"/>
              <a:ext cx="838200" cy="891494"/>
              <a:chOff x="1406214" y="3061638"/>
              <a:chExt cx="747535" cy="891494"/>
            </a:xfrm>
          </p:grpSpPr>
          <p:sp>
            <p:nvSpPr>
              <p:cNvPr id="163" name="Rounded Rectangle 162"/>
              <p:cNvSpPr/>
              <p:nvPr/>
            </p:nvSpPr>
            <p:spPr>
              <a:xfrm>
                <a:off x="1440577" y="3072843"/>
                <a:ext cx="713172" cy="225503"/>
              </a:xfrm>
              <a:prstGeom prst="round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4" name="Group 4"/>
              <p:cNvGrpSpPr/>
              <p:nvPr/>
            </p:nvGrpSpPr>
            <p:grpSpPr>
              <a:xfrm>
                <a:off x="1406214" y="3061638"/>
                <a:ext cx="337285" cy="891494"/>
                <a:chOff x="2843434" y="3384829"/>
                <a:chExt cx="511352" cy="999726"/>
              </a:xfrm>
            </p:grpSpPr>
            <p:sp>
              <p:nvSpPr>
                <p:cNvPr id="165" name="Diagonal Stripe 164"/>
                <p:cNvSpPr/>
                <p:nvPr/>
              </p:nvSpPr>
              <p:spPr>
                <a:xfrm>
                  <a:off x="2843434" y="3448356"/>
                  <a:ext cx="388497" cy="936198"/>
                </a:xfrm>
                <a:prstGeom prst="diagStrip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6" name="Diagonal Stripe 165"/>
                <p:cNvSpPr/>
                <p:nvPr/>
              </p:nvSpPr>
              <p:spPr>
                <a:xfrm rot="20347188">
                  <a:off x="2966289" y="3448357"/>
                  <a:ext cx="388497" cy="936198"/>
                </a:xfrm>
                <a:prstGeom prst="diagStrip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7" name="Rounded Rectangle 166"/>
                <p:cNvSpPr/>
                <p:nvPr/>
              </p:nvSpPr>
              <p:spPr>
                <a:xfrm>
                  <a:off x="2882158" y="3384829"/>
                  <a:ext cx="381000" cy="265446"/>
                </a:xfrm>
                <a:prstGeom prst="round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7" name="Isosceles Triangle 136"/>
            <p:cNvSpPr/>
            <p:nvPr/>
          </p:nvSpPr>
          <p:spPr>
            <a:xfrm rot="10800000">
              <a:off x="5008023" y="2192356"/>
              <a:ext cx="370670" cy="764112"/>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ound Diagonal Corner Rectangle 10"/>
            <p:cNvSpPr/>
            <p:nvPr/>
          </p:nvSpPr>
          <p:spPr>
            <a:xfrm rot="20343560">
              <a:off x="5246536" y="1517416"/>
              <a:ext cx="636057" cy="1333749"/>
            </a:xfrm>
            <a:prstGeom prst="round2DiagRect">
              <a:avLst>
                <a:gd name="adj1" fmla="val 50000"/>
                <a:gd name="adj2" fmla="val 0"/>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ound Diagonal Corner Rectangle 138"/>
            <p:cNvSpPr/>
            <p:nvPr/>
          </p:nvSpPr>
          <p:spPr>
            <a:xfrm rot="17049767">
              <a:off x="4137757" y="1984711"/>
              <a:ext cx="1212024" cy="553611"/>
            </a:xfrm>
            <a:prstGeom prst="round2DiagRect">
              <a:avLst>
                <a:gd name="adj1" fmla="val 50000"/>
                <a:gd name="adj2" fmla="val 0"/>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a:off x="4764716" y="1333690"/>
              <a:ext cx="872388" cy="12171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ound Diagonal Corner Rectangle 140"/>
            <p:cNvSpPr/>
            <p:nvPr/>
          </p:nvSpPr>
          <p:spPr>
            <a:xfrm rot="5076663">
              <a:off x="5180287" y="1229528"/>
              <a:ext cx="487589" cy="576409"/>
            </a:xfrm>
            <a:prstGeom prst="round2DiagRect">
              <a:avLst>
                <a:gd name="adj1" fmla="val 50000"/>
                <a:gd name="adj2" fmla="val 0"/>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ound Diagonal Corner Rectangle 141"/>
            <p:cNvSpPr/>
            <p:nvPr/>
          </p:nvSpPr>
          <p:spPr>
            <a:xfrm rot="1236535">
              <a:off x="4689181" y="1223355"/>
              <a:ext cx="500026" cy="562072"/>
            </a:xfrm>
            <a:prstGeom prst="round2DiagRect">
              <a:avLst>
                <a:gd name="adj1" fmla="val 50000"/>
                <a:gd name="adj2" fmla="val 0"/>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4914094" y="1298212"/>
              <a:ext cx="436194" cy="368417"/>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ound Diagonal Corner Rectangle 143"/>
            <p:cNvSpPr/>
            <p:nvPr/>
          </p:nvSpPr>
          <p:spPr>
            <a:xfrm rot="7457965">
              <a:off x="4881232" y="2333764"/>
              <a:ext cx="607638" cy="562072"/>
            </a:xfrm>
            <a:prstGeom prst="round2DiagRect">
              <a:avLst>
                <a:gd name="adj1" fmla="val 50000"/>
                <a:gd name="adj2" fmla="val 0"/>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a:off x="5257800" y="2438400"/>
              <a:ext cx="436194" cy="39747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Moon 145"/>
            <p:cNvSpPr/>
            <p:nvPr/>
          </p:nvSpPr>
          <p:spPr>
            <a:xfrm rot="5669716">
              <a:off x="4934162" y="612486"/>
              <a:ext cx="533400" cy="1066800"/>
            </a:xfrm>
            <a:prstGeom prst="moon">
              <a:avLst>
                <a:gd name="adj" fmla="val 85521"/>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Moon 146"/>
            <p:cNvSpPr/>
            <p:nvPr/>
          </p:nvSpPr>
          <p:spPr>
            <a:xfrm rot="5669716">
              <a:off x="4987677" y="705702"/>
              <a:ext cx="399348" cy="1050232"/>
            </a:xfrm>
            <a:prstGeom prst="moon">
              <a:avLst>
                <a:gd name="adj" fmla="val 85521"/>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ounded Rectangle 147"/>
            <p:cNvSpPr/>
            <p:nvPr/>
          </p:nvSpPr>
          <p:spPr>
            <a:xfrm>
              <a:off x="4572000" y="1371600"/>
              <a:ext cx="1183831" cy="270705"/>
            </a:xfrm>
            <a:prstGeom prst="roundRect">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a:off x="4648200" y="2438400"/>
              <a:ext cx="436194" cy="32127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5069516" y="2307815"/>
              <a:ext cx="188284" cy="19031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15"/>
            <p:cNvGrpSpPr/>
            <p:nvPr/>
          </p:nvGrpSpPr>
          <p:grpSpPr>
            <a:xfrm>
              <a:off x="4800600" y="4205416"/>
              <a:ext cx="838199" cy="214184"/>
              <a:chOff x="6553200" y="2438400"/>
              <a:chExt cx="1726929" cy="543697"/>
            </a:xfrm>
          </p:grpSpPr>
          <p:sp>
            <p:nvSpPr>
              <p:cNvPr id="158" name="Plaque 157"/>
              <p:cNvSpPr/>
              <p:nvPr/>
            </p:nvSpPr>
            <p:spPr>
              <a:xfrm>
                <a:off x="6553200" y="2438400"/>
                <a:ext cx="381000" cy="533400"/>
              </a:xfrm>
              <a:prstGeom prst="plaque">
                <a:avLst>
                  <a:gd name="adj" fmla="val 46397"/>
                </a:avLst>
              </a:prstGeom>
              <a:solidFill>
                <a:srgbClr val="442C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Plaque 158"/>
              <p:cNvSpPr/>
              <p:nvPr/>
            </p:nvSpPr>
            <p:spPr>
              <a:xfrm>
                <a:off x="7280189" y="2448697"/>
                <a:ext cx="381000" cy="533400"/>
              </a:xfrm>
              <a:prstGeom prst="plaque">
                <a:avLst>
                  <a:gd name="adj" fmla="val 46397"/>
                </a:avLst>
              </a:prstGeom>
              <a:solidFill>
                <a:srgbClr val="442C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Plaque 159"/>
              <p:cNvSpPr/>
              <p:nvPr/>
            </p:nvSpPr>
            <p:spPr>
              <a:xfrm rot="16200000">
                <a:off x="6924860" y="2446269"/>
                <a:ext cx="381000" cy="533400"/>
              </a:xfrm>
              <a:prstGeom prst="plaque">
                <a:avLst>
                  <a:gd name="adj" fmla="val 46397"/>
                </a:avLst>
              </a:prstGeom>
              <a:solidFill>
                <a:srgbClr val="442C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Plaque 160"/>
              <p:cNvSpPr/>
              <p:nvPr/>
            </p:nvSpPr>
            <p:spPr>
              <a:xfrm>
                <a:off x="7899129" y="2440828"/>
                <a:ext cx="381000" cy="533400"/>
              </a:xfrm>
              <a:prstGeom prst="plaque">
                <a:avLst>
                  <a:gd name="adj" fmla="val 46397"/>
                </a:avLst>
              </a:prstGeom>
              <a:solidFill>
                <a:srgbClr val="442C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Plaque 161"/>
              <p:cNvSpPr/>
              <p:nvPr/>
            </p:nvSpPr>
            <p:spPr>
              <a:xfrm rot="16200000">
                <a:off x="7543800" y="2438400"/>
                <a:ext cx="381000" cy="533400"/>
              </a:xfrm>
              <a:prstGeom prst="plaque">
                <a:avLst>
                  <a:gd name="adj" fmla="val 46397"/>
                </a:avLst>
              </a:prstGeom>
              <a:solidFill>
                <a:srgbClr val="442C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2" name="Group 116"/>
            <p:cNvGrpSpPr/>
            <p:nvPr/>
          </p:nvGrpSpPr>
          <p:grpSpPr>
            <a:xfrm>
              <a:off x="4724400" y="1371600"/>
              <a:ext cx="838199" cy="214184"/>
              <a:chOff x="6553200" y="2438400"/>
              <a:chExt cx="1726929" cy="543697"/>
            </a:xfrm>
          </p:grpSpPr>
          <p:sp>
            <p:nvSpPr>
              <p:cNvPr id="153" name="Plaque 152"/>
              <p:cNvSpPr/>
              <p:nvPr/>
            </p:nvSpPr>
            <p:spPr>
              <a:xfrm>
                <a:off x="6553200" y="2438400"/>
                <a:ext cx="381000" cy="533400"/>
              </a:xfrm>
              <a:prstGeom prst="plaque">
                <a:avLst>
                  <a:gd name="adj" fmla="val 46397"/>
                </a:avLst>
              </a:prstGeom>
              <a:solidFill>
                <a:srgbClr val="442C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Plaque 153"/>
              <p:cNvSpPr/>
              <p:nvPr/>
            </p:nvSpPr>
            <p:spPr>
              <a:xfrm>
                <a:off x="7280189" y="2448697"/>
                <a:ext cx="381000" cy="533400"/>
              </a:xfrm>
              <a:prstGeom prst="plaque">
                <a:avLst>
                  <a:gd name="adj" fmla="val 46397"/>
                </a:avLst>
              </a:prstGeom>
              <a:solidFill>
                <a:srgbClr val="442C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Plaque 154"/>
              <p:cNvSpPr/>
              <p:nvPr/>
            </p:nvSpPr>
            <p:spPr>
              <a:xfrm rot="16200000">
                <a:off x="6924860" y="2446269"/>
                <a:ext cx="381000" cy="533400"/>
              </a:xfrm>
              <a:prstGeom prst="plaque">
                <a:avLst>
                  <a:gd name="adj" fmla="val 46397"/>
                </a:avLst>
              </a:prstGeom>
              <a:solidFill>
                <a:srgbClr val="442C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Plaque 155"/>
              <p:cNvSpPr/>
              <p:nvPr/>
            </p:nvSpPr>
            <p:spPr>
              <a:xfrm>
                <a:off x="7899129" y="2440828"/>
                <a:ext cx="381000" cy="533400"/>
              </a:xfrm>
              <a:prstGeom prst="plaque">
                <a:avLst>
                  <a:gd name="adj" fmla="val 46397"/>
                </a:avLst>
              </a:prstGeom>
              <a:solidFill>
                <a:srgbClr val="442C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Plaque 156"/>
              <p:cNvSpPr/>
              <p:nvPr/>
            </p:nvSpPr>
            <p:spPr>
              <a:xfrm rot="16200000">
                <a:off x="7543800" y="2438400"/>
                <a:ext cx="381000" cy="533400"/>
              </a:xfrm>
              <a:prstGeom prst="plaque">
                <a:avLst>
                  <a:gd name="adj" fmla="val 46397"/>
                </a:avLst>
              </a:prstGeom>
              <a:solidFill>
                <a:srgbClr val="442C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8" name="Rectangle 167"/>
          <p:cNvSpPr/>
          <p:nvPr/>
        </p:nvSpPr>
        <p:spPr>
          <a:xfrm>
            <a:off x="3672513" y="2761011"/>
            <a:ext cx="7341740" cy="2031325"/>
          </a:xfrm>
          <a:prstGeom prst="rect">
            <a:avLst/>
          </a:prstGeom>
          <a:solidFill>
            <a:schemeClr val="tx2">
              <a:lumMod val="60000"/>
              <a:lumOff val="40000"/>
            </a:schemeClr>
          </a:solidFill>
        </p:spPr>
        <p:txBody>
          <a:bodyPr wrap="square">
            <a:spAutoFit/>
          </a:bodyPr>
          <a:lstStyle/>
          <a:p>
            <a:pPr fontAlgn="base"/>
            <a:r>
              <a:rPr lang="en-US" b="1" i="1" dirty="0"/>
              <a:t>For as Jonas was three days and three nights in the whale’s belly; so shall the Son of man be three days and three nights in the heart of the earth.</a:t>
            </a:r>
          </a:p>
          <a:p>
            <a:pPr fontAlgn="base"/>
            <a:endParaRPr lang="en-US" b="1" i="1" dirty="0"/>
          </a:p>
          <a:p>
            <a:pPr fontAlgn="base"/>
            <a:r>
              <a:rPr lang="en-US" b="1" i="1" dirty="0"/>
              <a:t>The men of Nineveh shall rise in judgment with this generation, and shall condemn it: because they repented at the preaching of Jonas; and, behold, a greater than Jonas is here.</a:t>
            </a:r>
          </a:p>
          <a:p>
            <a:pPr fontAlgn="base"/>
            <a:r>
              <a:rPr lang="en-US" b="1" i="1" dirty="0"/>
              <a:t>Matthew 12:40-41</a:t>
            </a:r>
          </a:p>
        </p:txBody>
      </p:sp>
      <p:sp>
        <p:nvSpPr>
          <p:cNvPr id="169" name="Freeform 168"/>
          <p:cNvSpPr/>
          <p:nvPr/>
        </p:nvSpPr>
        <p:spPr>
          <a:xfrm>
            <a:off x="7133617" y="4935166"/>
            <a:ext cx="4798503" cy="1736801"/>
          </a:xfrm>
          <a:custGeom>
            <a:avLst/>
            <a:gdLst>
              <a:gd name="connsiteX0" fmla="*/ 3234906 w 4798503"/>
              <a:gd name="connsiteY0" fmla="*/ 543464 h 1736801"/>
              <a:gd name="connsiteX1" fmla="*/ 3234906 w 4798503"/>
              <a:gd name="connsiteY1" fmla="*/ 543464 h 1736801"/>
              <a:gd name="connsiteX2" fmla="*/ 3165894 w 4798503"/>
              <a:gd name="connsiteY2" fmla="*/ 517585 h 1736801"/>
              <a:gd name="connsiteX3" fmla="*/ 3140015 w 4798503"/>
              <a:gd name="connsiteY3" fmla="*/ 500332 h 1736801"/>
              <a:gd name="connsiteX4" fmla="*/ 3105509 w 4798503"/>
              <a:gd name="connsiteY4" fmla="*/ 483079 h 1736801"/>
              <a:gd name="connsiteX5" fmla="*/ 3053751 w 4798503"/>
              <a:gd name="connsiteY5" fmla="*/ 448574 h 1736801"/>
              <a:gd name="connsiteX6" fmla="*/ 3019245 w 4798503"/>
              <a:gd name="connsiteY6" fmla="*/ 439947 h 1736801"/>
              <a:gd name="connsiteX7" fmla="*/ 2993366 w 4798503"/>
              <a:gd name="connsiteY7" fmla="*/ 422695 h 1736801"/>
              <a:gd name="connsiteX8" fmla="*/ 2941608 w 4798503"/>
              <a:gd name="connsiteY8" fmla="*/ 405442 h 1736801"/>
              <a:gd name="connsiteX9" fmla="*/ 2915728 w 4798503"/>
              <a:gd name="connsiteY9" fmla="*/ 388189 h 1736801"/>
              <a:gd name="connsiteX10" fmla="*/ 2855343 w 4798503"/>
              <a:gd name="connsiteY10" fmla="*/ 362310 h 1736801"/>
              <a:gd name="connsiteX11" fmla="*/ 2803585 w 4798503"/>
              <a:gd name="connsiteY11" fmla="*/ 327804 h 1736801"/>
              <a:gd name="connsiteX12" fmla="*/ 2743200 w 4798503"/>
              <a:gd name="connsiteY12" fmla="*/ 301925 h 1736801"/>
              <a:gd name="connsiteX13" fmla="*/ 2674189 w 4798503"/>
              <a:gd name="connsiteY13" fmla="*/ 284672 h 1736801"/>
              <a:gd name="connsiteX14" fmla="*/ 2613804 w 4798503"/>
              <a:gd name="connsiteY14" fmla="*/ 250166 h 1736801"/>
              <a:gd name="connsiteX15" fmla="*/ 2493034 w 4798503"/>
              <a:gd name="connsiteY15" fmla="*/ 215661 h 1736801"/>
              <a:gd name="connsiteX16" fmla="*/ 2398143 w 4798503"/>
              <a:gd name="connsiteY16" fmla="*/ 189781 h 1736801"/>
              <a:gd name="connsiteX17" fmla="*/ 2363638 w 4798503"/>
              <a:gd name="connsiteY17" fmla="*/ 181155 h 1736801"/>
              <a:gd name="connsiteX18" fmla="*/ 2277374 w 4798503"/>
              <a:gd name="connsiteY18" fmla="*/ 172529 h 1736801"/>
              <a:gd name="connsiteX19" fmla="*/ 2173857 w 4798503"/>
              <a:gd name="connsiteY19" fmla="*/ 155276 h 1736801"/>
              <a:gd name="connsiteX20" fmla="*/ 2122098 w 4798503"/>
              <a:gd name="connsiteY20" fmla="*/ 146649 h 1736801"/>
              <a:gd name="connsiteX21" fmla="*/ 1975449 w 4798503"/>
              <a:gd name="connsiteY21" fmla="*/ 129396 h 1736801"/>
              <a:gd name="connsiteX22" fmla="*/ 1846053 w 4798503"/>
              <a:gd name="connsiteY22" fmla="*/ 112144 h 1736801"/>
              <a:gd name="connsiteX23" fmla="*/ 1802921 w 4798503"/>
              <a:gd name="connsiteY23" fmla="*/ 103517 h 1736801"/>
              <a:gd name="connsiteX24" fmla="*/ 1725283 w 4798503"/>
              <a:gd name="connsiteY24" fmla="*/ 94891 h 1736801"/>
              <a:gd name="connsiteX25" fmla="*/ 1509623 w 4798503"/>
              <a:gd name="connsiteY25" fmla="*/ 77638 h 1736801"/>
              <a:gd name="connsiteX26" fmla="*/ 1259457 w 4798503"/>
              <a:gd name="connsiteY26" fmla="*/ 60385 h 1736801"/>
              <a:gd name="connsiteX27" fmla="*/ 1026543 w 4798503"/>
              <a:gd name="connsiteY27" fmla="*/ 43132 h 1736801"/>
              <a:gd name="connsiteX28" fmla="*/ 974785 w 4798503"/>
              <a:gd name="connsiteY28" fmla="*/ 34506 h 1736801"/>
              <a:gd name="connsiteX29" fmla="*/ 785004 w 4798503"/>
              <a:gd name="connsiteY29" fmla="*/ 25879 h 1736801"/>
              <a:gd name="connsiteX30" fmla="*/ 698740 w 4798503"/>
              <a:gd name="connsiteY30" fmla="*/ 17253 h 1736801"/>
              <a:gd name="connsiteX31" fmla="*/ 439947 w 4798503"/>
              <a:gd name="connsiteY31" fmla="*/ 0 h 1736801"/>
              <a:gd name="connsiteX32" fmla="*/ 198408 w 4798503"/>
              <a:gd name="connsiteY32" fmla="*/ 8627 h 1736801"/>
              <a:gd name="connsiteX33" fmla="*/ 146649 w 4798503"/>
              <a:gd name="connsiteY33" fmla="*/ 25879 h 1736801"/>
              <a:gd name="connsiteX34" fmla="*/ 120770 w 4798503"/>
              <a:gd name="connsiteY34" fmla="*/ 51759 h 1736801"/>
              <a:gd name="connsiteX35" fmla="*/ 103517 w 4798503"/>
              <a:gd name="connsiteY35" fmla="*/ 103517 h 1736801"/>
              <a:gd name="connsiteX36" fmla="*/ 86264 w 4798503"/>
              <a:gd name="connsiteY36" fmla="*/ 129396 h 1736801"/>
              <a:gd name="connsiteX37" fmla="*/ 43132 w 4798503"/>
              <a:gd name="connsiteY37" fmla="*/ 258793 h 1736801"/>
              <a:gd name="connsiteX38" fmla="*/ 34506 w 4798503"/>
              <a:gd name="connsiteY38" fmla="*/ 284672 h 1736801"/>
              <a:gd name="connsiteX39" fmla="*/ 25879 w 4798503"/>
              <a:gd name="connsiteY39" fmla="*/ 310551 h 1736801"/>
              <a:gd name="connsiteX40" fmla="*/ 8626 w 4798503"/>
              <a:gd name="connsiteY40" fmla="*/ 405442 h 1736801"/>
              <a:gd name="connsiteX41" fmla="*/ 0 w 4798503"/>
              <a:gd name="connsiteY41" fmla="*/ 534838 h 1736801"/>
              <a:gd name="connsiteX42" fmla="*/ 8626 w 4798503"/>
              <a:gd name="connsiteY42" fmla="*/ 914400 h 1736801"/>
              <a:gd name="connsiteX43" fmla="*/ 25879 w 4798503"/>
              <a:gd name="connsiteY43" fmla="*/ 1009291 h 1736801"/>
              <a:gd name="connsiteX44" fmla="*/ 43132 w 4798503"/>
              <a:gd name="connsiteY44" fmla="*/ 1078302 h 1736801"/>
              <a:gd name="connsiteX45" fmla="*/ 69011 w 4798503"/>
              <a:gd name="connsiteY45" fmla="*/ 1155940 h 1736801"/>
              <a:gd name="connsiteX46" fmla="*/ 77638 w 4798503"/>
              <a:gd name="connsiteY46" fmla="*/ 1181819 h 1736801"/>
              <a:gd name="connsiteX47" fmla="*/ 94891 w 4798503"/>
              <a:gd name="connsiteY47" fmla="*/ 1207698 h 1736801"/>
              <a:gd name="connsiteX48" fmla="*/ 138023 w 4798503"/>
              <a:gd name="connsiteY48" fmla="*/ 1285336 h 1736801"/>
              <a:gd name="connsiteX49" fmla="*/ 189781 w 4798503"/>
              <a:gd name="connsiteY49" fmla="*/ 1311215 h 1736801"/>
              <a:gd name="connsiteX50" fmla="*/ 612476 w 4798503"/>
              <a:gd name="connsiteY50" fmla="*/ 1311215 h 1736801"/>
              <a:gd name="connsiteX51" fmla="*/ 672860 w 4798503"/>
              <a:gd name="connsiteY51" fmla="*/ 1319842 h 1736801"/>
              <a:gd name="connsiteX52" fmla="*/ 767751 w 4798503"/>
              <a:gd name="connsiteY52" fmla="*/ 1337095 h 1736801"/>
              <a:gd name="connsiteX53" fmla="*/ 897147 w 4798503"/>
              <a:gd name="connsiteY53" fmla="*/ 1345721 h 1736801"/>
              <a:gd name="connsiteX54" fmla="*/ 974785 w 4798503"/>
              <a:gd name="connsiteY54" fmla="*/ 1354347 h 1736801"/>
              <a:gd name="connsiteX55" fmla="*/ 1017917 w 4798503"/>
              <a:gd name="connsiteY55" fmla="*/ 1362974 h 1736801"/>
              <a:gd name="connsiteX56" fmla="*/ 1138687 w 4798503"/>
              <a:gd name="connsiteY56" fmla="*/ 1371600 h 1736801"/>
              <a:gd name="connsiteX57" fmla="*/ 1276709 w 4798503"/>
              <a:gd name="connsiteY57" fmla="*/ 1388853 h 1736801"/>
              <a:gd name="connsiteX58" fmla="*/ 1328468 w 4798503"/>
              <a:gd name="connsiteY58" fmla="*/ 1423359 h 1736801"/>
              <a:gd name="connsiteX59" fmla="*/ 1362974 w 4798503"/>
              <a:gd name="connsiteY59" fmla="*/ 1475117 h 1736801"/>
              <a:gd name="connsiteX60" fmla="*/ 1380226 w 4798503"/>
              <a:gd name="connsiteY60" fmla="*/ 1500996 h 1736801"/>
              <a:gd name="connsiteX61" fmla="*/ 1406106 w 4798503"/>
              <a:gd name="connsiteY61" fmla="*/ 1509623 h 1736801"/>
              <a:gd name="connsiteX62" fmla="*/ 1440611 w 4798503"/>
              <a:gd name="connsiteY62" fmla="*/ 1561381 h 1736801"/>
              <a:gd name="connsiteX63" fmla="*/ 1483743 w 4798503"/>
              <a:gd name="connsiteY63" fmla="*/ 1604513 h 1736801"/>
              <a:gd name="connsiteX64" fmla="*/ 1500996 w 4798503"/>
              <a:gd name="connsiteY64" fmla="*/ 1630393 h 1736801"/>
              <a:gd name="connsiteX65" fmla="*/ 1526876 w 4798503"/>
              <a:gd name="connsiteY65" fmla="*/ 1647646 h 1736801"/>
              <a:gd name="connsiteX66" fmla="*/ 1561381 w 4798503"/>
              <a:gd name="connsiteY66" fmla="*/ 1699404 h 1736801"/>
              <a:gd name="connsiteX67" fmla="*/ 1587260 w 4798503"/>
              <a:gd name="connsiteY67" fmla="*/ 1716657 h 1736801"/>
              <a:gd name="connsiteX68" fmla="*/ 1639019 w 4798503"/>
              <a:gd name="connsiteY68" fmla="*/ 1733910 h 1736801"/>
              <a:gd name="connsiteX69" fmla="*/ 1690777 w 4798503"/>
              <a:gd name="connsiteY69" fmla="*/ 1725283 h 1736801"/>
              <a:gd name="connsiteX70" fmla="*/ 1708030 w 4798503"/>
              <a:gd name="connsiteY70" fmla="*/ 1673525 h 1736801"/>
              <a:gd name="connsiteX71" fmla="*/ 1699404 w 4798503"/>
              <a:gd name="connsiteY71" fmla="*/ 1509623 h 1736801"/>
              <a:gd name="connsiteX72" fmla="*/ 1647645 w 4798503"/>
              <a:gd name="connsiteY72" fmla="*/ 1475117 h 1736801"/>
              <a:gd name="connsiteX73" fmla="*/ 1656272 w 4798503"/>
              <a:gd name="connsiteY73" fmla="*/ 1431985 h 1736801"/>
              <a:gd name="connsiteX74" fmla="*/ 2096219 w 4798503"/>
              <a:gd name="connsiteY74" fmla="*/ 1440612 h 1736801"/>
              <a:gd name="connsiteX75" fmla="*/ 2191109 w 4798503"/>
              <a:gd name="connsiteY75" fmla="*/ 1449238 h 1736801"/>
              <a:gd name="connsiteX76" fmla="*/ 2260121 w 4798503"/>
              <a:gd name="connsiteY76" fmla="*/ 1457864 h 1736801"/>
              <a:gd name="connsiteX77" fmla="*/ 2372264 w 4798503"/>
              <a:gd name="connsiteY77" fmla="*/ 1466491 h 1736801"/>
              <a:gd name="connsiteX78" fmla="*/ 2932981 w 4798503"/>
              <a:gd name="connsiteY78" fmla="*/ 1466491 h 1736801"/>
              <a:gd name="connsiteX79" fmla="*/ 2984740 w 4798503"/>
              <a:gd name="connsiteY79" fmla="*/ 1457864 h 1736801"/>
              <a:gd name="connsiteX80" fmla="*/ 3071004 w 4798503"/>
              <a:gd name="connsiteY80" fmla="*/ 1440612 h 1736801"/>
              <a:gd name="connsiteX81" fmla="*/ 3191774 w 4798503"/>
              <a:gd name="connsiteY81" fmla="*/ 1414732 h 1736801"/>
              <a:gd name="connsiteX82" fmla="*/ 3234906 w 4798503"/>
              <a:gd name="connsiteY82" fmla="*/ 1406106 h 1736801"/>
              <a:gd name="connsiteX83" fmla="*/ 3260785 w 4798503"/>
              <a:gd name="connsiteY83" fmla="*/ 1397479 h 1736801"/>
              <a:gd name="connsiteX84" fmla="*/ 3303917 w 4798503"/>
              <a:gd name="connsiteY84" fmla="*/ 1388853 h 1736801"/>
              <a:gd name="connsiteX85" fmla="*/ 3329796 w 4798503"/>
              <a:gd name="connsiteY85" fmla="*/ 1380227 h 1736801"/>
              <a:gd name="connsiteX86" fmla="*/ 3416060 w 4798503"/>
              <a:gd name="connsiteY86" fmla="*/ 1362974 h 1736801"/>
              <a:gd name="connsiteX87" fmla="*/ 3467819 w 4798503"/>
              <a:gd name="connsiteY87" fmla="*/ 1354347 h 1736801"/>
              <a:gd name="connsiteX88" fmla="*/ 3554083 w 4798503"/>
              <a:gd name="connsiteY88" fmla="*/ 1337095 h 1736801"/>
              <a:gd name="connsiteX89" fmla="*/ 3605842 w 4798503"/>
              <a:gd name="connsiteY89" fmla="*/ 1319842 h 1736801"/>
              <a:gd name="connsiteX90" fmla="*/ 3674853 w 4798503"/>
              <a:gd name="connsiteY90" fmla="*/ 1302589 h 1736801"/>
              <a:gd name="connsiteX91" fmla="*/ 3700732 w 4798503"/>
              <a:gd name="connsiteY91" fmla="*/ 1293963 h 1736801"/>
              <a:gd name="connsiteX92" fmla="*/ 3735238 w 4798503"/>
              <a:gd name="connsiteY92" fmla="*/ 1285336 h 1736801"/>
              <a:gd name="connsiteX93" fmla="*/ 3786996 w 4798503"/>
              <a:gd name="connsiteY93" fmla="*/ 1268083 h 1736801"/>
              <a:gd name="connsiteX94" fmla="*/ 3881887 w 4798503"/>
              <a:gd name="connsiteY94" fmla="*/ 1242204 h 1736801"/>
              <a:gd name="connsiteX95" fmla="*/ 3907766 w 4798503"/>
              <a:gd name="connsiteY95" fmla="*/ 1233578 h 1736801"/>
              <a:gd name="connsiteX96" fmla="*/ 3942272 w 4798503"/>
              <a:gd name="connsiteY96" fmla="*/ 1216325 h 1736801"/>
              <a:gd name="connsiteX97" fmla="*/ 3976777 w 4798503"/>
              <a:gd name="connsiteY97" fmla="*/ 1207698 h 1736801"/>
              <a:gd name="connsiteX98" fmla="*/ 4028536 w 4798503"/>
              <a:gd name="connsiteY98" fmla="*/ 1190446 h 1736801"/>
              <a:gd name="connsiteX99" fmla="*/ 4054415 w 4798503"/>
              <a:gd name="connsiteY99" fmla="*/ 1181819 h 1736801"/>
              <a:gd name="connsiteX100" fmla="*/ 4080294 w 4798503"/>
              <a:gd name="connsiteY100" fmla="*/ 1173193 h 1736801"/>
              <a:gd name="connsiteX101" fmla="*/ 4132053 w 4798503"/>
              <a:gd name="connsiteY101" fmla="*/ 1147313 h 1736801"/>
              <a:gd name="connsiteX102" fmla="*/ 4166559 w 4798503"/>
              <a:gd name="connsiteY102" fmla="*/ 1155940 h 1736801"/>
              <a:gd name="connsiteX103" fmla="*/ 4218317 w 4798503"/>
              <a:gd name="connsiteY103" fmla="*/ 1199072 h 1736801"/>
              <a:gd name="connsiteX104" fmla="*/ 4244196 w 4798503"/>
              <a:gd name="connsiteY104" fmla="*/ 1224951 h 1736801"/>
              <a:gd name="connsiteX105" fmla="*/ 4295955 w 4798503"/>
              <a:gd name="connsiteY105" fmla="*/ 1242204 h 1736801"/>
              <a:gd name="connsiteX106" fmla="*/ 4321834 w 4798503"/>
              <a:gd name="connsiteY106" fmla="*/ 1259457 h 1736801"/>
              <a:gd name="connsiteX107" fmla="*/ 4399472 w 4798503"/>
              <a:gd name="connsiteY107" fmla="*/ 1285336 h 1736801"/>
              <a:gd name="connsiteX108" fmla="*/ 4451230 w 4798503"/>
              <a:gd name="connsiteY108" fmla="*/ 1302589 h 1736801"/>
              <a:gd name="connsiteX109" fmla="*/ 4477109 w 4798503"/>
              <a:gd name="connsiteY109" fmla="*/ 1311215 h 1736801"/>
              <a:gd name="connsiteX110" fmla="*/ 4554747 w 4798503"/>
              <a:gd name="connsiteY110" fmla="*/ 1319842 h 1736801"/>
              <a:gd name="connsiteX111" fmla="*/ 4727276 w 4798503"/>
              <a:gd name="connsiteY111" fmla="*/ 1311215 h 1736801"/>
              <a:gd name="connsiteX112" fmla="*/ 4761781 w 4798503"/>
              <a:gd name="connsiteY112" fmla="*/ 1302589 h 1736801"/>
              <a:gd name="connsiteX113" fmla="*/ 4787660 w 4798503"/>
              <a:gd name="connsiteY113" fmla="*/ 1285336 h 1736801"/>
              <a:gd name="connsiteX114" fmla="*/ 4796287 w 4798503"/>
              <a:gd name="connsiteY114" fmla="*/ 1199072 h 1736801"/>
              <a:gd name="connsiteX115" fmla="*/ 4779034 w 4798503"/>
              <a:gd name="connsiteY115" fmla="*/ 1173193 h 1736801"/>
              <a:gd name="connsiteX116" fmla="*/ 4770408 w 4798503"/>
              <a:gd name="connsiteY116" fmla="*/ 1147313 h 1736801"/>
              <a:gd name="connsiteX117" fmla="*/ 4744528 w 4798503"/>
              <a:gd name="connsiteY117" fmla="*/ 1121434 h 1736801"/>
              <a:gd name="connsiteX118" fmla="*/ 4701396 w 4798503"/>
              <a:gd name="connsiteY118" fmla="*/ 1078302 h 1736801"/>
              <a:gd name="connsiteX119" fmla="*/ 4641011 w 4798503"/>
              <a:gd name="connsiteY119" fmla="*/ 992038 h 1736801"/>
              <a:gd name="connsiteX120" fmla="*/ 4615132 w 4798503"/>
              <a:gd name="connsiteY120" fmla="*/ 974785 h 1736801"/>
              <a:gd name="connsiteX121" fmla="*/ 4580626 w 4798503"/>
              <a:gd name="connsiteY121" fmla="*/ 931653 h 1736801"/>
              <a:gd name="connsiteX122" fmla="*/ 4537494 w 4798503"/>
              <a:gd name="connsiteY122" fmla="*/ 897147 h 1736801"/>
              <a:gd name="connsiteX123" fmla="*/ 4459857 w 4798503"/>
              <a:gd name="connsiteY123" fmla="*/ 836763 h 1736801"/>
              <a:gd name="connsiteX124" fmla="*/ 4433977 w 4798503"/>
              <a:gd name="connsiteY124" fmla="*/ 819510 h 1736801"/>
              <a:gd name="connsiteX125" fmla="*/ 4408098 w 4798503"/>
              <a:gd name="connsiteY125" fmla="*/ 802257 h 1736801"/>
              <a:gd name="connsiteX126" fmla="*/ 4416725 w 4798503"/>
              <a:gd name="connsiteY126" fmla="*/ 690113 h 1736801"/>
              <a:gd name="connsiteX127" fmla="*/ 4433977 w 4798503"/>
              <a:gd name="connsiteY127" fmla="*/ 603849 h 1736801"/>
              <a:gd name="connsiteX128" fmla="*/ 4442604 w 4798503"/>
              <a:gd name="connsiteY128" fmla="*/ 577970 h 1736801"/>
              <a:gd name="connsiteX129" fmla="*/ 4459857 w 4798503"/>
              <a:gd name="connsiteY129" fmla="*/ 508959 h 1736801"/>
              <a:gd name="connsiteX130" fmla="*/ 4459857 w 4798503"/>
              <a:gd name="connsiteY130" fmla="*/ 241540 h 1736801"/>
              <a:gd name="connsiteX131" fmla="*/ 4433977 w 4798503"/>
              <a:gd name="connsiteY131" fmla="*/ 232913 h 1736801"/>
              <a:gd name="connsiteX132" fmla="*/ 4408098 w 4798503"/>
              <a:gd name="connsiteY132" fmla="*/ 215661 h 1736801"/>
              <a:gd name="connsiteX133" fmla="*/ 4356340 w 4798503"/>
              <a:gd name="connsiteY133" fmla="*/ 198408 h 1736801"/>
              <a:gd name="connsiteX134" fmla="*/ 4114800 w 4798503"/>
              <a:gd name="connsiteY134" fmla="*/ 207034 h 1736801"/>
              <a:gd name="connsiteX135" fmla="*/ 4063042 w 4798503"/>
              <a:gd name="connsiteY135" fmla="*/ 224287 h 1736801"/>
              <a:gd name="connsiteX136" fmla="*/ 4011283 w 4798503"/>
              <a:gd name="connsiteY136" fmla="*/ 267419 h 1736801"/>
              <a:gd name="connsiteX137" fmla="*/ 3950898 w 4798503"/>
              <a:gd name="connsiteY137" fmla="*/ 336430 h 1736801"/>
              <a:gd name="connsiteX138" fmla="*/ 3942272 w 4798503"/>
              <a:gd name="connsiteY138" fmla="*/ 370936 h 1736801"/>
              <a:gd name="connsiteX139" fmla="*/ 3925019 w 4798503"/>
              <a:gd name="connsiteY139" fmla="*/ 543464 h 1736801"/>
              <a:gd name="connsiteX140" fmla="*/ 3916392 w 4798503"/>
              <a:gd name="connsiteY140" fmla="*/ 595223 h 1736801"/>
              <a:gd name="connsiteX141" fmla="*/ 3890513 w 4798503"/>
              <a:gd name="connsiteY141" fmla="*/ 690113 h 1736801"/>
              <a:gd name="connsiteX142" fmla="*/ 3657600 w 4798503"/>
              <a:gd name="connsiteY142" fmla="*/ 672861 h 1736801"/>
              <a:gd name="connsiteX143" fmla="*/ 3605842 w 4798503"/>
              <a:gd name="connsiteY143" fmla="*/ 655608 h 1736801"/>
              <a:gd name="connsiteX144" fmla="*/ 3510951 w 4798503"/>
              <a:gd name="connsiteY144" fmla="*/ 638355 h 1736801"/>
              <a:gd name="connsiteX145" fmla="*/ 3450566 w 4798503"/>
              <a:gd name="connsiteY145" fmla="*/ 621102 h 1736801"/>
              <a:gd name="connsiteX146" fmla="*/ 3398808 w 4798503"/>
              <a:gd name="connsiteY146" fmla="*/ 612476 h 1736801"/>
              <a:gd name="connsiteX147" fmla="*/ 3347049 w 4798503"/>
              <a:gd name="connsiteY147" fmla="*/ 595223 h 1736801"/>
              <a:gd name="connsiteX148" fmla="*/ 3312543 w 4798503"/>
              <a:gd name="connsiteY148" fmla="*/ 586596 h 1736801"/>
              <a:gd name="connsiteX149" fmla="*/ 3269411 w 4798503"/>
              <a:gd name="connsiteY149" fmla="*/ 577970 h 1736801"/>
              <a:gd name="connsiteX150" fmla="*/ 3243532 w 4798503"/>
              <a:gd name="connsiteY150" fmla="*/ 569344 h 1736801"/>
              <a:gd name="connsiteX151" fmla="*/ 3234906 w 4798503"/>
              <a:gd name="connsiteY151" fmla="*/ 543464 h 1736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4798503" h="1736801">
                <a:moveTo>
                  <a:pt x="3234906" y="543464"/>
                </a:moveTo>
                <a:lnTo>
                  <a:pt x="3234906" y="543464"/>
                </a:lnTo>
                <a:cubicBezTo>
                  <a:pt x="3211902" y="534838"/>
                  <a:pt x="3188260" y="527751"/>
                  <a:pt x="3165894" y="517585"/>
                </a:cubicBezTo>
                <a:cubicBezTo>
                  <a:pt x="3156456" y="513295"/>
                  <a:pt x="3149017" y="505476"/>
                  <a:pt x="3140015" y="500332"/>
                </a:cubicBezTo>
                <a:cubicBezTo>
                  <a:pt x="3128850" y="493952"/>
                  <a:pt x="3116536" y="489695"/>
                  <a:pt x="3105509" y="483079"/>
                </a:cubicBezTo>
                <a:cubicBezTo>
                  <a:pt x="3087729" y="472411"/>
                  <a:pt x="3073867" y="453603"/>
                  <a:pt x="3053751" y="448574"/>
                </a:cubicBezTo>
                <a:lnTo>
                  <a:pt x="3019245" y="439947"/>
                </a:lnTo>
                <a:cubicBezTo>
                  <a:pt x="3010619" y="434196"/>
                  <a:pt x="3002840" y="426906"/>
                  <a:pt x="2993366" y="422695"/>
                </a:cubicBezTo>
                <a:cubicBezTo>
                  <a:pt x="2976747" y="415309"/>
                  <a:pt x="2941608" y="405442"/>
                  <a:pt x="2941608" y="405442"/>
                </a:cubicBezTo>
                <a:cubicBezTo>
                  <a:pt x="2932981" y="399691"/>
                  <a:pt x="2925001" y="392826"/>
                  <a:pt x="2915728" y="388189"/>
                </a:cubicBezTo>
                <a:cubicBezTo>
                  <a:pt x="2844341" y="352496"/>
                  <a:pt x="2945089" y="416158"/>
                  <a:pt x="2855343" y="362310"/>
                </a:cubicBezTo>
                <a:cubicBezTo>
                  <a:pt x="2837563" y="351642"/>
                  <a:pt x="2823256" y="334361"/>
                  <a:pt x="2803585" y="327804"/>
                </a:cubicBezTo>
                <a:cubicBezTo>
                  <a:pt x="2742904" y="307578"/>
                  <a:pt x="2817805" y="333899"/>
                  <a:pt x="2743200" y="301925"/>
                </a:cubicBezTo>
                <a:cubicBezTo>
                  <a:pt x="2719986" y="291976"/>
                  <a:pt x="2699512" y="289736"/>
                  <a:pt x="2674189" y="284672"/>
                </a:cubicBezTo>
                <a:cubicBezTo>
                  <a:pt x="2650848" y="269111"/>
                  <a:pt x="2641163" y="261110"/>
                  <a:pt x="2613804" y="250166"/>
                </a:cubicBezTo>
                <a:cubicBezTo>
                  <a:pt x="2530714" y="216930"/>
                  <a:pt x="2591209" y="248387"/>
                  <a:pt x="2493034" y="215661"/>
                </a:cubicBezTo>
                <a:cubicBezTo>
                  <a:pt x="2412249" y="188732"/>
                  <a:pt x="2471297" y="206038"/>
                  <a:pt x="2398143" y="189781"/>
                </a:cubicBezTo>
                <a:cubicBezTo>
                  <a:pt x="2386570" y="187209"/>
                  <a:pt x="2375374" y="182832"/>
                  <a:pt x="2363638" y="181155"/>
                </a:cubicBezTo>
                <a:cubicBezTo>
                  <a:pt x="2335030" y="177068"/>
                  <a:pt x="2306129" y="175404"/>
                  <a:pt x="2277374" y="172529"/>
                </a:cubicBezTo>
                <a:cubicBezTo>
                  <a:pt x="2223428" y="154546"/>
                  <a:pt x="2270164" y="168117"/>
                  <a:pt x="2173857" y="155276"/>
                </a:cubicBezTo>
                <a:cubicBezTo>
                  <a:pt x="2156519" y="152964"/>
                  <a:pt x="2139413" y="149123"/>
                  <a:pt x="2122098" y="146649"/>
                </a:cubicBezTo>
                <a:cubicBezTo>
                  <a:pt x="2080632" y="140725"/>
                  <a:pt x="2016169" y="133921"/>
                  <a:pt x="1975449" y="129396"/>
                </a:cubicBezTo>
                <a:cubicBezTo>
                  <a:pt x="1899265" y="110351"/>
                  <a:pt x="1981858" y="129120"/>
                  <a:pt x="1846053" y="112144"/>
                </a:cubicBezTo>
                <a:cubicBezTo>
                  <a:pt x="1831504" y="110325"/>
                  <a:pt x="1817436" y="105591"/>
                  <a:pt x="1802921" y="103517"/>
                </a:cubicBezTo>
                <a:cubicBezTo>
                  <a:pt x="1777144" y="99835"/>
                  <a:pt x="1751192" y="97482"/>
                  <a:pt x="1725283" y="94891"/>
                </a:cubicBezTo>
                <a:cubicBezTo>
                  <a:pt x="1541498" y="76512"/>
                  <a:pt x="1723957" y="96275"/>
                  <a:pt x="1509623" y="77638"/>
                </a:cubicBezTo>
                <a:cubicBezTo>
                  <a:pt x="1286596" y="58245"/>
                  <a:pt x="1652945" y="80061"/>
                  <a:pt x="1259457" y="60385"/>
                </a:cubicBezTo>
                <a:cubicBezTo>
                  <a:pt x="1087947" y="38947"/>
                  <a:pt x="1327369" y="67198"/>
                  <a:pt x="1026543" y="43132"/>
                </a:cubicBezTo>
                <a:cubicBezTo>
                  <a:pt x="1009108" y="41737"/>
                  <a:pt x="992231" y="35752"/>
                  <a:pt x="974785" y="34506"/>
                </a:cubicBezTo>
                <a:cubicBezTo>
                  <a:pt x="911620" y="29994"/>
                  <a:pt x="848264" y="28755"/>
                  <a:pt x="785004" y="25879"/>
                </a:cubicBezTo>
                <a:cubicBezTo>
                  <a:pt x="756249" y="23004"/>
                  <a:pt x="727585" y="19001"/>
                  <a:pt x="698740" y="17253"/>
                </a:cubicBezTo>
                <a:cubicBezTo>
                  <a:pt x="434481" y="1238"/>
                  <a:pt x="579852" y="19988"/>
                  <a:pt x="439947" y="0"/>
                </a:cubicBezTo>
                <a:cubicBezTo>
                  <a:pt x="359434" y="2876"/>
                  <a:pt x="278661" y="1546"/>
                  <a:pt x="198408" y="8627"/>
                </a:cubicBezTo>
                <a:cubicBezTo>
                  <a:pt x="180292" y="10225"/>
                  <a:pt x="146649" y="25879"/>
                  <a:pt x="146649" y="25879"/>
                </a:cubicBezTo>
                <a:cubicBezTo>
                  <a:pt x="138023" y="34506"/>
                  <a:pt x="126695" y="41095"/>
                  <a:pt x="120770" y="51759"/>
                </a:cubicBezTo>
                <a:cubicBezTo>
                  <a:pt x="111938" y="67656"/>
                  <a:pt x="113605" y="88385"/>
                  <a:pt x="103517" y="103517"/>
                </a:cubicBezTo>
                <a:lnTo>
                  <a:pt x="86264" y="129396"/>
                </a:lnTo>
                <a:lnTo>
                  <a:pt x="43132" y="258793"/>
                </a:lnTo>
                <a:lnTo>
                  <a:pt x="34506" y="284672"/>
                </a:lnTo>
                <a:cubicBezTo>
                  <a:pt x="31630" y="293298"/>
                  <a:pt x="27662" y="301635"/>
                  <a:pt x="25879" y="310551"/>
                </a:cubicBezTo>
                <a:cubicBezTo>
                  <a:pt x="13823" y="370834"/>
                  <a:pt x="19664" y="339220"/>
                  <a:pt x="8626" y="405442"/>
                </a:cubicBezTo>
                <a:cubicBezTo>
                  <a:pt x="5751" y="448574"/>
                  <a:pt x="0" y="491610"/>
                  <a:pt x="0" y="534838"/>
                </a:cubicBezTo>
                <a:cubicBezTo>
                  <a:pt x="0" y="661391"/>
                  <a:pt x="3568" y="787948"/>
                  <a:pt x="8626" y="914400"/>
                </a:cubicBezTo>
                <a:cubicBezTo>
                  <a:pt x="9052" y="925046"/>
                  <a:pt x="22718" y="995594"/>
                  <a:pt x="25879" y="1009291"/>
                </a:cubicBezTo>
                <a:cubicBezTo>
                  <a:pt x="31211" y="1032395"/>
                  <a:pt x="35634" y="1055807"/>
                  <a:pt x="43132" y="1078302"/>
                </a:cubicBezTo>
                <a:lnTo>
                  <a:pt x="69011" y="1155940"/>
                </a:lnTo>
                <a:cubicBezTo>
                  <a:pt x="71887" y="1164566"/>
                  <a:pt x="72594" y="1174253"/>
                  <a:pt x="77638" y="1181819"/>
                </a:cubicBezTo>
                <a:lnTo>
                  <a:pt x="94891" y="1207698"/>
                </a:lnTo>
                <a:cubicBezTo>
                  <a:pt x="102486" y="1230486"/>
                  <a:pt x="115774" y="1277919"/>
                  <a:pt x="138023" y="1285336"/>
                </a:cubicBezTo>
                <a:cubicBezTo>
                  <a:pt x="173737" y="1297242"/>
                  <a:pt x="156336" y="1288919"/>
                  <a:pt x="189781" y="1311215"/>
                </a:cubicBezTo>
                <a:cubicBezTo>
                  <a:pt x="359085" y="1282999"/>
                  <a:pt x="255528" y="1296937"/>
                  <a:pt x="612476" y="1311215"/>
                </a:cubicBezTo>
                <a:cubicBezTo>
                  <a:pt x="632792" y="1312028"/>
                  <a:pt x="652804" y="1316499"/>
                  <a:pt x="672860" y="1319842"/>
                </a:cubicBezTo>
                <a:cubicBezTo>
                  <a:pt x="705748" y="1325323"/>
                  <a:pt x="734210" y="1333901"/>
                  <a:pt x="767751" y="1337095"/>
                </a:cubicBezTo>
                <a:cubicBezTo>
                  <a:pt x="810784" y="1341193"/>
                  <a:pt x="854069" y="1342131"/>
                  <a:pt x="897147" y="1345721"/>
                </a:cubicBezTo>
                <a:cubicBezTo>
                  <a:pt x="923096" y="1347883"/>
                  <a:pt x="949008" y="1350665"/>
                  <a:pt x="974785" y="1354347"/>
                </a:cubicBezTo>
                <a:cubicBezTo>
                  <a:pt x="989300" y="1356421"/>
                  <a:pt x="1003335" y="1361439"/>
                  <a:pt x="1017917" y="1362974"/>
                </a:cubicBezTo>
                <a:cubicBezTo>
                  <a:pt x="1058054" y="1367199"/>
                  <a:pt x="1098467" y="1368248"/>
                  <a:pt x="1138687" y="1371600"/>
                </a:cubicBezTo>
                <a:cubicBezTo>
                  <a:pt x="1221612" y="1378510"/>
                  <a:pt x="1209001" y="1377569"/>
                  <a:pt x="1276709" y="1388853"/>
                </a:cubicBezTo>
                <a:cubicBezTo>
                  <a:pt x="1293962" y="1400355"/>
                  <a:pt x="1316966" y="1406106"/>
                  <a:pt x="1328468" y="1423359"/>
                </a:cubicBezTo>
                <a:lnTo>
                  <a:pt x="1362974" y="1475117"/>
                </a:lnTo>
                <a:cubicBezTo>
                  <a:pt x="1368725" y="1483743"/>
                  <a:pt x="1370391" y="1497717"/>
                  <a:pt x="1380226" y="1500996"/>
                </a:cubicBezTo>
                <a:lnTo>
                  <a:pt x="1406106" y="1509623"/>
                </a:lnTo>
                <a:cubicBezTo>
                  <a:pt x="1421265" y="1555103"/>
                  <a:pt x="1404712" y="1518302"/>
                  <a:pt x="1440611" y="1561381"/>
                </a:cubicBezTo>
                <a:cubicBezTo>
                  <a:pt x="1476554" y="1604513"/>
                  <a:pt x="1436299" y="1572885"/>
                  <a:pt x="1483743" y="1604513"/>
                </a:cubicBezTo>
                <a:cubicBezTo>
                  <a:pt x="1489494" y="1613140"/>
                  <a:pt x="1493665" y="1623062"/>
                  <a:pt x="1500996" y="1630393"/>
                </a:cubicBezTo>
                <a:cubicBezTo>
                  <a:pt x="1508327" y="1637724"/>
                  <a:pt x="1520049" y="1639843"/>
                  <a:pt x="1526876" y="1647646"/>
                </a:cubicBezTo>
                <a:cubicBezTo>
                  <a:pt x="1540530" y="1663251"/>
                  <a:pt x="1544128" y="1687902"/>
                  <a:pt x="1561381" y="1699404"/>
                </a:cubicBezTo>
                <a:cubicBezTo>
                  <a:pt x="1570007" y="1705155"/>
                  <a:pt x="1577786" y="1712446"/>
                  <a:pt x="1587260" y="1716657"/>
                </a:cubicBezTo>
                <a:cubicBezTo>
                  <a:pt x="1603879" y="1724043"/>
                  <a:pt x="1639019" y="1733910"/>
                  <a:pt x="1639019" y="1733910"/>
                </a:cubicBezTo>
                <a:cubicBezTo>
                  <a:pt x="1656272" y="1731034"/>
                  <a:pt x="1677614" y="1736801"/>
                  <a:pt x="1690777" y="1725283"/>
                </a:cubicBezTo>
                <a:cubicBezTo>
                  <a:pt x="1704463" y="1713307"/>
                  <a:pt x="1708030" y="1673525"/>
                  <a:pt x="1708030" y="1673525"/>
                </a:cubicBezTo>
                <a:cubicBezTo>
                  <a:pt x="1705155" y="1618891"/>
                  <a:pt x="1715333" y="1561962"/>
                  <a:pt x="1699404" y="1509623"/>
                </a:cubicBezTo>
                <a:cubicBezTo>
                  <a:pt x="1693367" y="1489786"/>
                  <a:pt x="1647645" y="1475117"/>
                  <a:pt x="1647645" y="1475117"/>
                </a:cubicBezTo>
                <a:cubicBezTo>
                  <a:pt x="1639369" y="1462703"/>
                  <a:pt x="1607037" y="1432897"/>
                  <a:pt x="1656272" y="1431985"/>
                </a:cubicBezTo>
                <a:lnTo>
                  <a:pt x="2096219" y="1440612"/>
                </a:lnTo>
                <a:lnTo>
                  <a:pt x="2191109" y="1449238"/>
                </a:lnTo>
                <a:cubicBezTo>
                  <a:pt x="2214165" y="1451665"/>
                  <a:pt x="2237042" y="1455666"/>
                  <a:pt x="2260121" y="1457864"/>
                </a:cubicBezTo>
                <a:cubicBezTo>
                  <a:pt x="2297444" y="1461419"/>
                  <a:pt x="2334883" y="1463615"/>
                  <a:pt x="2372264" y="1466491"/>
                </a:cubicBezTo>
                <a:cubicBezTo>
                  <a:pt x="2566280" y="1531161"/>
                  <a:pt x="2408971" y="1481903"/>
                  <a:pt x="2932981" y="1466491"/>
                </a:cubicBezTo>
                <a:cubicBezTo>
                  <a:pt x="2950464" y="1465977"/>
                  <a:pt x="2967549" y="1461087"/>
                  <a:pt x="2984740" y="1457864"/>
                </a:cubicBezTo>
                <a:cubicBezTo>
                  <a:pt x="3013562" y="1452460"/>
                  <a:pt x="3042079" y="1445433"/>
                  <a:pt x="3071004" y="1440612"/>
                </a:cubicBezTo>
                <a:cubicBezTo>
                  <a:pt x="3241365" y="1412216"/>
                  <a:pt x="2976713" y="1457742"/>
                  <a:pt x="3191774" y="1414732"/>
                </a:cubicBezTo>
                <a:cubicBezTo>
                  <a:pt x="3206151" y="1411857"/>
                  <a:pt x="3220682" y="1409662"/>
                  <a:pt x="3234906" y="1406106"/>
                </a:cubicBezTo>
                <a:cubicBezTo>
                  <a:pt x="3243728" y="1403901"/>
                  <a:pt x="3251963" y="1399684"/>
                  <a:pt x="3260785" y="1397479"/>
                </a:cubicBezTo>
                <a:cubicBezTo>
                  <a:pt x="3275009" y="1393923"/>
                  <a:pt x="3289693" y="1392409"/>
                  <a:pt x="3303917" y="1388853"/>
                </a:cubicBezTo>
                <a:cubicBezTo>
                  <a:pt x="3312738" y="1386648"/>
                  <a:pt x="3320936" y="1382272"/>
                  <a:pt x="3329796" y="1380227"/>
                </a:cubicBezTo>
                <a:cubicBezTo>
                  <a:pt x="3358369" y="1373633"/>
                  <a:pt x="3387135" y="1367795"/>
                  <a:pt x="3416060" y="1362974"/>
                </a:cubicBezTo>
                <a:cubicBezTo>
                  <a:pt x="3433313" y="1360098"/>
                  <a:pt x="3450745" y="1358141"/>
                  <a:pt x="3467819" y="1354347"/>
                </a:cubicBezTo>
                <a:cubicBezTo>
                  <a:pt x="3576208" y="1330260"/>
                  <a:pt x="3343329" y="1367201"/>
                  <a:pt x="3554083" y="1337095"/>
                </a:cubicBezTo>
                <a:cubicBezTo>
                  <a:pt x="3571336" y="1331344"/>
                  <a:pt x="3588199" y="1324253"/>
                  <a:pt x="3605842" y="1319842"/>
                </a:cubicBezTo>
                <a:cubicBezTo>
                  <a:pt x="3628846" y="1314091"/>
                  <a:pt x="3652358" y="1310087"/>
                  <a:pt x="3674853" y="1302589"/>
                </a:cubicBezTo>
                <a:cubicBezTo>
                  <a:pt x="3683479" y="1299714"/>
                  <a:pt x="3691989" y="1296461"/>
                  <a:pt x="3700732" y="1293963"/>
                </a:cubicBezTo>
                <a:cubicBezTo>
                  <a:pt x="3712132" y="1290706"/>
                  <a:pt x="3723882" y="1288743"/>
                  <a:pt x="3735238" y="1285336"/>
                </a:cubicBezTo>
                <a:cubicBezTo>
                  <a:pt x="3752657" y="1280110"/>
                  <a:pt x="3769163" y="1271649"/>
                  <a:pt x="3786996" y="1268083"/>
                </a:cubicBezTo>
                <a:cubicBezTo>
                  <a:pt x="3847963" y="1255890"/>
                  <a:pt x="3816216" y="1264094"/>
                  <a:pt x="3881887" y="1242204"/>
                </a:cubicBezTo>
                <a:cubicBezTo>
                  <a:pt x="3890513" y="1239329"/>
                  <a:pt x="3899633" y="1237644"/>
                  <a:pt x="3907766" y="1233578"/>
                </a:cubicBezTo>
                <a:cubicBezTo>
                  <a:pt x="3919268" y="1227827"/>
                  <a:pt x="3930231" y="1220840"/>
                  <a:pt x="3942272" y="1216325"/>
                </a:cubicBezTo>
                <a:cubicBezTo>
                  <a:pt x="3953373" y="1212162"/>
                  <a:pt x="3965421" y="1211105"/>
                  <a:pt x="3976777" y="1207698"/>
                </a:cubicBezTo>
                <a:cubicBezTo>
                  <a:pt x="3994196" y="1202472"/>
                  <a:pt x="4011283" y="1196197"/>
                  <a:pt x="4028536" y="1190446"/>
                </a:cubicBezTo>
                <a:lnTo>
                  <a:pt x="4054415" y="1181819"/>
                </a:lnTo>
                <a:lnTo>
                  <a:pt x="4080294" y="1173193"/>
                </a:lnTo>
                <a:cubicBezTo>
                  <a:pt x="4093377" y="1164471"/>
                  <a:pt x="4114197" y="1147313"/>
                  <a:pt x="4132053" y="1147313"/>
                </a:cubicBezTo>
                <a:cubicBezTo>
                  <a:pt x="4143909" y="1147313"/>
                  <a:pt x="4155057" y="1153064"/>
                  <a:pt x="4166559" y="1155940"/>
                </a:cubicBezTo>
                <a:cubicBezTo>
                  <a:pt x="4242165" y="1231546"/>
                  <a:pt x="4146258" y="1139022"/>
                  <a:pt x="4218317" y="1199072"/>
                </a:cubicBezTo>
                <a:cubicBezTo>
                  <a:pt x="4227689" y="1206882"/>
                  <a:pt x="4233532" y="1219026"/>
                  <a:pt x="4244196" y="1224951"/>
                </a:cubicBezTo>
                <a:cubicBezTo>
                  <a:pt x="4260094" y="1233783"/>
                  <a:pt x="4295955" y="1242204"/>
                  <a:pt x="4295955" y="1242204"/>
                </a:cubicBezTo>
                <a:cubicBezTo>
                  <a:pt x="4304581" y="1247955"/>
                  <a:pt x="4312360" y="1255246"/>
                  <a:pt x="4321834" y="1259457"/>
                </a:cubicBezTo>
                <a:cubicBezTo>
                  <a:pt x="4321857" y="1259467"/>
                  <a:pt x="4386521" y="1281019"/>
                  <a:pt x="4399472" y="1285336"/>
                </a:cubicBezTo>
                <a:lnTo>
                  <a:pt x="4451230" y="1302589"/>
                </a:lnTo>
                <a:cubicBezTo>
                  <a:pt x="4459856" y="1305464"/>
                  <a:pt x="4468072" y="1310211"/>
                  <a:pt x="4477109" y="1311215"/>
                </a:cubicBezTo>
                <a:lnTo>
                  <a:pt x="4554747" y="1319842"/>
                </a:lnTo>
                <a:cubicBezTo>
                  <a:pt x="4612257" y="1316966"/>
                  <a:pt x="4669893" y="1315997"/>
                  <a:pt x="4727276" y="1311215"/>
                </a:cubicBezTo>
                <a:cubicBezTo>
                  <a:pt x="4739091" y="1310230"/>
                  <a:pt x="4750884" y="1307259"/>
                  <a:pt x="4761781" y="1302589"/>
                </a:cubicBezTo>
                <a:cubicBezTo>
                  <a:pt x="4771310" y="1298505"/>
                  <a:pt x="4779034" y="1291087"/>
                  <a:pt x="4787660" y="1285336"/>
                </a:cubicBezTo>
                <a:cubicBezTo>
                  <a:pt x="4790536" y="1256581"/>
                  <a:pt x="4798503" y="1227885"/>
                  <a:pt x="4796287" y="1199072"/>
                </a:cubicBezTo>
                <a:cubicBezTo>
                  <a:pt x="4795492" y="1188735"/>
                  <a:pt x="4783670" y="1182466"/>
                  <a:pt x="4779034" y="1173193"/>
                </a:cubicBezTo>
                <a:cubicBezTo>
                  <a:pt x="4774967" y="1165060"/>
                  <a:pt x="4775452" y="1154879"/>
                  <a:pt x="4770408" y="1147313"/>
                </a:cubicBezTo>
                <a:cubicBezTo>
                  <a:pt x="4763641" y="1137162"/>
                  <a:pt x="4752338" y="1130806"/>
                  <a:pt x="4744528" y="1121434"/>
                </a:cubicBezTo>
                <a:cubicBezTo>
                  <a:pt x="4708583" y="1078300"/>
                  <a:pt x="4748845" y="1109934"/>
                  <a:pt x="4701396" y="1078302"/>
                </a:cubicBezTo>
                <a:cubicBezTo>
                  <a:pt x="4695756" y="1069842"/>
                  <a:pt x="4653787" y="1004814"/>
                  <a:pt x="4641011" y="992038"/>
                </a:cubicBezTo>
                <a:cubicBezTo>
                  <a:pt x="4633680" y="984707"/>
                  <a:pt x="4623758" y="980536"/>
                  <a:pt x="4615132" y="974785"/>
                </a:cubicBezTo>
                <a:cubicBezTo>
                  <a:pt x="4598339" y="924403"/>
                  <a:pt x="4619646" y="970673"/>
                  <a:pt x="4580626" y="931653"/>
                </a:cubicBezTo>
                <a:cubicBezTo>
                  <a:pt x="4541606" y="892633"/>
                  <a:pt x="4587878" y="913942"/>
                  <a:pt x="4537494" y="897147"/>
                </a:cubicBezTo>
                <a:cubicBezTo>
                  <a:pt x="4496953" y="856606"/>
                  <a:pt x="4521765" y="878035"/>
                  <a:pt x="4459857" y="836763"/>
                </a:cubicBezTo>
                <a:lnTo>
                  <a:pt x="4433977" y="819510"/>
                </a:lnTo>
                <a:lnTo>
                  <a:pt x="4408098" y="802257"/>
                </a:lnTo>
                <a:cubicBezTo>
                  <a:pt x="4410974" y="764876"/>
                  <a:pt x="4412800" y="727399"/>
                  <a:pt x="4416725" y="690113"/>
                </a:cubicBezTo>
                <a:cubicBezTo>
                  <a:pt x="4419549" y="663286"/>
                  <a:pt x="4426363" y="630497"/>
                  <a:pt x="4433977" y="603849"/>
                </a:cubicBezTo>
                <a:cubicBezTo>
                  <a:pt x="4436475" y="595106"/>
                  <a:pt x="4440399" y="586792"/>
                  <a:pt x="4442604" y="577970"/>
                </a:cubicBezTo>
                <a:lnTo>
                  <a:pt x="4459857" y="508959"/>
                </a:lnTo>
                <a:cubicBezTo>
                  <a:pt x="4471032" y="408375"/>
                  <a:pt x="4480471" y="360072"/>
                  <a:pt x="4459857" y="241540"/>
                </a:cubicBezTo>
                <a:cubicBezTo>
                  <a:pt x="4458299" y="232581"/>
                  <a:pt x="4442110" y="236980"/>
                  <a:pt x="4433977" y="232913"/>
                </a:cubicBezTo>
                <a:cubicBezTo>
                  <a:pt x="4424704" y="228277"/>
                  <a:pt x="4417572" y="219872"/>
                  <a:pt x="4408098" y="215661"/>
                </a:cubicBezTo>
                <a:cubicBezTo>
                  <a:pt x="4391479" y="208275"/>
                  <a:pt x="4356340" y="198408"/>
                  <a:pt x="4356340" y="198408"/>
                </a:cubicBezTo>
                <a:cubicBezTo>
                  <a:pt x="4275827" y="201283"/>
                  <a:pt x="4195053" y="199953"/>
                  <a:pt x="4114800" y="207034"/>
                </a:cubicBezTo>
                <a:cubicBezTo>
                  <a:pt x="4096684" y="208632"/>
                  <a:pt x="4063042" y="224287"/>
                  <a:pt x="4063042" y="224287"/>
                </a:cubicBezTo>
                <a:cubicBezTo>
                  <a:pt x="4040038" y="239623"/>
                  <a:pt x="4029166" y="244427"/>
                  <a:pt x="4011283" y="267419"/>
                </a:cubicBezTo>
                <a:cubicBezTo>
                  <a:pt x="3957092" y="337093"/>
                  <a:pt x="4000997" y="303032"/>
                  <a:pt x="3950898" y="336430"/>
                </a:cubicBezTo>
                <a:cubicBezTo>
                  <a:pt x="3948023" y="347932"/>
                  <a:pt x="3944075" y="359218"/>
                  <a:pt x="3942272" y="370936"/>
                </a:cubicBezTo>
                <a:cubicBezTo>
                  <a:pt x="3934044" y="424417"/>
                  <a:pt x="3931237" y="490611"/>
                  <a:pt x="3925019" y="543464"/>
                </a:cubicBezTo>
                <a:cubicBezTo>
                  <a:pt x="3922975" y="560835"/>
                  <a:pt x="3918866" y="577908"/>
                  <a:pt x="3916392" y="595223"/>
                </a:cubicBezTo>
                <a:cubicBezTo>
                  <a:pt x="3904677" y="677226"/>
                  <a:pt x="3921432" y="643736"/>
                  <a:pt x="3890513" y="690113"/>
                </a:cubicBezTo>
                <a:cubicBezTo>
                  <a:pt x="3867481" y="688834"/>
                  <a:pt x="3707273" y="682796"/>
                  <a:pt x="3657600" y="672861"/>
                </a:cubicBezTo>
                <a:cubicBezTo>
                  <a:pt x="3639767" y="669294"/>
                  <a:pt x="3623485" y="660019"/>
                  <a:pt x="3605842" y="655608"/>
                </a:cubicBezTo>
                <a:cubicBezTo>
                  <a:pt x="3527589" y="636044"/>
                  <a:pt x="3624268" y="658957"/>
                  <a:pt x="3510951" y="638355"/>
                </a:cubicBezTo>
                <a:cubicBezTo>
                  <a:pt x="3407608" y="619566"/>
                  <a:pt x="3533722" y="639581"/>
                  <a:pt x="3450566" y="621102"/>
                </a:cubicBezTo>
                <a:cubicBezTo>
                  <a:pt x="3433492" y="617308"/>
                  <a:pt x="3416061" y="615351"/>
                  <a:pt x="3398808" y="612476"/>
                </a:cubicBezTo>
                <a:cubicBezTo>
                  <a:pt x="3381555" y="606725"/>
                  <a:pt x="3364692" y="599634"/>
                  <a:pt x="3347049" y="595223"/>
                </a:cubicBezTo>
                <a:cubicBezTo>
                  <a:pt x="3335547" y="592347"/>
                  <a:pt x="3324117" y="589168"/>
                  <a:pt x="3312543" y="586596"/>
                </a:cubicBezTo>
                <a:cubicBezTo>
                  <a:pt x="3298230" y="583415"/>
                  <a:pt x="3283635" y="581526"/>
                  <a:pt x="3269411" y="577970"/>
                </a:cubicBezTo>
                <a:cubicBezTo>
                  <a:pt x="3260590" y="575765"/>
                  <a:pt x="3252158" y="572219"/>
                  <a:pt x="3243532" y="569344"/>
                </a:cubicBezTo>
                <a:cubicBezTo>
                  <a:pt x="3212303" y="548524"/>
                  <a:pt x="3236344" y="547777"/>
                  <a:pt x="3234906" y="543464"/>
                </a:cubicBezTo>
                <a:close/>
              </a:path>
            </a:pathLst>
          </a:cu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ooter Placeholder 14">
            <a:extLst>
              <a:ext uri="{FF2B5EF4-FFF2-40B4-BE49-F238E27FC236}">
                <a16:creationId xmlns:a16="http://schemas.microsoft.com/office/drawing/2014/main" id="{090C083F-E7D4-4105-80BB-34E29231154F}"/>
              </a:ext>
            </a:extLst>
          </p:cNvPr>
          <p:cNvSpPr>
            <a:spLocks noGrp="1"/>
          </p:cNvSpPr>
          <p:nvPr/>
        </p:nvSpPr>
        <p:spPr>
          <a:xfrm>
            <a:off x="0" y="6477951"/>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109303339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20140116_125927.jpeg"/>
          <p:cNvPicPr>
            <a:picLocks noChangeAspect="1"/>
          </p:cNvPicPr>
          <p:nvPr/>
        </p:nvPicPr>
        <p:blipFill>
          <a:blip r:embed="rId2" cstate="print"/>
          <a:stretch>
            <a:fillRect/>
          </a:stretch>
        </p:blipFill>
        <p:spPr>
          <a:xfrm>
            <a:off x="-436124" y="0"/>
            <a:ext cx="12628124" cy="6858000"/>
          </a:xfrm>
          <a:prstGeom prst="rect">
            <a:avLst/>
          </a:prstGeom>
        </p:spPr>
      </p:pic>
      <p:sp>
        <p:nvSpPr>
          <p:cNvPr id="5" name="TextBox 4"/>
          <p:cNvSpPr txBox="1"/>
          <p:nvPr/>
        </p:nvSpPr>
        <p:spPr>
          <a:xfrm>
            <a:off x="-155644" y="0"/>
            <a:ext cx="12347643" cy="830997"/>
          </a:xfrm>
          <a:prstGeom prst="rect">
            <a:avLst/>
          </a:prstGeom>
          <a:noFill/>
        </p:spPr>
        <p:txBody>
          <a:bodyPr wrap="square" rtlCol="0">
            <a:spAutoFit/>
          </a:bodyPr>
          <a:lstStyle/>
          <a:p>
            <a:pPr algn="ctr"/>
            <a:r>
              <a:rPr lang="en-US" sz="4800" dirty="0">
                <a:solidFill>
                  <a:schemeClr val="bg1"/>
                </a:solidFill>
                <a:latin typeface="Berlin Sans FB Demi" pitchFamily="34" charset="0"/>
              </a:rPr>
              <a:t>The Storm</a:t>
            </a:r>
          </a:p>
        </p:txBody>
      </p:sp>
      <p:sp>
        <p:nvSpPr>
          <p:cNvPr id="23558" name="AutoShape 6" descr="Image result for tarshis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 name="Rectangle 14"/>
          <p:cNvSpPr/>
          <p:nvPr/>
        </p:nvSpPr>
        <p:spPr>
          <a:xfrm>
            <a:off x="188068" y="1433156"/>
            <a:ext cx="4150468" cy="1200329"/>
          </a:xfrm>
          <a:prstGeom prst="rect">
            <a:avLst/>
          </a:prstGeom>
        </p:spPr>
        <p:txBody>
          <a:bodyPr wrap="square">
            <a:spAutoFit/>
          </a:bodyPr>
          <a:lstStyle/>
          <a:p>
            <a:r>
              <a:rPr lang="en-US" dirty="0">
                <a:solidFill>
                  <a:schemeClr val="bg1"/>
                </a:solidFill>
              </a:rPr>
              <a:t>The men on the ship feared they might perish in the storm. They believed that Jonah was responsible, and they asked him why the storm had come upon them.</a:t>
            </a:r>
          </a:p>
        </p:txBody>
      </p:sp>
      <p:sp>
        <p:nvSpPr>
          <p:cNvPr id="17" name="TextBox 16"/>
          <p:cNvSpPr txBox="1"/>
          <p:nvPr/>
        </p:nvSpPr>
        <p:spPr>
          <a:xfrm>
            <a:off x="-204281" y="6488668"/>
            <a:ext cx="1896894" cy="369332"/>
          </a:xfrm>
          <a:prstGeom prst="rect">
            <a:avLst/>
          </a:prstGeom>
          <a:noFill/>
        </p:spPr>
        <p:txBody>
          <a:bodyPr wrap="square" rtlCol="0">
            <a:spAutoFit/>
          </a:bodyPr>
          <a:lstStyle/>
          <a:p>
            <a:r>
              <a:rPr lang="en-US" dirty="0">
                <a:solidFill>
                  <a:schemeClr val="bg1"/>
                </a:solidFill>
              </a:rPr>
              <a:t>Jonah 1:5-9</a:t>
            </a:r>
          </a:p>
        </p:txBody>
      </p:sp>
      <p:pic>
        <p:nvPicPr>
          <p:cNvPr id="25602" name="Picture 2" descr="https://veritasdomain.files.wordpress.com/2014/04/jonah-and-the-whale-carlo-antonio-tavella.jpg"/>
          <p:cNvPicPr>
            <a:picLocks noChangeAspect="1" noChangeArrowheads="1"/>
          </p:cNvPicPr>
          <p:nvPr/>
        </p:nvPicPr>
        <p:blipFill>
          <a:blip r:embed="rId3" cstate="print"/>
          <a:srcRect/>
          <a:stretch>
            <a:fillRect/>
          </a:stretch>
        </p:blipFill>
        <p:spPr bwMode="auto">
          <a:xfrm>
            <a:off x="4922128" y="1283240"/>
            <a:ext cx="6667500" cy="4686300"/>
          </a:xfrm>
          <a:prstGeom prst="rect">
            <a:avLst/>
          </a:prstGeom>
          <a:noFill/>
        </p:spPr>
      </p:pic>
      <p:sp>
        <p:nvSpPr>
          <p:cNvPr id="13" name="Rectangle 12"/>
          <p:cNvSpPr/>
          <p:nvPr/>
        </p:nvSpPr>
        <p:spPr>
          <a:xfrm>
            <a:off x="233464" y="3375446"/>
            <a:ext cx="4150468" cy="1477328"/>
          </a:xfrm>
          <a:prstGeom prst="rect">
            <a:avLst/>
          </a:prstGeom>
        </p:spPr>
        <p:txBody>
          <a:bodyPr wrap="square">
            <a:spAutoFit/>
          </a:bodyPr>
          <a:lstStyle/>
          <a:p>
            <a:r>
              <a:rPr lang="en-US" dirty="0">
                <a:solidFill>
                  <a:schemeClr val="bg1"/>
                </a:solidFill>
              </a:rPr>
              <a:t>The ship master ordered all his mariners to pray “Every man to his own god </a:t>
            </a:r>
          </a:p>
          <a:p>
            <a:endParaRPr lang="en-US" dirty="0">
              <a:solidFill>
                <a:schemeClr val="bg1"/>
              </a:solidFill>
            </a:endParaRPr>
          </a:p>
          <a:p>
            <a:r>
              <a:rPr lang="en-US" dirty="0">
                <a:solidFill>
                  <a:schemeClr val="bg1"/>
                </a:solidFill>
              </a:rPr>
              <a:t>Into the sides of the ship = Jonah had gone down in the hold of the ship asleep.</a:t>
            </a:r>
          </a:p>
        </p:txBody>
      </p:sp>
      <p:sp>
        <p:nvSpPr>
          <p:cNvPr id="14" name="Rectangle 13"/>
          <p:cNvSpPr/>
          <p:nvPr/>
        </p:nvSpPr>
        <p:spPr>
          <a:xfrm>
            <a:off x="5745805" y="6037583"/>
            <a:ext cx="4150468" cy="646331"/>
          </a:xfrm>
          <a:prstGeom prst="rect">
            <a:avLst/>
          </a:prstGeom>
        </p:spPr>
        <p:txBody>
          <a:bodyPr wrap="square">
            <a:spAutoFit/>
          </a:bodyPr>
          <a:lstStyle/>
          <a:p>
            <a:r>
              <a:rPr lang="en-US" dirty="0">
                <a:solidFill>
                  <a:schemeClr val="bg1"/>
                </a:solidFill>
              </a:rPr>
              <a:t>“Arise, call upon thy god, if so be that God will think upon us, that we perish not!”.</a:t>
            </a:r>
          </a:p>
        </p:txBody>
      </p:sp>
    </p:spTree>
    <p:extLst>
      <p:ext uri="{BB962C8B-B14F-4D97-AF65-F5344CB8AC3E}">
        <p14:creationId xmlns:p14="http://schemas.microsoft.com/office/powerpoint/2010/main" val="10930333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20140116_125927.jpeg"/>
          <p:cNvPicPr>
            <a:picLocks noChangeAspect="1"/>
          </p:cNvPicPr>
          <p:nvPr/>
        </p:nvPicPr>
        <p:blipFill>
          <a:blip r:embed="rId2" cstate="print"/>
          <a:stretch>
            <a:fillRect/>
          </a:stretch>
        </p:blipFill>
        <p:spPr>
          <a:xfrm>
            <a:off x="-436124" y="0"/>
            <a:ext cx="12628124" cy="6858000"/>
          </a:xfrm>
          <a:prstGeom prst="rect">
            <a:avLst/>
          </a:prstGeom>
        </p:spPr>
      </p:pic>
      <p:sp>
        <p:nvSpPr>
          <p:cNvPr id="5" name="TextBox 4"/>
          <p:cNvSpPr txBox="1"/>
          <p:nvPr/>
        </p:nvSpPr>
        <p:spPr>
          <a:xfrm>
            <a:off x="-155644" y="0"/>
            <a:ext cx="12347643" cy="830997"/>
          </a:xfrm>
          <a:prstGeom prst="rect">
            <a:avLst/>
          </a:prstGeom>
          <a:noFill/>
        </p:spPr>
        <p:txBody>
          <a:bodyPr wrap="square" rtlCol="0">
            <a:spAutoFit/>
          </a:bodyPr>
          <a:lstStyle/>
          <a:p>
            <a:pPr algn="ctr"/>
            <a:r>
              <a:rPr lang="en-US" sz="4800" dirty="0">
                <a:solidFill>
                  <a:schemeClr val="bg1"/>
                </a:solidFill>
                <a:latin typeface="Berlin Sans FB Demi" pitchFamily="34" charset="0"/>
              </a:rPr>
              <a:t>Casting Lots</a:t>
            </a:r>
          </a:p>
        </p:txBody>
      </p:sp>
      <p:sp>
        <p:nvSpPr>
          <p:cNvPr id="23558" name="AutoShape 6" descr="Image result for tarshis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 name="TextBox 16"/>
          <p:cNvSpPr txBox="1"/>
          <p:nvPr/>
        </p:nvSpPr>
        <p:spPr>
          <a:xfrm>
            <a:off x="-204281" y="6488668"/>
            <a:ext cx="1896894" cy="369332"/>
          </a:xfrm>
          <a:prstGeom prst="rect">
            <a:avLst/>
          </a:prstGeom>
          <a:noFill/>
        </p:spPr>
        <p:txBody>
          <a:bodyPr wrap="square" rtlCol="0">
            <a:spAutoFit/>
          </a:bodyPr>
          <a:lstStyle/>
          <a:p>
            <a:r>
              <a:rPr lang="en-US" dirty="0">
                <a:solidFill>
                  <a:schemeClr val="bg1"/>
                </a:solidFill>
              </a:rPr>
              <a:t>Jonah 1:5-9</a:t>
            </a:r>
          </a:p>
        </p:txBody>
      </p:sp>
      <p:sp>
        <p:nvSpPr>
          <p:cNvPr id="13" name="Rectangle 12"/>
          <p:cNvSpPr/>
          <p:nvPr/>
        </p:nvSpPr>
        <p:spPr>
          <a:xfrm>
            <a:off x="5943600" y="1167268"/>
            <a:ext cx="5667983" cy="5262979"/>
          </a:xfrm>
          <a:prstGeom prst="rect">
            <a:avLst/>
          </a:prstGeom>
        </p:spPr>
        <p:txBody>
          <a:bodyPr wrap="square">
            <a:spAutoFit/>
          </a:bodyPr>
          <a:lstStyle/>
          <a:p>
            <a:r>
              <a:rPr lang="en-US" sz="2400" dirty="0">
                <a:solidFill>
                  <a:schemeClr val="bg1"/>
                </a:solidFill>
              </a:rPr>
              <a:t>In ancient times lots were cast when an impartial decision was desired. </a:t>
            </a:r>
          </a:p>
          <a:p>
            <a:endParaRPr lang="en-US" sz="2400" dirty="0">
              <a:solidFill>
                <a:schemeClr val="bg1"/>
              </a:solidFill>
            </a:endParaRPr>
          </a:p>
          <a:p>
            <a:r>
              <a:rPr lang="en-US" sz="2400" dirty="0">
                <a:solidFill>
                  <a:schemeClr val="bg1"/>
                </a:solidFill>
              </a:rPr>
              <a:t>The character and shape of the objects used in biblical times are not known, nor is the precise method by which they were cast, although some scholars suggest that smooth stones or sticks distinguished by colors or symbols were used.</a:t>
            </a:r>
          </a:p>
          <a:p>
            <a:endParaRPr lang="en-US" sz="2400" dirty="0">
              <a:solidFill>
                <a:schemeClr val="bg1"/>
              </a:solidFill>
            </a:endParaRPr>
          </a:p>
          <a:p>
            <a:r>
              <a:rPr lang="en-US" sz="2400" dirty="0">
                <a:solidFill>
                  <a:schemeClr val="bg1"/>
                </a:solidFill>
              </a:rPr>
              <a:t>The heathens cast lots because, they believed, the gods would guide what happened. In Jonah’s case, the Lord seems to have guided the outcome.</a:t>
            </a:r>
          </a:p>
        </p:txBody>
      </p:sp>
      <p:pic>
        <p:nvPicPr>
          <p:cNvPr id="26626" name="Picture 2" descr="http://dsntl8idqsx2o.cloudfront.net/wp-content/uploads/sites/4/2015/04/castinglots.jpeg"/>
          <p:cNvPicPr>
            <a:picLocks noChangeAspect="1" noChangeArrowheads="1"/>
          </p:cNvPicPr>
          <p:nvPr/>
        </p:nvPicPr>
        <p:blipFill>
          <a:blip r:embed="rId3" cstate="print"/>
          <a:srcRect/>
          <a:stretch>
            <a:fillRect/>
          </a:stretch>
        </p:blipFill>
        <p:spPr bwMode="auto">
          <a:xfrm>
            <a:off x="194485" y="1359441"/>
            <a:ext cx="4844442" cy="4236070"/>
          </a:xfrm>
          <a:prstGeom prst="rect">
            <a:avLst/>
          </a:prstGeom>
          <a:noFill/>
        </p:spPr>
      </p:pic>
    </p:spTree>
    <p:extLst>
      <p:ext uri="{BB962C8B-B14F-4D97-AF65-F5344CB8AC3E}">
        <p14:creationId xmlns:p14="http://schemas.microsoft.com/office/powerpoint/2010/main" val="10930333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20140116_125927.jpeg"/>
          <p:cNvPicPr>
            <a:picLocks noChangeAspect="1"/>
          </p:cNvPicPr>
          <p:nvPr/>
        </p:nvPicPr>
        <p:blipFill>
          <a:blip r:embed="rId2" cstate="print"/>
          <a:stretch>
            <a:fillRect/>
          </a:stretch>
        </p:blipFill>
        <p:spPr>
          <a:xfrm>
            <a:off x="-436124" y="0"/>
            <a:ext cx="12628124" cy="6858000"/>
          </a:xfrm>
          <a:prstGeom prst="rect">
            <a:avLst/>
          </a:prstGeom>
        </p:spPr>
      </p:pic>
      <p:sp>
        <p:nvSpPr>
          <p:cNvPr id="5" name="TextBox 4"/>
          <p:cNvSpPr txBox="1"/>
          <p:nvPr/>
        </p:nvSpPr>
        <p:spPr>
          <a:xfrm>
            <a:off x="-155644" y="0"/>
            <a:ext cx="12347643" cy="830997"/>
          </a:xfrm>
          <a:prstGeom prst="rect">
            <a:avLst/>
          </a:prstGeom>
          <a:noFill/>
        </p:spPr>
        <p:txBody>
          <a:bodyPr wrap="square" rtlCol="0">
            <a:spAutoFit/>
          </a:bodyPr>
          <a:lstStyle/>
          <a:p>
            <a:pPr algn="ctr"/>
            <a:r>
              <a:rPr lang="en-US" sz="4800" dirty="0">
                <a:solidFill>
                  <a:schemeClr val="bg1"/>
                </a:solidFill>
                <a:latin typeface="Berlin Sans FB Demi" pitchFamily="34" charset="0"/>
              </a:rPr>
              <a:t>Jonah Witnesses Of Jehovah</a:t>
            </a:r>
          </a:p>
        </p:txBody>
      </p:sp>
      <p:sp>
        <p:nvSpPr>
          <p:cNvPr id="23558" name="AutoShape 6" descr="Image result for tarshis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 name="TextBox 16"/>
          <p:cNvSpPr txBox="1"/>
          <p:nvPr/>
        </p:nvSpPr>
        <p:spPr>
          <a:xfrm>
            <a:off x="-204281" y="6488668"/>
            <a:ext cx="1896894" cy="369332"/>
          </a:xfrm>
          <a:prstGeom prst="rect">
            <a:avLst/>
          </a:prstGeom>
          <a:noFill/>
        </p:spPr>
        <p:txBody>
          <a:bodyPr wrap="square" rtlCol="0">
            <a:spAutoFit/>
          </a:bodyPr>
          <a:lstStyle/>
          <a:p>
            <a:r>
              <a:rPr lang="en-US" dirty="0">
                <a:solidFill>
                  <a:schemeClr val="bg1"/>
                </a:solidFill>
              </a:rPr>
              <a:t>Jonah 1:11-16</a:t>
            </a:r>
          </a:p>
        </p:txBody>
      </p:sp>
      <p:sp>
        <p:nvSpPr>
          <p:cNvPr id="13" name="Rectangle 12"/>
          <p:cNvSpPr/>
          <p:nvPr/>
        </p:nvSpPr>
        <p:spPr>
          <a:xfrm>
            <a:off x="282102" y="3910468"/>
            <a:ext cx="5667983" cy="1200329"/>
          </a:xfrm>
          <a:prstGeom prst="rect">
            <a:avLst/>
          </a:prstGeom>
        </p:spPr>
        <p:txBody>
          <a:bodyPr wrap="square">
            <a:spAutoFit/>
          </a:bodyPr>
          <a:lstStyle/>
          <a:p>
            <a:r>
              <a:rPr lang="en-US" sz="2400" i="1" dirty="0">
                <a:solidFill>
                  <a:srgbClr val="FFFF00"/>
                </a:solidFill>
              </a:rPr>
              <a:t>I am an Hebrew; and I fear the </a:t>
            </a:r>
            <a:r>
              <a:rPr lang="en-US" sz="2400" i="1" cap="small" dirty="0">
                <a:solidFill>
                  <a:srgbClr val="FFFF00"/>
                </a:solidFill>
              </a:rPr>
              <a:t>Lord</a:t>
            </a:r>
            <a:r>
              <a:rPr lang="en-US" sz="2400" i="1" dirty="0">
                <a:solidFill>
                  <a:srgbClr val="FFFF00"/>
                </a:solidFill>
              </a:rPr>
              <a:t>, the God of heaven, which hath made the sea and the dry land.</a:t>
            </a:r>
          </a:p>
        </p:txBody>
      </p:sp>
      <p:sp>
        <p:nvSpPr>
          <p:cNvPr id="8" name="Rectangle 7"/>
          <p:cNvSpPr/>
          <p:nvPr/>
        </p:nvSpPr>
        <p:spPr>
          <a:xfrm>
            <a:off x="3715966" y="758705"/>
            <a:ext cx="4150468" cy="369332"/>
          </a:xfrm>
          <a:prstGeom prst="rect">
            <a:avLst/>
          </a:prstGeom>
        </p:spPr>
        <p:txBody>
          <a:bodyPr wrap="square">
            <a:spAutoFit/>
          </a:bodyPr>
          <a:lstStyle/>
          <a:p>
            <a:r>
              <a:rPr lang="en-US" dirty="0">
                <a:solidFill>
                  <a:schemeClr val="bg1"/>
                </a:solidFill>
              </a:rPr>
              <a:t>Jonah admits that he had fled from God</a:t>
            </a:r>
          </a:p>
        </p:txBody>
      </p:sp>
      <p:pic>
        <p:nvPicPr>
          <p:cNvPr id="27650" name="Picture 2" descr="http://kidsclubs4jesus.com/Publications%204%20Ministry/Bible%20Pics%20Organized/Old%20Test%20SS/75.jpg"/>
          <p:cNvPicPr>
            <a:picLocks noChangeAspect="1" noChangeArrowheads="1"/>
          </p:cNvPicPr>
          <p:nvPr/>
        </p:nvPicPr>
        <p:blipFill>
          <a:blip r:embed="rId3" cstate="print"/>
          <a:srcRect t="1888" r="2143"/>
          <a:stretch>
            <a:fillRect/>
          </a:stretch>
        </p:blipFill>
        <p:spPr bwMode="auto">
          <a:xfrm>
            <a:off x="8939719" y="1186774"/>
            <a:ext cx="2480553" cy="3539406"/>
          </a:xfrm>
          <a:prstGeom prst="rect">
            <a:avLst/>
          </a:prstGeom>
          <a:noFill/>
        </p:spPr>
      </p:pic>
      <p:pic>
        <p:nvPicPr>
          <p:cNvPr id="27652" name="Picture 4" descr="http://www.examiningcalvinism.com/Jonah_storm.jpg"/>
          <p:cNvPicPr>
            <a:picLocks noChangeAspect="1" noChangeArrowheads="1"/>
          </p:cNvPicPr>
          <p:nvPr/>
        </p:nvPicPr>
        <p:blipFill>
          <a:blip r:embed="rId4" cstate="print"/>
          <a:srcRect/>
          <a:stretch>
            <a:fillRect/>
          </a:stretch>
        </p:blipFill>
        <p:spPr bwMode="auto">
          <a:xfrm>
            <a:off x="204215" y="1472930"/>
            <a:ext cx="4819650" cy="2314575"/>
          </a:xfrm>
          <a:prstGeom prst="rect">
            <a:avLst/>
          </a:prstGeom>
          <a:noFill/>
        </p:spPr>
      </p:pic>
      <p:sp>
        <p:nvSpPr>
          <p:cNvPr id="11" name="Rectangle 10"/>
          <p:cNvSpPr/>
          <p:nvPr/>
        </p:nvSpPr>
        <p:spPr>
          <a:xfrm>
            <a:off x="5428031" y="1666141"/>
            <a:ext cx="3326862" cy="1938992"/>
          </a:xfrm>
          <a:prstGeom prst="rect">
            <a:avLst/>
          </a:prstGeom>
        </p:spPr>
        <p:txBody>
          <a:bodyPr wrap="square">
            <a:spAutoFit/>
          </a:bodyPr>
          <a:lstStyle/>
          <a:p>
            <a:r>
              <a:rPr lang="en-US" sz="2400" dirty="0">
                <a:solidFill>
                  <a:schemeClr val="bg1"/>
                </a:solidFill>
              </a:rPr>
              <a:t>The men did not accept Jonah’s offer until they had made every effort to save themselves in other ways.</a:t>
            </a:r>
          </a:p>
        </p:txBody>
      </p:sp>
      <p:sp>
        <p:nvSpPr>
          <p:cNvPr id="12" name="Rectangle 11"/>
          <p:cNvSpPr/>
          <p:nvPr/>
        </p:nvSpPr>
        <p:spPr>
          <a:xfrm>
            <a:off x="4653064" y="4986064"/>
            <a:ext cx="6096000" cy="1477328"/>
          </a:xfrm>
          <a:prstGeom prst="rect">
            <a:avLst/>
          </a:prstGeom>
        </p:spPr>
        <p:txBody>
          <a:bodyPr>
            <a:spAutoFit/>
          </a:bodyPr>
          <a:lstStyle/>
          <a:p>
            <a:r>
              <a:rPr lang="en-US" dirty="0">
                <a:solidFill>
                  <a:schemeClr val="bg1"/>
                </a:solidFill>
              </a:rPr>
              <a:t>Only reluctantly did the sailors cast Jonah overboard, as he had commanded them to do. In an attempt to absolve themselves from offense against any of the gods, the sailors offered a prayer to the Lord and begged that their deed might not be counted against them. (1)</a:t>
            </a:r>
          </a:p>
        </p:txBody>
      </p:sp>
    </p:spTree>
    <p:extLst>
      <p:ext uri="{BB962C8B-B14F-4D97-AF65-F5344CB8AC3E}">
        <p14:creationId xmlns:p14="http://schemas.microsoft.com/office/powerpoint/2010/main" val="10930333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765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20140116_125927.jpeg"/>
          <p:cNvPicPr>
            <a:picLocks noChangeAspect="1"/>
          </p:cNvPicPr>
          <p:nvPr/>
        </p:nvPicPr>
        <p:blipFill>
          <a:blip r:embed="rId2" cstate="print"/>
          <a:stretch>
            <a:fillRect/>
          </a:stretch>
        </p:blipFill>
        <p:spPr>
          <a:xfrm>
            <a:off x="-436124" y="0"/>
            <a:ext cx="12628124" cy="6858000"/>
          </a:xfrm>
          <a:prstGeom prst="rect">
            <a:avLst/>
          </a:prstGeom>
        </p:spPr>
      </p:pic>
      <p:sp>
        <p:nvSpPr>
          <p:cNvPr id="23558" name="AutoShape 6" descr="Image result for tarshis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14" name="Group 13"/>
          <p:cNvGrpSpPr/>
          <p:nvPr/>
        </p:nvGrpSpPr>
        <p:grpSpPr>
          <a:xfrm>
            <a:off x="0" y="186447"/>
            <a:ext cx="3505068" cy="2501531"/>
            <a:chOff x="228600" y="381000"/>
            <a:chExt cx="3505068" cy="2501531"/>
          </a:xfrm>
        </p:grpSpPr>
        <p:grpSp>
          <p:nvGrpSpPr>
            <p:cNvPr id="15" name="Group 144"/>
            <p:cNvGrpSpPr/>
            <p:nvPr/>
          </p:nvGrpSpPr>
          <p:grpSpPr>
            <a:xfrm>
              <a:off x="228600" y="381000"/>
              <a:ext cx="3505068" cy="2501531"/>
              <a:chOff x="534986" y="381000"/>
              <a:chExt cx="2637111" cy="2501531"/>
            </a:xfrm>
          </p:grpSpPr>
          <p:sp>
            <p:nvSpPr>
              <p:cNvPr id="18" name="Rectangle 17"/>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43"/>
              <p:cNvGrpSpPr/>
              <p:nvPr/>
            </p:nvGrpSpPr>
            <p:grpSpPr>
              <a:xfrm>
                <a:off x="534986" y="384805"/>
                <a:ext cx="457200" cy="2497726"/>
                <a:chOff x="533400" y="381000"/>
                <a:chExt cx="457200" cy="2497726"/>
              </a:xfrm>
            </p:grpSpPr>
            <p:sp>
              <p:nvSpPr>
                <p:cNvPr id="25" name="Oval 24"/>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ounded Rectangle 3"/>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4"/>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6"/>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42"/>
              <p:cNvGrpSpPr/>
              <p:nvPr/>
            </p:nvGrpSpPr>
            <p:grpSpPr>
              <a:xfrm>
                <a:off x="2714897" y="381000"/>
                <a:ext cx="457200" cy="2497726"/>
                <a:chOff x="2714897" y="457200"/>
                <a:chExt cx="457200" cy="2497726"/>
              </a:xfrm>
            </p:grpSpPr>
            <p:sp>
              <p:nvSpPr>
                <p:cNvPr id="21" name="Oval 20"/>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5"/>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 name="Rectangle 15"/>
            <p:cNvSpPr/>
            <p:nvPr/>
          </p:nvSpPr>
          <p:spPr>
            <a:xfrm>
              <a:off x="842492" y="972693"/>
              <a:ext cx="2293346" cy="1323439"/>
            </a:xfrm>
            <a:prstGeom prst="rect">
              <a:avLst/>
            </a:prstGeom>
          </p:spPr>
          <p:txBody>
            <a:bodyPr wrap="square">
              <a:spAutoFit/>
            </a:bodyPr>
            <a:lstStyle/>
            <a:p>
              <a:pPr algn="ctr"/>
              <a:r>
                <a:rPr lang="en-US" sz="1600" b="1" dirty="0"/>
                <a:t>The Lord will hold us accountable for the responsibilities He gives us, even if we try to avoid them</a:t>
              </a:r>
              <a:endParaRPr lang="en-US" sz="1600" i="1" dirty="0"/>
            </a:p>
          </p:txBody>
        </p:sp>
      </p:grpSp>
      <p:grpSp>
        <p:nvGrpSpPr>
          <p:cNvPr id="29" name="Group 28"/>
          <p:cNvGrpSpPr/>
          <p:nvPr/>
        </p:nvGrpSpPr>
        <p:grpSpPr>
          <a:xfrm>
            <a:off x="3482501" y="880353"/>
            <a:ext cx="8287965" cy="4878422"/>
            <a:chOff x="859150" y="2286000"/>
            <a:chExt cx="7529524" cy="2743200"/>
          </a:xfrm>
        </p:grpSpPr>
        <p:grpSp>
          <p:nvGrpSpPr>
            <p:cNvPr id="30" name="Group 18"/>
            <p:cNvGrpSpPr/>
            <p:nvPr/>
          </p:nvGrpSpPr>
          <p:grpSpPr>
            <a:xfrm>
              <a:off x="965200" y="2286000"/>
              <a:ext cx="7264400" cy="2743200"/>
              <a:chOff x="965200" y="2286000"/>
              <a:chExt cx="7327900" cy="2743200"/>
            </a:xfrm>
          </p:grpSpPr>
          <p:sp>
            <p:nvSpPr>
              <p:cNvPr id="32" name="Rectangle 31"/>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33" idx="1"/>
                <a:endCxn id="33"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31" name="TextBox 30"/>
            <p:cNvSpPr txBox="1"/>
            <p:nvPr/>
          </p:nvSpPr>
          <p:spPr>
            <a:xfrm>
              <a:off x="859150" y="2301271"/>
              <a:ext cx="7529524" cy="467280"/>
            </a:xfrm>
            <a:prstGeom prst="rect">
              <a:avLst/>
            </a:prstGeom>
            <a:noFill/>
          </p:spPr>
          <p:txBody>
            <a:bodyPr wrap="square" rtlCol="0">
              <a:spAutoFit/>
            </a:bodyPr>
            <a:lstStyle/>
            <a:p>
              <a:pPr algn="ctr"/>
              <a:r>
                <a:rPr lang="en-US" sz="2400" dirty="0">
                  <a:solidFill>
                    <a:schemeClr val="bg1"/>
                  </a:solidFill>
                </a:rPr>
                <a:t>What are some responsibilities the Lord gives people today that they may try to avoid? </a:t>
              </a:r>
            </a:p>
          </p:txBody>
        </p:sp>
      </p:grpSp>
      <p:pic>
        <p:nvPicPr>
          <p:cNvPr id="29698" name="Picture 2" descr="https://www.lds.org/youth/bc/youth/article/speaking-in-sacrament-meeting/images/Speaking-Sac-Mtg-517x268-2011-09-27.jpg"/>
          <p:cNvPicPr>
            <a:picLocks noChangeAspect="1" noChangeArrowheads="1"/>
          </p:cNvPicPr>
          <p:nvPr/>
        </p:nvPicPr>
        <p:blipFill>
          <a:blip r:embed="rId3" cstate="print"/>
          <a:srcRect l="24483" t="-358" r="26554" b="1610"/>
          <a:stretch>
            <a:fillRect/>
          </a:stretch>
        </p:blipFill>
        <p:spPr bwMode="auto">
          <a:xfrm>
            <a:off x="3949430" y="1478605"/>
            <a:ext cx="1712068" cy="1789889"/>
          </a:xfrm>
          <a:prstGeom prst="rect">
            <a:avLst/>
          </a:prstGeom>
          <a:noFill/>
        </p:spPr>
      </p:pic>
      <p:pic>
        <p:nvPicPr>
          <p:cNvPr id="29700" name="Picture 4" descr="http://temples.elds.org/saltlakemormontemple-com/files/2011/04/black-mormons-missionaries.jpg"/>
          <p:cNvPicPr>
            <a:picLocks noChangeAspect="1" noChangeArrowheads="1"/>
          </p:cNvPicPr>
          <p:nvPr/>
        </p:nvPicPr>
        <p:blipFill>
          <a:blip r:embed="rId4" cstate="print"/>
          <a:srcRect/>
          <a:stretch>
            <a:fillRect/>
          </a:stretch>
        </p:blipFill>
        <p:spPr bwMode="auto">
          <a:xfrm>
            <a:off x="6485242" y="1797185"/>
            <a:ext cx="2094486" cy="1675589"/>
          </a:xfrm>
          <a:prstGeom prst="rect">
            <a:avLst/>
          </a:prstGeom>
          <a:noFill/>
        </p:spPr>
      </p:pic>
      <p:pic>
        <p:nvPicPr>
          <p:cNvPr id="29702" name="Picture 6" descr="http://utahvalley360.com/wp-content/uploads/2014/11/youth-service-project-1191161-gallery-e1415481138676.jpg"/>
          <p:cNvPicPr>
            <a:picLocks noChangeAspect="1" noChangeArrowheads="1"/>
          </p:cNvPicPr>
          <p:nvPr/>
        </p:nvPicPr>
        <p:blipFill>
          <a:blip r:embed="rId5" cstate="print"/>
          <a:srcRect l="12256" t="5227" r="23744"/>
          <a:stretch>
            <a:fillRect/>
          </a:stretch>
        </p:blipFill>
        <p:spPr bwMode="auto">
          <a:xfrm>
            <a:off x="9056451" y="1663430"/>
            <a:ext cx="2217906" cy="2178622"/>
          </a:xfrm>
          <a:prstGeom prst="rect">
            <a:avLst/>
          </a:prstGeom>
          <a:noFill/>
        </p:spPr>
      </p:pic>
      <p:pic>
        <p:nvPicPr>
          <p:cNvPr id="29704" name="Picture 8" descr="http://lds.net/wp-content/uploads/2014/05/member-missionary1.jpg"/>
          <p:cNvPicPr>
            <a:picLocks noChangeAspect="1" noChangeArrowheads="1"/>
          </p:cNvPicPr>
          <p:nvPr/>
        </p:nvPicPr>
        <p:blipFill>
          <a:blip r:embed="rId6" cstate="print"/>
          <a:srcRect l="47835" t="9146" r="8022" b="17840"/>
          <a:stretch>
            <a:fillRect/>
          </a:stretch>
        </p:blipFill>
        <p:spPr bwMode="auto">
          <a:xfrm>
            <a:off x="4889934" y="3531142"/>
            <a:ext cx="1413589" cy="1556425"/>
          </a:xfrm>
          <a:prstGeom prst="rect">
            <a:avLst/>
          </a:prstGeom>
          <a:noFill/>
        </p:spPr>
      </p:pic>
    </p:spTree>
    <p:extLst>
      <p:ext uri="{BB962C8B-B14F-4D97-AF65-F5344CB8AC3E}">
        <p14:creationId xmlns:p14="http://schemas.microsoft.com/office/powerpoint/2010/main" val="10930333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outVertical)">
                                      <p:cBhvr>
                                        <p:cTn id="7" dur="1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20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698"/>
                                        </p:tgtEl>
                                        <p:attrNameLst>
                                          <p:attrName>style.visibility</p:attrName>
                                        </p:attrNameLst>
                                      </p:cBhvr>
                                      <p:to>
                                        <p:strVal val="visible"/>
                                      </p:to>
                                    </p:set>
                                    <p:animEffect transition="in" filter="fade">
                                      <p:cBhvr>
                                        <p:cTn id="17" dur="2000"/>
                                        <p:tgtEl>
                                          <p:spTgt spid="29698"/>
                                        </p:tgtEl>
                                      </p:cBhvr>
                                    </p:animEffect>
                                  </p:childTnLst>
                                </p:cTn>
                              </p:par>
                              <p:par>
                                <p:cTn id="18" presetID="10" presetClass="entr" presetSubtype="0" fill="hold" nodeType="withEffect">
                                  <p:stCondLst>
                                    <p:cond delay="0"/>
                                  </p:stCondLst>
                                  <p:childTnLst>
                                    <p:set>
                                      <p:cBhvr>
                                        <p:cTn id="19" dur="1" fill="hold">
                                          <p:stCondLst>
                                            <p:cond delay="0"/>
                                          </p:stCondLst>
                                        </p:cTn>
                                        <p:tgtEl>
                                          <p:spTgt spid="29700"/>
                                        </p:tgtEl>
                                        <p:attrNameLst>
                                          <p:attrName>style.visibility</p:attrName>
                                        </p:attrNameLst>
                                      </p:cBhvr>
                                      <p:to>
                                        <p:strVal val="visible"/>
                                      </p:to>
                                    </p:set>
                                    <p:animEffect transition="in" filter="fade">
                                      <p:cBhvr>
                                        <p:cTn id="20" dur="2000"/>
                                        <p:tgtEl>
                                          <p:spTgt spid="29700"/>
                                        </p:tgtEl>
                                      </p:cBhvr>
                                    </p:animEffect>
                                  </p:childTnLst>
                                </p:cTn>
                              </p:par>
                              <p:par>
                                <p:cTn id="21" presetID="10" presetClass="entr" presetSubtype="0" fill="hold" nodeType="withEffect">
                                  <p:stCondLst>
                                    <p:cond delay="0"/>
                                  </p:stCondLst>
                                  <p:childTnLst>
                                    <p:set>
                                      <p:cBhvr>
                                        <p:cTn id="22" dur="1" fill="hold">
                                          <p:stCondLst>
                                            <p:cond delay="0"/>
                                          </p:stCondLst>
                                        </p:cTn>
                                        <p:tgtEl>
                                          <p:spTgt spid="29704"/>
                                        </p:tgtEl>
                                        <p:attrNameLst>
                                          <p:attrName>style.visibility</p:attrName>
                                        </p:attrNameLst>
                                      </p:cBhvr>
                                      <p:to>
                                        <p:strVal val="visible"/>
                                      </p:to>
                                    </p:set>
                                    <p:animEffect transition="in" filter="fade">
                                      <p:cBhvr>
                                        <p:cTn id="23" dur="2000"/>
                                        <p:tgtEl>
                                          <p:spTgt spid="29704"/>
                                        </p:tgtEl>
                                      </p:cBhvr>
                                    </p:animEffect>
                                  </p:childTnLst>
                                </p:cTn>
                              </p:par>
                              <p:par>
                                <p:cTn id="24" presetID="10" presetClass="entr" presetSubtype="0" fill="hold" nodeType="withEffect">
                                  <p:stCondLst>
                                    <p:cond delay="0"/>
                                  </p:stCondLst>
                                  <p:childTnLst>
                                    <p:set>
                                      <p:cBhvr>
                                        <p:cTn id="25" dur="1" fill="hold">
                                          <p:stCondLst>
                                            <p:cond delay="0"/>
                                          </p:stCondLst>
                                        </p:cTn>
                                        <p:tgtEl>
                                          <p:spTgt spid="29702"/>
                                        </p:tgtEl>
                                        <p:attrNameLst>
                                          <p:attrName>style.visibility</p:attrName>
                                        </p:attrNameLst>
                                      </p:cBhvr>
                                      <p:to>
                                        <p:strVal val="visible"/>
                                      </p:to>
                                    </p:set>
                                    <p:animEffect transition="in" filter="fade">
                                      <p:cBhvr>
                                        <p:cTn id="26" dur="2000"/>
                                        <p:tgtEl>
                                          <p:spTgt spid="297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20140116_125927.jpeg"/>
          <p:cNvPicPr>
            <a:picLocks noChangeAspect="1"/>
          </p:cNvPicPr>
          <p:nvPr/>
        </p:nvPicPr>
        <p:blipFill>
          <a:blip r:embed="rId2" cstate="print"/>
          <a:stretch>
            <a:fillRect/>
          </a:stretch>
        </p:blipFill>
        <p:spPr>
          <a:xfrm>
            <a:off x="-436124" y="0"/>
            <a:ext cx="12628124" cy="6858000"/>
          </a:xfrm>
          <a:prstGeom prst="rect">
            <a:avLst/>
          </a:prstGeom>
        </p:spPr>
      </p:pic>
      <p:sp>
        <p:nvSpPr>
          <p:cNvPr id="5" name="TextBox 4"/>
          <p:cNvSpPr txBox="1"/>
          <p:nvPr/>
        </p:nvSpPr>
        <p:spPr>
          <a:xfrm>
            <a:off x="-155644" y="0"/>
            <a:ext cx="12347643" cy="830997"/>
          </a:xfrm>
          <a:prstGeom prst="rect">
            <a:avLst/>
          </a:prstGeom>
          <a:noFill/>
        </p:spPr>
        <p:txBody>
          <a:bodyPr wrap="square" rtlCol="0">
            <a:spAutoFit/>
          </a:bodyPr>
          <a:lstStyle/>
          <a:p>
            <a:pPr algn="ctr"/>
            <a:r>
              <a:rPr lang="en-US" sz="4800" dirty="0">
                <a:solidFill>
                  <a:schemeClr val="bg1"/>
                </a:solidFill>
                <a:latin typeface="Berlin Sans FB Demi" pitchFamily="34" charset="0"/>
              </a:rPr>
              <a:t>The Whale</a:t>
            </a:r>
          </a:p>
        </p:txBody>
      </p:sp>
      <p:sp>
        <p:nvSpPr>
          <p:cNvPr id="23558" name="AutoShape 6" descr="Image result for tarshis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 name="TextBox 16"/>
          <p:cNvSpPr txBox="1"/>
          <p:nvPr/>
        </p:nvSpPr>
        <p:spPr>
          <a:xfrm>
            <a:off x="-204281" y="6488668"/>
            <a:ext cx="1896894" cy="369332"/>
          </a:xfrm>
          <a:prstGeom prst="rect">
            <a:avLst/>
          </a:prstGeom>
          <a:noFill/>
        </p:spPr>
        <p:txBody>
          <a:bodyPr wrap="square" rtlCol="0">
            <a:spAutoFit/>
          </a:bodyPr>
          <a:lstStyle/>
          <a:p>
            <a:r>
              <a:rPr lang="en-US" dirty="0">
                <a:solidFill>
                  <a:schemeClr val="bg1"/>
                </a:solidFill>
              </a:rPr>
              <a:t>Jonah 1:8-10</a:t>
            </a:r>
          </a:p>
        </p:txBody>
      </p:sp>
      <p:sp>
        <p:nvSpPr>
          <p:cNvPr id="12" name="Rectangle 11"/>
          <p:cNvSpPr/>
          <p:nvPr/>
        </p:nvSpPr>
        <p:spPr>
          <a:xfrm>
            <a:off x="460442" y="3322634"/>
            <a:ext cx="6096000" cy="3139321"/>
          </a:xfrm>
          <a:prstGeom prst="rect">
            <a:avLst/>
          </a:prstGeom>
        </p:spPr>
        <p:txBody>
          <a:bodyPr>
            <a:spAutoFit/>
          </a:bodyPr>
          <a:lstStyle/>
          <a:p>
            <a:r>
              <a:rPr lang="en-US" dirty="0">
                <a:solidFill>
                  <a:schemeClr val="bg1"/>
                </a:solidFill>
              </a:rPr>
              <a:t>The Hebrew word </a:t>
            </a:r>
            <a:r>
              <a:rPr lang="en-US" i="1" dirty="0" err="1">
                <a:solidFill>
                  <a:schemeClr val="bg1"/>
                </a:solidFill>
              </a:rPr>
              <a:t>taneen</a:t>
            </a:r>
            <a:r>
              <a:rPr lang="en-US" dirty="0">
                <a:solidFill>
                  <a:schemeClr val="bg1"/>
                </a:solidFill>
              </a:rPr>
              <a:t> used in Jonah and the Greek word </a:t>
            </a:r>
            <a:r>
              <a:rPr lang="en-US" i="1" dirty="0" err="1">
                <a:solidFill>
                  <a:schemeClr val="bg1"/>
                </a:solidFill>
              </a:rPr>
              <a:t>katos</a:t>
            </a:r>
            <a:r>
              <a:rPr lang="en-US" dirty="0">
                <a:solidFill>
                  <a:schemeClr val="bg1"/>
                </a:solidFill>
              </a:rPr>
              <a:t> used in the New Testament describe any sea creature of immense proportion. </a:t>
            </a:r>
          </a:p>
          <a:p>
            <a:endParaRPr lang="en-US" dirty="0">
              <a:solidFill>
                <a:schemeClr val="bg1"/>
              </a:solidFill>
            </a:endParaRPr>
          </a:p>
          <a:p>
            <a:r>
              <a:rPr lang="en-US" dirty="0">
                <a:solidFill>
                  <a:schemeClr val="bg1"/>
                </a:solidFill>
              </a:rPr>
              <a:t>Sharks are common to the Mediterranean and have throats sufficiently large to admit the body of a man. </a:t>
            </a:r>
          </a:p>
          <a:p>
            <a:endParaRPr lang="en-US" dirty="0">
              <a:solidFill>
                <a:schemeClr val="bg1"/>
              </a:solidFill>
            </a:endParaRPr>
          </a:p>
          <a:p>
            <a:r>
              <a:rPr lang="en-US" dirty="0">
                <a:solidFill>
                  <a:schemeClr val="bg1"/>
                </a:solidFill>
              </a:rPr>
              <a:t>Of course, the miraculous nature of this event lies in the fact that Jonah could survive in the digestive tract of a large fish for three days as much as in the fact that he could be swallowed whole. (1)</a:t>
            </a:r>
          </a:p>
        </p:txBody>
      </p:sp>
      <p:pic>
        <p:nvPicPr>
          <p:cNvPr id="27654" name="Picture 6" descr="http://awretchlike.me/wp-content/uploads/2011/08/whale-tail.jpg"/>
          <p:cNvPicPr>
            <a:picLocks noChangeAspect="1" noChangeArrowheads="1"/>
          </p:cNvPicPr>
          <p:nvPr/>
        </p:nvPicPr>
        <p:blipFill>
          <a:blip r:embed="rId3" cstate="print"/>
          <a:srcRect/>
          <a:stretch>
            <a:fillRect/>
          </a:stretch>
        </p:blipFill>
        <p:spPr bwMode="auto">
          <a:xfrm>
            <a:off x="252920" y="628886"/>
            <a:ext cx="3611618" cy="2396415"/>
          </a:xfrm>
          <a:prstGeom prst="rect">
            <a:avLst/>
          </a:prstGeom>
          <a:noFill/>
        </p:spPr>
      </p:pic>
      <p:sp>
        <p:nvSpPr>
          <p:cNvPr id="8" name="Rectangle 7"/>
          <p:cNvSpPr/>
          <p:nvPr/>
        </p:nvSpPr>
        <p:spPr>
          <a:xfrm>
            <a:off x="4915710" y="912488"/>
            <a:ext cx="6096000" cy="1815882"/>
          </a:xfrm>
          <a:prstGeom prst="rect">
            <a:avLst/>
          </a:prstGeom>
        </p:spPr>
        <p:txBody>
          <a:bodyPr>
            <a:spAutoFit/>
          </a:bodyPr>
          <a:lstStyle/>
          <a:p>
            <a:pPr algn="ctr"/>
            <a:r>
              <a:rPr lang="en-US" sz="2800" dirty="0">
                <a:solidFill>
                  <a:schemeClr val="bg1"/>
                </a:solidFill>
              </a:rPr>
              <a:t>Jesus taught that Jonah’s being swallowed by the fish served as a foreshadowing of Jesus’ own death and resurrection </a:t>
            </a:r>
            <a:r>
              <a:rPr lang="en-US" sz="1200" dirty="0">
                <a:solidFill>
                  <a:schemeClr val="bg1"/>
                </a:solidFill>
              </a:rPr>
              <a:t>(11)</a:t>
            </a:r>
          </a:p>
        </p:txBody>
      </p:sp>
      <p:pic>
        <p:nvPicPr>
          <p:cNvPr id="9" name="Picture 2" descr="http://www.jewishbookcouncil.org/socialmedia/jonah-and-the-whale-marble-fb.jpg"/>
          <p:cNvPicPr>
            <a:picLocks noChangeAspect="1" noChangeArrowheads="1"/>
          </p:cNvPicPr>
          <p:nvPr/>
        </p:nvPicPr>
        <p:blipFill>
          <a:blip r:embed="rId4" cstate="print"/>
          <a:srcRect/>
          <a:stretch>
            <a:fillRect/>
          </a:stretch>
        </p:blipFill>
        <p:spPr bwMode="auto">
          <a:xfrm>
            <a:off x="6443148" y="3482501"/>
            <a:ext cx="5237069" cy="2737038"/>
          </a:xfrm>
          <a:prstGeom prst="rect">
            <a:avLst/>
          </a:prstGeom>
          <a:noFill/>
        </p:spPr>
      </p:pic>
    </p:spTree>
    <p:extLst>
      <p:ext uri="{BB962C8B-B14F-4D97-AF65-F5344CB8AC3E}">
        <p14:creationId xmlns:p14="http://schemas.microsoft.com/office/powerpoint/2010/main" val="10930333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fade">
                                      <p:cBhvr>
                                        <p:cTn id="9" dur="2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20140116_125927.jpeg"/>
          <p:cNvPicPr>
            <a:picLocks noChangeAspect="1"/>
          </p:cNvPicPr>
          <p:nvPr/>
        </p:nvPicPr>
        <p:blipFill>
          <a:blip r:embed="rId2" cstate="print"/>
          <a:stretch>
            <a:fillRect/>
          </a:stretch>
        </p:blipFill>
        <p:spPr>
          <a:xfrm>
            <a:off x="-436124" y="0"/>
            <a:ext cx="12628124" cy="6858000"/>
          </a:xfrm>
          <a:prstGeom prst="rect">
            <a:avLst/>
          </a:prstGeom>
        </p:spPr>
      </p:pic>
      <p:sp>
        <p:nvSpPr>
          <p:cNvPr id="5" name="TextBox 4"/>
          <p:cNvSpPr txBox="1"/>
          <p:nvPr/>
        </p:nvSpPr>
        <p:spPr>
          <a:xfrm>
            <a:off x="-155644" y="0"/>
            <a:ext cx="12347643" cy="830997"/>
          </a:xfrm>
          <a:prstGeom prst="rect">
            <a:avLst/>
          </a:prstGeom>
          <a:noFill/>
        </p:spPr>
        <p:txBody>
          <a:bodyPr wrap="square" rtlCol="0">
            <a:spAutoFit/>
          </a:bodyPr>
          <a:lstStyle/>
          <a:p>
            <a:pPr algn="ctr"/>
            <a:r>
              <a:rPr lang="en-US" sz="4800" dirty="0">
                <a:solidFill>
                  <a:schemeClr val="bg1"/>
                </a:solidFill>
                <a:latin typeface="Berlin Sans FB Demi" pitchFamily="34" charset="0"/>
              </a:rPr>
              <a:t>Jonah Finally Turns to the Lord</a:t>
            </a:r>
          </a:p>
        </p:txBody>
      </p:sp>
      <p:sp>
        <p:nvSpPr>
          <p:cNvPr id="23558" name="AutoShape 6" descr="Image result for tarshis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 name="TextBox 16"/>
          <p:cNvSpPr txBox="1"/>
          <p:nvPr/>
        </p:nvSpPr>
        <p:spPr>
          <a:xfrm>
            <a:off x="-204281" y="6488668"/>
            <a:ext cx="1896894" cy="369332"/>
          </a:xfrm>
          <a:prstGeom prst="rect">
            <a:avLst/>
          </a:prstGeom>
          <a:noFill/>
        </p:spPr>
        <p:txBody>
          <a:bodyPr wrap="square" rtlCol="0">
            <a:spAutoFit/>
          </a:bodyPr>
          <a:lstStyle/>
          <a:p>
            <a:r>
              <a:rPr lang="en-US" dirty="0">
                <a:solidFill>
                  <a:schemeClr val="bg1"/>
                </a:solidFill>
              </a:rPr>
              <a:t>Jonah 2:3-9</a:t>
            </a:r>
          </a:p>
        </p:txBody>
      </p:sp>
      <p:sp>
        <p:nvSpPr>
          <p:cNvPr id="12" name="Rectangle 11"/>
          <p:cNvSpPr/>
          <p:nvPr/>
        </p:nvSpPr>
        <p:spPr>
          <a:xfrm>
            <a:off x="333982" y="851809"/>
            <a:ext cx="2866418" cy="1477328"/>
          </a:xfrm>
          <a:prstGeom prst="rect">
            <a:avLst/>
          </a:prstGeom>
          <a:solidFill>
            <a:schemeClr val="accent2">
              <a:lumMod val="50000"/>
            </a:schemeClr>
          </a:solidFill>
        </p:spPr>
        <p:txBody>
          <a:bodyPr wrap="square">
            <a:spAutoFit/>
          </a:bodyPr>
          <a:lstStyle/>
          <a:p>
            <a:r>
              <a:rPr lang="en-US" dirty="0">
                <a:solidFill>
                  <a:schemeClr val="bg1"/>
                </a:solidFill>
              </a:rPr>
              <a:t>Jonah’s Anguish:</a:t>
            </a:r>
          </a:p>
          <a:p>
            <a:endParaRPr lang="en-US" dirty="0">
              <a:solidFill>
                <a:schemeClr val="bg1"/>
              </a:solidFill>
            </a:endParaRPr>
          </a:p>
          <a:p>
            <a:r>
              <a:rPr lang="en-US" dirty="0">
                <a:solidFill>
                  <a:schemeClr val="bg1"/>
                </a:solidFill>
              </a:rPr>
              <a:t> “the floods compassed me about: all thy billows and thy waves passed over me.”</a:t>
            </a:r>
          </a:p>
        </p:txBody>
      </p:sp>
      <p:sp>
        <p:nvSpPr>
          <p:cNvPr id="10" name="Rectangle 9"/>
          <p:cNvSpPr/>
          <p:nvPr/>
        </p:nvSpPr>
        <p:spPr>
          <a:xfrm>
            <a:off x="8725710" y="897204"/>
            <a:ext cx="3119336" cy="2862322"/>
          </a:xfrm>
          <a:prstGeom prst="rect">
            <a:avLst/>
          </a:prstGeom>
          <a:solidFill>
            <a:schemeClr val="accent2">
              <a:lumMod val="50000"/>
            </a:schemeClr>
          </a:solidFill>
        </p:spPr>
        <p:txBody>
          <a:bodyPr wrap="square">
            <a:spAutoFit/>
          </a:bodyPr>
          <a:lstStyle/>
          <a:p>
            <a:r>
              <a:rPr lang="en-US" dirty="0">
                <a:solidFill>
                  <a:schemeClr val="bg1"/>
                </a:solidFill>
              </a:rPr>
              <a:t>Jonah’s Repentance:</a:t>
            </a:r>
          </a:p>
          <a:p>
            <a:endParaRPr lang="en-US" dirty="0">
              <a:solidFill>
                <a:schemeClr val="bg1"/>
              </a:solidFill>
            </a:endParaRPr>
          </a:p>
          <a:p>
            <a:r>
              <a:rPr lang="en-US" dirty="0">
                <a:solidFill>
                  <a:schemeClr val="bg1"/>
                </a:solidFill>
              </a:rPr>
              <a:t> “yet I will look again toward thy holy temple..”</a:t>
            </a:r>
          </a:p>
          <a:p>
            <a:endParaRPr lang="en-US" dirty="0">
              <a:solidFill>
                <a:schemeClr val="bg1"/>
              </a:solidFill>
            </a:endParaRPr>
          </a:p>
          <a:p>
            <a:r>
              <a:rPr lang="en-US" dirty="0">
                <a:solidFill>
                  <a:schemeClr val="bg1"/>
                </a:solidFill>
              </a:rPr>
              <a:t>“I will sacrifice unto thee with the voice of thanksgiving; I will pay </a:t>
            </a:r>
            <a:r>
              <a:rPr lang="en-US" i="1" dirty="0">
                <a:solidFill>
                  <a:schemeClr val="bg1"/>
                </a:solidFill>
              </a:rPr>
              <a:t>that</a:t>
            </a:r>
            <a:r>
              <a:rPr lang="en-US" dirty="0">
                <a:solidFill>
                  <a:schemeClr val="bg1"/>
                </a:solidFill>
              </a:rPr>
              <a:t> that I have vowed. Salvation </a:t>
            </a:r>
            <a:r>
              <a:rPr lang="en-US" i="1" dirty="0" err="1">
                <a:solidFill>
                  <a:schemeClr val="bg1"/>
                </a:solidFill>
              </a:rPr>
              <a:t>is</a:t>
            </a:r>
            <a:r>
              <a:rPr lang="en-US" dirty="0" err="1">
                <a:solidFill>
                  <a:schemeClr val="bg1"/>
                </a:solidFill>
              </a:rPr>
              <a:t>of</a:t>
            </a:r>
            <a:r>
              <a:rPr lang="en-US" dirty="0">
                <a:solidFill>
                  <a:schemeClr val="bg1"/>
                </a:solidFill>
              </a:rPr>
              <a:t> the </a:t>
            </a:r>
            <a:r>
              <a:rPr lang="en-US" cap="small" dirty="0">
                <a:solidFill>
                  <a:schemeClr val="bg1"/>
                </a:solidFill>
              </a:rPr>
              <a:t>Lord</a:t>
            </a:r>
            <a:r>
              <a:rPr lang="en-US" dirty="0">
                <a:solidFill>
                  <a:schemeClr val="bg1"/>
                </a:solidFill>
              </a:rPr>
              <a:t>.”</a:t>
            </a:r>
          </a:p>
        </p:txBody>
      </p:sp>
      <p:sp>
        <p:nvSpPr>
          <p:cNvPr id="11" name="Rectangle 10"/>
          <p:cNvSpPr/>
          <p:nvPr/>
        </p:nvSpPr>
        <p:spPr>
          <a:xfrm>
            <a:off x="4562271" y="884234"/>
            <a:ext cx="2707531" cy="2031325"/>
          </a:xfrm>
          <a:prstGeom prst="rect">
            <a:avLst/>
          </a:prstGeom>
          <a:solidFill>
            <a:schemeClr val="accent2">
              <a:lumMod val="50000"/>
            </a:schemeClr>
          </a:solidFill>
        </p:spPr>
        <p:txBody>
          <a:bodyPr wrap="square">
            <a:spAutoFit/>
          </a:bodyPr>
          <a:lstStyle/>
          <a:p>
            <a:r>
              <a:rPr lang="en-US" dirty="0">
                <a:solidFill>
                  <a:schemeClr val="bg1"/>
                </a:solidFill>
              </a:rPr>
              <a:t>Jonah’s Environment:</a:t>
            </a:r>
          </a:p>
          <a:p>
            <a:endParaRPr lang="en-US" dirty="0">
              <a:solidFill>
                <a:schemeClr val="bg1"/>
              </a:solidFill>
            </a:endParaRPr>
          </a:p>
          <a:p>
            <a:r>
              <a:rPr lang="en-US" dirty="0">
                <a:solidFill>
                  <a:schemeClr val="bg1"/>
                </a:solidFill>
              </a:rPr>
              <a:t>“the waters compassed me about, </a:t>
            </a:r>
            <a:r>
              <a:rPr lang="en-US" i="1" dirty="0">
                <a:solidFill>
                  <a:schemeClr val="bg1"/>
                </a:solidFill>
              </a:rPr>
              <a:t>even</a:t>
            </a:r>
            <a:r>
              <a:rPr lang="en-US" dirty="0">
                <a:solidFill>
                  <a:schemeClr val="bg1"/>
                </a:solidFill>
              </a:rPr>
              <a:t> to the soul: the depth closed me round about, the weeds were wrapped about my head.</a:t>
            </a:r>
          </a:p>
        </p:txBody>
      </p:sp>
      <p:pic>
        <p:nvPicPr>
          <p:cNvPr id="30722" name="Picture 2" descr="http://www.churchhousecollection.com/resources/animated-jonah-whale-2.gif"/>
          <p:cNvPicPr>
            <a:picLocks noChangeAspect="1" noChangeArrowheads="1"/>
          </p:cNvPicPr>
          <p:nvPr/>
        </p:nvPicPr>
        <p:blipFill>
          <a:blip r:embed="rId3" cstate="print"/>
          <a:srcRect/>
          <a:stretch>
            <a:fillRect/>
          </a:stretch>
        </p:blipFill>
        <p:spPr bwMode="auto">
          <a:xfrm>
            <a:off x="3239310" y="3459297"/>
            <a:ext cx="4620166" cy="2944036"/>
          </a:xfrm>
          <a:prstGeom prst="rect">
            <a:avLst/>
          </a:prstGeom>
          <a:noFill/>
        </p:spPr>
      </p:pic>
    </p:spTree>
    <p:extLst>
      <p:ext uri="{BB962C8B-B14F-4D97-AF65-F5344CB8AC3E}">
        <p14:creationId xmlns:p14="http://schemas.microsoft.com/office/powerpoint/2010/main" val="10930333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800" decel="100000"/>
                                        <p:tgtEl>
                                          <p:spTgt spid="12"/>
                                        </p:tgtEl>
                                      </p:cBhvr>
                                    </p:animEffect>
                                    <p:anim calcmode="lin" valueType="num">
                                      <p:cBhvr>
                                        <p:cTn id="8" dur="800" decel="100000" fill="hold"/>
                                        <p:tgtEl>
                                          <p:spTgt spid="12"/>
                                        </p:tgtEl>
                                        <p:attrNameLst>
                                          <p:attrName>style.rotation</p:attrName>
                                        </p:attrNameLst>
                                      </p:cBhvr>
                                      <p:tavLst>
                                        <p:tav tm="0">
                                          <p:val>
                                            <p:fltVal val="-90"/>
                                          </p:val>
                                        </p:tav>
                                        <p:tav tm="100000">
                                          <p:val>
                                            <p:fltVal val="0"/>
                                          </p:val>
                                        </p:tav>
                                      </p:tavLst>
                                    </p:anim>
                                    <p:anim calcmode="lin" valueType="num">
                                      <p:cBhvr>
                                        <p:cTn id="9" dur="800" decel="100000" fill="hold"/>
                                        <p:tgtEl>
                                          <p:spTgt spid="12"/>
                                        </p:tgtEl>
                                        <p:attrNameLst>
                                          <p:attrName>ppt_x</p:attrName>
                                        </p:attrNameLst>
                                      </p:cBhvr>
                                      <p:tavLst>
                                        <p:tav tm="0">
                                          <p:val>
                                            <p:strVal val="#ppt_x+0.4"/>
                                          </p:val>
                                        </p:tav>
                                        <p:tav tm="100000">
                                          <p:val>
                                            <p:strVal val="#ppt_x-0.05"/>
                                          </p:val>
                                        </p:tav>
                                      </p:tavLst>
                                    </p:anim>
                                    <p:anim calcmode="lin" valueType="num">
                                      <p:cBhvr>
                                        <p:cTn id="10" dur="800" decel="100000" fill="hold"/>
                                        <p:tgtEl>
                                          <p:spTgt spid="1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800" decel="100000"/>
                                        <p:tgtEl>
                                          <p:spTgt spid="11"/>
                                        </p:tgtEl>
                                      </p:cBhvr>
                                    </p:animEffect>
                                    <p:anim calcmode="lin" valueType="num">
                                      <p:cBhvr>
                                        <p:cTn id="18" dur="800" decel="100000" fill="hold"/>
                                        <p:tgtEl>
                                          <p:spTgt spid="11"/>
                                        </p:tgtEl>
                                        <p:attrNameLst>
                                          <p:attrName>style.rotation</p:attrName>
                                        </p:attrNameLst>
                                      </p:cBhvr>
                                      <p:tavLst>
                                        <p:tav tm="0">
                                          <p:val>
                                            <p:fltVal val="-90"/>
                                          </p:val>
                                        </p:tav>
                                        <p:tav tm="100000">
                                          <p:val>
                                            <p:fltVal val="0"/>
                                          </p:val>
                                        </p:tav>
                                      </p:tavLst>
                                    </p:anim>
                                    <p:anim calcmode="lin" valueType="num">
                                      <p:cBhvr>
                                        <p:cTn id="19" dur="800" decel="100000" fill="hold"/>
                                        <p:tgtEl>
                                          <p:spTgt spid="11"/>
                                        </p:tgtEl>
                                        <p:attrNameLst>
                                          <p:attrName>ppt_x</p:attrName>
                                        </p:attrNameLst>
                                      </p:cBhvr>
                                      <p:tavLst>
                                        <p:tav tm="0">
                                          <p:val>
                                            <p:strVal val="#ppt_x+0.4"/>
                                          </p:val>
                                        </p:tav>
                                        <p:tav tm="100000">
                                          <p:val>
                                            <p:strVal val="#ppt_x-0.05"/>
                                          </p:val>
                                        </p:tav>
                                      </p:tavLst>
                                    </p:anim>
                                    <p:anim calcmode="lin" valueType="num">
                                      <p:cBhvr>
                                        <p:cTn id="20" dur="800" decel="100000" fill="hold"/>
                                        <p:tgtEl>
                                          <p:spTgt spid="11"/>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800" decel="100000"/>
                                        <p:tgtEl>
                                          <p:spTgt spid="10"/>
                                        </p:tgtEl>
                                      </p:cBhvr>
                                    </p:animEffect>
                                    <p:anim calcmode="lin" valueType="num">
                                      <p:cBhvr>
                                        <p:cTn id="28" dur="800" decel="100000" fill="hold"/>
                                        <p:tgtEl>
                                          <p:spTgt spid="10"/>
                                        </p:tgtEl>
                                        <p:attrNameLst>
                                          <p:attrName>style.rotation</p:attrName>
                                        </p:attrNameLst>
                                      </p:cBhvr>
                                      <p:tavLst>
                                        <p:tav tm="0">
                                          <p:val>
                                            <p:fltVal val="-90"/>
                                          </p:val>
                                        </p:tav>
                                        <p:tav tm="100000">
                                          <p:val>
                                            <p:fltVal val="0"/>
                                          </p:val>
                                        </p:tav>
                                      </p:tavLst>
                                    </p:anim>
                                    <p:anim calcmode="lin" valueType="num">
                                      <p:cBhvr>
                                        <p:cTn id="29" dur="800" decel="100000" fill="hold"/>
                                        <p:tgtEl>
                                          <p:spTgt spid="10"/>
                                        </p:tgtEl>
                                        <p:attrNameLst>
                                          <p:attrName>ppt_x</p:attrName>
                                        </p:attrNameLst>
                                      </p:cBhvr>
                                      <p:tavLst>
                                        <p:tav tm="0">
                                          <p:val>
                                            <p:strVal val="#ppt_x+0.4"/>
                                          </p:val>
                                        </p:tav>
                                        <p:tav tm="100000">
                                          <p:val>
                                            <p:strVal val="#ppt_x-0.05"/>
                                          </p:val>
                                        </p:tav>
                                      </p:tavLst>
                                    </p:anim>
                                    <p:anim calcmode="lin" valueType="num">
                                      <p:cBhvr>
                                        <p:cTn id="30" dur="800" decel="100000" fill="hold"/>
                                        <p:tgtEl>
                                          <p:spTgt spid="10"/>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20140116_125927.jpeg"/>
          <p:cNvPicPr>
            <a:picLocks noChangeAspect="1"/>
          </p:cNvPicPr>
          <p:nvPr/>
        </p:nvPicPr>
        <p:blipFill>
          <a:blip r:embed="rId2" cstate="print"/>
          <a:stretch>
            <a:fillRect/>
          </a:stretch>
        </p:blipFill>
        <p:spPr>
          <a:xfrm>
            <a:off x="-436124" y="0"/>
            <a:ext cx="12628124" cy="6858000"/>
          </a:xfrm>
          <a:prstGeom prst="rect">
            <a:avLst/>
          </a:prstGeom>
        </p:spPr>
      </p:pic>
      <p:sp>
        <p:nvSpPr>
          <p:cNvPr id="5" name="TextBox 4"/>
          <p:cNvSpPr txBox="1"/>
          <p:nvPr/>
        </p:nvSpPr>
        <p:spPr>
          <a:xfrm>
            <a:off x="-155644" y="0"/>
            <a:ext cx="12347643" cy="830997"/>
          </a:xfrm>
          <a:prstGeom prst="rect">
            <a:avLst/>
          </a:prstGeom>
          <a:noFill/>
        </p:spPr>
        <p:txBody>
          <a:bodyPr wrap="square" rtlCol="0">
            <a:spAutoFit/>
          </a:bodyPr>
          <a:lstStyle/>
          <a:p>
            <a:pPr algn="ctr"/>
            <a:r>
              <a:rPr lang="en-US" sz="4800" dirty="0">
                <a:solidFill>
                  <a:schemeClr val="bg1"/>
                </a:solidFill>
                <a:latin typeface="Berlin Sans FB Demi" pitchFamily="34" charset="0"/>
              </a:rPr>
              <a:t>Receiving Mercy</a:t>
            </a:r>
          </a:p>
        </p:txBody>
      </p:sp>
      <p:sp>
        <p:nvSpPr>
          <p:cNvPr id="23558" name="AutoShape 6" descr="Image result for tarshis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 name="TextBox 16"/>
          <p:cNvSpPr txBox="1"/>
          <p:nvPr/>
        </p:nvSpPr>
        <p:spPr>
          <a:xfrm>
            <a:off x="-204281" y="6488668"/>
            <a:ext cx="1896894" cy="369332"/>
          </a:xfrm>
          <a:prstGeom prst="rect">
            <a:avLst/>
          </a:prstGeom>
          <a:noFill/>
        </p:spPr>
        <p:txBody>
          <a:bodyPr wrap="square" rtlCol="0">
            <a:spAutoFit/>
          </a:bodyPr>
          <a:lstStyle/>
          <a:p>
            <a:r>
              <a:rPr lang="en-US" dirty="0">
                <a:solidFill>
                  <a:schemeClr val="bg1"/>
                </a:solidFill>
              </a:rPr>
              <a:t>Jonah 2:10</a:t>
            </a:r>
          </a:p>
        </p:txBody>
      </p:sp>
      <p:sp>
        <p:nvSpPr>
          <p:cNvPr id="12" name="Rectangle 11"/>
          <p:cNvSpPr/>
          <p:nvPr/>
        </p:nvSpPr>
        <p:spPr>
          <a:xfrm>
            <a:off x="8184203" y="1503563"/>
            <a:ext cx="2866418" cy="2554545"/>
          </a:xfrm>
          <a:prstGeom prst="rect">
            <a:avLst/>
          </a:prstGeom>
          <a:noFill/>
        </p:spPr>
        <p:txBody>
          <a:bodyPr wrap="square">
            <a:spAutoFit/>
          </a:bodyPr>
          <a:lstStyle/>
          <a:p>
            <a:r>
              <a:rPr lang="en-US" sz="3200" i="1" dirty="0">
                <a:solidFill>
                  <a:srgbClr val="FFFF00"/>
                </a:solidFill>
              </a:rPr>
              <a:t>“the Lord </a:t>
            </a:r>
            <a:r>
              <a:rPr lang="en-US" sz="3200" i="1" dirty="0" err="1">
                <a:solidFill>
                  <a:srgbClr val="FFFF00"/>
                </a:solidFill>
              </a:rPr>
              <a:t>spake</a:t>
            </a:r>
            <a:r>
              <a:rPr lang="en-US" sz="3200" i="1" dirty="0">
                <a:solidFill>
                  <a:srgbClr val="FFFF00"/>
                </a:solidFill>
              </a:rPr>
              <a:t> unto the fish, and it vomited out Jonah upon the dry land” </a:t>
            </a:r>
          </a:p>
        </p:txBody>
      </p:sp>
      <p:grpSp>
        <p:nvGrpSpPr>
          <p:cNvPr id="13" name="Group 12"/>
          <p:cNvGrpSpPr/>
          <p:nvPr/>
        </p:nvGrpSpPr>
        <p:grpSpPr>
          <a:xfrm>
            <a:off x="0" y="526915"/>
            <a:ext cx="3505068" cy="2501531"/>
            <a:chOff x="228600" y="381000"/>
            <a:chExt cx="3505068" cy="2501531"/>
          </a:xfrm>
        </p:grpSpPr>
        <p:grpSp>
          <p:nvGrpSpPr>
            <p:cNvPr id="14" name="Group 144"/>
            <p:cNvGrpSpPr/>
            <p:nvPr/>
          </p:nvGrpSpPr>
          <p:grpSpPr>
            <a:xfrm>
              <a:off x="228600" y="381000"/>
              <a:ext cx="3505068" cy="2501531"/>
              <a:chOff x="534986" y="381000"/>
              <a:chExt cx="2637111" cy="2501531"/>
            </a:xfrm>
          </p:grpSpPr>
          <p:sp>
            <p:nvSpPr>
              <p:cNvPr id="16" name="Rectangle 15"/>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43"/>
              <p:cNvGrpSpPr/>
              <p:nvPr/>
            </p:nvGrpSpPr>
            <p:grpSpPr>
              <a:xfrm>
                <a:off x="534986" y="384805"/>
                <a:ext cx="457200" cy="2497726"/>
                <a:chOff x="533400" y="381000"/>
                <a:chExt cx="457200" cy="2497726"/>
              </a:xfrm>
            </p:grpSpPr>
            <p:sp>
              <p:nvSpPr>
                <p:cNvPr id="24" name="Oval 23"/>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ounded Rectangle 3"/>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4"/>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6"/>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42"/>
              <p:cNvGrpSpPr/>
              <p:nvPr/>
            </p:nvGrpSpPr>
            <p:grpSpPr>
              <a:xfrm>
                <a:off x="2714897" y="381000"/>
                <a:ext cx="457200" cy="2497726"/>
                <a:chOff x="2714897" y="457200"/>
                <a:chExt cx="457200" cy="2497726"/>
              </a:xfrm>
            </p:grpSpPr>
            <p:sp>
              <p:nvSpPr>
                <p:cNvPr id="20" name="Oval 19"/>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5"/>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5" name="Rectangle 14"/>
            <p:cNvSpPr/>
            <p:nvPr/>
          </p:nvSpPr>
          <p:spPr>
            <a:xfrm>
              <a:off x="823037" y="1176974"/>
              <a:ext cx="2293346" cy="1077218"/>
            </a:xfrm>
            <a:prstGeom prst="rect">
              <a:avLst/>
            </a:prstGeom>
          </p:spPr>
          <p:txBody>
            <a:bodyPr wrap="square">
              <a:spAutoFit/>
            </a:bodyPr>
            <a:lstStyle/>
            <a:p>
              <a:pPr algn="ctr"/>
              <a:r>
                <a:rPr lang="en-US" sz="1600" b="1" dirty="0"/>
                <a:t>If we cry unto the Lord and repent when we have sinned, we can receive His mercy</a:t>
              </a:r>
              <a:endParaRPr lang="en-US" sz="1600" i="1" dirty="0"/>
            </a:p>
          </p:txBody>
        </p:sp>
      </p:grpSp>
      <p:pic>
        <p:nvPicPr>
          <p:cNvPr id="31746" name="Picture 2" descr="A painting showing Jonah on a beach, soaking wet, with the fin of a whale in the background."/>
          <p:cNvPicPr>
            <a:picLocks noChangeAspect="1" noChangeArrowheads="1"/>
          </p:cNvPicPr>
          <p:nvPr/>
        </p:nvPicPr>
        <p:blipFill>
          <a:blip r:embed="rId3" cstate="print"/>
          <a:srcRect/>
          <a:stretch>
            <a:fillRect/>
          </a:stretch>
        </p:blipFill>
        <p:spPr bwMode="auto">
          <a:xfrm>
            <a:off x="3939702" y="2092731"/>
            <a:ext cx="4227411" cy="3170558"/>
          </a:xfrm>
          <a:prstGeom prst="rect">
            <a:avLst/>
          </a:prstGeom>
          <a:noFill/>
        </p:spPr>
      </p:pic>
    </p:spTree>
    <p:extLst>
      <p:ext uri="{BB962C8B-B14F-4D97-AF65-F5344CB8AC3E}">
        <p14:creationId xmlns:p14="http://schemas.microsoft.com/office/powerpoint/2010/main" val="109303339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20140116_125927.jpeg"/>
          <p:cNvPicPr>
            <a:picLocks noChangeAspect="1"/>
          </p:cNvPicPr>
          <p:nvPr/>
        </p:nvPicPr>
        <p:blipFill>
          <a:blip r:embed="rId2" cstate="print"/>
          <a:stretch>
            <a:fillRect/>
          </a:stretch>
        </p:blipFill>
        <p:spPr>
          <a:xfrm>
            <a:off x="-436124" y="0"/>
            <a:ext cx="12628124" cy="6858000"/>
          </a:xfrm>
          <a:prstGeom prst="rect">
            <a:avLst/>
          </a:prstGeom>
        </p:spPr>
      </p:pic>
      <p:sp>
        <p:nvSpPr>
          <p:cNvPr id="23558" name="AutoShape 6" descr="Image result for tarshis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 name="TextBox 16"/>
          <p:cNvSpPr txBox="1"/>
          <p:nvPr/>
        </p:nvSpPr>
        <p:spPr>
          <a:xfrm>
            <a:off x="-204281" y="6488668"/>
            <a:ext cx="1896894" cy="369332"/>
          </a:xfrm>
          <a:prstGeom prst="rect">
            <a:avLst/>
          </a:prstGeom>
          <a:noFill/>
        </p:spPr>
        <p:txBody>
          <a:bodyPr wrap="square" rtlCol="0">
            <a:spAutoFit/>
          </a:bodyPr>
          <a:lstStyle/>
          <a:p>
            <a:r>
              <a:rPr lang="en-US" dirty="0">
                <a:solidFill>
                  <a:schemeClr val="bg1"/>
                </a:solidFill>
              </a:rPr>
              <a:t>Jonah 2:10</a:t>
            </a:r>
          </a:p>
        </p:txBody>
      </p:sp>
      <p:sp>
        <p:nvSpPr>
          <p:cNvPr id="12" name="Rectangle 11"/>
          <p:cNvSpPr/>
          <p:nvPr/>
        </p:nvSpPr>
        <p:spPr>
          <a:xfrm>
            <a:off x="1472118" y="1192278"/>
            <a:ext cx="5667984" cy="4031873"/>
          </a:xfrm>
          <a:prstGeom prst="rect">
            <a:avLst/>
          </a:prstGeom>
          <a:noFill/>
        </p:spPr>
        <p:txBody>
          <a:bodyPr wrap="square">
            <a:spAutoFit/>
          </a:bodyPr>
          <a:lstStyle/>
          <a:p>
            <a:r>
              <a:rPr lang="en-US" sz="3200" dirty="0">
                <a:solidFill>
                  <a:schemeClr val="bg1"/>
                </a:solidFill>
              </a:rPr>
              <a:t>“Many of us backslide, many stumble, and I believe firmly in the gospel of the second chance. </a:t>
            </a:r>
          </a:p>
          <a:p>
            <a:endParaRPr lang="en-US" sz="3200" dirty="0">
              <a:solidFill>
                <a:schemeClr val="bg1"/>
              </a:solidFill>
            </a:endParaRPr>
          </a:p>
          <a:p>
            <a:r>
              <a:rPr lang="en-US" sz="3200" dirty="0">
                <a:solidFill>
                  <a:schemeClr val="bg1"/>
                </a:solidFill>
              </a:rPr>
              <a:t>But the gospel of the second chance means that having once been found weak, … thereafter we become steadfast.” </a:t>
            </a:r>
            <a:endParaRPr lang="en-US" sz="3200" i="1" dirty="0">
              <a:solidFill>
                <a:schemeClr val="bg1"/>
              </a:solidFill>
            </a:endParaRPr>
          </a:p>
        </p:txBody>
      </p:sp>
      <p:pic>
        <p:nvPicPr>
          <p:cNvPr id="28" name="Picture 27" descr="james e faust.jpg"/>
          <p:cNvPicPr>
            <a:picLocks noChangeAspect="1"/>
          </p:cNvPicPr>
          <p:nvPr/>
        </p:nvPicPr>
        <p:blipFill>
          <a:blip r:embed="rId3" cstate="print"/>
          <a:stretch>
            <a:fillRect/>
          </a:stretch>
        </p:blipFill>
        <p:spPr>
          <a:xfrm>
            <a:off x="7873528" y="1844201"/>
            <a:ext cx="2659696" cy="3204453"/>
          </a:xfrm>
          <a:prstGeom prst="rect">
            <a:avLst/>
          </a:prstGeom>
        </p:spPr>
      </p:pic>
      <p:sp>
        <p:nvSpPr>
          <p:cNvPr id="29" name="Rectangle 28"/>
          <p:cNvSpPr/>
          <p:nvPr/>
        </p:nvSpPr>
        <p:spPr>
          <a:xfrm>
            <a:off x="11477613" y="6488668"/>
            <a:ext cx="559769" cy="369332"/>
          </a:xfrm>
          <a:prstGeom prst="rect">
            <a:avLst/>
          </a:prstGeom>
        </p:spPr>
        <p:txBody>
          <a:bodyPr wrap="none">
            <a:spAutoFit/>
          </a:bodyPr>
          <a:lstStyle/>
          <a:p>
            <a:r>
              <a:rPr lang="en-US" dirty="0">
                <a:solidFill>
                  <a:schemeClr val="bg1"/>
                </a:solidFill>
              </a:rPr>
              <a:t>(12)</a:t>
            </a:r>
            <a:endParaRPr lang="en-US" dirty="0"/>
          </a:p>
        </p:txBody>
      </p:sp>
    </p:spTree>
    <p:extLst>
      <p:ext uri="{BB962C8B-B14F-4D97-AF65-F5344CB8AC3E}">
        <p14:creationId xmlns:p14="http://schemas.microsoft.com/office/powerpoint/2010/main" val="109303339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20140116_125927.jpeg"/>
          <p:cNvPicPr>
            <a:picLocks noChangeAspect="1"/>
          </p:cNvPicPr>
          <p:nvPr/>
        </p:nvPicPr>
        <p:blipFill>
          <a:blip r:embed="rId2" cstate="print"/>
          <a:stretch>
            <a:fillRect/>
          </a:stretch>
        </p:blipFill>
        <p:spPr>
          <a:xfrm>
            <a:off x="-436124" y="0"/>
            <a:ext cx="12628124" cy="6858000"/>
          </a:xfrm>
          <a:prstGeom prst="rect">
            <a:avLst/>
          </a:prstGeom>
        </p:spPr>
      </p:pic>
      <p:sp>
        <p:nvSpPr>
          <p:cNvPr id="5" name="TextBox 4"/>
          <p:cNvSpPr txBox="1"/>
          <p:nvPr/>
        </p:nvSpPr>
        <p:spPr>
          <a:xfrm>
            <a:off x="-155644" y="0"/>
            <a:ext cx="12347643" cy="830997"/>
          </a:xfrm>
          <a:prstGeom prst="rect">
            <a:avLst/>
          </a:prstGeom>
          <a:noFill/>
        </p:spPr>
        <p:txBody>
          <a:bodyPr wrap="square" rtlCol="0">
            <a:spAutoFit/>
          </a:bodyPr>
          <a:lstStyle/>
          <a:p>
            <a:pPr algn="ctr"/>
            <a:r>
              <a:rPr lang="en-US" sz="4800" dirty="0">
                <a:solidFill>
                  <a:schemeClr val="bg1"/>
                </a:solidFill>
                <a:latin typeface="Berlin Sans FB Demi" pitchFamily="34" charset="0"/>
              </a:rPr>
              <a:t>Second Chance’s</a:t>
            </a:r>
          </a:p>
        </p:txBody>
      </p:sp>
      <p:sp>
        <p:nvSpPr>
          <p:cNvPr id="23558" name="AutoShape 6" descr="Image result for tarshis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 name="TextBox 16"/>
          <p:cNvSpPr txBox="1"/>
          <p:nvPr/>
        </p:nvSpPr>
        <p:spPr>
          <a:xfrm>
            <a:off x="-204281" y="6488668"/>
            <a:ext cx="1896894" cy="369332"/>
          </a:xfrm>
          <a:prstGeom prst="rect">
            <a:avLst/>
          </a:prstGeom>
          <a:noFill/>
        </p:spPr>
        <p:txBody>
          <a:bodyPr wrap="square" rtlCol="0">
            <a:spAutoFit/>
          </a:bodyPr>
          <a:lstStyle/>
          <a:p>
            <a:r>
              <a:rPr lang="en-US" dirty="0">
                <a:solidFill>
                  <a:schemeClr val="bg1"/>
                </a:solidFill>
              </a:rPr>
              <a:t>Jonah 2:10</a:t>
            </a:r>
          </a:p>
        </p:txBody>
      </p:sp>
      <p:pic>
        <p:nvPicPr>
          <p:cNvPr id="32770" name="Picture 2" descr="A painting by Robert T. Barrett showing Jonah in a ragged red robe lying on a beach with the silhouette of a whale seen in the distance."/>
          <p:cNvPicPr>
            <a:picLocks noChangeAspect="1" noChangeArrowheads="1"/>
          </p:cNvPicPr>
          <p:nvPr/>
        </p:nvPicPr>
        <p:blipFill>
          <a:blip r:embed="rId3" cstate="print"/>
          <a:srcRect/>
          <a:stretch>
            <a:fillRect/>
          </a:stretch>
        </p:blipFill>
        <p:spPr bwMode="auto">
          <a:xfrm>
            <a:off x="388115" y="1147865"/>
            <a:ext cx="2948472" cy="2263702"/>
          </a:xfrm>
          <a:prstGeom prst="rect">
            <a:avLst/>
          </a:prstGeom>
          <a:noFill/>
        </p:spPr>
      </p:pic>
      <p:pic>
        <p:nvPicPr>
          <p:cNvPr id="32772" name="Picture 4" descr="An image of Christ helping a woman, combined with the words “The world is filled with second chances.”"/>
          <p:cNvPicPr>
            <a:picLocks noChangeAspect="1" noChangeArrowheads="1"/>
          </p:cNvPicPr>
          <p:nvPr/>
        </p:nvPicPr>
        <p:blipFill>
          <a:blip r:embed="rId4" cstate="print"/>
          <a:srcRect r="841" b="32630"/>
          <a:stretch>
            <a:fillRect/>
          </a:stretch>
        </p:blipFill>
        <p:spPr bwMode="auto">
          <a:xfrm>
            <a:off x="4066094" y="1110235"/>
            <a:ext cx="4221871" cy="2868377"/>
          </a:xfrm>
          <a:prstGeom prst="rect">
            <a:avLst/>
          </a:prstGeom>
          <a:noFill/>
        </p:spPr>
      </p:pic>
      <p:sp>
        <p:nvSpPr>
          <p:cNvPr id="28" name="Rectangle 27"/>
          <p:cNvSpPr/>
          <p:nvPr/>
        </p:nvSpPr>
        <p:spPr>
          <a:xfrm>
            <a:off x="3553839" y="4181460"/>
            <a:ext cx="4782766" cy="2554545"/>
          </a:xfrm>
          <a:prstGeom prst="rect">
            <a:avLst/>
          </a:prstGeom>
        </p:spPr>
        <p:txBody>
          <a:bodyPr wrap="square">
            <a:spAutoFit/>
          </a:bodyPr>
          <a:lstStyle/>
          <a:p>
            <a:r>
              <a:rPr lang="en-US" sz="2000" dirty="0">
                <a:solidFill>
                  <a:schemeClr val="bg1"/>
                </a:solidFill>
              </a:rPr>
              <a:t>“It is comforting to know that we worship a God who is merciful and who allows His children many chances to learn His ways and be obedient to them. </a:t>
            </a:r>
          </a:p>
          <a:p>
            <a:endParaRPr lang="en-US" sz="2000" dirty="0">
              <a:solidFill>
                <a:schemeClr val="bg1"/>
              </a:solidFill>
            </a:endParaRPr>
          </a:p>
          <a:p>
            <a:r>
              <a:rPr lang="en-US" sz="2000" dirty="0">
                <a:solidFill>
                  <a:schemeClr val="bg1"/>
                </a:solidFill>
              </a:rPr>
              <a:t>Who among us would be saved without a second chance—more than one opportunity to prove ourselves in the sight of God? “ </a:t>
            </a:r>
            <a:r>
              <a:rPr lang="en-US" dirty="0">
                <a:solidFill>
                  <a:schemeClr val="bg1"/>
                </a:solidFill>
              </a:rPr>
              <a:t>(13)</a:t>
            </a:r>
          </a:p>
        </p:txBody>
      </p:sp>
      <p:pic>
        <p:nvPicPr>
          <p:cNvPr id="32774" name="Picture 6" descr="https://www.lds.org/youth/bc/youth/video/images/Origin-HP-Teaser.jpg"/>
          <p:cNvPicPr>
            <a:picLocks noChangeAspect="1" noChangeArrowheads="1"/>
          </p:cNvPicPr>
          <p:nvPr/>
        </p:nvPicPr>
        <p:blipFill>
          <a:blip r:embed="rId5" cstate="print"/>
          <a:srcRect/>
          <a:stretch>
            <a:fillRect/>
          </a:stretch>
        </p:blipFill>
        <p:spPr bwMode="auto">
          <a:xfrm>
            <a:off x="688773" y="3977803"/>
            <a:ext cx="2589448" cy="2589448"/>
          </a:xfrm>
          <a:prstGeom prst="rect">
            <a:avLst/>
          </a:prstGeom>
          <a:noFill/>
        </p:spPr>
      </p:pic>
      <p:pic>
        <p:nvPicPr>
          <p:cNvPr id="32776" name="Picture 8" descr="https://www.lds.org/bc/content/shared/content/images/gospel-library/manual/10734/savior-with-teen-boy_226812_inl.jpg"/>
          <p:cNvPicPr>
            <a:picLocks noChangeAspect="1" noChangeArrowheads="1"/>
          </p:cNvPicPr>
          <p:nvPr/>
        </p:nvPicPr>
        <p:blipFill>
          <a:blip r:embed="rId6" cstate="print"/>
          <a:srcRect/>
          <a:stretch>
            <a:fillRect/>
          </a:stretch>
        </p:blipFill>
        <p:spPr bwMode="auto">
          <a:xfrm>
            <a:off x="8693815" y="4240922"/>
            <a:ext cx="3147989" cy="2315521"/>
          </a:xfrm>
          <a:prstGeom prst="rect">
            <a:avLst/>
          </a:prstGeom>
          <a:noFill/>
        </p:spPr>
      </p:pic>
      <p:pic>
        <p:nvPicPr>
          <p:cNvPr id="29" name="Picture 6" descr="http://www.christianfaith.com/system/files/Jonah_shore.jpg"/>
          <p:cNvPicPr>
            <a:picLocks noChangeAspect="1" noChangeArrowheads="1"/>
          </p:cNvPicPr>
          <p:nvPr/>
        </p:nvPicPr>
        <p:blipFill>
          <a:blip r:embed="rId7" cstate="print"/>
          <a:srcRect/>
          <a:stretch>
            <a:fillRect/>
          </a:stretch>
        </p:blipFill>
        <p:spPr bwMode="auto">
          <a:xfrm>
            <a:off x="8891585" y="832695"/>
            <a:ext cx="2458094" cy="3136190"/>
          </a:xfrm>
          <a:prstGeom prst="rect">
            <a:avLst/>
          </a:prstGeom>
          <a:noFill/>
        </p:spPr>
      </p:pic>
    </p:spTree>
    <p:extLst>
      <p:ext uri="{BB962C8B-B14F-4D97-AF65-F5344CB8AC3E}">
        <p14:creationId xmlns:p14="http://schemas.microsoft.com/office/powerpoint/2010/main" val="10930333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2774"/>
                                        </p:tgtEl>
                                        <p:attrNameLst>
                                          <p:attrName>style.visibility</p:attrName>
                                        </p:attrNameLst>
                                      </p:cBhvr>
                                      <p:to>
                                        <p:strVal val="visible"/>
                                      </p:to>
                                    </p:set>
                                    <p:animEffect transition="in" filter="fade">
                                      <p:cBhvr>
                                        <p:cTn id="9" dur="2000"/>
                                        <p:tgtEl>
                                          <p:spTgt spid="32774"/>
                                        </p:tgtEl>
                                      </p:cBhvr>
                                    </p:animEffect>
                                  </p:childTnLst>
                                </p:cTn>
                              </p:par>
                              <p:par>
                                <p:cTn id="10" presetID="10" presetClass="entr" presetSubtype="0" fill="hold" nodeType="withEffect">
                                  <p:stCondLst>
                                    <p:cond delay="0"/>
                                  </p:stCondLst>
                                  <p:childTnLst>
                                    <p:set>
                                      <p:cBhvr>
                                        <p:cTn id="11" dur="1" fill="hold">
                                          <p:stCondLst>
                                            <p:cond delay="0"/>
                                          </p:stCondLst>
                                        </p:cTn>
                                        <p:tgtEl>
                                          <p:spTgt spid="32776"/>
                                        </p:tgtEl>
                                        <p:attrNameLst>
                                          <p:attrName>style.visibility</p:attrName>
                                        </p:attrNameLst>
                                      </p:cBhvr>
                                      <p:to>
                                        <p:strVal val="visible"/>
                                      </p:to>
                                    </p:set>
                                    <p:animEffect transition="in" filter="fade">
                                      <p:cBhvr>
                                        <p:cTn id="12" dur="2000"/>
                                        <p:tgtEl>
                                          <p:spTgt spid="327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20140116_125927.jpeg"/>
          <p:cNvPicPr>
            <a:picLocks noChangeAspect="1"/>
          </p:cNvPicPr>
          <p:nvPr/>
        </p:nvPicPr>
        <p:blipFill>
          <a:blip r:embed="rId2" cstate="print"/>
          <a:stretch>
            <a:fillRect/>
          </a:stretch>
        </p:blipFill>
        <p:spPr>
          <a:xfrm>
            <a:off x="-436124" y="0"/>
            <a:ext cx="12628124" cy="6858000"/>
          </a:xfrm>
          <a:prstGeom prst="rect">
            <a:avLst/>
          </a:prstGeom>
        </p:spPr>
      </p:pic>
      <p:sp>
        <p:nvSpPr>
          <p:cNvPr id="5" name="TextBox 4"/>
          <p:cNvSpPr txBox="1"/>
          <p:nvPr/>
        </p:nvSpPr>
        <p:spPr>
          <a:xfrm>
            <a:off x="-155644" y="0"/>
            <a:ext cx="12347643" cy="830997"/>
          </a:xfrm>
          <a:prstGeom prst="rect">
            <a:avLst/>
          </a:prstGeom>
          <a:noFill/>
        </p:spPr>
        <p:txBody>
          <a:bodyPr wrap="square" rtlCol="0">
            <a:spAutoFit/>
          </a:bodyPr>
          <a:lstStyle/>
          <a:p>
            <a:pPr algn="ctr"/>
            <a:r>
              <a:rPr lang="en-US" sz="4800" dirty="0">
                <a:solidFill>
                  <a:schemeClr val="bg1"/>
                </a:solidFill>
                <a:latin typeface="Berlin Sans FB Demi" pitchFamily="34" charset="0"/>
              </a:rPr>
              <a:t>Jonah’s Mission to Nineveh</a:t>
            </a:r>
          </a:p>
        </p:txBody>
      </p:sp>
      <p:sp>
        <p:nvSpPr>
          <p:cNvPr id="23558" name="AutoShape 6" descr="Image result for tarshis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 name="TextBox 16"/>
          <p:cNvSpPr txBox="1"/>
          <p:nvPr/>
        </p:nvSpPr>
        <p:spPr>
          <a:xfrm>
            <a:off x="-204281" y="6488668"/>
            <a:ext cx="1896894" cy="369332"/>
          </a:xfrm>
          <a:prstGeom prst="rect">
            <a:avLst/>
          </a:prstGeom>
          <a:noFill/>
        </p:spPr>
        <p:txBody>
          <a:bodyPr wrap="square" rtlCol="0">
            <a:spAutoFit/>
          </a:bodyPr>
          <a:lstStyle/>
          <a:p>
            <a:r>
              <a:rPr lang="en-US" dirty="0">
                <a:solidFill>
                  <a:schemeClr val="bg1"/>
                </a:solidFill>
              </a:rPr>
              <a:t>Jonah 3</a:t>
            </a:r>
          </a:p>
        </p:txBody>
      </p:sp>
      <p:sp>
        <p:nvSpPr>
          <p:cNvPr id="28" name="Rectangle 27"/>
          <p:cNvSpPr/>
          <p:nvPr/>
        </p:nvSpPr>
        <p:spPr>
          <a:xfrm>
            <a:off x="0" y="1914915"/>
            <a:ext cx="4782766" cy="1323439"/>
          </a:xfrm>
          <a:prstGeom prst="rect">
            <a:avLst/>
          </a:prstGeom>
        </p:spPr>
        <p:txBody>
          <a:bodyPr wrap="square">
            <a:spAutoFit/>
          </a:bodyPr>
          <a:lstStyle/>
          <a:p>
            <a:r>
              <a:rPr lang="en-US" sz="2000" dirty="0">
                <a:solidFill>
                  <a:schemeClr val="bg1"/>
                </a:solidFill>
              </a:rPr>
              <a:t>The Great City:</a:t>
            </a:r>
          </a:p>
          <a:p>
            <a:r>
              <a:rPr lang="en-US" sz="2000" dirty="0">
                <a:solidFill>
                  <a:schemeClr val="bg1"/>
                </a:solidFill>
              </a:rPr>
              <a:t>Nineveh was a well-known trade center in Jonah’s day. It had terraces, arsenals, barracks, libraries, and temples. (1)</a:t>
            </a:r>
            <a:endParaRPr lang="en-US" dirty="0">
              <a:solidFill>
                <a:schemeClr val="bg1"/>
              </a:solidFill>
            </a:endParaRPr>
          </a:p>
        </p:txBody>
      </p:sp>
      <p:sp>
        <p:nvSpPr>
          <p:cNvPr id="12" name="Rectangle 11"/>
          <p:cNvSpPr/>
          <p:nvPr/>
        </p:nvSpPr>
        <p:spPr>
          <a:xfrm>
            <a:off x="8317147" y="1814397"/>
            <a:ext cx="2856691" cy="2246769"/>
          </a:xfrm>
          <a:prstGeom prst="rect">
            <a:avLst/>
          </a:prstGeom>
        </p:spPr>
        <p:txBody>
          <a:bodyPr wrap="square">
            <a:spAutoFit/>
          </a:bodyPr>
          <a:lstStyle/>
          <a:p>
            <a:r>
              <a:rPr lang="en-US" sz="2000" i="1" dirty="0">
                <a:solidFill>
                  <a:srgbClr val="FFFF00"/>
                </a:solidFill>
              </a:rPr>
              <a:t>So the people of Nineveh believed God, and proclaimed a fast, and put on sackcloth, from the greatest of them even to the least of them. Jonah 3:5</a:t>
            </a:r>
            <a:endParaRPr lang="en-US" i="1" dirty="0">
              <a:solidFill>
                <a:srgbClr val="FFFF00"/>
              </a:solidFill>
            </a:endParaRPr>
          </a:p>
        </p:txBody>
      </p:sp>
      <p:pic>
        <p:nvPicPr>
          <p:cNvPr id="34818" name="Picture 2" descr="http://bibleencyclopedia.com/picturesjpeg/Jonah_speaks_to_people_1117-178.jpg"/>
          <p:cNvPicPr>
            <a:picLocks noChangeAspect="1" noChangeArrowheads="1"/>
          </p:cNvPicPr>
          <p:nvPr/>
        </p:nvPicPr>
        <p:blipFill>
          <a:blip r:embed="rId3" cstate="print"/>
          <a:srcRect r="3743" b="8022"/>
          <a:stretch>
            <a:fillRect/>
          </a:stretch>
        </p:blipFill>
        <p:spPr bwMode="auto">
          <a:xfrm>
            <a:off x="4474723" y="1038258"/>
            <a:ext cx="3190673" cy="4504667"/>
          </a:xfrm>
          <a:prstGeom prst="rect">
            <a:avLst/>
          </a:prstGeom>
          <a:noFill/>
        </p:spPr>
      </p:pic>
      <p:sp>
        <p:nvSpPr>
          <p:cNvPr id="14" name="Rectangle 13"/>
          <p:cNvSpPr/>
          <p:nvPr/>
        </p:nvSpPr>
        <p:spPr>
          <a:xfrm>
            <a:off x="3125822" y="5652568"/>
            <a:ext cx="6096000" cy="923330"/>
          </a:xfrm>
          <a:prstGeom prst="rect">
            <a:avLst/>
          </a:prstGeom>
        </p:spPr>
        <p:txBody>
          <a:bodyPr>
            <a:spAutoFit/>
          </a:bodyPr>
          <a:lstStyle/>
          <a:p>
            <a:r>
              <a:rPr lang="en-US" dirty="0">
                <a:solidFill>
                  <a:schemeClr val="bg1"/>
                </a:solidFill>
              </a:rPr>
              <a:t>“Sackcloth and ashes (accompanied by the fasting, prayer, and turning to the Lord that attended their use) became a symbol of the most sincere and humble repentance.”  (14)</a:t>
            </a:r>
          </a:p>
        </p:txBody>
      </p:sp>
    </p:spTree>
    <p:extLst>
      <p:ext uri="{BB962C8B-B14F-4D97-AF65-F5344CB8AC3E}">
        <p14:creationId xmlns:p14="http://schemas.microsoft.com/office/powerpoint/2010/main" val="10930333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20140116_125927.jpeg"/>
          <p:cNvPicPr>
            <a:picLocks noChangeAspect="1"/>
          </p:cNvPicPr>
          <p:nvPr/>
        </p:nvPicPr>
        <p:blipFill>
          <a:blip r:embed="rId2" cstate="print"/>
          <a:stretch>
            <a:fillRect/>
          </a:stretch>
        </p:blipFill>
        <p:spPr>
          <a:xfrm>
            <a:off x="-436124" y="0"/>
            <a:ext cx="12628124" cy="6858000"/>
          </a:xfrm>
          <a:prstGeom prst="rect">
            <a:avLst/>
          </a:prstGeom>
        </p:spPr>
      </p:pic>
      <p:sp>
        <p:nvSpPr>
          <p:cNvPr id="4" name="TextBox 3"/>
          <p:cNvSpPr txBox="1"/>
          <p:nvPr/>
        </p:nvSpPr>
        <p:spPr>
          <a:xfrm>
            <a:off x="126460" y="1196503"/>
            <a:ext cx="4445540" cy="3970318"/>
          </a:xfrm>
          <a:prstGeom prst="rect">
            <a:avLst/>
          </a:prstGeom>
          <a:noFill/>
        </p:spPr>
        <p:txBody>
          <a:bodyPr wrap="square" rtlCol="0">
            <a:spAutoFit/>
          </a:bodyPr>
          <a:lstStyle/>
          <a:p>
            <a:r>
              <a:rPr lang="en-US" dirty="0">
                <a:solidFill>
                  <a:schemeClr val="bg1"/>
                </a:solidFill>
              </a:rPr>
              <a:t>He launch armies toward the 4 points of the compass and by using the most depraved forms of barbaric terror he succeeded in crushing resistance on all fronts.</a:t>
            </a:r>
          </a:p>
          <a:p>
            <a:endParaRPr lang="en-US" dirty="0">
              <a:solidFill>
                <a:schemeClr val="bg1"/>
              </a:solidFill>
            </a:endParaRPr>
          </a:p>
          <a:p>
            <a:r>
              <a:rPr lang="en-US" dirty="0">
                <a:solidFill>
                  <a:schemeClr val="bg1"/>
                </a:solidFill>
              </a:rPr>
              <a:t>He boasted of his tortures and torment of prisoners, which included blinding children before the eyes of their parents, flaying (skinning) men alive, roasting them in kilns, chaining them in cages where others could torture them.</a:t>
            </a:r>
          </a:p>
          <a:p>
            <a:endParaRPr lang="en-US" dirty="0">
              <a:solidFill>
                <a:schemeClr val="bg1"/>
              </a:solidFill>
            </a:endParaRPr>
          </a:p>
          <a:p>
            <a:endParaRPr lang="en-US" dirty="0">
              <a:solidFill>
                <a:schemeClr val="bg1"/>
              </a:solidFill>
            </a:endParaRPr>
          </a:p>
          <a:p>
            <a:endParaRPr lang="en-US" dirty="0">
              <a:solidFill>
                <a:schemeClr val="bg1"/>
              </a:solidFill>
            </a:endParaRPr>
          </a:p>
        </p:txBody>
      </p:sp>
      <p:sp>
        <p:nvSpPr>
          <p:cNvPr id="5" name="TextBox 4"/>
          <p:cNvSpPr txBox="1"/>
          <p:nvPr/>
        </p:nvSpPr>
        <p:spPr>
          <a:xfrm>
            <a:off x="-155644" y="0"/>
            <a:ext cx="12347643" cy="830997"/>
          </a:xfrm>
          <a:prstGeom prst="rect">
            <a:avLst/>
          </a:prstGeom>
          <a:noFill/>
        </p:spPr>
        <p:txBody>
          <a:bodyPr wrap="square" rtlCol="0">
            <a:spAutoFit/>
          </a:bodyPr>
          <a:lstStyle/>
          <a:p>
            <a:pPr algn="ctr"/>
            <a:r>
              <a:rPr lang="en-US" sz="4800" dirty="0">
                <a:solidFill>
                  <a:schemeClr val="bg1"/>
                </a:solidFill>
                <a:latin typeface="Berlin Sans FB Demi" pitchFamily="34" charset="0"/>
              </a:rPr>
              <a:t>King </a:t>
            </a:r>
            <a:r>
              <a:rPr lang="en-US" sz="4800" dirty="0" err="1">
                <a:solidFill>
                  <a:schemeClr val="bg1"/>
                </a:solidFill>
                <a:latin typeface="Berlin Sans FB Demi" pitchFamily="34" charset="0"/>
              </a:rPr>
              <a:t>Assurnasirpal</a:t>
            </a:r>
            <a:r>
              <a:rPr lang="en-US" sz="4800" dirty="0">
                <a:solidFill>
                  <a:schemeClr val="bg1"/>
                </a:solidFill>
                <a:latin typeface="Berlin Sans FB Demi" pitchFamily="34" charset="0"/>
              </a:rPr>
              <a:t> II</a:t>
            </a:r>
          </a:p>
        </p:txBody>
      </p:sp>
      <p:sp>
        <p:nvSpPr>
          <p:cNvPr id="6" name="TextBox 5"/>
          <p:cNvSpPr txBox="1"/>
          <p:nvPr/>
        </p:nvSpPr>
        <p:spPr>
          <a:xfrm>
            <a:off x="7321685" y="1767193"/>
            <a:ext cx="4445540" cy="2862322"/>
          </a:xfrm>
          <a:prstGeom prst="rect">
            <a:avLst/>
          </a:prstGeom>
          <a:noFill/>
        </p:spPr>
        <p:txBody>
          <a:bodyPr wrap="square" rtlCol="0">
            <a:spAutoFit/>
          </a:bodyPr>
          <a:lstStyle/>
          <a:p>
            <a:r>
              <a:rPr lang="en-US" dirty="0">
                <a:solidFill>
                  <a:schemeClr val="bg1"/>
                </a:solidFill>
              </a:rPr>
              <a:t>“All the chiefs who had revolted I flayed, with their skins I covered the pillar, some in the midst I walled up [burned alive], others on stakes I impaled, still others I arranged around the pillar on stakes….As for the chieftains and royal officers who had rebelled, I cut off their members.” (3)</a:t>
            </a:r>
          </a:p>
          <a:p>
            <a:endParaRPr lang="en-US" dirty="0">
              <a:solidFill>
                <a:schemeClr val="bg1"/>
              </a:solidFill>
            </a:endParaRPr>
          </a:p>
          <a:p>
            <a:endParaRPr lang="en-US" dirty="0">
              <a:solidFill>
                <a:schemeClr val="bg1"/>
              </a:solidFill>
            </a:endParaRPr>
          </a:p>
          <a:p>
            <a:endParaRPr lang="en-US" dirty="0">
              <a:solidFill>
                <a:schemeClr val="bg1"/>
              </a:solidFill>
            </a:endParaRPr>
          </a:p>
        </p:txBody>
      </p:sp>
      <p:sp>
        <p:nvSpPr>
          <p:cNvPr id="8" name="TextBox 7"/>
          <p:cNvSpPr txBox="1"/>
          <p:nvPr/>
        </p:nvSpPr>
        <p:spPr>
          <a:xfrm>
            <a:off x="11332723" y="6527260"/>
            <a:ext cx="859277" cy="369332"/>
          </a:xfrm>
          <a:prstGeom prst="rect">
            <a:avLst/>
          </a:prstGeom>
          <a:noFill/>
        </p:spPr>
        <p:txBody>
          <a:bodyPr wrap="square" rtlCol="0">
            <a:spAutoFit/>
          </a:bodyPr>
          <a:lstStyle/>
          <a:p>
            <a:pPr algn="r"/>
            <a:r>
              <a:rPr lang="en-US" dirty="0">
                <a:solidFill>
                  <a:schemeClr val="bg1"/>
                </a:solidFill>
              </a:rPr>
              <a:t>(2)</a:t>
            </a:r>
          </a:p>
        </p:txBody>
      </p:sp>
      <p:sp>
        <p:nvSpPr>
          <p:cNvPr id="9" name="Rectangle 8"/>
          <p:cNvSpPr/>
          <p:nvPr/>
        </p:nvSpPr>
        <p:spPr>
          <a:xfrm>
            <a:off x="3184188" y="703103"/>
            <a:ext cx="6096000" cy="646331"/>
          </a:xfrm>
          <a:prstGeom prst="rect">
            <a:avLst/>
          </a:prstGeom>
        </p:spPr>
        <p:txBody>
          <a:bodyPr>
            <a:spAutoFit/>
          </a:bodyPr>
          <a:lstStyle/>
          <a:p>
            <a:pPr algn="ctr"/>
            <a:r>
              <a:rPr lang="en-US" dirty="0">
                <a:solidFill>
                  <a:schemeClr val="bg1"/>
                </a:solidFill>
              </a:rPr>
              <a:t>The Assyrian power emerged in the 9</a:t>
            </a:r>
            <a:r>
              <a:rPr lang="en-US" baseline="30000" dirty="0">
                <a:solidFill>
                  <a:schemeClr val="bg1"/>
                </a:solidFill>
              </a:rPr>
              <a:t>th</a:t>
            </a:r>
            <a:r>
              <a:rPr lang="en-US" dirty="0">
                <a:solidFill>
                  <a:schemeClr val="bg1"/>
                </a:solidFill>
              </a:rPr>
              <a:t> century B.</a:t>
            </a:r>
          </a:p>
          <a:p>
            <a:pPr algn="ctr"/>
            <a:r>
              <a:rPr lang="en-US" dirty="0">
                <a:solidFill>
                  <a:schemeClr val="bg1"/>
                </a:solidFill>
              </a:rPr>
              <a:t> He reigned around 884 to 860 B.C.</a:t>
            </a:r>
          </a:p>
        </p:txBody>
      </p:sp>
      <p:sp>
        <p:nvSpPr>
          <p:cNvPr id="10" name="Rectangle 9"/>
          <p:cNvSpPr/>
          <p:nvPr/>
        </p:nvSpPr>
        <p:spPr>
          <a:xfrm>
            <a:off x="4507148" y="4951778"/>
            <a:ext cx="7068766" cy="923330"/>
          </a:xfrm>
          <a:prstGeom prst="rect">
            <a:avLst/>
          </a:prstGeom>
        </p:spPr>
        <p:txBody>
          <a:bodyPr wrap="square">
            <a:spAutoFit/>
          </a:bodyPr>
          <a:lstStyle/>
          <a:p>
            <a:r>
              <a:rPr lang="en-US" dirty="0" err="1">
                <a:solidFill>
                  <a:schemeClr val="bg1"/>
                </a:solidFill>
              </a:rPr>
              <a:t>Assurnasirpal's</a:t>
            </a:r>
            <a:r>
              <a:rPr lang="en-US" dirty="0">
                <a:solidFill>
                  <a:schemeClr val="bg1"/>
                </a:solidFill>
              </a:rPr>
              <a:t> military exploits may have increased Assyria's territories, but, just as importantly, they also added a great deal of wealth to the royal coffers, through both booty and tribute. (4)</a:t>
            </a:r>
          </a:p>
        </p:txBody>
      </p:sp>
      <p:pic>
        <p:nvPicPr>
          <p:cNvPr id="11" name="Picture 2" descr="https://upload.wikimedia.org/wikipedia/commons/7/79/Flaying_of_rebels.jpg"/>
          <p:cNvPicPr>
            <a:picLocks noChangeAspect="1" noChangeArrowheads="1"/>
          </p:cNvPicPr>
          <p:nvPr/>
        </p:nvPicPr>
        <p:blipFill>
          <a:blip r:embed="rId3" cstate="print"/>
          <a:srcRect/>
          <a:stretch>
            <a:fillRect/>
          </a:stretch>
        </p:blipFill>
        <p:spPr bwMode="auto">
          <a:xfrm>
            <a:off x="807395" y="4525625"/>
            <a:ext cx="3440281" cy="2202619"/>
          </a:xfrm>
          <a:prstGeom prst="rect">
            <a:avLst/>
          </a:prstGeom>
          <a:noFill/>
        </p:spPr>
      </p:pic>
      <p:pic>
        <p:nvPicPr>
          <p:cNvPr id="19462" name="Picture 6" descr="https://upload.wikimedia.org/wikipedia/commons/thumb/d/da/Ashurnasipal_with_official.jpg/220px-Ashurnasipal_with_official.jpg"/>
          <p:cNvPicPr>
            <a:picLocks noChangeAspect="1" noChangeArrowheads="1"/>
          </p:cNvPicPr>
          <p:nvPr/>
        </p:nvPicPr>
        <p:blipFill>
          <a:blip r:embed="rId4" cstate="print"/>
          <a:srcRect/>
          <a:stretch>
            <a:fillRect/>
          </a:stretch>
        </p:blipFill>
        <p:spPr bwMode="auto">
          <a:xfrm>
            <a:off x="4747030" y="1749830"/>
            <a:ext cx="2095500" cy="2114550"/>
          </a:xfrm>
          <a:prstGeom prst="rect">
            <a:avLst/>
          </a:prstGeom>
          <a:noFill/>
        </p:spPr>
      </p:pic>
    </p:spTree>
    <p:extLst>
      <p:ext uri="{BB962C8B-B14F-4D97-AF65-F5344CB8AC3E}">
        <p14:creationId xmlns:p14="http://schemas.microsoft.com/office/powerpoint/2010/main" val="10930333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9462"/>
                                        </p:tgtEl>
                                        <p:attrNameLst>
                                          <p:attrName>style.visibility</p:attrName>
                                        </p:attrNameLst>
                                      </p:cBhvr>
                                      <p:to>
                                        <p:strVal val="visible"/>
                                      </p:to>
                                    </p:set>
                                    <p:animEffect transition="in" filter="fade">
                                      <p:cBhvr>
                                        <p:cTn id="9" dur="2000"/>
                                        <p:tgtEl>
                                          <p:spTgt spid="1946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20140116_125927.jpeg"/>
          <p:cNvPicPr>
            <a:picLocks noChangeAspect="1"/>
          </p:cNvPicPr>
          <p:nvPr/>
        </p:nvPicPr>
        <p:blipFill>
          <a:blip r:embed="rId2" cstate="print"/>
          <a:stretch>
            <a:fillRect/>
          </a:stretch>
        </p:blipFill>
        <p:spPr>
          <a:xfrm>
            <a:off x="-436124" y="0"/>
            <a:ext cx="12628124" cy="6858000"/>
          </a:xfrm>
          <a:prstGeom prst="rect">
            <a:avLst/>
          </a:prstGeom>
        </p:spPr>
      </p:pic>
      <p:sp>
        <p:nvSpPr>
          <p:cNvPr id="5" name="TextBox 4"/>
          <p:cNvSpPr txBox="1"/>
          <p:nvPr/>
        </p:nvSpPr>
        <p:spPr>
          <a:xfrm>
            <a:off x="-155644" y="0"/>
            <a:ext cx="12347643" cy="830997"/>
          </a:xfrm>
          <a:prstGeom prst="rect">
            <a:avLst/>
          </a:prstGeom>
          <a:noFill/>
        </p:spPr>
        <p:txBody>
          <a:bodyPr wrap="square" rtlCol="0">
            <a:spAutoFit/>
          </a:bodyPr>
          <a:lstStyle/>
          <a:p>
            <a:pPr algn="ctr"/>
            <a:r>
              <a:rPr lang="en-US" sz="4800" dirty="0">
                <a:solidFill>
                  <a:schemeClr val="bg1"/>
                </a:solidFill>
                <a:latin typeface="Berlin Sans FB Demi" pitchFamily="34" charset="0"/>
              </a:rPr>
              <a:t>Second Chance For Nineveh</a:t>
            </a:r>
          </a:p>
        </p:txBody>
      </p:sp>
      <p:sp>
        <p:nvSpPr>
          <p:cNvPr id="23558" name="AutoShape 6" descr="Image result for tarshis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 name="TextBox 16"/>
          <p:cNvSpPr txBox="1"/>
          <p:nvPr/>
        </p:nvSpPr>
        <p:spPr>
          <a:xfrm>
            <a:off x="-204281" y="6488668"/>
            <a:ext cx="1896894" cy="369332"/>
          </a:xfrm>
          <a:prstGeom prst="rect">
            <a:avLst/>
          </a:prstGeom>
          <a:noFill/>
        </p:spPr>
        <p:txBody>
          <a:bodyPr wrap="square" rtlCol="0">
            <a:spAutoFit/>
          </a:bodyPr>
          <a:lstStyle/>
          <a:p>
            <a:r>
              <a:rPr lang="en-US" dirty="0">
                <a:solidFill>
                  <a:schemeClr val="bg1"/>
                </a:solidFill>
              </a:rPr>
              <a:t>Jonah 4:1-11</a:t>
            </a:r>
          </a:p>
        </p:txBody>
      </p:sp>
      <p:sp>
        <p:nvSpPr>
          <p:cNvPr id="28" name="Rectangle 27"/>
          <p:cNvSpPr/>
          <p:nvPr/>
        </p:nvSpPr>
        <p:spPr>
          <a:xfrm>
            <a:off x="5505854" y="1107519"/>
            <a:ext cx="3453320" cy="3046988"/>
          </a:xfrm>
          <a:prstGeom prst="rect">
            <a:avLst/>
          </a:prstGeom>
        </p:spPr>
        <p:txBody>
          <a:bodyPr wrap="square">
            <a:spAutoFit/>
          </a:bodyPr>
          <a:lstStyle/>
          <a:p>
            <a:r>
              <a:rPr lang="en-US" sz="2400" dirty="0">
                <a:solidFill>
                  <a:schemeClr val="bg1"/>
                </a:solidFill>
              </a:rPr>
              <a:t>Jonah knew that God could revoke the destruction pronounced upon Nineveh, but he apparently presumed that God would revoke the punishment even if the people did not repent.</a:t>
            </a:r>
          </a:p>
        </p:txBody>
      </p:sp>
      <p:sp>
        <p:nvSpPr>
          <p:cNvPr id="14" name="Rectangle 13"/>
          <p:cNvSpPr/>
          <p:nvPr/>
        </p:nvSpPr>
        <p:spPr>
          <a:xfrm>
            <a:off x="1147864" y="5175912"/>
            <a:ext cx="5408579" cy="1077218"/>
          </a:xfrm>
          <a:prstGeom prst="rect">
            <a:avLst/>
          </a:prstGeom>
        </p:spPr>
        <p:txBody>
          <a:bodyPr wrap="square">
            <a:spAutoFit/>
          </a:bodyPr>
          <a:lstStyle/>
          <a:p>
            <a:pPr algn="ctr"/>
            <a:r>
              <a:rPr lang="en-US" sz="3200" dirty="0">
                <a:solidFill>
                  <a:schemeClr val="bg1"/>
                </a:solidFill>
              </a:rPr>
              <a:t>The Lord taught Jonah about love and forgiveness. </a:t>
            </a:r>
          </a:p>
        </p:txBody>
      </p:sp>
      <p:pic>
        <p:nvPicPr>
          <p:cNvPr id="35842" name="Picture 2" descr="http://d3gbcblfj930tw.cloudfront.net/images/2348573/original/open-uri20150814-18345-1kvp9an"/>
          <p:cNvPicPr>
            <a:picLocks noChangeAspect="1" noChangeArrowheads="1"/>
          </p:cNvPicPr>
          <p:nvPr/>
        </p:nvPicPr>
        <p:blipFill>
          <a:blip r:embed="rId3" cstate="print"/>
          <a:srcRect l="1022" t="7667" r="24877"/>
          <a:stretch>
            <a:fillRect/>
          </a:stretch>
        </p:blipFill>
        <p:spPr bwMode="auto">
          <a:xfrm>
            <a:off x="0" y="778212"/>
            <a:ext cx="5398851" cy="3784061"/>
          </a:xfrm>
          <a:prstGeom prst="rect">
            <a:avLst/>
          </a:prstGeom>
          <a:noFill/>
        </p:spPr>
      </p:pic>
      <p:grpSp>
        <p:nvGrpSpPr>
          <p:cNvPr id="11" name="Group 10"/>
          <p:cNvGrpSpPr/>
          <p:nvPr/>
        </p:nvGrpSpPr>
        <p:grpSpPr>
          <a:xfrm>
            <a:off x="8015591" y="4123006"/>
            <a:ext cx="3505068" cy="2501531"/>
            <a:chOff x="228600" y="381000"/>
            <a:chExt cx="3505068" cy="2501531"/>
          </a:xfrm>
        </p:grpSpPr>
        <p:grpSp>
          <p:nvGrpSpPr>
            <p:cNvPr id="13" name="Group 144"/>
            <p:cNvGrpSpPr/>
            <p:nvPr/>
          </p:nvGrpSpPr>
          <p:grpSpPr>
            <a:xfrm>
              <a:off x="228600" y="381000"/>
              <a:ext cx="3505068" cy="2501531"/>
              <a:chOff x="534986" y="381000"/>
              <a:chExt cx="2637111" cy="2501531"/>
            </a:xfrm>
          </p:grpSpPr>
          <p:sp>
            <p:nvSpPr>
              <p:cNvPr id="16" name="Rectangle 15"/>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43"/>
              <p:cNvGrpSpPr/>
              <p:nvPr/>
            </p:nvGrpSpPr>
            <p:grpSpPr>
              <a:xfrm>
                <a:off x="534986" y="384805"/>
                <a:ext cx="457200" cy="2497726"/>
                <a:chOff x="533400" y="381000"/>
                <a:chExt cx="457200" cy="2497726"/>
              </a:xfrm>
            </p:grpSpPr>
            <p:sp>
              <p:nvSpPr>
                <p:cNvPr id="24" name="Oval 23"/>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ounded Rectangle 3"/>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4"/>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6"/>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42"/>
              <p:cNvGrpSpPr/>
              <p:nvPr/>
            </p:nvGrpSpPr>
            <p:grpSpPr>
              <a:xfrm>
                <a:off x="2714897" y="381000"/>
                <a:ext cx="457200" cy="2497726"/>
                <a:chOff x="2714897" y="457200"/>
                <a:chExt cx="457200" cy="2497726"/>
              </a:xfrm>
            </p:grpSpPr>
            <p:sp>
              <p:nvSpPr>
                <p:cNvPr id="20" name="Oval 19"/>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5"/>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5" name="Rectangle 14"/>
            <p:cNvSpPr/>
            <p:nvPr/>
          </p:nvSpPr>
          <p:spPr>
            <a:xfrm>
              <a:off x="823037" y="1176974"/>
              <a:ext cx="2293346" cy="1077218"/>
            </a:xfrm>
            <a:prstGeom prst="rect">
              <a:avLst/>
            </a:prstGeom>
          </p:spPr>
          <p:txBody>
            <a:bodyPr wrap="square">
              <a:spAutoFit/>
            </a:bodyPr>
            <a:lstStyle/>
            <a:p>
              <a:pPr algn="ctr"/>
              <a:r>
                <a:rPr lang="en-US" sz="1600" b="1" dirty="0"/>
                <a:t>To become like the Lord, we must learn to love and forgive others as He does</a:t>
              </a:r>
              <a:endParaRPr lang="en-US" sz="1600" i="1" dirty="0"/>
            </a:p>
          </p:txBody>
        </p:sp>
      </p:grpSp>
      <p:pic>
        <p:nvPicPr>
          <p:cNvPr id="35844" name="Picture 4" descr="https://3.bp.blogspot.com/-4JbvRnBMvAU/Vi6PZzne3gI/AAAAAAAA0Vo/hDUpg53h000/s640/1.jpg"/>
          <p:cNvPicPr>
            <a:picLocks noChangeAspect="1" noChangeArrowheads="1"/>
          </p:cNvPicPr>
          <p:nvPr/>
        </p:nvPicPr>
        <p:blipFill>
          <a:blip r:embed="rId4" cstate="print"/>
          <a:srcRect/>
          <a:stretch>
            <a:fillRect/>
          </a:stretch>
        </p:blipFill>
        <p:spPr bwMode="auto">
          <a:xfrm>
            <a:off x="8974408" y="1188698"/>
            <a:ext cx="2838551" cy="2838552"/>
          </a:xfrm>
          <a:prstGeom prst="rect">
            <a:avLst/>
          </a:prstGeom>
          <a:noFill/>
        </p:spPr>
      </p:pic>
      <p:pic>
        <p:nvPicPr>
          <p:cNvPr id="35846" name="Picture 6" descr="http://img15.deviantart.net/2355/i/2012/090/b/6/veggie_tales___jimmy_gourd_views_by_kristinad121-d4ukthj.png"/>
          <p:cNvPicPr>
            <a:picLocks noChangeAspect="1" noChangeArrowheads="1"/>
          </p:cNvPicPr>
          <p:nvPr/>
        </p:nvPicPr>
        <p:blipFill>
          <a:blip r:embed="rId5" cstate="print"/>
          <a:srcRect l="455" t="48303" r="74694" b="5702"/>
          <a:stretch>
            <a:fillRect/>
          </a:stretch>
        </p:blipFill>
        <p:spPr bwMode="auto">
          <a:xfrm>
            <a:off x="6155368" y="4824920"/>
            <a:ext cx="1247380" cy="1731524"/>
          </a:xfrm>
          <a:prstGeom prst="rect">
            <a:avLst/>
          </a:prstGeom>
          <a:noFill/>
        </p:spPr>
      </p:pic>
      <p:sp>
        <p:nvSpPr>
          <p:cNvPr id="35848" name="AutoShape 8" descr="https://www.wpclipart.com/animals/W/worm/earthworm_clipart_T.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5850" name="AutoShape 10" descr="https://www.wpclipart.com/animals/W/worm/earthworm_clipart_T.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5852" name="AutoShape 12" descr="https://www.wpclipart.com/animals/W/worm/earthworm_clipart_T.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5854" name="Picture 14" descr="https://cdn2.iconfinder.com/data/icons/animal-line-2/512/worm-512.png"/>
          <p:cNvPicPr>
            <a:picLocks noChangeAspect="1" noChangeArrowheads="1"/>
          </p:cNvPicPr>
          <p:nvPr/>
        </p:nvPicPr>
        <p:blipFill>
          <a:blip r:embed="rId6" cstate="print">
            <a:duotone>
              <a:prstClr val="black"/>
              <a:schemeClr val="accent2">
                <a:tint val="45000"/>
                <a:satMod val="400000"/>
              </a:schemeClr>
            </a:duotone>
          </a:blip>
          <a:srcRect/>
          <a:stretch>
            <a:fillRect/>
          </a:stretch>
        </p:blipFill>
        <p:spPr bwMode="auto">
          <a:xfrm>
            <a:off x="5466876" y="5589655"/>
            <a:ext cx="1268345" cy="1268345"/>
          </a:xfrm>
          <a:prstGeom prst="rect">
            <a:avLst/>
          </a:prstGeom>
          <a:noFill/>
        </p:spPr>
      </p:pic>
    </p:spTree>
    <p:extLst>
      <p:ext uri="{BB962C8B-B14F-4D97-AF65-F5344CB8AC3E}">
        <p14:creationId xmlns:p14="http://schemas.microsoft.com/office/powerpoint/2010/main" val="10930333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85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58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outVertical)">
                                      <p:cBhvr>
                                        <p:cTn id="1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20140116_125927.jpeg"/>
          <p:cNvPicPr>
            <a:picLocks noChangeAspect="1"/>
          </p:cNvPicPr>
          <p:nvPr/>
        </p:nvPicPr>
        <p:blipFill>
          <a:blip r:embed="rId2" cstate="print"/>
          <a:stretch>
            <a:fillRect/>
          </a:stretch>
        </p:blipFill>
        <p:spPr>
          <a:xfrm>
            <a:off x="-436124" y="0"/>
            <a:ext cx="12628124" cy="6858000"/>
          </a:xfrm>
          <a:prstGeom prst="rect">
            <a:avLst/>
          </a:prstGeom>
        </p:spPr>
      </p:pic>
      <p:sp>
        <p:nvSpPr>
          <p:cNvPr id="23558" name="AutoShape 6" descr="Image result for tarshis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8" name="Rectangle 27"/>
          <p:cNvSpPr/>
          <p:nvPr/>
        </p:nvSpPr>
        <p:spPr>
          <a:xfrm>
            <a:off x="0" y="455766"/>
            <a:ext cx="4782766" cy="3477875"/>
          </a:xfrm>
          <a:prstGeom prst="rect">
            <a:avLst/>
          </a:prstGeom>
        </p:spPr>
        <p:txBody>
          <a:bodyPr wrap="square">
            <a:spAutoFit/>
          </a:bodyPr>
          <a:lstStyle/>
          <a:p>
            <a:pPr fontAlgn="base"/>
            <a:r>
              <a:rPr lang="en-US" sz="2000" dirty="0">
                <a:solidFill>
                  <a:schemeClr val="bg1"/>
                </a:solidFill>
              </a:rPr>
              <a:t>“When it comes to hating, gossiping, ignoring, ridiculing, holding grudges, or wanting to cause harm, please apply the following:</a:t>
            </a:r>
          </a:p>
          <a:p>
            <a:pPr fontAlgn="base"/>
            <a:endParaRPr lang="en-US" sz="2000" dirty="0">
              <a:solidFill>
                <a:schemeClr val="bg1"/>
              </a:solidFill>
            </a:endParaRPr>
          </a:p>
          <a:p>
            <a:pPr fontAlgn="base"/>
            <a:r>
              <a:rPr lang="en-US" sz="2000" dirty="0">
                <a:solidFill>
                  <a:schemeClr val="bg1"/>
                </a:solidFill>
              </a:rPr>
              <a:t>“Stop it!</a:t>
            </a:r>
          </a:p>
          <a:p>
            <a:pPr fontAlgn="base"/>
            <a:endParaRPr lang="en-US" sz="2000" dirty="0">
              <a:solidFill>
                <a:schemeClr val="bg1"/>
              </a:solidFill>
            </a:endParaRPr>
          </a:p>
          <a:p>
            <a:pPr fontAlgn="base"/>
            <a:r>
              <a:rPr lang="en-US" sz="2000" dirty="0">
                <a:solidFill>
                  <a:schemeClr val="bg1"/>
                </a:solidFill>
              </a:rPr>
              <a:t>“It’s that simple. We simply have to stop judging others and replace judgmental thoughts and feelings with a heart full of love for God and His children. …</a:t>
            </a:r>
          </a:p>
        </p:txBody>
      </p:sp>
      <p:sp>
        <p:nvSpPr>
          <p:cNvPr id="29" name="Rectangle 28"/>
          <p:cNvSpPr/>
          <p:nvPr/>
        </p:nvSpPr>
        <p:spPr>
          <a:xfrm>
            <a:off x="6718568" y="2378600"/>
            <a:ext cx="4782766" cy="4093428"/>
          </a:xfrm>
          <a:prstGeom prst="rect">
            <a:avLst/>
          </a:prstGeom>
        </p:spPr>
        <p:txBody>
          <a:bodyPr wrap="square">
            <a:spAutoFit/>
          </a:bodyPr>
          <a:lstStyle/>
          <a:p>
            <a:pPr fontAlgn="base"/>
            <a:r>
              <a:rPr lang="en-US" sz="2000" dirty="0">
                <a:solidFill>
                  <a:schemeClr val="bg1"/>
                </a:solidFill>
              </a:rPr>
              <a:t>“Because we all depend on the mercy of God, how can we deny to others any measure of the grace we so desperately desire for ourselves? …</a:t>
            </a:r>
          </a:p>
          <a:p>
            <a:pPr fontAlgn="base"/>
            <a:endParaRPr lang="en-US" sz="2000" dirty="0">
              <a:solidFill>
                <a:schemeClr val="bg1"/>
              </a:solidFill>
            </a:endParaRPr>
          </a:p>
          <a:p>
            <a:pPr fontAlgn="base"/>
            <a:r>
              <a:rPr lang="en-US" sz="2000" dirty="0">
                <a:solidFill>
                  <a:schemeClr val="bg1"/>
                </a:solidFill>
              </a:rPr>
              <a:t>“The pure love of Christ can remove the scales of resentment and wrath from our eyes, allowing us to see others the way our Heavenly Father sees us: as flawed and imperfect mortals who have potential and worth far beyond our capacity to imagine. Because God loves us so much, we too must love and forgive each other.”</a:t>
            </a:r>
          </a:p>
        </p:txBody>
      </p:sp>
      <p:sp>
        <p:nvSpPr>
          <p:cNvPr id="30" name="Rectangle 29"/>
          <p:cNvSpPr/>
          <p:nvPr/>
        </p:nvSpPr>
        <p:spPr>
          <a:xfrm>
            <a:off x="11487341" y="6488668"/>
            <a:ext cx="559769" cy="369332"/>
          </a:xfrm>
          <a:prstGeom prst="rect">
            <a:avLst/>
          </a:prstGeom>
        </p:spPr>
        <p:txBody>
          <a:bodyPr wrap="none">
            <a:spAutoFit/>
          </a:bodyPr>
          <a:lstStyle/>
          <a:p>
            <a:r>
              <a:rPr lang="en-US" dirty="0">
                <a:solidFill>
                  <a:schemeClr val="bg1"/>
                </a:solidFill>
              </a:rPr>
              <a:t>(16)</a:t>
            </a:r>
            <a:endParaRPr lang="en-US" dirty="0"/>
          </a:p>
        </p:txBody>
      </p:sp>
      <p:pic>
        <p:nvPicPr>
          <p:cNvPr id="31" name="Picture 30" descr="dieter F. Uchtdorf.jpg"/>
          <p:cNvPicPr>
            <a:picLocks noChangeAspect="1"/>
          </p:cNvPicPr>
          <p:nvPr/>
        </p:nvPicPr>
        <p:blipFill>
          <a:blip r:embed="rId3" cstate="print"/>
          <a:stretch>
            <a:fillRect/>
          </a:stretch>
        </p:blipFill>
        <p:spPr>
          <a:xfrm>
            <a:off x="9957686" y="165889"/>
            <a:ext cx="1517904" cy="1895856"/>
          </a:xfrm>
          <a:prstGeom prst="rect">
            <a:avLst/>
          </a:prstGeom>
        </p:spPr>
      </p:pic>
      <p:pic>
        <p:nvPicPr>
          <p:cNvPr id="36866" name="Picture 2" descr="https://upload.wikimedia.org/wikipedia/commons/d/dc/Blinking_stop_sign.gif"/>
          <p:cNvPicPr>
            <a:picLocks noChangeAspect="1" noChangeArrowheads="1" noCrop="1"/>
          </p:cNvPicPr>
          <p:nvPr/>
        </p:nvPicPr>
        <p:blipFill>
          <a:blip r:embed="rId4" cstate="print"/>
          <a:srcRect/>
          <a:stretch>
            <a:fillRect/>
          </a:stretch>
        </p:blipFill>
        <p:spPr bwMode="auto">
          <a:xfrm>
            <a:off x="4581659" y="141052"/>
            <a:ext cx="2592421" cy="2592421"/>
          </a:xfrm>
          <a:prstGeom prst="rect">
            <a:avLst/>
          </a:prstGeom>
          <a:noFill/>
        </p:spPr>
      </p:pic>
      <p:pic>
        <p:nvPicPr>
          <p:cNvPr id="32" name="Picture 31" descr="by marco aurelio rodrigues.jpg"/>
          <p:cNvPicPr>
            <a:picLocks noChangeAspect="1"/>
          </p:cNvPicPr>
          <p:nvPr/>
        </p:nvPicPr>
        <p:blipFill>
          <a:blip r:embed="rId5" cstate="print"/>
          <a:stretch>
            <a:fillRect/>
          </a:stretch>
        </p:blipFill>
        <p:spPr>
          <a:xfrm>
            <a:off x="3868366" y="3655979"/>
            <a:ext cx="1828800" cy="3048000"/>
          </a:xfrm>
          <a:prstGeom prst="rect">
            <a:avLst/>
          </a:prstGeom>
        </p:spPr>
      </p:pic>
    </p:spTree>
    <p:extLst>
      <p:ext uri="{BB962C8B-B14F-4D97-AF65-F5344CB8AC3E}">
        <p14:creationId xmlns:p14="http://schemas.microsoft.com/office/powerpoint/2010/main" val="10930333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86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8">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9">
                                            <p:txEl>
                                              <p:pRg st="0" end="0"/>
                                            </p:txEl>
                                          </p:spTgt>
                                        </p:tgtEl>
                                        <p:attrNameLst>
                                          <p:attrName>style.visibility</p:attrName>
                                        </p:attrNameLst>
                                      </p:cBhvr>
                                      <p:to>
                                        <p:strVal val="visible"/>
                                      </p:to>
                                    </p:set>
                                  </p:childTnLst>
                                </p:cTn>
                              </p:par>
                              <p:par>
                                <p:cTn id="17" presetID="49" presetClass="exit" presetSubtype="0" accel="100000" fill="hold" nodeType="withEffect">
                                  <p:stCondLst>
                                    <p:cond delay="0"/>
                                  </p:stCondLst>
                                  <p:childTnLst>
                                    <p:anim calcmode="lin" valueType="num">
                                      <p:cBhvr>
                                        <p:cTn id="18" dur="500"/>
                                        <p:tgtEl>
                                          <p:spTgt spid="36866"/>
                                        </p:tgtEl>
                                        <p:attrNameLst>
                                          <p:attrName>ppt_w</p:attrName>
                                        </p:attrNameLst>
                                      </p:cBhvr>
                                      <p:tavLst>
                                        <p:tav tm="0">
                                          <p:val>
                                            <p:strVal val="ppt_w"/>
                                          </p:val>
                                        </p:tav>
                                        <p:tav tm="100000">
                                          <p:val>
                                            <p:fltVal val="0"/>
                                          </p:val>
                                        </p:tav>
                                      </p:tavLst>
                                    </p:anim>
                                    <p:anim calcmode="lin" valueType="num">
                                      <p:cBhvr>
                                        <p:cTn id="19" dur="500"/>
                                        <p:tgtEl>
                                          <p:spTgt spid="36866"/>
                                        </p:tgtEl>
                                        <p:attrNameLst>
                                          <p:attrName>ppt_h</p:attrName>
                                        </p:attrNameLst>
                                      </p:cBhvr>
                                      <p:tavLst>
                                        <p:tav tm="0">
                                          <p:val>
                                            <p:strVal val="ppt_h"/>
                                          </p:val>
                                        </p:tav>
                                        <p:tav tm="100000">
                                          <p:val>
                                            <p:fltVal val="0"/>
                                          </p:val>
                                        </p:tav>
                                      </p:tavLst>
                                    </p:anim>
                                    <p:anim calcmode="lin" valueType="num">
                                      <p:cBhvr>
                                        <p:cTn id="20" dur="500"/>
                                        <p:tgtEl>
                                          <p:spTgt spid="36866"/>
                                        </p:tgtEl>
                                        <p:attrNameLst>
                                          <p:attrName>style.rotation</p:attrName>
                                        </p:attrNameLst>
                                      </p:cBhvr>
                                      <p:tavLst>
                                        <p:tav tm="0">
                                          <p:val>
                                            <p:fltVal val="0"/>
                                          </p:val>
                                        </p:tav>
                                        <p:tav tm="100000">
                                          <p:val>
                                            <p:fltVal val="360"/>
                                          </p:val>
                                        </p:tav>
                                      </p:tavLst>
                                    </p:anim>
                                    <p:animEffect transition="out" filter="fade">
                                      <p:cBhvr>
                                        <p:cTn id="21" dur="500"/>
                                        <p:tgtEl>
                                          <p:spTgt spid="36866"/>
                                        </p:tgtEl>
                                      </p:cBhvr>
                                    </p:animEffect>
                                    <p:set>
                                      <p:cBhvr>
                                        <p:cTn id="22" dur="1" fill="hold">
                                          <p:stCondLst>
                                            <p:cond delay="499"/>
                                          </p:stCondLst>
                                        </p:cTn>
                                        <p:tgtEl>
                                          <p:spTgt spid="3686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
                                            <p:txEl>
                                              <p:pRg st="2" end="2"/>
                                            </p:txEl>
                                          </p:spTgt>
                                        </p:tgtEl>
                                        <p:attrNameLst>
                                          <p:attrName>style.visibility</p:attrName>
                                        </p:attrNameLst>
                                      </p:cBhvr>
                                      <p:to>
                                        <p:strVal val="visible"/>
                                      </p:to>
                                    </p:set>
                                  </p:childTnLst>
                                </p:cTn>
                              </p:par>
                              <p:par>
                                <p:cTn id="27" presetID="10" presetClass="entr" presetSubtype="0"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20140116_125927.jpeg"/>
          <p:cNvPicPr>
            <a:picLocks noChangeAspect="1"/>
          </p:cNvPicPr>
          <p:nvPr/>
        </p:nvPicPr>
        <p:blipFill>
          <a:blip r:embed="rId2" cstate="print"/>
          <a:stretch>
            <a:fillRect/>
          </a:stretch>
        </p:blipFill>
        <p:spPr>
          <a:xfrm>
            <a:off x="-436124" y="0"/>
            <a:ext cx="12628124" cy="6858000"/>
          </a:xfrm>
          <a:prstGeom prst="rect">
            <a:avLst/>
          </a:prstGeom>
        </p:spPr>
      </p:pic>
      <p:sp>
        <p:nvSpPr>
          <p:cNvPr id="4" name="TextBox 3"/>
          <p:cNvSpPr txBox="1"/>
          <p:nvPr/>
        </p:nvSpPr>
        <p:spPr>
          <a:xfrm>
            <a:off x="0" y="0"/>
            <a:ext cx="12052570" cy="6740307"/>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Song: </a:t>
            </a:r>
            <a:r>
              <a:rPr lang="en-US" i="1" dirty="0">
                <a:solidFill>
                  <a:schemeClr val="bg1"/>
                </a:solidFill>
              </a:rPr>
              <a:t>Dare To Do Right </a:t>
            </a:r>
            <a:r>
              <a:rPr lang="en-US" dirty="0">
                <a:solidFill>
                  <a:schemeClr val="bg1"/>
                </a:solidFill>
              </a:rPr>
              <a:t>Children’s Songbook #158</a:t>
            </a:r>
          </a:p>
          <a:p>
            <a:endParaRPr lang="en-US" dirty="0">
              <a:solidFill>
                <a:schemeClr val="bg1"/>
              </a:solidFill>
            </a:endParaRPr>
          </a:p>
          <a:p>
            <a:r>
              <a:rPr lang="en-US" dirty="0">
                <a:solidFill>
                  <a:schemeClr val="bg1"/>
                </a:solidFill>
              </a:rPr>
              <a:t>Video: </a:t>
            </a:r>
            <a:r>
              <a:rPr lang="en-US" b="1" dirty="0">
                <a:solidFill>
                  <a:schemeClr val="bg1"/>
                </a:solidFill>
              </a:rPr>
              <a:t>Bullying—Stop It</a:t>
            </a:r>
            <a:r>
              <a:rPr lang="en-US" dirty="0">
                <a:solidFill>
                  <a:schemeClr val="bg1"/>
                </a:solidFill>
              </a:rPr>
              <a:t> (10:22)</a:t>
            </a:r>
          </a:p>
          <a:p>
            <a:endParaRPr lang="en-US" dirty="0">
              <a:solidFill>
                <a:schemeClr val="bg1"/>
              </a:solidFill>
            </a:endParaRPr>
          </a:p>
          <a:p>
            <a:pPr marL="342900" indent="-342900">
              <a:buAutoNum type="arabicPeriod"/>
            </a:pPr>
            <a:r>
              <a:rPr lang="en-US" dirty="0">
                <a:solidFill>
                  <a:schemeClr val="bg1"/>
                </a:solidFill>
              </a:rPr>
              <a:t>Old Testament Institute Manual Jonah: </a:t>
            </a:r>
            <a:r>
              <a:rPr lang="en-US" i="1" dirty="0">
                <a:solidFill>
                  <a:schemeClr val="bg1"/>
                </a:solidFill>
              </a:rPr>
              <a:t>One Should Not Flee from His Responsibilities </a:t>
            </a:r>
            <a:r>
              <a:rPr lang="en-US" dirty="0">
                <a:solidFill>
                  <a:schemeClr val="bg1"/>
                </a:solidFill>
              </a:rPr>
              <a:t>Chapter 9</a:t>
            </a:r>
          </a:p>
          <a:p>
            <a:pPr marL="342900" indent="-342900">
              <a:buAutoNum type="arabicPeriod"/>
            </a:pPr>
            <a:r>
              <a:rPr lang="en-US" dirty="0">
                <a:solidFill>
                  <a:schemeClr val="bg1"/>
                </a:solidFill>
              </a:rPr>
              <a:t>Cleon W. </a:t>
            </a:r>
            <a:r>
              <a:rPr lang="en-US" dirty="0" err="1">
                <a:solidFill>
                  <a:schemeClr val="bg1"/>
                </a:solidFill>
              </a:rPr>
              <a:t>Skousen</a:t>
            </a:r>
            <a:r>
              <a:rPr lang="en-US" dirty="0">
                <a:solidFill>
                  <a:schemeClr val="bg1"/>
                </a:solidFill>
              </a:rPr>
              <a:t> </a:t>
            </a:r>
            <a:r>
              <a:rPr lang="en-US" i="1" dirty="0">
                <a:solidFill>
                  <a:schemeClr val="bg1"/>
                </a:solidFill>
              </a:rPr>
              <a:t>The Fourth Thousand Years </a:t>
            </a:r>
            <a:r>
              <a:rPr lang="en-US" dirty="0">
                <a:solidFill>
                  <a:schemeClr val="bg1"/>
                </a:solidFill>
              </a:rPr>
              <a:t>pp. 448-468</a:t>
            </a:r>
          </a:p>
          <a:p>
            <a:pPr marL="342900" indent="-342900">
              <a:buAutoNum type="arabicPeriod"/>
            </a:pPr>
            <a:r>
              <a:rPr lang="en-US" dirty="0">
                <a:solidFill>
                  <a:schemeClr val="bg1"/>
                </a:solidFill>
              </a:rPr>
              <a:t>Will Durant, </a:t>
            </a:r>
            <a:r>
              <a:rPr lang="en-US" i="1" dirty="0">
                <a:solidFill>
                  <a:schemeClr val="bg1"/>
                </a:solidFill>
              </a:rPr>
              <a:t>Our Oriental Heritage </a:t>
            </a:r>
            <a:r>
              <a:rPr lang="en-US" dirty="0">
                <a:solidFill>
                  <a:schemeClr val="bg1"/>
                </a:solidFill>
              </a:rPr>
              <a:t>p. 275</a:t>
            </a:r>
          </a:p>
          <a:p>
            <a:pPr marL="342900" indent="-342900">
              <a:buAutoNum type="arabicPeriod"/>
            </a:pPr>
            <a:r>
              <a:rPr lang="en-US" dirty="0">
                <a:solidFill>
                  <a:schemeClr val="bg1"/>
                </a:solidFill>
              </a:rPr>
              <a:t>Grayson, A.K., 1991. </a:t>
            </a:r>
            <a:r>
              <a:rPr lang="en-US" i="1" dirty="0">
                <a:solidFill>
                  <a:schemeClr val="bg1"/>
                </a:solidFill>
              </a:rPr>
              <a:t>Assyrian Rulers of the Early First Millennium BC: I (1114-859 BC)</a:t>
            </a:r>
            <a:r>
              <a:rPr lang="en-US" dirty="0">
                <a:solidFill>
                  <a:schemeClr val="bg1"/>
                </a:solidFill>
              </a:rPr>
              <a:t> (Royal Inscriptions of Mesopotamia. Assyrian Periods. Volume 2), Toronto: University of Toronto Press, pp. 217, A.0.101.1:iii 65-68. </a:t>
            </a:r>
          </a:p>
          <a:p>
            <a:pPr marL="342900" indent="-342900">
              <a:buAutoNum type="arabicPeriod"/>
            </a:pPr>
            <a:r>
              <a:rPr lang="en-US" dirty="0">
                <a:solidFill>
                  <a:schemeClr val="bg1"/>
                </a:solidFill>
              </a:rPr>
              <a:t>Werner Keller, </a:t>
            </a:r>
            <a:r>
              <a:rPr lang="en-US" i="1" dirty="0">
                <a:solidFill>
                  <a:schemeClr val="bg1"/>
                </a:solidFill>
              </a:rPr>
              <a:t>The bible as History </a:t>
            </a:r>
            <a:r>
              <a:rPr lang="en-US" dirty="0">
                <a:solidFill>
                  <a:schemeClr val="bg1"/>
                </a:solidFill>
              </a:rPr>
              <a:t> pp. 240-241</a:t>
            </a:r>
          </a:p>
          <a:p>
            <a:pPr marL="342900" indent="-342900">
              <a:buAutoNum type="arabicPeriod"/>
            </a:pPr>
            <a:r>
              <a:rPr lang="en-US" dirty="0">
                <a:solidFill>
                  <a:schemeClr val="bg1"/>
                </a:solidFill>
              </a:rPr>
              <a:t>Wikipedia</a:t>
            </a:r>
          </a:p>
          <a:p>
            <a:pPr marL="342900" indent="-342900">
              <a:buAutoNum type="arabicPeriod"/>
            </a:pPr>
            <a:r>
              <a:rPr lang="en-US" dirty="0">
                <a:solidFill>
                  <a:schemeClr val="bg1"/>
                </a:solidFill>
              </a:rPr>
              <a:t>2 Kings 14:25 </a:t>
            </a:r>
            <a:r>
              <a:rPr lang="en-US" dirty="0" err="1">
                <a:solidFill>
                  <a:schemeClr val="bg1"/>
                </a:solidFill>
              </a:rPr>
              <a:t>Peloubet’s</a:t>
            </a:r>
            <a:r>
              <a:rPr lang="en-US" dirty="0">
                <a:solidFill>
                  <a:schemeClr val="bg1"/>
                </a:solidFill>
              </a:rPr>
              <a:t> Bible Dictionary under Gather-</a:t>
            </a:r>
            <a:r>
              <a:rPr lang="en-US" dirty="0" err="1">
                <a:solidFill>
                  <a:schemeClr val="bg1"/>
                </a:solidFill>
              </a:rPr>
              <a:t>hepher</a:t>
            </a:r>
            <a:endParaRPr lang="en-US" dirty="0">
              <a:solidFill>
                <a:schemeClr val="bg1"/>
              </a:solidFill>
            </a:endParaRPr>
          </a:p>
          <a:p>
            <a:pPr marL="342900" indent="-342900">
              <a:buAutoNum type="arabicPeriod"/>
            </a:pPr>
            <a:r>
              <a:rPr lang="en-US" dirty="0">
                <a:solidFill>
                  <a:schemeClr val="bg1"/>
                </a:solidFill>
              </a:rPr>
              <a:t>Bible Dictionary</a:t>
            </a:r>
          </a:p>
          <a:p>
            <a:pPr marL="342900" indent="-342900">
              <a:buAutoNum type="arabicPeriod"/>
            </a:pPr>
            <a:r>
              <a:rPr lang="de-DE" dirty="0">
                <a:solidFill>
                  <a:schemeClr val="bg1"/>
                </a:solidFill>
              </a:rPr>
              <a:t>C. F. Keil and F. Delitzsch  </a:t>
            </a:r>
            <a:r>
              <a:rPr lang="en-US" i="1" dirty="0">
                <a:solidFill>
                  <a:schemeClr val="bg1"/>
                </a:solidFill>
              </a:rPr>
              <a:t>Commentary on the Old Testament,</a:t>
            </a:r>
            <a:r>
              <a:rPr lang="en-US" dirty="0">
                <a:solidFill>
                  <a:schemeClr val="bg1"/>
                </a:solidFill>
              </a:rPr>
              <a:t>10:1:383–85.</a:t>
            </a:r>
          </a:p>
          <a:p>
            <a:pPr marL="342900" indent="-342900">
              <a:buAutoNum type="arabicPeriod"/>
            </a:pPr>
            <a:r>
              <a:rPr lang="en-US" dirty="0">
                <a:solidFill>
                  <a:schemeClr val="bg1"/>
                </a:solidFill>
              </a:rPr>
              <a:t>Sperry, </a:t>
            </a:r>
            <a:r>
              <a:rPr lang="en-US" i="1" dirty="0">
                <a:solidFill>
                  <a:schemeClr val="bg1"/>
                </a:solidFill>
              </a:rPr>
              <a:t>Voice of Israel’s Prophets, </a:t>
            </a:r>
            <a:r>
              <a:rPr lang="en-US" dirty="0">
                <a:solidFill>
                  <a:schemeClr val="bg1"/>
                </a:solidFill>
              </a:rPr>
              <a:t>pp. 328–331.)</a:t>
            </a:r>
          </a:p>
          <a:p>
            <a:pPr marL="342900" indent="-342900">
              <a:buAutoNum type="arabicPeriod"/>
            </a:pPr>
            <a:r>
              <a:rPr lang="en-US" dirty="0">
                <a:solidFill>
                  <a:schemeClr val="bg1"/>
                </a:solidFill>
              </a:rPr>
              <a:t> Old Testament Seminary Manual commentary</a:t>
            </a:r>
          </a:p>
          <a:p>
            <a:pPr marL="342900" indent="-342900">
              <a:buAutoNum type="arabicPeriod"/>
            </a:pPr>
            <a:r>
              <a:rPr lang="en-US" dirty="0">
                <a:solidFill>
                  <a:schemeClr val="bg1"/>
                </a:solidFill>
              </a:rPr>
              <a:t>James E. Faust “Stand Up and Be Counted,” </a:t>
            </a:r>
            <a:r>
              <a:rPr lang="en-US" i="1" dirty="0">
                <a:solidFill>
                  <a:schemeClr val="bg1"/>
                </a:solidFill>
              </a:rPr>
              <a:t>Ensign,</a:t>
            </a:r>
            <a:r>
              <a:rPr lang="en-US" dirty="0">
                <a:solidFill>
                  <a:schemeClr val="bg1"/>
                </a:solidFill>
              </a:rPr>
              <a:t> Feb. 1982, 71).</a:t>
            </a:r>
          </a:p>
          <a:p>
            <a:pPr marL="342900" indent="-342900">
              <a:buAutoNum type="arabicPeriod" startAt="13"/>
            </a:pPr>
            <a:r>
              <a:rPr lang="en-US" dirty="0">
                <a:solidFill>
                  <a:schemeClr val="bg1"/>
                </a:solidFill>
              </a:rPr>
              <a:t>Elder Juan </a:t>
            </a:r>
            <a:r>
              <a:rPr lang="en-US" dirty="0" err="1">
                <a:solidFill>
                  <a:schemeClr val="bg1"/>
                </a:solidFill>
              </a:rPr>
              <a:t>Uceda</a:t>
            </a:r>
            <a:r>
              <a:rPr lang="en-US" dirty="0">
                <a:solidFill>
                  <a:schemeClr val="bg1"/>
                </a:solidFill>
              </a:rPr>
              <a:t> </a:t>
            </a:r>
            <a:r>
              <a:rPr lang="en-US" i="1" dirty="0">
                <a:solidFill>
                  <a:schemeClr val="bg1"/>
                </a:solidFill>
              </a:rPr>
              <a:t>Jonah and the Second Chance </a:t>
            </a:r>
            <a:r>
              <a:rPr lang="en-US" dirty="0">
                <a:solidFill>
                  <a:schemeClr val="bg1"/>
                </a:solidFill>
              </a:rPr>
              <a:t>September 2002 Ensign</a:t>
            </a:r>
          </a:p>
          <a:p>
            <a:pPr marL="342900" indent="-342900">
              <a:buAutoNum type="arabicPeriod" startAt="13"/>
            </a:pPr>
            <a:r>
              <a:rPr lang="en-US" dirty="0">
                <a:solidFill>
                  <a:schemeClr val="bg1"/>
                </a:solidFill>
              </a:rPr>
              <a:t>Elder Bruce R. McConkie (</a:t>
            </a:r>
            <a:r>
              <a:rPr lang="en-US" i="1" dirty="0">
                <a:solidFill>
                  <a:schemeClr val="bg1"/>
                </a:solidFill>
              </a:rPr>
              <a:t>Mormon Doctrine,</a:t>
            </a:r>
            <a:r>
              <a:rPr lang="en-US" dirty="0">
                <a:solidFill>
                  <a:schemeClr val="bg1"/>
                </a:solidFill>
              </a:rPr>
              <a:t> p. 659.)</a:t>
            </a:r>
          </a:p>
          <a:p>
            <a:pPr marL="342900" indent="-342900">
              <a:buFontTx/>
              <a:buAutoNum type="arabicPeriod" startAt="13"/>
            </a:pPr>
            <a:r>
              <a:rPr lang="en-US" dirty="0">
                <a:solidFill>
                  <a:schemeClr val="bg1"/>
                </a:solidFill>
              </a:rPr>
              <a:t>President Dieter F. </a:t>
            </a:r>
            <a:r>
              <a:rPr lang="en-US" dirty="0" err="1">
                <a:solidFill>
                  <a:schemeClr val="bg1"/>
                </a:solidFill>
              </a:rPr>
              <a:t>Uchtdorf</a:t>
            </a:r>
            <a:r>
              <a:rPr lang="en-US" dirty="0">
                <a:solidFill>
                  <a:schemeClr val="bg1"/>
                </a:solidFill>
              </a:rPr>
              <a:t> (“The Merciful Obtain Mercy,”</a:t>
            </a:r>
            <a:r>
              <a:rPr lang="en-US" i="1" dirty="0">
                <a:solidFill>
                  <a:schemeClr val="bg1"/>
                </a:solidFill>
              </a:rPr>
              <a:t> Ensign</a:t>
            </a:r>
            <a:r>
              <a:rPr lang="en-US" dirty="0">
                <a:solidFill>
                  <a:schemeClr val="bg1"/>
                </a:solidFill>
              </a:rPr>
              <a:t> or </a:t>
            </a:r>
            <a:r>
              <a:rPr lang="en-US" i="1" dirty="0">
                <a:solidFill>
                  <a:schemeClr val="bg1"/>
                </a:solidFill>
              </a:rPr>
              <a:t>Liahona,</a:t>
            </a:r>
            <a:r>
              <a:rPr lang="en-US" dirty="0">
                <a:solidFill>
                  <a:schemeClr val="bg1"/>
                </a:solidFill>
              </a:rPr>
              <a:t> May 2012, 75–76).</a:t>
            </a:r>
          </a:p>
          <a:p>
            <a:pPr marL="342900" indent="-342900">
              <a:buAutoNum type="arabicPeriod" startAt="13"/>
            </a:pPr>
            <a:endParaRPr lang="en-US" dirty="0">
              <a:solidFill>
                <a:schemeClr val="bg1"/>
              </a:solidFill>
            </a:endParaRPr>
          </a:p>
          <a:p>
            <a:endParaRPr lang="en-US" dirty="0">
              <a:solidFill>
                <a:schemeClr val="bg1"/>
              </a:solidFill>
            </a:endParaRPr>
          </a:p>
        </p:txBody>
      </p:sp>
      <p:grpSp>
        <p:nvGrpSpPr>
          <p:cNvPr id="8" name="Group 7"/>
          <p:cNvGrpSpPr/>
          <p:nvPr/>
        </p:nvGrpSpPr>
        <p:grpSpPr>
          <a:xfrm>
            <a:off x="3093395" y="832206"/>
            <a:ext cx="706217" cy="894542"/>
            <a:chOff x="7543800" y="3810000"/>
            <a:chExt cx="1143000" cy="1447800"/>
          </a:xfrm>
        </p:grpSpPr>
        <p:sp>
          <p:nvSpPr>
            <p:cNvPr id="9" name="Trapezoid 8"/>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82"/>
            <p:cNvGrpSpPr/>
            <p:nvPr/>
          </p:nvGrpSpPr>
          <p:grpSpPr>
            <a:xfrm>
              <a:off x="7924800" y="3810000"/>
              <a:ext cx="645353" cy="610017"/>
              <a:chOff x="7924800" y="5867400"/>
              <a:chExt cx="645353" cy="610017"/>
            </a:xfrm>
          </p:grpSpPr>
          <p:grpSp>
            <p:nvGrpSpPr>
              <p:cNvPr id="21" name="Group 13"/>
              <p:cNvGrpSpPr/>
              <p:nvPr/>
            </p:nvGrpSpPr>
            <p:grpSpPr>
              <a:xfrm>
                <a:off x="7924800" y="5867400"/>
                <a:ext cx="645353" cy="610017"/>
                <a:chOff x="3037563" y="3121795"/>
                <a:chExt cx="1250371" cy="1224010"/>
              </a:xfrm>
            </p:grpSpPr>
            <p:sp>
              <p:nvSpPr>
                <p:cNvPr id="23" name="Oval 22"/>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Oval 21"/>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83"/>
            <p:cNvGrpSpPr/>
            <p:nvPr/>
          </p:nvGrpSpPr>
          <p:grpSpPr>
            <a:xfrm>
              <a:off x="7543800" y="4038600"/>
              <a:ext cx="403070" cy="381000"/>
              <a:chOff x="7924800" y="5867400"/>
              <a:chExt cx="645353" cy="610017"/>
            </a:xfrm>
          </p:grpSpPr>
          <p:grpSp>
            <p:nvGrpSpPr>
              <p:cNvPr id="15" name="Group 13"/>
              <p:cNvGrpSpPr/>
              <p:nvPr/>
            </p:nvGrpSpPr>
            <p:grpSpPr>
              <a:xfrm>
                <a:off x="7924800" y="5867400"/>
                <a:ext cx="645353" cy="610017"/>
                <a:chOff x="3037563" y="3121795"/>
                <a:chExt cx="1250371" cy="1224010"/>
              </a:xfrm>
            </p:grpSpPr>
            <p:sp>
              <p:nvSpPr>
                <p:cNvPr id="17" name="Oval 16"/>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Oval 15"/>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7" name="Footer Placeholder 14">
            <a:extLst>
              <a:ext uri="{FF2B5EF4-FFF2-40B4-BE49-F238E27FC236}">
                <a16:creationId xmlns:a16="http://schemas.microsoft.com/office/drawing/2014/main" id="{BF5F47D5-D624-40B0-8FDF-3B4BA2BFB9A9}"/>
              </a:ext>
            </a:extLst>
          </p:cNvPr>
          <p:cNvSpPr>
            <a:spLocks noGrp="1"/>
          </p:cNvSpPr>
          <p:nvPr/>
        </p:nvSpPr>
        <p:spPr>
          <a:xfrm>
            <a:off x="0" y="6477951"/>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109303339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269452965"/>
              </p:ext>
            </p:extLst>
          </p:nvPr>
        </p:nvGraphicFramePr>
        <p:xfrm>
          <a:off x="1731524" y="243191"/>
          <a:ext cx="8330245" cy="2108200"/>
        </p:xfrm>
        <a:graphic>
          <a:graphicData uri="http://schemas.openxmlformats.org/drawingml/2006/table">
            <a:tbl>
              <a:tblPr firstRow="1" bandRow="1">
                <a:tableStyleId>{5940675A-B579-460E-94D1-54222C63F5DA}</a:tableStyleId>
              </a:tblPr>
              <a:tblGrid>
                <a:gridCol w="1955260">
                  <a:extLst>
                    <a:ext uri="{9D8B030D-6E8A-4147-A177-3AD203B41FA5}">
                      <a16:colId xmlns:a16="http://schemas.microsoft.com/office/drawing/2014/main" val="20000"/>
                    </a:ext>
                  </a:extLst>
                </a:gridCol>
                <a:gridCol w="2042808">
                  <a:extLst>
                    <a:ext uri="{9D8B030D-6E8A-4147-A177-3AD203B41FA5}">
                      <a16:colId xmlns:a16="http://schemas.microsoft.com/office/drawing/2014/main" val="20001"/>
                    </a:ext>
                  </a:extLst>
                </a:gridCol>
                <a:gridCol w="2159541">
                  <a:extLst>
                    <a:ext uri="{9D8B030D-6E8A-4147-A177-3AD203B41FA5}">
                      <a16:colId xmlns:a16="http://schemas.microsoft.com/office/drawing/2014/main" val="20002"/>
                    </a:ext>
                  </a:extLst>
                </a:gridCol>
                <a:gridCol w="2172636">
                  <a:extLst>
                    <a:ext uri="{9D8B030D-6E8A-4147-A177-3AD203B41FA5}">
                      <a16:colId xmlns:a16="http://schemas.microsoft.com/office/drawing/2014/main" val="20003"/>
                    </a:ext>
                  </a:extLst>
                </a:gridCol>
              </a:tblGrid>
              <a:tr h="370840">
                <a:tc>
                  <a:txBody>
                    <a:bodyPr/>
                    <a:lstStyle/>
                    <a:p>
                      <a:pPr algn="ctr"/>
                      <a:r>
                        <a:rPr lang="en-US" sz="1800" b="1" dirty="0"/>
                        <a:t>Jonah 1</a:t>
                      </a:r>
                    </a:p>
                  </a:txBody>
                  <a:tcPr/>
                </a:tc>
                <a:tc>
                  <a:txBody>
                    <a:bodyPr/>
                    <a:lstStyle/>
                    <a:p>
                      <a:pPr algn="ctr"/>
                      <a:r>
                        <a:rPr lang="en-US" sz="1800" b="1" dirty="0"/>
                        <a:t>Jonah 2</a:t>
                      </a:r>
                    </a:p>
                  </a:txBody>
                  <a:tcPr/>
                </a:tc>
                <a:tc>
                  <a:txBody>
                    <a:bodyPr/>
                    <a:lstStyle/>
                    <a:p>
                      <a:pPr algn="ctr"/>
                      <a:r>
                        <a:rPr lang="en-US" sz="1800" b="1" dirty="0"/>
                        <a:t>Jonah 3</a:t>
                      </a:r>
                    </a:p>
                  </a:txBody>
                  <a:tcPr/>
                </a:tc>
                <a:tc>
                  <a:txBody>
                    <a:bodyPr/>
                    <a:lstStyle/>
                    <a:p>
                      <a:pPr algn="ctr"/>
                      <a:r>
                        <a:rPr lang="en-US" sz="1800" b="1" dirty="0"/>
                        <a:t>Jonah 4</a:t>
                      </a:r>
                    </a:p>
                  </a:txBody>
                  <a:tcPr/>
                </a:tc>
                <a:extLst>
                  <a:ext uri="{0D108BD9-81ED-4DB2-BD59-A6C34878D82A}">
                    <a16:rowId xmlns:a16="http://schemas.microsoft.com/office/drawing/2014/main" val="10000"/>
                  </a:ext>
                </a:extLst>
              </a:tr>
              <a:tr h="370840">
                <a:tc>
                  <a:txBody>
                    <a:bodyPr/>
                    <a:lstStyle/>
                    <a:p>
                      <a:r>
                        <a:rPr lang="en-US" sz="1200" dirty="0"/>
                        <a:t>God calls Jonah to preach to the people of Nineveh. Jonah flees in a ship. A storm arises and threatens to sink the ship. Jonah confesses he is to blame for the storm, and he is cast overboard and swallowed by a great fish.</a:t>
                      </a:r>
                    </a:p>
                  </a:txBody>
                  <a:tcPr/>
                </a:tc>
                <a:tc>
                  <a:txBody>
                    <a:bodyPr/>
                    <a:lstStyle/>
                    <a:p>
                      <a:r>
                        <a:rPr lang="en-US" sz="1200" dirty="0"/>
                        <a:t>Jonah repents. The Lord hears his cries and delivers him from the belly of the great fish.</a:t>
                      </a:r>
                    </a:p>
                  </a:txBody>
                  <a:tcPr/>
                </a:tc>
                <a:tc>
                  <a:txBody>
                    <a:bodyPr/>
                    <a:lstStyle/>
                    <a:p>
                      <a:r>
                        <a:rPr lang="en-US" sz="1200" dirty="0"/>
                        <a:t>God again calls Jonah to preach to Nineveh. Jonah goes to Nineveh and prophesies of the people’s destruction. The people respond with fasting and humility, and the Lord revokes their punishment.</a:t>
                      </a:r>
                    </a:p>
                  </a:txBody>
                  <a:tcPr/>
                </a:tc>
                <a:tc>
                  <a:txBody>
                    <a:bodyPr/>
                    <a:lstStyle/>
                    <a:p>
                      <a:r>
                        <a:rPr lang="en-US" sz="1200" dirty="0"/>
                        <a:t>Jonah is angered by the Lord’s decision to show mercy to the people. The Lord teaches him about His concern for the salvation of the people of Nineveh.</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20237994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6882" y="101803"/>
            <a:ext cx="6096000" cy="1569660"/>
          </a:xfrm>
          <a:prstGeom prst="rect">
            <a:avLst/>
          </a:prstGeom>
          <a:ln>
            <a:solidFill>
              <a:schemeClr val="tx1"/>
            </a:solidFill>
          </a:ln>
        </p:spPr>
        <p:txBody>
          <a:bodyPr>
            <a:spAutoFit/>
          </a:bodyPr>
          <a:lstStyle/>
          <a:p>
            <a:r>
              <a:rPr lang="en-US" sz="1200" b="1" dirty="0"/>
              <a:t>Jonah: </a:t>
            </a:r>
          </a:p>
          <a:p>
            <a:r>
              <a:rPr lang="en-US" sz="1200" dirty="0"/>
              <a:t>“There can be little doubt, therefore, that Jonah was a historical person and was engaged in prophetic activities. The prophet’s home, Gath-</a:t>
            </a:r>
            <a:r>
              <a:rPr lang="en-US" sz="1200" dirty="0" err="1"/>
              <a:t>hepher</a:t>
            </a:r>
            <a:r>
              <a:rPr lang="en-US" sz="1200" dirty="0"/>
              <a:t>, according to Joshua 19:10–13, was located in the territory of the tribe of </a:t>
            </a:r>
            <a:r>
              <a:rPr lang="en-US" sz="1200" dirty="0" err="1"/>
              <a:t>Zebulun</a:t>
            </a:r>
            <a:r>
              <a:rPr lang="en-US" sz="1200" dirty="0"/>
              <a:t>. According to monastic tradition it was the same as the present Arab village of El-Meshed, some three miles northeast of Nazareth, where one of the many Moslem tombs of </a:t>
            </a:r>
            <a:r>
              <a:rPr lang="en-US" sz="1200" dirty="0" err="1"/>
              <a:t>Nebi</a:t>
            </a:r>
            <a:r>
              <a:rPr lang="en-US" sz="1200" dirty="0"/>
              <a:t> </a:t>
            </a:r>
            <a:r>
              <a:rPr lang="en-US" sz="1200" dirty="0" err="1"/>
              <a:t>Yunus</a:t>
            </a:r>
            <a:r>
              <a:rPr lang="en-US" sz="1200" dirty="0"/>
              <a:t>, the </a:t>
            </a:r>
            <a:r>
              <a:rPr lang="en-US" sz="1200" dirty="0" err="1"/>
              <a:t>ProphetJonah</a:t>
            </a:r>
            <a:r>
              <a:rPr lang="en-US" sz="1200" dirty="0"/>
              <a:t>, is pointed out. St. Jerome (</a:t>
            </a:r>
            <a:r>
              <a:rPr lang="en-US" sz="1200" i="1" dirty="0"/>
              <a:t>circa</a:t>
            </a:r>
            <a:r>
              <a:rPr lang="en-US" sz="1200" dirty="0"/>
              <a:t> 400  A.D.) also speaks of Gath-</a:t>
            </a:r>
            <a:r>
              <a:rPr lang="en-US" sz="1200" dirty="0" err="1"/>
              <a:t>hepher</a:t>
            </a:r>
            <a:r>
              <a:rPr lang="en-US" sz="1200" dirty="0"/>
              <a:t> as being situated two Roman miles from </a:t>
            </a:r>
            <a:r>
              <a:rPr lang="en-US" sz="1200" dirty="0" err="1"/>
              <a:t>Sepphoris</a:t>
            </a:r>
            <a:r>
              <a:rPr lang="en-US" sz="1200" dirty="0"/>
              <a:t> towards </a:t>
            </a:r>
            <a:r>
              <a:rPr lang="en-US" sz="1200" dirty="0" err="1"/>
              <a:t>Tiberias</a:t>
            </a:r>
            <a:r>
              <a:rPr lang="en-US" sz="1200" dirty="0"/>
              <a:t>. (1)</a:t>
            </a:r>
          </a:p>
        </p:txBody>
      </p:sp>
      <p:sp>
        <p:nvSpPr>
          <p:cNvPr id="3" name="Rectangle 2"/>
          <p:cNvSpPr/>
          <p:nvPr/>
        </p:nvSpPr>
        <p:spPr>
          <a:xfrm>
            <a:off x="145914" y="1661895"/>
            <a:ext cx="6096000" cy="1569660"/>
          </a:xfrm>
          <a:prstGeom prst="rect">
            <a:avLst/>
          </a:prstGeom>
          <a:ln>
            <a:solidFill>
              <a:schemeClr val="tx1"/>
            </a:solidFill>
          </a:ln>
        </p:spPr>
        <p:txBody>
          <a:bodyPr>
            <a:spAutoFit/>
          </a:bodyPr>
          <a:lstStyle/>
          <a:p>
            <a:r>
              <a:rPr lang="en-US" sz="1200" b="1" dirty="0"/>
              <a:t>Jonah’s mission:</a:t>
            </a:r>
          </a:p>
          <a:p>
            <a:r>
              <a:rPr lang="en-US" sz="1200" dirty="0"/>
              <a:t>The object of Jonah’s mission to Nineveh was to combat in the most energetic manner, and practically to overthrow, a delusion which had a seeming support in the election of Israel to be the vehicle of salvation, and which stimulated the inclination to pharisaical reliance upon an outward connection with the chosen nation and a lineal descent from Abraham. … The attitude of Israel towards the design of God to show mercy to the Gentiles and grant them salvation, is depicted in the way in which </a:t>
            </a:r>
            <a:r>
              <a:rPr lang="en-US" sz="1200" dirty="0" err="1"/>
              <a:t>Jonahacts</a:t>
            </a:r>
            <a:r>
              <a:rPr lang="en-US" sz="1200" dirty="0"/>
              <a:t>, when he receives the divine command, and when he goes to carry it out. (9)</a:t>
            </a:r>
          </a:p>
        </p:txBody>
      </p:sp>
      <p:sp>
        <p:nvSpPr>
          <p:cNvPr id="4" name="Rectangle 3"/>
          <p:cNvSpPr/>
          <p:nvPr/>
        </p:nvSpPr>
        <p:spPr>
          <a:xfrm>
            <a:off x="156882" y="3231077"/>
            <a:ext cx="6096000" cy="2677656"/>
          </a:xfrm>
          <a:prstGeom prst="rect">
            <a:avLst/>
          </a:prstGeom>
          <a:ln>
            <a:solidFill>
              <a:schemeClr val="tx1"/>
            </a:solidFill>
          </a:ln>
        </p:spPr>
        <p:txBody>
          <a:bodyPr>
            <a:spAutoFit/>
          </a:bodyPr>
          <a:lstStyle/>
          <a:p>
            <a:pPr fontAlgn="base"/>
            <a:r>
              <a:rPr lang="en-US" sz="1200" b="1" dirty="0"/>
              <a:t>Preparing the Whale Jonah 1:17:</a:t>
            </a:r>
          </a:p>
          <a:p>
            <a:pPr fontAlgn="base"/>
            <a:r>
              <a:rPr lang="en-US" sz="1200" dirty="0"/>
              <a:t>“Are we to reject it as being an impossibility and say that the Lord could not prepare a fish, or whale, to swallow Jonah? … Surely the Lord sits in the heavens and laughs at the wisdom of the scoffer, and then on a sudden answers his folly by a repetition of the miracle in dispute, or by the presentation of one still greater. …</a:t>
            </a:r>
          </a:p>
          <a:p>
            <a:pPr fontAlgn="base"/>
            <a:r>
              <a:rPr lang="en-US" sz="1200" dirty="0"/>
              <a:t>“I believe, as did Mr. William J. Bryan, the story of Jonah. My chief reason for so believing is not in the fact that it is recorded in the </a:t>
            </a:r>
            <a:r>
              <a:rPr lang="en-US" sz="1200" i="1" dirty="0"/>
              <a:t>Bible,</a:t>
            </a:r>
            <a:r>
              <a:rPr lang="en-US" sz="1200" dirty="0"/>
              <a:t> or that the incident has been duplicated in our day, but in the fact that </a:t>
            </a:r>
            <a:r>
              <a:rPr lang="en-US" sz="1200" i="1" dirty="0"/>
              <a:t>Jesus Christ, our Lord, believed it.</a:t>
            </a:r>
            <a:r>
              <a:rPr lang="en-US" sz="1200" dirty="0"/>
              <a:t> The Jews sought him for a sign of his divinity. He gave them one, but not what they expected. The scoffers of his day, notwithstanding his mighty works, were incapable, because of sin, of believing.</a:t>
            </a:r>
          </a:p>
          <a:p>
            <a:pPr fontAlgn="base"/>
            <a:r>
              <a:rPr lang="en-US" sz="1200" dirty="0"/>
              <a:t>“‘He answered and said unto them, An evil and adulterous generation </a:t>
            </a:r>
            <a:r>
              <a:rPr lang="en-US" sz="1200" dirty="0" err="1"/>
              <a:t>seeketh</a:t>
            </a:r>
            <a:r>
              <a:rPr lang="en-US" sz="1200" dirty="0"/>
              <a:t> after a sign; and there shall no sign be given to it, but the sign of the Prophet Jonas: For as Jonas was three days and three nights in the whale’s belly; so shall the Son of man be three days and three nights in the heart of the earth.’” Joseph Fielding Smith (</a:t>
            </a:r>
            <a:r>
              <a:rPr lang="en-US" sz="1200" i="1" dirty="0"/>
              <a:t>Doctrines of Salvation,</a:t>
            </a:r>
            <a:r>
              <a:rPr lang="en-US" sz="1200" dirty="0"/>
              <a:t> 2:314–15.)</a:t>
            </a:r>
          </a:p>
        </p:txBody>
      </p:sp>
      <p:sp>
        <p:nvSpPr>
          <p:cNvPr id="5" name="Rectangle 4"/>
          <p:cNvSpPr/>
          <p:nvPr/>
        </p:nvSpPr>
        <p:spPr>
          <a:xfrm>
            <a:off x="6248400" y="76200"/>
            <a:ext cx="5682193" cy="3416320"/>
          </a:xfrm>
          <a:prstGeom prst="rect">
            <a:avLst/>
          </a:prstGeom>
          <a:ln>
            <a:solidFill>
              <a:schemeClr val="tx1"/>
            </a:solidFill>
          </a:ln>
        </p:spPr>
        <p:txBody>
          <a:bodyPr wrap="square">
            <a:spAutoFit/>
          </a:bodyPr>
          <a:lstStyle/>
          <a:p>
            <a:pPr fontAlgn="base"/>
            <a:r>
              <a:rPr lang="en-US" sz="1200" b="1" dirty="0"/>
              <a:t>Sack Cloth and Ashes: Jonah 3:5-9: </a:t>
            </a:r>
          </a:p>
          <a:p>
            <a:pPr fontAlgn="base"/>
            <a:r>
              <a:rPr lang="en-US" sz="1200" dirty="0"/>
              <a:t>“A coarse, dark cloth made of hair of camels and goats and used anciently for making sacks and bags was called </a:t>
            </a:r>
            <a:r>
              <a:rPr lang="en-US" sz="1200" i="1" dirty="0"/>
              <a:t>sackcloth.</a:t>
            </a:r>
            <a:r>
              <a:rPr lang="en-US" sz="1200" dirty="0"/>
              <a:t> It was also used for making the rough garments worn by mourners, and so it became fixed in the prophetic mind as a symbol for sorrow and mourning. It was the custom for mourners, garbed in sackcloth, either to sprinkle </a:t>
            </a:r>
            <a:r>
              <a:rPr lang="en-US" sz="1200" i="1" dirty="0"/>
              <a:t>ashes</a:t>
            </a:r>
            <a:r>
              <a:rPr lang="en-US" sz="1200" dirty="0"/>
              <a:t> upon themselves or to sit in piles of ashes, thereby showing their joy had perished or been destroyed. (Gen. 37:34; Esther 4:1–3;Isa. 61:3; Jer. 6:26.)</a:t>
            </a:r>
          </a:p>
          <a:p>
            <a:pPr fontAlgn="base"/>
            <a:r>
              <a:rPr lang="en-US" sz="1200" dirty="0"/>
              <a:t>“The use of sackcloth and ashes anciently was also a token of humility and penitence. When righteous persons used the covering of sackcloth and the sprinkling of ashes to aid them in attaining the spiritual strength to commune with Deity, their usage was always accompanied by fasting and prayer. Daniel, for instance, prefaced the record of one of his great petitions to the throne of grace with this explanation: ‘I set my face unto the Lord God, to seek by prayer and supplications, with fasting, and sackcloth, and ashes: And I prayed unto the Lord my God, and made my confession.’ (Dan. 9:3–4; Isa. 58:5; 1 Kings 21:17–29.)</a:t>
            </a:r>
          </a:p>
          <a:p>
            <a:pPr fontAlgn="base"/>
            <a:r>
              <a:rPr lang="en-US" sz="1200" dirty="0"/>
              <a:t>“Sackcloth and ashes (accompanied by the fasting, prayer, and turning to the Lord that attended their use) became a symbol of the most sincere and humble repentance.”  Elder Bruce R. McConkie (</a:t>
            </a:r>
            <a:r>
              <a:rPr lang="en-US" sz="1200" i="1" dirty="0"/>
              <a:t>Mormon Doctrine,</a:t>
            </a:r>
            <a:r>
              <a:rPr lang="en-US" sz="1200" dirty="0"/>
              <a:t> p. 659.)</a:t>
            </a:r>
          </a:p>
        </p:txBody>
      </p:sp>
      <p:sp>
        <p:nvSpPr>
          <p:cNvPr id="9" name="Rectangle 8"/>
          <p:cNvSpPr/>
          <p:nvPr/>
        </p:nvSpPr>
        <p:spPr>
          <a:xfrm>
            <a:off x="6248400" y="3505200"/>
            <a:ext cx="5714619" cy="2308324"/>
          </a:xfrm>
          <a:prstGeom prst="rect">
            <a:avLst/>
          </a:prstGeom>
          <a:ln>
            <a:solidFill>
              <a:schemeClr val="tx1"/>
            </a:solidFill>
          </a:ln>
        </p:spPr>
        <p:txBody>
          <a:bodyPr wrap="square">
            <a:spAutoFit/>
          </a:bodyPr>
          <a:lstStyle/>
          <a:p>
            <a:pPr fontAlgn="base"/>
            <a:r>
              <a:rPr lang="en-US" sz="1200" b="1" dirty="0"/>
              <a:t>Using Gourd and Worm Jonah 4: 6-10:</a:t>
            </a:r>
          </a:p>
          <a:p>
            <a:pPr fontAlgn="base"/>
            <a:r>
              <a:rPr lang="en-US" sz="1200" dirty="0"/>
              <a:t>The Lord taught Jonah in a way that he could understand that all things are in His hand—the gourd, the worm, even life itself. First, the Lord sent the dreaded east wind, which was very destructive, for it blew off the hot, dry Arabian Desert. Then the Lord caused the sun to beat upon Jonah, making him so uncomfortable that he wished for death. </a:t>
            </a:r>
          </a:p>
          <a:p>
            <a:pPr fontAlgn="base"/>
            <a:endParaRPr lang="en-US" sz="1200" dirty="0"/>
          </a:p>
          <a:p>
            <a:pPr fontAlgn="base"/>
            <a:r>
              <a:rPr lang="en-US" sz="1200" dirty="0"/>
              <a:t>Once Jonah was in that position, the Lord was able to teach him the worth of souls in Nineveh. Because the thousands who lived in Nineveh were ignorant of the saving gospel principles, they could not fully “discern between their right hand and their left hand” (Jonah 4:11). Surely the Lord felt more pity for them than Jonah felt for the gourd (see Alma 26:27, 37). By means of this simple plant, the Lord taught Jonah about the way in which God loves all of His children.</a:t>
            </a:r>
          </a:p>
        </p:txBody>
      </p:sp>
    </p:spTree>
    <p:extLst>
      <p:ext uri="{BB962C8B-B14F-4D97-AF65-F5344CB8AC3E}">
        <p14:creationId xmlns:p14="http://schemas.microsoft.com/office/powerpoint/2010/main" val="255446231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20140116_125927.jpeg"/>
          <p:cNvPicPr>
            <a:picLocks noChangeAspect="1"/>
          </p:cNvPicPr>
          <p:nvPr/>
        </p:nvPicPr>
        <p:blipFill>
          <a:blip r:embed="rId2" cstate="print"/>
          <a:stretch>
            <a:fillRect/>
          </a:stretch>
        </p:blipFill>
        <p:spPr>
          <a:xfrm>
            <a:off x="0" y="0"/>
            <a:ext cx="12170924" cy="6858000"/>
          </a:xfrm>
          <a:prstGeom prst="rect">
            <a:avLst/>
          </a:prstGeom>
        </p:spPr>
      </p:pic>
      <p:sp>
        <p:nvSpPr>
          <p:cNvPr id="4" name="TextBox 3"/>
          <p:cNvSpPr txBox="1"/>
          <p:nvPr/>
        </p:nvSpPr>
        <p:spPr>
          <a:xfrm>
            <a:off x="175097" y="1527244"/>
            <a:ext cx="4445540" cy="3139321"/>
          </a:xfrm>
          <a:prstGeom prst="rect">
            <a:avLst/>
          </a:prstGeom>
          <a:noFill/>
        </p:spPr>
        <p:txBody>
          <a:bodyPr wrap="square" rtlCol="0">
            <a:spAutoFit/>
          </a:bodyPr>
          <a:lstStyle/>
          <a:p>
            <a:r>
              <a:rPr lang="en-US" dirty="0">
                <a:solidFill>
                  <a:schemeClr val="bg1"/>
                </a:solidFill>
              </a:rPr>
              <a:t>King Ahab of Israel had joined with the king of Syria and many other neighboring states to stop </a:t>
            </a:r>
            <a:r>
              <a:rPr lang="en-US" dirty="0" err="1">
                <a:solidFill>
                  <a:schemeClr val="bg1"/>
                </a:solidFill>
              </a:rPr>
              <a:t>Shalmanser</a:t>
            </a:r>
            <a:r>
              <a:rPr lang="en-US" dirty="0">
                <a:solidFill>
                  <a:schemeClr val="bg1"/>
                </a:solidFill>
              </a:rPr>
              <a:t> at </a:t>
            </a:r>
            <a:r>
              <a:rPr lang="en-US" dirty="0" err="1">
                <a:solidFill>
                  <a:schemeClr val="bg1"/>
                </a:solidFill>
              </a:rPr>
              <a:t>Qarqar</a:t>
            </a:r>
            <a:r>
              <a:rPr lang="en-US" dirty="0">
                <a:solidFill>
                  <a:schemeClr val="bg1"/>
                </a:solidFill>
              </a:rPr>
              <a:t> (</a:t>
            </a:r>
            <a:r>
              <a:rPr lang="en-US" dirty="0" err="1">
                <a:solidFill>
                  <a:schemeClr val="bg1"/>
                </a:solidFill>
              </a:rPr>
              <a:t>Karkar</a:t>
            </a:r>
            <a:r>
              <a:rPr lang="en-US" dirty="0">
                <a:solidFill>
                  <a:schemeClr val="bg1"/>
                </a:solidFill>
              </a:rPr>
              <a:t>) on the Orontes river in 853 B.C. </a:t>
            </a:r>
          </a:p>
          <a:p>
            <a:endParaRPr lang="en-US" dirty="0">
              <a:solidFill>
                <a:schemeClr val="bg1"/>
              </a:solidFill>
            </a:endParaRPr>
          </a:p>
          <a:p>
            <a:r>
              <a:rPr lang="en-US" dirty="0">
                <a:solidFill>
                  <a:schemeClr val="bg1"/>
                </a:solidFill>
              </a:rPr>
              <a:t>On </a:t>
            </a:r>
            <a:r>
              <a:rPr lang="en-US" dirty="0" err="1">
                <a:solidFill>
                  <a:schemeClr val="bg1"/>
                </a:solidFill>
              </a:rPr>
              <a:t>Shalmaneser</a:t>
            </a:r>
            <a:r>
              <a:rPr lang="en-US" dirty="0">
                <a:solidFill>
                  <a:schemeClr val="bg1"/>
                </a:solidFill>
              </a:rPr>
              <a:t> II statues be boasts that he obtained heavy tribute not only from Ahab of Israel but in later years from Jehu (5)</a:t>
            </a:r>
          </a:p>
          <a:p>
            <a:endParaRPr lang="en-US" dirty="0">
              <a:solidFill>
                <a:schemeClr val="bg1"/>
              </a:solidFill>
            </a:endParaRPr>
          </a:p>
          <a:p>
            <a:endParaRPr lang="en-US" dirty="0">
              <a:solidFill>
                <a:schemeClr val="bg1"/>
              </a:solidFill>
            </a:endParaRPr>
          </a:p>
          <a:p>
            <a:endParaRPr lang="en-US" dirty="0">
              <a:solidFill>
                <a:schemeClr val="bg1"/>
              </a:solidFill>
            </a:endParaRPr>
          </a:p>
        </p:txBody>
      </p:sp>
      <p:sp>
        <p:nvSpPr>
          <p:cNvPr id="5" name="TextBox 4"/>
          <p:cNvSpPr txBox="1"/>
          <p:nvPr/>
        </p:nvSpPr>
        <p:spPr>
          <a:xfrm>
            <a:off x="-155644" y="0"/>
            <a:ext cx="12347643" cy="830997"/>
          </a:xfrm>
          <a:prstGeom prst="rect">
            <a:avLst/>
          </a:prstGeom>
          <a:noFill/>
        </p:spPr>
        <p:txBody>
          <a:bodyPr wrap="square" rtlCol="0">
            <a:spAutoFit/>
          </a:bodyPr>
          <a:lstStyle/>
          <a:p>
            <a:pPr algn="ctr"/>
            <a:r>
              <a:rPr lang="en-US" sz="4800" dirty="0">
                <a:solidFill>
                  <a:schemeClr val="bg1"/>
                </a:solidFill>
                <a:latin typeface="Berlin Sans FB Demi" pitchFamily="34" charset="0"/>
              </a:rPr>
              <a:t>King </a:t>
            </a:r>
            <a:r>
              <a:rPr lang="en-US" sz="4800" dirty="0" err="1">
                <a:solidFill>
                  <a:schemeClr val="bg1"/>
                </a:solidFill>
                <a:latin typeface="Berlin Sans FB Demi" pitchFamily="34" charset="0"/>
              </a:rPr>
              <a:t>Shalmaneser</a:t>
            </a:r>
            <a:r>
              <a:rPr lang="en-US" sz="4800" dirty="0">
                <a:solidFill>
                  <a:schemeClr val="bg1"/>
                </a:solidFill>
                <a:latin typeface="Berlin Sans FB Demi" pitchFamily="34" charset="0"/>
              </a:rPr>
              <a:t> III</a:t>
            </a:r>
          </a:p>
        </p:txBody>
      </p:sp>
      <p:sp>
        <p:nvSpPr>
          <p:cNvPr id="6" name="TextBox 5"/>
          <p:cNvSpPr txBox="1"/>
          <p:nvPr/>
        </p:nvSpPr>
        <p:spPr>
          <a:xfrm>
            <a:off x="8414426" y="1212716"/>
            <a:ext cx="3206885" cy="1754326"/>
          </a:xfrm>
          <a:prstGeom prst="rect">
            <a:avLst/>
          </a:prstGeom>
          <a:noFill/>
        </p:spPr>
        <p:txBody>
          <a:bodyPr wrap="square" rtlCol="0">
            <a:spAutoFit/>
          </a:bodyPr>
          <a:lstStyle/>
          <a:p>
            <a:r>
              <a:rPr lang="en-US" dirty="0" err="1">
                <a:solidFill>
                  <a:schemeClr val="bg1"/>
                </a:solidFill>
              </a:rPr>
              <a:t>Shalmanseser</a:t>
            </a:r>
            <a:r>
              <a:rPr lang="en-US" dirty="0">
                <a:solidFill>
                  <a:schemeClr val="bg1"/>
                </a:solidFill>
              </a:rPr>
              <a:t> III still practiced the brutal tortures incorporated by his father.</a:t>
            </a:r>
          </a:p>
          <a:p>
            <a:endParaRPr lang="en-US" dirty="0">
              <a:solidFill>
                <a:schemeClr val="bg1"/>
              </a:solidFill>
            </a:endParaRPr>
          </a:p>
          <a:p>
            <a:endParaRPr lang="en-US" dirty="0">
              <a:solidFill>
                <a:schemeClr val="bg1"/>
              </a:solidFill>
            </a:endParaRPr>
          </a:p>
          <a:p>
            <a:endParaRPr lang="en-US" dirty="0">
              <a:solidFill>
                <a:schemeClr val="bg1"/>
              </a:solidFill>
            </a:endParaRPr>
          </a:p>
        </p:txBody>
      </p:sp>
      <p:sp>
        <p:nvSpPr>
          <p:cNvPr id="8" name="TextBox 7"/>
          <p:cNvSpPr txBox="1"/>
          <p:nvPr/>
        </p:nvSpPr>
        <p:spPr>
          <a:xfrm>
            <a:off x="11332723" y="6527260"/>
            <a:ext cx="859277" cy="369332"/>
          </a:xfrm>
          <a:prstGeom prst="rect">
            <a:avLst/>
          </a:prstGeom>
          <a:noFill/>
        </p:spPr>
        <p:txBody>
          <a:bodyPr wrap="square" rtlCol="0">
            <a:spAutoFit/>
          </a:bodyPr>
          <a:lstStyle/>
          <a:p>
            <a:pPr algn="r"/>
            <a:r>
              <a:rPr lang="en-US" dirty="0">
                <a:solidFill>
                  <a:schemeClr val="bg1"/>
                </a:solidFill>
              </a:rPr>
              <a:t>(2)</a:t>
            </a:r>
          </a:p>
        </p:txBody>
      </p:sp>
      <p:sp>
        <p:nvSpPr>
          <p:cNvPr id="9" name="Rectangle 8"/>
          <p:cNvSpPr/>
          <p:nvPr/>
        </p:nvSpPr>
        <p:spPr>
          <a:xfrm>
            <a:off x="3184188" y="703103"/>
            <a:ext cx="6096000" cy="646331"/>
          </a:xfrm>
          <a:prstGeom prst="rect">
            <a:avLst/>
          </a:prstGeom>
        </p:spPr>
        <p:txBody>
          <a:bodyPr>
            <a:spAutoFit/>
          </a:bodyPr>
          <a:lstStyle/>
          <a:p>
            <a:pPr algn="ctr"/>
            <a:r>
              <a:rPr lang="en-US" dirty="0">
                <a:solidFill>
                  <a:schemeClr val="bg1"/>
                </a:solidFill>
              </a:rPr>
              <a:t>Son of </a:t>
            </a:r>
            <a:r>
              <a:rPr lang="en-US" dirty="0" err="1">
                <a:solidFill>
                  <a:schemeClr val="bg1"/>
                </a:solidFill>
              </a:rPr>
              <a:t>Assurnasirpal</a:t>
            </a:r>
            <a:endParaRPr lang="en-US" dirty="0">
              <a:solidFill>
                <a:schemeClr val="bg1"/>
              </a:solidFill>
            </a:endParaRPr>
          </a:p>
          <a:p>
            <a:pPr algn="ctr"/>
            <a:r>
              <a:rPr lang="en-US" dirty="0">
                <a:solidFill>
                  <a:schemeClr val="bg1"/>
                </a:solidFill>
              </a:rPr>
              <a:t>Reigned from 860 to 824 B.C.</a:t>
            </a:r>
          </a:p>
        </p:txBody>
      </p:sp>
      <p:pic>
        <p:nvPicPr>
          <p:cNvPr id="20482" name="Picture 2" descr="http://www.bible-history.com/black-obelisk/shalmaneser-III-seated-9.jpg"/>
          <p:cNvPicPr>
            <a:picLocks noChangeAspect="1" noChangeArrowheads="1"/>
          </p:cNvPicPr>
          <p:nvPr/>
        </p:nvPicPr>
        <p:blipFill>
          <a:blip r:embed="rId3" cstate="print"/>
          <a:srcRect/>
          <a:stretch>
            <a:fillRect/>
          </a:stretch>
        </p:blipFill>
        <p:spPr bwMode="auto">
          <a:xfrm>
            <a:off x="4649754" y="2138633"/>
            <a:ext cx="3810000" cy="2562226"/>
          </a:xfrm>
          <a:prstGeom prst="rect">
            <a:avLst/>
          </a:prstGeom>
          <a:noFill/>
        </p:spPr>
      </p:pic>
      <p:pic>
        <p:nvPicPr>
          <p:cNvPr id="20484" name="Picture 4" descr="King Shalmaneser III Istanbul Museum.JPG"/>
          <p:cNvPicPr>
            <a:picLocks noChangeAspect="1" noChangeArrowheads="1"/>
          </p:cNvPicPr>
          <p:nvPr/>
        </p:nvPicPr>
        <p:blipFill>
          <a:blip r:embed="rId4" cstate="print"/>
          <a:srcRect/>
          <a:stretch>
            <a:fillRect/>
          </a:stretch>
        </p:blipFill>
        <p:spPr bwMode="auto">
          <a:xfrm>
            <a:off x="9192570" y="2392667"/>
            <a:ext cx="2095500" cy="4105275"/>
          </a:xfrm>
          <a:prstGeom prst="rect">
            <a:avLst/>
          </a:prstGeom>
          <a:noFill/>
        </p:spPr>
      </p:pic>
      <p:pic>
        <p:nvPicPr>
          <p:cNvPr id="12" name="Picture 4" descr="https://s-media-cache-ak0.pinimg.com/736x/77/92/bf/7792bfb3a40c8fdcc4d8fd2fc3346252.jpg"/>
          <p:cNvPicPr>
            <a:picLocks noChangeAspect="1" noChangeArrowheads="1"/>
          </p:cNvPicPr>
          <p:nvPr/>
        </p:nvPicPr>
        <p:blipFill>
          <a:blip r:embed="rId5" cstate="print"/>
          <a:srcRect/>
          <a:stretch>
            <a:fillRect/>
          </a:stretch>
        </p:blipFill>
        <p:spPr bwMode="auto">
          <a:xfrm>
            <a:off x="779740" y="4249838"/>
            <a:ext cx="3273383" cy="2326059"/>
          </a:xfrm>
          <a:prstGeom prst="rect">
            <a:avLst/>
          </a:prstGeom>
          <a:noFill/>
        </p:spPr>
      </p:pic>
    </p:spTree>
    <p:extLst>
      <p:ext uri="{BB962C8B-B14F-4D97-AF65-F5344CB8AC3E}">
        <p14:creationId xmlns:p14="http://schemas.microsoft.com/office/powerpoint/2010/main" val="10930333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0482"/>
                                        </p:tgtEl>
                                        <p:attrNameLst>
                                          <p:attrName>style.visibility</p:attrName>
                                        </p:attrNameLst>
                                      </p:cBhvr>
                                      <p:to>
                                        <p:strVal val="visible"/>
                                      </p:to>
                                    </p:set>
                                    <p:animEffect transition="in" filter="fade">
                                      <p:cBhvr>
                                        <p:cTn id="9" dur="2000"/>
                                        <p:tgtEl>
                                          <p:spTgt spid="2048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20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4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20140116_125927.jpeg"/>
          <p:cNvPicPr>
            <a:picLocks noChangeAspect="1"/>
          </p:cNvPicPr>
          <p:nvPr/>
        </p:nvPicPr>
        <p:blipFill>
          <a:blip r:embed="rId2" cstate="print"/>
          <a:stretch>
            <a:fillRect/>
          </a:stretch>
        </p:blipFill>
        <p:spPr>
          <a:xfrm>
            <a:off x="-436124" y="0"/>
            <a:ext cx="12628124" cy="6858000"/>
          </a:xfrm>
          <a:prstGeom prst="rect">
            <a:avLst/>
          </a:prstGeom>
        </p:spPr>
      </p:pic>
      <p:sp>
        <p:nvSpPr>
          <p:cNvPr id="4" name="TextBox 3"/>
          <p:cNvSpPr txBox="1"/>
          <p:nvPr/>
        </p:nvSpPr>
        <p:spPr>
          <a:xfrm>
            <a:off x="6994187" y="4640095"/>
            <a:ext cx="4445540" cy="1200329"/>
          </a:xfrm>
          <a:prstGeom prst="rect">
            <a:avLst/>
          </a:prstGeom>
          <a:noFill/>
        </p:spPr>
        <p:txBody>
          <a:bodyPr wrap="square" rtlCol="0">
            <a:spAutoFit/>
          </a:bodyPr>
          <a:lstStyle/>
          <a:p>
            <a:r>
              <a:rPr lang="en-US" dirty="0" err="1">
                <a:solidFill>
                  <a:schemeClr val="bg1"/>
                </a:solidFill>
              </a:rPr>
              <a:t>Shamshi</a:t>
            </a:r>
            <a:r>
              <a:rPr lang="en-US" dirty="0">
                <a:solidFill>
                  <a:schemeClr val="bg1"/>
                </a:solidFill>
              </a:rPr>
              <a:t>-</a:t>
            </a:r>
            <a:r>
              <a:rPr lang="en-US" dirty="0" err="1">
                <a:solidFill>
                  <a:schemeClr val="bg1"/>
                </a:solidFill>
              </a:rPr>
              <a:t>Adad</a:t>
            </a:r>
            <a:r>
              <a:rPr lang="en-US" dirty="0">
                <a:solidFill>
                  <a:schemeClr val="bg1"/>
                </a:solidFill>
              </a:rPr>
              <a:t> B was succeeded by his son, </a:t>
            </a:r>
            <a:r>
              <a:rPr lang="en-US" dirty="0" err="1">
                <a:solidFill>
                  <a:schemeClr val="bg1"/>
                </a:solidFill>
              </a:rPr>
              <a:t>Adad-nirari</a:t>
            </a:r>
            <a:r>
              <a:rPr lang="en-US" dirty="0">
                <a:solidFill>
                  <a:schemeClr val="bg1"/>
                </a:solidFill>
              </a:rPr>
              <a:t> IV who held all of the eastern Mediterranean states in subjection from 810 to 781 B.C.</a:t>
            </a:r>
          </a:p>
        </p:txBody>
      </p:sp>
      <p:sp>
        <p:nvSpPr>
          <p:cNvPr id="5" name="TextBox 4"/>
          <p:cNvSpPr txBox="1"/>
          <p:nvPr/>
        </p:nvSpPr>
        <p:spPr>
          <a:xfrm>
            <a:off x="-155644" y="0"/>
            <a:ext cx="12347643" cy="830997"/>
          </a:xfrm>
          <a:prstGeom prst="rect">
            <a:avLst/>
          </a:prstGeom>
          <a:noFill/>
        </p:spPr>
        <p:txBody>
          <a:bodyPr wrap="square" rtlCol="0">
            <a:spAutoFit/>
          </a:bodyPr>
          <a:lstStyle/>
          <a:p>
            <a:pPr algn="ctr"/>
            <a:r>
              <a:rPr lang="en-US" sz="4800" dirty="0">
                <a:solidFill>
                  <a:schemeClr val="bg1"/>
                </a:solidFill>
                <a:latin typeface="Berlin Sans FB Demi" pitchFamily="34" charset="0"/>
              </a:rPr>
              <a:t>King </a:t>
            </a:r>
            <a:r>
              <a:rPr lang="en-US" sz="4800" dirty="0" err="1">
                <a:solidFill>
                  <a:schemeClr val="bg1"/>
                </a:solidFill>
                <a:latin typeface="Berlin Sans FB Demi" pitchFamily="34" charset="0"/>
              </a:rPr>
              <a:t>Shamshi-Adad</a:t>
            </a:r>
            <a:r>
              <a:rPr lang="en-US" sz="4800" dirty="0">
                <a:solidFill>
                  <a:schemeClr val="bg1"/>
                </a:solidFill>
                <a:latin typeface="Berlin Sans FB Demi" pitchFamily="34" charset="0"/>
              </a:rPr>
              <a:t> V</a:t>
            </a:r>
          </a:p>
        </p:txBody>
      </p:sp>
      <p:sp>
        <p:nvSpPr>
          <p:cNvPr id="6" name="TextBox 5"/>
          <p:cNvSpPr txBox="1"/>
          <p:nvPr/>
        </p:nvSpPr>
        <p:spPr>
          <a:xfrm>
            <a:off x="136188" y="1183533"/>
            <a:ext cx="3206885" cy="1477328"/>
          </a:xfrm>
          <a:prstGeom prst="rect">
            <a:avLst/>
          </a:prstGeom>
          <a:noFill/>
        </p:spPr>
        <p:txBody>
          <a:bodyPr wrap="square" rtlCol="0">
            <a:spAutoFit/>
          </a:bodyPr>
          <a:lstStyle/>
          <a:p>
            <a:r>
              <a:rPr lang="en-US" dirty="0">
                <a:solidFill>
                  <a:schemeClr val="bg1"/>
                </a:solidFill>
              </a:rPr>
              <a:t>He was named after the god </a:t>
            </a:r>
            <a:r>
              <a:rPr lang="en-US" dirty="0" err="1">
                <a:solidFill>
                  <a:schemeClr val="bg1"/>
                </a:solidFill>
              </a:rPr>
              <a:t>Adad</a:t>
            </a:r>
            <a:r>
              <a:rPr lang="en-US" dirty="0">
                <a:solidFill>
                  <a:schemeClr val="bg1"/>
                </a:solidFill>
              </a:rPr>
              <a:t>, who is also known as </a:t>
            </a:r>
            <a:r>
              <a:rPr lang="en-US" dirty="0" err="1">
                <a:solidFill>
                  <a:schemeClr val="bg1"/>
                </a:solidFill>
              </a:rPr>
              <a:t>Hadad</a:t>
            </a:r>
            <a:endParaRPr lang="en-US" dirty="0">
              <a:solidFill>
                <a:schemeClr val="bg1"/>
              </a:solidFill>
            </a:endParaRPr>
          </a:p>
          <a:p>
            <a:endParaRPr lang="en-US" dirty="0">
              <a:solidFill>
                <a:schemeClr val="bg1"/>
              </a:solidFill>
            </a:endParaRPr>
          </a:p>
          <a:p>
            <a:endParaRPr lang="en-US" dirty="0">
              <a:solidFill>
                <a:schemeClr val="bg1"/>
              </a:solidFill>
            </a:endParaRPr>
          </a:p>
        </p:txBody>
      </p:sp>
      <p:sp>
        <p:nvSpPr>
          <p:cNvPr id="8" name="TextBox 7"/>
          <p:cNvSpPr txBox="1"/>
          <p:nvPr/>
        </p:nvSpPr>
        <p:spPr>
          <a:xfrm>
            <a:off x="11332723" y="6527260"/>
            <a:ext cx="859277" cy="369332"/>
          </a:xfrm>
          <a:prstGeom prst="rect">
            <a:avLst/>
          </a:prstGeom>
          <a:noFill/>
        </p:spPr>
        <p:txBody>
          <a:bodyPr wrap="square" rtlCol="0">
            <a:spAutoFit/>
          </a:bodyPr>
          <a:lstStyle/>
          <a:p>
            <a:pPr algn="r"/>
            <a:r>
              <a:rPr lang="en-US" dirty="0">
                <a:solidFill>
                  <a:schemeClr val="bg1"/>
                </a:solidFill>
              </a:rPr>
              <a:t>(2,6)</a:t>
            </a:r>
          </a:p>
        </p:txBody>
      </p:sp>
      <p:sp>
        <p:nvSpPr>
          <p:cNvPr id="9" name="Rectangle 8"/>
          <p:cNvSpPr/>
          <p:nvPr/>
        </p:nvSpPr>
        <p:spPr>
          <a:xfrm>
            <a:off x="3184188" y="703103"/>
            <a:ext cx="6096000" cy="646331"/>
          </a:xfrm>
          <a:prstGeom prst="rect">
            <a:avLst/>
          </a:prstGeom>
        </p:spPr>
        <p:txBody>
          <a:bodyPr>
            <a:spAutoFit/>
          </a:bodyPr>
          <a:lstStyle/>
          <a:p>
            <a:pPr algn="ctr"/>
            <a:r>
              <a:rPr lang="en-US" dirty="0">
                <a:solidFill>
                  <a:schemeClr val="bg1"/>
                </a:solidFill>
              </a:rPr>
              <a:t>Son of </a:t>
            </a:r>
            <a:r>
              <a:rPr lang="en-US" dirty="0" err="1">
                <a:solidFill>
                  <a:schemeClr val="bg1"/>
                </a:solidFill>
              </a:rPr>
              <a:t>Shalmanseser</a:t>
            </a:r>
            <a:r>
              <a:rPr lang="en-US" dirty="0">
                <a:solidFill>
                  <a:schemeClr val="bg1"/>
                </a:solidFill>
              </a:rPr>
              <a:t> III </a:t>
            </a:r>
          </a:p>
          <a:p>
            <a:pPr algn="ctr"/>
            <a:r>
              <a:rPr lang="en-US" dirty="0">
                <a:solidFill>
                  <a:schemeClr val="bg1"/>
                </a:solidFill>
              </a:rPr>
              <a:t>Reigned from 823 to 810 B.C. </a:t>
            </a:r>
          </a:p>
        </p:txBody>
      </p:sp>
      <p:pic>
        <p:nvPicPr>
          <p:cNvPr id="21506" name="Picture 2" descr="https://upload.wikimedia.org/wikipedia/commons/thumb/b/b3/Stela_of_the_Assyrian_king_Shamshi-Adad_V_from_the_temple_of_Nabu_at_Nimrud%2C_Mesopotamia..JPG/220px-Stela_of_the_Assyrian_king_Shamshi-Adad_V_from_the_temple_of_Nabu_at_Nimrud%2C_Mesopotamia..JPG"/>
          <p:cNvPicPr>
            <a:picLocks noChangeAspect="1" noChangeArrowheads="1"/>
          </p:cNvPicPr>
          <p:nvPr/>
        </p:nvPicPr>
        <p:blipFill>
          <a:blip r:embed="rId3" cstate="print"/>
          <a:srcRect/>
          <a:stretch>
            <a:fillRect/>
          </a:stretch>
        </p:blipFill>
        <p:spPr bwMode="auto">
          <a:xfrm>
            <a:off x="1050520" y="2139747"/>
            <a:ext cx="2095500" cy="3152775"/>
          </a:xfrm>
          <a:prstGeom prst="rect">
            <a:avLst/>
          </a:prstGeom>
          <a:noFill/>
        </p:spPr>
      </p:pic>
      <p:sp>
        <p:nvSpPr>
          <p:cNvPr id="11" name="Rectangle 10"/>
          <p:cNvSpPr/>
          <p:nvPr/>
        </p:nvSpPr>
        <p:spPr>
          <a:xfrm>
            <a:off x="4244503" y="1498939"/>
            <a:ext cx="6096000" cy="2308324"/>
          </a:xfrm>
          <a:prstGeom prst="rect">
            <a:avLst/>
          </a:prstGeom>
        </p:spPr>
        <p:txBody>
          <a:bodyPr>
            <a:spAutoFit/>
          </a:bodyPr>
          <a:lstStyle/>
          <a:p>
            <a:r>
              <a:rPr lang="en-US" dirty="0">
                <a:solidFill>
                  <a:schemeClr val="bg1"/>
                </a:solidFill>
              </a:rPr>
              <a:t>A revolt was led by </a:t>
            </a:r>
            <a:r>
              <a:rPr lang="en-US" dirty="0" err="1">
                <a:solidFill>
                  <a:schemeClr val="bg1"/>
                </a:solidFill>
              </a:rPr>
              <a:t>Shamshi-Adad's</a:t>
            </a:r>
            <a:r>
              <a:rPr lang="en-US" dirty="0">
                <a:solidFill>
                  <a:schemeClr val="bg1"/>
                </a:solidFill>
              </a:rPr>
              <a:t> brother </a:t>
            </a:r>
            <a:r>
              <a:rPr lang="en-US" dirty="0" err="1">
                <a:solidFill>
                  <a:schemeClr val="bg1"/>
                </a:solidFill>
              </a:rPr>
              <a:t>Assur</a:t>
            </a:r>
            <a:r>
              <a:rPr lang="en-US" dirty="0">
                <a:solidFill>
                  <a:schemeClr val="bg1"/>
                </a:solidFill>
              </a:rPr>
              <a:t>-</a:t>
            </a:r>
            <a:r>
              <a:rPr lang="en-US" dirty="0" err="1">
                <a:solidFill>
                  <a:schemeClr val="bg1"/>
                </a:solidFill>
              </a:rPr>
              <a:t>danin</a:t>
            </a:r>
            <a:r>
              <a:rPr lang="en-US" dirty="0">
                <a:solidFill>
                  <a:schemeClr val="bg1"/>
                </a:solidFill>
              </a:rPr>
              <a:t>-pal, and had broken out already by 826 BC. The rebellious brother, according to </a:t>
            </a:r>
            <a:r>
              <a:rPr lang="en-US" dirty="0" err="1">
                <a:solidFill>
                  <a:schemeClr val="bg1"/>
                </a:solidFill>
              </a:rPr>
              <a:t>Shamshi-Adad's</a:t>
            </a:r>
            <a:r>
              <a:rPr lang="en-US" dirty="0">
                <a:solidFill>
                  <a:schemeClr val="bg1"/>
                </a:solidFill>
              </a:rPr>
              <a:t> own inscriptions, succeeded in bringing to his side 27 important cities, including Nineveh. </a:t>
            </a:r>
          </a:p>
          <a:p>
            <a:endParaRPr lang="en-US" dirty="0">
              <a:solidFill>
                <a:schemeClr val="bg1"/>
              </a:solidFill>
            </a:endParaRPr>
          </a:p>
          <a:p>
            <a:r>
              <a:rPr lang="en-US" dirty="0">
                <a:solidFill>
                  <a:schemeClr val="bg1"/>
                </a:solidFill>
              </a:rPr>
              <a:t>The rebellion lasted until 820 BC, weakening the Assyrian empire and its ruler; this weakness continued to reverberate in the kingdom until the reforms of </a:t>
            </a:r>
            <a:r>
              <a:rPr lang="en-US" dirty="0" err="1">
                <a:solidFill>
                  <a:schemeClr val="bg1"/>
                </a:solidFill>
              </a:rPr>
              <a:t>Tiglath-Pileser</a:t>
            </a:r>
            <a:r>
              <a:rPr lang="en-US" dirty="0">
                <a:solidFill>
                  <a:schemeClr val="bg1"/>
                </a:solidFill>
              </a:rPr>
              <a:t> III.</a:t>
            </a:r>
          </a:p>
        </p:txBody>
      </p:sp>
      <p:pic>
        <p:nvPicPr>
          <p:cNvPr id="21508" name="Picture 4" descr="Adad-Nirari stela.jpg"/>
          <p:cNvPicPr>
            <a:picLocks noChangeAspect="1" noChangeArrowheads="1"/>
          </p:cNvPicPr>
          <p:nvPr/>
        </p:nvPicPr>
        <p:blipFill>
          <a:blip r:embed="rId4" cstate="print"/>
          <a:srcRect/>
          <a:stretch>
            <a:fillRect/>
          </a:stretch>
        </p:blipFill>
        <p:spPr bwMode="auto">
          <a:xfrm>
            <a:off x="5505788" y="4009890"/>
            <a:ext cx="1333500" cy="2438400"/>
          </a:xfrm>
          <a:prstGeom prst="rect">
            <a:avLst/>
          </a:prstGeom>
          <a:noFill/>
        </p:spPr>
      </p:pic>
      <p:sp>
        <p:nvSpPr>
          <p:cNvPr id="13" name="TextBox 12"/>
          <p:cNvSpPr txBox="1"/>
          <p:nvPr/>
        </p:nvSpPr>
        <p:spPr>
          <a:xfrm>
            <a:off x="408562" y="5580436"/>
            <a:ext cx="4445540" cy="923330"/>
          </a:xfrm>
          <a:prstGeom prst="rect">
            <a:avLst/>
          </a:prstGeom>
          <a:noFill/>
        </p:spPr>
        <p:txBody>
          <a:bodyPr wrap="square" rtlCol="0">
            <a:spAutoFit/>
          </a:bodyPr>
          <a:lstStyle/>
          <a:p>
            <a:r>
              <a:rPr lang="en-US" dirty="0">
                <a:solidFill>
                  <a:schemeClr val="bg1"/>
                </a:solidFill>
              </a:rPr>
              <a:t>Over 100 years nations had been bullied and brutalized and this was the situation in which Jonah had to face by being called to Nineveh</a:t>
            </a:r>
          </a:p>
        </p:txBody>
      </p:sp>
    </p:spTree>
    <p:extLst>
      <p:ext uri="{BB962C8B-B14F-4D97-AF65-F5344CB8AC3E}">
        <p14:creationId xmlns:p14="http://schemas.microsoft.com/office/powerpoint/2010/main" val="10930333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0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50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0" presetClass="exit" presetSubtype="0" fill="hold" grpId="1" nodeType="withEffect">
                                  <p:stCondLst>
                                    <p:cond delay="0"/>
                                  </p:stCondLst>
                                  <p:childTnLst>
                                    <p:animEffect transition="out" filter="fade">
                                      <p:cBhvr>
                                        <p:cTn id="28" dur="2000"/>
                                        <p:tgtEl>
                                          <p:spTgt spid="6"/>
                                        </p:tgtEl>
                                      </p:cBhvr>
                                    </p:animEffect>
                                    <p:set>
                                      <p:cBhvr>
                                        <p:cTn id="29" dur="1" fill="hold">
                                          <p:stCondLst>
                                            <p:cond delay="1999"/>
                                          </p:stCondLst>
                                        </p:cTn>
                                        <p:tgtEl>
                                          <p:spTgt spid="6"/>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2000"/>
                                        <p:tgtEl>
                                          <p:spTgt spid="21506"/>
                                        </p:tgtEl>
                                      </p:cBhvr>
                                    </p:animEffect>
                                    <p:set>
                                      <p:cBhvr>
                                        <p:cTn id="32" dur="1" fill="hold">
                                          <p:stCondLst>
                                            <p:cond delay="1999"/>
                                          </p:stCondLst>
                                        </p:cTn>
                                        <p:tgtEl>
                                          <p:spTgt spid="21506"/>
                                        </p:tgtEl>
                                        <p:attrNameLst>
                                          <p:attrName>style.visibility</p:attrName>
                                        </p:attrNameLst>
                                      </p:cBhvr>
                                      <p:to>
                                        <p:strVal val="hidden"/>
                                      </p:to>
                                    </p:set>
                                  </p:childTnLst>
                                </p:cTn>
                              </p:par>
                              <p:par>
                                <p:cTn id="33" presetID="10" presetClass="exit" presetSubtype="0" fill="hold" grpId="0" nodeType="withEffect">
                                  <p:stCondLst>
                                    <p:cond delay="0"/>
                                  </p:stCondLst>
                                  <p:childTnLst>
                                    <p:animEffect transition="out" filter="fade">
                                      <p:cBhvr>
                                        <p:cTn id="34" dur="2000"/>
                                        <p:tgtEl>
                                          <p:spTgt spid="11">
                                            <p:txEl>
                                              <p:pRg st="0" end="0"/>
                                            </p:txEl>
                                          </p:spTgt>
                                        </p:tgtEl>
                                      </p:cBhvr>
                                    </p:animEffect>
                                    <p:set>
                                      <p:cBhvr>
                                        <p:cTn id="35" dur="1" fill="hold">
                                          <p:stCondLst>
                                            <p:cond delay="1999"/>
                                          </p:stCondLst>
                                        </p:cTn>
                                        <p:tgtEl>
                                          <p:spTgt spid="11">
                                            <p:txEl>
                                              <p:pRg st="0" end="0"/>
                                            </p:txEl>
                                          </p:spTgt>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2000"/>
                                        <p:tgtEl>
                                          <p:spTgt spid="11">
                                            <p:txEl>
                                              <p:pRg st="2" end="2"/>
                                            </p:txEl>
                                          </p:spTgt>
                                        </p:tgtEl>
                                      </p:cBhvr>
                                    </p:animEffect>
                                    <p:set>
                                      <p:cBhvr>
                                        <p:cTn id="38" dur="1" fill="hold">
                                          <p:stCondLst>
                                            <p:cond delay="1999"/>
                                          </p:stCondLst>
                                        </p:cTn>
                                        <p:tgtEl>
                                          <p:spTgt spid="11">
                                            <p:txEl>
                                              <p:pRg st="2" end="2"/>
                                            </p:txEl>
                                          </p:spTgt>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2000"/>
                                        <p:tgtEl>
                                          <p:spTgt spid="4"/>
                                        </p:tgtEl>
                                      </p:cBhvr>
                                    </p:animEffect>
                                    <p:set>
                                      <p:cBhvr>
                                        <p:cTn id="41" dur="1" fill="hold">
                                          <p:stCondLst>
                                            <p:cond delay="1999"/>
                                          </p:stCondLst>
                                        </p:cTn>
                                        <p:tgtEl>
                                          <p:spTgt spid="4"/>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2000"/>
                                        <p:tgtEl>
                                          <p:spTgt spid="21508"/>
                                        </p:tgtEl>
                                      </p:cBhvr>
                                    </p:animEffect>
                                    <p:set>
                                      <p:cBhvr>
                                        <p:cTn id="44" dur="1" fill="hold">
                                          <p:stCondLst>
                                            <p:cond delay="1999"/>
                                          </p:stCondLst>
                                        </p:cTn>
                                        <p:tgtEl>
                                          <p:spTgt spid="2150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6" grpId="0"/>
      <p:bldP spid="6" grpId="1"/>
      <p:bldP spid="11" grpId="0" build="allAtOnce"/>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pastorerik.files.wordpress.com/2014/02/nineveh.jpg?w=594&amp;h=475&amp;crop=1"/>
          <p:cNvPicPr>
            <a:picLocks noChangeAspect="1" noChangeArrowheads="1"/>
          </p:cNvPicPr>
          <p:nvPr/>
        </p:nvPicPr>
        <p:blipFill>
          <a:blip r:embed="rId2" cstate="print">
            <a:lum bright="20000"/>
          </a:blip>
          <a:srcRect b="3688"/>
          <a:stretch>
            <a:fillRect/>
          </a:stretch>
        </p:blipFill>
        <p:spPr bwMode="auto">
          <a:xfrm>
            <a:off x="0" y="0"/>
            <a:ext cx="12192000" cy="6858000"/>
          </a:xfrm>
          <a:prstGeom prst="rect">
            <a:avLst/>
          </a:prstGeom>
          <a:noFill/>
        </p:spPr>
      </p:pic>
      <p:sp>
        <p:nvSpPr>
          <p:cNvPr id="4" name="TextBox 3"/>
          <p:cNvSpPr txBox="1"/>
          <p:nvPr/>
        </p:nvSpPr>
        <p:spPr>
          <a:xfrm>
            <a:off x="554476" y="924127"/>
            <a:ext cx="2121408" cy="1477328"/>
          </a:xfrm>
          <a:prstGeom prst="rect">
            <a:avLst/>
          </a:prstGeom>
          <a:noFill/>
        </p:spPr>
        <p:txBody>
          <a:bodyPr wrap="square" rtlCol="0">
            <a:spAutoFit/>
          </a:bodyPr>
          <a:lstStyle/>
          <a:p>
            <a:r>
              <a:rPr lang="en-US" b="1" dirty="0"/>
              <a:t>The city had been built on the upper Tigris shortly after the epic of the famous King Nimrod</a:t>
            </a:r>
          </a:p>
        </p:txBody>
      </p:sp>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latin typeface="Berlin Sans FB Demi" pitchFamily="34" charset="0"/>
              </a:rPr>
              <a:t>Nineveh, Assyrian Capitol</a:t>
            </a:r>
          </a:p>
        </p:txBody>
      </p:sp>
      <p:pic>
        <p:nvPicPr>
          <p:cNvPr id="1028" name="Picture 4" descr="https://michellelesleybooks.files.wordpress.com/2011/05/jonah-map.jpg"/>
          <p:cNvPicPr>
            <a:picLocks noChangeAspect="1" noChangeArrowheads="1"/>
          </p:cNvPicPr>
          <p:nvPr/>
        </p:nvPicPr>
        <p:blipFill>
          <a:blip r:embed="rId3" cstate="print"/>
          <a:srcRect t="12700" r="2539" b="35356"/>
          <a:stretch>
            <a:fillRect/>
          </a:stretch>
        </p:blipFill>
        <p:spPr bwMode="auto">
          <a:xfrm>
            <a:off x="3929907" y="1128409"/>
            <a:ext cx="4378032" cy="1546698"/>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48" name="TextBox 47"/>
          <p:cNvSpPr txBox="1"/>
          <p:nvPr/>
        </p:nvSpPr>
        <p:spPr>
          <a:xfrm>
            <a:off x="8891081" y="1095982"/>
            <a:ext cx="2507271" cy="1477328"/>
          </a:xfrm>
          <a:prstGeom prst="rect">
            <a:avLst/>
          </a:prstGeom>
          <a:noFill/>
        </p:spPr>
        <p:txBody>
          <a:bodyPr wrap="square" rtlCol="0">
            <a:spAutoFit/>
          </a:bodyPr>
          <a:lstStyle/>
          <a:p>
            <a:r>
              <a:rPr lang="en-US" b="1" dirty="0"/>
              <a:t>The city was the size of a “three day journey” Jonah 3:3=</a:t>
            </a:r>
          </a:p>
          <a:p>
            <a:r>
              <a:rPr lang="en-US" b="1" dirty="0"/>
              <a:t>It required three days of walking to cross them.</a:t>
            </a:r>
          </a:p>
        </p:txBody>
      </p:sp>
      <p:sp>
        <p:nvSpPr>
          <p:cNvPr id="49" name="TextBox 48"/>
          <p:cNvSpPr txBox="1"/>
          <p:nvPr/>
        </p:nvSpPr>
        <p:spPr>
          <a:xfrm>
            <a:off x="3031788" y="3155003"/>
            <a:ext cx="2507271" cy="923330"/>
          </a:xfrm>
          <a:prstGeom prst="rect">
            <a:avLst/>
          </a:prstGeom>
          <a:noFill/>
        </p:spPr>
        <p:txBody>
          <a:bodyPr wrap="square" rtlCol="0">
            <a:spAutoFit/>
          </a:bodyPr>
          <a:lstStyle/>
          <a:p>
            <a:r>
              <a:rPr lang="en-US" b="1" dirty="0"/>
              <a:t>The population estimated from 300,000 to more than a million</a:t>
            </a:r>
          </a:p>
        </p:txBody>
      </p:sp>
      <p:sp>
        <p:nvSpPr>
          <p:cNvPr id="50" name="TextBox 49"/>
          <p:cNvSpPr txBox="1"/>
          <p:nvPr/>
        </p:nvSpPr>
        <p:spPr>
          <a:xfrm>
            <a:off x="5917661" y="3161488"/>
            <a:ext cx="3129063" cy="1754326"/>
          </a:xfrm>
          <a:prstGeom prst="rect">
            <a:avLst/>
          </a:prstGeom>
          <a:noFill/>
        </p:spPr>
        <p:txBody>
          <a:bodyPr wrap="square" rtlCol="0">
            <a:spAutoFit/>
          </a:bodyPr>
          <a:lstStyle/>
          <a:p>
            <a:r>
              <a:rPr lang="en-US" b="1" dirty="0"/>
              <a:t>Ancient writers describe the city as a fortress capital with walls 100 feet high and wide enough at the top to permit three chariots to be driven abreast around its battlements</a:t>
            </a:r>
          </a:p>
        </p:txBody>
      </p:sp>
      <p:pic>
        <p:nvPicPr>
          <p:cNvPr id="1030" name="Picture 6" descr="https://s-media-cache-ak0.pinimg.com/236x/c5/2f/58/c52f582392a60b727ee7b1cadd30baba.jpg"/>
          <p:cNvPicPr>
            <a:picLocks noChangeAspect="1" noChangeArrowheads="1"/>
          </p:cNvPicPr>
          <p:nvPr/>
        </p:nvPicPr>
        <p:blipFill>
          <a:blip r:embed="rId4" cstate="print"/>
          <a:srcRect/>
          <a:stretch>
            <a:fillRect/>
          </a:stretch>
        </p:blipFill>
        <p:spPr bwMode="auto">
          <a:xfrm>
            <a:off x="9406579" y="2750968"/>
            <a:ext cx="2247900" cy="299085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52" name="TextBox 51"/>
          <p:cNvSpPr txBox="1"/>
          <p:nvPr/>
        </p:nvSpPr>
        <p:spPr>
          <a:xfrm>
            <a:off x="291831" y="4967590"/>
            <a:ext cx="3861880" cy="1477328"/>
          </a:xfrm>
          <a:prstGeom prst="rect">
            <a:avLst/>
          </a:prstGeom>
          <a:noFill/>
        </p:spPr>
        <p:txBody>
          <a:bodyPr wrap="square" rtlCol="0">
            <a:spAutoFit/>
          </a:bodyPr>
          <a:lstStyle/>
          <a:p>
            <a:r>
              <a:rPr lang="en-US" b="1" dirty="0"/>
              <a:t>The proud inhabitants of Nineveh would eventually broken into rubble in 3 centuries… in 500 B.C. Herodotus, a Greek historian round nothing remaining but mounds of ruins</a:t>
            </a:r>
          </a:p>
        </p:txBody>
      </p:sp>
      <p:pic>
        <p:nvPicPr>
          <p:cNvPr id="1032" name="Picture 8" descr="http://www.my-favourite-planet.de/images/europe/greece/macedonia/stageira/berlin-neues-museum_dj-29012012-0426d_herodotus.jpg"/>
          <p:cNvPicPr>
            <a:picLocks noChangeAspect="1" noChangeArrowheads="1"/>
          </p:cNvPicPr>
          <p:nvPr/>
        </p:nvPicPr>
        <p:blipFill>
          <a:blip r:embed="rId5" cstate="print"/>
          <a:srcRect/>
          <a:stretch>
            <a:fillRect/>
          </a:stretch>
        </p:blipFill>
        <p:spPr bwMode="auto">
          <a:xfrm>
            <a:off x="4182826" y="4389437"/>
            <a:ext cx="1428750" cy="2286001"/>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1034" name="Picture 10" descr="http://www.biblearchaeology.org/image.axd?picture=Nineveh-fortifications.jpg"/>
          <p:cNvPicPr>
            <a:picLocks noChangeAspect="1" noChangeArrowheads="1"/>
          </p:cNvPicPr>
          <p:nvPr/>
        </p:nvPicPr>
        <p:blipFill>
          <a:blip r:embed="rId6" cstate="print"/>
          <a:srcRect r="5317" b="5682"/>
          <a:stretch>
            <a:fillRect/>
          </a:stretch>
        </p:blipFill>
        <p:spPr bwMode="auto">
          <a:xfrm>
            <a:off x="233464" y="2766708"/>
            <a:ext cx="2568102" cy="1776109"/>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0930333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5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s://c2.staticflickr.com/8/7368/9171554002_c49e703798_b.jpg"/>
          <p:cNvPicPr>
            <a:picLocks noChangeAspect="1" noChangeArrowheads="1"/>
          </p:cNvPicPr>
          <p:nvPr/>
        </p:nvPicPr>
        <p:blipFill>
          <a:blip r:embed="rId2" cstate="print">
            <a:lum bright="-40000"/>
          </a:blip>
          <a:srcRect/>
          <a:stretch>
            <a:fillRect/>
          </a:stretch>
        </p:blipFill>
        <p:spPr bwMode="auto">
          <a:xfrm>
            <a:off x="-1" y="0"/>
            <a:ext cx="12192001" cy="6858000"/>
          </a:xfrm>
          <a:prstGeom prst="rect">
            <a:avLst/>
          </a:prstGeom>
          <a:noFill/>
        </p:spPr>
      </p:pic>
      <p:sp>
        <p:nvSpPr>
          <p:cNvPr id="4" name="TextBox 3"/>
          <p:cNvSpPr txBox="1"/>
          <p:nvPr/>
        </p:nvSpPr>
        <p:spPr>
          <a:xfrm>
            <a:off x="252919" y="836578"/>
            <a:ext cx="8910536" cy="5632311"/>
          </a:xfrm>
          <a:prstGeom prst="rect">
            <a:avLst/>
          </a:prstGeom>
          <a:noFill/>
        </p:spPr>
        <p:txBody>
          <a:bodyPr wrap="square" rtlCol="0">
            <a:spAutoFit/>
          </a:bodyPr>
          <a:lstStyle/>
          <a:p>
            <a:r>
              <a:rPr lang="en-US" b="1" dirty="0">
                <a:solidFill>
                  <a:schemeClr val="bg1"/>
                </a:solidFill>
              </a:rPr>
              <a:t>He was the son of </a:t>
            </a:r>
            <a:r>
              <a:rPr lang="en-US" b="1" dirty="0" err="1">
                <a:solidFill>
                  <a:schemeClr val="bg1"/>
                </a:solidFill>
              </a:rPr>
              <a:t>Amittai</a:t>
            </a:r>
            <a:r>
              <a:rPr lang="en-US" b="1" dirty="0">
                <a:solidFill>
                  <a:schemeClr val="bg1"/>
                </a:solidFill>
              </a:rPr>
              <a:t> and came from a town called Gather-</a:t>
            </a:r>
            <a:r>
              <a:rPr lang="en-US" b="1" dirty="0" err="1">
                <a:solidFill>
                  <a:schemeClr val="bg1"/>
                </a:solidFill>
              </a:rPr>
              <a:t>hepher</a:t>
            </a:r>
            <a:r>
              <a:rPr lang="en-US" b="1" dirty="0">
                <a:solidFill>
                  <a:schemeClr val="bg1"/>
                </a:solidFill>
              </a:rPr>
              <a:t>, in the territory of the tribe of </a:t>
            </a:r>
            <a:r>
              <a:rPr lang="en-US" b="1" dirty="0" err="1">
                <a:solidFill>
                  <a:schemeClr val="bg1"/>
                </a:solidFill>
              </a:rPr>
              <a:t>Zebulun</a:t>
            </a:r>
            <a:r>
              <a:rPr lang="en-US" b="1" dirty="0">
                <a:solidFill>
                  <a:schemeClr val="bg1"/>
                </a:solidFill>
              </a:rPr>
              <a:t>, which is believed to be located in the lower portion of Galilee </a:t>
            </a:r>
          </a:p>
          <a:p>
            <a:endParaRPr lang="en-US" b="1" dirty="0">
              <a:solidFill>
                <a:schemeClr val="bg1"/>
              </a:solidFill>
            </a:endParaRPr>
          </a:p>
          <a:p>
            <a:r>
              <a:rPr lang="en-US" b="1" dirty="0">
                <a:solidFill>
                  <a:schemeClr val="bg1"/>
                </a:solidFill>
              </a:rPr>
              <a:t>He lived during the reign of Jeroboam, King of Israel approximately 790 to 749 B.C. and during the same time as Hosea and Amos and shortly after the Prophet Elisha’s death</a:t>
            </a:r>
          </a:p>
          <a:p>
            <a:endParaRPr lang="en-US" b="1" dirty="0">
              <a:solidFill>
                <a:schemeClr val="bg1"/>
              </a:solidFill>
            </a:endParaRPr>
          </a:p>
          <a:p>
            <a:r>
              <a:rPr lang="en-US" b="1" dirty="0">
                <a:solidFill>
                  <a:schemeClr val="bg1"/>
                </a:solidFill>
              </a:rPr>
              <a:t>He prophesied that Israel would one day be dominated by the northern country, and fulfilled during the reign of Jeroboam II who was king from 782 to 753 B.C.</a:t>
            </a:r>
          </a:p>
          <a:p>
            <a:endParaRPr lang="en-US" b="1" dirty="0">
              <a:solidFill>
                <a:schemeClr val="bg1"/>
              </a:solidFill>
            </a:endParaRPr>
          </a:p>
          <a:p>
            <a:r>
              <a:rPr lang="en-US" b="1" dirty="0">
                <a:solidFill>
                  <a:schemeClr val="bg1"/>
                </a:solidFill>
              </a:rPr>
              <a:t>He was called on a mission to Nineveh, the Assyrian Capital but failed to obey and ran away to Joppa and boarded a ship</a:t>
            </a:r>
          </a:p>
          <a:p>
            <a:endParaRPr lang="en-US" b="1" dirty="0">
              <a:solidFill>
                <a:schemeClr val="bg1"/>
              </a:solidFill>
            </a:endParaRPr>
          </a:p>
          <a:p>
            <a:r>
              <a:rPr lang="en-US" b="1" dirty="0">
                <a:solidFill>
                  <a:schemeClr val="bg1"/>
                </a:solidFill>
              </a:rPr>
              <a:t>During a storm he was called to pray for the sailors. They drew lots as to who would had caused the storm. The lot fell on Jonah and he resumed responsibility. </a:t>
            </a:r>
          </a:p>
          <a:p>
            <a:endParaRPr lang="en-US" b="1" dirty="0">
              <a:solidFill>
                <a:schemeClr val="bg1"/>
              </a:solidFill>
            </a:endParaRPr>
          </a:p>
          <a:p>
            <a:r>
              <a:rPr lang="en-US" b="1" dirty="0">
                <a:solidFill>
                  <a:schemeClr val="bg1"/>
                </a:solidFill>
              </a:rPr>
              <a:t>Jonah took responsibility and after the sailors were rowing to the shore they threw Jonah overboard, then Jonah was swallowed by a whale</a:t>
            </a:r>
          </a:p>
          <a:p>
            <a:endParaRPr lang="en-US" b="1" dirty="0">
              <a:solidFill>
                <a:schemeClr val="bg1"/>
              </a:solidFill>
            </a:endParaRPr>
          </a:p>
          <a:p>
            <a:r>
              <a:rPr lang="en-US" b="1" dirty="0">
                <a:solidFill>
                  <a:schemeClr val="bg1"/>
                </a:solidFill>
              </a:rPr>
              <a:t>After a miraculous save and spit out of the whale, he then resumed the mission the Lord had intended him to do</a:t>
            </a:r>
          </a:p>
        </p:txBody>
      </p:sp>
      <p:sp>
        <p:nvSpPr>
          <p:cNvPr id="6" name="TextBox 5"/>
          <p:cNvSpPr txBox="1"/>
          <p:nvPr/>
        </p:nvSpPr>
        <p:spPr>
          <a:xfrm>
            <a:off x="1152078" y="0"/>
            <a:ext cx="10133019" cy="830997"/>
          </a:xfrm>
          <a:prstGeom prst="rect">
            <a:avLst/>
          </a:prstGeom>
          <a:noFill/>
        </p:spPr>
        <p:txBody>
          <a:bodyPr wrap="square" rtlCol="0">
            <a:spAutoFit/>
          </a:bodyPr>
          <a:lstStyle/>
          <a:p>
            <a:pPr algn="ctr"/>
            <a:r>
              <a:rPr lang="en-US" sz="4800" dirty="0">
                <a:solidFill>
                  <a:schemeClr val="bg1"/>
                </a:solidFill>
                <a:latin typeface="Berlin Sans FB Demi" pitchFamily="34" charset="0"/>
              </a:rPr>
              <a:t>Jonah</a:t>
            </a:r>
          </a:p>
        </p:txBody>
      </p:sp>
      <p:grpSp>
        <p:nvGrpSpPr>
          <p:cNvPr id="2" name="Group 126"/>
          <p:cNvGrpSpPr/>
          <p:nvPr/>
        </p:nvGrpSpPr>
        <p:grpSpPr>
          <a:xfrm>
            <a:off x="9801737" y="1637944"/>
            <a:ext cx="1555308" cy="4016148"/>
            <a:chOff x="4451524" y="879186"/>
            <a:chExt cx="1555308" cy="4016148"/>
          </a:xfrm>
        </p:grpSpPr>
        <p:sp>
          <p:nvSpPr>
            <p:cNvPr id="128" name="Oval 127"/>
            <p:cNvSpPr/>
            <p:nvPr/>
          </p:nvSpPr>
          <p:spPr>
            <a:xfrm rot="19352409">
              <a:off x="5287153" y="4244069"/>
              <a:ext cx="287281" cy="651265"/>
            </a:xfrm>
            <a:prstGeom prst="ellipse">
              <a:avLst/>
            </a:prstGeom>
            <a:solidFill>
              <a:srgbClr val="442C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rot="2647766">
              <a:off x="4956885" y="4231187"/>
              <a:ext cx="285906" cy="651265"/>
            </a:xfrm>
            <a:prstGeom prst="ellipse">
              <a:avLst/>
            </a:prstGeom>
            <a:solidFill>
              <a:srgbClr val="442C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rapezoid 129"/>
            <p:cNvSpPr/>
            <p:nvPr/>
          </p:nvSpPr>
          <p:spPr>
            <a:xfrm>
              <a:off x="4775325" y="3208645"/>
              <a:ext cx="872793" cy="1360770"/>
            </a:xfrm>
            <a:prstGeom prst="trapezoi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rot="19671902">
              <a:off x="5687639" y="3184826"/>
              <a:ext cx="319193" cy="65126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rot="2647766">
              <a:off x="4451524" y="3126967"/>
              <a:ext cx="334559" cy="65126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rapezoid 132"/>
            <p:cNvSpPr/>
            <p:nvPr/>
          </p:nvSpPr>
          <p:spPr>
            <a:xfrm rot="20169292">
              <a:off x="5295150" y="2285778"/>
              <a:ext cx="613532" cy="1360770"/>
            </a:xfrm>
            <a:prstGeom prst="trapezoi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rapezoid 133"/>
            <p:cNvSpPr/>
            <p:nvPr/>
          </p:nvSpPr>
          <p:spPr>
            <a:xfrm rot="1790291">
              <a:off x="4531676" y="2242562"/>
              <a:ext cx="613535" cy="1367653"/>
            </a:xfrm>
            <a:prstGeom prst="trapezoi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rapezoid 134"/>
            <p:cNvSpPr/>
            <p:nvPr/>
          </p:nvSpPr>
          <p:spPr>
            <a:xfrm>
              <a:off x="4764716" y="2443768"/>
              <a:ext cx="915293" cy="1975832"/>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6"/>
            <p:cNvGrpSpPr/>
            <p:nvPr/>
          </p:nvGrpSpPr>
          <p:grpSpPr>
            <a:xfrm>
              <a:off x="4800600" y="3429000"/>
              <a:ext cx="838200" cy="891494"/>
              <a:chOff x="1406214" y="3061638"/>
              <a:chExt cx="747535" cy="891494"/>
            </a:xfrm>
          </p:grpSpPr>
          <p:sp>
            <p:nvSpPr>
              <p:cNvPr id="163" name="Rounded Rectangle 162"/>
              <p:cNvSpPr/>
              <p:nvPr/>
            </p:nvSpPr>
            <p:spPr>
              <a:xfrm>
                <a:off x="1440577" y="3072843"/>
                <a:ext cx="713172" cy="225503"/>
              </a:xfrm>
              <a:prstGeom prst="round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1406214" y="3061638"/>
                <a:ext cx="337285" cy="891494"/>
                <a:chOff x="2843434" y="3384829"/>
                <a:chExt cx="511352" cy="999726"/>
              </a:xfrm>
            </p:grpSpPr>
            <p:sp>
              <p:nvSpPr>
                <p:cNvPr id="165" name="Diagonal Stripe 164"/>
                <p:cNvSpPr/>
                <p:nvPr/>
              </p:nvSpPr>
              <p:spPr>
                <a:xfrm>
                  <a:off x="2843434" y="3448356"/>
                  <a:ext cx="388497" cy="936198"/>
                </a:xfrm>
                <a:prstGeom prst="diagStrip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6" name="Diagonal Stripe 165"/>
                <p:cNvSpPr/>
                <p:nvPr/>
              </p:nvSpPr>
              <p:spPr>
                <a:xfrm rot="20347188">
                  <a:off x="2966289" y="3448357"/>
                  <a:ext cx="388497" cy="936198"/>
                </a:xfrm>
                <a:prstGeom prst="diagStrip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7" name="Rounded Rectangle 166"/>
                <p:cNvSpPr/>
                <p:nvPr/>
              </p:nvSpPr>
              <p:spPr>
                <a:xfrm>
                  <a:off x="2882158" y="3384829"/>
                  <a:ext cx="381000" cy="265446"/>
                </a:xfrm>
                <a:prstGeom prst="round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7" name="Isosceles Triangle 136"/>
            <p:cNvSpPr/>
            <p:nvPr/>
          </p:nvSpPr>
          <p:spPr>
            <a:xfrm rot="10800000">
              <a:off x="5008023" y="2192356"/>
              <a:ext cx="370670" cy="764112"/>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ound Diagonal Corner Rectangle 10"/>
            <p:cNvSpPr/>
            <p:nvPr/>
          </p:nvSpPr>
          <p:spPr>
            <a:xfrm rot="20343560">
              <a:off x="5246536" y="1517416"/>
              <a:ext cx="636057" cy="1333749"/>
            </a:xfrm>
            <a:prstGeom prst="round2DiagRect">
              <a:avLst>
                <a:gd name="adj1" fmla="val 50000"/>
                <a:gd name="adj2" fmla="val 0"/>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ound Diagonal Corner Rectangle 138"/>
            <p:cNvSpPr/>
            <p:nvPr/>
          </p:nvSpPr>
          <p:spPr>
            <a:xfrm rot="17049767">
              <a:off x="4137757" y="1984711"/>
              <a:ext cx="1212024" cy="553611"/>
            </a:xfrm>
            <a:prstGeom prst="round2DiagRect">
              <a:avLst>
                <a:gd name="adj1" fmla="val 50000"/>
                <a:gd name="adj2" fmla="val 0"/>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a:off x="4764716" y="1333690"/>
              <a:ext cx="872388" cy="12171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ound Diagonal Corner Rectangle 140"/>
            <p:cNvSpPr/>
            <p:nvPr/>
          </p:nvSpPr>
          <p:spPr>
            <a:xfrm rot="5076663">
              <a:off x="5180287" y="1229528"/>
              <a:ext cx="487589" cy="576409"/>
            </a:xfrm>
            <a:prstGeom prst="round2DiagRect">
              <a:avLst>
                <a:gd name="adj1" fmla="val 50000"/>
                <a:gd name="adj2" fmla="val 0"/>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ound Diagonal Corner Rectangle 141"/>
            <p:cNvSpPr/>
            <p:nvPr/>
          </p:nvSpPr>
          <p:spPr>
            <a:xfrm rot="1236535">
              <a:off x="4689181" y="1223355"/>
              <a:ext cx="500026" cy="562072"/>
            </a:xfrm>
            <a:prstGeom prst="round2DiagRect">
              <a:avLst>
                <a:gd name="adj1" fmla="val 50000"/>
                <a:gd name="adj2" fmla="val 0"/>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4914094" y="1298212"/>
              <a:ext cx="436194" cy="368417"/>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ound Diagonal Corner Rectangle 143"/>
            <p:cNvSpPr/>
            <p:nvPr/>
          </p:nvSpPr>
          <p:spPr>
            <a:xfrm rot="7457965">
              <a:off x="4881232" y="2333764"/>
              <a:ext cx="607638" cy="562072"/>
            </a:xfrm>
            <a:prstGeom prst="round2DiagRect">
              <a:avLst>
                <a:gd name="adj1" fmla="val 50000"/>
                <a:gd name="adj2" fmla="val 0"/>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a:off x="5257800" y="2438400"/>
              <a:ext cx="436194" cy="39747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Moon 145"/>
            <p:cNvSpPr/>
            <p:nvPr/>
          </p:nvSpPr>
          <p:spPr>
            <a:xfrm rot="5669716">
              <a:off x="4934162" y="612486"/>
              <a:ext cx="533400" cy="1066800"/>
            </a:xfrm>
            <a:prstGeom prst="moon">
              <a:avLst>
                <a:gd name="adj" fmla="val 85521"/>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Moon 146"/>
            <p:cNvSpPr/>
            <p:nvPr/>
          </p:nvSpPr>
          <p:spPr>
            <a:xfrm rot="5669716">
              <a:off x="4987677" y="705702"/>
              <a:ext cx="399348" cy="1050232"/>
            </a:xfrm>
            <a:prstGeom prst="moon">
              <a:avLst>
                <a:gd name="adj" fmla="val 85521"/>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ounded Rectangle 147"/>
            <p:cNvSpPr/>
            <p:nvPr/>
          </p:nvSpPr>
          <p:spPr>
            <a:xfrm>
              <a:off x="4572000" y="1371600"/>
              <a:ext cx="1183831" cy="270705"/>
            </a:xfrm>
            <a:prstGeom prst="roundRect">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a:off x="4648200" y="2438400"/>
              <a:ext cx="436194" cy="32127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5069516" y="2307815"/>
              <a:ext cx="188284" cy="19031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115"/>
            <p:cNvGrpSpPr/>
            <p:nvPr/>
          </p:nvGrpSpPr>
          <p:grpSpPr>
            <a:xfrm>
              <a:off x="4800600" y="4205416"/>
              <a:ext cx="838199" cy="214184"/>
              <a:chOff x="6553200" y="2438400"/>
              <a:chExt cx="1726929" cy="543697"/>
            </a:xfrm>
          </p:grpSpPr>
          <p:sp>
            <p:nvSpPr>
              <p:cNvPr id="158" name="Plaque 157"/>
              <p:cNvSpPr/>
              <p:nvPr/>
            </p:nvSpPr>
            <p:spPr>
              <a:xfrm>
                <a:off x="6553200" y="2438400"/>
                <a:ext cx="381000" cy="533400"/>
              </a:xfrm>
              <a:prstGeom prst="plaque">
                <a:avLst>
                  <a:gd name="adj" fmla="val 46397"/>
                </a:avLst>
              </a:prstGeom>
              <a:solidFill>
                <a:srgbClr val="442C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Plaque 158"/>
              <p:cNvSpPr/>
              <p:nvPr/>
            </p:nvSpPr>
            <p:spPr>
              <a:xfrm>
                <a:off x="7280189" y="2448697"/>
                <a:ext cx="381000" cy="533400"/>
              </a:xfrm>
              <a:prstGeom prst="plaque">
                <a:avLst>
                  <a:gd name="adj" fmla="val 46397"/>
                </a:avLst>
              </a:prstGeom>
              <a:solidFill>
                <a:srgbClr val="442C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Plaque 159"/>
              <p:cNvSpPr/>
              <p:nvPr/>
            </p:nvSpPr>
            <p:spPr>
              <a:xfrm rot="16200000">
                <a:off x="6924860" y="2446269"/>
                <a:ext cx="381000" cy="533400"/>
              </a:xfrm>
              <a:prstGeom prst="plaque">
                <a:avLst>
                  <a:gd name="adj" fmla="val 46397"/>
                </a:avLst>
              </a:prstGeom>
              <a:solidFill>
                <a:srgbClr val="442C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Plaque 160"/>
              <p:cNvSpPr/>
              <p:nvPr/>
            </p:nvSpPr>
            <p:spPr>
              <a:xfrm>
                <a:off x="7899129" y="2440828"/>
                <a:ext cx="381000" cy="533400"/>
              </a:xfrm>
              <a:prstGeom prst="plaque">
                <a:avLst>
                  <a:gd name="adj" fmla="val 46397"/>
                </a:avLst>
              </a:prstGeom>
              <a:solidFill>
                <a:srgbClr val="442C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Plaque 161"/>
              <p:cNvSpPr/>
              <p:nvPr/>
            </p:nvSpPr>
            <p:spPr>
              <a:xfrm rot="16200000">
                <a:off x="7543800" y="2438400"/>
                <a:ext cx="381000" cy="533400"/>
              </a:xfrm>
              <a:prstGeom prst="plaque">
                <a:avLst>
                  <a:gd name="adj" fmla="val 46397"/>
                </a:avLst>
              </a:prstGeom>
              <a:solidFill>
                <a:srgbClr val="442C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116"/>
            <p:cNvGrpSpPr/>
            <p:nvPr/>
          </p:nvGrpSpPr>
          <p:grpSpPr>
            <a:xfrm>
              <a:off x="4724400" y="1371600"/>
              <a:ext cx="838199" cy="214184"/>
              <a:chOff x="6553200" y="2438400"/>
              <a:chExt cx="1726929" cy="543697"/>
            </a:xfrm>
          </p:grpSpPr>
          <p:sp>
            <p:nvSpPr>
              <p:cNvPr id="153" name="Plaque 152"/>
              <p:cNvSpPr/>
              <p:nvPr/>
            </p:nvSpPr>
            <p:spPr>
              <a:xfrm>
                <a:off x="6553200" y="2438400"/>
                <a:ext cx="381000" cy="533400"/>
              </a:xfrm>
              <a:prstGeom prst="plaque">
                <a:avLst>
                  <a:gd name="adj" fmla="val 46397"/>
                </a:avLst>
              </a:prstGeom>
              <a:solidFill>
                <a:srgbClr val="442C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Plaque 153"/>
              <p:cNvSpPr/>
              <p:nvPr/>
            </p:nvSpPr>
            <p:spPr>
              <a:xfrm>
                <a:off x="7280189" y="2448697"/>
                <a:ext cx="381000" cy="533400"/>
              </a:xfrm>
              <a:prstGeom prst="plaque">
                <a:avLst>
                  <a:gd name="adj" fmla="val 46397"/>
                </a:avLst>
              </a:prstGeom>
              <a:solidFill>
                <a:srgbClr val="442C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Plaque 154"/>
              <p:cNvSpPr/>
              <p:nvPr/>
            </p:nvSpPr>
            <p:spPr>
              <a:xfrm rot="16200000">
                <a:off x="6924860" y="2446269"/>
                <a:ext cx="381000" cy="533400"/>
              </a:xfrm>
              <a:prstGeom prst="plaque">
                <a:avLst>
                  <a:gd name="adj" fmla="val 46397"/>
                </a:avLst>
              </a:prstGeom>
              <a:solidFill>
                <a:srgbClr val="442C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Plaque 155"/>
              <p:cNvSpPr/>
              <p:nvPr/>
            </p:nvSpPr>
            <p:spPr>
              <a:xfrm>
                <a:off x="7899129" y="2440828"/>
                <a:ext cx="381000" cy="533400"/>
              </a:xfrm>
              <a:prstGeom prst="plaque">
                <a:avLst>
                  <a:gd name="adj" fmla="val 46397"/>
                </a:avLst>
              </a:prstGeom>
              <a:solidFill>
                <a:srgbClr val="442C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Plaque 156"/>
              <p:cNvSpPr/>
              <p:nvPr/>
            </p:nvSpPr>
            <p:spPr>
              <a:xfrm rot="16200000">
                <a:off x="7543800" y="2438400"/>
                <a:ext cx="381000" cy="533400"/>
              </a:xfrm>
              <a:prstGeom prst="plaque">
                <a:avLst>
                  <a:gd name="adj" fmla="val 46397"/>
                </a:avLst>
              </a:prstGeom>
              <a:solidFill>
                <a:srgbClr val="442C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7" name="TextBox 46"/>
          <p:cNvSpPr txBox="1"/>
          <p:nvPr/>
        </p:nvSpPr>
        <p:spPr>
          <a:xfrm>
            <a:off x="11332723" y="6527260"/>
            <a:ext cx="859277" cy="369332"/>
          </a:xfrm>
          <a:prstGeom prst="rect">
            <a:avLst/>
          </a:prstGeom>
          <a:noFill/>
        </p:spPr>
        <p:txBody>
          <a:bodyPr wrap="square" rtlCol="0">
            <a:spAutoFit/>
          </a:bodyPr>
          <a:lstStyle/>
          <a:p>
            <a:pPr algn="r"/>
            <a:r>
              <a:rPr lang="en-US" dirty="0">
                <a:solidFill>
                  <a:schemeClr val="bg1"/>
                </a:solidFill>
              </a:rPr>
              <a:t>(1,2,7)</a:t>
            </a:r>
          </a:p>
        </p:txBody>
      </p:sp>
    </p:spTree>
    <p:extLst>
      <p:ext uri="{BB962C8B-B14F-4D97-AF65-F5344CB8AC3E}">
        <p14:creationId xmlns:p14="http://schemas.microsoft.com/office/powerpoint/2010/main" val="10930333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wipe(down)">
                                      <p:cBhvr>
                                        <p:cTn id="9" dur="580">
                                          <p:stCondLst>
                                            <p:cond delay="0"/>
                                          </p:stCondLst>
                                        </p:cTn>
                                        <p:tgtEl>
                                          <p:spTgt spid="2"/>
                                        </p:tgtEl>
                                      </p:cBhvr>
                                    </p:animEffect>
                                    <p:anim calcmode="lin" valueType="num">
                                      <p:cBhvr>
                                        <p:cTn id="10"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5" dur="26">
                                          <p:stCondLst>
                                            <p:cond delay="650"/>
                                          </p:stCondLst>
                                        </p:cTn>
                                        <p:tgtEl>
                                          <p:spTgt spid="2"/>
                                        </p:tgtEl>
                                      </p:cBhvr>
                                      <p:to x="100000" y="60000"/>
                                    </p:animScale>
                                    <p:animScale>
                                      <p:cBhvr>
                                        <p:cTn id="16" dur="166" decel="50000">
                                          <p:stCondLst>
                                            <p:cond delay="676"/>
                                          </p:stCondLst>
                                        </p:cTn>
                                        <p:tgtEl>
                                          <p:spTgt spid="2"/>
                                        </p:tgtEl>
                                      </p:cBhvr>
                                      <p:to x="100000" y="100000"/>
                                    </p:animScale>
                                    <p:animScale>
                                      <p:cBhvr>
                                        <p:cTn id="17" dur="26">
                                          <p:stCondLst>
                                            <p:cond delay="1312"/>
                                          </p:stCondLst>
                                        </p:cTn>
                                        <p:tgtEl>
                                          <p:spTgt spid="2"/>
                                        </p:tgtEl>
                                      </p:cBhvr>
                                      <p:to x="100000" y="80000"/>
                                    </p:animScale>
                                    <p:animScale>
                                      <p:cBhvr>
                                        <p:cTn id="18" dur="166" decel="50000">
                                          <p:stCondLst>
                                            <p:cond delay="1338"/>
                                          </p:stCondLst>
                                        </p:cTn>
                                        <p:tgtEl>
                                          <p:spTgt spid="2"/>
                                        </p:tgtEl>
                                      </p:cBhvr>
                                      <p:to x="100000" y="100000"/>
                                    </p:animScale>
                                    <p:animScale>
                                      <p:cBhvr>
                                        <p:cTn id="19" dur="26">
                                          <p:stCondLst>
                                            <p:cond delay="1642"/>
                                          </p:stCondLst>
                                        </p:cTn>
                                        <p:tgtEl>
                                          <p:spTgt spid="2"/>
                                        </p:tgtEl>
                                      </p:cBhvr>
                                      <p:to x="100000" y="90000"/>
                                    </p:animScale>
                                    <p:animScale>
                                      <p:cBhvr>
                                        <p:cTn id="20" dur="166" decel="50000">
                                          <p:stCondLst>
                                            <p:cond delay="1668"/>
                                          </p:stCondLst>
                                        </p:cTn>
                                        <p:tgtEl>
                                          <p:spTgt spid="2"/>
                                        </p:tgtEl>
                                      </p:cBhvr>
                                      <p:to x="100000" y="100000"/>
                                    </p:animScale>
                                    <p:animScale>
                                      <p:cBhvr>
                                        <p:cTn id="21" dur="26">
                                          <p:stCondLst>
                                            <p:cond delay="1808"/>
                                          </p:stCondLst>
                                        </p:cTn>
                                        <p:tgtEl>
                                          <p:spTgt spid="2"/>
                                        </p:tgtEl>
                                      </p:cBhvr>
                                      <p:to x="100000" y="95000"/>
                                    </p:animScale>
                                    <p:animScale>
                                      <p:cBhvr>
                                        <p:cTn id="22" dur="166" decel="50000">
                                          <p:stCondLst>
                                            <p:cond delay="1834"/>
                                          </p:stCondLst>
                                        </p:cTn>
                                        <p:tgtEl>
                                          <p:spTgt spid="2"/>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20140116_125927.jpeg"/>
          <p:cNvPicPr>
            <a:picLocks noChangeAspect="1"/>
          </p:cNvPicPr>
          <p:nvPr/>
        </p:nvPicPr>
        <p:blipFill>
          <a:blip r:embed="rId2" cstate="print"/>
          <a:stretch>
            <a:fillRect/>
          </a:stretch>
        </p:blipFill>
        <p:spPr>
          <a:xfrm>
            <a:off x="-436124" y="0"/>
            <a:ext cx="12628124" cy="6858000"/>
          </a:xfrm>
          <a:prstGeom prst="rect">
            <a:avLst/>
          </a:prstGeom>
        </p:spPr>
      </p:pic>
      <p:sp>
        <p:nvSpPr>
          <p:cNvPr id="5" name="TextBox 4"/>
          <p:cNvSpPr txBox="1"/>
          <p:nvPr/>
        </p:nvSpPr>
        <p:spPr>
          <a:xfrm>
            <a:off x="-155644" y="0"/>
            <a:ext cx="12347643" cy="830997"/>
          </a:xfrm>
          <a:prstGeom prst="rect">
            <a:avLst/>
          </a:prstGeom>
          <a:noFill/>
        </p:spPr>
        <p:txBody>
          <a:bodyPr wrap="square" rtlCol="0">
            <a:spAutoFit/>
          </a:bodyPr>
          <a:lstStyle/>
          <a:p>
            <a:pPr algn="ctr"/>
            <a:r>
              <a:rPr lang="en-US" sz="4800" dirty="0">
                <a:solidFill>
                  <a:schemeClr val="bg1"/>
                </a:solidFill>
                <a:latin typeface="Berlin Sans FB Demi" pitchFamily="34" charset="0"/>
              </a:rPr>
              <a:t>Is Jonah a True Story?</a:t>
            </a:r>
          </a:p>
        </p:txBody>
      </p:sp>
      <p:sp>
        <p:nvSpPr>
          <p:cNvPr id="6" name="TextBox 5"/>
          <p:cNvSpPr txBox="1"/>
          <p:nvPr/>
        </p:nvSpPr>
        <p:spPr>
          <a:xfrm>
            <a:off x="457201" y="1718554"/>
            <a:ext cx="5077838" cy="3416320"/>
          </a:xfrm>
          <a:prstGeom prst="rect">
            <a:avLst/>
          </a:prstGeom>
          <a:noFill/>
        </p:spPr>
        <p:txBody>
          <a:bodyPr wrap="square" rtlCol="0">
            <a:spAutoFit/>
          </a:bodyPr>
          <a:lstStyle/>
          <a:p>
            <a:pPr fontAlgn="base"/>
            <a:r>
              <a:rPr lang="en-US" i="1" dirty="0">
                <a:solidFill>
                  <a:srgbClr val="FFFF00"/>
                </a:solidFill>
              </a:rPr>
              <a:t>For as Jonas was three days and three nights in the whale’s belly; so shall the Son of man be three days and three nights in the heart of the earth.</a:t>
            </a:r>
          </a:p>
          <a:p>
            <a:pPr fontAlgn="base"/>
            <a:endParaRPr lang="en-US" i="1" dirty="0">
              <a:solidFill>
                <a:srgbClr val="FFFF00"/>
              </a:solidFill>
            </a:endParaRPr>
          </a:p>
          <a:p>
            <a:pPr fontAlgn="base"/>
            <a:r>
              <a:rPr lang="en-US" i="1" dirty="0">
                <a:solidFill>
                  <a:srgbClr val="FFFF00"/>
                </a:solidFill>
              </a:rPr>
              <a:t>The men of Nineveh shall rise in judgment with this generation, and shall condemn it: because they repented at the preaching of Jonas; and, behold, a greater than Jonas is here.</a:t>
            </a:r>
          </a:p>
          <a:p>
            <a:pPr fontAlgn="base"/>
            <a:r>
              <a:rPr lang="en-US" i="1" dirty="0">
                <a:solidFill>
                  <a:srgbClr val="FFFF00"/>
                </a:solidFill>
              </a:rPr>
              <a:t>(Matthew 12:40-41, See also Matthew 16:4)</a:t>
            </a:r>
          </a:p>
          <a:p>
            <a:endParaRPr lang="en-US" dirty="0"/>
          </a:p>
          <a:p>
            <a:endParaRPr lang="en-US" dirty="0"/>
          </a:p>
          <a:p>
            <a:endParaRPr lang="en-US" dirty="0"/>
          </a:p>
        </p:txBody>
      </p:sp>
      <p:sp>
        <p:nvSpPr>
          <p:cNvPr id="8" name="TextBox 7"/>
          <p:cNvSpPr txBox="1"/>
          <p:nvPr/>
        </p:nvSpPr>
        <p:spPr>
          <a:xfrm>
            <a:off x="11332723" y="6527260"/>
            <a:ext cx="859277" cy="369332"/>
          </a:xfrm>
          <a:prstGeom prst="rect">
            <a:avLst/>
          </a:prstGeom>
          <a:noFill/>
        </p:spPr>
        <p:txBody>
          <a:bodyPr wrap="square" rtlCol="0">
            <a:spAutoFit/>
          </a:bodyPr>
          <a:lstStyle/>
          <a:p>
            <a:pPr algn="r"/>
            <a:r>
              <a:rPr lang="en-US" dirty="0">
                <a:solidFill>
                  <a:schemeClr val="bg1"/>
                </a:solidFill>
              </a:rPr>
              <a:t>(2,6)</a:t>
            </a:r>
          </a:p>
        </p:txBody>
      </p:sp>
      <p:sp>
        <p:nvSpPr>
          <p:cNvPr id="12" name="Rectangle 11"/>
          <p:cNvSpPr/>
          <p:nvPr/>
        </p:nvSpPr>
        <p:spPr>
          <a:xfrm>
            <a:off x="2918298" y="790652"/>
            <a:ext cx="6157608" cy="707886"/>
          </a:xfrm>
          <a:prstGeom prst="rect">
            <a:avLst/>
          </a:prstGeom>
        </p:spPr>
        <p:txBody>
          <a:bodyPr wrap="square">
            <a:spAutoFit/>
          </a:bodyPr>
          <a:lstStyle/>
          <a:p>
            <a:pPr algn="ctr"/>
            <a:r>
              <a:rPr lang="en-US" sz="2000" dirty="0">
                <a:solidFill>
                  <a:schemeClr val="bg1"/>
                </a:solidFill>
              </a:rPr>
              <a:t>Although this book is clearly about the prophet Jonah, it was written by a later, unknown author</a:t>
            </a:r>
          </a:p>
        </p:txBody>
      </p:sp>
      <p:pic>
        <p:nvPicPr>
          <p:cNvPr id="22530" name="Picture 2" descr="http://photos1.blogger.com/img/147/3648/640/jesus_teaching.jpg"/>
          <p:cNvPicPr>
            <a:picLocks noChangeAspect="1" noChangeArrowheads="1"/>
          </p:cNvPicPr>
          <p:nvPr/>
        </p:nvPicPr>
        <p:blipFill>
          <a:blip r:embed="rId3" cstate="print"/>
          <a:srcRect/>
          <a:stretch>
            <a:fillRect/>
          </a:stretch>
        </p:blipFill>
        <p:spPr bwMode="auto">
          <a:xfrm>
            <a:off x="6886183" y="1546055"/>
            <a:ext cx="2993807" cy="2821664"/>
          </a:xfrm>
          <a:prstGeom prst="rect">
            <a:avLst/>
          </a:prstGeom>
          <a:noFill/>
        </p:spPr>
      </p:pic>
      <p:sp>
        <p:nvSpPr>
          <p:cNvPr id="14" name="Rectangle 13"/>
          <p:cNvSpPr/>
          <p:nvPr/>
        </p:nvSpPr>
        <p:spPr>
          <a:xfrm>
            <a:off x="674450" y="5365442"/>
            <a:ext cx="6096000" cy="1200329"/>
          </a:xfrm>
          <a:prstGeom prst="rect">
            <a:avLst/>
          </a:prstGeom>
        </p:spPr>
        <p:txBody>
          <a:bodyPr>
            <a:spAutoFit/>
          </a:bodyPr>
          <a:lstStyle/>
          <a:p>
            <a:r>
              <a:rPr lang="en-US" dirty="0">
                <a:solidFill>
                  <a:schemeClr val="bg1"/>
                </a:solidFill>
              </a:rPr>
              <a:t> The account contains details that appear to be exaggerations, which has raised questions for some readers about how much of the book is historical. Nevertheless, its literary elements make it a “beautiful poem” containing valuable lessons . (8)</a:t>
            </a:r>
          </a:p>
        </p:txBody>
      </p:sp>
      <p:sp>
        <p:nvSpPr>
          <p:cNvPr id="16" name="Rectangle 15"/>
          <p:cNvSpPr/>
          <p:nvPr/>
        </p:nvSpPr>
        <p:spPr>
          <a:xfrm>
            <a:off x="5635558" y="4419070"/>
            <a:ext cx="6096000" cy="646331"/>
          </a:xfrm>
          <a:prstGeom prst="rect">
            <a:avLst/>
          </a:prstGeom>
        </p:spPr>
        <p:txBody>
          <a:bodyPr>
            <a:spAutoFit/>
          </a:bodyPr>
          <a:lstStyle/>
          <a:p>
            <a:r>
              <a:rPr lang="en-US" i="1" dirty="0">
                <a:solidFill>
                  <a:srgbClr val="FFFF00"/>
                </a:solidFill>
              </a:rPr>
              <a:t>For as Jonas was a sign unto the </a:t>
            </a:r>
            <a:r>
              <a:rPr lang="en-US" i="1" dirty="0" err="1">
                <a:solidFill>
                  <a:srgbClr val="FFFF00"/>
                </a:solidFill>
              </a:rPr>
              <a:t>Ninevites</a:t>
            </a:r>
            <a:r>
              <a:rPr lang="en-US" i="1" dirty="0">
                <a:solidFill>
                  <a:srgbClr val="FFFF00"/>
                </a:solidFill>
              </a:rPr>
              <a:t>, so shall also the Son of man be to this generation. Luke 11:30</a:t>
            </a:r>
          </a:p>
        </p:txBody>
      </p:sp>
    </p:spTree>
    <p:extLst>
      <p:ext uri="{BB962C8B-B14F-4D97-AF65-F5344CB8AC3E}">
        <p14:creationId xmlns:p14="http://schemas.microsoft.com/office/powerpoint/2010/main" val="10930333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5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20140116_125927.jpeg"/>
          <p:cNvPicPr>
            <a:picLocks noChangeAspect="1"/>
          </p:cNvPicPr>
          <p:nvPr/>
        </p:nvPicPr>
        <p:blipFill>
          <a:blip r:embed="rId2" cstate="print"/>
          <a:stretch>
            <a:fillRect/>
          </a:stretch>
        </p:blipFill>
        <p:spPr>
          <a:xfrm>
            <a:off x="-436124" y="0"/>
            <a:ext cx="12628124" cy="6858000"/>
          </a:xfrm>
          <a:prstGeom prst="rect">
            <a:avLst/>
          </a:prstGeom>
        </p:spPr>
      </p:pic>
      <p:sp>
        <p:nvSpPr>
          <p:cNvPr id="5" name="TextBox 4"/>
          <p:cNvSpPr txBox="1"/>
          <p:nvPr/>
        </p:nvSpPr>
        <p:spPr>
          <a:xfrm>
            <a:off x="-155644" y="0"/>
            <a:ext cx="12347643" cy="830997"/>
          </a:xfrm>
          <a:prstGeom prst="rect">
            <a:avLst/>
          </a:prstGeom>
          <a:noFill/>
        </p:spPr>
        <p:txBody>
          <a:bodyPr wrap="square" rtlCol="0">
            <a:spAutoFit/>
          </a:bodyPr>
          <a:lstStyle/>
          <a:p>
            <a:pPr algn="ctr"/>
            <a:r>
              <a:rPr lang="en-US" sz="4800" dirty="0">
                <a:solidFill>
                  <a:schemeClr val="bg1"/>
                </a:solidFill>
                <a:latin typeface="Berlin Sans FB Demi" pitchFamily="34" charset="0"/>
              </a:rPr>
              <a:t>Jonah Flees (Fear of Assyrian Nation)</a:t>
            </a:r>
          </a:p>
        </p:txBody>
      </p:sp>
      <p:sp>
        <p:nvSpPr>
          <p:cNvPr id="8" name="TextBox 7"/>
          <p:cNvSpPr txBox="1"/>
          <p:nvPr/>
        </p:nvSpPr>
        <p:spPr>
          <a:xfrm>
            <a:off x="11332723" y="6527260"/>
            <a:ext cx="859277" cy="369332"/>
          </a:xfrm>
          <a:prstGeom prst="rect">
            <a:avLst/>
          </a:prstGeom>
          <a:noFill/>
        </p:spPr>
        <p:txBody>
          <a:bodyPr wrap="square" rtlCol="0">
            <a:spAutoFit/>
          </a:bodyPr>
          <a:lstStyle/>
          <a:p>
            <a:pPr algn="r"/>
            <a:r>
              <a:rPr lang="en-US" dirty="0">
                <a:solidFill>
                  <a:schemeClr val="bg1"/>
                </a:solidFill>
              </a:rPr>
              <a:t>(2,6)</a:t>
            </a:r>
          </a:p>
        </p:txBody>
      </p:sp>
      <p:sp>
        <p:nvSpPr>
          <p:cNvPr id="12" name="Rectangle 11"/>
          <p:cNvSpPr/>
          <p:nvPr/>
        </p:nvSpPr>
        <p:spPr>
          <a:xfrm>
            <a:off x="7704306" y="4088329"/>
            <a:ext cx="4153710" cy="2246769"/>
          </a:xfrm>
          <a:prstGeom prst="rect">
            <a:avLst/>
          </a:prstGeom>
        </p:spPr>
        <p:txBody>
          <a:bodyPr wrap="square">
            <a:spAutoFit/>
          </a:bodyPr>
          <a:lstStyle/>
          <a:p>
            <a:r>
              <a:rPr lang="en-US" sz="2000" i="1" dirty="0">
                <a:solidFill>
                  <a:srgbClr val="FFFF00"/>
                </a:solidFill>
              </a:rPr>
              <a:t>Jonah rose up to flee unto </a:t>
            </a:r>
            <a:r>
              <a:rPr lang="en-US" sz="2000" i="1" dirty="0" err="1">
                <a:solidFill>
                  <a:srgbClr val="FFFF00"/>
                </a:solidFill>
              </a:rPr>
              <a:t>Tarshish</a:t>
            </a:r>
            <a:r>
              <a:rPr lang="en-US" sz="2000" i="1" dirty="0">
                <a:solidFill>
                  <a:srgbClr val="FFFF00"/>
                </a:solidFill>
              </a:rPr>
              <a:t> from the presence of the </a:t>
            </a:r>
            <a:r>
              <a:rPr lang="en-US" sz="2000" i="1" cap="small" dirty="0">
                <a:solidFill>
                  <a:srgbClr val="FFFF00"/>
                </a:solidFill>
              </a:rPr>
              <a:t>Lord</a:t>
            </a:r>
            <a:r>
              <a:rPr lang="en-US" sz="2000" i="1" dirty="0">
                <a:solidFill>
                  <a:srgbClr val="FFFF00"/>
                </a:solidFill>
              </a:rPr>
              <a:t>, and went down to Joppa; and he found a ship going to </a:t>
            </a:r>
            <a:r>
              <a:rPr lang="en-US" sz="2000" i="1" dirty="0" err="1">
                <a:solidFill>
                  <a:srgbClr val="FFFF00"/>
                </a:solidFill>
              </a:rPr>
              <a:t>Tarshish</a:t>
            </a:r>
            <a:r>
              <a:rPr lang="en-US" sz="2000" i="1" dirty="0">
                <a:solidFill>
                  <a:srgbClr val="FFFF00"/>
                </a:solidFill>
              </a:rPr>
              <a:t>: so he paid the fare thereof, and went down into it, to go with them unto </a:t>
            </a:r>
            <a:r>
              <a:rPr lang="en-US" sz="2000" i="1" dirty="0" err="1">
                <a:solidFill>
                  <a:srgbClr val="FFFF00"/>
                </a:solidFill>
              </a:rPr>
              <a:t>Tarshish</a:t>
            </a:r>
            <a:r>
              <a:rPr lang="en-US" sz="2000" i="1" dirty="0">
                <a:solidFill>
                  <a:srgbClr val="FFFF00"/>
                </a:solidFill>
              </a:rPr>
              <a:t> from the presence of the </a:t>
            </a:r>
            <a:r>
              <a:rPr lang="en-US" sz="2000" i="1" cap="small" dirty="0">
                <a:solidFill>
                  <a:srgbClr val="FFFF00"/>
                </a:solidFill>
              </a:rPr>
              <a:t>Lord</a:t>
            </a:r>
            <a:r>
              <a:rPr lang="en-US" sz="2000" i="1" dirty="0">
                <a:solidFill>
                  <a:srgbClr val="FFFF00"/>
                </a:solidFill>
              </a:rPr>
              <a:t>.</a:t>
            </a:r>
          </a:p>
        </p:txBody>
      </p:sp>
      <p:pic>
        <p:nvPicPr>
          <p:cNvPr id="23554" name="Picture 2" descr="Bible map 5"/>
          <p:cNvPicPr>
            <a:picLocks noChangeAspect="1" noChangeArrowheads="1"/>
          </p:cNvPicPr>
          <p:nvPr/>
        </p:nvPicPr>
        <p:blipFill>
          <a:blip r:embed="rId3" cstate="print"/>
          <a:srcRect r="535" b="4351"/>
          <a:stretch>
            <a:fillRect/>
          </a:stretch>
        </p:blipFill>
        <p:spPr bwMode="auto">
          <a:xfrm>
            <a:off x="467234" y="2810787"/>
            <a:ext cx="3618383" cy="2617247"/>
          </a:xfrm>
          <a:prstGeom prst="rect">
            <a:avLst/>
          </a:prstGeom>
          <a:noFill/>
        </p:spPr>
      </p:pic>
      <p:pic>
        <p:nvPicPr>
          <p:cNvPr id="23556" name="Picture 4" descr="http://bibleencyclopedia.com/picturesjpeg/jonah_paying_his_fare_90-224.jpg"/>
          <p:cNvPicPr>
            <a:picLocks noChangeAspect="1" noChangeArrowheads="1"/>
          </p:cNvPicPr>
          <p:nvPr/>
        </p:nvPicPr>
        <p:blipFill>
          <a:blip r:embed="rId4" cstate="print"/>
          <a:srcRect/>
          <a:stretch>
            <a:fillRect/>
          </a:stretch>
        </p:blipFill>
        <p:spPr bwMode="auto">
          <a:xfrm>
            <a:off x="4962120" y="3064213"/>
            <a:ext cx="2087124" cy="2520203"/>
          </a:xfrm>
          <a:prstGeom prst="rect">
            <a:avLst/>
          </a:prstGeom>
          <a:noFill/>
        </p:spPr>
      </p:pic>
      <p:sp>
        <p:nvSpPr>
          <p:cNvPr id="23558" name="AutoShape 6" descr="Image result for tarshis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3560" name="Picture 8" descr="https://wharrin.files.wordpress.com/2014/12/jonah-runs-with-distances.jpg"/>
          <p:cNvPicPr>
            <a:picLocks noChangeAspect="1" noChangeArrowheads="1"/>
          </p:cNvPicPr>
          <p:nvPr/>
        </p:nvPicPr>
        <p:blipFill>
          <a:blip r:embed="rId5" cstate="print"/>
          <a:srcRect/>
          <a:stretch>
            <a:fillRect/>
          </a:stretch>
        </p:blipFill>
        <p:spPr bwMode="auto">
          <a:xfrm>
            <a:off x="7324927" y="762982"/>
            <a:ext cx="4415883" cy="2535611"/>
          </a:xfrm>
          <a:prstGeom prst="rect">
            <a:avLst/>
          </a:prstGeom>
          <a:noFill/>
        </p:spPr>
      </p:pic>
      <p:sp>
        <p:nvSpPr>
          <p:cNvPr id="15" name="Rectangle 14"/>
          <p:cNvSpPr/>
          <p:nvPr/>
        </p:nvSpPr>
        <p:spPr>
          <a:xfrm>
            <a:off x="178341" y="849497"/>
            <a:ext cx="6096000" cy="1754326"/>
          </a:xfrm>
          <a:prstGeom prst="rect">
            <a:avLst/>
          </a:prstGeom>
        </p:spPr>
        <p:txBody>
          <a:bodyPr>
            <a:spAutoFit/>
          </a:bodyPr>
          <a:lstStyle/>
          <a:p>
            <a:r>
              <a:rPr lang="en-US" i="1" dirty="0">
                <a:solidFill>
                  <a:schemeClr val="bg1"/>
                </a:solidFill>
              </a:rPr>
              <a:t>“The mission of Jonah was a fact of symbolical and typical importance, which was intended not only to enlighten Israel as to the position of the Gentile world in relation to the kingdom of God, but also to typify the future adoption of such of the heathen, as should observe the word of God, into the fellowship of the salvation prepared in Israel for all nations.(9)</a:t>
            </a:r>
            <a:endParaRPr lang="en-US" dirty="0">
              <a:solidFill>
                <a:schemeClr val="bg1"/>
              </a:solidFill>
            </a:endParaRPr>
          </a:p>
        </p:txBody>
      </p:sp>
      <p:sp>
        <p:nvSpPr>
          <p:cNvPr id="17" name="TextBox 16"/>
          <p:cNvSpPr txBox="1"/>
          <p:nvPr/>
        </p:nvSpPr>
        <p:spPr>
          <a:xfrm>
            <a:off x="-204281" y="6488668"/>
            <a:ext cx="1896894" cy="369332"/>
          </a:xfrm>
          <a:prstGeom prst="rect">
            <a:avLst/>
          </a:prstGeom>
          <a:noFill/>
        </p:spPr>
        <p:txBody>
          <a:bodyPr wrap="square" rtlCol="0">
            <a:spAutoFit/>
          </a:bodyPr>
          <a:lstStyle/>
          <a:p>
            <a:r>
              <a:rPr lang="en-US" dirty="0">
                <a:solidFill>
                  <a:schemeClr val="bg1"/>
                </a:solidFill>
              </a:rPr>
              <a:t>Jonah 1:3</a:t>
            </a:r>
          </a:p>
        </p:txBody>
      </p:sp>
      <p:sp>
        <p:nvSpPr>
          <p:cNvPr id="18" name="Rectangle 17"/>
          <p:cNvSpPr/>
          <p:nvPr/>
        </p:nvSpPr>
        <p:spPr>
          <a:xfrm>
            <a:off x="1501302" y="5759173"/>
            <a:ext cx="6096000" cy="923330"/>
          </a:xfrm>
          <a:prstGeom prst="rect">
            <a:avLst/>
          </a:prstGeom>
        </p:spPr>
        <p:txBody>
          <a:bodyPr>
            <a:spAutoFit/>
          </a:bodyPr>
          <a:lstStyle/>
          <a:p>
            <a:r>
              <a:rPr lang="en-US" dirty="0">
                <a:solidFill>
                  <a:schemeClr val="bg1"/>
                </a:solidFill>
              </a:rPr>
              <a:t>“He did not intend to lay down his prophetic office; he merely wanted to absent himself without leave for a time until an unpleasant situation adjusted itself.” (10)</a:t>
            </a:r>
          </a:p>
        </p:txBody>
      </p:sp>
    </p:spTree>
    <p:extLst>
      <p:ext uri="{BB962C8B-B14F-4D97-AF65-F5344CB8AC3E}">
        <p14:creationId xmlns:p14="http://schemas.microsoft.com/office/powerpoint/2010/main" val="10930333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20140116_125927.jpeg"/>
          <p:cNvPicPr>
            <a:picLocks noChangeAspect="1"/>
          </p:cNvPicPr>
          <p:nvPr/>
        </p:nvPicPr>
        <p:blipFill>
          <a:blip r:embed="rId2" cstate="print"/>
          <a:stretch>
            <a:fillRect/>
          </a:stretch>
        </p:blipFill>
        <p:spPr>
          <a:xfrm>
            <a:off x="-436124" y="0"/>
            <a:ext cx="12628124" cy="6858000"/>
          </a:xfrm>
          <a:prstGeom prst="rect">
            <a:avLst/>
          </a:prstGeom>
        </p:spPr>
      </p:pic>
      <p:sp>
        <p:nvSpPr>
          <p:cNvPr id="5" name="TextBox 4"/>
          <p:cNvSpPr txBox="1"/>
          <p:nvPr/>
        </p:nvSpPr>
        <p:spPr>
          <a:xfrm>
            <a:off x="-155644" y="0"/>
            <a:ext cx="12347643" cy="830997"/>
          </a:xfrm>
          <a:prstGeom prst="rect">
            <a:avLst/>
          </a:prstGeom>
          <a:noFill/>
        </p:spPr>
        <p:txBody>
          <a:bodyPr wrap="square" rtlCol="0">
            <a:spAutoFit/>
          </a:bodyPr>
          <a:lstStyle/>
          <a:p>
            <a:pPr algn="ctr"/>
            <a:r>
              <a:rPr lang="en-US" sz="4800" dirty="0">
                <a:solidFill>
                  <a:schemeClr val="bg1"/>
                </a:solidFill>
                <a:latin typeface="Berlin Sans FB Demi" pitchFamily="34" charset="0"/>
              </a:rPr>
              <a:t>Joppa</a:t>
            </a:r>
          </a:p>
        </p:txBody>
      </p:sp>
      <p:sp>
        <p:nvSpPr>
          <p:cNvPr id="8" name="TextBox 7"/>
          <p:cNvSpPr txBox="1"/>
          <p:nvPr/>
        </p:nvSpPr>
        <p:spPr>
          <a:xfrm>
            <a:off x="11332723" y="6527260"/>
            <a:ext cx="859277" cy="369332"/>
          </a:xfrm>
          <a:prstGeom prst="rect">
            <a:avLst/>
          </a:prstGeom>
          <a:noFill/>
        </p:spPr>
        <p:txBody>
          <a:bodyPr wrap="square" rtlCol="0">
            <a:spAutoFit/>
          </a:bodyPr>
          <a:lstStyle/>
          <a:p>
            <a:pPr algn="r"/>
            <a:r>
              <a:rPr lang="en-US" dirty="0">
                <a:solidFill>
                  <a:schemeClr val="bg1"/>
                </a:solidFill>
              </a:rPr>
              <a:t>(1)</a:t>
            </a:r>
          </a:p>
        </p:txBody>
      </p:sp>
      <p:sp>
        <p:nvSpPr>
          <p:cNvPr id="23558" name="AutoShape 6" descr="Image result for tarshis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 name="Rectangle 14"/>
          <p:cNvSpPr/>
          <p:nvPr/>
        </p:nvSpPr>
        <p:spPr>
          <a:xfrm>
            <a:off x="178340" y="849497"/>
            <a:ext cx="6553199" cy="2308324"/>
          </a:xfrm>
          <a:prstGeom prst="rect">
            <a:avLst/>
          </a:prstGeom>
        </p:spPr>
        <p:txBody>
          <a:bodyPr wrap="square">
            <a:spAutoFit/>
          </a:bodyPr>
          <a:lstStyle/>
          <a:p>
            <a:r>
              <a:rPr lang="en-US" sz="2400" dirty="0">
                <a:solidFill>
                  <a:schemeClr val="bg1"/>
                </a:solidFill>
              </a:rPr>
              <a:t>Joppa was a significant seaport on Israel’s coast.</a:t>
            </a:r>
          </a:p>
          <a:p>
            <a:endParaRPr lang="en-US" sz="2400" dirty="0">
              <a:solidFill>
                <a:schemeClr val="bg1"/>
              </a:solidFill>
            </a:endParaRPr>
          </a:p>
          <a:p>
            <a:r>
              <a:rPr lang="en-US" sz="2400" dirty="0">
                <a:solidFill>
                  <a:schemeClr val="bg1"/>
                </a:solidFill>
              </a:rPr>
              <a:t>From there ships sailed to points throughout the Mediterranean. Joppa is the same as the present-day city of Jaffa, beside which the modern city of Tel Aviv has grown. </a:t>
            </a:r>
          </a:p>
        </p:txBody>
      </p:sp>
      <p:grpSp>
        <p:nvGrpSpPr>
          <p:cNvPr id="14" name="Group 13"/>
          <p:cNvGrpSpPr/>
          <p:nvPr/>
        </p:nvGrpSpPr>
        <p:grpSpPr>
          <a:xfrm>
            <a:off x="6984458" y="909367"/>
            <a:ext cx="3848844" cy="2325239"/>
            <a:chOff x="6507803" y="870456"/>
            <a:chExt cx="3848844" cy="2325239"/>
          </a:xfrm>
        </p:grpSpPr>
        <p:pic>
          <p:nvPicPr>
            <p:cNvPr id="24578" name="Picture 2" descr="http://www.bibleplaces.com/wp-content/uploads/2015/07/Joppa-aerial-from-southwest-tb121704872-bibleplaces.jpg"/>
            <p:cNvPicPr>
              <a:picLocks noChangeAspect="1" noChangeArrowheads="1"/>
            </p:cNvPicPr>
            <p:nvPr/>
          </p:nvPicPr>
          <p:blipFill>
            <a:blip r:embed="rId3" cstate="print"/>
            <a:srcRect l="768" b="9192"/>
            <a:stretch>
              <a:fillRect/>
            </a:stretch>
          </p:blipFill>
          <p:spPr bwMode="auto">
            <a:xfrm>
              <a:off x="6575898" y="870456"/>
              <a:ext cx="3780749" cy="2300761"/>
            </a:xfrm>
            <a:prstGeom prst="rect">
              <a:avLst/>
            </a:prstGeom>
            <a:noFill/>
          </p:spPr>
        </p:pic>
        <p:sp>
          <p:nvSpPr>
            <p:cNvPr id="18" name="Rectangle 17"/>
            <p:cNvSpPr/>
            <p:nvPr/>
          </p:nvSpPr>
          <p:spPr>
            <a:xfrm>
              <a:off x="6507803" y="2918696"/>
              <a:ext cx="2655651" cy="276999"/>
            </a:xfrm>
            <a:prstGeom prst="rect">
              <a:avLst/>
            </a:prstGeom>
          </p:spPr>
          <p:txBody>
            <a:bodyPr wrap="square">
              <a:spAutoFit/>
            </a:bodyPr>
            <a:lstStyle/>
            <a:p>
              <a:r>
                <a:rPr lang="en-US" sz="1200" dirty="0">
                  <a:solidFill>
                    <a:schemeClr val="bg1"/>
                  </a:solidFill>
                </a:rPr>
                <a:t>Joppa Today</a:t>
              </a:r>
            </a:p>
          </p:txBody>
        </p:sp>
      </p:grpSp>
      <p:pic>
        <p:nvPicPr>
          <p:cNvPr id="24580" name="Picture 4" descr="http://www.journeywithjesus.net/Essays/C_Malcolm_Powers_Peters_Vision_At_Joppa_sm.jpg"/>
          <p:cNvPicPr>
            <a:picLocks noChangeAspect="1" noChangeArrowheads="1"/>
          </p:cNvPicPr>
          <p:nvPr/>
        </p:nvPicPr>
        <p:blipFill>
          <a:blip r:embed="rId4" cstate="print"/>
          <a:srcRect/>
          <a:stretch>
            <a:fillRect/>
          </a:stretch>
        </p:blipFill>
        <p:spPr bwMode="auto">
          <a:xfrm>
            <a:off x="3258697" y="3261603"/>
            <a:ext cx="3076575" cy="3333750"/>
          </a:xfrm>
          <a:prstGeom prst="rect">
            <a:avLst/>
          </a:prstGeom>
          <a:noFill/>
        </p:spPr>
      </p:pic>
    </p:spTree>
    <p:extLst>
      <p:ext uri="{BB962C8B-B14F-4D97-AF65-F5344CB8AC3E}">
        <p14:creationId xmlns:p14="http://schemas.microsoft.com/office/powerpoint/2010/main" val="1093033395"/>
      </p:ext>
    </p:extLst>
  </p:cSld>
  <p:clrMapOvr>
    <a:masterClrMapping/>
  </p:clrMapOvr>
  <p:transition/>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599</TotalTime>
  <Words>3637</Words>
  <Application>Microsoft Office PowerPoint</Application>
  <PresentationFormat>Widescreen</PresentationFormat>
  <Paragraphs>206</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Calibri Light</vt:lpstr>
      <vt:lpstr>Calibri</vt:lpstr>
      <vt:lpstr>Arial</vt:lpstr>
      <vt:lpstr>Berlin Sans FB Demi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lynda blau</cp:lastModifiedBy>
  <cp:revision>43</cp:revision>
  <dcterms:created xsi:type="dcterms:W3CDTF">2016-04-28T13:36:48Z</dcterms:created>
  <dcterms:modified xsi:type="dcterms:W3CDTF">2020-11-17T00:39:16Z</dcterms:modified>
</cp:coreProperties>
</file>