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4" r:id="rId5"/>
    <p:sldId id="267" r:id="rId6"/>
    <p:sldId id="268" r:id="rId7"/>
    <p:sldId id="266" r:id="rId8"/>
    <p:sldId id="269" r:id="rId9"/>
    <p:sldId id="270" r:id="rId10"/>
    <p:sldId id="265" r:id="rId11"/>
    <p:sldId id="271" r:id="rId12"/>
    <p:sldId id="272" r:id="rId13"/>
    <p:sldId id="279" r:id="rId14"/>
    <p:sldId id="273" r:id="rId15"/>
    <p:sldId id="276" r:id="rId16"/>
    <p:sldId id="277" r:id="rId17"/>
    <p:sldId id="274" r:id="rId18"/>
    <p:sldId id="275" r:id="rId19"/>
    <p:sldId id="278" r:id="rId20"/>
    <p:sldId id="257" r:id="rId21"/>
    <p:sldId id="259" r:id="rId22"/>
  </p:sldIdLst>
  <p:sldSz cx="12192000" cy="6858000"/>
  <p:notesSz cx="6858000" cy="9144000"/>
  <p:embeddedFontLst>
    <p:embeddedFont>
      <p:font typeface="AR BLANCA" panose="02000000000000000000" pitchFamily="2" charset="0"/>
      <p:regular r:id="rId23"/>
    </p:embeddedFon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2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8" autoAdjust="0"/>
    <p:restoredTop sz="94660" autoAdjust="0"/>
  </p:normalViewPr>
  <p:slideViewPr>
    <p:cSldViewPr snapToGrid="0">
      <p:cViewPr varScale="1">
        <p:scale>
          <a:sx n="60" d="100"/>
          <a:sy n="60" d="100"/>
        </p:scale>
        <p:origin x="6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0198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9881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103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719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613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043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46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69904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8644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702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6606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EAE-AEDE-4F12-8680-B937EA5FB4DC}"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71B7-ED49-4210-86B3-AA84D7351108}" type="slidenum">
              <a:rPr lang="en-US" smtClean="0"/>
              <a:pPr/>
              <a:t>‹#›</a:t>
            </a:fld>
            <a:endParaRPr lang="en-US"/>
          </a:p>
        </p:txBody>
      </p:sp>
    </p:spTree>
    <p:extLst>
      <p:ext uri="{BB962C8B-B14F-4D97-AF65-F5344CB8AC3E}">
        <p14:creationId xmlns:p14="http://schemas.microsoft.com/office/powerpoint/2010/main" val="28010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0181C-70FF-41FA-B372-74153537B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7576" y="0"/>
            <a:ext cx="1627095" cy="369332"/>
          </a:xfrm>
          <a:prstGeom prst="rect">
            <a:avLst/>
          </a:prstGeom>
          <a:noFill/>
        </p:spPr>
        <p:txBody>
          <a:bodyPr wrap="square" rtlCol="0">
            <a:spAutoFit/>
          </a:bodyPr>
          <a:lstStyle/>
          <a:p>
            <a:r>
              <a:rPr lang="en-US" dirty="0">
                <a:solidFill>
                  <a:schemeClr val="bg1"/>
                </a:solidFill>
              </a:rPr>
              <a:t>Lesson 154</a:t>
            </a:r>
          </a:p>
        </p:txBody>
      </p:sp>
      <p:sp>
        <p:nvSpPr>
          <p:cNvPr id="86" name="TextBox 85"/>
          <p:cNvSpPr txBox="1"/>
          <p:nvPr/>
        </p:nvSpPr>
        <p:spPr>
          <a:xfrm>
            <a:off x="145279" y="1002523"/>
            <a:ext cx="11921383" cy="1938992"/>
          </a:xfrm>
          <a:prstGeom prst="rect">
            <a:avLst/>
          </a:prstGeom>
          <a:noFill/>
        </p:spPr>
        <p:txBody>
          <a:bodyPr wrap="square" rtlCol="0">
            <a:spAutoFit/>
          </a:bodyPr>
          <a:lstStyle/>
          <a:p>
            <a:pPr algn="ctr"/>
            <a:r>
              <a:rPr lang="en-US" sz="6000" dirty="0">
                <a:solidFill>
                  <a:schemeClr val="bg1"/>
                </a:solidFill>
                <a:latin typeface="AR BLANCA" pitchFamily="2" charset="0"/>
              </a:rPr>
              <a:t>Judgment, Mercy, and Forgiveness</a:t>
            </a:r>
          </a:p>
          <a:p>
            <a:pPr algn="ctr"/>
            <a:r>
              <a:rPr lang="en-US" sz="6000" dirty="0">
                <a:solidFill>
                  <a:schemeClr val="bg1"/>
                </a:solidFill>
                <a:latin typeface="AR BLANCA" pitchFamily="2" charset="0"/>
              </a:rPr>
              <a:t>Micah</a:t>
            </a:r>
          </a:p>
        </p:txBody>
      </p:sp>
      <p:grpSp>
        <p:nvGrpSpPr>
          <p:cNvPr id="88" name="Group 87"/>
          <p:cNvGrpSpPr/>
          <p:nvPr/>
        </p:nvGrpSpPr>
        <p:grpSpPr>
          <a:xfrm>
            <a:off x="1228457" y="2130039"/>
            <a:ext cx="1691529" cy="3843471"/>
            <a:chOff x="5715000" y="1600200"/>
            <a:chExt cx="1531642" cy="3480177"/>
          </a:xfrm>
        </p:grpSpPr>
        <p:sp>
          <p:nvSpPr>
            <p:cNvPr id="89" name="Cloud 88"/>
            <p:cNvSpPr/>
            <p:nvPr/>
          </p:nvSpPr>
          <p:spPr>
            <a:xfrm>
              <a:off x="5740055" y="2355226"/>
              <a:ext cx="562905" cy="7173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6628773" y="2448185"/>
              <a:ext cx="562905" cy="61363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18695172">
              <a:off x="6455206" y="1727938"/>
              <a:ext cx="584786" cy="9829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1400185">
              <a:off x="5897858" y="1846560"/>
              <a:ext cx="509839" cy="8168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6128217">
              <a:off x="6550682" y="4763497"/>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4472555">
              <a:off x="6221124" y="4753998"/>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5943600" y="3048000"/>
              <a:ext cx="1138765" cy="185657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610840">
              <a:off x="5972413" y="2995446"/>
              <a:ext cx="492946" cy="189174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901859">
              <a:off x="5764424" y="3641808"/>
              <a:ext cx="309645" cy="40849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226769">
              <a:off x="6950373" y="3648213"/>
              <a:ext cx="296269" cy="39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442139">
              <a:off x="5916247" y="2952915"/>
              <a:ext cx="38025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249249">
              <a:off x="6726896" y="2952745"/>
              <a:ext cx="37808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059837">
              <a:off x="6594274" y="2996125"/>
              <a:ext cx="364232" cy="1891747"/>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073744" y="2009855"/>
              <a:ext cx="832175" cy="12504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rot="17055069">
              <a:off x="6151825" y="1686010"/>
              <a:ext cx="568125" cy="7330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hord 103"/>
            <p:cNvSpPr/>
            <p:nvPr/>
          </p:nvSpPr>
          <p:spPr>
            <a:xfrm rot="5400000">
              <a:off x="5997529" y="1475346"/>
              <a:ext cx="931434" cy="1181142"/>
            </a:xfrm>
            <a:prstGeom prst="chord">
              <a:avLst>
                <a:gd name="adj1" fmla="val 5540578"/>
                <a:gd name="adj2" fmla="val 1620000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Stored Data 104"/>
            <p:cNvSpPr/>
            <p:nvPr/>
          </p:nvSpPr>
          <p:spPr>
            <a:xfrm rot="5400000">
              <a:off x="6299004" y="1451957"/>
              <a:ext cx="341925" cy="1194585"/>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18452792">
              <a:off x="6164336" y="2877438"/>
              <a:ext cx="694991" cy="75222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56854" y="2980502"/>
              <a:ext cx="253388" cy="141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844746" y="2467232"/>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934200" y="2438400"/>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39697" y="3045941"/>
              <a:ext cx="100914"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430"/>
            <p:cNvGrpSpPr/>
            <p:nvPr/>
          </p:nvGrpSpPr>
          <p:grpSpPr>
            <a:xfrm rot="4756587">
              <a:off x="6264428" y="4111727"/>
              <a:ext cx="1139096" cy="232307"/>
              <a:chOff x="2743200" y="984422"/>
              <a:chExt cx="2658762" cy="712572"/>
            </a:xfrm>
          </p:grpSpPr>
          <p:grpSp>
            <p:nvGrpSpPr>
              <p:cNvPr id="144" name="Group 417"/>
              <p:cNvGrpSpPr/>
              <p:nvPr/>
            </p:nvGrpSpPr>
            <p:grpSpPr>
              <a:xfrm>
                <a:off x="2743200" y="990600"/>
                <a:ext cx="685800" cy="685800"/>
                <a:chOff x="2743200" y="990600"/>
                <a:chExt cx="685800" cy="685800"/>
              </a:xfrm>
            </p:grpSpPr>
            <p:sp>
              <p:nvSpPr>
                <p:cNvPr id="157" name="Quad Arrow 15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aque 15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418"/>
              <p:cNvGrpSpPr/>
              <p:nvPr/>
            </p:nvGrpSpPr>
            <p:grpSpPr>
              <a:xfrm>
                <a:off x="3400168" y="984422"/>
                <a:ext cx="685800" cy="685800"/>
                <a:chOff x="2743200" y="990600"/>
                <a:chExt cx="685800" cy="685800"/>
              </a:xfrm>
            </p:grpSpPr>
            <p:sp>
              <p:nvSpPr>
                <p:cNvPr id="155" name="Quad Arrow 15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421"/>
              <p:cNvGrpSpPr/>
              <p:nvPr/>
            </p:nvGrpSpPr>
            <p:grpSpPr>
              <a:xfrm>
                <a:off x="4057135" y="1002957"/>
                <a:ext cx="685800" cy="685800"/>
                <a:chOff x="2743200" y="990600"/>
                <a:chExt cx="685800" cy="685800"/>
              </a:xfrm>
            </p:grpSpPr>
            <p:sp>
              <p:nvSpPr>
                <p:cNvPr id="153" name="Quad Arrow 15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424"/>
              <p:cNvGrpSpPr/>
              <p:nvPr/>
            </p:nvGrpSpPr>
            <p:grpSpPr>
              <a:xfrm>
                <a:off x="4716162" y="1011194"/>
                <a:ext cx="685800" cy="685800"/>
                <a:chOff x="2743200" y="990600"/>
                <a:chExt cx="685800" cy="685800"/>
              </a:xfrm>
            </p:grpSpPr>
            <p:sp>
              <p:nvSpPr>
                <p:cNvPr id="151" name="Quad Arrow 15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aque 15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Diamond 14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431"/>
            <p:cNvGrpSpPr/>
            <p:nvPr/>
          </p:nvGrpSpPr>
          <p:grpSpPr>
            <a:xfrm rot="6012888">
              <a:off x="5629162" y="4089710"/>
              <a:ext cx="1139096" cy="232307"/>
              <a:chOff x="2743200" y="984422"/>
              <a:chExt cx="2658762" cy="712572"/>
            </a:xfrm>
          </p:grpSpPr>
          <p:grpSp>
            <p:nvGrpSpPr>
              <p:cNvPr id="129" name="Group 417"/>
              <p:cNvGrpSpPr/>
              <p:nvPr/>
            </p:nvGrpSpPr>
            <p:grpSpPr>
              <a:xfrm>
                <a:off x="2743200" y="990600"/>
                <a:ext cx="685800" cy="685800"/>
                <a:chOff x="2743200" y="990600"/>
                <a:chExt cx="685800" cy="685800"/>
              </a:xfrm>
            </p:grpSpPr>
            <p:sp>
              <p:nvSpPr>
                <p:cNvPr id="142" name="Quad Arrow 14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418"/>
              <p:cNvGrpSpPr/>
              <p:nvPr/>
            </p:nvGrpSpPr>
            <p:grpSpPr>
              <a:xfrm>
                <a:off x="3400168" y="984422"/>
                <a:ext cx="685800" cy="685800"/>
                <a:chOff x="2743200" y="990600"/>
                <a:chExt cx="685800" cy="685800"/>
              </a:xfrm>
            </p:grpSpPr>
            <p:sp>
              <p:nvSpPr>
                <p:cNvPr id="140" name="Quad Arrow 13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421"/>
              <p:cNvGrpSpPr/>
              <p:nvPr/>
            </p:nvGrpSpPr>
            <p:grpSpPr>
              <a:xfrm>
                <a:off x="4057135" y="1002957"/>
                <a:ext cx="685800" cy="685800"/>
                <a:chOff x="2743200" y="990600"/>
                <a:chExt cx="685800" cy="685800"/>
              </a:xfrm>
            </p:grpSpPr>
            <p:sp>
              <p:nvSpPr>
                <p:cNvPr id="138" name="Quad Arrow 13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aque 13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424"/>
              <p:cNvGrpSpPr/>
              <p:nvPr/>
            </p:nvGrpSpPr>
            <p:grpSpPr>
              <a:xfrm>
                <a:off x="4716162" y="1011194"/>
                <a:ext cx="685800" cy="685800"/>
                <a:chOff x="2743200" y="990600"/>
                <a:chExt cx="685800" cy="685800"/>
              </a:xfrm>
            </p:grpSpPr>
            <p:sp>
              <p:nvSpPr>
                <p:cNvPr id="136" name="Quad Arrow 13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aque 13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Diamond 13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447"/>
            <p:cNvGrpSpPr/>
            <p:nvPr/>
          </p:nvGrpSpPr>
          <p:grpSpPr>
            <a:xfrm>
              <a:off x="6042006" y="1912224"/>
              <a:ext cx="822172" cy="231673"/>
              <a:chOff x="2743200" y="984422"/>
              <a:chExt cx="2658762" cy="712572"/>
            </a:xfrm>
          </p:grpSpPr>
          <p:grpSp>
            <p:nvGrpSpPr>
              <p:cNvPr id="114" name="Group 417"/>
              <p:cNvGrpSpPr/>
              <p:nvPr/>
            </p:nvGrpSpPr>
            <p:grpSpPr>
              <a:xfrm>
                <a:off x="2743200" y="990600"/>
                <a:ext cx="685800" cy="685800"/>
                <a:chOff x="2743200" y="990600"/>
                <a:chExt cx="685800" cy="685800"/>
              </a:xfrm>
            </p:grpSpPr>
            <p:sp>
              <p:nvSpPr>
                <p:cNvPr id="127" name="Quad Arrow 12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aque 12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418"/>
              <p:cNvGrpSpPr/>
              <p:nvPr/>
            </p:nvGrpSpPr>
            <p:grpSpPr>
              <a:xfrm>
                <a:off x="3400168" y="984422"/>
                <a:ext cx="685800" cy="685800"/>
                <a:chOff x="2743200" y="990600"/>
                <a:chExt cx="685800" cy="685800"/>
              </a:xfrm>
            </p:grpSpPr>
            <p:sp>
              <p:nvSpPr>
                <p:cNvPr id="125" name="Quad Arrow 12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21"/>
              <p:cNvGrpSpPr/>
              <p:nvPr/>
            </p:nvGrpSpPr>
            <p:grpSpPr>
              <a:xfrm>
                <a:off x="4057135" y="1002957"/>
                <a:ext cx="685800" cy="685800"/>
                <a:chOff x="2743200" y="990600"/>
                <a:chExt cx="685800" cy="685800"/>
              </a:xfrm>
            </p:grpSpPr>
            <p:sp>
              <p:nvSpPr>
                <p:cNvPr id="123" name="Quad Arrow 12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424"/>
              <p:cNvGrpSpPr/>
              <p:nvPr/>
            </p:nvGrpSpPr>
            <p:grpSpPr>
              <a:xfrm>
                <a:off x="4716162" y="1011194"/>
                <a:ext cx="685800" cy="685800"/>
                <a:chOff x="2743200" y="990600"/>
                <a:chExt cx="685800" cy="685800"/>
              </a:xfrm>
            </p:grpSpPr>
            <p:sp>
              <p:nvSpPr>
                <p:cNvPr id="121" name="Quad Arrow 12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aque 12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Diamond 11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9" name="Rectangle 158"/>
          <p:cNvSpPr/>
          <p:nvPr/>
        </p:nvSpPr>
        <p:spPr>
          <a:xfrm>
            <a:off x="3731663" y="3297088"/>
            <a:ext cx="6096000" cy="1754326"/>
          </a:xfrm>
          <a:prstGeom prst="rect">
            <a:avLst/>
          </a:prstGeom>
        </p:spPr>
        <p:txBody>
          <a:bodyPr>
            <a:spAutoFit/>
          </a:bodyPr>
          <a:lstStyle/>
          <a:p>
            <a:r>
              <a:rPr lang="en-US" i="1" dirty="0">
                <a:solidFill>
                  <a:schemeClr val="bg1"/>
                </a:solidFill>
              </a:rPr>
              <a:t>And as one generation hath been destroyed among the Jews because of iniquity, even so have they been destroyed from generation to generation according to their iniquities; and never hath any of them been destroyed save it were foretold them by the prophets of the Lord. </a:t>
            </a:r>
          </a:p>
          <a:p>
            <a:r>
              <a:rPr lang="en-US" i="1" dirty="0">
                <a:solidFill>
                  <a:schemeClr val="bg1"/>
                </a:solidFill>
              </a:rPr>
              <a:t>2 Nephi 25:9</a:t>
            </a:r>
          </a:p>
        </p:txBody>
      </p:sp>
    </p:spTree>
    <p:extLst>
      <p:ext uri="{BB962C8B-B14F-4D97-AF65-F5344CB8AC3E}">
        <p14:creationId xmlns:p14="http://schemas.microsoft.com/office/powerpoint/2010/main" val="31597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6266933" y="3744158"/>
            <a:ext cx="4714686" cy="2862322"/>
          </a:xfrm>
          <a:prstGeom prst="rect">
            <a:avLst/>
          </a:prstGeom>
          <a:noFill/>
        </p:spPr>
        <p:txBody>
          <a:bodyPr wrap="square" rtlCol="0">
            <a:spAutoFit/>
          </a:bodyPr>
          <a:lstStyle/>
          <a:p>
            <a:pPr fontAlgn="base"/>
            <a:r>
              <a:rPr lang="en-US" sz="2000" i="1" dirty="0">
                <a:solidFill>
                  <a:srgbClr val="FFFF00"/>
                </a:solidFill>
              </a:rPr>
              <a:t>Now when Jesus was born in Bethlehem of </a:t>
            </a:r>
            <a:r>
              <a:rPr lang="en-US" sz="2000" i="1" dirty="0" err="1">
                <a:solidFill>
                  <a:srgbClr val="FFFF00"/>
                </a:solidFill>
              </a:rPr>
              <a:t>Judæa</a:t>
            </a:r>
            <a:r>
              <a:rPr lang="en-US" sz="2000" i="1" dirty="0">
                <a:solidFill>
                  <a:srgbClr val="FFFF00"/>
                </a:solidFill>
              </a:rPr>
              <a:t> in the days of Herod the king, behold, there came wise men from the east to Jerusalem,</a:t>
            </a:r>
          </a:p>
          <a:p>
            <a:pPr fontAlgn="base"/>
            <a:endParaRPr lang="en-US" sz="2000" i="1" dirty="0">
              <a:solidFill>
                <a:srgbClr val="FFFF00"/>
              </a:solidFill>
            </a:endParaRPr>
          </a:p>
          <a:p>
            <a:pPr fontAlgn="base"/>
            <a:r>
              <a:rPr lang="en-US" sz="2000" i="1" dirty="0">
                <a:solidFill>
                  <a:srgbClr val="FFFF00"/>
                </a:solidFill>
              </a:rPr>
              <a:t>Saying, Where is he that is born King of the Jews? for we have seen his star in the east, and are come to worship him.</a:t>
            </a:r>
          </a:p>
          <a:p>
            <a:r>
              <a:rPr lang="en-US" sz="2000" i="1" dirty="0">
                <a:solidFill>
                  <a:srgbClr val="FFFF00"/>
                </a:solidFill>
              </a:rPr>
              <a:t> </a:t>
            </a:r>
          </a:p>
        </p:txBody>
      </p:sp>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Micah Names Bethlehem</a:t>
            </a:r>
          </a:p>
        </p:txBody>
      </p:sp>
      <p:sp>
        <p:nvSpPr>
          <p:cNvPr id="9" name="Rectangle 8"/>
          <p:cNvSpPr/>
          <p:nvPr/>
        </p:nvSpPr>
        <p:spPr>
          <a:xfrm>
            <a:off x="2684834" y="739391"/>
            <a:ext cx="6916366" cy="584775"/>
          </a:xfrm>
          <a:prstGeom prst="rect">
            <a:avLst/>
          </a:prstGeom>
        </p:spPr>
        <p:txBody>
          <a:bodyPr wrap="square">
            <a:spAutoFit/>
          </a:bodyPr>
          <a:lstStyle/>
          <a:p>
            <a:pPr algn="ctr"/>
            <a:r>
              <a:rPr lang="en-US" sz="3200" dirty="0">
                <a:solidFill>
                  <a:schemeClr val="bg1"/>
                </a:solidFill>
              </a:rPr>
              <a:t>The Birthplace of the Messiah</a:t>
            </a:r>
          </a:p>
        </p:txBody>
      </p:sp>
      <p:sp>
        <p:nvSpPr>
          <p:cNvPr id="7" name="Rectangle 6"/>
          <p:cNvSpPr/>
          <p:nvPr/>
        </p:nvSpPr>
        <p:spPr>
          <a:xfrm>
            <a:off x="353438" y="1632334"/>
            <a:ext cx="6096000" cy="1200329"/>
          </a:xfrm>
          <a:prstGeom prst="rect">
            <a:avLst/>
          </a:prstGeom>
        </p:spPr>
        <p:txBody>
          <a:bodyPr>
            <a:spAutoFit/>
          </a:bodyPr>
          <a:lstStyle/>
          <a:p>
            <a:r>
              <a:rPr lang="en-US" dirty="0">
                <a:solidFill>
                  <a:srgbClr val="FFFF00"/>
                </a:solidFill>
              </a:rPr>
              <a:t> But thou, Beth-</a:t>
            </a:r>
            <a:r>
              <a:rPr lang="en-US" dirty="0" err="1">
                <a:solidFill>
                  <a:srgbClr val="FFFF00"/>
                </a:solidFill>
              </a:rPr>
              <a:t>lehem</a:t>
            </a:r>
            <a:r>
              <a:rPr lang="en-US" dirty="0">
                <a:solidFill>
                  <a:srgbClr val="FFFF00"/>
                </a:solidFill>
              </a:rPr>
              <a:t>  </a:t>
            </a:r>
            <a:r>
              <a:rPr lang="en-US" dirty="0" err="1">
                <a:solidFill>
                  <a:srgbClr val="FFFF00"/>
                </a:solidFill>
              </a:rPr>
              <a:t>Ephratah</a:t>
            </a:r>
            <a:r>
              <a:rPr lang="en-US" dirty="0">
                <a:solidFill>
                  <a:srgbClr val="FFFF00"/>
                </a:solidFill>
              </a:rPr>
              <a:t>, </a:t>
            </a:r>
            <a:r>
              <a:rPr lang="en-US" i="1" dirty="0">
                <a:solidFill>
                  <a:srgbClr val="FFFF00"/>
                </a:solidFill>
              </a:rPr>
              <a:t>though</a:t>
            </a:r>
            <a:r>
              <a:rPr lang="en-US" dirty="0">
                <a:solidFill>
                  <a:srgbClr val="FFFF00"/>
                </a:solidFill>
              </a:rPr>
              <a:t> thou be little among the thousands of Judah, </a:t>
            </a:r>
            <a:r>
              <a:rPr lang="en-US" i="1" dirty="0">
                <a:solidFill>
                  <a:srgbClr val="FFFF00"/>
                </a:solidFill>
              </a:rPr>
              <a:t>yet</a:t>
            </a:r>
            <a:r>
              <a:rPr lang="en-US" dirty="0">
                <a:solidFill>
                  <a:srgbClr val="FFFF00"/>
                </a:solidFill>
              </a:rPr>
              <a:t> out of thee shall he come forth unto me </a:t>
            </a:r>
            <a:r>
              <a:rPr lang="en-US" i="1" dirty="0">
                <a:solidFill>
                  <a:srgbClr val="FFFF00"/>
                </a:solidFill>
              </a:rPr>
              <a:t>that is</a:t>
            </a:r>
            <a:r>
              <a:rPr lang="en-US" dirty="0">
                <a:solidFill>
                  <a:srgbClr val="FFFF00"/>
                </a:solidFill>
              </a:rPr>
              <a:t> to be ruler in Israel; whose goings forth </a:t>
            </a:r>
            <a:r>
              <a:rPr lang="en-US" i="1" dirty="0">
                <a:solidFill>
                  <a:srgbClr val="FFFF00"/>
                </a:solidFill>
              </a:rPr>
              <a:t>have been</a:t>
            </a:r>
            <a:r>
              <a:rPr lang="en-US" dirty="0">
                <a:solidFill>
                  <a:srgbClr val="FFFF00"/>
                </a:solidFill>
              </a:rPr>
              <a:t> from of old, from everlasting.</a:t>
            </a:r>
          </a:p>
        </p:txBody>
      </p:sp>
      <p:sp>
        <p:nvSpPr>
          <p:cNvPr id="11" name="TextBox 10"/>
          <p:cNvSpPr txBox="1"/>
          <p:nvPr/>
        </p:nvSpPr>
        <p:spPr>
          <a:xfrm>
            <a:off x="0" y="6507804"/>
            <a:ext cx="1624519" cy="369332"/>
          </a:xfrm>
          <a:prstGeom prst="rect">
            <a:avLst/>
          </a:prstGeom>
          <a:noFill/>
        </p:spPr>
        <p:txBody>
          <a:bodyPr wrap="square" rtlCol="0">
            <a:spAutoFit/>
          </a:bodyPr>
          <a:lstStyle/>
          <a:p>
            <a:r>
              <a:rPr lang="en-US" dirty="0">
                <a:solidFill>
                  <a:schemeClr val="bg1"/>
                </a:solidFill>
              </a:rPr>
              <a:t>Micah 5:2</a:t>
            </a:r>
          </a:p>
        </p:txBody>
      </p:sp>
      <p:pic>
        <p:nvPicPr>
          <p:cNvPr id="27650" name="Picture 2" descr="An illustration of the three Wise Men on camels going down a path in search of Jesus."/>
          <p:cNvPicPr>
            <a:picLocks noChangeAspect="1" noChangeArrowheads="1"/>
          </p:cNvPicPr>
          <p:nvPr/>
        </p:nvPicPr>
        <p:blipFill>
          <a:blip r:embed="rId3" cstate="print"/>
          <a:srcRect/>
          <a:stretch>
            <a:fillRect/>
          </a:stretch>
        </p:blipFill>
        <p:spPr bwMode="auto">
          <a:xfrm>
            <a:off x="1731523" y="3347599"/>
            <a:ext cx="4017524" cy="3043785"/>
          </a:xfrm>
          <a:prstGeom prst="rect">
            <a:avLst/>
          </a:prstGeom>
          <a:noFill/>
        </p:spPr>
      </p:pic>
      <p:pic>
        <p:nvPicPr>
          <p:cNvPr id="27652" name="Picture 4" descr="https://upload.wikimedia.org/wikipedia/commons/6/6c/Bethlehem_Polenov.jpg"/>
          <p:cNvPicPr>
            <a:picLocks noChangeAspect="1" noChangeArrowheads="1"/>
          </p:cNvPicPr>
          <p:nvPr/>
        </p:nvPicPr>
        <p:blipFill>
          <a:blip r:embed="rId4" cstate="print"/>
          <a:srcRect/>
          <a:stretch>
            <a:fillRect/>
          </a:stretch>
        </p:blipFill>
        <p:spPr bwMode="auto">
          <a:xfrm>
            <a:off x="6780178" y="1391054"/>
            <a:ext cx="3852153" cy="2194959"/>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6879775" y="1390065"/>
            <a:ext cx="4714686" cy="1015663"/>
          </a:xfrm>
          <a:prstGeom prst="rect">
            <a:avLst/>
          </a:prstGeom>
          <a:noFill/>
        </p:spPr>
        <p:txBody>
          <a:bodyPr wrap="square" rtlCol="0">
            <a:spAutoFit/>
          </a:bodyPr>
          <a:lstStyle/>
          <a:p>
            <a:pPr fontAlgn="base"/>
            <a:r>
              <a:rPr lang="en-US" sz="2000" i="1" dirty="0">
                <a:solidFill>
                  <a:srgbClr val="FFFF00"/>
                </a:solidFill>
              </a:rPr>
              <a:t>And </a:t>
            </a:r>
            <a:r>
              <a:rPr lang="en-US" sz="2000" i="1" dirty="0" err="1">
                <a:solidFill>
                  <a:srgbClr val="FFFF00"/>
                </a:solidFill>
              </a:rPr>
              <a:t>Kattath</a:t>
            </a:r>
            <a:r>
              <a:rPr lang="en-US" sz="2000" i="1" dirty="0">
                <a:solidFill>
                  <a:srgbClr val="FFFF00"/>
                </a:solidFill>
              </a:rPr>
              <a:t>, and </a:t>
            </a:r>
            <a:r>
              <a:rPr lang="en-US" sz="2000" i="1" dirty="0" err="1">
                <a:solidFill>
                  <a:srgbClr val="FFFF00"/>
                </a:solidFill>
              </a:rPr>
              <a:t>Nahallal</a:t>
            </a:r>
            <a:r>
              <a:rPr lang="en-US" sz="2000" i="1" dirty="0">
                <a:solidFill>
                  <a:srgbClr val="FFFF00"/>
                </a:solidFill>
              </a:rPr>
              <a:t>, and </a:t>
            </a:r>
            <a:r>
              <a:rPr lang="en-US" sz="2000" i="1" dirty="0" err="1">
                <a:solidFill>
                  <a:srgbClr val="FFFF00"/>
                </a:solidFill>
              </a:rPr>
              <a:t>Shimron</a:t>
            </a:r>
            <a:r>
              <a:rPr lang="en-US" sz="2000" i="1" dirty="0">
                <a:solidFill>
                  <a:srgbClr val="FFFF00"/>
                </a:solidFill>
              </a:rPr>
              <a:t>, and </a:t>
            </a:r>
            <a:r>
              <a:rPr lang="en-US" sz="2000" i="1" dirty="0" err="1">
                <a:solidFill>
                  <a:srgbClr val="FFFF00"/>
                </a:solidFill>
              </a:rPr>
              <a:t>Idalah</a:t>
            </a:r>
            <a:r>
              <a:rPr lang="en-US" sz="2000" i="1" dirty="0">
                <a:solidFill>
                  <a:srgbClr val="FFFF00"/>
                </a:solidFill>
              </a:rPr>
              <a:t>, and Beth-</a:t>
            </a:r>
            <a:r>
              <a:rPr lang="en-US" sz="2000" i="1" dirty="0" err="1">
                <a:solidFill>
                  <a:srgbClr val="FFFF00"/>
                </a:solidFill>
              </a:rPr>
              <a:t>lehem</a:t>
            </a:r>
            <a:r>
              <a:rPr lang="en-US" sz="2000" i="1" dirty="0">
                <a:solidFill>
                  <a:srgbClr val="FFFF00"/>
                </a:solidFill>
              </a:rPr>
              <a:t>: twelve cities with their villages. Joshua 19:15</a:t>
            </a:r>
          </a:p>
        </p:txBody>
      </p:sp>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Bethlehem</a:t>
            </a:r>
          </a:p>
        </p:txBody>
      </p:sp>
      <p:sp>
        <p:nvSpPr>
          <p:cNvPr id="7" name="Rectangle 6"/>
          <p:cNvSpPr/>
          <p:nvPr/>
        </p:nvSpPr>
        <p:spPr>
          <a:xfrm>
            <a:off x="256162" y="1408598"/>
            <a:ext cx="6096000" cy="1754326"/>
          </a:xfrm>
          <a:prstGeom prst="rect">
            <a:avLst/>
          </a:prstGeom>
        </p:spPr>
        <p:txBody>
          <a:bodyPr>
            <a:spAutoFit/>
          </a:bodyPr>
          <a:lstStyle/>
          <a:p>
            <a:r>
              <a:rPr lang="en-US" i="1" dirty="0" err="1">
                <a:solidFill>
                  <a:schemeClr val="bg1"/>
                </a:solidFill>
              </a:rPr>
              <a:t>Ephratah</a:t>
            </a:r>
            <a:r>
              <a:rPr lang="en-US" dirty="0">
                <a:solidFill>
                  <a:schemeClr val="bg1"/>
                </a:solidFill>
              </a:rPr>
              <a:t> is simply an additional name to distinguish the Bethlehem in Judah from another Bethlehem in the land assigned to the tribe of </a:t>
            </a:r>
            <a:r>
              <a:rPr lang="en-US" dirty="0" err="1">
                <a:solidFill>
                  <a:schemeClr val="bg1"/>
                </a:solidFill>
              </a:rPr>
              <a:t>Zebulun</a:t>
            </a:r>
            <a:r>
              <a:rPr lang="en-US" dirty="0">
                <a:solidFill>
                  <a:schemeClr val="bg1"/>
                </a:solidFill>
              </a:rPr>
              <a:t> .</a:t>
            </a:r>
          </a:p>
          <a:p>
            <a:endParaRPr lang="en-US" dirty="0">
              <a:solidFill>
                <a:schemeClr val="bg1"/>
              </a:solidFill>
            </a:endParaRPr>
          </a:p>
          <a:p>
            <a:r>
              <a:rPr lang="en-US" dirty="0">
                <a:solidFill>
                  <a:schemeClr val="bg1"/>
                </a:solidFill>
              </a:rPr>
              <a:t>The prophecy was fulfilled, of course, when Jesus was born in Bethlehem of Judea in the days of Herod the king.</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5:2; Matthew 2:1; Luke 2:1-20</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13" name="Rectangle 12"/>
          <p:cNvSpPr/>
          <p:nvPr/>
        </p:nvSpPr>
        <p:spPr>
          <a:xfrm>
            <a:off x="5001234" y="754053"/>
            <a:ext cx="2082621" cy="461665"/>
          </a:xfrm>
          <a:prstGeom prst="rect">
            <a:avLst/>
          </a:prstGeom>
        </p:spPr>
        <p:txBody>
          <a:bodyPr wrap="none">
            <a:spAutoFit/>
          </a:bodyPr>
          <a:lstStyle/>
          <a:p>
            <a:r>
              <a:rPr lang="en-US" sz="2400" i="1" dirty="0">
                <a:solidFill>
                  <a:schemeClr val="bg1"/>
                </a:solidFill>
              </a:rPr>
              <a:t>House of bread</a:t>
            </a:r>
            <a:endParaRPr lang="en-US" sz="2400" dirty="0"/>
          </a:p>
        </p:txBody>
      </p:sp>
      <p:sp>
        <p:nvSpPr>
          <p:cNvPr id="14" name="Rectangle 13"/>
          <p:cNvSpPr/>
          <p:nvPr/>
        </p:nvSpPr>
        <p:spPr>
          <a:xfrm>
            <a:off x="6391073" y="3059510"/>
            <a:ext cx="5529994" cy="3416320"/>
          </a:xfrm>
          <a:prstGeom prst="rect">
            <a:avLst/>
          </a:prstGeom>
        </p:spPr>
        <p:txBody>
          <a:bodyPr wrap="square">
            <a:spAutoFit/>
          </a:bodyPr>
          <a:lstStyle/>
          <a:p>
            <a:r>
              <a:rPr lang="en-US" dirty="0">
                <a:solidFill>
                  <a:schemeClr val="bg1"/>
                </a:solidFill>
              </a:rPr>
              <a:t>Bethlehem is five miles south of Jerusalem</a:t>
            </a:r>
          </a:p>
          <a:p>
            <a:endParaRPr lang="en-US" dirty="0">
              <a:solidFill>
                <a:schemeClr val="bg1"/>
              </a:solidFill>
            </a:endParaRPr>
          </a:p>
          <a:p>
            <a:r>
              <a:rPr lang="en-US" dirty="0" err="1">
                <a:solidFill>
                  <a:schemeClr val="bg1"/>
                </a:solidFill>
              </a:rPr>
              <a:t>Rehoboam</a:t>
            </a:r>
            <a:r>
              <a:rPr lang="en-US" dirty="0">
                <a:solidFill>
                  <a:schemeClr val="bg1"/>
                </a:solidFill>
              </a:rPr>
              <a:t> built the city of Bethlehem</a:t>
            </a:r>
          </a:p>
          <a:p>
            <a:endParaRPr lang="en-US" dirty="0">
              <a:solidFill>
                <a:schemeClr val="bg1"/>
              </a:solidFill>
            </a:endParaRPr>
          </a:p>
          <a:p>
            <a:r>
              <a:rPr lang="en-US" dirty="0">
                <a:solidFill>
                  <a:schemeClr val="bg1"/>
                </a:solidFill>
              </a:rPr>
              <a:t>Ruth was from Bethlehem and return, then met Boaz</a:t>
            </a:r>
          </a:p>
          <a:p>
            <a:endParaRPr lang="en-US" dirty="0">
              <a:solidFill>
                <a:schemeClr val="bg1"/>
              </a:solidFill>
            </a:endParaRPr>
          </a:p>
          <a:p>
            <a:r>
              <a:rPr lang="en-US" dirty="0">
                <a:solidFill>
                  <a:schemeClr val="bg1"/>
                </a:solidFill>
              </a:rPr>
              <a:t>Samuel Anoints David at Bethlehem</a:t>
            </a:r>
          </a:p>
          <a:p>
            <a:endParaRPr lang="en-US" dirty="0">
              <a:solidFill>
                <a:schemeClr val="bg1"/>
              </a:solidFill>
            </a:endParaRPr>
          </a:p>
          <a:p>
            <a:r>
              <a:rPr lang="en-US" dirty="0">
                <a:solidFill>
                  <a:schemeClr val="bg1"/>
                </a:solidFill>
              </a:rPr>
              <a:t>David drank from the well at Bethlehem</a:t>
            </a:r>
          </a:p>
          <a:p>
            <a:endParaRPr lang="en-US" dirty="0">
              <a:solidFill>
                <a:schemeClr val="bg1"/>
              </a:solidFill>
            </a:endParaRPr>
          </a:p>
          <a:p>
            <a:r>
              <a:rPr lang="en-US" dirty="0">
                <a:solidFill>
                  <a:schemeClr val="bg1"/>
                </a:solidFill>
              </a:rPr>
              <a:t>123 children of Bethlehem were taken to Babylon  and returned to Jerusalem (7)</a:t>
            </a:r>
            <a:endParaRPr lang="en-US" dirty="0"/>
          </a:p>
        </p:txBody>
      </p:sp>
      <p:pic>
        <p:nvPicPr>
          <p:cNvPr id="35842" name="Picture 2" descr="https://windowsintohistory.files.wordpress.com/2015/12/bethlehem.jpg"/>
          <p:cNvPicPr>
            <a:picLocks noChangeAspect="1" noChangeArrowheads="1"/>
          </p:cNvPicPr>
          <p:nvPr/>
        </p:nvPicPr>
        <p:blipFill>
          <a:blip r:embed="rId3" cstate="print"/>
          <a:srcRect/>
          <a:stretch>
            <a:fillRect/>
          </a:stretch>
        </p:blipFill>
        <p:spPr bwMode="auto">
          <a:xfrm>
            <a:off x="639524" y="3647872"/>
            <a:ext cx="5274893" cy="2613026"/>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A Division About the Prophecy</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5:2</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12" name="Rectangle 11"/>
          <p:cNvSpPr/>
          <p:nvPr/>
        </p:nvSpPr>
        <p:spPr>
          <a:xfrm>
            <a:off x="567447" y="978268"/>
            <a:ext cx="6096000" cy="1631216"/>
          </a:xfrm>
          <a:prstGeom prst="rect">
            <a:avLst/>
          </a:prstGeom>
        </p:spPr>
        <p:txBody>
          <a:bodyPr>
            <a:spAutoFit/>
          </a:bodyPr>
          <a:lstStyle/>
          <a:p>
            <a:r>
              <a:rPr lang="en-US" sz="2000" dirty="0">
                <a:solidFill>
                  <a:schemeClr val="bg1"/>
                </a:solidFill>
              </a:rPr>
              <a:t>Ironically, this prophecy was used by some of the Jews to try to disprove that Jesus was the Messiah. Not knowing that he was born in Bethlehem but thinking he was from Nazareth, these people cited Micah to show that Jesus could not be the Messiah</a:t>
            </a:r>
          </a:p>
        </p:txBody>
      </p:sp>
      <p:sp>
        <p:nvSpPr>
          <p:cNvPr id="9" name="Rectangle 8"/>
          <p:cNvSpPr/>
          <p:nvPr/>
        </p:nvSpPr>
        <p:spPr>
          <a:xfrm>
            <a:off x="5000978" y="2760291"/>
            <a:ext cx="6628259" cy="3477875"/>
          </a:xfrm>
          <a:prstGeom prst="rect">
            <a:avLst/>
          </a:prstGeom>
        </p:spPr>
        <p:txBody>
          <a:bodyPr wrap="square">
            <a:spAutoFit/>
          </a:bodyPr>
          <a:lstStyle/>
          <a:p>
            <a:pPr fontAlgn="base"/>
            <a:r>
              <a:rPr lang="en-US" sz="2000" i="1" dirty="0">
                <a:solidFill>
                  <a:srgbClr val="FFFF00"/>
                </a:solidFill>
              </a:rPr>
              <a:t>Many of the people therefore, when they heard this saying, said, Of a truth this is the Prophet.</a:t>
            </a:r>
          </a:p>
          <a:p>
            <a:pPr fontAlgn="base"/>
            <a:endParaRPr lang="en-US" sz="2000" i="1" dirty="0">
              <a:solidFill>
                <a:srgbClr val="FFFF00"/>
              </a:solidFill>
            </a:endParaRPr>
          </a:p>
          <a:p>
            <a:pPr fontAlgn="base"/>
            <a:r>
              <a:rPr lang="en-US" sz="2000" i="1" dirty="0">
                <a:solidFill>
                  <a:srgbClr val="FFFF00"/>
                </a:solidFill>
              </a:rPr>
              <a:t>Others said, This is the Christ. But some said, Shall Christ come out of Galilee?</a:t>
            </a:r>
          </a:p>
          <a:p>
            <a:pPr fontAlgn="base"/>
            <a:endParaRPr lang="en-US" sz="2000" i="1" dirty="0">
              <a:solidFill>
                <a:srgbClr val="FFFF00"/>
              </a:solidFill>
            </a:endParaRPr>
          </a:p>
          <a:p>
            <a:pPr fontAlgn="base"/>
            <a:r>
              <a:rPr lang="en-US" sz="2000" i="1" dirty="0">
                <a:solidFill>
                  <a:srgbClr val="FFFF00"/>
                </a:solidFill>
              </a:rPr>
              <a:t>Hath not the scripture said, That Christ cometh of the seed of David, and out of the town of Bethlehem, where David was?</a:t>
            </a:r>
          </a:p>
          <a:p>
            <a:pPr fontAlgn="base"/>
            <a:endParaRPr lang="en-US" sz="2000" i="1" dirty="0">
              <a:solidFill>
                <a:srgbClr val="FFFF00"/>
              </a:solidFill>
            </a:endParaRPr>
          </a:p>
          <a:p>
            <a:pPr fontAlgn="base"/>
            <a:r>
              <a:rPr lang="en-US" sz="2000" i="1" dirty="0">
                <a:solidFill>
                  <a:srgbClr val="FFFF00"/>
                </a:solidFill>
              </a:rPr>
              <a:t>So there was a division among the people because of him.</a:t>
            </a:r>
          </a:p>
          <a:p>
            <a:pPr fontAlgn="base"/>
            <a:r>
              <a:rPr lang="en-US" sz="2000" i="1" dirty="0">
                <a:solidFill>
                  <a:srgbClr val="FFFF00"/>
                </a:solidFill>
              </a:rPr>
              <a:t>John 7:40-43</a:t>
            </a:r>
          </a:p>
        </p:txBody>
      </p:sp>
      <p:pic>
        <p:nvPicPr>
          <p:cNvPr id="34818" name="Picture 2" descr="http://psychcentral.com/news/u/2013/06/black-and-white-brain-abstract-SS.jpg"/>
          <p:cNvPicPr>
            <a:picLocks noChangeAspect="1" noChangeArrowheads="1"/>
          </p:cNvPicPr>
          <p:nvPr/>
        </p:nvPicPr>
        <p:blipFill>
          <a:blip r:embed="rId3" cstate="print"/>
          <a:srcRect/>
          <a:stretch>
            <a:fillRect/>
          </a:stretch>
        </p:blipFill>
        <p:spPr bwMode="auto">
          <a:xfrm>
            <a:off x="302331" y="2955748"/>
            <a:ext cx="1905000" cy="2286001"/>
          </a:xfrm>
          <a:prstGeom prst="rect">
            <a:avLst/>
          </a:prstGeom>
          <a:noFill/>
        </p:spPr>
      </p:pic>
      <p:pic>
        <p:nvPicPr>
          <p:cNvPr id="13" name="Picture 2" descr="http://psychcentral.com/news/u/2013/06/black-and-white-brain-abstract-SS.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flipH="1">
            <a:off x="2667000" y="2971800"/>
            <a:ext cx="1905000" cy="2286001"/>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The Remnants of Jacob</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5:8-9</a:t>
            </a:r>
          </a:p>
        </p:txBody>
      </p:sp>
      <p:sp>
        <p:nvSpPr>
          <p:cNvPr id="10" name="Rectangle 9"/>
          <p:cNvSpPr/>
          <p:nvPr/>
        </p:nvSpPr>
        <p:spPr>
          <a:xfrm>
            <a:off x="11261170" y="6481669"/>
            <a:ext cx="787395" cy="369332"/>
          </a:xfrm>
          <a:prstGeom prst="rect">
            <a:avLst/>
          </a:prstGeom>
        </p:spPr>
        <p:txBody>
          <a:bodyPr wrap="none">
            <a:spAutoFit/>
          </a:bodyPr>
          <a:lstStyle/>
          <a:p>
            <a:r>
              <a:rPr lang="en-US" dirty="0">
                <a:solidFill>
                  <a:schemeClr val="bg1"/>
                </a:solidFill>
              </a:rPr>
              <a:t>(9, 10)</a:t>
            </a:r>
            <a:endParaRPr lang="en-US" dirty="0"/>
          </a:p>
        </p:txBody>
      </p:sp>
      <p:sp>
        <p:nvSpPr>
          <p:cNvPr id="12" name="Rectangle 11"/>
          <p:cNvSpPr/>
          <p:nvPr/>
        </p:nvSpPr>
        <p:spPr>
          <a:xfrm>
            <a:off x="501593" y="3275094"/>
            <a:ext cx="6096000" cy="3139321"/>
          </a:xfrm>
          <a:prstGeom prst="rect">
            <a:avLst/>
          </a:prstGeom>
        </p:spPr>
        <p:txBody>
          <a:bodyPr>
            <a:spAutoFit/>
          </a:bodyPr>
          <a:lstStyle/>
          <a:p>
            <a:r>
              <a:rPr lang="en-US" dirty="0">
                <a:solidFill>
                  <a:schemeClr val="bg1"/>
                </a:solidFill>
              </a:rPr>
              <a:t>“These words of our Lord to the Nephites are quoted from Micah 5:8–9 and have reference to the desolations and ultimate burning that shall destroy the wicked at the Second Coming. … </a:t>
            </a:r>
          </a:p>
          <a:p>
            <a:endParaRPr lang="en-US" dirty="0">
              <a:solidFill>
                <a:schemeClr val="bg1"/>
              </a:solidFill>
            </a:endParaRPr>
          </a:p>
          <a:p>
            <a:r>
              <a:rPr lang="en-US" dirty="0">
                <a:solidFill>
                  <a:schemeClr val="bg1"/>
                </a:solidFill>
              </a:rPr>
              <a:t>The righteous﻿—here called the remnant of Jacob﻿—shall abide the day. </a:t>
            </a:r>
          </a:p>
          <a:p>
            <a:endParaRPr lang="en-US" dirty="0">
              <a:solidFill>
                <a:schemeClr val="bg1"/>
              </a:solidFill>
            </a:endParaRPr>
          </a:p>
          <a:p>
            <a:r>
              <a:rPr lang="en-US" dirty="0">
                <a:solidFill>
                  <a:schemeClr val="bg1"/>
                </a:solidFill>
              </a:rPr>
              <a:t>And then, in the prophetic imagery, it will be as though the remnant of Israel overthrew their enemies as a young lion among the flocks of sheep.”</a:t>
            </a:r>
            <a:endParaRPr lang="en-US" sz="2000" dirty="0">
              <a:solidFill>
                <a:schemeClr val="bg1"/>
              </a:solidFill>
            </a:endParaRPr>
          </a:p>
        </p:txBody>
      </p:sp>
      <p:pic>
        <p:nvPicPr>
          <p:cNvPr id="3" name="Picture 2">
            <a:extLst>
              <a:ext uri="{FF2B5EF4-FFF2-40B4-BE49-F238E27FC236}">
                <a16:creationId xmlns:a16="http://schemas.microsoft.com/office/drawing/2014/main" id="{2F7EAF85-B848-4AAB-ABEC-3436EF76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50" y="162523"/>
            <a:ext cx="967842" cy="1350946"/>
          </a:xfrm>
          <a:prstGeom prst="rect">
            <a:avLst/>
          </a:prstGeom>
        </p:spPr>
      </p:pic>
      <p:sp>
        <p:nvSpPr>
          <p:cNvPr id="5" name="Rectangle 4">
            <a:extLst>
              <a:ext uri="{FF2B5EF4-FFF2-40B4-BE49-F238E27FC236}">
                <a16:creationId xmlns:a16="http://schemas.microsoft.com/office/drawing/2014/main" id="{0CE92C1F-5B23-47AF-B76E-DEF05C46EC5F}"/>
              </a:ext>
            </a:extLst>
          </p:cNvPr>
          <p:cNvSpPr/>
          <p:nvPr/>
        </p:nvSpPr>
        <p:spPr>
          <a:xfrm>
            <a:off x="8095350" y="880993"/>
            <a:ext cx="3810000" cy="2308324"/>
          </a:xfrm>
          <a:prstGeom prst="rect">
            <a:avLst/>
          </a:prstGeom>
        </p:spPr>
        <p:txBody>
          <a:bodyPr wrap="square">
            <a:spAutoFit/>
          </a:bodyPr>
          <a:lstStyle/>
          <a:p>
            <a:r>
              <a:rPr lang="en-US" dirty="0">
                <a:solidFill>
                  <a:schemeClr val="bg1"/>
                </a:solidFill>
                <a:latin typeface="Calibri" panose="020F0502020204030204" pitchFamily="34" charset="0"/>
              </a:rPr>
              <a:t>Christ quoted Isaiah 52 to emphasize the work His servant will do to bring the covenant to the Gentiles (3 Nephi 21:8, 10). And concluded by commenting on Micah 5:8–15, showing the devastation that would fall on those Gentiles if they reject the covenant (3 Nephi 21:12–22).12</a:t>
            </a:r>
            <a:endParaRPr lang="en-US" dirty="0">
              <a:solidFill>
                <a:schemeClr val="bg1"/>
              </a:solidFill>
            </a:endParaRPr>
          </a:p>
        </p:txBody>
      </p:sp>
      <p:pic>
        <p:nvPicPr>
          <p:cNvPr id="1026" name="Picture 2" descr="The Nephites of the New World were part of Christ's covenant people. Image by Jody Livingston.">
            <a:extLst>
              <a:ext uri="{FF2B5EF4-FFF2-40B4-BE49-F238E27FC236}">
                <a16:creationId xmlns:a16="http://schemas.microsoft.com/office/drawing/2014/main" id="{EE7F1FA0-F34E-486B-9B70-8E0089BDC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282" y="880993"/>
            <a:ext cx="3810000" cy="2295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A92A751-4BE0-4F11-BC9E-638C844A5BD2}"/>
              </a:ext>
            </a:extLst>
          </p:cNvPr>
          <p:cNvSpPr/>
          <p:nvPr/>
        </p:nvSpPr>
        <p:spPr>
          <a:xfrm>
            <a:off x="6977266" y="4457343"/>
            <a:ext cx="4601925" cy="2031325"/>
          </a:xfrm>
          <a:prstGeom prst="rect">
            <a:avLst/>
          </a:prstGeom>
        </p:spPr>
        <p:txBody>
          <a:bodyPr wrap="square">
            <a:spAutoFit/>
          </a:bodyPr>
          <a:lstStyle/>
          <a:p>
            <a:r>
              <a:rPr lang="en-US" i="1" dirty="0">
                <a:solidFill>
                  <a:srgbClr val="FFFF00"/>
                </a:solidFill>
              </a:rPr>
              <a:t>And my people who are a remnant of Jacob shall be among the Gentiles, yea, in the midst of them as a lion among the beasts of the forest, as a young lion among the flocks of sheep, who, if he go through both </a:t>
            </a:r>
            <a:r>
              <a:rPr lang="en-US" i="1" dirty="0" err="1">
                <a:solidFill>
                  <a:srgbClr val="FFFF00"/>
                </a:solidFill>
              </a:rPr>
              <a:t>treadeth</a:t>
            </a:r>
            <a:r>
              <a:rPr lang="en-US" i="1" dirty="0">
                <a:solidFill>
                  <a:srgbClr val="FFFF00"/>
                </a:solidFill>
              </a:rPr>
              <a:t> down and </a:t>
            </a:r>
            <a:r>
              <a:rPr lang="en-US" i="1" dirty="0" err="1">
                <a:solidFill>
                  <a:srgbClr val="FFFF00"/>
                </a:solidFill>
              </a:rPr>
              <a:t>teareth</a:t>
            </a:r>
            <a:r>
              <a:rPr lang="en-US" i="1" dirty="0">
                <a:solidFill>
                  <a:srgbClr val="FFFF00"/>
                </a:solidFill>
              </a:rPr>
              <a:t> in pieces, and none can deliver. 3 Nephi 21:12</a:t>
            </a:r>
          </a:p>
        </p:txBody>
      </p:sp>
    </p:spTree>
    <p:extLst>
      <p:ext uri="{BB962C8B-B14F-4D97-AF65-F5344CB8AC3E}">
        <p14:creationId xmlns:p14="http://schemas.microsoft.com/office/powerpoint/2010/main" val="6387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The Lord Reminds The People</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6:6-8</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12" name="Rectangle 11"/>
          <p:cNvSpPr/>
          <p:nvPr/>
        </p:nvSpPr>
        <p:spPr>
          <a:xfrm>
            <a:off x="567447" y="978268"/>
            <a:ext cx="6096000" cy="2246769"/>
          </a:xfrm>
          <a:prstGeom prst="rect">
            <a:avLst/>
          </a:prstGeom>
        </p:spPr>
        <p:txBody>
          <a:bodyPr>
            <a:spAutoFit/>
          </a:bodyPr>
          <a:lstStyle/>
          <a:p>
            <a:r>
              <a:rPr lang="en-US" sz="2800" dirty="0">
                <a:solidFill>
                  <a:schemeClr val="bg1"/>
                </a:solidFill>
              </a:rPr>
              <a:t>Through His prophet Micah, the Lord reminded the people of Judah of His goodness toward them so that they would serve Him and show gratitude and devotion to Him. </a:t>
            </a:r>
          </a:p>
        </p:txBody>
      </p:sp>
      <p:sp>
        <p:nvSpPr>
          <p:cNvPr id="9" name="Rectangle 8"/>
          <p:cNvSpPr/>
          <p:nvPr/>
        </p:nvSpPr>
        <p:spPr>
          <a:xfrm>
            <a:off x="5246451" y="3853032"/>
            <a:ext cx="6280826" cy="2585323"/>
          </a:xfrm>
          <a:prstGeom prst="rect">
            <a:avLst/>
          </a:prstGeom>
        </p:spPr>
        <p:txBody>
          <a:bodyPr wrap="square">
            <a:spAutoFit/>
          </a:bodyPr>
          <a:lstStyle/>
          <a:p>
            <a:pPr fontAlgn="base"/>
            <a:r>
              <a:rPr lang="en-US" dirty="0">
                <a:solidFill>
                  <a:schemeClr val="bg1"/>
                </a:solidFill>
              </a:rPr>
              <a:t>Under the Law of Moses the Lord required sacrifice and other ritualistic practices, but they were all symbolic of principles that were to lead His people to higher and better things. </a:t>
            </a:r>
          </a:p>
          <a:p>
            <a:pPr fontAlgn="base"/>
            <a:endParaRPr lang="en-US" dirty="0">
              <a:solidFill>
                <a:schemeClr val="bg1"/>
              </a:solidFill>
            </a:endParaRPr>
          </a:p>
          <a:p>
            <a:pPr fontAlgn="base"/>
            <a:r>
              <a:rPr lang="en-US" dirty="0">
                <a:solidFill>
                  <a:schemeClr val="bg1"/>
                </a:solidFill>
              </a:rPr>
              <a:t>But Israel’s worship had become formalized and the wickedness of the people had rendered their ritual unacceptable to God.</a:t>
            </a:r>
          </a:p>
          <a:p>
            <a:pPr fontAlgn="base"/>
            <a:endParaRPr lang="en-US" dirty="0">
              <a:solidFill>
                <a:schemeClr val="bg1"/>
              </a:solidFill>
            </a:endParaRPr>
          </a:p>
          <a:p>
            <a:pPr fontAlgn="base"/>
            <a:r>
              <a:rPr lang="en-US" dirty="0">
                <a:solidFill>
                  <a:schemeClr val="bg1"/>
                </a:solidFill>
              </a:rPr>
              <a:t>Micah conveyed to the people the fundamental requirements of true religion in an answer that is one of the noblest of all time.</a:t>
            </a:r>
          </a:p>
        </p:txBody>
      </p:sp>
      <p:grpSp>
        <p:nvGrpSpPr>
          <p:cNvPr id="13" name="Group 12"/>
          <p:cNvGrpSpPr/>
          <p:nvPr/>
        </p:nvGrpSpPr>
        <p:grpSpPr>
          <a:xfrm>
            <a:off x="2616740" y="3307086"/>
            <a:ext cx="1470565" cy="3341399"/>
            <a:chOff x="5715000" y="1600200"/>
            <a:chExt cx="1531642" cy="3480177"/>
          </a:xfrm>
        </p:grpSpPr>
        <p:sp>
          <p:nvSpPr>
            <p:cNvPr id="14" name="Cloud 13"/>
            <p:cNvSpPr/>
            <p:nvPr/>
          </p:nvSpPr>
          <p:spPr>
            <a:xfrm>
              <a:off x="5740055" y="2355226"/>
              <a:ext cx="562905" cy="7173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628773" y="2448185"/>
              <a:ext cx="562905" cy="61363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8695172">
              <a:off x="6455206" y="1727938"/>
              <a:ext cx="584786" cy="9829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400185">
              <a:off x="5897858" y="1846560"/>
              <a:ext cx="509839" cy="8168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128217">
              <a:off x="6550682" y="4763497"/>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472555">
              <a:off x="6221124" y="4753998"/>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5943600" y="3048000"/>
              <a:ext cx="1138765" cy="185657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610840">
              <a:off x="5972413" y="2995446"/>
              <a:ext cx="492946" cy="189174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901859">
              <a:off x="5764424" y="3641808"/>
              <a:ext cx="309645" cy="40849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226769">
              <a:off x="6950373" y="3648213"/>
              <a:ext cx="296269" cy="39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442139">
              <a:off x="5916247" y="2952915"/>
              <a:ext cx="38025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249249">
              <a:off x="6726896" y="2952745"/>
              <a:ext cx="37808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059837">
              <a:off x="6594274" y="2996125"/>
              <a:ext cx="364232" cy="1891747"/>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73744" y="2009855"/>
              <a:ext cx="832175" cy="12504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7055069">
              <a:off x="6151825" y="1686010"/>
              <a:ext cx="568125" cy="7330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5400000">
              <a:off x="5997529" y="1475346"/>
              <a:ext cx="931434" cy="1181142"/>
            </a:xfrm>
            <a:prstGeom prst="chord">
              <a:avLst>
                <a:gd name="adj1" fmla="val 5540578"/>
                <a:gd name="adj2" fmla="val 1620000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5400000">
              <a:off x="6299004" y="1451957"/>
              <a:ext cx="341925" cy="1194585"/>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18452792">
              <a:off x="6164336" y="2877438"/>
              <a:ext cx="694991" cy="75222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56854" y="2980502"/>
              <a:ext cx="253388" cy="141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44746" y="2467232"/>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34200" y="2438400"/>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39697" y="3045941"/>
              <a:ext cx="100914"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430"/>
            <p:cNvGrpSpPr/>
            <p:nvPr/>
          </p:nvGrpSpPr>
          <p:grpSpPr>
            <a:xfrm rot="4756587">
              <a:off x="6264428" y="4111727"/>
              <a:ext cx="1139096" cy="232307"/>
              <a:chOff x="2743200" y="984422"/>
              <a:chExt cx="2658762" cy="712572"/>
            </a:xfrm>
          </p:grpSpPr>
          <p:grpSp>
            <p:nvGrpSpPr>
              <p:cNvPr id="69" name="Group 417"/>
              <p:cNvGrpSpPr/>
              <p:nvPr/>
            </p:nvGrpSpPr>
            <p:grpSpPr>
              <a:xfrm>
                <a:off x="2743200" y="990600"/>
                <a:ext cx="685800" cy="685800"/>
                <a:chOff x="2743200" y="990600"/>
                <a:chExt cx="685800" cy="685800"/>
              </a:xfrm>
            </p:grpSpPr>
            <p:sp>
              <p:nvSpPr>
                <p:cNvPr id="82" name="Quad Arrow 8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aque 8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418"/>
              <p:cNvGrpSpPr/>
              <p:nvPr/>
            </p:nvGrpSpPr>
            <p:grpSpPr>
              <a:xfrm>
                <a:off x="3400168" y="984422"/>
                <a:ext cx="685800" cy="685800"/>
                <a:chOff x="2743200" y="990600"/>
                <a:chExt cx="685800" cy="685800"/>
              </a:xfrm>
            </p:grpSpPr>
            <p:sp>
              <p:nvSpPr>
                <p:cNvPr id="80" name="Quad Arrow 7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aque 8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21"/>
              <p:cNvGrpSpPr/>
              <p:nvPr/>
            </p:nvGrpSpPr>
            <p:grpSpPr>
              <a:xfrm>
                <a:off x="4057135" y="1002957"/>
                <a:ext cx="685800" cy="685800"/>
                <a:chOff x="2743200" y="990600"/>
                <a:chExt cx="685800" cy="685800"/>
              </a:xfrm>
            </p:grpSpPr>
            <p:sp>
              <p:nvSpPr>
                <p:cNvPr id="78" name="Quad Arrow 7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7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424"/>
              <p:cNvGrpSpPr/>
              <p:nvPr/>
            </p:nvGrpSpPr>
            <p:grpSpPr>
              <a:xfrm>
                <a:off x="4716162" y="1011194"/>
                <a:ext cx="685800" cy="685800"/>
                <a:chOff x="2743200" y="990600"/>
                <a:chExt cx="685800" cy="685800"/>
              </a:xfrm>
            </p:grpSpPr>
            <p:sp>
              <p:nvSpPr>
                <p:cNvPr id="76" name="Quad Arrow 7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aque 7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Diamond 7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431"/>
            <p:cNvGrpSpPr/>
            <p:nvPr/>
          </p:nvGrpSpPr>
          <p:grpSpPr>
            <a:xfrm rot="6012888">
              <a:off x="5629162" y="4089710"/>
              <a:ext cx="1139096" cy="232307"/>
              <a:chOff x="2743200" y="984422"/>
              <a:chExt cx="2658762" cy="712572"/>
            </a:xfrm>
          </p:grpSpPr>
          <p:grpSp>
            <p:nvGrpSpPr>
              <p:cNvPr id="54" name="Group 417"/>
              <p:cNvGrpSpPr/>
              <p:nvPr/>
            </p:nvGrpSpPr>
            <p:grpSpPr>
              <a:xfrm>
                <a:off x="2743200" y="990600"/>
                <a:ext cx="685800" cy="685800"/>
                <a:chOff x="2743200" y="990600"/>
                <a:chExt cx="685800" cy="685800"/>
              </a:xfrm>
            </p:grpSpPr>
            <p:sp>
              <p:nvSpPr>
                <p:cNvPr id="67" name="Quad Arrow 6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6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18"/>
              <p:cNvGrpSpPr/>
              <p:nvPr/>
            </p:nvGrpSpPr>
            <p:grpSpPr>
              <a:xfrm>
                <a:off x="3400168" y="984422"/>
                <a:ext cx="685800" cy="685800"/>
                <a:chOff x="2743200" y="990600"/>
                <a:chExt cx="685800" cy="685800"/>
              </a:xfrm>
            </p:grpSpPr>
            <p:sp>
              <p:nvSpPr>
                <p:cNvPr id="65" name="Quad Arrow 6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aque 6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21"/>
              <p:cNvGrpSpPr/>
              <p:nvPr/>
            </p:nvGrpSpPr>
            <p:grpSpPr>
              <a:xfrm>
                <a:off x="4057135" y="1002957"/>
                <a:ext cx="685800" cy="685800"/>
                <a:chOff x="2743200" y="990600"/>
                <a:chExt cx="685800" cy="685800"/>
              </a:xfrm>
            </p:grpSpPr>
            <p:sp>
              <p:nvSpPr>
                <p:cNvPr id="63" name="Quad Arrow 6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aque 6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24"/>
              <p:cNvGrpSpPr/>
              <p:nvPr/>
            </p:nvGrpSpPr>
            <p:grpSpPr>
              <a:xfrm>
                <a:off x="4716162" y="1011194"/>
                <a:ext cx="685800" cy="685800"/>
                <a:chOff x="2743200" y="990600"/>
                <a:chExt cx="685800" cy="685800"/>
              </a:xfrm>
            </p:grpSpPr>
            <p:sp>
              <p:nvSpPr>
                <p:cNvPr id="61" name="Quad Arrow 6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iamond 5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47"/>
            <p:cNvGrpSpPr/>
            <p:nvPr/>
          </p:nvGrpSpPr>
          <p:grpSpPr>
            <a:xfrm>
              <a:off x="6042006" y="1912224"/>
              <a:ext cx="822172" cy="231673"/>
              <a:chOff x="2743200" y="984422"/>
              <a:chExt cx="2658762" cy="712572"/>
            </a:xfrm>
          </p:grpSpPr>
          <p:grpSp>
            <p:nvGrpSpPr>
              <p:cNvPr id="39" name="Group 417"/>
              <p:cNvGrpSpPr/>
              <p:nvPr/>
            </p:nvGrpSpPr>
            <p:grpSpPr>
              <a:xfrm>
                <a:off x="2743200" y="990600"/>
                <a:ext cx="685800" cy="685800"/>
                <a:chOff x="2743200" y="990600"/>
                <a:chExt cx="685800" cy="685800"/>
              </a:xfrm>
            </p:grpSpPr>
            <p:sp>
              <p:nvSpPr>
                <p:cNvPr id="52" name="Quad Arrow 5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418"/>
              <p:cNvGrpSpPr/>
              <p:nvPr/>
            </p:nvGrpSpPr>
            <p:grpSpPr>
              <a:xfrm>
                <a:off x="3400168" y="984422"/>
                <a:ext cx="685800" cy="685800"/>
                <a:chOff x="2743200" y="990600"/>
                <a:chExt cx="685800" cy="685800"/>
              </a:xfrm>
            </p:grpSpPr>
            <p:sp>
              <p:nvSpPr>
                <p:cNvPr id="50" name="Quad Arrow 4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5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21"/>
              <p:cNvGrpSpPr/>
              <p:nvPr/>
            </p:nvGrpSpPr>
            <p:grpSpPr>
              <a:xfrm>
                <a:off x="4057135" y="1002957"/>
                <a:ext cx="685800" cy="685800"/>
                <a:chOff x="2743200" y="990600"/>
                <a:chExt cx="685800" cy="685800"/>
              </a:xfrm>
            </p:grpSpPr>
            <p:sp>
              <p:nvSpPr>
                <p:cNvPr id="48" name="Quad Arrow 4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24"/>
              <p:cNvGrpSpPr/>
              <p:nvPr/>
            </p:nvGrpSpPr>
            <p:grpSpPr>
              <a:xfrm>
                <a:off x="4716162" y="1011194"/>
                <a:ext cx="685800" cy="685800"/>
                <a:chOff x="2743200" y="990600"/>
                <a:chExt cx="685800" cy="685800"/>
              </a:xfrm>
            </p:grpSpPr>
            <p:sp>
              <p:nvSpPr>
                <p:cNvPr id="46" name="Quad Arrow 4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4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Diamond 4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7095564" y="1094786"/>
            <a:ext cx="3298619" cy="2267548"/>
            <a:chOff x="2193350" y="4113494"/>
            <a:chExt cx="3298619" cy="2267548"/>
          </a:xfrm>
        </p:grpSpPr>
        <p:sp>
          <p:nvSpPr>
            <p:cNvPr id="85" name="Rounded Rectangle 84"/>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230"/>
            <p:cNvGrpSpPr/>
            <p:nvPr/>
          </p:nvGrpSpPr>
          <p:grpSpPr>
            <a:xfrm rot="18389260">
              <a:off x="3131206" y="4657048"/>
              <a:ext cx="1642008" cy="1805979"/>
              <a:chOff x="3131206" y="4657048"/>
              <a:chExt cx="1642008" cy="1805979"/>
            </a:xfrm>
          </p:grpSpPr>
          <p:sp>
            <p:nvSpPr>
              <p:cNvPr id="111" name="Cube 110"/>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214"/>
              <p:cNvGrpSpPr/>
              <p:nvPr/>
            </p:nvGrpSpPr>
            <p:grpSpPr>
              <a:xfrm rot="1257461" flipV="1">
                <a:off x="3895778" y="4657048"/>
                <a:ext cx="877436" cy="1348641"/>
                <a:chOff x="6666368" y="3810000"/>
                <a:chExt cx="877436" cy="775066"/>
              </a:xfrm>
              <a:scene3d>
                <a:camera prst="isometricOffAxis1Top"/>
                <a:lightRig rig="threePt" dir="t"/>
              </a:scene3d>
            </p:grpSpPr>
            <p:cxnSp>
              <p:nvCxnSpPr>
                <p:cNvPr id="113" name="Straight Connector 112"/>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150"/>
                <p:cNvGrpSpPr/>
                <p:nvPr/>
              </p:nvGrpSpPr>
              <p:grpSpPr>
                <a:xfrm rot="16200000">
                  <a:off x="6717556" y="3758818"/>
                  <a:ext cx="775063" cy="877433"/>
                  <a:chOff x="6921137" y="3962400"/>
                  <a:chExt cx="775063" cy="877433"/>
                </a:xfrm>
              </p:grpSpPr>
              <p:cxnSp>
                <p:nvCxnSpPr>
                  <p:cNvPr id="121" name="Straight Connector 120"/>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8" name="Rounded Rectangle 87"/>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Block Arc 88"/>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Block Arc 89"/>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1" name="Group 237"/>
            <p:cNvGrpSpPr/>
            <p:nvPr/>
          </p:nvGrpSpPr>
          <p:grpSpPr>
            <a:xfrm>
              <a:off x="4678994" y="4188232"/>
              <a:ext cx="229845" cy="729578"/>
              <a:chOff x="4678994" y="4188232"/>
              <a:chExt cx="229845" cy="729578"/>
            </a:xfrm>
          </p:grpSpPr>
          <p:sp>
            <p:nvSpPr>
              <p:cNvPr id="109" name="Moon 108"/>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241"/>
            <p:cNvGrpSpPr/>
            <p:nvPr/>
          </p:nvGrpSpPr>
          <p:grpSpPr>
            <a:xfrm>
              <a:off x="3645025" y="4113494"/>
              <a:ext cx="229845" cy="729578"/>
              <a:chOff x="4678994" y="4188232"/>
              <a:chExt cx="229845" cy="729578"/>
            </a:xfrm>
          </p:grpSpPr>
          <p:sp>
            <p:nvSpPr>
              <p:cNvPr id="107" name="Moon 106"/>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244"/>
            <p:cNvGrpSpPr/>
            <p:nvPr/>
          </p:nvGrpSpPr>
          <p:grpSpPr>
            <a:xfrm>
              <a:off x="3087665" y="4697476"/>
              <a:ext cx="229845" cy="729578"/>
              <a:chOff x="4678994" y="4188232"/>
              <a:chExt cx="229845" cy="729578"/>
            </a:xfrm>
          </p:grpSpPr>
          <p:sp>
            <p:nvSpPr>
              <p:cNvPr id="105" name="Moon 104"/>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08"/>
            <p:cNvGrpSpPr/>
            <p:nvPr/>
          </p:nvGrpSpPr>
          <p:grpSpPr>
            <a:xfrm rot="19232379">
              <a:off x="3543511" y="4579146"/>
              <a:ext cx="798877" cy="816101"/>
              <a:chOff x="6592120" y="2543038"/>
              <a:chExt cx="1180280" cy="1190762"/>
            </a:xfrm>
          </p:grpSpPr>
          <p:sp>
            <p:nvSpPr>
              <p:cNvPr id="98" name="Moon 9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38"/>
            <p:cNvGrpSpPr/>
            <p:nvPr/>
          </p:nvGrpSpPr>
          <p:grpSpPr>
            <a:xfrm>
              <a:off x="4082851" y="4748935"/>
              <a:ext cx="229845" cy="729578"/>
              <a:chOff x="4678994" y="4188232"/>
              <a:chExt cx="229845" cy="729578"/>
            </a:xfrm>
          </p:grpSpPr>
          <p:sp>
            <p:nvSpPr>
              <p:cNvPr id="96" name="Moon 95"/>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To Worship the Lord</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6:6-8</a:t>
            </a:r>
          </a:p>
        </p:txBody>
      </p:sp>
      <p:sp>
        <p:nvSpPr>
          <p:cNvPr id="12" name="Rectangle 11"/>
          <p:cNvSpPr/>
          <p:nvPr/>
        </p:nvSpPr>
        <p:spPr>
          <a:xfrm>
            <a:off x="4711430" y="880992"/>
            <a:ext cx="6096000" cy="954107"/>
          </a:xfrm>
          <a:prstGeom prst="rect">
            <a:avLst/>
          </a:prstGeom>
        </p:spPr>
        <p:txBody>
          <a:bodyPr>
            <a:spAutoFit/>
          </a:bodyPr>
          <a:lstStyle/>
          <a:p>
            <a:pPr fontAlgn="base"/>
            <a:r>
              <a:rPr lang="en-US" sz="2800" dirty="0">
                <a:solidFill>
                  <a:srgbClr val="FF0000"/>
                </a:solidFill>
              </a:rPr>
              <a:t>What does the Lord require of us as we worship and serve Him?</a:t>
            </a:r>
          </a:p>
        </p:txBody>
      </p:sp>
      <p:sp>
        <p:nvSpPr>
          <p:cNvPr id="9" name="Rectangle 8"/>
          <p:cNvSpPr/>
          <p:nvPr/>
        </p:nvSpPr>
        <p:spPr>
          <a:xfrm>
            <a:off x="4798978" y="2063142"/>
            <a:ext cx="7146587" cy="1754326"/>
          </a:xfrm>
          <a:prstGeom prst="rect">
            <a:avLst/>
          </a:prstGeom>
        </p:spPr>
        <p:txBody>
          <a:bodyPr wrap="square">
            <a:spAutoFit/>
          </a:bodyPr>
          <a:lstStyle/>
          <a:p>
            <a:pPr fontAlgn="base"/>
            <a:r>
              <a:rPr lang="en-US" i="1" dirty="0">
                <a:solidFill>
                  <a:srgbClr val="FFFF00"/>
                </a:solidFill>
              </a:rPr>
              <a:t>And now, Israel, what doth the </a:t>
            </a:r>
            <a:r>
              <a:rPr lang="en-US" i="1" cap="small" dirty="0">
                <a:solidFill>
                  <a:srgbClr val="FFFF00"/>
                </a:solidFill>
              </a:rPr>
              <a:t>Lord</a:t>
            </a:r>
            <a:r>
              <a:rPr lang="en-US" i="1" dirty="0">
                <a:solidFill>
                  <a:srgbClr val="FFFF00"/>
                </a:solidFill>
              </a:rPr>
              <a:t> thy God require of thee, but to fear the </a:t>
            </a:r>
            <a:r>
              <a:rPr lang="en-US" i="1" cap="small" dirty="0">
                <a:solidFill>
                  <a:srgbClr val="FFFF00"/>
                </a:solidFill>
              </a:rPr>
              <a:t>Lord</a:t>
            </a:r>
            <a:r>
              <a:rPr lang="en-US" i="1" dirty="0">
                <a:solidFill>
                  <a:srgbClr val="FFFF00"/>
                </a:solidFill>
              </a:rPr>
              <a:t> thy God, to walk in all his ways, and to love him, and to serve the </a:t>
            </a:r>
            <a:r>
              <a:rPr lang="en-US" i="1" cap="small" dirty="0">
                <a:solidFill>
                  <a:srgbClr val="FFFF00"/>
                </a:solidFill>
              </a:rPr>
              <a:t>Lord</a:t>
            </a:r>
            <a:r>
              <a:rPr lang="en-US" i="1" dirty="0">
                <a:solidFill>
                  <a:srgbClr val="FFFF00"/>
                </a:solidFill>
              </a:rPr>
              <a:t> thy God with all thy heart and with all thy soul,</a:t>
            </a:r>
          </a:p>
          <a:p>
            <a:pPr fontAlgn="base"/>
            <a:r>
              <a:rPr lang="en-US" i="1" dirty="0">
                <a:solidFill>
                  <a:srgbClr val="FFFF00"/>
                </a:solidFill>
              </a:rPr>
              <a:t>To keep the commandments of the </a:t>
            </a:r>
            <a:r>
              <a:rPr lang="en-US" i="1" cap="small" dirty="0">
                <a:solidFill>
                  <a:srgbClr val="FFFF00"/>
                </a:solidFill>
              </a:rPr>
              <a:t>Lord</a:t>
            </a:r>
            <a:r>
              <a:rPr lang="en-US" i="1" dirty="0">
                <a:solidFill>
                  <a:srgbClr val="FFFF00"/>
                </a:solidFill>
              </a:rPr>
              <a:t>, and his statutes, which I command thee this day for thy good? </a:t>
            </a:r>
          </a:p>
          <a:p>
            <a:pPr fontAlgn="base"/>
            <a:r>
              <a:rPr lang="en-US" i="1" dirty="0">
                <a:solidFill>
                  <a:srgbClr val="FFFF00"/>
                </a:solidFill>
              </a:rPr>
              <a:t>Deuteronomy 10:12-13</a:t>
            </a:r>
          </a:p>
        </p:txBody>
      </p:sp>
      <p:grpSp>
        <p:nvGrpSpPr>
          <p:cNvPr id="127" name="Group 126"/>
          <p:cNvGrpSpPr/>
          <p:nvPr/>
        </p:nvGrpSpPr>
        <p:grpSpPr>
          <a:xfrm>
            <a:off x="296694" y="779835"/>
            <a:ext cx="3505068" cy="2501531"/>
            <a:chOff x="228600" y="381000"/>
            <a:chExt cx="3505068" cy="2501531"/>
          </a:xfrm>
        </p:grpSpPr>
        <p:grpSp>
          <p:nvGrpSpPr>
            <p:cNvPr id="128" name="Group 144"/>
            <p:cNvGrpSpPr/>
            <p:nvPr/>
          </p:nvGrpSpPr>
          <p:grpSpPr>
            <a:xfrm>
              <a:off x="228600" y="381000"/>
              <a:ext cx="3505068" cy="2501531"/>
              <a:chOff x="534986" y="381000"/>
              <a:chExt cx="2637111" cy="2501531"/>
            </a:xfrm>
          </p:grpSpPr>
          <p:sp>
            <p:nvSpPr>
              <p:cNvPr id="130" name="Rectangle 12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43"/>
              <p:cNvGrpSpPr/>
              <p:nvPr/>
            </p:nvGrpSpPr>
            <p:grpSpPr>
              <a:xfrm>
                <a:off x="534986" y="384805"/>
                <a:ext cx="457200" cy="2497726"/>
                <a:chOff x="533400" y="381000"/>
                <a:chExt cx="457200" cy="2497726"/>
              </a:xfrm>
            </p:grpSpPr>
            <p:sp>
              <p:nvSpPr>
                <p:cNvPr id="137" name="Oval 1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42"/>
              <p:cNvGrpSpPr/>
              <p:nvPr/>
            </p:nvGrpSpPr>
            <p:grpSpPr>
              <a:xfrm>
                <a:off x="2714897" y="381000"/>
                <a:ext cx="457200" cy="2497726"/>
                <a:chOff x="2714897" y="457200"/>
                <a:chExt cx="457200" cy="2497726"/>
              </a:xfrm>
            </p:grpSpPr>
            <p:sp>
              <p:nvSpPr>
                <p:cNvPr id="133" name="Oval 1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 name="Rectangle 128"/>
            <p:cNvSpPr/>
            <p:nvPr/>
          </p:nvSpPr>
          <p:spPr>
            <a:xfrm>
              <a:off x="842492" y="972693"/>
              <a:ext cx="2293346" cy="1323439"/>
            </a:xfrm>
            <a:prstGeom prst="rect">
              <a:avLst/>
            </a:prstGeom>
          </p:spPr>
          <p:txBody>
            <a:bodyPr wrap="square">
              <a:spAutoFit/>
            </a:bodyPr>
            <a:lstStyle/>
            <a:p>
              <a:pPr algn="ctr"/>
              <a:r>
                <a:rPr lang="en-US" sz="1600" dirty="0"/>
                <a:t> </a:t>
              </a:r>
              <a:r>
                <a:rPr lang="en-US" sz="1600" b="1" dirty="0"/>
                <a:t>If we desire to come unto the Lord and worship Him, then we must love and serve Him with all our hearts</a:t>
              </a:r>
              <a:endParaRPr lang="en-US" sz="1600" i="1" dirty="0"/>
            </a:p>
          </p:txBody>
        </p:sp>
      </p:grpSp>
      <p:sp>
        <p:nvSpPr>
          <p:cNvPr id="141" name="Rectangle 140"/>
          <p:cNvSpPr/>
          <p:nvPr/>
        </p:nvSpPr>
        <p:spPr>
          <a:xfrm>
            <a:off x="4134255" y="4486711"/>
            <a:ext cx="6096000" cy="954107"/>
          </a:xfrm>
          <a:prstGeom prst="rect">
            <a:avLst/>
          </a:prstGeom>
        </p:spPr>
        <p:txBody>
          <a:bodyPr>
            <a:spAutoFit/>
          </a:bodyPr>
          <a:lstStyle/>
          <a:p>
            <a:pPr fontAlgn="base"/>
            <a:r>
              <a:rPr lang="en-US" sz="2800" dirty="0">
                <a:solidFill>
                  <a:srgbClr val="FF0000"/>
                </a:solidFill>
              </a:rPr>
              <a:t>What do you think it means to serve the Lord with all our hearts?</a:t>
            </a:r>
          </a:p>
        </p:txBody>
      </p:sp>
      <p:grpSp>
        <p:nvGrpSpPr>
          <p:cNvPr id="142" name="Group 141"/>
          <p:cNvGrpSpPr/>
          <p:nvPr/>
        </p:nvGrpSpPr>
        <p:grpSpPr>
          <a:xfrm>
            <a:off x="714802" y="3466628"/>
            <a:ext cx="1090624" cy="3062264"/>
            <a:chOff x="393789" y="3641726"/>
            <a:chExt cx="1090624" cy="3062264"/>
          </a:xfrm>
          <a:solidFill>
            <a:schemeClr val="accent5">
              <a:lumMod val="60000"/>
              <a:lumOff val="40000"/>
            </a:schemeClr>
          </a:solidFill>
        </p:grpSpPr>
        <p:sp>
          <p:nvSpPr>
            <p:cNvPr id="143" name="Rounded Rectangle 142"/>
            <p:cNvSpPr/>
            <p:nvPr/>
          </p:nvSpPr>
          <p:spPr>
            <a:xfrm>
              <a:off x="680022" y="4456181"/>
              <a:ext cx="526702" cy="1304578"/>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6200000">
              <a:off x="777200" y="4072770"/>
              <a:ext cx="323802" cy="1090624"/>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412482" y="4496066"/>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27823" y="3641726"/>
              <a:ext cx="754690" cy="754759"/>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977172" y="5600691"/>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294442" y="4511306"/>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704962" y="5614605"/>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2328355" y="3488474"/>
            <a:ext cx="1116857" cy="3062264"/>
            <a:chOff x="2007342" y="3663572"/>
            <a:chExt cx="1116857" cy="3062264"/>
          </a:xfrm>
          <a:solidFill>
            <a:schemeClr val="accent5">
              <a:lumMod val="60000"/>
              <a:lumOff val="40000"/>
            </a:schemeClr>
          </a:solidFill>
        </p:grpSpPr>
        <p:sp>
          <p:nvSpPr>
            <p:cNvPr id="151" name="Rounded Rectangle 150"/>
            <p:cNvSpPr/>
            <p:nvPr/>
          </p:nvSpPr>
          <p:spPr>
            <a:xfrm>
              <a:off x="2293575" y="4478027"/>
              <a:ext cx="526702" cy="1304578"/>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16200000">
              <a:off x="2403870" y="4081499"/>
              <a:ext cx="323802" cy="1116857"/>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076124" y="4517912"/>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141376" y="3663572"/>
              <a:ext cx="754690" cy="754759"/>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2590725" y="5622537"/>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853822" y="4533152"/>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2318515" y="5636451"/>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2190638" y="5166351"/>
              <a:ext cx="717357" cy="838200"/>
            </a:xfrm>
            <a:prstGeom prst="trapezoid">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1"/>
                                        </p:tgtEl>
                                        <p:attrNameLst>
                                          <p:attrName>style.visibility</p:attrName>
                                        </p:attrNameLst>
                                      </p:cBhvr>
                                      <p:to>
                                        <p:strVal val="visible"/>
                                      </p:to>
                                    </p:set>
                                    <p:anim calcmode="lin" valueType="num">
                                      <p:cBhvr additive="base">
                                        <p:cTn id="17" dur="500" fill="hold"/>
                                        <p:tgtEl>
                                          <p:spTgt spid="141"/>
                                        </p:tgtEl>
                                        <p:attrNameLst>
                                          <p:attrName>ppt_x</p:attrName>
                                        </p:attrNameLst>
                                      </p:cBhvr>
                                      <p:tavLst>
                                        <p:tav tm="0">
                                          <p:val>
                                            <p:strVal val="1+#ppt_w/2"/>
                                          </p:val>
                                        </p:tav>
                                        <p:tav tm="100000">
                                          <p:val>
                                            <p:strVal val="#ppt_x"/>
                                          </p:val>
                                        </p:tav>
                                      </p:tavLst>
                                    </p:anim>
                                    <p:anim calcmode="lin" valueType="num">
                                      <p:cBhvr additive="base">
                                        <p:cTn id="18"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arn(outVertical)">
                                      <p:cBhvr>
                                        <p:cTn id="2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No Excuses</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6:9-16</a:t>
            </a:r>
          </a:p>
        </p:txBody>
      </p:sp>
      <p:sp>
        <p:nvSpPr>
          <p:cNvPr id="12" name="Rectangle 11"/>
          <p:cNvSpPr/>
          <p:nvPr/>
        </p:nvSpPr>
        <p:spPr>
          <a:xfrm>
            <a:off x="3670570" y="4237035"/>
            <a:ext cx="6096000" cy="2246769"/>
          </a:xfrm>
          <a:prstGeom prst="rect">
            <a:avLst/>
          </a:prstGeom>
        </p:spPr>
        <p:txBody>
          <a:bodyPr>
            <a:spAutoFit/>
          </a:bodyPr>
          <a:lstStyle/>
          <a:p>
            <a:pPr fontAlgn="base"/>
            <a:r>
              <a:rPr lang="en-US" sz="2800" dirty="0">
                <a:solidFill>
                  <a:schemeClr val="bg1"/>
                </a:solidFill>
              </a:rPr>
              <a:t>The Lord said He could not justly excuse the children of Israel because they continued in their wickedness. He then pronounced consequences that would come to them because of their sins.</a:t>
            </a:r>
          </a:p>
        </p:txBody>
      </p:sp>
      <p:grpSp>
        <p:nvGrpSpPr>
          <p:cNvPr id="7" name="Group 141"/>
          <p:cNvGrpSpPr/>
          <p:nvPr/>
        </p:nvGrpSpPr>
        <p:grpSpPr>
          <a:xfrm>
            <a:off x="5092249" y="898526"/>
            <a:ext cx="1090624" cy="3062264"/>
            <a:chOff x="393789" y="3641726"/>
            <a:chExt cx="1090624" cy="3062264"/>
          </a:xfrm>
          <a:solidFill>
            <a:schemeClr val="accent5">
              <a:lumMod val="60000"/>
              <a:lumOff val="40000"/>
            </a:schemeClr>
          </a:solidFill>
        </p:grpSpPr>
        <p:sp>
          <p:nvSpPr>
            <p:cNvPr id="143" name="Rounded Rectangle 142"/>
            <p:cNvSpPr/>
            <p:nvPr/>
          </p:nvSpPr>
          <p:spPr>
            <a:xfrm>
              <a:off x="680022" y="4456181"/>
              <a:ext cx="526702" cy="1304578"/>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6200000">
              <a:off x="777200" y="4072770"/>
              <a:ext cx="323802" cy="1090624"/>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412482" y="4496066"/>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27823" y="3641726"/>
              <a:ext cx="754690" cy="754759"/>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977172" y="5600691"/>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294442" y="4511306"/>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704962" y="5614605"/>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49"/>
          <p:cNvGrpSpPr/>
          <p:nvPr/>
        </p:nvGrpSpPr>
        <p:grpSpPr>
          <a:xfrm>
            <a:off x="6705802" y="920372"/>
            <a:ext cx="1116857" cy="3062264"/>
            <a:chOff x="2007342" y="3663572"/>
            <a:chExt cx="1116857" cy="3062264"/>
          </a:xfrm>
          <a:solidFill>
            <a:schemeClr val="accent5">
              <a:lumMod val="60000"/>
              <a:lumOff val="40000"/>
            </a:schemeClr>
          </a:solidFill>
        </p:grpSpPr>
        <p:sp>
          <p:nvSpPr>
            <p:cNvPr id="151" name="Rounded Rectangle 150"/>
            <p:cNvSpPr/>
            <p:nvPr/>
          </p:nvSpPr>
          <p:spPr>
            <a:xfrm>
              <a:off x="2293575" y="4478027"/>
              <a:ext cx="526702" cy="1304578"/>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16200000">
              <a:off x="2403870" y="4081499"/>
              <a:ext cx="323802" cy="1116857"/>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076124" y="4517912"/>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141376" y="3663572"/>
              <a:ext cx="754690" cy="754759"/>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2590725" y="5622537"/>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853822" y="4533152"/>
              <a:ext cx="178083"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2318515" y="5636451"/>
              <a:ext cx="200206" cy="1089385"/>
            </a:xfrm>
            <a:prstGeom prst="roundRect">
              <a:avLst>
                <a:gd name="adj" fmla="val 50000"/>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2190638" y="5166351"/>
              <a:ext cx="717357" cy="838200"/>
            </a:xfrm>
            <a:prstGeom prst="trapezoid">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54791" y="344210"/>
            <a:ext cx="3468271" cy="2904599"/>
            <a:chOff x="438059" y="353937"/>
            <a:chExt cx="3468271" cy="2904599"/>
          </a:xfrm>
        </p:grpSpPr>
        <p:sp>
          <p:nvSpPr>
            <p:cNvPr id="42" name="Oval 41"/>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Moon 43"/>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5" name="Group 14"/>
            <p:cNvGrpSpPr/>
            <p:nvPr/>
          </p:nvGrpSpPr>
          <p:grpSpPr>
            <a:xfrm>
              <a:off x="977328" y="969447"/>
              <a:ext cx="545295" cy="745914"/>
              <a:chOff x="977328" y="969447"/>
              <a:chExt cx="545295" cy="745914"/>
            </a:xfrm>
          </p:grpSpPr>
          <p:sp>
            <p:nvSpPr>
              <p:cNvPr id="62" name="Flowchart: Delay 61"/>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Moon 45"/>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047"/>
            <p:cNvGrpSpPr/>
            <p:nvPr/>
          </p:nvGrpSpPr>
          <p:grpSpPr>
            <a:xfrm rot="309822">
              <a:off x="2133599" y="1328441"/>
              <a:ext cx="1772731" cy="1930095"/>
              <a:chOff x="1332328" y="3099105"/>
              <a:chExt cx="1964569" cy="2141353"/>
            </a:xfrm>
          </p:grpSpPr>
          <p:sp>
            <p:nvSpPr>
              <p:cNvPr id="51" name="Rounded Rectangle 50"/>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36"/>
            <p:cNvGrpSpPr/>
            <p:nvPr/>
          </p:nvGrpSpPr>
          <p:grpSpPr>
            <a:xfrm>
              <a:off x="1895696" y="955484"/>
              <a:ext cx="545295" cy="745914"/>
              <a:chOff x="977328" y="969447"/>
              <a:chExt cx="545295" cy="745914"/>
            </a:xfrm>
          </p:grpSpPr>
          <p:sp>
            <p:nvSpPr>
              <p:cNvPr id="49" name="Flowchart: Delay 48"/>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6536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err="1">
                <a:solidFill>
                  <a:schemeClr val="bg1"/>
                </a:solidFill>
                <a:latin typeface="Arial Black" panose="020B0A04020102020204" pitchFamily="34" charset="0"/>
              </a:rPr>
              <a:t>Omri</a:t>
            </a:r>
            <a:r>
              <a:rPr lang="en-US" sz="4800" dirty="0">
                <a:solidFill>
                  <a:schemeClr val="bg1"/>
                </a:solidFill>
                <a:latin typeface="Arial Black" panose="020B0A04020102020204" pitchFamily="34" charset="0"/>
              </a:rPr>
              <a:t>—Father of Ahab</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6:16</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9" name="Rectangle 8"/>
          <p:cNvSpPr/>
          <p:nvPr/>
        </p:nvSpPr>
        <p:spPr>
          <a:xfrm>
            <a:off x="474013" y="1072602"/>
            <a:ext cx="6280826" cy="4524315"/>
          </a:xfrm>
          <a:prstGeom prst="rect">
            <a:avLst/>
          </a:prstGeom>
        </p:spPr>
        <p:txBody>
          <a:bodyPr wrap="square">
            <a:spAutoFit/>
          </a:bodyPr>
          <a:lstStyle/>
          <a:p>
            <a:pPr fontAlgn="base"/>
            <a:r>
              <a:rPr lang="en-US" sz="2400" i="1" dirty="0">
                <a:solidFill>
                  <a:schemeClr val="bg1"/>
                </a:solidFill>
              </a:rPr>
              <a:t>“</a:t>
            </a:r>
            <a:r>
              <a:rPr lang="en-US" sz="2400" i="1" dirty="0" err="1">
                <a:solidFill>
                  <a:schemeClr val="bg1"/>
                </a:solidFill>
              </a:rPr>
              <a:t>Omri</a:t>
            </a:r>
            <a:r>
              <a:rPr lang="en-US" sz="2400" i="1" dirty="0">
                <a:solidFill>
                  <a:schemeClr val="bg1"/>
                </a:solidFill>
              </a:rPr>
              <a:t>,</a:t>
            </a:r>
            <a:r>
              <a:rPr lang="en-US" sz="2400" dirty="0">
                <a:solidFill>
                  <a:schemeClr val="bg1"/>
                </a:solidFill>
              </a:rPr>
              <a:t> king of Israel, the father of Ahab, was one of the worst kings the Israelites ever had; and </a:t>
            </a:r>
            <a:r>
              <a:rPr lang="en-US" sz="2400" i="1" dirty="0">
                <a:solidFill>
                  <a:schemeClr val="bg1"/>
                </a:solidFill>
              </a:rPr>
              <a:t>Ahab</a:t>
            </a:r>
            <a:r>
              <a:rPr lang="en-US" sz="2400" dirty="0">
                <a:solidFill>
                  <a:schemeClr val="bg1"/>
                </a:solidFill>
              </a:rPr>
              <a:t> followed in his wicked father’s steps. </a:t>
            </a:r>
          </a:p>
          <a:p>
            <a:pPr fontAlgn="base"/>
            <a:endParaRPr lang="en-US" sz="2400" dirty="0">
              <a:solidFill>
                <a:schemeClr val="bg1"/>
              </a:solidFill>
            </a:endParaRPr>
          </a:p>
          <a:p>
            <a:pPr fontAlgn="base"/>
            <a:r>
              <a:rPr lang="en-US" sz="2400" dirty="0">
                <a:solidFill>
                  <a:schemeClr val="bg1"/>
                </a:solidFill>
              </a:rPr>
              <a:t>The </a:t>
            </a:r>
            <a:r>
              <a:rPr lang="en-US" sz="2400" i="1" dirty="0">
                <a:solidFill>
                  <a:schemeClr val="bg1"/>
                </a:solidFill>
              </a:rPr>
              <a:t>statutes</a:t>
            </a:r>
            <a:r>
              <a:rPr lang="en-US" sz="2400" dirty="0">
                <a:solidFill>
                  <a:schemeClr val="bg1"/>
                </a:solidFill>
              </a:rPr>
              <a:t> of those kings were the very grossest </a:t>
            </a:r>
            <a:r>
              <a:rPr lang="en-US" sz="2400" i="1" dirty="0">
                <a:solidFill>
                  <a:schemeClr val="bg1"/>
                </a:solidFill>
              </a:rPr>
              <a:t>idolatry. Jezebel,</a:t>
            </a:r>
            <a:r>
              <a:rPr lang="en-US" sz="2400" dirty="0">
                <a:solidFill>
                  <a:schemeClr val="bg1"/>
                </a:solidFill>
              </a:rPr>
              <a:t> wife of the latter, and daughter of </a:t>
            </a:r>
            <a:r>
              <a:rPr lang="en-US" sz="2400" dirty="0" err="1">
                <a:solidFill>
                  <a:schemeClr val="bg1"/>
                </a:solidFill>
              </a:rPr>
              <a:t>Ithobaal</a:t>
            </a:r>
            <a:r>
              <a:rPr lang="en-US" sz="2400" dirty="0">
                <a:solidFill>
                  <a:schemeClr val="bg1"/>
                </a:solidFill>
              </a:rPr>
              <a:t>, king of </a:t>
            </a:r>
            <a:r>
              <a:rPr lang="en-US" sz="2400" dirty="0" err="1">
                <a:solidFill>
                  <a:schemeClr val="bg1"/>
                </a:solidFill>
              </a:rPr>
              <a:t>Tyre</a:t>
            </a:r>
            <a:r>
              <a:rPr lang="en-US" sz="2400" dirty="0">
                <a:solidFill>
                  <a:schemeClr val="bg1"/>
                </a:solidFill>
              </a:rPr>
              <a:t>, had no fellow on earth. </a:t>
            </a:r>
          </a:p>
          <a:p>
            <a:pPr fontAlgn="base"/>
            <a:endParaRPr lang="en-US" sz="2400" dirty="0">
              <a:solidFill>
                <a:schemeClr val="bg1"/>
              </a:solidFill>
            </a:endParaRPr>
          </a:p>
          <a:p>
            <a:pPr fontAlgn="base"/>
            <a:r>
              <a:rPr lang="en-US" sz="2400" dirty="0">
                <a:solidFill>
                  <a:schemeClr val="bg1"/>
                </a:solidFill>
              </a:rPr>
              <a:t> </a:t>
            </a:r>
            <a:r>
              <a:rPr lang="en-US" sz="2400" dirty="0" err="1">
                <a:solidFill>
                  <a:schemeClr val="bg1"/>
                </a:solidFill>
              </a:rPr>
              <a:t>Omri</a:t>
            </a:r>
            <a:r>
              <a:rPr lang="en-US" sz="2400" dirty="0">
                <a:solidFill>
                  <a:schemeClr val="bg1"/>
                </a:solidFill>
              </a:rPr>
              <a:t>, Ahab, and Jezebel, were the </a:t>
            </a:r>
            <a:r>
              <a:rPr lang="en-US" sz="2400" i="1" dirty="0">
                <a:solidFill>
                  <a:schemeClr val="bg1"/>
                </a:solidFill>
              </a:rPr>
              <a:t>models</a:t>
            </a:r>
            <a:r>
              <a:rPr lang="en-US" sz="2400" dirty="0">
                <a:solidFill>
                  <a:schemeClr val="bg1"/>
                </a:solidFill>
              </a:rPr>
              <a:t> followed by the Israelites in the days of this prophet. …”</a:t>
            </a:r>
          </a:p>
        </p:txBody>
      </p:sp>
      <p:pic>
        <p:nvPicPr>
          <p:cNvPr id="36866" name="Picture 2" descr="Omri Rex.jpg"/>
          <p:cNvPicPr>
            <a:picLocks noChangeAspect="1" noChangeArrowheads="1"/>
          </p:cNvPicPr>
          <p:nvPr/>
        </p:nvPicPr>
        <p:blipFill>
          <a:blip r:embed="rId3" cstate="print"/>
          <a:srcRect/>
          <a:stretch>
            <a:fillRect/>
          </a:stretch>
        </p:blipFill>
        <p:spPr bwMode="auto">
          <a:xfrm>
            <a:off x="8122529" y="942265"/>
            <a:ext cx="2095500" cy="22574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870" name="Picture 6" descr="16th century woodcut depiction of the profile of Queen Jezebel"/>
          <p:cNvPicPr>
            <a:picLocks noChangeAspect="1" noChangeArrowheads="1"/>
          </p:cNvPicPr>
          <p:nvPr/>
        </p:nvPicPr>
        <p:blipFill>
          <a:blip r:embed="rId4" cstate="print"/>
          <a:srcRect/>
          <a:stretch>
            <a:fillRect/>
          </a:stretch>
        </p:blipFill>
        <p:spPr bwMode="auto">
          <a:xfrm>
            <a:off x="6754839" y="4492992"/>
            <a:ext cx="2095500" cy="2076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872" name="Picture 8" descr="Ahab rex.png"/>
          <p:cNvPicPr>
            <a:picLocks noChangeAspect="1" noChangeArrowheads="1"/>
          </p:cNvPicPr>
          <p:nvPr/>
        </p:nvPicPr>
        <p:blipFill>
          <a:blip r:embed="rId5" cstate="print"/>
          <a:srcRect/>
          <a:stretch>
            <a:fillRect/>
          </a:stretch>
        </p:blipFill>
        <p:spPr bwMode="auto">
          <a:xfrm>
            <a:off x="9109515" y="3199691"/>
            <a:ext cx="2095500" cy="2085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536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Poetry of Micah</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7:1</a:t>
            </a:r>
          </a:p>
        </p:txBody>
      </p:sp>
      <p:sp>
        <p:nvSpPr>
          <p:cNvPr id="10" name="Rectangle 9"/>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grpSp>
        <p:nvGrpSpPr>
          <p:cNvPr id="171" name="Group 170"/>
          <p:cNvGrpSpPr/>
          <p:nvPr/>
        </p:nvGrpSpPr>
        <p:grpSpPr>
          <a:xfrm>
            <a:off x="638536" y="1251625"/>
            <a:ext cx="2801815" cy="5368871"/>
            <a:chOff x="638536" y="1251625"/>
            <a:chExt cx="2801815" cy="5368871"/>
          </a:xfrm>
        </p:grpSpPr>
        <p:sp>
          <p:nvSpPr>
            <p:cNvPr id="12" name="TextBox 11"/>
            <p:cNvSpPr txBox="1"/>
            <p:nvPr/>
          </p:nvSpPr>
          <p:spPr>
            <a:xfrm>
              <a:off x="787942" y="2013625"/>
              <a:ext cx="2140085" cy="646331"/>
            </a:xfrm>
            <a:prstGeom prst="rect">
              <a:avLst/>
            </a:prstGeom>
            <a:solidFill>
              <a:srgbClr val="FFC000"/>
            </a:solidFill>
            <a:ln>
              <a:solidFill>
                <a:schemeClr val="tx1"/>
              </a:solidFill>
            </a:ln>
          </p:spPr>
          <p:txBody>
            <a:bodyPr wrap="square" rtlCol="0">
              <a:spAutoFit/>
            </a:bodyPr>
            <a:lstStyle/>
            <a:p>
              <a:pPr algn="ctr"/>
              <a:r>
                <a:rPr lang="en-US" dirty="0"/>
                <a:t>Solitary grape  upon the vine</a:t>
              </a:r>
            </a:p>
          </p:txBody>
        </p:sp>
        <p:sp>
          <p:nvSpPr>
            <p:cNvPr id="13" name="TextBox 12"/>
            <p:cNvSpPr txBox="1"/>
            <p:nvPr/>
          </p:nvSpPr>
          <p:spPr>
            <a:xfrm>
              <a:off x="765244" y="1251625"/>
              <a:ext cx="2140085" cy="369332"/>
            </a:xfrm>
            <a:prstGeom prst="rect">
              <a:avLst/>
            </a:prstGeom>
            <a:solidFill>
              <a:srgbClr val="FFC000"/>
            </a:solidFill>
            <a:ln>
              <a:solidFill>
                <a:schemeClr val="tx1"/>
              </a:solidFill>
            </a:ln>
          </p:spPr>
          <p:txBody>
            <a:bodyPr wrap="square" rtlCol="0">
              <a:spAutoFit/>
            </a:bodyPr>
            <a:lstStyle/>
            <a:p>
              <a:pPr algn="ctr"/>
              <a:r>
                <a:rPr lang="en-US" dirty="0"/>
                <a:t>Micah 7:1</a:t>
              </a:r>
            </a:p>
          </p:txBody>
        </p:sp>
        <p:grpSp>
          <p:nvGrpSpPr>
            <p:cNvPr id="39" name="Group 38"/>
            <p:cNvGrpSpPr/>
            <p:nvPr/>
          </p:nvGrpSpPr>
          <p:grpSpPr>
            <a:xfrm>
              <a:off x="638536" y="3582723"/>
              <a:ext cx="2186079" cy="1786730"/>
              <a:chOff x="4947889" y="450417"/>
              <a:chExt cx="2186079" cy="1786730"/>
            </a:xfrm>
          </p:grpSpPr>
          <p:sp>
            <p:nvSpPr>
              <p:cNvPr id="40" name="Round Diagonal Corner Rectangle 39"/>
              <p:cNvSpPr/>
              <p:nvPr/>
            </p:nvSpPr>
            <p:spPr>
              <a:xfrm>
                <a:off x="4953000" y="1371600"/>
                <a:ext cx="762000" cy="83820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8577540">
                <a:off x="5671193" y="1437047"/>
                <a:ext cx="762000" cy="83820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5814021">
                <a:off x="4985989" y="526016"/>
                <a:ext cx="762000" cy="83820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725297" y="450417"/>
                <a:ext cx="1408671" cy="917064"/>
              </a:xfrm>
              <a:custGeom>
                <a:avLst/>
                <a:gdLst>
                  <a:gd name="connsiteX0" fmla="*/ 0 w 1408671"/>
                  <a:gd name="connsiteY0" fmla="*/ 917064 h 917064"/>
                  <a:gd name="connsiteX1" fmla="*/ 172995 w 1408671"/>
                  <a:gd name="connsiteY1" fmla="*/ 884113 h 917064"/>
                  <a:gd name="connsiteX2" fmla="*/ 205946 w 1408671"/>
                  <a:gd name="connsiteY2" fmla="*/ 875875 h 917064"/>
                  <a:gd name="connsiteX3" fmla="*/ 255373 w 1408671"/>
                  <a:gd name="connsiteY3" fmla="*/ 859399 h 917064"/>
                  <a:gd name="connsiteX4" fmla="*/ 271849 w 1408671"/>
                  <a:gd name="connsiteY4" fmla="*/ 834686 h 917064"/>
                  <a:gd name="connsiteX5" fmla="*/ 280087 w 1408671"/>
                  <a:gd name="connsiteY5" fmla="*/ 801734 h 917064"/>
                  <a:gd name="connsiteX6" fmla="*/ 296562 w 1408671"/>
                  <a:gd name="connsiteY6" fmla="*/ 735832 h 917064"/>
                  <a:gd name="connsiteX7" fmla="*/ 321276 w 1408671"/>
                  <a:gd name="connsiteY7" fmla="*/ 636978 h 917064"/>
                  <a:gd name="connsiteX8" fmla="*/ 337752 w 1408671"/>
                  <a:gd name="connsiteY8" fmla="*/ 612264 h 917064"/>
                  <a:gd name="connsiteX9" fmla="*/ 362465 w 1408671"/>
                  <a:gd name="connsiteY9" fmla="*/ 562837 h 917064"/>
                  <a:gd name="connsiteX10" fmla="*/ 395417 w 1408671"/>
                  <a:gd name="connsiteY10" fmla="*/ 496934 h 917064"/>
                  <a:gd name="connsiteX11" fmla="*/ 420130 w 1408671"/>
                  <a:gd name="connsiteY11" fmla="*/ 472221 h 917064"/>
                  <a:gd name="connsiteX12" fmla="*/ 436606 w 1408671"/>
                  <a:gd name="connsiteY12" fmla="*/ 447507 h 917064"/>
                  <a:gd name="connsiteX13" fmla="*/ 461319 w 1408671"/>
                  <a:gd name="connsiteY13" fmla="*/ 431032 h 917064"/>
                  <a:gd name="connsiteX14" fmla="*/ 510746 w 1408671"/>
                  <a:gd name="connsiteY14" fmla="*/ 381605 h 917064"/>
                  <a:gd name="connsiteX15" fmla="*/ 535460 w 1408671"/>
                  <a:gd name="connsiteY15" fmla="*/ 356891 h 917064"/>
                  <a:gd name="connsiteX16" fmla="*/ 584887 w 1408671"/>
                  <a:gd name="connsiteY16" fmla="*/ 332178 h 917064"/>
                  <a:gd name="connsiteX17" fmla="*/ 609600 w 1408671"/>
                  <a:gd name="connsiteY17" fmla="*/ 323940 h 917064"/>
                  <a:gd name="connsiteX18" fmla="*/ 634314 w 1408671"/>
                  <a:gd name="connsiteY18" fmla="*/ 307464 h 917064"/>
                  <a:gd name="connsiteX19" fmla="*/ 683741 w 1408671"/>
                  <a:gd name="connsiteY19" fmla="*/ 290988 h 917064"/>
                  <a:gd name="connsiteX20" fmla="*/ 708454 w 1408671"/>
                  <a:gd name="connsiteY20" fmla="*/ 282751 h 917064"/>
                  <a:gd name="connsiteX21" fmla="*/ 733168 w 1408671"/>
                  <a:gd name="connsiteY21" fmla="*/ 274513 h 917064"/>
                  <a:gd name="connsiteX22" fmla="*/ 840260 w 1408671"/>
                  <a:gd name="connsiteY22" fmla="*/ 258037 h 917064"/>
                  <a:gd name="connsiteX23" fmla="*/ 930876 w 1408671"/>
                  <a:gd name="connsiteY23" fmla="*/ 233324 h 917064"/>
                  <a:gd name="connsiteX24" fmla="*/ 980303 w 1408671"/>
                  <a:gd name="connsiteY24" fmla="*/ 216848 h 917064"/>
                  <a:gd name="connsiteX25" fmla="*/ 1029730 w 1408671"/>
                  <a:gd name="connsiteY25" fmla="*/ 183897 h 917064"/>
                  <a:gd name="connsiteX26" fmla="*/ 1062681 w 1408671"/>
                  <a:gd name="connsiteY26" fmla="*/ 150945 h 917064"/>
                  <a:gd name="connsiteX27" fmla="*/ 1112108 w 1408671"/>
                  <a:gd name="connsiteY27" fmla="*/ 117994 h 917064"/>
                  <a:gd name="connsiteX28" fmla="*/ 1136822 w 1408671"/>
                  <a:gd name="connsiteY28" fmla="*/ 101518 h 917064"/>
                  <a:gd name="connsiteX29" fmla="*/ 1161535 w 1408671"/>
                  <a:gd name="connsiteY29" fmla="*/ 85042 h 917064"/>
                  <a:gd name="connsiteX30" fmla="*/ 1194487 w 1408671"/>
                  <a:gd name="connsiteY30" fmla="*/ 60329 h 917064"/>
                  <a:gd name="connsiteX31" fmla="*/ 1219200 w 1408671"/>
                  <a:gd name="connsiteY31" fmla="*/ 52091 h 917064"/>
                  <a:gd name="connsiteX32" fmla="*/ 1243914 w 1408671"/>
                  <a:gd name="connsiteY32" fmla="*/ 35615 h 917064"/>
                  <a:gd name="connsiteX33" fmla="*/ 1309817 w 1408671"/>
                  <a:gd name="connsiteY33" fmla="*/ 19140 h 917064"/>
                  <a:gd name="connsiteX34" fmla="*/ 1408671 w 1408671"/>
                  <a:gd name="connsiteY34" fmla="*/ 2664 h 91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671" h="917064">
                    <a:moveTo>
                      <a:pt x="0" y="917064"/>
                    </a:moveTo>
                    <a:lnTo>
                      <a:pt x="172995" y="884113"/>
                    </a:lnTo>
                    <a:cubicBezTo>
                      <a:pt x="184097" y="881893"/>
                      <a:pt x="195102" y="879128"/>
                      <a:pt x="205946" y="875875"/>
                    </a:cubicBezTo>
                    <a:cubicBezTo>
                      <a:pt x="222580" y="870885"/>
                      <a:pt x="255373" y="859399"/>
                      <a:pt x="255373" y="859399"/>
                    </a:cubicBezTo>
                    <a:cubicBezTo>
                      <a:pt x="260865" y="851161"/>
                      <a:pt x="267949" y="843786"/>
                      <a:pt x="271849" y="834686"/>
                    </a:cubicBezTo>
                    <a:cubicBezTo>
                      <a:pt x="276309" y="824279"/>
                      <a:pt x="276977" y="812620"/>
                      <a:pt x="280087" y="801734"/>
                    </a:cubicBezTo>
                    <a:cubicBezTo>
                      <a:pt x="294379" y="751712"/>
                      <a:pt x="284000" y="804927"/>
                      <a:pt x="296562" y="735832"/>
                    </a:cubicBezTo>
                    <a:cubicBezTo>
                      <a:pt x="301194" y="710354"/>
                      <a:pt x="306236" y="659538"/>
                      <a:pt x="321276" y="636978"/>
                    </a:cubicBezTo>
                    <a:lnTo>
                      <a:pt x="337752" y="612264"/>
                    </a:lnTo>
                    <a:cubicBezTo>
                      <a:pt x="354454" y="562155"/>
                      <a:pt x="335091" y="613023"/>
                      <a:pt x="362465" y="562837"/>
                    </a:cubicBezTo>
                    <a:cubicBezTo>
                      <a:pt x="374226" y="541275"/>
                      <a:pt x="378050" y="514301"/>
                      <a:pt x="395417" y="496934"/>
                    </a:cubicBezTo>
                    <a:cubicBezTo>
                      <a:pt x="403655" y="488696"/>
                      <a:pt x="412672" y="481171"/>
                      <a:pt x="420130" y="472221"/>
                    </a:cubicBezTo>
                    <a:cubicBezTo>
                      <a:pt x="426468" y="464615"/>
                      <a:pt x="429605" y="454508"/>
                      <a:pt x="436606" y="447507"/>
                    </a:cubicBezTo>
                    <a:cubicBezTo>
                      <a:pt x="443607" y="440506"/>
                      <a:pt x="453919" y="437609"/>
                      <a:pt x="461319" y="431032"/>
                    </a:cubicBezTo>
                    <a:cubicBezTo>
                      <a:pt x="478734" y="415552"/>
                      <a:pt x="494270" y="398081"/>
                      <a:pt x="510746" y="381605"/>
                    </a:cubicBezTo>
                    <a:cubicBezTo>
                      <a:pt x="518984" y="373367"/>
                      <a:pt x="524408" y="360575"/>
                      <a:pt x="535460" y="356891"/>
                    </a:cubicBezTo>
                    <a:cubicBezTo>
                      <a:pt x="597576" y="336185"/>
                      <a:pt x="521010" y="364116"/>
                      <a:pt x="584887" y="332178"/>
                    </a:cubicBezTo>
                    <a:cubicBezTo>
                      <a:pt x="592654" y="328295"/>
                      <a:pt x="601833" y="327823"/>
                      <a:pt x="609600" y="323940"/>
                    </a:cubicBezTo>
                    <a:cubicBezTo>
                      <a:pt x="618456" y="319512"/>
                      <a:pt x="625267" y="311485"/>
                      <a:pt x="634314" y="307464"/>
                    </a:cubicBezTo>
                    <a:cubicBezTo>
                      <a:pt x="650184" y="300411"/>
                      <a:pt x="667265" y="296480"/>
                      <a:pt x="683741" y="290988"/>
                    </a:cubicBezTo>
                    <a:lnTo>
                      <a:pt x="708454" y="282751"/>
                    </a:lnTo>
                    <a:cubicBezTo>
                      <a:pt x="716692" y="280005"/>
                      <a:pt x="724603" y="275941"/>
                      <a:pt x="733168" y="274513"/>
                    </a:cubicBezTo>
                    <a:cubicBezTo>
                      <a:pt x="801748" y="263083"/>
                      <a:pt x="766060" y="268637"/>
                      <a:pt x="840260" y="258037"/>
                    </a:cubicBezTo>
                    <a:cubicBezTo>
                      <a:pt x="989625" y="208248"/>
                      <a:pt x="802795" y="268255"/>
                      <a:pt x="930876" y="233324"/>
                    </a:cubicBezTo>
                    <a:cubicBezTo>
                      <a:pt x="947631" y="228755"/>
                      <a:pt x="965853" y="226481"/>
                      <a:pt x="980303" y="216848"/>
                    </a:cubicBezTo>
                    <a:cubicBezTo>
                      <a:pt x="996779" y="205864"/>
                      <a:pt x="1015729" y="197899"/>
                      <a:pt x="1029730" y="183897"/>
                    </a:cubicBezTo>
                    <a:cubicBezTo>
                      <a:pt x="1040714" y="172913"/>
                      <a:pt x="1050551" y="160649"/>
                      <a:pt x="1062681" y="150945"/>
                    </a:cubicBezTo>
                    <a:cubicBezTo>
                      <a:pt x="1078143" y="138575"/>
                      <a:pt x="1095632" y="128978"/>
                      <a:pt x="1112108" y="117994"/>
                    </a:cubicBezTo>
                    <a:lnTo>
                      <a:pt x="1136822" y="101518"/>
                    </a:lnTo>
                    <a:cubicBezTo>
                      <a:pt x="1145060" y="96026"/>
                      <a:pt x="1153614" y="90982"/>
                      <a:pt x="1161535" y="85042"/>
                    </a:cubicBezTo>
                    <a:cubicBezTo>
                      <a:pt x="1172519" y="76804"/>
                      <a:pt x="1182566" y="67141"/>
                      <a:pt x="1194487" y="60329"/>
                    </a:cubicBezTo>
                    <a:cubicBezTo>
                      <a:pt x="1202026" y="56021"/>
                      <a:pt x="1211433" y="55974"/>
                      <a:pt x="1219200" y="52091"/>
                    </a:cubicBezTo>
                    <a:cubicBezTo>
                      <a:pt x="1228056" y="47663"/>
                      <a:pt x="1235058" y="40043"/>
                      <a:pt x="1243914" y="35615"/>
                    </a:cubicBezTo>
                    <a:cubicBezTo>
                      <a:pt x="1261909" y="26618"/>
                      <a:pt x="1292366" y="23167"/>
                      <a:pt x="1309817" y="19140"/>
                    </a:cubicBezTo>
                    <a:cubicBezTo>
                      <a:pt x="1392756" y="0"/>
                      <a:pt x="1349980" y="2664"/>
                      <a:pt x="1408671" y="2664"/>
                    </a:cubicBezTo>
                  </a:path>
                </a:pathLst>
              </a:cu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43"/>
              <p:cNvSpPr/>
              <p:nvPr/>
            </p:nvSpPr>
            <p:spPr>
              <a:xfrm>
                <a:off x="5715000" y="1295400"/>
                <a:ext cx="304800" cy="533400"/>
              </a:xfrm>
              <a:prstGeom prst="ellipse">
                <a:avLst/>
              </a:prstGeom>
              <a:solidFill>
                <a:srgbClr val="8127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TextBox 167"/>
            <p:cNvSpPr txBox="1"/>
            <p:nvPr/>
          </p:nvSpPr>
          <p:spPr>
            <a:xfrm>
              <a:off x="1300266" y="5697166"/>
              <a:ext cx="2140085" cy="923330"/>
            </a:xfrm>
            <a:prstGeom prst="rect">
              <a:avLst/>
            </a:prstGeom>
            <a:solidFill>
              <a:srgbClr val="FFC000"/>
            </a:solidFill>
            <a:ln>
              <a:solidFill>
                <a:schemeClr val="tx1"/>
              </a:solidFill>
            </a:ln>
          </p:spPr>
          <p:txBody>
            <a:bodyPr wrap="square" rtlCol="0">
              <a:spAutoFit/>
            </a:bodyPr>
            <a:lstStyle/>
            <a:p>
              <a:pPr algn="ctr"/>
              <a:r>
                <a:rPr lang="en-US" dirty="0"/>
                <a:t>Small number of righteous people to be found</a:t>
              </a:r>
            </a:p>
          </p:txBody>
        </p:sp>
      </p:grpSp>
      <p:grpSp>
        <p:nvGrpSpPr>
          <p:cNvPr id="172" name="Group 171"/>
          <p:cNvGrpSpPr/>
          <p:nvPr/>
        </p:nvGrpSpPr>
        <p:grpSpPr>
          <a:xfrm>
            <a:off x="3852153" y="1258110"/>
            <a:ext cx="3256244" cy="5359142"/>
            <a:chOff x="3852153" y="1258110"/>
            <a:chExt cx="3256244" cy="5359142"/>
          </a:xfrm>
        </p:grpSpPr>
        <p:sp>
          <p:nvSpPr>
            <p:cNvPr id="14" name="TextBox 13"/>
            <p:cNvSpPr txBox="1"/>
            <p:nvPr/>
          </p:nvSpPr>
          <p:spPr>
            <a:xfrm>
              <a:off x="4915713" y="1258110"/>
              <a:ext cx="2140085" cy="369332"/>
            </a:xfrm>
            <a:prstGeom prst="rect">
              <a:avLst/>
            </a:prstGeom>
            <a:solidFill>
              <a:schemeClr val="accent5"/>
            </a:solidFill>
            <a:ln>
              <a:solidFill>
                <a:schemeClr val="tx1"/>
              </a:solidFill>
            </a:ln>
          </p:spPr>
          <p:txBody>
            <a:bodyPr wrap="square" rtlCol="0">
              <a:spAutoFit/>
            </a:bodyPr>
            <a:lstStyle/>
            <a:p>
              <a:pPr algn="ctr"/>
              <a:r>
                <a:rPr lang="en-US" dirty="0"/>
                <a:t>Micah 7:2</a:t>
              </a:r>
            </a:p>
          </p:txBody>
        </p:sp>
        <p:sp>
          <p:nvSpPr>
            <p:cNvPr id="16" name="TextBox 15"/>
            <p:cNvSpPr txBox="1"/>
            <p:nvPr/>
          </p:nvSpPr>
          <p:spPr>
            <a:xfrm>
              <a:off x="4880044" y="2078476"/>
              <a:ext cx="2140085" cy="923330"/>
            </a:xfrm>
            <a:prstGeom prst="rect">
              <a:avLst/>
            </a:prstGeom>
            <a:solidFill>
              <a:schemeClr val="accent5"/>
            </a:solidFill>
            <a:ln>
              <a:solidFill>
                <a:schemeClr val="tx1"/>
              </a:solidFill>
            </a:ln>
          </p:spPr>
          <p:txBody>
            <a:bodyPr wrap="square" rtlCol="0">
              <a:spAutoFit/>
            </a:bodyPr>
            <a:lstStyle/>
            <a:p>
              <a:pPr algn="ctr"/>
              <a:r>
                <a:rPr lang="en-US" dirty="0"/>
                <a:t>A battle between a man with a net and a man without a net</a:t>
              </a:r>
            </a:p>
          </p:txBody>
        </p:sp>
        <p:grpSp>
          <p:nvGrpSpPr>
            <p:cNvPr id="19" name="Group 18"/>
            <p:cNvGrpSpPr/>
            <p:nvPr/>
          </p:nvGrpSpPr>
          <p:grpSpPr>
            <a:xfrm>
              <a:off x="3852153" y="3281464"/>
              <a:ext cx="3146898" cy="3146899"/>
              <a:chOff x="4495800" y="1219200"/>
              <a:chExt cx="4876800" cy="4876801"/>
            </a:xfrm>
          </p:grpSpPr>
          <p:grpSp>
            <p:nvGrpSpPr>
              <p:cNvPr id="20" name="Group 19"/>
              <p:cNvGrpSpPr/>
              <p:nvPr/>
            </p:nvGrpSpPr>
            <p:grpSpPr>
              <a:xfrm>
                <a:off x="5638800" y="2133600"/>
                <a:ext cx="1295400" cy="2362200"/>
                <a:chOff x="3108112" y="1082367"/>
                <a:chExt cx="2300492" cy="4147329"/>
              </a:xfrm>
            </p:grpSpPr>
            <p:sp>
              <p:nvSpPr>
                <p:cNvPr id="22" name="Oval 21"/>
                <p:cNvSpPr/>
                <p:nvPr/>
              </p:nvSpPr>
              <p:spPr>
                <a:xfrm>
                  <a:off x="4038600" y="1295400"/>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86697" y="2270571"/>
                  <a:ext cx="901337" cy="1143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0322635">
                  <a:off x="3228872" y="2417406"/>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4227727">
                  <a:off x="2728129" y="2221464"/>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7695572">
                  <a:off x="4350029" y="1771909"/>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7695572">
                  <a:off x="3021973" y="4171120"/>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94277" y="3548317"/>
                  <a:ext cx="858724" cy="371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0247848">
                  <a:off x="4260146" y="3620232"/>
                  <a:ext cx="1090186"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4996721">
                  <a:off x="4637817" y="3882930"/>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 descr="https://cdn4.iconfinder.com/data/icons/fishing-1/500/net-512.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495800" y="1219200"/>
                <a:ext cx="4876800" cy="4876801"/>
              </a:xfrm>
              <a:prstGeom prst="rect">
                <a:avLst/>
              </a:prstGeom>
              <a:noFill/>
            </p:spPr>
          </p:pic>
        </p:grpSp>
        <p:grpSp>
          <p:nvGrpSpPr>
            <p:cNvPr id="31" name="Group 30"/>
            <p:cNvGrpSpPr/>
            <p:nvPr/>
          </p:nvGrpSpPr>
          <p:grpSpPr>
            <a:xfrm>
              <a:off x="6517530" y="3490055"/>
              <a:ext cx="590867" cy="2298054"/>
              <a:chOff x="3719927" y="990600"/>
              <a:chExt cx="986008" cy="3834873"/>
            </a:xfrm>
            <a:solidFill>
              <a:schemeClr val="accent6">
                <a:lumMod val="75000"/>
              </a:schemeClr>
            </a:solidFill>
          </p:grpSpPr>
          <p:sp>
            <p:nvSpPr>
              <p:cNvPr id="32" name="Rounded Rectangle 31"/>
              <p:cNvSpPr/>
              <p:nvPr/>
            </p:nvSpPr>
            <p:spPr>
              <a:xfrm>
                <a:off x="3969136" y="1851513"/>
                <a:ext cx="473009" cy="180480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5745961">
                <a:off x="4320028" y="2856130"/>
                <a:ext cx="561785" cy="21002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0356230">
                <a:off x="4318730" y="1891268"/>
                <a:ext cx="263635" cy="970284"/>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069183">
                <a:off x="3771165" y="3357495"/>
                <a:ext cx="310163" cy="146797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0017092">
                <a:off x="4245417" y="3449161"/>
                <a:ext cx="339233" cy="1284648"/>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28296" y="990600"/>
                <a:ext cx="754690" cy="754759"/>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7107398">
                <a:off x="3174592" y="2376991"/>
                <a:ext cx="1349509" cy="258840"/>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TextBox 168"/>
            <p:cNvSpPr txBox="1"/>
            <p:nvPr/>
          </p:nvSpPr>
          <p:spPr>
            <a:xfrm>
              <a:off x="4334934" y="5693922"/>
              <a:ext cx="2664178" cy="923330"/>
            </a:xfrm>
            <a:prstGeom prst="rect">
              <a:avLst/>
            </a:prstGeom>
            <a:solidFill>
              <a:schemeClr val="accent5"/>
            </a:solidFill>
            <a:ln>
              <a:solidFill>
                <a:schemeClr val="tx1"/>
              </a:solidFill>
            </a:ln>
          </p:spPr>
          <p:txBody>
            <a:bodyPr wrap="square" rtlCol="0">
              <a:spAutoFit/>
            </a:bodyPr>
            <a:lstStyle/>
            <a:p>
              <a:pPr algn="ctr"/>
              <a:r>
                <a:rPr lang="en-US" dirty="0"/>
                <a:t> Duel between the </a:t>
              </a:r>
              <a:r>
                <a:rPr lang="en-US" i="1" dirty="0"/>
                <a:t>retiarius</a:t>
              </a:r>
              <a:r>
                <a:rPr lang="en-US" dirty="0"/>
                <a:t> and </a:t>
              </a:r>
              <a:r>
                <a:rPr lang="en-US" i="1" dirty="0" err="1"/>
                <a:t>secutor</a:t>
              </a:r>
              <a:r>
                <a:rPr lang="en-US" i="1" dirty="0"/>
                <a:t> see notes *</a:t>
              </a:r>
              <a:endParaRPr lang="en-US" dirty="0"/>
            </a:p>
          </p:txBody>
        </p:sp>
      </p:grpSp>
      <p:grpSp>
        <p:nvGrpSpPr>
          <p:cNvPr id="173" name="Group 172"/>
          <p:cNvGrpSpPr/>
          <p:nvPr/>
        </p:nvGrpSpPr>
        <p:grpSpPr>
          <a:xfrm>
            <a:off x="7928042" y="1238654"/>
            <a:ext cx="4056434" cy="5252139"/>
            <a:chOff x="7928042" y="1238654"/>
            <a:chExt cx="4056434" cy="5252139"/>
          </a:xfrm>
        </p:grpSpPr>
        <p:sp>
          <p:nvSpPr>
            <p:cNvPr id="15" name="TextBox 14"/>
            <p:cNvSpPr txBox="1"/>
            <p:nvPr/>
          </p:nvSpPr>
          <p:spPr>
            <a:xfrm>
              <a:off x="8787320" y="1238654"/>
              <a:ext cx="2140085" cy="369332"/>
            </a:xfrm>
            <a:prstGeom prst="rect">
              <a:avLst/>
            </a:prstGeom>
            <a:solidFill>
              <a:schemeClr val="accent6">
                <a:lumMod val="75000"/>
              </a:schemeClr>
            </a:solidFill>
            <a:ln>
              <a:solidFill>
                <a:schemeClr val="tx1"/>
              </a:solidFill>
            </a:ln>
          </p:spPr>
          <p:txBody>
            <a:bodyPr wrap="square" rtlCol="0">
              <a:spAutoFit/>
            </a:bodyPr>
            <a:lstStyle/>
            <a:p>
              <a:pPr algn="ctr"/>
              <a:r>
                <a:rPr lang="en-US" dirty="0"/>
                <a:t>Micah 7:3</a:t>
              </a:r>
            </a:p>
          </p:txBody>
        </p:sp>
        <p:sp>
          <p:nvSpPr>
            <p:cNvPr id="17" name="TextBox 16"/>
            <p:cNvSpPr txBox="1"/>
            <p:nvPr/>
          </p:nvSpPr>
          <p:spPr>
            <a:xfrm>
              <a:off x="8839201" y="2146570"/>
              <a:ext cx="2140085" cy="1200329"/>
            </a:xfrm>
            <a:prstGeom prst="rect">
              <a:avLst/>
            </a:prstGeom>
            <a:solidFill>
              <a:schemeClr val="accent6">
                <a:lumMod val="75000"/>
              </a:schemeClr>
            </a:solidFill>
            <a:ln>
              <a:solidFill>
                <a:schemeClr val="tx1"/>
              </a:solidFill>
            </a:ln>
          </p:spPr>
          <p:txBody>
            <a:bodyPr wrap="square" rtlCol="0">
              <a:spAutoFit/>
            </a:bodyPr>
            <a:lstStyle/>
            <a:p>
              <a:pPr algn="ctr"/>
              <a:r>
                <a:rPr lang="en-US" dirty="0"/>
                <a:t>Comparison of a wicked man to a briar or a thorn hedge</a:t>
              </a:r>
            </a:p>
          </p:txBody>
        </p:sp>
        <p:grpSp>
          <p:nvGrpSpPr>
            <p:cNvPr id="114" name="Group 64"/>
            <p:cNvGrpSpPr/>
            <p:nvPr/>
          </p:nvGrpSpPr>
          <p:grpSpPr>
            <a:xfrm>
              <a:off x="9780885" y="3853774"/>
              <a:ext cx="945693" cy="1856362"/>
              <a:chOff x="6014594" y="3657600"/>
              <a:chExt cx="1281022" cy="2514600"/>
            </a:xfrm>
          </p:grpSpPr>
          <p:sp>
            <p:nvSpPr>
              <p:cNvPr id="115" name="Oval 114"/>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gular Pentagon 124"/>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Stored Data 128"/>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88"/>
              <p:cNvGrpSpPr/>
              <p:nvPr/>
            </p:nvGrpSpPr>
            <p:grpSpPr>
              <a:xfrm>
                <a:off x="6773719" y="4511615"/>
                <a:ext cx="178160" cy="1493964"/>
                <a:chOff x="6629400" y="1447800"/>
                <a:chExt cx="806264" cy="3603319"/>
              </a:xfrm>
            </p:grpSpPr>
            <p:grpSp>
              <p:nvGrpSpPr>
                <p:cNvPr id="157" name="Group 79"/>
                <p:cNvGrpSpPr/>
                <p:nvPr/>
              </p:nvGrpSpPr>
              <p:grpSpPr>
                <a:xfrm>
                  <a:off x="6629400" y="1447800"/>
                  <a:ext cx="713825" cy="1174911"/>
                  <a:chOff x="6629400" y="1447800"/>
                  <a:chExt cx="713825" cy="1174911"/>
                </a:xfrm>
              </p:grpSpPr>
              <p:sp>
                <p:nvSpPr>
                  <p:cNvPr id="166" name="Regular Pentagon 16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gular Pentagon 16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80"/>
                <p:cNvGrpSpPr/>
                <p:nvPr/>
              </p:nvGrpSpPr>
              <p:grpSpPr>
                <a:xfrm>
                  <a:off x="6645639" y="2683240"/>
                  <a:ext cx="713825" cy="1174911"/>
                  <a:chOff x="6629400" y="1447800"/>
                  <a:chExt cx="713825" cy="1174911"/>
                </a:xfrm>
              </p:grpSpPr>
              <p:sp>
                <p:nvSpPr>
                  <p:cNvPr id="164" name="Regular Pentagon 16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gular Pentagon 16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83"/>
                <p:cNvGrpSpPr/>
                <p:nvPr/>
              </p:nvGrpSpPr>
              <p:grpSpPr>
                <a:xfrm>
                  <a:off x="6721839" y="3876208"/>
                  <a:ext cx="713825" cy="1174911"/>
                  <a:chOff x="6629400" y="1447800"/>
                  <a:chExt cx="713825" cy="1174911"/>
                </a:xfrm>
              </p:grpSpPr>
              <p:sp>
                <p:nvSpPr>
                  <p:cNvPr id="162" name="Regular Pentagon 16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6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Quad Arrow 15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89"/>
              <p:cNvGrpSpPr/>
              <p:nvPr/>
            </p:nvGrpSpPr>
            <p:grpSpPr>
              <a:xfrm>
                <a:off x="6346711" y="4511615"/>
                <a:ext cx="178160" cy="1493964"/>
                <a:chOff x="6629400" y="1447800"/>
                <a:chExt cx="806264" cy="3603319"/>
              </a:xfrm>
            </p:grpSpPr>
            <p:grpSp>
              <p:nvGrpSpPr>
                <p:cNvPr id="146" name="Group 79"/>
                <p:cNvGrpSpPr/>
                <p:nvPr/>
              </p:nvGrpSpPr>
              <p:grpSpPr>
                <a:xfrm>
                  <a:off x="6629400" y="1447800"/>
                  <a:ext cx="713825" cy="1174911"/>
                  <a:chOff x="6629400" y="1447800"/>
                  <a:chExt cx="713825" cy="1174911"/>
                </a:xfrm>
              </p:grpSpPr>
              <p:sp>
                <p:nvSpPr>
                  <p:cNvPr id="155" name="Regular Pentagon 15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gular Pentagon 15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80"/>
                <p:cNvGrpSpPr/>
                <p:nvPr/>
              </p:nvGrpSpPr>
              <p:grpSpPr>
                <a:xfrm>
                  <a:off x="6645639" y="2683240"/>
                  <a:ext cx="713825" cy="1174911"/>
                  <a:chOff x="6629400" y="1447800"/>
                  <a:chExt cx="713825" cy="1174911"/>
                </a:xfrm>
              </p:grpSpPr>
              <p:sp>
                <p:nvSpPr>
                  <p:cNvPr id="153" name="Regular Pentagon 15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gular Pentagon 15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83"/>
                <p:cNvGrpSpPr/>
                <p:nvPr/>
              </p:nvGrpSpPr>
              <p:grpSpPr>
                <a:xfrm>
                  <a:off x="6721839" y="3876208"/>
                  <a:ext cx="713825" cy="1174911"/>
                  <a:chOff x="6629400" y="1447800"/>
                  <a:chExt cx="713825" cy="1174911"/>
                </a:xfrm>
              </p:grpSpPr>
              <p:sp>
                <p:nvSpPr>
                  <p:cNvPr id="151" name="Regular Pentagon 15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gular Pentagon 15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Quad Arrow 14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01"/>
              <p:cNvGrpSpPr/>
              <p:nvPr/>
            </p:nvGrpSpPr>
            <p:grpSpPr>
              <a:xfrm rot="16355409">
                <a:off x="6559288" y="3284183"/>
                <a:ext cx="209602" cy="1100863"/>
                <a:chOff x="6629400" y="1447800"/>
                <a:chExt cx="806264" cy="3603319"/>
              </a:xfrm>
            </p:grpSpPr>
            <p:grpSp>
              <p:nvGrpSpPr>
                <p:cNvPr id="135" name="Group 79"/>
                <p:cNvGrpSpPr/>
                <p:nvPr/>
              </p:nvGrpSpPr>
              <p:grpSpPr>
                <a:xfrm>
                  <a:off x="6629400" y="1447800"/>
                  <a:ext cx="713825" cy="1174911"/>
                  <a:chOff x="6629400" y="1447800"/>
                  <a:chExt cx="713825" cy="1174911"/>
                </a:xfrm>
              </p:grpSpPr>
              <p:sp>
                <p:nvSpPr>
                  <p:cNvPr id="144" name="Regular Pentagon 14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gular Pentagon 14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80"/>
                <p:cNvGrpSpPr/>
                <p:nvPr/>
              </p:nvGrpSpPr>
              <p:grpSpPr>
                <a:xfrm>
                  <a:off x="6645639" y="2683240"/>
                  <a:ext cx="713825" cy="1174911"/>
                  <a:chOff x="6629400" y="1447800"/>
                  <a:chExt cx="713825" cy="1174911"/>
                </a:xfrm>
              </p:grpSpPr>
              <p:sp>
                <p:nvSpPr>
                  <p:cNvPr id="142" name="Regular Pentagon 14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gular Pentagon 14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83"/>
                <p:cNvGrpSpPr/>
                <p:nvPr/>
              </p:nvGrpSpPr>
              <p:grpSpPr>
                <a:xfrm>
                  <a:off x="6721839" y="3876208"/>
                  <a:ext cx="713825" cy="1174911"/>
                  <a:chOff x="6629400" y="1447800"/>
                  <a:chExt cx="713825" cy="1174911"/>
                </a:xfrm>
              </p:grpSpPr>
              <p:sp>
                <p:nvSpPr>
                  <p:cNvPr id="140" name="Regular Pentagon 13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gular Pentagon 14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Quad Arrow 137"/>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Moon 132"/>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210145" y="4163439"/>
              <a:ext cx="2158568" cy="1935804"/>
              <a:chOff x="1697144" y="1290048"/>
              <a:chExt cx="2683862" cy="2174992"/>
            </a:xfrm>
          </p:grpSpPr>
          <p:sp>
            <p:nvSpPr>
              <p:cNvPr id="46" name="Moon 45"/>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Moon 48"/>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7"/>
              <p:cNvGrpSpPr/>
              <p:nvPr/>
            </p:nvGrpSpPr>
            <p:grpSpPr>
              <a:xfrm>
                <a:off x="1905000" y="2209800"/>
                <a:ext cx="543260" cy="366059"/>
                <a:chOff x="1401710" y="3901141"/>
                <a:chExt cx="1282009" cy="863843"/>
              </a:xfrm>
            </p:grpSpPr>
            <p:sp>
              <p:nvSpPr>
                <p:cNvPr id="110"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8"/>
              <p:cNvGrpSpPr/>
              <p:nvPr/>
            </p:nvGrpSpPr>
            <p:grpSpPr>
              <a:xfrm>
                <a:off x="2286000" y="1600200"/>
                <a:ext cx="543260" cy="366059"/>
                <a:chOff x="1401710" y="3901141"/>
                <a:chExt cx="1282009" cy="863843"/>
              </a:xfrm>
            </p:grpSpPr>
            <p:sp>
              <p:nvSpPr>
                <p:cNvPr id="106"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3"/>
              <p:cNvGrpSpPr/>
              <p:nvPr/>
            </p:nvGrpSpPr>
            <p:grpSpPr>
              <a:xfrm>
                <a:off x="3352800" y="2286000"/>
                <a:ext cx="543260" cy="366059"/>
                <a:chOff x="1401710" y="3901141"/>
                <a:chExt cx="1282009" cy="863843"/>
              </a:xfrm>
            </p:grpSpPr>
            <p:sp>
              <p:nvSpPr>
                <p:cNvPr id="102"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8"/>
              <p:cNvGrpSpPr/>
              <p:nvPr/>
            </p:nvGrpSpPr>
            <p:grpSpPr>
              <a:xfrm>
                <a:off x="2743200" y="2514600"/>
                <a:ext cx="543260" cy="366059"/>
                <a:chOff x="1401710" y="3901141"/>
                <a:chExt cx="1282009" cy="863843"/>
              </a:xfrm>
            </p:grpSpPr>
            <p:sp>
              <p:nvSpPr>
                <p:cNvPr id="98" name="Moon 97"/>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33"/>
              <p:cNvGrpSpPr/>
              <p:nvPr/>
            </p:nvGrpSpPr>
            <p:grpSpPr>
              <a:xfrm>
                <a:off x="2895600" y="2209800"/>
                <a:ext cx="543260" cy="366059"/>
                <a:chOff x="1401710" y="3901141"/>
                <a:chExt cx="1282009" cy="863843"/>
              </a:xfrm>
            </p:grpSpPr>
            <p:sp>
              <p:nvSpPr>
                <p:cNvPr id="94" name="Moon 9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38"/>
              <p:cNvGrpSpPr/>
              <p:nvPr/>
            </p:nvGrpSpPr>
            <p:grpSpPr>
              <a:xfrm>
                <a:off x="3200400" y="1676400"/>
                <a:ext cx="543260" cy="366059"/>
                <a:chOff x="1401710" y="3901141"/>
                <a:chExt cx="1282009" cy="863843"/>
              </a:xfrm>
            </p:grpSpPr>
            <p:sp>
              <p:nvSpPr>
                <p:cNvPr id="90" name="Moon 8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43"/>
              <p:cNvGrpSpPr/>
              <p:nvPr/>
            </p:nvGrpSpPr>
            <p:grpSpPr>
              <a:xfrm>
                <a:off x="2895600" y="1828800"/>
                <a:ext cx="543260" cy="366059"/>
                <a:chOff x="1401710" y="3901141"/>
                <a:chExt cx="1282009" cy="863843"/>
              </a:xfrm>
            </p:grpSpPr>
            <p:sp>
              <p:nvSpPr>
                <p:cNvPr id="85" name="Moon 8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48"/>
              <p:cNvGrpSpPr/>
              <p:nvPr/>
            </p:nvGrpSpPr>
            <p:grpSpPr>
              <a:xfrm>
                <a:off x="2438400" y="1981200"/>
                <a:ext cx="543260" cy="366059"/>
                <a:chOff x="1401710" y="3901141"/>
                <a:chExt cx="1282009" cy="863843"/>
              </a:xfrm>
            </p:grpSpPr>
            <p:sp>
              <p:nvSpPr>
                <p:cNvPr id="81" name="Moon 80"/>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53"/>
              <p:cNvGrpSpPr/>
              <p:nvPr/>
            </p:nvGrpSpPr>
            <p:grpSpPr>
              <a:xfrm>
                <a:off x="2286000" y="2590800"/>
                <a:ext cx="543260" cy="366059"/>
                <a:chOff x="1401710" y="3901141"/>
                <a:chExt cx="1282009" cy="863843"/>
              </a:xfrm>
            </p:grpSpPr>
            <p:sp>
              <p:nvSpPr>
                <p:cNvPr id="77" name="Moon 76"/>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58"/>
              <p:cNvGrpSpPr/>
              <p:nvPr/>
            </p:nvGrpSpPr>
            <p:grpSpPr>
              <a:xfrm>
                <a:off x="2667000" y="2895600"/>
                <a:ext cx="543260" cy="366059"/>
                <a:chOff x="1401710" y="3901141"/>
                <a:chExt cx="1282009" cy="863843"/>
              </a:xfrm>
            </p:grpSpPr>
            <p:sp>
              <p:nvSpPr>
                <p:cNvPr id="73" name="Moon 72"/>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3"/>
              <p:cNvGrpSpPr/>
              <p:nvPr/>
            </p:nvGrpSpPr>
            <p:grpSpPr>
              <a:xfrm>
                <a:off x="3048000" y="2971800"/>
                <a:ext cx="543260" cy="366059"/>
                <a:chOff x="1401710" y="3901141"/>
                <a:chExt cx="1282009" cy="863843"/>
              </a:xfrm>
            </p:grpSpPr>
            <p:sp>
              <p:nvSpPr>
                <p:cNvPr id="69" name="Moon 68"/>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0" name="TextBox 169"/>
            <p:cNvSpPr txBox="1"/>
            <p:nvPr/>
          </p:nvSpPr>
          <p:spPr>
            <a:xfrm>
              <a:off x="7928042" y="5567463"/>
              <a:ext cx="4056434" cy="923330"/>
            </a:xfrm>
            <a:prstGeom prst="rect">
              <a:avLst/>
            </a:prstGeom>
            <a:solidFill>
              <a:schemeClr val="accent6">
                <a:lumMod val="75000"/>
              </a:schemeClr>
            </a:solidFill>
            <a:ln>
              <a:solidFill>
                <a:schemeClr val="tx1"/>
              </a:solidFill>
            </a:ln>
          </p:spPr>
          <p:txBody>
            <a:bodyPr wrap="square" rtlCol="0">
              <a:spAutoFit/>
            </a:bodyPr>
            <a:lstStyle/>
            <a:p>
              <a:pPr algn="ctr"/>
              <a:r>
                <a:rPr lang="en-US" dirty="0"/>
                <a:t>They are useless in themselves, and cannot be touched without </a:t>
              </a:r>
              <a:r>
                <a:rPr lang="en-US" i="1" dirty="0"/>
                <a:t>wounding </a:t>
              </a:r>
              <a:r>
                <a:rPr lang="en-US" dirty="0"/>
                <a:t>him that comes in contact with them</a:t>
              </a:r>
            </a:p>
          </p:txBody>
        </p:sp>
      </p:gr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2"/>
                                        </p:tgtEl>
                                        <p:attrNameLst>
                                          <p:attrName>style.visibility</p:attrName>
                                        </p:attrNameLst>
                                      </p:cBhvr>
                                      <p:to>
                                        <p:strVal val="visible"/>
                                      </p:to>
                                    </p:set>
                                    <p:animEffect transition="in" filter="fade">
                                      <p:cBhvr>
                                        <p:cTn id="14" dur="1000"/>
                                        <p:tgtEl>
                                          <p:spTgt spid="172"/>
                                        </p:tgtEl>
                                      </p:cBhvr>
                                    </p:animEffect>
                                    <p:anim calcmode="lin" valueType="num">
                                      <p:cBhvr>
                                        <p:cTn id="15" dur="1000" fill="hold"/>
                                        <p:tgtEl>
                                          <p:spTgt spid="172"/>
                                        </p:tgtEl>
                                        <p:attrNameLst>
                                          <p:attrName>ppt_x</p:attrName>
                                        </p:attrNameLst>
                                      </p:cBhvr>
                                      <p:tavLst>
                                        <p:tav tm="0">
                                          <p:val>
                                            <p:strVal val="#ppt_x"/>
                                          </p:val>
                                        </p:tav>
                                        <p:tav tm="100000">
                                          <p:val>
                                            <p:strVal val="#ppt_x"/>
                                          </p:val>
                                        </p:tav>
                                      </p:tavLst>
                                    </p:anim>
                                    <p:anim calcmode="lin" valueType="num">
                                      <p:cBhvr>
                                        <p:cTn id="16"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1000"/>
                                        <p:tgtEl>
                                          <p:spTgt spid="173"/>
                                        </p:tgtEl>
                                      </p:cBhvr>
                                    </p:animEffect>
                                    <p:anim calcmode="lin" valueType="num">
                                      <p:cBhvr>
                                        <p:cTn id="22" dur="1000" fill="hold"/>
                                        <p:tgtEl>
                                          <p:spTgt spid="173"/>
                                        </p:tgtEl>
                                        <p:attrNameLst>
                                          <p:attrName>ppt_x</p:attrName>
                                        </p:attrNameLst>
                                      </p:cBhvr>
                                      <p:tavLst>
                                        <p:tav tm="0">
                                          <p:val>
                                            <p:strVal val="#ppt_x"/>
                                          </p:val>
                                        </p:tav>
                                        <p:tav tm="100000">
                                          <p:val>
                                            <p:strVal val="#ppt_x"/>
                                          </p:val>
                                        </p:tav>
                                      </p:tavLst>
                                    </p:anim>
                                    <p:anim calcmode="lin" valueType="num">
                                      <p:cBhvr>
                                        <p:cTn id="23"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The Mercy of God</a:t>
            </a:r>
          </a:p>
        </p:txBody>
      </p:sp>
      <p:sp>
        <p:nvSpPr>
          <p:cNvPr id="11" name="TextBox 10"/>
          <p:cNvSpPr txBox="1"/>
          <p:nvPr/>
        </p:nvSpPr>
        <p:spPr>
          <a:xfrm>
            <a:off x="0" y="6507804"/>
            <a:ext cx="4815191" cy="369332"/>
          </a:xfrm>
          <a:prstGeom prst="rect">
            <a:avLst/>
          </a:prstGeom>
          <a:noFill/>
        </p:spPr>
        <p:txBody>
          <a:bodyPr wrap="square" rtlCol="0">
            <a:spAutoFit/>
          </a:bodyPr>
          <a:lstStyle/>
          <a:p>
            <a:r>
              <a:rPr lang="en-US" dirty="0">
                <a:solidFill>
                  <a:schemeClr val="bg1"/>
                </a:solidFill>
              </a:rPr>
              <a:t>Micah 7:1-17</a:t>
            </a:r>
          </a:p>
        </p:txBody>
      </p:sp>
      <p:sp>
        <p:nvSpPr>
          <p:cNvPr id="12" name="Rectangle 11"/>
          <p:cNvSpPr/>
          <p:nvPr/>
        </p:nvSpPr>
        <p:spPr>
          <a:xfrm>
            <a:off x="567446" y="978268"/>
            <a:ext cx="6689387" cy="1384995"/>
          </a:xfrm>
          <a:prstGeom prst="rect">
            <a:avLst/>
          </a:prstGeom>
        </p:spPr>
        <p:txBody>
          <a:bodyPr wrap="square">
            <a:spAutoFit/>
          </a:bodyPr>
          <a:lstStyle/>
          <a:p>
            <a:r>
              <a:rPr lang="en-US" sz="2800" dirty="0">
                <a:solidFill>
                  <a:schemeClr val="bg1"/>
                </a:solidFill>
              </a:rPr>
              <a:t>Micah continued to lament the wickedness of the Israelites and the destructions that were coming because of their sins. </a:t>
            </a:r>
          </a:p>
        </p:txBody>
      </p:sp>
      <p:sp>
        <p:nvSpPr>
          <p:cNvPr id="9" name="Rectangle 8"/>
          <p:cNvSpPr/>
          <p:nvPr/>
        </p:nvSpPr>
        <p:spPr>
          <a:xfrm>
            <a:off x="5012988" y="3639024"/>
            <a:ext cx="6280826" cy="2246769"/>
          </a:xfrm>
          <a:prstGeom prst="rect">
            <a:avLst/>
          </a:prstGeom>
        </p:spPr>
        <p:txBody>
          <a:bodyPr wrap="square">
            <a:spAutoFit/>
          </a:bodyPr>
          <a:lstStyle/>
          <a:p>
            <a:pPr fontAlgn="base"/>
            <a:r>
              <a:rPr lang="en-US" sz="2800" dirty="0">
                <a:solidFill>
                  <a:schemeClr val="bg1"/>
                </a:solidFill>
              </a:rPr>
              <a:t>However, Micah prophesied that Israel would turn to righteousness and rise again with the Lord’s help and that other nations would be amazed at what the Lord had done for Israel</a:t>
            </a:r>
          </a:p>
        </p:txBody>
      </p:sp>
      <p:grpSp>
        <p:nvGrpSpPr>
          <p:cNvPr id="2" name="Group 12"/>
          <p:cNvGrpSpPr/>
          <p:nvPr/>
        </p:nvGrpSpPr>
        <p:grpSpPr>
          <a:xfrm>
            <a:off x="2548646" y="2898524"/>
            <a:ext cx="1470565" cy="3341399"/>
            <a:chOff x="5715000" y="1600200"/>
            <a:chExt cx="1531642" cy="3480177"/>
          </a:xfrm>
        </p:grpSpPr>
        <p:sp>
          <p:nvSpPr>
            <p:cNvPr id="14" name="Cloud 13"/>
            <p:cNvSpPr/>
            <p:nvPr/>
          </p:nvSpPr>
          <p:spPr>
            <a:xfrm>
              <a:off x="5740055" y="2355226"/>
              <a:ext cx="562905" cy="7173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628773" y="2448185"/>
              <a:ext cx="562905" cy="61363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8695172">
              <a:off x="6455206" y="1727938"/>
              <a:ext cx="584786" cy="9829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400185">
              <a:off x="5897858" y="1846560"/>
              <a:ext cx="509839" cy="8168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128217">
              <a:off x="6550682" y="4763497"/>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472555">
              <a:off x="6221124" y="4753998"/>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5943600" y="3048000"/>
              <a:ext cx="1138765" cy="185657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610840">
              <a:off x="5972413" y="2995446"/>
              <a:ext cx="492946" cy="189174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901859">
              <a:off x="5764424" y="3641808"/>
              <a:ext cx="309645" cy="40849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226769">
              <a:off x="6950373" y="3648213"/>
              <a:ext cx="296269" cy="39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442139">
              <a:off x="5916247" y="2952915"/>
              <a:ext cx="38025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249249">
              <a:off x="6726896" y="2952745"/>
              <a:ext cx="37808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059837">
              <a:off x="6594274" y="2996125"/>
              <a:ext cx="364232" cy="1891747"/>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73744" y="2009855"/>
              <a:ext cx="832175" cy="12504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7055069">
              <a:off x="6151825" y="1686010"/>
              <a:ext cx="568125" cy="7330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5400000">
              <a:off x="5997529" y="1475346"/>
              <a:ext cx="931434" cy="1181142"/>
            </a:xfrm>
            <a:prstGeom prst="chord">
              <a:avLst>
                <a:gd name="adj1" fmla="val 5540578"/>
                <a:gd name="adj2" fmla="val 1620000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5400000">
              <a:off x="6299004" y="1451957"/>
              <a:ext cx="341925" cy="1194585"/>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18452792">
              <a:off x="6164336" y="2877438"/>
              <a:ext cx="694991" cy="75222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56854" y="2980502"/>
              <a:ext cx="253388" cy="141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44746" y="2467232"/>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34200" y="2438400"/>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39697" y="3045941"/>
              <a:ext cx="100914"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30"/>
            <p:cNvGrpSpPr/>
            <p:nvPr/>
          </p:nvGrpSpPr>
          <p:grpSpPr>
            <a:xfrm rot="4756587">
              <a:off x="6264428" y="4111727"/>
              <a:ext cx="1139096" cy="232307"/>
              <a:chOff x="2743200" y="984422"/>
              <a:chExt cx="2658762" cy="712572"/>
            </a:xfrm>
          </p:grpSpPr>
          <p:grpSp>
            <p:nvGrpSpPr>
              <p:cNvPr id="5" name="Group 417"/>
              <p:cNvGrpSpPr/>
              <p:nvPr/>
            </p:nvGrpSpPr>
            <p:grpSpPr>
              <a:xfrm>
                <a:off x="2743200" y="990600"/>
                <a:ext cx="685800" cy="685800"/>
                <a:chOff x="2743200" y="990600"/>
                <a:chExt cx="685800" cy="685800"/>
              </a:xfrm>
            </p:grpSpPr>
            <p:sp>
              <p:nvSpPr>
                <p:cNvPr id="82" name="Quad Arrow 8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aque 8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18"/>
              <p:cNvGrpSpPr/>
              <p:nvPr/>
            </p:nvGrpSpPr>
            <p:grpSpPr>
              <a:xfrm>
                <a:off x="3400168" y="984422"/>
                <a:ext cx="685800" cy="685800"/>
                <a:chOff x="2743200" y="990600"/>
                <a:chExt cx="685800" cy="685800"/>
              </a:xfrm>
            </p:grpSpPr>
            <p:sp>
              <p:nvSpPr>
                <p:cNvPr id="80" name="Quad Arrow 7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aque 8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21"/>
              <p:cNvGrpSpPr/>
              <p:nvPr/>
            </p:nvGrpSpPr>
            <p:grpSpPr>
              <a:xfrm>
                <a:off x="4057135" y="1002957"/>
                <a:ext cx="685800" cy="685800"/>
                <a:chOff x="2743200" y="990600"/>
                <a:chExt cx="685800" cy="685800"/>
              </a:xfrm>
            </p:grpSpPr>
            <p:sp>
              <p:nvSpPr>
                <p:cNvPr id="78" name="Quad Arrow 7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7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4"/>
              <p:cNvGrpSpPr/>
              <p:nvPr/>
            </p:nvGrpSpPr>
            <p:grpSpPr>
              <a:xfrm>
                <a:off x="4716162" y="1011194"/>
                <a:ext cx="685800" cy="685800"/>
                <a:chOff x="2743200" y="990600"/>
                <a:chExt cx="685800" cy="685800"/>
              </a:xfrm>
            </p:grpSpPr>
            <p:sp>
              <p:nvSpPr>
                <p:cNvPr id="76" name="Quad Arrow 7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aque 7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Diamond 7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431"/>
            <p:cNvGrpSpPr/>
            <p:nvPr/>
          </p:nvGrpSpPr>
          <p:grpSpPr>
            <a:xfrm rot="6012888">
              <a:off x="5629162" y="4089710"/>
              <a:ext cx="1139096" cy="232307"/>
              <a:chOff x="2743200" y="984422"/>
              <a:chExt cx="2658762" cy="712572"/>
            </a:xfrm>
          </p:grpSpPr>
          <p:grpSp>
            <p:nvGrpSpPr>
              <p:cNvPr id="37" name="Group 417"/>
              <p:cNvGrpSpPr/>
              <p:nvPr/>
            </p:nvGrpSpPr>
            <p:grpSpPr>
              <a:xfrm>
                <a:off x="2743200" y="990600"/>
                <a:ext cx="685800" cy="685800"/>
                <a:chOff x="2743200" y="990600"/>
                <a:chExt cx="685800" cy="685800"/>
              </a:xfrm>
            </p:grpSpPr>
            <p:sp>
              <p:nvSpPr>
                <p:cNvPr id="67" name="Quad Arrow 6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6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18"/>
              <p:cNvGrpSpPr/>
              <p:nvPr/>
            </p:nvGrpSpPr>
            <p:grpSpPr>
              <a:xfrm>
                <a:off x="3400168" y="984422"/>
                <a:ext cx="685800" cy="685800"/>
                <a:chOff x="2743200" y="990600"/>
                <a:chExt cx="685800" cy="685800"/>
              </a:xfrm>
            </p:grpSpPr>
            <p:sp>
              <p:nvSpPr>
                <p:cNvPr id="65" name="Quad Arrow 6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aque 6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21"/>
              <p:cNvGrpSpPr/>
              <p:nvPr/>
            </p:nvGrpSpPr>
            <p:grpSpPr>
              <a:xfrm>
                <a:off x="4057135" y="1002957"/>
                <a:ext cx="685800" cy="685800"/>
                <a:chOff x="2743200" y="990600"/>
                <a:chExt cx="685800" cy="685800"/>
              </a:xfrm>
            </p:grpSpPr>
            <p:sp>
              <p:nvSpPr>
                <p:cNvPr id="63" name="Quad Arrow 6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aque 6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424"/>
              <p:cNvGrpSpPr/>
              <p:nvPr/>
            </p:nvGrpSpPr>
            <p:grpSpPr>
              <a:xfrm>
                <a:off x="4716162" y="1011194"/>
                <a:ext cx="685800" cy="685800"/>
                <a:chOff x="2743200" y="990600"/>
                <a:chExt cx="685800" cy="685800"/>
              </a:xfrm>
            </p:grpSpPr>
            <p:sp>
              <p:nvSpPr>
                <p:cNvPr id="61" name="Quad Arrow 6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iamond 5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47"/>
            <p:cNvGrpSpPr/>
            <p:nvPr/>
          </p:nvGrpSpPr>
          <p:grpSpPr>
            <a:xfrm>
              <a:off x="6042006" y="1912224"/>
              <a:ext cx="822172" cy="231673"/>
              <a:chOff x="2743200" y="984422"/>
              <a:chExt cx="2658762" cy="712572"/>
            </a:xfrm>
          </p:grpSpPr>
          <p:grpSp>
            <p:nvGrpSpPr>
              <p:cNvPr id="42" name="Group 417"/>
              <p:cNvGrpSpPr/>
              <p:nvPr/>
            </p:nvGrpSpPr>
            <p:grpSpPr>
              <a:xfrm>
                <a:off x="2743200" y="990600"/>
                <a:ext cx="685800" cy="685800"/>
                <a:chOff x="2743200" y="990600"/>
                <a:chExt cx="685800" cy="685800"/>
              </a:xfrm>
            </p:grpSpPr>
            <p:sp>
              <p:nvSpPr>
                <p:cNvPr id="52" name="Quad Arrow 5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18"/>
              <p:cNvGrpSpPr/>
              <p:nvPr/>
            </p:nvGrpSpPr>
            <p:grpSpPr>
              <a:xfrm>
                <a:off x="3400168" y="984422"/>
                <a:ext cx="685800" cy="685800"/>
                <a:chOff x="2743200" y="990600"/>
                <a:chExt cx="685800" cy="685800"/>
              </a:xfrm>
            </p:grpSpPr>
            <p:sp>
              <p:nvSpPr>
                <p:cNvPr id="50" name="Quad Arrow 4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5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21"/>
              <p:cNvGrpSpPr/>
              <p:nvPr/>
            </p:nvGrpSpPr>
            <p:grpSpPr>
              <a:xfrm>
                <a:off x="4057135" y="1002957"/>
                <a:ext cx="685800" cy="685800"/>
                <a:chOff x="2743200" y="990600"/>
                <a:chExt cx="685800" cy="685800"/>
              </a:xfrm>
            </p:grpSpPr>
            <p:sp>
              <p:nvSpPr>
                <p:cNvPr id="48" name="Quad Arrow 4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24"/>
              <p:cNvGrpSpPr/>
              <p:nvPr/>
            </p:nvGrpSpPr>
            <p:grpSpPr>
              <a:xfrm>
                <a:off x="4716162" y="1011194"/>
                <a:ext cx="685800" cy="685800"/>
                <a:chOff x="2743200" y="990600"/>
                <a:chExt cx="685800" cy="685800"/>
              </a:xfrm>
            </p:grpSpPr>
            <p:sp>
              <p:nvSpPr>
                <p:cNvPr id="46" name="Quad Arrow 4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4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Diamond 4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6969868" y="925750"/>
            <a:ext cx="3505068" cy="2501531"/>
            <a:chOff x="228600" y="381000"/>
            <a:chExt cx="3505068" cy="2501531"/>
          </a:xfrm>
        </p:grpSpPr>
        <p:grpSp>
          <p:nvGrpSpPr>
            <p:cNvPr id="128" name="Group 144"/>
            <p:cNvGrpSpPr/>
            <p:nvPr/>
          </p:nvGrpSpPr>
          <p:grpSpPr>
            <a:xfrm>
              <a:off x="228600" y="381000"/>
              <a:ext cx="3505068" cy="2501531"/>
              <a:chOff x="534986" y="381000"/>
              <a:chExt cx="2637111" cy="2501531"/>
            </a:xfrm>
          </p:grpSpPr>
          <p:sp>
            <p:nvSpPr>
              <p:cNvPr id="130" name="Rectangle 12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43"/>
              <p:cNvGrpSpPr/>
              <p:nvPr/>
            </p:nvGrpSpPr>
            <p:grpSpPr>
              <a:xfrm>
                <a:off x="534986" y="384805"/>
                <a:ext cx="457200" cy="2497726"/>
                <a:chOff x="533400" y="381000"/>
                <a:chExt cx="457200" cy="2497726"/>
              </a:xfrm>
            </p:grpSpPr>
            <p:sp>
              <p:nvSpPr>
                <p:cNvPr id="137" name="Oval 1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42"/>
              <p:cNvGrpSpPr/>
              <p:nvPr/>
            </p:nvGrpSpPr>
            <p:grpSpPr>
              <a:xfrm>
                <a:off x="2714897" y="381000"/>
                <a:ext cx="457200" cy="2497726"/>
                <a:chOff x="2714897" y="457200"/>
                <a:chExt cx="457200" cy="2497726"/>
              </a:xfrm>
            </p:grpSpPr>
            <p:sp>
              <p:nvSpPr>
                <p:cNvPr id="133" name="Oval 1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 name="Rectangle 128"/>
            <p:cNvSpPr/>
            <p:nvPr/>
          </p:nvSpPr>
          <p:spPr>
            <a:xfrm>
              <a:off x="842492" y="1128335"/>
              <a:ext cx="2293346" cy="1077218"/>
            </a:xfrm>
            <a:prstGeom prst="rect">
              <a:avLst/>
            </a:prstGeom>
          </p:spPr>
          <p:txBody>
            <a:bodyPr wrap="square">
              <a:spAutoFit/>
            </a:bodyPr>
            <a:lstStyle/>
            <a:p>
              <a:pPr algn="ctr"/>
              <a:r>
                <a:rPr lang="en-US" sz="1600" b="1" dirty="0"/>
                <a:t>As we repent of our sins, we will be forgiven because the Lord delights in mercy</a:t>
              </a:r>
              <a:endParaRPr lang="en-US" sz="1600" i="1" dirty="0"/>
            </a:p>
          </p:txBody>
        </p:sp>
      </p:gr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barn(outVertical)">
                                      <p:cBhvr>
                                        <p:cTn id="11"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204181" y="749238"/>
            <a:ext cx="9674757" cy="5940088"/>
          </a:xfrm>
          <a:prstGeom prst="rect">
            <a:avLst/>
          </a:prstGeom>
          <a:noFill/>
        </p:spPr>
        <p:txBody>
          <a:bodyPr wrap="square" rtlCol="0">
            <a:spAutoFit/>
          </a:bodyPr>
          <a:lstStyle/>
          <a:p>
            <a:r>
              <a:rPr lang="en-US" sz="2000" dirty="0">
                <a:solidFill>
                  <a:schemeClr val="bg1"/>
                </a:solidFill>
              </a:rPr>
              <a:t>He was a </a:t>
            </a:r>
            <a:r>
              <a:rPr lang="en-US" sz="2000" dirty="0" err="1">
                <a:solidFill>
                  <a:schemeClr val="bg1"/>
                </a:solidFill>
              </a:rPr>
              <a:t>Moresthite</a:t>
            </a:r>
            <a:r>
              <a:rPr lang="en-US" sz="2000" dirty="0">
                <a:solidFill>
                  <a:schemeClr val="bg1"/>
                </a:solidFill>
              </a:rPr>
              <a:t> and a prophet of Judah who prophesied during the time of King </a:t>
            </a:r>
            <a:r>
              <a:rPr lang="en-US" sz="2000" dirty="0" err="1">
                <a:solidFill>
                  <a:schemeClr val="bg1"/>
                </a:solidFill>
              </a:rPr>
              <a:t>Jotham</a:t>
            </a:r>
            <a:r>
              <a:rPr lang="en-US" sz="2000" dirty="0">
                <a:solidFill>
                  <a:schemeClr val="bg1"/>
                </a:solidFill>
              </a:rPr>
              <a:t> , </a:t>
            </a:r>
            <a:r>
              <a:rPr lang="en-US" sz="2000" dirty="0" err="1">
                <a:solidFill>
                  <a:schemeClr val="bg1"/>
                </a:solidFill>
              </a:rPr>
              <a:t>Ahaz</a:t>
            </a:r>
            <a:r>
              <a:rPr lang="en-US" sz="2000" dirty="0">
                <a:solidFill>
                  <a:schemeClr val="bg1"/>
                </a:solidFill>
              </a:rPr>
              <a:t>, and Hezekiah around 740 to 697 B.C.</a:t>
            </a:r>
          </a:p>
          <a:p>
            <a:endParaRPr lang="en-US" sz="2000" dirty="0">
              <a:solidFill>
                <a:schemeClr val="bg1"/>
              </a:solidFill>
            </a:endParaRPr>
          </a:p>
          <a:p>
            <a:r>
              <a:rPr lang="en-US" sz="2000" dirty="0">
                <a:solidFill>
                  <a:schemeClr val="bg1"/>
                </a:solidFill>
              </a:rPr>
              <a:t>He was from </a:t>
            </a:r>
            <a:r>
              <a:rPr lang="en-US" sz="2000" dirty="0" err="1">
                <a:solidFill>
                  <a:schemeClr val="bg1"/>
                </a:solidFill>
              </a:rPr>
              <a:t>Moresheth-gath</a:t>
            </a:r>
            <a:r>
              <a:rPr lang="en-US" sz="2000" dirty="0">
                <a:solidFill>
                  <a:schemeClr val="bg1"/>
                </a:solidFill>
              </a:rPr>
              <a:t>, a small rural town in the kingdom of Judah</a:t>
            </a:r>
          </a:p>
          <a:p>
            <a:endParaRPr lang="en-US" sz="2000" dirty="0">
              <a:solidFill>
                <a:schemeClr val="bg1"/>
              </a:solidFill>
            </a:endParaRPr>
          </a:p>
          <a:p>
            <a:r>
              <a:rPr lang="en-US" sz="2000" dirty="0">
                <a:solidFill>
                  <a:schemeClr val="bg1"/>
                </a:solidFill>
              </a:rPr>
              <a:t>He saw the fall of the Northern Tribes (Israel) and prophesied that some of the people in Jerusalem (Jews) will be taken to Babylon, but later delivered</a:t>
            </a:r>
          </a:p>
          <a:p>
            <a:endParaRPr lang="en-US" sz="2000" dirty="0">
              <a:solidFill>
                <a:schemeClr val="bg1"/>
              </a:solidFill>
            </a:endParaRPr>
          </a:p>
          <a:p>
            <a:r>
              <a:rPr lang="en-US" sz="2000" dirty="0">
                <a:solidFill>
                  <a:schemeClr val="bg1"/>
                </a:solidFill>
              </a:rPr>
              <a:t>He mentions the coming forth of the Messiah to be born at Bethlehem (some 735 years later) and the Lord’s kingdom of glory and salvation will rise in the latter days</a:t>
            </a:r>
          </a:p>
          <a:p>
            <a:endParaRPr lang="en-US" sz="2000" dirty="0">
              <a:solidFill>
                <a:schemeClr val="bg1"/>
              </a:solidFill>
            </a:endParaRPr>
          </a:p>
          <a:p>
            <a:r>
              <a:rPr lang="en-US" sz="2000" dirty="0">
                <a:solidFill>
                  <a:schemeClr val="bg1"/>
                </a:solidFill>
              </a:rPr>
              <a:t>He prophesied during the same time as Isaiah, Hosea, Joel (possibly), Jonah, and Amos</a:t>
            </a:r>
          </a:p>
          <a:p>
            <a:endParaRPr lang="en-US" sz="2000" dirty="0">
              <a:solidFill>
                <a:schemeClr val="bg1"/>
              </a:solidFill>
            </a:endParaRPr>
          </a:p>
          <a:p>
            <a:r>
              <a:rPr lang="en-US" sz="2000" dirty="0">
                <a:solidFill>
                  <a:schemeClr val="bg1"/>
                </a:solidFill>
              </a:rPr>
              <a:t>He ministered during a time when the people of Israel were thriving economically but suffering spiritually</a:t>
            </a:r>
          </a:p>
          <a:p>
            <a:endParaRPr lang="en-US" sz="2000" dirty="0">
              <a:solidFill>
                <a:schemeClr val="bg1"/>
              </a:solidFill>
            </a:endParaRPr>
          </a:p>
          <a:p>
            <a:r>
              <a:rPr lang="en-US" sz="2000" dirty="0">
                <a:solidFill>
                  <a:schemeClr val="bg1"/>
                </a:solidFill>
              </a:rPr>
              <a:t>The Book of Micah comprises of 3 major divisions: prophecies of judgment and destruction; prophecies concerning the Restoration and the Messianic mission; and prophecies concerning the goodness of the Lord and His expectations of the covenant people</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AR BLANCA" pitchFamily="2" charset="0"/>
              </a:rPr>
              <a:t>Micah--</a:t>
            </a:r>
            <a:r>
              <a:rPr lang="en-US" sz="4800" i="1" dirty="0" err="1">
                <a:solidFill>
                  <a:schemeClr val="bg1"/>
                </a:solidFill>
                <a:latin typeface="AR BLANCA" pitchFamily="2" charset="0"/>
              </a:rPr>
              <a:t>Micaiah</a:t>
            </a:r>
            <a:endParaRPr lang="en-US" sz="4800" dirty="0">
              <a:solidFill>
                <a:schemeClr val="bg1"/>
              </a:solidFill>
              <a:latin typeface="AR BLANCA" pitchFamily="2" charset="0"/>
            </a:endParaRP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(1,3)</a:t>
            </a:r>
          </a:p>
        </p:txBody>
      </p:sp>
      <p:grpSp>
        <p:nvGrpSpPr>
          <p:cNvPr id="88" name="Group 87"/>
          <p:cNvGrpSpPr/>
          <p:nvPr/>
        </p:nvGrpSpPr>
        <p:grpSpPr>
          <a:xfrm>
            <a:off x="9996441" y="1805299"/>
            <a:ext cx="1691529" cy="3843471"/>
            <a:chOff x="5715000" y="1600200"/>
            <a:chExt cx="1531642" cy="3480177"/>
          </a:xfrm>
        </p:grpSpPr>
        <p:sp>
          <p:nvSpPr>
            <p:cNvPr id="89" name="Cloud 88"/>
            <p:cNvSpPr/>
            <p:nvPr/>
          </p:nvSpPr>
          <p:spPr>
            <a:xfrm>
              <a:off x="5740055" y="2355226"/>
              <a:ext cx="562905" cy="7173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6628773" y="2448185"/>
              <a:ext cx="562905" cy="61363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18695172">
              <a:off x="6455206" y="1727938"/>
              <a:ext cx="584786" cy="9829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1400185">
              <a:off x="5897858" y="1846560"/>
              <a:ext cx="509839" cy="8168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6128217">
              <a:off x="6550682" y="4763497"/>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4472555">
              <a:off x="6221124" y="4753998"/>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5943600" y="3048000"/>
              <a:ext cx="1138765" cy="185657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610840">
              <a:off x="5972413" y="2995446"/>
              <a:ext cx="492946" cy="189174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901859">
              <a:off x="5764424" y="3641808"/>
              <a:ext cx="309645" cy="40849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226769">
              <a:off x="6950373" y="3648213"/>
              <a:ext cx="296269" cy="39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442139">
              <a:off x="5916247" y="2952915"/>
              <a:ext cx="38025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249249">
              <a:off x="6726896" y="2952745"/>
              <a:ext cx="37808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059837">
              <a:off x="6594274" y="2996125"/>
              <a:ext cx="364232" cy="1891747"/>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073744" y="2009855"/>
              <a:ext cx="832175" cy="12504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rot="17055069">
              <a:off x="6151825" y="1686010"/>
              <a:ext cx="568125" cy="7330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hord 103"/>
            <p:cNvSpPr/>
            <p:nvPr/>
          </p:nvSpPr>
          <p:spPr>
            <a:xfrm rot="5400000">
              <a:off x="5997529" y="1475346"/>
              <a:ext cx="931434" cy="1181142"/>
            </a:xfrm>
            <a:prstGeom prst="chord">
              <a:avLst>
                <a:gd name="adj1" fmla="val 5540578"/>
                <a:gd name="adj2" fmla="val 1620000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Stored Data 104"/>
            <p:cNvSpPr/>
            <p:nvPr/>
          </p:nvSpPr>
          <p:spPr>
            <a:xfrm rot="5400000">
              <a:off x="6299004" y="1451957"/>
              <a:ext cx="341925" cy="1194585"/>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18452792">
              <a:off x="6164336" y="2877438"/>
              <a:ext cx="694991" cy="75222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56854" y="2980502"/>
              <a:ext cx="253388" cy="141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844746" y="2467232"/>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934200" y="2438400"/>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639697" y="3045941"/>
              <a:ext cx="100914"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430"/>
            <p:cNvGrpSpPr/>
            <p:nvPr/>
          </p:nvGrpSpPr>
          <p:grpSpPr>
            <a:xfrm rot="4756587">
              <a:off x="6264428" y="4111727"/>
              <a:ext cx="1139096" cy="232307"/>
              <a:chOff x="2743200" y="984422"/>
              <a:chExt cx="2658762" cy="712572"/>
            </a:xfrm>
          </p:grpSpPr>
          <p:grpSp>
            <p:nvGrpSpPr>
              <p:cNvPr id="144" name="Group 417"/>
              <p:cNvGrpSpPr/>
              <p:nvPr/>
            </p:nvGrpSpPr>
            <p:grpSpPr>
              <a:xfrm>
                <a:off x="2743200" y="990600"/>
                <a:ext cx="685800" cy="685800"/>
                <a:chOff x="2743200" y="990600"/>
                <a:chExt cx="685800" cy="685800"/>
              </a:xfrm>
            </p:grpSpPr>
            <p:sp>
              <p:nvSpPr>
                <p:cNvPr id="157" name="Quad Arrow 15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laque 15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418"/>
              <p:cNvGrpSpPr/>
              <p:nvPr/>
            </p:nvGrpSpPr>
            <p:grpSpPr>
              <a:xfrm>
                <a:off x="3400168" y="984422"/>
                <a:ext cx="685800" cy="685800"/>
                <a:chOff x="2743200" y="990600"/>
                <a:chExt cx="685800" cy="685800"/>
              </a:xfrm>
            </p:grpSpPr>
            <p:sp>
              <p:nvSpPr>
                <p:cNvPr id="155" name="Quad Arrow 15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421"/>
              <p:cNvGrpSpPr/>
              <p:nvPr/>
            </p:nvGrpSpPr>
            <p:grpSpPr>
              <a:xfrm>
                <a:off x="4057135" y="1002957"/>
                <a:ext cx="685800" cy="685800"/>
                <a:chOff x="2743200" y="990600"/>
                <a:chExt cx="685800" cy="685800"/>
              </a:xfrm>
            </p:grpSpPr>
            <p:sp>
              <p:nvSpPr>
                <p:cNvPr id="153" name="Quad Arrow 15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424"/>
              <p:cNvGrpSpPr/>
              <p:nvPr/>
            </p:nvGrpSpPr>
            <p:grpSpPr>
              <a:xfrm>
                <a:off x="4716162" y="1011194"/>
                <a:ext cx="685800" cy="685800"/>
                <a:chOff x="2743200" y="990600"/>
                <a:chExt cx="685800" cy="685800"/>
              </a:xfrm>
            </p:grpSpPr>
            <p:sp>
              <p:nvSpPr>
                <p:cNvPr id="151" name="Quad Arrow 15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aque 15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Diamond 14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431"/>
            <p:cNvGrpSpPr/>
            <p:nvPr/>
          </p:nvGrpSpPr>
          <p:grpSpPr>
            <a:xfrm rot="6012888">
              <a:off x="5629162" y="4089710"/>
              <a:ext cx="1139096" cy="232307"/>
              <a:chOff x="2743200" y="984422"/>
              <a:chExt cx="2658762" cy="712572"/>
            </a:xfrm>
          </p:grpSpPr>
          <p:grpSp>
            <p:nvGrpSpPr>
              <p:cNvPr id="129" name="Group 417"/>
              <p:cNvGrpSpPr/>
              <p:nvPr/>
            </p:nvGrpSpPr>
            <p:grpSpPr>
              <a:xfrm>
                <a:off x="2743200" y="990600"/>
                <a:ext cx="685800" cy="685800"/>
                <a:chOff x="2743200" y="990600"/>
                <a:chExt cx="685800" cy="685800"/>
              </a:xfrm>
            </p:grpSpPr>
            <p:sp>
              <p:nvSpPr>
                <p:cNvPr id="142" name="Quad Arrow 14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418"/>
              <p:cNvGrpSpPr/>
              <p:nvPr/>
            </p:nvGrpSpPr>
            <p:grpSpPr>
              <a:xfrm>
                <a:off x="3400168" y="984422"/>
                <a:ext cx="685800" cy="685800"/>
                <a:chOff x="2743200" y="990600"/>
                <a:chExt cx="685800" cy="685800"/>
              </a:xfrm>
            </p:grpSpPr>
            <p:sp>
              <p:nvSpPr>
                <p:cNvPr id="140" name="Quad Arrow 13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421"/>
              <p:cNvGrpSpPr/>
              <p:nvPr/>
            </p:nvGrpSpPr>
            <p:grpSpPr>
              <a:xfrm>
                <a:off x="4057135" y="1002957"/>
                <a:ext cx="685800" cy="685800"/>
                <a:chOff x="2743200" y="990600"/>
                <a:chExt cx="685800" cy="685800"/>
              </a:xfrm>
            </p:grpSpPr>
            <p:sp>
              <p:nvSpPr>
                <p:cNvPr id="138" name="Quad Arrow 13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aque 13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424"/>
              <p:cNvGrpSpPr/>
              <p:nvPr/>
            </p:nvGrpSpPr>
            <p:grpSpPr>
              <a:xfrm>
                <a:off x="4716162" y="1011194"/>
                <a:ext cx="685800" cy="685800"/>
                <a:chOff x="2743200" y="990600"/>
                <a:chExt cx="685800" cy="685800"/>
              </a:xfrm>
            </p:grpSpPr>
            <p:sp>
              <p:nvSpPr>
                <p:cNvPr id="136" name="Quad Arrow 13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aque 13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Diamond 13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447"/>
            <p:cNvGrpSpPr/>
            <p:nvPr/>
          </p:nvGrpSpPr>
          <p:grpSpPr>
            <a:xfrm>
              <a:off x="6042006" y="1912224"/>
              <a:ext cx="822172" cy="231673"/>
              <a:chOff x="2743200" y="984422"/>
              <a:chExt cx="2658762" cy="712572"/>
            </a:xfrm>
          </p:grpSpPr>
          <p:grpSp>
            <p:nvGrpSpPr>
              <p:cNvPr id="114" name="Group 417"/>
              <p:cNvGrpSpPr/>
              <p:nvPr/>
            </p:nvGrpSpPr>
            <p:grpSpPr>
              <a:xfrm>
                <a:off x="2743200" y="990600"/>
                <a:ext cx="685800" cy="685800"/>
                <a:chOff x="2743200" y="990600"/>
                <a:chExt cx="685800" cy="685800"/>
              </a:xfrm>
            </p:grpSpPr>
            <p:sp>
              <p:nvSpPr>
                <p:cNvPr id="127" name="Quad Arrow 12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aque 12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418"/>
              <p:cNvGrpSpPr/>
              <p:nvPr/>
            </p:nvGrpSpPr>
            <p:grpSpPr>
              <a:xfrm>
                <a:off x="3400168" y="984422"/>
                <a:ext cx="685800" cy="685800"/>
                <a:chOff x="2743200" y="990600"/>
                <a:chExt cx="685800" cy="685800"/>
              </a:xfrm>
            </p:grpSpPr>
            <p:sp>
              <p:nvSpPr>
                <p:cNvPr id="125" name="Quad Arrow 12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21"/>
              <p:cNvGrpSpPr/>
              <p:nvPr/>
            </p:nvGrpSpPr>
            <p:grpSpPr>
              <a:xfrm>
                <a:off x="4057135" y="1002957"/>
                <a:ext cx="685800" cy="685800"/>
                <a:chOff x="2743200" y="990600"/>
                <a:chExt cx="685800" cy="685800"/>
              </a:xfrm>
            </p:grpSpPr>
            <p:sp>
              <p:nvSpPr>
                <p:cNvPr id="123" name="Quad Arrow 12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424"/>
              <p:cNvGrpSpPr/>
              <p:nvPr/>
            </p:nvGrpSpPr>
            <p:grpSpPr>
              <a:xfrm>
                <a:off x="4716162" y="1011194"/>
                <a:ext cx="685800" cy="685800"/>
                <a:chOff x="2743200" y="990600"/>
                <a:chExt cx="685800" cy="685800"/>
              </a:xfrm>
            </p:grpSpPr>
            <p:sp>
              <p:nvSpPr>
                <p:cNvPr id="121" name="Quad Arrow 12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aque 12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Diamond 11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107576" y="0"/>
            <a:ext cx="1198133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#208 </a:t>
            </a:r>
            <a:r>
              <a:rPr lang="en-US" i="1" dirty="0">
                <a:solidFill>
                  <a:schemeClr val="bg1"/>
                </a:solidFill>
              </a:rPr>
              <a:t>O Little Town of Bethlehem</a:t>
            </a:r>
          </a:p>
          <a:p>
            <a:endParaRPr lang="en-US" i="1" dirty="0">
              <a:solidFill>
                <a:schemeClr val="bg1"/>
              </a:solidFill>
            </a:endParaRPr>
          </a:p>
          <a:p>
            <a:r>
              <a:rPr lang="en-US" dirty="0">
                <a:solidFill>
                  <a:schemeClr val="bg1"/>
                </a:solidFill>
              </a:rPr>
              <a:t>Video: </a:t>
            </a:r>
            <a:r>
              <a:rPr lang="en-US" b="1" dirty="0">
                <a:solidFill>
                  <a:schemeClr val="bg1"/>
                </a:solidFill>
              </a:rPr>
              <a:t>Strive</a:t>
            </a:r>
            <a:r>
              <a:rPr lang="en-US" dirty="0">
                <a:solidFill>
                  <a:schemeClr val="bg1"/>
                </a:solidFill>
              </a:rPr>
              <a:t> (3:06)</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126-127</a:t>
            </a:r>
          </a:p>
          <a:p>
            <a:pPr marL="342900" indent="-342900">
              <a:buFontTx/>
              <a:buAutoNum type="arabicPeriod"/>
            </a:pPr>
            <a:r>
              <a:rPr lang="en-US" dirty="0">
                <a:solidFill>
                  <a:schemeClr val="bg1"/>
                </a:solidFill>
              </a:rPr>
              <a:t>Old Testament Student Institute Manual </a:t>
            </a:r>
            <a:r>
              <a:rPr lang="en-US" i="1" dirty="0">
                <a:solidFill>
                  <a:schemeClr val="bg1"/>
                </a:solidFill>
              </a:rPr>
              <a:t>Promise of Judgments, Promise of Salvation</a:t>
            </a:r>
          </a:p>
          <a:p>
            <a:pPr marL="342900" indent="-342900">
              <a:buFontTx/>
              <a:buAutoNum type="arabicPeriod"/>
            </a:pPr>
            <a:r>
              <a:rPr lang="en-US" dirty="0">
                <a:solidFill>
                  <a:schemeClr val="bg1"/>
                </a:solidFill>
              </a:rPr>
              <a:t>W. Cleon Skousen </a:t>
            </a:r>
            <a:r>
              <a:rPr lang="en-US" i="1" dirty="0">
                <a:solidFill>
                  <a:schemeClr val="bg1"/>
                </a:solidFill>
              </a:rPr>
              <a:t>The Fourth Thousand Years </a:t>
            </a:r>
            <a:r>
              <a:rPr lang="en-US" dirty="0">
                <a:solidFill>
                  <a:schemeClr val="bg1"/>
                </a:solidFill>
              </a:rPr>
              <a:t>pp.503-511</a:t>
            </a:r>
          </a:p>
          <a:p>
            <a:pPr marL="342900" indent="-342900">
              <a:buFontTx/>
              <a:buAutoNum type="arabicPeriod"/>
            </a:pPr>
            <a:r>
              <a:rPr lang="en-US" dirty="0">
                <a:solidFill>
                  <a:schemeClr val="bg1"/>
                </a:solidFill>
              </a:rPr>
              <a:t>Sidney B. Sperry </a:t>
            </a:r>
            <a:r>
              <a:rPr lang="en-US" i="1" dirty="0">
                <a:solidFill>
                  <a:schemeClr val="bg1"/>
                </a:solidFill>
              </a:rPr>
              <a:t>The Voice of Israel’s Prophets,</a:t>
            </a:r>
            <a:r>
              <a:rPr lang="en-US" dirty="0">
                <a:solidFill>
                  <a:schemeClr val="bg1"/>
                </a:solidFill>
              </a:rPr>
              <a:t> pp. 334–35 and </a:t>
            </a:r>
            <a:r>
              <a:rPr lang="en-US" i="1" dirty="0">
                <a:solidFill>
                  <a:schemeClr val="bg1"/>
                </a:solidFill>
              </a:rPr>
              <a:t>Message of the Twelve Prophets,</a:t>
            </a:r>
            <a:r>
              <a:rPr lang="en-US" dirty="0">
                <a:solidFill>
                  <a:schemeClr val="bg1"/>
                </a:solidFill>
              </a:rPr>
              <a:t> pp. 125–26.</a:t>
            </a:r>
          </a:p>
          <a:p>
            <a:pPr marL="342900" indent="-342900">
              <a:buFontTx/>
              <a:buAutoNum type="arabicPeriod"/>
            </a:pPr>
            <a:r>
              <a:rPr lang="en-US" dirty="0">
                <a:solidFill>
                  <a:schemeClr val="bg1"/>
                </a:solidFill>
              </a:rPr>
              <a:t>Wikipedia </a:t>
            </a:r>
          </a:p>
          <a:p>
            <a:pPr marL="342900" indent="-342900">
              <a:buFontTx/>
              <a:buAutoNum type="arabicPeriod"/>
            </a:pPr>
            <a:r>
              <a:rPr lang="en-US" dirty="0">
                <a:solidFill>
                  <a:schemeClr val="bg1"/>
                </a:solidFill>
              </a:rPr>
              <a:t>Harold B. Lee </a:t>
            </a:r>
            <a:r>
              <a:rPr lang="en-US" i="1" dirty="0">
                <a:solidFill>
                  <a:schemeClr val="bg1"/>
                </a:solidFill>
              </a:rPr>
              <a:t>Improvement Era,</a:t>
            </a:r>
            <a:r>
              <a:rPr lang="en-US" dirty="0">
                <a:solidFill>
                  <a:schemeClr val="bg1"/>
                </a:solidFill>
              </a:rPr>
              <a:t> Oct. 1945, p. 504 and Conference Report, Manchester England Area Conference 1971, pp. 138–39</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Adam Clarke </a:t>
            </a:r>
            <a:r>
              <a:rPr lang="en-US" i="1" dirty="0">
                <a:solidFill>
                  <a:schemeClr val="bg1"/>
                </a:solidFill>
              </a:rPr>
              <a:t>The Holy Bible … with a Commentary and Critical Notes,</a:t>
            </a:r>
            <a:r>
              <a:rPr lang="en-US" dirty="0">
                <a:solidFill>
                  <a:schemeClr val="bg1"/>
                </a:solidFill>
              </a:rPr>
              <a:t> 4:725.</a:t>
            </a:r>
          </a:p>
          <a:p>
            <a:pPr marL="342900" indent="-342900">
              <a:buFontTx/>
              <a:buAutoNum type="arabicPeriod"/>
            </a:pPr>
            <a:r>
              <a:rPr lang="en-US" dirty="0">
                <a:solidFill>
                  <a:schemeClr val="bg1"/>
                </a:solidFill>
              </a:rPr>
              <a:t>Bruce R. McConkie, </a:t>
            </a:r>
            <a:r>
              <a:rPr lang="en-US" i="1" dirty="0">
                <a:solidFill>
                  <a:schemeClr val="bg1"/>
                </a:solidFill>
              </a:rPr>
              <a:t>The Millennial Messiah: The Second Coming of the Son of Man</a:t>
            </a:r>
            <a:r>
              <a:rPr lang="en-US" dirty="0">
                <a:solidFill>
                  <a:schemeClr val="bg1"/>
                </a:solidFill>
              </a:rPr>
              <a:t>[1982], 248).</a:t>
            </a:r>
          </a:p>
          <a:p>
            <a:pPr marL="342900" indent="-342900">
              <a:buFontTx/>
              <a:buAutoNum type="arabicPeriod"/>
            </a:pPr>
            <a:r>
              <a:rPr lang="en-US" dirty="0">
                <a:solidFill>
                  <a:schemeClr val="bg1"/>
                </a:solidFill>
              </a:rPr>
              <a:t>https://knowhy.bookofmormoncentral.org/knowhy/why-did-jesus-mix-together-micah-and-isaiah</a:t>
            </a:r>
          </a:p>
        </p:txBody>
      </p:sp>
      <p:grpSp>
        <p:nvGrpSpPr>
          <p:cNvPr id="5" name="Group 4"/>
          <p:cNvGrpSpPr/>
          <p:nvPr/>
        </p:nvGrpSpPr>
        <p:grpSpPr>
          <a:xfrm>
            <a:off x="2233704" y="915432"/>
            <a:ext cx="623045" cy="78919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B45889A0-FF47-41DF-AD3B-C6C4C7D433CA}"/>
              </a:ext>
            </a:extLst>
          </p:cNvPr>
          <p:cNvSpPr>
            <a:spLocks noGrp="1"/>
          </p:cNvSpPr>
          <p:nvPr/>
        </p:nvSpPr>
        <p:spPr>
          <a:xfrm>
            <a:off x="0" y="647795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1624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1690454"/>
              </p:ext>
            </p:extLst>
          </p:nvPr>
        </p:nvGraphicFramePr>
        <p:xfrm>
          <a:off x="195761" y="0"/>
          <a:ext cx="11791575" cy="1774812"/>
        </p:xfrm>
        <a:graphic>
          <a:graphicData uri="http://schemas.openxmlformats.org/drawingml/2006/table">
            <a:tbl>
              <a:tblPr firstRow="1" bandRow="1">
                <a:tableStyleId>{5940675A-B579-460E-94D1-54222C63F5DA}</a:tableStyleId>
              </a:tblPr>
              <a:tblGrid>
                <a:gridCol w="4694797">
                  <a:extLst>
                    <a:ext uri="{9D8B030D-6E8A-4147-A177-3AD203B41FA5}">
                      <a16:colId xmlns:a16="http://schemas.microsoft.com/office/drawing/2014/main" val="20000"/>
                    </a:ext>
                  </a:extLst>
                </a:gridCol>
                <a:gridCol w="2948299">
                  <a:extLst>
                    <a:ext uri="{9D8B030D-6E8A-4147-A177-3AD203B41FA5}">
                      <a16:colId xmlns:a16="http://schemas.microsoft.com/office/drawing/2014/main" val="20001"/>
                    </a:ext>
                  </a:extLst>
                </a:gridCol>
                <a:gridCol w="4148479">
                  <a:extLst>
                    <a:ext uri="{9D8B030D-6E8A-4147-A177-3AD203B41FA5}">
                      <a16:colId xmlns:a16="http://schemas.microsoft.com/office/drawing/2014/main" val="20002"/>
                    </a:ext>
                  </a:extLst>
                </a:gridCol>
              </a:tblGrid>
              <a:tr h="403212">
                <a:tc>
                  <a:txBody>
                    <a:bodyPr/>
                    <a:lstStyle/>
                    <a:p>
                      <a:pPr algn="ctr"/>
                      <a:r>
                        <a:rPr lang="en-US" sz="2000" b="1" i="0" u="none" strike="noStrike" kern="1200" dirty="0">
                          <a:solidFill>
                            <a:schemeClr val="tx1"/>
                          </a:solidFill>
                          <a:effectLst/>
                          <a:latin typeface="+mn-lt"/>
                          <a:ea typeface="+mn-ea"/>
                          <a:cs typeface="+mn-cs"/>
                        </a:rPr>
                        <a:t>Micah 1-3</a:t>
                      </a:r>
                      <a:endParaRPr lang="en-US" sz="2000" b="1" dirty="0"/>
                    </a:p>
                  </a:txBody>
                  <a:tcPr/>
                </a:tc>
                <a:tc>
                  <a:txBody>
                    <a:bodyPr/>
                    <a:lstStyle/>
                    <a:p>
                      <a:pPr algn="ctr"/>
                      <a:r>
                        <a:rPr lang="en-US" sz="2000" b="1" dirty="0"/>
                        <a:t>Micah 4-5</a:t>
                      </a:r>
                    </a:p>
                  </a:txBody>
                  <a:tcPr/>
                </a:tc>
                <a:tc>
                  <a:txBody>
                    <a:bodyPr/>
                    <a:lstStyle/>
                    <a:p>
                      <a:pPr algn="ctr"/>
                      <a:r>
                        <a:rPr lang="en-US" sz="2000" b="1" dirty="0"/>
                        <a:t>Micah 6-7</a:t>
                      </a:r>
                    </a:p>
                  </a:txBody>
                  <a:tcPr/>
                </a:tc>
                <a:extLst>
                  <a:ext uri="{0D108BD9-81ED-4DB2-BD59-A6C34878D82A}">
                    <a16:rowId xmlns:a16="http://schemas.microsoft.com/office/drawing/2014/main" val="10000"/>
                  </a:ext>
                </a:extLst>
              </a:tr>
              <a:tr h="370840">
                <a:tc>
                  <a:txBody>
                    <a:bodyPr/>
                    <a:lstStyle/>
                    <a:p>
                      <a:r>
                        <a:rPr lang="en-US" sz="1400" dirty="0"/>
                        <a:t>Micah prophesies of judgment and ruin upon the Israelites, including those living in Samaria and Jerusalem. Micah identifies the sins of idolatry and the oppression of the poor by the upper classes as the reasons for the Israelites’ imminent destruction. He also condemns corrupt religious teachers who teach for money.</a:t>
                      </a:r>
                    </a:p>
                  </a:txBody>
                  <a:tcPr/>
                </a:tc>
                <a:tc>
                  <a:txBody>
                    <a:bodyPr/>
                    <a:lstStyle/>
                    <a:p>
                      <a:r>
                        <a:rPr lang="en-US" sz="1400" dirty="0"/>
                        <a:t>Micah prophesies of the restoration of Israel. He also prophesies that the Messiah will be born in Bethlehem.</a:t>
                      </a:r>
                    </a:p>
                  </a:txBody>
                  <a:tcPr/>
                </a:tc>
                <a:tc>
                  <a:txBody>
                    <a:bodyPr/>
                    <a:lstStyle/>
                    <a:p>
                      <a:pPr fontAlgn="base"/>
                      <a:r>
                        <a:rPr lang="en-US" sz="1400" dirty="0"/>
                        <a:t>Micah describes some of the ways in which Jehovah has blessed the Israelites. Micah teaches his people that living justly, loving mercy, and following the Lord are more important than sacrifices and offerings. Micah testifies that Jehovah is compassionate and forgives the sins of those who repent.</a:t>
                      </a:r>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194580" y="1777405"/>
            <a:ext cx="6096000" cy="1569660"/>
          </a:xfrm>
          <a:prstGeom prst="rect">
            <a:avLst/>
          </a:prstGeom>
          <a:ln>
            <a:solidFill>
              <a:schemeClr val="tx1"/>
            </a:solidFill>
          </a:ln>
        </p:spPr>
        <p:txBody>
          <a:bodyPr>
            <a:spAutoFit/>
          </a:bodyPr>
          <a:lstStyle/>
          <a:p>
            <a:r>
              <a:rPr lang="en-US" sz="1200" b="1" dirty="0"/>
              <a:t>Jerusalem around the time of Micah: </a:t>
            </a:r>
            <a:r>
              <a:rPr lang="en-US" sz="1200" dirty="0"/>
              <a:t>Corrupt judges assisted their greedy friends in robbing the weak; widows and orphans without means of defense were deprived of their goods by force and oftentimes sold into slavery. The common people were kept in bondage through high taxation, and creditors were unmerciful on their victims. Micah held the nobility to be responsible for the terrible moral and social corruption among his people. He likened the nobles to cannibals, who eat the flesh of the people and chop their bones in pieces for the pot. There was no end to their greed and rapacity, and decisions were given to those who paid the largest bribes.” Sidney B. Sperry (</a:t>
            </a:r>
            <a:r>
              <a:rPr lang="en-US" sz="1200" i="1" dirty="0"/>
              <a:t>The Voice of Israel’s Prophets,</a:t>
            </a:r>
            <a:r>
              <a:rPr lang="en-US" sz="1200" dirty="0"/>
              <a:t> pp. 334–35.)</a:t>
            </a:r>
          </a:p>
        </p:txBody>
      </p:sp>
      <p:sp>
        <p:nvSpPr>
          <p:cNvPr id="5" name="Rectangle 4"/>
          <p:cNvSpPr/>
          <p:nvPr/>
        </p:nvSpPr>
        <p:spPr>
          <a:xfrm>
            <a:off x="207189" y="3350530"/>
            <a:ext cx="6076879" cy="3046988"/>
          </a:xfrm>
          <a:prstGeom prst="rect">
            <a:avLst/>
          </a:prstGeom>
          <a:ln>
            <a:solidFill>
              <a:schemeClr val="tx1"/>
            </a:solidFill>
          </a:ln>
        </p:spPr>
        <p:txBody>
          <a:bodyPr wrap="square">
            <a:spAutoFit/>
          </a:bodyPr>
          <a:lstStyle/>
          <a:p>
            <a:pPr fontAlgn="base"/>
            <a:r>
              <a:rPr lang="en-US" sz="1200" b="1" dirty="0"/>
              <a:t>The Great last Battles: Micah  5:5-15</a:t>
            </a:r>
          </a:p>
          <a:p>
            <a:pPr fontAlgn="base"/>
            <a:r>
              <a:rPr lang="en-US" sz="1200" dirty="0"/>
              <a:t>Still looking into the far distant future, Micah prophesied of the great last battles through which Israel, under Christ, will at last triumph over all enemies. “In this relation the Messiah is called the Prince of peace in [Isaiah 9:5], as securing peace for Israel in a higher and more perfect sense than Solomon. But in what manner? This is explained more fully in what follows: viz. (1) by defending Israel against the attacks of the imperial power (</a:t>
            </a:r>
            <a:r>
              <a:rPr lang="en-US" sz="1200" dirty="0" err="1"/>
              <a:t>vers</a:t>
            </a:r>
            <a:r>
              <a:rPr lang="en-US" sz="1200" dirty="0"/>
              <a:t>. 5 </a:t>
            </a:r>
            <a:r>
              <a:rPr lang="en-US" sz="1200" i="1" dirty="0"/>
              <a:t>b,</a:t>
            </a:r>
            <a:r>
              <a:rPr lang="en-US" sz="1200" dirty="0"/>
              <a:t> 6); (2) by exalting it into a power able to overcome the nations (</a:t>
            </a:r>
            <a:r>
              <a:rPr lang="en-US" sz="1200" dirty="0" err="1"/>
              <a:t>vers</a:t>
            </a:r>
            <a:r>
              <a:rPr lang="en-US" sz="1200" dirty="0"/>
              <a:t>. 7–9); and (3) by exterminating all the materials of war, and everything of an idolatrous nature, and so preventing the possibility of war (</a:t>
            </a:r>
            <a:r>
              <a:rPr lang="en-US" sz="1200" dirty="0" err="1"/>
              <a:t>vers</a:t>
            </a:r>
            <a:r>
              <a:rPr lang="en-US" sz="1200" dirty="0"/>
              <a:t>. 10–15). </a:t>
            </a:r>
            <a:r>
              <a:rPr lang="en-US" sz="1200" dirty="0" err="1"/>
              <a:t>Asshur</a:t>
            </a:r>
            <a:r>
              <a:rPr lang="en-US" sz="1200" dirty="0"/>
              <a:t> is a type [symbol] of the nations of the world by which the people of the Lord are attacked, because in the time of the prophet this power was the imperial power by which Israel was endangered. Against this enemy Israel will set up seven, yea eight princes, who, under the chief command of the Messiah, </a:t>
            </a:r>
            <a:r>
              <a:rPr lang="en-US" sz="1200" i="1" dirty="0"/>
              <a:t>i.e.</a:t>
            </a:r>
            <a:r>
              <a:rPr lang="en-US" sz="1200" dirty="0"/>
              <a:t> as His subordinates, will drive it back, and press victoriously into its land. … Seven is mentioned as the number of the works proceeding from God, so that seven shepherds, </a:t>
            </a:r>
            <a:r>
              <a:rPr lang="en-US" sz="1200" i="1" dirty="0"/>
              <a:t>i.e. </a:t>
            </a:r>
            <a:r>
              <a:rPr lang="en-US" sz="1200" dirty="0"/>
              <a:t>princes, would be quite sufficient; and this number is surpassed by the eight, to express the thought that there might be even more than were required.” (C. F. </a:t>
            </a:r>
            <a:r>
              <a:rPr lang="en-US" sz="1200" dirty="0" err="1"/>
              <a:t>Keil</a:t>
            </a:r>
            <a:r>
              <a:rPr lang="en-US" sz="1200" dirty="0"/>
              <a:t> and F. </a:t>
            </a:r>
            <a:r>
              <a:rPr lang="en-US" sz="1200" dirty="0" err="1"/>
              <a:t>Delitzsch</a:t>
            </a:r>
            <a:r>
              <a:rPr lang="en-US" sz="1200" dirty="0"/>
              <a:t>, </a:t>
            </a:r>
            <a:r>
              <a:rPr lang="en-US" sz="1200" i="1" dirty="0"/>
              <a:t>Commentary on the Old Testament,</a:t>
            </a:r>
            <a:r>
              <a:rPr lang="en-US" sz="1200" dirty="0"/>
              <a:t>10:1:486–87.)</a:t>
            </a:r>
          </a:p>
        </p:txBody>
      </p:sp>
      <p:sp>
        <p:nvSpPr>
          <p:cNvPr id="6" name="Rectangle 5"/>
          <p:cNvSpPr/>
          <p:nvPr/>
        </p:nvSpPr>
        <p:spPr>
          <a:xfrm>
            <a:off x="6277582" y="1764861"/>
            <a:ext cx="5642043" cy="1754326"/>
          </a:xfrm>
          <a:prstGeom prst="rect">
            <a:avLst/>
          </a:prstGeom>
          <a:ln>
            <a:solidFill>
              <a:schemeClr val="tx1"/>
            </a:solidFill>
          </a:ln>
        </p:spPr>
        <p:txBody>
          <a:bodyPr wrap="square">
            <a:spAutoFit/>
          </a:bodyPr>
          <a:lstStyle/>
          <a:p>
            <a:pPr fontAlgn="base"/>
            <a:r>
              <a:rPr lang="en-US" sz="1200" b="1" i="1" dirty="0"/>
              <a:t>* The Net Micah 7:2:</a:t>
            </a:r>
          </a:p>
          <a:p>
            <a:pPr fontAlgn="base"/>
            <a:r>
              <a:rPr lang="en-US" sz="1200" i="1" dirty="0"/>
              <a:t>“They hunt every man his brother with a net.</a:t>
            </a:r>
            <a:r>
              <a:rPr lang="en-US" sz="1200" dirty="0"/>
              <a:t> This appears to be an allusion to the ancient mode of duel between the </a:t>
            </a:r>
            <a:r>
              <a:rPr lang="en-US" sz="1200" i="1" dirty="0" err="1"/>
              <a:t>retiarius</a:t>
            </a:r>
            <a:r>
              <a:rPr lang="en-US" sz="1200" dirty="0"/>
              <a:t> and </a:t>
            </a:r>
            <a:r>
              <a:rPr lang="en-US" sz="1200" i="1" dirty="0" err="1"/>
              <a:t>secutor</a:t>
            </a:r>
            <a:r>
              <a:rPr lang="en-US" sz="1200" i="1" dirty="0"/>
              <a:t>.</a:t>
            </a:r>
            <a:r>
              <a:rPr lang="en-US" sz="1200" dirty="0"/>
              <a:t> The former had a </a:t>
            </a:r>
            <a:r>
              <a:rPr lang="en-US" sz="1200" i="1" dirty="0"/>
              <a:t>casting net, </a:t>
            </a:r>
            <a:r>
              <a:rPr lang="en-US" sz="1200" dirty="0"/>
              <a:t>which he endeavored to throw over the head of his antagonist, that he might then </a:t>
            </a:r>
            <a:r>
              <a:rPr lang="en-US" sz="1200" dirty="0" err="1"/>
              <a:t>despatch</a:t>
            </a:r>
            <a:r>
              <a:rPr lang="en-US" sz="1200" dirty="0"/>
              <a:t> him with his short sword. The other parried the cast; and when the </a:t>
            </a:r>
            <a:r>
              <a:rPr lang="en-US" sz="1200" i="1" dirty="0" err="1"/>
              <a:t>retiarius</a:t>
            </a:r>
            <a:r>
              <a:rPr lang="en-US" sz="1200" dirty="0"/>
              <a:t> missed, he was obliged to </a:t>
            </a:r>
            <a:r>
              <a:rPr lang="en-US" sz="1200" i="1" dirty="0"/>
              <a:t>run</a:t>
            </a:r>
            <a:r>
              <a:rPr lang="en-US" sz="1200" dirty="0"/>
              <a:t> about the field to get time to </a:t>
            </a:r>
            <a:r>
              <a:rPr lang="en-US" sz="1200" i="1" dirty="0"/>
              <a:t>set his net in right order</a:t>
            </a:r>
            <a:r>
              <a:rPr lang="en-US" sz="1200" dirty="0"/>
              <a:t> for another throw. While he ran, the other </a:t>
            </a:r>
            <a:r>
              <a:rPr lang="en-US" sz="1200" i="1" dirty="0"/>
              <a:t>followed,</a:t>
            </a:r>
            <a:r>
              <a:rPr lang="en-US" sz="1200" dirty="0"/>
              <a:t> that he might dispatch him before he should be able to recover the proper position of his net; and hence the latter was called </a:t>
            </a:r>
            <a:r>
              <a:rPr lang="en-US" sz="1200" i="1" dirty="0" err="1"/>
              <a:t>secutor</a:t>
            </a:r>
            <a:r>
              <a:rPr lang="en-US" sz="1200" i="1" dirty="0"/>
              <a:t>,</a:t>
            </a:r>
            <a:r>
              <a:rPr lang="en-US" sz="1200" dirty="0"/>
              <a:t> the </a:t>
            </a:r>
            <a:r>
              <a:rPr lang="en-US" sz="1200" i="1" dirty="0"/>
              <a:t>pursuer,</a:t>
            </a:r>
            <a:r>
              <a:rPr lang="en-US" sz="1200" dirty="0"/>
              <a:t> as the other was called </a:t>
            </a:r>
            <a:r>
              <a:rPr lang="en-US" sz="1200" i="1" dirty="0" err="1"/>
              <a:t>retiarius</a:t>
            </a:r>
            <a:r>
              <a:rPr lang="en-US" sz="1200" i="1" dirty="0"/>
              <a:t>,</a:t>
            </a:r>
            <a:r>
              <a:rPr lang="en-US" sz="1200" dirty="0"/>
              <a:t> or the </a:t>
            </a:r>
            <a:r>
              <a:rPr lang="en-US" sz="1200" i="1" dirty="0"/>
              <a:t>net man</a:t>
            </a:r>
            <a:r>
              <a:rPr lang="en-US" sz="1200" dirty="0"/>
              <a:t> . …</a:t>
            </a:r>
          </a:p>
        </p:txBody>
      </p:sp>
    </p:spTree>
    <p:extLst>
      <p:ext uri="{BB962C8B-B14F-4D97-AF65-F5344CB8AC3E}">
        <p14:creationId xmlns:p14="http://schemas.microsoft.com/office/powerpoint/2010/main" val="306966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887127" y="1683380"/>
            <a:ext cx="4714686" cy="1938992"/>
          </a:xfrm>
          <a:prstGeom prst="rect">
            <a:avLst/>
          </a:prstGeom>
          <a:noFill/>
        </p:spPr>
        <p:txBody>
          <a:bodyPr wrap="square" rtlCol="0">
            <a:spAutoFit/>
          </a:bodyPr>
          <a:lstStyle/>
          <a:p>
            <a:r>
              <a:rPr lang="en-US" sz="2000" dirty="0">
                <a:solidFill>
                  <a:schemeClr val="bg1"/>
                </a:solidFill>
              </a:rPr>
              <a:t> “Since Micah was a contemporary of Isaiah, Hosea, and Amos, the problems he faced were much the same as theirs. … Micah was not a statesman like Isaiah; consequently, he was not so much concerned about his nation’s political sins. </a:t>
            </a:r>
          </a:p>
        </p:txBody>
      </p:sp>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Micah the Prophet</a:t>
            </a:r>
          </a:p>
        </p:txBody>
      </p:sp>
      <p:sp>
        <p:nvSpPr>
          <p:cNvPr id="9" name="Rectangle 8"/>
          <p:cNvSpPr/>
          <p:nvPr/>
        </p:nvSpPr>
        <p:spPr>
          <a:xfrm>
            <a:off x="3770489" y="4455356"/>
            <a:ext cx="7224312" cy="1569660"/>
          </a:xfrm>
          <a:prstGeom prst="rect">
            <a:avLst/>
          </a:prstGeom>
        </p:spPr>
        <p:txBody>
          <a:bodyPr wrap="square">
            <a:spAutoFit/>
          </a:bodyPr>
          <a:lstStyle/>
          <a:p>
            <a:r>
              <a:rPr lang="en-US" sz="2400" dirty="0">
                <a:solidFill>
                  <a:schemeClr val="bg1"/>
                </a:solidFill>
              </a:rPr>
              <a:t>“The prophet was more like Amos in that his grievances were social in character. He was especially concerned with the attempts of the nobles to build up large estates by ejecting small property owners.”</a:t>
            </a:r>
          </a:p>
        </p:txBody>
      </p:sp>
      <p:sp>
        <p:nvSpPr>
          <p:cNvPr id="10" name="TextBox 9"/>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(4)</a:t>
            </a:r>
          </a:p>
        </p:txBody>
      </p:sp>
      <p:pic>
        <p:nvPicPr>
          <p:cNvPr id="10242" name="Picture 2" descr="https://upload.wikimedia.org/wikipedia/commons/thumb/e/ee/Micha.jpg/280px-Micha.jpg"/>
          <p:cNvPicPr>
            <a:picLocks noChangeAspect="1" noChangeArrowheads="1"/>
          </p:cNvPicPr>
          <p:nvPr/>
        </p:nvPicPr>
        <p:blipFill>
          <a:blip r:embed="rId3" cstate="print"/>
          <a:srcRect/>
          <a:stretch>
            <a:fillRect/>
          </a:stretch>
        </p:blipFill>
        <p:spPr bwMode="auto">
          <a:xfrm>
            <a:off x="5807344" y="1043290"/>
            <a:ext cx="3735489" cy="3015073"/>
          </a:xfrm>
          <a:prstGeom prst="rect">
            <a:avLst/>
          </a:prstGeom>
          <a:noFill/>
        </p:spPr>
      </p:pic>
      <p:pic>
        <p:nvPicPr>
          <p:cNvPr id="3" name="Picture 2">
            <a:extLst>
              <a:ext uri="{FF2B5EF4-FFF2-40B4-BE49-F238E27FC236}">
                <a16:creationId xmlns:a16="http://schemas.microsoft.com/office/drawing/2014/main" id="{F55907B4-9ACC-40FF-B3D0-51855F754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05" y="110106"/>
            <a:ext cx="1141811" cy="1469778"/>
          </a:xfrm>
          <a:prstGeom prst="rect">
            <a:avLst/>
          </a:prstGeom>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 BLANCA" pitchFamily="2" charset="0"/>
              </a:rPr>
              <a:t>The Wickedness of Jerusalem</a:t>
            </a:r>
          </a:p>
        </p:txBody>
      </p:sp>
      <p:sp>
        <p:nvSpPr>
          <p:cNvPr id="173" name="Rectangle 172"/>
          <p:cNvSpPr/>
          <p:nvPr/>
        </p:nvSpPr>
        <p:spPr>
          <a:xfrm>
            <a:off x="658334" y="1367136"/>
            <a:ext cx="7947211" cy="4708981"/>
          </a:xfrm>
          <a:prstGeom prst="rect">
            <a:avLst/>
          </a:prstGeom>
        </p:spPr>
        <p:txBody>
          <a:bodyPr wrap="square">
            <a:spAutoFit/>
          </a:bodyPr>
          <a:lstStyle/>
          <a:p>
            <a:pPr fontAlgn="base"/>
            <a:r>
              <a:rPr lang="en-US" sz="2000" dirty="0">
                <a:solidFill>
                  <a:schemeClr val="bg1"/>
                </a:solidFill>
              </a:rPr>
              <a:t>“Weep tears at </a:t>
            </a:r>
            <a:r>
              <a:rPr lang="en-US" sz="2000" dirty="0" err="1">
                <a:solidFill>
                  <a:schemeClr val="bg1"/>
                </a:solidFill>
              </a:rPr>
              <a:t>Teartown</a:t>
            </a:r>
            <a:r>
              <a:rPr lang="en-US" sz="2000" dirty="0">
                <a:solidFill>
                  <a:schemeClr val="bg1"/>
                </a:solidFill>
              </a:rPr>
              <a:t> (</a:t>
            </a:r>
            <a:r>
              <a:rPr lang="en-US" sz="2000" dirty="0" err="1">
                <a:solidFill>
                  <a:schemeClr val="bg1"/>
                </a:solidFill>
              </a:rPr>
              <a:t>Bochim</a:t>
            </a:r>
            <a:r>
              <a:rPr lang="en-US" sz="2000" dirty="0">
                <a:solidFill>
                  <a:schemeClr val="bg1"/>
                </a:solidFill>
              </a:rPr>
              <a:t>),</a:t>
            </a:r>
          </a:p>
          <a:p>
            <a:pPr fontAlgn="base"/>
            <a:r>
              <a:rPr lang="en-US" sz="2000" dirty="0">
                <a:solidFill>
                  <a:schemeClr val="bg1"/>
                </a:solidFill>
              </a:rPr>
              <a:t>grovel in the dust at </a:t>
            </a:r>
            <a:r>
              <a:rPr lang="en-US" sz="2000" dirty="0" err="1">
                <a:solidFill>
                  <a:schemeClr val="bg1"/>
                </a:solidFill>
              </a:rPr>
              <a:t>Dustown</a:t>
            </a:r>
            <a:r>
              <a:rPr lang="en-US" sz="2000" dirty="0">
                <a:solidFill>
                  <a:schemeClr val="bg1"/>
                </a:solidFill>
              </a:rPr>
              <a:t> (Beth-</a:t>
            </a:r>
            <a:r>
              <a:rPr lang="en-US" sz="2000" dirty="0" err="1">
                <a:solidFill>
                  <a:schemeClr val="bg1"/>
                </a:solidFill>
              </a:rPr>
              <a:t>ophrah</a:t>
            </a:r>
            <a:r>
              <a:rPr lang="en-US" sz="2000" dirty="0">
                <a:solidFill>
                  <a:schemeClr val="bg1"/>
                </a:solidFill>
              </a:rPr>
              <a:t>)</a:t>
            </a:r>
          </a:p>
          <a:p>
            <a:pPr fontAlgn="base"/>
            <a:r>
              <a:rPr lang="en-US" sz="2000" dirty="0">
                <a:solidFill>
                  <a:schemeClr val="bg1"/>
                </a:solidFill>
              </a:rPr>
              <a:t>fare forth stripped, O </a:t>
            </a:r>
            <a:r>
              <a:rPr lang="en-US" sz="2000" dirty="0" err="1">
                <a:solidFill>
                  <a:schemeClr val="bg1"/>
                </a:solidFill>
              </a:rPr>
              <a:t>Fairtown</a:t>
            </a:r>
            <a:r>
              <a:rPr lang="en-US" sz="2000" dirty="0">
                <a:solidFill>
                  <a:schemeClr val="bg1"/>
                </a:solidFill>
              </a:rPr>
              <a:t> (</a:t>
            </a:r>
            <a:r>
              <a:rPr lang="en-US" sz="2000" dirty="0" err="1">
                <a:solidFill>
                  <a:schemeClr val="bg1"/>
                </a:solidFill>
              </a:rPr>
              <a:t>Saphir</a:t>
            </a:r>
            <a:r>
              <a:rPr lang="en-US" sz="2000" dirty="0">
                <a:solidFill>
                  <a:schemeClr val="bg1"/>
                </a:solidFill>
              </a:rPr>
              <a:t>)!</a:t>
            </a:r>
          </a:p>
          <a:p>
            <a:pPr fontAlgn="base"/>
            <a:r>
              <a:rPr lang="en-US" sz="2000" dirty="0" err="1">
                <a:solidFill>
                  <a:schemeClr val="bg1"/>
                </a:solidFill>
              </a:rPr>
              <a:t>Stirtown</a:t>
            </a:r>
            <a:r>
              <a:rPr lang="en-US" sz="2000" dirty="0">
                <a:solidFill>
                  <a:schemeClr val="bg1"/>
                </a:solidFill>
              </a:rPr>
              <a:t> (</a:t>
            </a:r>
            <a:r>
              <a:rPr lang="en-US" sz="2000" dirty="0" err="1">
                <a:solidFill>
                  <a:schemeClr val="bg1"/>
                </a:solidFill>
              </a:rPr>
              <a:t>Zaanan</a:t>
            </a:r>
            <a:r>
              <a:rPr lang="en-US" sz="2000" dirty="0">
                <a:solidFill>
                  <a:schemeClr val="bg1"/>
                </a:solidFill>
              </a:rPr>
              <a:t>) dare not stir,</a:t>
            </a:r>
          </a:p>
          <a:p>
            <a:pPr fontAlgn="base"/>
            <a:r>
              <a:rPr lang="en-US" sz="2000" dirty="0">
                <a:solidFill>
                  <a:schemeClr val="bg1"/>
                </a:solidFill>
              </a:rPr>
              <a:t>Beth-</a:t>
            </a:r>
            <a:r>
              <a:rPr lang="en-US" sz="2000" dirty="0" err="1">
                <a:solidFill>
                  <a:schemeClr val="bg1"/>
                </a:solidFill>
              </a:rPr>
              <a:t>êsel</a:t>
            </a:r>
            <a:r>
              <a:rPr lang="en-US" sz="2000" dirty="0">
                <a:solidFill>
                  <a:schemeClr val="bg1"/>
                </a:solidFill>
              </a:rPr>
              <a:t> …</a:t>
            </a:r>
          </a:p>
          <a:p>
            <a:pPr fontAlgn="base"/>
            <a:r>
              <a:rPr lang="en-US" sz="2000" dirty="0">
                <a:solidFill>
                  <a:schemeClr val="bg1"/>
                </a:solidFill>
              </a:rPr>
              <a:t>And </a:t>
            </a:r>
            <a:r>
              <a:rPr lang="en-US" sz="2000" dirty="0" err="1">
                <a:solidFill>
                  <a:schemeClr val="bg1"/>
                </a:solidFill>
              </a:rPr>
              <a:t>Maroth</a:t>
            </a:r>
            <a:r>
              <a:rPr lang="en-US" sz="2000" dirty="0">
                <a:solidFill>
                  <a:schemeClr val="bg1"/>
                </a:solidFill>
              </a:rPr>
              <a:t> hopes in vain;</a:t>
            </a:r>
          </a:p>
          <a:p>
            <a:pPr fontAlgn="base"/>
            <a:r>
              <a:rPr lang="en-US" sz="2000" dirty="0">
                <a:solidFill>
                  <a:schemeClr val="bg1"/>
                </a:solidFill>
              </a:rPr>
              <a:t>for doom descends from the Eternal</a:t>
            </a:r>
          </a:p>
          <a:p>
            <a:pPr fontAlgn="base"/>
            <a:r>
              <a:rPr lang="en-US" sz="2000" dirty="0">
                <a:solidFill>
                  <a:schemeClr val="bg1"/>
                </a:solidFill>
              </a:rPr>
              <a:t>to the very gates of Jerusalem.</a:t>
            </a:r>
          </a:p>
          <a:p>
            <a:pPr fontAlgn="base"/>
            <a:r>
              <a:rPr lang="en-US" sz="2000" dirty="0">
                <a:solidFill>
                  <a:schemeClr val="bg1"/>
                </a:solidFill>
              </a:rPr>
              <a:t>“To horse and drive away, O </a:t>
            </a:r>
            <a:r>
              <a:rPr lang="en-US" sz="2000" dirty="0" err="1">
                <a:solidFill>
                  <a:schemeClr val="bg1"/>
                </a:solidFill>
              </a:rPr>
              <a:t>Horsetown</a:t>
            </a:r>
            <a:r>
              <a:rPr lang="en-US" sz="2000" dirty="0">
                <a:solidFill>
                  <a:schemeClr val="bg1"/>
                </a:solidFill>
              </a:rPr>
              <a:t> (</a:t>
            </a:r>
            <a:r>
              <a:rPr lang="en-US" sz="2000" dirty="0" err="1">
                <a:solidFill>
                  <a:schemeClr val="bg1"/>
                </a:solidFill>
              </a:rPr>
              <a:t>Lakhish</a:t>
            </a:r>
            <a:r>
              <a:rPr lang="en-US" sz="2000" dirty="0">
                <a:solidFill>
                  <a:schemeClr val="bg1"/>
                </a:solidFill>
              </a:rPr>
              <a:t>)</a:t>
            </a:r>
          </a:p>
          <a:p>
            <a:pPr fontAlgn="base"/>
            <a:r>
              <a:rPr lang="en-US" sz="2000" dirty="0">
                <a:solidFill>
                  <a:schemeClr val="bg1"/>
                </a:solidFill>
              </a:rPr>
              <a:t>O source of </a:t>
            </a:r>
            <a:r>
              <a:rPr lang="en-US" sz="2000" dirty="0" err="1">
                <a:solidFill>
                  <a:schemeClr val="bg1"/>
                </a:solidFill>
              </a:rPr>
              <a:t>Sion’s</a:t>
            </a:r>
            <a:r>
              <a:rPr lang="en-US" sz="2000" dirty="0">
                <a:solidFill>
                  <a:schemeClr val="bg1"/>
                </a:solidFill>
              </a:rPr>
              <a:t> sin,</a:t>
            </a:r>
          </a:p>
          <a:p>
            <a:pPr fontAlgn="base"/>
            <a:r>
              <a:rPr lang="en-US" sz="2000" dirty="0">
                <a:solidFill>
                  <a:schemeClr val="bg1"/>
                </a:solidFill>
              </a:rPr>
              <a:t>where the crimes of Israel centre!</a:t>
            </a:r>
          </a:p>
          <a:p>
            <a:pPr fontAlgn="base"/>
            <a:r>
              <a:rPr lang="en-US" sz="2000" dirty="0">
                <a:solidFill>
                  <a:schemeClr val="bg1"/>
                </a:solidFill>
              </a:rPr>
              <a:t>O maiden </a:t>
            </a:r>
            <a:r>
              <a:rPr lang="en-US" sz="2000" dirty="0" err="1">
                <a:solidFill>
                  <a:schemeClr val="bg1"/>
                </a:solidFill>
              </a:rPr>
              <a:t>Sion</a:t>
            </a:r>
            <a:r>
              <a:rPr lang="en-US" sz="2000" dirty="0">
                <a:solidFill>
                  <a:schemeClr val="bg1"/>
                </a:solidFill>
              </a:rPr>
              <a:t>, you must part with</a:t>
            </a:r>
          </a:p>
          <a:p>
            <a:pPr fontAlgn="base"/>
            <a:r>
              <a:rPr lang="en-US" sz="2000" dirty="0" err="1">
                <a:solidFill>
                  <a:schemeClr val="bg1"/>
                </a:solidFill>
              </a:rPr>
              <a:t>Morêsheth</a:t>
            </a:r>
            <a:r>
              <a:rPr lang="en-US" sz="2000" dirty="0">
                <a:solidFill>
                  <a:schemeClr val="bg1"/>
                </a:solidFill>
              </a:rPr>
              <a:t> of Gath;</a:t>
            </a:r>
          </a:p>
          <a:p>
            <a:pPr fontAlgn="base"/>
            <a:r>
              <a:rPr lang="en-US" sz="2000" dirty="0">
                <a:solidFill>
                  <a:schemeClr val="bg1"/>
                </a:solidFill>
              </a:rPr>
              <a:t>and Israel’s kings are ever balked</a:t>
            </a:r>
          </a:p>
          <a:p>
            <a:pPr fontAlgn="base"/>
            <a:r>
              <a:rPr lang="en-US" sz="2000" dirty="0">
                <a:solidFill>
                  <a:schemeClr val="bg1"/>
                </a:solidFill>
              </a:rPr>
              <a:t>at </a:t>
            </a:r>
            <a:r>
              <a:rPr lang="en-US" sz="2000" dirty="0" err="1">
                <a:solidFill>
                  <a:schemeClr val="bg1"/>
                </a:solidFill>
              </a:rPr>
              <a:t>Balkton</a:t>
            </a:r>
            <a:r>
              <a:rPr lang="en-US" sz="2000" dirty="0">
                <a:solidFill>
                  <a:schemeClr val="bg1"/>
                </a:solidFill>
              </a:rPr>
              <a:t> (</a:t>
            </a:r>
            <a:r>
              <a:rPr lang="en-US" sz="2000" dirty="0" err="1">
                <a:solidFill>
                  <a:schemeClr val="bg1"/>
                </a:solidFill>
              </a:rPr>
              <a:t>Achzib</a:t>
            </a:r>
            <a:r>
              <a:rPr lang="en-US" sz="2000" dirty="0">
                <a:solidFill>
                  <a:schemeClr val="bg1"/>
                </a:solidFill>
              </a:rPr>
              <a:t>).”</a:t>
            </a:r>
          </a:p>
        </p:txBody>
      </p:sp>
      <p:sp>
        <p:nvSpPr>
          <p:cNvPr id="15" name="TextBox 14"/>
          <p:cNvSpPr txBox="1"/>
          <p:nvPr/>
        </p:nvSpPr>
        <p:spPr>
          <a:xfrm>
            <a:off x="0" y="6507804"/>
            <a:ext cx="1624519" cy="369332"/>
          </a:xfrm>
          <a:prstGeom prst="rect">
            <a:avLst/>
          </a:prstGeom>
          <a:noFill/>
        </p:spPr>
        <p:txBody>
          <a:bodyPr wrap="square" rtlCol="0">
            <a:spAutoFit/>
          </a:bodyPr>
          <a:lstStyle/>
          <a:p>
            <a:r>
              <a:rPr lang="en-US" dirty="0">
                <a:solidFill>
                  <a:schemeClr val="bg1"/>
                </a:solidFill>
              </a:rPr>
              <a:t>Micah 1:8-16</a:t>
            </a:r>
          </a:p>
        </p:txBody>
      </p:sp>
      <p:sp>
        <p:nvSpPr>
          <p:cNvPr id="16" name="TextBox 15"/>
          <p:cNvSpPr txBox="1"/>
          <p:nvPr/>
        </p:nvSpPr>
        <p:spPr>
          <a:xfrm>
            <a:off x="1212715" y="833337"/>
            <a:ext cx="3485745" cy="523220"/>
          </a:xfrm>
          <a:prstGeom prst="rect">
            <a:avLst/>
          </a:prstGeom>
          <a:noFill/>
        </p:spPr>
        <p:txBody>
          <a:bodyPr wrap="square" rtlCol="0">
            <a:spAutoFit/>
          </a:bodyPr>
          <a:lstStyle/>
          <a:p>
            <a:pPr algn="ctr"/>
            <a:r>
              <a:rPr lang="en-US" sz="2800" dirty="0">
                <a:solidFill>
                  <a:srgbClr val="FFFF00"/>
                </a:solidFill>
              </a:rPr>
              <a:t>A Hebrew Translation</a:t>
            </a:r>
          </a:p>
        </p:txBody>
      </p:sp>
      <p:sp>
        <p:nvSpPr>
          <p:cNvPr id="17" name="TextBox 16"/>
          <p:cNvSpPr txBox="1"/>
          <p:nvPr/>
        </p:nvSpPr>
        <p:spPr>
          <a:xfrm>
            <a:off x="10567481" y="6368375"/>
            <a:ext cx="1624519" cy="369332"/>
          </a:xfrm>
          <a:prstGeom prst="rect">
            <a:avLst/>
          </a:prstGeom>
          <a:noFill/>
        </p:spPr>
        <p:txBody>
          <a:bodyPr wrap="square" rtlCol="0">
            <a:spAutoFit/>
          </a:bodyPr>
          <a:lstStyle/>
          <a:p>
            <a:pPr algn="r"/>
            <a:r>
              <a:rPr lang="en-US" dirty="0">
                <a:solidFill>
                  <a:schemeClr val="bg1"/>
                </a:solidFill>
              </a:rPr>
              <a:t>(2)</a:t>
            </a:r>
          </a:p>
        </p:txBody>
      </p:sp>
      <p:grpSp>
        <p:nvGrpSpPr>
          <p:cNvPr id="23" name="Group 22"/>
          <p:cNvGrpSpPr/>
          <p:nvPr/>
        </p:nvGrpSpPr>
        <p:grpSpPr>
          <a:xfrm>
            <a:off x="8075166" y="1123313"/>
            <a:ext cx="3247773" cy="4937018"/>
            <a:chOff x="4041786" y="140820"/>
            <a:chExt cx="4343399" cy="6602506"/>
          </a:xfrm>
        </p:grpSpPr>
        <p:grpSp>
          <p:nvGrpSpPr>
            <p:cNvPr id="18" name="Group 17"/>
            <p:cNvGrpSpPr/>
            <p:nvPr/>
          </p:nvGrpSpPr>
          <p:grpSpPr>
            <a:xfrm>
              <a:off x="4099070" y="263264"/>
              <a:ext cx="4128247" cy="6480062"/>
              <a:chOff x="5096435" y="167022"/>
              <a:chExt cx="4128247" cy="6480062"/>
            </a:xfrm>
          </p:grpSpPr>
          <p:sp>
            <p:nvSpPr>
              <p:cNvPr id="19" name="Freeform 18"/>
              <p:cNvSpPr/>
              <p:nvPr/>
            </p:nvSpPr>
            <p:spPr>
              <a:xfrm>
                <a:off x="5116606" y="167022"/>
                <a:ext cx="2380129" cy="5096435"/>
              </a:xfrm>
              <a:custGeom>
                <a:avLst/>
                <a:gdLst>
                  <a:gd name="connsiteX0" fmla="*/ 2272553 w 2380129"/>
                  <a:gd name="connsiteY0" fmla="*/ 0 h 5096435"/>
                  <a:gd name="connsiteX1" fmla="*/ 2272553 w 2380129"/>
                  <a:gd name="connsiteY1" fmla="*/ 0 h 5096435"/>
                  <a:gd name="connsiteX2" fmla="*/ 1976717 w 2380129"/>
                  <a:gd name="connsiteY2" fmla="*/ 26894 h 5096435"/>
                  <a:gd name="connsiteX3" fmla="*/ 1129553 w 2380129"/>
                  <a:gd name="connsiteY3" fmla="*/ 40341 h 5096435"/>
                  <a:gd name="connsiteX4" fmla="*/ 174811 w 2380129"/>
                  <a:gd name="connsiteY4" fmla="*/ 53788 h 5096435"/>
                  <a:gd name="connsiteX5" fmla="*/ 67235 w 2380129"/>
                  <a:gd name="connsiteY5" fmla="*/ 67235 h 5096435"/>
                  <a:gd name="connsiteX6" fmla="*/ 53788 w 2380129"/>
                  <a:gd name="connsiteY6" fmla="*/ 134470 h 5096435"/>
                  <a:gd name="connsiteX7" fmla="*/ 26894 w 2380129"/>
                  <a:gd name="connsiteY7" fmla="*/ 389964 h 5096435"/>
                  <a:gd name="connsiteX8" fmla="*/ 40341 w 2380129"/>
                  <a:gd name="connsiteY8" fmla="*/ 2904564 h 5096435"/>
                  <a:gd name="connsiteX9" fmla="*/ 53788 w 2380129"/>
                  <a:gd name="connsiteY9" fmla="*/ 3092823 h 5096435"/>
                  <a:gd name="connsiteX10" fmla="*/ 26894 w 2380129"/>
                  <a:gd name="connsiteY10" fmla="*/ 3859306 h 5096435"/>
                  <a:gd name="connsiteX11" fmla="*/ 13447 w 2380129"/>
                  <a:gd name="connsiteY11" fmla="*/ 4329953 h 5096435"/>
                  <a:gd name="connsiteX12" fmla="*/ 0 w 2380129"/>
                  <a:gd name="connsiteY12" fmla="*/ 4437529 h 5096435"/>
                  <a:gd name="connsiteX13" fmla="*/ 13447 w 2380129"/>
                  <a:gd name="connsiteY13" fmla="*/ 4935070 h 5096435"/>
                  <a:gd name="connsiteX14" fmla="*/ 40341 w 2380129"/>
                  <a:gd name="connsiteY14" fmla="*/ 5096435 h 5096435"/>
                  <a:gd name="connsiteX15" fmla="*/ 121023 w 2380129"/>
                  <a:gd name="connsiteY15" fmla="*/ 5069541 h 5096435"/>
                  <a:gd name="connsiteX16" fmla="*/ 215153 w 2380129"/>
                  <a:gd name="connsiteY16" fmla="*/ 5042647 h 5096435"/>
                  <a:gd name="connsiteX17" fmla="*/ 309282 w 2380129"/>
                  <a:gd name="connsiteY17" fmla="*/ 5029200 h 5096435"/>
                  <a:gd name="connsiteX18" fmla="*/ 416858 w 2380129"/>
                  <a:gd name="connsiteY18" fmla="*/ 5002306 h 5096435"/>
                  <a:gd name="connsiteX19" fmla="*/ 457200 w 2380129"/>
                  <a:gd name="connsiteY19" fmla="*/ 4988859 h 5096435"/>
                  <a:gd name="connsiteX20" fmla="*/ 618564 w 2380129"/>
                  <a:gd name="connsiteY20" fmla="*/ 4961964 h 5096435"/>
                  <a:gd name="connsiteX21" fmla="*/ 699247 w 2380129"/>
                  <a:gd name="connsiteY21" fmla="*/ 4935070 h 5096435"/>
                  <a:gd name="connsiteX22" fmla="*/ 766482 w 2380129"/>
                  <a:gd name="connsiteY22" fmla="*/ 4894729 h 5096435"/>
                  <a:gd name="connsiteX23" fmla="*/ 833717 w 2380129"/>
                  <a:gd name="connsiteY23" fmla="*/ 4881282 h 5096435"/>
                  <a:gd name="connsiteX24" fmla="*/ 887506 w 2380129"/>
                  <a:gd name="connsiteY24" fmla="*/ 4867835 h 5096435"/>
                  <a:gd name="connsiteX25" fmla="*/ 995082 w 2380129"/>
                  <a:gd name="connsiteY25" fmla="*/ 4814047 h 5096435"/>
                  <a:gd name="connsiteX26" fmla="*/ 1089211 w 2380129"/>
                  <a:gd name="connsiteY26" fmla="*/ 4746812 h 5096435"/>
                  <a:gd name="connsiteX27" fmla="*/ 1143000 w 2380129"/>
                  <a:gd name="connsiteY27" fmla="*/ 4719917 h 5096435"/>
                  <a:gd name="connsiteX28" fmla="*/ 1196788 w 2380129"/>
                  <a:gd name="connsiteY28" fmla="*/ 4666129 h 5096435"/>
                  <a:gd name="connsiteX29" fmla="*/ 1317811 w 2380129"/>
                  <a:gd name="connsiteY29" fmla="*/ 4545106 h 5096435"/>
                  <a:gd name="connsiteX30" fmla="*/ 1425388 w 2380129"/>
                  <a:gd name="connsiteY30" fmla="*/ 4437529 h 5096435"/>
                  <a:gd name="connsiteX31" fmla="*/ 1479176 w 2380129"/>
                  <a:gd name="connsiteY31" fmla="*/ 4356847 h 5096435"/>
                  <a:gd name="connsiteX32" fmla="*/ 1546411 w 2380129"/>
                  <a:gd name="connsiteY32" fmla="*/ 4262717 h 5096435"/>
                  <a:gd name="connsiteX33" fmla="*/ 1573306 w 2380129"/>
                  <a:gd name="connsiteY33" fmla="*/ 4208929 h 5096435"/>
                  <a:gd name="connsiteX34" fmla="*/ 1586753 w 2380129"/>
                  <a:gd name="connsiteY34" fmla="*/ 4141694 h 5096435"/>
                  <a:gd name="connsiteX35" fmla="*/ 1680882 w 2380129"/>
                  <a:gd name="connsiteY35" fmla="*/ 3980329 h 5096435"/>
                  <a:gd name="connsiteX36" fmla="*/ 1694329 w 2380129"/>
                  <a:gd name="connsiteY36" fmla="*/ 3899647 h 5096435"/>
                  <a:gd name="connsiteX37" fmla="*/ 1721223 w 2380129"/>
                  <a:gd name="connsiteY37" fmla="*/ 3859306 h 5096435"/>
                  <a:gd name="connsiteX38" fmla="*/ 1761564 w 2380129"/>
                  <a:gd name="connsiteY38" fmla="*/ 3738282 h 5096435"/>
                  <a:gd name="connsiteX39" fmla="*/ 1761564 w 2380129"/>
                  <a:gd name="connsiteY39" fmla="*/ 3738282 h 5096435"/>
                  <a:gd name="connsiteX40" fmla="*/ 1788458 w 2380129"/>
                  <a:gd name="connsiteY40" fmla="*/ 3563470 h 5096435"/>
                  <a:gd name="connsiteX41" fmla="*/ 1801906 w 2380129"/>
                  <a:gd name="connsiteY41" fmla="*/ 3482788 h 5096435"/>
                  <a:gd name="connsiteX42" fmla="*/ 1815353 w 2380129"/>
                  <a:gd name="connsiteY42" fmla="*/ 3307976 h 5096435"/>
                  <a:gd name="connsiteX43" fmla="*/ 1842247 w 2380129"/>
                  <a:gd name="connsiteY43" fmla="*/ 3160059 h 5096435"/>
                  <a:gd name="connsiteX44" fmla="*/ 1855694 w 2380129"/>
                  <a:gd name="connsiteY44" fmla="*/ 2971800 h 5096435"/>
                  <a:gd name="connsiteX45" fmla="*/ 1869141 w 2380129"/>
                  <a:gd name="connsiteY45" fmla="*/ 2877670 h 5096435"/>
                  <a:gd name="connsiteX46" fmla="*/ 1882588 w 2380129"/>
                  <a:gd name="connsiteY46" fmla="*/ 2756647 h 5096435"/>
                  <a:gd name="connsiteX47" fmla="*/ 1896035 w 2380129"/>
                  <a:gd name="connsiteY47" fmla="*/ 2568388 h 5096435"/>
                  <a:gd name="connsiteX48" fmla="*/ 1909482 w 2380129"/>
                  <a:gd name="connsiteY48" fmla="*/ 2487706 h 5096435"/>
                  <a:gd name="connsiteX49" fmla="*/ 1936376 w 2380129"/>
                  <a:gd name="connsiteY49" fmla="*/ 2286000 h 5096435"/>
                  <a:gd name="connsiteX50" fmla="*/ 1949823 w 2380129"/>
                  <a:gd name="connsiteY50" fmla="*/ 2151529 h 5096435"/>
                  <a:gd name="connsiteX51" fmla="*/ 1963270 w 2380129"/>
                  <a:gd name="connsiteY51" fmla="*/ 1990164 h 5096435"/>
                  <a:gd name="connsiteX52" fmla="*/ 1976717 w 2380129"/>
                  <a:gd name="connsiteY52" fmla="*/ 1936376 h 5096435"/>
                  <a:gd name="connsiteX53" fmla="*/ 2003611 w 2380129"/>
                  <a:gd name="connsiteY53" fmla="*/ 1801906 h 5096435"/>
                  <a:gd name="connsiteX54" fmla="*/ 2030506 w 2380129"/>
                  <a:gd name="connsiteY54" fmla="*/ 1600200 h 5096435"/>
                  <a:gd name="connsiteX55" fmla="*/ 2043953 w 2380129"/>
                  <a:gd name="connsiteY55" fmla="*/ 1559859 h 5096435"/>
                  <a:gd name="connsiteX56" fmla="*/ 2070847 w 2380129"/>
                  <a:gd name="connsiteY56" fmla="*/ 1425388 h 5096435"/>
                  <a:gd name="connsiteX57" fmla="*/ 2097741 w 2380129"/>
                  <a:gd name="connsiteY57" fmla="*/ 1317812 h 5096435"/>
                  <a:gd name="connsiteX58" fmla="*/ 2124635 w 2380129"/>
                  <a:gd name="connsiteY58" fmla="*/ 1237129 h 5096435"/>
                  <a:gd name="connsiteX59" fmla="*/ 2138082 w 2380129"/>
                  <a:gd name="connsiteY59" fmla="*/ 1196788 h 5096435"/>
                  <a:gd name="connsiteX60" fmla="*/ 2164976 w 2380129"/>
                  <a:gd name="connsiteY60" fmla="*/ 1156447 h 5096435"/>
                  <a:gd name="connsiteX61" fmla="*/ 2205317 w 2380129"/>
                  <a:gd name="connsiteY61" fmla="*/ 1062317 h 5096435"/>
                  <a:gd name="connsiteX62" fmla="*/ 2232211 w 2380129"/>
                  <a:gd name="connsiteY62" fmla="*/ 941294 h 5096435"/>
                  <a:gd name="connsiteX63" fmla="*/ 2245658 w 2380129"/>
                  <a:gd name="connsiteY63" fmla="*/ 900953 h 5096435"/>
                  <a:gd name="connsiteX64" fmla="*/ 2259106 w 2380129"/>
                  <a:gd name="connsiteY64" fmla="*/ 833717 h 5096435"/>
                  <a:gd name="connsiteX65" fmla="*/ 2272553 w 2380129"/>
                  <a:gd name="connsiteY65" fmla="*/ 779929 h 5096435"/>
                  <a:gd name="connsiteX66" fmla="*/ 2286000 w 2380129"/>
                  <a:gd name="connsiteY66" fmla="*/ 712694 h 5096435"/>
                  <a:gd name="connsiteX67" fmla="*/ 2299447 w 2380129"/>
                  <a:gd name="connsiteY67" fmla="*/ 672353 h 5096435"/>
                  <a:gd name="connsiteX68" fmla="*/ 2312894 w 2380129"/>
                  <a:gd name="connsiteY68" fmla="*/ 605117 h 5096435"/>
                  <a:gd name="connsiteX69" fmla="*/ 2339788 w 2380129"/>
                  <a:gd name="connsiteY69" fmla="*/ 524435 h 5096435"/>
                  <a:gd name="connsiteX70" fmla="*/ 2366682 w 2380129"/>
                  <a:gd name="connsiteY70" fmla="*/ 376517 h 5096435"/>
                  <a:gd name="connsiteX71" fmla="*/ 2380129 w 2380129"/>
                  <a:gd name="connsiteY71" fmla="*/ 336176 h 5096435"/>
                  <a:gd name="connsiteX72" fmla="*/ 2272553 w 2380129"/>
                  <a:gd name="connsiteY72" fmla="*/ 0 h 509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380129" h="5096435">
                    <a:moveTo>
                      <a:pt x="2272553" y="0"/>
                    </a:moveTo>
                    <a:lnTo>
                      <a:pt x="2272553" y="0"/>
                    </a:lnTo>
                    <a:cubicBezTo>
                      <a:pt x="2217394" y="5516"/>
                      <a:pt x="2023593" y="25644"/>
                      <a:pt x="1976717" y="26894"/>
                    </a:cubicBezTo>
                    <a:cubicBezTo>
                      <a:pt x="1694394" y="34423"/>
                      <a:pt x="1411945" y="36126"/>
                      <a:pt x="1129553" y="40341"/>
                    </a:cubicBezTo>
                    <a:lnTo>
                      <a:pt x="174811" y="53788"/>
                    </a:lnTo>
                    <a:cubicBezTo>
                      <a:pt x="138952" y="58270"/>
                      <a:pt x="97303" y="47189"/>
                      <a:pt x="67235" y="67235"/>
                    </a:cubicBezTo>
                    <a:cubicBezTo>
                      <a:pt x="48218" y="79913"/>
                      <a:pt x="57263" y="111880"/>
                      <a:pt x="53788" y="134470"/>
                    </a:cubicBezTo>
                    <a:cubicBezTo>
                      <a:pt x="40730" y="219349"/>
                      <a:pt x="34667" y="304456"/>
                      <a:pt x="26894" y="389964"/>
                    </a:cubicBezTo>
                    <a:cubicBezTo>
                      <a:pt x="31376" y="1228164"/>
                      <a:pt x="32001" y="2066394"/>
                      <a:pt x="40341" y="2904564"/>
                    </a:cubicBezTo>
                    <a:cubicBezTo>
                      <a:pt x="40967" y="2967474"/>
                      <a:pt x="53788" y="3029910"/>
                      <a:pt x="53788" y="3092823"/>
                    </a:cubicBezTo>
                    <a:cubicBezTo>
                      <a:pt x="53788" y="3601131"/>
                      <a:pt x="55526" y="3544349"/>
                      <a:pt x="26894" y="3859306"/>
                    </a:cubicBezTo>
                    <a:cubicBezTo>
                      <a:pt x="22412" y="4016188"/>
                      <a:pt x="20739" y="4173176"/>
                      <a:pt x="13447" y="4329953"/>
                    </a:cubicBezTo>
                    <a:cubicBezTo>
                      <a:pt x="11768" y="4366052"/>
                      <a:pt x="0" y="4401391"/>
                      <a:pt x="0" y="4437529"/>
                    </a:cubicBezTo>
                    <a:cubicBezTo>
                      <a:pt x="0" y="4603437"/>
                      <a:pt x="6240" y="4769319"/>
                      <a:pt x="13447" y="4935070"/>
                    </a:cubicBezTo>
                    <a:cubicBezTo>
                      <a:pt x="17951" y="5038656"/>
                      <a:pt x="17728" y="5028597"/>
                      <a:pt x="40341" y="5096435"/>
                    </a:cubicBezTo>
                    <a:lnTo>
                      <a:pt x="121023" y="5069541"/>
                    </a:lnTo>
                    <a:cubicBezTo>
                      <a:pt x="155588" y="5058019"/>
                      <a:pt x="178004" y="5049401"/>
                      <a:pt x="215153" y="5042647"/>
                    </a:cubicBezTo>
                    <a:cubicBezTo>
                      <a:pt x="246337" y="5036977"/>
                      <a:pt x="278203" y="5035416"/>
                      <a:pt x="309282" y="5029200"/>
                    </a:cubicBezTo>
                    <a:cubicBezTo>
                      <a:pt x="345526" y="5021951"/>
                      <a:pt x="381792" y="5013994"/>
                      <a:pt x="416858" y="5002306"/>
                    </a:cubicBezTo>
                    <a:cubicBezTo>
                      <a:pt x="430305" y="4997824"/>
                      <a:pt x="443449" y="4992297"/>
                      <a:pt x="457200" y="4988859"/>
                    </a:cubicBezTo>
                    <a:cubicBezTo>
                      <a:pt x="509631" y="4975751"/>
                      <a:pt x="565438" y="4969554"/>
                      <a:pt x="618564" y="4961964"/>
                    </a:cubicBezTo>
                    <a:cubicBezTo>
                      <a:pt x="645458" y="4952999"/>
                      <a:pt x="674938" y="4949655"/>
                      <a:pt x="699247" y="4935070"/>
                    </a:cubicBezTo>
                    <a:cubicBezTo>
                      <a:pt x="721659" y="4921623"/>
                      <a:pt x="742215" y="4904436"/>
                      <a:pt x="766482" y="4894729"/>
                    </a:cubicBezTo>
                    <a:cubicBezTo>
                      <a:pt x="787703" y="4886241"/>
                      <a:pt x="811406" y="4886240"/>
                      <a:pt x="833717" y="4881282"/>
                    </a:cubicBezTo>
                    <a:cubicBezTo>
                      <a:pt x="851758" y="4877273"/>
                      <a:pt x="869576" y="4872317"/>
                      <a:pt x="887506" y="4867835"/>
                    </a:cubicBezTo>
                    <a:cubicBezTo>
                      <a:pt x="923365" y="4849906"/>
                      <a:pt x="963009" y="4838102"/>
                      <a:pt x="995082" y="4814047"/>
                    </a:cubicBezTo>
                    <a:cubicBezTo>
                      <a:pt x="1018172" y="4796730"/>
                      <a:pt x="1061682" y="4762543"/>
                      <a:pt x="1089211" y="4746812"/>
                    </a:cubicBezTo>
                    <a:cubicBezTo>
                      <a:pt x="1106616" y="4736866"/>
                      <a:pt x="1126963" y="4731945"/>
                      <a:pt x="1143000" y="4719917"/>
                    </a:cubicBezTo>
                    <a:cubicBezTo>
                      <a:pt x="1163285" y="4704703"/>
                      <a:pt x="1177706" y="4682826"/>
                      <a:pt x="1196788" y="4666129"/>
                    </a:cubicBezTo>
                    <a:cubicBezTo>
                      <a:pt x="1361052" y="4522398"/>
                      <a:pt x="1107407" y="4771694"/>
                      <a:pt x="1317811" y="4545106"/>
                    </a:cubicBezTo>
                    <a:cubicBezTo>
                      <a:pt x="1352318" y="4507944"/>
                      <a:pt x="1397258" y="4479724"/>
                      <a:pt x="1425388" y="4437529"/>
                    </a:cubicBezTo>
                    <a:cubicBezTo>
                      <a:pt x="1443317" y="4410635"/>
                      <a:pt x="1459782" y="4382705"/>
                      <a:pt x="1479176" y="4356847"/>
                    </a:cubicBezTo>
                    <a:cubicBezTo>
                      <a:pt x="1496499" y="4333749"/>
                      <a:pt x="1530677" y="4290252"/>
                      <a:pt x="1546411" y="4262717"/>
                    </a:cubicBezTo>
                    <a:cubicBezTo>
                      <a:pt x="1556357" y="4245312"/>
                      <a:pt x="1564341" y="4226858"/>
                      <a:pt x="1573306" y="4208929"/>
                    </a:cubicBezTo>
                    <a:cubicBezTo>
                      <a:pt x="1577788" y="4186517"/>
                      <a:pt x="1577750" y="4162702"/>
                      <a:pt x="1586753" y="4141694"/>
                    </a:cubicBezTo>
                    <a:cubicBezTo>
                      <a:pt x="1613784" y="4078621"/>
                      <a:pt x="1645217" y="4033826"/>
                      <a:pt x="1680882" y="3980329"/>
                    </a:cubicBezTo>
                    <a:cubicBezTo>
                      <a:pt x="1685364" y="3953435"/>
                      <a:pt x="1685707" y="3925513"/>
                      <a:pt x="1694329" y="3899647"/>
                    </a:cubicBezTo>
                    <a:cubicBezTo>
                      <a:pt x="1699440" y="3884315"/>
                      <a:pt x="1715007" y="3874224"/>
                      <a:pt x="1721223" y="3859306"/>
                    </a:cubicBezTo>
                    <a:cubicBezTo>
                      <a:pt x="1737578" y="3820054"/>
                      <a:pt x="1748117" y="3778623"/>
                      <a:pt x="1761564" y="3738282"/>
                    </a:cubicBezTo>
                    <a:lnTo>
                      <a:pt x="1761564" y="3738282"/>
                    </a:lnTo>
                    <a:cubicBezTo>
                      <a:pt x="1795120" y="3536944"/>
                      <a:pt x="1753836" y="3788508"/>
                      <a:pt x="1788458" y="3563470"/>
                    </a:cubicBezTo>
                    <a:cubicBezTo>
                      <a:pt x="1792604" y="3536522"/>
                      <a:pt x="1797423" y="3509682"/>
                      <a:pt x="1801906" y="3482788"/>
                    </a:cubicBezTo>
                    <a:cubicBezTo>
                      <a:pt x="1806388" y="3424517"/>
                      <a:pt x="1809235" y="3366098"/>
                      <a:pt x="1815353" y="3307976"/>
                    </a:cubicBezTo>
                    <a:cubicBezTo>
                      <a:pt x="1819176" y="3271656"/>
                      <a:pt x="1834670" y="3197944"/>
                      <a:pt x="1842247" y="3160059"/>
                    </a:cubicBezTo>
                    <a:cubicBezTo>
                      <a:pt x="1846729" y="3097306"/>
                      <a:pt x="1849729" y="3034429"/>
                      <a:pt x="1855694" y="2971800"/>
                    </a:cubicBezTo>
                    <a:cubicBezTo>
                      <a:pt x="1858699" y="2940248"/>
                      <a:pt x="1865210" y="2909120"/>
                      <a:pt x="1869141" y="2877670"/>
                    </a:cubicBezTo>
                    <a:cubicBezTo>
                      <a:pt x="1874175" y="2837394"/>
                      <a:pt x="1879072" y="2797084"/>
                      <a:pt x="1882588" y="2756647"/>
                    </a:cubicBezTo>
                    <a:cubicBezTo>
                      <a:pt x="1888038" y="2693971"/>
                      <a:pt x="1889775" y="2630989"/>
                      <a:pt x="1896035" y="2568388"/>
                    </a:cubicBezTo>
                    <a:cubicBezTo>
                      <a:pt x="1898748" y="2541258"/>
                      <a:pt x="1906296" y="2514784"/>
                      <a:pt x="1909482" y="2487706"/>
                    </a:cubicBezTo>
                    <a:cubicBezTo>
                      <a:pt x="1933002" y="2287782"/>
                      <a:pt x="1907786" y="2400362"/>
                      <a:pt x="1936376" y="2286000"/>
                    </a:cubicBezTo>
                    <a:cubicBezTo>
                      <a:pt x="1940858" y="2241176"/>
                      <a:pt x="1945745" y="2196391"/>
                      <a:pt x="1949823" y="2151529"/>
                    </a:cubicBezTo>
                    <a:cubicBezTo>
                      <a:pt x="1954710" y="2097776"/>
                      <a:pt x="1956575" y="2043722"/>
                      <a:pt x="1963270" y="1990164"/>
                    </a:cubicBezTo>
                    <a:cubicBezTo>
                      <a:pt x="1965562" y="1971826"/>
                      <a:pt x="1972845" y="1954447"/>
                      <a:pt x="1976717" y="1936376"/>
                    </a:cubicBezTo>
                    <a:cubicBezTo>
                      <a:pt x="1986295" y="1891680"/>
                      <a:pt x="1997941" y="1847264"/>
                      <a:pt x="2003611" y="1801906"/>
                    </a:cubicBezTo>
                    <a:cubicBezTo>
                      <a:pt x="2006886" y="1775709"/>
                      <a:pt x="2024317" y="1631146"/>
                      <a:pt x="2030506" y="1600200"/>
                    </a:cubicBezTo>
                    <a:cubicBezTo>
                      <a:pt x="2033286" y="1586301"/>
                      <a:pt x="2039471" y="1573306"/>
                      <a:pt x="2043953" y="1559859"/>
                    </a:cubicBezTo>
                    <a:cubicBezTo>
                      <a:pt x="2069900" y="1378225"/>
                      <a:pt x="2042683" y="1528655"/>
                      <a:pt x="2070847" y="1425388"/>
                    </a:cubicBezTo>
                    <a:cubicBezTo>
                      <a:pt x="2080572" y="1389728"/>
                      <a:pt x="2086053" y="1352878"/>
                      <a:pt x="2097741" y="1317812"/>
                    </a:cubicBezTo>
                    <a:lnTo>
                      <a:pt x="2124635" y="1237129"/>
                    </a:lnTo>
                    <a:cubicBezTo>
                      <a:pt x="2129117" y="1223682"/>
                      <a:pt x="2130219" y="1208582"/>
                      <a:pt x="2138082" y="1196788"/>
                    </a:cubicBezTo>
                    <a:lnTo>
                      <a:pt x="2164976" y="1156447"/>
                    </a:lnTo>
                    <a:cubicBezTo>
                      <a:pt x="2203581" y="1002027"/>
                      <a:pt x="2149599" y="1192327"/>
                      <a:pt x="2205317" y="1062317"/>
                    </a:cubicBezTo>
                    <a:cubicBezTo>
                      <a:pt x="2213600" y="1042991"/>
                      <a:pt x="2228382" y="956611"/>
                      <a:pt x="2232211" y="941294"/>
                    </a:cubicBezTo>
                    <a:cubicBezTo>
                      <a:pt x="2235649" y="927543"/>
                      <a:pt x="2242220" y="914704"/>
                      <a:pt x="2245658" y="900953"/>
                    </a:cubicBezTo>
                    <a:cubicBezTo>
                      <a:pt x="2251202" y="878780"/>
                      <a:pt x="2254148" y="856029"/>
                      <a:pt x="2259106" y="833717"/>
                    </a:cubicBezTo>
                    <a:cubicBezTo>
                      <a:pt x="2263115" y="815676"/>
                      <a:pt x="2268544" y="797970"/>
                      <a:pt x="2272553" y="779929"/>
                    </a:cubicBezTo>
                    <a:cubicBezTo>
                      <a:pt x="2277511" y="757618"/>
                      <a:pt x="2280457" y="734867"/>
                      <a:pt x="2286000" y="712694"/>
                    </a:cubicBezTo>
                    <a:cubicBezTo>
                      <a:pt x="2289438" y="698943"/>
                      <a:pt x="2296009" y="686104"/>
                      <a:pt x="2299447" y="672353"/>
                    </a:cubicBezTo>
                    <a:cubicBezTo>
                      <a:pt x="2304990" y="650180"/>
                      <a:pt x="2306880" y="627167"/>
                      <a:pt x="2312894" y="605117"/>
                    </a:cubicBezTo>
                    <a:cubicBezTo>
                      <a:pt x="2320353" y="577767"/>
                      <a:pt x="2335127" y="552398"/>
                      <a:pt x="2339788" y="524435"/>
                    </a:cubicBezTo>
                    <a:cubicBezTo>
                      <a:pt x="2345782" y="488471"/>
                      <a:pt x="2357286" y="414103"/>
                      <a:pt x="2366682" y="376517"/>
                    </a:cubicBezTo>
                    <a:cubicBezTo>
                      <a:pt x="2370120" y="362766"/>
                      <a:pt x="2375647" y="349623"/>
                      <a:pt x="2380129" y="336176"/>
                    </a:cubicBezTo>
                    <a:cubicBezTo>
                      <a:pt x="2365189" y="-22381"/>
                      <a:pt x="2290482" y="56029"/>
                      <a:pt x="2272553" y="0"/>
                    </a:cubicBezTo>
                    <a:close/>
                  </a:path>
                </a:pathLst>
              </a:cu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096435" y="167022"/>
                <a:ext cx="4128247" cy="6480062"/>
              </a:xfrm>
              <a:custGeom>
                <a:avLst/>
                <a:gdLst>
                  <a:gd name="connsiteX0" fmla="*/ 2286000 w 4128247"/>
                  <a:gd name="connsiteY0" fmla="*/ 12027 h 6480062"/>
                  <a:gd name="connsiteX1" fmla="*/ 2286000 w 4128247"/>
                  <a:gd name="connsiteY1" fmla="*/ 12027 h 6480062"/>
                  <a:gd name="connsiteX2" fmla="*/ 2245659 w 4128247"/>
                  <a:gd name="connsiteY2" fmla="*/ 173391 h 6480062"/>
                  <a:gd name="connsiteX3" fmla="*/ 2191870 w 4128247"/>
                  <a:gd name="connsiteY3" fmla="*/ 186839 h 6480062"/>
                  <a:gd name="connsiteX4" fmla="*/ 2151529 w 4128247"/>
                  <a:gd name="connsiteY4" fmla="*/ 213733 h 6480062"/>
                  <a:gd name="connsiteX5" fmla="*/ 2124635 w 4128247"/>
                  <a:gd name="connsiteY5" fmla="*/ 294415 h 6480062"/>
                  <a:gd name="connsiteX6" fmla="*/ 2111188 w 4128247"/>
                  <a:gd name="connsiteY6" fmla="*/ 415439 h 6480062"/>
                  <a:gd name="connsiteX7" fmla="*/ 2084294 w 4128247"/>
                  <a:gd name="connsiteY7" fmla="*/ 523015 h 6480062"/>
                  <a:gd name="connsiteX8" fmla="*/ 2057400 w 4128247"/>
                  <a:gd name="connsiteY8" fmla="*/ 684380 h 6480062"/>
                  <a:gd name="connsiteX9" fmla="*/ 2043953 w 4128247"/>
                  <a:gd name="connsiteY9" fmla="*/ 778509 h 6480062"/>
                  <a:gd name="connsiteX10" fmla="*/ 2030506 w 4128247"/>
                  <a:gd name="connsiteY10" fmla="*/ 818850 h 6480062"/>
                  <a:gd name="connsiteX11" fmla="*/ 2003611 w 4128247"/>
                  <a:gd name="connsiteY11" fmla="*/ 912980 h 6480062"/>
                  <a:gd name="connsiteX12" fmla="*/ 1976717 w 4128247"/>
                  <a:gd name="connsiteY12" fmla="*/ 1047450 h 6480062"/>
                  <a:gd name="connsiteX13" fmla="*/ 1949823 w 4128247"/>
                  <a:gd name="connsiteY13" fmla="*/ 1141580 h 6480062"/>
                  <a:gd name="connsiteX14" fmla="*/ 1922929 w 4128247"/>
                  <a:gd name="connsiteY14" fmla="*/ 1289497 h 6480062"/>
                  <a:gd name="connsiteX15" fmla="*/ 1882588 w 4128247"/>
                  <a:gd name="connsiteY15" fmla="*/ 1370180 h 6480062"/>
                  <a:gd name="connsiteX16" fmla="*/ 1842247 w 4128247"/>
                  <a:gd name="connsiteY16" fmla="*/ 1397074 h 6480062"/>
                  <a:gd name="connsiteX17" fmla="*/ 1828800 w 4128247"/>
                  <a:gd name="connsiteY17" fmla="*/ 1477756 h 6480062"/>
                  <a:gd name="connsiteX18" fmla="*/ 1815353 w 4128247"/>
                  <a:gd name="connsiteY18" fmla="*/ 1571886 h 6480062"/>
                  <a:gd name="connsiteX19" fmla="*/ 1788459 w 4128247"/>
                  <a:gd name="connsiteY19" fmla="*/ 1652568 h 6480062"/>
                  <a:gd name="connsiteX20" fmla="*/ 1775011 w 4128247"/>
                  <a:gd name="connsiteY20" fmla="*/ 1692909 h 6480062"/>
                  <a:gd name="connsiteX21" fmla="*/ 1734670 w 4128247"/>
                  <a:gd name="connsiteY21" fmla="*/ 1719803 h 6480062"/>
                  <a:gd name="connsiteX22" fmla="*/ 1707776 w 4128247"/>
                  <a:gd name="connsiteY22" fmla="*/ 1760144 h 6480062"/>
                  <a:gd name="connsiteX23" fmla="*/ 1680882 w 4128247"/>
                  <a:gd name="connsiteY23" fmla="*/ 1787039 h 6480062"/>
                  <a:gd name="connsiteX24" fmla="*/ 1667435 w 4128247"/>
                  <a:gd name="connsiteY24" fmla="*/ 1827380 h 6480062"/>
                  <a:gd name="connsiteX25" fmla="*/ 1640541 w 4128247"/>
                  <a:gd name="connsiteY25" fmla="*/ 1867721 h 6480062"/>
                  <a:gd name="connsiteX26" fmla="*/ 1613647 w 4128247"/>
                  <a:gd name="connsiteY26" fmla="*/ 1988744 h 6480062"/>
                  <a:gd name="connsiteX27" fmla="*/ 1600200 w 4128247"/>
                  <a:gd name="connsiteY27" fmla="*/ 2042533 h 6480062"/>
                  <a:gd name="connsiteX28" fmla="*/ 1586753 w 4128247"/>
                  <a:gd name="connsiteY28" fmla="*/ 2136662 h 6480062"/>
                  <a:gd name="connsiteX29" fmla="*/ 1573306 w 4128247"/>
                  <a:gd name="connsiteY29" fmla="*/ 2177003 h 6480062"/>
                  <a:gd name="connsiteX30" fmla="*/ 1546411 w 4128247"/>
                  <a:gd name="connsiteY30" fmla="*/ 2284580 h 6480062"/>
                  <a:gd name="connsiteX31" fmla="*/ 1506070 w 4128247"/>
                  <a:gd name="connsiteY31" fmla="*/ 2311474 h 6480062"/>
                  <a:gd name="connsiteX32" fmla="*/ 1479176 w 4128247"/>
                  <a:gd name="connsiteY32" fmla="*/ 2271133 h 6480062"/>
                  <a:gd name="connsiteX33" fmla="*/ 1438835 w 4128247"/>
                  <a:gd name="connsiteY33" fmla="*/ 2298027 h 6480062"/>
                  <a:gd name="connsiteX34" fmla="*/ 1425388 w 4128247"/>
                  <a:gd name="connsiteY34" fmla="*/ 2351815 h 6480062"/>
                  <a:gd name="connsiteX35" fmla="*/ 1411941 w 4128247"/>
                  <a:gd name="connsiteY35" fmla="*/ 2392156 h 6480062"/>
                  <a:gd name="connsiteX36" fmla="*/ 1371600 w 4128247"/>
                  <a:gd name="connsiteY36" fmla="*/ 2607309 h 6480062"/>
                  <a:gd name="connsiteX37" fmla="*/ 1358153 w 4128247"/>
                  <a:gd name="connsiteY37" fmla="*/ 2674544 h 6480062"/>
                  <a:gd name="connsiteX38" fmla="*/ 1344706 w 4128247"/>
                  <a:gd name="connsiteY38" fmla="*/ 2728333 h 6480062"/>
                  <a:gd name="connsiteX39" fmla="*/ 1331259 w 4128247"/>
                  <a:gd name="connsiteY39" fmla="*/ 2835909 h 6480062"/>
                  <a:gd name="connsiteX40" fmla="*/ 1317811 w 4128247"/>
                  <a:gd name="connsiteY40" fmla="*/ 2876250 h 6480062"/>
                  <a:gd name="connsiteX41" fmla="*/ 1290917 w 4128247"/>
                  <a:gd name="connsiteY41" fmla="*/ 2983827 h 6480062"/>
                  <a:gd name="connsiteX42" fmla="*/ 1250576 w 4128247"/>
                  <a:gd name="connsiteY42" fmla="*/ 3104850 h 6480062"/>
                  <a:gd name="connsiteX43" fmla="*/ 1223682 w 4128247"/>
                  <a:gd name="connsiteY43" fmla="*/ 3185533 h 6480062"/>
                  <a:gd name="connsiteX44" fmla="*/ 1210235 w 4128247"/>
                  <a:gd name="connsiteY44" fmla="*/ 3225874 h 6480062"/>
                  <a:gd name="connsiteX45" fmla="*/ 1156447 w 4128247"/>
                  <a:gd name="connsiteY45" fmla="*/ 3306556 h 6480062"/>
                  <a:gd name="connsiteX46" fmla="*/ 1143000 w 4128247"/>
                  <a:gd name="connsiteY46" fmla="*/ 3346897 h 6480062"/>
                  <a:gd name="connsiteX47" fmla="*/ 1116106 w 4128247"/>
                  <a:gd name="connsiteY47" fmla="*/ 3387239 h 6480062"/>
                  <a:gd name="connsiteX48" fmla="*/ 1089211 w 4128247"/>
                  <a:gd name="connsiteY48" fmla="*/ 3467921 h 6480062"/>
                  <a:gd name="connsiteX49" fmla="*/ 1062317 w 4128247"/>
                  <a:gd name="connsiteY49" fmla="*/ 3508262 h 6480062"/>
                  <a:gd name="connsiteX50" fmla="*/ 1035423 w 4128247"/>
                  <a:gd name="connsiteY50" fmla="*/ 3588944 h 6480062"/>
                  <a:gd name="connsiteX51" fmla="*/ 981635 w 4128247"/>
                  <a:gd name="connsiteY51" fmla="*/ 3750309 h 6480062"/>
                  <a:gd name="connsiteX52" fmla="*/ 968188 w 4128247"/>
                  <a:gd name="connsiteY52" fmla="*/ 3790650 h 6480062"/>
                  <a:gd name="connsiteX53" fmla="*/ 954741 w 4128247"/>
                  <a:gd name="connsiteY53" fmla="*/ 3830991 h 6480062"/>
                  <a:gd name="connsiteX54" fmla="*/ 927847 w 4128247"/>
                  <a:gd name="connsiteY54" fmla="*/ 3857886 h 6480062"/>
                  <a:gd name="connsiteX55" fmla="*/ 900953 w 4128247"/>
                  <a:gd name="connsiteY55" fmla="*/ 3952015 h 6480062"/>
                  <a:gd name="connsiteX56" fmla="*/ 887506 w 4128247"/>
                  <a:gd name="connsiteY56" fmla="*/ 4005803 h 6480062"/>
                  <a:gd name="connsiteX57" fmla="*/ 860611 w 4128247"/>
                  <a:gd name="connsiteY57" fmla="*/ 4032697 h 6480062"/>
                  <a:gd name="connsiteX58" fmla="*/ 820270 w 4128247"/>
                  <a:gd name="connsiteY58" fmla="*/ 4113380 h 6480062"/>
                  <a:gd name="connsiteX59" fmla="*/ 739588 w 4128247"/>
                  <a:gd name="connsiteY59" fmla="*/ 4247850 h 6480062"/>
                  <a:gd name="connsiteX60" fmla="*/ 699247 w 4128247"/>
                  <a:gd name="connsiteY60" fmla="*/ 4274744 h 6480062"/>
                  <a:gd name="connsiteX61" fmla="*/ 645459 w 4128247"/>
                  <a:gd name="connsiteY61" fmla="*/ 4355427 h 6480062"/>
                  <a:gd name="connsiteX62" fmla="*/ 632011 w 4128247"/>
                  <a:gd name="connsiteY62" fmla="*/ 4395768 h 6480062"/>
                  <a:gd name="connsiteX63" fmla="*/ 591670 w 4128247"/>
                  <a:gd name="connsiteY63" fmla="*/ 4436109 h 6480062"/>
                  <a:gd name="connsiteX64" fmla="*/ 524435 w 4128247"/>
                  <a:gd name="connsiteY64" fmla="*/ 4503344 h 6480062"/>
                  <a:gd name="connsiteX65" fmla="*/ 497541 w 4128247"/>
                  <a:gd name="connsiteY65" fmla="*/ 4530239 h 6480062"/>
                  <a:gd name="connsiteX66" fmla="*/ 416859 w 4128247"/>
                  <a:gd name="connsiteY66" fmla="*/ 4584027 h 6480062"/>
                  <a:gd name="connsiteX67" fmla="*/ 363070 w 4128247"/>
                  <a:gd name="connsiteY67" fmla="*/ 4651262 h 6480062"/>
                  <a:gd name="connsiteX68" fmla="*/ 336176 w 4128247"/>
                  <a:gd name="connsiteY68" fmla="*/ 4691603 h 6480062"/>
                  <a:gd name="connsiteX69" fmla="*/ 295835 w 4128247"/>
                  <a:gd name="connsiteY69" fmla="*/ 4731944 h 6480062"/>
                  <a:gd name="connsiteX70" fmla="*/ 228600 w 4128247"/>
                  <a:gd name="connsiteY70" fmla="*/ 4799180 h 6480062"/>
                  <a:gd name="connsiteX71" fmla="*/ 161364 w 4128247"/>
                  <a:gd name="connsiteY71" fmla="*/ 4879862 h 6480062"/>
                  <a:gd name="connsiteX72" fmla="*/ 94129 w 4128247"/>
                  <a:gd name="connsiteY72" fmla="*/ 4947097 h 6480062"/>
                  <a:gd name="connsiteX73" fmla="*/ 53788 w 4128247"/>
                  <a:gd name="connsiteY73" fmla="*/ 5027780 h 6480062"/>
                  <a:gd name="connsiteX74" fmla="*/ 26894 w 4128247"/>
                  <a:gd name="connsiteY74" fmla="*/ 5108462 h 6480062"/>
                  <a:gd name="connsiteX75" fmla="*/ 0 w 4128247"/>
                  <a:gd name="connsiteY75" fmla="*/ 5216039 h 6480062"/>
                  <a:gd name="connsiteX76" fmla="*/ 13447 w 4128247"/>
                  <a:gd name="connsiteY76" fmla="*/ 5807709 h 6480062"/>
                  <a:gd name="connsiteX77" fmla="*/ 40341 w 4128247"/>
                  <a:gd name="connsiteY77" fmla="*/ 6157333 h 6480062"/>
                  <a:gd name="connsiteX78" fmla="*/ 67235 w 4128247"/>
                  <a:gd name="connsiteY78" fmla="*/ 6332144 h 6480062"/>
                  <a:gd name="connsiteX79" fmla="*/ 80682 w 4128247"/>
                  <a:gd name="connsiteY79" fmla="*/ 6426274 h 6480062"/>
                  <a:gd name="connsiteX80" fmla="*/ 121023 w 4128247"/>
                  <a:gd name="connsiteY80" fmla="*/ 6439721 h 6480062"/>
                  <a:gd name="connsiteX81" fmla="*/ 645459 w 4128247"/>
                  <a:gd name="connsiteY81" fmla="*/ 6453168 h 6480062"/>
                  <a:gd name="connsiteX82" fmla="*/ 1008529 w 4128247"/>
                  <a:gd name="connsiteY82" fmla="*/ 6480062 h 6480062"/>
                  <a:gd name="connsiteX83" fmla="*/ 4074459 w 4128247"/>
                  <a:gd name="connsiteY83" fmla="*/ 6466615 h 6480062"/>
                  <a:gd name="connsiteX84" fmla="*/ 4101353 w 4128247"/>
                  <a:gd name="connsiteY84" fmla="*/ 6318697 h 6480062"/>
                  <a:gd name="connsiteX85" fmla="*/ 4114800 w 4128247"/>
                  <a:gd name="connsiteY85" fmla="*/ 5901839 h 6480062"/>
                  <a:gd name="connsiteX86" fmla="*/ 4128247 w 4128247"/>
                  <a:gd name="connsiteY86" fmla="*/ 5673239 h 6480062"/>
                  <a:gd name="connsiteX87" fmla="*/ 4101353 w 4128247"/>
                  <a:gd name="connsiteY87" fmla="*/ 5068121 h 6480062"/>
                  <a:gd name="connsiteX88" fmla="*/ 4074459 w 4128247"/>
                  <a:gd name="connsiteY88" fmla="*/ 4745391 h 6480062"/>
                  <a:gd name="connsiteX89" fmla="*/ 4061011 w 4128247"/>
                  <a:gd name="connsiteY89" fmla="*/ 4678156 h 6480062"/>
                  <a:gd name="connsiteX90" fmla="*/ 4061011 w 4128247"/>
                  <a:gd name="connsiteY90" fmla="*/ 2956933 h 6480062"/>
                  <a:gd name="connsiteX91" fmla="*/ 4047564 w 4128247"/>
                  <a:gd name="connsiteY91" fmla="*/ 2849356 h 6480062"/>
                  <a:gd name="connsiteX92" fmla="*/ 4061011 w 4128247"/>
                  <a:gd name="connsiteY92" fmla="*/ 2190450 h 6480062"/>
                  <a:gd name="connsiteX93" fmla="*/ 4074459 w 4128247"/>
                  <a:gd name="connsiteY93" fmla="*/ 1867721 h 6480062"/>
                  <a:gd name="connsiteX94" fmla="*/ 4061011 w 4128247"/>
                  <a:gd name="connsiteY94" fmla="*/ 1007109 h 6480062"/>
                  <a:gd name="connsiteX95" fmla="*/ 4074459 w 4128247"/>
                  <a:gd name="connsiteY95" fmla="*/ 428886 h 6480062"/>
                  <a:gd name="connsiteX96" fmla="*/ 4061011 w 4128247"/>
                  <a:gd name="connsiteY96" fmla="*/ 52368 h 6480062"/>
                  <a:gd name="connsiteX97" fmla="*/ 3361764 w 4128247"/>
                  <a:gd name="connsiteY97" fmla="*/ 38921 h 6480062"/>
                  <a:gd name="connsiteX98" fmla="*/ 3012141 w 4128247"/>
                  <a:gd name="connsiteY98" fmla="*/ 12027 h 6480062"/>
                  <a:gd name="connsiteX99" fmla="*/ 2286000 w 4128247"/>
                  <a:gd name="connsiteY99" fmla="*/ 12027 h 64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128247" h="6480062">
                    <a:moveTo>
                      <a:pt x="2286000" y="12027"/>
                    </a:moveTo>
                    <a:lnTo>
                      <a:pt x="2286000" y="12027"/>
                    </a:lnTo>
                    <a:cubicBezTo>
                      <a:pt x="2283177" y="37431"/>
                      <a:pt x="2290127" y="143745"/>
                      <a:pt x="2245659" y="173391"/>
                    </a:cubicBezTo>
                    <a:cubicBezTo>
                      <a:pt x="2230281" y="183643"/>
                      <a:pt x="2209800" y="182356"/>
                      <a:pt x="2191870" y="186839"/>
                    </a:cubicBezTo>
                    <a:cubicBezTo>
                      <a:pt x="2178423" y="195804"/>
                      <a:pt x="2160094" y="200028"/>
                      <a:pt x="2151529" y="213733"/>
                    </a:cubicBezTo>
                    <a:cubicBezTo>
                      <a:pt x="2136504" y="237773"/>
                      <a:pt x="2124635" y="294415"/>
                      <a:pt x="2124635" y="294415"/>
                    </a:cubicBezTo>
                    <a:cubicBezTo>
                      <a:pt x="2120153" y="334756"/>
                      <a:pt x="2116928" y="375257"/>
                      <a:pt x="2111188" y="415439"/>
                    </a:cubicBezTo>
                    <a:cubicBezTo>
                      <a:pt x="2077851" y="648797"/>
                      <a:pt x="2115580" y="366586"/>
                      <a:pt x="2084294" y="523015"/>
                    </a:cubicBezTo>
                    <a:cubicBezTo>
                      <a:pt x="2073600" y="576486"/>
                      <a:pt x="2065112" y="630398"/>
                      <a:pt x="2057400" y="684380"/>
                    </a:cubicBezTo>
                    <a:cubicBezTo>
                      <a:pt x="2052918" y="715756"/>
                      <a:pt x="2050169" y="747430"/>
                      <a:pt x="2043953" y="778509"/>
                    </a:cubicBezTo>
                    <a:cubicBezTo>
                      <a:pt x="2041173" y="792408"/>
                      <a:pt x="2034400" y="805221"/>
                      <a:pt x="2030506" y="818850"/>
                    </a:cubicBezTo>
                    <a:cubicBezTo>
                      <a:pt x="1996744" y="937018"/>
                      <a:pt x="2035848" y="816277"/>
                      <a:pt x="2003611" y="912980"/>
                    </a:cubicBezTo>
                    <a:cubicBezTo>
                      <a:pt x="1993044" y="976379"/>
                      <a:pt x="1992765" y="991283"/>
                      <a:pt x="1976717" y="1047450"/>
                    </a:cubicBezTo>
                    <a:cubicBezTo>
                      <a:pt x="1959628" y="1107261"/>
                      <a:pt x="1963836" y="1071514"/>
                      <a:pt x="1949823" y="1141580"/>
                    </a:cubicBezTo>
                    <a:cubicBezTo>
                      <a:pt x="1937834" y="1201526"/>
                      <a:pt x="1937351" y="1231808"/>
                      <a:pt x="1922929" y="1289497"/>
                    </a:cubicBezTo>
                    <a:cubicBezTo>
                      <a:pt x="1915638" y="1318663"/>
                      <a:pt x="1904500" y="1348268"/>
                      <a:pt x="1882588" y="1370180"/>
                    </a:cubicBezTo>
                    <a:cubicBezTo>
                      <a:pt x="1871160" y="1381608"/>
                      <a:pt x="1855694" y="1388109"/>
                      <a:pt x="1842247" y="1397074"/>
                    </a:cubicBezTo>
                    <a:cubicBezTo>
                      <a:pt x="1837765" y="1423968"/>
                      <a:pt x="1832946" y="1450808"/>
                      <a:pt x="1828800" y="1477756"/>
                    </a:cubicBezTo>
                    <a:cubicBezTo>
                      <a:pt x="1823981" y="1509083"/>
                      <a:pt x="1822480" y="1541002"/>
                      <a:pt x="1815353" y="1571886"/>
                    </a:cubicBezTo>
                    <a:cubicBezTo>
                      <a:pt x="1808979" y="1599509"/>
                      <a:pt x="1797424" y="1625674"/>
                      <a:pt x="1788459" y="1652568"/>
                    </a:cubicBezTo>
                    <a:cubicBezTo>
                      <a:pt x="1783977" y="1666015"/>
                      <a:pt x="1786805" y="1685046"/>
                      <a:pt x="1775011" y="1692909"/>
                    </a:cubicBezTo>
                    <a:lnTo>
                      <a:pt x="1734670" y="1719803"/>
                    </a:lnTo>
                    <a:cubicBezTo>
                      <a:pt x="1725705" y="1733250"/>
                      <a:pt x="1717872" y="1747524"/>
                      <a:pt x="1707776" y="1760144"/>
                    </a:cubicBezTo>
                    <a:cubicBezTo>
                      <a:pt x="1699856" y="1770044"/>
                      <a:pt x="1687405" y="1776167"/>
                      <a:pt x="1680882" y="1787039"/>
                    </a:cubicBezTo>
                    <a:cubicBezTo>
                      <a:pt x="1673589" y="1799193"/>
                      <a:pt x="1673774" y="1814702"/>
                      <a:pt x="1667435" y="1827380"/>
                    </a:cubicBezTo>
                    <a:cubicBezTo>
                      <a:pt x="1660207" y="1841835"/>
                      <a:pt x="1647769" y="1853266"/>
                      <a:pt x="1640541" y="1867721"/>
                    </a:cubicBezTo>
                    <a:cubicBezTo>
                      <a:pt x="1623094" y="1902614"/>
                      <a:pt x="1620533" y="1954313"/>
                      <a:pt x="1613647" y="1988744"/>
                    </a:cubicBezTo>
                    <a:cubicBezTo>
                      <a:pt x="1610023" y="2006867"/>
                      <a:pt x="1603506" y="2024350"/>
                      <a:pt x="1600200" y="2042533"/>
                    </a:cubicBezTo>
                    <a:cubicBezTo>
                      <a:pt x="1594530" y="2073717"/>
                      <a:pt x="1592969" y="2105583"/>
                      <a:pt x="1586753" y="2136662"/>
                    </a:cubicBezTo>
                    <a:cubicBezTo>
                      <a:pt x="1583973" y="2150561"/>
                      <a:pt x="1577036" y="2163328"/>
                      <a:pt x="1573306" y="2177003"/>
                    </a:cubicBezTo>
                    <a:cubicBezTo>
                      <a:pt x="1563580" y="2212663"/>
                      <a:pt x="1577166" y="2264077"/>
                      <a:pt x="1546411" y="2284580"/>
                    </a:cubicBezTo>
                    <a:lnTo>
                      <a:pt x="1506070" y="2311474"/>
                    </a:lnTo>
                    <a:cubicBezTo>
                      <a:pt x="1497105" y="2298027"/>
                      <a:pt x="1495023" y="2274302"/>
                      <a:pt x="1479176" y="2271133"/>
                    </a:cubicBezTo>
                    <a:cubicBezTo>
                      <a:pt x="1463329" y="2267964"/>
                      <a:pt x="1447800" y="2284580"/>
                      <a:pt x="1438835" y="2298027"/>
                    </a:cubicBezTo>
                    <a:cubicBezTo>
                      <a:pt x="1428584" y="2313404"/>
                      <a:pt x="1430465" y="2334045"/>
                      <a:pt x="1425388" y="2351815"/>
                    </a:cubicBezTo>
                    <a:cubicBezTo>
                      <a:pt x="1421494" y="2365444"/>
                      <a:pt x="1415835" y="2378527"/>
                      <a:pt x="1411941" y="2392156"/>
                    </a:cubicBezTo>
                    <a:cubicBezTo>
                      <a:pt x="1387396" y="2478063"/>
                      <a:pt x="1395255" y="2489036"/>
                      <a:pt x="1371600" y="2607309"/>
                    </a:cubicBezTo>
                    <a:cubicBezTo>
                      <a:pt x="1367118" y="2629721"/>
                      <a:pt x="1363111" y="2652233"/>
                      <a:pt x="1358153" y="2674544"/>
                    </a:cubicBezTo>
                    <a:cubicBezTo>
                      <a:pt x="1354144" y="2692585"/>
                      <a:pt x="1347744" y="2710103"/>
                      <a:pt x="1344706" y="2728333"/>
                    </a:cubicBezTo>
                    <a:cubicBezTo>
                      <a:pt x="1338765" y="2763979"/>
                      <a:pt x="1337724" y="2800354"/>
                      <a:pt x="1331259" y="2835909"/>
                    </a:cubicBezTo>
                    <a:cubicBezTo>
                      <a:pt x="1328723" y="2849855"/>
                      <a:pt x="1321541" y="2862575"/>
                      <a:pt x="1317811" y="2876250"/>
                    </a:cubicBezTo>
                    <a:cubicBezTo>
                      <a:pt x="1308085" y="2911910"/>
                      <a:pt x="1302606" y="2948761"/>
                      <a:pt x="1290917" y="2983827"/>
                    </a:cubicBezTo>
                    <a:lnTo>
                      <a:pt x="1250576" y="3104850"/>
                    </a:lnTo>
                    <a:lnTo>
                      <a:pt x="1223682" y="3185533"/>
                    </a:lnTo>
                    <a:cubicBezTo>
                      <a:pt x="1219200" y="3198980"/>
                      <a:pt x="1218098" y="3214080"/>
                      <a:pt x="1210235" y="3225874"/>
                    </a:cubicBezTo>
                    <a:cubicBezTo>
                      <a:pt x="1192306" y="3252768"/>
                      <a:pt x="1166668" y="3275892"/>
                      <a:pt x="1156447" y="3306556"/>
                    </a:cubicBezTo>
                    <a:cubicBezTo>
                      <a:pt x="1151965" y="3320003"/>
                      <a:pt x="1149339" y="3334219"/>
                      <a:pt x="1143000" y="3346897"/>
                    </a:cubicBezTo>
                    <a:cubicBezTo>
                      <a:pt x="1135772" y="3361352"/>
                      <a:pt x="1122670" y="3372470"/>
                      <a:pt x="1116106" y="3387239"/>
                    </a:cubicBezTo>
                    <a:cubicBezTo>
                      <a:pt x="1104592" y="3413144"/>
                      <a:pt x="1104936" y="3444333"/>
                      <a:pt x="1089211" y="3467921"/>
                    </a:cubicBezTo>
                    <a:cubicBezTo>
                      <a:pt x="1080246" y="3481368"/>
                      <a:pt x="1068881" y="3493494"/>
                      <a:pt x="1062317" y="3508262"/>
                    </a:cubicBezTo>
                    <a:cubicBezTo>
                      <a:pt x="1050803" y="3534167"/>
                      <a:pt x="1044388" y="3562050"/>
                      <a:pt x="1035423" y="3588944"/>
                    </a:cubicBezTo>
                    <a:lnTo>
                      <a:pt x="981635" y="3750309"/>
                    </a:lnTo>
                    <a:lnTo>
                      <a:pt x="968188" y="3790650"/>
                    </a:lnTo>
                    <a:cubicBezTo>
                      <a:pt x="963706" y="3804097"/>
                      <a:pt x="964764" y="3820968"/>
                      <a:pt x="954741" y="3830991"/>
                    </a:cubicBezTo>
                    <a:lnTo>
                      <a:pt x="927847" y="3857886"/>
                    </a:lnTo>
                    <a:cubicBezTo>
                      <a:pt x="885809" y="4026036"/>
                      <a:pt x="939535" y="3816976"/>
                      <a:pt x="900953" y="3952015"/>
                    </a:cubicBezTo>
                    <a:cubicBezTo>
                      <a:pt x="895876" y="3969785"/>
                      <a:pt x="895771" y="3989273"/>
                      <a:pt x="887506" y="4005803"/>
                    </a:cubicBezTo>
                    <a:cubicBezTo>
                      <a:pt x="881836" y="4017143"/>
                      <a:pt x="869576" y="4023732"/>
                      <a:pt x="860611" y="4032697"/>
                    </a:cubicBezTo>
                    <a:cubicBezTo>
                      <a:pt x="835957" y="4106661"/>
                      <a:pt x="861978" y="4040392"/>
                      <a:pt x="820270" y="4113380"/>
                    </a:cubicBezTo>
                    <a:cubicBezTo>
                      <a:pt x="800343" y="4148252"/>
                      <a:pt x="769953" y="4227607"/>
                      <a:pt x="739588" y="4247850"/>
                    </a:cubicBezTo>
                    <a:lnTo>
                      <a:pt x="699247" y="4274744"/>
                    </a:lnTo>
                    <a:cubicBezTo>
                      <a:pt x="667275" y="4370663"/>
                      <a:pt x="712609" y="4254704"/>
                      <a:pt x="645459" y="4355427"/>
                    </a:cubicBezTo>
                    <a:cubicBezTo>
                      <a:pt x="637596" y="4367221"/>
                      <a:pt x="639874" y="4383974"/>
                      <a:pt x="632011" y="4395768"/>
                    </a:cubicBezTo>
                    <a:cubicBezTo>
                      <a:pt x="621462" y="4411591"/>
                      <a:pt x="603844" y="4421500"/>
                      <a:pt x="591670" y="4436109"/>
                    </a:cubicBezTo>
                    <a:cubicBezTo>
                      <a:pt x="510984" y="4532932"/>
                      <a:pt x="623050" y="4424451"/>
                      <a:pt x="524435" y="4503344"/>
                    </a:cubicBezTo>
                    <a:cubicBezTo>
                      <a:pt x="514535" y="4511264"/>
                      <a:pt x="507684" y="4522632"/>
                      <a:pt x="497541" y="4530239"/>
                    </a:cubicBezTo>
                    <a:cubicBezTo>
                      <a:pt x="471683" y="4549633"/>
                      <a:pt x="416859" y="4584027"/>
                      <a:pt x="416859" y="4584027"/>
                    </a:cubicBezTo>
                    <a:cubicBezTo>
                      <a:pt x="390678" y="4662564"/>
                      <a:pt x="423895" y="4590437"/>
                      <a:pt x="363070" y="4651262"/>
                    </a:cubicBezTo>
                    <a:cubicBezTo>
                      <a:pt x="351642" y="4662690"/>
                      <a:pt x="346522" y="4679188"/>
                      <a:pt x="336176" y="4691603"/>
                    </a:cubicBezTo>
                    <a:cubicBezTo>
                      <a:pt x="324002" y="4706212"/>
                      <a:pt x="308009" y="4717335"/>
                      <a:pt x="295835" y="4731944"/>
                    </a:cubicBezTo>
                    <a:cubicBezTo>
                      <a:pt x="239805" y="4799181"/>
                      <a:pt x="302559" y="4749874"/>
                      <a:pt x="228600" y="4799180"/>
                    </a:cubicBezTo>
                    <a:cubicBezTo>
                      <a:pt x="161828" y="4899339"/>
                      <a:pt x="247646" y="4776325"/>
                      <a:pt x="161364" y="4879862"/>
                    </a:cubicBezTo>
                    <a:cubicBezTo>
                      <a:pt x="105333" y="4947098"/>
                      <a:pt x="168089" y="4897790"/>
                      <a:pt x="94129" y="4947097"/>
                    </a:cubicBezTo>
                    <a:cubicBezTo>
                      <a:pt x="45090" y="5094217"/>
                      <a:pt x="123298" y="4871383"/>
                      <a:pt x="53788" y="5027780"/>
                    </a:cubicBezTo>
                    <a:cubicBezTo>
                      <a:pt x="42274" y="5053685"/>
                      <a:pt x="35859" y="5081568"/>
                      <a:pt x="26894" y="5108462"/>
                    </a:cubicBezTo>
                    <a:cubicBezTo>
                      <a:pt x="6219" y="5170486"/>
                      <a:pt x="16227" y="5134904"/>
                      <a:pt x="0" y="5216039"/>
                    </a:cubicBezTo>
                    <a:cubicBezTo>
                      <a:pt x="4482" y="5413262"/>
                      <a:pt x="6649" y="5610552"/>
                      <a:pt x="13447" y="5807709"/>
                    </a:cubicBezTo>
                    <a:cubicBezTo>
                      <a:pt x="14797" y="5846848"/>
                      <a:pt x="35347" y="6107396"/>
                      <a:pt x="40341" y="6157333"/>
                    </a:cubicBezTo>
                    <a:cubicBezTo>
                      <a:pt x="56599" y="6319913"/>
                      <a:pt x="46716" y="6209029"/>
                      <a:pt x="67235" y="6332144"/>
                    </a:cubicBezTo>
                    <a:cubicBezTo>
                      <a:pt x="72446" y="6363408"/>
                      <a:pt x="66508" y="6397925"/>
                      <a:pt x="80682" y="6426274"/>
                    </a:cubicBezTo>
                    <a:cubicBezTo>
                      <a:pt x="87021" y="6438952"/>
                      <a:pt x="106865" y="6439047"/>
                      <a:pt x="121023" y="6439721"/>
                    </a:cubicBezTo>
                    <a:cubicBezTo>
                      <a:pt x="295695" y="6448039"/>
                      <a:pt x="470647" y="6448686"/>
                      <a:pt x="645459" y="6453168"/>
                    </a:cubicBezTo>
                    <a:cubicBezTo>
                      <a:pt x="793500" y="6477842"/>
                      <a:pt x="787370" y="6480062"/>
                      <a:pt x="1008529" y="6480062"/>
                    </a:cubicBezTo>
                    <a:lnTo>
                      <a:pt x="4074459" y="6466615"/>
                    </a:lnTo>
                    <a:cubicBezTo>
                      <a:pt x="4095177" y="6404460"/>
                      <a:pt x="4096745" y="6408547"/>
                      <a:pt x="4101353" y="6318697"/>
                    </a:cubicBezTo>
                    <a:cubicBezTo>
                      <a:pt x="4108473" y="6179855"/>
                      <a:pt x="4109012" y="6040743"/>
                      <a:pt x="4114800" y="5901839"/>
                    </a:cubicBezTo>
                    <a:cubicBezTo>
                      <a:pt x="4117978" y="5825573"/>
                      <a:pt x="4123765" y="5749439"/>
                      <a:pt x="4128247" y="5673239"/>
                    </a:cubicBezTo>
                    <a:cubicBezTo>
                      <a:pt x="4105352" y="4894813"/>
                      <a:pt x="4131199" y="5456119"/>
                      <a:pt x="4101353" y="5068121"/>
                    </a:cubicBezTo>
                    <a:cubicBezTo>
                      <a:pt x="4091384" y="4938528"/>
                      <a:pt x="4091626" y="4865555"/>
                      <a:pt x="4074459" y="4745391"/>
                    </a:cubicBezTo>
                    <a:cubicBezTo>
                      <a:pt x="4071227" y="4722765"/>
                      <a:pt x="4065494" y="4700568"/>
                      <a:pt x="4061011" y="4678156"/>
                    </a:cubicBezTo>
                    <a:cubicBezTo>
                      <a:pt x="4095499" y="3953953"/>
                      <a:pt x="4084374" y="4300285"/>
                      <a:pt x="4061011" y="2956933"/>
                    </a:cubicBezTo>
                    <a:cubicBezTo>
                      <a:pt x="4060383" y="2920800"/>
                      <a:pt x="4052046" y="2885215"/>
                      <a:pt x="4047564" y="2849356"/>
                    </a:cubicBezTo>
                    <a:cubicBezTo>
                      <a:pt x="4052046" y="2629721"/>
                      <a:pt x="4054994" y="2410049"/>
                      <a:pt x="4061011" y="2190450"/>
                    </a:cubicBezTo>
                    <a:cubicBezTo>
                      <a:pt x="4063960" y="2082821"/>
                      <a:pt x="4074459" y="1975391"/>
                      <a:pt x="4074459" y="1867721"/>
                    </a:cubicBezTo>
                    <a:cubicBezTo>
                      <a:pt x="4074459" y="1580815"/>
                      <a:pt x="4065494" y="1293980"/>
                      <a:pt x="4061011" y="1007109"/>
                    </a:cubicBezTo>
                    <a:cubicBezTo>
                      <a:pt x="4065494" y="814368"/>
                      <a:pt x="4074459" y="621679"/>
                      <a:pt x="4074459" y="428886"/>
                    </a:cubicBezTo>
                    <a:cubicBezTo>
                      <a:pt x="4074459" y="303300"/>
                      <a:pt x="4171183" y="112651"/>
                      <a:pt x="4061011" y="52368"/>
                    </a:cubicBezTo>
                    <a:cubicBezTo>
                      <a:pt x="3856499" y="-59535"/>
                      <a:pt x="3594846" y="43403"/>
                      <a:pt x="3361764" y="38921"/>
                    </a:cubicBezTo>
                    <a:cubicBezTo>
                      <a:pt x="3229322" y="-5226"/>
                      <a:pt x="3293396" y="12027"/>
                      <a:pt x="3012141" y="12027"/>
                    </a:cubicBezTo>
                    <a:lnTo>
                      <a:pt x="2286000" y="12027"/>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516906" y="2081447"/>
                <a:ext cx="503352" cy="3723909"/>
              </a:xfrm>
              <a:custGeom>
                <a:avLst/>
                <a:gdLst>
                  <a:gd name="connsiteX0" fmla="*/ 349624 w 503352"/>
                  <a:gd name="connsiteY0" fmla="*/ 29742 h 3723909"/>
                  <a:gd name="connsiteX1" fmla="*/ 349624 w 503352"/>
                  <a:gd name="connsiteY1" fmla="*/ 29742 h 3723909"/>
                  <a:gd name="connsiteX2" fmla="*/ 389965 w 503352"/>
                  <a:gd name="connsiteY2" fmla="*/ 137318 h 3723909"/>
                  <a:gd name="connsiteX3" fmla="*/ 416859 w 503352"/>
                  <a:gd name="connsiteY3" fmla="*/ 271789 h 3723909"/>
                  <a:gd name="connsiteX4" fmla="*/ 376518 w 503352"/>
                  <a:gd name="connsiteY4" fmla="*/ 433153 h 3723909"/>
                  <a:gd name="connsiteX5" fmla="*/ 336177 w 503352"/>
                  <a:gd name="connsiteY5" fmla="*/ 446600 h 3723909"/>
                  <a:gd name="connsiteX6" fmla="*/ 282389 w 503352"/>
                  <a:gd name="connsiteY6" fmla="*/ 513836 h 3723909"/>
                  <a:gd name="connsiteX7" fmla="*/ 309283 w 503352"/>
                  <a:gd name="connsiteY7" fmla="*/ 755883 h 3723909"/>
                  <a:gd name="connsiteX8" fmla="*/ 336177 w 503352"/>
                  <a:gd name="connsiteY8" fmla="*/ 957589 h 3723909"/>
                  <a:gd name="connsiteX9" fmla="*/ 349624 w 503352"/>
                  <a:gd name="connsiteY9" fmla="*/ 1024824 h 3723909"/>
                  <a:gd name="connsiteX10" fmla="*/ 309283 w 503352"/>
                  <a:gd name="connsiteY10" fmla="*/ 1576153 h 3723909"/>
                  <a:gd name="connsiteX11" fmla="*/ 295836 w 503352"/>
                  <a:gd name="connsiteY11" fmla="*/ 1764412 h 3723909"/>
                  <a:gd name="connsiteX12" fmla="*/ 282389 w 503352"/>
                  <a:gd name="connsiteY12" fmla="*/ 2288847 h 3723909"/>
                  <a:gd name="connsiteX13" fmla="*/ 268942 w 503352"/>
                  <a:gd name="connsiteY13" fmla="*/ 2329189 h 3723909"/>
                  <a:gd name="connsiteX14" fmla="*/ 242047 w 503352"/>
                  <a:gd name="connsiteY14" fmla="*/ 2356083 h 3723909"/>
                  <a:gd name="connsiteX15" fmla="*/ 188259 w 503352"/>
                  <a:gd name="connsiteY15" fmla="*/ 2436765 h 3723909"/>
                  <a:gd name="connsiteX16" fmla="*/ 161365 w 503352"/>
                  <a:gd name="connsiteY16" fmla="*/ 2517447 h 3723909"/>
                  <a:gd name="connsiteX17" fmla="*/ 134471 w 503352"/>
                  <a:gd name="connsiteY17" fmla="*/ 2557789 h 3723909"/>
                  <a:gd name="connsiteX18" fmla="*/ 94130 w 503352"/>
                  <a:gd name="connsiteY18" fmla="*/ 2678812 h 3723909"/>
                  <a:gd name="connsiteX19" fmla="*/ 80683 w 503352"/>
                  <a:gd name="connsiteY19" fmla="*/ 2719153 h 3723909"/>
                  <a:gd name="connsiteX20" fmla="*/ 67236 w 503352"/>
                  <a:gd name="connsiteY20" fmla="*/ 2813283 h 3723909"/>
                  <a:gd name="connsiteX21" fmla="*/ 53789 w 503352"/>
                  <a:gd name="connsiteY21" fmla="*/ 2853624 h 3723909"/>
                  <a:gd name="connsiteX22" fmla="*/ 26894 w 503352"/>
                  <a:gd name="connsiteY22" fmla="*/ 3068777 h 3723909"/>
                  <a:gd name="connsiteX23" fmla="*/ 0 w 503352"/>
                  <a:gd name="connsiteY23" fmla="*/ 3337718 h 3723909"/>
                  <a:gd name="connsiteX24" fmla="*/ 26894 w 503352"/>
                  <a:gd name="connsiteY24" fmla="*/ 3512530 h 3723909"/>
                  <a:gd name="connsiteX25" fmla="*/ 53789 w 503352"/>
                  <a:gd name="connsiteY25" fmla="*/ 3539424 h 3723909"/>
                  <a:gd name="connsiteX26" fmla="*/ 80683 w 503352"/>
                  <a:gd name="connsiteY26" fmla="*/ 3633553 h 3723909"/>
                  <a:gd name="connsiteX27" fmla="*/ 67236 w 503352"/>
                  <a:gd name="connsiteY27" fmla="*/ 3687342 h 3723909"/>
                  <a:gd name="connsiteX28" fmla="*/ 188259 w 503352"/>
                  <a:gd name="connsiteY28" fmla="*/ 3700789 h 3723909"/>
                  <a:gd name="connsiteX29" fmla="*/ 201706 w 503352"/>
                  <a:gd name="connsiteY29" fmla="*/ 3620106 h 3723909"/>
                  <a:gd name="connsiteX30" fmla="*/ 255494 w 503352"/>
                  <a:gd name="connsiteY30" fmla="*/ 3539424 h 3723909"/>
                  <a:gd name="connsiteX31" fmla="*/ 242047 w 503352"/>
                  <a:gd name="connsiteY31" fmla="*/ 3364612 h 3723909"/>
                  <a:gd name="connsiteX32" fmla="*/ 201706 w 503352"/>
                  <a:gd name="connsiteY32" fmla="*/ 3337718 h 3723909"/>
                  <a:gd name="connsiteX33" fmla="*/ 215153 w 503352"/>
                  <a:gd name="connsiteY33" fmla="*/ 3216695 h 3723909"/>
                  <a:gd name="connsiteX34" fmla="*/ 268942 w 503352"/>
                  <a:gd name="connsiteY34" fmla="*/ 3162906 h 3723909"/>
                  <a:gd name="connsiteX35" fmla="*/ 309283 w 503352"/>
                  <a:gd name="connsiteY35" fmla="*/ 3082224 h 3723909"/>
                  <a:gd name="connsiteX36" fmla="*/ 336177 w 503352"/>
                  <a:gd name="connsiteY36" fmla="*/ 3041883 h 3723909"/>
                  <a:gd name="connsiteX37" fmla="*/ 363071 w 503352"/>
                  <a:gd name="connsiteY37" fmla="*/ 2571236 h 3723909"/>
                  <a:gd name="connsiteX38" fmla="*/ 376518 w 503352"/>
                  <a:gd name="connsiteY38" fmla="*/ 2490553 h 3723909"/>
                  <a:gd name="connsiteX39" fmla="*/ 349624 w 503352"/>
                  <a:gd name="connsiteY39" fmla="*/ 2114036 h 3723909"/>
                  <a:gd name="connsiteX40" fmla="*/ 322730 w 503352"/>
                  <a:gd name="connsiteY40" fmla="*/ 1979565 h 3723909"/>
                  <a:gd name="connsiteX41" fmla="*/ 336177 w 503352"/>
                  <a:gd name="connsiteY41" fmla="*/ 1804753 h 3723909"/>
                  <a:gd name="connsiteX42" fmla="*/ 363071 w 503352"/>
                  <a:gd name="connsiteY42" fmla="*/ 1683730 h 3723909"/>
                  <a:gd name="connsiteX43" fmla="*/ 376518 w 503352"/>
                  <a:gd name="connsiteY43" fmla="*/ 1643389 h 3723909"/>
                  <a:gd name="connsiteX44" fmla="*/ 403412 w 503352"/>
                  <a:gd name="connsiteY44" fmla="*/ 1508918 h 3723909"/>
                  <a:gd name="connsiteX45" fmla="*/ 416859 w 503352"/>
                  <a:gd name="connsiteY45" fmla="*/ 1078612 h 3723909"/>
                  <a:gd name="connsiteX46" fmla="*/ 430306 w 503352"/>
                  <a:gd name="connsiteY46" fmla="*/ 742436 h 3723909"/>
                  <a:gd name="connsiteX47" fmla="*/ 470647 w 503352"/>
                  <a:gd name="connsiteY47" fmla="*/ 702095 h 3723909"/>
                  <a:gd name="connsiteX48" fmla="*/ 484094 w 503352"/>
                  <a:gd name="connsiteY48" fmla="*/ 433153 h 3723909"/>
                  <a:gd name="connsiteX49" fmla="*/ 443753 w 503352"/>
                  <a:gd name="connsiteY49" fmla="*/ 312130 h 3723909"/>
                  <a:gd name="connsiteX50" fmla="*/ 430306 w 503352"/>
                  <a:gd name="connsiteY50" fmla="*/ 271789 h 3723909"/>
                  <a:gd name="connsiteX51" fmla="*/ 430306 w 503352"/>
                  <a:gd name="connsiteY51" fmla="*/ 2847 h 3723909"/>
                  <a:gd name="connsiteX52" fmla="*/ 403412 w 503352"/>
                  <a:gd name="connsiteY52" fmla="*/ 29742 h 3723909"/>
                  <a:gd name="connsiteX53" fmla="*/ 376518 w 503352"/>
                  <a:gd name="connsiteY53" fmla="*/ 110424 h 3723909"/>
                  <a:gd name="connsiteX54" fmla="*/ 376518 w 503352"/>
                  <a:gd name="connsiteY54" fmla="*/ 110424 h 3723909"/>
                  <a:gd name="connsiteX55" fmla="*/ 376518 w 503352"/>
                  <a:gd name="connsiteY55" fmla="*/ 110424 h 3723909"/>
                  <a:gd name="connsiteX56" fmla="*/ 376518 w 503352"/>
                  <a:gd name="connsiteY56" fmla="*/ 164212 h 3723909"/>
                  <a:gd name="connsiteX57" fmla="*/ 389965 w 503352"/>
                  <a:gd name="connsiteY57" fmla="*/ 164212 h 3723909"/>
                  <a:gd name="connsiteX58" fmla="*/ 389965 w 503352"/>
                  <a:gd name="connsiteY58" fmla="*/ 164212 h 3723909"/>
                  <a:gd name="connsiteX59" fmla="*/ 389965 w 503352"/>
                  <a:gd name="connsiteY59" fmla="*/ 365918 h 3723909"/>
                  <a:gd name="connsiteX60" fmla="*/ 376518 w 503352"/>
                  <a:gd name="connsiteY60" fmla="*/ 177659 h 372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3352" h="3723909">
                    <a:moveTo>
                      <a:pt x="349624" y="29742"/>
                    </a:moveTo>
                    <a:lnTo>
                      <a:pt x="349624" y="29742"/>
                    </a:lnTo>
                    <a:cubicBezTo>
                      <a:pt x="363071" y="65601"/>
                      <a:pt x="377854" y="100986"/>
                      <a:pt x="389965" y="137318"/>
                    </a:cubicBezTo>
                    <a:cubicBezTo>
                      <a:pt x="403338" y="177438"/>
                      <a:pt x="410238" y="232064"/>
                      <a:pt x="416859" y="271789"/>
                    </a:cubicBezTo>
                    <a:cubicBezTo>
                      <a:pt x="412220" y="313536"/>
                      <a:pt x="421709" y="397000"/>
                      <a:pt x="376518" y="433153"/>
                    </a:cubicBezTo>
                    <a:cubicBezTo>
                      <a:pt x="365450" y="442008"/>
                      <a:pt x="349624" y="442118"/>
                      <a:pt x="336177" y="446600"/>
                    </a:cubicBezTo>
                    <a:cubicBezTo>
                      <a:pt x="323583" y="459194"/>
                      <a:pt x="283520" y="495743"/>
                      <a:pt x="282389" y="513836"/>
                    </a:cubicBezTo>
                    <a:cubicBezTo>
                      <a:pt x="275606" y="622370"/>
                      <a:pt x="292972" y="666172"/>
                      <a:pt x="309283" y="755883"/>
                    </a:cubicBezTo>
                    <a:cubicBezTo>
                      <a:pt x="337437" y="910732"/>
                      <a:pt x="307758" y="758657"/>
                      <a:pt x="336177" y="957589"/>
                    </a:cubicBezTo>
                    <a:cubicBezTo>
                      <a:pt x="339409" y="980215"/>
                      <a:pt x="345142" y="1002412"/>
                      <a:pt x="349624" y="1024824"/>
                    </a:cubicBezTo>
                    <a:cubicBezTo>
                      <a:pt x="325689" y="1407786"/>
                      <a:pt x="347345" y="1081348"/>
                      <a:pt x="309283" y="1576153"/>
                    </a:cubicBezTo>
                    <a:cubicBezTo>
                      <a:pt x="304458" y="1638881"/>
                      <a:pt x="295836" y="1764412"/>
                      <a:pt x="295836" y="1764412"/>
                    </a:cubicBezTo>
                    <a:cubicBezTo>
                      <a:pt x="291354" y="1939224"/>
                      <a:pt x="290707" y="2114176"/>
                      <a:pt x="282389" y="2288847"/>
                    </a:cubicBezTo>
                    <a:cubicBezTo>
                      <a:pt x="281715" y="2303006"/>
                      <a:pt x="276235" y="2317034"/>
                      <a:pt x="268942" y="2329189"/>
                    </a:cubicBezTo>
                    <a:cubicBezTo>
                      <a:pt x="262419" y="2340060"/>
                      <a:pt x="249654" y="2345940"/>
                      <a:pt x="242047" y="2356083"/>
                    </a:cubicBezTo>
                    <a:cubicBezTo>
                      <a:pt x="222653" y="2381941"/>
                      <a:pt x="198480" y="2406101"/>
                      <a:pt x="188259" y="2436765"/>
                    </a:cubicBezTo>
                    <a:cubicBezTo>
                      <a:pt x="179294" y="2463659"/>
                      <a:pt x="177090" y="2493859"/>
                      <a:pt x="161365" y="2517447"/>
                    </a:cubicBezTo>
                    <a:cubicBezTo>
                      <a:pt x="152400" y="2530894"/>
                      <a:pt x="141035" y="2543020"/>
                      <a:pt x="134471" y="2557789"/>
                    </a:cubicBezTo>
                    <a:lnTo>
                      <a:pt x="94130" y="2678812"/>
                    </a:lnTo>
                    <a:lnTo>
                      <a:pt x="80683" y="2719153"/>
                    </a:lnTo>
                    <a:cubicBezTo>
                      <a:pt x="76201" y="2750530"/>
                      <a:pt x="73452" y="2782203"/>
                      <a:pt x="67236" y="2813283"/>
                    </a:cubicBezTo>
                    <a:cubicBezTo>
                      <a:pt x="64456" y="2827182"/>
                      <a:pt x="56569" y="2839725"/>
                      <a:pt x="53789" y="2853624"/>
                    </a:cubicBezTo>
                    <a:cubicBezTo>
                      <a:pt x="46017" y="2892486"/>
                      <a:pt x="29224" y="3038487"/>
                      <a:pt x="26894" y="3068777"/>
                    </a:cubicBezTo>
                    <a:cubicBezTo>
                      <a:pt x="6902" y="3328665"/>
                      <a:pt x="38646" y="3221780"/>
                      <a:pt x="0" y="3337718"/>
                    </a:cubicBezTo>
                    <a:cubicBezTo>
                      <a:pt x="776" y="3345477"/>
                      <a:pt x="3633" y="3473762"/>
                      <a:pt x="26894" y="3512530"/>
                    </a:cubicBezTo>
                    <a:cubicBezTo>
                      <a:pt x="33417" y="3523401"/>
                      <a:pt x="44824" y="3530459"/>
                      <a:pt x="53789" y="3539424"/>
                    </a:cubicBezTo>
                    <a:cubicBezTo>
                      <a:pt x="60130" y="3558448"/>
                      <a:pt x="80683" y="3616668"/>
                      <a:pt x="80683" y="3633553"/>
                    </a:cubicBezTo>
                    <a:cubicBezTo>
                      <a:pt x="80683" y="3652034"/>
                      <a:pt x="71718" y="3669412"/>
                      <a:pt x="67236" y="3687342"/>
                    </a:cubicBezTo>
                    <a:cubicBezTo>
                      <a:pt x="101626" y="3710269"/>
                      <a:pt x="139948" y="3749101"/>
                      <a:pt x="188259" y="3700789"/>
                    </a:cubicBezTo>
                    <a:cubicBezTo>
                      <a:pt x="207538" y="3681509"/>
                      <a:pt x="191219" y="3645274"/>
                      <a:pt x="201706" y="3620106"/>
                    </a:cubicBezTo>
                    <a:cubicBezTo>
                      <a:pt x="214138" y="3590270"/>
                      <a:pt x="255494" y="3539424"/>
                      <a:pt x="255494" y="3539424"/>
                    </a:cubicBezTo>
                    <a:cubicBezTo>
                      <a:pt x="251012" y="3481153"/>
                      <a:pt x="257105" y="3421082"/>
                      <a:pt x="242047" y="3364612"/>
                    </a:cubicBezTo>
                    <a:cubicBezTo>
                      <a:pt x="237883" y="3348996"/>
                      <a:pt x="204597" y="3353619"/>
                      <a:pt x="201706" y="3337718"/>
                    </a:cubicBezTo>
                    <a:cubicBezTo>
                      <a:pt x="194445" y="3297783"/>
                      <a:pt x="200582" y="3254579"/>
                      <a:pt x="215153" y="3216695"/>
                    </a:cubicBezTo>
                    <a:cubicBezTo>
                      <a:pt x="224255" y="3193029"/>
                      <a:pt x="254877" y="3184004"/>
                      <a:pt x="268942" y="3162906"/>
                    </a:cubicBezTo>
                    <a:cubicBezTo>
                      <a:pt x="346016" y="3047294"/>
                      <a:pt x="253610" y="3193570"/>
                      <a:pt x="309283" y="3082224"/>
                    </a:cubicBezTo>
                    <a:cubicBezTo>
                      <a:pt x="316511" y="3067769"/>
                      <a:pt x="327212" y="3055330"/>
                      <a:pt x="336177" y="3041883"/>
                    </a:cubicBezTo>
                    <a:cubicBezTo>
                      <a:pt x="384952" y="2846784"/>
                      <a:pt x="336922" y="3054990"/>
                      <a:pt x="363071" y="2571236"/>
                    </a:cubicBezTo>
                    <a:cubicBezTo>
                      <a:pt x="364543" y="2544010"/>
                      <a:pt x="372036" y="2517447"/>
                      <a:pt x="376518" y="2490553"/>
                    </a:cubicBezTo>
                    <a:cubicBezTo>
                      <a:pt x="368485" y="2321869"/>
                      <a:pt x="374070" y="2252563"/>
                      <a:pt x="349624" y="2114036"/>
                    </a:cubicBezTo>
                    <a:cubicBezTo>
                      <a:pt x="341680" y="2069020"/>
                      <a:pt x="322730" y="1979565"/>
                      <a:pt x="322730" y="1979565"/>
                    </a:cubicBezTo>
                    <a:cubicBezTo>
                      <a:pt x="327212" y="1921294"/>
                      <a:pt x="329723" y="1862838"/>
                      <a:pt x="336177" y="1804753"/>
                    </a:cubicBezTo>
                    <a:cubicBezTo>
                      <a:pt x="338698" y="1782066"/>
                      <a:pt x="355846" y="1709016"/>
                      <a:pt x="363071" y="1683730"/>
                    </a:cubicBezTo>
                    <a:cubicBezTo>
                      <a:pt x="366965" y="1670101"/>
                      <a:pt x="372624" y="1657018"/>
                      <a:pt x="376518" y="1643389"/>
                    </a:cubicBezTo>
                    <a:cubicBezTo>
                      <a:pt x="392565" y="1587223"/>
                      <a:pt x="392846" y="1572315"/>
                      <a:pt x="403412" y="1508918"/>
                    </a:cubicBezTo>
                    <a:cubicBezTo>
                      <a:pt x="407894" y="1365483"/>
                      <a:pt x="411827" y="1222029"/>
                      <a:pt x="416859" y="1078612"/>
                    </a:cubicBezTo>
                    <a:cubicBezTo>
                      <a:pt x="420792" y="966533"/>
                      <a:pt x="414446" y="853457"/>
                      <a:pt x="430306" y="742436"/>
                    </a:cubicBezTo>
                    <a:cubicBezTo>
                      <a:pt x="432995" y="723610"/>
                      <a:pt x="457200" y="715542"/>
                      <a:pt x="470647" y="702095"/>
                    </a:cubicBezTo>
                    <a:cubicBezTo>
                      <a:pt x="512150" y="577589"/>
                      <a:pt x="511295" y="614490"/>
                      <a:pt x="484094" y="433153"/>
                    </a:cubicBezTo>
                    <a:lnTo>
                      <a:pt x="443753" y="312130"/>
                    </a:lnTo>
                    <a:lnTo>
                      <a:pt x="430306" y="271789"/>
                    </a:lnTo>
                    <a:cubicBezTo>
                      <a:pt x="442026" y="178026"/>
                      <a:pt x="459332" y="99601"/>
                      <a:pt x="430306" y="2847"/>
                    </a:cubicBezTo>
                    <a:cubicBezTo>
                      <a:pt x="426663" y="-9297"/>
                      <a:pt x="412377" y="20777"/>
                      <a:pt x="403412" y="29742"/>
                    </a:cubicBezTo>
                    <a:lnTo>
                      <a:pt x="376518" y="110424"/>
                    </a:lnTo>
                    <a:lnTo>
                      <a:pt x="376518" y="110424"/>
                    </a:lnTo>
                    <a:lnTo>
                      <a:pt x="376518" y="110424"/>
                    </a:lnTo>
                    <a:lnTo>
                      <a:pt x="376518" y="164212"/>
                    </a:lnTo>
                    <a:lnTo>
                      <a:pt x="389965" y="164212"/>
                    </a:lnTo>
                    <a:lnTo>
                      <a:pt x="389965" y="164212"/>
                    </a:lnTo>
                    <a:lnTo>
                      <a:pt x="389965" y="365918"/>
                    </a:lnTo>
                    <a:lnTo>
                      <a:pt x="376518" y="177659"/>
                    </a:lnTo>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ame 21"/>
            <p:cNvSpPr/>
            <p:nvPr/>
          </p:nvSpPr>
          <p:spPr>
            <a:xfrm>
              <a:off x="4041786" y="140820"/>
              <a:ext cx="4343399" cy="6602506"/>
            </a:xfrm>
            <a:prstGeom prst="frame">
              <a:avLst>
                <a:gd name="adj1" fmla="val 48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5-Point Star 23"/>
          <p:cNvSpPr/>
          <p:nvPr/>
        </p:nvSpPr>
        <p:spPr>
          <a:xfrm>
            <a:off x="9390373" y="4641172"/>
            <a:ext cx="203203" cy="20320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036994" y="4445541"/>
            <a:ext cx="622571" cy="307777"/>
          </a:xfrm>
          <a:prstGeom prst="rect">
            <a:avLst/>
          </a:prstGeom>
          <a:noFill/>
        </p:spPr>
        <p:txBody>
          <a:bodyPr wrap="square" rtlCol="0">
            <a:spAutoFit/>
          </a:bodyPr>
          <a:lstStyle/>
          <a:p>
            <a:r>
              <a:rPr lang="en-US" sz="1400" dirty="0">
                <a:solidFill>
                  <a:schemeClr val="bg1"/>
                </a:solidFill>
              </a:rPr>
              <a:t>Gath</a:t>
            </a:r>
          </a:p>
        </p:txBody>
      </p:sp>
      <p:sp>
        <p:nvSpPr>
          <p:cNvPr id="26" name="5-Point Star 25"/>
          <p:cNvSpPr/>
          <p:nvPr/>
        </p:nvSpPr>
        <p:spPr>
          <a:xfrm>
            <a:off x="9513590" y="4209912"/>
            <a:ext cx="126521" cy="1265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861898" y="3839184"/>
            <a:ext cx="1562909" cy="461665"/>
          </a:xfrm>
          <a:prstGeom prst="rect">
            <a:avLst/>
          </a:prstGeom>
          <a:noFill/>
        </p:spPr>
        <p:txBody>
          <a:bodyPr wrap="square" rtlCol="0">
            <a:spAutoFit/>
          </a:bodyPr>
          <a:lstStyle/>
          <a:p>
            <a:r>
              <a:rPr lang="en-US" sz="1200" dirty="0">
                <a:solidFill>
                  <a:schemeClr val="bg1"/>
                </a:solidFill>
              </a:rPr>
              <a:t>Beth-</a:t>
            </a:r>
            <a:r>
              <a:rPr lang="en-US" sz="1200" dirty="0" err="1">
                <a:solidFill>
                  <a:schemeClr val="bg1"/>
                </a:solidFill>
              </a:rPr>
              <a:t>ophrah</a:t>
            </a:r>
            <a:r>
              <a:rPr lang="en-US" sz="1200" dirty="0">
                <a:solidFill>
                  <a:schemeClr val="bg1"/>
                </a:solidFill>
              </a:rPr>
              <a:t> (House of </a:t>
            </a:r>
            <a:r>
              <a:rPr lang="en-US" sz="1200" dirty="0" err="1">
                <a:solidFill>
                  <a:schemeClr val="bg1"/>
                </a:solidFill>
              </a:rPr>
              <a:t>Aphrah</a:t>
            </a:r>
            <a:r>
              <a:rPr lang="en-US" sz="1200" dirty="0">
                <a:solidFill>
                  <a:schemeClr val="bg1"/>
                </a:solidFill>
              </a:rPr>
              <a:t>)</a:t>
            </a:r>
          </a:p>
        </p:txBody>
      </p:sp>
      <p:sp>
        <p:nvSpPr>
          <p:cNvPr id="28" name="5-Point Star 27"/>
          <p:cNvSpPr/>
          <p:nvPr/>
        </p:nvSpPr>
        <p:spPr>
          <a:xfrm>
            <a:off x="9870270" y="2903163"/>
            <a:ext cx="203203" cy="20320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549318" y="2662136"/>
            <a:ext cx="917644" cy="307777"/>
          </a:xfrm>
          <a:prstGeom prst="rect">
            <a:avLst/>
          </a:prstGeom>
          <a:noFill/>
        </p:spPr>
        <p:txBody>
          <a:bodyPr wrap="square" rtlCol="0">
            <a:spAutoFit/>
          </a:bodyPr>
          <a:lstStyle/>
          <a:p>
            <a:r>
              <a:rPr lang="en-US" sz="1400" dirty="0" err="1">
                <a:solidFill>
                  <a:schemeClr val="bg1"/>
                </a:solidFill>
              </a:rPr>
              <a:t>Saphir</a:t>
            </a:r>
            <a:endParaRPr lang="en-US" sz="1400" dirty="0">
              <a:solidFill>
                <a:schemeClr val="bg1"/>
              </a:solidFill>
            </a:endParaRPr>
          </a:p>
        </p:txBody>
      </p:sp>
      <p:sp>
        <p:nvSpPr>
          <p:cNvPr id="30" name="5-Point Star 29"/>
          <p:cNvSpPr/>
          <p:nvPr/>
        </p:nvSpPr>
        <p:spPr>
          <a:xfrm>
            <a:off x="9364433" y="4342856"/>
            <a:ext cx="131868" cy="13186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9656262" y="4158031"/>
            <a:ext cx="129763" cy="12976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819745" y="4254231"/>
            <a:ext cx="781455" cy="307777"/>
          </a:xfrm>
          <a:prstGeom prst="rect">
            <a:avLst/>
          </a:prstGeom>
          <a:noFill/>
        </p:spPr>
        <p:txBody>
          <a:bodyPr wrap="square" rtlCol="0">
            <a:spAutoFit/>
          </a:bodyPr>
          <a:lstStyle/>
          <a:p>
            <a:r>
              <a:rPr lang="en-US" sz="1400" dirty="0" err="1">
                <a:solidFill>
                  <a:schemeClr val="bg1"/>
                </a:solidFill>
              </a:rPr>
              <a:t>Lakish</a:t>
            </a:r>
            <a:endParaRPr lang="en-US" sz="1400" dirty="0">
              <a:solidFill>
                <a:schemeClr val="bg1"/>
              </a:solidFill>
            </a:endParaRPr>
          </a:p>
        </p:txBody>
      </p:sp>
      <p:sp>
        <p:nvSpPr>
          <p:cNvPr id="33" name="TextBox 32"/>
          <p:cNvSpPr txBox="1"/>
          <p:nvPr/>
        </p:nvSpPr>
        <p:spPr>
          <a:xfrm>
            <a:off x="9724417" y="4040223"/>
            <a:ext cx="878732" cy="276999"/>
          </a:xfrm>
          <a:prstGeom prst="rect">
            <a:avLst/>
          </a:prstGeom>
          <a:noFill/>
        </p:spPr>
        <p:txBody>
          <a:bodyPr wrap="square" rtlCol="0">
            <a:spAutoFit/>
          </a:bodyPr>
          <a:lstStyle/>
          <a:p>
            <a:r>
              <a:rPr lang="en-US" sz="1200" dirty="0" err="1">
                <a:solidFill>
                  <a:schemeClr val="bg1"/>
                </a:solidFill>
              </a:rPr>
              <a:t>Zaanan</a:t>
            </a:r>
            <a:endParaRPr lang="en-US" sz="1200" dirty="0">
              <a:solidFill>
                <a:schemeClr val="bg1"/>
              </a:solidFill>
            </a:endParaRPr>
          </a:p>
        </p:txBody>
      </p:sp>
      <p:sp>
        <p:nvSpPr>
          <p:cNvPr id="34" name="TextBox 33"/>
          <p:cNvSpPr txBox="1"/>
          <p:nvPr/>
        </p:nvSpPr>
        <p:spPr>
          <a:xfrm>
            <a:off x="8278238" y="6031149"/>
            <a:ext cx="3044758" cy="369332"/>
          </a:xfrm>
          <a:prstGeom prst="rect">
            <a:avLst/>
          </a:prstGeom>
          <a:noFill/>
        </p:spPr>
        <p:txBody>
          <a:bodyPr wrap="square" rtlCol="0">
            <a:spAutoFit/>
          </a:bodyPr>
          <a:lstStyle/>
          <a:p>
            <a:r>
              <a:rPr lang="en-US" dirty="0">
                <a:solidFill>
                  <a:schemeClr val="bg1"/>
                </a:solidFill>
              </a:rPr>
              <a:t>Small towns around Jerusalem</a:t>
            </a:r>
          </a:p>
        </p:txBody>
      </p:sp>
    </p:spTree>
    <p:extLst>
      <p:ext uri="{BB962C8B-B14F-4D97-AF65-F5344CB8AC3E}">
        <p14:creationId xmlns:p14="http://schemas.microsoft.com/office/powerpoint/2010/main" val="146536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err="1">
                <a:solidFill>
                  <a:schemeClr val="bg1"/>
                </a:solidFill>
                <a:latin typeface="Arial Black" panose="020B0A04020102020204" pitchFamily="34" charset="0"/>
              </a:rPr>
              <a:t>Bozrah</a:t>
            </a:r>
            <a:endParaRPr lang="en-US" sz="4800" dirty="0">
              <a:solidFill>
                <a:schemeClr val="bg1"/>
              </a:solidFill>
              <a:latin typeface="Arial Black" panose="020B0A04020102020204" pitchFamily="34" charset="0"/>
            </a:endParaRPr>
          </a:p>
        </p:txBody>
      </p:sp>
      <p:sp>
        <p:nvSpPr>
          <p:cNvPr id="9" name="Rectangle 8"/>
          <p:cNvSpPr/>
          <p:nvPr/>
        </p:nvSpPr>
        <p:spPr>
          <a:xfrm>
            <a:off x="457928" y="1021492"/>
            <a:ext cx="5332576" cy="1323439"/>
          </a:xfrm>
          <a:prstGeom prst="rect">
            <a:avLst/>
          </a:prstGeom>
        </p:spPr>
        <p:txBody>
          <a:bodyPr wrap="square">
            <a:spAutoFit/>
          </a:bodyPr>
          <a:lstStyle/>
          <a:p>
            <a:r>
              <a:rPr lang="en-US" sz="2000" dirty="0">
                <a:solidFill>
                  <a:schemeClr val="bg1"/>
                </a:solidFill>
              </a:rPr>
              <a:t>Micah foretold a miraculous growth as the people were gathered. He used the illustration of the sheep-rich area of </a:t>
            </a:r>
            <a:r>
              <a:rPr lang="en-US" sz="2000" dirty="0" err="1">
                <a:solidFill>
                  <a:schemeClr val="bg1"/>
                </a:solidFill>
              </a:rPr>
              <a:t>Bozrah</a:t>
            </a:r>
            <a:r>
              <a:rPr lang="en-US" sz="2000" dirty="0">
                <a:solidFill>
                  <a:schemeClr val="bg1"/>
                </a:solidFill>
              </a:rPr>
              <a:t> to illustrate how the people will become mighty. </a:t>
            </a:r>
          </a:p>
        </p:txBody>
      </p:sp>
      <p:sp>
        <p:nvSpPr>
          <p:cNvPr id="10" name="TextBox 9"/>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(2, 5)</a:t>
            </a:r>
          </a:p>
        </p:txBody>
      </p:sp>
      <p:sp>
        <p:nvSpPr>
          <p:cNvPr id="11" name="Rectangle 10"/>
          <p:cNvSpPr/>
          <p:nvPr/>
        </p:nvSpPr>
        <p:spPr>
          <a:xfrm>
            <a:off x="140907" y="6347458"/>
            <a:ext cx="1229504" cy="369332"/>
          </a:xfrm>
          <a:prstGeom prst="rect">
            <a:avLst/>
          </a:prstGeom>
        </p:spPr>
        <p:txBody>
          <a:bodyPr wrap="none">
            <a:spAutoFit/>
          </a:bodyPr>
          <a:lstStyle/>
          <a:p>
            <a:r>
              <a:rPr lang="en-US" dirty="0">
                <a:solidFill>
                  <a:schemeClr val="bg1"/>
                </a:solidFill>
              </a:rPr>
              <a:t>Micah 2:12</a:t>
            </a:r>
            <a:endParaRPr lang="en-US" dirty="0"/>
          </a:p>
        </p:txBody>
      </p:sp>
      <p:pic>
        <p:nvPicPr>
          <p:cNvPr id="28674" name="Picture 2" descr="https://upload.wikimedia.org/wikipedia/commons/0/0f/Bazra.JPG"/>
          <p:cNvPicPr>
            <a:picLocks noChangeAspect="1" noChangeArrowheads="1"/>
          </p:cNvPicPr>
          <p:nvPr/>
        </p:nvPicPr>
        <p:blipFill>
          <a:blip r:embed="rId3" cstate="print"/>
          <a:srcRect t="40741" r="6565"/>
          <a:stretch>
            <a:fillRect/>
          </a:stretch>
        </p:blipFill>
        <p:spPr bwMode="auto">
          <a:xfrm>
            <a:off x="924128" y="2908571"/>
            <a:ext cx="4932164" cy="2346088"/>
          </a:xfrm>
          <a:prstGeom prst="rect">
            <a:avLst/>
          </a:prstGeom>
          <a:noFill/>
        </p:spPr>
      </p:pic>
      <p:pic>
        <p:nvPicPr>
          <p:cNvPr id="28680" name="Picture 8" descr="http://media.salemwebnetwork.com/biblestudytools/reference/commentaries/revelation/bozrah.jpg"/>
          <p:cNvPicPr>
            <a:picLocks noChangeAspect="1" noChangeArrowheads="1"/>
          </p:cNvPicPr>
          <p:nvPr/>
        </p:nvPicPr>
        <p:blipFill>
          <a:blip r:embed="rId4" cstate="print"/>
          <a:srcRect/>
          <a:stretch>
            <a:fillRect/>
          </a:stretch>
        </p:blipFill>
        <p:spPr bwMode="auto">
          <a:xfrm>
            <a:off x="7693698" y="872415"/>
            <a:ext cx="2948362" cy="3163441"/>
          </a:xfrm>
          <a:prstGeom prst="rect">
            <a:avLst/>
          </a:prstGeom>
          <a:noFill/>
        </p:spPr>
      </p:pic>
      <p:sp>
        <p:nvSpPr>
          <p:cNvPr id="12" name="Rectangle 11"/>
          <p:cNvSpPr/>
          <p:nvPr/>
        </p:nvSpPr>
        <p:spPr>
          <a:xfrm>
            <a:off x="2657129" y="5322811"/>
            <a:ext cx="1347100" cy="369332"/>
          </a:xfrm>
          <a:prstGeom prst="rect">
            <a:avLst/>
          </a:prstGeom>
        </p:spPr>
        <p:txBody>
          <a:bodyPr wrap="none">
            <a:spAutoFit/>
          </a:bodyPr>
          <a:lstStyle/>
          <a:p>
            <a:r>
              <a:rPr lang="en-US" dirty="0" err="1">
                <a:solidFill>
                  <a:schemeClr val="bg1"/>
                </a:solidFill>
              </a:rPr>
              <a:t>Bozrah</a:t>
            </a:r>
            <a:r>
              <a:rPr lang="en-US" dirty="0">
                <a:solidFill>
                  <a:schemeClr val="bg1"/>
                </a:solidFill>
              </a:rPr>
              <a:t> ruins</a:t>
            </a:r>
            <a:endParaRPr lang="en-US" dirty="0"/>
          </a:p>
        </p:txBody>
      </p:sp>
      <p:sp>
        <p:nvSpPr>
          <p:cNvPr id="13" name="Rectangle 12"/>
          <p:cNvSpPr/>
          <p:nvPr/>
        </p:nvSpPr>
        <p:spPr>
          <a:xfrm>
            <a:off x="6270737" y="4603353"/>
            <a:ext cx="4990289" cy="1631216"/>
          </a:xfrm>
          <a:prstGeom prst="rect">
            <a:avLst/>
          </a:prstGeom>
        </p:spPr>
        <p:txBody>
          <a:bodyPr wrap="square">
            <a:spAutoFit/>
          </a:bodyPr>
          <a:lstStyle/>
          <a:p>
            <a:r>
              <a:rPr lang="en-US" sz="2000" dirty="0" err="1">
                <a:solidFill>
                  <a:schemeClr val="bg1"/>
                </a:solidFill>
              </a:rPr>
              <a:t>Bozrah</a:t>
            </a:r>
            <a:r>
              <a:rPr lang="en-US" sz="2000" dirty="0">
                <a:solidFill>
                  <a:schemeClr val="bg1"/>
                </a:solidFill>
              </a:rPr>
              <a:t> was the capital city of Edom. According to the Old Testament, the city was the homeland of Jacob's twin brother, Esau. </a:t>
            </a:r>
            <a:r>
              <a:rPr lang="en-US" sz="2000" dirty="0" err="1">
                <a:solidFill>
                  <a:schemeClr val="bg1"/>
                </a:solidFill>
              </a:rPr>
              <a:t>Bozrah</a:t>
            </a:r>
            <a:r>
              <a:rPr lang="en-US" sz="2000" dirty="0">
                <a:solidFill>
                  <a:schemeClr val="bg1"/>
                </a:solidFill>
              </a:rPr>
              <a:t> means "sheepfold" and was a pastoral city in Edom southeast of the Dead Sea.</a:t>
            </a:r>
          </a:p>
        </p:txBody>
      </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Future Gathering of Israel</a:t>
            </a:r>
          </a:p>
        </p:txBody>
      </p:sp>
      <p:sp>
        <p:nvSpPr>
          <p:cNvPr id="9" name="Rectangle 8"/>
          <p:cNvSpPr/>
          <p:nvPr/>
        </p:nvSpPr>
        <p:spPr>
          <a:xfrm>
            <a:off x="6158336" y="4309441"/>
            <a:ext cx="5332576" cy="1631216"/>
          </a:xfrm>
          <a:prstGeom prst="rect">
            <a:avLst/>
          </a:prstGeom>
        </p:spPr>
        <p:txBody>
          <a:bodyPr wrap="square">
            <a:spAutoFit/>
          </a:bodyPr>
          <a:lstStyle/>
          <a:p>
            <a:endParaRPr lang="en-US" sz="2000" dirty="0">
              <a:solidFill>
                <a:schemeClr val="bg1"/>
              </a:solidFill>
            </a:endParaRPr>
          </a:p>
          <a:p>
            <a:r>
              <a:rPr lang="en-US" sz="2000" dirty="0">
                <a:solidFill>
                  <a:schemeClr val="bg1"/>
                </a:solidFill>
              </a:rPr>
              <a:t>He compared their scattered condition to a form of imprisonment and foretold a Savior and Redeemer who would break the prison walls and lead the people to the promised land.</a:t>
            </a:r>
          </a:p>
        </p:txBody>
      </p:sp>
      <p:sp>
        <p:nvSpPr>
          <p:cNvPr id="10" name="TextBox 9"/>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(2)</a:t>
            </a:r>
          </a:p>
        </p:txBody>
      </p:sp>
      <p:sp>
        <p:nvSpPr>
          <p:cNvPr id="11" name="Rectangle 10"/>
          <p:cNvSpPr/>
          <p:nvPr/>
        </p:nvSpPr>
        <p:spPr>
          <a:xfrm>
            <a:off x="140907" y="6347458"/>
            <a:ext cx="1229504" cy="369332"/>
          </a:xfrm>
          <a:prstGeom prst="rect">
            <a:avLst/>
          </a:prstGeom>
        </p:spPr>
        <p:txBody>
          <a:bodyPr wrap="none">
            <a:spAutoFit/>
          </a:bodyPr>
          <a:lstStyle/>
          <a:p>
            <a:r>
              <a:rPr lang="en-US" dirty="0">
                <a:solidFill>
                  <a:schemeClr val="bg1"/>
                </a:solidFill>
              </a:rPr>
              <a:t>Micah 2:13</a:t>
            </a:r>
            <a:endParaRPr lang="en-US" dirty="0"/>
          </a:p>
        </p:txBody>
      </p:sp>
      <p:sp>
        <p:nvSpPr>
          <p:cNvPr id="14" name="TextBox 13"/>
          <p:cNvSpPr txBox="1"/>
          <p:nvPr/>
        </p:nvSpPr>
        <p:spPr>
          <a:xfrm>
            <a:off x="634617" y="1069053"/>
            <a:ext cx="5104702" cy="2554545"/>
          </a:xfrm>
          <a:prstGeom prst="rect">
            <a:avLst/>
          </a:prstGeom>
          <a:noFill/>
        </p:spPr>
        <p:txBody>
          <a:bodyPr wrap="square" rtlCol="0">
            <a:spAutoFit/>
          </a:bodyPr>
          <a:lstStyle/>
          <a:p>
            <a:r>
              <a:rPr lang="en-US" sz="2000" dirty="0">
                <a:solidFill>
                  <a:schemeClr val="bg1"/>
                </a:solidFill>
              </a:rPr>
              <a:t>After he castigated the false prophets for telling the people all was well, Micah prophesied salvation. </a:t>
            </a:r>
          </a:p>
          <a:p>
            <a:endParaRPr lang="en-US" sz="2000" dirty="0">
              <a:solidFill>
                <a:schemeClr val="bg1"/>
              </a:solidFill>
            </a:endParaRPr>
          </a:p>
          <a:p>
            <a:r>
              <a:rPr lang="en-US" sz="2000" dirty="0">
                <a:solidFill>
                  <a:schemeClr val="bg1"/>
                </a:solidFill>
              </a:rPr>
              <a:t>This prophecy concerns a people who had been scourged because of iniquity, and only a remnant remained of the once mighty house of Israel. </a:t>
            </a:r>
          </a:p>
        </p:txBody>
      </p:sp>
      <p:grpSp>
        <p:nvGrpSpPr>
          <p:cNvPr id="15" name="Group 14"/>
          <p:cNvGrpSpPr/>
          <p:nvPr/>
        </p:nvGrpSpPr>
        <p:grpSpPr>
          <a:xfrm>
            <a:off x="6715258" y="924127"/>
            <a:ext cx="4656306" cy="3492229"/>
            <a:chOff x="6715258" y="924127"/>
            <a:chExt cx="4656306" cy="3492229"/>
          </a:xfrm>
        </p:grpSpPr>
        <p:pic>
          <p:nvPicPr>
            <p:cNvPr id="30722" name="Picture 2" descr="http://i41.tinypic.com/35ioqdk.png"/>
            <p:cNvPicPr>
              <a:picLocks noChangeAspect="1" noChangeArrowheads="1"/>
            </p:cNvPicPr>
            <p:nvPr/>
          </p:nvPicPr>
          <p:blipFill>
            <a:blip r:embed="rId3" cstate="print"/>
            <a:srcRect/>
            <a:stretch>
              <a:fillRect/>
            </a:stretch>
          </p:blipFill>
          <p:spPr bwMode="auto">
            <a:xfrm>
              <a:off x="6715258" y="924127"/>
              <a:ext cx="4656306" cy="3492229"/>
            </a:xfrm>
            <a:prstGeom prst="ellipse">
              <a:avLst/>
            </a:prstGeom>
            <a:ln>
              <a:noFill/>
            </a:ln>
            <a:effectLst>
              <a:softEdge rad="112500"/>
            </a:effectLst>
          </p:spPr>
        </p:pic>
        <p:pic>
          <p:nvPicPr>
            <p:cNvPr id="30724" name="Picture 4" descr="http://www.turnbacktogod.com/wp-content/uploads/2008/10/jesus-christ-pics-1103.jpg"/>
            <p:cNvPicPr>
              <a:picLocks noChangeAspect="1" noChangeArrowheads="1"/>
            </p:cNvPicPr>
            <p:nvPr/>
          </p:nvPicPr>
          <p:blipFill>
            <a:blip r:embed="rId4" cstate="print"/>
            <a:srcRect l="25328" t="2635" r="22976" b="23725"/>
            <a:stretch>
              <a:fillRect/>
            </a:stretch>
          </p:blipFill>
          <p:spPr bwMode="auto">
            <a:xfrm>
              <a:off x="8142052" y="1643975"/>
              <a:ext cx="1498060" cy="1808264"/>
            </a:xfrm>
            <a:prstGeom prst="ellipse">
              <a:avLst/>
            </a:prstGeom>
            <a:ln>
              <a:noFill/>
            </a:ln>
            <a:effectLst>
              <a:softEdge rad="112500"/>
            </a:effectLst>
          </p:spPr>
        </p:pic>
      </p:grpSp>
      <p:sp>
        <p:nvSpPr>
          <p:cNvPr id="17" name="Rectangle 16"/>
          <p:cNvSpPr/>
          <p:nvPr/>
        </p:nvSpPr>
        <p:spPr>
          <a:xfrm>
            <a:off x="9768048" y="4155492"/>
            <a:ext cx="934871" cy="230832"/>
          </a:xfrm>
          <a:prstGeom prst="rect">
            <a:avLst/>
          </a:prstGeom>
        </p:spPr>
        <p:txBody>
          <a:bodyPr wrap="none">
            <a:spAutoFit/>
          </a:bodyPr>
          <a:lstStyle/>
          <a:p>
            <a:r>
              <a:rPr lang="en-US" sz="900" dirty="0">
                <a:solidFill>
                  <a:schemeClr val="bg1"/>
                </a:solidFill>
              </a:rPr>
              <a:t>Dr. </a:t>
            </a:r>
            <a:r>
              <a:rPr lang="en-US" sz="900" dirty="0" err="1">
                <a:solidFill>
                  <a:schemeClr val="bg1"/>
                </a:solidFill>
              </a:rPr>
              <a:t>Ashraf</a:t>
            </a:r>
            <a:r>
              <a:rPr lang="en-US" sz="900" dirty="0">
                <a:solidFill>
                  <a:schemeClr val="bg1"/>
                </a:solidFill>
              </a:rPr>
              <a:t> </a:t>
            </a:r>
            <a:r>
              <a:rPr lang="en-US" sz="900" dirty="0" err="1">
                <a:solidFill>
                  <a:schemeClr val="bg1"/>
                </a:solidFill>
              </a:rPr>
              <a:t>Fekry</a:t>
            </a:r>
            <a:endParaRPr lang="en-US" sz="900" dirty="0"/>
          </a:p>
        </p:txBody>
      </p:sp>
      <p:pic>
        <p:nvPicPr>
          <p:cNvPr id="30730" name="Picture 10" descr="http://farm2.staticflickr.com/1087/1303951830_d852bd1094_z.jpg?zz=1"/>
          <p:cNvPicPr>
            <a:picLocks noChangeAspect="1" noChangeArrowheads="1"/>
          </p:cNvPicPr>
          <p:nvPr/>
        </p:nvPicPr>
        <p:blipFill>
          <a:blip r:embed="rId5" cstate="print"/>
          <a:srcRect l="4904" t="13239" r="8901" b="13439"/>
          <a:stretch>
            <a:fillRect/>
          </a:stretch>
        </p:blipFill>
        <p:spPr bwMode="auto">
          <a:xfrm>
            <a:off x="1439693" y="3784059"/>
            <a:ext cx="4105072" cy="2451370"/>
          </a:xfrm>
          <a:prstGeom prst="rect">
            <a:avLst/>
          </a:prstGeom>
          <a:noFill/>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848626" y="1176057"/>
            <a:ext cx="4714686" cy="1323439"/>
          </a:xfrm>
          <a:prstGeom prst="rect">
            <a:avLst/>
          </a:prstGeom>
          <a:noFill/>
        </p:spPr>
        <p:txBody>
          <a:bodyPr wrap="square" rtlCol="0">
            <a:spAutoFit/>
          </a:bodyPr>
          <a:lstStyle/>
          <a:p>
            <a:r>
              <a:rPr lang="en-US" sz="2000" dirty="0">
                <a:solidFill>
                  <a:schemeClr val="bg1"/>
                </a:solidFill>
              </a:rPr>
              <a:t>Micah, referring to the iniquity that lay before him, spoke to the “heads of Jacob”, or the current rulers of the house of Israel.</a:t>
            </a:r>
          </a:p>
          <a:p>
            <a:endParaRPr lang="en-US" sz="2000" dirty="0">
              <a:solidFill>
                <a:schemeClr val="bg1"/>
              </a:solidFill>
            </a:endParaRPr>
          </a:p>
        </p:txBody>
      </p:sp>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The Heads of Jacob</a:t>
            </a:r>
          </a:p>
        </p:txBody>
      </p:sp>
      <p:sp>
        <p:nvSpPr>
          <p:cNvPr id="10" name="TextBox 9"/>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(2)</a:t>
            </a:r>
          </a:p>
        </p:txBody>
      </p:sp>
      <p:sp>
        <p:nvSpPr>
          <p:cNvPr id="11" name="Rectangle 10"/>
          <p:cNvSpPr/>
          <p:nvPr/>
        </p:nvSpPr>
        <p:spPr>
          <a:xfrm>
            <a:off x="140907" y="6347458"/>
            <a:ext cx="1300036" cy="369332"/>
          </a:xfrm>
          <a:prstGeom prst="rect">
            <a:avLst/>
          </a:prstGeom>
        </p:spPr>
        <p:txBody>
          <a:bodyPr wrap="none">
            <a:spAutoFit/>
          </a:bodyPr>
          <a:lstStyle/>
          <a:p>
            <a:r>
              <a:rPr lang="en-US" dirty="0">
                <a:solidFill>
                  <a:schemeClr val="bg1"/>
                </a:solidFill>
              </a:rPr>
              <a:t>Micah 3:1-3</a:t>
            </a:r>
            <a:endParaRPr lang="en-US" dirty="0"/>
          </a:p>
        </p:txBody>
      </p:sp>
      <p:pic>
        <p:nvPicPr>
          <p:cNvPr id="29700" name="Picture 4" descr="Ezechias-Hezekiah.jpg"/>
          <p:cNvPicPr>
            <a:picLocks noChangeAspect="1" noChangeArrowheads="1"/>
          </p:cNvPicPr>
          <p:nvPr/>
        </p:nvPicPr>
        <p:blipFill>
          <a:blip r:embed="rId3" cstate="print"/>
          <a:srcRect/>
          <a:stretch>
            <a:fillRect/>
          </a:stretch>
        </p:blipFill>
        <p:spPr bwMode="auto">
          <a:xfrm>
            <a:off x="4085550" y="2350039"/>
            <a:ext cx="2095500" cy="2095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702" name="Picture 6" descr="https://upload.wikimedia.org/wikipedia/commons/thumb/b/b1/Ahaz.png/200px-Ahaz.png"/>
          <p:cNvPicPr>
            <a:picLocks noChangeAspect="1" noChangeArrowheads="1"/>
          </p:cNvPicPr>
          <p:nvPr/>
        </p:nvPicPr>
        <p:blipFill>
          <a:blip r:embed="rId4" cstate="print"/>
          <a:srcRect/>
          <a:stretch>
            <a:fillRect/>
          </a:stretch>
        </p:blipFill>
        <p:spPr bwMode="auto">
          <a:xfrm>
            <a:off x="2101107" y="4333975"/>
            <a:ext cx="1905000" cy="1943101"/>
          </a:xfrm>
          <a:prstGeom prst="rect">
            <a:avLst/>
          </a:prstGeom>
          <a:noFill/>
        </p:spPr>
      </p:pic>
      <p:pic>
        <p:nvPicPr>
          <p:cNvPr id="29704" name="Picture 8" descr="https://upload.wikimedia.org/wikipedia/commons/thumb/c/cb/Joatham_rex.jpg/200px-Joatham_rex.jpg"/>
          <p:cNvPicPr>
            <a:picLocks noChangeAspect="1" noChangeArrowheads="1"/>
          </p:cNvPicPr>
          <p:nvPr/>
        </p:nvPicPr>
        <p:blipFill>
          <a:blip r:embed="rId5" cstate="print"/>
          <a:srcRect/>
          <a:stretch>
            <a:fillRect/>
          </a:stretch>
        </p:blipFill>
        <p:spPr bwMode="auto">
          <a:xfrm>
            <a:off x="282034" y="2415061"/>
            <a:ext cx="1905000" cy="2000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706" name="Picture 10" descr="http://imgc.artprintimages.com/images/art-print/william-brassey-hole-the-fall-of-samaria-israel-defeated-by-the-assyrians_i-G-38-3842-ALXYF00Z.jpg"/>
          <p:cNvPicPr>
            <a:picLocks noChangeAspect="1" noChangeArrowheads="1"/>
          </p:cNvPicPr>
          <p:nvPr/>
        </p:nvPicPr>
        <p:blipFill>
          <a:blip r:embed="rId6" cstate="print"/>
          <a:srcRect l="9476" r="5956" b="13680"/>
          <a:stretch>
            <a:fillRect/>
          </a:stretch>
        </p:blipFill>
        <p:spPr bwMode="auto">
          <a:xfrm>
            <a:off x="7743216" y="956858"/>
            <a:ext cx="2178995" cy="2965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6518259" y="4192709"/>
            <a:ext cx="5332576" cy="1938992"/>
          </a:xfrm>
          <a:prstGeom prst="rect">
            <a:avLst/>
          </a:prstGeom>
        </p:spPr>
        <p:txBody>
          <a:bodyPr wrap="square">
            <a:spAutoFit/>
          </a:bodyPr>
          <a:lstStyle/>
          <a:p>
            <a:r>
              <a:rPr lang="en-US" sz="2000" dirty="0">
                <a:solidFill>
                  <a:schemeClr val="bg1"/>
                </a:solidFill>
              </a:rPr>
              <a:t>He accused them of hating good and loving evil, and he likened them and their use of administrative powers to a group of cannibals who eat the flesh and break the bones of their own people vivid imagery that seared in its condemnation of their wickedness.  </a:t>
            </a:r>
          </a:p>
        </p:txBody>
      </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673528" y="3753887"/>
            <a:ext cx="4714686" cy="2246769"/>
          </a:xfrm>
          <a:prstGeom prst="rect">
            <a:avLst/>
          </a:prstGeom>
          <a:noFill/>
        </p:spPr>
        <p:txBody>
          <a:bodyPr wrap="square" rtlCol="0">
            <a:spAutoFit/>
          </a:bodyPr>
          <a:lstStyle/>
          <a:p>
            <a:r>
              <a:rPr lang="en-US" sz="2000" dirty="0">
                <a:solidFill>
                  <a:schemeClr val="bg1"/>
                </a:solidFill>
              </a:rPr>
              <a:t>“With the coming of the pioneers to establish the Church in the tops of the mountains, our early leaders declared this to be the beginning of the fulfillment of the prophecy that out of Zion should go forth the law and the word of the Lord from Jerusalem.</a:t>
            </a:r>
          </a:p>
        </p:txBody>
      </p:sp>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For the Future</a:t>
            </a:r>
          </a:p>
        </p:txBody>
      </p:sp>
      <p:sp>
        <p:nvSpPr>
          <p:cNvPr id="9" name="Rectangle 8"/>
          <p:cNvSpPr/>
          <p:nvPr/>
        </p:nvSpPr>
        <p:spPr>
          <a:xfrm>
            <a:off x="6518259" y="4192709"/>
            <a:ext cx="5332576" cy="1631216"/>
          </a:xfrm>
          <a:prstGeom prst="rect">
            <a:avLst/>
          </a:prstGeom>
        </p:spPr>
        <p:txBody>
          <a:bodyPr wrap="square">
            <a:spAutoFit/>
          </a:bodyPr>
          <a:lstStyle/>
          <a:p>
            <a:r>
              <a:rPr lang="en-US" sz="2000" dirty="0">
                <a:solidFill>
                  <a:schemeClr val="bg1"/>
                </a:solidFill>
              </a:rPr>
              <a:t>…all must also be willing to bring forth his work and to bring forth and establish Zion. This meant to work and labor with all one’s might, mind, and strength if he would obtain a place in the celestial world.”</a:t>
            </a:r>
          </a:p>
        </p:txBody>
      </p:sp>
      <p:sp>
        <p:nvSpPr>
          <p:cNvPr id="10" name="TextBox 9"/>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(6)</a:t>
            </a:r>
          </a:p>
        </p:txBody>
      </p:sp>
      <p:sp>
        <p:nvSpPr>
          <p:cNvPr id="11" name="Rectangle 10"/>
          <p:cNvSpPr/>
          <p:nvPr/>
        </p:nvSpPr>
        <p:spPr>
          <a:xfrm>
            <a:off x="140907" y="6347458"/>
            <a:ext cx="932948" cy="369332"/>
          </a:xfrm>
          <a:prstGeom prst="rect">
            <a:avLst/>
          </a:prstGeom>
        </p:spPr>
        <p:txBody>
          <a:bodyPr wrap="none">
            <a:spAutoFit/>
          </a:bodyPr>
          <a:lstStyle/>
          <a:p>
            <a:r>
              <a:rPr lang="en-US" dirty="0">
                <a:solidFill>
                  <a:schemeClr val="bg1"/>
                </a:solidFill>
              </a:rPr>
              <a:t>Micah 4</a:t>
            </a:r>
            <a:endParaRPr lang="en-US" dirty="0"/>
          </a:p>
        </p:txBody>
      </p:sp>
      <p:pic>
        <p:nvPicPr>
          <p:cNvPr id="31746" name="Picture 2" descr="Jerusalems"/>
          <p:cNvPicPr>
            <a:picLocks noChangeAspect="1" noChangeArrowheads="1"/>
          </p:cNvPicPr>
          <p:nvPr/>
        </p:nvPicPr>
        <p:blipFill>
          <a:blip r:embed="rId3" cstate="print"/>
          <a:srcRect/>
          <a:stretch>
            <a:fillRect/>
          </a:stretch>
        </p:blipFill>
        <p:spPr bwMode="auto">
          <a:xfrm>
            <a:off x="3540799" y="848569"/>
            <a:ext cx="5190585" cy="2779848"/>
          </a:xfrm>
          <a:prstGeom prst="rect">
            <a:avLst/>
          </a:prstGeom>
          <a:noFill/>
        </p:spPr>
      </p:pic>
      <p:pic>
        <p:nvPicPr>
          <p:cNvPr id="3" name="Picture 2">
            <a:extLst>
              <a:ext uri="{FF2B5EF4-FFF2-40B4-BE49-F238E27FC236}">
                <a16:creationId xmlns:a16="http://schemas.microsoft.com/office/drawing/2014/main" id="{92F69D8E-6143-4017-B1D8-61A6E0BA4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15" y="216705"/>
            <a:ext cx="1097280" cy="1383792"/>
          </a:xfrm>
          <a:prstGeom prst="rect">
            <a:avLst/>
          </a:prstGeom>
        </p:spPr>
      </p:pic>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QCYKdMJnoRktVaV6U-3N0RTK1OXZJRelBNIdrdGwkGi5ZY1Hf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440065" y="825862"/>
            <a:ext cx="4714686" cy="2246769"/>
          </a:xfrm>
          <a:prstGeom prst="rect">
            <a:avLst/>
          </a:prstGeom>
          <a:noFill/>
        </p:spPr>
        <p:txBody>
          <a:bodyPr wrap="square" rtlCol="0">
            <a:spAutoFit/>
          </a:bodyPr>
          <a:lstStyle/>
          <a:p>
            <a:r>
              <a:rPr lang="en-US" sz="2000" i="1" dirty="0">
                <a:solidFill>
                  <a:srgbClr val="FFFF00"/>
                </a:solidFill>
              </a:rPr>
              <a:t>Arise and thresh, O daughter of Zion: for I will make </a:t>
            </a:r>
            <a:r>
              <a:rPr lang="en-US" sz="2000" i="1" dirty="0" err="1">
                <a:solidFill>
                  <a:srgbClr val="FFFF00"/>
                </a:solidFill>
              </a:rPr>
              <a:t>thine</a:t>
            </a:r>
            <a:r>
              <a:rPr lang="en-US" sz="2000" i="1" dirty="0">
                <a:solidFill>
                  <a:srgbClr val="FFFF00"/>
                </a:solidFill>
              </a:rPr>
              <a:t> horn iron, and I will make thy hoofs brass: and thou </a:t>
            </a:r>
            <a:r>
              <a:rPr lang="en-US" sz="2000" i="1" dirty="0" err="1">
                <a:solidFill>
                  <a:srgbClr val="FFFF00"/>
                </a:solidFill>
              </a:rPr>
              <a:t>shalt</a:t>
            </a:r>
            <a:r>
              <a:rPr lang="en-US" sz="2000" i="1" dirty="0">
                <a:solidFill>
                  <a:srgbClr val="FFFF00"/>
                </a:solidFill>
              </a:rPr>
              <a:t> beat in pieces many people: and I will consecrate their gain unto the </a:t>
            </a:r>
            <a:r>
              <a:rPr lang="en-US" sz="2000" i="1" cap="small" dirty="0">
                <a:solidFill>
                  <a:srgbClr val="FFFF00"/>
                </a:solidFill>
              </a:rPr>
              <a:t>Lord</a:t>
            </a:r>
            <a:r>
              <a:rPr lang="en-US" sz="2000" i="1" dirty="0">
                <a:solidFill>
                  <a:srgbClr val="FFFF00"/>
                </a:solidFill>
              </a:rPr>
              <a:t>, and their substance unto the Lord of the whole earth.</a:t>
            </a:r>
          </a:p>
          <a:p>
            <a:r>
              <a:rPr lang="en-US" sz="2000" b="1" i="1" dirty="0">
                <a:solidFill>
                  <a:srgbClr val="FFFF00"/>
                </a:solidFill>
              </a:rPr>
              <a:t>Micah 4:13</a:t>
            </a:r>
          </a:p>
        </p:txBody>
      </p:sp>
      <p:sp>
        <p:nvSpPr>
          <p:cNvPr id="86" name="TextBox 85"/>
          <p:cNvSpPr txBox="1"/>
          <p:nvPr/>
        </p:nvSpPr>
        <p:spPr>
          <a:xfrm>
            <a:off x="0" y="6999"/>
            <a:ext cx="1204856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Jesus Uses Micah’s Words</a:t>
            </a:r>
          </a:p>
        </p:txBody>
      </p:sp>
      <p:sp>
        <p:nvSpPr>
          <p:cNvPr id="9" name="Rectangle 8"/>
          <p:cNvSpPr/>
          <p:nvPr/>
        </p:nvSpPr>
        <p:spPr>
          <a:xfrm>
            <a:off x="6128425" y="778301"/>
            <a:ext cx="5809958" cy="2246769"/>
          </a:xfrm>
          <a:prstGeom prst="rect">
            <a:avLst/>
          </a:prstGeom>
        </p:spPr>
        <p:txBody>
          <a:bodyPr wrap="square">
            <a:spAutoFit/>
          </a:bodyPr>
          <a:lstStyle/>
          <a:p>
            <a:r>
              <a:rPr lang="en-US" sz="2000" i="1" dirty="0">
                <a:solidFill>
                  <a:srgbClr val="FFFF00"/>
                </a:solidFill>
              </a:rPr>
              <a:t>For I will make my people with whom the Father hath covenanted, yea, I will make thy horn iron, and I will make thy hoofs brass. And thou </a:t>
            </a:r>
            <a:r>
              <a:rPr lang="en-US" sz="2000" i="1" dirty="0" err="1">
                <a:solidFill>
                  <a:srgbClr val="FFFF00"/>
                </a:solidFill>
              </a:rPr>
              <a:t>shalt</a:t>
            </a:r>
            <a:r>
              <a:rPr lang="en-US" sz="2000" i="1" dirty="0">
                <a:solidFill>
                  <a:srgbClr val="FFFF00"/>
                </a:solidFill>
              </a:rPr>
              <a:t> beat in pieces many people; and I will consecrate their gain unto the Lord, and their substance unto the Lord of the whole earth. And behold, I am he who doeth it.</a:t>
            </a:r>
          </a:p>
          <a:p>
            <a:r>
              <a:rPr lang="en-US" sz="2000" b="1" i="1" dirty="0">
                <a:solidFill>
                  <a:srgbClr val="FFFF00"/>
                </a:solidFill>
              </a:rPr>
              <a:t>2 Nephi 20:19</a:t>
            </a:r>
          </a:p>
        </p:txBody>
      </p:sp>
      <p:pic>
        <p:nvPicPr>
          <p:cNvPr id="32770" name="Picture 2" descr="http://media.ldscdn.org/images/media-library/gospel-art/book-of-mormon/christ-teaching-nephites-39665-print.jpg"/>
          <p:cNvPicPr>
            <a:picLocks noChangeAspect="1" noChangeArrowheads="1"/>
          </p:cNvPicPr>
          <p:nvPr/>
        </p:nvPicPr>
        <p:blipFill>
          <a:blip r:embed="rId3" cstate="print"/>
          <a:srcRect/>
          <a:stretch>
            <a:fillRect/>
          </a:stretch>
        </p:blipFill>
        <p:spPr bwMode="auto">
          <a:xfrm>
            <a:off x="2023353" y="3023848"/>
            <a:ext cx="7743217" cy="3237633"/>
          </a:xfrm>
          <a:prstGeom prst="rect">
            <a:avLst/>
          </a:prstGeom>
          <a:noFill/>
        </p:spPr>
      </p:pic>
      <p:sp>
        <p:nvSpPr>
          <p:cNvPr id="12" name="Rectangle 11"/>
          <p:cNvSpPr/>
          <p:nvPr/>
        </p:nvSpPr>
        <p:spPr>
          <a:xfrm>
            <a:off x="1624519" y="6211669"/>
            <a:ext cx="9620655" cy="646331"/>
          </a:xfrm>
          <a:prstGeom prst="rect">
            <a:avLst/>
          </a:prstGeom>
        </p:spPr>
        <p:txBody>
          <a:bodyPr wrap="square">
            <a:spAutoFit/>
          </a:bodyPr>
          <a:lstStyle/>
          <a:p>
            <a:pPr algn="ctr"/>
            <a:r>
              <a:rPr lang="en-US" dirty="0">
                <a:solidFill>
                  <a:schemeClr val="bg1"/>
                </a:solidFill>
              </a:rPr>
              <a:t>Jesus used Micah’s prophecy to depict the kind of destruction that awaited the Gentiles of that period if they did not repent</a:t>
            </a:r>
          </a:p>
        </p:txBody>
      </p:sp>
    </p:spTree>
    <p:extLst>
      <p:ext uri="{BB962C8B-B14F-4D97-AF65-F5344CB8AC3E}">
        <p14:creationId xmlns:p14="http://schemas.microsoft.com/office/powerpoint/2010/main" val="14653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3043</Words>
  <Application>Microsoft Office PowerPoint</Application>
  <PresentationFormat>Widescreen</PresentationFormat>
  <Paragraphs>202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 BLANCA</vt:lpstr>
      <vt:lpstr>Arial Black</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26</cp:revision>
  <dcterms:created xsi:type="dcterms:W3CDTF">2016-05-02T12:24:41Z</dcterms:created>
  <dcterms:modified xsi:type="dcterms:W3CDTF">2020-11-17T00:41:16Z</dcterms:modified>
</cp:coreProperties>
</file>