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310" r:id="rId4"/>
    <p:sldId id="309" r:id="rId5"/>
    <p:sldId id="261" r:id="rId6"/>
    <p:sldId id="264" r:id="rId7"/>
    <p:sldId id="281" r:id="rId8"/>
    <p:sldId id="282" r:id="rId9"/>
    <p:sldId id="284" r:id="rId10"/>
    <p:sldId id="286" r:id="rId11"/>
    <p:sldId id="285" r:id="rId12"/>
    <p:sldId id="279" r:id="rId13"/>
    <p:sldId id="311" r:id="rId14"/>
    <p:sldId id="287" r:id="rId15"/>
    <p:sldId id="288" r:id="rId16"/>
    <p:sldId id="290" r:id="rId17"/>
    <p:sldId id="291" r:id="rId18"/>
    <p:sldId id="313" r:id="rId19"/>
    <p:sldId id="280" r:id="rId20"/>
    <p:sldId id="292" r:id="rId21"/>
    <p:sldId id="293" r:id="rId22"/>
    <p:sldId id="294" r:id="rId23"/>
    <p:sldId id="296" r:id="rId24"/>
    <p:sldId id="297" r:id="rId25"/>
    <p:sldId id="298" r:id="rId26"/>
    <p:sldId id="315" r:id="rId27"/>
    <p:sldId id="299" r:id="rId28"/>
    <p:sldId id="314" r:id="rId29"/>
    <p:sldId id="300" r:id="rId30"/>
    <p:sldId id="301" r:id="rId31"/>
    <p:sldId id="302" r:id="rId32"/>
    <p:sldId id="303" r:id="rId33"/>
    <p:sldId id="304" r:id="rId34"/>
    <p:sldId id="305" r:id="rId35"/>
    <p:sldId id="306" r:id="rId36"/>
    <p:sldId id="307" r:id="rId37"/>
    <p:sldId id="308" r:id="rId38"/>
    <p:sldId id="257" r:id="rId39"/>
    <p:sldId id="312" r:id="rId40"/>
    <p:sldId id="259" r:id="rId41"/>
    <p:sldId id="283" r:id="rId42"/>
    <p:sldId id="289" r:id="rId43"/>
  </p:sldIdLst>
  <p:sldSz cx="12192000" cy="6858000"/>
  <p:notesSz cx="6858000" cy="9144000"/>
  <p:embeddedFontLst>
    <p:embeddedFont>
      <p:font typeface="Abadi" panose="020B0604020104020204" pitchFamily="34" charset="0"/>
      <p:regular r:id="rId44"/>
    </p:embeddedFont>
    <p:embeddedFont>
      <p:font typeface="Aharoni" panose="02010803020104030203" pitchFamily="2" charset="-79"/>
      <p:bold r:id="rId45"/>
    </p:embeddedFont>
    <p:embeddedFont>
      <p:font typeface="AR CENA" panose="02000000000000000000" pitchFamily="2" charset="0"/>
      <p:regular r:id="rId46"/>
    </p:embeddedFont>
    <p:embeddedFont>
      <p:font typeface="Arial Black" panose="020B0A04020102020204" pitchFamily="34" charset="0"/>
      <p:bold r:id="rId47"/>
    </p:embeddedFont>
    <p:embeddedFont>
      <p:font typeface="Bradley Hand ITC" panose="03070402050302030203" pitchFamily="66" charset="0"/>
      <p:regular r:id="rId48"/>
    </p:embeddedFont>
    <p:embeddedFont>
      <p:font typeface="Britannic Bold" panose="020B0903060703020204" pitchFamily="34" charset="0"/>
      <p:regular r:id="rId49"/>
    </p:embeddedFont>
    <p:embeddedFont>
      <p:font typeface="Broadway" panose="04040905080B02020502" pitchFamily="82" charset="0"/>
      <p:regular r:id="rId50"/>
    </p:embeddedFont>
    <p:embeddedFont>
      <p:font typeface="Calibri" panose="020F0502020204030204" pitchFamily="34" charset="0"/>
      <p:regular r:id="rId51"/>
      <p:bold r:id="rId52"/>
      <p:italic r:id="rId53"/>
      <p:boldItalic r:id="rId54"/>
    </p:embeddedFont>
    <p:embeddedFont>
      <p:font typeface="Calibri Light" panose="020F0302020204030204" pitchFamily="34" charset="0"/>
      <p:regular r:id="rId55"/>
      <p:italic r:id="rId56"/>
    </p:embeddedFont>
    <p:embeddedFont>
      <p:font typeface="Georgia" panose="02040502050405020303" pitchFamily="18" charset="0"/>
      <p:regular r:id="rId57"/>
      <p:bold r:id="rId58"/>
      <p:italic r:id="rId59"/>
      <p:boldItalic r:id="rId6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C6D"/>
    <a:srgbClr val="8127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38" autoAdjust="0"/>
    <p:restoredTop sz="94660" autoAdjust="0"/>
  </p:normalViewPr>
  <p:slideViewPr>
    <p:cSldViewPr snapToGrid="0">
      <p:cViewPr varScale="1">
        <p:scale>
          <a:sx n="60" d="100"/>
          <a:sy n="60" d="100"/>
        </p:scale>
        <p:origin x="68" y="13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11.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font" Target="fonts/font1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57" Type="http://schemas.openxmlformats.org/officeDocument/2006/relationships/font" Target="fonts/font14.fntdata"/><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5.fntdata"/><Relationship Id="rId56" Type="http://schemas.openxmlformats.org/officeDocument/2006/relationships/font" Target="fonts/font13.fntdata"/><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59" Type="http://schemas.openxmlformats.org/officeDocument/2006/relationships/font" Target="fonts/font16.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56E1EAE-AEDE-4F12-8680-B937EA5FB4DC}" type="datetimeFigureOut">
              <a:rPr lang="en-US" smtClean="0"/>
              <a:pPr/>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EA71B7-ED49-4210-86B3-AA84D7351108}" type="slidenum">
              <a:rPr lang="en-US" smtClean="0"/>
              <a:pPr/>
              <a:t>‹#›</a:t>
            </a:fld>
            <a:endParaRPr lang="en-US"/>
          </a:p>
        </p:txBody>
      </p:sp>
    </p:spTree>
    <p:extLst>
      <p:ext uri="{BB962C8B-B14F-4D97-AF65-F5344CB8AC3E}">
        <p14:creationId xmlns:p14="http://schemas.microsoft.com/office/powerpoint/2010/main" val="3801985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6E1EAE-AEDE-4F12-8680-B937EA5FB4DC}" type="datetimeFigureOut">
              <a:rPr lang="en-US" smtClean="0"/>
              <a:pPr/>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EA71B7-ED49-4210-86B3-AA84D7351108}" type="slidenum">
              <a:rPr lang="en-US" smtClean="0"/>
              <a:pPr/>
              <a:t>‹#›</a:t>
            </a:fld>
            <a:endParaRPr lang="en-US"/>
          </a:p>
        </p:txBody>
      </p:sp>
    </p:spTree>
    <p:extLst>
      <p:ext uri="{BB962C8B-B14F-4D97-AF65-F5344CB8AC3E}">
        <p14:creationId xmlns:p14="http://schemas.microsoft.com/office/powerpoint/2010/main" val="988177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6E1EAE-AEDE-4F12-8680-B937EA5FB4DC}" type="datetimeFigureOut">
              <a:rPr lang="en-US" smtClean="0"/>
              <a:pPr/>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EA71B7-ED49-4210-86B3-AA84D7351108}" type="slidenum">
              <a:rPr lang="en-US" smtClean="0"/>
              <a:pPr/>
              <a:t>‹#›</a:t>
            </a:fld>
            <a:endParaRPr lang="en-US"/>
          </a:p>
        </p:txBody>
      </p:sp>
    </p:spTree>
    <p:extLst>
      <p:ext uri="{BB962C8B-B14F-4D97-AF65-F5344CB8AC3E}">
        <p14:creationId xmlns:p14="http://schemas.microsoft.com/office/powerpoint/2010/main" val="4103123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6E1EAE-AEDE-4F12-8680-B937EA5FB4DC}" type="datetimeFigureOut">
              <a:rPr lang="en-US" smtClean="0"/>
              <a:pPr/>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EA71B7-ED49-4210-86B3-AA84D7351108}" type="slidenum">
              <a:rPr lang="en-US" smtClean="0"/>
              <a:pPr/>
              <a:t>‹#›</a:t>
            </a:fld>
            <a:endParaRPr lang="en-US"/>
          </a:p>
        </p:txBody>
      </p:sp>
    </p:spTree>
    <p:extLst>
      <p:ext uri="{BB962C8B-B14F-4D97-AF65-F5344CB8AC3E}">
        <p14:creationId xmlns:p14="http://schemas.microsoft.com/office/powerpoint/2010/main" val="1871978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6E1EAE-AEDE-4F12-8680-B937EA5FB4DC}" type="datetimeFigureOut">
              <a:rPr lang="en-US" smtClean="0"/>
              <a:pPr/>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EA71B7-ED49-4210-86B3-AA84D7351108}" type="slidenum">
              <a:rPr lang="en-US" smtClean="0"/>
              <a:pPr/>
              <a:t>‹#›</a:t>
            </a:fld>
            <a:endParaRPr lang="en-US"/>
          </a:p>
        </p:txBody>
      </p:sp>
    </p:spTree>
    <p:extLst>
      <p:ext uri="{BB962C8B-B14F-4D97-AF65-F5344CB8AC3E}">
        <p14:creationId xmlns:p14="http://schemas.microsoft.com/office/powerpoint/2010/main" val="3861393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56E1EAE-AEDE-4F12-8680-B937EA5FB4DC}" type="datetimeFigureOut">
              <a:rPr lang="en-US" smtClean="0"/>
              <a:pPr/>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EA71B7-ED49-4210-86B3-AA84D7351108}" type="slidenum">
              <a:rPr lang="en-US" smtClean="0"/>
              <a:pPr/>
              <a:t>‹#›</a:t>
            </a:fld>
            <a:endParaRPr lang="en-US"/>
          </a:p>
        </p:txBody>
      </p:sp>
    </p:spTree>
    <p:extLst>
      <p:ext uri="{BB962C8B-B14F-4D97-AF65-F5344CB8AC3E}">
        <p14:creationId xmlns:p14="http://schemas.microsoft.com/office/powerpoint/2010/main" val="4004345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56E1EAE-AEDE-4F12-8680-B937EA5FB4DC}" type="datetimeFigureOut">
              <a:rPr lang="en-US" smtClean="0"/>
              <a:pPr/>
              <a:t>11/16/2020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EA71B7-ED49-4210-86B3-AA84D7351108}" type="slidenum">
              <a:rPr lang="en-US" smtClean="0"/>
              <a:pPr/>
              <a:t>‹#›</a:t>
            </a:fld>
            <a:endParaRPr lang="en-US"/>
          </a:p>
        </p:txBody>
      </p:sp>
    </p:spTree>
    <p:extLst>
      <p:ext uri="{BB962C8B-B14F-4D97-AF65-F5344CB8AC3E}">
        <p14:creationId xmlns:p14="http://schemas.microsoft.com/office/powerpoint/2010/main" val="1846555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56E1EAE-AEDE-4F12-8680-B937EA5FB4DC}" type="datetimeFigureOut">
              <a:rPr lang="en-US" smtClean="0"/>
              <a:pPr/>
              <a:t>11/16/2020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EA71B7-ED49-4210-86B3-AA84D7351108}" type="slidenum">
              <a:rPr lang="en-US" smtClean="0"/>
              <a:pPr/>
              <a:t>‹#›</a:t>
            </a:fld>
            <a:endParaRPr lang="en-US"/>
          </a:p>
        </p:txBody>
      </p:sp>
    </p:spTree>
    <p:extLst>
      <p:ext uri="{BB962C8B-B14F-4D97-AF65-F5344CB8AC3E}">
        <p14:creationId xmlns:p14="http://schemas.microsoft.com/office/powerpoint/2010/main" val="2699045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6E1EAE-AEDE-4F12-8680-B937EA5FB4DC}" type="datetimeFigureOut">
              <a:rPr lang="en-US" smtClean="0"/>
              <a:pPr/>
              <a:t>11/16/2020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EA71B7-ED49-4210-86B3-AA84D7351108}" type="slidenum">
              <a:rPr lang="en-US" smtClean="0"/>
              <a:pPr/>
              <a:t>‹#›</a:t>
            </a:fld>
            <a:endParaRPr lang="en-US"/>
          </a:p>
        </p:txBody>
      </p:sp>
    </p:spTree>
    <p:extLst>
      <p:ext uri="{BB962C8B-B14F-4D97-AF65-F5344CB8AC3E}">
        <p14:creationId xmlns:p14="http://schemas.microsoft.com/office/powerpoint/2010/main" val="2864401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56E1EAE-AEDE-4F12-8680-B937EA5FB4DC}" type="datetimeFigureOut">
              <a:rPr lang="en-US" smtClean="0"/>
              <a:pPr/>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EA71B7-ED49-4210-86B3-AA84D7351108}" type="slidenum">
              <a:rPr lang="en-US" smtClean="0"/>
              <a:pPr/>
              <a:t>‹#›</a:t>
            </a:fld>
            <a:endParaRPr lang="en-US"/>
          </a:p>
        </p:txBody>
      </p:sp>
    </p:spTree>
    <p:extLst>
      <p:ext uri="{BB962C8B-B14F-4D97-AF65-F5344CB8AC3E}">
        <p14:creationId xmlns:p14="http://schemas.microsoft.com/office/powerpoint/2010/main" val="407025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56E1EAE-AEDE-4F12-8680-B937EA5FB4DC}" type="datetimeFigureOut">
              <a:rPr lang="en-US" smtClean="0"/>
              <a:pPr/>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EA71B7-ED49-4210-86B3-AA84D7351108}" type="slidenum">
              <a:rPr lang="en-US" smtClean="0"/>
              <a:pPr/>
              <a:t>‹#›</a:t>
            </a:fld>
            <a:endParaRPr lang="en-US"/>
          </a:p>
        </p:txBody>
      </p:sp>
    </p:spTree>
    <p:extLst>
      <p:ext uri="{BB962C8B-B14F-4D97-AF65-F5344CB8AC3E}">
        <p14:creationId xmlns:p14="http://schemas.microsoft.com/office/powerpoint/2010/main" val="1866067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6E1EAE-AEDE-4F12-8680-B937EA5FB4DC}" type="datetimeFigureOut">
              <a:rPr lang="en-US" smtClean="0"/>
              <a:pPr/>
              <a:t>11/16/2020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EA71B7-ED49-4210-86B3-AA84D7351108}" type="slidenum">
              <a:rPr lang="en-US" smtClean="0"/>
              <a:pPr/>
              <a:t>‹#›</a:t>
            </a:fld>
            <a:endParaRPr lang="en-US"/>
          </a:p>
        </p:txBody>
      </p:sp>
    </p:spTree>
    <p:extLst>
      <p:ext uri="{BB962C8B-B14F-4D97-AF65-F5344CB8AC3E}">
        <p14:creationId xmlns:p14="http://schemas.microsoft.com/office/powerpoint/2010/main" val="2801091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jpeg"/></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jpg"/></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7.jpeg"/><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31.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jpeg"/><Relationship Id="rId2" Type="http://schemas.openxmlformats.org/officeDocument/2006/relationships/image" Target="../media/image37.jpeg"/><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png"/><Relationship Id="rId9" Type="http://schemas.openxmlformats.org/officeDocument/2006/relationships/image" Target="../media/image48.png"/></Relationships>
</file>

<file path=ppt/slides/_rels/slide3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37.jpeg"/><Relationship Id="rId1" Type="http://schemas.openxmlformats.org/officeDocument/2006/relationships/slideLayout" Target="../slideLayouts/slideLayout7.xml"/><Relationship Id="rId4" Type="http://schemas.openxmlformats.org/officeDocument/2006/relationships/image" Target="../media/image50.jpeg"/></Relationships>
</file>

<file path=ppt/slides/_rels/slide3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37.jpeg"/><Relationship Id="rId1" Type="http://schemas.openxmlformats.org/officeDocument/2006/relationships/slideLayout" Target="../slideLayouts/slideLayout7.xml"/><Relationship Id="rId4" Type="http://schemas.openxmlformats.org/officeDocument/2006/relationships/image" Target="../media/image53.jpeg"/></Relationships>
</file>

<file path=ppt/slides/_rels/slide3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s://www.churchofjesuschrist.org/study/scriptures/gs/habakkuk?lang=eng" TargetMode="External"/><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8C5E30-C771-4BDC-9816-FCCD9AEB0D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07576" y="0"/>
            <a:ext cx="1627095" cy="369332"/>
          </a:xfrm>
          <a:prstGeom prst="rect">
            <a:avLst/>
          </a:prstGeom>
          <a:noFill/>
        </p:spPr>
        <p:txBody>
          <a:bodyPr wrap="square" rtlCol="0">
            <a:spAutoFit/>
          </a:bodyPr>
          <a:lstStyle/>
          <a:p>
            <a:r>
              <a:rPr lang="en-US" dirty="0">
                <a:solidFill>
                  <a:schemeClr val="bg1"/>
                </a:solidFill>
              </a:rPr>
              <a:t>Lesson 155</a:t>
            </a:r>
          </a:p>
        </p:txBody>
      </p:sp>
      <p:sp>
        <p:nvSpPr>
          <p:cNvPr id="86" name="TextBox 85"/>
          <p:cNvSpPr txBox="1"/>
          <p:nvPr/>
        </p:nvSpPr>
        <p:spPr>
          <a:xfrm>
            <a:off x="270617" y="426790"/>
            <a:ext cx="11921383" cy="1569660"/>
          </a:xfrm>
          <a:prstGeom prst="rect">
            <a:avLst/>
          </a:prstGeom>
          <a:noFill/>
        </p:spPr>
        <p:txBody>
          <a:bodyPr wrap="square" rtlCol="0">
            <a:spAutoFit/>
          </a:bodyPr>
          <a:lstStyle/>
          <a:p>
            <a:pPr algn="ctr"/>
            <a:r>
              <a:rPr lang="en-US" sz="4800" dirty="0">
                <a:solidFill>
                  <a:schemeClr val="bg1"/>
                </a:solidFill>
                <a:latin typeface="Aharoni" pitchFamily="2" charset="-79"/>
                <a:cs typeface="Aharoni" pitchFamily="2" charset="-79"/>
              </a:rPr>
              <a:t>Burden, Faith, and Judgment</a:t>
            </a:r>
          </a:p>
          <a:p>
            <a:pPr algn="ctr"/>
            <a:r>
              <a:rPr lang="en-US" sz="4800" dirty="0">
                <a:solidFill>
                  <a:schemeClr val="bg1"/>
                </a:solidFill>
                <a:latin typeface="Aharoni" pitchFamily="2" charset="-79"/>
                <a:cs typeface="Aharoni" pitchFamily="2" charset="-79"/>
              </a:rPr>
              <a:t>Nahum, Habakkuk, Zephaniah, Haggai</a:t>
            </a:r>
          </a:p>
        </p:txBody>
      </p:sp>
      <p:sp>
        <p:nvSpPr>
          <p:cNvPr id="20482" name="AutoShape 2" descr="data:image/jpeg;base64,/9j/4AAQSkZJRgABAQAAAQABAAD/2wCEAAkGBxMTEhUTExMWFRUXFxUVFRgXFxcXFRcVFRUWFxcXFxcYHSggGBolHRUVITEhJSkrLi4uFx8zODMtNygtLisBCgoKDg0OGhAQGy0lHyUtLS0tLS0tLS0tLS0tLS0tLS0tLS0tLS0tLS0tLS0tLS0tLS0tLS0tLS0tLS0tLS0tLf/AABEIAKgBLAMBEQACEQEDEQH/xAAZAAADAQEBAAAAAAAAAAAAAAAAAQIDBAf/xAAqEAACAgAGAQQBBQEBAAAAAAAAAQIRAxIhMUFRcRNhgfCRobHR4fHBYv/EABkBAAMBAQEAAAAAAAAAAAAAAAABAgMEBf/EACwRAAICAgICAQQBAwUBAAAAAAABAhEhMRJBA1ETIjJhcYGRodFCUrHh8AT/2gAMAwEAAhEDEQA/APE6IOihoCkUIoaEUNAUiqEVSCgCgAKHQrKodAVTWQaAHF3kYisXRTYim1shlGby8FKIrKUGhpCspRKjETZagCQDSY5QBMcoUGgZCo2DQA1kaEUsDQDxWBOIWQ4oloZLSWwcQsHFUJQHZKgwcQsbiQ4jszcQSAEmOgHxyJoCWiWhkNCGTsTABNDJaIaGZtCoCaGA0OgKSKSEUl2OhFcbDKFj4jQD6yMQwdgDsumK0a8ZUCYCTrZTYjRtNCSCyVG1jYsj5HaF8b7LUSWzSMK0XlFZpxwQxmbsYFLI0IpYwOgHV5YmhkNZGoispRtE7bjJ08lCLtpZGxFPIZQsONg4hYnFioZNMKCx8Sco7I4iyhYuIAAqHZPFIUhoiRDQENE0URRLQyKsTQCaFQE0CQwSGkIpR9jAfZcUJlxXY0ItZYAFWABXSLUCbNFB7GwQ3aElYWLjbwauJNm7jjAVoHY6+nIosGTF1hjUuKCilK8JDQileqJlJjSRnKUlsnMOiOXoqAmaQocpIEmEpRSoIsGEXdmVvcrBgm9huGh5lk24IOjpAgGsaE5BRLkkPOFBzCwHYm/wMTb/AIBpoBNNKiaGRTFQBTBgJioZNEtDIaJUR2SoiaCyXFbIaKM2hATQKQUHIqLEy4ysaApbKoRVUwigY4qwoLDj6LSRNmiitFLoRapOgaAbSQ4MGODSyGdhSD5JWVfAi7t0x5deRXgfFKVmpJvh6Im6GskTfExWpZyxt5AB4aJbQzNuKTC9gHdtYKYi7G39oAbCOoPARuWWOL1oTWCoyuVF5PrJs1+PY9egK+pbRMYdbe42zOPjt2tDyhZXGhxQmVFWEogmKURRGTHOhUAqCgsONGTiXZg4thQBV6BoA4kSGjKSIaKMmmTYybBIASKURWWojihWOKyaJE2bKPoQycCsAusGhJr1kWGtWNsnxxy7KoRpS6BMBJ9CUQsSg2y4rT/RM1ilRSkKi1JLZDm3sOktmb8km6joABspQfhCtFqEusIPRDkL4M2JxQ7YnCGiJqhrJlNcRxVgyoxt2VwIraaHCPAmy/HC8FxiJsuMXYNdgNrd6JkqGiJRUdBXuAU/Yr9gFf4CEuwaFCWclzZKNZtvQIYlVkMZDuwYCdk5R2S4slxQ7ZDjEVDJoTQEtKsmcikYyF6fkfIn4k8saQikisorLUfQ0BSpYCXv+AQSr/UEX96/sGEWnpFRgJsqPjy2wcvyFDcl/I4rUTHFNO6G0BTWQqkGwrimwjYOgi5YKkJFStC9NhyQvik1kvI1v5FdmnxuCVmbkVRi5NaByYUNzdmi8Emy3oXp62HLoXxW+Q5qwWBzTmsIIrsGKKpfUADSpbHhv5Ex+N1lilLXQaQpSV4LzLsmjXkn2CaDIJxYlKA6kSp+Ec8XpISj7HPzX9qJhi9/sNx9Ew81v6v+B+PwAdYKUX2KzSMGlhjSQrKSiZuuismD43VE0MisktjJbolpjM2nRDKM3ZNWPRCXIuiTSkSMgHYA+VlN1oItulQkhiSTwhqIrGoNNpFiNBKAWJePtBqGA+pPQ0gsai1sckJFSWLHCHQNlQheUaONUTdmzi4tM0jC9US3WDWPjcnyQYmGCY/J421o5cr6NbRwcJJ6NVh97kcvRuvEty2XGArNIwbeWU4is0cbYMAeCnEVluPoxnCuC07OWcHHoUogmKUGsihCxt0KEOSHKPAkxyhToiijOs6NFBbUTb2bKCf0tYIlCvA07MpQ460CQAkC8gCX5GmFFKVMptk4LcnsTGS/7jSCylHFkyY0RJ0YzZaOWTshaj0QlywjSMSWzWMaWAYA6WzKizDiVlFZaiJoBVbOiNdGbs648fRlz+5fRhSUnQ5yT2ElQ5zUsIIAwhaNYks6I2W6JNXxaIcEVZk/GjSEaJbs2jBwZq5EUdDlkqUuhJeypS/2ktjIbbHNbMEOaWGZplGKk2qKghNmnjitmjJNWjJooxp0NS7CgUltg+wXob/3GL1LOZ289EpjITaLiuyWaRi3llWI0tJqzSbXRKTNZygujGaXGpaOaaj0TQyaXYnEdkOImgE0yooTLisYG40KynGsk2xkW7wiXBlWiHCTYPCDkD8PbNFXBGTZceiWiiJJISkFCUqOezQ4rDMOhc62OCEy4Ls09T5J4mvyaWzWMeWQ2dEYJ5ZSwhci14bTfRPp0PkR8SQN8JB+wb0oo2hDQhs6oQSWS1S+sWzRcYr8kOQ6MnNDwwZXjp7BgJ4siU9ee9tBpYM5eRqVU/6CljjUBS/+isCWMHES86WxesPiS/O+gjisOIR8rKWJegqoteTk6FiPgEKbawE5+wJCnP8ABKGQsMaaApNds0hsSzaOVY5LgSHJJqqM2vJRi0/yNeya+AKTvCVP9CS/IEpJfsLALJaGS1kFuAlhjbApv2CXYCST2aN6cE9m7a44oy0KMLTeSWhmbSYLTcBrGyXAqzN+NvRzplnGmNasOilmVmqiRZ0KIVXQCqnbHGQNFRk3o1cnWjIpHQ5zapMStDwyE5xG8XoXH2U/NlcTRN9k0bKUn2aRWhLN4pVbJbGZtqyYsbIi2JXY8USublbCV9ghytrZi4FpnK4NuilFCstRSG4CspwS0EfAMI6ygnKgSsJz44CwC7y0NR8/lfwFjUf3/Vf4Gl3b+RFJJbtl+NPgX7NMP7cfwV+BFumTPfdfr/A1+iJpp4a/v/gSvtfqGBLktslWPBC5+xsBuugoAobQimiWr2t/ex62RTliKbKjhpbsTl6NI+JL7nkzluUjCWGS2NENkvX/AIPRNuWxewyM3RSbFgtNrY84qK+Q5FI2o89SLgiWawTuzZMg6EyZDRMqNIJEuzWCjWBtMLKcX6KutxbL5KCyEUm+gdiSi3jCFJVzaBZFKLg8O0KMtdX8DoUZO7b/AINFqTo1X1FCL/YpSBIUpUrM1LsqjFTzklz4/b+R12S5r7f+P8je4dA/uQ5yEkXOV0rHfsAW1tD16fyLBS5VoK7YfodY+pmtr7oTk2uNf+Rm/goydfghzf1joyfkd0VCP/p/fcTf4NIK1bkxKV8odEqVva/9/QuKXjwTk0ioX6f4Ja9xmbVdjim9qE6RcVKf20S8OXOhXJGb8XkW2NW9P1FhFLnLH9zS6RO2bXxjQpq9hrBM1yyjFlnM69EjJ3olrjkZm03h7JTGQmxqYqKU2xNMeBNMwW5ZyLLo3aIOtp0CthgFbFKD3GmtEShL7i4SJaNoSwaIk2VJXYYj/wABIXkkmrM0yqMlJlL3bF+i1T+5jwoCkyvFCui3MVFvyE+ox0ifkk3+BSXsCFJWropaiKVtUhPQexOoYFnsKonny0D1/gNDdS2DVBsTSiEdEDyxxqMRqwwC5PZeYmjXmlgym9NCkYzdLBMVqU9GcUnLJ1UjKzu4piyLULYuEadGUVqW9GEV9V2aNEWbOKFsMWtC9Rve/wDgUkT8jeGVLEBRLl5aSsPVvgONC+ZzWETIaJlZk2VRg5dFRQmVFWVJLyJWXNR08mTjyv7Lv2YODTbj/wBkzkNIickVGSE0yoyi1sww1qW9HL40lI2TJOhOhoRao14I7N8KJlNvgtUYTcuhw9/5EyvHW2Ju3sNKiXLk7ocHrQnqxweeLKxE+hKi/Ip3aRCxO/3K4ma8rSyNy9woOS9hD2fkTHDeGbqNrTXu2RrZ1KPJLjn3bKyk2a8aIx1oVEx86VWZwiU2YQg7pGkYols6IwSHibaAth5PtdGeHhvwU5Ix8fik9qh21oLDKuUXQSiwTQSjJ5aIlhvnQpNGcvHL/VgHELFxouDJaNYSp4NUSdCt7M5FIwlvANiKbrYN8IdexOV4iOMhNFRkuxWMm7HYira6FJDRMlejJlGDwyosTRUZYCbBBNp9GcikZSw6E0OyHFPoza8lGTRMUNkRRoSbaotMk0TrI8wUVzxSEArYm+hkN9Ihy9x0Q5fkfqBxH8rQOTCkDlJlrD7J5ejReLuRSwvkXIteJLspYdMXI0Xip2aPE+8k8TZ+XI3JhSBzlQKPIWNQV22MRX4QZX9YWg4uv+x12AUksjw7100E6K8fPOMEzl7jSInKryJTdVp8dDpWSpy41j+CJabDRnL6VgIO/YHgIPkvQagFyWKNY+5LN41WSUxkp3hFqK5Js1UFWSJLrQpMxlFaWCK6GZtehxYMqLoqUhUU5J4ZD6H+TN5+kzzlUY86dNBYA2LMOhcsUEhIcrZLKMnaIyjM+LZCZRknfZcGSzWDZSkKi1IWYdC5FKQqKUvYOurAbrdWGQLDh6Bw+8hYn46VolaD2SnxZqp2RVG6nyRook2bKJQi/wAGSjT+0XdowUfjlk2jTIdnTHi1bHKaXH5Ekxy8kV0PO+kFD+RtaFFMGEU28MdMMDqWyk+RFprZjJNlqjmkpPIkgJSzgSdhVCUnLQ3ALG/HSyQpa0VRnzd0jWHuQ/wdHjtfcWxGjw8iTAV+h0IfHskoz0yJMaM5MljIdlZhUXyZjNalo5prNrYZgofJhJggk8BYUJStUKxk2SxkuzFtF0zm5RvBUUJlxWRykJIcpVocAY4PA6YFcX0UiS1YwHouImaRwTiyCKJ8ssCwmOQvE1dnQpGVHYpprJSAtV0JxT/1BbE4RexKK+sdkqKSKyk2XwC0PIXFFKXQmi1JdBLEChS8iMWyzmbb0axZDOiLtGc99P6KWjGeJUkTmY6J5NErfVj6M1d5ZpmJNuTWhxkDRUZ3mi/JJpeMkRKZnFVY5z4EkVOaWCLKMbrY7EVfQm0MltGbmVRk5ohsZk3ZOwydaLYi2TYyLIYyGGYKDkZNFnO1kpMRaZVCLo0WhLyaq4qhOQUDk2WhGi0UkIpK8ksZEsaJu0PTItyiOFeROyocVt2bPwQdLz0EZVyDVjjOsWaok3WSHKux1Zk5cfYOVchVg5KK2S0OzNq3Y00BaaKYinoV0AroM9BVh8nHAt+xk4eWS2OiXL2RYzO+xuQUDklgbkKinJIHMKBzEpUNqxRlx2OxDb7QZuwofJ9isdE8ryLMFE8lQm0NEuSZAyNEykNIiUnoLCg5MEwBN9g5UOiXJolsCW7ZDZRk2EAY4bNMxFG3JIpIC0kwW4AsPJbkTRq54BSCgUsJA1Y9EtclbBMQ07VMlaDJVLs0jiEtG0fJWDXOTRv8noTkFEuXomxkWyl90EWlQfIBjdkxlqNomMrZpJ0Ssmsmo5Zl6qvYvi6Of5ouWELEloCQTkqFhyG0T45OgxGCDyNNDQhrC0IZOLsGA3YmAn6B6gJu8FIReaAB2KQ0TKhPYCXlUTKQ0iJSomxkWTYyLdgmAJhmCh82JsZNgwE2jNsoybHATKgXYjS0sg8UOIPyvSEpNhRKk2UpCo0UsDiwY4NM0RJss7E5IKJckmFoMhaZIyWjSNks1jZaEaK2NIRaVaBugBtpiux6ItSKWgtmi+lWTQzOnZMoDTJlDtFUIqqEAZJkxozk/YotDdkxcfY/Aiq7iK2MVtIqK7Ey4q1kTYEt1oBisKEOnWCGUZuyWxkNgn5ChKSYWAWiWMl5JsZFhYBZLYzNsVgLkIBFpiNU6QIAWRNDshxyNNiLTY0gBJs0iSzaLKUhUWpIWYKDkEmCFJroIgxxt4NEqJNUkkXmFRrzoWYKFyYnMdEObeKHEGVGtsM4qHzsHIKE5DTAafbCwHdaBv3ATd4shjM2S0MhoUmNCk2sILChchpiKUgAMMTYxNoSkFCUleBtgNtvZLkOiHITAl12S0Mlq1sVjIsQC2KhiaohsZk2Kxk2XFEmqiNgN5BANYBsAbBMATLTJNUyrFRfJVQIAWRWMm0sBYBeR5hUPk0XnFRrzwCkFApDziofyegT/wAAE62FgHKwYDbCMgoIzKTEUmO0A7QgETJjomUqQALZnJ8FIyk7wKqHsmuKGpCopStBYCtgAbE3Q9ib4icgoly9iGK7yPMKhuQnIdCckSxmboQCE2MlskCQGB//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84" name="AutoShape 4" descr="data:image/jpeg;base64,/9j/4AAQSkZJRgABAQAAAQABAAD/2wCEAAkGBxMTEhUTExMWFRUXFxUVFRgXFxcXFRcVFRUWFxcXFxcYHSggGBolHRUVITEhJSkrLi4uFx8zODMtNygtLisBCgoKDg0OGhAQGy0lHyUtLS0tLS0tLS0tLS0tLS0tLS0tLS0tLS0tLS0tLS0tLS0tLS0tLS0tLS0tLS0tLS0tLf/AABEIAKgBLAMBEQACEQEDEQH/xAAZAAADAQEBAAAAAAAAAAAAAAAAAQIDBAf/xAAqEAACAgAGAQQBBQEBAAAAAAAAAQIRAxIhMUFRcRNhgfCRobHR4fHBYv/EABkBAAMBAQEAAAAAAAAAAAAAAAABAgMEBf/EACwRAAICAgICAQQBAwUBAAAAAAABAhEhMRJBA1ETIjJhcYGRodFCUrHh8AT/2gAMAwEAAhEDEQA/APE6IOihoCkUIoaEUNAUiqEVSCgCgAKHQrKodAVTWQaAHF3kYisXRTYim1shlGby8FKIrKUGhpCspRKjETZagCQDSY5QBMcoUGgZCo2DQA1kaEUsDQDxWBOIWQ4oloZLSWwcQsHFUJQHZKgwcQsbiQ4jszcQSAEmOgHxyJoCWiWhkNCGTsTABNDJaIaGZtCoCaGA0OgKSKSEUl2OhFcbDKFj4jQD6yMQwdgDsumK0a8ZUCYCTrZTYjRtNCSCyVG1jYsj5HaF8b7LUSWzSMK0XlFZpxwQxmbsYFLI0IpYwOgHV5YmhkNZGoispRtE7bjJ08lCLtpZGxFPIZQsONg4hYnFioZNMKCx8Sco7I4iyhYuIAAqHZPFIUhoiRDQENE0URRLQyKsTQCaFQE0CQwSGkIpR9jAfZcUJlxXY0ItZYAFWABXSLUCbNFB7GwQ3aElYWLjbwauJNm7jjAVoHY6+nIosGTF1hjUuKCilK8JDQileqJlJjSRnKUlsnMOiOXoqAmaQocpIEmEpRSoIsGEXdmVvcrBgm9huGh5lk24IOjpAgGsaE5BRLkkPOFBzCwHYm/wMTb/AIBpoBNNKiaGRTFQBTBgJioZNEtDIaJUR2SoiaCyXFbIaKM2hATQKQUHIqLEy4ysaApbKoRVUwigY4qwoLDj6LSRNmiitFLoRapOgaAbSQ4MGODSyGdhSD5JWVfAi7t0x5deRXgfFKVmpJvh6Im6GskTfExWpZyxt5AB4aJbQzNuKTC9gHdtYKYi7G39oAbCOoPARuWWOL1oTWCoyuVF5PrJs1+PY9egK+pbRMYdbe42zOPjt2tDyhZXGhxQmVFWEogmKURRGTHOhUAqCgsONGTiXZg4thQBV6BoA4kSGjKSIaKMmmTYybBIASKURWWojihWOKyaJE2bKPoQycCsAusGhJr1kWGtWNsnxxy7KoRpS6BMBJ9CUQsSg2y4rT/RM1ilRSkKi1JLZDm3sOktmb8km6joABspQfhCtFqEusIPRDkL4M2JxQ7YnCGiJqhrJlNcRxVgyoxt2VwIraaHCPAmy/HC8FxiJsuMXYNdgNrd6JkqGiJRUdBXuAU/Yr9gFf4CEuwaFCWclzZKNZtvQIYlVkMZDuwYCdk5R2S4slxQ7ZDjEVDJoTQEtKsmcikYyF6fkfIn4k8saQikisorLUfQ0BSpYCXv+AQSr/UEX96/sGEWnpFRgJsqPjy2wcvyFDcl/I4rUTHFNO6G0BTWQqkGwrimwjYOgi5YKkJFStC9NhyQvik1kvI1v5FdmnxuCVmbkVRi5NaByYUNzdmi8Emy3oXp62HLoXxW+Q5qwWBzTmsIIrsGKKpfUADSpbHhv5Ex+N1lilLXQaQpSV4LzLsmjXkn2CaDIJxYlKA6kSp+Ec8XpISj7HPzX9qJhi9/sNx9Ew81v6v+B+PwAdYKUX2KzSMGlhjSQrKSiZuuismD43VE0MisktjJbolpjM2nRDKM3ZNWPRCXIuiTSkSMgHYA+VlN1oItulQkhiSTwhqIrGoNNpFiNBKAWJePtBqGA+pPQ0gsai1sckJFSWLHCHQNlQheUaONUTdmzi4tM0jC9US3WDWPjcnyQYmGCY/J421o5cr6NbRwcJJ6NVh97kcvRuvEty2XGArNIwbeWU4is0cbYMAeCnEVluPoxnCuC07OWcHHoUogmKUGsihCxt0KEOSHKPAkxyhToiijOs6NFBbUTb2bKCf0tYIlCvA07MpQ460CQAkC8gCX5GmFFKVMptk4LcnsTGS/7jSCylHFkyY0RJ0YzZaOWTshaj0QlywjSMSWzWMaWAYA6WzKizDiVlFZaiJoBVbOiNdGbs648fRlz+5fRhSUnQ5yT2ElQ5zUsIIAwhaNYks6I2W6JNXxaIcEVZk/GjSEaJbs2jBwZq5EUdDlkqUuhJeypS/2ktjIbbHNbMEOaWGZplGKk2qKghNmnjitmjJNWjJooxp0NS7CgUltg+wXob/3GL1LOZ289EpjITaLiuyWaRi3llWI0tJqzSbXRKTNZygujGaXGpaOaaj0TQyaXYnEdkOImgE0yooTLisYG40KynGsk2xkW7wiXBlWiHCTYPCDkD8PbNFXBGTZceiWiiJJISkFCUqOezQ4rDMOhc62OCEy4Ls09T5J4mvyaWzWMeWQ2dEYJ5ZSwhci14bTfRPp0PkR8SQN8JB+wb0oo2hDQhs6oQSWS1S+sWzRcYr8kOQ6MnNDwwZXjp7BgJ4siU9ee9tBpYM5eRqVU/6CljjUBS/+isCWMHES86WxesPiS/O+gjisOIR8rKWJegqoteTk6FiPgEKbawE5+wJCnP8ABKGQsMaaApNds0hsSzaOVY5LgSHJJqqM2vJRi0/yNeya+AKTvCVP9CS/IEpJfsLALJaGS1kFuAlhjbApv2CXYCST2aN6cE9m7a44oy0KMLTeSWhmbSYLTcBrGyXAqzN+NvRzplnGmNasOilmVmqiRZ0KIVXQCqnbHGQNFRk3o1cnWjIpHQ5zapMStDwyE5xG8XoXH2U/NlcTRN9k0bKUn2aRWhLN4pVbJbGZtqyYsbIi2JXY8USublbCV9ghytrZi4FpnK4NuilFCstRSG4CspwS0EfAMI6ygnKgSsJz44CwC7y0NR8/lfwFjUf3/Vf4Gl3b+RFJJbtl+NPgX7NMP7cfwV+BFumTPfdfr/A1+iJpp4a/v/gSvtfqGBLktslWPBC5+xsBuugoAobQimiWr2t/ex62RTliKbKjhpbsTl6NI+JL7nkzluUjCWGS2NENkvX/AIPRNuWxewyM3RSbFgtNrY84qK+Q5FI2o89SLgiWawTuzZMg6EyZDRMqNIJEuzWCjWBtMLKcX6KutxbL5KCyEUm+gdiSi3jCFJVzaBZFKLg8O0KMtdX8DoUZO7b/AINFqTo1X1FCL/YpSBIUpUrM1LsqjFTzklz4/b+R12S5r7f+P8je4dA/uQ5yEkXOV0rHfsAW1tD16fyLBS5VoK7YfodY+pmtr7oTk2uNf+Rm/goydfghzf1joyfkd0VCP/p/fcTf4NIK1bkxKV8odEqVva/9/QuKXjwTk0ioX6f4Ja9xmbVdjim9qE6RcVKf20S8OXOhXJGb8XkW2NW9P1FhFLnLH9zS6RO2bXxjQpq9hrBM1yyjFlnM69EjJ3olrjkZm03h7JTGQmxqYqKU2xNMeBNMwW5ZyLLo3aIOtp0CthgFbFKD3GmtEShL7i4SJaNoSwaIk2VJXYYj/wABIXkkmrM0yqMlJlL3bF+i1T+5jwoCkyvFCui3MVFvyE+ox0ifkk3+BSXsCFJWropaiKVtUhPQexOoYFnsKonny0D1/gNDdS2DVBsTSiEdEDyxxqMRqwwC5PZeYmjXmlgym9NCkYzdLBMVqU9GcUnLJ1UjKzu4piyLULYuEadGUVqW9GEV9V2aNEWbOKFsMWtC9Rve/wDgUkT8jeGVLEBRLl5aSsPVvgONC+ZzWETIaJlZk2VRg5dFRQmVFWVJLyJWXNR08mTjyv7Lv2YODTbj/wBkzkNIickVGSE0yoyi1sww1qW9HL40lI2TJOhOhoRao14I7N8KJlNvgtUYTcuhw9/5EyvHW2Ju3sNKiXLk7ocHrQnqxweeLKxE+hKi/Ip3aRCxO/3K4ma8rSyNy9woOS9hD2fkTHDeGbqNrTXu2RrZ1KPJLjn3bKyk2a8aIx1oVEx86VWZwiU2YQg7pGkYols6IwSHibaAth5PtdGeHhvwU5Ix8fik9qh21oLDKuUXQSiwTQSjJ5aIlhvnQpNGcvHL/VgHELFxouDJaNYSp4NUSdCt7M5FIwlvANiKbrYN8IdexOV4iOMhNFRkuxWMm7HYira6FJDRMlejJlGDwyosTRUZYCbBBNp9GcikZSw6E0OyHFPoza8lGTRMUNkRRoSbaotMk0TrI8wUVzxSEArYm+hkN9Ihy9x0Q5fkfqBxH8rQOTCkDlJlrD7J5ejReLuRSwvkXIteJLspYdMXI0Xip2aPE+8k8TZ+XI3JhSBzlQKPIWNQV22MRX4QZX9YWg4uv+x12AUksjw7100E6K8fPOMEzl7jSInKryJTdVp8dDpWSpy41j+CJabDRnL6VgIO/YHgIPkvQagFyWKNY+5LN41WSUxkp3hFqK5Js1UFWSJLrQpMxlFaWCK6GZtehxYMqLoqUhUU5J4ZD6H+TN5+kzzlUY86dNBYA2LMOhcsUEhIcrZLKMnaIyjM+LZCZRknfZcGSzWDZSkKi1IWYdC5FKQqKUvYOurAbrdWGQLDh6Bw+8hYn46VolaD2SnxZqp2RVG6nyRook2bKJQi/wAGSjT+0XdowUfjlk2jTIdnTHi1bHKaXH5Ekxy8kV0PO+kFD+RtaFFMGEU28MdMMDqWyk+RFprZjJNlqjmkpPIkgJSzgSdhVCUnLQ3ALG/HSyQpa0VRnzd0jWHuQ/wdHjtfcWxGjw8iTAV+h0IfHskoz0yJMaM5MljIdlZhUXyZjNalo5prNrYZgofJhJggk8BYUJStUKxk2SxkuzFtF0zm5RvBUUJlxWRykJIcpVocAY4PA6YFcX0UiS1YwHouImaRwTiyCKJ8ssCwmOQvE1dnQpGVHYpprJSAtV0JxT/1BbE4RexKK+sdkqKSKyk2XwC0PIXFFKXQmi1JdBLEChS8iMWyzmbb0axZDOiLtGc99P6KWjGeJUkTmY6J5NErfVj6M1d5ZpmJNuTWhxkDRUZ3mi/JJpeMkRKZnFVY5z4EkVOaWCLKMbrY7EVfQm0MltGbmVRk5ohsZk3ZOwydaLYi2TYyLIYyGGYKDkZNFnO1kpMRaZVCLo0WhLyaq4qhOQUDk2WhGi0UkIpK8ksZEsaJu0PTItyiOFeROyocVt2bPwQdLz0EZVyDVjjOsWaok3WSHKux1Zk5cfYOVchVg5KK2S0OzNq3Y00BaaKYinoV0AroM9BVh8nHAt+xk4eWS2OiXL2RYzO+xuQUDklgbkKinJIHMKBzEpUNqxRlx2OxDb7QZuwofJ9isdE8ryLMFE8lQm0NEuSZAyNEykNIiUnoLCg5MEwBN9g5UOiXJolsCW7ZDZRk2EAY4bNMxFG3JIpIC0kwW4AsPJbkTRq54BSCgUsJA1Y9EtclbBMQ07VMlaDJVLs0jiEtG0fJWDXOTRv8noTkFEuXomxkWyl90EWlQfIBjdkxlqNomMrZpJ0Ssmsmo5Zl6qvYvi6Of5ouWELEloCQTkqFhyG0T45OgxGCDyNNDQhrC0IZOLsGA3YmAn6B6gJu8FIReaAB2KQ0TKhPYCXlUTKQ0iJSomxkWTYyLdgmAJhmCh82JsZNgwE2jNsoybHATKgXYjS0sg8UOIPyvSEpNhRKk2UpCo0UsDiwY4NM0RJss7E5IKJckmFoMhaZIyWjSNks1jZaEaK2NIRaVaBugBtpiux6ItSKWgtmi+lWTQzOnZMoDTJlDtFUIqqEAZJkxozk/YotDdkxcfY/Aiq7iK2MVtIqK7Ey4q1kTYEt1oBisKEOnWCGUZuyWxkNgn5ChKSYWAWiWMl5JsZFhYBZLYzNsVgLkIBFpiNU6QIAWRNDshxyNNiLTY0gBJs0iSzaLKUhUWpIWYKDkEmCFJroIgxxt4NEqJNUkkXmFRrzoWYKFyYnMdEObeKHEGVGtsM4qHzsHIKE5DTAafbCwHdaBv3ATd4shjM2S0MhoUmNCk2sILChchpiKUgAMMTYxNoSkFCUleBtgNtvZLkOiHITAl12S0Mlq1sVjIsQC2KhiaohsZk2Kxk2XFEmqiNgN5BANYBsAbBMATLTJNUyrFRfJVQIAWRWMm0sBYBeR5hUPk0XnFRrzwCkFApDziofyegT/wAAE62FgHKwYDbCMgoIzKTEUmO0A7QgETJjomUqQALZnJ8FIyk7wKqHsmuKGpCopStBYCtgAbE3Q9ib4icgoly9iGK7yPMKhuQnIdCckSxmboQCE2MlskCQGB//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86" name="AutoShape 6" descr="Red Background 9C10 Best 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81" name="Group 80"/>
          <p:cNvGrpSpPr/>
          <p:nvPr/>
        </p:nvGrpSpPr>
        <p:grpSpPr>
          <a:xfrm>
            <a:off x="1035813" y="2631040"/>
            <a:ext cx="1676400" cy="3733800"/>
            <a:chOff x="4191000" y="762000"/>
            <a:chExt cx="1676400" cy="3733800"/>
          </a:xfrm>
        </p:grpSpPr>
        <p:sp>
          <p:nvSpPr>
            <p:cNvPr id="82" name="Oval 81"/>
            <p:cNvSpPr/>
            <p:nvPr/>
          </p:nvSpPr>
          <p:spPr>
            <a:xfrm>
              <a:off x="4191000" y="2846073"/>
              <a:ext cx="349440" cy="53884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rapezoid 82"/>
            <p:cNvSpPr/>
            <p:nvPr/>
          </p:nvSpPr>
          <p:spPr>
            <a:xfrm rot="1437181">
              <a:off x="4317527" y="1989706"/>
              <a:ext cx="518957" cy="1312171"/>
            </a:xfrm>
            <a:prstGeom prst="trapezoid">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rot="4663168">
              <a:off x="5065793" y="4057121"/>
              <a:ext cx="374292" cy="503066"/>
            </a:xfrm>
            <a:prstGeom prst="ellipse">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rot="4271122">
              <a:off x="4592178" y="4054564"/>
              <a:ext cx="374292" cy="503066"/>
            </a:xfrm>
            <a:prstGeom prst="ellipse">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a:off x="5517960" y="2904992"/>
              <a:ext cx="349440" cy="53884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rapezoid 160"/>
            <p:cNvSpPr/>
            <p:nvPr/>
          </p:nvSpPr>
          <p:spPr>
            <a:xfrm rot="20170738">
              <a:off x="5239445" y="1960734"/>
              <a:ext cx="512246" cy="1349072"/>
            </a:xfrm>
            <a:prstGeom prst="trapezoid">
              <a:avLst>
                <a:gd name="adj" fmla="val 37545"/>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Trapezoid 161"/>
            <p:cNvSpPr/>
            <p:nvPr/>
          </p:nvSpPr>
          <p:spPr>
            <a:xfrm>
              <a:off x="4424710" y="2050114"/>
              <a:ext cx="1213886" cy="2236372"/>
            </a:xfrm>
            <a:prstGeom prst="trapezoid">
              <a:avLst>
                <a:gd name="adj" fmla="val 29129"/>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rapezoid 162"/>
            <p:cNvSpPr/>
            <p:nvPr/>
          </p:nvSpPr>
          <p:spPr>
            <a:xfrm rot="10800000">
              <a:off x="4794846" y="2047557"/>
              <a:ext cx="388443" cy="156026"/>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Trapezoid 163"/>
            <p:cNvSpPr/>
            <p:nvPr/>
          </p:nvSpPr>
          <p:spPr>
            <a:xfrm rot="20906701">
              <a:off x="5169592" y="2048186"/>
              <a:ext cx="431344" cy="2070205"/>
            </a:xfrm>
            <a:prstGeom prst="trapezoid">
              <a:avLst/>
            </a:prstGeom>
            <a:solidFill>
              <a:srgbClr val="826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rapezoid 164"/>
            <p:cNvSpPr/>
            <p:nvPr/>
          </p:nvSpPr>
          <p:spPr>
            <a:xfrm rot="580419">
              <a:off x="4450783" y="2046719"/>
              <a:ext cx="431344" cy="2070205"/>
            </a:xfrm>
            <a:prstGeom prst="trapezoid">
              <a:avLst/>
            </a:prstGeom>
            <a:solidFill>
              <a:srgbClr val="826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6" name="Group 5"/>
            <p:cNvGrpSpPr/>
            <p:nvPr/>
          </p:nvGrpSpPr>
          <p:grpSpPr>
            <a:xfrm rot="21106046">
              <a:off x="4717100" y="1770135"/>
              <a:ext cx="602932" cy="853473"/>
              <a:chOff x="2740939" y="2385249"/>
              <a:chExt cx="1579657" cy="1582691"/>
            </a:xfrm>
            <a:solidFill>
              <a:srgbClr val="826300"/>
            </a:solidFill>
          </p:grpSpPr>
          <p:sp>
            <p:nvSpPr>
              <p:cNvPr id="183" name="Moon 3"/>
              <p:cNvSpPr/>
              <p:nvPr/>
            </p:nvSpPr>
            <p:spPr>
              <a:xfrm rot="16200000">
                <a:off x="2898653" y="2546001"/>
                <a:ext cx="1264225" cy="1579654"/>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Moon 183"/>
              <p:cNvSpPr/>
              <p:nvPr/>
            </p:nvSpPr>
            <p:spPr>
              <a:xfrm rot="16200000">
                <a:off x="2971923" y="2156528"/>
                <a:ext cx="1119952" cy="1577394"/>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7" name="Oval 166"/>
            <p:cNvSpPr/>
            <p:nvPr/>
          </p:nvSpPr>
          <p:spPr>
            <a:xfrm>
              <a:off x="4570376" y="842832"/>
              <a:ext cx="779275" cy="124820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ound Diagonal Corner Rectangle 167"/>
            <p:cNvSpPr/>
            <p:nvPr/>
          </p:nvSpPr>
          <p:spPr>
            <a:xfrm rot="1538424">
              <a:off x="4858343" y="848958"/>
              <a:ext cx="636941" cy="589188"/>
            </a:xfrm>
            <a:prstGeom prst="round2DiagRect">
              <a:avLst>
                <a:gd name="adj1" fmla="val 16667"/>
                <a:gd name="adj2" fmla="val 50000"/>
              </a:avLst>
            </a:prstGeom>
            <a:solidFill>
              <a:srgbClr val="5E18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ound Diagonal Corner Rectangle 168"/>
            <p:cNvSpPr/>
            <p:nvPr/>
          </p:nvSpPr>
          <p:spPr>
            <a:xfrm rot="7044378">
              <a:off x="4378919" y="850121"/>
              <a:ext cx="707026" cy="530784"/>
            </a:xfrm>
            <a:prstGeom prst="round2DiagRect">
              <a:avLst>
                <a:gd name="adj1" fmla="val 16667"/>
                <a:gd name="adj2" fmla="val 50000"/>
              </a:avLst>
            </a:prstGeom>
            <a:solidFill>
              <a:srgbClr val="5E18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p:nvPr/>
          </p:nvSpPr>
          <p:spPr>
            <a:xfrm>
              <a:off x="4774862" y="842832"/>
              <a:ext cx="530784" cy="471351"/>
            </a:xfrm>
            <a:prstGeom prst="ellipse">
              <a:avLst/>
            </a:prstGeom>
            <a:solidFill>
              <a:srgbClr val="5E18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1" name="Group 95"/>
            <p:cNvGrpSpPr/>
            <p:nvPr/>
          </p:nvGrpSpPr>
          <p:grpSpPr>
            <a:xfrm rot="20913039">
              <a:off x="5364502" y="2986118"/>
              <a:ext cx="254590" cy="1100602"/>
              <a:chOff x="6096000" y="1828800"/>
              <a:chExt cx="799070" cy="2362200"/>
            </a:xfrm>
            <a:solidFill>
              <a:srgbClr val="9A6312"/>
            </a:solidFill>
          </p:grpSpPr>
          <p:sp>
            <p:nvSpPr>
              <p:cNvPr id="179" name="Quad Arrow Callout 178"/>
              <p:cNvSpPr/>
              <p:nvPr/>
            </p:nvSpPr>
            <p:spPr>
              <a:xfrm>
                <a:off x="6096000" y="1828800"/>
                <a:ext cx="762000" cy="685800"/>
              </a:xfrm>
              <a:prstGeom prst="quadArrowCallout">
                <a:avLst>
                  <a:gd name="adj1" fmla="val 37030"/>
                  <a:gd name="adj2" fmla="val 18515"/>
                  <a:gd name="adj3" fmla="val 18515"/>
                  <a:gd name="adj4" fmla="val 4812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Quad Arrow Callout 179"/>
              <p:cNvSpPr/>
              <p:nvPr/>
            </p:nvSpPr>
            <p:spPr>
              <a:xfrm>
                <a:off x="6112476" y="2413687"/>
                <a:ext cx="762000" cy="685800"/>
              </a:xfrm>
              <a:prstGeom prst="quadArrowCallout">
                <a:avLst>
                  <a:gd name="adj1" fmla="val 37030"/>
                  <a:gd name="adj2" fmla="val 18515"/>
                  <a:gd name="adj3" fmla="val 18515"/>
                  <a:gd name="adj4" fmla="val 4812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Quad Arrow Callout 180"/>
              <p:cNvSpPr/>
              <p:nvPr/>
            </p:nvSpPr>
            <p:spPr>
              <a:xfrm>
                <a:off x="6133070" y="2969740"/>
                <a:ext cx="762000" cy="685800"/>
              </a:xfrm>
              <a:prstGeom prst="quadArrowCallout">
                <a:avLst>
                  <a:gd name="adj1" fmla="val 37030"/>
                  <a:gd name="adj2" fmla="val 18515"/>
                  <a:gd name="adj3" fmla="val 18515"/>
                  <a:gd name="adj4" fmla="val 4812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Quad Arrow Callout 181"/>
              <p:cNvSpPr/>
              <p:nvPr/>
            </p:nvSpPr>
            <p:spPr>
              <a:xfrm>
                <a:off x="6124832" y="3505200"/>
                <a:ext cx="762000" cy="685800"/>
              </a:xfrm>
              <a:prstGeom prst="quadArrowCallout">
                <a:avLst>
                  <a:gd name="adj1" fmla="val 37030"/>
                  <a:gd name="adj2" fmla="val 18515"/>
                  <a:gd name="adj3" fmla="val 18515"/>
                  <a:gd name="adj4" fmla="val 4812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96"/>
            <p:cNvGrpSpPr/>
            <p:nvPr/>
          </p:nvGrpSpPr>
          <p:grpSpPr>
            <a:xfrm rot="599061">
              <a:off x="4472756" y="2994356"/>
              <a:ext cx="254590" cy="1100602"/>
              <a:chOff x="6096000" y="1828800"/>
              <a:chExt cx="799070" cy="2362200"/>
            </a:xfrm>
            <a:solidFill>
              <a:srgbClr val="9A6312"/>
            </a:solidFill>
          </p:grpSpPr>
          <p:sp>
            <p:nvSpPr>
              <p:cNvPr id="175" name="Quad Arrow Callout 174"/>
              <p:cNvSpPr/>
              <p:nvPr/>
            </p:nvSpPr>
            <p:spPr>
              <a:xfrm>
                <a:off x="6096000" y="1828800"/>
                <a:ext cx="762000" cy="685800"/>
              </a:xfrm>
              <a:prstGeom prst="quadArrowCallout">
                <a:avLst>
                  <a:gd name="adj1" fmla="val 37030"/>
                  <a:gd name="adj2" fmla="val 18515"/>
                  <a:gd name="adj3" fmla="val 18515"/>
                  <a:gd name="adj4" fmla="val 4812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Quad Arrow Callout 175"/>
              <p:cNvSpPr/>
              <p:nvPr/>
            </p:nvSpPr>
            <p:spPr>
              <a:xfrm>
                <a:off x="6112476" y="2413687"/>
                <a:ext cx="762000" cy="685800"/>
              </a:xfrm>
              <a:prstGeom prst="quadArrowCallout">
                <a:avLst>
                  <a:gd name="adj1" fmla="val 37030"/>
                  <a:gd name="adj2" fmla="val 18515"/>
                  <a:gd name="adj3" fmla="val 18515"/>
                  <a:gd name="adj4" fmla="val 4812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Quad Arrow Callout 176"/>
              <p:cNvSpPr/>
              <p:nvPr/>
            </p:nvSpPr>
            <p:spPr>
              <a:xfrm>
                <a:off x="6133070" y="2969740"/>
                <a:ext cx="762000" cy="685800"/>
              </a:xfrm>
              <a:prstGeom prst="quadArrowCallout">
                <a:avLst>
                  <a:gd name="adj1" fmla="val 37030"/>
                  <a:gd name="adj2" fmla="val 18515"/>
                  <a:gd name="adj3" fmla="val 18515"/>
                  <a:gd name="adj4" fmla="val 4812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Quad Arrow Callout 177"/>
              <p:cNvSpPr/>
              <p:nvPr/>
            </p:nvSpPr>
            <p:spPr>
              <a:xfrm>
                <a:off x="6124832" y="3505200"/>
                <a:ext cx="762000" cy="685800"/>
              </a:xfrm>
              <a:prstGeom prst="quadArrowCallout">
                <a:avLst>
                  <a:gd name="adj1" fmla="val 37030"/>
                  <a:gd name="adj2" fmla="val 18515"/>
                  <a:gd name="adj3" fmla="val 18515"/>
                  <a:gd name="adj4" fmla="val 4812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3" name="Quad Arrow Callout 172"/>
            <p:cNvSpPr/>
            <p:nvPr/>
          </p:nvSpPr>
          <p:spPr>
            <a:xfrm rot="20913039">
              <a:off x="5196380" y="2492974"/>
              <a:ext cx="266526" cy="512438"/>
            </a:xfrm>
            <a:prstGeom prst="quadArrowCallout">
              <a:avLst>
                <a:gd name="adj1" fmla="val 37030"/>
                <a:gd name="adj2" fmla="val 18515"/>
                <a:gd name="adj3" fmla="val 18515"/>
                <a:gd name="adj4" fmla="val 48123"/>
              </a:avLst>
            </a:prstGeom>
            <a:solidFill>
              <a:srgbClr val="9A631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Quad Arrow Callout 173"/>
            <p:cNvSpPr/>
            <p:nvPr/>
          </p:nvSpPr>
          <p:spPr>
            <a:xfrm rot="392431">
              <a:off x="4596062" y="2499933"/>
              <a:ext cx="259802" cy="485423"/>
            </a:xfrm>
            <a:prstGeom prst="quadArrowCallout">
              <a:avLst>
                <a:gd name="adj1" fmla="val 37030"/>
                <a:gd name="adj2" fmla="val 18515"/>
                <a:gd name="adj3" fmla="val 18515"/>
                <a:gd name="adj4" fmla="val 48123"/>
              </a:avLst>
            </a:prstGeom>
            <a:solidFill>
              <a:srgbClr val="9A631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p:cNvGrpSpPr/>
          <p:nvPr/>
        </p:nvGrpSpPr>
        <p:grpSpPr>
          <a:xfrm>
            <a:off x="3423953" y="2687784"/>
            <a:ext cx="2051847" cy="3606146"/>
            <a:chOff x="6248400" y="381000"/>
            <a:chExt cx="2051847" cy="3606146"/>
          </a:xfrm>
        </p:grpSpPr>
        <p:sp>
          <p:nvSpPr>
            <p:cNvPr id="39" name="Round Diagonal Corner Rectangle 38"/>
            <p:cNvSpPr/>
            <p:nvPr/>
          </p:nvSpPr>
          <p:spPr>
            <a:xfrm rot="5204949" flipH="1">
              <a:off x="7153617" y="512552"/>
              <a:ext cx="752748" cy="581636"/>
            </a:xfrm>
            <a:prstGeom prst="round2DiagRect">
              <a:avLst>
                <a:gd name="adj1" fmla="val 16667"/>
                <a:gd name="adj2" fmla="val 50000"/>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 Diagonal Corner Rectangle 39"/>
            <p:cNvSpPr/>
            <p:nvPr/>
          </p:nvSpPr>
          <p:spPr>
            <a:xfrm rot="5751864">
              <a:off x="6551878" y="442961"/>
              <a:ext cx="697964" cy="627290"/>
            </a:xfrm>
            <a:prstGeom prst="round2DiagRect">
              <a:avLst>
                <a:gd name="adj1" fmla="val 16667"/>
                <a:gd name="adj2" fmla="val 50000"/>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6248400" y="2358564"/>
              <a:ext cx="412974" cy="53193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rapezoid 41"/>
            <p:cNvSpPr/>
            <p:nvPr/>
          </p:nvSpPr>
          <p:spPr>
            <a:xfrm rot="1437181">
              <a:off x="6424606" y="1387425"/>
              <a:ext cx="613313" cy="1426758"/>
            </a:xfrm>
            <a:prstGeom prst="trapezoid">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rot="4663168">
              <a:off x="7318671" y="3505132"/>
              <a:ext cx="369494" cy="594533"/>
            </a:xfrm>
            <a:prstGeom prst="ellipse">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rot="4271122">
              <a:off x="6758945" y="3502607"/>
              <a:ext cx="369494" cy="594533"/>
            </a:xfrm>
            <a:prstGeom prst="ellipse">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7816626" y="2416728"/>
              <a:ext cx="412974" cy="53193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rapezoid 45"/>
            <p:cNvSpPr/>
            <p:nvPr/>
          </p:nvSpPr>
          <p:spPr>
            <a:xfrm rot="20170738">
              <a:off x="7510680" y="1351313"/>
              <a:ext cx="605382" cy="1473036"/>
            </a:xfrm>
            <a:prstGeom prst="trapezoid">
              <a:avLst>
                <a:gd name="adj" fmla="val 37545"/>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apezoid 46"/>
            <p:cNvSpPr/>
            <p:nvPr/>
          </p:nvSpPr>
          <p:spPr>
            <a:xfrm>
              <a:off x="6524603" y="1291804"/>
              <a:ext cx="1434593" cy="2488711"/>
            </a:xfrm>
            <a:prstGeom prst="trapezoid">
              <a:avLst>
                <a:gd name="adj" fmla="val 29129"/>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rapezoid 47"/>
            <p:cNvSpPr/>
            <p:nvPr/>
          </p:nvSpPr>
          <p:spPr>
            <a:xfrm rot="10800000">
              <a:off x="6962035" y="1368004"/>
              <a:ext cx="459069" cy="356305"/>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rapezoid 48"/>
            <p:cNvSpPr/>
            <p:nvPr/>
          </p:nvSpPr>
          <p:spPr>
            <a:xfrm rot="1045117">
              <a:off x="6873305" y="1344066"/>
              <a:ext cx="668442" cy="2241055"/>
            </a:xfrm>
            <a:prstGeom prst="trapezoid">
              <a:avLst>
                <a:gd name="adj" fmla="val 37360"/>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6696754" y="381000"/>
              <a:ext cx="999446" cy="123220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216"/>
            <p:cNvGrpSpPr/>
            <p:nvPr/>
          </p:nvGrpSpPr>
          <p:grpSpPr>
            <a:xfrm>
              <a:off x="6538784" y="3581399"/>
              <a:ext cx="1386016" cy="185351"/>
              <a:chOff x="6096000" y="4495800"/>
              <a:chExt cx="2187146" cy="430428"/>
            </a:xfrm>
          </p:grpSpPr>
          <p:grpSp>
            <p:nvGrpSpPr>
              <p:cNvPr id="60" name="Group 207"/>
              <p:cNvGrpSpPr/>
              <p:nvPr/>
            </p:nvGrpSpPr>
            <p:grpSpPr>
              <a:xfrm>
                <a:off x="6096000" y="4495800"/>
                <a:ext cx="733168" cy="401595"/>
                <a:chOff x="6096000" y="4495800"/>
                <a:chExt cx="733168" cy="401595"/>
              </a:xfrm>
            </p:grpSpPr>
            <p:sp>
              <p:nvSpPr>
                <p:cNvPr id="69" name="Plaque 68"/>
                <p:cNvSpPr/>
                <p:nvPr/>
              </p:nvSpPr>
              <p:spPr>
                <a:xfrm>
                  <a:off x="6096000" y="4572000"/>
                  <a:ext cx="304800" cy="304800"/>
                </a:xfrm>
                <a:prstGeom prst="plaque">
                  <a:avLst>
                    <a:gd name="adj" fmla="val 3674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Plaque 69"/>
                <p:cNvSpPr/>
                <p:nvPr/>
              </p:nvSpPr>
              <p:spPr>
                <a:xfrm>
                  <a:off x="6524368" y="4592595"/>
                  <a:ext cx="304800" cy="304800"/>
                </a:xfrm>
                <a:prstGeom prst="plaque">
                  <a:avLst>
                    <a:gd name="adj" fmla="val 3674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Plaque 70"/>
                <p:cNvSpPr/>
                <p:nvPr/>
              </p:nvSpPr>
              <p:spPr>
                <a:xfrm>
                  <a:off x="6324600" y="4495800"/>
                  <a:ext cx="304800" cy="304800"/>
                </a:xfrm>
                <a:prstGeom prst="plaque">
                  <a:avLst>
                    <a:gd name="adj" fmla="val 3674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1" name="Group 208"/>
              <p:cNvGrpSpPr/>
              <p:nvPr/>
            </p:nvGrpSpPr>
            <p:grpSpPr>
              <a:xfrm>
                <a:off x="6827108" y="4510216"/>
                <a:ext cx="733168" cy="401595"/>
                <a:chOff x="6096000" y="4495800"/>
                <a:chExt cx="733168" cy="401595"/>
              </a:xfrm>
            </p:grpSpPr>
            <p:sp>
              <p:nvSpPr>
                <p:cNvPr id="66" name="Plaque 65"/>
                <p:cNvSpPr/>
                <p:nvPr/>
              </p:nvSpPr>
              <p:spPr>
                <a:xfrm>
                  <a:off x="6096000" y="4572000"/>
                  <a:ext cx="304800" cy="304800"/>
                </a:xfrm>
                <a:prstGeom prst="plaque">
                  <a:avLst>
                    <a:gd name="adj" fmla="val 3674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Plaque 66"/>
                <p:cNvSpPr/>
                <p:nvPr/>
              </p:nvSpPr>
              <p:spPr>
                <a:xfrm>
                  <a:off x="6524368" y="4592595"/>
                  <a:ext cx="304800" cy="304800"/>
                </a:xfrm>
                <a:prstGeom prst="plaque">
                  <a:avLst>
                    <a:gd name="adj" fmla="val 3674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Plaque 67"/>
                <p:cNvSpPr/>
                <p:nvPr/>
              </p:nvSpPr>
              <p:spPr>
                <a:xfrm>
                  <a:off x="6324600" y="4495800"/>
                  <a:ext cx="304800" cy="304800"/>
                </a:xfrm>
                <a:prstGeom prst="plaque">
                  <a:avLst>
                    <a:gd name="adj" fmla="val 3674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2" name="Group 212"/>
              <p:cNvGrpSpPr/>
              <p:nvPr/>
            </p:nvGrpSpPr>
            <p:grpSpPr>
              <a:xfrm>
                <a:off x="7549978" y="4524633"/>
                <a:ext cx="733168" cy="401595"/>
                <a:chOff x="6096000" y="4495800"/>
                <a:chExt cx="733168" cy="401595"/>
              </a:xfrm>
            </p:grpSpPr>
            <p:sp>
              <p:nvSpPr>
                <p:cNvPr id="63" name="Plaque 62"/>
                <p:cNvSpPr/>
                <p:nvPr/>
              </p:nvSpPr>
              <p:spPr>
                <a:xfrm>
                  <a:off x="6096000" y="4572000"/>
                  <a:ext cx="304800" cy="304800"/>
                </a:xfrm>
                <a:prstGeom prst="plaque">
                  <a:avLst>
                    <a:gd name="adj" fmla="val 3674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Plaque 63"/>
                <p:cNvSpPr/>
                <p:nvPr/>
              </p:nvSpPr>
              <p:spPr>
                <a:xfrm>
                  <a:off x="6524368" y="4592595"/>
                  <a:ext cx="304800" cy="304800"/>
                </a:xfrm>
                <a:prstGeom prst="plaque">
                  <a:avLst>
                    <a:gd name="adj" fmla="val 3674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Plaque 64"/>
                <p:cNvSpPr/>
                <p:nvPr/>
              </p:nvSpPr>
              <p:spPr>
                <a:xfrm>
                  <a:off x="6324600" y="4495800"/>
                  <a:ext cx="304800" cy="304800"/>
                </a:xfrm>
                <a:prstGeom prst="plaque">
                  <a:avLst>
                    <a:gd name="adj" fmla="val 3674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2" name="Group 207"/>
            <p:cNvGrpSpPr/>
            <p:nvPr/>
          </p:nvGrpSpPr>
          <p:grpSpPr>
            <a:xfrm rot="20077064">
              <a:off x="7874081" y="2530464"/>
              <a:ext cx="426166" cy="216115"/>
              <a:chOff x="6096000" y="4495800"/>
              <a:chExt cx="733168" cy="401595"/>
            </a:xfrm>
          </p:grpSpPr>
          <p:sp>
            <p:nvSpPr>
              <p:cNvPr id="57" name="Plaque 56"/>
              <p:cNvSpPr/>
              <p:nvPr/>
            </p:nvSpPr>
            <p:spPr>
              <a:xfrm>
                <a:off x="6096000" y="4572000"/>
                <a:ext cx="304800" cy="304800"/>
              </a:xfrm>
              <a:prstGeom prst="plaque">
                <a:avLst>
                  <a:gd name="adj" fmla="val 3674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Plaque 57"/>
              <p:cNvSpPr/>
              <p:nvPr/>
            </p:nvSpPr>
            <p:spPr>
              <a:xfrm>
                <a:off x="6524368" y="4592595"/>
                <a:ext cx="304800" cy="304800"/>
              </a:xfrm>
              <a:prstGeom prst="plaque">
                <a:avLst>
                  <a:gd name="adj" fmla="val 3674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Plaque 58"/>
              <p:cNvSpPr/>
              <p:nvPr/>
            </p:nvSpPr>
            <p:spPr>
              <a:xfrm>
                <a:off x="6324600" y="4495800"/>
                <a:ext cx="304800" cy="304800"/>
              </a:xfrm>
              <a:prstGeom prst="plaque">
                <a:avLst>
                  <a:gd name="adj" fmla="val 3674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207"/>
            <p:cNvGrpSpPr/>
            <p:nvPr/>
          </p:nvGrpSpPr>
          <p:grpSpPr>
            <a:xfrm rot="1192765">
              <a:off x="6249437" y="2533724"/>
              <a:ext cx="426166" cy="216115"/>
              <a:chOff x="6096000" y="4495800"/>
              <a:chExt cx="733168" cy="401595"/>
            </a:xfrm>
          </p:grpSpPr>
          <p:sp>
            <p:nvSpPr>
              <p:cNvPr id="54" name="Plaque 53"/>
              <p:cNvSpPr/>
              <p:nvPr/>
            </p:nvSpPr>
            <p:spPr>
              <a:xfrm>
                <a:off x="6096000" y="4572000"/>
                <a:ext cx="304800" cy="304800"/>
              </a:xfrm>
              <a:prstGeom prst="plaque">
                <a:avLst>
                  <a:gd name="adj" fmla="val 3674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Plaque 54"/>
              <p:cNvSpPr/>
              <p:nvPr/>
            </p:nvSpPr>
            <p:spPr>
              <a:xfrm>
                <a:off x="6524368" y="4592595"/>
                <a:ext cx="304800" cy="304800"/>
              </a:xfrm>
              <a:prstGeom prst="plaque">
                <a:avLst>
                  <a:gd name="adj" fmla="val 3674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Plaque 55"/>
              <p:cNvSpPr/>
              <p:nvPr/>
            </p:nvSpPr>
            <p:spPr>
              <a:xfrm>
                <a:off x="6324600" y="4495800"/>
                <a:ext cx="304800" cy="304800"/>
              </a:xfrm>
              <a:prstGeom prst="plaque">
                <a:avLst>
                  <a:gd name="adj" fmla="val 3674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72" name="Group 71"/>
          <p:cNvGrpSpPr/>
          <p:nvPr/>
        </p:nvGrpSpPr>
        <p:grpSpPr>
          <a:xfrm>
            <a:off x="6272160" y="2579729"/>
            <a:ext cx="1916314" cy="3812672"/>
            <a:chOff x="2217776" y="1381898"/>
            <a:chExt cx="2024693" cy="4028302"/>
          </a:xfrm>
        </p:grpSpPr>
        <p:sp>
          <p:nvSpPr>
            <p:cNvPr id="73" name="Cloud 72"/>
            <p:cNvSpPr/>
            <p:nvPr/>
          </p:nvSpPr>
          <p:spPr>
            <a:xfrm rot="17452337">
              <a:off x="2330604" y="1731411"/>
              <a:ext cx="1818423" cy="1587634"/>
            </a:xfrm>
            <a:prstGeom prst="cloud">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rot="19520459">
              <a:off x="3884199" y="3305228"/>
              <a:ext cx="358270" cy="70427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rot="2126232">
              <a:off x="2217776" y="3338232"/>
              <a:ext cx="339379" cy="76410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rot="3145143">
              <a:off x="2825760" y="4784359"/>
              <a:ext cx="487574" cy="764107"/>
            </a:xfrm>
            <a:prstGeom prst="ellipse">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rot="18594148">
              <a:off x="3211187" y="4747947"/>
              <a:ext cx="487574" cy="764107"/>
            </a:xfrm>
            <a:prstGeom prst="ellipse">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rapezoid 77"/>
            <p:cNvSpPr/>
            <p:nvPr/>
          </p:nvSpPr>
          <p:spPr>
            <a:xfrm>
              <a:off x="2595824" y="2868548"/>
              <a:ext cx="1351882" cy="2269128"/>
            </a:xfrm>
            <a:prstGeom prst="trapezoi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rapezoid 78"/>
            <p:cNvSpPr/>
            <p:nvPr/>
          </p:nvSpPr>
          <p:spPr>
            <a:xfrm rot="1778885">
              <a:off x="2346087" y="2456535"/>
              <a:ext cx="763621" cy="1410059"/>
            </a:xfrm>
            <a:prstGeom prst="trapezoi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rapezoid 79"/>
            <p:cNvSpPr/>
            <p:nvPr/>
          </p:nvSpPr>
          <p:spPr>
            <a:xfrm rot="20027387">
              <a:off x="3311310" y="2439769"/>
              <a:ext cx="763621" cy="1410059"/>
            </a:xfrm>
            <a:prstGeom prst="trapezoi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rapezoid 86"/>
            <p:cNvSpPr/>
            <p:nvPr/>
          </p:nvSpPr>
          <p:spPr>
            <a:xfrm>
              <a:off x="2605460" y="2591457"/>
              <a:ext cx="1351882" cy="2285343"/>
            </a:xfrm>
            <a:prstGeom prst="trapezoi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rapezoid 87"/>
            <p:cNvSpPr/>
            <p:nvPr/>
          </p:nvSpPr>
          <p:spPr>
            <a:xfrm rot="10800000">
              <a:off x="3048000" y="2438400"/>
              <a:ext cx="470220" cy="541749"/>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781793" y="1507960"/>
              <a:ext cx="940440" cy="130019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Cloud 89"/>
            <p:cNvSpPr/>
            <p:nvPr/>
          </p:nvSpPr>
          <p:spPr>
            <a:xfrm>
              <a:off x="2723015" y="1453785"/>
              <a:ext cx="705330" cy="487574"/>
            </a:xfrm>
            <a:prstGeom prst="cloud">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Cloud 90"/>
            <p:cNvSpPr/>
            <p:nvPr/>
          </p:nvSpPr>
          <p:spPr>
            <a:xfrm rot="2597059">
              <a:off x="3102310" y="1447800"/>
              <a:ext cx="705330" cy="487574"/>
            </a:xfrm>
            <a:prstGeom prst="cloud">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rot="4422778">
              <a:off x="3013629" y="1427433"/>
              <a:ext cx="300434" cy="416662"/>
            </a:xfrm>
            <a:prstGeom prst="ellips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Cloud 92"/>
            <p:cNvSpPr/>
            <p:nvPr/>
          </p:nvSpPr>
          <p:spPr>
            <a:xfrm rot="847754">
              <a:off x="3016904" y="2500189"/>
              <a:ext cx="560638" cy="439014"/>
            </a:xfrm>
            <a:prstGeom prst="cloud">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rot="19520459">
              <a:off x="3242402" y="2575877"/>
              <a:ext cx="158164" cy="14934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5" name="Straight Connector 94"/>
            <p:cNvCxnSpPr>
              <a:cxnSpLocks/>
              <a:stCxn id="88" idx="0"/>
              <a:endCxn id="87" idx="2"/>
            </p:cNvCxnSpPr>
            <p:nvPr/>
          </p:nvCxnSpPr>
          <p:spPr>
            <a:xfrm flipH="1">
              <a:off x="3281401" y="2980149"/>
              <a:ext cx="1709" cy="18966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6" name="Group 71"/>
            <p:cNvGrpSpPr/>
            <p:nvPr/>
          </p:nvGrpSpPr>
          <p:grpSpPr>
            <a:xfrm>
              <a:off x="2825578" y="3241588"/>
              <a:ext cx="920873" cy="317157"/>
              <a:chOff x="4724400" y="2286000"/>
              <a:chExt cx="1676400" cy="533400"/>
            </a:xfrm>
          </p:grpSpPr>
          <p:sp>
            <p:nvSpPr>
              <p:cNvPr id="107" name="Plaque 106"/>
              <p:cNvSpPr/>
              <p:nvPr/>
            </p:nvSpPr>
            <p:spPr>
              <a:xfrm>
                <a:off x="4724400" y="2286000"/>
                <a:ext cx="533400" cy="533400"/>
              </a:xfrm>
              <a:prstGeom prst="plaque">
                <a:avLst>
                  <a:gd name="adj" fmla="val 36744"/>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Plaque 107"/>
              <p:cNvSpPr/>
              <p:nvPr/>
            </p:nvSpPr>
            <p:spPr>
              <a:xfrm>
                <a:off x="5867400" y="2286000"/>
                <a:ext cx="533400" cy="533400"/>
              </a:xfrm>
              <a:prstGeom prst="plaque">
                <a:avLst>
                  <a:gd name="adj" fmla="val 36744"/>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Plaque 108"/>
              <p:cNvSpPr/>
              <p:nvPr/>
            </p:nvSpPr>
            <p:spPr>
              <a:xfrm>
                <a:off x="5235146" y="2393092"/>
                <a:ext cx="304800" cy="304800"/>
              </a:xfrm>
              <a:prstGeom prst="plaque">
                <a:avLst>
                  <a:gd name="adj" fmla="val 36744"/>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Plaque 109"/>
              <p:cNvSpPr/>
              <p:nvPr/>
            </p:nvSpPr>
            <p:spPr>
              <a:xfrm>
                <a:off x="5577016" y="2405449"/>
                <a:ext cx="304800" cy="304800"/>
              </a:xfrm>
              <a:prstGeom prst="plaque">
                <a:avLst>
                  <a:gd name="adj" fmla="val 36744"/>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Oval 110"/>
              <p:cNvSpPr/>
              <p:nvPr/>
            </p:nvSpPr>
            <p:spPr>
              <a:xfrm>
                <a:off x="5486400" y="2438400"/>
                <a:ext cx="152400" cy="152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 name="Group 72"/>
            <p:cNvGrpSpPr/>
            <p:nvPr/>
          </p:nvGrpSpPr>
          <p:grpSpPr>
            <a:xfrm>
              <a:off x="2809102" y="3758512"/>
              <a:ext cx="920873" cy="317157"/>
              <a:chOff x="4724400" y="2286000"/>
              <a:chExt cx="1676400" cy="533400"/>
            </a:xfrm>
          </p:grpSpPr>
          <p:sp>
            <p:nvSpPr>
              <p:cNvPr id="102" name="Plaque 101"/>
              <p:cNvSpPr/>
              <p:nvPr/>
            </p:nvSpPr>
            <p:spPr>
              <a:xfrm>
                <a:off x="4724400" y="2286000"/>
                <a:ext cx="533400" cy="533400"/>
              </a:xfrm>
              <a:prstGeom prst="plaque">
                <a:avLst>
                  <a:gd name="adj" fmla="val 36744"/>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Plaque 102"/>
              <p:cNvSpPr/>
              <p:nvPr/>
            </p:nvSpPr>
            <p:spPr>
              <a:xfrm>
                <a:off x="5867400" y="2286000"/>
                <a:ext cx="533400" cy="533400"/>
              </a:xfrm>
              <a:prstGeom prst="plaque">
                <a:avLst>
                  <a:gd name="adj" fmla="val 36744"/>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Plaque 103"/>
              <p:cNvSpPr/>
              <p:nvPr/>
            </p:nvSpPr>
            <p:spPr>
              <a:xfrm>
                <a:off x="5235146" y="2393092"/>
                <a:ext cx="304800" cy="304800"/>
              </a:xfrm>
              <a:prstGeom prst="plaque">
                <a:avLst>
                  <a:gd name="adj" fmla="val 36744"/>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Plaque 104"/>
              <p:cNvSpPr/>
              <p:nvPr/>
            </p:nvSpPr>
            <p:spPr>
              <a:xfrm>
                <a:off x="5577016" y="2405449"/>
                <a:ext cx="304800" cy="304800"/>
              </a:xfrm>
              <a:prstGeom prst="plaque">
                <a:avLst>
                  <a:gd name="adj" fmla="val 36744"/>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p:cNvSpPr/>
              <p:nvPr/>
            </p:nvSpPr>
            <p:spPr>
              <a:xfrm>
                <a:off x="5486400" y="2438400"/>
                <a:ext cx="152400" cy="152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81"/>
            <p:cNvGrpSpPr/>
            <p:nvPr/>
          </p:nvGrpSpPr>
          <p:grpSpPr>
            <a:xfrm>
              <a:off x="2677298" y="1381898"/>
              <a:ext cx="1194486" cy="457199"/>
              <a:chOff x="4724400" y="990601"/>
              <a:chExt cx="1295400" cy="457199"/>
            </a:xfrm>
          </p:grpSpPr>
          <p:sp>
            <p:nvSpPr>
              <p:cNvPr id="99" name="Moon 98"/>
              <p:cNvSpPr/>
              <p:nvPr/>
            </p:nvSpPr>
            <p:spPr>
              <a:xfrm rot="5400000">
                <a:off x="5219439" y="571762"/>
                <a:ext cx="295424" cy="1133101"/>
              </a:xfrm>
              <a:prstGeom prst="moon">
                <a:avLst>
                  <a:gd name="adj" fmla="val 85521"/>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Moon 99"/>
              <p:cNvSpPr/>
              <p:nvPr/>
            </p:nvSpPr>
            <p:spPr>
              <a:xfrm rot="5614597">
                <a:off x="5217775" y="684958"/>
                <a:ext cx="280498" cy="1171751"/>
              </a:xfrm>
              <a:prstGeom prst="moon">
                <a:avLst>
                  <a:gd name="adj" fmla="val 85521"/>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ounded Rectangle 100"/>
              <p:cNvSpPr/>
              <p:nvPr/>
            </p:nvSpPr>
            <p:spPr>
              <a:xfrm>
                <a:off x="4724400" y="1295400"/>
                <a:ext cx="1295400" cy="152400"/>
              </a:xfrm>
              <a:prstGeom prst="round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2" name="Group 111">
            <a:extLst>
              <a:ext uri="{FF2B5EF4-FFF2-40B4-BE49-F238E27FC236}">
                <a16:creationId xmlns:a16="http://schemas.microsoft.com/office/drawing/2014/main" id="{878015C8-F0B6-4D50-9F25-18DA5A2EAA31}"/>
              </a:ext>
            </a:extLst>
          </p:cNvPr>
          <p:cNvGrpSpPr/>
          <p:nvPr/>
        </p:nvGrpSpPr>
        <p:grpSpPr>
          <a:xfrm>
            <a:off x="8984387" y="2675030"/>
            <a:ext cx="1618564" cy="3756180"/>
            <a:chOff x="4267200" y="1141395"/>
            <a:chExt cx="2091743" cy="4854280"/>
          </a:xfrm>
        </p:grpSpPr>
        <p:grpSp>
          <p:nvGrpSpPr>
            <p:cNvPr id="113" name="Group 135">
              <a:extLst>
                <a:ext uri="{FF2B5EF4-FFF2-40B4-BE49-F238E27FC236}">
                  <a16:creationId xmlns:a16="http://schemas.microsoft.com/office/drawing/2014/main" id="{3CEADE99-57B7-49BA-B529-F7C05703A0C1}"/>
                </a:ext>
              </a:extLst>
            </p:cNvPr>
            <p:cNvGrpSpPr/>
            <p:nvPr/>
          </p:nvGrpSpPr>
          <p:grpSpPr>
            <a:xfrm>
              <a:off x="4594015" y="1620356"/>
              <a:ext cx="1476751" cy="1539149"/>
              <a:chOff x="6511295" y="1306469"/>
              <a:chExt cx="1825151" cy="1902271"/>
            </a:xfrm>
            <a:solidFill>
              <a:schemeClr val="tx1">
                <a:lumMod val="65000"/>
                <a:lumOff val="35000"/>
              </a:schemeClr>
            </a:solidFill>
          </p:grpSpPr>
          <p:sp>
            <p:nvSpPr>
              <p:cNvPr id="154" name="Oval 153">
                <a:extLst>
                  <a:ext uri="{FF2B5EF4-FFF2-40B4-BE49-F238E27FC236}">
                    <a16:creationId xmlns:a16="http://schemas.microsoft.com/office/drawing/2014/main" id="{7FC031C8-DCA1-44E4-9319-70A1F2C5F054}"/>
                  </a:ext>
                </a:extLst>
              </p:cNvPr>
              <p:cNvSpPr/>
              <p:nvPr/>
            </p:nvSpPr>
            <p:spPr>
              <a:xfrm flipH="1">
                <a:off x="6514461" y="1645612"/>
                <a:ext cx="1821985" cy="15631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5" name="Round Diagonal Corner Rectangle 544">
                <a:extLst>
                  <a:ext uri="{FF2B5EF4-FFF2-40B4-BE49-F238E27FC236}">
                    <a16:creationId xmlns:a16="http://schemas.microsoft.com/office/drawing/2014/main" id="{FC372742-EEE4-4077-B59A-7084886A5A3C}"/>
                  </a:ext>
                </a:extLst>
              </p:cNvPr>
              <p:cNvSpPr/>
              <p:nvPr/>
            </p:nvSpPr>
            <p:spPr>
              <a:xfrm rot="892649" flipH="1">
                <a:off x="7692048" y="1306469"/>
                <a:ext cx="521172" cy="737856"/>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6" name="Round Diagonal Corner Rectangle 545">
                <a:extLst>
                  <a:ext uri="{FF2B5EF4-FFF2-40B4-BE49-F238E27FC236}">
                    <a16:creationId xmlns:a16="http://schemas.microsoft.com/office/drawing/2014/main" id="{CFA59933-FA30-4F4B-9636-13578EC47527}"/>
                  </a:ext>
                </a:extLst>
              </p:cNvPr>
              <p:cNvSpPr/>
              <p:nvPr/>
            </p:nvSpPr>
            <p:spPr>
              <a:xfrm rot="3096286" flipH="1">
                <a:off x="6548145" y="1317211"/>
                <a:ext cx="685841" cy="75954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114" name="Oval 113">
              <a:extLst>
                <a:ext uri="{FF2B5EF4-FFF2-40B4-BE49-F238E27FC236}">
                  <a16:creationId xmlns:a16="http://schemas.microsoft.com/office/drawing/2014/main" id="{FE710804-596C-4FF6-8D9A-8E75B3FCEFC8}"/>
                </a:ext>
              </a:extLst>
            </p:cNvPr>
            <p:cNvSpPr/>
            <p:nvPr/>
          </p:nvSpPr>
          <p:spPr>
            <a:xfrm rot="1928098" flipH="1">
              <a:off x="4267200" y="3424234"/>
              <a:ext cx="402944" cy="8750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5" name="Oval 114">
              <a:extLst>
                <a:ext uri="{FF2B5EF4-FFF2-40B4-BE49-F238E27FC236}">
                  <a16:creationId xmlns:a16="http://schemas.microsoft.com/office/drawing/2014/main" id="{CBC19770-F8A3-43D5-AD9A-61925CAFFBE6}"/>
                </a:ext>
              </a:extLst>
            </p:cNvPr>
            <p:cNvSpPr/>
            <p:nvPr/>
          </p:nvSpPr>
          <p:spPr>
            <a:xfrm rot="18952234" flipH="1">
              <a:off x="5941568" y="3393477"/>
              <a:ext cx="417375" cy="8750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6" name="Oval 115">
              <a:extLst>
                <a:ext uri="{FF2B5EF4-FFF2-40B4-BE49-F238E27FC236}">
                  <a16:creationId xmlns:a16="http://schemas.microsoft.com/office/drawing/2014/main" id="{87490665-BBB0-442E-9BBB-B38DFD5906D6}"/>
                </a:ext>
              </a:extLst>
            </p:cNvPr>
            <p:cNvSpPr/>
            <p:nvPr/>
          </p:nvSpPr>
          <p:spPr>
            <a:xfrm rot="2247591" flipH="1">
              <a:off x="4808523" y="5120579"/>
              <a:ext cx="396277" cy="875096"/>
            </a:xfrm>
            <a:prstGeom prst="ellipse">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7" name="Oval 116">
              <a:extLst>
                <a:ext uri="{FF2B5EF4-FFF2-40B4-BE49-F238E27FC236}">
                  <a16:creationId xmlns:a16="http://schemas.microsoft.com/office/drawing/2014/main" id="{E9C04702-101E-40BF-8047-BA1C9C4A5440}"/>
                </a:ext>
              </a:extLst>
            </p:cNvPr>
            <p:cNvSpPr/>
            <p:nvPr/>
          </p:nvSpPr>
          <p:spPr>
            <a:xfrm rot="18952234" flipH="1">
              <a:off x="5265992" y="5103269"/>
              <a:ext cx="394381" cy="875096"/>
            </a:xfrm>
            <a:prstGeom prst="ellipse">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8" name="Trapezoid 117">
              <a:extLst>
                <a:ext uri="{FF2B5EF4-FFF2-40B4-BE49-F238E27FC236}">
                  <a16:creationId xmlns:a16="http://schemas.microsoft.com/office/drawing/2014/main" id="{EB3BD320-A70B-427B-9AC4-812ADD749712}"/>
                </a:ext>
              </a:extLst>
            </p:cNvPr>
            <p:cNvSpPr/>
            <p:nvPr/>
          </p:nvSpPr>
          <p:spPr>
            <a:xfrm rot="1430708" flipH="1">
              <a:off x="4404387" y="2500664"/>
              <a:ext cx="846308" cy="1560935"/>
            </a:xfrm>
            <a:prstGeom prst="trapezoi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9" name="Trapezoid 118">
              <a:extLst>
                <a:ext uri="{FF2B5EF4-FFF2-40B4-BE49-F238E27FC236}">
                  <a16:creationId xmlns:a16="http://schemas.microsoft.com/office/drawing/2014/main" id="{41ABE50C-1FC4-4B92-B69D-F9C19979E308}"/>
                </a:ext>
              </a:extLst>
            </p:cNvPr>
            <p:cNvSpPr/>
            <p:nvPr/>
          </p:nvSpPr>
          <p:spPr>
            <a:xfrm rot="19809709" flipH="1">
              <a:off x="5328113" y="2449521"/>
              <a:ext cx="846308" cy="1560935"/>
            </a:xfrm>
            <a:prstGeom prst="trapezoi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0" name="Trapezoid 119">
              <a:extLst>
                <a:ext uri="{FF2B5EF4-FFF2-40B4-BE49-F238E27FC236}">
                  <a16:creationId xmlns:a16="http://schemas.microsoft.com/office/drawing/2014/main" id="{FD855BDB-B490-4ECB-8B8A-F124085AB983}"/>
                </a:ext>
              </a:extLst>
            </p:cNvPr>
            <p:cNvSpPr/>
            <p:nvPr/>
          </p:nvSpPr>
          <p:spPr>
            <a:xfrm flipH="1">
              <a:off x="4662891" y="2701534"/>
              <a:ext cx="1262560" cy="2852030"/>
            </a:xfrm>
            <a:prstGeom prst="trapezoi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1" name="Oval 120">
              <a:extLst>
                <a:ext uri="{FF2B5EF4-FFF2-40B4-BE49-F238E27FC236}">
                  <a16:creationId xmlns:a16="http://schemas.microsoft.com/office/drawing/2014/main" id="{F2A31433-F2FC-4D65-A75D-33CB3D63903E}"/>
                </a:ext>
              </a:extLst>
            </p:cNvPr>
            <p:cNvSpPr/>
            <p:nvPr/>
          </p:nvSpPr>
          <p:spPr>
            <a:xfrm flipH="1">
              <a:off x="4722075" y="1209936"/>
              <a:ext cx="1203377" cy="163545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2" name="Round Diagonal Corner Rectangle 510">
              <a:extLst>
                <a:ext uri="{FF2B5EF4-FFF2-40B4-BE49-F238E27FC236}">
                  <a16:creationId xmlns:a16="http://schemas.microsoft.com/office/drawing/2014/main" id="{E0F6BD1A-E45C-4B4B-87BD-ED0BF9DD88AE}"/>
                </a:ext>
              </a:extLst>
            </p:cNvPr>
            <p:cNvSpPr/>
            <p:nvPr/>
          </p:nvSpPr>
          <p:spPr>
            <a:xfrm rot="20363465" flipH="1">
              <a:off x="5334776" y="1191345"/>
              <a:ext cx="391062" cy="589787"/>
            </a:xfrm>
            <a:prstGeom prst="round2DiagRect">
              <a:avLst>
                <a:gd name="adj1" fmla="val 50000"/>
                <a:gd name="adj2" fmla="val 0"/>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3" name="Round Diagonal Corner Rectangle 511">
              <a:extLst>
                <a:ext uri="{FF2B5EF4-FFF2-40B4-BE49-F238E27FC236}">
                  <a16:creationId xmlns:a16="http://schemas.microsoft.com/office/drawing/2014/main" id="{2B68F7E9-D573-4297-ADC8-1FB9215F7D0D}"/>
                </a:ext>
              </a:extLst>
            </p:cNvPr>
            <p:cNvSpPr/>
            <p:nvPr/>
          </p:nvSpPr>
          <p:spPr>
            <a:xfrm rot="16523337" flipH="1">
              <a:off x="4864035" y="1252735"/>
              <a:ext cx="468829" cy="611731"/>
            </a:xfrm>
            <a:prstGeom prst="round2DiagRect">
              <a:avLst>
                <a:gd name="adj1" fmla="val 50000"/>
                <a:gd name="adj2" fmla="val 0"/>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4" name="Trapezoid 123">
              <a:extLst>
                <a:ext uri="{FF2B5EF4-FFF2-40B4-BE49-F238E27FC236}">
                  <a16:creationId xmlns:a16="http://schemas.microsoft.com/office/drawing/2014/main" id="{FAFD2287-5404-4691-A508-80CEAFDCFBD9}"/>
                </a:ext>
              </a:extLst>
            </p:cNvPr>
            <p:cNvSpPr/>
            <p:nvPr/>
          </p:nvSpPr>
          <p:spPr>
            <a:xfrm rot="21333240" flipH="1">
              <a:off x="5203822" y="2542211"/>
              <a:ext cx="846308" cy="2911947"/>
            </a:xfrm>
            <a:prstGeom prst="trapezoid">
              <a:avLst>
                <a:gd name="adj" fmla="val 34480"/>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5" name="Trapezoid 124">
              <a:extLst>
                <a:ext uri="{FF2B5EF4-FFF2-40B4-BE49-F238E27FC236}">
                  <a16:creationId xmlns:a16="http://schemas.microsoft.com/office/drawing/2014/main" id="{FE8FB534-145F-4FDC-9479-1405E92BFBD8}"/>
                </a:ext>
              </a:extLst>
            </p:cNvPr>
            <p:cNvSpPr/>
            <p:nvPr/>
          </p:nvSpPr>
          <p:spPr>
            <a:xfrm rot="301939" flipH="1">
              <a:off x="4488833" y="2649492"/>
              <a:ext cx="846308" cy="2804505"/>
            </a:xfrm>
            <a:prstGeom prst="trapezoid">
              <a:avLst>
                <a:gd name="adj" fmla="val 34480"/>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6" name="Oval 125">
              <a:extLst>
                <a:ext uri="{FF2B5EF4-FFF2-40B4-BE49-F238E27FC236}">
                  <a16:creationId xmlns:a16="http://schemas.microsoft.com/office/drawing/2014/main" id="{8FCF9656-E1A8-4F85-9B12-21FE7387268E}"/>
                </a:ext>
              </a:extLst>
            </p:cNvPr>
            <p:cNvSpPr/>
            <p:nvPr/>
          </p:nvSpPr>
          <p:spPr>
            <a:xfrm flipH="1">
              <a:off x="4897833" y="2105877"/>
              <a:ext cx="797318" cy="875096"/>
            </a:xfrm>
            <a:prstGeom prst="ellips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7" name="Oval 126">
              <a:extLst>
                <a:ext uri="{FF2B5EF4-FFF2-40B4-BE49-F238E27FC236}">
                  <a16:creationId xmlns:a16="http://schemas.microsoft.com/office/drawing/2014/main" id="{EE969D0A-C3B9-4210-9CFF-6068181F906F}"/>
                </a:ext>
              </a:extLst>
            </p:cNvPr>
            <p:cNvSpPr/>
            <p:nvPr/>
          </p:nvSpPr>
          <p:spPr>
            <a:xfrm flipH="1">
              <a:off x="5109921" y="2235186"/>
              <a:ext cx="346392" cy="18540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128" name="Straight Connector 127">
              <a:extLst>
                <a:ext uri="{FF2B5EF4-FFF2-40B4-BE49-F238E27FC236}">
                  <a16:creationId xmlns:a16="http://schemas.microsoft.com/office/drawing/2014/main" id="{1C2D0A0C-3A4E-42C0-88D8-7BBA60B1EEC7}"/>
                </a:ext>
              </a:extLst>
            </p:cNvPr>
            <p:cNvCxnSpPr/>
            <p:nvPr/>
          </p:nvCxnSpPr>
          <p:spPr>
            <a:xfrm>
              <a:off x="4775266" y="3281132"/>
              <a:ext cx="409228" cy="0"/>
            </a:xfrm>
            <a:prstGeom prst="line">
              <a:avLst/>
            </a:prstGeom>
            <a:ln w="76200">
              <a:solidFill>
                <a:srgbClr val="582A04"/>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9F5DF289-1C5F-498E-BAE1-126A757DE046}"/>
                </a:ext>
              </a:extLst>
            </p:cNvPr>
            <p:cNvCxnSpPr/>
            <p:nvPr/>
          </p:nvCxnSpPr>
          <p:spPr>
            <a:xfrm>
              <a:off x="5382604" y="3281132"/>
              <a:ext cx="409228" cy="0"/>
            </a:xfrm>
            <a:prstGeom prst="line">
              <a:avLst/>
            </a:prstGeom>
            <a:ln w="76200">
              <a:solidFill>
                <a:srgbClr val="582A04"/>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84B7F86E-213F-4FEF-812D-A18D7DE32BF8}"/>
                </a:ext>
              </a:extLst>
            </p:cNvPr>
            <p:cNvCxnSpPr/>
            <p:nvPr/>
          </p:nvCxnSpPr>
          <p:spPr>
            <a:xfrm>
              <a:off x="4724248" y="3511790"/>
              <a:ext cx="444673" cy="1613"/>
            </a:xfrm>
            <a:prstGeom prst="line">
              <a:avLst/>
            </a:prstGeom>
            <a:ln w="76200">
              <a:solidFill>
                <a:srgbClr val="582A04"/>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577C744C-C575-4D06-B97F-BF86C3F1C3D7}"/>
                </a:ext>
              </a:extLst>
            </p:cNvPr>
            <p:cNvCxnSpPr/>
            <p:nvPr/>
          </p:nvCxnSpPr>
          <p:spPr>
            <a:xfrm>
              <a:off x="5382604" y="3513403"/>
              <a:ext cx="409228" cy="0"/>
            </a:xfrm>
            <a:prstGeom prst="line">
              <a:avLst/>
            </a:prstGeom>
            <a:ln w="76200">
              <a:solidFill>
                <a:srgbClr val="582A04"/>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2D05CF36-5A1D-43BB-812B-FA8EE4DB1849}"/>
                </a:ext>
              </a:extLst>
            </p:cNvPr>
            <p:cNvCxnSpPr/>
            <p:nvPr/>
          </p:nvCxnSpPr>
          <p:spPr>
            <a:xfrm flipV="1">
              <a:off x="4664753" y="3932030"/>
              <a:ext cx="532434" cy="10775"/>
            </a:xfrm>
            <a:prstGeom prst="line">
              <a:avLst/>
            </a:prstGeom>
            <a:ln w="76200">
              <a:solidFill>
                <a:srgbClr val="582A04"/>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8F38A535-76A4-49B4-8145-3964DFC0683B}"/>
                </a:ext>
              </a:extLst>
            </p:cNvPr>
            <p:cNvCxnSpPr/>
            <p:nvPr/>
          </p:nvCxnSpPr>
          <p:spPr>
            <a:xfrm flipV="1">
              <a:off x="5367031" y="3920717"/>
              <a:ext cx="532434" cy="10775"/>
            </a:xfrm>
            <a:prstGeom prst="line">
              <a:avLst/>
            </a:prstGeom>
            <a:ln w="76200">
              <a:solidFill>
                <a:srgbClr val="582A04"/>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717CD32A-70E4-4083-9973-B0454A0954F1}"/>
                </a:ext>
              </a:extLst>
            </p:cNvPr>
            <p:cNvCxnSpPr/>
            <p:nvPr/>
          </p:nvCxnSpPr>
          <p:spPr>
            <a:xfrm flipV="1">
              <a:off x="4603965" y="4168473"/>
              <a:ext cx="579153" cy="10776"/>
            </a:xfrm>
            <a:prstGeom prst="line">
              <a:avLst/>
            </a:prstGeom>
            <a:ln w="76200">
              <a:solidFill>
                <a:srgbClr val="582A04"/>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2B13072A-9C31-4757-9655-DB92CABD3397}"/>
                </a:ext>
              </a:extLst>
            </p:cNvPr>
            <p:cNvCxnSpPr/>
            <p:nvPr/>
          </p:nvCxnSpPr>
          <p:spPr>
            <a:xfrm flipV="1">
              <a:off x="5320313" y="4183958"/>
              <a:ext cx="579153" cy="10776"/>
            </a:xfrm>
            <a:prstGeom prst="line">
              <a:avLst/>
            </a:prstGeom>
            <a:ln w="76200">
              <a:solidFill>
                <a:srgbClr val="582A04"/>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F32A84D3-F0DC-40A7-9CC5-03E743164489}"/>
                </a:ext>
              </a:extLst>
            </p:cNvPr>
            <p:cNvCxnSpPr/>
            <p:nvPr/>
          </p:nvCxnSpPr>
          <p:spPr>
            <a:xfrm>
              <a:off x="4470859" y="4896257"/>
              <a:ext cx="727832" cy="46454"/>
            </a:xfrm>
            <a:prstGeom prst="line">
              <a:avLst/>
            </a:prstGeom>
            <a:ln w="76200">
              <a:solidFill>
                <a:srgbClr val="582A04"/>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B2C9C0EF-29DE-4E72-911A-A125E774E576}"/>
                </a:ext>
              </a:extLst>
            </p:cNvPr>
            <p:cNvCxnSpPr/>
            <p:nvPr/>
          </p:nvCxnSpPr>
          <p:spPr>
            <a:xfrm flipV="1">
              <a:off x="5304740" y="4896257"/>
              <a:ext cx="766026" cy="26261"/>
            </a:xfrm>
            <a:prstGeom prst="line">
              <a:avLst/>
            </a:prstGeom>
            <a:ln w="76200">
              <a:solidFill>
                <a:srgbClr val="582A04"/>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A43F6425-9C44-495E-9D23-5D564674381E}"/>
                </a:ext>
              </a:extLst>
            </p:cNvPr>
            <p:cNvCxnSpPr/>
            <p:nvPr/>
          </p:nvCxnSpPr>
          <p:spPr>
            <a:xfrm>
              <a:off x="4401519" y="5170274"/>
              <a:ext cx="797172" cy="20194"/>
            </a:xfrm>
            <a:prstGeom prst="line">
              <a:avLst/>
            </a:prstGeom>
            <a:ln w="76200">
              <a:solidFill>
                <a:srgbClr val="582A04"/>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A0CE706D-4282-46B1-A0F3-0C64325FA636}"/>
                </a:ext>
              </a:extLst>
            </p:cNvPr>
            <p:cNvCxnSpPr/>
            <p:nvPr/>
          </p:nvCxnSpPr>
          <p:spPr>
            <a:xfrm flipV="1">
              <a:off x="5335886" y="5128528"/>
              <a:ext cx="781599" cy="41745"/>
            </a:xfrm>
            <a:prstGeom prst="line">
              <a:avLst/>
            </a:prstGeom>
            <a:ln w="76200">
              <a:solidFill>
                <a:srgbClr val="582A04"/>
              </a:solidFill>
            </a:ln>
          </p:spPr>
          <p:style>
            <a:lnRef idx="1">
              <a:schemeClr val="accent1"/>
            </a:lnRef>
            <a:fillRef idx="0">
              <a:schemeClr val="accent1"/>
            </a:fillRef>
            <a:effectRef idx="0">
              <a:schemeClr val="accent1"/>
            </a:effectRef>
            <a:fontRef idx="minor">
              <a:schemeClr val="tx1"/>
            </a:fontRef>
          </p:style>
        </p:cxnSp>
        <p:sp>
          <p:nvSpPr>
            <p:cNvPr id="140" name="Moon 139">
              <a:extLst>
                <a:ext uri="{FF2B5EF4-FFF2-40B4-BE49-F238E27FC236}">
                  <a16:creationId xmlns:a16="http://schemas.microsoft.com/office/drawing/2014/main" id="{7AA09632-53C3-4078-B323-8510EE07871F}"/>
                </a:ext>
              </a:extLst>
            </p:cNvPr>
            <p:cNvSpPr/>
            <p:nvPr/>
          </p:nvSpPr>
          <p:spPr>
            <a:xfrm rot="5400000">
              <a:off x="5003639" y="770865"/>
              <a:ext cx="598818" cy="1339878"/>
            </a:xfrm>
            <a:prstGeom prst="moon">
              <a:avLst>
                <a:gd name="adj" fmla="val 875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65">
              <a:extLst>
                <a:ext uri="{FF2B5EF4-FFF2-40B4-BE49-F238E27FC236}">
                  <a16:creationId xmlns:a16="http://schemas.microsoft.com/office/drawing/2014/main" id="{16B78248-0ADC-4291-9B83-90BF5C2AB6C1}"/>
                </a:ext>
              </a:extLst>
            </p:cNvPr>
            <p:cNvGrpSpPr/>
            <p:nvPr/>
          </p:nvGrpSpPr>
          <p:grpSpPr>
            <a:xfrm>
              <a:off x="4733004" y="1356534"/>
              <a:ext cx="1140421" cy="280023"/>
              <a:chOff x="3952930" y="4977108"/>
              <a:chExt cx="1584496" cy="389063"/>
            </a:xfrm>
          </p:grpSpPr>
          <p:grpSp>
            <p:nvGrpSpPr>
              <p:cNvPr id="142" name="Group 178">
                <a:extLst>
                  <a:ext uri="{FF2B5EF4-FFF2-40B4-BE49-F238E27FC236}">
                    <a16:creationId xmlns:a16="http://schemas.microsoft.com/office/drawing/2014/main" id="{18474D14-58DF-420C-A1CD-7E013BB9B122}"/>
                  </a:ext>
                </a:extLst>
              </p:cNvPr>
              <p:cNvGrpSpPr/>
              <p:nvPr/>
            </p:nvGrpSpPr>
            <p:grpSpPr>
              <a:xfrm>
                <a:off x="3952930" y="4990171"/>
                <a:ext cx="395776" cy="376000"/>
                <a:chOff x="4561398" y="5032399"/>
                <a:chExt cx="959125" cy="911201"/>
              </a:xfrm>
            </p:grpSpPr>
            <p:sp>
              <p:nvSpPr>
                <p:cNvPr id="152" name="Quad Arrow 541">
                  <a:extLst>
                    <a:ext uri="{FF2B5EF4-FFF2-40B4-BE49-F238E27FC236}">
                      <a16:creationId xmlns:a16="http://schemas.microsoft.com/office/drawing/2014/main" id="{C0E4A2FB-508A-4618-AB00-7EDA0CA8E15F}"/>
                    </a:ext>
                  </a:extLst>
                </p:cNvPr>
                <p:cNvSpPr/>
                <p:nvPr/>
              </p:nvSpPr>
              <p:spPr>
                <a:xfrm>
                  <a:off x="4561398" y="5032399"/>
                  <a:ext cx="959125" cy="911201"/>
                </a:xfrm>
                <a:prstGeom prst="quadArrow">
                  <a:avLst>
                    <a:gd name="adj1" fmla="val 39703"/>
                    <a:gd name="adj2" fmla="val 22500"/>
                    <a:gd name="adj3" fmla="val 22500"/>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Diamond 152">
                  <a:extLst>
                    <a:ext uri="{FF2B5EF4-FFF2-40B4-BE49-F238E27FC236}">
                      <a16:creationId xmlns:a16="http://schemas.microsoft.com/office/drawing/2014/main" id="{D6F4C62C-2DDB-4AD6-BBBB-1A2899FF2C1D}"/>
                    </a:ext>
                  </a:extLst>
                </p:cNvPr>
                <p:cNvSpPr/>
                <p:nvPr/>
              </p:nvSpPr>
              <p:spPr>
                <a:xfrm>
                  <a:off x="4870253" y="5303520"/>
                  <a:ext cx="353508" cy="361404"/>
                </a:xfrm>
                <a:prstGeom prst="diamond">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 name="Group 179">
                <a:extLst>
                  <a:ext uri="{FF2B5EF4-FFF2-40B4-BE49-F238E27FC236}">
                    <a16:creationId xmlns:a16="http://schemas.microsoft.com/office/drawing/2014/main" id="{43B05E4E-666D-49BA-861D-D1EC77134B5D}"/>
                  </a:ext>
                </a:extLst>
              </p:cNvPr>
              <p:cNvGrpSpPr/>
              <p:nvPr/>
            </p:nvGrpSpPr>
            <p:grpSpPr>
              <a:xfrm>
                <a:off x="4349170" y="4985817"/>
                <a:ext cx="395776" cy="376000"/>
                <a:chOff x="4561398" y="5032399"/>
                <a:chExt cx="959125" cy="911201"/>
              </a:xfrm>
            </p:grpSpPr>
            <p:sp>
              <p:nvSpPr>
                <p:cNvPr id="150" name="Quad Arrow 539">
                  <a:extLst>
                    <a:ext uri="{FF2B5EF4-FFF2-40B4-BE49-F238E27FC236}">
                      <a16:creationId xmlns:a16="http://schemas.microsoft.com/office/drawing/2014/main" id="{F26B0451-3954-4574-83DB-908598B503CF}"/>
                    </a:ext>
                  </a:extLst>
                </p:cNvPr>
                <p:cNvSpPr/>
                <p:nvPr/>
              </p:nvSpPr>
              <p:spPr>
                <a:xfrm>
                  <a:off x="4561398" y="5032399"/>
                  <a:ext cx="959125" cy="911201"/>
                </a:xfrm>
                <a:prstGeom prst="quadArrow">
                  <a:avLst>
                    <a:gd name="adj1" fmla="val 39703"/>
                    <a:gd name="adj2" fmla="val 22500"/>
                    <a:gd name="adj3" fmla="val 22500"/>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Diamond 150">
                  <a:extLst>
                    <a:ext uri="{FF2B5EF4-FFF2-40B4-BE49-F238E27FC236}">
                      <a16:creationId xmlns:a16="http://schemas.microsoft.com/office/drawing/2014/main" id="{D690734F-DFF5-4ABD-B848-D2703B569CBF}"/>
                    </a:ext>
                  </a:extLst>
                </p:cNvPr>
                <p:cNvSpPr/>
                <p:nvPr/>
              </p:nvSpPr>
              <p:spPr>
                <a:xfrm>
                  <a:off x="4870253" y="5303520"/>
                  <a:ext cx="353508" cy="361404"/>
                </a:xfrm>
                <a:prstGeom prst="diamond">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4" name="Group 180">
                <a:extLst>
                  <a:ext uri="{FF2B5EF4-FFF2-40B4-BE49-F238E27FC236}">
                    <a16:creationId xmlns:a16="http://schemas.microsoft.com/office/drawing/2014/main" id="{6F0991FF-307D-4288-96F4-58BBFD085308}"/>
                  </a:ext>
                </a:extLst>
              </p:cNvPr>
              <p:cNvGrpSpPr/>
              <p:nvPr/>
            </p:nvGrpSpPr>
            <p:grpSpPr>
              <a:xfrm>
                <a:off x="4741056" y="4977108"/>
                <a:ext cx="395776" cy="376000"/>
                <a:chOff x="4561398" y="5032399"/>
                <a:chExt cx="959125" cy="911201"/>
              </a:xfrm>
            </p:grpSpPr>
            <p:sp>
              <p:nvSpPr>
                <p:cNvPr id="148" name="Quad Arrow 537">
                  <a:extLst>
                    <a:ext uri="{FF2B5EF4-FFF2-40B4-BE49-F238E27FC236}">
                      <a16:creationId xmlns:a16="http://schemas.microsoft.com/office/drawing/2014/main" id="{15F6A48D-A1A4-4DD6-85D9-8AB8D30B2ACC}"/>
                    </a:ext>
                  </a:extLst>
                </p:cNvPr>
                <p:cNvSpPr/>
                <p:nvPr/>
              </p:nvSpPr>
              <p:spPr>
                <a:xfrm>
                  <a:off x="4561398" y="5032399"/>
                  <a:ext cx="959125" cy="911201"/>
                </a:xfrm>
                <a:prstGeom prst="quadArrow">
                  <a:avLst>
                    <a:gd name="adj1" fmla="val 39703"/>
                    <a:gd name="adj2" fmla="val 22500"/>
                    <a:gd name="adj3" fmla="val 22500"/>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Diamond 148">
                  <a:extLst>
                    <a:ext uri="{FF2B5EF4-FFF2-40B4-BE49-F238E27FC236}">
                      <a16:creationId xmlns:a16="http://schemas.microsoft.com/office/drawing/2014/main" id="{0DF42A6E-DF7A-4B33-8E05-A86660ECF999}"/>
                    </a:ext>
                  </a:extLst>
                </p:cNvPr>
                <p:cNvSpPr/>
                <p:nvPr/>
              </p:nvSpPr>
              <p:spPr>
                <a:xfrm>
                  <a:off x="4870253" y="5303520"/>
                  <a:ext cx="353508" cy="361404"/>
                </a:xfrm>
                <a:prstGeom prst="diamond">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81">
                <a:extLst>
                  <a:ext uri="{FF2B5EF4-FFF2-40B4-BE49-F238E27FC236}">
                    <a16:creationId xmlns:a16="http://schemas.microsoft.com/office/drawing/2014/main" id="{039297B1-8A3B-4E21-8291-ADDA70722B60}"/>
                  </a:ext>
                </a:extLst>
              </p:cNvPr>
              <p:cNvGrpSpPr/>
              <p:nvPr/>
            </p:nvGrpSpPr>
            <p:grpSpPr>
              <a:xfrm>
                <a:off x="5141650" y="4977108"/>
                <a:ext cx="395776" cy="376000"/>
                <a:chOff x="4561398" y="5032399"/>
                <a:chExt cx="959125" cy="911201"/>
              </a:xfrm>
            </p:grpSpPr>
            <p:sp>
              <p:nvSpPr>
                <p:cNvPr id="146" name="Quad Arrow 535">
                  <a:extLst>
                    <a:ext uri="{FF2B5EF4-FFF2-40B4-BE49-F238E27FC236}">
                      <a16:creationId xmlns:a16="http://schemas.microsoft.com/office/drawing/2014/main" id="{D05A7B0F-2FC7-470D-964F-92B0D57C992A}"/>
                    </a:ext>
                  </a:extLst>
                </p:cNvPr>
                <p:cNvSpPr/>
                <p:nvPr/>
              </p:nvSpPr>
              <p:spPr>
                <a:xfrm>
                  <a:off x="4561398" y="5032399"/>
                  <a:ext cx="959125" cy="911201"/>
                </a:xfrm>
                <a:prstGeom prst="quadArrow">
                  <a:avLst>
                    <a:gd name="adj1" fmla="val 39703"/>
                    <a:gd name="adj2" fmla="val 22500"/>
                    <a:gd name="adj3" fmla="val 22500"/>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Diamond 146">
                  <a:extLst>
                    <a:ext uri="{FF2B5EF4-FFF2-40B4-BE49-F238E27FC236}">
                      <a16:creationId xmlns:a16="http://schemas.microsoft.com/office/drawing/2014/main" id="{80DDA262-788B-4CEC-A847-C8363C2442E9}"/>
                    </a:ext>
                  </a:extLst>
                </p:cNvPr>
                <p:cNvSpPr/>
                <p:nvPr/>
              </p:nvSpPr>
              <p:spPr>
                <a:xfrm>
                  <a:off x="4870253" y="5303520"/>
                  <a:ext cx="353508" cy="361404"/>
                </a:xfrm>
                <a:prstGeom prst="diamond">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315973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7"/>
          <p:cNvPicPr>
            <a:picLocks noChangeAspect="1" noChangeArrowheads="1"/>
          </p:cNvPicPr>
          <p:nvPr/>
        </p:nvPicPr>
        <p:blipFill>
          <a:blip r:embed="rId2" cstate="print"/>
          <a:srcRect l="4681" t="31206" r="39043" b="13570"/>
          <a:stretch>
            <a:fillRect/>
          </a:stretch>
        </p:blipFill>
        <p:spPr bwMode="auto">
          <a:xfrm>
            <a:off x="0" y="0"/>
            <a:ext cx="12192000" cy="6858000"/>
          </a:xfrm>
          <a:prstGeom prst="rect">
            <a:avLst/>
          </a:prstGeom>
          <a:noFill/>
          <a:ln w="9525">
            <a:noFill/>
            <a:miter lim="800000"/>
            <a:headEnd/>
            <a:tailEnd/>
          </a:ln>
        </p:spPr>
      </p:pic>
      <p:sp>
        <p:nvSpPr>
          <p:cNvPr id="86" name="TextBox 85"/>
          <p:cNvSpPr txBox="1"/>
          <p:nvPr/>
        </p:nvSpPr>
        <p:spPr>
          <a:xfrm>
            <a:off x="0" y="6999"/>
            <a:ext cx="12048565" cy="830997"/>
          </a:xfrm>
          <a:prstGeom prst="rect">
            <a:avLst/>
          </a:prstGeom>
          <a:noFill/>
        </p:spPr>
        <p:txBody>
          <a:bodyPr wrap="square" rtlCol="0">
            <a:spAutoFit/>
          </a:bodyPr>
          <a:lstStyle/>
          <a:p>
            <a:pPr algn="ctr"/>
            <a:r>
              <a:rPr lang="en-US" sz="4800" dirty="0">
                <a:solidFill>
                  <a:schemeClr val="bg1"/>
                </a:solidFill>
                <a:latin typeface="Aharoni" pitchFamily="2" charset="-79"/>
                <a:cs typeface="Aharoni" pitchFamily="2" charset="-79"/>
              </a:rPr>
              <a:t>Destruction of Nineveh</a:t>
            </a:r>
          </a:p>
        </p:txBody>
      </p:sp>
      <p:sp>
        <p:nvSpPr>
          <p:cNvPr id="173" name="Rectangle 172"/>
          <p:cNvSpPr/>
          <p:nvPr/>
        </p:nvSpPr>
        <p:spPr>
          <a:xfrm>
            <a:off x="5275500" y="4628762"/>
            <a:ext cx="6338458" cy="1569660"/>
          </a:xfrm>
          <a:prstGeom prst="rect">
            <a:avLst/>
          </a:prstGeom>
        </p:spPr>
        <p:txBody>
          <a:bodyPr wrap="square">
            <a:spAutoFit/>
          </a:bodyPr>
          <a:lstStyle/>
          <a:p>
            <a:pPr fontAlgn="base"/>
            <a:r>
              <a:rPr lang="en-US" sz="2400" dirty="0">
                <a:solidFill>
                  <a:schemeClr val="bg1"/>
                </a:solidFill>
              </a:rPr>
              <a:t>While he was worshiping in the temple dedicated to the god </a:t>
            </a:r>
            <a:r>
              <a:rPr lang="en-US" sz="2400" dirty="0" err="1">
                <a:solidFill>
                  <a:schemeClr val="bg1"/>
                </a:solidFill>
              </a:rPr>
              <a:t>Nisrock</a:t>
            </a:r>
            <a:r>
              <a:rPr lang="en-US" sz="2400" dirty="0">
                <a:solidFill>
                  <a:schemeClr val="bg1"/>
                </a:solidFill>
              </a:rPr>
              <a:t>, Sennacherib’s two sons, </a:t>
            </a:r>
            <a:r>
              <a:rPr lang="en-US" sz="2400" dirty="0" err="1">
                <a:solidFill>
                  <a:schemeClr val="bg1"/>
                </a:solidFill>
              </a:rPr>
              <a:t>Adrammelech</a:t>
            </a:r>
            <a:r>
              <a:rPr lang="en-US" sz="2400" dirty="0">
                <a:solidFill>
                  <a:schemeClr val="bg1"/>
                </a:solidFill>
              </a:rPr>
              <a:t> and </a:t>
            </a:r>
            <a:r>
              <a:rPr lang="en-US" sz="2400" dirty="0" err="1">
                <a:solidFill>
                  <a:schemeClr val="bg1"/>
                </a:solidFill>
              </a:rPr>
              <a:t>Sharazer</a:t>
            </a:r>
            <a:r>
              <a:rPr lang="en-US" sz="2400" dirty="0">
                <a:solidFill>
                  <a:schemeClr val="bg1"/>
                </a:solidFill>
              </a:rPr>
              <a:t>, murdered their father as Nahum had prophesied.</a:t>
            </a:r>
          </a:p>
        </p:txBody>
      </p:sp>
      <p:sp>
        <p:nvSpPr>
          <p:cNvPr id="15" name="TextBox 14"/>
          <p:cNvSpPr txBox="1"/>
          <p:nvPr/>
        </p:nvSpPr>
        <p:spPr>
          <a:xfrm>
            <a:off x="-1" y="6507804"/>
            <a:ext cx="4639733" cy="369332"/>
          </a:xfrm>
          <a:prstGeom prst="rect">
            <a:avLst/>
          </a:prstGeom>
          <a:noFill/>
        </p:spPr>
        <p:txBody>
          <a:bodyPr wrap="square" rtlCol="0">
            <a:spAutoFit/>
          </a:bodyPr>
          <a:lstStyle/>
          <a:p>
            <a:r>
              <a:rPr lang="en-US" dirty="0">
                <a:solidFill>
                  <a:schemeClr val="bg1"/>
                </a:solidFill>
              </a:rPr>
              <a:t>Nahum 1:9-14; 2 Kings 17:14; 2 Kings 19:37</a:t>
            </a:r>
          </a:p>
        </p:txBody>
      </p:sp>
      <p:sp>
        <p:nvSpPr>
          <p:cNvPr id="8" name="Rectangle 7"/>
          <p:cNvSpPr/>
          <p:nvPr/>
        </p:nvSpPr>
        <p:spPr>
          <a:xfrm>
            <a:off x="1411111" y="969202"/>
            <a:ext cx="3838222" cy="461665"/>
          </a:xfrm>
          <a:prstGeom prst="rect">
            <a:avLst/>
          </a:prstGeom>
        </p:spPr>
        <p:txBody>
          <a:bodyPr wrap="square">
            <a:spAutoFit/>
          </a:bodyPr>
          <a:lstStyle/>
          <a:p>
            <a:r>
              <a:rPr lang="en-US" sz="2400" dirty="0">
                <a:solidFill>
                  <a:schemeClr val="bg1"/>
                </a:solidFill>
              </a:rPr>
              <a:t>“Wicked </a:t>
            </a:r>
            <a:r>
              <a:rPr lang="en-US" sz="2400" dirty="0" err="1">
                <a:solidFill>
                  <a:schemeClr val="bg1"/>
                </a:solidFill>
              </a:rPr>
              <a:t>counsellor</a:t>
            </a:r>
            <a:r>
              <a:rPr lang="en-US" sz="2400" dirty="0">
                <a:solidFill>
                  <a:schemeClr val="bg1"/>
                </a:solidFill>
              </a:rPr>
              <a:t>” </a:t>
            </a:r>
            <a:endParaRPr lang="en-US" sz="2400" i="1" dirty="0">
              <a:solidFill>
                <a:schemeClr val="bg1"/>
              </a:solidFill>
            </a:endParaRPr>
          </a:p>
        </p:txBody>
      </p:sp>
      <p:sp>
        <p:nvSpPr>
          <p:cNvPr id="26" name="Rectangle 25"/>
          <p:cNvSpPr/>
          <p:nvPr/>
        </p:nvSpPr>
        <p:spPr>
          <a:xfrm>
            <a:off x="451555" y="1501970"/>
            <a:ext cx="5678311" cy="1938992"/>
          </a:xfrm>
          <a:prstGeom prst="rect">
            <a:avLst/>
          </a:prstGeom>
        </p:spPr>
        <p:txBody>
          <a:bodyPr wrap="square">
            <a:spAutoFit/>
          </a:bodyPr>
          <a:lstStyle/>
          <a:p>
            <a:pPr fontAlgn="base"/>
            <a:r>
              <a:rPr lang="en-US" sz="2400" dirty="0">
                <a:solidFill>
                  <a:schemeClr val="bg1"/>
                </a:solidFill>
              </a:rPr>
              <a:t>Sennacherib, king of Assyria, had invaded Judah with a force of nearly two hundred thousand men. The prophecy foretold that Sennacherib would die shortly, and the house of his gods would become his grave.</a:t>
            </a:r>
            <a:endParaRPr lang="en-US" sz="2400" i="1" dirty="0">
              <a:solidFill>
                <a:schemeClr val="bg1"/>
              </a:solidFill>
            </a:endParaRPr>
          </a:p>
        </p:txBody>
      </p:sp>
      <p:pic>
        <p:nvPicPr>
          <p:cNvPr id="35842" name="Picture 2" descr="http://shortbiography.org/wp-content/uploads/2014/05/Sennacherib.jpg"/>
          <p:cNvPicPr>
            <a:picLocks noChangeAspect="1" noChangeArrowheads="1"/>
          </p:cNvPicPr>
          <p:nvPr/>
        </p:nvPicPr>
        <p:blipFill>
          <a:blip r:embed="rId3" cstate="print"/>
          <a:srcRect/>
          <a:stretch>
            <a:fillRect/>
          </a:stretch>
        </p:blipFill>
        <p:spPr bwMode="auto">
          <a:xfrm flipH="1">
            <a:off x="6481703" y="975430"/>
            <a:ext cx="2751549" cy="3224037"/>
          </a:xfrm>
          <a:prstGeom prst="rect">
            <a:avLst/>
          </a:prstGeom>
          <a:noFill/>
        </p:spPr>
      </p:pic>
      <p:pic>
        <p:nvPicPr>
          <p:cNvPr id="35846" name="Picture 6" descr="http://collections.lacma.org/sites/default/files/remote_images/piction/ma-31887330-WEB.jpg"/>
          <p:cNvPicPr>
            <a:picLocks noChangeAspect="1" noChangeArrowheads="1"/>
          </p:cNvPicPr>
          <p:nvPr/>
        </p:nvPicPr>
        <p:blipFill>
          <a:blip r:embed="rId4" cstate="print"/>
          <a:srcRect l="22480" t="2749" r="7255" b="7902"/>
          <a:stretch>
            <a:fillRect/>
          </a:stretch>
        </p:blipFill>
        <p:spPr bwMode="auto">
          <a:xfrm>
            <a:off x="1619278" y="3691466"/>
            <a:ext cx="3078181" cy="2698045"/>
          </a:xfrm>
          <a:prstGeom prst="rect">
            <a:avLst/>
          </a:prstGeom>
          <a:noFill/>
        </p:spPr>
      </p:pic>
    </p:spTree>
    <p:extLst>
      <p:ext uri="{BB962C8B-B14F-4D97-AF65-F5344CB8AC3E}">
        <p14:creationId xmlns:p14="http://schemas.microsoft.com/office/powerpoint/2010/main" val="1465365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50" name="Picture 10" descr="http://www.ncciraq.org/media/k2/items/cache/1fc174cb39b7ff4e88fc73f89706a4a9_XL.jpg"/>
          <p:cNvPicPr>
            <a:picLocks noChangeAspect="1" noChangeArrowheads="1"/>
          </p:cNvPicPr>
          <p:nvPr/>
        </p:nvPicPr>
        <p:blipFill>
          <a:blip r:embed="rId2" cstate="print"/>
          <a:srcRect r="2371"/>
          <a:stretch>
            <a:fillRect/>
          </a:stretch>
        </p:blipFill>
        <p:spPr bwMode="auto">
          <a:xfrm>
            <a:off x="0" y="0"/>
            <a:ext cx="12192000" cy="6858000"/>
          </a:xfrm>
          <a:prstGeom prst="rect">
            <a:avLst/>
          </a:prstGeom>
          <a:noFill/>
        </p:spPr>
      </p:pic>
      <p:sp>
        <p:nvSpPr>
          <p:cNvPr id="15" name="TextBox 14"/>
          <p:cNvSpPr txBox="1"/>
          <p:nvPr/>
        </p:nvSpPr>
        <p:spPr>
          <a:xfrm>
            <a:off x="1377244" y="660159"/>
            <a:ext cx="4639733" cy="369332"/>
          </a:xfrm>
          <a:prstGeom prst="rect">
            <a:avLst/>
          </a:prstGeom>
          <a:noFill/>
        </p:spPr>
        <p:txBody>
          <a:bodyPr wrap="square" rtlCol="0">
            <a:spAutoFit/>
          </a:bodyPr>
          <a:lstStyle/>
          <a:p>
            <a:r>
              <a:rPr lang="en-US" dirty="0">
                <a:solidFill>
                  <a:schemeClr val="bg1"/>
                </a:solidFill>
              </a:rPr>
              <a:t>Nahum 3:18-19</a:t>
            </a:r>
          </a:p>
        </p:txBody>
      </p:sp>
      <p:sp>
        <p:nvSpPr>
          <p:cNvPr id="86" name="TextBox 85"/>
          <p:cNvSpPr txBox="1"/>
          <p:nvPr/>
        </p:nvSpPr>
        <p:spPr>
          <a:xfrm>
            <a:off x="0" y="6999"/>
            <a:ext cx="12048565" cy="830997"/>
          </a:xfrm>
          <a:prstGeom prst="rect">
            <a:avLst/>
          </a:prstGeom>
          <a:noFill/>
        </p:spPr>
        <p:txBody>
          <a:bodyPr wrap="square" rtlCol="0">
            <a:spAutoFit/>
          </a:bodyPr>
          <a:lstStyle/>
          <a:p>
            <a:r>
              <a:rPr lang="en-US" sz="4800" dirty="0">
                <a:solidFill>
                  <a:schemeClr val="bg1"/>
                </a:solidFill>
                <a:latin typeface="Aharoni" pitchFamily="2" charset="-79"/>
                <a:cs typeface="Aharoni" pitchFamily="2" charset="-79"/>
              </a:rPr>
              <a:t>The Final Poem</a:t>
            </a:r>
          </a:p>
        </p:txBody>
      </p:sp>
      <p:sp>
        <p:nvSpPr>
          <p:cNvPr id="26" name="Rectangle 25"/>
          <p:cNvSpPr/>
          <p:nvPr/>
        </p:nvSpPr>
        <p:spPr>
          <a:xfrm>
            <a:off x="6558843" y="181170"/>
            <a:ext cx="5023557" cy="3170099"/>
          </a:xfrm>
          <a:prstGeom prst="rect">
            <a:avLst/>
          </a:prstGeom>
        </p:spPr>
        <p:txBody>
          <a:bodyPr wrap="square">
            <a:spAutoFit/>
          </a:bodyPr>
          <a:lstStyle/>
          <a:p>
            <a:pPr fontAlgn="base"/>
            <a:r>
              <a:rPr lang="en-US" sz="2000" dirty="0">
                <a:solidFill>
                  <a:schemeClr val="bg1"/>
                </a:solidFill>
              </a:rPr>
              <a:t>Thy shepherds slumber, O king of Assyria,</a:t>
            </a:r>
          </a:p>
          <a:p>
            <a:pPr fontAlgn="base"/>
            <a:r>
              <a:rPr lang="en-US" sz="2000" dirty="0">
                <a:solidFill>
                  <a:schemeClr val="bg1"/>
                </a:solidFill>
              </a:rPr>
              <a:t>Thy worthies are at rest;</a:t>
            </a:r>
          </a:p>
          <a:p>
            <a:pPr fontAlgn="base"/>
            <a:r>
              <a:rPr lang="en-US" sz="2000" dirty="0">
                <a:solidFill>
                  <a:schemeClr val="bg1"/>
                </a:solidFill>
              </a:rPr>
              <a:t>Thy people are scattered upon the mountains,</a:t>
            </a:r>
          </a:p>
          <a:p>
            <a:pPr fontAlgn="base"/>
            <a:r>
              <a:rPr lang="en-US" sz="2000" dirty="0">
                <a:solidFill>
                  <a:schemeClr val="bg1"/>
                </a:solidFill>
              </a:rPr>
              <a:t>And there is none to gather them.</a:t>
            </a:r>
          </a:p>
          <a:p>
            <a:pPr fontAlgn="base"/>
            <a:r>
              <a:rPr lang="en-US" sz="2000" dirty="0">
                <a:solidFill>
                  <a:schemeClr val="bg1"/>
                </a:solidFill>
              </a:rPr>
              <a:t>There is no assuaging of thy hurt,</a:t>
            </a:r>
          </a:p>
          <a:p>
            <a:pPr fontAlgn="base"/>
            <a:r>
              <a:rPr lang="en-US" sz="2000" dirty="0">
                <a:solidFill>
                  <a:schemeClr val="bg1"/>
                </a:solidFill>
              </a:rPr>
              <a:t>Thy wound is grievous;</a:t>
            </a:r>
          </a:p>
          <a:p>
            <a:pPr fontAlgn="base"/>
            <a:r>
              <a:rPr lang="en-US" sz="2000" dirty="0">
                <a:solidFill>
                  <a:schemeClr val="bg1"/>
                </a:solidFill>
              </a:rPr>
              <a:t>All that hear the report of thee</a:t>
            </a:r>
          </a:p>
          <a:p>
            <a:pPr fontAlgn="base"/>
            <a:r>
              <a:rPr lang="en-US" sz="2000" dirty="0">
                <a:solidFill>
                  <a:schemeClr val="bg1"/>
                </a:solidFill>
              </a:rPr>
              <a:t>Clap the hands over thee;</a:t>
            </a:r>
          </a:p>
          <a:p>
            <a:pPr fontAlgn="base"/>
            <a:r>
              <a:rPr lang="en-US" sz="2000" dirty="0">
                <a:solidFill>
                  <a:schemeClr val="bg1"/>
                </a:solidFill>
              </a:rPr>
              <a:t>For upon whom hath not thy wickedness passed continually?</a:t>
            </a:r>
          </a:p>
        </p:txBody>
      </p:sp>
    </p:spTree>
    <p:extLst>
      <p:ext uri="{BB962C8B-B14F-4D97-AF65-F5344CB8AC3E}">
        <p14:creationId xmlns:p14="http://schemas.microsoft.com/office/powerpoint/2010/main" val="1465365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Picture 7"/>
          <p:cNvPicPr>
            <a:picLocks noChangeAspect="1" noChangeArrowheads="1"/>
          </p:cNvPicPr>
          <p:nvPr/>
        </p:nvPicPr>
        <p:blipFill>
          <a:blip r:embed="rId2" cstate="print"/>
          <a:srcRect l="4681" t="31206" r="39043" b="13570"/>
          <a:stretch>
            <a:fillRect/>
          </a:stretch>
        </p:blipFill>
        <p:spPr bwMode="auto">
          <a:xfrm>
            <a:off x="0" y="0"/>
            <a:ext cx="12192000" cy="6858000"/>
          </a:xfrm>
          <a:prstGeom prst="rect">
            <a:avLst/>
          </a:prstGeom>
          <a:noFill/>
          <a:ln w="9525">
            <a:noFill/>
            <a:miter lim="800000"/>
            <a:headEnd/>
            <a:tailEnd/>
          </a:ln>
        </p:spPr>
      </p:pic>
      <p:sp>
        <p:nvSpPr>
          <p:cNvPr id="4" name="TextBox 3"/>
          <p:cNvSpPr txBox="1"/>
          <p:nvPr/>
        </p:nvSpPr>
        <p:spPr>
          <a:xfrm>
            <a:off x="213910" y="685344"/>
            <a:ext cx="8698359" cy="2308324"/>
          </a:xfrm>
          <a:prstGeom prst="rect">
            <a:avLst/>
          </a:prstGeom>
          <a:noFill/>
        </p:spPr>
        <p:txBody>
          <a:bodyPr wrap="square" rtlCol="0">
            <a:spAutoFit/>
          </a:bodyPr>
          <a:lstStyle/>
          <a:p>
            <a:r>
              <a:rPr lang="en-US" dirty="0">
                <a:solidFill>
                  <a:schemeClr val="bg1"/>
                </a:solidFill>
              </a:rPr>
              <a:t>The book of Habakkuk contains an exchange between Habakkuk and the Lord that is “similar to those in Jeremiah 12 and D&amp;C 121</a:t>
            </a:r>
          </a:p>
          <a:p>
            <a:endParaRPr lang="en-US" dirty="0">
              <a:solidFill>
                <a:schemeClr val="bg1"/>
              </a:solidFill>
            </a:endParaRPr>
          </a:p>
          <a:p>
            <a:r>
              <a:rPr lang="en-US" dirty="0">
                <a:solidFill>
                  <a:schemeClr val="bg1"/>
                </a:solidFill>
              </a:rPr>
              <a:t>Like Jeremiah and Joseph Smith, Habakkuk asked God sincere and bold questions that reflected concern for his people and for the Lord’s plans for them. </a:t>
            </a:r>
          </a:p>
          <a:p>
            <a:endParaRPr lang="en-US" dirty="0">
              <a:solidFill>
                <a:schemeClr val="bg1"/>
              </a:solidFill>
            </a:endParaRPr>
          </a:p>
          <a:p>
            <a:r>
              <a:rPr lang="en-US" dirty="0">
                <a:solidFill>
                  <a:schemeClr val="bg1"/>
                </a:solidFill>
              </a:rPr>
              <a:t>By studying the book of Habakkuk, we can learn about the value of taking our troubles and questions to Heavenly Father in honest prayer.</a:t>
            </a:r>
            <a:endParaRPr lang="en-US" sz="2000" dirty="0">
              <a:solidFill>
                <a:schemeClr val="bg1"/>
              </a:solidFill>
            </a:endParaRPr>
          </a:p>
        </p:txBody>
      </p:sp>
      <p:sp>
        <p:nvSpPr>
          <p:cNvPr id="86" name="TextBox 85"/>
          <p:cNvSpPr txBox="1"/>
          <p:nvPr/>
        </p:nvSpPr>
        <p:spPr>
          <a:xfrm>
            <a:off x="1514883" y="6999"/>
            <a:ext cx="8505311" cy="830997"/>
          </a:xfrm>
          <a:prstGeom prst="rect">
            <a:avLst/>
          </a:prstGeom>
          <a:noFill/>
        </p:spPr>
        <p:txBody>
          <a:bodyPr wrap="square" rtlCol="0">
            <a:spAutoFit/>
          </a:bodyPr>
          <a:lstStyle/>
          <a:p>
            <a:pPr algn="ctr"/>
            <a:r>
              <a:rPr lang="en-US" sz="4800" dirty="0">
                <a:solidFill>
                  <a:schemeClr val="bg1"/>
                </a:solidFill>
                <a:latin typeface="Aharoni" pitchFamily="2" charset="-79"/>
                <a:cs typeface="Aharoni" pitchFamily="2" charset="-79"/>
              </a:rPr>
              <a:t>Habakkuk</a:t>
            </a:r>
          </a:p>
        </p:txBody>
      </p:sp>
      <p:sp>
        <p:nvSpPr>
          <p:cNvPr id="2" name="TextBox 1"/>
          <p:cNvSpPr txBox="1"/>
          <p:nvPr/>
        </p:nvSpPr>
        <p:spPr>
          <a:xfrm>
            <a:off x="10919767" y="6387304"/>
            <a:ext cx="975849" cy="369332"/>
          </a:xfrm>
          <a:prstGeom prst="rect">
            <a:avLst/>
          </a:prstGeom>
          <a:noFill/>
        </p:spPr>
        <p:txBody>
          <a:bodyPr wrap="square" rtlCol="0">
            <a:spAutoFit/>
          </a:bodyPr>
          <a:lstStyle/>
          <a:p>
            <a:pPr algn="r"/>
            <a:r>
              <a:rPr lang="en-US" dirty="0">
                <a:solidFill>
                  <a:schemeClr val="bg1"/>
                </a:solidFill>
              </a:rPr>
              <a:t>(18, 19)</a:t>
            </a:r>
          </a:p>
        </p:txBody>
      </p:sp>
      <p:grpSp>
        <p:nvGrpSpPr>
          <p:cNvPr id="36" name="Group 35"/>
          <p:cNvGrpSpPr/>
          <p:nvPr/>
        </p:nvGrpSpPr>
        <p:grpSpPr>
          <a:xfrm>
            <a:off x="10020194" y="2131631"/>
            <a:ext cx="1830649" cy="3217388"/>
            <a:chOff x="6248400" y="381000"/>
            <a:chExt cx="2051847" cy="3606146"/>
          </a:xfrm>
        </p:grpSpPr>
        <p:sp>
          <p:nvSpPr>
            <p:cNvPr id="37" name="Round Diagonal Corner Rectangle 36"/>
            <p:cNvSpPr/>
            <p:nvPr/>
          </p:nvSpPr>
          <p:spPr>
            <a:xfrm rot="5204949" flipH="1">
              <a:off x="7153617" y="512552"/>
              <a:ext cx="752748" cy="581636"/>
            </a:xfrm>
            <a:prstGeom prst="round2DiagRect">
              <a:avLst>
                <a:gd name="adj1" fmla="val 16667"/>
                <a:gd name="adj2" fmla="val 50000"/>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 Diagonal Corner Rectangle 37"/>
            <p:cNvSpPr/>
            <p:nvPr/>
          </p:nvSpPr>
          <p:spPr>
            <a:xfrm rot="5751864">
              <a:off x="6551878" y="442961"/>
              <a:ext cx="697964" cy="627290"/>
            </a:xfrm>
            <a:prstGeom prst="round2DiagRect">
              <a:avLst>
                <a:gd name="adj1" fmla="val 16667"/>
                <a:gd name="adj2" fmla="val 50000"/>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6248400" y="2358564"/>
              <a:ext cx="412974" cy="53193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apezoid 39"/>
            <p:cNvSpPr/>
            <p:nvPr/>
          </p:nvSpPr>
          <p:spPr>
            <a:xfrm rot="1437181">
              <a:off x="6424606" y="1387425"/>
              <a:ext cx="613313" cy="1426758"/>
            </a:xfrm>
            <a:prstGeom prst="trapezoid">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rot="4663168">
              <a:off x="7318671" y="3505132"/>
              <a:ext cx="369494" cy="594533"/>
            </a:xfrm>
            <a:prstGeom prst="ellipse">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rot="4271122">
              <a:off x="6758945" y="3502607"/>
              <a:ext cx="369494" cy="594533"/>
            </a:xfrm>
            <a:prstGeom prst="ellipse">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7816626" y="2416728"/>
              <a:ext cx="412974" cy="53193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rapezoid 43"/>
            <p:cNvSpPr/>
            <p:nvPr/>
          </p:nvSpPr>
          <p:spPr>
            <a:xfrm rot="20170738">
              <a:off x="7510680" y="1351313"/>
              <a:ext cx="605382" cy="1473036"/>
            </a:xfrm>
            <a:prstGeom prst="trapezoid">
              <a:avLst>
                <a:gd name="adj" fmla="val 37545"/>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rapezoid 44"/>
            <p:cNvSpPr/>
            <p:nvPr/>
          </p:nvSpPr>
          <p:spPr>
            <a:xfrm>
              <a:off x="6524603" y="1291804"/>
              <a:ext cx="1434593" cy="2488711"/>
            </a:xfrm>
            <a:prstGeom prst="trapezoid">
              <a:avLst>
                <a:gd name="adj" fmla="val 29129"/>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rapezoid 45"/>
            <p:cNvSpPr/>
            <p:nvPr/>
          </p:nvSpPr>
          <p:spPr>
            <a:xfrm rot="10800000">
              <a:off x="6962035" y="1368004"/>
              <a:ext cx="459069" cy="356305"/>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apezoid 46"/>
            <p:cNvSpPr/>
            <p:nvPr/>
          </p:nvSpPr>
          <p:spPr>
            <a:xfrm rot="1045117">
              <a:off x="6873305" y="1344066"/>
              <a:ext cx="668442" cy="2241055"/>
            </a:xfrm>
            <a:prstGeom prst="trapezoid">
              <a:avLst>
                <a:gd name="adj" fmla="val 37360"/>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6696754" y="381000"/>
              <a:ext cx="999446" cy="123220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216"/>
            <p:cNvGrpSpPr/>
            <p:nvPr/>
          </p:nvGrpSpPr>
          <p:grpSpPr>
            <a:xfrm>
              <a:off x="6538784" y="3581399"/>
              <a:ext cx="1386016" cy="185351"/>
              <a:chOff x="6096000" y="4495800"/>
              <a:chExt cx="2187146" cy="430428"/>
            </a:xfrm>
          </p:grpSpPr>
          <p:grpSp>
            <p:nvGrpSpPr>
              <p:cNvPr id="58" name="Group 207"/>
              <p:cNvGrpSpPr/>
              <p:nvPr/>
            </p:nvGrpSpPr>
            <p:grpSpPr>
              <a:xfrm>
                <a:off x="6096000" y="4495800"/>
                <a:ext cx="733168" cy="401595"/>
                <a:chOff x="6096000" y="4495800"/>
                <a:chExt cx="733168" cy="401595"/>
              </a:xfrm>
            </p:grpSpPr>
            <p:sp>
              <p:nvSpPr>
                <p:cNvPr id="67" name="Plaque 66"/>
                <p:cNvSpPr/>
                <p:nvPr/>
              </p:nvSpPr>
              <p:spPr>
                <a:xfrm>
                  <a:off x="6096000" y="4572000"/>
                  <a:ext cx="304800" cy="304800"/>
                </a:xfrm>
                <a:prstGeom prst="plaque">
                  <a:avLst>
                    <a:gd name="adj" fmla="val 3674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Plaque 67"/>
                <p:cNvSpPr/>
                <p:nvPr/>
              </p:nvSpPr>
              <p:spPr>
                <a:xfrm>
                  <a:off x="6524368" y="4592595"/>
                  <a:ext cx="304800" cy="304800"/>
                </a:xfrm>
                <a:prstGeom prst="plaque">
                  <a:avLst>
                    <a:gd name="adj" fmla="val 3674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Plaque 68"/>
                <p:cNvSpPr/>
                <p:nvPr/>
              </p:nvSpPr>
              <p:spPr>
                <a:xfrm>
                  <a:off x="6324600" y="4495800"/>
                  <a:ext cx="304800" cy="304800"/>
                </a:xfrm>
                <a:prstGeom prst="plaque">
                  <a:avLst>
                    <a:gd name="adj" fmla="val 3674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208"/>
              <p:cNvGrpSpPr/>
              <p:nvPr/>
            </p:nvGrpSpPr>
            <p:grpSpPr>
              <a:xfrm>
                <a:off x="6827108" y="4510216"/>
                <a:ext cx="733168" cy="401595"/>
                <a:chOff x="6096000" y="4495800"/>
                <a:chExt cx="733168" cy="401595"/>
              </a:xfrm>
            </p:grpSpPr>
            <p:sp>
              <p:nvSpPr>
                <p:cNvPr id="64" name="Plaque 63"/>
                <p:cNvSpPr/>
                <p:nvPr/>
              </p:nvSpPr>
              <p:spPr>
                <a:xfrm>
                  <a:off x="6096000" y="4572000"/>
                  <a:ext cx="304800" cy="304800"/>
                </a:xfrm>
                <a:prstGeom prst="plaque">
                  <a:avLst>
                    <a:gd name="adj" fmla="val 3674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Plaque 64"/>
                <p:cNvSpPr/>
                <p:nvPr/>
              </p:nvSpPr>
              <p:spPr>
                <a:xfrm>
                  <a:off x="6524368" y="4592595"/>
                  <a:ext cx="304800" cy="304800"/>
                </a:xfrm>
                <a:prstGeom prst="plaque">
                  <a:avLst>
                    <a:gd name="adj" fmla="val 3674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Plaque 65"/>
                <p:cNvSpPr/>
                <p:nvPr/>
              </p:nvSpPr>
              <p:spPr>
                <a:xfrm>
                  <a:off x="6324600" y="4495800"/>
                  <a:ext cx="304800" cy="304800"/>
                </a:xfrm>
                <a:prstGeom prst="plaque">
                  <a:avLst>
                    <a:gd name="adj" fmla="val 3674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212"/>
              <p:cNvGrpSpPr/>
              <p:nvPr/>
            </p:nvGrpSpPr>
            <p:grpSpPr>
              <a:xfrm>
                <a:off x="7549978" y="4524633"/>
                <a:ext cx="733168" cy="401595"/>
                <a:chOff x="6096000" y="4495800"/>
                <a:chExt cx="733168" cy="401595"/>
              </a:xfrm>
            </p:grpSpPr>
            <p:sp>
              <p:nvSpPr>
                <p:cNvPr id="61" name="Plaque 60"/>
                <p:cNvSpPr/>
                <p:nvPr/>
              </p:nvSpPr>
              <p:spPr>
                <a:xfrm>
                  <a:off x="6096000" y="4572000"/>
                  <a:ext cx="304800" cy="304800"/>
                </a:xfrm>
                <a:prstGeom prst="plaque">
                  <a:avLst>
                    <a:gd name="adj" fmla="val 3674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Plaque 61"/>
                <p:cNvSpPr/>
                <p:nvPr/>
              </p:nvSpPr>
              <p:spPr>
                <a:xfrm>
                  <a:off x="6524368" y="4592595"/>
                  <a:ext cx="304800" cy="304800"/>
                </a:xfrm>
                <a:prstGeom prst="plaque">
                  <a:avLst>
                    <a:gd name="adj" fmla="val 3674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Plaque 62"/>
                <p:cNvSpPr/>
                <p:nvPr/>
              </p:nvSpPr>
              <p:spPr>
                <a:xfrm>
                  <a:off x="6324600" y="4495800"/>
                  <a:ext cx="304800" cy="304800"/>
                </a:xfrm>
                <a:prstGeom prst="plaque">
                  <a:avLst>
                    <a:gd name="adj" fmla="val 3674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0" name="Group 207"/>
            <p:cNvGrpSpPr/>
            <p:nvPr/>
          </p:nvGrpSpPr>
          <p:grpSpPr>
            <a:xfrm rot="20077064">
              <a:off x="7874081" y="2530464"/>
              <a:ext cx="426166" cy="216115"/>
              <a:chOff x="6096000" y="4495800"/>
              <a:chExt cx="733168" cy="401595"/>
            </a:xfrm>
          </p:grpSpPr>
          <p:sp>
            <p:nvSpPr>
              <p:cNvPr id="55" name="Plaque 54"/>
              <p:cNvSpPr/>
              <p:nvPr/>
            </p:nvSpPr>
            <p:spPr>
              <a:xfrm>
                <a:off x="6096000" y="4572000"/>
                <a:ext cx="304800" cy="304800"/>
              </a:xfrm>
              <a:prstGeom prst="plaque">
                <a:avLst>
                  <a:gd name="adj" fmla="val 3674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Plaque 55"/>
              <p:cNvSpPr/>
              <p:nvPr/>
            </p:nvSpPr>
            <p:spPr>
              <a:xfrm>
                <a:off x="6524368" y="4592595"/>
                <a:ext cx="304800" cy="304800"/>
              </a:xfrm>
              <a:prstGeom prst="plaque">
                <a:avLst>
                  <a:gd name="adj" fmla="val 3674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Plaque 56"/>
              <p:cNvSpPr/>
              <p:nvPr/>
            </p:nvSpPr>
            <p:spPr>
              <a:xfrm>
                <a:off x="6324600" y="4495800"/>
                <a:ext cx="304800" cy="304800"/>
              </a:xfrm>
              <a:prstGeom prst="plaque">
                <a:avLst>
                  <a:gd name="adj" fmla="val 3674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1" name="Group 207"/>
            <p:cNvGrpSpPr/>
            <p:nvPr/>
          </p:nvGrpSpPr>
          <p:grpSpPr>
            <a:xfrm rot="1192765">
              <a:off x="6249437" y="2533724"/>
              <a:ext cx="426166" cy="216115"/>
              <a:chOff x="6096000" y="4495800"/>
              <a:chExt cx="733168" cy="401595"/>
            </a:xfrm>
          </p:grpSpPr>
          <p:sp>
            <p:nvSpPr>
              <p:cNvPr id="52" name="Plaque 51"/>
              <p:cNvSpPr/>
              <p:nvPr/>
            </p:nvSpPr>
            <p:spPr>
              <a:xfrm>
                <a:off x="6096000" y="4572000"/>
                <a:ext cx="304800" cy="304800"/>
              </a:xfrm>
              <a:prstGeom prst="plaque">
                <a:avLst>
                  <a:gd name="adj" fmla="val 3674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Plaque 52"/>
              <p:cNvSpPr/>
              <p:nvPr/>
            </p:nvSpPr>
            <p:spPr>
              <a:xfrm>
                <a:off x="6524368" y="4592595"/>
                <a:ext cx="304800" cy="304800"/>
              </a:xfrm>
              <a:prstGeom prst="plaque">
                <a:avLst>
                  <a:gd name="adj" fmla="val 3674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Plaque 53"/>
              <p:cNvSpPr/>
              <p:nvPr/>
            </p:nvSpPr>
            <p:spPr>
              <a:xfrm>
                <a:off x="6324600" y="4495800"/>
                <a:ext cx="304800" cy="304800"/>
              </a:xfrm>
              <a:prstGeom prst="plaque">
                <a:avLst>
                  <a:gd name="adj" fmla="val 3674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 name="Rectangle 2">
            <a:extLst>
              <a:ext uri="{FF2B5EF4-FFF2-40B4-BE49-F238E27FC236}">
                <a16:creationId xmlns:a16="http://schemas.microsoft.com/office/drawing/2014/main" id="{0DB3079A-60F0-49FD-9CE2-1EF6187CDD43}"/>
              </a:ext>
            </a:extLst>
          </p:cNvPr>
          <p:cNvSpPr/>
          <p:nvPr/>
        </p:nvSpPr>
        <p:spPr>
          <a:xfrm>
            <a:off x="3340526" y="3345585"/>
            <a:ext cx="7280239" cy="1200329"/>
          </a:xfrm>
          <a:prstGeom prst="rect">
            <a:avLst/>
          </a:prstGeom>
        </p:spPr>
        <p:txBody>
          <a:bodyPr wrap="square">
            <a:spAutoFit/>
          </a:bodyPr>
          <a:lstStyle/>
          <a:p>
            <a:r>
              <a:rPr lang="en-US" sz="2400" dirty="0">
                <a:solidFill>
                  <a:schemeClr val="bg1"/>
                </a:solidFill>
              </a:rPr>
              <a:t>This book is attributed to a prophet named Habakkuk.</a:t>
            </a:r>
          </a:p>
          <a:p>
            <a:endParaRPr lang="en-US" sz="2400" dirty="0">
              <a:solidFill>
                <a:schemeClr val="bg1"/>
              </a:solidFill>
            </a:endParaRPr>
          </a:p>
          <a:p>
            <a:endParaRPr lang="en-US" sz="2400" dirty="0">
              <a:solidFill>
                <a:schemeClr val="bg1"/>
              </a:solidFill>
            </a:endParaRPr>
          </a:p>
        </p:txBody>
      </p:sp>
      <p:sp>
        <p:nvSpPr>
          <p:cNvPr id="5" name="Rectangle 4">
            <a:extLst>
              <a:ext uri="{FF2B5EF4-FFF2-40B4-BE49-F238E27FC236}">
                <a16:creationId xmlns:a16="http://schemas.microsoft.com/office/drawing/2014/main" id="{F9082592-556D-4531-B968-BC3CC0DAF456}"/>
              </a:ext>
            </a:extLst>
          </p:cNvPr>
          <p:cNvSpPr/>
          <p:nvPr/>
        </p:nvSpPr>
        <p:spPr>
          <a:xfrm>
            <a:off x="119927" y="6387304"/>
            <a:ext cx="1864869" cy="369332"/>
          </a:xfrm>
          <a:prstGeom prst="rect">
            <a:avLst/>
          </a:prstGeom>
        </p:spPr>
        <p:txBody>
          <a:bodyPr wrap="none">
            <a:spAutoFit/>
          </a:bodyPr>
          <a:lstStyle/>
          <a:p>
            <a:r>
              <a:rPr lang="en-US" dirty="0">
                <a:solidFill>
                  <a:schemeClr val="bg1"/>
                </a:solidFill>
              </a:rPr>
              <a:t>Habakkuk 1:1; 3:1</a:t>
            </a:r>
            <a:endParaRPr lang="en-US" dirty="0"/>
          </a:p>
        </p:txBody>
      </p:sp>
      <p:pic>
        <p:nvPicPr>
          <p:cNvPr id="3074" name="Picture 2" descr="Image result for habakkuk">
            <a:extLst>
              <a:ext uri="{FF2B5EF4-FFF2-40B4-BE49-F238E27FC236}">
                <a16:creationId xmlns:a16="http://schemas.microsoft.com/office/drawing/2014/main" id="{B49933E4-1B6F-46B4-A2AA-8EE9A0D4D42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8171" y="3171178"/>
            <a:ext cx="2728339" cy="259374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0F6C1868-B0D0-4558-AE62-E30140B9AB89}"/>
              </a:ext>
            </a:extLst>
          </p:cNvPr>
          <p:cNvSpPr/>
          <p:nvPr/>
        </p:nvSpPr>
        <p:spPr>
          <a:xfrm>
            <a:off x="4045615" y="4258887"/>
            <a:ext cx="5501900" cy="1938992"/>
          </a:xfrm>
          <a:prstGeom prst="rect">
            <a:avLst/>
          </a:prstGeom>
        </p:spPr>
        <p:txBody>
          <a:bodyPr wrap="square">
            <a:spAutoFit/>
          </a:bodyPr>
          <a:lstStyle/>
          <a:p>
            <a:r>
              <a:rPr lang="en-US" sz="2400" dirty="0">
                <a:solidFill>
                  <a:schemeClr val="bg1"/>
                </a:solidFill>
              </a:rPr>
              <a:t>We do not know exactly when or where this book was written. The date of Habakkuk’s ministry is uncertain, but it likely took place shortly before the Babylonian siege of Jerusalem in 597 B.C. </a:t>
            </a:r>
          </a:p>
        </p:txBody>
      </p:sp>
      <p:pic>
        <p:nvPicPr>
          <p:cNvPr id="14" name="Picture 13">
            <a:extLst>
              <a:ext uri="{FF2B5EF4-FFF2-40B4-BE49-F238E27FC236}">
                <a16:creationId xmlns:a16="http://schemas.microsoft.com/office/drawing/2014/main" id="{C63843E4-67EA-437A-BE9C-FF5FA73353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2751" y="152693"/>
            <a:ext cx="2834886" cy="1889924"/>
          </a:xfrm>
          <a:prstGeom prst="rect">
            <a:avLst/>
          </a:prstGeom>
        </p:spPr>
      </p:pic>
    </p:spTree>
    <p:extLst>
      <p:ext uri="{BB962C8B-B14F-4D97-AF65-F5344CB8AC3E}">
        <p14:creationId xmlns:p14="http://schemas.microsoft.com/office/powerpoint/2010/main" val="2989070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par>
                                <p:cTn id="19" presetID="10" presetClass="entr" presetSubtype="0" fill="hold" nodeType="withEffect">
                                  <p:stCondLst>
                                    <p:cond delay="0"/>
                                  </p:stCondLst>
                                  <p:childTnLst>
                                    <p:set>
                                      <p:cBhvr>
                                        <p:cTn id="20" dur="1" fill="hold">
                                          <p:stCondLst>
                                            <p:cond delay="0"/>
                                          </p:stCondLst>
                                        </p:cTn>
                                        <p:tgtEl>
                                          <p:spTgt spid="3074"/>
                                        </p:tgtEl>
                                        <p:attrNameLst>
                                          <p:attrName>style.visibility</p:attrName>
                                        </p:attrNameLst>
                                      </p:cBhvr>
                                      <p:to>
                                        <p:strVal val="visible"/>
                                      </p:to>
                                    </p:set>
                                    <p:animEffect transition="in" filter="fade">
                                      <p:cBhvr>
                                        <p:cTn id="21" dur="500"/>
                                        <p:tgtEl>
                                          <p:spTgt spid="3074"/>
                                        </p:tgtEl>
                                      </p:cBhvr>
                                    </p:animEffect>
                                  </p:childTnLst>
                                </p:cTn>
                              </p:par>
                              <p:par>
                                <p:cTn id="22" presetID="10" presetClass="exit" presetSubtype="0" fill="hold" grpId="0" nodeType="withEffect">
                                  <p:stCondLst>
                                    <p:cond delay="0"/>
                                  </p:stCondLst>
                                  <p:childTnLst>
                                    <p:animEffect transition="out" filter="fade">
                                      <p:cBhvr>
                                        <p:cTn id="23" dur="500"/>
                                        <p:tgtEl>
                                          <p:spTgt spid="4">
                                            <p:txEl>
                                              <p:pRg st="0" end="0"/>
                                            </p:txEl>
                                          </p:spTgt>
                                        </p:tgtEl>
                                      </p:cBhvr>
                                    </p:animEffect>
                                    <p:set>
                                      <p:cBhvr>
                                        <p:cTn id="24" dur="1" fill="hold">
                                          <p:stCondLst>
                                            <p:cond delay="499"/>
                                          </p:stCondLst>
                                        </p:cTn>
                                        <p:tgtEl>
                                          <p:spTgt spid="4">
                                            <p:txEl>
                                              <p:pRg st="0" end="0"/>
                                            </p:txEl>
                                          </p:spTgt>
                                        </p:tgtEl>
                                        <p:attrNameLst>
                                          <p:attrName>style.visibility</p:attrName>
                                        </p:attrNameLst>
                                      </p:cBhvr>
                                      <p:to>
                                        <p:strVal val="hidden"/>
                                      </p:to>
                                    </p:set>
                                  </p:childTnLst>
                                </p:cTn>
                              </p:par>
                              <p:par>
                                <p:cTn id="25" presetID="10" presetClass="exit" presetSubtype="0" fill="hold" grpId="0" nodeType="withEffect">
                                  <p:stCondLst>
                                    <p:cond delay="0"/>
                                  </p:stCondLst>
                                  <p:childTnLst>
                                    <p:animEffect transition="out" filter="fade">
                                      <p:cBhvr>
                                        <p:cTn id="26" dur="500"/>
                                        <p:tgtEl>
                                          <p:spTgt spid="4">
                                            <p:txEl>
                                              <p:pRg st="2" end="2"/>
                                            </p:txEl>
                                          </p:spTgt>
                                        </p:tgtEl>
                                      </p:cBhvr>
                                    </p:animEffect>
                                    <p:set>
                                      <p:cBhvr>
                                        <p:cTn id="27" dur="1" fill="hold">
                                          <p:stCondLst>
                                            <p:cond delay="499"/>
                                          </p:stCondLst>
                                        </p:cTn>
                                        <p:tgtEl>
                                          <p:spTgt spid="4">
                                            <p:txEl>
                                              <p:pRg st="2" end="2"/>
                                            </p:txEl>
                                          </p:spTgt>
                                        </p:tgtEl>
                                        <p:attrNameLst>
                                          <p:attrName>style.visibility</p:attrName>
                                        </p:attrNameLst>
                                      </p:cBhvr>
                                      <p:to>
                                        <p:strVal val="hidden"/>
                                      </p:to>
                                    </p:set>
                                  </p:childTnLst>
                                </p:cTn>
                              </p:par>
                              <p:par>
                                <p:cTn id="28" presetID="10" presetClass="exit" presetSubtype="0" fill="hold" grpId="0" nodeType="withEffect">
                                  <p:stCondLst>
                                    <p:cond delay="0"/>
                                  </p:stCondLst>
                                  <p:childTnLst>
                                    <p:animEffect transition="out" filter="fade">
                                      <p:cBhvr>
                                        <p:cTn id="29" dur="500"/>
                                        <p:tgtEl>
                                          <p:spTgt spid="4">
                                            <p:txEl>
                                              <p:pRg st="4" end="4"/>
                                            </p:txEl>
                                          </p:spTgt>
                                        </p:tgtEl>
                                      </p:cBhvr>
                                    </p:animEffect>
                                    <p:set>
                                      <p:cBhvr>
                                        <p:cTn id="30" dur="1" fill="hold">
                                          <p:stCondLst>
                                            <p:cond delay="499"/>
                                          </p:stCondLst>
                                        </p:cTn>
                                        <p:tgtEl>
                                          <p:spTgt spid="4">
                                            <p:txEl>
                                              <p:pRg st="4" end="4"/>
                                            </p:txEl>
                                          </p:spTgt>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par>
                                <p:cTn id="35" presetID="10" presetClass="exit" presetSubtype="0" fill="hold" grpId="0" nodeType="withEffect">
                                  <p:stCondLst>
                                    <p:cond delay="0"/>
                                  </p:stCondLst>
                                  <p:childTnLst>
                                    <p:animEffect transition="out" filter="fade">
                                      <p:cBhvr>
                                        <p:cTn id="36" dur="500"/>
                                        <p:tgtEl>
                                          <p:spTgt spid="3">
                                            <p:txEl>
                                              <p:pRg st="0" end="0"/>
                                            </p:txEl>
                                          </p:spTgt>
                                        </p:tgtEl>
                                      </p:cBhvr>
                                    </p:animEffect>
                                    <p:set>
                                      <p:cBhvr>
                                        <p:cTn id="37"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3" grpId="0" build="allAtOnce"/>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Picture 7"/>
          <p:cNvPicPr>
            <a:picLocks noChangeAspect="1" noChangeArrowheads="1"/>
          </p:cNvPicPr>
          <p:nvPr/>
        </p:nvPicPr>
        <p:blipFill>
          <a:blip r:embed="rId2" cstate="print"/>
          <a:srcRect l="4681" t="31206" r="39043" b="13570"/>
          <a:stretch>
            <a:fillRect/>
          </a:stretch>
        </p:blipFill>
        <p:spPr bwMode="auto">
          <a:xfrm>
            <a:off x="0" y="0"/>
            <a:ext cx="12192000" cy="6858000"/>
          </a:xfrm>
          <a:prstGeom prst="rect">
            <a:avLst/>
          </a:prstGeom>
          <a:noFill/>
          <a:ln w="9525">
            <a:noFill/>
            <a:miter lim="800000"/>
            <a:headEnd/>
            <a:tailEnd/>
          </a:ln>
        </p:spPr>
      </p:pic>
      <p:sp>
        <p:nvSpPr>
          <p:cNvPr id="4" name="TextBox 3"/>
          <p:cNvSpPr txBox="1"/>
          <p:nvPr/>
        </p:nvSpPr>
        <p:spPr>
          <a:xfrm>
            <a:off x="213910" y="827060"/>
            <a:ext cx="8959274" cy="5940088"/>
          </a:xfrm>
          <a:prstGeom prst="rect">
            <a:avLst/>
          </a:prstGeom>
          <a:noFill/>
        </p:spPr>
        <p:txBody>
          <a:bodyPr wrap="square" rtlCol="0">
            <a:spAutoFit/>
          </a:bodyPr>
          <a:lstStyle/>
          <a:p>
            <a:r>
              <a:rPr lang="en-US" sz="2000" dirty="0">
                <a:solidFill>
                  <a:schemeClr val="bg1"/>
                </a:solidFill>
              </a:rPr>
              <a:t>Little is known about Habakkuk except that he was a prophet who lived in the kingdom of Judah, “possibly in the reign of Josiah or of </a:t>
            </a:r>
            <a:r>
              <a:rPr lang="en-US" sz="2000" dirty="0" err="1">
                <a:solidFill>
                  <a:schemeClr val="bg1"/>
                </a:solidFill>
              </a:rPr>
              <a:t>Jehoiakim</a:t>
            </a:r>
            <a:r>
              <a:rPr lang="en-US" sz="2000" dirty="0">
                <a:solidFill>
                  <a:schemeClr val="bg1"/>
                </a:solidFill>
              </a:rPr>
              <a:t> (about 600 B.C.)</a:t>
            </a:r>
          </a:p>
          <a:p>
            <a:endParaRPr lang="en-US" sz="2000" dirty="0">
              <a:solidFill>
                <a:schemeClr val="bg1"/>
              </a:solidFill>
            </a:endParaRPr>
          </a:p>
          <a:p>
            <a:r>
              <a:rPr lang="en-US" sz="2000" dirty="0">
                <a:solidFill>
                  <a:schemeClr val="bg1"/>
                </a:solidFill>
              </a:rPr>
              <a:t>If the dates are correct the book was written during the times of Jeremiah, Zephaniah, Obadiah, and Ezekiel.</a:t>
            </a:r>
          </a:p>
          <a:p>
            <a:endParaRPr lang="en-US" sz="2000" dirty="0">
              <a:solidFill>
                <a:schemeClr val="bg1"/>
              </a:solidFill>
            </a:endParaRPr>
          </a:p>
          <a:p>
            <a:r>
              <a:rPr lang="en-US" sz="2000" dirty="0">
                <a:solidFill>
                  <a:schemeClr val="bg1"/>
                </a:solidFill>
              </a:rPr>
              <a:t>The date of Habakkuk’s ministry is uncertain, but it likely took place shortly before the Babylonian siege of Jerusalem in 597 B.C.</a:t>
            </a:r>
          </a:p>
          <a:p>
            <a:endParaRPr lang="en-US" sz="2000" dirty="0">
              <a:solidFill>
                <a:schemeClr val="bg1"/>
              </a:solidFill>
            </a:endParaRPr>
          </a:p>
          <a:p>
            <a:r>
              <a:rPr lang="en-US" sz="2000" dirty="0">
                <a:solidFill>
                  <a:schemeClr val="bg1"/>
                </a:solidFill>
              </a:rPr>
              <a:t>Habakkuk writes in question and answer form</a:t>
            </a:r>
          </a:p>
          <a:p>
            <a:endParaRPr lang="en-US" sz="2000" dirty="0">
              <a:solidFill>
                <a:schemeClr val="bg1"/>
              </a:solidFill>
            </a:endParaRPr>
          </a:p>
          <a:p>
            <a:r>
              <a:rPr lang="en-US" sz="2000" dirty="0">
                <a:solidFill>
                  <a:schemeClr val="bg1"/>
                </a:solidFill>
              </a:rPr>
              <a:t>Habakkuk asked God sincere and bold questions that reflected concern for his people and for the Lord’s plans for them</a:t>
            </a:r>
          </a:p>
          <a:p>
            <a:endParaRPr lang="en-US" sz="2000" dirty="0">
              <a:solidFill>
                <a:schemeClr val="bg1"/>
              </a:solidFill>
            </a:endParaRPr>
          </a:p>
          <a:p>
            <a:r>
              <a:rPr lang="en-US" sz="2000" dirty="0">
                <a:solidFill>
                  <a:schemeClr val="bg1"/>
                </a:solidFill>
              </a:rPr>
              <a:t>In response to Habakkuk’s prayer, God counseled him to be patient and faithful and reassured him of God’s justice, concern, and plans</a:t>
            </a:r>
          </a:p>
          <a:p>
            <a:endParaRPr lang="en-US" sz="2000" dirty="0">
              <a:solidFill>
                <a:schemeClr val="bg1"/>
              </a:solidFill>
            </a:endParaRPr>
          </a:p>
          <a:p>
            <a:r>
              <a:rPr lang="en-US" sz="2000" dirty="0">
                <a:solidFill>
                  <a:schemeClr val="bg1"/>
                </a:solidFill>
              </a:rPr>
              <a:t>The poetic prayer in Habakkuk 3 contains Habakkuk’s praises to the Lord for the miraculous ways He has protected and delivered His people.</a:t>
            </a:r>
          </a:p>
        </p:txBody>
      </p:sp>
      <p:sp>
        <p:nvSpPr>
          <p:cNvPr id="86" name="TextBox 85"/>
          <p:cNvSpPr txBox="1"/>
          <p:nvPr/>
        </p:nvSpPr>
        <p:spPr>
          <a:xfrm>
            <a:off x="1514883" y="6999"/>
            <a:ext cx="8505311" cy="830997"/>
          </a:xfrm>
          <a:prstGeom prst="rect">
            <a:avLst/>
          </a:prstGeom>
          <a:noFill/>
        </p:spPr>
        <p:txBody>
          <a:bodyPr wrap="square" rtlCol="0">
            <a:spAutoFit/>
          </a:bodyPr>
          <a:lstStyle/>
          <a:p>
            <a:pPr algn="ctr"/>
            <a:r>
              <a:rPr lang="en-US" sz="4800" dirty="0">
                <a:solidFill>
                  <a:schemeClr val="bg1"/>
                </a:solidFill>
                <a:latin typeface="Aharoni" pitchFamily="2" charset="-79"/>
                <a:cs typeface="Aharoni" pitchFamily="2" charset="-79"/>
              </a:rPr>
              <a:t>Habakkuk</a:t>
            </a:r>
          </a:p>
        </p:txBody>
      </p:sp>
      <p:sp>
        <p:nvSpPr>
          <p:cNvPr id="2" name="TextBox 1"/>
          <p:cNvSpPr txBox="1"/>
          <p:nvPr/>
        </p:nvSpPr>
        <p:spPr>
          <a:xfrm>
            <a:off x="10919767" y="6387304"/>
            <a:ext cx="975849" cy="369332"/>
          </a:xfrm>
          <a:prstGeom prst="rect">
            <a:avLst/>
          </a:prstGeom>
          <a:noFill/>
        </p:spPr>
        <p:txBody>
          <a:bodyPr wrap="square" rtlCol="0">
            <a:spAutoFit/>
          </a:bodyPr>
          <a:lstStyle/>
          <a:p>
            <a:pPr algn="r"/>
            <a:r>
              <a:rPr lang="en-US" dirty="0">
                <a:solidFill>
                  <a:schemeClr val="bg1"/>
                </a:solidFill>
              </a:rPr>
              <a:t>(1,4)</a:t>
            </a:r>
          </a:p>
        </p:txBody>
      </p:sp>
      <p:grpSp>
        <p:nvGrpSpPr>
          <p:cNvPr id="36" name="Group 35"/>
          <p:cNvGrpSpPr/>
          <p:nvPr/>
        </p:nvGrpSpPr>
        <p:grpSpPr>
          <a:xfrm>
            <a:off x="9798996" y="1742873"/>
            <a:ext cx="2051847" cy="3606146"/>
            <a:chOff x="6248400" y="381000"/>
            <a:chExt cx="2051847" cy="3606146"/>
          </a:xfrm>
        </p:grpSpPr>
        <p:sp>
          <p:nvSpPr>
            <p:cNvPr id="37" name="Round Diagonal Corner Rectangle 36"/>
            <p:cNvSpPr/>
            <p:nvPr/>
          </p:nvSpPr>
          <p:spPr>
            <a:xfrm rot="5204949" flipH="1">
              <a:off x="7153617" y="512552"/>
              <a:ext cx="752748" cy="581636"/>
            </a:xfrm>
            <a:prstGeom prst="round2DiagRect">
              <a:avLst>
                <a:gd name="adj1" fmla="val 16667"/>
                <a:gd name="adj2" fmla="val 50000"/>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 Diagonal Corner Rectangle 37"/>
            <p:cNvSpPr/>
            <p:nvPr/>
          </p:nvSpPr>
          <p:spPr>
            <a:xfrm rot="5751864">
              <a:off x="6551878" y="442961"/>
              <a:ext cx="697964" cy="627290"/>
            </a:xfrm>
            <a:prstGeom prst="round2DiagRect">
              <a:avLst>
                <a:gd name="adj1" fmla="val 16667"/>
                <a:gd name="adj2" fmla="val 50000"/>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6248400" y="2358564"/>
              <a:ext cx="412974" cy="53193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apezoid 39"/>
            <p:cNvSpPr/>
            <p:nvPr/>
          </p:nvSpPr>
          <p:spPr>
            <a:xfrm rot="1437181">
              <a:off x="6424606" y="1387425"/>
              <a:ext cx="613313" cy="1426758"/>
            </a:xfrm>
            <a:prstGeom prst="trapezoid">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rot="4663168">
              <a:off x="7318671" y="3505132"/>
              <a:ext cx="369494" cy="594533"/>
            </a:xfrm>
            <a:prstGeom prst="ellipse">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rot="4271122">
              <a:off x="6758945" y="3502607"/>
              <a:ext cx="369494" cy="594533"/>
            </a:xfrm>
            <a:prstGeom prst="ellipse">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7816626" y="2416728"/>
              <a:ext cx="412974" cy="53193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rapezoid 43"/>
            <p:cNvSpPr/>
            <p:nvPr/>
          </p:nvSpPr>
          <p:spPr>
            <a:xfrm rot="20170738">
              <a:off x="7510680" y="1351313"/>
              <a:ext cx="605382" cy="1473036"/>
            </a:xfrm>
            <a:prstGeom prst="trapezoid">
              <a:avLst>
                <a:gd name="adj" fmla="val 37545"/>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rapezoid 44"/>
            <p:cNvSpPr/>
            <p:nvPr/>
          </p:nvSpPr>
          <p:spPr>
            <a:xfrm>
              <a:off x="6524603" y="1291804"/>
              <a:ext cx="1434593" cy="2488711"/>
            </a:xfrm>
            <a:prstGeom prst="trapezoid">
              <a:avLst>
                <a:gd name="adj" fmla="val 29129"/>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rapezoid 45"/>
            <p:cNvSpPr/>
            <p:nvPr/>
          </p:nvSpPr>
          <p:spPr>
            <a:xfrm rot="10800000">
              <a:off x="6962035" y="1368004"/>
              <a:ext cx="459069" cy="356305"/>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apezoid 46"/>
            <p:cNvSpPr/>
            <p:nvPr/>
          </p:nvSpPr>
          <p:spPr>
            <a:xfrm rot="1045117">
              <a:off x="6873305" y="1344066"/>
              <a:ext cx="668442" cy="2241055"/>
            </a:xfrm>
            <a:prstGeom prst="trapezoid">
              <a:avLst>
                <a:gd name="adj" fmla="val 37360"/>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6696754" y="381000"/>
              <a:ext cx="999446" cy="123220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216"/>
            <p:cNvGrpSpPr/>
            <p:nvPr/>
          </p:nvGrpSpPr>
          <p:grpSpPr>
            <a:xfrm>
              <a:off x="6538784" y="3581399"/>
              <a:ext cx="1386016" cy="185351"/>
              <a:chOff x="6096000" y="4495800"/>
              <a:chExt cx="2187146" cy="430428"/>
            </a:xfrm>
          </p:grpSpPr>
          <p:grpSp>
            <p:nvGrpSpPr>
              <p:cNvPr id="58" name="Group 207"/>
              <p:cNvGrpSpPr/>
              <p:nvPr/>
            </p:nvGrpSpPr>
            <p:grpSpPr>
              <a:xfrm>
                <a:off x="6096000" y="4495800"/>
                <a:ext cx="733168" cy="401595"/>
                <a:chOff x="6096000" y="4495800"/>
                <a:chExt cx="733168" cy="401595"/>
              </a:xfrm>
            </p:grpSpPr>
            <p:sp>
              <p:nvSpPr>
                <p:cNvPr id="67" name="Plaque 66"/>
                <p:cNvSpPr/>
                <p:nvPr/>
              </p:nvSpPr>
              <p:spPr>
                <a:xfrm>
                  <a:off x="6096000" y="4572000"/>
                  <a:ext cx="304800" cy="304800"/>
                </a:xfrm>
                <a:prstGeom prst="plaque">
                  <a:avLst>
                    <a:gd name="adj" fmla="val 3674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Plaque 67"/>
                <p:cNvSpPr/>
                <p:nvPr/>
              </p:nvSpPr>
              <p:spPr>
                <a:xfrm>
                  <a:off x="6524368" y="4592595"/>
                  <a:ext cx="304800" cy="304800"/>
                </a:xfrm>
                <a:prstGeom prst="plaque">
                  <a:avLst>
                    <a:gd name="adj" fmla="val 3674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Plaque 68"/>
                <p:cNvSpPr/>
                <p:nvPr/>
              </p:nvSpPr>
              <p:spPr>
                <a:xfrm>
                  <a:off x="6324600" y="4495800"/>
                  <a:ext cx="304800" cy="304800"/>
                </a:xfrm>
                <a:prstGeom prst="plaque">
                  <a:avLst>
                    <a:gd name="adj" fmla="val 3674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208"/>
              <p:cNvGrpSpPr/>
              <p:nvPr/>
            </p:nvGrpSpPr>
            <p:grpSpPr>
              <a:xfrm>
                <a:off x="6827108" y="4510216"/>
                <a:ext cx="733168" cy="401595"/>
                <a:chOff x="6096000" y="4495800"/>
                <a:chExt cx="733168" cy="401595"/>
              </a:xfrm>
            </p:grpSpPr>
            <p:sp>
              <p:nvSpPr>
                <p:cNvPr id="64" name="Plaque 63"/>
                <p:cNvSpPr/>
                <p:nvPr/>
              </p:nvSpPr>
              <p:spPr>
                <a:xfrm>
                  <a:off x="6096000" y="4572000"/>
                  <a:ext cx="304800" cy="304800"/>
                </a:xfrm>
                <a:prstGeom prst="plaque">
                  <a:avLst>
                    <a:gd name="adj" fmla="val 3674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Plaque 64"/>
                <p:cNvSpPr/>
                <p:nvPr/>
              </p:nvSpPr>
              <p:spPr>
                <a:xfrm>
                  <a:off x="6524368" y="4592595"/>
                  <a:ext cx="304800" cy="304800"/>
                </a:xfrm>
                <a:prstGeom prst="plaque">
                  <a:avLst>
                    <a:gd name="adj" fmla="val 3674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Plaque 65"/>
                <p:cNvSpPr/>
                <p:nvPr/>
              </p:nvSpPr>
              <p:spPr>
                <a:xfrm>
                  <a:off x="6324600" y="4495800"/>
                  <a:ext cx="304800" cy="304800"/>
                </a:xfrm>
                <a:prstGeom prst="plaque">
                  <a:avLst>
                    <a:gd name="adj" fmla="val 3674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212"/>
              <p:cNvGrpSpPr/>
              <p:nvPr/>
            </p:nvGrpSpPr>
            <p:grpSpPr>
              <a:xfrm>
                <a:off x="7549978" y="4524633"/>
                <a:ext cx="733168" cy="401595"/>
                <a:chOff x="6096000" y="4495800"/>
                <a:chExt cx="733168" cy="401595"/>
              </a:xfrm>
            </p:grpSpPr>
            <p:sp>
              <p:nvSpPr>
                <p:cNvPr id="61" name="Plaque 60"/>
                <p:cNvSpPr/>
                <p:nvPr/>
              </p:nvSpPr>
              <p:spPr>
                <a:xfrm>
                  <a:off x="6096000" y="4572000"/>
                  <a:ext cx="304800" cy="304800"/>
                </a:xfrm>
                <a:prstGeom prst="plaque">
                  <a:avLst>
                    <a:gd name="adj" fmla="val 3674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Plaque 61"/>
                <p:cNvSpPr/>
                <p:nvPr/>
              </p:nvSpPr>
              <p:spPr>
                <a:xfrm>
                  <a:off x="6524368" y="4592595"/>
                  <a:ext cx="304800" cy="304800"/>
                </a:xfrm>
                <a:prstGeom prst="plaque">
                  <a:avLst>
                    <a:gd name="adj" fmla="val 3674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Plaque 62"/>
                <p:cNvSpPr/>
                <p:nvPr/>
              </p:nvSpPr>
              <p:spPr>
                <a:xfrm>
                  <a:off x="6324600" y="4495800"/>
                  <a:ext cx="304800" cy="304800"/>
                </a:xfrm>
                <a:prstGeom prst="plaque">
                  <a:avLst>
                    <a:gd name="adj" fmla="val 3674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0" name="Group 207"/>
            <p:cNvGrpSpPr/>
            <p:nvPr/>
          </p:nvGrpSpPr>
          <p:grpSpPr>
            <a:xfrm rot="20077064">
              <a:off x="7874081" y="2530464"/>
              <a:ext cx="426166" cy="216115"/>
              <a:chOff x="6096000" y="4495800"/>
              <a:chExt cx="733168" cy="401595"/>
            </a:xfrm>
          </p:grpSpPr>
          <p:sp>
            <p:nvSpPr>
              <p:cNvPr id="55" name="Plaque 54"/>
              <p:cNvSpPr/>
              <p:nvPr/>
            </p:nvSpPr>
            <p:spPr>
              <a:xfrm>
                <a:off x="6096000" y="4572000"/>
                <a:ext cx="304800" cy="304800"/>
              </a:xfrm>
              <a:prstGeom prst="plaque">
                <a:avLst>
                  <a:gd name="adj" fmla="val 3674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Plaque 55"/>
              <p:cNvSpPr/>
              <p:nvPr/>
            </p:nvSpPr>
            <p:spPr>
              <a:xfrm>
                <a:off x="6524368" y="4592595"/>
                <a:ext cx="304800" cy="304800"/>
              </a:xfrm>
              <a:prstGeom prst="plaque">
                <a:avLst>
                  <a:gd name="adj" fmla="val 3674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Plaque 56"/>
              <p:cNvSpPr/>
              <p:nvPr/>
            </p:nvSpPr>
            <p:spPr>
              <a:xfrm>
                <a:off x="6324600" y="4495800"/>
                <a:ext cx="304800" cy="304800"/>
              </a:xfrm>
              <a:prstGeom prst="plaque">
                <a:avLst>
                  <a:gd name="adj" fmla="val 3674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1" name="Group 207"/>
            <p:cNvGrpSpPr/>
            <p:nvPr/>
          </p:nvGrpSpPr>
          <p:grpSpPr>
            <a:xfrm rot="1192765">
              <a:off x="6249437" y="2533724"/>
              <a:ext cx="426166" cy="216115"/>
              <a:chOff x="6096000" y="4495800"/>
              <a:chExt cx="733168" cy="401595"/>
            </a:xfrm>
          </p:grpSpPr>
          <p:sp>
            <p:nvSpPr>
              <p:cNvPr id="52" name="Plaque 51"/>
              <p:cNvSpPr/>
              <p:nvPr/>
            </p:nvSpPr>
            <p:spPr>
              <a:xfrm>
                <a:off x="6096000" y="4572000"/>
                <a:ext cx="304800" cy="304800"/>
              </a:xfrm>
              <a:prstGeom prst="plaque">
                <a:avLst>
                  <a:gd name="adj" fmla="val 3674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Plaque 52"/>
              <p:cNvSpPr/>
              <p:nvPr/>
            </p:nvSpPr>
            <p:spPr>
              <a:xfrm>
                <a:off x="6524368" y="4592595"/>
                <a:ext cx="304800" cy="304800"/>
              </a:xfrm>
              <a:prstGeom prst="plaque">
                <a:avLst>
                  <a:gd name="adj" fmla="val 3674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Plaque 53"/>
              <p:cNvSpPr/>
              <p:nvPr/>
            </p:nvSpPr>
            <p:spPr>
              <a:xfrm>
                <a:off x="6324600" y="4495800"/>
                <a:ext cx="304800" cy="304800"/>
              </a:xfrm>
              <a:prstGeom prst="plaque">
                <a:avLst>
                  <a:gd name="adj" fmla="val 3674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427395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36"/>
                                        </p:tgtEl>
                                        <p:attrNameLst>
                                          <p:attrName>style.visibility</p:attrName>
                                        </p:attrNameLst>
                                      </p:cBhvr>
                                      <p:to>
                                        <p:strVal val="visible"/>
                                      </p:to>
                                    </p:set>
                                    <p:animEffect transition="in" filter="wipe(down)">
                                      <p:cBhvr>
                                        <p:cTn id="9" dur="580">
                                          <p:stCondLst>
                                            <p:cond delay="0"/>
                                          </p:stCondLst>
                                        </p:cTn>
                                        <p:tgtEl>
                                          <p:spTgt spid="36"/>
                                        </p:tgtEl>
                                      </p:cBhvr>
                                    </p:animEffect>
                                    <p:anim calcmode="lin" valueType="num">
                                      <p:cBhvr>
                                        <p:cTn id="10"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15" dur="26">
                                          <p:stCondLst>
                                            <p:cond delay="650"/>
                                          </p:stCondLst>
                                        </p:cTn>
                                        <p:tgtEl>
                                          <p:spTgt spid="36"/>
                                        </p:tgtEl>
                                      </p:cBhvr>
                                      <p:to x="100000" y="60000"/>
                                    </p:animScale>
                                    <p:animScale>
                                      <p:cBhvr>
                                        <p:cTn id="16" dur="166" decel="50000">
                                          <p:stCondLst>
                                            <p:cond delay="676"/>
                                          </p:stCondLst>
                                        </p:cTn>
                                        <p:tgtEl>
                                          <p:spTgt spid="36"/>
                                        </p:tgtEl>
                                      </p:cBhvr>
                                      <p:to x="100000" y="100000"/>
                                    </p:animScale>
                                    <p:animScale>
                                      <p:cBhvr>
                                        <p:cTn id="17" dur="26">
                                          <p:stCondLst>
                                            <p:cond delay="1312"/>
                                          </p:stCondLst>
                                        </p:cTn>
                                        <p:tgtEl>
                                          <p:spTgt spid="36"/>
                                        </p:tgtEl>
                                      </p:cBhvr>
                                      <p:to x="100000" y="80000"/>
                                    </p:animScale>
                                    <p:animScale>
                                      <p:cBhvr>
                                        <p:cTn id="18" dur="166" decel="50000">
                                          <p:stCondLst>
                                            <p:cond delay="1338"/>
                                          </p:stCondLst>
                                        </p:cTn>
                                        <p:tgtEl>
                                          <p:spTgt spid="36"/>
                                        </p:tgtEl>
                                      </p:cBhvr>
                                      <p:to x="100000" y="100000"/>
                                    </p:animScale>
                                    <p:animScale>
                                      <p:cBhvr>
                                        <p:cTn id="19" dur="26">
                                          <p:stCondLst>
                                            <p:cond delay="1642"/>
                                          </p:stCondLst>
                                        </p:cTn>
                                        <p:tgtEl>
                                          <p:spTgt spid="36"/>
                                        </p:tgtEl>
                                      </p:cBhvr>
                                      <p:to x="100000" y="90000"/>
                                    </p:animScale>
                                    <p:animScale>
                                      <p:cBhvr>
                                        <p:cTn id="20" dur="166" decel="50000">
                                          <p:stCondLst>
                                            <p:cond delay="1668"/>
                                          </p:stCondLst>
                                        </p:cTn>
                                        <p:tgtEl>
                                          <p:spTgt spid="36"/>
                                        </p:tgtEl>
                                      </p:cBhvr>
                                      <p:to x="100000" y="100000"/>
                                    </p:animScale>
                                    <p:animScale>
                                      <p:cBhvr>
                                        <p:cTn id="21" dur="26">
                                          <p:stCondLst>
                                            <p:cond delay="1808"/>
                                          </p:stCondLst>
                                        </p:cTn>
                                        <p:tgtEl>
                                          <p:spTgt spid="36"/>
                                        </p:tgtEl>
                                      </p:cBhvr>
                                      <p:to x="100000" y="95000"/>
                                    </p:animScale>
                                    <p:animScale>
                                      <p:cBhvr>
                                        <p:cTn id="22" dur="166" decel="50000">
                                          <p:stCondLst>
                                            <p:cond delay="1834"/>
                                          </p:stCondLst>
                                        </p:cTn>
                                        <p:tgtEl>
                                          <p:spTgt spid="36"/>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7"/>
          <p:cNvPicPr>
            <a:picLocks noChangeAspect="1" noChangeArrowheads="1"/>
          </p:cNvPicPr>
          <p:nvPr/>
        </p:nvPicPr>
        <p:blipFill>
          <a:blip r:embed="rId2" cstate="print"/>
          <a:srcRect l="4681" t="31206" r="39043" b="13570"/>
          <a:stretch>
            <a:fillRect/>
          </a:stretch>
        </p:blipFill>
        <p:spPr bwMode="auto">
          <a:xfrm>
            <a:off x="0" y="0"/>
            <a:ext cx="12192000" cy="6858000"/>
          </a:xfrm>
          <a:prstGeom prst="rect">
            <a:avLst/>
          </a:prstGeom>
          <a:noFill/>
          <a:ln w="9525">
            <a:noFill/>
            <a:miter lim="800000"/>
            <a:headEnd/>
            <a:tailEnd/>
          </a:ln>
        </p:spPr>
      </p:pic>
      <p:sp>
        <p:nvSpPr>
          <p:cNvPr id="86" name="TextBox 85"/>
          <p:cNvSpPr txBox="1"/>
          <p:nvPr/>
        </p:nvSpPr>
        <p:spPr>
          <a:xfrm>
            <a:off x="0" y="6999"/>
            <a:ext cx="12048565" cy="830997"/>
          </a:xfrm>
          <a:prstGeom prst="rect">
            <a:avLst/>
          </a:prstGeom>
          <a:noFill/>
        </p:spPr>
        <p:txBody>
          <a:bodyPr wrap="square" rtlCol="0">
            <a:spAutoFit/>
          </a:bodyPr>
          <a:lstStyle/>
          <a:p>
            <a:pPr algn="ctr"/>
            <a:r>
              <a:rPr lang="en-US" sz="4800" dirty="0">
                <a:solidFill>
                  <a:schemeClr val="bg1"/>
                </a:solidFill>
                <a:latin typeface="Aharoni" pitchFamily="2" charset="-79"/>
                <a:cs typeface="Aharoni" pitchFamily="2" charset="-79"/>
              </a:rPr>
              <a:t>How Long Shall I Cry?</a:t>
            </a:r>
          </a:p>
        </p:txBody>
      </p:sp>
      <p:sp>
        <p:nvSpPr>
          <p:cNvPr id="15" name="TextBox 14"/>
          <p:cNvSpPr txBox="1"/>
          <p:nvPr/>
        </p:nvSpPr>
        <p:spPr>
          <a:xfrm>
            <a:off x="-1" y="6507804"/>
            <a:ext cx="4639733" cy="369332"/>
          </a:xfrm>
          <a:prstGeom prst="rect">
            <a:avLst/>
          </a:prstGeom>
          <a:noFill/>
        </p:spPr>
        <p:txBody>
          <a:bodyPr wrap="square" rtlCol="0">
            <a:spAutoFit/>
          </a:bodyPr>
          <a:lstStyle/>
          <a:p>
            <a:r>
              <a:rPr lang="en-US" dirty="0">
                <a:solidFill>
                  <a:schemeClr val="bg1"/>
                </a:solidFill>
              </a:rPr>
              <a:t>Habakkuk 2:2</a:t>
            </a:r>
          </a:p>
        </p:txBody>
      </p:sp>
      <p:sp>
        <p:nvSpPr>
          <p:cNvPr id="26" name="Rectangle 25"/>
          <p:cNvSpPr/>
          <p:nvPr/>
        </p:nvSpPr>
        <p:spPr>
          <a:xfrm>
            <a:off x="395110" y="1152015"/>
            <a:ext cx="5678311" cy="3046988"/>
          </a:xfrm>
          <a:prstGeom prst="rect">
            <a:avLst/>
          </a:prstGeom>
        </p:spPr>
        <p:txBody>
          <a:bodyPr wrap="square">
            <a:spAutoFit/>
          </a:bodyPr>
          <a:lstStyle/>
          <a:p>
            <a:pPr fontAlgn="base"/>
            <a:r>
              <a:rPr lang="en-US" sz="2400" dirty="0">
                <a:solidFill>
                  <a:schemeClr val="bg1"/>
                </a:solidFill>
              </a:rPr>
              <a:t>Habakkuk learned that the Lord would use a wicked nation (the Babylonians, also known as Chaldeans) to destroy the kingdom of Judah. </a:t>
            </a:r>
          </a:p>
          <a:p>
            <a:pPr fontAlgn="base"/>
            <a:endParaRPr lang="en-US" sz="2400" dirty="0">
              <a:solidFill>
                <a:schemeClr val="bg1"/>
              </a:solidFill>
            </a:endParaRPr>
          </a:p>
          <a:p>
            <a:pPr fontAlgn="base"/>
            <a:r>
              <a:rPr lang="en-US" sz="2400" dirty="0">
                <a:solidFill>
                  <a:schemeClr val="bg1"/>
                </a:solidFill>
              </a:rPr>
              <a:t>This troubled Habakkuk, and he asked the Lord why He would use a wicked people to destroy His chosen people. </a:t>
            </a:r>
          </a:p>
        </p:txBody>
      </p:sp>
      <p:sp>
        <p:nvSpPr>
          <p:cNvPr id="11" name="Rectangle 10"/>
          <p:cNvSpPr/>
          <p:nvPr/>
        </p:nvSpPr>
        <p:spPr>
          <a:xfrm>
            <a:off x="5204177" y="4909024"/>
            <a:ext cx="6096000" cy="1200329"/>
          </a:xfrm>
          <a:prstGeom prst="rect">
            <a:avLst/>
          </a:prstGeom>
        </p:spPr>
        <p:txBody>
          <a:bodyPr>
            <a:spAutoFit/>
          </a:bodyPr>
          <a:lstStyle/>
          <a:p>
            <a:pPr fontAlgn="base"/>
            <a:r>
              <a:rPr lang="en-US" sz="2400" dirty="0">
                <a:solidFill>
                  <a:schemeClr val="bg1"/>
                </a:solidFill>
              </a:rPr>
              <a:t>The Lord answered kindly and encouraged patience, assuring Habakkuk that in time the wicked Chaldeans would also be punished.</a:t>
            </a:r>
            <a:endParaRPr lang="en-US" sz="2400" i="1" dirty="0">
              <a:solidFill>
                <a:schemeClr val="bg1"/>
              </a:solidFill>
            </a:endParaRPr>
          </a:p>
        </p:txBody>
      </p:sp>
      <p:grpSp>
        <p:nvGrpSpPr>
          <p:cNvPr id="13" name="Group 12"/>
          <p:cNvGrpSpPr/>
          <p:nvPr/>
        </p:nvGrpSpPr>
        <p:grpSpPr>
          <a:xfrm>
            <a:off x="6223481" y="1283582"/>
            <a:ext cx="5251673" cy="2861165"/>
            <a:chOff x="6223481" y="1283582"/>
            <a:chExt cx="5251673" cy="2861165"/>
          </a:xfrm>
        </p:grpSpPr>
        <p:pic>
          <p:nvPicPr>
            <p:cNvPr id="41986" name="Picture 2" descr="http://www.borntowin.net/wp-content/uploads/The-Prophet-Habakkuk-Tissot.jpg"/>
            <p:cNvPicPr>
              <a:picLocks noChangeAspect="1" noChangeArrowheads="1"/>
            </p:cNvPicPr>
            <p:nvPr/>
          </p:nvPicPr>
          <p:blipFill>
            <a:blip r:embed="rId3" cstate="print"/>
            <a:srcRect/>
            <a:stretch>
              <a:fillRect/>
            </a:stretch>
          </p:blipFill>
          <p:spPr bwMode="auto">
            <a:xfrm>
              <a:off x="6223481" y="1283582"/>
              <a:ext cx="5139520" cy="2848151"/>
            </a:xfrm>
            <a:prstGeom prst="rect">
              <a:avLst/>
            </a:prstGeom>
            <a:noFill/>
          </p:spPr>
        </p:pic>
        <p:sp>
          <p:nvSpPr>
            <p:cNvPr id="12" name="TextBox 11"/>
            <p:cNvSpPr txBox="1"/>
            <p:nvPr/>
          </p:nvSpPr>
          <p:spPr>
            <a:xfrm>
              <a:off x="6835421" y="3883137"/>
              <a:ext cx="4639733" cy="261610"/>
            </a:xfrm>
            <a:prstGeom prst="rect">
              <a:avLst/>
            </a:prstGeom>
            <a:noFill/>
          </p:spPr>
          <p:txBody>
            <a:bodyPr wrap="square" rtlCol="0">
              <a:spAutoFit/>
            </a:bodyPr>
            <a:lstStyle/>
            <a:p>
              <a:r>
                <a:rPr lang="en-US" sz="1100" dirty="0" err="1">
                  <a:solidFill>
                    <a:schemeClr val="bg1"/>
                  </a:solidFill>
                </a:rPr>
                <a:t>Tissot</a:t>
              </a:r>
              <a:endParaRPr lang="en-US" sz="1100" dirty="0">
                <a:solidFill>
                  <a:schemeClr val="bg1"/>
                </a:solidFill>
              </a:endParaRPr>
            </a:p>
          </p:txBody>
        </p:sp>
      </p:grpSp>
    </p:spTree>
    <p:extLst>
      <p:ext uri="{BB962C8B-B14F-4D97-AF65-F5344CB8AC3E}">
        <p14:creationId xmlns:p14="http://schemas.microsoft.com/office/powerpoint/2010/main" val="1465365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7"/>
          <p:cNvPicPr>
            <a:picLocks noChangeAspect="1" noChangeArrowheads="1"/>
          </p:cNvPicPr>
          <p:nvPr/>
        </p:nvPicPr>
        <p:blipFill>
          <a:blip r:embed="rId2" cstate="print"/>
          <a:srcRect l="4681" t="31206" r="39043" b="13570"/>
          <a:stretch>
            <a:fillRect/>
          </a:stretch>
        </p:blipFill>
        <p:spPr bwMode="auto">
          <a:xfrm>
            <a:off x="0" y="0"/>
            <a:ext cx="12192000" cy="6858000"/>
          </a:xfrm>
          <a:prstGeom prst="rect">
            <a:avLst/>
          </a:prstGeom>
          <a:noFill/>
          <a:ln w="9525">
            <a:noFill/>
            <a:miter lim="800000"/>
            <a:headEnd/>
            <a:tailEnd/>
          </a:ln>
        </p:spPr>
      </p:pic>
      <p:sp>
        <p:nvSpPr>
          <p:cNvPr id="86" name="TextBox 85"/>
          <p:cNvSpPr txBox="1"/>
          <p:nvPr/>
        </p:nvSpPr>
        <p:spPr>
          <a:xfrm>
            <a:off x="0" y="6999"/>
            <a:ext cx="12048565" cy="830997"/>
          </a:xfrm>
          <a:prstGeom prst="rect">
            <a:avLst/>
          </a:prstGeom>
          <a:noFill/>
        </p:spPr>
        <p:txBody>
          <a:bodyPr wrap="square" rtlCol="0">
            <a:spAutoFit/>
          </a:bodyPr>
          <a:lstStyle/>
          <a:p>
            <a:pPr algn="ctr"/>
            <a:r>
              <a:rPr lang="en-US" sz="4800" dirty="0">
                <a:solidFill>
                  <a:schemeClr val="bg1"/>
                </a:solidFill>
                <a:latin typeface="Aharoni" pitchFamily="2" charset="-79"/>
                <a:cs typeface="Aharoni" pitchFamily="2" charset="-79"/>
              </a:rPr>
              <a:t>Habakkuk’s Faith Is Tested</a:t>
            </a:r>
          </a:p>
        </p:txBody>
      </p:sp>
      <p:sp>
        <p:nvSpPr>
          <p:cNvPr id="15" name="TextBox 14"/>
          <p:cNvSpPr txBox="1"/>
          <p:nvPr/>
        </p:nvSpPr>
        <p:spPr>
          <a:xfrm>
            <a:off x="-1" y="6507804"/>
            <a:ext cx="4639733" cy="369332"/>
          </a:xfrm>
          <a:prstGeom prst="rect">
            <a:avLst/>
          </a:prstGeom>
          <a:noFill/>
        </p:spPr>
        <p:txBody>
          <a:bodyPr wrap="square" rtlCol="0">
            <a:spAutoFit/>
          </a:bodyPr>
          <a:lstStyle/>
          <a:p>
            <a:r>
              <a:rPr lang="en-US" dirty="0">
                <a:solidFill>
                  <a:schemeClr val="bg1"/>
                </a:solidFill>
              </a:rPr>
              <a:t>Habakkuk 2:5-6</a:t>
            </a:r>
          </a:p>
        </p:txBody>
      </p:sp>
      <p:sp>
        <p:nvSpPr>
          <p:cNvPr id="26" name="Rectangle 25"/>
          <p:cNvSpPr/>
          <p:nvPr/>
        </p:nvSpPr>
        <p:spPr>
          <a:xfrm>
            <a:off x="395110" y="1152015"/>
            <a:ext cx="5678311" cy="4524315"/>
          </a:xfrm>
          <a:prstGeom prst="rect">
            <a:avLst/>
          </a:prstGeom>
        </p:spPr>
        <p:txBody>
          <a:bodyPr wrap="square">
            <a:spAutoFit/>
          </a:bodyPr>
          <a:lstStyle/>
          <a:p>
            <a:pPr fontAlgn="base"/>
            <a:r>
              <a:rPr lang="en-US" sz="2400" dirty="0">
                <a:solidFill>
                  <a:schemeClr val="bg1"/>
                </a:solidFill>
              </a:rPr>
              <a:t>The Lord replied that He intended to use the Chaldeans for His righteous purposes in such a way that it would be difficult for Habakkuk to believe it.</a:t>
            </a:r>
          </a:p>
          <a:p>
            <a:pPr fontAlgn="base"/>
            <a:endParaRPr lang="en-US" sz="2400" dirty="0">
              <a:solidFill>
                <a:schemeClr val="bg1"/>
              </a:solidFill>
            </a:endParaRPr>
          </a:p>
          <a:p>
            <a:pPr fontAlgn="base"/>
            <a:r>
              <a:rPr lang="en-US" sz="2400" dirty="0">
                <a:solidFill>
                  <a:schemeClr val="bg1"/>
                </a:solidFill>
              </a:rPr>
              <a:t>The Lord’s response merely increased Habakkuk’s confusion: how could God condone the cruelties of a nation more wicked than Judah? </a:t>
            </a:r>
          </a:p>
          <a:p>
            <a:pPr fontAlgn="base"/>
            <a:endParaRPr lang="en-US" sz="2400" dirty="0">
              <a:solidFill>
                <a:schemeClr val="bg1"/>
              </a:solidFill>
            </a:endParaRPr>
          </a:p>
          <a:p>
            <a:pPr fontAlgn="base"/>
            <a:r>
              <a:rPr lang="en-US" sz="2400" dirty="0">
                <a:solidFill>
                  <a:schemeClr val="bg1"/>
                </a:solidFill>
              </a:rPr>
              <a:t>Were the Chaldeans never to get what was due them for their evil ways? </a:t>
            </a:r>
          </a:p>
        </p:txBody>
      </p:sp>
      <p:sp>
        <p:nvSpPr>
          <p:cNvPr id="14" name="TextBox 13"/>
          <p:cNvSpPr txBox="1"/>
          <p:nvPr/>
        </p:nvSpPr>
        <p:spPr>
          <a:xfrm>
            <a:off x="11077812" y="6488668"/>
            <a:ext cx="975849" cy="369332"/>
          </a:xfrm>
          <a:prstGeom prst="rect">
            <a:avLst/>
          </a:prstGeom>
          <a:noFill/>
        </p:spPr>
        <p:txBody>
          <a:bodyPr wrap="square" rtlCol="0">
            <a:spAutoFit/>
          </a:bodyPr>
          <a:lstStyle/>
          <a:p>
            <a:pPr algn="r"/>
            <a:r>
              <a:rPr lang="en-US" dirty="0">
                <a:solidFill>
                  <a:schemeClr val="bg1"/>
                </a:solidFill>
              </a:rPr>
              <a:t>(2)</a:t>
            </a:r>
          </a:p>
        </p:txBody>
      </p:sp>
      <p:pic>
        <p:nvPicPr>
          <p:cNvPr id="43010" name="Picture 2" descr="https://encrypted-tbn2.gstatic.com/images?q=tbn:ANd9GcSYQqEq5gII4TPRDwIHN6R_jK7IJUr6uQjEMOaIY5FEAwWPPvTQ"/>
          <p:cNvPicPr>
            <a:picLocks noChangeAspect="1" noChangeArrowheads="1"/>
          </p:cNvPicPr>
          <p:nvPr/>
        </p:nvPicPr>
        <p:blipFill>
          <a:blip r:embed="rId3" cstate="print"/>
          <a:srcRect/>
          <a:stretch>
            <a:fillRect/>
          </a:stretch>
        </p:blipFill>
        <p:spPr bwMode="auto">
          <a:xfrm>
            <a:off x="6895042" y="1443566"/>
            <a:ext cx="3795536" cy="3795536"/>
          </a:xfrm>
          <a:prstGeom prst="rect">
            <a:avLst/>
          </a:prstGeom>
          <a:noFill/>
        </p:spPr>
      </p:pic>
    </p:spTree>
    <p:extLst>
      <p:ext uri="{BB962C8B-B14F-4D97-AF65-F5344CB8AC3E}">
        <p14:creationId xmlns:p14="http://schemas.microsoft.com/office/powerpoint/2010/main" val="1465365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7"/>
          <p:cNvPicPr>
            <a:picLocks noChangeAspect="1" noChangeArrowheads="1"/>
          </p:cNvPicPr>
          <p:nvPr/>
        </p:nvPicPr>
        <p:blipFill>
          <a:blip r:embed="rId2" cstate="print"/>
          <a:srcRect l="4681" t="31206" r="39043" b="13570"/>
          <a:stretch>
            <a:fillRect/>
          </a:stretch>
        </p:blipFill>
        <p:spPr bwMode="auto">
          <a:xfrm>
            <a:off x="0" y="0"/>
            <a:ext cx="12192000" cy="6858000"/>
          </a:xfrm>
          <a:prstGeom prst="rect">
            <a:avLst/>
          </a:prstGeom>
          <a:noFill/>
          <a:ln w="9525">
            <a:noFill/>
            <a:miter lim="800000"/>
            <a:headEnd/>
            <a:tailEnd/>
          </a:ln>
        </p:spPr>
      </p:pic>
      <p:sp>
        <p:nvSpPr>
          <p:cNvPr id="86" name="TextBox 85"/>
          <p:cNvSpPr txBox="1"/>
          <p:nvPr/>
        </p:nvSpPr>
        <p:spPr>
          <a:xfrm>
            <a:off x="0" y="6999"/>
            <a:ext cx="12048565" cy="830997"/>
          </a:xfrm>
          <a:prstGeom prst="rect">
            <a:avLst/>
          </a:prstGeom>
          <a:noFill/>
        </p:spPr>
        <p:txBody>
          <a:bodyPr wrap="square" rtlCol="0">
            <a:spAutoFit/>
          </a:bodyPr>
          <a:lstStyle/>
          <a:p>
            <a:pPr algn="ctr" fontAlgn="base"/>
            <a:r>
              <a:rPr lang="en-US" sz="4800" dirty="0" err="1">
                <a:solidFill>
                  <a:schemeClr val="bg1"/>
                </a:solidFill>
                <a:latin typeface="Aharoni" pitchFamily="2" charset="-79"/>
                <a:cs typeface="Aharoni" pitchFamily="2" charset="-79"/>
              </a:rPr>
              <a:t>Shigionoth</a:t>
            </a:r>
            <a:r>
              <a:rPr lang="en-US" sz="4800" dirty="0">
                <a:solidFill>
                  <a:schemeClr val="bg1"/>
                </a:solidFill>
                <a:latin typeface="Aharoni" pitchFamily="2" charset="-79"/>
                <a:cs typeface="Aharoni" pitchFamily="2" charset="-79"/>
              </a:rPr>
              <a:t> and Selah</a:t>
            </a:r>
          </a:p>
        </p:txBody>
      </p:sp>
      <p:sp>
        <p:nvSpPr>
          <p:cNvPr id="15" name="TextBox 14"/>
          <p:cNvSpPr txBox="1"/>
          <p:nvPr/>
        </p:nvSpPr>
        <p:spPr>
          <a:xfrm>
            <a:off x="-1" y="6507804"/>
            <a:ext cx="4639733" cy="369332"/>
          </a:xfrm>
          <a:prstGeom prst="rect">
            <a:avLst/>
          </a:prstGeom>
          <a:noFill/>
        </p:spPr>
        <p:txBody>
          <a:bodyPr wrap="square" rtlCol="0">
            <a:spAutoFit/>
          </a:bodyPr>
          <a:lstStyle/>
          <a:p>
            <a:r>
              <a:rPr lang="en-US" dirty="0">
                <a:solidFill>
                  <a:schemeClr val="bg1"/>
                </a:solidFill>
              </a:rPr>
              <a:t>Habakkuk 3:1-3</a:t>
            </a:r>
          </a:p>
        </p:txBody>
      </p:sp>
      <p:sp>
        <p:nvSpPr>
          <p:cNvPr id="26" name="Rectangle 25"/>
          <p:cNvSpPr/>
          <p:nvPr/>
        </p:nvSpPr>
        <p:spPr>
          <a:xfrm>
            <a:off x="406399" y="1671304"/>
            <a:ext cx="5678311" cy="4154984"/>
          </a:xfrm>
          <a:prstGeom prst="rect">
            <a:avLst/>
          </a:prstGeom>
        </p:spPr>
        <p:txBody>
          <a:bodyPr wrap="square">
            <a:spAutoFit/>
          </a:bodyPr>
          <a:lstStyle/>
          <a:p>
            <a:pPr fontAlgn="base"/>
            <a:r>
              <a:rPr lang="en-US" sz="2400" dirty="0">
                <a:solidFill>
                  <a:schemeClr val="bg1"/>
                </a:solidFill>
              </a:rPr>
              <a:t>A </a:t>
            </a:r>
            <a:r>
              <a:rPr lang="en-US" sz="2400" i="1" dirty="0" err="1">
                <a:solidFill>
                  <a:schemeClr val="bg1"/>
                </a:solidFill>
              </a:rPr>
              <a:t>shigionoth</a:t>
            </a:r>
            <a:r>
              <a:rPr lang="en-US" sz="2400" dirty="0">
                <a:solidFill>
                  <a:schemeClr val="bg1"/>
                </a:solidFill>
              </a:rPr>
              <a:t> may have been a stringed instrument, or perhaps a musical expression used to accompany singers.</a:t>
            </a:r>
          </a:p>
          <a:p>
            <a:pPr fontAlgn="base"/>
            <a:endParaRPr lang="en-US" sz="2400" dirty="0">
              <a:solidFill>
                <a:schemeClr val="bg1"/>
              </a:solidFill>
            </a:endParaRPr>
          </a:p>
          <a:p>
            <a:pPr fontAlgn="base"/>
            <a:r>
              <a:rPr lang="en-US" sz="2400" dirty="0">
                <a:solidFill>
                  <a:schemeClr val="bg1"/>
                </a:solidFill>
              </a:rPr>
              <a:t> Possibly this prayer of Habakkuk was set to music and intended for use in the temple. </a:t>
            </a:r>
          </a:p>
          <a:p>
            <a:pPr fontAlgn="base"/>
            <a:endParaRPr lang="en-US" sz="2400" dirty="0">
              <a:solidFill>
                <a:schemeClr val="bg1"/>
              </a:solidFill>
            </a:endParaRPr>
          </a:p>
          <a:p>
            <a:pPr fontAlgn="base"/>
            <a:r>
              <a:rPr lang="en-US" sz="2400" dirty="0">
                <a:solidFill>
                  <a:schemeClr val="bg1"/>
                </a:solidFill>
              </a:rPr>
              <a:t>A </a:t>
            </a:r>
            <a:r>
              <a:rPr lang="en-US" sz="2400" i="1" dirty="0" err="1">
                <a:solidFill>
                  <a:schemeClr val="bg1"/>
                </a:solidFill>
              </a:rPr>
              <a:t>selah</a:t>
            </a:r>
            <a:r>
              <a:rPr lang="en-US" sz="2400" dirty="0">
                <a:solidFill>
                  <a:schemeClr val="bg1"/>
                </a:solidFill>
              </a:rPr>
              <a:t> was a cue for the person singing or chanting the words. The use of this word in Psalms is further evidence that Habakkuk’s prayer may have been set to music.</a:t>
            </a:r>
          </a:p>
        </p:txBody>
      </p:sp>
      <p:sp>
        <p:nvSpPr>
          <p:cNvPr id="14" name="TextBox 13"/>
          <p:cNvSpPr txBox="1"/>
          <p:nvPr/>
        </p:nvSpPr>
        <p:spPr>
          <a:xfrm>
            <a:off x="11077812" y="6488668"/>
            <a:ext cx="975849" cy="369332"/>
          </a:xfrm>
          <a:prstGeom prst="rect">
            <a:avLst/>
          </a:prstGeom>
          <a:noFill/>
        </p:spPr>
        <p:txBody>
          <a:bodyPr wrap="square" rtlCol="0">
            <a:spAutoFit/>
          </a:bodyPr>
          <a:lstStyle/>
          <a:p>
            <a:pPr algn="r"/>
            <a:r>
              <a:rPr lang="en-US" dirty="0">
                <a:solidFill>
                  <a:schemeClr val="bg1"/>
                </a:solidFill>
              </a:rPr>
              <a:t>(2)</a:t>
            </a:r>
          </a:p>
        </p:txBody>
      </p:sp>
      <p:pic>
        <p:nvPicPr>
          <p:cNvPr id="44034" name="Picture 2" descr="http://3.bp.blogspot.com/-B2UOk0KAXCQ/U5Gx4KJ5lrI/AAAAAAAAAzE/_yEFOH2ycOY/s1600/david.gif"/>
          <p:cNvPicPr>
            <a:picLocks noChangeAspect="1" noChangeArrowheads="1"/>
          </p:cNvPicPr>
          <p:nvPr/>
        </p:nvPicPr>
        <p:blipFill>
          <a:blip r:embed="rId3" cstate="print"/>
          <a:srcRect/>
          <a:stretch>
            <a:fillRect/>
          </a:stretch>
        </p:blipFill>
        <p:spPr bwMode="auto">
          <a:xfrm>
            <a:off x="6535307" y="1852613"/>
            <a:ext cx="4759580" cy="3227387"/>
          </a:xfrm>
          <a:prstGeom prst="rect">
            <a:avLst/>
          </a:prstGeom>
          <a:noFill/>
        </p:spPr>
      </p:pic>
      <p:sp>
        <p:nvSpPr>
          <p:cNvPr id="9" name="Rectangle 8"/>
          <p:cNvSpPr/>
          <p:nvPr/>
        </p:nvSpPr>
        <p:spPr>
          <a:xfrm>
            <a:off x="5644444" y="5657124"/>
            <a:ext cx="6096000" cy="646331"/>
          </a:xfrm>
          <a:prstGeom prst="rect">
            <a:avLst/>
          </a:prstGeom>
        </p:spPr>
        <p:txBody>
          <a:bodyPr>
            <a:spAutoFit/>
          </a:bodyPr>
          <a:lstStyle/>
          <a:p>
            <a:r>
              <a:rPr lang="en-US" i="1" dirty="0">
                <a:solidFill>
                  <a:srgbClr val="FFFF00"/>
                </a:solidFill>
              </a:rPr>
              <a:t>I will praise the </a:t>
            </a:r>
            <a:r>
              <a:rPr lang="en-US" i="1" cap="small" dirty="0">
                <a:solidFill>
                  <a:srgbClr val="FFFF00"/>
                </a:solidFill>
              </a:rPr>
              <a:t>Lord</a:t>
            </a:r>
            <a:r>
              <a:rPr lang="en-US" i="1" dirty="0">
                <a:solidFill>
                  <a:srgbClr val="FFFF00"/>
                </a:solidFill>
              </a:rPr>
              <a:t> according to his righteousness: and will sing praise to the name of the </a:t>
            </a:r>
            <a:r>
              <a:rPr lang="en-US" i="1" cap="small" dirty="0">
                <a:solidFill>
                  <a:srgbClr val="FFFF00"/>
                </a:solidFill>
              </a:rPr>
              <a:t>Lord</a:t>
            </a:r>
            <a:r>
              <a:rPr lang="en-US" i="1" dirty="0">
                <a:solidFill>
                  <a:srgbClr val="FFFF00"/>
                </a:solidFill>
              </a:rPr>
              <a:t> most high. Psalms 7:17</a:t>
            </a:r>
          </a:p>
        </p:txBody>
      </p:sp>
      <p:sp>
        <p:nvSpPr>
          <p:cNvPr id="10" name="Rectangle 9"/>
          <p:cNvSpPr/>
          <p:nvPr/>
        </p:nvSpPr>
        <p:spPr>
          <a:xfrm>
            <a:off x="993421" y="746457"/>
            <a:ext cx="9200445" cy="646331"/>
          </a:xfrm>
          <a:prstGeom prst="rect">
            <a:avLst/>
          </a:prstGeom>
        </p:spPr>
        <p:txBody>
          <a:bodyPr wrap="square">
            <a:spAutoFit/>
          </a:bodyPr>
          <a:lstStyle/>
          <a:p>
            <a:pPr algn="ctr"/>
            <a:r>
              <a:rPr lang="en-US" i="1" dirty="0" err="1">
                <a:solidFill>
                  <a:srgbClr val="FFFF00"/>
                </a:solidFill>
              </a:rPr>
              <a:t>Shiggaion</a:t>
            </a:r>
            <a:r>
              <a:rPr lang="en-US" i="1" dirty="0">
                <a:solidFill>
                  <a:srgbClr val="FFFF00"/>
                </a:solidFill>
              </a:rPr>
              <a:t> of David, which he sang unto the </a:t>
            </a:r>
            <a:r>
              <a:rPr lang="en-US" i="1" cap="small" dirty="0">
                <a:solidFill>
                  <a:srgbClr val="FFFF00"/>
                </a:solidFill>
              </a:rPr>
              <a:t>Lord</a:t>
            </a:r>
            <a:r>
              <a:rPr lang="en-US" i="1" dirty="0">
                <a:solidFill>
                  <a:srgbClr val="FFFF00"/>
                </a:solidFill>
              </a:rPr>
              <a:t>, concerning the words of Cush the </a:t>
            </a:r>
            <a:r>
              <a:rPr lang="en-US" i="1" dirty="0" err="1">
                <a:solidFill>
                  <a:srgbClr val="FFFF00"/>
                </a:solidFill>
              </a:rPr>
              <a:t>Benjamite</a:t>
            </a:r>
            <a:r>
              <a:rPr lang="en-US" i="1" dirty="0">
                <a:solidFill>
                  <a:srgbClr val="FFFF00"/>
                </a:solidFill>
              </a:rPr>
              <a:t>. </a:t>
            </a:r>
            <a:r>
              <a:rPr lang="en-US" b="1" i="1" dirty="0">
                <a:solidFill>
                  <a:srgbClr val="FFFF00"/>
                </a:solidFill>
              </a:rPr>
              <a:t>Caption beginning in Psalms 7</a:t>
            </a:r>
          </a:p>
        </p:txBody>
      </p:sp>
    </p:spTree>
    <p:extLst>
      <p:ext uri="{BB962C8B-B14F-4D97-AF65-F5344CB8AC3E}">
        <p14:creationId xmlns:p14="http://schemas.microsoft.com/office/powerpoint/2010/main" val="1465365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4034"/>
                                        </p:tgtEl>
                                        <p:attrNameLst>
                                          <p:attrName>style.visibility</p:attrName>
                                        </p:attrNameLst>
                                      </p:cBhvr>
                                      <p:to>
                                        <p:strVal val="visible"/>
                                      </p:to>
                                    </p:set>
                                    <p:animEffect transition="in" filter="fade">
                                      <p:cBhvr>
                                        <p:cTn id="9" dur="2000"/>
                                        <p:tgtEl>
                                          <p:spTgt spid="4403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6">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7"/>
          <p:cNvPicPr>
            <a:picLocks noChangeAspect="1" noChangeArrowheads="1"/>
          </p:cNvPicPr>
          <p:nvPr/>
        </p:nvPicPr>
        <p:blipFill>
          <a:blip r:embed="rId2" cstate="print"/>
          <a:srcRect l="4681" t="31206" r="39043" b="13570"/>
          <a:stretch>
            <a:fillRect/>
          </a:stretch>
        </p:blipFill>
        <p:spPr bwMode="auto">
          <a:xfrm>
            <a:off x="0" y="0"/>
            <a:ext cx="12192000" cy="6858000"/>
          </a:xfrm>
          <a:prstGeom prst="rect">
            <a:avLst/>
          </a:prstGeom>
          <a:noFill/>
          <a:ln w="9525">
            <a:noFill/>
            <a:miter lim="800000"/>
            <a:headEnd/>
            <a:tailEnd/>
          </a:ln>
        </p:spPr>
      </p:pic>
      <p:sp>
        <p:nvSpPr>
          <p:cNvPr id="86" name="TextBox 85"/>
          <p:cNvSpPr txBox="1"/>
          <p:nvPr/>
        </p:nvSpPr>
        <p:spPr>
          <a:xfrm>
            <a:off x="0" y="6999"/>
            <a:ext cx="12048565" cy="830997"/>
          </a:xfrm>
          <a:prstGeom prst="rect">
            <a:avLst/>
          </a:prstGeom>
          <a:noFill/>
        </p:spPr>
        <p:txBody>
          <a:bodyPr wrap="square" rtlCol="0">
            <a:spAutoFit/>
          </a:bodyPr>
          <a:lstStyle/>
          <a:p>
            <a:pPr algn="ctr"/>
            <a:r>
              <a:rPr lang="en-US" sz="4800" dirty="0">
                <a:solidFill>
                  <a:schemeClr val="bg1"/>
                </a:solidFill>
                <a:latin typeface="Aharoni" pitchFamily="2" charset="-79"/>
                <a:cs typeface="Aharoni" pitchFamily="2" charset="-79"/>
              </a:rPr>
              <a:t>Prayer of Praise</a:t>
            </a:r>
          </a:p>
        </p:txBody>
      </p:sp>
      <p:sp>
        <p:nvSpPr>
          <p:cNvPr id="15" name="TextBox 14"/>
          <p:cNvSpPr txBox="1"/>
          <p:nvPr/>
        </p:nvSpPr>
        <p:spPr>
          <a:xfrm>
            <a:off x="-1" y="6507804"/>
            <a:ext cx="4639733" cy="369332"/>
          </a:xfrm>
          <a:prstGeom prst="rect">
            <a:avLst/>
          </a:prstGeom>
          <a:noFill/>
        </p:spPr>
        <p:txBody>
          <a:bodyPr wrap="square" rtlCol="0">
            <a:spAutoFit/>
          </a:bodyPr>
          <a:lstStyle/>
          <a:p>
            <a:r>
              <a:rPr lang="en-US" dirty="0">
                <a:solidFill>
                  <a:schemeClr val="bg1"/>
                </a:solidFill>
              </a:rPr>
              <a:t>Habakkuk 3</a:t>
            </a:r>
          </a:p>
        </p:txBody>
      </p:sp>
      <p:sp>
        <p:nvSpPr>
          <p:cNvPr id="26" name="Rectangle 25"/>
          <p:cNvSpPr/>
          <p:nvPr/>
        </p:nvSpPr>
        <p:spPr>
          <a:xfrm>
            <a:off x="5328354" y="2258327"/>
            <a:ext cx="6050845" cy="2677656"/>
          </a:xfrm>
          <a:prstGeom prst="rect">
            <a:avLst/>
          </a:prstGeom>
        </p:spPr>
        <p:txBody>
          <a:bodyPr wrap="square">
            <a:spAutoFit/>
          </a:bodyPr>
          <a:lstStyle/>
          <a:p>
            <a:pPr fontAlgn="base"/>
            <a:r>
              <a:rPr lang="en-US" sz="2800" dirty="0">
                <a:solidFill>
                  <a:schemeClr val="bg1"/>
                </a:solidFill>
              </a:rPr>
              <a:t>Yet I will rejoice in the Lord,</a:t>
            </a:r>
          </a:p>
          <a:p>
            <a:pPr fontAlgn="base"/>
            <a:r>
              <a:rPr lang="en-US" sz="2800" dirty="0">
                <a:solidFill>
                  <a:schemeClr val="bg1"/>
                </a:solidFill>
              </a:rPr>
              <a:t>I will joy in the God of my salvation.</a:t>
            </a:r>
          </a:p>
          <a:p>
            <a:pPr fontAlgn="base"/>
            <a:r>
              <a:rPr lang="en-US" sz="2800" dirty="0">
                <a:solidFill>
                  <a:schemeClr val="bg1"/>
                </a:solidFill>
              </a:rPr>
              <a:t>The Lord God is my strength,</a:t>
            </a:r>
          </a:p>
          <a:p>
            <a:pPr fontAlgn="base"/>
            <a:r>
              <a:rPr lang="en-US" sz="2800" dirty="0">
                <a:solidFill>
                  <a:schemeClr val="bg1"/>
                </a:solidFill>
              </a:rPr>
              <a:t>and he will make my feet like hinds’ feet,</a:t>
            </a:r>
          </a:p>
          <a:p>
            <a:pPr fontAlgn="base"/>
            <a:r>
              <a:rPr lang="en-US" sz="2800" dirty="0">
                <a:solidFill>
                  <a:schemeClr val="bg1"/>
                </a:solidFill>
              </a:rPr>
              <a:t>and he will make me to walk upon mine high places …</a:t>
            </a:r>
          </a:p>
        </p:txBody>
      </p:sp>
      <p:sp>
        <p:nvSpPr>
          <p:cNvPr id="14" name="TextBox 13"/>
          <p:cNvSpPr txBox="1"/>
          <p:nvPr/>
        </p:nvSpPr>
        <p:spPr>
          <a:xfrm>
            <a:off x="11077812" y="6488668"/>
            <a:ext cx="975849" cy="369332"/>
          </a:xfrm>
          <a:prstGeom prst="rect">
            <a:avLst/>
          </a:prstGeom>
          <a:noFill/>
        </p:spPr>
        <p:txBody>
          <a:bodyPr wrap="square" rtlCol="0">
            <a:spAutoFit/>
          </a:bodyPr>
          <a:lstStyle/>
          <a:p>
            <a:pPr algn="r"/>
            <a:r>
              <a:rPr lang="en-US" dirty="0">
                <a:solidFill>
                  <a:schemeClr val="bg1"/>
                </a:solidFill>
              </a:rPr>
              <a:t>(2)</a:t>
            </a:r>
          </a:p>
        </p:txBody>
      </p:sp>
      <p:pic>
        <p:nvPicPr>
          <p:cNvPr id="46082" name="Picture 2" descr="http://www.creativeimpulse.biz/prophets/Images/port_Habakkuk.jpg"/>
          <p:cNvPicPr>
            <a:picLocks noChangeAspect="1" noChangeArrowheads="1"/>
          </p:cNvPicPr>
          <p:nvPr/>
        </p:nvPicPr>
        <p:blipFill>
          <a:blip r:embed="rId3" cstate="print"/>
          <a:srcRect/>
          <a:stretch>
            <a:fillRect/>
          </a:stretch>
        </p:blipFill>
        <p:spPr bwMode="auto">
          <a:xfrm>
            <a:off x="2097263" y="977018"/>
            <a:ext cx="2802115" cy="5420342"/>
          </a:xfrm>
          <a:prstGeom prst="rect">
            <a:avLst/>
          </a:prstGeom>
          <a:noFill/>
        </p:spPr>
      </p:pic>
    </p:spTree>
    <p:extLst>
      <p:ext uri="{BB962C8B-B14F-4D97-AF65-F5344CB8AC3E}">
        <p14:creationId xmlns:p14="http://schemas.microsoft.com/office/powerpoint/2010/main" val="14653658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7"/>
          <p:cNvPicPr>
            <a:picLocks noChangeAspect="1" noChangeArrowheads="1"/>
          </p:cNvPicPr>
          <p:nvPr/>
        </p:nvPicPr>
        <p:blipFill>
          <a:blip r:embed="rId2" cstate="print"/>
          <a:srcRect l="4681" t="31206" r="39043" b="13570"/>
          <a:stretch>
            <a:fillRect/>
          </a:stretch>
        </p:blipFill>
        <p:spPr bwMode="auto">
          <a:xfrm>
            <a:off x="0" y="0"/>
            <a:ext cx="12192000" cy="6858000"/>
          </a:xfrm>
          <a:prstGeom prst="rect">
            <a:avLst/>
          </a:prstGeom>
          <a:noFill/>
          <a:ln w="9525">
            <a:noFill/>
            <a:miter lim="800000"/>
            <a:headEnd/>
            <a:tailEnd/>
          </a:ln>
        </p:spPr>
      </p:pic>
      <p:sp>
        <p:nvSpPr>
          <p:cNvPr id="12" name="TextBox 11">
            <a:extLst>
              <a:ext uri="{FF2B5EF4-FFF2-40B4-BE49-F238E27FC236}">
                <a16:creationId xmlns:a16="http://schemas.microsoft.com/office/drawing/2014/main" id="{B296AAE5-A1E0-4B2B-8E2F-FE713C821561}"/>
              </a:ext>
            </a:extLst>
          </p:cNvPr>
          <p:cNvSpPr txBox="1"/>
          <p:nvPr/>
        </p:nvSpPr>
        <p:spPr>
          <a:xfrm>
            <a:off x="1514883" y="6999"/>
            <a:ext cx="8505311" cy="830997"/>
          </a:xfrm>
          <a:prstGeom prst="rect">
            <a:avLst/>
          </a:prstGeom>
          <a:noFill/>
        </p:spPr>
        <p:txBody>
          <a:bodyPr wrap="square" rtlCol="0">
            <a:spAutoFit/>
          </a:bodyPr>
          <a:lstStyle/>
          <a:p>
            <a:pPr algn="ctr"/>
            <a:r>
              <a:rPr lang="en-US" sz="4800" dirty="0">
                <a:solidFill>
                  <a:schemeClr val="bg1"/>
                </a:solidFill>
                <a:latin typeface="Aharoni" pitchFamily="2" charset="-79"/>
                <a:cs typeface="Aharoni" pitchFamily="2" charset="-79"/>
              </a:rPr>
              <a:t>Zephaniah</a:t>
            </a:r>
          </a:p>
        </p:txBody>
      </p:sp>
      <p:grpSp>
        <p:nvGrpSpPr>
          <p:cNvPr id="13" name="Group 12">
            <a:extLst>
              <a:ext uri="{FF2B5EF4-FFF2-40B4-BE49-F238E27FC236}">
                <a16:creationId xmlns:a16="http://schemas.microsoft.com/office/drawing/2014/main" id="{899F52CE-0B24-4E92-BA6A-3BAF94801E16}"/>
              </a:ext>
            </a:extLst>
          </p:cNvPr>
          <p:cNvGrpSpPr/>
          <p:nvPr/>
        </p:nvGrpSpPr>
        <p:grpSpPr>
          <a:xfrm>
            <a:off x="310167" y="1392819"/>
            <a:ext cx="2327014" cy="4629796"/>
            <a:chOff x="2217776" y="1381898"/>
            <a:chExt cx="2024693" cy="4028302"/>
          </a:xfrm>
        </p:grpSpPr>
        <p:sp>
          <p:nvSpPr>
            <p:cNvPr id="16" name="Cloud 15">
              <a:extLst>
                <a:ext uri="{FF2B5EF4-FFF2-40B4-BE49-F238E27FC236}">
                  <a16:creationId xmlns:a16="http://schemas.microsoft.com/office/drawing/2014/main" id="{86F7C2D6-B30D-450B-8871-AAA7D866D2A0}"/>
                </a:ext>
              </a:extLst>
            </p:cNvPr>
            <p:cNvSpPr/>
            <p:nvPr/>
          </p:nvSpPr>
          <p:spPr>
            <a:xfrm rot="17452337">
              <a:off x="2330604" y="1731411"/>
              <a:ext cx="1818423" cy="1587634"/>
            </a:xfrm>
            <a:prstGeom prst="cloud">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B6419F49-92A9-4D11-AD20-0F4E4FAA879D}"/>
                </a:ext>
              </a:extLst>
            </p:cNvPr>
            <p:cNvSpPr/>
            <p:nvPr/>
          </p:nvSpPr>
          <p:spPr>
            <a:xfrm rot="19520459">
              <a:off x="3884199" y="3305228"/>
              <a:ext cx="358270" cy="70427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FAEEF0C6-9ACB-4973-A0F9-8B5EC505CAC5}"/>
                </a:ext>
              </a:extLst>
            </p:cNvPr>
            <p:cNvSpPr/>
            <p:nvPr/>
          </p:nvSpPr>
          <p:spPr>
            <a:xfrm rot="2126232">
              <a:off x="2217776" y="3338232"/>
              <a:ext cx="339379" cy="76410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95A88E6-8AE2-47F4-A639-46D066682112}"/>
                </a:ext>
              </a:extLst>
            </p:cNvPr>
            <p:cNvSpPr/>
            <p:nvPr/>
          </p:nvSpPr>
          <p:spPr>
            <a:xfrm rot="3145143">
              <a:off x="2825760" y="4784359"/>
              <a:ext cx="487574" cy="764107"/>
            </a:xfrm>
            <a:prstGeom prst="ellipse">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D89112B1-40BF-45CC-A7D6-90007D4C7AEB}"/>
                </a:ext>
              </a:extLst>
            </p:cNvPr>
            <p:cNvSpPr/>
            <p:nvPr/>
          </p:nvSpPr>
          <p:spPr>
            <a:xfrm rot="18594148">
              <a:off x="3211187" y="4747947"/>
              <a:ext cx="487574" cy="764107"/>
            </a:xfrm>
            <a:prstGeom prst="ellipse">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a:extLst>
                <a:ext uri="{FF2B5EF4-FFF2-40B4-BE49-F238E27FC236}">
                  <a16:creationId xmlns:a16="http://schemas.microsoft.com/office/drawing/2014/main" id="{37601ACB-7048-4F01-829B-7C80C850B7C5}"/>
                </a:ext>
              </a:extLst>
            </p:cNvPr>
            <p:cNvSpPr/>
            <p:nvPr/>
          </p:nvSpPr>
          <p:spPr>
            <a:xfrm>
              <a:off x="2595824" y="2868548"/>
              <a:ext cx="1351882" cy="2269128"/>
            </a:xfrm>
            <a:prstGeom prst="trapezoi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a:extLst>
                <a:ext uri="{FF2B5EF4-FFF2-40B4-BE49-F238E27FC236}">
                  <a16:creationId xmlns:a16="http://schemas.microsoft.com/office/drawing/2014/main" id="{EDC63911-5573-4D29-B7B5-B30A1CB8E78B}"/>
                </a:ext>
              </a:extLst>
            </p:cNvPr>
            <p:cNvSpPr/>
            <p:nvPr/>
          </p:nvSpPr>
          <p:spPr>
            <a:xfrm rot="1778885">
              <a:off x="2346087" y="2456535"/>
              <a:ext cx="763621" cy="1410059"/>
            </a:xfrm>
            <a:prstGeom prst="trapezoi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a:extLst>
                <a:ext uri="{FF2B5EF4-FFF2-40B4-BE49-F238E27FC236}">
                  <a16:creationId xmlns:a16="http://schemas.microsoft.com/office/drawing/2014/main" id="{EF8300E1-674F-4AB7-8534-38626CAFB49E}"/>
                </a:ext>
              </a:extLst>
            </p:cNvPr>
            <p:cNvSpPr/>
            <p:nvPr/>
          </p:nvSpPr>
          <p:spPr>
            <a:xfrm rot="20027387">
              <a:off x="3311310" y="2439769"/>
              <a:ext cx="763621" cy="1410059"/>
            </a:xfrm>
            <a:prstGeom prst="trapezoi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32BA78AC-ECA6-4A67-869C-2D98BFCB2295}"/>
                </a:ext>
              </a:extLst>
            </p:cNvPr>
            <p:cNvSpPr/>
            <p:nvPr/>
          </p:nvSpPr>
          <p:spPr>
            <a:xfrm>
              <a:off x="2605460" y="2591457"/>
              <a:ext cx="1351882" cy="2285343"/>
            </a:xfrm>
            <a:prstGeom prst="trapezoi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a:extLst>
                <a:ext uri="{FF2B5EF4-FFF2-40B4-BE49-F238E27FC236}">
                  <a16:creationId xmlns:a16="http://schemas.microsoft.com/office/drawing/2014/main" id="{53B58368-2A7F-4EA5-BF30-673207AB12F1}"/>
                </a:ext>
              </a:extLst>
            </p:cNvPr>
            <p:cNvSpPr/>
            <p:nvPr/>
          </p:nvSpPr>
          <p:spPr>
            <a:xfrm rot="10800000">
              <a:off x="3048000" y="2438400"/>
              <a:ext cx="470220" cy="541749"/>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856712C-FE1D-4CC4-B1DE-891F74355C09}"/>
                </a:ext>
              </a:extLst>
            </p:cNvPr>
            <p:cNvSpPr/>
            <p:nvPr/>
          </p:nvSpPr>
          <p:spPr>
            <a:xfrm>
              <a:off x="2781793" y="1507960"/>
              <a:ext cx="940440" cy="130019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loud 27">
              <a:extLst>
                <a:ext uri="{FF2B5EF4-FFF2-40B4-BE49-F238E27FC236}">
                  <a16:creationId xmlns:a16="http://schemas.microsoft.com/office/drawing/2014/main" id="{B4622E12-F234-4849-A5F8-82D902ABBE07}"/>
                </a:ext>
              </a:extLst>
            </p:cNvPr>
            <p:cNvSpPr/>
            <p:nvPr/>
          </p:nvSpPr>
          <p:spPr>
            <a:xfrm>
              <a:off x="2723015" y="1453785"/>
              <a:ext cx="705330" cy="487574"/>
            </a:xfrm>
            <a:prstGeom prst="cloud">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loud 28">
              <a:extLst>
                <a:ext uri="{FF2B5EF4-FFF2-40B4-BE49-F238E27FC236}">
                  <a16:creationId xmlns:a16="http://schemas.microsoft.com/office/drawing/2014/main" id="{70DC1A76-2554-403A-96F5-C255C2C02F55}"/>
                </a:ext>
              </a:extLst>
            </p:cNvPr>
            <p:cNvSpPr/>
            <p:nvPr/>
          </p:nvSpPr>
          <p:spPr>
            <a:xfrm rot="2597059">
              <a:off x="3102310" y="1447800"/>
              <a:ext cx="705330" cy="487574"/>
            </a:xfrm>
            <a:prstGeom prst="cloud">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5C07F6DC-A079-4190-8557-8A47E1B44894}"/>
                </a:ext>
              </a:extLst>
            </p:cNvPr>
            <p:cNvSpPr/>
            <p:nvPr/>
          </p:nvSpPr>
          <p:spPr>
            <a:xfrm rot="4422778">
              <a:off x="3013629" y="1427433"/>
              <a:ext cx="300434" cy="416662"/>
            </a:xfrm>
            <a:prstGeom prst="ellips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loud 30">
              <a:extLst>
                <a:ext uri="{FF2B5EF4-FFF2-40B4-BE49-F238E27FC236}">
                  <a16:creationId xmlns:a16="http://schemas.microsoft.com/office/drawing/2014/main" id="{E297BE81-25EF-479D-98F6-765AC3DB2629}"/>
                </a:ext>
              </a:extLst>
            </p:cNvPr>
            <p:cNvSpPr/>
            <p:nvPr/>
          </p:nvSpPr>
          <p:spPr>
            <a:xfrm rot="847754">
              <a:off x="3016904" y="2500189"/>
              <a:ext cx="560638" cy="439014"/>
            </a:xfrm>
            <a:prstGeom prst="cloud">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2FD2A617-021D-450B-8A7A-FBE6A93CBC5A}"/>
                </a:ext>
              </a:extLst>
            </p:cNvPr>
            <p:cNvSpPr/>
            <p:nvPr/>
          </p:nvSpPr>
          <p:spPr>
            <a:xfrm rot="19520459">
              <a:off x="3242402" y="2575877"/>
              <a:ext cx="158164" cy="14934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id="{896430B4-EEA9-440E-88FF-7B734DBA5902}"/>
                </a:ext>
              </a:extLst>
            </p:cNvPr>
            <p:cNvCxnSpPr>
              <a:stCxn id="25" idx="0"/>
              <a:endCxn id="24" idx="2"/>
            </p:cNvCxnSpPr>
            <p:nvPr/>
          </p:nvCxnSpPr>
          <p:spPr>
            <a:xfrm flipH="1">
              <a:off x="3281401" y="2980149"/>
              <a:ext cx="1709" cy="18966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4" name="Group 71">
              <a:extLst>
                <a:ext uri="{FF2B5EF4-FFF2-40B4-BE49-F238E27FC236}">
                  <a16:creationId xmlns:a16="http://schemas.microsoft.com/office/drawing/2014/main" id="{40C7B2E2-4534-4810-8FB4-B8A9830DB1E2}"/>
                </a:ext>
              </a:extLst>
            </p:cNvPr>
            <p:cNvGrpSpPr/>
            <p:nvPr/>
          </p:nvGrpSpPr>
          <p:grpSpPr>
            <a:xfrm>
              <a:off x="2825578" y="3241588"/>
              <a:ext cx="920873" cy="317157"/>
              <a:chOff x="4724400" y="2286000"/>
              <a:chExt cx="1676400" cy="533400"/>
            </a:xfrm>
          </p:grpSpPr>
          <p:sp>
            <p:nvSpPr>
              <p:cNvPr id="46" name="Plaque 45">
                <a:extLst>
                  <a:ext uri="{FF2B5EF4-FFF2-40B4-BE49-F238E27FC236}">
                    <a16:creationId xmlns:a16="http://schemas.microsoft.com/office/drawing/2014/main" id="{BBF048A1-C597-4DC4-AF77-CA9ABAD9B1D2}"/>
                  </a:ext>
                </a:extLst>
              </p:cNvPr>
              <p:cNvSpPr/>
              <p:nvPr/>
            </p:nvSpPr>
            <p:spPr>
              <a:xfrm>
                <a:off x="4724400" y="2286000"/>
                <a:ext cx="533400" cy="533400"/>
              </a:xfrm>
              <a:prstGeom prst="plaque">
                <a:avLst>
                  <a:gd name="adj" fmla="val 36744"/>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Plaque 46">
                <a:extLst>
                  <a:ext uri="{FF2B5EF4-FFF2-40B4-BE49-F238E27FC236}">
                    <a16:creationId xmlns:a16="http://schemas.microsoft.com/office/drawing/2014/main" id="{C31E0760-6433-4A8F-AA26-538F40A6E42A}"/>
                  </a:ext>
                </a:extLst>
              </p:cNvPr>
              <p:cNvSpPr/>
              <p:nvPr/>
            </p:nvSpPr>
            <p:spPr>
              <a:xfrm>
                <a:off x="5867400" y="2286000"/>
                <a:ext cx="533400" cy="533400"/>
              </a:xfrm>
              <a:prstGeom prst="plaque">
                <a:avLst>
                  <a:gd name="adj" fmla="val 36744"/>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Plaque 47">
                <a:extLst>
                  <a:ext uri="{FF2B5EF4-FFF2-40B4-BE49-F238E27FC236}">
                    <a16:creationId xmlns:a16="http://schemas.microsoft.com/office/drawing/2014/main" id="{98631C97-D8BF-484B-84E4-D2E5A2D2E041}"/>
                  </a:ext>
                </a:extLst>
              </p:cNvPr>
              <p:cNvSpPr/>
              <p:nvPr/>
            </p:nvSpPr>
            <p:spPr>
              <a:xfrm>
                <a:off x="5235146" y="2393092"/>
                <a:ext cx="304800" cy="304800"/>
              </a:xfrm>
              <a:prstGeom prst="plaque">
                <a:avLst>
                  <a:gd name="adj" fmla="val 36744"/>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Plaque 48">
                <a:extLst>
                  <a:ext uri="{FF2B5EF4-FFF2-40B4-BE49-F238E27FC236}">
                    <a16:creationId xmlns:a16="http://schemas.microsoft.com/office/drawing/2014/main" id="{977D56B3-453A-4D85-B2E7-A6166CD56587}"/>
                  </a:ext>
                </a:extLst>
              </p:cNvPr>
              <p:cNvSpPr/>
              <p:nvPr/>
            </p:nvSpPr>
            <p:spPr>
              <a:xfrm>
                <a:off x="5577016" y="2405449"/>
                <a:ext cx="304800" cy="304800"/>
              </a:xfrm>
              <a:prstGeom prst="plaque">
                <a:avLst>
                  <a:gd name="adj" fmla="val 36744"/>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471120D5-2C4C-43AC-8625-FF666953D36F}"/>
                  </a:ext>
                </a:extLst>
              </p:cNvPr>
              <p:cNvSpPr/>
              <p:nvPr/>
            </p:nvSpPr>
            <p:spPr>
              <a:xfrm>
                <a:off x="5486400" y="2438400"/>
                <a:ext cx="152400" cy="152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72">
              <a:extLst>
                <a:ext uri="{FF2B5EF4-FFF2-40B4-BE49-F238E27FC236}">
                  <a16:creationId xmlns:a16="http://schemas.microsoft.com/office/drawing/2014/main" id="{6F5ACB06-8BBA-4400-99DF-A6700DE6F52F}"/>
                </a:ext>
              </a:extLst>
            </p:cNvPr>
            <p:cNvGrpSpPr/>
            <p:nvPr/>
          </p:nvGrpSpPr>
          <p:grpSpPr>
            <a:xfrm>
              <a:off x="2809102" y="3758512"/>
              <a:ext cx="920873" cy="317157"/>
              <a:chOff x="4724400" y="2286000"/>
              <a:chExt cx="1676400" cy="533400"/>
            </a:xfrm>
          </p:grpSpPr>
          <p:sp>
            <p:nvSpPr>
              <p:cNvPr id="41" name="Plaque 40">
                <a:extLst>
                  <a:ext uri="{FF2B5EF4-FFF2-40B4-BE49-F238E27FC236}">
                    <a16:creationId xmlns:a16="http://schemas.microsoft.com/office/drawing/2014/main" id="{F9F87BB6-23A0-4ECB-A9D8-D4A32B5B9832}"/>
                  </a:ext>
                </a:extLst>
              </p:cNvPr>
              <p:cNvSpPr/>
              <p:nvPr/>
            </p:nvSpPr>
            <p:spPr>
              <a:xfrm>
                <a:off x="4724400" y="2286000"/>
                <a:ext cx="533400" cy="533400"/>
              </a:xfrm>
              <a:prstGeom prst="plaque">
                <a:avLst>
                  <a:gd name="adj" fmla="val 36744"/>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laque 41">
                <a:extLst>
                  <a:ext uri="{FF2B5EF4-FFF2-40B4-BE49-F238E27FC236}">
                    <a16:creationId xmlns:a16="http://schemas.microsoft.com/office/drawing/2014/main" id="{4CBD3DAF-D410-445D-ACAC-26C56B6568D9}"/>
                  </a:ext>
                </a:extLst>
              </p:cNvPr>
              <p:cNvSpPr/>
              <p:nvPr/>
            </p:nvSpPr>
            <p:spPr>
              <a:xfrm>
                <a:off x="5867400" y="2286000"/>
                <a:ext cx="533400" cy="533400"/>
              </a:xfrm>
              <a:prstGeom prst="plaque">
                <a:avLst>
                  <a:gd name="adj" fmla="val 36744"/>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Plaque 42">
                <a:extLst>
                  <a:ext uri="{FF2B5EF4-FFF2-40B4-BE49-F238E27FC236}">
                    <a16:creationId xmlns:a16="http://schemas.microsoft.com/office/drawing/2014/main" id="{9076231E-91E2-48BF-BA84-D32BEC2762DF}"/>
                  </a:ext>
                </a:extLst>
              </p:cNvPr>
              <p:cNvSpPr/>
              <p:nvPr/>
            </p:nvSpPr>
            <p:spPr>
              <a:xfrm>
                <a:off x="5235146" y="2393092"/>
                <a:ext cx="304800" cy="304800"/>
              </a:xfrm>
              <a:prstGeom prst="plaque">
                <a:avLst>
                  <a:gd name="adj" fmla="val 36744"/>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Plaque 43">
                <a:extLst>
                  <a:ext uri="{FF2B5EF4-FFF2-40B4-BE49-F238E27FC236}">
                    <a16:creationId xmlns:a16="http://schemas.microsoft.com/office/drawing/2014/main" id="{E880DAD2-5FDC-466D-84F9-225ED56DE07B}"/>
                  </a:ext>
                </a:extLst>
              </p:cNvPr>
              <p:cNvSpPr/>
              <p:nvPr/>
            </p:nvSpPr>
            <p:spPr>
              <a:xfrm>
                <a:off x="5577016" y="2405449"/>
                <a:ext cx="304800" cy="304800"/>
              </a:xfrm>
              <a:prstGeom prst="plaque">
                <a:avLst>
                  <a:gd name="adj" fmla="val 36744"/>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944D729E-7D1E-4073-A208-B6365F5AE6C2}"/>
                  </a:ext>
                </a:extLst>
              </p:cNvPr>
              <p:cNvSpPr/>
              <p:nvPr/>
            </p:nvSpPr>
            <p:spPr>
              <a:xfrm>
                <a:off x="5486400" y="2438400"/>
                <a:ext cx="152400" cy="152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81">
              <a:extLst>
                <a:ext uri="{FF2B5EF4-FFF2-40B4-BE49-F238E27FC236}">
                  <a16:creationId xmlns:a16="http://schemas.microsoft.com/office/drawing/2014/main" id="{2284E189-26BF-4CDA-A3B5-00B9E52CD27C}"/>
                </a:ext>
              </a:extLst>
            </p:cNvPr>
            <p:cNvGrpSpPr/>
            <p:nvPr/>
          </p:nvGrpSpPr>
          <p:grpSpPr>
            <a:xfrm>
              <a:off x="2677298" y="1381898"/>
              <a:ext cx="1194486" cy="457199"/>
              <a:chOff x="4724400" y="990601"/>
              <a:chExt cx="1295400" cy="457199"/>
            </a:xfrm>
          </p:grpSpPr>
          <p:sp>
            <p:nvSpPr>
              <p:cNvPr id="38" name="Moon 37">
                <a:extLst>
                  <a:ext uri="{FF2B5EF4-FFF2-40B4-BE49-F238E27FC236}">
                    <a16:creationId xmlns:a16="http://schemas.microsoft.com/office/drawing/2014/main" id="{42B37522-7431-442C-884F-9D394FA8685B}"/>
                  </a:ext>
                </a:extLst>
              </p:cNvPr>
              <p:cNvSpPr/>
              <p:nvPr/>
            </p:nvSpPr>
            <p:spPr>
              <a:xfrm rot="5400000">
                <a:off x="5219439" y="571762"/>
                <a:ext cx="295424" cy="1133101"/>
              </a:xfrm>
              <a:prstGeom prst="moon">
                <a:avLst>
                  <a:gd name="adj" fmla="val 85521"/>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Moon 38">
                <a:extLst>
                  <a:ext uri="{FF2B5EF4-FFF2-40B4-BE49-F238E27FC236}">
                    <a16:creationId xmlns:a16="http://schemas.microsoft.com/office/drawing/2014/main" id="{60A2E027-C434-45D8-9020-026B60036693}"/>
                  </a:ext>
                </a:extLst>
              </p:cNvPr>
              <p:cNvSpPr/>
              <p:nvPr/>
            </p:nvSpPr>
            <p:spPr>
              <a:xfrm rot="5614597">
                <a:off x="5265535" y="675896"/>
                <a:ext cx="224453" cy="1135999"/>
              </a:xfrm>
              <a:prstGeom prst="moon">
                <a:avLst>
                  <a:gd name="adj" fmla="val 85521"/>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88">
                <a:extLst>
                  <a:ext uri="{FF2B5EF4-FFF2-40B4-BE49-F238E27FC236}">
                    <a16:creationId xmlns:a16="http://schemas.microsoft.com/office/drawing/2014/main" id="{0062A4C0-9686-49E3-AA6B-328569854E1B}"/>
                  </a:ext>
                </a:extLst>
              </p:cNvPr>
              <p:cNvSpPr/>
              <p:nvPr/>
            </p:nvSpPr>
            <p:spPr>
              <a:xfrm>
                <a:off x="4724400" y="1295400"/>
                <a:ext cx="1295400" cy="152400"/>
              </a:xfrm>
              <a:prstGeom prst="round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Rectangle 1">
            <a:extLst>
              <a:ext uri="{FF2B5EF4-FFF2-40B4-BE49-F238E27FC236}">
                <a16:creationId xmlns:a16="http://schemas.microsoft.com/office/drawing/2014/main" id="{58A95965-49DD-4E32-83CC-A19CF9E2B4A2}"/>
              </a:ext>
            </a:extLst>
          </p:cNvPr>
          <p:cNvSpPr/>
          <p:nvPr/>
        </p:nvSpPr>
        <p:spPr>
          <a:xfrm>
            <a:off x="3493762" y="3335465"/>
            <a:ext cx="8192967" cy="3046988"/>
          </a:xfrm>
          <a:prstGeom prst="rect">
            <a:avLst/>
          </a:prstGeom>
        </p:spPr>
        <p:txBody>
          <a:bodyPr wrap="square">
            <a:spAutoFit/>
          </a:bodyPr>
          <a:lstStyle/>
          <a:p>
            <a:r>
              <a:rPr lang="en-US" sz="2400" dirty="0">
                <a:solidFill>
                  <a:schemeClr val="bg1"/>
                </a:solidFill>
              </a:rPr>
              <a:t>By studying the book of Zephaniah, we can learn that we do not need to follow the sinful customs of the societies in which we live and that we can seek the Lord regardless of what others around us choose to do.</a:t>
            </a:r>
          </a:p>
          <a:p>
            <a:endParaRPr lang="en-US" sz="2400" dirty="0">
              <a:solidFill>
                <a:schemeClr val="bg1"/>
              </a:solidFill>
            </a:endParaRPr>
          </a:p>
          <a:p>
            <a:r>
              <a:rPr lang="en-US" sz="2400" dirty="0">
                <a:solidFill>
                  <a:schemeClr val="bg1"/>
                </a:solidFill>
              </a:rPr>
              <a:t>Studying the book of Zephaniah can also help us prepare for the Second Coming of Jesus Christ, which is also referred to as “the day of the Lord.”</a:t>
            </a:r>
          </a:p>
        </p:txBody>
      </p:sp>
      <p:sp>
        <p:nvSpPr>
          <p:cNvPr id="51" name="TextBox 50">
            <a:extLst>
              <a:ext uri="{FF2B5EF4-FFF2-40B4-BE49-F238E27FC236}">
                <a16:creationId xmlns:a16="http://schemas.microsoft.com/office/drawing/2014/main" id="{59A60A3B-6D4B-4C13-9E04-2CBFD0567742}"/>
              </a:ext>
            </a:extLst>
          </p:cNvPr>
          <p:cNvSpPr txBox="1"/>
          <p:nvPr/>
        </p:nvSpPr>
        <p:spPr>
          <a:xfrm>
            <a:off x="10919767" y="6387304"/>
            <a:ext cx="975849" cy="369332"/>
          </a:xfrm>
          <a:prstGeom prst="rect">
            <a:avLst/>
          </a:prstGeom>
          <a:noFill/>
        </p:spPr>
        <p:txBody>
          <a:bodyPr wrap="square" rtlCol="0">
            <a:spAutoFit/>
          </a:bodyPr>
          <a:lstStyle/>
          <a:p>
            <a:pPr algn="r"/>
            <a:r>
              <a:rPr lang="en-US" dirty="0">
                <a:solidFill>
                  <a:schemeClr val="bg1"/>
                </a:solidFill>
              </a:rPr>
              <a:t>(18, 20)</a:t>
            </a:r>
          </a:p>
        </p:txBody>
      </p:sp>
      <p:sp>
        <p:nvSpPr>
          <p:cNvPr id="3" name="Rectangle 2">
            <a:extLst>
              <a:ext uri="{FF2B5EF4-FFF2-40B4-BE49-F238E27FC236}">
                <a16:creationId xmlns:a16="http://schemas.microsoft.com/office/drawing/2014/main" id="{387FA100-1684-4C86-AE93-BB985E874EC8}"/>
              </a:ext>
            </a:extLst>
          </p:cNvPr>
          <p:cNvSpPr/>
          <p:nvPr/>
        </p:nvSpPr>
        <p:spPr>
          <a:xfrm>
            <a:off x="2459528" y="1020749"/>
            <a:ext cx="6096000" cy="1938992"/>
          </a:xfrm>
          <a:prstGeom prst="rect">
            <a:avLst/>
          </a:prstGeom>
        </p:spPr>
        <p:txBody>
          <a:bodyPr>
            <a:spAutoFit/>
          </a:bodyPr>
          <a:lstStyle/>
          <a:p>
            <a:r>
              <a:rPr lang="en-US" sz="2000" dirty="0">
                <a:solidFill>
                  <a:schemeClr val="bg1"/>
                </a:solidFill>
              </a:rPr>
              <a:t>The book is attributed to a prophet named Zephaniah, who prophesied in Judah during the seventh century B.C. </a:t>
            </a:r>
          </a:p>
          <a:p>
            <a:endParaRPr lang="en-US" sz="2000" dirty="0">
              <a:solidFill>
                <a:schemeClr val="bg1"/>
              </a:solidFill>
            </a:endParaRPr>
          </a:p>
          <a:p>
            <a:r>
              <a:rPr lang="en-US" sz="2000" dirty="0">
                <a:solidFill>
                  <a:schemeClr val="bg1"/>
                </a:solidFill>
              </a:rPr>
              <a:t>Zephaniah may have been a contemporary of other Old Testament prophets such as Jeremiah and Nahum and the Book of Mormon prophet Lehi.</a:t>
            </a:r>
          </a:p>
        </p:txBody>
      </p:sp>
      <p:pic>
        <p:nvPicPr>
          <p:cNvPr id="5" name="Picture 4">
            <a:extLst>
              <a:ext uri="{FF2B5EF4-FFF2-40B4-BE49-F238E27FC236}">
                <a16:creationId xmlns:a16="http://schemas.microsoft.com/office/drawing/2014/main" id="{2BF9FB48-EFC5-4A46-BA25-5A0D625293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95792" y="176743"/>
            <a:ext cx="2834886" cy="1889924"/>
          </a:xfrm>
          <a:prstGeom prst="rect">
            <a:avLst/>
          </a:prstGeom>
        </p:spPr>
      </p:pic>
    </p:spTree>
    <p:extLst>
      <p:ext uri="{BB962C8B-B14F-4D97-AF65-F5344CB8AC3E}">
        <p14:creationId xmlns:p14="http://schemas.microsoft.com/office/powerpoint/2010/main" val="1059421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par>
                                <p:cTn id="11" presetID="10" presetClass="exit" presetSubtype="0" fill="hold" grpId="0" nodeType="withEffect">
                                  <p:stCondLst>
                                    <p:cond delay="0"/>
                                  </p:stCondLst>
                                  <p:childTnLst>
                                    <p:animEffect transition="out" filter="fade">
                                      <p:cBhvr>
                                        <p:cTn id="12" dur="500"/>
                                        <p:tgtEl>
                                          <p:spTgt spid="3">
                                            <p:txEl>
                                              <p:pRg st="0" end="0"/>
                                            </p:txEl>
                                          </p:spTgt>
                                        </p:tgtEl>
                                      </p:cBhvr>
                                    </p:animEffect>
                                    <p:set>
                                      <p:cBhvr>
                                        <p:cTn id="13" dur="1" fill="hold">
                                          <p:stCondLst>
                                            <p:cond delay="499"/>
                                          </p:stCondLst>
                                        </p:cTn>
                                        <p:tgtEl>
                                          <p:spTgt spid="3">
                                            <p:txEl>
                                              <p:pRg st="0" end="0"/>
                                            </p:txEl>
                                          </p:spTgt>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3">
                                            <p:txEl>
                                              <p:pRg st="2" end="2"/>
                                            </p:txEl>
                                          </p:spTgt>
                                        </p:tgtEl>
                                      </p:cBhvr>
                                    </p:animEffect>
                                    <p:set>
                                      <p:cBhvr>
                                        <p:cTn id="16"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Picture 7"/>
          <p:cNvPicPr>
            <a:picLocks noChangeAspect="1" noChangeArrowheads="1"/>
          </p:cNvPicPr>
          <p:nvPr/>
        </p:nvPicPr>
        <p:blipFill>
          <a:blip r:embed="rId2" cstate="print"/>
          <a:srcRect l="4681" t="31206" r="39043" b="13570"/>
          <a:stretch>
            <a:fillRect/>
          </a:stretch>
        </p:blipFill>
        <p:spPr bwMode="auto">
          <a:xfrm>
            <a:off x="0" y="0"/>
            <a:ext cx="12192000" cy="6858000"/>
          </a:xfrm>
          <a:prstGeom prst="rect">
            <a:avLst/>
          </a:prstGeom>
          <a:noFill/>
          <a:ln w="9525">
            <a:noFill/>
            <a:miter lim="800000"/>
            <a:headEnd/>
            <a:tailEnd/>
          </a:ln>
        </p:spPr>
      </p:pic>
      <p:sp>
        <p:nvSpPr>
          <p:cNvPr id="4" name="TextBox 3"/>
          <p:cNvSpPr txBox="1"/>
          <p:nvPr/>
        </p:nvSpPr>
        <p:spPr>
          <a:xfrm>
            <a:off x="213909" y="749239"/>
            <a:ext cx="9404223" cy="5909310"/>
          </a:xfrm>
          <a:prstGeom prst="rect">
            <a:avLst/>
          </a:prstGeom>
          <a:noFill/>
        </p:spPr>
        <p:txBody>
          <a:bodyPr wrap="square" rtlCol="0">
            <a:spAutoFit/>
          </a:bodyPr>
          <a:lstStyle/>
          <a:p>
            <a:r>
              <a:rPr lang="en-US" dirty="0">
                <a:solidFill>
                  <a:schemeClr val="bg1"/>
                </a:solidFill>
              </a:rPr>
              <a:t>His name means “The Lord Hides”</a:t>
            </a:r>
          </a:p>
          <a:p>
            <a:endParaRPr lang="en-US" dirty="0">
              <a:solidFill>
                <a:schemeClr val="bg1"/>
              </a:solidFill>
            </a:endParaRPr>
          </a:p>
          <a:p>
            <a:r>
              <a:rPr lang="en-US" dirty="0">
                <a:solidFill>
                  <a:schemeClr val="bg1"/>
                </a:solidFill>
              </a:rPr>
              <a:t>He was the son of </a:t>
            </a:r>
            <a:r>
              <a:rPr lang="en-US" dirty="0" err="1">
                <a:solidFill>
                  <a:schemeClr val="bg1"/>
                </a:solidFill>
              </a:rPr>
              <a:t>Cushi</a:t>
            </a:r>
            <a:r>
              <a:rPr lang="en-US" dirty="0">
                <a:solidFill>
                  <a:schemeClr val="bg1"/>
                </a:solidFill>
              </a:rPr>
              <a:t>, the son of </a:t>
            </a:r>
            <a:r>
              <a:rPr lang="en-US" dirty="0" err="1">
                <a:solidFill>
                  <a:schemeClr val="bg1"/>
                </a:solidFill>
              </a:rPr>
              <a:t>Gedaliah</a:t>
            </a:r>
            <a:r>
              <a:rPr lang="en-US" dirty="0">
                <a:solidFill>
                  <a:schemeClr val="bg1"/>
                </a:solidFill>
              </a:rPr>
              <a:t>, the son of </a:t>
            </a:r>
            <a:r>
              <a:rPr lang="en-US" dirty="0" err="1">
                <a:solidFill>
                  <a:schemeClr val="bg1"/>
                </a:solidFill>
              </a:rPr>
              <a:t>Amariah</a:t>
            </a:r>
            <a:r>
              <a:rPr lang="en-US" dirty="0">
                <a:solidFill>
                  <a:schemeClr val="bg1"/>
                </a:solidFill>
              </a:rPr>
              <a:t>, the son of </a:t>
            </a:r>
            <a:r>
              <a:rPr lang="en-US" dirty="0" err="1">
                <a:solidFill>
                  <a:schemeClr val="bg1"/>
                </a:solidFill>
              </a:rPr>
              <a:t>Hizkiah</a:t>
            </a:r>
            <a:r>
              <a:rPr lang="en-US" dirty="0">
                <a:solidFill>
                  <a:schemeClr val="bg1"/>
                </a:solidFill>
              </a:rPr>
              <a:t>, in the days of Josiah the son of Amon, king of Judah.</a:t>
            </a:r>
          </a:p>
          <a:p>
            <a:endParaRPr lang="en-US" dirty="0">
              <a:solidFill>
                <a:schemeClr val="bg1"/>
              </a:solidFill>
            </a:endParaRPr>
          </a:p>
          <a:p>
            <a:r>
              <a:rPr lang="en-US" dirty="0">
                <a:solidFill>
                  <a:schemeClr val="bg1"/>
                </a:solidFill>
              </a:rPr>
              <a:t>Zephaniah prophesied of “the day of the Lord” or the pending judgment of Judah and other nations</a:t>
            </a:r>
          </a:p>
          <a:p>
            <a:endParaRPr lang="en-US" dirty="0">
              <a:solidFill>
                <a:schemeClr val="bg1"/>
              </a:solidFill>
            </a:endParaRPr>
          </a:p>
          <a:p>
            <a:r>
              <a:rPr lang="en-US" dirty="0">
                <a:solidFill>
                  <a:schemeClr val="bg1"/>
                </a:solidFill>
              </a:rPr>
              <a:t>Zephaniah explained that on this day God would punish the proud and mighty and reward the righteous</a:t>
            </a:r>
          </a:p>
          <a:p>
            <a:endParaRPr lang="en-US" dirty="0">
              <a:solidFill>
                <a:schemeClr val="bg1"/>
              </a:solidFill>
            </a:endParaRPr>
          </a:p>
          <a:p>
            <a:r>
              <a:rPr lang="en-US" dirty="0">
                <a:solidFill>
                  <a:schemeClr val="bg1"/>
                </a:solidFill>
              </a:rPr>
              <a:t>He prophesied in Judah during the seventh century B.C. and during a time when a foreign army was threatening to destroy Judah and had words for the Philistines</a:t>
            </a:r>
          </a:p>
          <a:p>
            <a:endParaRPr lang="en-US" dirty="0">
              <a:solidFill>
                <a:schemeClr val="bg1"/>
              </a:solidFill>
            </a:endParaRPr>
          </a:p>
          <a:p>
            <a:r>
              <a:rPr lang="en-US" dirty="0">
                <a:solidFill>
                  <a:schemeClr val="bg1"/>
                </a:solidFill>
              </a:rPr>
              <a:t>Zephaniah may have been a  around during Jeremiah and Nahum, also along the same time period as Book of Mormon prophet Lehi</a:t>
            </a:r>
          </a:p>
          <a:p>
            <a:endParaRPr lang="en-US" dirty="0">
              <a:solidFill>
                <a:schemeClr val="bg1"/>
              </a:solidFill>
            </a:endParaRPr>
          </a:p>
          <a:p>
            <a:r>
              <a:rPr lang="en-US" dirty="0">
                <a:solidFill>
                  <a:schemeClr val="bg1"/>
                </a:solidFill>
              </a:rPr>
              <a:t>Zephaniah ministered in Judah during the reign of King Josiah, which lasted from about 639 to 608 B.C.  However, we do not know when and where the prophecies were recorded</a:t>
            </a:r>
          </a:p>
          <a:p>
            <a:endParaRPr lang="en-US" dirty="0">
              <a:solidFill>
                <a:schemeClr val="bg1"/>
              </a:solidFill>
            </a:endParaRPr>
          </a:p>
          <a:p>
            <a:r>
              <a:rPr lang="en-US" dirty="0">
                <a:solidFill>
                  <a:schemeClr val="bg1"/>
                </a:solidFill>
              </a:rPr>
              <a:t>The words of Zephaniah can apply to both his day and the future. </a:t>
            </a:r>
          </a:p>
        </p:txBody>
      </p:sp>
      <p:sp>
        <p:nvSpPr>
          <p:cNvPr id="86" name="TextBox 85"/>
          <p:cNvSpPr txBox="1"/>
          <p:nvPr/>
        </p:nvSpPr>
        <p:spPr>
          <a:xfrm>
            <a:off x="1514883" y="6999"/>
            <a:ext cx="8505311" cy="830997"/>
          </a:xfrm>
          <a:prstGeom prst="rect">
            <a:avLst/>
          </a:prstGeom>
          <a:noFill/>
        </p:spPr>
        <p:txBody>
          <a:bodyPr wrap="square" rtlCol="0">
            <a:spAutoFit/>
          </a:bodyPr>
          <a:lstStyle/>
          <a:p>
            <a:pPr algn="ctr"/>
            <a:r>
              <a:rPr lang="en-US" sz="4800" dirty="0">
                <a:solidFill>
                  <a:schemeClr val="bg1"/>
                </a:solidFill>
                <a:latin typeface="Aharoni" pitchFamily="2" charset="-79"/>
                <a:cs typeface="Aharoni" pitchFamily="2" charset="-79"/>
              </a:rPr>
              <a:t>Zephaniah</a:t>
            </a:r>
          </a:p>
        </p:txBody>
      </p:sp>
      <p:sp>
        <p:nvSpPr>
          <p:cNvPr id="2" name="TextBox 1"/>
          <p:cNvSpPr txBox="1"/>
          <p:nvPr/>
        </p:nvSpPr>
        <p:spPr>
          <a:xfrm>
            <a:off x="10919767" y="6387304"/>
            <a:ext cx="975849" cy="369332"/>
          </a:xfrm>
          <a:prstGeom prst="rect">
            <a:avLst/>
          </a:prstGeom>
          <a:noFill/>
        </p:spPr>
        <p:txBody>
          <a:bodyPr wrap="square" rtlCol="0">
            <a:spAutoFit/>
          </a:bodyPr>
          <a:lstStyle/>
          <a:p>
            <a:pPr algn="r"/>
            <a:r>
              <a:rPr lang="en-US" dirty="0">
                <a:solidFill>
                  <a:schemeClr val="bg1"/>
                </a:solidFill>
              </a:rPr>
              <a:t>(1,4)</a:t>
            </a:r>
          </a:p>
        </p:txBody>
      </p:sp>
      <p:grpSp>
        <p:nvGrpSpPr>
          <p:cNvPr id="49" name="Group 48"/>
          <p:cNvGrpSpPr/>
          <p:nvPr/>
        </p:nvGrpSpPr>
        <p:grpSpPr>
          <a:xfrm>
            <a:off x="9328695" y="1002519"/>
            <a:ext cx="2327014" cy="4629796"/>
            <a:chOff x="2217776" y="1381898"/>
            <a:chExt cx="2024693" cy="4028302"/>
          </a:xfrm>
        </p:grpSpPr>
        <p:sp>
          <p:nvSpPr>
            <p:cNvPr id="50" name="Cloud 49"/>
            <p:cNvSpPr/>
            <p:nvPr/>
          </p:nvSpPr>
          <p:spPr>
            <a:xfrm rot="17452337">
              <a:off x="2330604" y="1731411"/>
              <a:ext cx="1818423" cy="1587634"/>
            </a:xfrm>
            <a:prstGeom prst="cloud">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rot="19520459">
              <a:off x="3884199" y="3305228"/>
              <a:ext cx="358270" cy="70427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rot="2126232">
              <a:off x="2217776" y="3338232"/>
              <a:ext cx="339379" cy="76410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rot="3145143">
              <a:off x="2825760" y="4784359"/>
              <a:ext cx="487574" cy="764107"/>
            </a:xfrm>
            <a:prstGeom prst="ellipse">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rot="18594148">
              <a:off x="3211187" y="4747947"/>
              <a:ext cx="487574" cy="764107"/>
            </a:xfrm>
            <a:prstGeom prst="ellipse">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rapezoid 69"/>
            <p:cNvSpPr/>
            <p:nvPr/>
          </p:nvSpPr>
          <p:spPr>
            <a:xfrm>
              <a:off x="2595824" y="2868548"/>
              <a:ext cx="1351882" cy="2269128"/>
            </a:xfrm>
            <a:prstGeom prst="trapezoi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rapezoid 70"/>
            <p:cNvSpPr/>
            <p:nvPr/>
          </p:nvSpPr>
          <p:spPr>
            <a:xfrm rot="1778885">
              <a:off x="2346087" y="2456535"/>
              <a:ext cx="763621" cy="1410059"/>
            </a:xfrm>
            <a:prstGeom prst="trapezoi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rapezoid 71"/>
            <p:cNvSpPr/>
            <p:nvPr/>
          </p:nvSpPr>
          <p:spPr>
            <a:xfrm rot="20027387">
              <a:off x="3311310" y="2439769"/>
              <a:ext cx="763621" cy="1410059"/>
            </a:xfrm>
            <a:prstGeom prst="trapezoi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72"/>
            <p:cNvSpPr/>
            <p:nvPr/>
          </p:nvSpPr>
          <p:spPr>
            <a:xfrm>
              <a:off x="2605460" y="2591457"/>
              <a:ext cx="1351882" cy="2285343"/>
            </a:xfrm>
            <a:prstGeom prst="trapezoi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rapezoid 73"/>
            <p:cNvSpPr/>
            <p:nvPr/>
          </p:nvSpPr>
          <p:spPr>
            <a:xfrm rot="10800000">
              <a:off x="3048000" y="2438400"/>
              <a:ext cx="470220" cy="541749"/>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2781793" y="1507960"/>
              <a:ext cx="940440" cy="130019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Cloud 75"/>
            <p:cNvSpPr/>
            <p:nvPr/>
          </p:nvSpPr>
          <p:spPr>
            <a:xfrm>
              <a:off x="2723015" y="1453785"/>
              <a:ext cx="705330" cy="487574"/>
            </a:xfrm>
            <a:prstGeom prst="cloud">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Cloud 77"/>
            <p:cNvSpPr/>
            <p:nvPr/>
          </p:nvSpPr>
          <p:spPr>
            <a:xfrm rot="2597059">
              <a:off x="3102310" y="1447800"/>
              <a:ext cx="705330" cy="487574"/>
            </a:xfrm>
            <a:prstGeom prst="cloud">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rot="4422778">
              <a:off x="3013629" y="1427433"/>
              <a:ext cx="300434" cy="416662"/>
            </a:xfrm>
            <a:prstGeom prst="ellips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Cloud 79"/>
            <p:cNvSpPr/>
            <p:nvPr/>
          </p:nvSpPr>
          <p:spPr>
            <a:xfrm rot="847754">
              <a:off x="3016904" y="2500189"/>
              <a:ext cx="560638" cy="439014"/>
            </a:xfrm>
            <a:prstGeom prst="cloud">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rot="19520459">
              <a:off x="3242402" y="2575877"/>
              <a:ext cx="158164" cy="14934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 name="Straight Connector 81"/>
            <p:cNvCxnSpPr>
              <a:stCxn id="74" idx="0"/>
              <a:endCxn id="73" idx="2"/>
            </p:cNvCxnSpPr>
            <p:nvPr/>
          </p:nvCxnSpPr>
          <p:spPr>
            <a:xfrm flipH="1">
              <a:off x="3281401" y="2980149"/>
              <a:ext cx="1709" cy="18966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3" name="Group 71"/>
            <p:cNvGrpSpPr/>
            <p:nvPr/>
          </p:nvGrpSpPr>
          <p:grpSpPr>
            <a:xfrm>
              <a:off x="2825578" y="3241588"/>
              <a:ext cx="920873" cy="317157"/>
              <a:chOff x="4724400" y="2286000"/>
              <a:chExt cx="1676400" cy="533400"/>
            </a:xfrm>
          </p:grpSpPr>
          <p:sp>
            <p:nvSpPr>
              <p:cNvPr id="95" name="Plaque 94"/>
              <p:cNvSpPr/>
              <p:nvPr/>
            </p:nvSpPr>
            <p:spPr>
              <a:xfrm>
                <a:off x="4724400" y="2286000"/>
                <a:ext cx="533400" cy="533400"/>
              </a:xfrm>
              <a:prstGeom prst="plaque">
                <a:avLst>
                  <a:gd name="adj" fmla="val 36744"/>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Plaque 95"/>
              <p:cNvSpPr/>
              <p:nvPr/>
            </p:nvSpPr>
            <p:spPr>
              <a:xfrm>
                <a:off x="5867400" y="2286000"/>
                <a:ext cx="533400" cy="533400"/>
              </a:xfrm>
              <a:prstGeom prst="plaque">
                <a:avLst>
                  <a:gd name="adj" fmla="val 36744"/>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Plaque 96"/>
              <p:cNvSpPr/>
              <p:nvPr/>
            </p:nvSpPr>
            <p:spPr>
              <a:xfrm>
                <a:off x="5235146" y="2393092"/>
                <a:ext cx="304800" cy="304800"/>
              </a:xfrm>
              <a:prstGeom prst="plaque">
                <a:avLst>
                  <a:gd name="adj" fmla="val 36744"/>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Plaque 97"/>
              <p:cNvSpPr/>
              <p:nvPr/>
            </p:nvSpPr>
            <p:spPr>
              <a:xfrm>
                <a:off x="5577016" y="2405449"/>
                <a:ext cx="304800" cy="304800"/>
              </a:xfrm>
              <a:prstGeom prst="plaque">
                <a:avLst>
                  <a:gd name="adj" fmla="val 36744"/>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p:nvPr/>
            </p:nvSpPr>
            <p:spPr>
              <a:xfrm>
                <a:off x="5486400" y="2438400"/>
                <a:ext cx="152400" cy="152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72"/>
            <p:cNvGrpSpPr/>
            <p:nvPr/>
          </p:nvGrpSpPr>
          <p:grpSpPr>
            <a:xfrm>
              <a:off x="2809102" y="3758512"/>
              <a:ext cx="920873" cy="317157"/>
              <a:chOff x="4724400" y="2286000"/>
              <a:chExt cx="1676400" cy="533400"/>
            </a:xfrm>
          </p:grpSpPr>
          <p:sp>
            <p:nvSpPr>
              <p:cNvPr id="90" name="Plaque 89"/>
              <p:cNvSpPr/>
              <p:nvPr/>
            </p:nvSpPr>
            <p:spPr>
              <a:xfrm>
                <a:off x="4724400" y="2286000"/>
                <a:ext cx="533400" cy="533400"/>
              </a:xfrm>
              <a:prstGeom prst="plaque">
                <a:avLst>
                  <a:gd name="adj" fmla="val 36744"/>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Plaque 90"/>
              <p:cNvSpPr/>
              <p:nvPr/>
            </p:nvSpPr>
            <p:spPr>
              <a:xfrm>
                <a:off x="5867400" y="2286000"/>
                <a:ext cx="533400" cy="533400"/>
              </a:xfrm>
              <a:prstGeom prst="plaque">
                <a:avLst>
                  <a:gd name="adj" fmla="val 36744"/>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Plaque 91"/>
              <p:cNvSpPr/>
              <p:nvPr/>
            </p:nvSpPr>
            <p:spPr>
              <a:xfrm>
                <a:off x="5235146" y="2393092"/>
                <a:ext cx="304800" cy="304800"/>
              </a:xfrm>
              <a:prstGeom prst="plaque">
                <a:avLst>
                  <a:gd name="adj" fmla="val 36744"/>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Plaque 92"/>
              <p:cNvSpPr/>
              <p:nvPr/>
            </p:nvSpPr>
            <p:spPr>
              <a:xfrm>
                <a:off x="5577016" y="2405449"/>
                <a:ext cx="304800" cy="304800"/>
              </a:xfrm>
              <a:prstGeom prst="plaque">
                <a:avLst>
                  <a:gd name="adj" fmla="val 36744"/>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Oval 93"/>
              <p:cNvSpPr/>
              <p:nvPr/>
            </p:nvSpPr>
            <p:spPr>
              <a:xfrm>
                <a:off x="5486400" y="2438400"/>
                <a:ext cx="152400" cy="152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81"/>
            <p:cNvGrpSpPr/>
            <p:nvPr/>
          </p:nvGrpSpPr>
          <p:grpSpPr>
            <a:xfrm>
              <a:off x="2677298" y="1381898"/>
              <a:ext cx="1194486" cy="457199"/>
              <a:chOff x="4724400" y="990601"/>
              <a:chExt cx="1295400" cy="457199"/>
            </a:xfrm>
          </p:grpSpPr>
          <p:sp>
            <p:nvSpPr>
              <p:cNvPr id="87" name="Moon 86"/>
              <p:cNvSpPr/>
              <p:nvPr/>
            </p:nvSpPr>
            <p:spPr>
              <a:xfrm rot="5400000">
                <a:off x="5219439" y="571762"/>
                <a:ext cx="295424" cy="1133101"/>
              </a:xfrm>
              <a:prstGeom prst="moon">
                <a:avLst>
                  <a:gd name="adj" fmla="val 85521"/>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Moon 87"/>
              <p:cNvSpPr/>
              <p:nvPr/>
            </p:nvSpPr>
            <p:spPr>
              <a:xfrm rot="5614597">
                <a:off x="5265535" y="675896"/>
                <a:ext cx="224453" cy="1135999"/>
              </a:xfrm>
              <a:prstGeom prst="moon">
                <a:avLst>
                  <a:gd name="adj" fmla="val 85521"/>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ounded Rectangle 88"/>
              <p:cNvSpPr/>
              <p:nvPr/>
            </p:nvSpPr>
            <p:spPr>
              <a:xfrm>
                <a:off x="4724400" y="1295400"/>
                <a:ext cx="1295400" cy="152400"/>
              </a:xfrm>
              <a:prstGeom prst="round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989070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49"/>
                                        </p:tgtEl>
                                        <p:attrNameLst>
                                          <p:attrName>style.visibility</p:attrName>
                                        </p:attrNameLst>
                                      </p:cBhvr>
                                      <p:to>
                                        <p:strVal val="visible"/>
                                      </p:to>
                                    </p:set>
                                    <p:animEffect transition="in" filter="wipe(down)">
                                      <p:cBhvr>
                                        <p:cTn id="9" dur="580">
                                          <p:stCondLst>
                                            <p:cond delay="0"/>
                                          </p:stCondLst>
                                        </p:cTn>
                                        <p:tgtEl>
                                          <p:spTgt spid="49"/>
                                        </p:tgtEl>
                                      </p:cBhvr>
                                    </p:animEffect>
                                    <p:anim calcmode="lin" valueType="num">
                                      <p:cBhvr>
                                        <p:cTn id="10"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5" dur="26">
                                          <p:stCondLst>
                                            <p:cond delay="650"/>
                                          </p:stCondLst>
                                        </p:cTn>
                                        <p:tgtEl>
                                          <p:spTgt spid="49"/>
                                        </p:tgtEl>
                                      </p:cBhvr>
                                      <p:to x="100000" y="60000"/>
                                    </p:animScale>
                                    <p:animScale>
                                      <p:cBhvr>
                                        <p:cTn id="16" dur="166" decel="50000">
                                          <p:stCondLst>
                                            <p:cond delay="676"/>
                                          </p:stCondLst>
                                        </p:cTn>
                                        <p:tgtEl>
                                          <p:spTgt spid="49"/>
                                        </p:tgtEl>
                                      </p:cBhvr>
                                      <p:to x="100000" y="100000"/>
                                    </p:animScale>
                                    <p:animScale>
                                      <p:cBhvr>
                                        <p:cTn id="17" dur="26">
                                          <p:stCondLst>
                                            <p:cond delay="1312"/>
                                          </p:stCondLst>
                                        </p:cTn>
                                        <p:tgtEl>
                                          <p:spTgt spid="49"/>
                                        </p:tgtEl>
                                      </p:cBhvr>
                                      <p:to x="100000" y="80000"/>
                                    </p:animScale>
                                    <p:animScale>
                                      <p:cBhvr>
                                        <p:cTn id="18" dur="166" decel="50000">
                                          <p:stCondLst>
                                            <p:cond delay="1338"/>
                                          </p:stCondLst>
                                        </p:cTn>
                                        <p:tgtEl>
                                          <p:spTgt spid="49"/>
                                        </p:tgtEl>
                                      </p:cBhvr>
                                      <p:to x="100000" y="100000"/>
                                    </p:animScale>
                                    <p:animScale>
                                      <p:cBhvr>
                                        <p:cTn id="19" dur="26">
                                          <p:stCondLst>
                                            <p:cond delay="1642"/>
                                          </p:stCondLst>
                                        </p:cTn>
                                        <p:tgtEl>
                                          <p:spTgt spid="49"/>
                                        </p:tgtEl>
                                      </p:cBhvr>
                                      <p:to x="100000" y="90000"/>
                                    </p:animScale>
                                    <p:animScale>
                                      <p:cBhvr>
                                        <p:cTn id="20" dur="166" decel="50000">
                                          <p:stCondLst>
                                            <p:cond delay="1668"/>
                                          </p:stCondLst>
                                        </p:cTn>
                                        <p:tgtEl>
                                          <p:spTgt spid="49"/>
                                        </p:tgtEl>
                                      </p:cBhvr>
                                      <p:to x="100000" y="100000"/>
                                    </p:animScale>
                                    <p:animScale>
                                      <p:cBhvr>
                                        <p:cTn id="21" dur="26">
                                          <p:stCondLst>
                                            <p:cond delay="1808"/>
                                          </p:stCondLst>
                                        </p:cTn>
                                        <p:tgtEl>
                                          <p:spTgt spid="49"/>
                                        </p:tgtEl>
                                      </p:cBhvr>
                                      <p:to x="100000" y="95000"/>
                                    </p:animScale>
                                    <p:animScale>
                                      <p:cBhvr>
                                        <p:cTn id="22" dur="166" decel="50000">
                                          <p:stCondLst>
                                            <p:cond delay="1834"/>
                                          </p:stCondLst>
                                        </p:cTn>
                                        <p:tgtEl>
                                          <p:spTgt spid="49"/>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Picture 7"/>
          <p:cNvPicPr>
            <a:picLocks noChangeAspect="1" noChangeArrowheads="1"/>
          </p:cNvPicPr>
          <p:nvPr/>
        </p:nvPicPr>
        <p:blipFill>
          <a:blip r:embed="rId2" cstate="print"/>
          <a:srcRect l="4681" t="31206" r="39043" b="13570"/>
          <a:stretch>
            <a:fillRect/>
          </a:stretch>
        </p:blipFill>
        <p:spPr bwMode="auto">
          <a:xfrm>
            <a:off x="0" y="0"/>
            <a:ext cx="12192000" cy="6858000"/>
          </a:xfrm>
          <a:prstGeom prst="rect">
            <a:avLst/>
          </a:prstGeom>
          <a:noFill/>
          <a:ln w="9525">
            <a:noFill/>
            <a:miter lim="800000"/>
            <a:headEnd/>
            <a:tailEnd/>
          </a:ln>
        </p:spPr>
      </p:pic>
      <p:sp>
        <p:nvSpPr>
          <p:cNvPr id="86" name="TextBox 85"/>
          <p:cNvSpPr txBox="1"/>
          <p:nvPr/>
        </p:nvSpPr>
        <p:spPr>
          <a:xfrm>
            <a:off x="1514883" y="6999"/>
            <a:ext cx="8505311" cy="830997"/>
          </a:xfrm>
          <a:prstGeom prst="rect">
            <a:avLst/>
          </a:prstGeom>
          <a:noFill/>
        </p:spPr>
        <p:txBody>
          <a:bodyPr wrap="square" rtlCol="0">
            <a:spAutoFit/>
          </a:bodyPr>
          <a:lstStyle/>
          <a:p>
            <a:pPr algn="ctr"/>
            <a:r>
              <a:rPr lang="en-US" sz="4800" dirty="0">
                <a:solidFill>
                  <a:schemeClr val="bg1"/>
                </a:solidFill>
                <a:latin typeface="Aharoni" pitchFamily="2" charset="-79"/>
                <a:cs typeface="Aharoni" pitchFamily="2" charset="-79"/>
              </a:rPr>
              <a:t>Nahum</a:t>
            </a:r>
          </a:p>
        </p:txBody>
      </p:sp>
      <p:sp>
        <p:nvSpPr>
          <p:cNvPr id="13" name="Rectangle 12">
            <a:extLst>
              <a:ext uri="{FF2B5EF4-FFF2-40B4-BE49-F238E27FC236}">
                <a16:creationId xmlns:a16="http://schemas.microsoft.com/office/drawing/2014/main" id="{8225D0AC-C595-4E24-B70D-53275A7AE90A}"/>
              </a:ext>
            </a:extLst>
          </p:cNvPr>
          <p:cNvSpPr/>
          <p:nvPr/>
        </p:nvSpPr>
        <p:spPr>
          <a:xfrm>
            <a:off x="112128" y="844995"/>
            <a:ext cx="5124015" cy="2585323"/>
          </a:xfrm>
          <a:prstGeom prst="rect">
            <a:avLst/>
          </a:prstGeom>
        </p:spPr>
        <p:txBody>
          <a:bodyPr wrap="square">
            <a:spAutoFit/>
          </a:bodyPr>
          <a:lstStyle/>
          <a:p>
            <a:r>
              <a:rPr lang="en-US" dirty="0">
                <a:solidFill>
                  <a:schemeClr val="bg1"/>
                </a:solidFill>
              </a:rPr>
              <a:t>The book of Nahum contains a prophecy that Nineveh, the capital of Assyria, would be destroyed because of its people’s wickedness. </a:t>
            </a:r>
          </a:p>
          <a:p>
            <a:endParaRPr lang="en-US" dirty="0">
              <a:solidFill>
                <a:schemeClr val="bg1"/>
              </a:solidFill>
            </a:endParaRPr>
          </a:p>
          <a:p>
            <a:r>
              <a:rPr lang="en-US" dirty="0">
                <a:solidFill>
                  <a:schemeClr val="bg1"/>
                </a:solidFill>
              </a:rPr>
              <a:t>The Assyrians had brutally conquered and terrorized large areas of the Near East in the eighth century B.C., destroying the Northern Kingdom of Israel and deporting its inhabitants in approximately 721 B.C. and later laying siege to Jerusalem in 701 B.C.</a:t>
            </a:r>
          </a:p>
        </p:txBody>
      </p:sp>
      <p:sp>
        <p:nvSpPr>
          <p:cNvPr id="14" name="Rectangle 13">
            <a:extLst>
              <a:ext uri="{FF2B5EF4-FFF2-40B4-BE49-F238E27FC236}">
                <a16:creationId xmlns:a16="http://schemas.microsoft.com/office/drawing/2014/main" id="{BEA31C49-603C-445B-99DC-46B1855B94F2}"/>
              </a:ext>
            </a:extLst>
          </p:cNvPr>
          <p:cNvSpPr/>
          <p:nvPr/>
        </p:nvSpPr>
        <p:spPr>
          <a:xfrm>
            <a:off x="4995512" y="3248864"/>
            <a:ext cx="7084360" cy="3416320"/>
          </a:xfrm>
          <a:prstGeom prst="rect">
            <a:avLst/>
          </a:prstGeom>
        </p:spPr>
        <p:txBody>
          <a:bodyPr wrap="square">
            <a:spAutoFit/>
          </a:bodyPr>
          <a:lstStyle/>
          <a:p>
            <a:r>
              <a:rPr lang="en-US" dirty="0">
                <a:solidFill>
                  <a:schemeClr val="bg1"/>
                </a:solidFill>
              </a:rPr>
              <a:t>Nahum addressed a significant portion of his prophecy to the people of Nineveh. These people were not the same as those who had repented of their sins after Jonah had preached in Nineveh more than a century earlier. </a:t>
            </a:r>
          </a:p>
          <a:p>
            <a:endParaRPr lang="en-US" dirty="0">
              <a:solidFill>
                <a:schemeClr val="bg1"/>
              </a:solidFill>
            </a:endParaRPr>
          </a:p>
          <a:p>
            <a:r>
              <a:rPr lang="en-US" dirty="0">
                <a:solidFill>
                  <a:schemeClr val="bg1"/>
                </a:solidFill>
              </a:rPr>
              <a:t>The people of Nineveh in Nahum’s time had returned to wickedness, and their actions led to their destruction. The destruction of Assyria can be likened to the destruction of the wicked in the last days. </a:t>
            </a:r>
          </a:p>
          <a:p>
            <a:endParaRPr lang="en-US" dirty="0">
              <a:solidFill>
                <a:schemeClr val="bg1"/>
              </a:solidFill>
            </a:endParaRPr>
          </a:p>
          <a:p>
            <a:r>
              <a:rPr lang="en-US" dirty="0">
                <a:solidFill>
                  <a:schemeClr val="bg1"/>
                </a:solidFill>
              </a:rPr>
              <a:t>By studying the Ninevites in both Jonah’s day and Nahum’s time, we can learn that when people turn from sin, the Lord will forgive them, and when they do not, they will be destroyed.</a:t>
            </a:r>
          </a:p>
        </p:txBody>
      </p:sp>
      <p:pic>
        <p:nvPicPr>
          <p:cNvPr id="1034" name="Picture 10" descr="Image result for Nineveh">
            <a:extLst>
              <a:ext uri="{FF2B5EF4-FFF2-40B4-BE49-F238E27FC236}">
                <a16:creationId xmlns:a16="http://schemas.microsoft.com/office/drawing/2014/main" id="{351877ED-5D32-4E46-BA50-A3B3CF1A1A2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8255"/>
          <a:stretch/>
        </p:blipFill>
        <p:spPr bwMode="auto">
          <a:xfrm>
            <a:off x="5529086" y="782464"/>
            <a:ext cx="5302063" cy="244107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jonah and nineveh">
            <a:extLst>
              <a:ext uri="{FF2B5EF4-FFF2-40B4-BE49-F238E27FC236}">
                <a16:creationId xmlns:a16="http://schemas.microsoft.com/office/drawing/2014/main" id="{39F2E3BD-4F22-4818-9395-97F9526C91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146" y="3699974"/>
            <a:ext cx="3880692" cy="2697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9070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036"/>
                                        </p:tgtEl>
                                        <p:attrNameLst>
                                          <p:attrName>style.visibility</p:attrName>
                                        </p:attrNameLst>
                                      </p:cBhvr>
                                      <p:to>
                                        <p:strVal val="visible"/>
                                      </p:to>
                                    </p:set>
                                    <p:animEffect transition="in" filter="fade">
                                      <p:cBhvr>
                                        <p:cTn id="13" dur="500"/>
                                        <p:tgtEl>
                                          <p:spTgt spid="103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7"/>
          <p:cNvPicPr>
            <a:picLocks noChangeAspect="1" noChangeArrowheads="1"/>
          </p:cNvPicPr>
          <p:nvPr/>
        </p:nvPicPr>
        <p:blipFill>
          <a:blip r:embed="rId2" cstate="print"/>
          <a:srcRect l="4681" t="31206" r="39043" b="13570"/>
          <a:stretch>
            <a:fillRect/>
          </a:stretch>
        </p:blipFill>
        <p:spPr bwMode="auto">
          <a:xfrm>
            <a:off x="0" y="0"/>
            <a:ext cx="12192000" cy="6858000"/>
          </a:xfrm>
          <a:prstGeom prst="rect">
            <a:avLst/>
          </a:prstGeom>
          <a:noFill/>
          <a:ln w="9525">
            <a:noFill/>
            <a:miter lim="800000"/>
            <a:headEnd/>
            <a:tailEnd/>
          </a:ln>
        </p:spPr>
      </p:pic>
      <p:sp>
        <p:nvSpPr>
          <p:cNvPr id="86" name="TextBox 85"/>
          <p:cNvSpPr txBox="1"/>
          <p:nvPr/>
        </p:nvSpPr>
        <p:spPr>
          <a:xfrm>
            <a:off x="0" y="6999"/>
            <a:ext cx="12048565" cy="830997"/>
          </a:xfrm>
          <a:prstGeom prst="rect">
            <a:avLst/>
          </a:prstGeom>
          <a:noFill/>
        </p:spPr>
        <p:txBody>
          <a:bodyPr wrap="square" rtlCol="0">
            <a:spAutoFit/>
          </a:bodyPr>
          <a:lstStyle/>
          <a:p>
            <a:pPr algn="ctr"/>
            <a:r>
              <a:rPr lang="en-US" sz="4800" dirty="0">
                <a:solidFill>
                  <a:schemeClr val="bg1"/>
                </a:solidFill>
                <a:latin typeface="Aharoni" pitchFamily="2" charset="-79"/>
                <a:cs typeface="Aharoni" pitchFamily="2" charset="-79"/>
              </a:rPr>
              <a:t>How Do You Prepare For…</a:t>
            </a:r>
          </a:p>
        </p:txBody>
      </p:sp>
      <p:grpSp>
        <p:nvGrpSpPr>
          <p:cNvPr id="8" name="Group 18"/>
          <p:cNvGrpSpPr/>
          <p:nvPr/>
        </p:nvGrpSpPr>
        <p:grpSpPr>
          <a:xfrm>
            <a:off x="719847" y="865762"/>
            <a:ext cx="10967935" cy="5418306"/>
            <a:chOff x="965200" y="2286000"/>
            <a:chExt cx="7327900" cy="2743200"/>
          </a:xfrm>
        </p:grpSpPr>
        <p:sp>
          <p:nvSpPr>
            <p:cNvPr id="9" name="Rectangle 8"/>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10" idx="1"/>
              <a:endCxn id="10"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6" name="Rectangle 15"/>
          <p:cNvSpPr/>
          <p:nvPr/>
        </p:nvSpPr>
        <p:spPr>
          <a:xfrm rot="20348175">
            <a:off x="1575367" y="1642532"/>
            <a:ext cx="1571608" cy="461665"/>
          </a:xfrm>
          <a:prstGeom prst="rect">
            <a:avLst/>
          </a:prstGeom>
          <a:solidFill>
            <a:schemeClr val="accent2">
              <a:lumMod val="40000"/>
              <a:lumOff val="60000"/>
            </a:schemeClr>
          </a:solidFill>
        </p:spPr>
        <p:txBody>
          <a:bodyPr wrap="square">
            <a:spAutoFit/>
          </a:bodyPr>
          <a:lstStyle/>
          <a:p>
            <a:pPr fontAlgn="base"/>
            <a:r>
              <a:rPr lang="en-US" sz="2400" dirty="0"/>
              <a:t>School test</a:t>
            </a:r>
          </a:p>
        </p:txBody>
      </p:sp>
      <p:sp>
        <p:nvSpPr>
          <p:cNvPr id="17" name="Rectangle 16"/>
          <p:cNvSpPr/>
          <p:nvPr/>
        </p:nvSpPr>
        <p:spPr>
          <a:xfrm>
            <a:off x="6547556" y="1275771"/>
            <a:ext cx="1095022" cy="461665"/>
          </a:xfrm>
          <a:prstGeom prst="rect">
            <a:avLst/>
          </a:prstGeom>
          <a:solidFill>
            <a:schemeClr val="accent5"/>
          </a:solidFill>
        </p:spPr>
        <p:txBody>
          <a:bodyPr wrap="square">
            <a:spAutoFit/>
          </a:bodyPr>
          <a:lstStyle/>
          <a:p>
            <a:pPr algn="ctr" fontAlgn="base"/>
            <a:r>
              <a:rPr lang="en-US" sz="2400" b="1" dirty="0">
                <a:solidFill>
                  <a:schemeClr val="bg1"/>
                </a:solidFill>
                <a:latin typeface="Bradley Hand ITC" pitchFamily="66" charset="0"/>
              </a:rPr>
              <a:t>Date</a:t>
            </a:r>
          </a:p>
        </p:txBody>
      </p:sp>
      <p:sp>
        <p:nvSpPr>
          <p:cNvPr id="20" name="Rectangle 19"/>
          <p:cNvSpPr/>
          <p:nvPr/>
        </p:nvSpPr>
        <p:spPr>
          <a:xfrm rot="21329826">
            <a:off x="1518356" y="2811062"/>
            <a:ext cx="2274710" cy="461665"/>
          </a:xfrm>
          <a:prstGeom prst="rect">
            <a:avLst/>
          </a:prstGeom>
          <a:solidFill>
            <a:srgbClr val="92D050"/>
          </a:solidFill>
        </p:spPr>
        <p:txBody>
          <a:bodyPr wrap="square">
            <a:spAutoFit/>
          </a:bodyPr>
          <a:lstStyle/>
          <a:p>
            <a:pPr algn="ctr" fontAlgn="base"/>
            <a:r>
              <a:rPr lang="en-US" sz="2400" dirty="0">
                <a:latin typeface="Broadway" pitchFamily="82" charset="0"/>
              </a:rPr>
              <a:t>Audition</a:t>
            </a:r>
          </a:p>
        </p:txBody>
      </p:sp>
      <p:sp>
        <p:nvSpPr>
          <p:cNvPr id="21" name="Rectangle 20"/>
          <p:cNvSpPr/>
          <p:nvPr/>
        </p:nvSpPr>
        <p:spPr>
          <a:xfrm>
            <a:off x="4397023" y="2314350"/>
            <a:ext cx="1845734" cy="461665"/>
          </a:xfrm>
          <a:prstGeom prst="rect">
            <a:avLst/>
          </a:prstGeom>
          <a:solidFill>
            <a:schemeClr val="accent1">
              <a:lumMod val="50000"/>
            </a:schemeClr>
          </a:solidFill>
        </p:spPr>
        <p:txBody>
          <a:bodyPr wrap="square">
            <a:spAutoFit/>
          </a:bodyPr>
          <a:lstStyle/>
          <a:p>
            <a:pPr fontAlgn="base"/>
            <a:r>
              <a:rPr lang="en-US" sz="2400" dirty="0">
                <a:solidFill>
                  <a:schemeClr val="bg1"/>
                </a:solidFill>
                <a:latin typeface="AR CENA" pitchFamily="2" charset="0"/>
              </a:rPr>
              <a:t>Performance</a:t>
            </a:r>
          </a:p>
        </p:txBody>
      </p:sp>
      <p:sp>
        <p:nvSpPr>
          <p:cNvPr id="22" name="Rectangle 21"/>
          <p:cNvSpPr/>
          <p:nvPr/>
        </p:nvSpPr>
        <p:spPr>
          <a:xfrm rot="854459">
            <a:off x="7512757" y="2393373"/>
            <a:ext cx="3031066" cy="461665"/>
          </a:xfrm>
          <a:prstGeom prst="rect">
            <a:avLst/>
          </a:prstGeom>
          <a:solidFill>
            <a:schemeClr val="accent6">
              <a:lumMod val="50000"/>
            </a:schemeClr>
          </a:solidFill>
        </p:spPr>
        <p:txBody>
          <a:bodyPr wrap="square">
            <a:spAutoFit/>
          </a:bodyPr>
          <a:lstStyle/>
          <a:p>
            <a:pPr fontAlgn="base"/>
            <a:r>
              <a:rPr lang="en-US" sz="2400" dirty="0">
                <a:solidFill>
                  <a:schemeClr val="bg1"/>
                </a:solidFill>
              </a:rPr>
              <a:t>Athletic Meet or Game</a:t>
            </a:r>
          </a:p>
        </p:txBody>
      </p:sp>
      <p:sp>
        <p:nvSpPr>
          <p:cNvPr id="23" name="Rectangle 22"/>
          <p:cNvSpPr/>
          <p:nvPr/>
        </p:nvSpPr>
        <p:spPr>
          <a:xfrm rot="1427878">
            <a:off x="6395155" y="3398084"/>
            <a:ext cx="1258712" cy="461665"/>
          </a:xfrm>
          <a:prstGeom prst="rect">
            <a:avLst/>
          </a:prstGeom>
          <a:solidFill>
            <a:schemeClr val="tx1">
              <a:lumMod val="85000"/>
              <a:lumOff val="15000"/>
            </a:schemeClr>
          </a:solidFill>
        </p:spPr>
        <p:txBody>
          <a:bodyPr wrap="square">
            <a:spAutoFit/>
          </a:bodyPr>
          <a:lstStyle/>
          <a:p>
            <a:pPr fontAlgn="base"/>
            <a:r>
              <a:rPr lang="en-US" sz="2400" dirty="0">
                <a:solidFill>
                  <a:schemeClr val="bg1"/>
                </a:solidFill>
              </a:rPr>
              <a:t>Mission</a:t>
            </a:r>
          </a:p>
        </p:txBody>
      </p:sp>
      <p:sp>
        <p:nvSpPr>
          <p:cNvPr id="24" name="Rectangle 23"/>
          <p:cNvSpPr/>
          <p:nvPr/>
        </p:nvSpPr>
        <p:spPr>
          <a:xfrm rot="20699209">
            <a:off x="7049911" y="4368928"/>
            <a:ext cx="3640667" cy="461665"/>
          </a:xfrm>
          <a:prstGeom prst="rect">
            <a:avLst/>
          </a:prstGeom>
          <a:solidFill>
            <a:schemeClr val="accent4">
              <a:lumMod val="75000"/>
            </a:schemeClr>
          </a:solidFill>
        </p:spPr>
        <p:txBody>
          <a:bodyPr wrap="square">
            <a:spAutoFit/>
          </a:bodyPr>
          <a:lstStyle/>
          <a:p>
            <a:pPr fontAlgn="base"/>
            <a:r>
              <a:rPr lang="en-US" sz="2400" dirty="0">
                <a:solidFill>
                  <a:schemeClr val="bg1"/>
                </a:solidFill>
                <a:latin typeface="Abadi" panose="020B0604020104020204" pitchFamily="34" charset="0"/>
              </a:rPr>
              <a:t>Patriarchal Blessing</a:t>
            </a:r>
          </a:p>
        </p:txBody>
      </p:sp>
      <p:sp>
        <p:nvSpPr>
          <p:cNvPr id="25" name="Rectangle 24"/>
          <p:cNvSpPr/>
          <p:nvPr/>
        </p:nvSpPr>
        <p:spPr>
          <a:xfrm rot="1009078">
            <a:off x="2997199" y="4289905"/>
            <a:ext cx="3234267" cy="461665"/>
          </a:xfrm>
          <a:prstGeom prst="rect">
            <a:avLst/>
          </a:prstGeom>
          <a:solidFill>
            <a:srgbClr val="FF0000"/>
          </a:solidFill>
        </p:spPr>
        <p:txBody>
          <a:bodyPr wrap="square">
            <a:spAutoFit/>
          </a:bodyPr>
          <a:lstStyle/>
          <a:p>
            <a:pPr algn="ctr" fontAlgn="base"/>
            <a:r>
              <a:rPr lang="en-US" sz="2400" dirty="0">
                <a:solidFill>
                  <a:schemeClr val="bg1"/>
                </a:solidFill>
                <a:latin typeface="Britannic Bold" pitchFamily="34" charset="0"/>
              </a:rPr>
              <a:t>General Conference</a:t>
            </a:r>
          </a:p>
        </p:txBody>
      </p:sp>
      <p:grpSp>
        <p:nvGrpSpPr>
          <p:cNvPr id="27" name="Group 26"/>
          <p:cNvGrpSpPr/>
          <p:nvPr/>
        </p:nvGrpSpPr>
        <p:grpSpPr>
          <a:xfrm>
            <a:off x="237067" y="3570690"/>
            <a:ext cx="1090624" cy="3062264"/>
            <a:chOff x="393789" y="3641726"/>
            <a:chExt cx="1090624" cy="3062264"/>
          </a:xfrm>
          <a:solidFill>
            <a:schemeClr val="accent5">
              <a:lumMod val="40000"/>
              <a:lumOff val="60000"/>
            </a:schemeClr>
          </a:solidFill>
        </p:grpSpPr>
        <p:sp>
          <p:nvSpPr>
            <p:cNvPr id="28" name="Rounded Rectangle 27"/>
            <p:cNvSpPr/>
            <p:nvPr/>
          </p:nvSpPr>
          <p:spPr>
            <a:xfrm>
              <a:off x="680022" y="4456181"/>
              <a:ext cx="526702" cy="1304578"/>
            </a:xfrm>
            <a:prstGeom prst="roundRect">
              <a:avLst>
                <a:gd name="adj" fmla="val 50000"/>
              </a:avLst>
            </a:prstGeom>
            <a:grp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rot="16200000">
              <a:off x="777200" y="4072770"/>
              <a:ext cx="323802" cy="1090624"/>
            </a:xfrm>
            <a:prstGeom prst="roundRect">
              <a:avLst>
                <a:gd name="adj" fmla="val 50000"/>
              </a:avLst>
            </a:prstGeom>
            <a:grp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412482" y="4496066"/>
              <a:ext cx="178083" cy="1089385"/>
            </a:xfrm>
            <a:prstGeom prst="roundRect">
              <a:avLst>
                <a:gd name="adj" fmla="val 50000"/>
              </a:avLst>
            </a:prstGeom>
            <a:grp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527823" y="3641726"/>
              <a:ext cx="754690" cy="754759"/>
            </a:xfrm>
            <a:prstGeom prst="ellipse">
              <a:avLst/>
            </a:prstGeom>
            <a:grp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977172" y="5600691"/>
              <a:ext cx="200206" cy="1089385"/>
            </a:xfrm>
            <a:prstGeom prst="roundRect">
              <a:avLst>
                <a:gd name="adj" fmla="val 50000"/>
              </a:avLst>
            </a:prstGeom>
            <a:grp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1294442" y="4511306"/>
              <a:ext cx="178083" cy="1089385"/>
            </a:xfrm>
            <a:prstGeom prst="roundRect">
              <a:avLst>
                <a:gd name="adj" fmla="val 50000"/>
              </a:avLst>
            </a:prstGeom>
            <a:grp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a:off x="704962" y="5614605"/>
              <a:ext cx="200206" cy="1089385"/>
            </a:xfrm>
            <a:prstGeom prst="roundRect">
              <a:avLst>
                <a:gd name="adj" fmla="val 50000"/>
              </a:avLst>
            </a:prstGeom>
            <a:grp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a:off x="1850620" y="3592536"/>
            <a:ext cx="1116857" cy="3062264"/>
            <a:chOff x="2007342" y="3663572"/>
            <a:chExt cx="1116857" cy="3062264"/>
          </a:xfrm>
          <a:solidFill>
            <a:schemeClr val="accent5">
              <a:lumMod val="40000"/>
              <a:lumOff val="60000"/>
            </a:schemeClr>
          </a:solidFill>
        </p:grpSpPr>
        <p:sp>
          <p:nvSpPr>
            <p:cNvPr id="37" name="Rounded Rectangle 36"/>
            <p:cNvSpPr/>
            <p:nvPr/>
          </p:nvSpPr>
          <p:spPr>
            <a:xfrm>
              <a:off x="2293575" y="4478027"/>
              <a:ext cx="526702" cy="1304578"/>
            </a:xfrm>
            <a:prstGeom prst="roundRect">
              <a:avLst>
                <a:gd name="adj" fmla="val 50000"/>
              </a:avLst>
            </a:prstGeom>
            <a:grp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rot="16200000">
              <a:off x="2403870" y="4081499"/>
              <a:ext cx="323802" cy="1116857"/>
            </a:xfrm>
            <a:prstGeom prst="roundRect">
              <a:avLst>
                <a:gd name="adj" fmla="val 50000"/>
              </a:avLst>
            </a:prstGeom>
            <a:grp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a:off x="2076124" y="4517912"/>
              <a:ext cx="178083" cy="1089385"/>
            </a:xfrm>
            <a:prstGeom prst="roundRect">
              <a:avLst>
                <a:gd name="adj" fmla="val 50000"/>
              </a:avLst>
            </a:prstGeom>
            <a:grp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2141376" y="3663572"/>
              <a:ext cx="754690" cy="754759"/>
            </a:xfrm>
            <a:prstGeom prst="ellipse">
              <a:avLst/>
            </a:prstGeom>
            <a:grp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a:off x="2590725" y="5622537"/>
              <a:ext cx="200206" cy="1089385"/>
            </a:xfrm>
            <a:prstGeom prst="roundRect">
              <a:avLst>
                <a:gd name="adj" fmla="val 50000"/>
              </a:avLst>
            </a:prstGeom>
            <a:grp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2853822" y="4533152"/>
              <a:ext cx="178083" cy="1089385"/>
            </a:xfrm>
            <a:prstGeom prst="roundRect">
              <a:avLst>
                <a:gd name="adj" fmla="val 50000"/>
              </a:avLst>
            </a:prstGeom>
            <a:grp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2318515" y="5636451"/>
              <a:ext cx="200206" cy="1089385"/>
            </a:xfrm>
            <a:prstGeom prst="roundRect">
              <a:avLst>
                <a:gd name="adj" fmla="val 50000"/>
              </a:avLst>
            </a:prstGeom>
            <a:grp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rapezoid 43"/>
            <p:cNvSpPr/>
            <p:nvPr/>
          </p:nvSpPr>
          <p:spPr>
            <a:xfrm>
              <a:off x="2190638" y="5166351"/>
              <a:ext cx="717357" cy="838200"/>
            </a:xfrm>
            <a:prstGeom prst="trapezoid">
              <a:avLst/>
            </a:prstGeom>
            <a:grp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5" name="Picture 2" descr="http://www.uni.edu/becker/anImated%20question%20mark%20.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40858" y="1004332"/>
            <a:ext cx="824959" cy="1400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53658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7"/>
          <p:cNvPicPr>
            <a:picLocks noChangeAspect="1" noChangeArrowheads="1"/>
          </p:cNvPicPr>
          <p:nvPr/>
        </p:nvPicPr>
        <p:blipFill>
          <a:blip r:embed="rId2" cstate="print"/>
          <a:srcRect l="4681" t="31206" r="39043" b="13570"/>
          <a:stretch>
            <a:fillRect/>
          </a:stretch>
        </p:blipFill>
        <p:spPr bwMode="auto">
          <a:xfrm>
            <a:off x="0" y="0"/>
            <a:ext cx="12192000" cy="6858000"/>
          </a:xfrm>
          <a:prstGeom prst="rect">
            <a:avLst/>
          </a:prstGeom>
          <a:noFill/>
          <a:ln w="9525">
            <a:noFill/>
            <a:miter lim="800000"/>
            <a:headEnd/>
            <a:tailEnd/>
          </a:ln>
        </p:spPr>
      </p:pic>
      <p:sp>
        <p:nvSpPr>
          <p:cNvPr id="86" name="TextBox 85"/>
          <p:cNvSpPr txBox="1"/>
          <p:nvPr/>
        </p:nvSpPr>
        <p:spPr>
          <a:xfrm>
            <a:off x="0" y="6999"/>
            <a:ext cx="12048565" cy="830997"/>
          </a:xfrm>
          <a:prstGeom prst="rect">
            <a:avLst/>
          </a:prstGeom>
          <a:noFill/>
        </p:spPr>
        <p:txBody>
          <a:bodyPr wrap="square" rtlCol="0">
            <a:spAutoFit/>
          </a:bodyPr>
          <a:lstStyle/>
          <a:p>
            <a:pPr algn="ctr"/>
            <a:r>
              <a:rPr lang="en-US" sz="4800" dirty="0">
                <a:solidFill>
                  <a:schemeClr val="bg1"/>
                </a:solidFill>
                <a:latin typeface="Aharoni" pitchFamily="2" charset="-79"/>
                <a:cs typeface="Aharoni" pitchFamily="2" charset="-79"/>
              </a:rPr>
              <a:t>Commissioned by God to Warn Judah</a:t>
            </a:r>
          </a:p>
        </p:txBody>
      </p:sp>
      <p:sp>
        <p:nvSpPr>
          <p:cNvPr id="15" name="TextBox 14"/>
          <p:cNvSpPr txBox="1"/>
          <p:nvPr/>
        </p:nvSpPr>
        <p:spPr>
          <a:xfrm>
            <a:off x="-1" y="6507804"/>
            <a:ext cx="4639733" cy="369332"/>
          </a:xfrm>
          <a:prstGeom prst="rect">
            <a:avLst/>
          </a:prstGeom>
          <a:noFill/>
        </p:spPr>
        <p:txBody>
          <a:bodyPr wrap="square" rtlCol="0">
            <a:spAutoFit/>
          </a:bodyPr>
          <a:lstStyle/>
          <a:p>
            <a:r>
              <a:rPr lang="en-US" dirty="0">
                <a:solidFill>
                  <a:schemeClr val="bg1"/>
                </a:solidFill>
              </a:rPr>
              <a:t>Zephaniah 1:6-14</a:t>
            </a:r>
          </a:p>
        </p:txBody>
      </p:sp>
      <p:sp>
        <p:nvSpPr>
          <p:cNvPr id="8" name="Rectangle 7"/>
          <p:cNvSpPr/>
          <p:nvPr/>
        </p:nvSpPr>
        <p:spPr>
          <a:xfrm>
            <a:off x="333021" y="1789837"/>
            <a:ext cx="5678311" cy="3046988"/>
          </a:xfrm>
          <a:prstGeom prst="rect">
            <a:avLst/>
          </a:prstGeom>
        </p:spPr>
        <p:txBody>
          <a:bodyPr wrap="square">
            <a:spAutoFit/>
          </a:bodyPr>
          <a:lstStyle/>
          <a:p>
            <a:pPr fontAlgn="base"/>
            <a:r>
              <a:rPr lang="en-US" sz="2400" dirty="0">
                <a:solidFill>
                  <a:schemeClr val="bg1"/>
                </a:solidFill>
              </a:rPr>
              <a:t>“Turned back from the Lord” = description for the destruction awaiting the people.</a:t>
            </a:r>
          </a:p>
          <a:p>
            <a:pPr fontAlgn="base"/>
            <a:endParaRPr lang="en-US" sz="2400" dirty="0">
              <a:solidFill>
                <a:schemeClr val="bg1"/>
              </a:solidFill>
            </a:endParaRPr>
          </a:p>
          <a:p>
            <a:pPr fontAlgn="base"/>
            <a:r>
              <a:rPr lang="en-US" sz="2400" dirty="0">
                <a:solidFill>
                  <a:schemeClr val="bg1"/>
                </a:solidFill>
              </a:rPr>
              <a:t>“Bid his guests” to come to “a sacrifice” =  that which He had prepared.</a:t>
            </a:r>
          </a:p>
          <a:p>
            <a:pPr fontAlgn="base"/>
            <a:endParaRPr lang="en-US" sz="2400" dirty="0">
              <a:solidFill>
                <a:schemeClr val="bg1"/>
              </a:solidFill>
            </a:endParaRPr>
          </a:p>
          <a:p>
            <a:pPr fontAlgn="base"/>
            <a:r>
              <a:rPr lang="en-US" sz="2400" dirty="0">
                <a:solidFill>
                  <a:schemeClr val="bg1"/>
                </a:solidFill>
              </a:rPr>
              <a:t>“Strange apparel” = Those who wore clothing worn for idolatrous purposes.</a:t>
            </a:r>
          </a:p>
        </p:txBody>
      </p:sp>
      <p:sp>
        <p:nvSpPr>
          <p:cNvPr id="9" name="Rectangle 8"/>
          <p:cNvSpPr/>
          <p:nvPr/>
        </p:nvSpPr>
        <p:spPr>
          <a:xfrm>
            <a:off x="2968977" y="757746"/>
            <a:ext cx="6096000" cy="400110"/>
          </a:xfrm>
          <a:prstGeom prst="rect">
            <a:avLst/>
          </a:prstGeom>
        </p:spPr>
        <p:txBody>
          <a:bodyPr>
            <a:spAutoFit/>
          </a:bodyPr>
          <a:lstStyle/>
          <a:p>
            <a:pPr algn="ctr"/>
            <a:r>
              <a:rPr lang="en-US" sz="2000" dirty="0">
                <a:solidFill>
                  <a:schemeClr val="bg1"/>
                </a:solidFill>
              </a:rPr>
              <a:t>Encourage Judah to Repent</a:t>
            </a:r>
          </a:p>
        </p:txBody>
      </p:sp>
      <p:sp>
        <p:nvSpPr>
          <p:cNvPr id="10" name="Rectangle 9"/>
          <p:cNvSpPr/>
          <p:nvPr/>
        </p:nvSpPr>
        <p:spPr>
          <a:xfrm>
            <a:off x="5847645" y="4219561"/>
            <a:ext cx="6096000" cy="2246769"/>
          </a:xfrm>
          <a:prstGeom prst="rect">
            <a:avLst/>
          </a:prstGeom>
        </p:spPr>
        <p:txBody>
          <a:bodyPr>
            <a:spAutoFit/>
          </a:bodyPr>
          <a:lstStyle/>
          <a:p>
            <a:r>
              <a:rPr lang="en-US" sz="2000" dirty="0">
                <a:solidFill>
                  <a:schemeClr val="bg1"/>
                </a:solidFill>
              </a:rPr>
              <a:t>Day of the Lord = Usually refers in the scriptures to the Second Coming of Jesus Christ.  (Verse 14)</a:t>
            </a:r>
          </a:p>
          <a:p>
            <a:endParaRPr lang="en-US" sz="2000" dirty="0">
              <a:solidFill>
                <a:schemeClr val="bg1"/>
              </a:solidFill>
            </a:endParaRPr>
          </a:p>
          <a:p>
            <a:r>
              <a:rPr lang="en-US" sz="2000" dirty="0">
                <a:solidFill>
                  <a:schemeClr val="bg1"/>
                </a:solidFill>
              </a:rPr>
              <a:t>This prophecy is in keeping with the dualism so common in the writings of Hebrew prophets. Zephaniah both anticipated Judah’s impending disaster and foresaw the final destruction of all the wicked. (6)</a:t>
            </a:r>
          </a:p>
        </p:txBody>
      </p:sp>
      <p:pic>
        <p:nvPicPr>
          <p:cNvPr id="47106" name="Picture 2" descr="The Second Coming"/>
          <p:cNvPicPr>
            <a:picLocks noChangeAspect="1" noChangeArrowheads="1"/>
          </p:cNvPicPr>
          <p:nvPr/>
        </p:nvPicPr>
        <p:blipFill>
          <a:blip r:embed="rId3" cstate="print"/>
          <a:srcRect/>
          <a:stretch>
            <a:fillRect/>
          </a:stretch>
        </p:blipFill>
        <p:spPr bwMode="auto">
          <a:xfrm>
            <a:off x="7719130" y="1032756"/>
            <a:ext cx="2286000" cy="3048001"/>
          </a:xfrm>
          <a:prstGeom prst="rect">
            <a:avLst/>
          </a:prstGeom>
          <a:noFill/>
        </p:spPr>
      </p:pic>
    </p:spTree>
    <p:extLst>
      <p:ext uri="{BB962C8B-B14F-4D97-AF65-F5344CB8AC3E}">
        <p14:creationId xmlns:p14="http://schemas.microsoft.com/office/powerpoint/2010/main" val="1465365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7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7"/>
          <p:cNvPicPr>
            <a:picLocks noChangeAspect="1" noChangeArrowheads="1"/>
          </p:cNvPicPr>
          <p:nvPr/>
        </p:nvPicPr>
        <p:blipFill>
          <a:blip r:embed="rId2" cstate="print"/>
          <a:srcRect l="4681" t="31206" r="39043" b="13570"/>
          <a:stretch>
            <a:fillRect/>
          </a:stretch>
        </p:blipFill>
        <p:spPr bwMode="auto">
          <a:xfrm>
            <a:off x="0" y="0"/>
            <a:ext cx="12192000" cy="6858000"/>
          </a:xfrm>
          <a:prstGeom prst="rect">
            <a:avLst/>
          </a:prstGeom>
          <a:noFill/>
          <a:ln w="9525">
            <a:noFill/>
            <a:miter lim="800000"/>
            <a:headEnd/>
            <a:tailEnd/>
          </a:ln>
        </p:spPr>
      </p:pic>
      <p:sp>
        <p:nvSpPr>
          <p:cNvPr id="15" name="TextBox 14"/>
          <p:cNvSpPr txBox="1"/>
          <p:nvPr/>
        </p:nvSpPr>
        <p:spPr>
          <a:xfrm>
            <a:off x="-1" y="6507804"/>
            <a:ext cx="4639733" cy="369332"/>
          </a:xfrm>
          <a:prstGeom prst="rect">
            <a:avLst/>
          </a:prstGeom>
          <a:noFill/>
        </p:spPr>
        <p:txBody>
          <a:bodyPr wrap="square" rtlCol="0">
            <a:spAutoFit/>
          </a:bodyPr>
          <a:lstStyle/>
          <a:p>
            <a:r>
              <a:rPr lang="en-US" dirty="0">
                <a:solidFill>
                  <a:schemeClr val="bg1"/>
                </a:solidFill>
              </a:rPr>
              <a:t>Zephaniah 2:1-3</a:t>
            </a:r>
          </a:p>
        </p:txBody>
      </p:sp>
      <p:sp>
        <p:nvSpPr>
          <p:cNvPr id="8" name="Rectangle 7"/>
          <p:cNvSpPr/>
          <p:nvPr/>
        </p:nvSpPr>
        <p:spPr>
          <a:xfrm>
            <a:off x="626533" y="1281837"/>
            <a:ext cx="5678311" cy="4031873"/>
          </a:xfrm>
          <a:prstGeom prst="rect">
            <a:avLst/>
          </a:prstGeom>
        </p:spPr>
        <p:txBody>
          <a:bodyPr wrap="square">
            <a:spAutoFit/>
          </a:bodyPr>
          <a:lstStyle/>
          <a:p>
            <a:pPr fontAlgn="base"/>
            <a:r>
              <a:rPr lang="en-US" sz="3200" dirty="0">
                <a:solidFill>
                  <a:schemeClr val="bg1"/>
                </a:solidFill>
              </a:rPr>
              <a:t>“Meekness implies a spirit of gratitude as opposed to an attitude of self-sufficiency, an acknowledgment of a greater power beyond oneself, a recognition of God, and an acceptance of his commandments.”</a:t>
            </a:r>
          </a:p>
        </p:txBody>
      </p:sp>
      <p:grpSp>
        <p:nvGrpSpPr>
          <p:cNvPr id="11" name="Group 10"/>
          <p:cNvGrpSpPr/>
          <p:nvPr/>
        </p:nvGrpSpPr>
        <p:grpSpPr>
          <a:xfrm>
            <a:off x="6450578" y="3567350"/>
            <a:ext cx="3664265" cy="2731850"/>
            <a:chOff x="228600" y="381000"/>
            <a:chExt cx="3505068" cy="2501531"/>
          </a:xfrm>
        </p:grpSpPr>
        <p:grpSp>
          <p:nvGrpSpPr>
            <p:cNvPr id="12" name="Group 144"/>
            <p:cNvGrpSpPr/>
            <p:nvPr/>
          </p:nvGrpSpPr>
          <p:grpSpPr>
            <a:xfrm>
              <a:off x="228600" y="381000"/>
              <a:ext cx="3505068" cy="2501531"/>
              <a:chOff x="534986" y="381000"/>
              <a:chExt cx="2637111" cy="2501531"/>
            </a:xfrm>
          </p:grpSpPr>
          <p:sp>
            <p:nvSpPr>
              <p:cNvPr id="14" name="Rectangle 13"/>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43"/>
              <p:cNvGrpSpPr/>
              <p:nvPr/>
            </p:nvGrpSpPr>
            <p:grpSpPr>
              <a:xfrm>
                <a:off x="534986" y="384805"/>
                <a:ext cx="457200" cy="2497726"/>
                <a:chOff x="533400" y="381000"/>
                <a:chExt cx="457200" cy="2497726"/>
              </a:xfrm>
            </p:grpSpPr>
            <p:sp>
              <p:nvSpPr>
                <p:cNvPr id="22" name="Oval 21"/>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3"/>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4"/>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6"/>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42"/>
              <p:cNvGrpSpPr/>
              <p:nvPr/>
            </p:nvGrpSpPr>
            <p:grpSpPr>
              <a:xfrm>
                <a:off x="2714897" y="381000"/>
                <a:ext cx="457200" cy="2497726"/>
                <a:chOff x="2714897" y="457200"/>
                <a:chExt cx="457200" cy="2497726"/>
              </a:xfrm>
            </p:grpSpPr>
            <p:sp>
              <p:nvSpPr>
                <p:cNvPr id="18" name="Oval 17"/>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2"/>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5"/>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 name="Rectangle 12"/>
            <p:cNvSpPr/>
            <p:nvPr/>
          </p:nvSpPr>
          <p:spPr>
            <a:xfrm>
              <a:off x="819915" y="1042652"/>
              <a:ext cx="2293346" cy="1569660"/>
            </a:xfrm>
            <a:prstGeom prst="rect">
              <a:avLst/>
            </a:prstGeom>
          </p:spPr>
          <p:txBody>
            <a:bodyPr wrap="square">
              <a:spAutoFit/>
            </a:bodyPr>
            <a:lstStyle/>
            <a:p>
              <a:pPr algn="ctr"/>
              <a:r>
                <a:rPr lang="en-US" sz="1600" b="1" dirty="0"/>
                <a:t>As we seek the Lord, seek righteousness, and seek meekness, we can be protected from harm in the day of His judgment</a:t>
              </a:r>
              <a:endParaRPr lang="en-US" sz="1600" i="1" dirty="0"/>
            </a:p>
          </p:txBody>
        </p:sp>
      </p:grpSp>
      <p:sp>
        <p:nvSpPr>
          <p:cNvPr id="26" name="TextBox 25"/>
          <p:cNvSpPr txBox="1"/>
          <p:nvPr/>
        </p:nvSpPr>
        <p:spPr>
          <a:xfrm>
            <a:off x="10919767" y="6387304"/>
            <a:ext cx="975849" cy="369332"/>
          </a:xfrm>
          <a:prstGeom prst="rect">
            <a:avLst/>
          </a:prstGeom>
          <a:noFill/>
        </p:spPr>
        <p:txBody>
          <a:bodyPr wrap="square" rtlCol="0">
            <a:spAutoFit/>
          </a:bodyPr>
          <a:lstStyle/>
          <a:p>
            <a:pPr algn="r"/>
            <a:r>
              <a:rPr lang="en-US" dirty="0">
                <a:solidFill>
                  <a:schemeClr val="bg1"/>
                </a:solidFill>
              </a:rPr>
              <a:t>(7)</a:t>
            </a:r>
          </a:p>
        </p:txBody>
      </p:sp>
      <p:pic>
        <p:nvPicPr>
          <p:cNvPr id="27" name="Picture 26" descr="Gordon b hinckley 1.jpg"/>
          <p:cNvPicPr>
            <a:picLocks noChangeAspect="1"/>
          </p:cNvPicPr>
          <p:nvPr/>
        </p:nvPicPr>
        <p:blipFill>
          <a:blip r:embed="rId3" cstate="print"/>
          <a:stretch>
            <a:fillRect/>
          </a:stretch>
        </p:blipFill>
        <p:spPr>
          <a:xfrm>
            <a:off x="9715852" y="367242"/>
            <a:ext cx="2023167" cy="2522714"/>
          </a:xfrm>
          <a:prstGeom prst="rect">
            <a:avLst/>
          </a:prstGeom>
        </p:spPr>
      </p:pic>
    </p:spTree>
    <p:extLst>
      <p:ext uri="{BB962C8B-B14F-4D97-AF65-F5344CB8AC3E}">
        <p14:creationId xmlns:p14="http://schemas.microsoft.com/office/powerpoint/2010/main" val="1465365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7"/>
          <p:cNvPicPr>
            <a:picLocks noChangeAspect="1" noChangeArrowheads="1"/>
          </p:cNvPicPr>
          <p:nvPr/>
        </p:nvPicPr>
        <p:blipFill>
          <a:blip r:embed="rId2" cstate="print"/>
          <a:srcRect l="4681" t="31206" r="39043" b="13570"/>
          <a:stretch>
            <a:fillRect/>
          </a:stretch>
        </p:blipFill>
        <p:spPr bwMode="auto">
          <a:xfrm>
            <a:off x="0" y="0"/>
            <a:ext cx="12192000" cy="6858000"/>
          </a:xfrm>
          <a:prstGeom prst="rect">
            <a:avLst/>
          </a:prstGeom>
          <a:noFill/>
          <a:ln w="9525">
            <a:noFill/>
            <a:miter lim="800000"/>
            <a:headEnd/>
            <a:tailEnd/>
          </a:ln>
        </p:spPr>
      </p:pic>
      <p:sp>
        <p:nvSpPr>
          <p:cNvPr id="15" name="TextBox 14"/>
          <p:cNvSpPr txBox="1"/>
          <p:nvPr/>
        </p:nvSpPr>
        <p:spPr>
          <a:xfrm>
            <a:off x="-1" y="6507804"/>
            <a:ext cx="4639733" cy="369332"/>
          </a:xfrm>
          <a:prstGeom prst="rect">
            <a:avLst/>
          </a:prstGeom>
          <a:noFill/>
        </p:spPr>
        <p:txBody>
          <a:bodyPr wrap="square" rtlCol="0">
            <a:spAutoFit/>
          </a:bodyPr>
          <a:lstStyle/>
          <a:p>
            <a:r>
              <a:rPr lang="en-US" dirty="0">
                <a:solidFill>
                  <a:schemeClr val="bg1"/>
                </a:solidFill>
              </a:rPr>
              <a:t>Zephaniah 1:10-11</a:t>
            </a:r>
          </a:p>
        </p:txBody>
      </p:sp>
      <p:sp>
        <p:nvSpPr>
          <p:cNvPr id="26" name="TextBox 25"/>
          <p:cNvSpPr txBox="1"/>
          <p:nvPr/>
        </p:nvSpPr>
        <p:spPr>
          <a:xfrm>
            <a:off x="11216151" y="6488668"/>
            <a:ext cx="975849" cy="369332"/>
          </a:xfrm>
          <a:prstGeom prst="rect">
            <a:avLst/>
          </a:prstGeom>
          <a:noFill/>
        </p:spPr>
        <p:txBody>
          <a:bodyPr wrap="square" rtlCol="0">
            <a:spAutoFit/>
          </a:bodyPr>
          <a:lstStyle/>
          <a:p>
            <a:pPr algn="r"/>
            <a:r>
              <a:rPr lang="en-US" dirty="0">
                <a:solidFill>
                  <a:schemeClr val="bg1"/>
                </a:solidFill>
              </a:rPr>
              <a:t>(8)</a:t>
            </a:r>
          </a:p>
        </p:txBody>
      </p:sp>
      <p:grpSp>
        <p:nvGrpSpPr>
          <p:cNvPr id="29" name="Group 28"/>
          <p:cNvGrpSpPr/>
          <p:nvPr/>
        </p:nvGrpSpPr>
        <p:grpSpPr>
          <a:xfrm>
            <a:off x="8173155" y="169333"/>
            <a:ext cx="3420533" cy="5497689"/>
            <a:chOff x="812800" y="722489"/>
            <a:chExt cx="3420533" cy="5497689"/>
          </a:xfrm>
        </p:grpSpPr>
        <p:sp>
          <p:nvSpPr>
            <p:cNvPr id="28" name="Rectangle 27"/>
            <p:cNvSpPr/>
            <p:nvPr/>
          </p:nvSpPr>
          <p:spPr>
            <a:xfrm>
              <a:off x="812800" y="722489"/>
              <a:ext cx="3420533" cy="5497689"/>
            </a:xfrm>
            <a:prstGeom prst="rect">
              <a:avLst/>
            </a:prstGeom>
            <a:solidFill>
              <a:srgbClr val="FFDC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02" name="Picture 2" descr="https://www.lds.org/bc/content/shared/content/images/gospel-library/manual/34189/124-3.gif"/>
            <p:cNvPicPr>
              <a:picLocks noChangeAspect="1" noChangeArrowheads="1"/>
            </p:cNvPicPr>
            <p:nvPr/>
          </p:nvPicPr>
          <p:blipFill>
            <a:blip r:embed="rId3" cstate="print"/>
            <a:srcRect t="4882" r="492"/>
            <a:stretch>
              <a:fillRect/>
            </a:stretch>
          </p:blipFill>
          <p:spPr bwMode="auto">
            <a:xfrm>
              <a:off x="866775" y="767645"/>
              <a:ext cx="3355270" cy="5408788"/>
            </a:xfrm>
            <a:prstGeom prst="rect">
              <a:avLst/>
            </a:prstGeom>
            <a:noFill/>
          </p:spPr>
        </p:pic>
      </p:grpSp>
      <p:sp>
        <p:nvSpPr>
          <p:cNvPr id="30" name="Rectangle 29"/>
          <p:cNvSpPr/>
          <p:nvPr/>
        </p:nvSpPr>
        <p:spPr>
          <a:xfrm>
            <a:off x="237066" y="3578789"/>
            <a:ext cx="7823200" cy="2862322"/>
          </a:xfrm>
          <a:prstGeom prst="rect">
            <a:avLst/>
          </a:prstGeom>
        </p:spPr>
        <p:txBody>
          <a:bodyPr wrap="square">
            <a:spAutoFit/>
          </a:bodyPr>
          <a:lstStyle/>
          <a:p>
            <a:pPr fontAlgn="base"/>
            <a:r>
              <a:rPr lang="en-US" sz="2000" dirty="0">
                <a:solidFill>
                  <a:schemeClr val="bg1"/>
                </a:solidFill>
              </a:rPr>
              <a:t>The “fish gate”  was on the north end of the city. People there would be the first to see an enemy invading from the north.</a:t>
            </a:r>
          </a:p>
          <a:p>
            <a:pPr fontAlgn="base"/>
            <a:endParaRPr lang="en-US" sz="2000" dirty="0">
              <a:solidFill>
                <a:schemeClr val="bg1"/>
              </a:solidFill>
            </a:endParaRPr>
          </a:p>
          <a:p>
            <a:pPr fontAlgn="base"/>
            <a:r>
              <a:rPr lang="en-US" sz="2000" dirty="0">
                <a:solidFill>
                  <a:schemeClr val="bg1"/>
                </a:solidFill>
              </a:rPr>
              <a:t>The fish gate opened into the part of the city known as the “second quarter”, probably because it was an expansion of the original city of David. This quarter would be the first reached from the north.</a:t>
            </a:r>
          </a:p>
          <a:p>
            <a:pPr fontAlgn="base"/>
            <a:endParaRPr lang="en-US" sz="2000" dirty="0">
              <a:solidFill>
                <a:schemeClr val="bg1"/>
              </a:solidFill>
            </a:endParaRPr>
          </a:p>
          <a:p>
            <a:pPr fontAlgn="base"/>
            <a:r>
              <a:rPr lang="en-US" sz="2000" dirty="0">
                <a:solidFill>
                  <a:schemeClr val="bg1"/>
                </a:solidFill>
              </a:rPr>
              <a:t>“</a:t>
            </a:r>
            <a:r>
              <a:rPr lang="en-US" sz="2000" dirty="0" err="1">
                <a:solidFill>
                  <a:schemeClr val="bg1"/>
                </a:solidFill>
              </a:rPr>
              <a:t>Maktesh</a:t>
            </a:r>
            <a:r>
              <a:rPr lang="en-US" sz="2000" dirty="0">
                <a:solidFill>
                  <a:schemeClr val="bg1"/>
                </a:solidFill>
              </a:rPr>
              <a:t>” was the name of the merchant quarter, which lay in the second quarter; thus, the reference to merchants, “they that bear silver.”</a:t>
            </a:r>
          </a:p>
        </p:txBody>
      </p:sp>
      <p:pic>
        <p:nvPicPr>
          <p:cNvPr id="51206" name="Picture 6" descr="http://www.historyfish.net/images/abbeys/holy_land/damascus_gate_100.jpg"/>
          <p:cNvPicPr>
            <a:picLocks noChangeAspect="1" noChangeArrowheads="1"/>
          </p:cNvPicPr>
          <p:nvPr/>
        </p:nvPicPr>
        <p:blipFill>
          <a:blip r:embed="rId4" cstate="print"/>
          <a:srcRect/>
          <a:stretch>
            <a:fillRect/>
          </a:stretch>
        </p:blipFill>
        <p:spPr bwMode="auto">
          <a:xfrm>
            <a:off x="3576108" y="499356"/>
            <a:ext cx="4055181" cy="3000835"/>
          </a:xfrm>
          <a:prstGeom prst="rect">
            <a:avLst/>
          </a:prstGeom>
          <a:noFill/>
        </p:spPr>
      </p:pic>
      <p:sp>
        <p:nvSpPr>
          <p:cNvPr id="32" name="TextBox 31"/>
          <p:cNvSpPr txBox="1"/>
          <p:nvPr/>
        </p:nvSpPr>
        <p:spPr>
          <a:xfrm>
            <a:off x="0" y="0"/>
            <a:ext cx="3691467" cy="830997"/>
          </a:xfrm>
          <a:prstGeom prst="rect">
            <a:avLst/>
          </a:prstGeom>
          <a:noFill/>
        </p:spPr>
        <p:txBody>
          <a:bodyPr wrap="square" rtlCol="0">
            <a:spAutoFit/>
          </a:bodyPr>
          <a:lstStyle/>
          <a:p>
            <a:pPr algn="ctr"/>
            <a:r>
              <a:rPr lang="en-US" sz="4800" dirty="0">
                <a:solidFill>
                  <a:schemeClr val="bg1"/>
                </a:solidFill>
                <a:latin typeface="Aharoni" pitchFamily="2" charset="-79"/>
                <a:cs typeface="Aharoni" pitchFamily="2" charset="-79"/>
              </a:rPr>
              <a:t>Fish Gate</a:t>
            </a:r>
          </a:p>
        </p:txBody>
      </p:sp>
    </p:spTree>
    <p:extLst>
      <p:ext uri="{BB962C8B-B14F-4D97-AF65-F5344CB8AC3E}">
        <p14:creationId xmlns:p14="http://schemas.microsoft.com/office/powerpoint/2010/main" val="1465365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1206"/>
                                        </p:tgtEl>
                                        <p:attrNameLst>
                                          <p:attrName>style.visibility</p:attrName>
                                        </p:attrNameLst>
                                      </p:cBhvr>
                                      <p:to>
                                        <p:strVal val="visible"/>
                                      </p:to>
                                    </p:set>
                                    <p:animEffect transition="in" filter="fade">
                                      <p:cBhvr>
                                        <p:cTn id="9" dur="2000"/>
                                        <p:tgtEl>
                                          <p:spTgt spid="5120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7"/>
          <p:cNvPicPr>
            <a:picLocks noChangeAspect="1" noChangeArrowheads="1"/>
          </p:cNvPicPr>
          <p:nvPr/>
        </p:nvPicPr>
        <p:blipFill>
          <a:blip r:embed="rId2" cstate="print"/>
          <a:srcRect l="4681" t="31206" r="39043" b="13570"/>
          <a:stretch>
            <a:fillRect/>
          </a:stretch>
        </p:blipFill>
        <p:spPr bwMode="auto">
          <a:xfrm>
            <a:off x="0" y="0"/>
            <a:ext cx="12192000" cy="6858000"/>
          </a:xfrm>
          <a:prstGeom prst="rect">
            <a:avLst/>
          </a:prstGeom>
          <a:noFill/>
          <a:ln w="9525">
            <a:noFill/>
            <a:miter lim="800000"/>
            <a:headEnd/>
            <a:tailEnd/>
          </a:ln>
        </p:spPr>
      </p:pic>
      <p:sp>
        <p:nvSpPr>
          <p:cNvPr id="15" name="TextBox 14"/>
          <p:cNvSpPr txBox="1"/>
          <p:nvPr/>
        </p:nvSpPr>
        <p:spPr>
          <a:xfrm>
            <a:off x="-1" y="6507804"/>
            <a:ext cx="4639733" cy="369332"/>
          </a:xfrm>
          <a:prstGeom prst="rect">
            <a:avLst/>
          </a:prstGeom>
          <a:noFill/>
        </p:spPr>
        <p:txBody>
          <a:bodyPr wrap="square" rtlCol="0">
            <a:spAutoFit/>
          </a:bodyPr>
          <a:lstStyle/>
          <a:p>
            <a:r>
              <a:rPr lang="en-US" dirty="0">
                <a:solidFill>
                  <a:schemeClr val="bg1"/>
                </a:solidFill>
              </a:rPr>
              <a:t>Zephaniah 1:12</a:t>
            </a:r>
          </a:p>
        </p:txBody>
      </p:sp>
      <p:sp>
        <p:nvSpPr>
          <p:cNvPr id="26" name="TextBox 25"/>
          <p:cNvSpPr txBox="1"/>
          <p:nvPr/>
        </p:nvSpPr>
        <p:spPr>
          <a:xfrm>
            <a:off x="11216151" y="6488668"/>
            <a:ext cx="975849" cy="369332"/>
          </a:xfrm>
          <a:prstGeom prst="rect">
            <a:avLst/>
          </a:prstGeom>
          <a:noFill/>
        </p:spPr>
        <p:txBody>
          <a:bodyPr wrap="square" rtlCol="0">
            <a:spAutoFit/>
          </a:bodyPr>
          <a:lstStyle/>
          <a:p>
            <a:pPr algn="r"/>
            <a:r>
              <a:rPr lang="en-US" dirty="0">
                <a:solidFill>
                  <a:schemeClr val="bg1"/>
                </a:solidFill>
              </a:rPr>
              <a:t>(8)</a:t>
            </a:r>
          </a:p>
        </p:txBody>
      </p:sp>
      <p:sp>
        <p:nvSpPr>
          <p:cNvPr id="30" name="Rectangle 29"/>
          <p:cNvSpPr/>
          <p:nvPr/>
        </p:nvSpPr>
        <p:spPr>
          <a:xfrm>
            <a:off x="282222" y="1287144"/>
            <a:ext cx="7823200" cy="2554545"/>
          </a:xfrm>
          <a:prstGeom prst="rect">
            <a:avLst/>
          </a:prstGeom>
        </p:spPr>
        <p:txBody>
          <a:bodyPr wrap="square">
            <a:spAutoFit/>
          </a:bodyPr>
          <a:lstStyle/>
          <a:p>
            <a:pPr fontAlgn="base"/>
            <a:r>
              <a:rPr lang="en-US" sz="2000" dirty="0">
                <a:solidFill>
                  <a:schemeClr val="bg1"/>
                </a:solidFill>
              </a:rPr>
              <a:t>To “search with candles” suggests an exhaustive search, since in the poorly lighted houses of those times one would have to use a candle to look for a lost object at night.</a:t>
            </a:r>
          </a:p>
          <a:p>
            <a:pPr fontAlgn="base"/>
            <a:endParaRPr lang="en-US" sz="2000" dirty="0">
              <a:solidFill>
                <a:schemeClr val="bg1"/>
              </a:solidFill>
            </a:endParaRPr>
          </a:p>
          <a:p>
            <a:pPr fontAlgn="base"/>
            <a:r>
              <a:rPr lang="en-US" sz="2000" dirty="0">
                <a:solidFill>
                  <a:schemeClr val="bg1"/>
                </a:solidFill>
              </a:rPr>
              <a:t>“Settled upon their lees”  is a figure drawn from wine making. The lees are the thick residue of the pulp of the grapes. “Good wine, when it remains for a long time upon its lees, becomes stronger; but bad wine becomes harsher and thicker. (2)</a:t>
            </a:r>
          </a:p>
        </p:txBody>
      </p:sp>
      <p:sp>
        <p:nvSpPr>
          <p:cNvPr id="31" name="Rectangle 30"/>
          <p:cNvSpPr/>
          <p:nvPr/>
        </p:nvSpPr>
        <p:spPr>
          <a:xfrm>
            <a:off x="5418666" y="4942890"/>
            <a:ext cx="6096000" cy="1015663"/>
          </a:xfrm>
          <a:prstGeom prst="rect">
            <a:avLst/>
          </a:prstGeom>
        </p:spPr>
        <p:txBody>
          <a:bodyPr>
            <a:spAutoFit/>
          </a:bodyPr>
          <a:lstStyle/>
          <a:p>
            <a:pPr fontAlgn="base"/>
            <a:r>
              <a:rPr lang="en-US" sz="2000" dirty="0">
                <a:solidFill>
                  <a:schemeClr val="bg1"/>
                </a:solidFill>
              </a:rPr>
              <a:t>The interpretation of the symbol is that wicked men, like bad wine, remain apathetic about the true religion and become increasingly harsh and bitter.</a:t>
            </a:r>
          </a:p>
        </p:txBody>
      </p:sp>
      <p:sp>
        <p:nvSpPr>
          <p:cNvPr id="11" name="TextBox 10"/>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Aharoni" pitchFamily="2" charset="-79"/>
                <a:cs typeface="Aharoni" pitchFamily="2" charset="-79"/>
              </a:rPr>
              <a:t>Search and Settled</a:t>
            </a:r>
          </a:p>
        </p:txBody>
      </p:sp>
      <p:pic>
        <p:nvPicPr>
          <p:cNvPr id="52226" name="Picture 2" descr="http://www.ubeadquitous.com/5/candle-flame-gif-13.gif"/>
          <p:cNvPicPr>
            <a:picLocks noChangeAspect="1" noChangeArrowheads="1" noCrop="1"/>
          </p:cNvPicPr>
          <p:nvPr/>
        </p:nvPicPr>
        <p:blipFill>
          <a:blip r:embed="rId3" cstate="print"/>
          <a:srcRect/>
          <a:stretch>
            <a:fillRect/>
          </a:stretch>
        </p:blipFill>
        <p:spPr bwMode="auto">
          <a:xfrm>
            <a:off x="7992532" y="942623"/>
            <a:ext cx="3793067" cy="2844800"/>
          </a:xfrm>
          <a:prstGeom prst="rect">
            <a:avLst/>
          </a:prstGeom>
          <a:noFill/>
        </p:spPr>
      </p:pic>
      <p:pic>
        <p:nvPicPr>
          <p:cNvPr id="52228" name="Picture 4" descr="https://upload.wikimedia.org/wikipedia/commons/7/76/Merlot_wine_lees_after_fermentation.JPG"/>
          <p:cNvPicPr>
            <a:picLocks noChangeAspect="1" noChangeArrowheads="1"/>
          </p:cNvPicPr>
          <p:nvPr/>
        </p:nvPicPr>
        <p:blipFill>
          <a:blip r:embed="rId4" cstate="print"/>
          <a:srcRect/>
          <a:stretch>
            <a:fillRect/>
          </a:stretch>
        </p:blipFill>
        <p:spPr bwMode="auto">
          <a:xfrm>
            <a:off x="1942348" y="4007555"/>
            <a:ext cx="3057725" cy="2551289"/>
          </a:xfrm>
          <a:prstGeom prst="rect">
            <a:avLst/>
          </a:prstGeom>
          <a:noFill/>
        </p:spPr>
      </p:pic>
    </p:spTree>
    <p:extLst>
      <p:ext uri="{BB962C8B-B14F-4D97-AF65-F5344CB8AC3E}">
        <p14:creationId xmlns:p14="http://schemas.microsoft.com/office/powerpoint/2010/main" val="1465365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2228"/>
                                        </p:tgtEl>
                                        <p:attrNameLst>
                                          <p:attrName>style.visibility</p:attrName>
                                        </p:attrNameLst>
                                      </p:cBhvr>
                                      <p:to>
                                        <p:strVal val="visible"/>
                                      </p:to>
                                    </p:set>
                                    <p:animEffect transition="in" filter="fade">
                                      <p:cBhvr>
                                        <p:cTn id="9" dur="2000"/>
                                        <p:tgtEl>
                                          <p:spTgt spid="5222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7"/>
          <p:cNvPicPr>
            <a:picLocks noChangeAspect="1" noChangeArrowheads="1"/>
          </p:cNvPicPr>
          <p:nvPr/>
        </p:nvPicPr>
        <p:blipFill>
          <a:blip r:embed="rId2" cstate="print"/>
          <a:srcRect l="4681" t="31206" r="39043" b="13570"/>
          <a:stretch>
            <a:fillRect/>
          </a:stretch>
        </p:blipFill>
        <p:spPr bwMode="auto">
          <a:xfrm>
            <a:off x="0" y="0"/>
            <a:ext cx="12192000" cy="6858000"/>
          </a:xfrm>
          <a:prstGeom prst="rect">
            <a:avLst/>
          </a:prstGeom>
          <a:noFill/>
          <a:ln w="9525">
            <a:noFill/>
            <a:miter lim="800000"/>
            <a:headEnd/>
            <a:tailEnd/>
          </a:ln>
        </p:spPr>
      </p:pic>
      <p:sp>
        <p:nvSpPr>
          <p:cNvPr id="15" name="TextBox 14"/>
          <p:cNvSpPr txBox="1"/>
          <p:nvPr/>
        </p:nvSpPr>
        <p:spPr>
          <a:xfrm>
            <a:off x="-1" y="6507804"/>
            <a:ext cx="4639733" cy="369332"/>
          </a:xfrm>
          <a:prstGeom prst="rect">
            <a:avLst/>
          </a:prstGeom>
          <a:noFill/>
        </p:spPr>
        <p:txBody>
          <a:bodyPr wrap="square" rtlCol="0">
            <a:spAutoFit/>
          </a:bodyPr>
          <a:lstStyle/>
          <a:p>
            <a:r>
              <a:rPr lang="en-US" dirty="0">
                <a:solidFill>
                  <a:schemeClr val="bg1"/>
                </a:solidFill>
              </a:rPr>
              <a:t>Zephaniah 3:8-20</a:t>
            </a:r>
          </a:p>
        </p:txBody>
      </p:sp>
      <p:sp>
        <p:nvSpPr>
          <p:cNvPr id="26" name="TextBox 25"/>
          <p:cNvSpPr txBox="1"/>
          <p:nvPr/>
        </p:nvSpPr>
        <p:spPr>
          <a:xfrm>
            <a:off x="10961511" y="6488668"/>
            <a:ext cx="1230489" cy="369332"/>
          </a:xfrm>
          <a:prstGeom prst="rect">
            <a:avLst/>
          </a:prstGeom>
          <a:noFill/>
        </p:spPr>
        <p:txBody>
          <a:bodyPr wrap="square" rtlCol="0">
            <a:spAutoFit/>
          </a:bodyPr>
          <a:lstStyle/>
          <a:p>
            <a:pPr algn="r"/>
            <a:r>
              <a:rPr lang="en-US" dirty="0">
                <a:solidFill>
                  <a:schemeClr val="bg1"/>
                </a:solidFill>
              </a:rPr>
              <a:t>(9, 10, 11)</a:t>
            </a:r>
          </a:p>
        </p:txBody>
      </p:sp>
      <p:sp>
        <p:nvSpPr>
          <p:cNvPr id="30" name="Rectangle 29"/>
          <p:cNvSpPr/>
          <p:nvPr/>
        </p:nvSpPr>
        <p:spPr>
          <a:xfrm>
            <a:off x="2472267" y="982344"/>
            <a:ext cx="3014134" cy="1815882"/>
          </a:xfrm>
          <a:prstGeom prst="rect">
            <a:avLst/>
          </a:prstGeom>
        </p:spPr>
        <p:txBody>
          <a:bodyPr wrap="square">
            <a:spAutoFit/>
          </a:bodyPr>
          <a:lstStyle/>
          <a:p>
            <a:pPr fontAlgn="base"/>
            <a:r>
              <a:rPr lang="en-US" sz="2800" dirty="0">
                <a:solidFill>
                  <a:schemeClr val="bg1"/>
                </a:solidFill>
              </a:rPr>
              <a:t>“The word </a:t>
            </a:r>
            <a:r>
              <a:rPr lang="en-US" sz="2800" i="1" dirty="0">
                <a:solidFill>
                  <a:schemeClr val="bg1"/>
                </a:solidFill>
              </a:rPr>
              <a:t>wait</a:t>
            </a:r>
            <a:r>
              <a:rPr lang="en-US" sz="2800" dirty="0">
                <a:solidFill>
                  <a:schemeClr val="bg1"/>
                </a:solidFill>
              </a:rPr>
              <a:t> in scripture language means to hope for or anticipate.” </a:t>
            </a:r>
          </a:p>
        </p:txBody>
      </p:sp>
      <p:sp>
        <p:nvSpPr>
          <p:cNvPr id="31" name="Rectangle 30"/>
          <p:cNvSpPr/>
          <p:nvPr/>
        </p:nvSpPr>
        <p:spPr>
          <a:xfrm>
            <a:off x="5023553" y="3452756"/>
            <a:ext cx="6096000" cy="1631216"/>
          </a:xfrm>
          <a:prstGeom prst="rect">
            <a:avLst/>
          </a:prstGeom>
        </p:spPr>
        <p:txBody>
          <a:bodyPr>
            <a:spAutoFit/>
          </a:bodyPr>
          <a:lstStyle/>
          <a:p>
            <a:pPr fontAlgn="base"/>
            <a:r>
              <a:rPr lang="en-US" sz="2000" dirty="0">
                <a:solidFill>
                  <a:schemeClr val="bg1"/>
                </a:solidFill>
              </a:rPr>
              <a:t>“Those who see the worst in human nature are often the first to see a gleam of hope. Following the gloom, unmitigated and unrelieved in any way, Zephaniah sends one shaft of light into the darkness. A remnant may yet be saved.</a:t>
            </a:r>
          </a:p>
        </p:txBody>
      </p:sp>
      <p:grpSp>
        <p:nvGrpSpPr>
          <p:cNvPr id="10" name="Group 9"/>
          <p:cNvGrpSpPr/>
          <p:nvPr/>
        </p:nvGrpSpPr>
        <p:grpSpPr>
          <a:xfrm>
            <a:off x="7444000" y="722550"/>
            <a:ext cx="3664265" cy="2731850"/>
            <a:chOff x="228600" y="381000"/>
            <a:chExt cx="3505068" cy="2501531"/>
          </a:xfrm>
        </p:grpSpPr>
        <p:grpSp>
          <p:nvGrpSpPr>
            <p:cNvPr id="12" name="Group 144"/>
            <p:cNvGrpSpPr/>
            <p:nvPr/>
          </p:nvGrpSpPr>
          <p:grpSpPr>
            <a:xfrm>
              <a:off x="228600" y="381000"/>
              <a:ext cx="3505068" cy="2501531"/>
              <a:chOff x="534986" y="381000"/>
              <a:chExt cx="2637111" cy="2501531"/>
            </a:xfrm>
          </p:grpSpPr>
          <p:sp>
            <p:nvSpPr>
              <p:cNvPr id="14" name="Rectangle 13"/>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43"/>
              <p:cNvGrpSpPr/>
              <p:nvPr/>
            </p:nvGrpSpPr>
            <p:grpSpPr>
              <a:xfrm>
                <a:off x="534986" y="384805"/>
                <a:ext cx="457200" cy="2497726"/>
                <a:chOff x="533400" y="381000"/>
                <a:chExt cx="457200" cy="2497726"/>
              </a:xfrm>
            </p:grpSpPr>
            <p:sp>
              <p:nvSpPr>
                <p:cNvPr id="22" name="Oval 21"/>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3"/>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4"/>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6"/>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42"/>
              <p:cNvGrpSpPr/>
              <p:nvPr/>
            </p:nvGrpSpPr>
            <p:grpSpPr>
              <a:xfrm>
                <a:off x="2714897" y="381000"/>
                <a:ext cx="457200" cy="2497726"/>
                <a:chOff x="2714897" y="457200"/>
                <a:chExt cx="457200" cy="2497726"/>
              </a:xfrm>
            </p:grpSpPr>
            <p:sp>
              <p:nvSpPr>
                <p:cNvPr id="18" name="Oval 17"/>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2"/>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5"/>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 name="Rectangle 12"/>
            <p:cNvSpPr/>
            <p:nvPr/>
          </p:nvSpPr>
          <p:spPr>
            <a:xfrm>
              <a:off x="819915" y="1042652"/>
              <a:ext cx="2293346" cy="986399"/>
            </a:xfrm>
            <a:prstGeom prst="rect">
              <a:avLst/>
            </a:prstGeom>
          </p:spPr>
          <p:txBody>
            <a:bodyPr wrap="square">
              <a:spAutoFit/>
            </a:bodyPr>
            <a:lstStyle/>
            <a:p>
              <a:pPr algn="ctr"/>
              <a:r>
                <a:rPr lang="en-US" sz="1600" b="1" dirty="0"/>
                <a:t>If we will wait upon the Lord, He will deliver us from our sorrows, afflictions, and captivity</a:t>
              </a:r>
              <a:endParaRPr lang="en-US" sz="1600" i="1" dirty="0"/>
            </a:p>
          </p:txBody>
        </p:sp>
      </p:grpSp>
      <p:sp>
        <p:nvSpPr>
          <p:cNvPr id="27" name="TextBox 26"/>
          <p:cNvSpPr txBox="1"/>
          <p:nvPr/>
        </p:nvSpPr>
        <p:spPr>
          <a:xfrm>
            <a:off x="2630311" y="0"/>
            <a:ext cx="7112000" cy="830997"/>
          </a:xfrm>
          <a:prstGeom prst="rect">
            <a:avLst/>
          </a:prstGeom>
          <a:noFill/>
        </p:spPr>
        <p:txBody>
          <a:bodyPr wrap="square" rtlCol="0">
            <a:spAutoFit/>
          </a:bodyPr>
          <a:lstStyle/>
          <a:p>
            <a:pPr algn="ctr"/>
            <a:r>
              <a:rPr lang="en-US" sz="4800" dirty="0">
                <a:solidFill>
                  <a:schemeClr val="bg1"/>
                </a:solidFill>
                <a:latin typeface="Aharoni" pitchFamily="2" charset="-79"/>
                <a:cs typeface="Aharoni" pitchFamily="2" charset="-79"/>
              </a:rPr>
              <a:t>Wait and Hope</a:t>
            </a:r>
          </a:p>
        </p:txBody>
      </p:sp>
      <p:pic>
        <p:nvPicPr>
          <p:cNvPr id="53250" name="Picture 2" descr="http://ten4word.com/wp-content/uploads/2015/02/the-prophet-zephaniah-c14081.jpg"/>
          <p:cNvPicPr>
            <a:picLocks noChangeAspect="1" noChangeArrowheads="1"/>
          </p:cNvPicPr>
          <p:nvPr/>
        </p:nvPicPr>
        <p:blipFill>
          <a:blip r:embed="rId3" cstate="print"/>
          <a:srcRect/>
          <a:stretch>
            <a:fillRect/>
          </a:stretch>
        </p:blipFill>
        <p:spPr bwMode="auto">
          <a:xfrm>
            <a:off x="2514954" y="3063875"/>
            <a:ext cx="2474735" cy="1701380"/>
          </a:xfrm>
          <a:prstGeom prst="rect">
            <a:avLst/>
          </a:prstGeom>
          <a:noFill/>
        </p:spPr>
      </p:pic>
      <p:pic>
        <p:nvPicPr>
          <p:cNvPr id="28" name="Picture 27" descr="Henry B. Eyring.jpg"/>
          <p:cNvPicPr>
            <a:picLocks noChangeAspect="1"/>
          </p:cNvPicPr>
          <p:nvPr/>
        </p:nvPicPr>
        <p:blipFill>
          <a:blip r:embed="rId4" cstate="print"/>
          <a:stretch>
            <a:fillRect/>
          </a:stretch>
        </p:blipFill>
        <p:spPr>
          <a:xfrm>
            <a:off x="515111" y="823975"/>
            <a:ext cx="1408176" cy="1755648"/>
          </a:xfrm>
          <a:prstGeom prst="rect">
            <a:avLst/>
          </a:prstGeom>
        </p:spPr>
      </p:pic>
      <p:sp>
        <p:nvSpPr>
          <p:cNvPr id="29" name="Rectangle 28"/>
          <p:cNvSpPr/>
          <p:nvPr/>
        </p:nvSpPr>
        <p:spPr>
          <a:xfrm>
            <a:off x="1433688" y="5312392"/>
            <a:ext cx="6096000" cy="1015663"/>
          </a:xfrm>
          <a:prstGeom prst="rect">
            <a:avLst/>
          </a:prstGeom>
        </p:spPr>
        <p:txBody>
          <a:bodyPr>
            <a:spAutoFit/>
          </a:bodyPr>
          <a:lstStyle/>
          <a:p>
            <a:r>
              <a:rPr lang="en-US" sz="2000" dirty="0">
                <a:solidFill>
                  <a:schemeClr val="bg1"/>
                </a:solidFill>
              </a:rPr>
              <a:t>“Some blessings come soon, some come late, and some don’t come until heaven; but for those who embrace the gospel of Jesus Christ, </a:t>
            </a:r>
            <a:r>
              <a:rPr lang="en-US" sz="2000" i="1" dirty="0">
                <a:solidFill>
                  <a:schemeClr val="bg1"/>
                </a:solidFill>
              </a:rPr>
              <a:t>they come”</a:t>
            </a:r>
            <a:r>
              <a:rPr lang="en-US" sz="2000" dirty="0">
                <a:solidFill>
                  <a:schemeClr val="bg1"/>
                </a:solidFill>
              </a:rPr>
              <a:t> </a:t>
            </a:r>
          </a:p>
        </p:txBody>
      </p:sp>
      <p:pic>
        <p:nvPicPr>
          <p:cNvPr id="32" name="Picture 31" descr="Jeffrey R. Holland.jpg"/>
          <p:cNvPicPr>
            <a:picLocks noChangeAspect="1"/>
          </p:cNvPicPr>
          <p:nvPr/>
        </p:nvPicPr>
        <p:blipFill>
          <a:blip r:embed="rId5" cstate="print"/>
          <a:stretch>
            <a:fillRect/>
          </a:stretch>
        </p:blipFill>
        <p:spPr>
          <a:xfrm>
            <a:off x="7671565" y="4861662"/>
            <a:ext cx="1422020" cy="1776204"/>
          </a:xfrm>
          <a:prstGeom prst="rect">
            <a:avLst/>
          </a:prstGeom>
        </p:spPr>
      </p:pic>
    </p:spTree>
    <p:extLst>
      <p:ext uri="{BB962C8B-B14F-4D97-AF65-F5344CB8AC3E}">
        <p14:creationId xmlns:p14="http://schemas.microsoft.com/office/powerpoint/2010/main" val="1465365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2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6" presetClass="entr" presetSubtype="37"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outVertical)">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9"/>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7"/>
          <p:cNvPicPr>
            <a:picLocks noChangeAspect="1" noChangeArrowheads="1"/>
          </p:cNvPicPr>
          <p:nvPr/>
        </p:nvPicPr>
        <p:blipFill>
          <a:blip r:embed="rId2" cstate="print"/>
          <a:srcRect l="4681" t="31206" r="39043" b="13570"/>
          <a:stretch>
            <a:fillRect/>
          </a:stretch>
        </p:blipFill>
        <p:spPr bwMode="auto">
          <a:xfrm>
            <a:off x="0" y="0"/>
            <a:ext cx="12192000" cy="6858000"/>
          </a:xfrm>
          <a:prstGeom prst="rect">
            <a:avLst/>
          </a:prstGeom>
          <a:noFill/>
          <a:ln w="9525">
            <a:noFill/>
            <a:miter lim="800000"/>
            <a:headEnd/>
            <a:tailEnd/>
          </a:ln>
        </p:spPr>
      </p:pic>
      <p:sp>
        <p:nvSpPr>
          <p:cNvPr id="15" name="TextBox 14"/>
          <p:cNvSpPr txBox="1"/>
          <p:nvPr/>
        </p:nvSpPr>
        <p:spPr>
          <a:xfrm>
            <a:off x="-1" y="6507804"/>
            <a:ext cx="4639733" cy="369332"/>
          </a:xfrm>
          <a:prstGeom prst="rect">
            <a:avLst/>
          </a:prstGeom>
          <a:noFill/>
        </p:spPr>
        <p:txBody>
          <a:bodyPr wrap="square" rtlCol="0">
            <a:spAutoFit/>
          </a:bodyPr>
          <a:lstStyle/>
          <a:p>
            <a:r>
              <a:rPr lang="en-US" dirty="0">
                <a:solidFill>
                  <a:schemeClr val="bg1"/>
                </a:solidFill>
              </a:rPr>
              <a:t>Zephaniah 3:13-12; D&amp;C 68:11</a:t>
            </a:r>
          </a:p>
        </p:txBody>
      </p:sp>
      <p:sp>
        <p:nvSpPr>
          <p:cNvPr id="26" name="TextBox 25"/>
          <p:cNvSpPr txBox="1"/>
          <p:nvPr/>
        </p:nvSpPr>
        <p:spPr>
          <a:xfrm>
            <a:off x="11216151" y="6488668"/>
            <a:ext cx="975849" cy="369332"/>
          </a:xfrm>
          <a:prstGeom prst="rect">
            <a:avLst/>
          </a:prstGeom>
          <a:noFill/>
        </p:spPr>
        <p:txBody>
          <a:bodyPr wrap="square" rtlCol="0">
            <a:spAutoFit/>
          </a:bodyPr>
          <a:lstStyle/>
          <a:p>
            <a:pPr algn="r"/>
            <a:r>
              <a:rPr lang="en-US" dirty="0">
                <a:solidFill>
                  <a:schemeClr val="bg1"/>
                </a:solidFill>
              </a:rPr>
              <a:t>(21)</a:t>
            </a:r>
          </a:p>
        </p:txBody>
      </p:sp>
      <p:sp>
        <p:nvSpPr>
          <p:cNvPr id="30" name="Rectangle 29"/>
          <p:cNvSpPr/>
          <p:nvPr/>
        </p:nvSpPr>
        <p:spPr>
          <a:xfrm>
            <a:off x="230449" y="911611"/>
            <a:ext cx="6809178" cy="3170099"/>
          </a:xfrm>
          <a:prstGeom prst="rect">
            <a:avLst/>
          </a:prstGeom>
        </p:spPr>
        <p:txBody>
          <a:bodyPr wrap="square">
            <a:spAutoFit/>
          </a:bodyPr>
          <a:lstStyle/>
          <a:p>
            <a:pPr fontAlgn="base"/>
            <a:r>
              <a:rPr lang="en-US" sz="2000" dirty="0">
                <a:solidFill>
                  <a:schemeClr val="bg1"/>
                </a:solidFill>
              </a:rPr>
              <a:t>“We are the Saints of the latter days. Inherent in our name is the commitment to look forward to the Savior’s return and prepare ourselves and the world to receive Him. Therefore, let us serve God and love our fellowmen. </a:t>
            </a:r>
          </a:p>
          <a:p>
            <a:pPr fontAlgn="base"/>
            <a:endParaRPr lang="en-US" sz="2000" dirty="0">
              <a:solidFill>
                <a:schemeClr val="bg1"/>
              </a:solidFill>
            </a:endParaRPr>
          </a:p>
          <a:p>
            <a:pPr fontAlgn="base"/>
            <a:r>
              <a:rPr lang="en-US" sz="2000" dirty="0">
                <a:solidFill>
                  <a:schemeClr val="bg1"/>
                </a:solidFill>
              </a:rPr>
              <a:t>Let us do this with a natural confidence, with humility, never looking down on any other religion or group of people. Brothers and sisters, we are charged with studying the word of God and heeding the voice of the Spirit, that we may ‘know the signs of the times, and the signs of the coming of the Son of Man’.</a:t>
            </a:r>
          </a:p>
        </p:txBody>
      </p:sp>
      <p:sp>
        <p:nvSpPr>
          <p:cNvPr id="31" name="Rectangle 30"/>
          <p:cNvSpPr/>
          <p:nvPr/>
        </p:nvSpPr>
        <p:spPr>
          <a:xfrm>
            <a:off x="5706763" y="4669022"/>
            <a:ext cx="6096000" cy="1631216"/>
          </a:xfrm>
          <a:prstGeom prst="rect">
            <a:avLst/>
          </a:prstGeom>
        </p:spPr>
        <p:txBody>
          <a:bodyPr>
            <a:spAutoFit/>
          </a:bodyPr>
          <a:lstStyle/>
          <a:p>
            <a:pPr fontAlgn="base"/>
            <a:r>
              <a:rPr lang="en-US" sz="2000" dirty="0">
                <a:solidFill>
                  <a:schemeClr val="bg1"/>
                </a:solidFill>
              </a:rPr>
              <a:t>“… Rather than dwelling on the immensity of our challenges, would it not be better to focus on the infinite greatness, goodness, and absolute power of our God, trusting Him and preparing with a joyful heart for the return of Jesus the Christ?”</a:t>
            </a:r>
          </a:p>
        </p:txBody>
      </p:sp>
      <p:sp>
        <p:nvSpPr>
          <p:cNvPr id="11" name="TextBox 10"/>
          <p:cNvSpPr txBox="1"/>
          <p:nvPr/>
        </p:nvSpPr>
        <p:spPr>
          <a:xfrm>
            <a:off x="0" y="0"/>
            <a:ext cx="12192000" cy="646331"/>
          </a:xfrm>
          <a:prstGeom prst="rect">
            <a:avLst/>
          </a:prstGeom>
          <a:noFill/>
        </p:spPr>
        <p:txBody>
          <a:bodyPr wrap="square" rtlCol="0">
            <a:spAutoFit/>
          </a:bodyPr>
          <a:lstStyle/>
          <a:p>
            <a:pPr algn="ctr"/>
            <a:r>
              <a:rPr lang="en-US" sz="3600" dirty="0">
                <a:solidFill>
                  <a:schemeClr val="bg1"/>
                </a:solidFill>
                <a:latin typeface="Aharoni" pitchFamily="2" charset="-79"/>
                <a:cs typeface="Aharoni" pitchFamily="2" charset="-79"/>
              </a:rPr>
              <a:t>Signs of the Coming of the Son of Man</a:t>
            </a:r>
          </a:p>
        </p:txBody>
      </p:sp>
      <p:pic>
        <p:nvPicPr>
          <p:cNvPr id="5122" name="Picture 2" descr="Image result for people looking up">
            <a:extLst>
              <a:ext uri="{FF2B5EF4-FFF2-40B4-BE49-F238E27FC236}">
                <a16:creationId xmlns:a16="http://schemas.microsoft.com/office/drawing/2014/main" id="{2D2CC7D2-DA9E-4D50-9461-6A0BC23BB3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2958" y="1468236"/>
            <a:ext cx="3993193" cy="224949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EA0CA39-EC9A-4365-9475-FD161053ED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32820" y="119824"/>
            <a:ext cx="928732" cy="1159982"/>
          </a:xfrm>
          <a:prstGeom prst="rect">
            <a:avLst/>
          </a:prstGeom>
        </p:spPr>
      </p:pic>
      <p:pic>
        <p:nvPicPr>
          <p:cNvPr id="5124" name="Picture 4" descr="Image result for preparing for second coming">
            <a:extLst>
              <a:ext uri="{FF2B5EF4-FFF2-40B4-BE49-F238E27FC236}">
                <a16:creationId xmlns:a16="http://schemas.microsoft.com/office/drawing/2014/main" id="{103AFBFA-567C-4D6F-9800-F9227CC559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1005" y="4196219"/>
            <a:ext cx="4003355" cy="2251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3357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122"/>
                                        </p:tgtEl>
                                        <p:attrNameLst>
                                          <p:attrName>style.visibility</p:attrName>
                                        </p:attrNameLst>
                                      </p:cBhvr>
                                      <p:to>
                                        <p:strVal val="visible"/>
                                      </p:to>
                                    </p:set>
                                    <p:animEffect transition="in" filter="fade">
                                      <p:cBhvr>
                                        <p:cTn id="9" dur="500"/>
                                        <p:tgtEl>
                                          <p:spTgt spid="512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1"/>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5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Picture 2" descr="https://encrypted-tbn0.gstatic.com/images?q=tbn:ANd9GcSDEob2LYL8lf-DO33nOM62GMDRW2zAWIBfHB1KEf5vsZLmI-m4"/>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4" name="TextBox 3"/>
          <p:cNvSpPr txBox="1"/>
          <p:nvPr/>
        </p:nvSpPr>
        <p:spPr>
          <a:xfrm>
            <a:off x="3719750" y="2529170"/>
            <a:ext cx="5783259" cy="3046988"/>
          </a:xfrm>
          <a:prstGeom prst="rect">
            <a:avLst/>
          </a:prstGeom>
          <a:noFill/>
        </p:spPr>
        <p:txBody>
          <a:bodyPr wrap="square" rtlCol="0">
            <a:spAutoFit/>
          </a:bodyPr>
          <a:lstStyle/>
          <a:p>
            <a:r>
              <a:rPr lang="en-US" sz="2400" dirty="0">
                <a:solidFill>
                  <a:schemeClr val="bg1"/>
                </a:solidFill>
              </a:rPr>
              <a:t>The book of Haggai affirms that a temple will again be built in Jerusalem and that peace will finally come to Jerusalem. </a:t>
            </a:r>
          </a:p>
          <a:p>
            <a:endParaRPr lang="en-US" sz="2400" dirty="0">
              <a:solidFill>
                <a:schemeClr val="bg1"/>
              </a:solidFill>
            </a:endParaRPr>
          </a:p>
          <a:p>
            <a:r>
              <a:rPr lang="en-US" sz="2400" dirty="0">
                <a:solidFill>
                  <a:schemeClr val="bg1"/>
                </a:solidFill>
              </a:rPr>
              <a:t>Studying the book of Haggai can help us gain a deeper understanding of the urgency and importance of building temples and worshipping in the temple.</a:t>
            </a:r>
          </a:p>
        </p:txBody>
      </p:sp>
      <p:sp>
        <p:nvSpPr>
          <p:cNvPr id="86" name="TextBox 85"/>
          <p:cNvSpPr txBox="1"/>
          <p:nvPr/>
        </p:nvSpPr>
        <p:spPr>
          <a:xfrm>
            <a:off x="1514883" y="6999"/>
            <a:ext cx="8505311" cy="830997"/>
          </a:xfrm>
          <a:prstGeom prst="rect">
            <a:avLst/>
          </a:prstGeom>
          <a:noFill/>
        </p:spPr>
        <p:txBody>
          <a:bodyPr wrap="square" rtlCol="0">
            <a:spAutoFit/>
          </a:bodyPr>
          <a:lstStyle/>
          <a:p>
            <a:pPr algn="ctr"/>
            <a:r>
              <a:rPr lang="en-US" sz="4800" dirty="0">
                <a:solidFill>
                  <a:schemeClr val="bg1"/>
                </a:solidFill>
                <a:latin typeface="Georgia" pitchFamily="18" charset="0"/>
              </a:rPr>
              <a:t>Haggai</a:t>
            </a:r>
          </a:p>
        </p:txBody>
      </p:sp>
      <p:sp>
        <p:nvSpPr>
          <p:cNvPr id="2" name="TextBox 1"/>
          <p:cNvSpPr txBox="1"/>
          <p:nvPr/>
        </p:nvSpPr>
        <p:spPr>
          <a:xfrm>
            <a:off x="10919767" y="6387304"/>
            <a:ext cx="975849" cy="369332"/>
          </a:xfrm>
          <a:prstGeom prst="rect">
            <a:avLst/>
          </a:prstGeom>
          <a:noFill/>
        </p:spPr>
        <p:txBody>
          <a:bodyPr wrap="square" rtlCol="0">
            <a:spAutoFit/>
          </a:bodyPr>
          <a:lstStyle/>
          <a:p>
            <a:pPr algn="r"/>
            <a:r>
              <a:rPr lang="en-US" dirty="0">
                <a:solidFill>
                  <a:schemeClr val="bg1"/>
                </a:solidFill>
              </a:rPr>
              <a:t>(1,12)</a:t>
            </a:r>
          </a:p>
        </p:txBody>
      </p:sp>
      <p:grpSp>
        <p:nvGrpSpPr>
          <p:cNvPr id="248" name="Group 247"/>
          <p:cNvGrpSpPr/>
          <p:nvPr/>
        </p:nvGrpSpPr>
        <p:grpSpPr>
          <a:xfrm>
            <a:off x="814004" y="1390684"/>
            <a:ext cx="2091743" cy="4854280"/>
            <a:chOff x="4267200" y="1141395"/>
            <a:chExt cx="2091743" cy="4854280"/>
          </a:xfrm>
        </p:grpSpPr>
        <p:grpSp>
          <p:nvGrpSpPr>
            <p:cNvPr id="249" name="Group 135"/>
            <p:cNvGrpSpPr/>
            <p:nvPr/>
          </p:nvGrpSpPr>
          <p:grpSpPr>
            <a:xfrm>
              <a:off x="4594015" y="1620356"/>
              <a:ext cx="1476751" cy="1539149"/>
              <a:chOff x="6511295" y="1306469"/>
              <a:chExt cx="1825151" cy="1902271"/>
            </a:xfrm>
            <a:solidFill>
              <a:schemeClr val="tx1">
                <a:lumMod val="65000"/>
                <a:lumOff val="35000"/>
              </a:schemeClr>
            </a:solidFill>
          </p:grpSpPr>
          <p:sp>
            <p:nvSpPr>
              <p:cNvPr id="291" name="Oval 290"/>
              <p:cNvSpPr/>
              <p:nvPr/>
            </p:nvSpPr>
            <p:spPr>
              <a:xfrm flipH="1">
                <a:off x="6514461" y="1645612"/>
                <a:ext cx="1821985" cy="15631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92" name="Round Diagonal Corner Rectangle 291"/>
              <p:cNvSpPr/>
              <p:nvPr/>
            </p:nvSpPr>
            <p:spPr>
              <a:xfrm rot="892649" flipH="1">
                <a:off x="7692048" y="1306469"/>
                <a:ext cx="521172" cy="737856"/>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93" name="Round Diagonal Corner Rectangle 292"/>
              <p:cNvSpPr/>
              <p:nvPr/>
            </p:nvSpPr>
            <p:spPr>
              <a:xfrm rot="3096286" flipH="1">
                <a:off x="6548145" y="1317211"/>
                <a:ext cx="685841" cy="75954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250" name="Oval 249"/>
            <p:cNvSpPr/>
            <p:nvPr/>
          </p:nvSpPr>
          <p:spPr>
            <a:xfrm rot="1928098" flipH="1">
              <a:off x="4267200" y="3424234"/>
              <a:ext cx="402944" cy="8750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1" name="Oval 250"/>
            <p:cNvSpPr/>
            <p:nvPr/>
          </p:nvSpPr>
          <p:spPr>
            <a:xfrm rot="18952234" flipH="1">
              <a:off x="5941568" y="3393477"/>
              <a:ext cx="417375" cy="8750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2" name="Oval 251"/>
            <p:cNvSpPr/>
            <p:nvPr/>
          </p:nvSpPr>
          <p:spPr>
            <a:xfrm rot="2247591" flipH="1">
              <a:off x="4808523" y="5120579"/>
              <a:ext cx="396277" cy="875096"/>
            </a:xfrm>
            <a:prstGeom prst="ellipse">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3" name="Oval 252"/>
            <p:cNvSpPr/>
            <p:nvPr/>
          </p:nvSpPr>
          <p:spPr>
            <a:xfrm rot="18952234" flipH="1">
              <a:off x="5265992" y="5103269"/>
              <a:ext cx="394381" cy="875096"/>
            </a:xfrm>
            <a:prstGeom prst="ellipse">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4" name="Trapezoid 253"/>
            <p:cNvSpPr/>
            <p:nvPr/>
          </p:nvSpPr>
          <p:spPr>
            <a:xfrm rot="1430708" flipH="1">
              <a:off x="4404387" y="2500664"/>
              <a:ext cx="846308" cy="1560935"/>
            </a:xfrm>
            <a:prstGeom prst="trapezoi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5" name="Trapezoid 254"/>
            <p:cNvSpPr/>
            <p:nvPr/>
          </p:nvSpPr>
          <p:spPr>
            <a:xfrm rot="19809709" flipH="1">
              <a:off x="5328113" y="2449521"/>
              <a:ext cx="846308" cy="1560935"/>
            </a:xfrm>
            <a:prstGeom prst="trapezoi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6" name="Trapezoid 255"/>
            <p:cNvSpPr/>
            <p:nvPr/>
          </p:nvSpPr>
          <p:spPr>
            <a:xfrm flipH="1">
              <a:off x="4662891" y="2701534"/>
              <a:ext cx="1262560" cy="2852030"/>
            </a:xfrm>
            <a:prstGeom prst="trapezoi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7" name="Oval 256"/>
            <p:cNvSpPr/>
            <p:nvPr/>
          </p:nvSpPr>
          <p:spPr>
            <a:xfrm flipH="1">
              <a:off x="4722075" y="1209936"/>
              <a:ext cx="1203377" cy="163545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8" name="Round Diagonal Corner Rectangle 257"/>
            <p:cNvSpPr/>
            <p:nvPr/>
          </p:nvSpPr>
          <p:spPr>
            <a:xfrm rot="20363465" flipH="1">
              <a:off x="5334776" y="1191345"/>
              <a:ext cx="391062" cy="589787"/>
            </a:xfrm>
            <a:prstGeom prst="round2DiagRect">
              <a:avLst>
                <a:gd name="adj1" fmla="val 50000"/>
                <a:gd name="adj2" fmla="val 0"/>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9" name="Round Diagonal Corner Rectangle 258"/>
            <p:cNvSpPr/>
            <p:nvPr/>
          </p:nvSpPr>
          <p:spPr>
            <a:xfrm rot="16523337" flipH="1">
              <a:off x="4864035" y="1252735"/>
              <a:ext cx="468829" cy="611731"/>
            </a:xfrm>
            <a:prstGeom prst="round2DiagRect">
              <a:avLst>
                <a:gd name="adj1" fmla="val 50000"/>
                <a:gd name="adj2" fmla="val 0"/>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60" name="Trapezoid 259"/>
            <p:cNvSpPr/>
            <p:nvPr/>
          </p:nvSpPr>
          <p:spPr>
            <a:xfrm rot="21333240" flipH="1">
              <a:off x="5203822" y="2542211"/>
              <a:ext cx="846308" cy="2911947"/>
            </a:xfrm>
            <a:prstGeom prst="trapezoid">
              <a:avLst>
                <a:gd name="adj" fmla="val 34480"/>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61" name="Trapezoid 260"/>
            <p:cNvSpPr/>
            <p:nvPr/>
          </p:nvSpPr>
          <p:spPr>
            <a:xfrm rot="301939" flipH="1">
              <a:off x="4488833" y="2649492"/>
              <a:ext cx="846308" cy="2804505"/>
            </a:xfrm>
            <a:prstGeom prst="trapezoid">
              <a:avLst>
                <a:gd name="adj" fmla="val 34480"/>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62" name="Oval 261"/>
            <p:cNvSpPr/>
            <p:nvPr/>
          </p:nvSpPr>
          <p:spPr>
            <a:xfrm flipH="1">
              <a:off x="4897833" y="2105877"/>
              <a:ext cx="797318" cy="875096"/>
            </a:xfrm>
            <a:prstGeom prst="ellips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63" name="Oval 262"/>
            <p:cNvSpPr/>
            <p:nvPr/>
          </p:nvSpPr>
          <p:spPr>
            <a:xfrm flipH="1">
              <a:off x="5109921" y="2235186"/>
              <a:ext cx="346392" cy="18540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264" name="Straight Connector 263"/>
            <p:cNvCxnSpPr/>
            <p:nvPr/>
          </p:nvCxnSpPr>
          <p:spPr>
            <a:xfrm>
              <a:off x="4775266" y="3281132"/>
              <a:ext cx="409228" cy="0"/>
            </a:xfrm>
            <a:prstGeom prst="line">
              <a:avLst/>
            </a:prstGeom>
            <a:ln w="76200">
              <a:solidFill>
                <a:srgbClr val="582A04"/>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a:off x="5382604" y="3281132"/>
              <a:ext cx="409228" cy="0"/>
            </a:xfrm>
            <a:prstGeom prst="line">
              <a:avLst/>
            </a:prstGeom>
            <a:ln w="76200">
              <a:solidFill>
                <a:srgbClr val="582A04"/>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a:off x="4724248" y="3511790"/>
              <a:ext cx="444673" cy="1613"/>
            </a:xfrm>
            <a:prstGeom prst="line">
              <a:avLst/>
            </a:prstGeom>
            <a:ln w="76200">
              <a:solidFill>
                <a:srgbClr val="582A04"/>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a:off x="5382604" y="3513403"/>
              <a:ext cx="409228" cy="0"/>
            </a:xfrm>
            <a:prstGeom prst="line">
              <a:avLst/>
            </a:prstGeom>
            <a:ln w="76200">
              <a:solidFill>
                <a:srgbClr val="582A04"/>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flipV="1">
              <a:off x="4664753" y="3932030"/>
              <a:ext cx="532434" cy="10775"/>
            </a:xfrm>
            <a:prstGeom prst="line">
              <a:avLst/>
            </a:prstGeom>
            <a:ln w="76200">
              <a:solidFill>
                <a:srgbClr val="582A04"/>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p:nvCxnSpPr>
          <p:spPr>
            <a:xfrm flipV="1">
              <a:off x="5367031" y="3920717"/>
              <a:ext cx="532434" cy="10775"/>
            </a:xfrm>
            <a:prstGeom prst="line">
              <a:avLst/>
            </a:prstGeom>
            <a:ln w="76200">
              <a:solidFill>
                <a:srgbClr val="582A04"/>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flipV="1">
              <a:off x="4603965" y="4168473"/>
              <a:ext cx="579153" cy="10776"/>
            </a:xfrm>
            <a:prstGeom prst="line">
              <a:avLst/>
            </a:prstGeom>
            <a:ln w="76200">
              <a:solidFill>
                <a:srgbClr val="582A04"/>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flipV="1">
              <a:off x="5320313" y="4183958"/>
              <a:ext cx="579153" cy="10776"/>
            </a:xfrm>
            <a:prstGeom prst="line">
              <a:avLst/>
            </a:prstGeom>
            <a:ln w="76200">
              <a:solidFill>
                <a:srgbClr val="582A04"/>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p:cNvCxnSpPr/>
            <p:nvPr/>
          </p:nvCxnSpPr>
          <p:spPr>
            <a:xfrm>
              <a:off x="4470859" y="4896257"/>
              <a:ext cx="727832" cy="46454"/>
            </a:xfrm>
            <a:prstGeom prst="line">
              <a:avLst/>
            </a:prstGeom>
            <a:ln w="76200">
              <a:solidFill>
                <a:srgbClr val="582A04"/>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p:nvCxnSpPr>
          <p:spPr>
            <a:xfrm flipV="1">
              <a:off x="5304740" y="4896257"/>
              <a:ext cx="766026" cy="26261"/>
            </a:xfrm>
            <a:prstGeom prst="line">
              <a:avLst/>
            </a:prstGeom>
            <a:ln w="76200">
              <a:solidFill>
                <a:srgbClr val="582A04"/>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p:cNvCxnSpPr/>
            <p:nvPr/>
          </p:nvCxnSpPr>
          <p:spPr>
            <a:xfrm>
              <a:off x="4401519" y="5170274"/>
              <a:ext cx="797172" cy="20194"/>
            </a:xfrm>
            <a:prstGeom prst="line">
              <a:avLst/>
            </a:prstGeom>
            <a:ln w="76200">
              <a:solidFill>
                <a:srgbClr val="582A04"/>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p:nvCxnSpPr>
          <p:spPr>
            <a:xfrm flipV="1">
              <a:off x="5335886" y="5128528"/>
              <a:ext cx="781599" cy="41745"/>
            </a:xfrm>
            <a:prstGeom prst="line">
              <a:avLst/>
            </a:prstGeom>
            <a:ln w="76200">
              <a:solidFill>
                <a:srgbClr val="582A04"/>
              </a:solidFill>
            </a:ln>
          </p:spPr>
          <p:style>
            <a:lnRef idx="1">
              <a:schemeClr val="accent1"/>
            </a:lnRef>
            <a:fillRef idx="0">
              <a:schemeClr val="accent1"/>
            </a:fillRef>
            <a:effectRef idx="0">
              <a:schemeClr val="accent1"/>
            </a:effectRef>
            <a:fontRef idx="minor">
              <a:schemeClr val="tx1"/>
            </a:fontRef>
          </p:style>
        </p:cxnSp>
        <p:sp>
          <p:nvSpPr>
            <p:cNvPr id="276" name="Moon 275"/>
            <p:cNvSpPr/>
            <p:nvPr/>
          </p:nvSpPr>
          <p:spPr>
            <a:xfrm rot="5400000">
              <a:off x="5003639" y="770865"/>
              <a:ext cx="598818" cy="1339878"/>
            </a:xfrm>
            <a:prstGeom prst="moon">
              <a:avLst>
                <a:gd name="adj" fmla="val 875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7" name="Group 165"/>
            <p:cNvGrpSpPr/>
            <p:nvPr/>
          </p:nvGrpSpPr>
          <p:grpSpPr>
            <a:xfrm>
              <a:off x="4733004" y="1356534"/>
              <a:ext cx="1140421" cy="280023"/>
              <a:chOff x="3952930" y="4977108"/>
              <a:chExt cx="1584496" cy="389063"/>
            </a:xfrm>
          </p:grpSpPr>
          <p:grpSp>
            <p:nvGrpSpPr>
              <p:cNvPr id="279" name="Group 178"/>
              <p:cNvGrpSpPr/>
              <p:nvPr/>
            </p:nvGrpSpPr>
            <p:grpSpPr>
              <a:xfrm>
                <a:off x="3952930" y="4990171"/>
                <a:ext cx="395776" cy="376000"/>
                <a:chOff x="4561398" y="5032399"/>
                <a:chExt cx="959125" cy="911201"/>
              </a:xfrm>
            </p:grpSpPr>
            <p:sp>
              <p:nvSpPr>
                <p:cNvPr id="289" name="Quad Arrow 288"/>
                <p:cNvSpPr/>
                <p:nvPr/>
              </p:nvSpPr>
              <p:spPr>
                <a:xfrm>
                  <a:off x="4561398" y="5032399"/>
                  <a:ext cx="959125" cy="911201"/>
                </a:xfrm>
                <a:prstGeom prst="quadArrow">
                  <a:avLst>
                    <a:gd name="adj1" fmla="val 39703"/>
                    <a:gd name="adj2" fmla="val 22500"/>
                    <a:gd name="adj3" fmla="val 22500"/>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Diamond 289"/>
                <p:cNvSpPr/>
                <p:nvPr/>
              </p:nvSpPr>
              <p:spPr>
                <a:xfrm>
                  <a:off x="4870253" y="5303520"/>
                  <a:ext cx="353508" cy="361404"/>
                </a:xfrm>
                <a:prstGeom prst="diamond">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0" name="Group 179"/>
              <p:cNvGrpSpPr/>
              <p:nvPr/>
            </p:nvGrpSpPr>
            <p:grpSpPr>
              <a:xfrm>
                <a:off x="4349170" y="4985817"/>
                <a:ext cx="395776" cy="376000"/>
                <a:chOff x="4561398" y="5032399"/>
                <a:chExt cx="959125" cy="911201"/>
              </a:xfrm>
            </p:grpSpPr>
            <p:sp>
              <p:nvSpPr>
                <p:cNvPr id="287" name="Quad Arrow 286"/>
                <p:cNvSpPr/>
                <p:nvPr/>
              </p:nvSpPr>
              <p:spPr>
                <a:xfrm>
                  <a:off x="4561398" y="5032399"/>
                  <a:ext cx="959125" cy="911201"/>
                </a:xfrm>
                <a:prstGeom prst="quadArrow">
                  <a:avLst>
                    <a:gd name="adj1" fmla="val 39703"/>
                    <a:gd name="adj2" fmla="val 22500"/>
                    <a:gd name="adj3" fmla="val 22500"/>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Diamond 287"/>
                <p:cNvSpPr/>
                <p:nvPr/>
              </p:nvSpPr>
              <p:spPr>
                <a:xfrm>
                  <a:off x="4870253" y="5303520"/>
                  <a:ext cx="353508" cy="361404"/>
                </a:xfrm>
                <a:prstGeom prst="diamond">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1" name="Group 180"/>
              <p:cNvGrpSpPr/>
              <p:nvPr/>
            </p:nvGrpSpPr>
            <p:grpSpPr>
              <a:xfrm>
                <a:off x="4741056" y="4977108"/>
                <a:ext cx="395776" cy="376000"/>
                <a:chOff x="4561398" y="5032399"/>
                <a:chExt cx="959125" cy="911201"/>
              </a:xfrm>
            </p:grpSpPr>
            <p:sp>
              <p:nvSpPr>
                <p:cNvPr id="285" name="Quad Arrow 284"/>
                <p:cNvSpPr/>
                <p:nvPr/>
              </p:nvSpPr>
              <p:spPr>
                <a:xfrm>
                  <a:off x="4561398" y="5032399"/>
                  <a:ext cx="959125" cy="911201"/>
                </a:xfrm>
                <a:prstGeom prst="quadArrow">
                  <a:avLst>
                    <a:gd name="adj1" fmla="val 39703"/>
                    <a:gd name="adj2" fmla="val 22500"/>
                    <a:gd name="adj3" fmla="val 22500"/>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Diamond 285"/>
                <p:cNvSpPr/>
                <p:nvPr/>
              </p:nvSpPr>
              <p:spPr>
                <a:xfrm>
                  <a:off x="4870253" y="5303520"/>
                  <a:ext cx="353508" cy="361404"/>
                </a:xfrm>
                <a:prstGeom prst="diamond">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2" name="Group 181"/>
              <p:cNvGrpSpPr/>
              <p:nvPr/>
            </p:nvGrpSpPr>
            <p:grpSpPr>
              <a:xfrm>
                <a:off x="5141650" y="4977108"/>
                <a:ext cx="395776" cy="376000"/>
                <a:chOff x="4561398" y="5032399"/>
                <a:chExt cx="959125" cy="911201"/>
              </a:xfrm>
            </p:grpSpPr>
            <p:sp>
              <p:nvSpPr>
                <p:cNvPr id="283" name="Quad Arrow 282"/>
                <p:cNvSpPr/>
                <p:nvPr/>
              </p:nvSpPr>
              <p:spPr>
                <a:xfrm>
                  <a:off x="4561398" y="5032399"/>
                  <a:ext cx="959125" cy="911201"/>
                </a:xfrm>
                <a:prstGeom prst="quadArrow">
                  <a:avLst>
                    <a:gd name="adj1" fmla="val 39703"/>
                    <a:gd name="adj2" fmla="val 22500"/>
                    <a:gd name="adj3" fmla="val 22500"/>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Diamond 283"/>
                <p:cNvSpPr/>
                <p:nvPr/>
              </p:nvSpPr>
              <p:spPr>
                <a:xfrm>
                  <a:off x="4870253" y="5303520"/>
                  <a:ext cx="353508" cy="361404"/>
                </a:xfrm>
                <a:prstGeom prst="diamond">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pic>
        <p:nvPicPr>
          <p:cNvPr id="5" name="Picture 4">
            <a:extLst>
              <a:ext uri="{FF2B5EF4-FFF2-40B4-BE49-F238E27FC236}">
                <a16:creationId xmlns:a16="http://schemas.microsoft.com/office/drawing/2014/main" id="{D72F2E42-3105-49A5-9FFE-4F1F92204F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7951" y="302366"/>
            <a:ext cx="2834886" cy="1889924"/>
          </a:xfrm>
          <a:prstGeom prst="rect">
            <a:avLst/>
          </a:prstGeom>
        </p:spPr>
      </p:pic>
    </p:spTree>
    <p:extLst>
      <p:ext uri="{BB962C8B-B14F-4D97-AF65-F5344CB8AC3E}">
        <p14:creationId xmlns:p14="http://schemas.microsoft.com/office/powerpoint/2010/main" val="3393850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Picture 2" descr="https://encrypted-tbn0.gstatic.com/images?q=tbn:ANd9GcSDEob2LYL8lf-DO33nOM62GMDRW2zAWIBfHB1KEf5vsZLmI-m4"/>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4" name="TextBox 3"/>
          <p:cNvSpPr txBox="1"/>
          <p:nvPr/>
        </p:nvSpPr>
        <p:spPr>
          <a:xfrm>
            <a:off x="204182" y="749238"/>
            <a:ext cx="8618806" cy="5632311"/>
          </a:xfrm>
          <a:prstGeom prst="rect">
            <a:avLst/>
          </a:prstGeom>
          <a:noFill/>
        </p:spPr>
        <p:txBody>
          <a:bodyPr wrap="square" rtlCol="0">
            <a:spAutoFit/>
          </a:bodyPr>
          <a:lstStyle/>
          <a:p>
            <a:r>
              <a:rPr lang="en-US" sz="2000" dirty="0">
                <a:solidFill>
                  <a:schemeClr val="bg1"/>
                </a:solidFill>
              </a:rPr>
              <a:t>He was prophet in Jerusalem who prophesied shortly after the return from the Babylonian exile</a:t>
            </a:r>
          </a:p>
          <a:p>
            <a:endParaRPr lang="en-US" sz="2000" dirty="0">
              <a:solidFill>
                <a:schemeClr val="bg1"/>
              </a:solidFill>
            </a:endParaRPr>
          </a:p>
          <a:p>
            <a:r>
              <a:rPr lang="en-US" sz="2000" dirty="0">
                <a:solidFill>
                  <a:schemeClr val="bg1"/>
                </a:solidFill>
              </a:rPr>
              <a:t>He was called “the prophet unto </a:t>
            </a:r>
            <a:r>
              <a:rPr lang="en-US" sz="2000" dirty="0" err="1">
                <a:solidFill>
                  <a:schemeClr val="bg1"/>
                </a:solidFill>
              </a:rPr>
              <a:t>Zerubabbel</a:t>
            </a:r>
            <a:r>
              <a:rPr lang="en-US" sz="2000" dirty="0">
                <a:solidFill>
                  <a:schemeClr val="bg1"/>
                </a:solidFill>
              </a:rPr>
              <a:t>”</a:t>
            </a:r>
          </a:p>
          <a:p>
            <a:endParaRPr lang="en-US" sz="2000" dirty="0">
              <a:solidFill>
                <a:schemeClr val="bg1"/>
              </a:solidFill>
            </a:endParaRPr>
          </a:p>
          <a:p>
            <a:r>
              <a:rPr lang="en-US" sz="2000" dirty="0">
                <a:solidFill>
                  <a:schemeClr val="bg1"/>
                </a:solidFill>
              </a:rPr>
              <a:t>The Book of Haggai was written around 520 B.C.</a:t>
            </a:r>
          </a:p>
          <a:p>
            <a:endParaRPr lang="en-US" sz="2000" dirty="0">
              <a:solidFill>
                <a:schemeClr val="bg1"/>
              </a:solidFill>
            </a:endParaRPr>
          </a:p>
          <a:p>
            <a:r>
              <a:rPr lang="en-US" sz="2000" dirty="0">
                <a:solidFill>
                  <a:schemeClr val="bg1"/>
                </a:solidFill>
              </a:rPr>
              <a:t>He received 5 dated revelation which are compiled together in 2 chapters in the Book of Haggai</a:t>
            </a:r>
          </a:p>
          <a:p>
            <a:endParaRPr lang="en-US" sz="2000" dirty="0">
              <a:solidFill>
                <a:schemeClr val="bg1"/>
              </a:solidFill>
            </a:endParaRPr>
          </a:p>
          <a:p>
            <a:r>
              <a:rPr lang="en-US" sz="2000" dirty="0">
                <a:solidFill>
                  <a:schemeClr val="bg1"/>
                </a:solidFill>
              </a:rPr>
              <a:t>Darius, Daniel, Haggai, and Zechariah together helped to change their current situation</a:t>
            </a:r>
          </a:p>
          <a:p>
            <a:endParaRPr lang="en-US" sz="2000" dirty="0">
              <a:solidFill>
                <a:schemeClr val="bg1"/>
              </a:solidFill>
            </a:endParaRPr>
          </a:p>
          <a:p>
            <a:r>
              <a:rPr lang="en-US" sz="2000" dirty="0">
                <a:solidFill>
                  <a:schemeClr val="bg1"/>
                </a:solidFill>
              </a:rPr>
              <a:t>He energized the people into rebuilding the temple in Jerusalem</a:t>
            </a:r>
          </a:p>
          <a:p>
            <a:endParaRPr lang="en-US" sz="2000" dirty="0">
              <a:solidFill>
                <a:schemeClr val="bg1"/>
              </a:solidFill>
            </a:endParaRPr>
          </a:p>
          <a:p>
            <a:r>
              <a:rPr lang="en-US" sz="2000" dirty="0">
                <a:solidFill>
                  <a:schemeClr val="bg1"/>
                </a:solidFill>
              </a:rPr>
              <a:t>He warned the Jews about worldly desires had brought them earlier into captivity</a:t>
            </a:r>
          </a:p>
          <a:p>
            <a:endParaRPr lang="en-US" sz="2000" dirty="0">
              <a:solidFill>
                <a:schemeClr val="bg1"/>
              </a:solidFill>
            </a:endParaRPr>
          </a:p>
          <a:p>
            <a:r>
              <a:rPr lang="en-US" sz="2000" dirty="0">
                <a:solidFill>
                  <a:schemeClr val="bg1"/>
                </a:solidFill>
              </a:rPr>
              <a:t>He also encouraged the people that they were capable of greater things</a:t>
            </a:r>
          </a:p>
        </p:txBody>
      </p:sp>
      <p:sp>
        <p:nvSpPr>
          <p:cNvPr id="86" name="TextBox 85"/>
          <p:cNvSpPr txBox="1"/>
          <p:nvPr/>
        </p:nvSpPr>
        <p:spPr>
          <a:xfrm>
            <a:off x="1514883" y="6999"/>
            <a:ext cx="8505311" cy="830997"/>
          </a:xfrm>
          <a:prstGeom prst="rect">
            <a:avLst/>
          </a:prstGeom>
          <a:noFill/>
        </p:spPr>
        <p:txBody>
          <a:bodyPr wrap="square" rtlCol="0">
            <a:spAutoFit/>
          </a:bodyPr>
          <a:lstStyle/>
          <a:p>
            <a:pPr algn="ctr"/>
            <a:r>
              <a:rPr lang="en-US" sz="4800" dirty="0">
                <a:solidFill>
                  <a:schemeClr val="bg1"/>
                </a:solidFill>
                <a:latin typeface="Georgia" pitchFamily="18" charset="0"/>
              </a:rPr>
              <a:t>Haggai</a:t>
            </a:r>
          </a:p>
        </p:txBody>
      </p:sp>
      <p:sp>
        <p:nvSpPr>
          <p:cNvPr id="2" name="TextBox 1"/>
          <p:cNvSpPr txBox="1"/>
          <p:nvPr/>
        </p:nvSpPr>
        <p:spPr>
          <a:xfrm>
            <a:off x="10526755" y="6387304"/>
            <a:ext cx="1368861" cy="369332"/>
          </a:xfrm>
          <a:prstGeom prst="rect">
            <a:avLst/>
          </a:prstGeom>
          <a:noFill/>
        </p:spPr>
        <p:txBody>
          <a:bodyPr wrap="square" rtlCol="0">
            <a:spAutoFit/>
          </a:bodyPr>
          <a:lstStyle/>
          <a:p>
            <a:pPr algn="r"/>
            <a:r>
              <a:rPr lang="en-US" dirty="0">
                <a:solidFill>
                  <a:schemeClr val="bg1"/>
                </a:solidFill>
              </a:rPr>
              <a:t>(1, 12, 18)</a:t>
            </a:r>
          </a:p>
        </p:txBody>
      </p:sp>
      <p:grpSp>
        <p:nvGrpSpPr>
          <p:cNvPr id="248" name="Group 247"/>
          <p:cNvGrpSpPr/>
          <p:nvPr/>
        </p:nvGrpSpPr>
        <p:grpSpPr>
          <a:xfrm>
            <a:off x="9208852" y="1160850"/>
            <a:ext cx="2091743" cy="4854280"/>
            <a:chOff x="4267200" y="1141395"/>
            <a:chExt cx="2091743" cy="4854280"/>
          </a:xfrm>
        </p:grpSpPr>
        <p:grpSp>
          <p:nvGrpSpPr>
            <p:cNvPr id="249" name="Group 135"/>
            <p:cNvGrpSpPr/>
            <p:nvPr/>
          </p:nvGrpSpPr>
          <p:grpSpPr>
            <a:xfrm>
              <a:off x="4594015" y="1620356"/>
              <a:ext cx="1476751" cy="1539149"/>
              <a:chOff x="6511295" y="1306469"/>
              <a:chExt cx="1825151" cy="1902271"/>
            </a:xfrm>
            <a:solidFill>
              <a:schemeClr val="tx1">
                <a:lumMod val="65000"/>
                <a:lumOff val="35000"/>
              </a:schemeClr>
            </a:solidFill>
          </p:grpSpPr>
          <p:sp>
            <p:nvSpPr>
              <p:cNvPr id="291" name="Oval 290"/>
              <p:cNvSpPr/>
              <p:nvPr/>
            </p:nvSpPr>
            <p:spPr>
              <a:xfrm flipH="1">
                <a:off x="6514461" y="1645612"/>
                <a:ext cx="1821985" cy="15631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92" name="Round Diagonal Corner Rectangle 291"/>
              <p:cNvSpPr/>
              <p:nvPr/>
            </p:nvSpPr>
            <p:spPr>
              <a:xfrm rot="892649" flipH="1">
                <a:off x="7692048" y="1306469"/>
                <a:ext cx="521172" cy="737856"/>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93" name="Round Diagonal Corner Rectangle 292"/>
              <p:cNvSpPr/>
              <p:nvPr/>
            </p:nvSpPr>
            <p:spPr>
              <a:xfrm rot="3096286" flipH="1">
                <a:off x="6548145" y="1317211"/>
                <a:ext cx="685841" cy="75954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250" name="Oval 249"/>
            <p:cNvSpPr/>
            <p:nvPr/>
          </p:nvSpPr>
          <p:spPr>
            <a:xfrm rot="1928098" flipH="1">
              <a:off x="4267200" y="3424234"/>
              <a:ext cx="402944" cy="8750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1" name="Oval 250"/>
            <p:cNvSpPr/>
            <p:nvPr/>
          </p:nvSpPr>
          <p:spPr>
            <a:xfrm rot="18952234" flipH="1">
              <a:off x="5941568" y="3393477"/>
              <a:ext cx="417375" cy="8750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2" name="Oval 251"/>
            <p:cNvSpPr/>
            <p:nvPr/>
          </p:nvSpPr>
          <p:spPr>
            <a:xfrm rot="2247591" flipH="1">
              <a:off x="4808523" y="5120579"/>
              <a:ext cx="396277" cy="875096"/>
            </a:xfrm>
            <a:prstGeom prst="ellipse">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3" name="Oval 252"/>
            <p:cNvSpPr/>
            <p:nvPr/>
          </p:nvSpPr>
          <p:spPr>
            <a:xfrm rot="18952234" flipH="1">
              <a:off x="5265992" y="5103269"/>
              <a:ext cx="394381" cy="875096"/>
            </a:xfrm>
            <a:prstGeom prst="ellipse">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4" name="Trapezoid 253"/>
            <p:cNvSpPr/>
            <p:nvPr/>
          </p:nvSpPr>
          <p:spPr>
            <a:xfrm rot="1430708" flipH="1">
              <a:off x="4404387" y="2500664"/>
              <a:ext cx="846308" cy="1560935"/>
            </a:xfrm>
            <a:prstGeom prst="trapezoi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5" name="Trapezoid 254"/>
            <p:cNvSpPr/>
            <p:nvPr/>
          </p:nvSpPr>
          <p:spPr>
            <a:xfrm rot="19809709" flipH="1">
              <a:off x="5328113" y="2449521"/>
              <a:ext cx="846308" cy="1560935"/>
            </a:xfrm>
            <a:prstGeom prst="trapezoi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6" name="Trapezoid 255"/>
            <p:cNvSpPr/>
            <p:nvPr/>
          </p:nvSpPr>
          <p:spPr>
            <a:xfrm flipH="1">
              <a:off x="4662891" y="2701534"/>
              <a:ext cx="1262560" cy="2852030"/>
            </a:xfrm>
            <a:prstGeom prst="trapezoi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7" name="Oval 256"/>
            <p:cNvSpPr/>
            <p:nvPr/>
          </p:nvSpPr>
          <p:spPr>
            <a:xfrm flipH="1">
              <a:off x="4722075" y="1209936"/>
              <a:ext cx="1203377" cy="163545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8" name="Round Diagonal Corner Rectangle 257"/>
            <p:cNvSpPr/>
            <p:nvPr/>
          </p:nvSpPr>
          <p:spPr>
            <a:xfrm rot="20363465" flipH="1">
              <a:off x="5334776" y="1191345"/>
              <a:ext cx="391062" cy="589787"/>
            </a:xfrm>
            <a:prstGeom prst="round2DiagRect">
              <a:avLst>
                <a:gd name="adj1" fmla="val 50000"/>
                <a:gd name="adj2" fmla="val 0"/>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9" name="Round Diagonal Corner Rectangle 258"/>
            <p:cNvSpPr/>
            <p:nvPr/>
          </p:nvSpPr>
          <p:spPr>
            <a:xfrm rot="16523337" flipH="1">
              <a:off x="4864035" y="1252735"/>
              <a:ext cx="468829" cy="611731"/>
            </a:xfrm>
            <a:prstGeom prst="round2DiagRect">
              <a:avLst>
                <a:gd name="adj1" fmla="val 50000"/>
                <a:gd name="adj2" fmla="val 0"/>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60" name="Trapezoid 259"/>
            <p:cNvSpPr/>
            <p:nvPr/>
          </p:nvSpPr>
          <p:spPr>
            <a:xfrm rot="21333240" flipH="1">
              <a:off x="5203822" y="2542211"/>
              <a:ext cx="846308" cy="2911947"/>
            </a:xfrm>
            <a:prstGeom prst="trapezoid">
              <a:avLst>
                <a:gd name="adj" fmla="val 34480"/>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61" name="Trapezoid 260"/>
            <p:cNvSpPr/>
            <p:nvPr/>
          </p:nvSpPr>
          <p:spPr>
            <a:xfrm rot="301939" flipH="1">
              <a:off x="4488833" y="2649492"/>
              <a:ext cx="846308" cy="2804505"/>
            </a:xfrm>
            <a:prstGeom prst="trapezoid">
              <a:avLst>
                <a:gd name="adj" fmla="val 34480"/>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62" name="Oval 261"/>
            <p:cNvSpPr/>
            <p:nvPr/>
          </p:nvSpPr>
          <p:spPr>
            <a:xfrm flipH="1">
              <a:off x="4897833" y="2105877"/>
              <a:ext cx="797318" cy="875096"/>
            </a:xfrm>
            <a:prstGeom prst="ellips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63" name="Oval 262"/>
            <p:cNvSpPr/>
            <p:nvPr/>
          </p:nvSpPr>
          <p:spPr>
            <a:xfrm flipH="1">
              <a:off x="5109921" y="2235186"/>
              <a:ext cx="346392" cy="18540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264" name="Straight Connector 263"/>
            <p:cNvCxnSpPr/>
            <p:nvPr/>
          </p:nvCxnSpPr>
          <p:spPr>
            <a:xfrm>
              <a:off x="4775266" y="3281132"/>
              <a:ext cx="409228" cy="0"/>
            </a:xfrm>
            <a:prstGeom prst="line">
              <a:avLst/>
            </a:prstGeom>
            <a:ln w="76200">
              <a:solidFill>
                <a:srgbClr val="582A04"/>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a:off x="5382604" y="3281132"/>
              <a:ext cx="409228" cy="0"/>
            </a:xfrm>
            <a:prstGeom prst="line">
              <a:avLst/>
            </a:prstGeom>
            <a:ln w="76200">
              <a:solidFill>
                <a:srgbClr val="582A04"/>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a:off x="4724248" y="3511790"/>
              <a:ext cx="444673" cy="1613"/>
            </a:xfrm>
            <a:prstGeom prst="line">
              <a:avLst/>
            </a:prstGeom>
            <a:ln w="76200">
              <a:solidFill>
                <a:srgbClr val="582A04"/>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a:off x="5382604" y="3513403"/>
              <a:ext cx="409228" cy="0"/>
            </a:xfrm>
            <a:prstGeom prst="line">
              <a:avLst/>
            </a:prstGeom>
            <a:ln w="76200">
              <a:solidFill>
                <a:srgbClr val="582A04"/>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flipV="1">
              <a:off x="4664753" y="3932030"/>
              <a:ext cx="532434" cy="10775"/>
            </a:xfrm>
            <a:prstGeom prst="line">
              <a:avLst/>
            </a:prstGeom>
            <a:ln w="76200">
              <a:solidFill>
                <a:srgbClr val="582A04"/>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p:nvCxnSpPr>
          <p:spPr>
            <a:xfrm flipV="1">
              <a:off x="5367031" y="3920717"/>
              <a:ext cx="532434" cy="10775"/>
            </a:xfrm>
            <a:prstGeom prst="line">
              <a:avLst/>
            </a:prstGeom>
            <a:ln w="76200">
              <a:solidFill>
                <a:srgbClr val="582A04"/>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flipV="1">
              <a:off x="4603965" y="4168473"/>
              <a:ext cx="579153" cy="10776"/>
            </a:xfrm>
            <a:prstGeom prst="line">
              <a:avLst/>
            </a:prstGeom>
            <a:ln w="76200">
              <a:solidFill>
                <a:srgbClr val="582A04"/>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flipV="1">
              <a:off x="5320313" y="4183958"/>
              <a:ext cx="579153" cy="10776"/>
            </a:xfrm>
            <a:prstGeom prst="line">
              <a:avLst/>
            </a:prstGeom>
            <a:ln w="76200">
              <a:solidFill>
                <a:srgbClr val="582A04"/>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p:cNvCxnSpPr/>
            <p:nvPr/>
          </p:nvCxnSpPr>
          <p:spPr>
            <a:xfrm>
              <a:off x="4470859" y="4896257"/>
              <a:ext cx="727832" cy="46454"/>
            </a:xfrm>
            <a:prstGeom prst="line">
              <a:avLst/>
            </a:prstGeom>
            <a:ln w="76200">
              <a:solidFill>
                <a:srgbClr val="582A04"/>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p:nvCxnSpPr>
          <p:spPr>
            <a:xfrm flipV="1">
              <a:off x="5304740" y="4896257"/>
              <a:ext cx="766026" cy="26261"/>
            </a:xfrm>
            <a:prstGeom prst="line">
              <a:avLst/>
            </a:prstGeom>
            <a:ln w="76200">
              <a:solidFill>
                <a:srgbClr val="582A04"/>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p:cNvCxnSpPr/>
            <p:nvPr/>
          </p:nvCxnSpPr>
          <p:spPr>
            <a:xfrm>
              <a:off x="4401519" y="5170274"/>
              <a:ext cx="797172" cy="20194"/>
            </a:xfrm>
            <a:prstGeom prst="line">
              <a:avLst/>
            </a:prstGeom>
            <a:ln w="76200">
              <a:solidFill>
                <a:srgbClr val="582A04"/>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p:nvCxnSpPr>
          <p:spPr>
            <a:xfrm flipV="1">
              <a:off x="5335886" y="5128528"/>
              <a:ext cx="781599" cy="41745"/>
            </a:xfrm>
            <a:prstGeom prst="line">
              <a:avLst/>
            </a:prstGeom>
            <a:ln w="76200">
              <a:solidFill>
                <a:srgbClr val="582A04"/>
              </a:solidFill>
            </a:ln>
          </p:spPr>
          <p:style>
            <a:lnRef idx="1">
              <a:schemeClr val="accent1"/>
            </a:lnRef>
            <a:fillRef idx="0">
              <a:schemeClr val="accent1"/>
            </a:fillRef>
            <a:effectRef idx="0">
              <a:schemeClr val="accent1"/>
            </a:effectRef>
            <a:fontRef idx="minor">
              <a:schemeClr val="tx1"/>
            </a:fontRef>
          </p:style>
        </p:cxnSp>
        <p:sp>
          <p:nvSpPr>
            <p:cNvPr id="276" name="Moon 275"/>
            <p:cNvSpPr/>
            <p:nvPr/>
          </p:nvSpPr>
          <p:spPr>
            <a:xfrm rot="5400000">
              <a:off x="5003639" y="770865"/>
              <a:ext cx="598818" cy="1339878"/>
            </a:xfrm>
            <a:prstGeom prst="moon">
              <a:avLst>
                <a:gd name="adj" fmla="val 875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7" name="Group 165"/>
            <p:cNvGrpSpPr/>
            <p:nvPr/>
          </p:nvGrpSpPr>
          <p:grpSpPr>
            <a:xfrm>
              <a:off x="4733004" y="1356534"/>
              <a:ext cx="1140421" cy="280023"/>
              <a:chOff x="3952930" y="4977108"/>
              <a:chExt cx="1584496" cy="389063"/>
            </a:xfrm>
          </p:grpSpPr>
          <p:grpSp>
            <p:nvGrpSpPr>
              <p:cNvPr id="279" name="Group 178"/>
              <p:cNvGrpSpPr/>
              <p:nvPr/>
            </p:nvGrpSpPr>
            <p:grpSpPr>
              <a:xfrm>
                <a:off x="3952930" y="4990171"/>
                <a:ext cx="395776" cy="376000"/>
                <a:chOff x="4561398" y="5032399"/>
                <a:chExt cx="959125" cy="911201"/>
              </a:xfrm>
            </p:grpSpPr>
            <p:sp>
              <p:nvSpPr>
                <p:cNvPr id="289" name="Quad Arrow 288"/>
                <p:cNvSpPr/>
                <p:nvPr/>
              </p:nvSpPr>
              <p:spPr>
                <a:xfrm>
                  <a:off x="4561398" y="5032399"/>
                  <a:ext cx="959125" cy="911201"/>
                </a:xfrm>
                <a:prstGeom prst="quadArrow">
                  <a:avLst>
                    <a:gd name="adj1" fmla="val 39703"/>
                    <a:gd name="adj2" fmla="val 22500"/>
                    <a:gd name="adj3" fmla="val 22500"/>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Diamond 289"/>
                <p:cNvSpPr/>
                <p:nvPr/>
              </p:nvSpPr>
              <p:spPr>
                <a:xfrm>
                  <a:off x="4870253" y="5303520"/>
                  <a:ext cx="353508" cy="361404"/>
                </a:xfrm>
                <a:prstGeom prst="diamond">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0" name="Group 179"/>
              <p:cNvGrpSpPr/>
              <p:nvPr/>
            </p:nvGrpSpPr>
            <p:grpSpPr>
              <a:xfrm>
                <a:off x="4349170" y="4985817"/>
                <a:ext cx="395776" cy="376000"/>
                <a:chOff x="4561398" y="5032399"/>
                <a:chExt cx="959125" cy="911201"/>
              </a:xfrm>
            </p:grpSpPr>
            <p:sp>
              <p:nvSpPr>
                <p:cNvPr id="287" name="Quad Arrow 286"/>
                <p:cNvSpPr/>
                <p:nvPr/>
              </p:nvSpPr>
              <p:spPr>
                <a:xfrm>
                  <a:off x="4561398" y="5032399"/>
                  <a:ext cx="959125" cy="911201"/>
                </a:xfrm>
                <a:prstGeom prst="quadArrow">
                  <a:avLst>
                    <a:gd name="adj1" fmla="val 39703"/>
                    <a:gd name="adj2" fmla="val 22500"/>
                    <a:gd name="adj3" fmla="val 22500"/>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Diamond 287"/>
                <p:cNvSpPr/>
                <p:nvPr/>
              </p:nvSpPr>
              <p:spPr>
                <a:xfrm>
                  <a:off x="4870253" y="5303520"/>
                  <a:ext cx="353508" cy="361404"/>
                </a:xfrm>
                <a:prstGeom prst="diamond">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1" name="Group 180"/>
              <p:cNvGrpSpPr/>
              <p:nvPr/>
            </p:nvGrpSpPr>
            <p:grpSpPr>
              <a:xfrm>
                <a:off x="4741056" y="4977108"/>
                <a:ext cx="395776" cy="376000"/>
                <a:chOff x="4561398" y="5032399"/>
                <a:chExt cx="959125" cy="911201"/>
              </a:xfrm>
            </p:grpSpPr>
            <p:sp>
              <p:nvSpPr>
                <p:cNvPr id="285" name="Quad Arrow 284"/>
                <p:cNvSpPr/>
                <p:nvPr/>
              </p:nvSpPr>
              <p:spPr>
                <a:xfrm>
                  <a:off x="4561398" y="5032399"/>
                  <a:ext cx="959125" cy="911201"/>
                </a:xfrm>
                <a:prstGeom prst="quadArrow">
                  <a:avLst>
                    <a:gd name="adj1" fmla="val 39703"/>
                    <a:gd name="adj2" fmla="val 22500"/>
                    <a:gd name="adj3" fmla="val 22500"/>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Diamond 285"/>
                <p:cNvSpPr/>
                <p:nvPr/>
              </p:nvSpPr>
              <p:spPr>
                <a:xfrm>
                  <a:off x="4870253" y="5303520"/>
                  <a:ext cx="353508" cy="361404"/>
                </a:xfrm>
                <a:prstGeom prst="diamond">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2" name="Group 181"/>
              <p:cNvGrpSpPr/>
              <p:nvPr/>
            </p:nvGrpSpPr>
            <p:grpSpPr>
              <a:xfrm>
                <a:off x="5141650" y="4977108"/>
                <a:ext cx="395776" cy="376000"/>
                <a:chOff x="4561398" y="5032399"/>
                <a:chExt cx="959125" cy="911201"/>
              </a:xfrm>
            </p:grpSpPr>
            <p:sp>
              <p:nvSpPr>
                <p:cNvPr id="283" name="Quad Arrow 282"/>
                <p:cNvSpPr/>
                <p:nvPr/>
              </p:nvSpPr>
              <p:spPr>
                <a:xfrm>
                  <a:off x="4561398" y="5032399"/>
                  <a:ext cx="959125" cy="911201"/>
                </a:xfrm>
                <a:prstGeom prst="quadArrow">
                  <a:avLst>
                    <a:gd name="adj1" fmla="val 39703"/>
                    <a:gd name="adj2" fmla="val 22500"/>
                    <a:gd name="adj3" fmla="val 22500"/>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Diamond 283"/>
                <p:cNvSpPr/>
                <p:nvPr/>
              </p:nvSpPr>
              <p:spPr>
                <a:xfrm>
                  <a:off x="4870253" y="5303520"/>
                  <a:ext cx="353508" cy="361404"/>
                </a:xfrm>
                <a:prstGeom prst="diamond">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3180527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248"/>
                                        </p:tgtEl>
                                        <p:attrNameLst>
                                          <p:attrName>style.visibility</p:attrName>
                                        </p:attrNameLst>
                                      </p:cBhvr>
                                      <p:to>
                                        <p:strVal val="visible"/>
                                      </p:to>
                                    </p:set>
                                    <p:animEffect transition="in" filter="wipe(down)">
                                      <p:cBhvr>
                                        <p:cTn id="9" dur="580">
                                          <p:stCondLst>
                                            <p:cond delay="0"/>
                                          </p:stCondLst>
                                        </p:cTn>
                                        <p:tgtEl>
                                          <p:spTgt spid="248"/>
                                        </p:tgtEl>
                                      </p:cBhvr>
                                    </p:animEffect>
                                    <p:anim calcmode="lin" valueType="num">
                                      <p:cBhvr>
                                        <p:cTn id="10" dur="1822" tmFilter="0,0; 0.14,0.36; 0.43,0.73; 0.71,0.91; 1.0,1.0">
                                          <p:stCondLst>
                                            <p:cond delay="0"/>
                                          </p:stCondLst>
                                        </p:cTn>
                                        <p:tgtEl>
                                          <p:spTgt spid="248"/>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248"/>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248"/>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248"/>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248"/>
                                        </p:tgtEl>
                                        <p:attrNameLst>
                                          <p:attrName>ppt_y</p:attrName>
                                        </p:attrNameLst>
                                      </p:cBhvr>
                                      <p:tavLst>
                                        <p:tav tm="0" fmla="#ppt_y-sin(pi*$)/81">
                                          <p:val>
                                            <p:fltVal val="0"/>
                                          </p:val>
                                        </p:tav>
                                        <p:tav tm="100000">
                                          <p:val>
                                            <p:fltVal val="1"/>
                                          </p:val>
                                        </p:tav>
                                      </p:tavLst>
                                    </p:anim>
                                    <p:animScale>
                                      <p:cBhvr>
                                        <p:cTn id="15" dur="26">
                                          <p:stCondLst>
                                            <p:cond delay="650"/>
                                          </p:stCondLst>
                                        </p:cTn>
                                        <p:tgtEl>
                                          <p:spTgt spid="248"/>
                                        </p:tgtEl>
                                      </p:cBhvr>
                                      <p:to x="100000" y="60000"/>
                                    </p:animScale>
                                    <p:animScale>
                                      <p:cBhvr>
                                        <p:cTn id="16" dur="166" decel="50000">
                                          <p:stCondLst>
                                            <p:cond delay="676"/>
                                          </p:stCondLst>
                                        </p:cTn>
                                        <p:tgtEl>
                                          <p:spTgt spid="248"/>
                                        </p:tgtEl>
                                      </p:cBhvr>
                                      <p:to x="100000" y="100000"/>
                                    </p:animScale>
                                    <p:animScale>
                                      <p:cBhvr>
                                        <p:cTn id="17" dur="26">
                                          <p:stCondLst>
                                            <p:cond delay="1312"/>
                                          </p:stCondLst>
                                        </p:cTn>
                                        <p:tgtEl>
                                          <p:spTgt spid="248"/>
                                        </p:tgtEl>
                                      </p:cBhvr>
                                      <p:to x="100000" y="80000"/>
                                    </p:animScale>
                                    <p:animScale>
                                      <p:cBhvr>
                                        <p:cTn id="18" dur="166" decel="50000">
                                          <p:stCondLst>
                                            <p:cond delay="1338"/>
                                          </p:stCondLst>
                                        </p:cTn>
                                        <p:tgtEl>
                                          <p:spTgt spid="248"/>
                                        </p:tgtEl>
                                      </p:cBhvr>
                                      <p:to x="100000" y="100000"/>
                                    </p:animScale>
                                    <p:animScale>
                                      <p:cBhvr>
                                        <p:cTn id="19" dur="26">
                                          <p:stCondLst>
                                            <p:cond delay="1642"/>
                                          </p:stCondLst>
                                        </p:cTn>
                                        <p:tgtEl>
                                          <p:spTgt spid="248"/>
                                        </p:tgtEl>
                                      </p:cBhvr>
                                      <p:to x="100000" y="90000"/>
                                    </p:animScale>
                                    <p:animScale>
                                      <p:cBhvr>
                                        <p:cTn id="20" dur="166" decel="50000">
                                          <p:stCondLst>
                                            <p:cond delay="1668"/>
                                          </p:stCondLst>
                                        </p:cTn>
                                        <p:tgtEl>
                                          <p:spTgt spid="248"/>
                                        </p:tgtEl>
                                      </p:cBhvr>
                                      <p:to x="100000" y="100000"/>
                                    </p:animScale>
                                    <p:animScale>
                                      <p:cBhvr>
                                        <p:cTn id="21" dur="26">
                                          <p:stCondLst>
                                            <p:cond delay="1808"/>
                                          </p:stCondLst>
                                        </p:cTn>
                                        <p:tgtEl>
                                          <p:spTgt spid="248"/>
                                        </p:tgtEl>
                                      </p:cBhvr>
                                      <p:to x="100000" y="95000"/>
                                    </p:animScale>
                                    <p:animScale>
                                      <p:cBhvr>
                                        <p:cTn id="22" dur="166" decel="50000">
                                          <p:stCondLst>
                                            <p:cond delay="1834"/>
                                          </p:stCondLst>
                                        </p:cTn>
                                        <p:tgtEl>
                                          <p:spTgt spid="248"/>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Picture 2" descr="https://encrypted-tbn0.gstatic.com/images?q=tbn:ANd9GcSDEob2LYL8lf-DO33nOM62GMDRW2zAWIBfHB1KEf5vsZLmI-m4"/>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86" name="TextBox 85"/>
          <p:cNvSpPr txBox="1"/>
          <p:nvPr/>
        </p:nvSpPr>
        <p:spPr>
          <a:xfrm>
            <a:off x="145915" y="6999"/>
            <a:ext cx="12046085" cy="584775"/>
          </a:xfrm>
          <a:prstGeom prst="rect">
            <a:avLst/>
          </a:prstGeom>
          <a:noFill/>
        </p:spPr>
        <p:txBody>
          <a:bodyPr wrap="square" rtlCol="0">
            <a:spAutoFit/>
          </a:bodyPr>
          <a:lstStyle/>
          <a:p>
            <a:pPr algn="ctr"/>
            <a:r>
              <a:rPr lang="en-US" sz="3200" dirty="0">
                <a:solidFill>
                  <a:schemeClr val="bg1"/>
                </a:solidFill>
                <a:latin typeface="Georgia" pitchFamily="18" charset="0"/>
              </a:rPr>
              <a:t>The Kingdoms of Israel and Judah at a Glance</a:t>
            </a:r>
          </a:p>
        </p:txBody>
      </p:sp>
      <p:pic>
        <p:nvPicPr>
          <p:cNvPr id="9" name="Picture 1"/>
          <p:cNvPicPr>
            <a:picLocks noChangeAspect="1" noChangeArrowheads="1"/>
          </p:cNvPicPr>
          <p:nvPr/>
        </p:nvPicPr>
        <p:blipFill>
          <a:blip r:embed="rId3" cstate="print"/>
          <a:srcRect l="22021" t="23548" r="25914" b="16596"/>
          <a:stretch>
            <a:fillRect/>
          </a:stretch>
        </p:blipFill>
        <p:spPr bwMode="auto">
          <a:xfrm>
            <a:off x="193076" y="749029"/>
            <a:ext cx="8688278" cy="5618557"/>
          </a:xfrm>
          <a:prstGeom prst="rect">
            <a:avLst/>
          </a:prstGeom>
          <a:noFill/>
          <a:ln w="9525">
            <a:noFill/>
            <a:miter lim="800000"/>
            <a:headEnd/>
            <a:tailEnd/>
          </a:ln>
        </p:spPr>
      </p:pic>
      <p:sp>
        <p:nvSpPr>
          <p:cNvPr id="10" name="Rectangle 9"/>
          <p:cNvSpPr/>
          <p:nvPr/>
        </p:nvSpPr>
        <p:spPr>
          <a:xfrm>
            <a:off x="8881353" y="671607"/>
            <a:ext cx="3103124" cy="1754326"/>
          </a:xfrm>
          <a:prstGeom prst="rect">
            <a:avLst/>
          </a:prstGeom>
        </p:spPr>
        <p:txBody>
          <a:bodyPr wrap="square">
            <a:spAutoFit/>
          </a:bodyPr>
          <a:lstStyle/>
          <a:p>
            <a:r>
              <a:rPr lang="en-US" dirty="0">
                <a:solidFill>
                  <a:srgbClr val="FFFF00"/>
                </a:solidFill>
              </a:rPr>
              <a:t>After the Jews arrived in Jerusalem from their captivity in Babylon, they put great effort into rebuilding the temple, the city, their homes, and their lives.</a:t>
            </a:r>
          </a:p>
        </p:txBody>
      </p:sp>
      <p:sp>
        <p:nvSpPr>
          <p:cNvPr id="11" name="Rectangle 10"/>
          <p:cNvSpPr/>
          <p:nvPr/>
        </p:nvSpPr>
        <p:spPr>
          <a:xfrm>
            <a:off x="8907293" y="3606117"/>
            <a:ext cx="3103124" cy="2031325"/>
          </a:xfrm>
          <a:prstGeom prst="rect">
            <a:avLst/>
          </a:prstGeom>
        </p:spPr>
        <p:txBody>
          <a:bodyPr wrap="square">
            <a:spAutoFit/>
          </a:bodyPr>
          <a:lstStyle/>
          <a:p>
            <a:r>
              <a:rPr lang="en-US" dirty="0">
                <a:solidFill>
                  <a:srgbClr val="FFFF00"/>
                </a:solidFill>
              </a:rPr>
              <a:t>However, because of opposition from the Samaritans and their own apathy, they stopped working on the temple for several years.</a:t>
            </a:r>
          </a:p>
          <a:p>
            <a:r>
              <a:rPr lang="en-US" dirty="0">
                <a:solidFill>
                  <a:srgbClr val="FFFF00"/>
                </a:solidFill>
              </a:rPr>
              <a:t> Ezra 4:1–5, 24</a:t>
            </a:r>
          </a:p>
        </p:txBody>
      </p:sp>
    </p:spTree>
    <p:extLst>
      <p:ext uri="{BB962C8B-B14F-4D97-AF65-F5344CB8AC3E}">
        <p14:creationId xmlns:p14="http://schemas.microsoft.com/office/powerpoint/2010/main" val="457784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age result for nahum">
            <a:extLst>
              <a:ext uri="{FF2B5EF4-FFF2-40B4-BE49-F238E27FC236}">
                <a16:creationId xmlns:a16="http://schemas.microsoft.com/office/drawing/2014/main" id="{25E475B2-E9ED-49B2-8A5F-9B1776B30C0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8383"/>
          <a:stretch/>
        </p:blipFill>
        <p:spPr bwMode="auto">
          <a:xfrm>
            <a:off x="0" y="-2"/>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86" name="TextBox 85"/>
          <p:cNvSpPr txBox="1"/>
          <p:nvPr/>
        </p:nvSpPr>
        <p:spPr>
          <a:xfrm>
            <a:off x="1514883" y="6999"/>
            <a:ext cx="8505311" cy="830997"/>
          </a:xfrm>
          <a:prstGeom prst="rect">
            <a:avLst/>
          </a:prstGeom>
          <a:noFill/>
        </p:spPr>
        <p:txBody>
          <a:bodyPr wrap="square" rtlCol="0">
            <a:spAutoFit/>
          </a:bodyPr>
          <a:lstStyle/>
          <a:p>
            <a:pPr algn="ctr"/>
            <a:r>
              <a:rPr lang="en-US" sz="4800" dirty="0">
                <a:solidFill>
                  <a:schemeClr val="bg1"/>
                </a:solidFill>
                <a:latin typeface="Aharoni" pitchFamily="2" charset="-79"/>
                <a:cs typeface="Aharoni" pitchFamily="2" charset="-79"/>
              </a:rPr>
              <a:t>Who Wrote Nahum?</a:t>
            </a:r>
          </a:p>
        </p:txBody>
      </p:sp>
      <p:sp>
        <p:nvSpPr>
          <p:cNvPr id="13" name="Rectangle 12">
            <a:extLst>
              <a:ext uri="{FF2B5EF4-FFF2-40B4-BE49-F238E27FC236}">
                <a16:creationId xmlns:a16="http://schemas.microsoft.com/office/drawing/2014/main" id="{8225D0AC-C595-4E24-B70D-53275A7AE90A}"/>
              </a:ext>
            </a:extLst>
          </p:cNvPr>
          <p:cNvSpPr/>
          <p:nvPr/>
        </p:nvSpPr>
        <p:spPr>
          <a:xfrm>
            <a:off x="362384" y="875674"/>
            <a:ext cx="5124015" cy="3139321"/>
          </a:xfrm>
          <a:prstGeom prst="rect">
            <a:avLst/>
          </a:prstGeom>
        </p:spPr>
        <p:txBody>
          <a:bodyPr wrap="square">
            <a:spAutoFit/>
          </a:bodyPr>
          <a:lstStyle/>
          <a:p>
            <a:r>
              <a:rPr lang="en-US" dirty="0">
                <a:solidFill>
                  <a:schemeClr val="bg1"/>
                </a:solidFill>
              </a:rPr>
              <a:t>According to Nahum 1:1, this book records “the vision of Nahum the </a:t>
            </a:r>
            <a:r>
              <a:rPr lang="en-US" dirty="0" err="1">
                <a:solidFill>
                  <a:schemeClr val="bg1"/>
                </a:solidFill>
              </a:rPr>
              <a:t>Elkoshite</a:t>
            </a:r>
            <a:r>
              <a:rPr lang="en-US" dirty="0">
                <a:solidFill>
                  <a:schemeClr val="bg1"/>
                </a:solidFill>
              </a:rPr>
              <a:t>.” </a:t>
            </a:r>
          </a:p>
          <a:p>
            <a:endParaRPr lang="en-US" dirty="0">
              <a:solidFill>
                <a:schemeClr val="bg1"/>
              </a:solidFill>
            </a:endParaRPr>
          </a:p>
          <a:p>
            <a:r>
              <a:rPr lang="en-US" dirty="0">
                <a:solidFill>
                  <a:schemeClr val="bg1"/>
                </a:solidFill>
              </a:rPr>
              <a:t>We do not know whether Nahum wrote or dictated the words of this vision or someone else wrote them. </a:t>
            </a:r>
          </a:p>
          <a:p>
            <a:endParaRPr lang="en-US" dirty="0">
              <a:solidFill>
                <a:schemeClr val="bg1"/>
              </a:solidFill>
            </a:endParaRPr>
          </a:p>
          <a:p>
            <a:r>
              <a:rPr lang="en-US" dirty="0">
                <a:solidFill>
                  <a:schemeClr val="bg1"/>
                </a:solidFill>
              </a:rPr>
              <a:t>Nahum prophesied in the seventh century B.C., at about the same time as Zephaniah and Jeremiah. Each of these prophets shared insights into the years leading up to the Babylonian conquest of Judah.</a:t>
            </a:r>
          </a:p>
        </p:txBody>
      </p:sp>
      <p:sp>
        <p:nvSpPr>
          <p:cNvPr id="14" name="Rectangle 13">
            <a:extLst>
              <a:ext uri="{FF2B5EF4-FFF2-40B4-BE49-F238E27FC236}">
                <a16:creationId xmlns:a16="http://schemas.microsoft.com/office/drawing/2014/main" id="{BEA31C49-603C-445B-99DC-46B1855B94F2}"/>
              </a:ext>
            </a:extLst>
          </p:cNvPr>
          <p:cNvSpPr/>
          <p:nvPr/>
        </p:nvSpPr>
        <p:spPr>
          <a:xfrm>
            <a:off x="6463103" y="4548844"/>
            <a:ext cx="4456664" cy="1938992"/>
          </a:xfrm>
          <a:prstGeom prst="rect">
            <a:avLst/>
          </a:prstGeom>
        </p:spPr>
        <p:txBody>
          <a:bodyPr wrap="square">
            <a:spAutoFit/>
          </a:bodyPr>
          <a:lstStyle/>
          <a:p>
            <a:r>
              <a:rPr lang="en-US" sz="2400" dirty="0">
                <a:solidFill>
                  <a:schemeClr val="bg1"/>
                </a:solidFill>
              </a:rPr>
              <a:t>The prophecy of Nahum was most likely recorded in the kingdom of Judah sometime after 660 B.C. and before the fall of Nineveh, which occurred around 606 B.C. </a:t>
            </a:r>
          </a:p>
        </p:txBody>
      </p:sp>
      <p:sp>
        <p:nvSpPr>
          <p:cNvPr id="8" name="TextBox 7">
            <a:extLst>
              <a:ext uri="{FF2B5EF4-FFF2-40B4-BE49-F238E27FC236}">
                <a16:creationId xmlns:a16="http://schemas.microsoft.com/office/drawing/2014/main" id="{B804157E-E90C-4D0F-9C61-0325EA0F6501}"/>
              </a:ext>
            </a:extLst>
          </p:cNvPr>
          <p:cNvSpPr txBox="1"/>
          <p:nvPr/>
        </p:nvSpPr>
        <p:spPr>
          <a:xfrm>
            <a:off x="10919767" y="6387304"/>
            <a:ext cx="975849" cy="369332"/>
          </a:xfrm>
          <a:prstGeom prst="rect">
            <a:avLst/>
          </a:prstGeom>
          <a:noFill/>
        </p:spPr>
        <p:txBody>
          <a:bodyPr wrap="square" rtlCol="0">
            <a:spAutoFit/>
          </a:bodyPr>
          <a:lstStyle/>
          <a:p>
            <a:pPr algn="r"/>
            <a:r>
              <a:rPr lang="en-US" dirty="0">
                <a:solidFill>
                  <a:schemeClr val="bg1"/>
                </a:solidFill>
              </a:rPr>
              <a:t>(18)</a:t>
            </a:r>
          </a:p>
        </p:txBody>
      </p:sp>
      <p:sp>
        <p:nvSpPr>
          <p:cNvPr id="9" name="TextBox 8">
            <a:extLst>
              <a:ext uri="{FF2B5EF4-FFF2-40B4-BE49-F238E27FC236}">
                <a16:creationId xmlns:a16="http://schemas.microsoft.com/office/drawing/2014/main" id="{5D0712A7-96E6-4038-A953-E48D0FC4F8BD}"/>
              </a:ext>
            </a:extLst>
          </p:cNvPr>
          <p:cNvSpPr txBox="1"/>
          <p:nvPr/>
        </p:nvSpPr>
        <p:spPr>
          <a:xfrm>
            <a:off x="5380523" y="3896832"/>
            <a:ext cx="6312863" cy="646331"/>
          </a:xfrm>
          <a:prstGeom prst="rect">
            <a:avLst/>
          </a:prstGeom>
          <a:noFill/>
        </p:spPr>
        <p:txBody>
          <a:bodyPr wrap="square" rtlCol="0">
            <a:spAutoFit/>
          </a:bodyPr>
          <a:lstStyle/>
          <a:p>
            <a:pPr algn="ctr"/>
            <a:r>
              <a:rPr lang="en-US" sz="3600" dirty="0">
                <a:solidFill>
                  <a:schemeClr val="bg1"/>
                </a:solidFill>
                <a:latin typeface="Aharoni" pitchFamily="2" charset="-79"/>
                <a:cs typeface="Aharoni" pitchFamily="2" charset="-79"/>
              </a:rPr>
              <a:t>When Was Nahum Written?</a:t>
            </a:r>
          </a:p>
        </p:txBody>
      </p:sp>
      <p:grpSp>
        <p:nvGrpSpPr>
          <p:cNvPr id="2" name="Group 1">
            <a:extLst>
              <a:ext uri="{FF2B5EF4-FFF2-40B4-BE49-F238E27FC236}">
                <a16:creationId xmlns:a16="http://schemas.microsoft.com/office/drawing/2014/main" id="{DE4831EE-7728-4DC5-A986-933938D94A55}"/>
              </a:ext>
            </a:extLst>
          </p:cNvPr>
          <p:cNvGrpSpPr/>
          <p:nvPr/>
        </p:nvGrpSpPr>
        <p:grpSpPr>
          <a:xfrm>
            <a:off x="1700335" y="4164083"/>
            <a:ext cx="3304450" cy="2672544"/>
            <a:chOff x="1700335" y="4164083"/>
            <a:chExt cx="3304450" cy="2672544"/>
          </a:xfrm>
        </p:grpSpPr>
        <p:pic>
          <p:nvPicPr>
            <p:cNvPr id="2054" name="Picture 6" descr="Image result for nahum">
              <a:extLst>
                <a:ext uri="{FF2B5EF4-FFF2-40B4-BE49-F238E27FC236}">
                  <a16:creationId xmlns:a16="http://schemas.microsoft.com/office/drawing/2014/main" id="{6D562101-504B-461A-BC32-14DD36686AD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49653" y="4164083"/>
              <a:ext cx="1605815" cy="2407887"/>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EF4388FF-C300-41D2-91DB-458D4EAD7CA8}"/>
                </a:ext>
              </a:extLst>
            </p:cNvPr>
            <p:cNvSpPr txBox="1"/>
            <p:nvPr/>
          </p:nvSpPr>
          <p:spPr>
            <a:xfrm>
              <a:off x="1700335" y="6528850"/>
              <a:ext cx="3304450" cy="307777"/>
            </a:xfrm>
            <a:prstGeom prst="rect">
              <a:avLst/>
            </a:prstGeom>
            <a:noFill/>
          </p:spPr>
          <p:txBody>
            <a:bodyPr wrap="square" rtlCol="0">
              <a:spAutoFit/>
            </a:bodyPr>
            <a:lstStyle/>
            <a:p>
              <a:pPr algn="ctr"/>
              <a:r>
                <a:rPr lang="en-US" sz="1400" dirty="0">
                  <a:solidFill>
                    <a:schemeClr val="bg1"/>
                  </a:solidFill>
                </a:rPr>
                <a:t>Tomb of Prophet Nahum</a:t>
              </a:r>
            </a:p>
          </p:txBody>
        </p:sp>
      </p:grpSp>
      <p:pic>
        <p:nvPicPr>
          <p:cNvPr id="4" name="Picture 3">
            <a:extLst>
              <a:ext uri="{FF2B5EF4-FFF2-40B4-BE49-F238E27FC236}">
                <a16:creationId xmlns:a16="http://schemas.microsoft.com/office/drawing/2014/main" id="{7106F183-DC02-44C3-A12E-C1FA34CF83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6186" y="1107729"/>
            <a:ext cx="2828789" cy="1889924"/>
          </a:xfrm>
          <a:prstGeom prst="rect">
            <a:avLst/>
          </a:prstGeom>
        </p:spPr>
      </p:pic>
    </p:spTree>
    <p:extLst>
      <p:ext uri="{BB962C8B-B14F-4D97-AF65-F5344CB8AC3E}">
        <p14:creationId xmlns:p14="http://schemas.microsoft.com/office/powerpoint/2010/main" val="1223194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Picture 2" descr="https://encrypted-tbn0.gstatic.com/images?q=tbn:ANd9GcSDEob2LYL8lf-DO33nOM62GMDRW2zAWIBfHB1KEf5vsZLmI-m4"/>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86" name="TextBox 85"/>
          <p:cNvSpPr txBox="1"/>
          <p:nvPr/>
        </p:nvSpPr>
        <p:spPr>
          <a:xfrm>
            <a:off x="145915" y="6999"/>
            <a:ext cx="12046085" cy="707886"/>
          </a:xfrm>
          <a:prstGeom prst="rect">
            <a:avLst/>
          </a:prstGeom>
          <a:noFill/>
        </p:spPr>
        <p:txBody>
          <a:bodyPr wrap="square" rtlCol="0">
            <a:spAutoFit/>
          </a:bodyPr>
          <a:lstStyle/>
          <a:p>
            <a:pPr algn="ctr"/>
            <a:r>
              <a:rPr lang="en-US" sz="4000" dirty="0">
                <a:solidFill>
                  <a:schemeClr val="bg1"/>
                </a:solidFill>
                <a:latin typeface="Georgia" pitchFamily="18" charset="0"/>
              </a:rPr>
              <a:t>Message to </a:t>
            </a:r>
            <a:r>
              <a:rPr lang="en-US" sz="4000" dirty="0" err="1">
                <a:solidFill>
                  <a:schemeClr val="bg1"/>
                </a:solidFill>
                <a:latin typeface="Georgia" pitchFamily="18" charset="0"/>
              </a:rPr>
              <a:t>Zerubbabel</a:t>
            </a:r>
            <a:r>
              <a:rPr lang="en-US" sz="4000" dirty="0">
                <a:solidFill>
                  <a:schemeClr val="bg1"/>
                </a:solidFill>
                <a:latin typeface="Georgia" pitchFamily="18" charset="0"/>
              </a:rPr>
              <a:t> and Joshua</a:t>
            </a:r>
          </a:p>
        </p:txBody>
      </p:sp>
      <p:sp>
        <p:nvSpPr>
          <p:cNvPr id="10" name="Rectangle 9"/>
          <p:cNvSpPr/>
          <p:nvPr/>
        </p:nvSpPr>
        <p:spPr>
          <a:xfrm>
            <a:off x="7179013" y="1245538"/>
            <a:ext cx="4056437" cy="1200329"/>
          </a:xfrm>
          <a:prstGeom prst="rect">
            <a:avLst/>
          </a:prstGeom>
        </p:spPr>
        <p:txBody>
          <a:bodyPr wrap="square">
            <a:spAutoFit/>
          </a:bodyPr>
          <a:lstStyle/>
          <a:p>
            <a:r>
              <a:rPr lang="en-US" dirty="0">
                <a:solidFill>
                  <a:schemeClr val="bg1"/>
                </a:solidFill>
              </a:rPr>
              <a:t>“Ceiled houses” =  the way many Jews furnished their homes with fine wood</a:t>
            </a:r>
          </a:p>
          <a:p>
            <a:endParaRPr lang="en-US" dirty="0">
              <a:solidFill>
                <a:schemeClr val="bg1"/>
              </a:solidFill>
            </a:endParaRPr>
          </a:p>
          <a:p>
            <a:r>
              <a:rPr lang="en-US" dirty="0">
                <a:solidFill>
                  <a:schemeClr val="bg1"/>
                </a:solidFill>
              </a:rPr>
              <a:t>“this house” = the temple</a:t>
            </a:r>
          </a:p>
        </p:txBody>
      </p:sp>
      <p:sp>
        <p:nvSpPr>
          <p:cNvPr id="11" name="Rectangle 10"/>
          <p:cNvSpPr/>
          <p:nvPr/>
        </p:nvSpPr>
        <p:spPr>
          <a:xfrm>
            <a:off x="298316" y="785095"/>
            <a:ext cx="2892358" cy="923330"/>
          </a:xfrm>
          <a:prstGeom prst="rect">
            <a:avLst/>
          </a:prstGeom>
        </p:spPr>
        <p:txBody>
          <a:bodyPr wrap="square">
            <a:spAutoFit/>
          </a:bodyPr>
          <a:lstStyle/>
          <a:p>
            <a:r>
              <a:rPr lang="en-US" dirty="0" err="1">
                <a:solidFill>
                  <a:schemeClr val="bg1"/>
                </a:solidFill>
              </a:rPr>
              <a:t>Zerubbabel</a:t>
            </a:r>
            <a:r>
              <a:rPr lang="en-US" dirty="0">
                <a:solidFill>
                  <a:schemeClr val="bg1"/>
                </a:solidFill>
              </a:rPr>
              <a:t> was the governor of Jerusalem and Joshua was the High Priest</a:t>
            </a:r>
          </a:p>
        </p:txBody>
      </p:sp>
      <p:sp>
        <p:nvSpPr>
          <p:cNvPr id="7" name="TextBox 6"/>
          <p:cNvSpPr txBox="1"/>
          <p:nvPr/>
        </p:nvSpPr>
        <p:spPr>
          <a:xfrm>
            <a:off x="0" y="6488668"/>
            <a:ext cx="2120630" cy="369332"/>
          </a:xfrm>
          <a:prstGeom prst="rect">
            <a:avLst/>
          </a:prstGeom>
          <a:noFill/>
        </p:spPr>
        <p:txBody>
          <a:bodyPr wrap="square" rtlCol="0">
            <a:spAutoFit/>
          </a:bodyPr>
          <a:lstStyle/>
          <a:p>
            <a:r>
              <a:rPr lang="en-US" dirty="0">
                <a:solidFill>
                  <a:schemeClr val="bg1"/>
                </a:solidFill>
              </a:rPr>
              <a:t>Haggai 1:1-4</a:t>
            </a:r>
          </a:p>
        </p:txBody>
      </p:sp>
      <p:sp>
        <p:nvSpPr>
          <p:cNvPr id="12" name="Rectangle 11"/>
          <p:cNvSpPr/>
          <p:nvPr/>
        </p:nvSpPr>
        <p:spPr>
          <a:xfrm>
            <a:off x="4743855" y="678092"/>
            <a:ext cx="3103124" cy="523220"/>
          </a:xfrm>
          <a:prstGeom prst="rect">
            <a:avLst/>
          </a:prstGeom>
        </p:spPr>
        <p:txBody>
          <a:bodyPr wrap="square">
            <a:spAutoFit/>
          </a:bodyPr>
          <a:lstStyle/>
          <a:p>
            <a:r>
              <a:rPr lang="en-US" sz="2800" dirty="0">
                <a:solidFill>
                  <a:schemeClr val="bg1"/>
                </a:solidFill>
              </a:rPr>
              <a:t>Rebuild the Temple</a:t>
            </a:r>
          </a:p>
        </p:txBody>
      </p:sp>
      <p:sp>
        <p:nvSpPr>
          <p:cNvPr id="13" name="Rectangle 12"/>
          <p:cNvSpPr/>
          <p:nvPr/>
        </p:nvSpPr>
        <p:spPr>
          <a:xfrm>
            <a:off x="1832040" y="4939738"/>
            <a:ext cx="6096000" cy="1200329"/>
          </a:xfrm>
          <a:prstGeom prst="rect">
            <a:avLst/>
          </a:prstGeom>
        </p:spPr>
        <p:txBody>
          <a:bodyPr>
            <a:spAutoFit/>
          </a:bodyPr>
          <a:lstStyle/>
          <a:p>
            <a:r>
              <a:rPr lang="en-US" i="1" dirty="0">
                <a:solidFill>
                  <a:srgbClr val="FFFF00"/>
                </a:solidFill>
              </a:rPr>
              <a:t>Ye have sown much, and bring in little; ye eat, but ye have not enough; ye drink, but ye are not filled with drink; ye clothe you, but there is none warm; and he that </a:t>
            </a:r>
            <a:r>
              <a:rPr lang="en-US" i="1" dirty="0" err="1">
                <a:solidFill>
                  <a:srgbClr val="FFFF00"/>
                </a:solidFill>
              </a:rPr>
              <a:t>earneth</a:t>
            </a:r>
            <a:r>
              <a:rPr lang="en-US" i="1" dirty="0">
                <a:solidFill>
                  <a:srgbClr val="FFFF00"/>
                </a:solidFill>
              </a:rPr>
              <a:t> wages </a:t>
            </a:r>
            <a:r>
              <a:rPr lang="en-US" i="1" dirty="0" err="1">
                <a:solidFill>
                  <a:srgbClr val="FFFF00"/>
                </a:solidFill>
              </a:rPr>
              <a:t>earneth</a:t>
            </a:r>
            <a:r>
              <a:rPr lang="en-US" i="1" dirty="0">
                <a:solidFill>
                  <a:srgbClr val="FFFF00"/>
                </a:solidFill>
              </a:rPr>
              <a:t> wages to put it into a bag with holes.</a:t>
            </a:r>
          </a:p>
        </p:txBody>
      </p:sp>
      <p:pic>
        <p:nvPicPr>
          <p:cNvPr id="33794" name="Picture 2" descr="http://blog.ama.org/wp-content/uploads/2015/01/leaking-bucket.jpg"/>
          <p:cNvPicPr>
            <a:picLocks noChangeAspect="1" noChangeArrowheads="1"/>
          </p:cNvPicPr>
          <p:nvPr/>
        </p:nvPicPr>
        <p:blipFill>
          <a:blip r:embed="rId3" cstate="print"/>
          <a:srcRect l="27320" t="-612" r="23276"/>
          <a:stretch>
            <a:fillRect/>
          </a:stretch>
        </p:blipFill>
        <p:spPr bwMode="auto">
          <a:xfrm>
            <a:off x="7879404" y="4328810"/>
            <a:ext cx="3764604" cy="2395841"/>
          </a:xfrm>
          <a:prstGeom prst="rect">
            <a:avLst/>
          </a:prstGeom>
          <a:noFill/>
        </p:spPr>
      </p:pic>
      <p:sp>
        <p:nvSpPr>
          <p:cNvPr id="14" name="Rectangle 13"/>
          <p:cNvSpPr/>
          <p:nvPr/>
        </p:nvSpPr>
        <p:spPr>
          <a:xfrm>
            <a:off x="4610912" y="2743200"/>
            <a:ext cx="5865778" cy="1200329"/>
          </a:xfrm>
          <a:prstGeom prst="rect">
            <a:avLst/>
          </a:prstGeom>
        </p:spPr>
        <p:txBody>
          <a:bodyPr wrap="square">
            <a:spAutoFit/>
          </a:bodyPr>
          <a:lstStyle/>
          <a:p>
            <a:r>
              <a:rPr lang="en-US" dirty="0">
                <a:solidFill>
                  <a:schemeClr val="bg1"/>
                </a:solidFill>
              </a:rPr>
              <a:t>If the time be not come to rebuild the temple, it cannot be come for you to build yourselves comfortable houses: but ye are rebuilding your houses; why then do ye not rebuild the house of the Lord? (4)</a:t>
            </a:r>
          </a:p>
        </p:txBody>
      </p:sp>
      <p:pic>
        <p:nvPicPr>
          <p:cNvPr id="33798" name="Picture 6" descr="http://whatshotn.files.wordpress.com/2013/07/and-my-god-put-into-mine-heart-to-gather-together-the-nobles-and-the-rulers-and-the-people-that-they-might-be-reckoned-by-genealogy.jpg"/>
          <p:cNvPicPr>
            <a:picLocks noChangeAspect="1" noChangeArrowheads="1"/>
          </p:cNvPicPr>
          <p:nvPr/>
        </p:nvPicPr>
        <p:blipFill>
          <a:blip r:embed="rId4" cstate="print"/>
          <a:srcRect/>
          <a:stretch>
            <a:fillRect/>
          </a:stretch>
        </p:blipFill>
        <p:spPr bwMode="auto">
          <a:xfrm>
            <a:off x="408562" y="1911654"/>
            <a:ext cx="3978612" cy="2665670"/>
          </a:xfrm>
          <a:prstGeom prst="rect">
            <a:avLst/>
          </a:prstGeom>
          <a:noFill/>
        </p:spPr>
      </p:pic>
    </p:spTree>
    <p:extLst>
      <p:ext uri="{BB962C8B-B14F-4D97-AF65-F5344CB8AC3E}">
        <p14:creationId xmlns:p14="http://schemas.microsoft.com/office/powerpoint/2010/main" val="3140015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37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Picture 2" descr="https://encrypted-tbn0.gstatic.com/images?q=tbn:ANd9GcSDEob2LYL8lf-DO33nOM62GMDRW2zAWIBfHB1KEf5vsZLmI-m4"/>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86" name="TextBox 85"/>
          <p:cNvSpPr txBox="1"/>
          <p:nvPr/>
        </p:nvSpPr>
        <p:spPr>
          <a:xfrm>
            <a:off x="145915" y="6999"/>
            <a:ext cx="12046085" cy="707886"/>
          </a:xfrm>
          <a:prstGeom prst="rect">
            <a:avLst/>
          </a:prstGeom>
          <a:noFill/>
        </p:spPr>
        <p:txBody>
          <a:bodyPr wrap="square" rtlCol="0">
            <a:spAutoFit/>
          </a:bodyPr>
          <a:lstStyle/>
          <a:p>
            <a:pPr algn="ctr"/>
            <a:r>
              <a:rPr lang="en-US" sz="4000" dirty="0">
                <a:solidFill>
                  <a:schemeClr val="bg1"/>
                </a:solidFill>
                <a:latin typeface="Georgia" pitchFamily="18" charset="0"/>
              </a:rPr>
              <a:t>Yes, It Will Be Difficult—A Parallel</a:t>
            </a:r>
          </a:p>
        </p:txBody>
      </p:sp>
      <p:sp>
        <p:nvSpPr>
          <p:cNvPr id="10" name="Rectangle 9"/>
          <p:cNvSpPr/>
          <p:nvPr/>
        </p:nvSpPr>
        <p:spPr>
          <a:xfrm>
            <a:off x="7266562" y="2130756"/>
            <a:ext cx="3083668" cy="1200329"/>
          </a:xfrm>
          <a:prstGeom prst="rect">
            <a:avLst/>
          </a:prstGeom>
        </p:spPr>
        <p:txBody>
          <a:bodyPr wrap="square">
            <a:spAutoFit/>
          </a:bodyPr>
          <a:lstStyle/>
          <a:p>
            <a:r>
              <a:rPr lang="en-US" dirty="0">
                <a:solidFill>
                  <a:schemeClr val="bg1"/>
                </a:solidFill>
              </a:rPr>
              <a:t>The Latter-day Saints also built two temples, one in Kirtland and one in Nauvoo, in times of great poverty and persecution. </a:t>
            </a:r>
          </a:p>
        </p:txBody>
      </p:sp>
      <p:sp>
        <p:nvSpPr>
          <p:cNvPr id="11" name="Rectangle 10"/>
          <p:cNvSpPr/>
          <p:nvPr/>
        </p:nvSpPr>
        <p:spPr>
          <a:xfrm>
            <a:off x="2645923" y="1611946"/>
            <a:ext cx="2937753" cy="2308324"/>
          </a:xfrm>
          <a:prstGeom prst="rect">
            <a:avLst/>
          </a:prstGeom>
        </p:spPr>
        <p:txBody>
          <a:bodyPr wrap="square">
            <a:spAutoFit/>
          </a:bodyPr>
          <a:lstStyle/>
          <a:p>
            <a:r>
              <a:rPr lang="en-US" dirty="0">
                <a:solidFill>
                  <a:schemeClr val="bg1"/>
                </a:solidFill>
              </a:rPr>
              <a:t>The Lord told the Jews that the difficulties they were experiencing, including a drought and a famine, were the result of putting a higher priority on furnishing their own homes than on rebuilding His temple.</a:t>
            </a:r>
          </a:p>
        </p:txBody>
      </p:sp>
      <p:sp>
        <p:nvSpPr>
          <p:cNvPr id="7" name="TextBox 6"/>
          <p:cNvSpPr txBox="1"/>
          <p:nvPr/>
        </p:nvSpPr>
        <p:spPr>
          <a:xfrm>
            <a:off x="-1" y="6488668"/>
            <a:ext cx="3754877" cy="369332"/>
          </a:xfrm>
          <a:prstGeom prst="rect">
            <a:avLst/>
          </a:prstGeom>
          <a:noFill/>
        </p:spPr>
        <p:txBody>
          <a:bodyPr wrap="square" rtlCol="0">
            <a:spAutoFit/>
          </a:bodyPr>
          <a:lstStyle/>
          <a:p>
            <a:r>
              <a:rPr lang="en-US" dirty="0">
                <a:solidFill>
                  <a:schemeClr val="bg1"/>
                </a:solidFill>
              </a:rPr>
              <a:t>Haggai 1:7-11; D&amp;C 124:31-55</a:t>
            </a:r>
          </a:p>
        </p:txBody>
      </p:sp>
      <p:sp>
        <p:nvSpPr>
          <p:cNvPr id="16" name="Rectangle 15"/>
          <p:cNvSpPr/>
          <p:nvPr/>
        </p:nvSpPr>
        <p:spPr>
          <a:xfrm>
            <a:off x="3135550" y="644737"/>
            <a:ext cx="6096000" cy="923330"/>
          </a:xfrm>
          <a:prstGeom prst="rect">
            <a:avLst/>
          </a:prstGeom>
        </p:spPr>
        <p:txBody>
          <a:bodyPr>
            <a:spAutoFit/>
          </a:bodyPr>
          <a:lstStyle/>
          <a:p>
            <a:pPr algn="ctr"/>
            <a:r>
              <a:rPr lang="en-US" i="1" dirty="0">
                <a:solidFill>
                  <a:srgbClr val="FFFF00"/>
                </a:solidFill>
              </a:rPr>
              <a:t>If ye labor with all your might, I will consecrate that spot that it shall be made holy. </a:t>
            </a:r>
          </a:p>
          <a:p>
            <a:pPr algn="ctr"/>
            <a:r>
              <a:rPr lang="en-US" i="1" dirty="0">
                <a:solidFill>
                  <a:srgbClr val="FFFF00"/>
                </a:solidFill>
              </a:rPr>
              <a:t>D&amp;C 124:44</a:t>
            </a:r>
          </a:p>
        </p:txBody>
      </p:sp>
      <p:sp>
        <p:nvSpPr>
          <p:cNvPr id="17" name="Rectangle 16"/>
          <p:cNvSpPr/>
          <p:nvPr/>
        </p:nvSpPr>
        <p:spPr>
          <a:xfrm>
            <a:off x="3613043" y="5474429"/>
            <a:ext cx="7495223" cy="1200329"/>
          </a:xfrm>
          <a:prstGeom prst="rect">
            <a:avLst/>
          </a:prstGeom>
        </p:spPr>
        <p:txBody>
          <a:bodyPr wrap="square">
            <a:spAutoFit/>
          </a:bodyPr>
          <a:lstStyle/>
          <a:p>
            <a:r>
              <a:rPr lang="en-US" sz="2400" dirty="0">
                <a:solidFill>
                  <a:schemeClr val="bg1"/>
                </a:solidFill>
              </a:rPr>
              <a:t>The Lord directly tied the poverty of the people of Haggai’s time and the sterility of the land to their failure to heed the commandment to rebuild the Lord’s house .</a:t>
            </a:r>
            <a:endParaRPr lang="en-US" sz="2400" dirty="0"/>
          </a:p>
        </p:txBody>
      </p:sp>
      <p:grpSp>
        <p:nvGrpSpPr>
          <p:cNvPr id="18" name="Group 17"/>
          <p:cNvGrpSpPr/>
          <p:nvPr/>
        </p:nvGrpSpPr>
        <p:grpSpPr>
          <a:xfrm>
            <a:off x="5489829" y="1536781"/>
            <a:ext cx="2212856" cy="3677246"/>
            <a:chOff x="228600" y="573741"/>
            <a:chExt cx="3048000" cy="5065059"/>
          </a:xfrm>
        </p:grpSpPr>
        <p:grpSp>
          <p:nvGrpSpPr>
            <p:cNvPr id="19" name="Group 190"/>
            <p:cNvGrpSpPr/>
            <p:nvPr/>
          </p:nvGrpSpPr>
          <p:grpSpPr>
            <a:xfrm>
              <a:off x="228600" y="1256634"/>
              <a:ext cx="3048000" cy="4382166"/>
              <a:chOff x="4114800" y="502025"/>
              <a:chExt cx="4472382" cy="6225987"/>
            </a:xfrm>
          </p:grpSpPr>
          <p:sp>
            <p:nvSpPr>
              <p:cNvPr id="25" name="Rectangle 24"/>
              <p:cNvSpPr/>
              <p:nvPr/>
            </p:nvSpPr>
            <p:spPr>
              <a:xfrm rot="5400000" flipH="1">
                <a:off x="6172200" y="5257800"/>
                <a:ext cx="228600" cy="2667000"/>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p:cNvGrpSpPr/>
              <p:nvPr/>
            </p:nvGrpSpPr>
            <p:grpSpPr>
              <a:xfrm>
                <a:off x="6019801" y="914400"/>
                <a:ext cx="609600" cy="914400"/>
                <a:chOff x="4142110" y="1523505"/>
                <a:chExt cx="838200" cy="1145410"/>
              </a:xfrm>
            </p:grpSpPr>
            <p:sp>
              <p:nvSpPr>
                <p:cNvPr id="178" name="Chord 23"/>
                <p:cNvSpPr/>
                <p:nvPr/>
              </p:nvSpPr>
              <p:spPr>
                <a:xfrm rot="4302055">
                  <a:off x="4256410" y="1876032"/>
                  <a:ext cx="1066800" cy="381000"/>
                </a:xfrm>
                <a:prstGeom prst="chord">
                  <a:avLst>
                    <a:gd name="adj1" fmla="val 2233702"/>
                    <a:gd name="adj2" fmla="val 19460511"/>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Chord 24"/>
                <p:cNvSpPr/>
                <p:nvPr/>
              </p:nvSpPr>
              <p:spPr>
                <a:xfrm rot="6646644">
                  <a:off x="3799210" y="1876032"/>
                  <a:ext cx="1066800" cy="381000"/>
                </a:xfrm>
                <a:prstGeom prst="chord">
                  <a:avLst>
                    <a:gd name="adj1" fmla="val 2233702"/>
                    <a:gd name="adj2" fmla="val 19460511"/>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Chord 22"/>
                <p:cNvSpPr/>
                <p:nvPr/>
              </p:nvSpPr>
              <p:spPr>
                <a:xfrm rot="5222268">
                  <a:off x="4023672" y="1905710"/>
                  <a:ext cx="1145410" cy="381000"/>
                </a:xfrm>
                <a:prstGeom prst="chord">
                  <a:avLst>
                    <a:gd name="adj1" fmla="val 2233702"/>
                    <a:gd name="adj2" fmla="val 19460511"/>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ectangle 26"/>
              <p:cNvSpPr/>
              <p:nvPr/>
            </p:nvSpPr>
            <p:spPr>
              <a:xfrm>
                <a:off x="6019801" y="1447800"/>
                <a:ext cx="609600" cy="125954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5943600" y="2362200"/>
                <a:ext cx="806825" cy="148814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
              <p:cNvSpPr/>
              <p:nvPr/>
            </p:nvSpPr>
            <p:spPr>
              <a:xfrm>
                <a:off x="5029200" y="4114800"/>
                <a:ext cx="2563906" cy="24384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5"/>
              <p:cNvGrpSpPr/>
              <p:nvPr/>
            </p:nvGrpSpPr>
            <p:grpSpPr>
              <a:xfrm>
                <a:off x="4953000" y="3352800"/>
                <a:ext cx="2709339" cy="762001"/>
                <a:chOff x="4807567" y="815786"/>
                <a:chExt cx="2709339" cy="762001"/>
              </a:xfrm>
            </p:grpSpPr>
            <p:sp>
              <p:nvSpPr>
                <p:cNvPr id="176" name="Isosceles Triangle 3"/>
                <p:cNvSpPr/>
                <p:nvPr/>
              </p:nvSpPr>
              <p:spPr>
                <a:xfrm>
                  <a:off x="4807567" y="815786"/>
                  <a:ext cx="2709339" cy="762001"/>
                </a:xfrm>
                <a:prstGeom prs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Isosceles Triangle 4"/>
                <p:cNvSpPr/>
                <p:nvPr/>
              </p:nvSpPr>
              <p:spPr>
                <a:xfrm>
                  <a:off x="5105400" y="914400"/>
                  <a:ext cx="2167467" cy="609600"/>
                </a:xfrm>
                <a:prstGeom prs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13"/>
              <p:cNvGrpSpPr/>
              <p:nvPr/>
            </p:nvGrpSpPr>
            <p:grpSpPr>
              <a:xfrm>
                <a:off x="5921188" y="2129118"/>
                <a:ext cx="829236" cy="259976"/>
                <a:chOff x="4379259" y="923365"/>
                <a:chExt cx="918882" cy="389964"/>
              </a:xfrm>
            </p:grpSpPr>
            <p:sp>
              <p:nvSpPr>
                <p:cNvPr id="170" name="Rectangle 7"/>
                <p:cNvSpPr/>
                <p:nvPr/>
              </p:nvSpPr>
              <p:spPr>
                <a:xfrm>
                  <a:off x="4419600" y="990600"/>
                  <a:ext cx="838200" cy="3048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ectangle 8"/>
                <p:cNvSpPr/>
                <p:nvPr/>
              </p:nvSpPr>
              <p:spPr>
                <a:xfrm flipH="1">
                  <a:off x="4572000" y="990600"/>
                  <a:ext cx="76200" cy="3048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ctangle 9"/>
                <p:cNvSpPr/>
                <p:nvPr/>
              </p:nvSpPr>
              <p:spPr>
                <a:xfrm flipH="1">
                  <a:off x="4787153" y="1008529"/>
                  <a:ext cx="76200" cy="3048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10"/>
                <p:cNvSpPr/>
                <p:nvPr/>
              </p:nvSpPr>
              <p:spPr>
                <a:xfrm flipH="1">
                  <a:off x="5033682" y="1008529"/>
                  <a:ext cx="76200" cy="3048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11"/>
                <p:cNvSpPr/>
                <p:nvPr/>
              </p:nvSpPr>
              <p:spPr>
                <a:xfrm flipH="1">
                  <a:off x="4379259" y="923365"/>
                  <a:ext cx="67235" cy="37203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12"/>
                <p:cNvSpPr/>
                <p:nvPr/>
              </p:nvSpPr>
              <p:spPr>
                <a:xfrm flipH="1">
                  <a:off x="5230906" y="923365"/>
                  <a:ext cx="67235" cy="37203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Flowchart: Delay 31"/>
              <p:cNvSpPr/>
              <p:nvPr/>
            </p:nvSpPr>
            <p:spPr>
              <a:xfrm rot="16200000">
                <a:off x="5867400" y="1752600"/>
                <a:ext cx="609600" cy="152400"/>
              </a:xfrm>
              <a:prstGeom prst="flowChartDelay">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Delay 32"/>
              <p:cNvSpPr/>
              <p:nvPr/>
            </p:nvSpPr>
            <p:spPr>
              <a:xfrm rot="16200000">
                <a:off x="6145306" y="1743635"/>
                <a:ext cx="609600" cy="152400"/>
              </a:xfrm>
              <a:prstGeom prst="flowChartDelay">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a:off x="6248400" y="533400"/>
                <a:ext cx="152400" cy="457200"/>
              </a:xfrm>
              <a:prstGeom prst="round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6212541" y="883025"/>
                <a:ext cx="228600" cy="85164"/>
              </a:xfrm>
              <a:prstGeom prst="ellipse">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6208059" y="502025"/>
                <a:ext cx="228600" cy="85164"/>
              </a:xfrm>
              <a:prstGeom prst="ellipse">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48"/>
              <p:cNvGrpSpPr/>
              <p:nvPr/>
            </p:nvGrpSpPr>
            <p:grpSpPr>
              <a:xfrm>
                <a:off x="6001870" y="3653117"/>
                <a:ext cx="609601" cy="304801"/>
                <a:chOff x="3657599" y="1676399"/>
                <a:chExt cx="1488141" cy="1030941"/>
              </a:xfrm>
            </p:grpSpPr>
            <p:sp>
              <p:nvSpPr>
                <p:cNvPr id="164" name="Oval 35"/>
                <p:cNvSpPr/>
                <p:nvPr/>
              </p:nvSpPr>
              <p:spPr>
                <a:xfrm>
                  <a:off x="3657599" y="1676399"/>
                  <a:ext cx="1488141" cy="1030941"/>
                </a:xfrm>
                <a:prstGeom prst="ellipse">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5" name="Straight Connector 164"/>
                <p:cNvCxnSpPr/>
                <p:nvPr/>
              </p:nvCxnSpPr>
              <p:spPr>
                <a:xfrm>
                  <a:off x="4401670" y="1676399"/>
                  <a:ext cx="0" cy="103094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3657599" y="2191870"/>
                  <a:ext cx="148814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flipH="1">
                  <a:off x="3875532" y="1827377"/>
                  <a:ext cx="1052275" cy="72898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a:off x="3875532" y="1827377"/>
                  <a:ext cx="1052275" cy="72898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69" name="Oval 36"/>
                <p:cNvSpPr/>
                <p:nvPr/>
              </p:nvSpPr>
              <p:spPr>
                <a:xfrm>
                  <a:off x="4231341" y="2106706"/>
                  <a:ext cx="304800" cy="152400"/>
                </a:xfrm>
                <a:prstGeom prst="ellipse">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58"/>
              <p:cNvGrpSpPr/>
              <p:nvPr/>
            </p:nvGrpSpPr>
            <p:grpSpPr>
              <a:xfrm>
                <a:off x="6104965" y="4679576"/>
                <a:ext cx="528917" cy="733660"/>
                <a:chOff x="3469341" y="1371600"/>
                <a:chExt cx="833717" cy="1156447"/>
              </a:xfrm>
            </p:grpSpPr>
            <p:sp>
              <p:nvSpPr>
                <p:cNvPr id="155" name="Flowchart: Delay 154"/>
                <p:cNvSpPr/>
                <p:nvPr/>
              </p:nvSpPr>
              <p:spPr>
                <a:xfrm rot="16200000">
                  <a:off x="3314700" y="1562100"/>
                  <a:ext cx="1143000" cy="762000"/>
                </a:xfrm>
                <a:prstGeom prst="flowChartDelay">
                  <a:avLst/>
                </a:prstGeom>
                <a:solidFill>
                  <a:schemeClr val="tx1">
                    <a:lumMod val="75000"/>
                    <a:lumOff val="25000"/>
                  </a:schemeClr>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p:cNvSpPr/>
                <p:nvPr/>
              </p:nvSpPr>
              <p:spPr>
                <a:xfrm flipH="1">
                  <a:off x="3723939" y="1806388"/>
                  <a:ext cx="45719" cy="632012"/>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p:cNvSpPr/>
                <p:nvPr/>
              </p:nvSpPr>
              <p:spPr>
                <a:xfrm flipH="1">
                  <a:off x="4015292" y="1819835"/>
                  <a:ext cx="45719" cy="632012"/>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p:cNvSpPr/>
                <p:nvPr/>
              </p:nvSpPr>
              <p:spPr>
                <a:xfrm flipH="1">
                  <a:off x="3495337" y="2057400"/>
                  <a:ext cx="771863" cy="85165"/>
                </a:xfrm>
                <a:prstGeom prst="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lowchart: Delay 158"/>
                <p:cNvSpPr/>
                <p:nvPr/>
              </p:nvSpPr>
              <p:spPr>
                <a:xfrm rot="16200000">
                  <a:off x="3832412" y="1595718"/>
                  <a:ext cx="76200" cy="228600"/>
                </a:xfrm>
                <a:prstGeom prst="flowChartDelay">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56"/>
                <p:cNvSpPr/>
                <p:nvPr/>
              </p:nvSpPr>
              <p:spPr>
                <a:xfrm flipH="1">
                  <a:off x="4230445" y="1801905"/>
                  <a:ext cx="45719" cy="632012"/>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160"/>
                <p:cNvSpPr/>
                <p:nvPr/>
              </p:nvSpPr>
              <p:spPr>
                <a:xfrm flipH="1">
                  <a:off x="3495339" y="1837764"/>
                  <a:ext cx="45719" cy="632012"/>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p:cNvSpPr/>
                <p:nvPr/>
              </p:nvSpPr>
              <p:spPr>
                <a:xfrm rot="5400000" flipH="1">
                  <a:off x="3848100" y="2073088"/>
                  <a:ext cx="76200" cy="833717"/>
                </a:xfrm>
                <a:prstGeom prst="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p:cNvSpPr/>
                <p:nvPr/>
              </p:nvSpPr>
              <p:spPr>
                <a:xfrm rot="5400000" flipH="1">
                  <a:off x="3848100" y="1409700"/>
                  <a:ext cx="76200" cy="762000"/>
                </a:xfrm>
                <a:prstGeom prst="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66"/>
              <p:cNvGrpSpPr/>
              <p:nvPr/>
            </p:nvGrpSpPr>
            <p:grpSpPr>
              <a:xfrm>
                <a:off x="5750858" y="5562600"/>
                <a:ext cx="381000" cy="914400"/>
                <a:chOff x="3581400" y="1447800"/>
                <a:chExt cx="712695" cy="1385047"/>
              </a:xfrm>
            </p:grpSpPr>
            <p:sp>
              <p:nvSpPr>
                <p:cNvPr id="149" name="Oval 148"/>
                <p:cNvSpPr/>
                <p:nvPr/>
              </p:nvSpPr>
              <p:spPr>
                <a:xfrm>
                  <a:off x="3581400" y="1447800"/>
                  <a:ext cx="685800" cy="533400"/>
                </a:xfrm>
                <a:prstGeom prst="ellipse">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3796553" y="1613649"/>
                  <a:ext cx="228600" cy="85164"/>
                </a:xfrm>
                <a:prstGeom prst="ellipse">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p:cNvSpPr/>
                <p:nvPr/>
              </p:nvSpPr>
              <p:spPr>
                <a:xfrm>
                  <a:off x="3581400" y="1689847"/>
                  <a:ext cx="712695" cy="1143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2" name="Group 65"/>
                <p:cNvGrpSpPr/>
                <p:nvPr/>
              </p:nvGrpSpPr>
              <p:grpSpPr>
                <a:xfrm>
                  <a:off x="4114800" y="2133600"/>
                  <a:ext cx="58396" cy="152400"/>
                  <a:chOff x="4648200" y="1600200"/>
                  <a:chExt cx="183776" cy="479611"/>
                </a:xfrm>
              </p:grpSpPr>
              <p:sp>
                <p:nvSpPr>
                  <p:cNvPr id="153" name="Rectangle 152"/>
                  <p:cNvSpPr/>
                  <p:nvPr/>
                </p:nvSpPr>
                <p:spPr>
                  <a:xfrm>
                    <a:off x="4666129" y="1734670"/>
                    <a:ext cx="147918" cy="345141"/>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a:off x="4648200" y="1600200"/>
                    <a:ext cx="183776" cy="228600"/>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0" name="Group 76"/>
              <p:cNvGrpSpPr/>
              <p:nvPr/>
            </p:nvGrpSpPr>
            <p:grpSpPr>
              <a:xfrm>
                <a:off x="5311588" y="4222376"/>
                <a:ext cx="313765" cy="914400"/>
                <a:chOff x="3818965" y="1837932"/>
                <a:chExt cx="421341" cy="1066800"/>
              </a:xfrm>
            </p:grpSpPr>
            <p:sp>
              <p:nvSpPr>
                <p:cNvPr id="147" name="Chord 146"/>
                <p:cNvSpPr/>
                <p:nvPr/>
              </p:nvSpPr>
              <p:spPr>
                <a:xfrm rot="5400000">
                  <a:off x="3494411" y="2180832"/>
                  <a:ext cx="1066800" cy="381000"/>
                </a:xfrm>
                <a:prstGeom prst="chord">
                  <a:avLst>
                    <a:gd name="adj1" fmla="val 2233702"/>
                    <a:gd name="adj2" fmla="val 19460511"/>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p:cNvSpPr/>
                <p:nvPr/>
              </p:nvSpPr>
              <p:spPr>
                <a:xfrm rot="5400000" flipH="1">
                  <a:off x="3991536" y="2395818"/>
                  <a:ext cx="76200" cy="421341"/>
                </a:xfrm>
                <a:prstGeom prst="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77"/>
              <p:cNvGrpSpPr/>
              <p:nvPr/>
            </p:nvGrpSpPr>
            <p:grpSpPr>
              <a:xfrm>
                <a:off x="6983506" y="4240306"/>
                <a:ext cx="313765" cy="932329"/>
                <a:chOff x="3818965" y="1837932"/>
                <a:chExt cx="421341" cy="1066800"/>
              </a:xfrm>
            </p:grpSpPr>
            <p:sp>
              <p:nvSpPr>
                <p:cNvPr id="145" name="Chord 78"/>
                <p:cNvSpPr/>
                <p:nvPr/>
              </p:nvSpPr>
              <p:spPr>
                <a:xfrm rot="5400000">
                  <a:off x="3494411" y="2180832"/>
                  <a:ext cx="1066800" cy="381000"/>
                </a:xfrm>
                <a:prstGeom prst="chord">
                  <a:avLst>
                    <a:gd name="adj1" fmla="val 2233702"/>
                    <a:gd name="adj2" fmla="val 19460511"/>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79"/>
                <p:cNvSpPr/>
                <p:nvPr/>
              </p:nvSpPr>
              <p:spPr>
                <a:xfrm rot="5400000" flipH="1">
                  <a:off x="3991536" y="2395818"/>
                  <a:ext cx="76200" cy="421341"/>
                </a:xfrm>
                <a:prstGeom prst="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80"/>
              <p:cNvGrpSpPr/>
              <p:nvPr/>
            </p:nvGrpSpPr>
            <p:grpSpPr>
              <a:xfrm>
                <a:off x="5311589" y="5334000"/>
                <a:ext cx="313765" cy="1030941"/>
                <a:chOff x="3818965" y="1837932"/>
                <a:chExt cx="421341" cy="1066800"/>
              </a:xfrm>
            </p:grpSpPr>
            <p:sp>
              <p:nvSpPr>
                <p:cNvPr id="143" name="Chord 142"/>
                <p:cNvSpPr/>
                <p:nvPr/>
              </p:nvSpPr>
              <p:spPr>
                <a:xfrm rot="5400000">
                  <a:off x="3494411" y="2180832"/>
                  <a:ext cx="1066800" cy="381000"/>
                </a:xfrm>
                <a:prstGeom prst="chord">
                  <a:avLst>
                    <a:gd name="adj1" fmla="val 2233702"/>
                    <a:gd name="adj2" fmla="val 19460511"/>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p:cNvSpPr/>
                <p:nvPr/>
              </p:nvSpPr>
              <p:spPr>
                <a:xfrm rot="5400000" flipH="1">
                  <a:off x="3991536" y="2395818"/>
                  <a:ext cx="76200" cy="421341"/>
                </a:xfrm>
                <a:prstGeom prst="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83"/>
              <p:cNvGrpSpPr/>
              <p:nvPr/>
            </p:nvGrpSpPr>
            <p:grpSpPr>
              <a:xfrm>
                <a:off x="7014882" y="5392270"/>
                <a:ext cx="313765" cy="932329"/>
                <a:chOff x="3818965" y="1837932"/>
                <a:chExt cx="421341" cy="1066800"/>
              </a:xfrm>
            </p:grpSpPr>
            <p:sp>
              <p:nvSpPr>
                <p:cNvPr id="141" name="Chord 140"/>
                <p:cNvSpPr/>
                <p:nvPr/>
              </p:nvSpPr>
              <p:spPr>
                <a:xfrm rot="5400000">
                  <a:off x="3494411" y="2180832"/>
                  <a:ext cx="1066800" cy="381000"/>
                </a:xfrm>
                <a:prstGeom prst="chord">
                  <a:avLst>
                    <a:gd name="adj1" fmla="val 2233702"/>
                    <a:gd name="adj2" fmla="val 19460511"/>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p:cNvSpPr/>
                <p:nvPr/>
              </p:nvSpPr>
              <p:spPr>
                <a:xfrm rot="5400000" flipH="1">
                  <a:off x="3991536" y="2395818"/>
                  <a:ext cx="76200" cy="421341"/>
                </a:xfrm>
                <a:prstGeom prst="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86"/>
              <p:cNvGrpSpPr/>
              <p:nvPr/>
            </p:nvGrpSpPr>
            <p:grpSpPr>
              <a:xfrm>
                <a:off x="6521824" y="5562600"/>
                <a:ext cx="381000" cy="914400"/>
                <a:chOff x="3581400" y="1447800"/>
                <a:chExt cx="712695" cy="1385047"/>
              </a:xfrm>
            </p:grpSpPr>
            <p:sp>
              <p:nvSpPr>
                <p:cNvPr id="135" name="Oval 134"/>
                <p:cNvSpPr/>
                <p:nvPr/>
              </p:nvSpPr>
              <p:spPr>
                <a:xfrm>
                  <a:off x="3581400" y="1447800"/>
                  <a:ext cx="685800" cy="533400"/>
                </a:xfrm>
                <a:prstGeom prst="ellipse">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3796553" y="1613649"/>
                  <a:ext cx="228600" cy="85164"/>
                </a:xfrm>
                <a:prstGeom prst="ellipse">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p:cNvSpPr/>
                <p:nvPr/>
              </p:nvSpPr>
              <p:spPr>
                <a:xfrm>
                  <a:off x="3581400" y="1689847"/>
                  <a:ext cx="712695" cy="1143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8" name="Group 65"/>
                <p:cNvGrpSpPr/>
                <p:nvPr/>
              </p:nvGrpSpPr>
              <p:grpSpPr>
                <a:xfrm>
                  <a:off x="4114800" y="2133600"/>
                  <a:ext cx="58396" cy="152400"/>
                  <a:chOff x="4648200" y="1600200"/>
                  <a:chExt cx="183776" cy="479611"/>
                </a:xfrm>
              </p:grpSpPr>
              <p:sp>
                <p:nvSpPr>
                  <p:cNvPr id="139" name="Rectangle 138"/>
                  <p:cNvSpPr/>
                  <p:nvPr/>
                </p:nvSpPr>
                <p:spPr>
                  <a:xfrm>
                    <a:off x="4666129" y="1734670"/>
                    <a:ext cx="147918" cy="345141"/>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a:off x="4648200" y="1600200"/>
                    <a:ext cx="183776" cy="228600"/>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5" name="Rectangle 44"/>
              <p:cNvSpPr/>
              <p:nvPr/>
            </p:nvSpPr>
            <p:spPr>
              <a:xfrm>
                <a:off x="6087035" y="4168588"/>
                <a:ext cx="533400" cy="38099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rot="5400000" flipH="1">
                <a:off x="6248400" y="5181600"/>
                <a:ext cx="76200" cy="2667000"/>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rot="5400000" flipH="1">
                <a:off x="6264089" y="5394511"/>
                <a:ext cx="80682" cy="2398059"/>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5400000" flipH="1">
                <a:off x="6261848" y="5616388"/>
                <a:ext cx="85163" cy="2129118"/>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125"/>
              <p:cNvGrpSpPr/>
              <p:nvPr/>
            </p:nvGrpSpPr>
            <p:grpSpPr>
              <a:xfrm>
                <a:off x="5038165" y="4137212"/>
                <a:ext cx="192741" cy="2317377"/>
                <a:chOff x="3657600" y="2667000"/>
                <a:chExt cx="192741" cy="2317377"/>
              </a:xfrm>
            </p:grpSpPr>
            <p:grpSp>
              <p:nvGrpSpPr>
                <p:cNvPr id="115" name="Group 108"/>
                <p:cNvGrpSpPr/>
                <p:nvPr/>
              </p:nvGrpSpPr>
              <p:grpSpPr>
                <a:xfrm>
                  <a:off x="3657600" y="2667000"/>
                  <a:ext cx="183776" cy="389965"/>
                  <a:chOff x="3657600" y="2667000"/>
                  <a:chExt cx="183776" cy="389965"/>
                </a:xfrm>
              </p:grpSpPr>
              <p:sp>
                <p:nvSpPr>
                  <p:cNvPr id="132" name="Rectangle 97"/>
                  <p:cNvSpPr/>
                  <p:nvPr/>
                </p:nvSpPr>
                <p:spPr>
                  <a:xfrm rot="5400000" flipH="1">
                    <a:off x="3709147" y="2615453"/>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p:cNvSpPr/>
                  <p:nvPr/>
                </p:nvSpPr>
                <p:spPr>
                  <a:xfrm rot="5400000" flipH="1">
                    <a:off x="3713629" y="27768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p:cNvSpPr/>
                  <p:nvPr/>
                </p:nvSpPr>
                <p:spPr>
                  <a:xfrm rot="5400000" flipH="1">
                    <a:off x="3713629" y="29292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09"/>
                <p:cNvGrpSpPr/>
                <p:nvPr/>
              </p:nvGrpSpPr>
              <p:grpSpPr>
                <a:xfrm>
                  <a:off x="3666565" y="3155576"/>
                  <a:ext cx="183776" cy="389965"/>
                  <a:chOff x="3657600" y="2667000"/>
                  <a:chExt cx="183776" cy="389965"/>
                </a:xfrm>
              </p:grpSpPr>
              <p:sp>
                <p:nvSpPr>
                  <p:cNvPr id="129" name="Rectangle 128"/>
                  <p:cNvSpPr/>
                  <p:nvPr/>
                </p:nvSpPr>
                <p:spPr>
                  <a:xfrm rot="5400000" flipH="1">
                    <a:off x="3709147" y="2615453"/>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p:cNvSpPr/>
                  <p:nvPr/>
                </p:nvSpPr>
                <p:spPr>
                  <a:xfrm rot="5400000" flipH="1">
                    <a:off x="3713629" y="27768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p:cNvSpPr/>
                  <p:nvPr/>
                </p:nvSpPr>
                <p:spPr>
                  <a:xfrm rot="5400000" flipH="1">
                    <a:off x="3713629" y="29292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 name="Group 113"/>
                <p:cNvGrpSpPr/>
                <p:nvPr/>
              </p:nvGrpSpPr>
              <p:grpSpPr>
                <a:xfrm>
                  <a:off x="3657600" y="3626224"/>
                  <a:ext cx="183776" cy="389965"/>
                  <a:chOff x="3657600" y="2667000"/>
                  <a:chExt cx="183776" cy="389965"/>
                </a:xfrm>
              </p:grpSpPr>
              <p:sp>
                <p:nvSpPr>
                  <p:cNvPr id="126" name="Rectangle 125"/>
                  <p:cNvSpPr/>
                  <p:nvPr/>
                </p:nvSpPr>
                <p:spPr>
                  <a:xfrm rot="5400000" flipH="1">
                    <a:off x="3709147" y="2615453"/>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p:cNvSpPr/>
                  <p:nvPr/>
                </p:nvSpPr>
                <p:spPr>
                  <a:xfrm rot="5400000" flipH="1">
                    <a:off x="3713629" y="27768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p:cNvSpPr/>
                  <p:nvPr/>
                </p:nvSpPr>
                <p:spPr>
                  <a:xfrm rot="5400000" flipH="1">
                    <a:off x="3713629" y="29292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p:cNvGrpSpPr/>
                <p:nvPr/>
              </p:nvGrpSpPr>
              <p:grpSpPr>
                <a:xfrm>
                  <a:off x="3657600" y="4119282"/>
                  <a:ext cx="183776" cy="389965"/>
                  <a:chOff x="3657600" y="2667000"/>
                  <a:chExt cx="183776" cy="389965"/>
                </a:xfrm>
              </p:grpSpPr>
              <p:sp>
                <p:nvSpPr>
                  <p:cNvPr id="123" name="Rectangle 122"/>
                  <p:cNvSpPr/>
                  <p:nvPr/>
                </p:nvSpPr>
                <p:spPr>
                  <a:xfrm rot="5400000" flipH="1">
                    <a:off x="3709147" y="2615453"/>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p:cNvSpPr/>
                  <p:nvPr/>
                </p:nvSpPr>
                <p:spPr>
                  <a:xfrm rot="5400000" flipH="1">
                    <a:off x="3713629" y="27768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p:cNvSpPr/>
                  <p:nvPr/>
                </p:nvSpPr>
                <p:spPr>
                  <a:xfrm rot="5400000" flipH="1">
                    <a:off x="3713629" y="29292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9" name="Group 121"/>
                <p:cNvGrpSpPr/>
                <p:nvPr/>
              </p:nvGrpSpPr>
              <p:grpSpPr>
                <a:xfrm>
                  <a:off x="3657600" y="4594412"/>
                  <a:ext cx="183776" cy="389965"/>
                  <a:chOff x="3657600" y="2667000"/>
                  <a:chExt cx="183776" cy="389965"/>
                </a:xfrm>
              </p:grpSpPr>
              <p:sp>
                <p:nvSpPr>
                  <p:cNvPr id="120" name="Rectangle 119"/>
                  <p:cNvSpPr/>
                  <p:nvPr/>
                </p:nvSpPr>
                <p:spPr>
                  <a:xfrm rot="5400000" flipH="1">
                    <a:off x="3709147" y="2615453"/>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rot="5400000" flipH="1">
                    <a:off x="3713629" y="27768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p:cNvSpPr/>
                  <p:nvPr/>
                </p:nvSpPr>
                <p:spPr>
                  <a:xfrm rot="5400000" flipH="1">
                    <a:off x="3713629" y="29292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0" name="Group 126"/>
              <p:cNvGrpSpPr/>
              <p:nvPr/>
            </p:nvGrpSpPr>
            <p:grpSpPr>
              <a:xfrm>
                <a:off x="7404847" y="4146176"/>
                <a:ext cx="192741" cy="2317377"/>
                <a:chOff x="3657600" y="2667000"/>
                <a:chExt cx="192741" cy="2317377"/>
              </a:xfrm>
            </p:grpSpPr>
            <p:grpSp>
              <p:nvGrpSpPr>
                <p:cNvPr id="95" name="Group 108"/>
                <p:cNvGrpSpPr/>
                <p:nvPr/>
              </p:nvGrpSpPr>
              <p:grpSpPr>
                <a:xfrm>
                  <a:off x="3657600" y="2667000"/>
                  <a:ext cx="183776" cy="389965"/>
                  <a:chOff x="3657600" y="2667000"/>
                  <a:chExt cx="183776" cy="389965"/>
                </a:xfrm>
              </p:grpSpPr>
              <p:sp>
                <p:nvSpPr>
                  <p:cNvPr id="112" name="Rectangle 111"/>
                  <p:cNvSpPr/>
                  <p:nvPr/>
                </p:nvSpPr>
                <p:spPr>
                  <a:xfrm rot="5400000" flipH="1">
                    <a:off x="3709147" y="2615453"/>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rot="5400000" flipH="1">
                    <a:off x="3713629" y="27768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rot="5400000" flipH="1">
                    <a:off x="3713629" y="29292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109"/>
                <p:cNvGrpSpPr/>
                <p:nvPr/>
              </p:nvGrpSpPr>
              <p:grpSpPr>
                <a:xfrm>
                  <a:off x="3666565" y="3155576"/>
                  <a:ext cx="183776" cy="389965"/>
                  <a:chOff x="3657600" y="2667000"/>
                  <a:chExt cx="183776" cy="389965"/>
                </a:xfrm>
              </p:grpSpPr>
              <p:sp>
                <p:nvSpPr>
                  <p:cNvPr id="109" name="Rectangle 108"/>
                  <p:cNvSpPr/>
                  <p:nvPr/>
                </p:nvSpPr>
                <p:spPr>
                  <a:xfrm rot="5400000" flipH="1">
                    <a:off x="3709147" y="2615453"/>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rot="5400000" flipH="1">
                    <a:off x="3713629" y="27768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rot="5400000" flipH="1">
                    <a:off x="3713629" y="29292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 name="Group 113"/>
                <p:cNvGrpSpPr/>
                <p:nvPr/>
              </p:nvGrpSpPr>
              <p:grpSpPr>
                <a:xfrm>
                  <a:off x="3657600" y="3626224"/>
                  <a:ext cx="183776" cy="389965"/>
                  <a:chOff x="3657600" y="2667000"/>
                  <a:chExt cx="183776" cy="389965"/>
                </a:xfrm>
              </p:grpSpPr>
              <p:sp>
                <p:nvSpPr>
                  <p:cNvPr id="106" name="Rectangle 105"/>
                  <p:cNvSpPr/>
                  <p:nvPr/>
                </p:nvSpPr>
                <p:spPr>
                  <a:xfrm rot="5400000" flipH="1">
                    <a:off x="3709147" y="2615453"/>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rot="5400000" flipH="1">
                    <a:off x="3713629" y="27768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rot="5400000" flipH="1">
                    <a:off x="3713629" y="29292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117"/>
                <p:cNvGrpSpPr/>
                <p:nvPr/>
              </p:nvGrpSpPr>
              <p:grpSpPr>
                <a:xfrm>
                  <a:off x="3657600" y="4119282"/>
                  <a:ext cx="183776" cy="389965"/>
                  <a:chOff x="3657600" y="2667000"/>
                  <a:chExt cx="183776" cy="389965"/>
                </a:xfrm>
              </p:grpSpPr>
              <p:sp>
                <p:nvSpPr>
                  <p:cNvPr id="103" name="Rectangle 102"/>
                  <p:cNvSpPr/>
                  <p:nvPr/>
                </p:nvSpPr>
                <p:spPr>
                  <a:xfrm rot="5400000" flipH="1">
                    <a:off x="3709147" y="2615453"/>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rot="5400000" flipH="1">
                    <a:off x="3713629" y="27768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rot="5400000" flipH="1">
                    <a:off x="3713629" y="29292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 name="Group 121"/>
                <p:cNvGrpSpPr/>
                <p:nvPr/>
              </p:nvGrpSpPr>
              <p:grpSpPr>
                <a:xfrm>
                  <a:off x="3657600" y="4594412"/>
                  <a:ext cx="183776" cy="389965"/>
                  <a:chOff x="3657600" y="2667000"/>
                  <a:chExt cx="183776" cy="389965"/>
                </a:xfrm>
              </p:grpSpPr>
              <p:sp>
                <p:nvSpPr>
                  <p:cNvPr id="100" name="Rectangle 99"/>
                  <p:cNvSpPr/>
                  <p:nvPr/>
                </p:nvSpPr>
                <p:spPr>
                  <a:xfrm rot="5400000" flipH="1">
                    <a:off x="3709147" y="2615453"/>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rot="5400000" flipH="1">
                    <a:off x="3713629" y="27768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rot="5400000" flipH="1">
                    <a:off x="3713629" y="29292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147"/>
              <p:cNvGrpSpPr/>
              <p:nvPr/>
            </p:nvGrpSpPr>
            <p:grpSpPr>
              <a:xfrm>
                <a:off x="4114800" y="4800600"/>
                <a:ext cx="1204747" cy="1905000"/>
                <a:chOff x="5791201" y="1828801"/>
                <a:chExt cx="2549023" cy="4030629"/>
              </a:xfrm>
            </p:grpSpPr>
            <p:grpSp>
              <p:nvGrpSpPr>
                <p:cNvPr id="73" name="Group 49"/>
                <p:cNvGrpSpPr/>
                <p:nvPr/>
              </p:nvGrpSpPr>
              <p:grpSpPr>
                <a:xfrm>
                  <a:off x="5791201" y="1828801"/>
                  <a:ext cx="2549023" cy="4030629"/>
                  <a:chOff x="5791200" y="1828800"/>
                  <a:chExt cx="2549022" cy="4030629"/>
                </a:xfrm>
              </p:grpSpPr>
              <p:sp>
                <p:nvSpPr>
                  <p:cNvPr id="75" name="Rectangle 74"/>
                  <p:cNvSpPr/>
                  <p:nvPr/>
                </p:nvSpPr>
                <p:spPr>
                  <a:xfrm>
                    <a:off x="6874105" y="2354229"/>
                    <a:ext cx="304800" cy="3505200"/>
                  </a:xfrm>
                  <a:prstGeom prst="rect">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Lightning Bolt 75"/>
                  <p:cNvSpPr/>
                  <p:nvPr/>
                </p:nvSpPr>
                <p:spPr>
                  <a:xfrm rot="20382424">
                    <a:off x="7008188" y="4074826"/>
                    <a:ext cx="1332034" cy="1451022"/>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Lightning Bolt 77"/>
                  <p:cNvSpPr/>
                  <p:nvPr/>
                </p:nvSpPr>
                <p:spPr>
                  <a:xfrm rot="21317321">
                    <a:off x="6930454" y="4080932"/>
                    <a:ext cx="1283495" cy="1424865"/>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Lightning Bolt 78"/>
                  <p:cNvSpPr/>
                  <p:nvPr/>
                </p:nvSpPr>
                <p:spPr>
                  <a:xfrm>
                    <a:off x="6821455" y="1828800"/>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Lightning Bolt 79"/>
                  <p:cNvSpPr/>
                  <p:nvPr/>
                </p:nvSpPr>
                <p:spPr>
                  <a:xfrm>
                    <a:off x="6745255" y="213359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Lightning Bolt 80"/>
                  <p:cNvSpPr/>
                  <p:nvPr/>
                </p:nvSpPr>
                <p:spPr>
                  <a:xfrm>
                    <a:off x="6897654" y="2590801"/>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Lightning Bolt 81"/>
                  <p:cNvSpPr/>
                  <p:nvPr/>
                </p:nvSpPr>
                <p:spPr>
                  <a:xfrm>
                    <a:off x="6797905" y="288762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Lightning Bolt 82"/>
                  <p:cNvSpPr/>
                  <p:nvPr/>
                </p:nvSpPr>
                <p:spPr>
                  <a:xfrm>
                    <a:off x="6721705" y="3421029"/>
                    <a:ext cx="1447800" cy="12954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Lightning Bolt 83"/>
                  <p:cNvSpPr/>
                  <p:nvPr/>
                </p:nvSpPr>
                <p:spPr>
                  <a:xfrm rot="1217576" flipH="1">
                    <a:off x="5895979" y="4131375"/>
                    <a:ext cx="1366504" cy="1634752"/>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Lightning Bolt 84"/>
                  <p:cNvSpPr/>
                  <p:nvPr/>
                </p:nvSpPr>
                <p:spPr>
                  <a:xfrm rot="282679" flipH="1">
                    <a:off x="5791200" y="3788978"/>
                    <a:ext cx="1448252" cy="15229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Lightning Bolt 86"/>
                  <p:cNvSpPr/>
                  <p:nvPr/>
                </p:nvSpPr>
                <p:spPr>
                  <a:xfrm flipH="1">
                    <a:off x="6337007" y="189702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Lightning Bolt 87"/>
                  <p:cNvSpPr/>
                  <p:nvPr/>
                </p:nvSpPr>
                <p:spPr>
                  <a:xfrm flipH="1">
                    <a:off x="6413207" y="220182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Lightning Bolt 88"/>
                  <p:cNvSpPr/>
                  <p:nvPr/>
                </p:nvSpPr>
                <p:spPr>
                  <a:xfrm flipH="1">
                    <a:off x="6260808" y="2659030"/>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Lightning Bolt 89"/>
                  <p:cNvSpPr/>
                  <p:nvPr/>
                </p:nvSpPr>
                <p:spPr>
                  <a:xfrm flipH="1">
                    <a:off x="6360557" y="295585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Lightning Bolt 90"/>
                  <p:cNvSpPr/>
                  <p:nvPr/>
                </p:nvSpPr>
                <p:spPr>
                  <a:xfrm flipH="1">
                    <a:off x="6284357" y="348925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6781800" y="22098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6781800" y="31242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6705600" y="39624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Rectangle 73"/>
                <p:cNvSpPr/>
                <p:nvPr/>
              </p:nvSpPr>
              <p:spPr>
                <a:xfrm rot="5400000" flipH="1">
                  <a:off x="6400800" y="3124200"/>
                  <a:ext cx="1600200" cy="685800"/>
                </a:xfrm>
                <a:prstGeom prst="rect">
                  <a:avLst/>
                </a:prstGeom>
                <a:solidFill>
                  <a:schemeClr val="accent3">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168"/>
              <p:cNvGrpSpPr/>
              <p:nvPr/>
            </p:nvGrpSpPr>
            <p:grpSpPr>
              <a:xfrm>
                <a:off x="7382435" y="4823012"/>
                <a:ext cx="1204747" cy="1905000"/>
                <a:chOff x="5791201" y="1828801"/>
                <a:chExt cx="2549023" cy="4030629"/>
              </a:xfrm>
            </p:grpSpPr>
            <p:grpSp>
              <p:nvGrpSpPr>
                <p:cNvPr id="53" name="Group 49"/>
                <p:cNvGrpSpPr/>
                <p:nvPr/>
              </p:nvGrpSpPr>
              <p:grpSpPr>
                <a:xfrm>
                  <a:off x="5791201" y="1828801"/>
                  <a:ext cx="2549023" cy="4030629"/>
                  <a:chOff x="5791200" y="1828800"/>
                  <a:chExt cx="2549022" cy="4030629"/>
                </a:xfrm>
              </p:grpSpPr>
              <p:sp>
                <p:nvSpPr>
                  <p:cNvPr id="55" name="Rectangle 54"/>
                  <p:cNvSpPr/>
                  <p:nvPr/>
                </p:nvSpPr>
                <p:spPr>
                  <a:xfrm>
                    <a:off x="6874105" y="2354229"/>
                    <a:ext cx="304800" cy="3505200"/>
                  </a:xfrm>
                  <a:prstGeom prst="rect">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Lightning Bolt 55"/>
                  <p:cNvSpPr/>
                  <p:nvPr/>
                </p:nvSpPr>
                <p:spPr>
                  <a:xfrm rot="20382424">
                    <a:off x="7008188" y="4074826"/>
                    <a:ext cx="1332034" cy="1451022"/>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Lightning Bolt 56"/>
                  <p:cNvSpPr/>
                  <p:nvPr/>
                </p:nvSpPr>
                <p:spPr>
                  <a:xfrm rot="21317321">
                    <a:off x="6930454" y="4080932"/>
                    <a:ext cx="1283495" cy="1424865"/>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Lightning Bolt 57"/>
                  <p:cNvSpPr/>
                  <p:nvPr/>
                </p:nvSpPr>
                <p:spPr>
                  <a:xfrm>
                    <a:off x="6821455" y="1828800"/>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Lightning Bolt 58"/>
                  <p:cNvSpPr/>
                  <p:nvPr/>
                </p:nvSpPr>
                <p:spPr>
                  <a:xfrm>
                    <a:off x="6745255" y="213359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Lightning Bolt 59"/>
                  <p:cNvSpPr/>
                  <p:nvPr/>
                </p:nvSpPr>
                <p:spPr>
                  <a:xfrm>
                    <a:off x="6897654" y="2590801"/>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Lightning Bolt 60"/>
                  <p:cNvSpPr/>
                  <p:nvPr/>
                </p:nvSpPr>
                <p:spPr>
                  <a:xfrm>
                    <a:off x="6797905" y="288762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Lightning Bolt 61"/>
                  <p:cNvSpPr/>
                  <p:nvPr/>
                </p:nvSpPr>
                <p:spPr>
                  <a:xfrm>
                    <a:off x="6721705" y="3421029"/>
                    <a:ext cx="1447800" cy="12954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Lightning Bolt 62"/>
                  <p:cNvSpPr/>
                  <p:nvPr/>
                </p:nvSpPr>
                <p:spPr>
                  <a:xfrm rot="1217576" flipH="1">
                    <a:off x="5895979" y="4131375"/>
                    <a:ext cx="1366504" cy="1634752"/>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Lightning Bolt 63"/>
                  <p:cNvSpPr/>
                  <p:nvPr/>
                </p:nvSpPr>
                <p:spPr>
                  <a:xfrm rot="282679" flipH="1">
                    <a:off x="5791200" y="3788978"/>
                    <a:ext cx="1448252" cy="15229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Lightning Bolt 64"/>
                  <p:cNvSpPr/>
                  <p:nvPr/>
                </p:nvSpPr>
                <p:spPr>
                  <a:xfrm flipH="1">
                    <a:off x="6337007" y="189702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Lightning Bolt 65"/>
                  <p:cNvSpPr/>
                  <p:nvPr/>
                </p:nvSpPr>
                <p:spPr>
                  <a:xfrm flipH="1">
                    <a:off x="6413207" y="220182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Lightning Bolt 66"/>
                  <p:cNvSpPr/>
                  <p:nvPr/>
                </p:nvSpPr>
                <p:spPr>
                  <a:xfrm flipH="1">
                    <a:off x="6260808" y="2659030"/>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Lightning Bolt 67"/>
                  <p:cNvSpPr/>
                  <p:nvPr/>
                </p:nvSpPr>
                <p:spPr>
                  <a:xfrm flipH="1">
                    <a:off x="6360557" y="295585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Lightning Bolt 68"/>
                  <p:cNvSpPr/>
                  <p:nvPr/>
                </p:nvSpPr>
                <p:spPr>
                  <a:xfrm flipH="1">
                    <a:off x="6284357" y="348925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6781800" y="22098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6781800" y="31242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6705600" y="39624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Rectangle 53"/>
                <p:cNvSpPr/>
                <p:nvPr/>
              </p:nvSpPr>
              <p:spPr>
                <a:xfrm rot="5400000" flipH="1">
                  <a:off x="6400800" y="3124200"/>
                  <a:ext cx="1600200" cy="685800"/>
                </a:xfrm>
                <a:prstGeom prst="rect">
                  <a:avLst/>
                </a:prstGeom>
                <a:solidFill>
                  <a:schemeClr val="accent3">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197"/>
            <p:cNvGrpSpPr/>
            <p:nvPr/>
          </p:nvGrpSpPr>
          <p:grpSpPr>
            <a:xfrm>
              <a:off x="1353671" y="573741"/>
              <a:ext cx="779929" cy="728143"/>
              <a:chOff x="4027873" y="719657"/>
              <a:chExt cx="2330696" cy="2175943"/>
            </a:xfrm>
          </p:grpSpPr>
          <p:cxnSp>
            <p:nvCxnSpPr>
              <p:cNvPr id="21" name="Straight Connector 20"/>
              <p:cNvCxnSpPr/>
              <p:nvPr/>
            </p:nvCxnSpPr>
            <p:spPr>
              <a:xfrm>
                <a:off x="5181600" y="1371600"/>
                <a:ext cx="0" cy="1524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4027873" y="1791242"/>
                <a:ext cx="2330696" cy="2679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Frame 22"/>
              <p:cNvSpPr/>
              <p:nvPr/>
            </p:nvSpPr>
            <p:spPr>
              <a:xfrm rot="2748331">
                <a:off x="4910599" y="722688"/>
                <a:ext cx="541793" cy="535732"/>
              </a:xfrm>
              <a:prstGeom prst="frame">
                <a:avLst>
                  <a:gd name="adj1" fmla="val 0"/>
                </a:avLst>
              </a:prstGeom>
              <a:solidFill>
                <a:schemeClr val="tx1">
                  <a:lumMod val="85000"/>
                  <a:lumOff val="1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ame 23"/>
              <p:cNvSpPr/>
              <p:nvPr/>
            </p:nvSpPr>
            <p:spPr>
              <a:xfrm rot="2748331">
                <a:off x="5019113" y="906170"/>
                <a:ext cx="325636" cy="321993"/>
              </a:xfrm>
              <a:prstGeom prst="frame">
                <a:avLst>
                  <a:gd name="adj1" fmla="val 0"/>
                </a:avLst>
              </a:prstGeom>
              <a:solidFill>
                <a:schemeClr val="tx1">
                  <a:lumMod val="85000"/>
                  <a:lumOff val="1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181" name="Group 180"/>
          <p:cNvGrpSpPr/>
          <p:nvPr/>
        </p:nvGrpSpPr>
        <p:grpSpPr>
          <a:xfrm>
            <a:off x="10252952" y="1324583"/>
            <a:ext cx="1712069" cy="3869987"/>
            <a:chOff x="2057400" y="-9331"/>
            <a:chExt cx="3713066" cy="6682027"/>
          </a:xfrm>
        </p:grpSpPr>
        <p:grpSp>
          <p:nvGrpSpPr>
            <p:cNvPr id="182" name="Group 1096"/>
            <p:cNvGrpSpPr/>
            <p:nvPr/>
          </p:nvGrpSpPr>
          <p:grpSpPr>
            <a:xfrm>
              <a:off x="4187601" y="3320798"/>
              <a:ext cx="298754" cy="693091"/>
              <a:chOff x="4762370" y="4708120"/>
              <a:chExt cx="705369" cy="824165"/>
            </a:xfrm>
          </p:grpSpPr>
          <p:sp>
            <p:nvSpPr>
              <p:cNvPr id="1059" name="Rectangle 1058"/>
              <p:cNvSpPr/>
              <p:nvPr/>
            </p:nvSpPr>
            <p:spPr>
              <a:xfrm>
                <a:off x="4787040" y="4774314"/>
                <a:ext cx="636063" cy="757971"/>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0" name="Trapezoid 1059"/>
              <p:cNvSpPr/>
              <p:nvPr/>
            </p:nvSpPr>
            <p:spPr>
              <a:xfrm rot="10800000">
                <a:off x="4762370" y="4708120"/>
                <a:ext cx="705369" cy="125136"/>
              </a:xfrm>
              <a:prstGeom prst="trapezoid">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3" name="Group 1097"/>
            <p:cNvGrpSpPr/>
            <p:nvPr/>
          </p:nvGrpSpPr>
          <p:grpSpPr>
            <a:xfrm>
              <a:off x="3578012" y="3313715"/>
              <a:ext cx="263603" cy="693091"/>
              <a:chOff x="3466354" y="4718359"/>
              <a:chExt cx="705369" cy="824165"/>
            </a:xfrm>
          </p:grpSpPr>
          <p:sp>
            <p:nvSpPr>
              <p:cNvPr id="1057" name="Rectangle 1056"/>
              <p:cNvSpPr/>
              <p:nvPr/>
            </p:nvSpPr>
            <p:spPr>
              <a:xfrm>
                <a:off x="3491024" y="4784553"/>
                <a:ext cx="636063" cy="757971"/>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8" name="Trapezoid 1057"/>
              <p:cNvSpPr/>
              <p:nvPr/>
            </p:nvSpPr>
            <p:spPr>
              <a:xfrm rot="10800000">
                <a:off x="3466354" y="4718359"/>
                <a:ext cx="705369" cy="125136"/>
              </a:xfrm>
              <a:prstGeom prst="trapezoid">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4" name="Rectangle 183"/>
            <p:cNvSpPr/>
            <p:nvPr/>
          </p:nvSpPr>
          <p:spPr>
            <a:xfrm>
              <a:off x="3823481" y="3352303"/>
              <a:ext cx="378570" cy="670413"/>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5" name="Group 1099"/>
            <p:cNvGrpSpPr/>
            <p:nvPr/>
          </p:nvGrpSpPr>
          <p:grpSpPr>
            <a:xfrm>
              <a:off x="3480410" y="3759120"/>
              <a:ext cx="197311" cy="264569"/>
              <a:chOff x="657122" y="3657600"/>
              <a:chExt cx="562077" cy="533400"/>
            </a:xfrm>
          </p:grpSpPr>
          <p:sp>
            <p:nvSpPr>
              <p:cNvPr id="1055" name="Rectangle 1054"/>
              <p:cNvSpPr/>
              <p:nvPr/>
            </p:nvSpPr>
            <p:spPr>
              <a:xfrm>
                <a:off x="657122" y="3657600"/>
                <a:ext cx="562077" cy="53340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56" name="Picture 2" descr="http://fc08.deviantart.net/fs6/i/2005/056/c/2/Silver_Star_icon_by_sgrave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4272" y="3683866"/>
                <a:ext cx="497608" cy="49761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grpSp>
        <p:sp>
          <p:nvSpPr>
            <p:cNvPr id="186" name="Flowchart: Delay 185"/>
            <p:cNvSpPr/>
            <p:nvPr/>
          </p:nvSpPr>
          <p:spPr>
            <a:xfrm rot="16200000">
              <a:off x="3636023" y="940573"/>
              <a:ext cx="725778" cy="490726"/>
            </a:xfrm>
            <a:prstGeom prst="flowChartDelay">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7" name="Group 663"/>
            <p:cNvGrpSpPr/>
            <p:nvPr/>
          </p:nvGrpSpPr>
          <p:grpSpPr>
            <a:xfrm>
              <a:off x="3736558" y="1325520"/>
              <a:ext cx="537122" cy="537334"/>
              <a:chOff x="3695339" y="4718358"/>
              <a:chExt cx="1559660" cy="896109"/>
            </a:xfrm>
          </p:grpSpPr>
          <p:grpSp>
            <p:nvGrpSpPr>
              <p:cNvPr id="1046" name="Group 1129"/>
              <p:cNvGrpSpPr/>
              <p:nvPr/>
            </p:nvGrpSpPr>
            <p:grpSpPr>
              <a:xfrm>
                <a:off x="4753040" y="4726782"/>
                <a:ext cx="501959" cy="887685"/>
                <a:chOff x="4762370" y="4708120"/>
                <a:chExt cx="705369" cy="887685"/>
              </a:xfrm>
            </p:grpSpPr>
            <p:sp>
              <p:nvSpPr>
                <p:cNvPr id="1053" name="Rectangle 1052"/>
                <p:cNvSpPr/>
                <p:nvPr/>
              </p:nvSpPr>
              <p:spPr>
                <a:xfrm>
                  <a:off x="4787039" y="4774312"/>
                  <a:ext cx="636062" cy="821493"/>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4" name="Trapezoid 1053"/>
                <p:cNvSpPr/>
                <p:nvPr/>
              </p:nvSpPr>
              <p:spPr>
                <a:xfrm rot="10800000">
                  <a:off x="4762370" y="4708120"/>
                  <a:ext cx="705369" cy="114639"/>
                </a:xfrm>
                <a:prstGeom prst="trapezoid">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7" name="Group 1130"/>
              <p:cNvGrpSpPr/>
              <p:nvPr/>
            </p:nvGrpSpPr>
            <p:grpSpPr>
              <a:xfrm>
                <a:off x="3695339" y="4718358"/>
                <a:ext cx="476386" cy="888348"/>
                <a:chOff x="3413021" y="4718358"/>
                <a:chExt cx="758702" cy="888348"/>
              </a:xfrm>
            </p:grpSpPr>
            <p:sp>
              <p:nvSpPr>
                <p:cNvPr id="1051" name="Rectangle 1050"/>
                <p:cNvSpPr/>
                <p:nvPr/>
              </p:nvSpPr>
              <p:spPr>
                <a:xfrm>
                  <a:off x="3491025" y="4784553"/>
                  <a:ext cx="636062" cy="822153"/>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2" name="Trapezoid 1051"/>
                <p:cNvSpPr/>
                <p:nvPr/>
              </p:nvSpPr>
              <p:spPr>
                <a:xfrm rot="10800000">
                  <a:off x="3413021" y="4718358"/>
                  <a:ext cx="758702" cy="109966"/>
                </a:xfrm>
                <a:prstGeom prst="trapezoid">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8" name="Group 1131"/>
              <p:cNvGrpSpPr/>
              <p:nvPr/>
            </p:nvGrpSpPr>
            <p:grpSpPr>
              <a:xfrm>
                <a:off x="4141255" y="4724400"/>
                <a:ext cx="641567" cy="837043"/>
                <a:chOff x="4150583" y="4936351"/>
                <a:chExt cx="641567" cy="602743"/>
              </a:xfrm>
            </p:grpSpPr>
            <p:sp>
              <p:nvSpPr>
                <p:cNvPr id="1049" name="Rectangle 1048"/>
                <p:cNvSpPr/>
                <p:nvPr/>
              </p:nvSpPr>
              <p:spPr>
                <a:xfrm>
                  <a:off x="4150583" y="4965043"/>
                  <a:ext cx="636063" cy="574051"/>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0" name="Rectangle 1049"/>
                <p:cNvSpPr/>
                <p:nvPr/>
              </p:nvSpPr>
              <p:spPr>
                <a:xfrm>
                  <a:off x="4156087" y="4936351"/>
                  <a:ext cx="636063" cy="68835"/>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8" name="Group 664"/>
            <p:cNvGrpSpPr/>
            <p:nvPr/>
          </p:nvGrpSpPr>
          <p:grpSpPr>
            <a:xfrm>
              <a:off x="3689227" y="1825914"/>
              <a:ext cx="654876" cy="604177"/>
              <a:chOff x="3728825" y="4718359"/>
              <a:chExt cx="1526174" cy="864035"/>
            </a:xfrm>
          </p:grpSpPr>
          <p:grpSp>
            <p:nvGrpSpPr>
              <p:cNvPr id="1037" name="Group 1120"/>
              <p:cNvGrpSpPr/>
              <p:nvPr/>
            </p:nvGrpSpPr>
            <p:grpSpPr>
              <a:xfrm>
                <a:off x="4753040" y="4726782"/>
                <a:ext cx="501959" cy="855612"/>
                <a:chOff x="4762370" y="4708120"/>
                <a:chExt cx="705369" cy="855612"/>
              </a:xfrm>
            </p:grpSpPr>
            <p:sp>
              <p:nvSpPr>
                <p:cNvPr id="1044" name="Rectangle 1043"/>
                <p:cNvSpPr/>
                <p:nvPr/>
              </p:nvSpPr>
              <p:spPr>
                <a:xfrm>
                  <a:off x="4787040" y="4774313"/>
                  <a:ext cx="636062" cy="789419"/>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5" name="Trapezoid 1044"/>
                <p:cNvSpPr/>
                <p:nvPr/>
              </p:nvSpPr>
              <p:spPr>
                <a:xfrm rot="10800000">
                  <a:off x="4762370" y="4708120"/>
                  <a:ext cx="705369" cy="125136"/>
                </a:xfrm>
                <a:prstGeom prst="trapezoid">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8" name="Group 1121"/>
              <p:cNvGrpSpPr/>
              <p:nvPr/>
            </p:nvGrpSpPr>
            <p:grpSpPr>
              <a:xfrm>
                <a:off x="3728825" y="4718359"/>
                <a:ext cx="442898" cy="824165"/>
                <a:chOff x="3466354" y="4718359"/>
                <a:chExt cx="705369" cy="824165"/>
              </a:xfrm>
            </p:grpSpPr>
            <p:sp>
              <p:nvSpPr>
                <p:cNvPr id="1042" name="Rectangle 1041"/>
                <p:cNvSpPr/>
                <p:nvPr/>
              </p:nvSpPr>
              <p:spPr>
                <a:xfrm>
                  <a:off x="3491024" y="4784553"/>
                  <a:ext cx="636063" cy="757971"/>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3" name="Trapezoid 1042"/>
                <p:cNvSpPr/>
                <p:nvPr/>
              </p:nvSpPr>
              <p:spPr>
                <a:xfrm rot="10800000">
                  <a:off x="3466354" y="4718359"/>
                  <a:ext cx="705369" cy="125136"/>
                </a:xfrm>
                <a:prstGeom prst="trapezoid">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9" name="Group 1122"/>
              <p:cNvGrpSpPr/>
              <p:nvPr/>
            </p:nvGrpSpPr>
            <p:grpSpPr>
              <a:xfrm>
                <a:off x="4141255" y="4724400"/>
                <a:ext cx="641567" cy="837043"/>
                <a:chOff x="4150583" y="4936351"/>
                <a:chExt cx="641567" cy="602743"/>
              </a:xfrm>
            </p:grpSpPr>
            <p:sp>
              <p:nvSpPr>
                <p:cNvPr id="1040" name="Rectangle 1039"/>
                <p:cNvSpPr/>
                <p:nvPr/>
              </p:nvSpPr>
              <p:spPr>
                <a:xfrm>
                  <a:off x="4150583" y="4965043"/>
                  <a:ext cx="636063" cy="574051"/>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1" name="Rectangle 1040"/>
                <p:cNvSpPr/>
                <p:nvPr/>
              </p:nvSpPr>
              <p:spPr>
                <a:xfrm>
                  <a:off x="4156087" y="4936351"/>
                  <a:ext cx="636063" cy="68835"/>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9" name="Group 665"/>
            <p:cNvGrpSpPr/>
            <p:nvPr/>
          </p:nvGrpSpPr>
          <p:grpSpPr>
            <a:xfrm>
              <a:off x="3618359" y="2413338"/>
              <a:ext cx="772350" cy="933009"/>
              <a:chOff x="3684409" y="4718358"/>
              <a:chExt cx="1570590" cy="843085"/>
            </a:xfrm>
          </p:grpSpPr>
          <p:grpSp>
            <p:nvGrpSpPr>
              <p:cNvPr id="1028" name="Group 1111"/>
              <p:cNvGrpSpPr/>
              <p:nvPr/>
            </p:nvGrpSpPr>
            <p:grpSpPr>
              <a:xfrm>
                <a:off x="4753040" y="4726782"/>
                <a:ext cx="501959" cy="824165"/>
                <a:chOff x="4762370" y="4708120"/>
                <a:chExt cx="705369" cy="824165"/>
              </a:xfrm>
            </p:grpSpPr>
            <p:sp>
              <p:nvSpPr>
                <p:cNvPr id="1035" name="Rectangle 1034"/>
                <p:cNvSpPr/>
                <p:nvPr/>
              </p:nvSpPr>
              <p:spPr>
                <a:xfrm>
                  <a:off x="4787040" y="4774314"/>
                  <a:ext cx="636063" cy="757971"/>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6" name="Trapezoid 1035"/>
                <p:cNvSpPr/>
                <p:nvPr/>
              </p:nvSpPr>
              <p:spPr>
                <a:xfrm rot="10800000">
                  <a:off x="4762370" y="4708120"/>
                  <a:ext cx="705369" cy="93210"/>
                </a:xfrm>
                <a:prstGeom prst="trapezoid">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9" name="Group 1112"/>
              <p:cNvGrpSpPr/>
              <p:nvPr/>
            </p:nvGrpSpPr>
            <p:grpSpPr>
              <a:xfrm>
                <a:off x="3684409" y="4718358"/>
                <a:ext cx="514913" cy="824166"/>
                <a:chOff x="3395613" y="4718358"/>
                <a:chExt cx="820061" cy="824166"/>
              </a:xfrm>
            </p:grpSpPr>
            <p:sp>
              <p:nvSpPr>
                <p:cNvPr id="1033" name="Rectangle 1032"/>
                <p:cNvSpPr/>
                <p:nvPr/>
              </p:nvSpPr>
              <p:spPr>
                <a:xfrm>
                  <a:off x="3491024" y="4784553"/>
                  <a:ext cx="636063" cy="757971"/>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 name="Trapezoid 1033"/>
                <p:cNvSpPr/>
                <p:nvPr/>
              </p:nvSpPr>
              <p:spPr>
                <a:xfrm rot="10800000">
                  <a:off x="3395613" y="4718358"/>
                  <a:ext cx="820061" cy="107034"/>
                </a:xfrm>
                <a:prstGeom prst="trapezoid">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0" name="Group 1113"/>
              <p:cNvGrpSpPr/>
              <p:nvPr/>
            </p:nvGrpSpPr>
            <p:grpSpPr>
              <a:xfrm>
                <a:off x="4141255" y="4724400"/>
                <a:ext cx="641567" cy="837043"/>
                <a:chOff x="4150583" y="4936351"/>
                <a:chExt cx="641567" cy="602743"/>
              </a:xfrm>
            </p:grpSpPr>
            <p:sp>
              <p:nvSpPr>
                <p:cNvPr id="1031" name="Rectangle 1030"/>
                <p:cNvSpPr/>
                <p:nvPr/>
              </p:nvSpPr>
              <p:spPr>
                <a:xfrm>
                  <a:off x="4150583" y="4965043"/>
                  <a:ext cx="636063" cy="574051"/>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Rectangle 1031"/>
                <p:cNvSpPr/>
                <p:nvPr/>
              </p:nvSpPr>
              <p:spPr>
                <a:xfrm>
                  <a:off x="4156087" y="4936351"/>
                  <a:ext cx="636063" cy="68835"/>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0" name="Group 674"/>
            <p:cNvGrpSpPr/>
            <p:nvPr/>
          </p:nvGrpSpPr>
          <p:grpSpPr>
            <a:xfrm>
              <a:off x="3906900" y="2571854"/>
              <a:ext cx="153769" cy="577115"/>
              <a:chOff x="2420926" y="609144"/>
              <a:chExt cx="874773" cy="1514617"/>
            </a:xfrm>
          </p:grpSpPr>
          <p:sp>
            <p:nvSpPr>
              <p:cNvPr id="1012" name="Flowchart: Delay 1011"/>
              <p:cNvSpPr/>
              <p:nvPr/>
            </p:nvSpPr>
            <p:spPr>
              <a:xfrm rot="16200000">
                <a:off x="2140863" y="962105"/>
                <a:ext cx="1434900" cy="728978"/>
              </a:xfrm>
              <a:prstGeom prst="flowChartDelay">
                <a:avLst/>
              </a:prstGeom>
              <a:solidFill>
                <a:srgbClr val="F9F9F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3" name="Rectangle 1012"/>
              <p:cNvSpPr/>
              <p:nvPr/>
            </p:nvSpPr>
            <p:spPr>
              <a:xfrm>
                <a:off x="2420926" y="1987247"/>
                <a:ext cx="874773" cy="136514"/>
              </a:xfrm>
              <a:prstGeom prst="rect">
                <a:avLst/>
              </a:prstGeom>
              <a:solidFill>
                <a:srgbClr val="F9F9F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14" name="Straight Connector 1013"/>
              <p:cNvCxnSpPr/>
              <p:nvPr/>
            </p:nvCxnSpPr>
            <p:spPr>
              <a:xfrm>
                <a:off x="2554225" y="1028225"/>
                <a:ext cx="63317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5" name="Straight Connector 1014"/>
              <p:cNvCxnSpPr/>
              <p:nvPr/>
            </p:nvCxnSpPr>
            <p:spPr>
              <a:xfrm flipH="1">
                <a:off x="2842463" y="870276"/>
                <a:ext cx="273132" cy="1502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6" name="Straight Connector 1015"/>
              <p:cNvCxnSpPr/>
              <p:nvPr/>
            </p:nvCxnSpPr>
            <p:spPr>
              <a:xfrm>
                <a:off x="2579049" y="849839"/>
                <a:ext cx="261031" cy="18090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7" name="Straight Connector 1016"/>
              <p:cNvCxnSpPr/>
              <p:nvPr/>
            </p:nvCxnSpPr>
            <p:spPr>
              <a:xfrm flipH="1">
                <a:off x="2838930" y="657588"/>
                <a:ext cx="154890" cy="35756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8" name="Straight Connector 1017"/>
              <p:cNvCxnSpPr/>
              <p:nvPr/>
            </p:nvCxnSpPr>
            <p:spPr>
              <a:xfrm>
                <a:off x="2493824" y="1804894"/>
                <a:ext cx="72897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9" name="Straight Connector 1018"/>
              <p:cNvCxnSpPr/>
              <p:nvPr/>
            </p:nvCxnSpPr>
            <p:spPr>
              <a:xfrm>
                <a:off x="2506321" y="1645461"/>
                <a:ext cx="72897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0" name="Straight Connector 1019"/>
              <p:cNvCxnSpPr/>
              <p:nvPr/>
            </p:nvCxnSpPr>
            <p:spPr>
              <a:xfrm>
                <a:off x="2506321" y="1486028"/>
                <a:ext cx="72897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1" name="Straight Connector 1020"/>
              <p:cNvCxnSpPr/>
              <p:nvPr/>
            </p:nvCxnSpPr>
            <p:spPr>
              <a:xfrm>
                <a:off x="2506321" y="1326594"/>
                <a:ext cx="72897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2" name="Straight Connector 1021"/>
              <p:cNvCxnSpPr/>
              <p:nvPr/>
            </p:nvCxnSpPr>
            <p:spPr>
              <a:xfrm>
                <a:off x="2506321" y="1167160"/>
                <a:ext cx="72897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3" name="Straight Connector 1022"/>
              <p:cNvCxnSpPr/>
              <p:nvPr/>
            </p:nvCxnSpPr>
            <p:spPr>
              <a:xfrm flipH="1" flipV="1">
                <a:off x="3071161" y="1028225"/>
                <a:ext cx="7928" cy="97482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4" name="Straight Connector 1023"/>
              <p:cNvCxnSpPr/>
              <p:nvPr/>
            </p:nvCxnSpPr>
            <p:spPr>
              <a:xfrm flipH="1" flipV="1">
                <a:off x="2925366" y="1023671"/>
                <a:ext cx="7928" cy="97482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5" name="Straight Connector 1024"/>
              <p:cNvCxnSpPr/>
              <p:nvPr/>
            </p:nvCxnSpPr>
            <p:spPr>
              <a:xfrm flipH="1" flipV="1">
                <a:off x="2791253" y="1046074"/>
                <a:ext cx="7928" cy="97482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6" name="Straight Connector 1025"/>
              <p:cNvCxnSpPr/>
              <p:nvPr/>
            </p:nvCxnSpPr>
            <p:spPr>
              <a:xfrm flipH="1" flipV="1">
                <a:off x="2641061" y="1039859"/>
                <a:ext cx="7928" cy="97482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7" name="Straight Connector 1026"/>
              <p:cNvCxnSpPr/>
              <p:nvPr/>
            </p:nvCxnSpPr>
            <p:spPr>
              <a:xfrm>
                <a:off x="2736693" y="628412"/>
                <a:ext cx="106819" cy="38306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1" name="Group 675"/>
            <p:cNvGrpSpPr/>
            <p:nvPr/>
          </p:nvGrpSpPr>
          <p:grpSpPr>
            <a:xfrm>
              <a:off x="4198043" y="2597664"/>
              <a:ext cx="142745" cy="514030"/>
              <a:chOff x="2420926" y="609144"/>
              <a:chExt cx="874773" cy="1514617"/>
            </a:xfrm>
          </p:grpSpPr>
          <p:sp>
            <p:nvSpPr>
              <p:cNvPr id="996" name="Flowchart: Delay 995"/>
              <p:cNvSpPr/>
              <p:nvPr/>
            </p:nvSpPr>
            <p:spPr>
              <a:xfrm rot="16200000">
                <a:off x="2140863" y="962105"/>
                <a:ext cx="1434900" cy="728978"/>
              </a:xfrm>
              <a:prstGeom prst="flowChartDelay">
                <a:avLst/>
              </a:prstGeom>
              <a:solidFill>
                <a:srgbClr val="F9F9F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7" name="Rectangle 996"/>
              <p:cNvSpPr/>
              <p:nvPr/>
            </p:nvSpPr>
            <p:spPr>
              <a:xfrm>
                <a:off x="2420926" y="1987247"/>
                <a:ext cx="874773" cy="136514"/>
              </a:xfrm>
              <a:prstGeom prst="rect">
                <a:avLst/>
              </a:prstGeom>
              <a:solidFill>
                <a:srgbClr val="F9F9F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98" name="Straight Connector 997"/>
              <p:cNvCxnSpPr/>
              <p:nvPr/>
            </p:nvCxnSpPr>
            <p:spPr>
              <a:xfrm>
                <a:off x="2554225" y="1028225"/>
                <a:ext cx="63317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9" name="Straight Connector 998"/>
              <p:cNvCxnSpPr/>
              <p:nvPr/>
            </p:nvCxnSpPr>
            <p:spPr>
              <a:xfrm flipH="1">
                <a:off x="2842463" y="870276"/>
                <a:ext cx="273132" cy="1502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0" name="Straight Connector 999"/>
              <p:cNvCxnSpPr/>
              <p:nvPr/>
            </p:nvCxnSpPr>
            <p:spPr>
              <a:xfrm>
                <a:off x="2579049" y="849839"/>
                <a:ext cx="261031" cy="18090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1" name="Straight Connector 1000"/>
              <p:cNvCxnSpPr/>
              <p:nvPr/>
            </p:nvCxnSpPr>
            <p:spPr>
              <a:xfrm flipH="1">
                <a:off x="2838930" y="657588"/>
                <a:ext cx="154890" cy="35756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2" name="Straight Connector 1001"/>
              <p:cNvCxnSpPr/>
              <p:nvPr/>
            </p:nvCxnSpPr>
            <p:spPr>
              <a:xfrm>
                <a:off x="2493824" y="1804894"/>
                <a:ext cx="72897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3" name="Straight Connector 1002"/>
              <p:cNvCxnSpPr/>
              <p:nvPr/>
            </p:nvCxnSpPr>
            <p:spPr>
              <a:xfrm>
                <a:off x="2506321" y="1645461"/>
                <a:ext cx="72897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4" name="Straight Connector 1003"/>
              <p:cNvCxnSpPr/>
              <p:nvPr/>
            </p:nvCxnSpPr>
            <p:spPr>
              <a:xfrm>
                <a:off x="2506321" y="1486028"/>
                <a:ext cx="72897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5" name="Straight Connector 1004"/>
              <p:cNvCxnSpPr/>
              <p:nvPr/>
            </p:nvCxnSpPr>
            <p:spPr>
              <a:xfrm>
                <a:off x="2506321" y="1326594"/>
                <a:ext cx="72897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6" name="Straight Connector 1005"/>
              <p:cNvCxnSpPr/>
              <p:nvPr/>
            </p:nvCxnSpPr>
            <p:spPr>
              <a:xfrm>
                <a:off x="2506321" y="1167160"/>
                <a:ext cx="72897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7" name="Straight Connector 1006"/>
              <p:cNvCxnSpPr/>
              <p:nvPr/>
            </p:nvCxnSpPr>
            <p:spPr>
              <a:xfrm flipH="1" flipV="1">
                <a:off x="3071161" y="1028225"/>
                <a:ext cx="7928" cy="97482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8" name="Straight Connector 1007"/>
              <p:cNvCxnSpPr/>
              <p:nvPr/>
            </p:nvCxnSpPr>
            <p:spPr>
              <a:xfrm flipH="1" flipV="1">
                <a:off x="2925366" y="1023671"/>
                <a:ext cx="7928" cy="97482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9" name="Straight Connector 1008"/>
              <p:cNvCxnSpPr/>
              <p:nvPr/>
            </p:nvCxnSpPr>
            <p:spPr>
              <a:xfrm flipH="1" flipV="1">
                <a:off x="2791253" y="1046074"/>
                <a:ext cx="7928" cy="97482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0" name="Straight Connector 1009"/>
              <p:cNvCxnSpPr/>
              <p:nvPr/>
            </p:nvCxnSpPr>
            <p:spPr>
              <a:xfrm flipH="1" flipV="1">
                <a:off x="2641061" y="1039859"/>
                <a:ext cx="7928" cy="97482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1" name="Straight Connector 1010"/>
              <p:cNvCxnSpPr/>
              <p:nvPr/>
            </p:nvCxnSpPr>
            <p:spPr>
              <a:xfrm>
                <a:off x="2736693" y="628412"/>
                <a:ext cx="106819" cy="38306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2" name="Group 676"/>
            <p:cNvGrpSpPr/>
            <p:nvPr/>
          </p:nvGrpSpPr>
          <p:grpSpPr>
            <a:xfrm>
              <a:off x="3672324" y="2592433"/>
              <a:ext cx="142745" cy="514030"/>
              <a:chOff x="2420926" y="609144"/>
              <a:chExt cx="874773" cy="1514617"/>
            </a:xfrm>
          </p:grpSpPr>
          <p:sp>
            <p:nvSpPr>
              <p:cNvPr id="980" name="Flowchart: Delay 979"/>
              <p:cNvSpPr/>
              <p:nvPr/>
            </p:nvSpPr>
            <p:spPr>
              <a:xfrm rot="16200000">
                <a:off x="2140863" y="962105"/>
                <a:ext cx="1434900" cy="728978"/>
              </a:xfrm>
              <a:prstGeom prst="flowChartDelay">
                <a:avLst/>
              </a:prstGeom>
              <a:solidFill>
                <a:srgbClr val="F9F9F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1" name="Rectangle 980"/>
              <p:cNvSpPr/>
              <p:nvPr/>
            </p:nvSpPr>
            <p:spPr>
              <a:xfrm>
                <a:off x="2420926" y="1987247"/>
                <a:ext cx="874773" cy="136514"/>
              </a:xfrm>
              <a:prstGeom prst="rect">
                <a:avLst/>
              </a:prstGeom>
              <a:solidFill>
                <a:srgbClr val="F9F9F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82" name="Straight Connector 981"/>
              <p:cNvCxnSpPr/>
              <p:nvPr/>
            </p:nvCxnSpPr>
            <p:spPr>
              <a:xfrm>
                <a:off x="2554225" y="1028225"/>
                <a:ext cx="63317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3" name="Straight Connector 982"/>
              <p:cNvCxnSpPr/>
              <p:nvPr/>
            </p:nvCxnSpPr>
            <p:spPr>
              <a:xfrm flipH="1">
                <a:off x="2842463" y="870276"/>
                <a:ext cx="273132" cy="1502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4" name="Straight Connector 983"/>
              <p:cNvCxnSpPr/>
              <p:nvPr/>
            </p:nvCxnSpPr>
            <p:spPr>
              <a:xfrm>
                <a:off x="2579049" y="849839"/>
                <a:ext cx="261031" cy="18090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5" name="Straight Connector 984"/>
              <p:cNvCxnSpPr/>
              <p:nvPr/>
            </p:nvCxnSpPr>
            <p:spPr>
              <a:xfrm flipH="1">
                <a:off x="2838930" y="657588"/>
                <a:ext cx="154890" cy="35756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6" name="Straight Connector 985"/>
              <p:cNvCxnSpPr/>
              <p:nvPr/>
            </p:nvCxnSpPr>
            <p:spPr>
              <a:xfrm>
                <a:off x="2493824" y="1804894"/>
                <a:ext cx="72897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7" name="Straight Connector 986"/>
              <p:cNvCxnSpPr/>
              <p:nvPr/>
            </p:nvCxnSpPr>
            <p:spPr>
              <a:xfrm>
                <a:off x="2506321" y="1645461"/>
                <a:ext cx="72897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8" name="Straight Connector 987"/>
              <p:cNvCxnSpPr/>
              <p:nvPr/>
            </p:nvCxnSpPr>
            <p:spPr>
              <a:xfrm>
                <a:off x="2506321" y="1486028"/>
                <a:ext cx="72897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9" name="Straight Connector 988"/>
              <p:cNvCxnSpPr/>
              <p:nvPr/>
            </p:nvCxnSpPr>
            <p:spPr>
              <a:xfrm>
                <a:off x="2506321" y="1326594"/>
                <a:ext cx="72897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0" name="Straight Connector 989"/>
              <p:cNvCxnSpPr/>
              <p:nvPr/>
            </p:nvCxnSpPr>
            <p:spPr>
              <a:xfrm>
                <a:off x="2506321" y="1167160"/>
                <a:ext cx="72897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1" name="Straight Connector 990"/>
              <p:cNvCxnSpPr/>
              <p:nvPr/>
            </p:nvCxnSpPr>
            <p:spPr>
              <a:xfrm flipH="1" flipV="1">
                <a:off x="3071161" y="1028225"/>
                <a:ext cx="7928" cy="97482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2" name="Straight Connector 991"/>
              <p:cNvCxnSpPr/>
              <p:nvPr/>
            </p:nvCxnSpPr>
            <p:spPr>
              <a:xfrm flipH="1" flipV="1">
                <a:off x="2925366" y="1023671"/>
                <a:ext cx="7928" cy="97482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3" name="Straight Connector 992"/>
              <p:cNvCxnSpPr/>
              <p:nvPr/>
            </p:nvCxnSpPr>
            <p:spPr>
              <a:xfrm flipH="1" flipV="1">
                <a:off x="2791253" y="1046074"/>
                <a:ext cx="7928" cy="97482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4" name="Straight Connector 993"/>
              <p:cNvCxnSpPr/>
              <p:nvPr/>
            </p:nvCxnSpPr>
            <p:spPr>
              <a:xfrm flipH="1" flipV="1">
                <a:off x="2641061" y="1039859"/>
                <a:ext cx="7928" cy="97482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5" name="Straight Connector 994"/>
              <p:cNvCxnSpPr/>
              <p:nvPr/>
            </p:nvCxnSpPr>
            <p:spPr>
              <a:xfrm>
                <a:off x="2736693" y="628412"/>
                <a:ext cx="106819" cy="38306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93" name="Picture 8" descr="http://images.clipartlogo.com/files/images/19/193879/clock_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78321" y="2026388"/>
              <a:ext cx="243180" cy="26137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grpSp>
          <p:nvGrpSpPr>
            <p:cNvPr id="194" name="Group 678"/>
            <p:cNvGrpSpPr/>
            <p:nvPr/>
          </p:nvGrpSpPr>
          <p:grpSpPr>
            <a:xfrm>
              <a:off x="4177316" y="1999776"/>
              <a:ext cx="93059" cy="261469"/>
              <a:chOff x="2420926" y="609144"/>
              <a:chExt cx="874773" cy="1514617"/>
            </a:xfrm>
          </p:grpSpPr>
          <p:sp>
            <p:nvSpPr>
              <p:cNvPr id="964" name="Flowchart: Delay 963"/>
              <p:cNvSpPr/>
              <p:nvPr/>
            </p:nvSpPr>
            <p:spPr>
              <a:xfrm rot="16200000">
                <a:off x="2140863" y="962105"/>
                <a:ext cx="1434900" cy="728978"/>
              </a:xfrm>
              <a:prstGeom prst="flowChartDelay">
                <a:avLst/>
              </a:prstGeom>
              <a:solidFill>
                <a:srgbClr val="F9F9F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5" name="Rectangle 964"/>
              <p:cNvSpPr/>
              <p:nvPr/>
            </p:nvSpPr>
            <p:spPr>
              <a:xfrm>
                <a:off x="2420926" y="1987247"/>
                <a:ext cx="874773" cy="136514"/>
              </a:xfrm>
              <a:prstGeom prst="rect">
                <a:avLst/>
              </a:prstGeom>
              <a:solidFill>
                <a:srgbClr val="F9F9F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66" name="Straight Connector 965"/>
              <p:cNvCxnSpPr/>
              <p:nvPr/>
            </p:nvCxnSpPr>
            <p:spPr>
              <a:xfrm>
                <a:off x="2554225" y="1028225"/>
                <a:ext cx="63317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7" name="Straight Connector 966"/>
              <p:cNvCxnSpPr/>
              <p:nvPr/>
            </p:nvCxnSpPr>
            <p:spPr>
              <a:xfrm flipH="1">
                <a:off x="2842463" y="870276"/>
                <a:ext cx="273132" cy="15028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8" name="Straight Connector 967"/>
              <p:cNvCxnSpPr/>
              <p:nvPr/>
            </p:nvCxnSpPr>
            <p:spPr>
              <a:xfrm>
                <a:off x="2579049" y="849839"/>
                <a:ext cx="261031" cy="18090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9" name="Straight Connector 968"/>
              <p:cNvCxnSpPr/>
              <p:nvPr/>
            </p:nvCxnSpPr>
            <p:spPr>
              <a:xfrm flipH="1">
                <a:off x="2838930" y="657588"/>
                <a:ext cx="154890" cy="35756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0" name="Straight Connector 969"/>
              <p:cNvCxnSpPr/>
              <p:nvPr/>
            </p:nvCxnSpPr>
            <p:spPr>
              <a:xfrm>
                <a:off x="2493824" y="1804894"/>
                <a:ext cx="72897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1" name="Straight Connector 970"/>
              <p:cNvCxnSpPr/>
              <p:nvPr/>
            </p:nvCxnSpPr>
            <p:spPr>
              <a:xfrm>
                <a:off x="2506321" y="1645461"/>
                <a:ext cx="72897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2" name="Straight Connector 971"/>
              <p:cNvCxnSpPr/>
              <p:nvPr/>
            </p:nvCxnSpPr>
            <p:spPr>
              <a:xfrm>
                <a:off x="2506321" y="1486028"/>
                <a:ext cx="72897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3" name="Straight Connector 972"/>
              <p:cNvCxnSpPr/>
              <p:nvPr/>
            </p:nvCxnSpPr>
            <p:spPr>
              <a:xfrm>
                <a:off x="2506321" y="1326594"/>
                <a:ext cx="72897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4" name="Straight Connector 973"/>
              <p:cNvCxnSpPr/>
              <p:nvPr/>
            </p:nvCxnSpPr>
            <p:spPr>
              <a:xfrm>
                <a:off x="2506321" y="1167160"/>
                <a:ext cx="72897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5" name="Straight Connector 974"/>
              <p:cNvCxnSpPr/>
              <p:nvPr/>
            </p:nvCxnSpPr>
            <p:spPr>
              <a:xfrm flipH="1" flipV="1">
                <a:off x="3071161" y="1028225"/>
                <a:ext cx="7928" cy="97482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6" name="Straight Connector 975"/>
              <p:cNvCxnSpPr/>
              <p:nvPr/>
            </p:nvCxnSpPr>
            <p:spPr>
              <a:xfrm flipH="1" flipV="1">
                <a:off x="2925366" y="1023671"/>
                <a:ext cx="7928" cy="97482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7" name="Straight Connector 976"/>
              <p:cNvCxnSpPr/>
              <p:nvPr/>
            </p:nvCxnSpPr>
            <p:spPr>
              <a:xfrm flipH="1" flipV="1">
                <a:off x="2791253" y="1046074"/>
                <a:ext cx="7928" cy="97482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8" name="Straight Connector 977"/>
              <p:cNvCxnSpPr/>
              <p:nvPr/>
            </p:nvCxnSpPr>
            <p:spPr>
              <a:xfrm flipH="1" flipV="1">
                <a:off x="2641061" y="1039859"/>
                <a:ext cx="7928" cy="97482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9" name="Straight Connector 978"/>
              <p:cNvCxnSpPr/>
              <p:nvPr/>
            </p:nvCxnSpPr>
            <p:spPr>
              <a:xfrm>
                <a:off x="2736693" y="628412"/>
                <a:ext cx="106819" cy="383063"/>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5" name="Group 679"/>
            <p:cNvGrpSpPr/>
            <p:nvPr/>
          </p:nvGrpSpPr>
          <p:grpSpPr>
            <a:xfrm>
              <a:off x="3723851" y="1986873"/>
              <a:ext cx="93059" cy="261469"/>
              <a:chOff x="2420926" y="609144"/>
              <a:chExt cx="874773" cy="1514617"/>
            </a:xfrm>
          </p:grpSpPr>
          <p:sp>
            <p:nvSpPr>
              <p:cNvPr id="948" name="Flowchart: Delay 947"/>
              <p:cNvSpPr/>
              <p:nvPr/>
            </p:nvSpPr>
            <p:spPr>
              <a:xfrm rot="16200000">
                <a:off x="2140863" y="962105"/>
                <a:ext cx="1434900" cy="728978"/>
              </a:xfrm>
              <a:prstGeom prst="flowChartDelay">
                <a:avLst/>
              </a:prstGeom>
              <a:solidFill>
                <a:srgbClr val="F9F9F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9" name="Rectangle 948"/>
              <p:cNvSpPr/>
              <p:nvPr/>
            </p:nvSpPr>
            <p:spPr>
              <a:xfrm>
                <a:off x="2420926" y="1987247"/>
                <a:ext cx="874773" cy="136514"/>
              </a:xfrm>
              <a:prstGeom prst="rect">
                <a:avLst/>
              </a:prstGeom>
              <a:solidFill>
                <a:srgbClr val="F9F9F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50" name="Straight Connector 949"/>
              <p:cNvCxnSpPr/>
              <p:nvPr/>
            </p:nvCxnSpPr>
            <p:spPr>
              <a:xfrm>
                <a:off x="2554225" y="1028225"/>
                <a:ext cx="63317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1" name="Straight Connector 950"/>
              <p:cNvCxnSpPr/>
              <p:nvPr/>
            </p:nvCxnSpPr>
            <p:spPr>
              <a:xfrm flipH="1">
                <a:off x="2842463" y="870276"/>
                <a:ext cx="273132" cy="15028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2" name="Straight Connector 951"/>
              <p:cNvCxnSpPr/>
              <p:nvPr/>
            </p:nvCxnSpPr>
            <p:spPr>
              <a:xfrm>
                <a:off x="2579049" y="849839"/>
                <a:ext cx="261031" cy="18090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3" name="Straight Connector 952"/>
              <p:cNvCxnSpPr/>
              <p:nvPr/>
            </p:nvCxnSpPr>
            <p:spPr>
              <a:xfrm flipH="1">
                <a:off x="2838930" y="657588"/>
                <a:ext cx="154890" cy="35756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4" name="Straight Connector 953"/>
              <p:cNvCxnSpPr/>
              <p:nvPr/>
            </p:nvCxnSpPr>
            <p:spPr>
              <a:xfrm>
                <a:off x="2493824" y="1804894"/>
                <a:ext cx="72897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5" name="Straight Connector 954"/>
              <p:cNvCxnSpPr/>
              <p:nvPr/>
            </p:nvCxnSpPr>
            <p:spPr>
              <a:xfrm>
                <a:off x="2506321" y="1645461"/>
                <a:ext cx="72897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6" name="Straight Connector 955"/>
              <p:cNvCxnSpPr/>
              <p:nvPr/>
            </p:nvCxnSpPr>
            <p:spPr>
              <a:xfrm>
                <a:off x="2506321" y="1486028"/>
                <a:ext cx="72897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7" name="Straight Connector 956"/>
              <p:cNvCxnSpPr/>
              <p:nvPr/>
            </p:nvCxnSpPr>
            <p:spPr>
              <a:xfrm>
                <a:off x="2506321" y="1326594"/>
                <a:ext cx="72897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8" name="Straight Connector 957"/>
              <p:cNvCxnSpPr/>
              <p:nvPr/>
            </p:nvCxnSpPr>
            <p:spPr>
              <a:xfrm>
                <a:off x="2506321" y="1167160"/>
                <a:ext cx="72897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9" name="Straight Connector 958"/>
              <p:cNvCxnSpPr/>
              <p:nvPr/>
            </p:nvCxnSpPr>
            <p:spPr>
              <a:xfrm flipH="1" flipV="1">
                <a:off x="3071161" y="1028225"/>
                <a:ext cx="7928" cy="97482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0" name="Straight Connector 959"/>
              <p:cNvCxnSpPr/>
              <p:nvPr/>
            </p:nvCxnSpPr>
            <p:spPr>
              <a:xfrm flipH="1" flipV="1">
                <a:off x="2925366" y="1023671"/>
                <a:ext cx="7928" cy="97482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1" name="Straight Connector 960"/>
              <p:cNvCxnSpPr/>
              <p:nvPr/>
            </p:nvCxnSpPr>
            <p:spPr>
              <a:xfrm flipH="1" flipV="1">
                <a:off x="2791253" y="1046074"/>
                <a:ext cx="7928" cy="97482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2" name="Straight Connector 961"/>
              <p:cNvCxnSpPr/>
              <p:nvPr/>
            </p:nvCxnSpPr>
            <p:spPr>
              <a:xfrm flipH="1" flipV="1">
                <a:off x="2641061" y="1039859"/>
                <a:ext cx="7928" cy="97482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3" name="Straight Connector 962"/>
              <p:cNvCxnSpPr/>
              <p:nvPr/>
            </p:nvCxnSpPr>
            <p:spPr>
              <a:xfrm>
                <a:off x="2736693" y="628412"/>
                <a:ext cx="106819" cy="383063"/>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6" name="Group 680"/>
            <p:cNvGrpSpPr/>
            <p:nvPr/>
          </p:nvGrpSpPr>
          <p:grpSpPr>
            <a:xfrm>
              <a:off x="3952383" y="1453579"/>
              <a:ext cx="93059" cy="261469"/>
              <a:chOff x="2420926" y="609144"/>
              <a:chExt cx="874773" cy="1514617"/>
            </a:xfrm>
          </p:grpSpPr>
          <p:sp>
            <p:nvSpPr>
              <p:cNvPr id="932" name="Flowchart: Delay 931"/>
              <p:cNvSpPr/>
              <p:nvPr/>
            </p:nvSpPr>
            <p:spPr>
              <a:xfrm rot="16200000">
                <a:off x="2140863" y="962105"/>
                <a:ext cx="1434900" cy="728978"/>
              </a:xfrm>
              <a:prstGeom prst="flowChartDelay">
                <a:avLst/>
              </a:prstGeom>
              <a:solidFill>
                <a:srgbClr val="F9F9F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3" name="Rectangle 932"/>
              <p:cNvSpPr/>
              <p:nvPr/>
            </p:nvSpPr>
            <p:spPr>
              <a:xfrm>
                <a:off x="2420926" y="1987247"/>
                <a:ext cx="874773" cy="136514"/>
              </a:xfrm>
              <a:prstGeom prst="rect">
                <a:avLst/>
              </a:prstGeom>
              <a:solidFill>
                <a:srgbClr val="F9F9F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34" name="Straight Connector 933"/>
              <p:cNvCxnSpPr/>
              <p:nvPr/>
            </p:nvCxnSpPr>
            <p:spPr>
              <a:xfrm>
                <a:off x="2554225" y="1028225"/>
                <a:ext cx="63317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5" name="Straight Connector 934"/>
              <p:cNvCxnSpPr/>
              <p:nvPr/>
            </p:nvCxnSpPr>
            <p:spPr>
              <a:xfrm flipH="1">
                <a:off x="2842463" y="870276"/>
                <a:ext cx="273132" cy="15028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6" name="Straight Connector 935"/>
              <p:cNvCxnSpPr/>
              <p:nvPr/>
            </p:nvCxnSpPr>
            <p:spPr>
              <a:xfrm>
                <a:off x="2579049" y="849839"/>
                <a:ext cx="261031" cy="18090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7" name="Straight Connector 936"/>
              <p:cNvCxnSpPr/>
              <p:nvPr/>
            </p:nvCxnSpPr>
            <p:spPr>
              <a:xfrm flipH="1">
                <a:off x="2838930" y="657588"/>
                <a:ext cx="154890" cy="35756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8" name="Straight Connector 937"/>
              <p:cNvCxnSpPr/>
              <p:nvPr/>
            </p:nvCxnSpPr>
            <p:spPr>
              <a:xfrm>
                <a:off x="2493824" y="1804894"/>
                <a:ext cx="72897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9" name="Straight Connector 938"/>
              <p:cNvCxnSpPr/>
              <p:nvPr/>
            </p:nvCxnSpPr>
            <p:spPr>
              <a:xfrm>
                <a:off x="2506321" y="1645461"/>
                <a:ext cx="72897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0" name="Straight Connector 939"/>
              <p:cNvCxnSpPr/>
              <p:nvPr/>
            </p:nvCxnSpPr>
            <p:spPr>
              <a:xfrm>
                <a:off x="2506321" y="1486028"/>
                <a:ext cx="72897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1" name="Straight Connector 940"/>
              <p:cNvCxnSpPr/>
              <p:nvPr/>
            </p:nvCxnSpPr>
            <p:spPr>
              <a:xfrm>
                <a:off x="2506321" y="1326594"/>
                <a:ext cx="72897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2" name="Straight Connector 941"/>
              <p:cNvCxnSpPr/>
              <p:nvPr/>
            </p:nvCxnSpPr>
            <p:spPr>
              <a:xfrm>
                <a:off x="2506321" y="1167160"/>
                <a:ext cx="72897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3" name="Straight Connector 942"/>
              <p:cNvCxnSpPr/>
              <p:nvPr/>
            </p:nvCxnSpPr>
            <p:spPr>
              <a:xfrm flipH="1" flipV="1">
                <a:off x="3071161" y="1028225"/>
                <a:ext cx="7928" cy="97482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4" name="Straight Connector 943"/>
              <p:cNvCxnSpPr/>
              <p:nvPr/>
            </p:nvCxnSpPr>
            <p:spPr>
              <a:xfrm flipH="1" flipV="1">
                <a:off x="2925366" y="1023671"/>
                <a:ext cx="7928" cy="97482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5" name="Straight Connector 944"/>
              <p:cNvCxnSpPr/>
              <p:nvPr/>
            </p:nvCxnSpPr>
            <p:spPr>
              <a:xfrm flipH="1" flipV="1">
                <a:off x="2791253" y="1046074"/>
                <a:ext cx="7928" cy="97482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6" name="Straight Connector 945"/>
              <p:cNvCxnSpPr/>
              <p:nvPr/>
            </p:nvCxnSpPr>
            <p:spPr>
              <a:xfrm flipH="1" flipV="1">
                <a:off x="2641061" y="1039859"/>
                <a:ext cx="7928" cy="97482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7" name="Straight Connector 946"/>
              <p:cNvCxnSpPr/>
              <p:nvPr/>
            </p:nvCxnSpPr>
            <p:spPr>
              <a:xfrm>
                <a:off x="2736693" y="628412"/>
                <a:ext cx="106819" cy="383063"/>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7" name="Group 681"/>
            <p:cNvGrpSpPr/>
            <p:nvPr/>
          </p:nvGrpSpPr>
          <p:grpSpPr>
            <a:xfrm>
              <a:off x="4168691" y="1469059"/>
              <a:ext cx="64668" cy="261469"/>
              <a:chOff x="2420926" y="609144"/>
              <a:chExt cx="874773" cy="1514617"/>
            </a:xfrm>
          </p:grpSpPr>
          <p:sp>
            <p:nvSpPr>
              <p:cNvPr id="916" name="Flowchart: Delay 915"/>
              <p:cNvSpPr/>
              <p:nvPr/>
            </p:nvSpPr>
            <p:spPr>
              <a:xfrm rot="16200000">
                <a:off x="2140863" y="962105"/>
                <a:ext cx="1434900" cy="728978"/>
              </a:xfrm>
              <a:prstGeom prst="flowChartDelay">
                <a:avLst/>
              </a:prstGeom>
              <a:solidFill>
                <a:srgbClr val="F9F9F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7" name="Rectangle 916"/>
              <p:cNvSpPr/>
              <p:nvPr/>
            </p:nvSpPr>
            <p:spPr>
              <a:xfrm>
                <a:off x="2420926" y="1987247"/>
                <a:ext cx="874773" cy="136514"/>
              </a:xfrm>
              <a:prstGeom prst="rect">
                <a:avLst/>
              </a:prstGeom>
              <a:solidFill>
                <a:srgbClr val="F9F9F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18" name="Straight Connector 917"/>
              <p:cNvCxnSpPr/>
              <p:nvPr/>
            </p:nvCxnSpPr>
            <p:spPr>
              <a:xfrm>
                <a:off x="2554225" y="1028225"/>
                <a:ext cx="63317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9" name="Straight Connector 918"/>
              <p:cNvCxnSpPr/>
              <p:nvPr/>
            </p:nvCxnSpPr>
            <p:spPr>
              <a:xfrm flipH="1">
                <a:off x="2842463" y="870276"/>
                <a:ext cx="273132" cy="15028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0" name="Straight Connector 919"/>
              <p:cNvCxnSpPr/>
              <p:nvPr/>
            </p:nvCxnSpPr>
            <p:spPr>
              <a:xfrm>
                <a:off x="2579049" y="849839"/>
                <a:ext cx="261031" cy="18090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1" name="Straight Connector 920"/>
              <p:cNvCxnSpPr/>
              <p:nvPr/>
            </p:nvCxnSpPr>
            <p:spPr>
              <a:xfrm flipH="1">
                <a:off x="2838930" y="657588"/>
                <a:ext cx="154890" cy="35756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2" name="Straight Connector 921"/>
              <p:cNvCxnSpPr/>
              <p:nvPr/>
            </p:nvCxnSpPr>
            <p:spPr>
              <a:xfrm>
                <a:off x="2493824" y="1804894"/>
                <a:ext cx="72897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3" name="Straight Connector 922"/>
              <p:cNvCxnSpPr/>
              <p:nvPr/>
            </p:nvCxnSpPr>
            <p:spPr>
              <a:xfrm>
                <a:off x="2506321" y="1645461"/>
                <a:ext cx="72897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4" name="Straight Connector 923"/>
              <p:cNvCxnSpPr/>
              <p:nvPr/>
            </p:nvCxnSpPr>
            <p:spPr>
              <a:xfrm>
                <a:off x="2506321" y="1486028"/>
                <a:ext cx="72897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5" name="Straight Connector 924"/>
              <p:cNvCxnSpPr/>
              <p:nvPr/>
            </p:nvCxnSpPr>
            <p:spPr>
              <a:xfrm>
                <a:off x="2506321" y="1326594"/>
                <a:ext cx="72897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6" name="Straight Connector 925"/>
              <p:cNvCxnSpPr/>
              <p:nvPr/>
            </p:nvCxnSpPr>
            <p:spPr>
              <a:xfrm>
                <a:off x="2506321" y="1167160"/>
                <a:ext cx="72897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7" name="Straight Connector 926"/>
              <p:cNvCxnSpPr/>
              <p:nvPr/>
            </p:nvCxnSpPr>
            <p:spPr>
              <a:xfrm flipH="1" flipV="1">
                <a:off x="3071161" y="1028225"/>
                <a:ext cx="7928" cy="97482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8" name="Straight Connector 927"/>
              <p:cNvCxnSpPr/>
              <p:nvPr/>
            </p:nvCxnSpPr>
            <p:spPr>
              <a:xfrm flipH="1" flipV="1">
                <a:off x="2925366" y="1023671"/>
                <a:ext cx="7928" cy="97482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9" name="Straight Connector 928"/>
              <p:cNvCxnSpPr/>
              <p:nvPr/>
            </p:nvCxnSpPr>
            <p:spPr>
              <a:xfrm flipH="1" flipV="1">
                <a:off x="2791253" y="1046074"/>
                <a:ext cx="7928" cy="97482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0" name="Straight Connector 929"/>
              <p:cNvCxnSpPr/>
              <p:nvPr/>
            </p:nvCxnSpPr>
            <p:spPr>
              <a:xfrm flipH="1" flipV="1">
                <a:off x="2641061" y="1039859"/>
                <a:ext cx="7928" cy="97482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1" name="Straight Connector 930"/>
              <p:cNvCxnSpPr/>
              <p:nvPr/>
            </p:nvCxnSpPr>
            <p:spPr>
              <a:xfrm>
                <a:off x="2736693" y="628412"/>
                <a:ext cx="106819" cy="383063"/>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8" name="Group 682"/>
            <p:cNvGrpSpPr/>
            <p:nvPr/>
          </p:nvGrpSpPr>
          <p:grpSpPr>
            <a:xfrm>
              <a:off x="3776255" y="1471673"/>
              <a:ext cx="64668" cy="261469"/>
              <a:chOff x="2420926" y="609144"/>
              <a:chExt cx="874773" cy="1514617"/>
            </a:xfrm>
          </p:grpSpPr>
          <p:sp>
            <p:nvSpPr>
              <p:cNvPr id="900" name="Flowchart: Delay 899"/>
              <p:cNvSpPr/>
              <p:nvPr/>
            </p:nvSpPr>
            <p:spPr>
              <a:xfrm rot="16200000">
                <a:off x="2140863" y="962105"/>
                <a:ext cx="1434900" cy="728978"/>
              </a:xfrm>
              <a:prstGeom prst="flowChartDelay">
                <a:avLst/>
              </a:prstGeom>
              <a:solidFill>
                <a:srgbClr val="F9F9F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1" name="Rectangle 900"/>
              <p:cNvSpPr/>
              <p:nvPr/>
            </p:nvSpPr>
            <p:spPr>
              <a:xfrm>
                <a:off x="2420926" y="1987247"/>
                <a:ext cx="874773" cy="136514"/>
              </a:xfrm>
              <a:prstGeom prst="rect">
                <a:avLst/>
              </a:prstGeom>
              <a:solidFill>
                <a:srgbClr val="F9F9F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02" name="Straight Connector 901"/>
              <p:cNvCxnSpPr/>
              <p:nvPr/>
            </p:nvCxnSpPr>
            <p:spPr>
              <a:xfrm>
                <a:off x="2554225" y="1028225"/>
                <a:ext cx="63317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3" name="Straight Connector 902"/>
              <p:cNvCxnSpPr/>
              <p:nvPr/>
            </p:nvCxnSpPr>
            <p:spPr>
              <a:xfrm flipH="1">
                <a:off x="2842463" y="870276"/>
                <a:ext cx="273132" cy="15028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4" name="Straight Connector 903"/>
              <p:cNvCxnSpPr/>
              <p:nvPr/>
            </p:nvCxnSpPr>
            <p:spPr>
              <a:xfrm>
                <a:off x="2579049" y="849839"/>
                <a:ext cx="261031" cy="18090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5" name="Straight Connector 904"/>
              <p:cNvCxnSpPr/>
              <p:nvPr/>
            </p:nvCxnSpPr>
            <p:spPr>
              <a:xfrm flipH="1">
                <a:off x="2838930" y="657588"/>
                <a:ext cx="154890" cy="35756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6" name="Straight Connector 905"/>
              <p:cNvCxnSpPr/>
              <p:nvPr/>
            </p:nvCxnSpPr>
            <p:spPr>
              <a:xfrm>
                <a:off x="2493824" y="1804894"/>
                <a:ext cx="72897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7" name="Straight Connector 906"/>
              <p:cNvCxnSpPr/>
              <p:nvPr/>
            </p:nvCxnSpPr>
            <p:spPr>
              <a:xfrm>
                <a:off x="2506321" y="1645461"/>
                <a:ext cx="72897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8" name="Straight Connector 907"/>
              <p:cNvCxnSpPr/>
              <p:nvPr/>
            </p:nvCxnSpPr>
            <p:spPr>
              <a:xfrm>
                <a:off x="2506321" y="1486028"/>
                <a:ext cx="72897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9" name="Straight Connector 908"/>
              <p:cNvCxnSpPr/>
              <p:nvPr/>
            </p:nvCxnSpPr>
            <p:spPr>
              <a:xfrm>
                <a:off x="2506321" y="1326594"/>
                <a:ext cx="72897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0" name="Straight Connector 909"/>
              <p:cNvCxnSpPr/>
              <p:nvPr/>
            </p:nvCxnSpPr>
            <p:spPr>
              <a:xfrm>
                <a:off x="2506321" y="1167160"/>
                <a:ext cx="72897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1" name="Straight Connector 910"/>
              <p:cNvCxnSpPr/>
              <p:nvPr/>
            </p:nvCxnSpPr>
            <p:spPr>
              <a:xfrm flipH="1" flipV="1">
                <a:off x="3071161" y="1028225"/>
                <a:ext cx="7928" cy="97482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2" name="Straight Connector 911"/>
              <p:cNvCxnSpPr/>
              <p:nvPr/>
            </p:nvCxnSpPr>
            <p:spPr>
              <a:xfrm flipH="1" flipV="1">
                <a:off x="2925366" y="1023671"/>
                <a:ext cx="7928" cy="97482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3" name="Straight Connector 912"/>
              <p:cNvCxnSpPr/>
              <p:nvPr/>
            </p:nvCxnSpPr>
            <p:spPr>
              <a:xfrm flipH="1" flipV="1">
                <a:off x="2791253" y="1046074"/>
                <a:ext cx="7928" cy="97482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4" name="Straight Connector 913"/>
              <p:cNvCxnSpPr/>
              <p:nvPr/>
            </p:nvCxnSpPr>
            <p:spPr>
              <a:xfrm flipH="1" flipV="1">
                <a:off x="2641061" y="1039859"/>
                <a:ext cx="7928" cy="97482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5" name="Straight Connector 914"/>
              <p:cNvCxnSpPr/>
              <p:nvPr/>
            </p:nvCxnSpPr>
            <p:spPr>
              <a:xfrm>
                <a:off x="2736693" y="628412"/>
                <a:ext cx="106819" cy="383063"/>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9" name="Group 683"/>
            <p:cNvGrpSpPr/>
            <p:nvPr/>
          </p:nvGrpSpPr>
          <p:grpSpPr>
            <a:xfrm>
              <a:off x="3720455" y="1202650"/>
              <a:ext cx="196036" cy="127848"/>
              <a:chOff x="1701181" y="1143000"/>
              <a:chExt cx="1429602" cy="685800"/>
            </a:xfrm>
          </p:grpSpPr>
          <p:sp>
            <p:nvSpPr>
              <p:cNvPr id="898" name="Isosceles Triangle 897"/>
              <p:cNvSpPr/>
              <p:nvPr/>
            </p:nvSpPr>
            <p:spPr>
              <a:xfrm>
                <a:off x="1701181" y="1143000"/>
                <a:ext cx="1429602" cy="685800"/>
              </a:xfrm>
              <a:prstGeom prst="triangle">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9" name="Isosceles Triangle 898"/>
              <p:cNvSpPr/>
              <p:nvPr/>
            </p:nvSpPr>
            <p:spPr>
              <a:xfrm>
                <a:off x="1819877" y="1251979"/>
                <a:ext cx="1182203" cy="576821"/>
              </a:xfrm>
              <a:prstGeom prst="triangle">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0" name="Group 684"/>
            <p:cNvGrpSpPr/>
            <p:nvPr/>
          </p:nvGrpSpPr>
          <p:grpSpPr>
            <a:xfrm>
              <a:off x="3911105" y="1196918"/>
              <a:ext cx="202107" cy="136991"/>
              <a:chOff x="1701181" y="1143000"/>
              <a:chExt cx="1429602" cy="685800"/>
            </a:xfrm>
          </p:grpSpPr>
          <p:sp>
            <p:nvSpPr>
              <p:cNvPr id="896" name="Isosceles Triangle 895"/>
              <p:cNvSpPr/>
              <p:nvPr/>
            </p:nvSpPr>
            <p:spPr>
              <a:xfrm>
                <a:off x="1701181" y="1143000"/>
                <a:ext cx="1429602" cy="685800"/>
              </a:xfrm>
              <a:prstGeom prst="triangle">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7" name="Isosceles Triangle 896"/>
              <p:cNvSpPr/>
              <p:nvPr/>
            </p:nvSpPr>
            <p:spPr>
              <a:xfrm>
                <a:off x="1819877" y="1251979"/>
                <a:ext cx="1182203" cy="576821"/>
              </a:xfrm>
              <a:prstGeom prst="triangle">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1" name="Group 685"/>
            <p:cNvGrpSpPr/>
            <p:nvPr/>
          </p:nvGrpSpPr>
          <p:grpSpPr>
            <a:xfrm>
              <a:off x="4088509" y="1197234"/>
              <a:ext cx="202107" cy="136991"/>
              <a:chOff x="1701181" y="1143000"/>
              <a:chExt cx="1429602" cy="685800"/>
            </a:xfrm>
          </p:grpSpPr>
          <p:sp>
            <p:nvSpPr>
              <p:cNvPr id="894" name="Isosceles Triangle 893"/>
              <p:cNvSpPr/>
              <p:nvPr/>
            </p:nvSpPr>
            <p:spPr>
              <a:xfrm>
                <a:off x="1701181" y="1143000"/>
                <a:ext cx="1429602" cy="685800"/>
              </a:xfrm>
              <a:prstGeom prst="triangle">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5" name="Isosceles Triangle 894"/>
              <p:cNvSpPr/>
              <p:nvPr/>
            </p:nvSpPr>
            <p:spPr>
              <a:xfrm>
                <a:off x="1819877" y="1251979"/>
                <a:ext cx="1182203" cy="576821"/>
              </a:xfrm>
              <a:prstGeom prst="triangle">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2" name="Flowchart: Manual Operation 201"/>
            <p:cNvSpPr/>
            <p:nvPr/>
          </p:nvSpPr>
          <p:spPr>
            <a:xfrm rot="10800000">
              <a:off x="3919714" y="743915"/>
              <a:ext cx="148052" cy="67860"/>
            </a:xfrm>
            <a:prstGeom prst="flowChartManualOperation">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p:nvSpPr>
          <p:spPr>
            <a:xfrm>
              <a:off x="3940456" y="547727"/>
              <a:ext cx="97231" cy="183007"/>
            </a:xfrm>
            <a:prstGeom prst="ellipse">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4" name="Straight Connector 203"/>
            <p:cNvCxnSpPr/>
            <p:nvPr/>
          </p:nvCxnSpPr>
          <p:spPr>
            <a:xfrm>
              <a:off x="3985974" y="56550"/>
              <a:ext cx="3098" cy="4905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5" name="Oval 204"/>
            <p:cNvSpPr/>
            <p:nvPr/>
          </p:nvSpPr>
          <p:spPr>
            <a:xfrm>
              <a:off x="3942735" y="243683"/>
              <a:ext cx="88876" cy="131822"/>
            </a:xfrm>
            <a:prstGeom prst="ellipse">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p:cNvSpPr/>
            <p:nvPr/>
          </p:nvSpPr>
          <p:spPr>
            <a:xfrm>
              <a:off x="3941990" y="-9331"/>
              <a:ext cx="79211" cy="92552"/>
            </a:xfrm>
            <a:prstGeom prst="ellipse">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7" name="Group 696"/>
            <p:cNvGrpSpPr/>
            <p:nvPr/>
          </p:nvGrpSpPr>
          <p:grpSpPr>
            <a:xfrm rot="16398613">
              <a:off x="3868633" y="-113231"/>
              <a:ext cx="193917" cy="518068"/>
              <a:chOff x="2088659" y="721126"/>
              <a:chExt cx="636518" cy="2402768"/>
            </a:xfrm>
          </p:grpSpPr>
          <p:sp>
            <p:nvSpPr>
              <p:cNvPr id="882" name="Oval 881"/>
              <p:cNvSpPr/>
              <p:nvPr/>
            </p:nvSpPr>
            <p:spPr>
              <a:xfrm rot="360928">
                <a:off x="2125797" y="2862907"/>
                <a:ext cx="172249" cy="229450"/>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3" name="Oval 882"/>
              <p:cNvSpPr/>
              <p:nvPr/>
            </p:nvSpPr>
            <p:spPr>
              <a:xfrm rot="360928">
                <a:off x="2323755" y="2894444"/>
                <a:ext cx="172249" cy="229450"/>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4" name="Group 936"/>
              <p:cNvGrpSpPr/>
              <p:nvPr/>
            </p:nvGrpSpPr>
            <p:grpSpPr>
              <a:xfrm rot="9830930">
                <a:off x="2164289" y="721126"/>
                <a:ext cx="264856" cy="698380"/>
                <a:chOff x="1376116" y="1222610"/>
                <a:chExt cx="681963" cy="1229196"/>
              </a:xfrm>
            </p:grpSpPr>
            <p:grpSp>
              <p:nvGrpSpPr>
                <p:cNvPr id="890" name="Group 942"/>
                <p:cNvGrpSpPr/>
                <p:nvPr/>
              </p:nvGrpSpPr>
              <p:grpSpPr>
                <a:xfrm>
                  <a:off x="1376116" y="1222610"/>
                  <a:ext cx="681963" cy="1229196"/>
                  <a:chOff x="1376117" y="1213096"/>
                  <a:chExt cx="238318" cy="459428"/>
                </a:xfrm>
              </p:grpSpPr>
              <p:sp>
                <p:nvSpPr>
                  <p:cNvPr id="892" name="Isosceles Triangle 891"/>
                  <p:cNvSpPr/>
                  <p:nvPr/>
                </p:nvSpPr>
                <p:spPr>
                  <a:xfrm>
                    <a:off x="1376117" y="1543486"/>
                    <a:ext cx="238318" cy="129038"/>
                  </a:xfrm>
                  <a:prstGeom prst="triangl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3" name="Rectangle 892"/>
                  <p:cNvSpPr/>
                  <p:nvPr/>
                </p:nvSpPr>
                <p:spPr>
                  <a:xfrm flipH="1">
                    <a:off x="1471159" y="1213096"/>
                    <a:ext cx="45719" cy="398293"/>
                  </a:xfrm>
                  <a:prstGeom prst="rec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1" name="Isosceles Triangle 890"/>
                <p:cNvSpPr/>
                <p:nvPr/>
              </p:nvSpPr>
              <p:spPr>
                <a:xfrm>
                  <a:off x="1501858" y="2165585"/>
                  <a:ext cx="430698" cy="218038"/>
                </a:xfrm>
                <a:prstGeom prst="triangl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5" name="Group 937"/>
              <p:cNvGrpSpPr/>
              <p:nvPr/>
            </p:nvGrpSpPr>
            <p:grpSpPr>
              <a:xfrm rot="360928">
                <a:off x="2088659" y="1223510"/>
                <a:ext cx="636518" cy="1720286"/>
                <a:chOff x="2223779" y="1165416"/>
                <a:chExt cx="301846" cy="815784"/>
              </a:xfrm>
            </p:grpSpPr>
            <p:sp>
              <p:nvSpPr>
                <p:cNvPr id="888" name="Isosceles Triangle 887"/>
                <p:cNvSpPr/>
                <p:nvPr/>
              </p:nvSpPr>
              <p:spPr>
                <a:xfrm>
                  <a:off x="2223779" y="1295400"/>
                  <a:ext cx="301846" cy="685800"/>
                </a:xfrm>
                <a:prstGeom prst="triangl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9" name="Oval 888"/>
                <p:cNvSpPr/>
                <p:nvPr/>
              </p:nvSpPr>
              <p:spPr>
                <a:xfrm>
                  <a:off x="2289193" y="1165416"/>
                  <a:ext cx="163365" cy="217616"/>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86" name="Rectangle 885"/>
              <p:cNvSpPr/>
              <p:nvPr/>
            </p:nvSpPr>
            <p:spPr>
              <a:xfrm rot="8649416" flipH="1">
                <a:off x="2201811" y="1319125"/>
                <a:ext cx="94505" cy="759195"/>
              </a:xfrm>
              <a:prstGeom prst="rec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7" name="Rectangle 886"/>
              <p:cNvSpPr/>
              <p:nvPr/>
            </p:nvSpPr>
            <p:spPr>
              <a:xfrm rot="1652458" flipH="1">
                <a:off x="2106038" y="922663"/>
                <a:ext cx="62995" cy="623431"/>
              </a:xfrm>
              <a:prstGeom prst="rec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8" name="Group 27"/>
            <p:cNvGrpSpPr/>
            <p:nvPr/>
          </p:nvGrpSpPr>
          <p:grpSpPr>
            <a:xfrm>
              <a:off x="2057400" y="4038600"/>
              <a:ext cx="3713066" cy="2634096"/>
              <a:chOff x="975126" y="955264"/>
              <a:chExt cx="8071940" cy="5726336"/>
            </a:xfrm>
          </p:grpSpPr>
          <p:sp>
            <p:nvSpPr>
              <p:cNvPr id="254" name="Rectangle 2"/>
              <p:cNvSpPr/>
              <p:nvPr/>
            </p:nvSpPr>
            <p:spPr>
              <a:xfrm>
                <a:off x="1243683" y="2869129"/>
                <a:ext cx="7535288" cy="3387988"/>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254"/>
              <p:cNvSpPr/>
              <p:nvPr/>
            </p:nvSpPr>
            <p:spPr>
              <a:xfrm>
                <a:off x="1246602" y="2862530"/>
                <a:ext cx="7532369" cy="286136"/>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6" name="Group 131"/>
              <p:cNvGrpSpPr/>
              <p:nvPr/>
            </p:nvGrpSpPr>
            <p:grpSpPr>
              <a:xfrm>
                <a:off x="5820104" y="4385902"/>
                <a:ext cx="1149288" cy="794615"/>
                <a:chOff x="3337556" y="838199"/>
                <a:chExt cx="1632345" cy="1037181"/>
              </a:xfrm>
            </p:grpSpPr>
            <p:sp>
              <p:nvSpPr>
                <p:cNvPr id="871" name="Flowchart: Manual Operation 132"/>
                <p:cNvSpPr/>
                <p:nvPr/>
              </p:nvSpPr>
              <p:spPr>
                <a:xfrm rot="485189">
                  <a:off x="4185275" y="912237"/>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2" name="Flowchart: Manual Operation 133"/>
                <p:cNvSpPr/>
                <p:nvPr/>
              </p:nvSpPr>
              <p:spPr>
                <a:xfrm rot="21114811" flipH="1">
                  <a:off x="3796939" y="913446"/>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3" name="Flowchart: Manual Operation 134"/>
                <p:cNvSpPr/>
                <p:nvPr/>
              </p:nvSpPr>
              <p:spPr>
                <a:xfrm>
                  <a:off x="3962400" y="838199"/>
                  <a:ext cx="304800" cy="685800"/>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4" name="Flowchart: Manual Operation 135"/>
                <p:cNvSpPr/>
                <p:nvPr/>
              </p:nvSpPr>
              <p:spPr>
                <a:xfrm rot="4571753">
                  <a:off x="4506517" y="1404662"/>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5" name="Flowchart: Manual Operation 136"/>
                <p:cNvSpPr/>
                <p:nvPr/>
              </p:nvSpPr>
              <p:spPr>
                <a:xfrm rot="16768764">
                  <a:off x="3563873" y="1411996"/>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6" name="Pentagon 137"/>
                <p:cNvSpPr/>
                <p:nvPr/>
              </p:nvSpPr>
              <p:spPr>
                <a:xfrm rot="18112631">
                  <a:off x="4020557" y="1255508"/>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7" name="Pentagon 138"/>
                <p:cNvSpPr/>
                <p:nvPr/>
              </p:nvSpPr>
              <p:spPr>
                <a:xfrm rot="19293646">
                  <a:off x="4108373" y="1371210"/>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8" name="Pentagon 139"/>
                <p:cNvSpPr/>
                <p:nvPr/>
              </p:nvSpPr>
              <p:spPr>
                <a:xfrm rot="20428806">
                  <a:off x="4152901" y="1484998"/>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9" name="Pentagon 140"/>
                <p:cNvSpPr/>
                <p:nvPr/>
              </p:nvSpPr>
              <p:spPr>
                <a:xfrm rot="3487369" flipH="1">
                  <a:off x="3426570" y="1249825"/>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0" name="Pentagon 141"/>
                <p:cNvSpPr/>
                <p:nvPr/>
              </p:nvSpPr>
              <p:spPr>
                <a:xfrm rot="2306354" flipH="1">
                  <a:off x="3376845" y="1367597"/>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1" name="Pentagon 142"/>
                <p:cNvSpPr/>
                <p:nvPr/>
              </p:nvSpPr>
              <p:spPr>
                <a:xfrm rot="1171194" flipH="1">
                  <a:off x="3341354" y="1484999"/>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7" name="Group 274"/>
              <p:cNvGrpSpPr/>
              <p:nvPr/>
            </p:nvGrpSpPr>
            <p:grpSpPr>
              <a:xfrm>
                <a:off x="4423428" y="4236969"/>
                <a:ext cx="1149288" cy="909137"/>
                <a:chOff x="3337556" y="763928"/>
                <a:chExt cx="1632345" cy="1111452"/>
              </a:xfrm>
            </p:grpSpPr>
            <p:sp>
              <p:nvSpPr>
                <p:cNvPr id="860" name="Flowchart: Manual Operation 859"/>
                <p:cNvSpPr/>
                <p:nvPr/>
              </p:nvSpPr>
              <p:spPr>
                <a:xfrm rot="485189">
                  <a:off x="4185275" y="912237"/>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1" name="Flowchart: Manual Operation 860"/>
                <p:cNvSpPr/>
                <p:nvPr/>
              </p:nvSpPr>
              <p:spPr>
                <a:xfrm rot="21114811" flipH="1">
                  <a:off x="3796939" y="913446"/>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2" name="Flowchart: Manual Operation 861"/>
                <p:cNvSpPr/>
                <p:nvPr/>
              </p:nvSpPr>
              <p:spPr>
                <a:xfrm>
                  <a:off x="3962401" y="763928"/>
                  <a:ext cx="291371" cy="760072"/>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3" name="Flowchart: Manual Operation 862"/>
                <p:cNvSpPr/>
                <p:nvPr/>
              </p:nvSpPr>
              <p:spPr>
                <a:xfrm rot="4571753">
                  <a:off x="4506517" y="1404662"/>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4" name="Flowchart: Manual Operation 863"/>
                <p:cNvSpPr/>
                <p:nvPr/>
              </p:nvSpPr>
              <p:spPr>
                <a:xfrm rot="16768764">
                  <a:off x="3563873" y="1411996"/>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5" name="Pentagon 864"/>
                <p:cNvSpPr/>
                <p:nvPr/>
              </p:nvSpPr>
              <p:spPr>
                <a:xfrm rot="18112631">
                  <a:off x="4020557" y="1255508"/>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6" name="Pentagon 865"/>
                <p:cNvSpPr/>
                <p:nvPr/>
              </p:nvSpPr>
              <p:spPr>
                <a:xfrm rot="19293646">
                  <a:off x="4108373" y="1371210"/>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7" name="Pentagon 866"/>
                <p:cNvSpPr/>
                <p:nvPr/>
              </p:nvSpPr>
              <p:spPr>
                <a:xfrm rot="20428806">
                  <a:off x="4152901" y="1484998"/>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8" name="Pentagon 867"/>
                <p:cNvSpPr/>
                <p:nvPr/>
              </p:nvSpPr>
              <p:spPr>
                <a:xfrm rot="3487369" flipH="1">
                  <a:off x="3426570" y="1249825"/>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9" name="Pentagon 868"/>
                <p:cNvSpPr/>
                <p:nvPr/>
              </p:nvSpPr>
              <p:spPr>
                <a:xfrm rot="2306354" flipH="1">
                  <a:off x="3376845" y="1367597"/>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0" name="Pentagon 869"/>
                <p:cNvSpPr/>
                <p:nvPr/>
              </p:nvSpPr>
              <p:spPr>
                <a:xfrm rot="1171194" flipH="1">
                  <a:off x="3341354" y="1484999"/>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8" name="Group 286"/>
              <p:cNvGrpSpPr/>
              <p:nvPr/>
            </p:nvGrpSpPr>
            <p:grpSpPr>
              <a:xfrm>
                <a:off x="3033645" y="4375805"/>
                <a:ext cx="1149288" cy="781398"/>
                <a:chOff x="3337556" y="838199"/>
                <a:chExt cx="1632345" cy="1037181"/>
              </a:xfrm>
            </p:grpSpPr>
            <p:sp>
              <p:nvSpPr>
                <p:cNvPr id="849" name="Flowchart: Manual Operation 287"/>
                <p:cNvSpPr/>
                <p:nvPr/>
              </p:nvSpPr>
              <p:spPr>
                <a:xfrm rot="485189">
                  <a:off x="4185275" y="912237"/>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0" name="Flowchart: Manual Operation 288"/>
                <p:cNvSpPr/>
                <p:nvPr/>
              </p:nvSpPr>
              <p:spPr>
                <a:xfrm rot="21114811" flipH="1">
                  <a:off x="3796939" y="913446"/>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1" name="Flowchart: Manual Operation 289"/>
                <p:cNvSpPr/>
                <p:nvPr/>
              </p:nvSpPr>
              <p:spPr>
                <a:xfrm>
                  <a:off x="3962400" y="838199"/>
                  <a:ext cx="304800" cy="685800"/>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2" name="Flowchart: Manual Operation 851"/>
                <p:cNvSpPr/>
                <p:nvPr/>
              </p:nvSpPr>
              <p:spPr>
                <a:xfrm rot="4571753">
                  <a:off x="4506517" y="1404662"/>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3" name="Flowchart: Manual Operation 852"/>
                <p:cNvSpPr/>
                <p:nvPr/>
              </p:nvSpPr>
              <p:spPr>
                <a:xfrm rot="16768764">
                  <a:off x="3563873" y="1411996"/>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4" name="Pentagon 853"/>
                <p:cNvSpPr/>
                <p:nvPr/>
              </p:nvSpPr>
              <p:spPr>
                <a:xfrm rot="18112631">
                  <a:off x="4020557" y="1255508"/>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5" name="Pentagon 854"/>
                <p:cNvSpPr/>
                <p:nvPr/>
              </p:nvSpPr>
              <p:spPr>
                <a:xfrm rot="19293646">
                  <a:off x="4108373" y="1371210"/>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6" name="Pentagon 855"/>
                <p:cNvSpPr/>
                <p:nvPr/>
              </p:nvSpPr>
              <p:spPr>
                <a:xfrm rot="20428806">
                  <a:off x="4152901" y="1484998"/>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7" name="Pentagon 856"/>
                <p:cNvSpPr/>
                <p:nvPr/>
              </p:nvSpPr>
              <p:spPr>
                <a:xfrm rot="3487369" flipH="1">
                  <a:off x="3426570" y="1249825"/>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8" name="Pentagon 857"/>
                <p:cNvSpPr/>
                <p:nvPr/>
              </p:nvSpPr>
              <p:spPr>
                <a:xfrm rot="2306354" flipH="1">
                  <a:off x="3376845" y="1367597"/>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9" name="Pentagon 858"/>
                <p:cNvSpPr/>
                <p:nvPr/>
              </p:nvSpPr>
              <p:spPr>
                <a:xfrm rot="1171194" flipH="1">
                  <a:off x="3341354" y="1484999"/>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9" name="Group 55"/>
              <p:cNvGrpSpPr/>
              <p:nvPr/>
            </p:nvGrpSpPr>
            <p:grpSpPr>
              <a:xfrm>
                <a:off x="1037421" y="2871368"/>
                <a:ext cx="715688" cy="3379228"/>
                <a:chOff x="4305300" y="227465"/>
                <a:chExt cx="876300" cy="3706360"/>
              </a:xfrm>
            </p:grpSpPr>
            <p:sp>
              <p:nvSpPr>
                <p:cNvPr id="843" name="Rectangle 58"/>
                <p:cNvSpPr/>
                <p:nvPr/>
              </p:nvSpPr>
              <p:spPr>
                <a:xfrm>
                  <a:off x="4526257" y="739029"/>
                  <a:ext cx="435452" cy="2767012"/>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4" name="Flowchart: Manual Operation 60"/>
                <p:cNvSpPr/>
                <p:nvPr/>
              </p:nvSpPr>
              <p:spPr>
                <a:xfrm rot="10800000">
                  <a:off x="4372674" y="3502680"/>
                  <a:ext cx="755445" cy="431145"/>
                </a:xfrm>
                <a:prstGeom prst="flowChartManualOperation">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5" name="Rectangle 62"/>
                <p:cNvSpPr/>
                <p:nvPr/>
              </p:nvSpPr>
              <p:spPr>
                <a:xfrm>
                  <a:off x="4305300" y="227465"/>
                  <a:ext cx="876300" cy="6728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46" name="Picture 10" descr="http://imagehost.vendio.com/a/35058187/aview/S34O.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211" t="21511" r="8680" b="17398"/>
                <a:stretch/>
              </p:blipFill>
              <p:spPr bwMode="auto">
                <a:xfrm>
                  <a:off x="4402693" y="307884"/>
                  <a:ext cx="694946" cy="4345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847" name="Flowchart: Manual Operation 59"/>
                <p:cNvSpPr/>
                <p:nvPr/>
              </p:nvSpPr>
              <p:spPr>
                <a:xfrm>
                  <a:off x="4372674" y="307884"/>
                  <a:ext cx="755445" cy="431145"/>
                </a:xfrm>
                <a:prstGeom prst="flowChartManualOperation">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8" name="Rectangle 61"/>
                <p:cNvSpPr/>
                <p:nvPr/>
              </p:nvSpPr>
              <p:spPr>
                <a:xfrm>
                  <a:off x="4475267" y="722530"/>
                  <a:ext cx="553933" cy="109987"/>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0" name="Group 67"/>
              <p:cNvGrpSpPr/>
              <p:nvPr/>
            </p:nvGrpSpPr>
            <p:grpSpPr>
              <a:xfrm>
                <a:off x="8235413" y="2881094"/>
                <a:ext cx="715688" cy="3379228"/>
                <a:chOff x="4305300" y="227465"/>
                <a:chExt cx="876300" cy="3706360"/>
              </a:xfrm>
            </p:grpSpPr>
            <p:sp>
              <p:nvSpPr>
                <p:cNvPr id="837" name="Rectangle 68"/>
                <p:cNvSpPr/>
                <p:nvPr/>
              </p:nvSpPr>
              <p:spPr>
                <a:xfrm>
                  <a:off x="4526257" y="739029"/>
                  <a:ext cx="435452" cy="2767012"/>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8" name="Flowchart: Manual Operation 69"/>
                <p:cNvSpPr/>
                <p:nvPr/>
              </p:nvSpPr>
              <p:spPr>
                <a:xfrm rot="10800000">
                  <a:off x="4372674" y="3502680"/>
                  <a:ext cx="755445" cy="431145"/>
                </a:xfrm>
                <a:prstGeom prst="flowChartManualOperation">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9" name="Rectangle 70"/>
                <p:cNvSpPr/>
                <p:nvPr/>
              </p:nvSpPr>
              <p:spPr>
                <a:xfrm>
                  <a:off x="4305300" y="227465"/>
                  <a:ext cx="876300" cy="6728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40" name="Picture 10" descr="http://imagehost.vendio.com/a/35058187/aview/S34O.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211" t="21511" r="8680" b="17398"/>
                <a:stretch/>
              </p:blipFill>
              <p:spPr bwMode="auto">
                <a:xfrm>
                  <a:off x="4402693" y="307884"/>
                  <a:ext cx="694946" cy="4345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841" name="Flowchart: Manual Operation 72"/>
                <p:cNvSpPr/>
                <p:nvPr/>
              </p:nvSpPr>
              <p:spPr>
                <a:xfrm>
                  <a:off x="4372674" y="307884"/>
                  <a:ext cx="755445" cy="431145"/>
                </a:xfrm>
                <a:prstGeom prst="flowChartManualOperation">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2" name="Rectangle 73"/>
                <p:cNvSpPr/>
                <p:nvPr/>
              </p:nvSpPr>
              <p:spPr>
                <a:xfrm>
                  <a:off x="4475267" y="722530"/>
                  <a:ext cx="553933" cy="109987"/>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1" name="Group 74"/>
              <p:cNvGrpSpPr/>
              <p:nvPr/>
            </p:nvGrpSpPr>
            <p:grpSpPr>
              <a:xfrm>
                <a:off x="2552672" y="2868319"/>
                <a:ext cx="715688" cy="3379228"/>
                <a:chOff x="4305300" y="227465"/>
                <a:chExt cx="876300" cy="3706360"/>
              </a:xfrm>
            </p:grpSpPr>
            <p:sp>
              <p:nvSpPr>
                <p:cNvPr id="831" name="Rectangle 75"/>
                <p:cNvSpPr/>
                <p:nvPr/>
              </p:nvSpPr>
              <p:spPr>
                <a:xfrm>
                  <a:off x="4526257" y="739029"/>
                  <a:ext cx="435452" cy="2767012"/>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2" name="Flowchart: Manual Operation 76"/>
                <p:cNvSpPr/>
                <p:nvPr/>
              </p:nvSpPr>
              <p:spPr>
                <a:xfrm rot="10800000">
                  <a:off x="4372674" y="3502680"/>
                  <a:ext cx="755445" cy="431145"/>
                </a:xfrm>
                <a:prstGeom prst="flowChartManualOperation">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3" name="Rectangle 77"/>
                <p:cNvSpPr/>
                <p:nvPr/>
              </p:nvSpPr>
              <p:spPr>
                <a:xfrm>
                  <a:off x="4305300" y="227465"/>
                  <a:ext cx="876300" cy="6728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34" name="Picture 10" descr="http://imagehost.vendio.com/a/35058187/aview/S34O.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211" t="21511" r="8680" b="17398"/>
                <a:stretch/>
              </p:blipFill>
              <p:spPr bwMode="auto">
                <a:xfrm>
                  <a:off x="4402693" y="307884"/>
                  <a:ext cx="694946" cy="4345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835" name="Flowchart: Manual Operation 79"/>
                <p:cNvSpPr/>
                <p:nvPr/>
              </p:nvSpPr>
              <p:spPr>
                <a:xfrm>
                  <a:off x="4372674" y="307884"/>
                  <a:ext cx="755445" cy="431145"/>
                </a:xfrm>
                <a:prstGeom prst="flowChartManualOperation">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6" name="Rectangle 80"/>
                <p:cNvSpPr/>
                <p:nvPr/>
              </p:nvSpPr>
              <p:spPr>
                <a:xfrm>
                  <a:off x="4475267" y="722530"/>
                  <a:ext cx="553933" cy="109987"/>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2" name="Group 81"/>
              <p:cNvGrpSpPr/>
              <p:nvPr/>
            </p:nvGrpSpPr>
            <p:grpSpPr>
              <a:xfrm>
                <a:off x="6710479" y="2875474"/>
                <a:ext cx="715688" cy="3379228"/>
                <a:chOff x="4305300" y="227465"/>
                <a:chExt cx="876300" cy="3706360"/>
              </a:xfrm>
            </p:grpSpPr>
            <p:sp>
              <p:nvSpPr>
                <p:cNvPr id="825" name="Rectangle 82"/>
                <p:cNvSpPr/>
                <p:nvPr/>
              </p:nvSpPr>
              <p:spPr>
                <a:xfrm>
                  <a:off x="4526257" y="739029"/>
                  <a:ext cx="435452" cy="2767012"/>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6" name="Flowchart: Manual Operation 83"/>
                <p:cNvSpPr/>
                <p:nvPr/>
              </p:nvSpPr>
              <p:spPr>
                <a:xfrm rot="10800000">
                  <a:off x="4372674" y="3502680"/>
                  <a:ext cx="755445" cy="431145"/>
                </a:xfrm>
                <a:prstGeom prst="flowChartManualOperation">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7" name="Rectangle 84"/>
                <p:cNvSpPr/>
                <p:nvPr/>
              </p:nvSpPr>
              <p:spPr>
                <a:xfrm>
                  <a:off x="4305300" y="227465"/>
                  <a:ext cx="876300" cy="6728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28" name="Picture 10" descr="http://imagehost.vendio.com/a/35058187/aview/S34O.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211" t="21511" r="8680" b="17398"/>
                <a:stretch/>
              </p:blipFill>
              <p:spPr bwMode="auto">
                <a:xfrm>
                  <a:off x="4402693" y="307884"/>
                  <a:ext cx="694946" cy="4345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829" name="Flowchart: Manual Operation 86"/>
                <p:cNvSpPr/>
                <p:nvPr/>
              </p:nvSpPr>
              <p:spPr>
                <a:xfrm>
                  <a:off x="4372674" y="307884"/>
                  <a:ext cx="755445" cy="431145"/>
                </a:xfrm>
                <a:prstGeom prst="flowChartManualOperation">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0" name="Rectangle 87"/>
                <p:cNvSpPr/>
                <p:nvPr/>
              </p:nvSpPr>
              <p:spPr>
                <a:xfrm>
                  <a:off x="4475267" y="722530"/>
                  <a:ext cx="553933" cy="109987"/>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3" name="Rectangle 262"/>
              <p:cNvSpPr/>
              <p:nvPr/>
            </p:nvSpPr>
            <p:spPr>
              <a:xfrm>
                <a:off x="2354353" y="6254702"/>
                <a:ext cx="6472281" cy="426898"/>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Rectangle 263"/>
              <p:cNvSpPr/>
              <p:nvPr/>
            </p:nvSpPr>
            <p:spPr>
              <a:xfrm>
                <a:off x="8336617" y="6305439"/>
                <a:ext cx="545911" cy="286136"/>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lowchart: Manual Operation 264"/>
              <p:cNvSpPr/>
              <p:nvPr/>
            </p:nvSpPr>
            <p:spPr>
              <a:xfrm rot="10800000">
                <a:off x="8201523" y="6599164"/>
                <a:ext cx="845543" cy="67894"/>
              </a:xfrm>
              <a:prstGeom prst="flowChartManualOperation">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Rectangle 265"/>
              <p:cNvSpPr/>
              <p:nvPr/>
            </p:nvSpPr>
            <p:spPr>
              <a:xfrm>
                <a:off x="8305656" y="6247827"/>
                <a:ext cx="576873" cy="59748"/>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Rectangle 266"/>
              <p:cNvSpPr/>
              <p:nvPr/>
            </p:nvSpPr>
            <p:spPr>
              <a:xfrm>
                <a:off x="7424351" y="6315164"/>
                <a:ext cx="908956" cy="286136"/>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Rectangle 267"/>
              <p:cNvSpPr/>
              <p:nvPr/>
            </p:nvSpPr>
            <p:spPr>
              <a:xfrm>
                <a:off x="7421040" y="6256404"/>
                <a:ext cx="892733" cy="57503"/>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Rectangle 268"/>
              <p:cNvSpPr/>
              <p:nvPr/>
            </p:nvSpPr>
            <p:spPr>
              <a:xfrm>
                <a:off x="7421038" y="6603374"/>
                <a:ext cx="892733" cy="70014"/>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0" name="Group 57"/>
              <p:cNvGrpSpPr/>
              <p:nvPr/>
            </p:nvGrpSpPr>
            <p:grpSpPr>
              <a:xfrm>
                <a:off x="990600" y="6254012"/>
                <a:ext cx="2227715" cy="427588"/>
                <a:chOff x="2958570" y="6039327"/>
                <a:chExt cx="2138031" cy="590073"/>
              </a:xfrm>
            </p:grpSpPr>
            <p:sp>
              <p:nvSpPr>
                <p:cNvPr id="814" name="Rectangle 88"/>
                <p:cNvSpPr/>
                <p:nvPr/>
              </p:nvSpPr>
              <p:spPr>
                <a:xfrm>
                  <a:off x="3074201" y="6130365"/>
                  <a:ext cx="467261" cy="394869"/>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5" name="Flowchart: Manual Operation 89"/>
                <p:cNvSpPr/>
                <p:nvPr/>
              </p:nvSpPr>
              <p:spPr>
                <a:xfrm rot="10800000">
                  <a:off x="2958570" y="6535706"/>
                  <a:ext cx="723724" cy="93694"/>
                </a:xfrm>
                <a:prstGeom prst="flowChartManualOperation">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6" name="Rectangle 90"/>
                <p:cNvSpPr/>
                <p:nvPr/>
              </p:nvSpPr>
              <p:spPr>
                <a:xfrm>
                  <a:off x="3047700" y="6050860"/>
                  <a:ext cx="493762" cy="82453"/>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7" name="Group 56"/>
                <p:cNvGrpSpPr/>
                <p:nvPr/>
              </p:nvGrpSpPr>
              <p:grpSpPr>
                <a:xfrm>
                  <a:off x="3541462" y="6053960"/>
                  <a:ext cx="778001" cy="575440"/>
                  <a:chOff x="3541462" y="6053960"/>
                  <a:chExt cx="778001" cy="575440"/>
                </a:xfrm>
              </p:grpSpPr>
              <p:sp>
                <p:nvSpPr>
                  <p:cNvPr id="822" name="Rectangle 94"/>
                  <p:cNvSpPr/>
                  <p:nvPr/>
                </p:nvSpPr>
                <p:spPr>
                  <a:xfrm>
                    <a:off x="3541462" y="6130365"/>
                    <a:ext cx="778001" cy="394869"/>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3" name="Rectangle 96"/>
                  <p:cNvSpPr/>
                  <p:nvPr/>
                </p:nvSpPr>
                <p:spPr>
                  <a:xfrm>
                    <a:off x="3554486" y="6053960"/>
                    <a:ext cx="764115" cy="79354"/>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4" name="Rectangle 97"/>
                  <p:cNvSpPr/>
                  <p:nvPr/>
                </p:nvSpPr>
                <p:spPr>
                  <a:xfrm>
                    <a:off x="3554485" y="6532780"/>
                    <a:ext cx="764115" cy="9662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8" name="Group 102"/>
                <p:cNvGrpSpPr/>
                <p:nvPr/>
              </p:nvGrpSpPr>
              <p:grpSpPr>
                <a:xfrm>
                  <a:off x="4318600" y="6039327"/>
                  <a:ext cx="778001" cy="575440"/>
                  <a:chOff x="3541462" y="6053960"/>
                  <a:chExt cx="778001" cy="575440"/>
                </a:xfrm>
              </p:grpSpPr>
              <p:sp>
                <p:nvSpPr>
                  <p:cNvPr id="819" name="Rectangle 103"/>
                  <p:cNvSpPr/>
                  <p:nvPr/>
                </p:nvSpPr>
                <p:spPr>
                  <a:xfrm>
                    <a:off x="3541462" y="6130365"/>
                    <a:ext cx="778001" cy="394869"/>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 name="Rectangle 104"/>
                  <p:cNvSpPr/>
                  <p:nvPr/>
                </p:nvSpPr>
                <p:spPr>
                  <a:xfrm>
                    <a:off x="3554486" y="6053960"/>
                    <a:ext cx="764115" cy="79354"/>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1" name="Rectangle 105"/>
                  <p:cNvSpPr/>
                  <p:nvPr/>
                </p:nvSpPr>
                <p:spPr>
                  <a:xfrm>
                    <a:off x="3554485" y="6532780"/>
                    <a:ext cx="764115" cy="9662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1" name="Group 106"/>
              <p:cNvGrpSpPr/>
              <p:nvPr/>
            </p:nvGrpSpPr>
            <p:grpSpPr>
              <a:xfrm>
                <a:off x="6513091" y="6247827"/>
                <a:ext cx="908956" cy="416985"/>
                <a:chOff x="3541462" y="6053960"/>
                <a:chExt cx="778001" cy="575440"/>
              </a:xfrm>
            </p:grpSpPr>
            <p:sp>
              <p:nvSpPr>
                <p:cNvPr id="811" name="Rectangle 107"/>
                <p:cNvSpPr/>
                <p:nvPr/>
              </p:nvSpPr>
              <p:spPr>
                <a:xfrm>
                  <a:off x="3541462" y="6130365"/>
                  <a:ext cx="778001" cy="394869"/>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2" name="Rectangle 108"/>
                <p:cNvSpPr/>
                <p:nvPr/>
              </p:nvSpPr>
              <p:spPr>
                <a:xfrm>
                  <a:off x="3554486" y="6053960"/>
                  <a:ext cx="764115" cy="79354"/>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3" name="Rectangle 109"/>
                <p:cNvSpPr/>
                <p:nvPr/>
              </p:nvSpPr>
              <p:spPr>
                <a:xfrm>
                  <a:off x="3554485" y="6532780"/>
                  <a:ext cx="764115" cy="9662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2" name="Group 63"/>
              <p:cNvGrpSpPr/>
              <p:nvPr/>
            </p:nvGrpSpPr>
            <p:grpSpPr>
              <a:xfrm>
                <a:off x="2279712" y="6258149"/>
                <a:ext cx="5140319" cy="423451"/>
                <a:chOff x="4318600" y="6045036"/>
                <a:chExt cx="3128844" cy="584364"/>
              </a:xfrm>
            </p:grpSpPr>
            <p:sp>
              <p:nvSpPr>
                <p:cNvPr id="806" name="Rectangle 100"/>
                <p:cNvSpPr/>
                <p:nvPr/>
              </p:nvSpPr>
              <p:spPr>
                <a:xfrm>
                  <a:off x="4318600" y="6525234"/>
                  <a:ext cx="3128844" cy="104166"/>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7" name="Rectangle 110"/>
                <p:cNvSpPr/>
                <p:nvPr/>
              </p:nvSpPr>
              <p:spPr>
                <a:xfrm>
                  <a:off x="4429167" y="6407590"/>
                  <a:ext cx="2916995" cy="117643"/>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8" name="Rectangle 111"/>
                <p:cNvSpPr/>
                <p:nvPr/>
              </p:nvSpPr>
              <p:spPr>
                <a:xfrm>
                  <a:off x="4557670" y="6281412"/>
                  <a:ext cx="2645564" cy="128719"/>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9" name="Rectangle 112"/>
                <p:cNvSpPr/>
                <p:nvPr/>
              </p:nvSpPr>
              <p:spPr>
                <a:xfrm>
                  <a:off x="4710070" y="6144563"/>
                  <a:ext cx="2376530" cy="113681"/>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0" name="Rectangle 113"/>
                <p:cNvSpPr/>
                <p:nvPr/>
              </p:nvSpPr>
              <p:spPr>
                <a:xfrm>
                  <a:off x="4862470" y="6045036"/>
                  <a:ext cx="2098167" cy="94507"/>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3" name="Group 114"/>
              <p:cNvGrpSpPr/>
              <p:nvPr/>
            </p:nvGrpSpPr>
            <p:grpSpPr>
              <a:xfrm>
                <a:off x="5353510" y="2869544"/>
                <a:ext cx="715688" cy="3379228"/>
                <a:chOff x="4305300" y="227465"/>
                <a:chExt cx="876300" cy="3706360"/>
              </a:xfrm>
            </p:grpSpPr>
            <p:sp>
              <p:nvSpPr>
                <p:cNvPr id="800" name="Rectangle 115"/>
                <p:cNvSpPr/>
                <p:nvPr/>
              </p:nvSpPr>
              <p:spPr>
                <a:xfrm>
                  <a:off x="4526257" y="739029"/>
                  <a:ext cx="435452" cy="2767012"/>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1" name="Flowchart: Manual Operation 116"/>
                <p:cNvSpPr/>
                <p:nvPr/>
              </p:nvSpPr>
              <p:spPr>
                <a:xfrm rot="10800000">
                  <a:off x="4372674" y="3502680"/>
                  <a:ext cx="755445" cy="431145"/>
                </a:xfrm>
                <a:prstGeom prst="flowChartManualOperation">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2" name="Rectangle 117"/>
                <p:cNvSpPr/>
                <p:nvPr/>
              </p:nvSpPr>
              <p:spPr>
                <a:xfrm>
                  <a:off x="4305300" y="227465"/>
                  <a:ext cx="876300" cy="6728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03" name="Picture 10" descr="http://imagehost.vendio.com/a/35058187/aview/S34O.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211" t="21511" r="8680" b="17398"/>
                <a:stretch/>
              </p:blipFill>
              <p:spPr bwMode="auto">
                <a:xfrm>
                  <a:off x="4402693" y="307884"/>
                  <a:ext cx="694946" cy="4345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804" name="Flowchart: Manual Operation 119"/>
                <p:cNvSpPr/>
                <p:nvPr/>
              </p:nvSpPr>
              <p:spPr>
                <a:xfrm>
                  <a:off x="4372674" y="307884"/>
                  <a:ext cx="755445" cy="431145"/>
                </a:xfrm>
                <a:prstGeom prst="flowChartManualOperation">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5" name="Rectangle 120"/>
                <p:cNvSpPr/>
                <p:nvPr/>
              </p:nvSpPr>
              <p:spPr>
                <a:xfrm>
                  <a:off x="4475267" y="722530"/>
                  <a:ext cx="553933" cy="109987"/>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4" name="Group 121"/>
              <p:cNvGrpSpPr/>
              <p:nvPr/>
            </p:nvGrpSpPr>
            <p:grpSpPr>
              <a:xfrm>
                <a:off x="3899959" y="2871723"/>
                <a:ext cx="715688" cy="3379228"/>
                <a:chOff x="4305300" y="227465"/>
                <a:chExt cx="876300" cy="3706360"/>
              </a:xfrm>
            </p:grpSpPr>
            <p:sp>
              <p:nvSpPr>
                <p:cNvPr id="794" name="Rectangle 122"/>
                <p:cNvSpPr/>
                <p:nvPr/>
              </p:nvSpPr>
              <p:spPr>
                <a:xfrm>
                  <a:off x="4526257" y="739029"/>
                  <a:ext cx="435452" cy="2767012"/>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5" name="Flowchart: Manual Operation 123"/>
                <p:cNvSpPr/>
                <p:nvPr/>
              </p:nvSpPr>
              <p:spPr>
                <a:xfrm rot="10800000">
                  <a:off x="4372674" y="3502680"/>
                  <a:ext cx="755445" cy="431145"/>
                </a:xfrm>
                <a:prstGeom prst="flowChartManualOperation">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6" name="Rectangle 124"/>
                <p:cNvSpPr/>
                <p:nvPr/>
              </p:nvSpPr>
              <p:spPr>
                <a:xfrm>
                  <a:off x="4305300" y="227465"/>
                  <a:ext cx="876300" cy="6728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97" name="Picture 10" descr="http://imagehost.vendio.com/a/35058187/aview/S34O.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211" t="21511" r="8680" b="17398"/>
                <a:stretch/>
              </p:blipFill>
              <p:spPr bwMode="auto">
                <a:xfrm>
                  <a:off x="4402693" y="307884"/>
                  <a:ext cx="694946" cy="4345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798" name="Flowchart: Manual Operation 797"/>
                <p:cNvSpPr/>
                <p:nvPr/>
              </p:nvSpPr>
              <p:spPr>
                <a:xfrm>
                  <a:off x="4372674" y="307884"/>
                  <a:ext cx="755445" cy="431145"/>
                </a:xfrm>
                <a:prstGeom prst="flowChartManualOperation">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9" name="Rectangle 127"/>
                <p:cNvSpPr/>
                <p:nvPr/>
              </p:nvSpPr>
              <p:spPr>
                <a:xfrm>
                  <a:off x="4475267" y="722530"/>
                  <a:ext cx="553933" cy="109987"/>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5" name="Group 8"/>
              <p:cNvGrpSpPr/>
              <p:nvPr/>
            </p:nvGrpSpPr>
            <p:grpSpPr>
              <a:xfrm>
                <a:off x="1879201" y="3268156"/>
                <a:ext cx="449139" cy="846643"/>
                <a:chOff x="1879201" y="3268156"/>
                <a:chExt cx="449139" cy="846643"/>
              </a:xfrm>
            </p:grpSpPr>
            <p:grpSp>
              <p:nvGrpSpPr>
                <p:cNvPr id="766" name="Group 6"/>
                <p:cNvGrpSpPr/>
                <p:nvPr/>
              </p:nvGrpSpPr>
              <p:grpSpPr>
                <a:xfrm>
                  <a:off x="1879201" y="3268156"/>
                  <a:ext cx="449139" cy="355262"/>
                  <a:chOff x="3337556" y="838199"/>
                  <a:chExt cx="1632345" cy="1037181"/>
                </a:xfrm>
              </p:grpSpPr>
              <p:sp>
                <p:nvSpPr>
                  <p:cNvPr id="783" name="Flowchart: Manual Operation 10"/>
                  <p:cNvSpPr/>
                  <p:nvPr/>
                </p:nvSpPr>
                <p:spPr>
                  <a:xfrm rot="485189">
                    <a:off x="4185275" y="912237"/>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4" name="Flowchart: Manual Operation 11"/>
                  <p:cNvSpPr/>
                  <p:nvPr/>
                </p:nvSpPr>
                <p:spPr>
                  <a:xfrm rot="21114811" flipH="1">
                    <a:off x="3796939" y="913446"/>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5" name="Flowchart: Manual Operation 4"/>
                  <p:cNvSpPr/>
                  <p:nvPr/>
                </p:nvSpPr>
                <p:spPr>
                  <a:xfrm>
                    <a:off x="3962400" y="838199"/>
                    <a:ext cx="304800" cy="685800"/>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6" name="Flowchart: Manual Operation 12"/>
                  <p:cNvSpPr/>
                  <p:nvPr/>
                </p:nvSpPr>
                <p:spPr>
                  <a:xfrm rot="4571753">
                    <a:off x="4506517" y="1404662"/>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7" name="Flowchart: Manual Operation 13"/>
                  <p:cNvSpPr/>
                  <p:nvPr/>
                </p:nvSpPr>
                <p:spPr>
                  <a:xfrm rot="16768764">
                    <a:off x="3563873" y="1411996"/>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8" name="Pentagon 5"/>
                  <p:cNvSpPr/>
                  <p:nvPr/>
                </p:nvSpPr>
                <p:spPr>
                  <a:xfrm rot="18112631">
                    <a:off x="4020557" y="1255508"/>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9" name="Pentagon 16"/>
                  <p:cNvSpPr/>
                  <p:nvPr/>
                </p:nvSpPr>
                <p:spPr>
                  <a:xfrm rot="19293646">
                    <a:off x="4108373" y="1371210"/>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0" name="Pentagon 17"/>
                  <p:cNvSpPr/>
                  <p:nvPr/>
                </p:nvSpPr>
                <p:spPr>
                  <a:xfrm rot="20428806">
                    <a:off x="4152901" y="1484998"/>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1" name="Pentagon 18"/>
                  <p:cNvSpPr/>
                  <p:nvPr/>
                </p:nvSpPr>
                <p:spPr>
                  <a:xfrm rot="3487369" flipH="1">
                    <a:off x="3426570" y="1249825"/>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2" name="Pentagon 19"/>
                  <p:cNvSpPr/>
                  <p:nvPr/>
                </p:nvSpPr>
                <p:spPr>
                  <a:xfrm rot="2306354" flipH="1">
                    <a:off x="3376845" y="1367597"/>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3" name="Pentagon 20"/>
                  <p:cNvSpPr/>
                  <p:nvPr/>
                </p:nvSpPr>
                <p:spPr>
                  <a:xfrm rot="1171194" flipH="1">
                    <a:off x="3341354" y="1484999"/>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7" name="Flowchart: Delay 3"/>
                <p:cNvSpPr/>
                <p:nvPr/>
              </p:nvSpPr>
              <p:spPr>
                <a:xfrm rot="16200000">
                  <a:off x="1765959" y="3599215"/>
                  <a:ext cx="662115" cy="295485"/>
                </a:xfrm>
                <a:prstGeom prst="flowChartDelay">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8" name="Rectangle 7"/>
                <p:cNvSpPr/>
                <p:nvPr/>
              </p:nvSpPr>
              <p:spPr>
                <a:xfrm>
                  <a:off x="1919726" y="4051806"/>
                  <a:ext cx="354582" cy="62993"/>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9" name="Straight Connector 9"/>
                <p:cNvCxnSpPr/>
                <p:nvPr/>
              </p:nvCxnSpPr>
              <p:spPr>
                <a:xfrm>
                  <a:off x="1973757" y="3609279"/>
                  <a:ext cx="2566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0" name="Straight Connector 26"/>
                <p:cNvCxnSpPr/>
                <p:nvPr/>
              </p:nvCxnSpPr>
              <p:spPr>
                <a:xfrm flipH="1">
                  <a:off x="2090592" y="3536396"/>
                  <a:ext cx="110712" cy="693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1" name="Straight Connector 32"/>
                <p:cNvCxnSpPr/>
                <p:nvPr/>
              </p:nvCxnSpPr>
              <p:spPr>
                <a:xfrm>
                  <a:off x="1983819" y="3526965"/>
                  <a:ext cx="105807" cy="834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2" name="Straight Connector 34"/>
                <p:cNvCxnSpPr/>
                <p:nvPr/>
              </p:nvCxnSpPr>
              <p:spPr>
                <a:xfrm flipH="1">
                  <a:off x="2089160" y="3438254"/>
                  <a:ext cx="62784" cy="1649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3" name="Straight Connector 36"/>
                <p:cNvCxnSpPr/>
                <p:nvPr/>
              </p:nvCxnSpPr>
              <p:spPr>
                <a:xfrm>
                  <a:off x="1949274" y="3967662"/>
                  <a:ext cx="2954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4" name="Straight Connector 40"/>
                <p:cNvCxnSpPr/>
                <p:nvPr/>
              </p:nvCxnSpPr>
              <p:spPr>
                <a:xfrm>
                  <a:off x="1954340" y="3894094"/>
                  <a:ext cx="2954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5" name="Straight Connector 41"/>
                <p:cNvCxnSpPr/>
                <p:nvPr/>
              </p:nvCxnSpPr>
              <p:spPr>
                <a:xfrm>
                  <a:off x="1954340" y="3820526"/>
                  <a:ext cx="2954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6" name="Straight Connector 42"/>
                <p:cNvCxnSpPr/>
                <p:nvPr/>
              </p:nvCxnSpPr>
              <p:spPr>
                <a:xfrm>
                  <a:off x="1954340" y="3746957"/>
                  <a:ext cx="2954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7" name="Straight Connector 43"/>
                <p:cNvCxnSpPr/>
                <p:nvPr/>
              </p:nvCxnSpPr>
              <p:spPr>
                <a:xfrm>
                  <a:off x="1954340" y="3673389"/>
                  <a:ext cx="2954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8" name="Straight Connector 44"/>
                <p:cNvCxnSpPr/>
                <p:nvPr/>
              </p:nvCxnSpPr>
              <p:spPr>
                <a:xfrm flipH="1" flipV="1">
                  <a:off x="2183293" y="3609279"/>
                  <a:ext cx="3214" cy="4498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9" name="Straight Connector 47"/>
                <p:cNvCxnSpPr/>
                <p:nvPr/>
              </p:nvCxnSpPr>
              <p:spPr>
                <a:xfrm flipH="1" flipV="1">
                  <a:off x="2124196" y="3607178"/>
                  <a:ext cx="3214" cy="4498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0" name="Straight Connector 48"/>
                <p:cNvCxnSpPr/>
                <p:nvPr/>
              </p:nvCxnSpPr>
              <p:spPr>
                <a:xfrm flipH="1" flipV="1">
                  <a:off x="2069834" y="3617515"/>
                  <a:ext cx="3214" cy="4498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1" name="Straight Connector 49"/>
                <p:cNvCxnSpPr/>
                <p:nvPr/>
              </p:nvCxnSpPr>
              <p:spPr>
                <a:xfrm flipH="1" flipV="1">
                  <a:off x="2008955" y="3614648"/>
                  <a:ext cx="3214" cy="4498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2" name="Straight Connector 51"/>
                <p:cNvCxnSpPr/>
                <p:nvPr/>
              </p:nvCxnSpPr>
              <p:spPr>
                <a:xfrm>
                  <a:off x="2047719" y="3424791"/>
                  <a:ext cx="43298" cy="1767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76" name="Flowchart: Delay 275"/>
              <p:cNvSpPr/>
              <p:nvPr/>
            </p:nvSpPr>
            <p:spPr>
              <a:xfrm rot="16200000">
                <a:off x="2853806" y="5166345"/>
                <a:ext cx="1434900" cy="728978"/>
              </a:xfrm>
              <a:prstGeom prst="flowChartDelay">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lowchart: Delay 276"/>
              <p:cNvSpPr/>
              <p:nvPr/>
            </p:nvSpPr>
            <p:spPr>
              <a:xfrm rot="16200000">
                <a:off x="4276588" y="5148070"/>
                <a:ext cx="1434900" cy="728978"/>
              </a:xfrm>
              <a:prstGeom prst="flowChartDelay">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lowchart: Delay 277"/>
              <p:cNvSpPr/>
              <p:nvPr/>
            </p:nvSpPr>
            <p:spPr>
              <a:xfrm rot="16200000">
                <a:off x="5655727" y="5169326"/>
                <a:ext cx="1434900" cy="728978"/>
              </a:xfrm>
              <a:prstGeom prst="flowChartDelay">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Rectangle 278"/>
              <p:cNvSpPr/>
              <p:nvPr/>
            </p:nvSpPr>
            <p:spPr>
              <a:xfrm>
                <a:off x="3489661" y="5617519"/>
                <a:ext cx="443030" cy="634301"/>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Rectangle 279"/>
              <p:cNvSpPr/>
              <p:nvPr/>
            </p:nvSpPr>
            <p:spPr>
              <a:xfrm>
                <a:off x="6013670" y="5628026"/>
                <a:ext cx="443030" cy="634301"/>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1" name="Group 1028"/>
              <p:cNvGrpSpPr/>
              <p:nvPr/>
            </p:nvGrpSpPr>
            <p:grpSpPr>
              <a:xfrm>
                <a:off x="3488105" y="4813356"/>
                <a:ext cx="193577" cy="699527"/>
                <a:chOff x="3488105" y="4813356"/>
                <a:chExt cx="193577" cy="699527"/>
              </a:xfrm>
            </p:grpSpPr>
            <p:cxnSp>
              <p:nvCxnSpPr>
                <p:cNvPr id="757" name="Straight Connector 756"/>
                <p:cNvCxnSpPr/>
                <p:nvPr/>
              </p:nvCxnSpPr>
              <p:spPr>
                <a:xfrm flipH="1" flipV="1">
                  <a:off x="3573658" y="4813356"/>
                  <a:ext cx="10638" cy="6122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58" name="Group 1026"/>
                <p:cNvGrpSpPr/>
                <p:nvPr/>
              </p:nvGrpSpPr>
              <p:grpSpPr>
                <a:xfrm>
                  <a:off x="3488105" y="5251346"/>
                  <a:ext cx="193577" cy="261537"/>
                  <a:chOff x="3998672" y="420790"/>
                  <a:chExt cx="876357" cy="1228560"/>
                </a:xfrm>
              </p:grpSpPr>
              <p:sp>
                <p:nvSpPr>
                  <p:cNvPr id="759" name="Flowchart: Preparation 758"/>
                  <p:cNvSpPr/>
                  <p:nvPr/>
                </p:nvSpPr>
                <p:spPr>
                  <a:xfrm>
                    <a:off x="4144390" y="1369679"/>
                    <a:ext cx="609235" cy="279671"/>
                  </a:xfrm>
                  <a:prstGeom prst="flowChartPreparation">
                    <a:avLst/>
                  </a:prstGeom>
                  <a:solidFill>
                    <a:srgbClr val="743A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0" name="Flowchart: Preparation 759"/>
                  <p:cNvSpPr/>
                  <p:nvPr/>
                </p:nvSpPr>
                <p:spPr>
                  <a:xfrm>
                    <a:off x="4127047" y="420790"/>
                    <a:ext cx="609235" cy="279671"/>
                  </a:xfrm>
                  <a:prstGeom prst="flowChartPreparation">
                    <a:avLst/>
                  </a:prstGeom>
                  <a:solidFill>
                    <a:srgbClr val="743A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1" name="Rectangle 760"/>
                  <p:cNvSpPr/>
                  <p:nvPr/>
                </p:nvSpPr>
                <p:spPr>
                  <a:xfrm>
                    <a:off x="4000256" y="568990"/>
                    <a:ext cx="874773" cy="136514"/>
                  </a:xfrm>
                  <a:prstGeom prst="rect">
                    <a:avLst/>
                  </a:prstGeom>
                  <a:solidFill>
                    <a:srgbClr val="743A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2" name="Rectangle 223"/>
                  <p:cNvSpPr/>
                  <p:nvPr/>
                </p:nvSpPr>
                <p:spPr>
                  <a:xfrm>
                    <a:off x="3998672" y="1354932"/>
                    <a:ext cx="874773" cy="136514"/>
                  </a:xfrm>
                  <a:prstGeom prst="rect">
                    <a:avLst/>
                  </a:prstGeom>
                  <a:solidFill>
                    <a:srgbClr val="743A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3" name="Rectangle 224"/>
                  <p:cNvSpPr/>
                  <p:nvPr/>
                </p:nvSpPr>
                <p:spPr>
                  <a:xfrm rot="16200000">
                    <a:off x="3852966" y="981587"/>
                    <a:ext cx="623397" cy="108293"/>
                  </a:xfrm>
                  <a:prstGeom prst="rect">
                    <a:avLst/>
                  </a:prstGeom>
                  <a:solidFill>
                    <a:srgbClr val="743A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4" name="Rectangle 225"/>
                  <p:cNvSpPr/>
                  <p:nvPr/>
                </p:nvSpPr>
                <p:spPr>
                  <a:xfrm rot="16200000">
                    <a:off x="4397111" y="985890"/>
                    <a:ext cx="623397" cy="108293"/>
                  </a:xfrm>
                  <a:prstGeom prst="rect">
                    <a:avLst/>
                  </a:prstGeom>
                  <a:solidFill>
                    <a:srgbClr val="743A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5" name="Flowchart: Preparation 764"/>
                  <p:cNvSpPr/>
                  <p:nvPr/>
                </p:nvSpPr>
                <p:spPr>
                  <a:xfrm>
                    <a:off x="4200373" y="880720"/>
                    <a:ext cx="478894" cy="279671"/>
                  </a:xfrm>
                  <a:prstGeom prst="flowChartPreparation">
                    <a:avLst/>
                  </a:prstGeom>
                  <a:solidFill>
                    <a:srgbClr val="743A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2" name="Group 231"/>
              <p:cNvGrpSpPr/>
              <p:nvPr/>
            </p:nvGrpSpPr>
            <p:grpSpPr>
              <a:xfrm>
                <a:off x="4894178" y="4825506"/>
                <a:ext cx="193577" cy="699527"/>
                <a:chOff x="3488105" y="4813356"/>
                <a:chExt cx="193577" cy="699527"/>
              </a:xfrm>
            </p:grpSpPr>
            <p:cxnSp>
              <p:nvCxnSpPr>
                <p:cNvPr id="748" name="Straight Connector 747"/>
                <p:cNvCxnSpPr/>
                <p:nvPr/>
              </p:nvCxnSpPr>
              <p:spPr>
                <a:xfrm flipH="1" flipV="1">
                  <a:off x="3573658" y="4813356"/>
                  <a:ext cx="10638" cy="6122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49" name="Group 233"/>
                <p:cNvGrpSpPr/>
                <p:nvPr/>
              </p:nvGrpSpPr>
              <p:grpSpPr>
                <a:xfrm>
                  <a:off x="3488105" y="5251346"/>
                  <a:ext cx="193577" cy="261537"/>
                  <a:chOff x="3998672" y="420790"/>
                  <a:chExt cx="876357" cy="1228560"/>
                </a:xfrm>
              </p:grpSpPr>
              <p:sp>
                <p:nvSpPr>
                  <p:cNvPr id="750" name="Flowchart: Preparation 749"/>
                  <p:cNvSpPr/>
                  <p:nvPr/>
                </p:nvSpPr>
                <p:spPr>
                  <a:xfrm>
                    <a:off x="4144390" y="1369679"/>
                    <a:ext cx="609235" cy="279671"/>
                  </a:xfrm>
                  <a:prstGeom prst="flowChartPreparation">
                    <a:avLst/>
                  </a:prstGeom>
                  <a:solidFill>
                    <a:srgbClr val="743A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1" name="Flowchart: Preparation 750"/>
                  <p:cNvSpPr/>
                  <p:nvPr/>
                </p:nvSpPr>
                <p:spPr>
                  <a:xfrm>
                    <a:off x="4127047" y="420790"/>
                    <a:ext cx="609235" cy="279671"/>
                  </a:xfrm>
                  <a:prstGeom prst="flowChartPreparation">
                    <a:avLst/>
                  </a:prstGeom>
                  <a:solidFill>
                    <a:srgbClr val="743A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2" name="Rectangle 751"/>
                  <p:cNvSpPr/>
                  <p:nvPr/>
                </p:nvSpPr>
                <p:spPr>
                  <a:xfrm>
                    <a:off x="4000256" y="568990"/>
                    <a:ext cx="874773" cy="136514"/>
                  </a:xfrm>
                  <a:prstGeom prst="rect">
                    <a:avLst/>
                  </a:prstGeom>
                  <a:solidFill>
                    <a:srgbClr val="743A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3" name="Rectangle 752"/>
                  <p:cNvSpPr/>
                  <p:nvPr/>
                </p:nvSpPr>
                <p:spPr>
                  <a:xfrm>
                    <a:off x="3998672" y="1354932"/>
                    <a:ext cx="874773" cy="136514"/>
                  </a:xfrm>
                  <a:prstGeom prst="rect">
                    <a:avLst/>
                  </a:prstGeom>
                  <a:solidFill>
                    <a:srgbClr val="743A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4" name="Rectangle 753"/>
                  <p:cNvSpPr/>
                  <p:nvPr/>
                </p:nvSpPr>
                <p:spPr>
                  <a:xfrm rot="16200000">
                    <a:off x="3852966" y="981587"/>
                    <a:ext cx="623397" cy="108293"/>
                  </a:xfrm>
                  <a:prstGeom prst="rect">
                    <a:avLst/>
                  </a:prstGeom>
                  <a:solidFill>
                    <a:srgbClr val="743A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5" name="Rectangle 754"/>
                  <p:cNvSpPr/>
                  <p:nvPr/>
                </p:nvSpPr>
                <p:spPr>
                  <a:xfrm rot="16200000">
                    <a:off x="4397111" y="985890"/>
                    <a:ext cx="623397" cy="108293"/>
                  </a:xfrm>
                  <a:prstGeom prst="rect">
                    <a:avLst/>
                  </a:prstGeom>
                  <a:solidFill>
                    <a:srgbClr val="743A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6" name="Flowchart: Preparation 755"/>
                  <p:cNvSpPr/>
                  <p:nvPr/>
                </p:nvSpPr>
                <p:spPr>
                  <a:xfrm>
                    <a:off x="4200373" y="880720"/>
                    <a:ext cx="478894" cy="279671"/>
                  </a:xfrm>
                  <a:prstGeom prst="flowChartPreparation">
                    <a:avLst/>
                  </a:prstGeom>
                  <a:solidFill>
                    <a:srgbClr val="743A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3" name="Group 241"/>
              <p:cNvGrpSpPr/>
              <p:nvPr/>
            </p:nvGrpSpPr>
            <p:grpSpPr>
              <a:xfrm>
                <a:off x="6289609" y="4815332"/>
                <a:ext cx="193577" cy="699527"/>
                <a:chOff x="3488105" y="4813356"/>
                <a:chExt cx="193577" cy="699527"/>
              </a:xfrm>
            </p:grpSpPr>
            <p:cxnSp>
              <p:nvCxnSpPr>
                <p:cNvPr id="739" name="Straight Connector 738"/>
                <p:cNvCxnSpPr/>
                <p:nvPr/>
              </p:nvCxnSpPr>
              <p:spPr>
                <a:xfrm flipH="1" flipV="1">
                  <a:off x="3573658" y="4813356"/>
                  <a:ext cx="10638" cy="6122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40" name="Group 243"/>
                <p:cNvGrpSpPr/>
                <p:nvPr/>
              </p:nvGrpSpPr>
              <p:grpSpPr>
                <a:xfrm>
                  <a:off x="3488105" y="5251346"/>
                  <a:ext cx="193577" cy="261537"/>
                  <a:chOff x="3998672" y="420790"/>
                  <a:chExt cx="876357" cy="1228560"/>
                </a:xfrm>
              </p:grpSpPr>
              <p:sp>
                <p:nvSpPr>
                  <p:cNvPr id="741" name="Flowchart: Preparation 244"/>
                  <p:cNvSpPr/>
                  <p:nvPr/>
                </p:nvSpPr>
                <p:spPr>
                  <a:xfrm>
                    <a:off x="4144390" y="1369679"/>
                    <a:ext cx="609235" cy="279671"/>
                  </a:xfrm>
                  <a:prstGeom prst="flowChartPreparation">
                    <a:avLst/>
                  </a:prstGeom>
                  <a:solidFill>
                    <a:srgbClr val="743A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2" name="Flowchart: Preparation 245"/>
                  <p:cNvSpPr/>
                  <p:nvPr/>
                </p:nvSpPr>
                <p:spPr>
                  <a:xfrm>
                    <a:off x="4127047" y="420790"/>
                    <a:ext cx="609235" cy="279671"/>
                  </a:xfrm>
                  <a:prstGeom prst="flowChartPreparation">
                    <a:avLst/>
                  </a:prstGeom>
                  <a:solidFill>
                    <a:srgbClr val="743A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3" name="Rectangle 246"/>
                  <p:cNvSpPr/>
                  <p:nvPr/>
                </p:nvSpPr>
                <p:spPr>
                  <a:xfrm>
                    <a:off x="4000256" y="568990"/>
                    <a:ext cx="874773" cy="136514"/>
                  </a:xfrm>
                  <a:prstGeom prst="rect">
                    <a:avLst/>
                  </a:prstGeom>
                  <a:solidFill>
                    <a:srgbClr val="743A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4" name="Rectangle 247"/>
                  <p:cNvSpPr/>
                  <p:nvPr/>
                </p:nvSpPr>
                <p:spPr>
                  <a:xfrm>
                    <a:off x="3998672" y="1354932"/>
                    <a:ext cx="874773" cy="136514"/>
                  </a:xfrm>
                  <a:prstGeom prst="rect">
                    <a:avLst/>
                  </a:prstGeom>
                  <a:solidFill>
                    <a:srgbClr val="743A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5" name="Rectangle 744"/>
                  <p:cNvSpPr/>
                  <p:nvPr/>
                </p:nvSpPr>
                <p:spPr>
                  <a:xfrm rot="16200000">
                    <a:off x="3852966" y="981587"/>
                    <a:ext cx="623397" cy="108293"/>
                  </a:xfrm>
                  <a:prstGeom prst="rect">
                    <a:avLst/>
                  </a:prstGeom>
                  <a:solidFill>
                    <a:srgbClr val="743A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6" name="Rectangle 745"/>
                  <p:cNvSpPr/>
                  <p:nvPr/>
                </p:nvSpPr>
                <p:spPr>
                  <a:xfrm rot="16200000">
                    <a:off x="4397111" y="985890"/>
                    <a:ext cx="623397" cy="108293"/>
                  </a:xfrm>
                  <a:prstGeom prst="rect">
                    <a:avLst/>
                  </a:prstGeom>
                  <a:solidFill>
                    <a:srgbClr val="743A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7" name="Flowchart: Preparation 746"/>
                  <p:cNvSpPr/>
                  <p:nvPr/>
                </p:nvSpPr>
                <p:spPr>
                  <a:xfrm>
                    <a:off x="4200373" y="880720"/>
                    <a:ext cx="478894" cy="279671"/>
                  </a:xfrm>
                  <a:prstGeom prst="flowChartPreparation">
                    <a:avLst/>
                  </a:prstGeom>
                  <a:solidFill>
                    <a:srgbClr val="743A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4" name="Group 1038"/>
              <p:cNvGrpSpPr/>
              <p:nvPr/>
            </p:nvGrpSpPr>
            <p:grpSpPr>
              <a:xfrm>
                <a:off x="1802940" y="4289464"/>
                <a:ext cx="605568" cy="591469"/>
                <a:chOff x="6159935" y="398112"/>
                <a:chExt cx="1180212" cy="1192753"/>
              </a:xfrm>
            </p:grpSpPr>
            <p:grpSp>
              <p:nvGrpSpPr>
                <p:cNvPr id="709" name="Group 143"/>
                <p:cNvGrpSpPr/>
                <p:nvPr/>
              </p:nvGrpSpPr>
              <p:grpSpPr>
                <a:xfrm>
                  <a:off x="6190859" y="398112"/>
                  <a:ext cx="1149288" cy="630149"/>
                  <a:chOff x="3337556" y="838199"/>
                  <a:chExt cx="1632345" cy="1037181"/>
                </a:xfrm>
              </p:grpSpPr>
              <p:sp>
                <p:nvSpPr>
                  <p:cNvPr id="728" name="Flowchart: Manual Operation 727"/>
                  <p:cNvSpPr/>
                  <p:nvPr/>
                </p:nvSpPr>
                <p:spPr>
                  <a:xfrm rot="485189">
                    <a:off x="4185275" y="912237"/>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9" name="Flowchart: Manual Operation 728"/>
                  <p:cNvSpPr/>
                  <p:nvPr/>
                </p:nvSpPr>
                <p:spPr>
                  <a:xfrm rot="21114811" flipH="1">
                    <a:off x="3796939" y="913446"/>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0" name="Flowchart: Manual Operation 729"/>
                  <p:cNvSpPr/>
                  <p:nvPr/>
                </p:nvSpPr>
                <p:spPr>
                  <a:xfrm>
                    <a:off x="3962400" y="838199"/>
                    <a:ext cx="304800" cy="685800"/>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1" name="Flowchart: Manual Operation 730"/>
                  <p:cNvSpPr/>
                  <p:nvPr/>
                </p:nvSpPr>
                <p:spPr>
                  <a:xfrm rot="4571753">
                    <a:off x="4506517" y="1404662"/>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2" name="Flowchart: Manual Operation 731"/>
                  <p:cNvSpPr/>
                  <p:nvPr/>
                </p:nvSpPr>
                <p:spPr>
                  <a:xfrm rot="16768764">
                    <a:off x="3563873" y="1411996"/>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3" name="Pentagon 732"/>
                  <p:cNvSpPr/>
                  <p:nvPr/>
                </p:nvSpPr>
                <p:spPr>
                  <a:xfrm rot="18112631">
                    <a:off x="4020557" y="1255508"/>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4" name="Pentagon 733"/>
                  <p:cNvSpPr/>
                  <p:nvPr/>
                </p:nvSpPr>
                <p:spPr>
                  <a:xfrm rot="19293646">
                    <a:off x="4108373" y="1371210"/>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5" name="Pentagon 734"/>
                  <p:cNvSpPr/>
                  <p:nvPr/>
                </p:nvSpPr>
                <p:spPr>
                  <a:xfrm rot="20428806">
                    <a:off x="4152901" y="1484998"/>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6" name="Pentagon 735"/>
                  <p:cNvSpPr/>
                  <p:nvPr/>
                </p:nvSpPr>
                <p:spPr>
                  <a:xfrm rot="3487369" flipH="1">
                    <a:off x="3426570" y="1249825"/>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7" name="Pentagon 736"/>
                  <p:cNvSpPr/>
                  <p:nvPr/>
                </p:nvSpPr>
                <p:spPr>
                  <a:xfrm rot="2306354" flipH="1">
                    <a:off x="3376845" y="1367597"/>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8" name="Pentagon 737"/>
                  <p:cNvSpPr/>
                  <p:nvPr/>
                </p:nvSpPr>
                <p:spPr>
                  <a:xfrm rot="1171194" flipH="1">
                    <a:off x="3341354" y="1484999"/>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0" name="Group 251"/>
                <p:cNvGrpSpPr/>
                <p:nvPr/>
              </p:nvGrpSpPr>
              <p:grpSpPr>
                <a:xfrm rot="10800000">
                  <a:off x="6159935" y="960716"/>
                  <a:ext cx="1149288" cy="630149"/>
                  <a:chOff x="3337556" y="838199"/>
                  <a:chExt cx="1632345" cy="1037181"/>
                </a:xfrm>
              </p:grpSpPr>
              <p:sp>
                <p:nvSpPr>
                  <p:cNvPr id="717" name="Flowchart: Manual Operation 716"/>
                  <p:cNvSpPr/>
                  <p:nvPr/>
                </p:nvSpPr>
                <p:spPr>
                  <a:xfrm rot="485189">
                    <a:off x="4185275" y="912237"/>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 name="Flowchart: Manual Operation 717"/>
                  <p:cNvSpPr/>
                  <p:nvPr/>
                </p:nvSpPr>
                <p:spPr>
                  <a:xfrm rot="21114811" flipH="1">
                    <a:off x="3796939" y="913446"/>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9" name="Flowchart: Manual Operation 718"/>
                  <p:cNvSpPr/>
                  <p:nvPr/>
                </p:nvSpPr>
                <p:spPr>
                  <a:xfrm>
                    <a:off x="3962400" y="838199"/>
                    <a:ext cx="304800" cy="685800"/>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0" name="Flowchart: Manual Operation 719"/>
                  <p:cNvSpPr/>
                  <p:nvPr/>
                </p:nvSpPr>
                <p:spPr>
                  <a:xfrm rot="4571753">
                    <a:off x="4506517" y="1404662"/>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1" name="Flowchart: Manual Operation 720"/>
                  <p:cNvSpPr/>
                  <p:nvPr/>
                </p:nvSpPr>
                <p:spPr>
                  <a:xfrm rot="16768764">
                    <a:off x="3563873" y="1411996"/>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2" name="Pentagon 721"/>
                  <p:cNvSpPr/>
                  <p:nvPr/>
                </p:nvSpPr>
                <p:spPr>
                  <a:xfrm rot="18112631">
                    <a:off x="4020557" y="1255508"/>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3" name="Pentagon 722"/>
                  <p:cNvSpPr/>
                  <p:nvPr/>
                </p:nvSpPr>
                <p:spPr>
                  <a:xfrm rot="19293646">
                    <a:off x="4108373" y="1371210"/>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4" name="Pentagon 723"/>
                  <p:cNvSpPr/>
                  <p:nvPr/>
                </p:nvSpPr>
                <p:spPr>
                  <a:xfrm rot="20428806">
                    <a:off x="4152901" y="1484998"/>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5" name="Pentagon 724"/>
                  <p:cNvSpPr/>
                  <p:nvPr/>
                </p:nvSpPr>
                <p:spPr>
                  <a:xfrm rot="3487369" flipH="1">
                    <a:off x="3426570" y="1249825"/>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6" name="Pentagon 725"/>
                  <p:cNvSpPr/>
                  <p:nvPr/>
                </p:nvSpPr>
                <p:spPr>
                  <a:xfrm rot="2306354" flipH="1">
                    <a:off x="3376845" y="1367597"/>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7" name="Pentagon 726"/>
                  <p:cNvSpPr/>
                  <p:nvPr/>
                </p:nvSpPr>
                <p:spPr>
                  <a:xfrm rot="1171194" flipH="1">
                    <a:off x="3341354" y="1484999"/>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1" name="Group 1037"/>
                <p:cNvGrpSpPr/>
                <p:nvPr/>
              </p:nvGrpSpPr>
              <p:grpSpPr>
                <a:xfrm>
                  <a:off x="6534500" y="791049"/>
                  <a:ext cx="447550" cy="438810"/>
                  <a:chOff x="4257803" y="1137265"/>
                  <a:chExt cx="680927" cy="667629"/>
                </a:xfrm>
              </p:grpSpPr>
              <p:sp>
                <p:nvSpPr>
                  <p:cNvPr id="712" name="Oval 711"/>
                  <p:cNvSpPr/>
                  <p:nvPr/>
                </p:nvSpPr>
                <p:spPr>
                  <a:xfrm>
                    <a:off x="4257803" y="1137265"/>
                    <a:ext cx="661080" cy="667629"/>
                  </a:xfrm>
                  <a:prstGeom prst="ellips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3" name="Straight Connector 712"/>
                  <p:cNvCxnSpPr>
                    <a:stCxn id="712" idx="0"/>
                    <a:endCxn id="712" idx="4"/>
                  </p:cNvCxnSpPr>
                  <p:nvPr/>
                </p:nvCxnSpPr>
                <p:spPr>
                  <a:xfrm>
                    <a:off x="4588343" y="1137265"/>
                    <a:ext cx="0" cy="667629"/>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14" name="Straight Connector 267"/>
                  <p:cNvCxnSpPr/>
                  <p:nvPr/>
                </p:nvCxnSpPr>
                <p:spPr>
                  <a:xfrm rot="5400000">
                    <a:off x="4604916" y="1137265"/>
                    <a:ext cx="0" cy="667629"/>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15" name="Straight Connector 268"/>
                  <p:cNvCxnSpPr>
                    <a:stCxn id="712" idx="1"/>
                    <a:endCxn id="712" idx="5"/>
                  </p:cNvCxnSpPr>
                  <p:nvPr/>
                </p:nvCxnSpPr>
                <p:spPr>
                  <a:xfrm>
                    <a:off x="4354616" y="1235037"/>
                    <a:ext cx="467454" cy="472085"/>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16" name="Straight Connector 715"/>
                  <p:cNvCxnSpPr/>
                  <p:nvPr/>
                </p:nvCxnSpPr>
                <p:spPr>
                  <a:xfrm flipH="1">
                    <a:off x="4366076" y="1235410"/>
                    <a:ext cx="467454" cy="472085"/>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grpSp>
            <p:nvGrpSpPr>
              <p:cNvPr id="285" name="Group 310"/>
              <p:cNvGrpSpPr/>
              <p:nvPr/>
            </p:nvGrpSpPr>
            <p:grpSpPr>
              <a:xfrm>
                <a:off x="7489521" y="4301105"/>
                <a:ext cx="605568" cy="591469"/>
                <a:chOff x="6159935" y="398112"/>
                <a:chExt cx="1180212" cy="1192753"/>
              </a:xfrm>
            </p:grpSpPr>
            <p:grpSp>
              <p:nvGrpSpPr>
                <p:cNvPr id="679" name="Group 311"/>
                <p:cNvGrpSpPr/>
                <p:nvPr/>
              </p:nvGrpSpPr>
              <p:grpSpPr>
                <a:xfrm>
                  <a:off x="6190859" y="398112"/>
                  <a:ext cx="1149288" cy="630149"/>
                  <a:chOff x="3337556" y="838199"/>
                  <a:chExt cx="1632345" cy="1037181"/>
                </a:xfrm>
              </p:grpSpPr>
              <p:sp>
                <p:nvSpPr>
                  <p:cNvPr id="698" name="Flowchart: Manual Operation 697"/>
                  <p:cNvSpPr/>
                  <p:nvPr/>
                </p:nvSpPr>
                <p:spPr>
                  <a:xfrm rot="485189">
                    <a:off x="4185275" y="912237"/>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9" name="Flowchart: Manual Operation 331"/>
                  <p:cNvSpPr/>
                  <p:nvPr/>
                </p:nvSpPr>
                <p:spPr>
                  <a:xfrm rot="21114811" flipH="1">
                    <a:off x="3796939" y="913446"/>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0" name="Flowchart: Manual Operation 699"/>
                  <p:cNvSpPr/>
                  <p:nvPr/>
                </p:nvSpPr>
                <p:spPr>
                  <a:xfrm>
                    <a:off x="3962400" y="838199"/>
                    <a:ext cx="304800" cy="685800"/>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1" name="Flowchart: Manual Operation 700"/>
                  <p:cNvSpPr/>
                  <p:nvPr/>
                </p:nvSpPr>
                <p:spPr>
                  <a:xfrm rot="4571753">
                    <a:off x="4506517" y="1404662"/>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2" name="Flowchart: Manual Operation 701"/>
                  <p:cNvSpPr/>
                  <p:nvPr/>
                </p:nvSpPr>
                <p:spPr>
                  <a:xfrm rot="16768764">
                    <a:off x="3563873" y="1411996"/>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3" name="Pentagon 702"/>
                  <p:cNvSpPr/>
                  <p:nvPr/>
                </p:nvSpPr>
                <p:spPr>
                  <a:xfrm rot="18112631">
                    <a:off x="4020557" y="1255508"/>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4" name="Pentagon 703"/>
                  <p:cNvSpPr/>
                  <p:nvPr/>
                </p:nvSpPr>
                <p:spPr>
                  <a:xfrm rot="19293646">
                    <a:off x="4108373" y="1371210"/>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5" name="Pentagon 704"/>
                  <p:cNvSpPr/>
                  <p:nvPr/>
                </p:nvSpPr>
                <p:spPr>
                  <a:xfrm rot="20428806">
                    <a:off x="4152901" y="1484998"/>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6" name="Pentagon 705"/>
                  <p:cNvSpPr/>
                  <p:nvPr/>
                </p:nvSpPr>
                <p:spPr>
                  <a:xfrm rot="3487369" flipH="1">
                    <a:off x="3426570" y="1249825"/>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7" name="Pentagon 706"/>
                  <p:cNvSpPr/>
                  <p:nvPr/>
                </p:nvSpPr>
                <p:spPr>
                  <a:xfrm rot="2306354" flipH="1">
                    <a:off x="3376845" y="1367597"/>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8" name="Pentagon 707"/>
                  <p:cNvSpPr/>
                  <p:nvPr/>
                </p:nvSpPr>
                <p:spPr>
                  <a:xfrm rot="1171194" flipH="1">
                    <a:off x="3341354" y="1484999"/>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0" name="Group 312"/>
                <p:cNvGrpSpPr/>
                <p:nvPr/>
              </p:nvGrpSpPr>
              <p:grpSpPr>
                <a:xfrm rot="10800000">
                  <a:off x="6159935" y="960716"/>
                  <a:ext cx="1149288" cy="630149"/>
                  <a:chOff x="3337556" y="838199"/>
                  <a:chExt cx="1632345" cy="1037181"/>
                </a:xfrm>
              </p:grpSpPr>
              <p:sp>
                <p:nvSpPr>
                  <p:cNvPr id="687" name="Flowchart: Manual Operation 686"/>
                  <p:cNvSpPr/>
                  <p:nvPr/>
                </p:nvSpPr>
                <p:spPr>
                  <a:xfrm rot="485189">
                    <a:off x="4185275" y="912237"/>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8" name="Flowchart: Manual Operation 687"/>
                  <p:cNvSpPr/>
                  <p:nvPr/>
                </p:nvSpPr>
                <p:spPr>
                  <a:xfrm rot="21114811" flipH="1">
                    <a:off x="3796939" y="913446"/>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9" name="Flowchart: Manual Operation 688"/>
                  <p:cNvSpPr/>
                  <p:nvPr/>
                </p:nvSpPr>
                <p:spPr>
                  <a:xfrm>
                    <a:off x="3962400" y="838199"/>
                    <a:ext cx="304800" cy="685800"/>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0" name="Flowchart: Manual Operation 689"/>
                  <p:cNvSpPr/>
                  <p:nvPr/>
                </p:nvSpPr>
                <p:spPr>
                  <a:xfrm rot="4571753">
                    <a:off x="4506517" y="1404662"/>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1" name="Flowchart: Manual Operation 690"/>
                  <p:cNvSpPr/>
                  <p:nvPr/>
                </p:nvSpPr>
                <p:spPr>
                  <a:xfrm rot="16768764">
                    <a:off x="3563873" y="1411996"/>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2" name="Pentagon 691"/>
                  <p:cNvSpPr/>
                  <p:nvPr/>
                </p:nvSpPr>
                <p:spPr>
                  <a:xfrm rot="18112631">
                    <a:off x="4020557" y="1255508"/>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3" name="Pentagon 692"/>
                  <p:cNvSpPr/>
                  <p:nvPr/>
                </p:nvSpPr>
                <p:spPr>
                  <a:xfrm rot="19293646">
                    <a:off x="4108373" y="1371210"/>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4" name="Pentagon 693"/>
                  <p:cNvSpPr/>
                  <p:nvPr/>
                </p:nvSpPr>
                <p:spPr>
                  <a:xfrm rot="20428806">
                    <a:off x="4152901" y="1484998"/>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5" name="Pentagon 694"/>
                  <p:cNvSpPr/>
                  <p:nvPr/>
                </p:nvSpPr>
                <p:spPr>
                  <a:xfrm rot="3487369" flipH="1">
                    <a:off x="3426570" y="1249825"/>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6" name="Pentagon 695"/>
                  <p:cNvSpPr/>
                  <p:nvPr/>
                </p:nvSpPr>
                <p:spPr>
                  <a:xfrm rot="2306354" flipH="1">
                    <a:off x="3376845" y="1367597"/>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7" name="Pentagon 696"/>
                  <p:cNvSpPr/>
                  <p:nvPr/>
                </p:nvSpPr>
                <p:spPr>
                  <a:xfrm rot="1171194" flipH="1">
                    <a:off x="3341354" y="1484999"/>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1" name="Group 313"/>
                <p:cNvGrpSpPr/>
                <p:nvPr/>
              </p:nvGrpSpPr>
              <p:grpSpPr>
                <a:xfrm>
                  <a:off x="6534500" y="791049"/>
                  <a:ext cx="447550" cy="438810"/>
                  <a:chOff x="4257803" y="1137265"/>
                  <a:chExt cx="680927" cy="667629"/>
                </a:xfrm>
              </p:grpSpPr>
              <p:sp>
                <p:nvSpPr>
                  <p:cNvPr id="682" name="Oval 681"/>
                  <p:cNvSpPr/>
                  <p:nvPr/>
                </p:nvSpPr>
                <p:spPr>
                  <a:xfrm>
                    <a:off x="4257803" y="1137265"/>
                    <a:ext cx="661080" cy="667629"/>
                  </a:xfrm>
                  <a:prstGeom prst="ellips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83" name="Straight Connector 682"/>
                  <p:cNvCxnSpPr>
                    <a:stCxn id="682" idx="0"/>
                    <a:endCxn id="682" idx="4"/>
                  </p:cNvCxnSpPr>
                  <p:nvPr/>
                </p:nvCxnSpPr>
                <p:spPr>
                  <a:xfrm>
                    <a:off x="4588343" y="1137265"/>
                    <a:ext cx="0" cy="667629"/>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84" name="Straight Connector 683"/>
                  <p:cNvCxnSpPr/>
                  <p:nvPr/>
                </p:nvCxnSpPr>
                <p:spPr>
                  <a:xfrm rot="5400000">
                    <a:off x="4604916" y="1137265"/>
                    <a:ext cx="0" cy="667629"/>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85" name="Straight Connector 684"/>
                  <p:cNvCxnSpPr>
                    <a:stCxn id="682" idx="1"/>
                    <a:endCxn id="682" idx="5"/>
                  </p:cNvCxnSpPr>
                  <p:nvPr/>
                </p:nvCxnSpPr>
                <p:spPr>
                  <a:xfrm>
                    <a:off x="4354616" y="1235037"/>
                    <a:ext cx="467454" cy="472085"/>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86" name="Straight Connector 685"/>
                  <p:cNvCxnSpPr/>
                  <p:nvPr/>
                </p:nvCxnSpPr>
                <p:spPr>
                  <a:xfrm flipH="1">
                    <a:off x="4366076" y="1235410"/>
                    <a:ext cx="467454" cy="472085"/>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grpSp>
            <p:nvGrpSpPr>
              <p:cNvPr id="286" name="Group 487"/>
              <p:cNvGrpSpPr/>
              <p:nvPr/>
            </p:nvGrpSpPr>
            <p:grpSpPr>
              <a:xfrm>
                <a:off x="3319810" y="3261416"/>
                <a:ext cx="449139" cy="846643"/>
                <a:chOff x="1879201" y="3268156"/>
                <a:chExt cx="449139" cy="846643"/>
              </a:xfrm>
            </p:grpSpPr>
            <p:grpSp>
              <p:nvGrpSpPr>
                <p:cNvPr id="651" name="Group 488"/>
                <p:cNvGrpSpPr/>
                <p:nvPr/>
              </p:nvGrpSpPr>
              <p:grpSpPr>
                <a:xfrm>
                  <a:off x="1879201" y="3268156"/>
                  <a:ext cx="449139" cy="355262"/>
                  <a:chOff x="3337556" y="838199"/>
                  <a:chExt cx="1632345" cy="1037181"/>
                </a:xfrm>
              </p:grpSpPr>
              <p:sp>
                <p:nvSpPr>
                  <p:cNvPr id="668" name="Flowchart: Manual Operation 667"/>
                  <p:cNvSpPr/>
                  <p:nvPr/>
                </p:nvSpPr>
                <p:spPr>
                  <a:xfrm rot="485189">
                    <a:off x="4185275" y="912237"/>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9" name="Flowchart: Manual Operation 668"/>
                  <p:cNvSpPr/>
                  <p:nvPr/>
                </p:nvSpPr>
                <p:spPr>
                  <a:xfrm rot="21114811" flipH="1">
                    <a:off x="3796939" y="913446"/>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0" name="Flowchart: Manual Operation 669"/>
                  <p:cNvSpPr/>
                  <p:nvPr/>
                </p:nvSpPr>
                <p:spPr>
                  <a:xfrm>
                    <a:off x="3962400" y="838199"/>
                    <a:ext cx="304800" cy="685800"/>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1" name="Flowchart: Manual Operation 670"/>
                  <p:cNvSpPr/>
                  <p:nvPr/>
                </p:nvSpPr>
                <p:spPr>
                  <a:xfrm rot="4571753">
                    <a:off x="4506517" y="1404662"/>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2" name="Flowchart: Manual Operation 671"/>
                  <p:cNvSpPr/>
                  <p:nvPr/>
                </p:nvSpPr>
                <p:spPr>
                  <a:xfrm rot="16768764">
                    <a:off x="3563873" y="1411996"/>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3" name="Pentagon 672"/>
                  <p:cNvSpPr/>
                  <p:nvPr/>
                </p:nvSpPr>
                <p:spPr>
                  <a:xfrm rot="18112631">
                    <a:off x="4020557" y="1255508"/>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4" name="Pentagon 673"/>
                  <p:cNvSpPr/>
                  <p:nvPr/>
                </p:nvSpPr>
                <p:spPr>
                  <a:xfrm rot="19293646">
                    <a:off x="4108373" y="1371210"/>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5" name="Pentagon 674"/>
                  <p:cNvSpPr/>
                  <p:nvPr/>
                </p:nvSpPr>
                <p:spPr>
                  <a:xfrm rot="20428806">
                    <a:off x="4152901" y="1484998"/>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6" name="Pentagon 675"/>
                  <p:cNvSpPr/>
                  <p:nvPr/>
                </p:nvSpPr>
                <p:spPr>
                  <a:xfrm rot="3487369" flipH="1">
                    <a:off x="3426570" y="1249825"/>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7" name="Pentagon 676"/>
                  <p:cNvSpPr/>
                  <p:nvPr/>
                </p:nvSpPr>
                <p:spPr>
                  <a:xfrm rot="2306354" flipH="1">
                    <a:off x="3376845" y="1367597"/>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8" name="Pentagon 677"/>
                  <p:cNvSpPr/>
                  <p:nvPr/>
                </p:nvSpPr>
                <p:spPr>
                  <a:xfrm rot="1171194" flipH="1">
                    <a:off x="3341354" y="1484999"/>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2" name="Flowchart: Delay 651"/>
                <p:cNvSpPr/>
                <p:nvPr/>
              </p:nvSpPr>
              <p:spPr>
                <a:xfrm rot="16200000">
                  <a:off x="1765959" y="3599215"/>
                  <a:ext cx="662115" cy="295485"/>
                </a:xfrm>
                <a:prstGeom prst="flowChartDelay">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3" name="Rectangle 652"/>
                <p:cNvSpPr/>
                <p:nvPr/>
              </p:nvSpPr>
              <p:spPr>
                <a:xfrm>
                  <a:off x="1919726" y="4051806"/>
                  <a:ext cx="354582" cy="62993"/>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4" name="Straight Connector 653"/>
                <p:cNvCxnSpPr/>
                <p:nvPr/>
              </p:nvCxnSpPr>
              <p:spPr>
                <a:xfrm>
                  <a:off x="1973757" y="3609279"/>
                  <a:ext cx="2566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5" name="Straight Connector 654"/>
                <p:cNvCxnSpPr/>
                <p:nvPr/>
              </p:nvCxnSpPr>
              <p:spPr>
                <a:xfrm flipH="1">
                  <a:off x="2090592" y="3536396"/>
                  <a:ext cx="110712" cy="693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6" name="Straight Connector 655"/>
                <p:cNvCxnSpPr/>
                <p:nvPr/>
              </p:nvCxnSpPr>
              <p:spPr>
                <a:xfrm>
                  <a:off x="1983819" y="3526965"/>
                  <a:ext cx="105807" cy="834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7" name="Straight Connector 656"/>
                <p:cNvCxnSpPr/>
                <p:nvPr/>
              </p:nvCxnSpPr>
              <p:spPr>
                <a:xfrm flipH="1">
                  <a:off x="2089160" y="3438254"/>
                  <a:ext cx="62784" cy="1649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8" name="Straight Connector 657"/>
                <p:cNvCxnSpPr/>
                <p:nvPr/>
              </p:nvCxnSpPr>
              <p:spPr>
                <a:xfrm>
                  <a:off x="1949274" y="3967662"/>
                  <a:ext cx="2954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9" name="Straight Connector 658"/>
                <p:cNvCxnSpPr/>
                <p:nvPr/>
              </p:nvCxnSpPr>
              <p:spPr>
                <a:xfrm>
                  <a:off x="1954340" y="3894094"/>
                  <a:ext cx="2954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0" name="Straight Connector 659"/>
                <p:cNvCxnSpPr/>
                <p:nvPr/>
              </p:nvCxnSpPr>
              <p:spPr>
                <a:xfrm>
                  <a:off x="1954340" y="3820526"/>
                  <a:ext cx="2954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1" name="Straight Connector 660"/>
                <p:cNvCxnSpPr/>
                <p:nvPr/>
              </p:nvCxnSpPr>
              <p:spPr>
                <a:xfrm>
                  <a:off x="1954340" y="3746957"/>
                  <a:ext cx="2954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2" name="Straight Connector 661"/>
                <p:cNvCxnSpPr/>
                <p:nvPr/>
              </p:nvCxnSpPr>
              <p:spPr>
                <a:xfrm>
                  <a:off x="1954340" y="3673389"/>
                  <a:ext cx="2954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3" name="Straight Connector 662"/>
                <p:cNvCxnSpPr/>
                <p:nvPr/>
              </p:nvCxnSpPr>
              <p:spPr>
                <a:xfrm flipH="1" flipV="1">
                  <a:off x="2183293" y="3609279"/>
                  <a:ext cx="3214" cy="4498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4" name="Straight Connector 663"/>
                <p:cNvCxnSpPr/>
                <p:nvPr/>
              </p:nvCxnSpPr>
              <p:spPr>
                <a:xfrm flipH="1" flipV="1">
                  <a:off x="2124196" y="3607178"/>
                  <a:ext cx="3214" cy="4498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5" name="Straight Connector 664"/>
                <p:cNvCxnSpPr/>
                <p:nvPr/>
              </p:nvCxnSpPr>
              <p:spPr>
                <a:xfrm flipH="1" flipV="1">
                  <a:off x="2069834" y="3617515"/>
                  <a:ext cx="3214" cy="4498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6" name="Straight Connector 665"/>
                <p:cNvCxnSpPr/>
                <p:nvPr/>
              </p:nvCxnSpPr>
              <p:spPr>
                <a:xfrm flipH="1" flipV="1">
                  <a:off x="2008955" y="3614648"/>
                  <a:ext cx="3214" cy="4498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7" name="Straight Connector 666"/>
                <p:cNvCxnSpPr/>
                <p:nvPr/>
              </p:nvCxnSpPr>
              <p:spPr>
                <a:xfrm>
                  <a:off x="2047719" y="3424791"/>
                  <a:ext cx="43298" cy="1767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87" name="Group 516"/>
              <p:cNvGrpSpPr/>
              <p:nvPr/>
            </p:nvGrpSpPr>
            <p:grpSpPr>
              <a:xfrm>
                <a:off x="4736880" y="3243327"/>
                <a:ext cx="449139" cy="846643"/>
                <a:chOff x="1879201" y="3268156"/>
                <a:chExt cx="449139" cy="846643"/>
              </a:xfrm>
            </p:grpSpPr>
            <p:grpSp>
              <p:nvGrpSpPr>
                <p:cNvPr id="623" name="Group 517"/>
                <p:cNvGrpSpPr/>
                <p:nvPr/>
              </p:nvGrpSpPr>
              <p:grpSpPr>
                <a:xfrm>
                  <a:off x="1879201" y="3268156"/>
                  <a:ext cx="449139" cy="355262"/>
                  <a:chOff x="3337556" y="838199"/>
                  <a:chExt cx="1632345" cy="1037181"/>
                </a:xfrm>
              </p:grpSpPr>
              <p:sp>
                <p:nvSpPr>
                  <p:cNvPr id="640" name="Flowchart: Manual Operation 639"/>
                  <p:cNvSpPr/>
                  <p:nvPr/>
                </p:nvSpPr>
                <p:spPr>
                  <a:xfrm rot="485189">
                    <a:off x="4185275" y="912237"/>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1" name="Flowchart: Manual Operation 640"/>
                  <p:cNvSpPr/>
                  <p:nvPr/>
                </p:nvSpPr>
                <p:spPr>
                  <a:xfrm rot="21114811" flipH="1">
                    <a:off x="3796939" y="913446"/>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2" name="Flowchart: Manual Operation 641"/>
                  <p:cNvSpPr/>
                  <p:nvPr/>
                </p:nvSpPr>
                <p:spPr>
                  <a:xfrm>
                    <a:off x="3962400" y="838199"/>
                    <a:ext cx="304800" cy="685800"/>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3" name="Flowchart: Manual Operation 642"/>
                  <p:cNvSpPr/>
                  <p:nvPr/>
                </p:nvSpPr>
                <p:spPr>
                  <a:xfrm rot="4571753">
                    <a:off x="4506517" y="1404662"/>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4" name="Flowchart: Manual Operation 643"/>
                  <p:cNvSpPr/>
                  <p:nvPr/>
                </p:nvSpPr>
                <p:spPr>
                  <a:xfrm rot="16768764">
                    <a:off x="3563873" y="1411996"/>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5" name="Pentagon 644"/>
                  <p:cNvSpPr/>
                  <p:nvPr/>
                </p:nvSpPr>
                <p:spPr>
                  <a:xfrm rot="18112631">
                    <a:off x="4020557" y="1255508"/>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6" name="Pentagon 645"/>
                  <p:cNvSpPr/>
                  <p:nvPr/>
                </p:nvSpPr>
                <p:spPr>
                  <a:xfrm rot="19293646">
                    <a:off x="4108373" y="1371210"/>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7" name="Pentagon 646"/>
                  <p:cNvSpPr/>
                  <p:nvPr/>
                </p:nvSpPr>
                <p:spPr>
                  <a:xfrm rot="20428806">
                    <a:off x="4152901" y="1484998"/>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8" name="Pentagon 647"/>
                  <p:cNvSpPr/>
                  <p:nvPr/>
                </p:nvSpPr>
                <p:spPr>
                  <a:xfrm rot="3487369" flipH="1">
                    <a:off x="3426570" y="1249825"/>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9" name="Pentagon 648"/>
                  <p:cNvSpPr/>
                  <p:nvPr/>
                </p:nvSpPr>
                <p:spPr>
                  <a:xfrm rot="2306354" flipH="1">
                    <a:off x="3376845" y="1367597"/>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0" name="Pentagon 649"/>
                  <p:cNvSpPr/>
                  <p:nvPr/>
                </p:nvSpPr>
                <p:spPr>
                  <a:xfrm rot="1171194" flipH="1">
                    <a:off x="3341354" y="1484999"/>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4" name="Flowchart: Delay 623"/>
                <p:cNvSpPr/>
                <p:nvPr/>
              </p:nvSpPr>
              <p:spPr>
                <a:xfrm rot="16200000">
                  <a:off x="1765959" y="3599215"/>
                  <a:ext cx="662115" cy="295485"/>
                </a:xfrm>
                <a:prstGeom prst="flowChartDelay">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5" name="Rectangle 624"/>
                <p:cNvSpPr/>
                <p:nvPr/>
              </p:nvSpPr>
              <p:spPr>
                <a:xfrm>
                  <a:off x="1919726" y="4051806"/>
                  <a:ext cx="354582" cy="62993"/>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6" name="Straight Connector 625"/>
                <p:cNvCxnSpPr/>
                <p:nvPr/>
              </p:nvCxnSpPr>
              <p:spPr>
                <a:xfrm>
                  <a:off x="1973757" y="3609279"/>
                  <a:ext cx="2566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7" name="Straight Connector 626"/>
                <p:cNvCxnSpPr/>
                <p:nvPr/>
              </p:nvCxnSpPr>
              <p:spPr>
                <a:xfrm flipH="1">
                  <a:off x="2090592" y="3536396"/>
                  <a:ext cx="110712" cy="693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8" name="Straight Connector 627"/>
                <p:cNvCxnSpPr/>
                <p:nvPr/>
              </p:nvCxnSpPr>
              <p:spPr>
                <a:xfrm>
                  <a:off x="1983819" y="3526965"/>
                  <a:ext cx="105807" cy="834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9" name="Straight Connector 628"/>
                <p:cNvCxnSpPr/>
                <p:nvPr/>
              </p:nvCxnSpPr>
              <p:spPr>
                <a:xfrm flipH="1">
                  <a:off x="2089160" y="3438254"/>
                  <a:ext cx="62784" cy="1649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0" name="Straight Connector 629"/>
                <p:cNvCxnSpPr/>
                <p:nvPr/>
              </p:nvCxnSpPr>
              <p:spPr>
                <a:xfrm>
                  <a:off x="1949274" y="3967662"/>
                  <a:ext cx="2954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1" name="Straight Connector 630"/>
                <p:cNvCxnSpPr/>
                <p:nvPr/>
              </p:nvCxnSpPr>
              <p:spPr>
                <a:xfrm>
                  <a:off x="1954340" y="3894094"/>
                  <a:ext cx="2954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2" name="Straight Connector 631"/>
                <p:cNvCxnSpPr/>
                <p:nvPr/>
              </p:nvCxnSpPr>
              <p:spPr>
                <a:xfrm>
                  <a:off x="1954340" y="3820526"/>
                  <a:ext cx="2954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3" name="Straight Connector 632"/>
                <p:cNvCxnSpPr/>
                <p:nvPr/>
              </p:nvCxnSpPr>
              <p:spPr>
                <a:xfrm>
                  <a:off x="1954340" y="3746957"/>
                  <a:ext cx="2954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4" name="Straight Connector 633"/>
                <p:cNvCxnSpPr/>
                <p:nvPr/>
              </p:nvCxnSpPr>
              <p:spPr>
                <a:xfrm>
                  <a:off x="1954340" y="3673389"/>
                  <a:ext cx="2954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5" name="Straight Connector 634"/>
                <p:cNvCxnSpPr/>
                <p:nvPr/>
              </p:nvCxnSpPr>
              <p:spPr>
                <a:xfrm flipH="1" flipV="1">
                  <a:off x="2183293" y="3609279"/>
                  <a:ext cx="3214" cy="4498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6" name="Straight Connector 635"/>
                <p:cNvCxnSpPr/>
                <p:nvPr/>
              </p:nvCxnSpPr>
              <p:spPr>
                <a:xfrm flipH="1" flipV="1">
                  <a:off x="2124196" y="3607178"/>
                  <a:ext cx="3214" cy="4498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7" name="Straight Connector 636"/>
                <p:cNvCxnSpPr/>
                <p:nvPr/>
              </p:nvCxnSpPr>
              <p:spPr>
                <a:xfrm flipH="1" flipV="1">
                  <a:off x="2069834" y="3617515"/>
                  <a:ext cx="3214" cy="4498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8" name="Straight Connector 637"/>
                <p:cNvCxnSpPr/>
                <p:nvPr/>
              </p:nvCxnSpPr>
              <p:spPr>
                <a:xfrm flipH="1" flipV="1">
                  <a:off x="2008955" y="3614648"/>
                  <a:ext cx="3214" cy="4498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9" name="Straight Connector 638"/>
                <p:cNvCxnSpPr/>
                <p:nvPr/>
              </p:nvCxnSpPr>
              <p:spPr>
                <a:xfrm>
                  <a:off x="2047719" y="3424791"/>
                  <a:ext cx="43298" cy="1767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88" name="Group 545"/>
              <p:cNvGrpSpPr/>
              <p:nvPr/>
            </p:nvGrpSpPr>
            <p:grpSpPr>
              <a:xfrm>
                <a:off x="6175335" y="3261416"/>
                <a:ext cx="449139" cy="846643"/>
                <a:chOff x="1879201" y="3268156"/>
                <a:chExt cx="449139" cy="846643"/>
              </a:xfrm>
            </p:grpSpPr>
            <p:grpSp>
              <p:nvGrpSpPr>
                <p:cNvPr id="595" name="Group 546"/>
                <p:cNvGrpSpPr/>
                <p:nvPr/>
              </p:nvGrpSpPr>
              <p:grpSpPr>
                <a:xfrm>
                  <a:off x="1879201" y="3268156"/>
                  <a:ext cx="449139" cy="355262"/>
                  <a:chOff x="3337556" y="838199"/>
                  <a:chExt cx="1632345" cy="1037181"/>
                </a:xfrm>
              </p:grpSpPr>
              <p:sp>
                <p:nvSpPr>
                  <p:cNvPr id="612" name="Flowchart: Manual Operation 611"/>
                  <p:cNvSpPr/>
                  <p:nvPr/>
                </p:nvSpPr>
                <p:spPr>
                  <a:xfrm rot="485189">
                    <a:off x="4185275" y="912237"/>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3" name="Flowchart: Manual Operation 612"/>
                  <p:cNvSpPr/>
                  <p:nvPr/>
                </p:nvSpPr>
                <p:spPr>
                  <a:xfrm rot="21114811" flipH="1">
                    <a:off x="3796939" y="913446"/>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 name="Flowchart: Manual Operation 613"/>
                  <p:cNvSpPr/>
                  <p:nvPr/>
                </p:nvSpPr>
                <p:spPr>
                  <a:xfrm>
                    <a:off x="3962400" y="838199"/>
                    <a:ext cx="304800" cy="685800"/>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 name="Flowchart: Manual Operation 614"/>
                  <p:cNvSpPr/>
                  <p:nvPr/>
                </p:nvSpPr>
                <p:spPr>
                  <a:xfrm rot="4571753">
                    <a:off x="4506517" y="1404662"/>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 name="Flowchart: Manual Operation 615"/>
                  <p:cNvSpPr/>
                  <p:nvPr/>
                </p:nvSpPr>
                <p:spPr>
                  <a:xfrm rot="16768764">
                    <a:off x="3563873" y="1411996"/>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 name="Pentagon 616"/>
                  <p:cNvSpPr/>
                  <p:nvPr/>
                </p:nvSpPr>
                <p:spPr>
                  <a:xfrm rot="18112631">
                    <a:off x="4020557" y="1255508"/>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8" name="Pentagon 617"/>
                  <p:cNvSpPr/>
                  <p:nvPr/>
                </p:nvSpPr>
                <p:spPr>
                  <a:xfrm rot="19293646">
                    <a:off x="4108373" y="1371210"/>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9" name="Pentagon 618"/>
                  <p:cNvSpPr/>
                  <p:nvPr/>
                </p:nvSpPr>
                <p:spPr>
                  <a:xfrm rot="20428806">
                    <a:off x="4152901" y="1484998"/>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0" name="Pentagon 619"/>
                  <p:cNvSpPr/>
                  <p:nvPr/>
                </p:nvSpPr>
                <p:spPr>
                  <a:xfrm rot="3487369" flipH="1">
                    <a:off x="3426570" y="1249825"/>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1" name="Pentagon 620"/>
                  <p:cNvSpPr/>
                  <p:nvPr/>
                </p:nvSpPr>
                <p:spPr>
                  <a:xfrm rot="2306354" flipH="1">
                    <a:off x="3376845" y="1367597"/>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2" name="Pentagon 621"/>
                  <p:cNvSpPr/>
                  <p:nvPr/>
                </p:nvSpPr>
                <p:spPr>
                  <a:xfrm rot="1171194" flipH="1">
                    <a:off x="3341354" y="1484999"/>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6" name="Flowchart: Delay 595"/>
                <p:cNvSpPr/>
                <p:nvPr/>
              </p:nvSpPr>
              <p:spPr>
                <a:xfrm rot="16200000">
                  <a:off x="1765959" y="3599215"/>
                  <a:ext cx="662115" cy="295485"/>
                </a:xfrm>
                <a:prstGeom prst="flowChartDelay">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7" name="Rectangle 596"/>
                <p:cNvSpPr/>
                <p:nvPr/>
              </p:nvSpPr>
              <p:spPr>
                <a:xfrm>
                  <a:off x="1919726" y="4051806"/>
                  <a:ext cx="354582" cy="62993"/>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8" name="Straight Connector 597"/>
                <p:cNvCxnSpPr/>
                <p:nvPr/>
              </p:nvCxnSpPr>
              <p:spPr>
                <a:xfrm>
                  <a:off x="1973757" y="3609279"/>
                  <a:ext cx="2566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9" name="Straight Connector 598"/>
                <p:cNvCxnSpPr/>
                <p:nvPr/>
              </p:nvCxnSpPr>
              <p:spPr>
                <a:xfrm flipH="1">
                  <a:off x="2090592" y="3536396"/>
                  <a:ext cx="110712" cy="693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0" name="Straight Connector 599"/>
                <p:cNvCxnSpPr/>
                <p:nvPr/>
              </p:nvCxnSpPr>
              <p:spPr>
                <a:xfrm>
                  <a:off x="1983819" y="3526965"/>
                  <a:ext cx="105807" cy="834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1" name="Straight Connector 600"/>
                <p:cNvCxnSpPr/>
                <p:nvPr/>
              </p:nvCxnSpPr>
              <p:spPr>
                <a:xfrm flipH="1">
                  <a:off x="2089160" y="3438254"/>
                  <a:ext cx="62784" cy="1649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2" name="Straight Connector 601"/>
                <p:cNvCxnSpPr/>
                <p:nvPr/>
              </p:nvCxnSpPr>
              <p:spPr>
                <a:xfrm>
                  <a:off x="1949274" y="3967662"/>
                  <a:ext cx="2954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3" name="Straight Connector 602"/>
                <p:cNvCxnSpPr/>
                <p:nvPr/>
              </p:nvCxnSpPr>
              <p:spPr>
                <a:xfrm>
                  <a:off x="1954340" y="3894094"/>
                  <a:ext cx="2954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4" name="Straight Connector 603"/>
                <p:cNvCxnSpPr/>
                <p:nvPr/>
              </p:nvCxnSpPr>
              <p:spPr>
                <a:xfrm>
                  <a:off x="1954340" y="3820526"/>
                  <a:ext cx="2954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5" name="Straight Connector 604"/>
                <p:cNvCxnSpPr/>
                <p:nvPr/>
              </p:nvCxnSpPr>
              <p:spPr>
                <a:xfrm>
                  <a:off x="1954340" y="3746957"/>
                  <a:ext cx="2954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6" name="Straight Connector 605"/>
                <p:cNvCxnSpPr/>
                <p:nvPr/>
              </p:nvCxnSpPr>
              <p:spPr>
                <a:xfrm>
                  <a:off x="1954340" y="3673389"/>
                  <a:ext cx="2954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7" name="Straight Connector 606"/>
                <p:cNvCxnSpPr/>
                <p:nvPr/>
              </p:nvCxnSpPr>
              <p:spPr>
                <a:xfrm flipH="1" flipV="1">
                  <a:off x="2183293" y="3609279"/>
                  <a:ext cx="3214" cy="4498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8" name="Straight Connector 607"/>
                <p:cNvCxnSpPr/>
                <p:nvPr/>
              </p:nvCxnSpPr>
              <p:spPr>
                <a:xfrm flipH="1" flipV="1">
                  <a:off x="2124196" y="3607178"/>
                  <a:ext cx="3214" cy="4498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9" name="Straight Connector 608"/>
                <p:cNvCxnSpPr/>
                <p:nvPr/>
              </p:nvCxnSpPr>
              <p:spPr>
                <a:xfrm flipH="1" flipV="1">
                  <a:off x="2069834" y="3617515"/>
                  <a:ext cx="3214" cy="4498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0" name="Straight Connector 609"/>
                <p:cNvCxnSpPr/>
                <p:nvPr/>
              </p:nvCxnSpPr>
              <p:spPr>
                <a:xfrm flipH="1" flipV="1">
                  <a:off x="2008955" y="3614648"/>
                  <a:ext cx="3214" cy="4498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1" name="Straight Connector 610"/>
                <p:cNvCxnSpPr/>
                <p:nvPr/>
              </p:nvCxnSpPr>
              <p:spPr>
                <a:xfrm>
                  <a:off x="2047719" y="3424791"/>
                  <a:ext cx="43298" cy="1767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89" name="Group 574"/>
              <p:cNvGrpSpPr/>
              <p:nvPr/>
            </p:nvGrpSpPr>
            <p:grpSpPr>
              <a:xfrm>
                <a:off x="7602645" y="3252819"/>
                <a:ext cx="449139" cy="846643"/>
                <a:chOff x="1879201" y="3268156"/>
                <a:chExt cx="449139" cy="846643"/>
              </a:xfrm>
            </p:grpSpPr>
            <p:grpSp>
              <p:nvGrpSpPr>
                <p:cNvPr id="567" name="Group 575"/>
                <p:cNvGrpSpPr/>
                <p:nvPr/>
              </p:nvGrpSpPr>
              <p:grpSpPr>
                <a:xfrm>
                  <a:off x="1879201" y="3268156"/>
                  <a:ext cx="449139" cy="355262"/>
                  <a:chOff x="3337556" y="838199"/>
                  <a:chExt cx="1632345" cy="1037181"/>
                </a:xfrm>
              </p:grpSpPr>
              <p:sp>
                <p:nvSpPr>
                  <p:cNvPr id="584" name="Flowchart: Manual Operation 583"/>
                  <p:cNvSpPr/>
                  <p:nvPr/>
                </p:nvSpPr>
                <p:spPr>
                  <a:xfrm rot="485189">
                    <a:off x="4185275" y="912237"/>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5" name="Flowchart: Manual Operation 584"/>
                  <p:cNvSpPr/>
                  <p:nvPr/>
                </p:nvSpPr>
                <p:spPr>
                  <a:xfrm rot="21114811" flipH="1">
                    <a:off x="3796939" y="913446"/>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Flowchart: Manual Operation 585"/>
                  <p:cNvSpPr/>
                  <p:nvPr/>
                </p:nvSpPr>
                <p:spPr>
                  <a:xfrm>
                    <a:off x="3962400" y="838199"/>
                    <a:ext cx="304800" cy="685800"/>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Flowchart: Manual Operation 586"/>
                  <p:cNvSpPr/>
                  <p:nvPr/>
                </p:nvSpPr>
                <p:spPr>
                  <a:xfrm rot="4571753">
                    <a:off x="4506517" y="1404662"/>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8" name="Flowchart: Manual Operation 587"/>
                  <p:cNvSpPr/>
                  <p:nvPr/>
                </p:nvSpPr>
                <p:spPr>
                  <a:xfrm rot="16768764">
                    <a:off x="3563873" y="1411996"/>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9" name="Pentagon 588"/>
                  <p:cNvSpPr/>
                  <p:nvPr/>
                </p:nvSpPr>
                <p:spPr>
                  <a:xfrm rot="18112631">
                    <a:off x="4020557" y="1255508"/>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0" name="Pentagon 589"/>
                  <p:cNvSpPr/>
                  <p:nvPr/>
                </p:nvSpPr>
                <p:spPr>
                  <a:xfrm rot="19293646">
                    <a:off x="4108373" y="1371210"/>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1" name="Pentagon 590"/>
                  <p:cNvSpPr/>
                  <p:nvPr/>
                </p:nvSpPr>
                <p:spPr>
                  <a:xfrm rot="20428806">
                    <a:off x="4152901" y="1484998"/>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2" name="Pentagon 591"/>
                  <p:cNvSpPr/>
                  <p:nvPr/>
                </p:nvSpPr>
                <p:spPr>
                  <a:xfrm rot="3487369" flipH="1">
                    <a:off x="3426570" y="1249825"/>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3" name="Pentagon 592"/>
                  <p:cNvSpPr/>
                  <p:nvPr/>
                </p:nvSpPr>
                <p:spPr>
                  <a:xfrm rot="2306354" flipH="1">
                    <a:off x="3376845" y="1367597"/>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4" name="Pentagon 593"/>
                  <p:cNvSpPr/>
                  <p:nvPr/>
                </p:nvSpPr>
                <p:spPr>
                  <a:xfrm rot="1171194" flipH="1">
                    <a:off x="3341354" y="1484999"/>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8" name="Flowchart: Delay 567"/>
                <p:cNvSpPr/>
                <p:nvPr/>
              </p:nvSpPr>
              <p:spPr>
                <a:xfrm rot="16200000">
                  <a:off x="1765959" y="3599215"/>
                  <a:ext cx="662115" cy="295485"/>
                </a:xfrm>
                <a:prstGeom prst="flowChartDelay">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9" name="Rectangle 568"/>
                <p:cNvSpPr/>
                <p:nvPr/>
              </p:nvSpPr>
              <p:spPr>
                <a:xfrm>
                  <a:off x="1919726" y="4051806"/>
                  <a:ext cx="354582" cy="62993"/>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0" name="Straight Connector 569"/>
                <p:cNvCxnSpPr/>
                <p:nvPr/>
              </p:nvCxnSpPr>
              <p:spPr>
                <a:xfrm>
                  <a:off x="1973757" y="3609279"/>
                  <a:ext cx="2566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1" name="Straight Connector 570"/>
                <p:cNvCxnSpPr/>
                <p:nvPr/>
              </p:nvCxnSpPr>
              <p:spPr>
                <a:xfrm flipH="1">
                  <a:off x="2090592" y="3536396"/>
                  <a:ext cx="110712" cy="693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2" name="Straight Connector 571"/>
                <p:cNvCxnSpPr/>
                <p:nvPr/>
              </p:nvCxnSpPr>
              <p:spPr>
                <a:xfrm>
                  <a:off x="1983819" y="3526965"/>
                  <a:ext cx="105807" cy="834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3" name="Straight Connector 572"/>
                <p:cNvCxnSpPr/>
                <p:nvPr/>
              </p:nvCxnSpPr>
              <p:spPr>
                <a:xfrm flipH="1">
                  <a:off x="2089160" y="3438254"/>
                  <a:ext cx="62784" cy="1649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4" name="Straight Connector 573"/>
                <p:cNvCxnSpPr/>
                <p:nvPr/>
              </p:nvCxnSpPr>
              <p:spPr>
                <a:xfrm>
                  <a:off x="1949274" y="3967662"/>
                  <a:ext cx="2954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5" name="Straight Connector 574"/>
                <p:cNvCxnSpPr/>
                <p:nvPr/>
              </p:nvCxnSpPr>
              <p:spPr>
                <a:xfrm>
                  <a:off x="1954340" y="3894094"/>
                  <a:ext cx="2954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6" name="Straight Connector 575"/>
                <p:cNvCxnSpPr/>
                <p:nvPr/>
              </p:nvCxnSpPr>
              <p:spPr>
                <a:xfrm>
                  <a:off x="1954340" y="3820526"/>
                  <a:ext cx="2954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7" name="Straight Connector 576"/>
                <p:cNvCxnSpPr/>
                <p:nvPr/>
              </p:nvCxnSpPr>
              <p:spPr>
                <a:xfrm>
                  <a:off x="1954340" y="3746957"/>
                  <a:ext cx="2954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8" name="Straight Connector 577"/>
                <p:cNvCxnSpPr/>
                <p:nvPr/>
              </p:nvCxnSpPr>
              <p:spPr>
                <a:xfrm>
                  <a:off x="1954340" y="3673389"/>
                  <a:ext cx="2954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9" name="Straight Connector 578"/>
                <p:cNvCxnSpPr/>
                <p:nvPr/>
              </p:nvCxnSpPr>
              <p:spPr>
                <a:xfrm flipH="1" flipV="1">
                  <a:off x="2183293" y="3609279"/>
                  <a:ext cx="3214" cy="4498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0" name="Straight Connector 579"/>
                <p:cNvCxnSpPr/>
                <p:nvPr/>
              </p:nvCxnSpPr>
              <p:spPr>
                <a:xfrm flipH="1" flipV="1">
                  <a:off x="2124196" y="3607178"/>
                  <a:ext cx="3214" cy="4498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1" name="Straight Connector 580"/>
                <p:cNvCxnSpPr/>
                <p:nvPr/>
              </p:nvCxnSpPr>
              <p:spPr>
                <a:xfrm flipH="1" flipV="1">
                  <a:off x="2069834" y="3617515"/>
                  <a:ext cx="3214" cy="4498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2" name="Straight Connector 581"/>
                <p:cNvCxnSpPr/>
                <p:nvPr/>
              </p:nvCxnSpPr>
              <p:spPr>
                <a:xfrm flipH="1" flipV="1">
                  <a:off x="2008955" y="3614648"/>
                  <a:ext cx="3214" cy="4498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3" name="Straight Connector 582"/>
                <p:cNvCxnSpPr/>
                <p:nvPr/>
              </p:nvCxnSpPr>
              <p:spPr>
                <a:xfrm>
                  <a:off x="2047719" y="3424791"/>
                  <a:ext cx="43298" cy="1767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0" name="Group 603"/>
              <p:cNvGrpSpPr/>
              <p:nvPr/>
            </p:nvGrpSpPr>
            <p:grpSpPr>
              <a:xfrm>
                <a:off x="1873025" y="5080626"/>
                <a:ext cx="449139" cy="846643"/>
                <a:chOff x="1879201" y="3268156"/>
                <a:chExt cx="449139" cy="846643"/>
              </a:xfrm>
            </p:grpSpPr>
            <p:grpSp>
              <p:nvGrpSpPr>
                <p:cNvPr id="539" name="Group 604"/>
                <p:cNvGrpSpPr/>
                <p:nvPr/>
              </p:nvGrpSpPr>
              <p:grpSpPr>
                <a:xfrm>
                  <a:off x="1879201" y="3268156"/>
                  <a:ext cx="449139" cy="355262"/>
                  <a:chOff x="3337556" y="838199"/>
                  <a:chExt cx="1632345" cy="1037181"/>
                </a:xfrm>
              </p:grpSpPr>
              <p:sp>
                <p:nvSpPr>
                  <p:cNvPr id="556" name="Flowchart: Manual Operation 555"/>
                  <p:cNvSpPr/>
                  <p:nvPr/>
                </p:nvSpPr>
                <p:spPr>
                  <a:xfrm rot="485189">
                    <a:off x="4185275" y="912237"/>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7" name="Flowchart: Manual Operation 556"/>
                  <p:cNvSpPr/>
                  <p:nvPr/>
                </p:nvSpPr>
                <p:spPr>
                  <a:xfrm rot="21114811" flipH="1">
                    <a:off x="3796939" y="913446"/>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8" name="Flowchart: Manual Operation 557"/>
                  <p:cNvSpPr/>
                  <p:nvPr/>
                </p:nvSpPr>
                <p:spPr>
                  <a:xfrm>
                    <a:off x="3962400" y="838199"/>
                    <a:ext cx="304800" cy="685800"/>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9" name="Flowchart: Manual Operation 558"/>
                  <p:cNvSpPr/>
                  <p:nvPr/>
                </p:nvSpPr>
                <p:spPr>
                  <a:xfrm rot="4571753">
                    <a:off x="4506517" y="1404662"/>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0" name="Flowchart: Manual Operation 559"/>
                  <p:cNvSpPr/>
                  <p:nvPr/>
                </p:nvSpPr>
                <p:spPr>
                  <a:xfrm rot="16768764">
                    <a:off x="3563873" y="1411996"/>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1" name="Pentagon 560"/>
                  <p:cNvSpPr/>
                  <p:nvPr/>
                </p:nvSpPr>
                <p:spPr>
                  <a:xfrm rot="18112631">
                    <a:off x="4020557" y="1255508"/>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2" name="Pentagon 561"/>
                  <p:cNvSpPr/>
                  <p:nvPr/>
                </p:nvSpPr>
                <p:spPr>
                  <a:xfrm rot="19293646">
                    <a:off x="4108373" y="1371210"/>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 name="Pentagon 562"/>
                  <p:cNvSpPr/>
                  <p:nvPr/>
                </p:nvSpPr>
                <p:spPr>
                  <a:xfrm rot="20428806">
                    <a:off x="4152901" y="1484998"/>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4" name="Pentagon 563"/>
                  <p:cNvSpPr/>
                  <p:nvPr/>
                </p:nvSpPr>
                <p:spPr>
                  <a:xfrm rot="3487369" flipH="1">
                    <a:off x="3426570" y="1249825"/>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5" name="Pentagon 564"/>
                  <p:cNvSpPr/>
                  <p:nvPr/>
                </p:nvSpPr>
                <p:spPr>
                  <a:xfrm rot="2306354" flipH="1">
                    <a:off x="3376845" y="1367597"/>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6" name="Pentagon 565"/>
                  <p:cNvSpPr/>
                  <p:nvPr/>
                </p:nvSpPr>
                <p:spPr>
                  <a:xfrm rot="1171194" flipH="1">
                    <a:off x="3341354" y="1484999"/>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0" name="Flowchart: Delay 539"/>
                <p:cNvSpPr/>
                <p:nvPr/>
              </p:nvSpPr>
              <p:spPr>
                <a:xfrm rot="16200000">
                  <a:off x="1765959" y="3599215"/>
                  <a:ext cx="662115" cy="295485"/>
                </a:xfrm>
                <a:prstGeom prst="flowChartDelay">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1" name="Rectangle 540"/>
                <p:cNvSpPr/>
                <p:nvPr/>
              </p:nvSpPr>
              <p:spPr>
                <a:xfrm>
                  <a:off x="1919726" y="4051806"/>
                  <a:ext cx="354582" cy="62993"/>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2" name="Straight Connector 541"/>
                <p:cNvCxnSpPr/>
                <p:nvPr/>
              </p:nvCxnSpPr>
              <p:spPr>
                <a:xfrm>
                  <a:off x="1973757" y="3609279"/>
                  <a:ext cx="2566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3" name="Straight Connector 542"/>
                <p:cNvCxnSpPr/>
                <p:nvPr/>
              </p:nvCxnSpPr>
              <p:spPr>
                <a:xfrm flipH="1">
                  <a:off x="2090592" y="3536396"/>
                  <a:ext cx="110712" cy="693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4" name="Straight Connector 543"/>
                <p:cNvCxnSpPr/>
                <p:nvPr/>
              </p:nvCxnSpPr>
              <p:spPr>
                <a:xfrm>
                  <a:off x="1983819" y="3526965"/>
                  <a:ext cx="105807" cy="834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5" name="Straight Connector 544"/>
                <p:cNvCxnSpPr/>
                <p:nvPr/>
              </p:nvCxnSpPr>
              <p:spPr>
                <a:xfrm flipH="1">
                  <a:off x="2089160" y="3438254"/>
                  <a:ext cx="62784" cy="1649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6" name="Straight Connector 545"/>
                <p:cNvCxnSpPr/>
                <p:nvPr/>
              </p:nvCxnSpPr>
              <p:spPr>
                <a:xfrm>
                  <a:off x="1949274" y="3967662"/>
                  <a:ext cx="2954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7" name="Straight Connector 546"/>
                <p:cNvCxnSpPr/>
                <p:nvPr/>
              </p:nvCxnSpPr>
              <p:spPr>
                <a:xfrm>
                  <a:off x="1954340" y="3894094"/>
                  <a:ext cx="2954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8" name="Straight Connector 547"/>
                <p:cNvCxnSpPr/>
                <p:nvPr/>
              </p:nvCxnSpPr>
              <p:spPr>
                <a:xfrm>
                  <a:off x="1954340" y="3820526"/>
                  <a:ext cx="2954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9" name="Straight Connector 548"/>
                <p:cNvCxnSpPr/>
                <p:nvPr/>
              </p:nvCxnSpPr>
              <p:spPr>
                <a:xfrm>
                  <a:off x="1954340" y="3746957"/>
                  <a:ext cx="2954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0" name="Straight Connector 549"/>
                <p:cNvCxnSpPr/>
                <p:nvPr/>
              </p:nvCxnSpPr>
              <p:spPr>
                <a:xfrm>
                  <a:off x="1954340" y="3673389"/>
                  <a:ext cx="2954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1" name="Straight Connector 550"/>
                <p:cNvCxnSpPr/>
                <p:nvPr/>
              </p:nvCxnSpPr>
              <p:spPr>
                <a:xfrm flipH="1" flipV="1">
                  <a:off x="2183293" y="3609279"/>
                  <a:ext cx="3214" cy="4498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2" name="Straight Connector 551"/>
                <p:cNvCxnSpPr/>
                <p:nvPr/>
              </p:nvCxnSpPr>
              <p:spPr>
                <a:xfrm flipH="1" flipV="1">
                  <a:off x="2124196" y="3607178"/>
                  <a:ext cx="3214" cy="4498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3" name="Straight Connector 552"/>
                <p:cNvCxnSpPr/>
                <p:nvPr/>
              </p:nvCxnSpPr>
              <p:spPr>
                <a:xfrm flipH="1" flipV="1">
                  <a:off x="2069834" y="3617515"/>
                  <a:ext cx="3214" cy="4498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4" name="Straight Connector 553"/>
                <p:cNvCxnSpPr/>
                <p:nvPr/>
              </p:nvCxnSpPr>
              <p:spPr>
                <a:xfrm flipH="1" flipV="1">
                  <a:off x="2008955" y="3614648"/>
                  <a:ext cx="3214" cy="4498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5" name="Straight Connector 554"/>
                <p:cNvCxnSpPr/>
                <p:nvPr/>
              </p:nvCxnSpPr>
              <p:spPr>
                <a:xfrm>
                  <a:off x="2047719" y="3424791"/>
                  <a:ext cx="43298" cy="1767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1" name="Group 632"/>
              <p:cNvGrpSpPr/>
              <p:nvPr/>
            </p:nvGrpSpPr>
            <p:grpSpPr>
              <a:xfrm>
                <a:off x="7603446" y="5100236"/>
                <a:ext cx="449139" cy="846643"/>
                <a:chOff x="1879201" y="3268156"/>
                <a:chExt cx="449139" cy="846643"/>
              </a:xfrm>
            </p:grpSpPr>
            <p:grpSp>
              <p:nvGrpSpPr>
                <p:cNvPr id="511" name="Group 633"/>
                <p:cNvGrpSpPr/>
                <p:nvPr/>
              </p:nvGrpSpPr>
              <p:grpSpPr>
                <a:xfrm>
                  <a:off x="1879201" y="3268156"/>
                  <a:ext cx="449139" cy="355262"/>
                  <a:chOff x="3337556" y="838199"/>
                  <a:chExt cx="1632345" cy="1037181"/>
                </a:xfrm>
              </p:grpSpPr>
              <p:sp>
                <p:nvSpPr>
                  <p:cNvPr id="528" name="Flowchart: Manual Operation 527"/>
                  <p:cNvSpPr/>
                  <p:nvPr/>
                </p:nvSpPr>
                <p:spPr>
                  <a:xfrm rot="485189">
                    <a:off x="4185275" y="912237"/>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9" name="Flowchart: Manual Operation 528"/>
                  <p:cNvSpPr/>
                  <p:nvPr/>
                </p:nvSpPr>
                <p:spPr>
                  <a:xfrm rot="21114811" flipH="1">
                    <a:off x="3796939" y="913446"/>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0" name="Flowchart: Manual Operation 529"/>
                  <p:cNvSpPr/>
                  <p:nvPr/>
                </p:nvSpPr>
                <p:spPr>
                  <a:xfrm>
                    <a:off x="3962400" y="838199"/>
                    <a:ext cx="304800" cy="685800"/>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1" name="Flowchart: Manual Operation 530"/>
                  <p:cNvSpPr/>
                  <p:nvPr/>
                </p:nvSpPr>
                <p:spPr>
                  <a:xfrm rot="4571753">
                    <a:off x="4506517" y="1404662"/>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 name="Flowchart: Manual Operation 531"/>
                  <p:cNvSpPr/>
                  <p:nvPr/>
                </p:nvSpPr>
                <p:spPr>
                  <a:xfrm rot="16768764">
                    <a:off x="3563873" y="1411996"/>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3" name="Pentagon 532"/>
                  <p:cNvSpPr/>
                  <p:nvPr/>
                </p:nvSpPr>
                <p:spPr>
                  <a:xfrm rot="18112631">
                    <a:off x="4020557" y="1255508"/>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Pentagon 533"/>
                  <p:cNvSpPr/>
                  <p:nvPr/>
                </p:nvSpPr>
                <p:spPr>
                  <a:xfrm rot="19293646">
                    <a:off x="4108373" y="1371210"/>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 name="Pentagon 534"/>
                  <p:cNvSpPr/>
                  <p:nvPr/>
                </p:nvSpPr>
                <p:spPr>
                  <a:xfrm rot="20428806">
                    <a:off x="4152901" y="1484998"/>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Pentagon 535"/>
                  <p:cNvSpPr/>
                  <p:nvPr/>
                </p:nvSpPr>
                <p:spPr>
                  <a:xfrm rot="3487369" flipH="1">
                    <a:off x="3426570" y="1249825"/>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 name="Pentagon 536"/>
                  <p:cNvSpPr/>
                  <p:nvPr/>
                </p:nvSpPr>
                <p:spPr>
                  <a:xfrm rot="2306354" flipH="1">
                    <a:off x="3376845" y="1367597"/>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8" name="Pentagon 537"/>
                  <p:cNvSpPr/>
                  <p:nvPr/>
                </p:nvSpPr>
                <p:spPr>
                  <a:xfrm rot="1171194" flipH="1">
                    <a:off x="3341354" y="1484999"/>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2" name="Flowchart: Delay 511"/>
                <p:cNvSpPr/>
                <p:nvPr/>
              </p:nvSpPr>
              <p:spPr>
                <a:xfrm rot="16200000">
                  <a:off x="1765959" y="3599215"/>
                  <a:ext cx="662115" cy="295485"/>
                </a:xfrm>
                <a:prstGeom prst="flowChartDelay">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 name="Rectangle 512"/>
                <p:cNvSpPr/>
                <p:nvPr/>
              </p:nvSpPr>
              <p:spPr>
                <a:xfrm>
                  <a:off x="1919726" y="4051806"/>
                  <a:ext cx="354582" cy="62993"/>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4" name="Straight Connector 513"/>
                <p:cNvCxnSpPr/>
                <p:nvPr/>
              </p:nvCxnSpPr>
              <p:spPr>
                <a:xfrm>
                  <a:off x="1973757" y="3609279"/>
                  <a:ext cx="2566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5" name="Straight Connector 514"/>
                <p:cNvCxnSpPr/>
                <p:nvPr/>
              </p:nvCxnSpPr>
              <p:spPr>
                <a:xfrm flipH="1">
                  <a:off x="2090592" y="3536396"/>
                  <a:ext cx="110712" cy="693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6" name="Straight Connector 515"/>
                <p:cNvCxnSpPr/>
                <p:nvPr/>
              </p:nvCxnSpPr>
              <p:spPr>
                <a:xfrm>
                  <a:off x="1983819" y="3526965"/>
                  <a:ext cx="105807" cy="834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7" name="Straight Connector 516"/>
                <p:cNvCxnSpPr/>
                <p:nvPr/>
              </p:nvCxnSpPr>
              <p:spPr>
                <a:xfrm flipH="1">
                  <a:off x="2089160" y="3438254"/>
                  <a:ext cx="62784" cy="1649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8" name="Straight Connector 517"/>
                <p:cNvCxnSpPr/>
                <p:nvPr/>
              </p:nvCxnSpPr>
              <p:spPr>
                <a:xfrm>
                  <a:off x="1949274" y="3967662"/>
                  <a:ext cx="2954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9" name="Straight Connector 518"/>
                <p:cNvCxnSpPr/>
                <p:nvPr/>
              </p:nvCxnSpPr>
              <p:spPr>
                <a:xfrm>
                  <a:off x="1954340" y="3894094"/>
                  <a:ext cx="2954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0" name="Straight Connector 519"/>
                <p:cNvCxnSpPr/>
                <p:nvPr/>
              </p:nvCxnSpPr>
              <p:spPr>
                <a:xfrm>
                  <a:off x="1954340" y="3820526"/>
                  <a:ext cx="2954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1" name="Straight Connector 520"/>
                <p:cNvCxnSpPr/>
                <p:nvPr/>
              </p:nvCxnSpPr>
              <p:spPr>
                <a:xfrm>
                  <a:off x="1954340" y="3746957"/>
                  <a:ext cx="2954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2" name="Straight Connector 521"/>
                <p:cNvCxnSpPr/>
                <p:nvPr/>
              </p:nvCxnSpPr>
              <p:spPr>
                <a:xfrm>
                  <a:off x="1954340" y="3673389"/>
                  <a:ext cx="2954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3" name="Straight Connector 522"/>
                <p:cNvCxnSpPr/>
                <p:nvPr/>
              </p:nvCxnSpPr>
              <p:spPr>
                <a:xfrm flipH="1" flipV="1">
                  <a:off x="2183293" y="3609279"/>
                  <a:ext cx="3214" cy="4498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4" name="Straight Connector 523"/>
                <p:cNvCxnSpPr/>
                <p:nvPr/>
              </p:nvCxnSpPr>
              <p:spPr>
                <a:xfrm flipH="1" flipV="1">
                  <a:off x="2124196" y="3607178"/>
                  <a:ext cx="3214" cy="4498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5" name="Straight Connector 524"/>
                <p:cNvCxnSpPr/>
                <p:nvPr/>
              </p:nvCxnSpPr>
              <p:spPr>
                <a:xfrm flipH="1" flipV="1">
                  <a:off x="2069834" y="3617515"/>
                  <a:ext cx="3214" cy="4498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6" name="Straight Connector 525"/>
                <p:cNvCxnSpPr/>
                <p:nvPr/>
              </p:nvCxnSpPr>
              <p:spPr>
                <a:xfrm flipH="1" flipV="1">
                  <a:off x="2008955" y="3614648"/>
                  <a:ext cx="3214" cy="4498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7" name="Straight Connector 526"/>
                <p:cNvCxnSpPr/>
                <p:nvPr/>
              </p:nvCxnSpPr>
              <p:spPr>
                <a:xfrm>
                  <a:off x="2047719" y="3424791"/>
                  <a:ext cx="43298" cy="1767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2" name="Group 697"/>
              <p:cNvGrpSpPr/>
              <p:nvPr/>
            </p:nvGrpSpPr>
            <p:grpSpPr>
              <a:xfrm>
                <a:off x="1111081" y="2285995"/>
                <a:ext cx="7771448" cy="557866"/>
                <a:chOff x="762000" y="2438400"/>
                <a:chExt cx="7541894" cy="557866"/>
              </a:xfrm>
            </p:grpSpPr>
            <p:sp>
              <p:nvSpPr>
                <p:cNvPr id="508" name="Rectangle 507"/>
                <p:cNvSpPr/>
                <p:nvPr/>
              </p:nvSpPr>
              <p:spPr>
                <a:xfrm>
                  <a:off x="762000" y="2438400"/>
                  <a:ext cx="7532369" cy="557866"/>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 name="Rectangle 508"/>
                <p:cNvSpPr/>
                <p:nvPr/>
              </p:nvSpPr>
              <p:spPr>
                <a:xfrm>
                  <a:off x="771525" y="2867025"/>
                  <a:ext cx="7532369" cy="64609"/>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 name="Rectangle 509"/>
                <p:cNvSpPr/>
                <p:nvPr/>
              </p:nvSpPr>
              <p:spPr>
                <a:xfrm>
                  <a:off x="771525" y="2505075"/>
                  <a:ext cx="7532369" cy="64609"/>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3" name="Group 691"/>
              <p:cNvGrpSpPr/>
              <p:nvPr/>
            </p:nvGrpSpPr>
            <p:grpSpPr>
              <a:xfrm>
                <a:off x="1239852" y="2283299"/>
                <a:ext cx="334720" cy="557866"/>
                <a:chOff x="2743201" y="1066800"/>
                <a:chExt cx="457200" cy="762000"/>
              </a:xfrm>
            </p:grpSpPr>
            <p:sp>
              <p:nvSpPr>
                <p:cNvPr id="504" name="Rectangle 503"/>
                <p:cNvSpPr/>
                <p:nvPr/>
              </p:nvSpPr>
              <p:spPr>
                <a:xfrm>
                  <a:off x="2743201" y="1066800"/>
                  <a:ext cx="457200" cy="76200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Rectangle 504"/>
                <p:cNvSpPr/>
                <p:nvPr/>
              </p:nvSpPr>
              <p:spPr>
                <a:xfrm>
                  <a:off x="2743201" y="1104900"/>
                  <a:ext cx="457200" cy="7620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Rectangle 505"/>
                <p:cNvSpPr/>
                <p:nvPr/>
              </p:nvSpPr>
              <p:spPr>
                <a:xfrm>
                  <a:off x="2743201" y="1704975"/>
                  <a:ext cx="457200" cy="7620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7" name="Picture 2" descr="http://users.marshall.edu/~brown/nauvoo/images/nt-dstar.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9741" t="21938" r="15011" b="31550"/>
                <a:stretch/>
              </p:blipFill>
              <p:spPr bwMode="auto">
                <a:xfrm>
                  <a:off x="2788540" y="1219200"/>
                  <a:ext cx="394336" cy="428626"/>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grpSp>
          <p:grpSp>
            <p:nvGrpSpPr>
              <p:cNvPr id="294" name="Group 698"/>
              <p:cNvGrpSpPr/>
              <p:nvPr/>
            </p:nvGrpSpPr>
            <p:grpSpPr>
              <a:xfrm>
                <a:off x="7617389" y="2305417"/>
                <a:ext cx="500030" cy="529768"/>
                <a:chOff x="6495800" y="414760"/>
                <a:chExt cx="1380063" cy="1462139"/>
              </a:xfrm>
            </p:grpSpPr>
            <p:grpSp>
              <p:nvGrpSpPr>
                <p:cNvPr id="487" name="Group 796"/>
                <p:cNvGrpSpPr/>
                <p:nvPr/>
              </p:nvGrpSpPr>
              <p:grpSpPr>
                <a:xfrm>
                  <a:off x="6758918" y="414760"/>
                  <a:ext cx="854011" cy="316026"/>
                  <a:chOff x="5502461" y="414759"/>
                  <a:chExt cx="1994799" cy="738174"/>
                </a:xfrm>
              </p:grpSpPr>
              <p:sp>
                <p:nvSpPr>
                  <p:cNvPr id="501" name="Trapezoid 500"/>
                  <p:cNvSpPr/>
                  <p:nvPr/>
                </p:nvSpPr>
                <p:spPr>
                  <a:xfrm rot="10800000">
                    <a:off x="5502461"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Trapezoid 501"/>
                  <p:cNvSpPr/>
                  <p:nvPr/>
                </p:nvSpPr>
                <p:spPr>
                  <a:xfrm rot="10800000">
                    <a:off x="6169407" y="414759"/>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Trapezoid 502"/>
                  <p:cNvSpPr/>
                  <p:nvPr/>
                </p:nvSpPr>
                <p:spPr>
                  <a:xfrm rot="10800000">
                    <a:off x="6848694"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8" name="Group 797"/>
                <p:cNvGrpSpPr/>
                <p:nvPr/>
              </p:nvGrpSpPr>
              <p:grpSpPr>
                <a:xfrm rot="5400000">
                  <a:off x="7290844" y="974291"/>
                  <a:ext cx="854011" cy="316026"/>
                  <a:chOff x="5502461" y="414759"/>
                  <a:chExt cx="1994799" cy="738174"/>
                </a:xfrm>
              </p:grpSpPr>
              <p:sp>
                <p:nvSpPr>
                  <p:cNvPr id="498" name="Trapezoid 497"/>
                  <p:cNvSpPr/>
                  <p:nvPr/>
                </p:nvSpPr>
                <p:spPr>
                  <a:xfrm rot="10800000">
                    <a:off x="5502461"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Trapezoid 498"/>
                  <p:cNvSpPr/>
                  <p:nvPr/>
                </p:nvSpPr>
                <p:spPr>
                  <a:xfrm rot="10800000">
                    <a:off x="6169407" y="414759"/>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Trapezoid 499"/>
                  <p:cNvSpPr/>
                  <p:nvPr/>
                </p:nvSpPr>
                <p:spPr>
                  <a:xfrm rot="10800000">
                    <a:off x="6848694"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9" name="Group 798"/>
                <p:cNvGrpSpPr/>
                <p:nvPr/>
              </p:nvGrpSpPr>
              <p:grpSpPr>
                <a:xfrm rot="16200000">
                  <a:off x="6226809" y="969141"/>
                  <a:ext cx="854006" cy="316024"/>
                  <a:chOff x="5502461" y="414759"/>
                  <a:chExt cx="1994799" cy="738174"/>
                </a:xfrm>
              </p:grpSpPr>
              <p:sp>
                <p:nvSpPr>
                  <p:cNvPr id="495" name="Trapezoid 494"/>
                  <p:cNvSpPr/>
                  <p:nvPr/>
                </p:nvSpPr>
                <p:spPr>
                  <a:xfrm rot="10800000">
                    <a:off x="5502461"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Trapezoid 495"/>
                  <p:cNvSpPr/>
                  <p:nvPr/>
                </p:nvSpPr>
                <p:spPr>
                  <a:xfrm rot="10800000">
                    <a:off x="6169407" y="414759"/>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Trapezoid 496"/>
                  <p:cNvSpPr/>
                  <p:nvPr/>
                </p:nvSpPr>
                <p:spPr>
                  <a:xfrm rot="10800000">
                    <a:off x="6848694"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0" name="Group 799"/>
                <p:cNvGrpSpPr/>
                <p:nvPr/>
              </p:nvGrpSpPr>
              <p:grpSpPr>
                <a:xfrm flipH="1" flipV="1">
                  <a:off x="6765502" y="1560873"/>
                  <a:ext cx="854011" cy="316026"/>
                  <a:chOff x="5502461" y="414759"/>
                  <a:chExt cx="1994799" cy="738174"/>
                </a:xfrm>
              </p:grpSpPr>
              <p:sp>
                <p:nvSpPr>
                  <p:cNvPr id="492" name="Trapezoid 491"/>
                  <p:cNvSpPr/>
                  <p:nvPr/>
                </p:nvSpPr>
                <p:spPr>
                  <a:xfrm rot="10800000">
                    <a:off x="5502461"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Trapezoid 492"/>
                  <p:cNvSpPr/>
                  <p:nvPr/>
                </p:nvSpPr>
                <p:spPr>
                  <a:xfrm rot="10800000">
                    <a:off x="6169407" y="414759"/>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Trapezoid 493"/>
                  <p:cNvSpPr/>
                  <p:nvPr/>
                </p:nvSpPr>
                <p:spPr>
                  <a:xfrm rot="10800000">
                    <a:off x="6848694"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91" name="Picture 49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28456" y="691453"/>
                  <a:ext cx="897316" cy="897316"/>
                </a:xfrm>
                <a:prstGeom prst="ellipse">
                  <a:avLst/>
                </a:prstGeom>
                <a:ln w="19050" cap="rnd">
                  <a:solidFill>
                    <a:schemeClr val="bg1">
                      <a:lumMod val="8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grpSp>
            <p:nvGrpSpPr>
              <p:cNvPr id="295" name="Group 699"/>
              <p:cNvGrpSpPr/>
              <p:nvPr/>
            </p:nvGrpSpPr>
            <p:grpSpPr>
              <a:xfrm>
                <a:off x="8371866" y="2276101"/>
                <a:ext cx="334720" cy="557866"/>
                <a:chOff x="2743201" y="1066800"/>
                <a:chExt cx="457200" cy="762000"/>
              </a:xfrm>
            </p:grpSpPr>
            <p:sp>
              <p:nvSpPr>
                <p:cNvPr id="483" name="Rectangle 482"/>
                <p:cNvSpPr/>
                <p:nvPr/>
              </p:nvSpPr>
              <p:spPr>
                <a:xfrm>
                  <a:off x="2743201" y="1066800"/>
                  <a:ext cx="457200" cy="76200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Rectangle 483"/>
                <p:cNvSpPr/>
                <p:nvPr/>
              </p:nvSpPr>
              <p:spPr>
                <a:xfrm>
                  <a:off x="2743201" y="1104900"/>
                  <a:ext cx="457200" cy="7620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 name="Rectangle 484"/>
                <p:cNvSpPr/>
                <p:nvPr/>
              </p:nvSpPr>
              <p:spPr>
                <a:xfrm>
                  <a:off x="2743201" y="1704975"/>
                  <a:ext cx="457200" cy="7620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6" name="Picture 2" descr="http://users.marshall.edu/~brown/nauvoo/images/nt-dstar.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9741" t="21938" r="15011" b="31550"/>
                <a:stretch/>
              </p:blipFill>
              <p:spPr bwMode="auto">
                <a:xfrm>
                  <a:off x="2788540" y="1219200"/>
                  <a:ext cx="394336" cy="428626"/>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grpSp>
          <p:grpSp>
            <p:nvGrpSpPr>
              <p:cNvPr id="296" name="Group 700"/>
              <p:cNvGrpSpPr/>
              <p:nvPr/>
            </p:nvGrpSpPr>
            <p:grpSpPr>
              <a:xfrm>
                <a:off x="6092217" y="2314779"/>
                <a:ext cx="500030" cy="529768"/>
                <a:chOff x="6495800" y="414760"/>
                <a:chExt cx="1380063" cy="1462139"/>
              </a:xfrm>
            </p:grpSpPr>
            <p:grpSp>
              <p:nvGrpSpPr>
                <p:cNvPr id="466" name="Group 775"/>
                <p:cNvGrpSpPr/>
                <p:nvPr/>
              </p:nvGrpSpPr>
              <p:grpSpPr>
                <a:xfrm>
                  <a:off x="6758918" y="414760"/>
                  <a:ext cx="854011" cy="316026"/>
                  <a:chOff x="5502461" y="414759"/>
                  <a:chExt cx="1994799" cy="738174"/>
                </a:xfrm>
              </p:grpSpPr>
              <p:sp>
                <p:nvSpPr>
                  <p:cNvPr id="480" name="Trapezoid 479"/>
                  <p:cNvSpPr/>
                  <p:nvPr/>
                </p:nvSpPr>
                <p:spPr>
                  <a:xfrm rot="10800000">
                    <a:off x="5502461"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 name="Trapezoid 480"/>
                  <p:cNvSpPr/>
                  <p:nvPr/>
                </p:nvSpPr>
                <p:spPr>
                  <a:xfrm rot="10800000">
                    <a:off x="6169407" y="414759"/>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 name="Trapezoid 481"/>
                  <p:cNvSpPr/>
                  <p:nvPr/>
                </p:nvSpPr>
                <p:spPr>
                  <a:xfrm rot="10800000">
                    <a:off x="6848694"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7" name="Group 776"/>
                <p:cNvGrpSpPr/>
                <p:nvPr/>
              </p:nvGrpSpPr>
              <p:grpSpPr>
                <a:xfrm rot="5400000">
                  <a:off x="7290844" y="974291"/>
                  <a:ext cx="854011" cy="316026"/>
                  <a:chOff x="5502461" y="414759"/>
                  <a:chExt cx="1994799" cy="738174"/>
                </a:xfrm>
              </p:grpSpPr>
              <p:sp>
                <p:nvSpPr>
                  <p:cNvPr id="477" name="Trapezoid 476"/>
                  <p:cNvSpPr/>
                  <p:nvPr/>
                </p:nvSpPr>
                <p:spPr>
                  <a:xfrm rot="10800000">
                    <a:off x="5502461"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Trapezoid 477"/>
                  <p:cNvSpPr/>
                  <p:nvPr/>
                </p:nvSpPr>
                <p:spPr>
                  <a:xfrm rot="10800000">
                    <a:off x="6169407" y="414759"/>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9" name="Trapezoid 478"/>
                  <p:cNvSpPr/>
                  <p:nvPr/>
                </p:nvSpPr>
                <p:spPr>
                  <a:xfrm rot="10800000">
                    <a:off x="6848694"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8" name="Group 777"/>
                <p:cNvGrpSpPr/>
                <p:nvPr/>
              </p:nvGrpSpPr>
              <p:grpSpPr>
                <a:xfrm rot="16200000">
                  <a:off x="6226809" y="969141"/>
                  <a:ext cx="854006" cy="316024"/>
                  <a:chOff x="5502461" y="414759"/>
                  <a:chExt cx="1994799" cy="738174"/>
                </a:xfrm>
              </p:grpSpPr>
              <p:sp>
                <p:nvSpPr>
                  <p:cNvPr id="474" name="Trapezoid 473"/>
                  <p:cNvSpPr/>
                  <p:nvPr/>
                </p:nvSpPr>
                <p:spPr>
                  <a:xfrm rot="10800000">
                    <a:off x="5502461"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Trapezoid 474"/>
                  <p:cNvSpPr/>
                  <p:nvPr/>
                </p:nvSpPr>
                <p:spPr>
                  <a:xfrm rot="10800000">
                    <a:off x="6169407" y="414759"/>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Trapezoid 475"/>
                  <p:cNvSpPr/>
                  <p:nvPr/>
                </p:nvSpPr>
                <p:spPr>
                  <a:xfrm rot="10800000">
                    <a:off x="6848694"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9" name="Group 778"/>
                <p:cNvGrpSpPr/>
                <p:nvPr/>
              </p:nvGrpSpPr>
              <p:grpSpPr>
                <a:xfrm flipH="1" flipV="1">
                  <a:off x="6765502" y="1560873"/>
                  <a:ext cx="854011" cy="316026"/>
                  <a:chOff x="5502461" y="414759"/>
                  <a:chExt cx="1994799" cy="738174"/>
                </a:xfrm>
              </p:grpSpPr>
              <p:sp>
                <p:nvSpPr>
                  <p:cNvPr id="471" name="Trapezoid 470"/>
                  <p:cNvSpPr/>
                  <p:nvPr/>
                </p:nvSpPr>
                <p:spPr>
                  <a:xfrm rot="10800000">
                    <a:off x="5502461"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Trapezoid 471"/>
                  <p:cNvSpPr/>
                  <p:nvPr/>
                </p:nvSpPr>
                <p:spPr>
                  <a:xfrm rot="10800000">
                    <a:off x="6169407" y="414759"/>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Trapezoid 472"/>
                  <p:cNvSpPr/>
                  <p:nvPr/>
                </p:nvSpPr>
                <p:spPr>
                  <a:xfrm rot="10800000">
                    <a:off x="6848694"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70" name="Picture 46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28456" y="691453"/>
                  <a:ext cx="897316" cy="897316"/>
                </a:xfrm>
                <a:prstGeom prst="ellipse">
                  <a:avLst/>
                </a:prstGeom>
                <a:ln w="19050" cap="rnd">
                  <a:solidFill>
                    <a:schemeClr val="bg1">
                      <a:lumMod val="8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grpSp>
            <p:nvGrpSpPr>
              <p:cNvPr id="297" name="Group 701"/>
              <p:cNvGrpSpPr/>
              <p:nvPr/>
            </p:nvGrpSpPr>
            <p:grpSpPr>
              <a:xfrm>
                <a:off x="6911169" y="2284184"/>
                <a:ext cx="334720" cy="557866"/>
                <a:chOff x="2743201" y="1066800"/>
                <a:chExt cx="457200" cy="762000"/>
              </a:xfrm>
            </p:grpSpPr>
            <p:sp>
              <p:nvSpPr>
                <p:cNvPr id="462" name="Rectangle 461"/>
                <p:cNvSpPr/>
                <p:nvPr/>
              </p:nvSpPr>
              <p:spPr>
                <a:xfrm>
                  <a:off x="2743201" y="1066800"/>
                  <a:ext cx="457200" cy="76200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Rectangle 462"/>
                <p:cNvSpPr/>
                <p:nvPr/>
              </p:nvSpPr>
              <p:spPr>
                <a:xfrm>
                  <a:off x="2743201" y="1104900"/>
                  <a:ext cx="457200" cy="7620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Rectangle 463"/>
                <p:cNvSpPr/>
                <p:nvPr/>
              </p:nvSpPr>
              <p:spPr>
                <a:xfrm>
                  <a:off x="2743201" y="1704975"/>
                  <a:ext cx="457200" cy="7620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5" name="Picture 2" descr="http://users.marshall.edu/~brown/nauvoo/images/nt-dstar.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9741" t="21938" r="15011" b="31550"/>
                <a:stretch/>
              </p:blipFill>
              <p:spPr bwMode="auto">
                <a:xfrm>
                  <a:off x="2788540" y="1219200"/>
                  <a:ext cx="394336" cy="428626"/>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grpSp>
          <p:grpSp>
            <p:nvGrpSpPr>
              <p:cNvPr id="298" name="Group 702"/>
              <p:cNvGrpSpPr/>
              <p:nvPr/>
            </p:nvGrpSpPr>
            <p:grpSpPr>
              <a:xfrm>
                <a:off x="4730406" y="2297290"/>
                <a:ext cx="500030" cy="529768"/>
                <a:chOff x="6495800" y="414760"/>
                <a:chExt cx="1380063" cy="1462139"/>
              </a:xfrm>
            </p:grpSpPr>
            <p:grpSp>
              <p:nvGrpSpPr>
                <p:cNvPr id="445" name="Group 754"/>
                <p:cNvGrpSpPr/>
                <p:nvPr/>
              </p:nvGrpSpPr>
              <p:grpSpPr>
                <a:xfrm>
                  <a:off x="6758918" y="414760"/>
                  <a:ext cx="854011" cy="316026"/>
                  <a:chOff x="5502461" y="414759"/>
                  <a:chExt cx="1994799" cy="738174"/>
                </a:xfrm>
              </p:grpSpPr>
              <p:sp>
                <p:nvSpPr>
                  <p:cNvPr id="459" name="Trapezoid 458"/>
                  <p:cNvSpPr/>
                  <p:nvPr/>
                </p:nvSpPr>
                <p:spPr>
                  <a:xfrm rot="10800000">
                    <a:off x="5502461"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Trapezoid 459"/>
                  <p:cNvSpPr/>
                  <p:nvPr/>
                </p:nvSpPr>
                <p:spPr>
                  <a:xfrm rot="10800000">
                    <a:off x="6169407" y="414759"/>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Trapezoid 460"/>
                  <p:cNvSpPr/>
                  <p:nvPr/>
                </p:nvSpPr>
                <p:spPr>
                  <a:xfrm rot="10800000">
                    <a:off x="6848694"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6" name="Group 755"/>
                <p:cNvGrpSpPr/>
                <p:nvPr/>
              </p:nvGrpSpPr>
              <p:grpSpPr>
                <a:xfrm rot="5400000">
                  <a:off x="7290844" y="974291"/>
                  <a:ext cx="854011" cy="316026"/>
                  <a:chOff x="5502461" y="414759"/>
                  <a:chExt cx="1994799" cy="738174"/>
                </a:xfrm>
              </p:grpSpPr>
              <p:sp>
                <p:nvSpPr>
                  <p:cNvPr id="456" name="Trapezoid 455"/>
                  <p:cNvSpPr/>
                  <p:nvPr/>
                </p:nvSpPr>
                <p:spPr>
                  <a:xfrm rot="10800000">
                    <a:off x="5502461"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Trapezoid 456"/>
                  <p:cNvSpPr/>
                  <p:nvPr/>
                </p:nvSpPr>
                <p:spPr>
                  <a:xfrm rot="10800000">
                    <a:off x="6169407" y="414759"/>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Trapezoid 457"/>
                  <p:cNvSpPr/>
                  <p:nvPr/>
                </p:nvSpPr>
                <p:spPr>
                  <a:xfrm rot="10800000">
                    <a:off x="6848694"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7" name="Group 756"/>
                <p:cNvGrpSpPr/>
                <p:nvPr/>
              </p:nvGrpSpPr>
              <p:grpSpPr>
                <a:xfrm rot="16200000">
                  <a:off x="6226809" y="969141"/>
                  <a:ext cx="854006" cy="316024"/>
                  <a:chOff x="5502461" y="414759"/>
                  <a:chExt cx="1994799" cy="738174"/>
                </a:xfrm>
              </p:grpSpPr>
              <p:sp>
                <p:nvSpPr>
                  <p:cNvPr id="453" name="Trapezoid 452"/>
                  <p:cNvSpPr/>
                  <p:nvPr/>
                </p:nvSpPr>
                <p:spPr>
                  <a:xfrm rot="10800000">
                    <a:off x="5502461"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rapezoid 453"/>
                  <p:cNvSpPr/>
                  <p:nvPr/>
                </p:nvSpPr>
                <p:spPr>
                  <a:xfrm rot="10800000">
                    <a:off x="6169407" y="414759"/>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Trapezoid 454"/>
                  <p:cNvSpPr/>
                  <p:nvPr/>
                </p:nvSpPr>
                <p:spPr>
                  <a:xfrm rot="10800000">
                    <a:off x="6848694"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8" name="Group 757"/>
                <p:cNvGrpSpPr/>
                <p:nvPr/>
              </p:nvGrpSpPr>
              <p:grpSpPr>
                <a:xfrm flipH="1" flipV="1">
                  <a:off x="6765502" y="1560873"/>
                  <a:ext cx="854011" cy="316026"/>
                  <a:chOff x="5502461" y="414759"/>
                  <a:chExt cx="1994799" cy="738174"/>
                </a:xfrm>
              </p:grpSpPr>
              <p:sp>
                <p:nvSpPr>
                  <p:cNvPr id="450" name="Trapezoid 449"/>
                  <p:cNvSpPr/>
                  <p:nvPr/>
                </p:nvSpPr>
                <p:spPr>
                  <a:xfrm rot="10800000">
                    <a:off x="5502461"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Trapezoid 450"/>
                  <p:cNvSpPr/>
                  <p:nvPr/>
                </p:nvSpPr>
                <p:spPr>
                  <a:xfrm rot="10800000">
                    <a:off x="6169407" y="414759"/>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Trapezoid 451"/>
                  <p:cNvSpPr/>
                  <p:nvPr/>
                </p:nvSpPr>
                <p:spPr>
                  <a:xfrm rot="10800000">
                    <a:off x="6848694"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49" name="Picture 44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28456" y="691453"/>
                  <a:ext cx="897316" cy="897316"/>
                </a:xfrm>
                <a:prstGeom prst="ellipse">
                  <a:avLst/>
                </a:prstGeom>
                <a:ln w="19050" cap="rnd">
                  <a:solidFill>
                    <a:schemeClr val="bg1">
                      <a:lumMod val="8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grpSp>
            <p:nvGrpSpPr>
              <p:cNvPr id="299" name="Group 703"/>
              <p:cNvGrpSpPr/>
              <p:nvPr/>
            </p:nvGrpSpPr>
            <p:grpSpPr>
              <a:xfrm>
                <a:off x="5542304" y="2273480"/>
                <a:ext cx="334720" cy="557866"/>
                <a:chOff x="2743201" y="1066800"/>
                <a:chExt cx="457200" cy="762000"/>
              </a:xfrm>
            </p:grpSpPr>
            <p:sp>
              <p:nvSpPr>
                <p:cNvPr id="441" name="Rectangle 440"/>
                <p:cNvSpPr/>
                <p:nvPr/>
              </p:nvSpPr>
              <p:spPr>
                <a:xfrm>
                  <a:off x="2743201" y="1066800"/>
                  <a:ext cx="457200" cy="76200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Rectangle 441"/>
                <p:cNvSpPr/>
                <p:nvPr/>
              </p:nvSpPr>
              <p:spPr>
                <a:xfrm>
                  <a:off x="2743201" y="1104900"/>
                  <a:ext cx="457200" cy="7620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Rectangle 442"/>
                <p:cNvSpPr/>
                <p:nvPr/>
              </p:nvSpPr>
              <p:spPr>
                <a:xfrm>
                  <a:off x="2743201" y="1704975"/>
                  <a:ext cx="457200" cy="7620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4" name="Picture 2" descr="http://users.marshall.edu/~brown/nauvoo/images/nt-dstar.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9741" t="21938" r="15011" b="31550"/>
                <a:stretch/>
              </p:blipFill>
              <p:spPr bwMode="auto">
                <a:xfrm>
                  <a:off x="2788540" y="1219200"/>
                  <a:ext cx="394336" cy="428626"/>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grpSp>
          <p:grpSp>
            <p:nvGrpSpPr>
              <p:cNvPr id="300" name="Group 704"/>
              <p:cNvGrpSpPr/>
              <p:nvPr/>
            </p:nvGrpSpPr>
            <p:grpSpPr>
              <a:xfrm>
                <a:off x="3324388" y="2315314"/>
                <a:ext cx="500030" cy="529768"/>
                <a:chOff x="6495800" y="414760"/>
                <a:chExt cx="1380063" cy="1462139"/>
              </a:xfrm>
            </p:grpSpPr>
            <p:grpSp>
              <p:nvGrpSpPr>
                <p:cNvPr id="424" name="Group 733"/>
                <p:cNvGrpSpPr/>
                <p:nvPr/>
              </p:nvGrpSpPr>
              <p:grpSpPr>
                <a:xfrm>
                  <a:off x="6758918" y="414760"/>
                  <a:ext cx="854011" cy="316026"/>
                  <a:chOff x="5502461" y="414759"/>
                  <a:chExt cx="1994799" cy="738174"/>
                </a:xfrm>
              </p:grpSpPr>
              <p:sp>
                <p:nvSpPr>
                  <p:cNvPr id="438" name="Trapezoid 437"/>
                  <p:cNvSpPr/>
                  <p:nvPr/>
                </p:nvSpPr>
                <p:spPr>
                  <a:xfrm rot="10800000">
                    <a:off x="5502461"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Trapezoid 438"/>
                  <p:cNvSpPr/>
                  <p:nvPr/>
                </p:nvSpPr>
                <p:spPr>
                  <a:xfrm rot="10800000">
                    <a:off x="6169407" y="414759"/>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Trapezoid 439"/>
                  <p:cNvSpPr/>
                  <p:nvPr/>
                </p:nvSpPr>
                <p:spPr>
                  <a:xfrm rot="10800000">
                    <a:off x="6848694"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5" name="Group 734"/>
                <p:cNvGrpSpPr/>
                <p:nvPr/>
              </p:nvGrpSpPr>
              <p:grpSpPr>
                <a:xfrm rot="5400000">
                  <a:off x="7290844" y="974291"/>
                  <a:ext cx="854011" cy="316026"/>
                  <a:chOff x="5502461" y="414759"/>
                  <a:chExt cx="1994799" cy="738174"/>
                </a:xfrm>
              </p:grpSpPr>
              <p:sp>
                <p:nvSpPr>
                  <p:cNvPr id="435" name="Trapezoid 434"/>
                  <p:cNvSpPr/>
                  <p:nvPr/>
                </p:nvSpPr>
                <p:spPr>
                  <a:xfrm rot="10800000">
                    <a:off x="5502461"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Trapezoid 435"/>
                  <p:cNvSpPr/>
                  <p:nvPr/>
                </p:nvSpPr>
                <p:spPr>
                  <a:xfrm rot="10800000">
                    <a:off x="6169407" y="414759"/>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Trapezoid 436"/>
                  <p:cNvSpPr/>
                  <p:nvPr/>
                </p:nvSpPr>
                <p:spPr>
                  <a:xfrm rot="10800000">
                    <a:off x="6848694"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6" name="Group 735"/>
                <p:cNvGrpSpPr/>
                <p:nvPr/>
              </p:nvGrpSpPr>
              <p:grpSpPr>
                <a:xfrm rot="16200000">
                  <a:off x="6226809" y="969141"/>
                  <a:ext cx="854006" cy="316024"/>
                  <a:chOff x="5502461" y="414759"/>
                  <a:chExt cx="1994799" cy="738174"/>
                </a:xfrm>
              </p:grpSpPr>
              <p:sp>
                <p:nvSpPr>
                  <p:cNvPr id="432" name="Trapezoid 431"/>
                  <p:cNvSpPr/>
                  <p:nvPr/>
                </p:nvSpPr>
                <p:spPr>
                  <a:xfrm rot="10800000">
                    <a:off x="5502461"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Trapezoid 432"/>
                  <p:cNvSpPr/>
                  <p:nvPr/>
                </p:nvSpPr>
                <p:spPr>
                  <a:xfrm rot="10800000">
                    <a:off x="6169407" y="414759"/>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Trapezoid 433"/>
                  <p:cNvSpPr/>
                  <p:nvPr/>
                </p:nvSpPr>
                <p:spPr>
                  <a:xfrm rot="10800000">
                    <a:off x="6848694"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7" name="Group 736"/>
                <p:cNvGrpSpPr/>
                <p:nvPr/>
              </p:nvGrpSpPr>
              <p:grpSpPr>
                <a:xfrm flipH="1" flipV="1">
                  <a:off x="6765502" y="1560873"/>
                  <a:ext cx="854011" cy="316026"/>
                  <a:chOff x="5502461" y="414759"/>
                  <a:chExt cx="1994799" cy="738174"/>
                </a:xfrm>
              </p:grpSpPr>
              <p:sp>
                <p:nvSpPr>
                  <p:cNvPr id="429" name="Trapezoid 428"/>
                  <p:cNvSpPr/>
                  <p:nvPr/>
                </p:nvSpPr>
                <p:spPr>
                  <a:xfrm rot="10800000">
                    <a:off x="5502461"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Trapezoid 429"/>
                  <p:cNvSpPr/>
                  <p:nvPr/>
                </p:nvSpPr>
                <p:spPr>
                  <a:xfrm rot="10800000">
                    <a:off x="6169407" y="414759"/>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Trapezoid 430"/>
                  <p:cNvSpPr/>
                  <p:nvPr/>
                </p:nvSpPr>
                <p:spPr>
                  <a:xfrm rot="10800000">
                    <a:off x="6848694"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28" name="Picture 4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28456" y="691453"/>
                  <a:ext cx="897316" cy="897316"/>
                </a:xfrm>
                <a:prstGeom prst="ellipse">
                  <a:avLst/>
                </a:prstGeom>
                <a:ln w="19050" cap="rnd">
                  <a:solidFill>
                    <a:schemeClr val="bg1">
                      <a:lumMod val="8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grpSp>
            <p:nvGrpSpPr>
              <p:cNvPr id="301" name="Group 705"/>
              <p:cNvGrpSpPr/>
              <p:nvPr/>
            </p:nvGrpSpPr>
            <p:grpSpPr>
              <a:xfrm>
                <a:off x="4086946" y="2283299"/>
                <a:ext cx="334720" cy="557866"/>
                <a:chOff x="2743201" y="1066800"/>
                <a:chExt cx="457200" cy="762000"/>
              </a:xfrm>
            </p:grpSpPr>
            <p:sp>
              <p:nvSpPr>
                <p:cNvPr id="420" name="Rectangle 419"/>
                <p:cNvSpPr/>
                <p:nvPr/>
              </p:nvSpPr>
              <p:spPr>
                <a:xfrm>
                  <a:off x="2743201" y="1066800"/>
                  <a:ext cx="457200" cy="76200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Rectangle 420"/>
                <p:cNvSpPr/>
                <p:nvPr/>
              </p:nvSpPr>
              <p:spPr>
                <a:xfrm>
                  <a:off x="2743201" y="1104900"/>
                  <a:ext cx="457200" cy="7620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Rectangle 421"/>
                <p:cNvSpPr/>
                <p:nvPr/>
              </p:nvSpPr>
              <p:spPr>
                <a:xfrm>
                  <a:off x="2743201" y="1704975"/>
                  <a:ext cx="457200" cy="7620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3" name="Picture 2" descr="http://users.marshall.edu/~brown/nauvoo/images/nt-dstar.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9741" t="21938" r="15011" b="31550"/>
                <a:stretch/>
              </p:blipFill>
              <p:spPr bwMode="auto">
                <a:xfrm>
                  <a:off x="2788540" y="1219200"/>
                  <a:ext cx="394336" cy="428626"/>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grpSp>
          <p:grpSp>
            <p:nvGrpSpPr>
              <p:cNvPr id="302" name="Group 706"/>
              <p:cNvGrpSpPr/>
              <p:nvPr/>
            </p:nvGrpSpPr>
            <p:grpSpPr>
              <a:xfrm>
                <a:off x="1857248" y="2307756"/>
                <a:ext cx="500030" cy="529768"/>
                <a:chOff x="6495800" y="414760"/>
                <a:chExt cx="1380063" cy="1462139"/>
              </a:xfrm>
            </p:grpSpPr>
            <p:grpSp>
              <p:nvGrpSpPr>
                <p:cNvPr id="403" name="Group 712"/>
                <p:cNvGrpSpPr/>
                <p:nvPr/>
              </p:nvGrpSpPr>
              <p:grpSpPr>
                <a:xfrm>
                  <a:off x="6758918" y="414760"/>
                  <a:ext cx="854011" cy="316026"/>
                  <a:chOff x="5502461" y="414759"/>
                  <a:chExt cx="1994799" cy="738174"/>
                </a:xfrm>
              </p:grpSpPr>
              <p:sp>
                <p:nvSpPr>
                  <p:cNvPr id="417" name="Trapezoid 416"/>
                  <p:cNvSpPr/>
                  <p:nvPr/>
                </p:nvSpPr>
                <p:spPr>
                  <a:xfrm rot="10800000">
                    <a:off x="5502461"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Trapezoid 417"/>
                  <p:cNvSpPr/>
                  <p:nvPr/>
                </p:nvSpPr>
                <p:spPr>
                  <a:xfrm rot="10800000">
                    <a:off x="6169407" y="414759"/>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Trapezoid 418"/>
                  <p:cNvSpPr/>
                  <p:nvPr/>
                </p:nvSpPr>
                <p:spPr>
                  <a:xfrm rot="10800000">
                    <a:off x="6848694"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4" name="Group 713"/>
                <p:cNvGrpSpPr/>
                <p:nvPr/>
              </p:nvGrpSpPr>
              <p:grpSpPr>
                <a:xfrm rot="5400000">
                  <a:off x="7290844" y="974291"/>
                  <a:ext cx="854011" cy="316026"/>
                  <a:chOff x="5502461" y="414759"/>
                  <a:chExt cx="1994799" cy="738174"/>
                </a:xfrm>
              </p:grpSpPr>
              <p:sp>
                <p:nvSpPr>
                  <p:cNvPr id="414" name="Trapezoid 413"/>
                  <p:cNvSpPr/>
                  <p:nvPr/>
                </p:nvSpPr>
                <p:spPr>
                  <a:xfrm rot="10800000">
                    <a:off x="5502461"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Trapezoid 414"/>
                  <p:cNvSpPr/>
                  <p:nvPr/>
                </p:nvSpPr>
                <p:spPr>
                  <a:xfrm rot="10800000">
                    <a:off x="6169407" y="414759"/>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Trapezoid 415"/>
                  <p:cNvSpPr/>
                  <p:nvPr/>
                </p:nvSpPr>
                <p:spPr>
                  <a:xfrm rot="10800000">
                    <a:off x="6848694"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5" name="Group 714"/>
                <p:cNvGrpSpPr/>
                <p:nvPr/>
              </p:nvGrpSpPr>
              <p:grpSpPr>
                <a:xfrm rot="16200000">
                  <a:off x="6226809" y="969141"/>
                  <a:ext cx="854006" cy="316024"/>
                  <a:chOff x="5502461" y="414759"/>
                  <a:chExt cx="1994799" cy="738174"/>
                </a:xfrm>
              </p:grpSpPr>
              <p:sp>
                <p:nvSpPr>
                  <p:cNvPr id="411" name="Trapezoid 410"/>
                  <p:cNvSpPr/>
                  <p:nvPr/>
                </p:nvSpPr>
                <p:spPr>
                  <a:xfrm rot="10800000">
                    <a:off x="5502461"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Trapezoid 411"/>
                  <p:cNvSpPr/>
                  <p:nvPr/>
                </p:nvSpPr>
                <p:spPr>
                  <a:xfrm rot="10800000">
                    <a:off x="6169407" y="414759"/>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Trapezoid 412"/>
                  <p:cNvSpPr/>
                  <p:nvPr/>
                </p:nvSpPr>
                <p:spPr>
                  <a:xfrm rot="10800000">
                    <a:off x="6848694"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6" name="Group 715"/>
                <p:cNvGrpSpPr/>
                <p:nvPr/>
              </p:nvGrpSpPr>
              <p:grpSpPr>
                <a:xfrm flipH="1" flipV="1">
                  <a:off x="6765502" y="1560873"/>
                  <a:ext cx="854011" cy="316026"/>
                  <a:chOff x="5502461" y="414759"/>
                  <a:chExt cx="1994799" cy="738174"/>
                </a:xfrm>
              </p:grpSpPr>
              <p:sp>
                <p:nvSpPr>
                  <p:cNvPr id="408" name="Trapezoid 407"/>
                  <p:cNvSpPr/>
                  <p:nvPr/>
                </p:nvSpPr>
                <p:spPr>
                  <a:xfrm rot="10800000">
                    <a:off x="5502461"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Trapezoid 408"/>
                  <p:cNvSpPr/>
                  <p:nvPr/>
                </p:nvSpPr>
                <p:spPr>
                  <a:xfrm rot="10800000">
                    <a:off x="6169407" y="414759"/>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Trapezoid 409"/>
                  <p:cNvSpPr/>
                  <p:nvPr/>
                </p:nvSpPr>
                <p:spPr>
                  <a:xfrm rot="10800000">
                    <a:off x="6848694"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07" name="Picture 40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28456" y="691453"/>
                  <a:ext cx="897316" cy="897316"/>
                </a:xfrm>
                <a:prstGeom prst="ellipse">
                  <a:avLst/>
                </a:prstGeom>
                <a:ln w="19050" cap="rnd">
                  <a:solidFill>
                    <a:schemeClr val="bg1">
                      <a:lumMod val="8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grpSp>
            <p:nvGrpSpPr>
              <p:cNvPr id="303" name="Group 707"/>
              <p:cNvGrpSpPr/>
              <p:nvPr/>
            </p:nvGrpSpPr>
            <p:grpSpPr>
              <a:xfrm>
                <a:off x="2722449" y="2295287"/>
                <a:ext cx="334720" cy="557866"/>
                <a:chOff x="2743201" y="1066800"/>
                <a:chExt cx="457200" cy="762000"/>
              </a:xfrm>
            </p:grpSpPr>
            <p:sp>
              <p:nvSpPr>
                <p:cNvPr id="399" name="Rectangle 398"/>
                <p:cNvSpPr/>
                <p:nvPr/>
              </p:nvSpPr>
              <p:spPr>
                <a:xfrm>
                  <a:off x="2743201" y="1066800"/>
                  <a:ext cx="457200" cy="76200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Rectangle 399"/>
                <p:cNvSpPr/>
                <p:nvPr/>
              </p:nvSpPr>
              <p:spPr>
                <a:xfrm>
                  <a:off x="2743201" y="1104900"/>
                  <a:ext cx="457200" cy="7620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Rectangle 400"/>
                <p:cNvSpPr/>
                <p:nvPr/>
              </p:nvSpPr>
              <p:spPr>
                <a:xfrm>
                  <a:off x="2743201" y="1704975"/>
                  <a:ext cx="457200" cy="7620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2" name="Picture 2" descr="http://users.marshall.edu/~brown/nauvoo/images/nt-dstar.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9741" t="21938" r="15011" b="31550"/>
                <a:stretch/>
              </p:blipFill>
              <p:spPr bwMode="auto">
                <a:xfrm>
                  <a:off x="2788540" y="1219200"/>
                  <a:ext cx="394336" cy="428626"/>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grpSp>
          <p:sp>
            <p:nvSpPr>
              <p:cNvPr id="304" name="Trapezoid 303"/>
              <p:cNvSpPr/>
              <p:nvPr/>
            </p:nvSpPr>
            <p:spPr>
              <a:xfrm rot="10800000">
                <a:off x="994176" y="2145889"/>
                <a:ext cx="8033839" cy="142738"/>
              </a:xfrm>
              <a:prstGeom prst="trapezoid">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Rectangle 304"/>
              <p:cNvSpPr/>
              <p:nvPr/>
            </p:nvSpPr>
            <p:spPr>
              <a:xfrm>
                <a:off x="1092446" y="1106574"/>
                <a:ext cx="7790082" cy="1013703"/>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Rectangle 305"/>
              <p:cNvSpPr/>
              <p:nvPr/>
            </p:nvSpPr>
            <p:spPr>
              <a:xfrm flipV="1">
                <a:off x="1092446" y="2068724"/>
                <a:ext cx="7761633" cy="45719"/>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7" name="Group 819"/>
              <p:cNvGrpSpPr/>
              <p:nvPr/>
            </p:nvGrpSpPr>
            <p:grpSpPr>
              <a:xfrm>
                <a:off x="7583951" y="1238547"/>
                <a:ext cx="609506" cy="744738"/>
                <a:chOff x="4193214" y="1038010"/>
                <a:chExt cx="874773" cy="1116915"/>
              </a:xfrm>
            </p:grpSpPr>
            <p:cxnSp>
              <p:nvCxnSpPr>
                <p:cNvPr id="388" name="Straight Connector 387"/>
                <p:cNvCxnSpPr/>
                <p:nvPr/>
              </p:nvCxnSpPr>
              <p:spPr>
                <a:xfrm>
                  <a:off x="4266112" y="1938924"/>
                  <a:ext cx="7289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9" name="Straight Connector 388"/>
                <p:cNvCxnSpPr/>
                <p:nvPr/>
              </p:nvCxnSpPr>
              <p:spPr>
                <a:xfrm>
                  <a:off x="4278609" y="1779491"/>
                  <a:ext cx="7289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0" name="Straight Connector 389"/>
                <p:cNvCxnSpPr/>
                <p:nvPr/>
              </p:nvCxnSpPr>
              <p:spPr>
                <a:xfrm>
                  <a:off x="4278609" y="1620058"/>
                  <a:ext cx="7289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1" name="Straight Connector 390"/>
                <p:cNvCxnSpPr/>
                <p:nvPr/>
              </p:nvCxnSpPr>
              <p:spPr>
                <a:xfrm>
                  <a:off x="4278609" y="1460624"/>
                  <a:ext cx="7289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2" name="Straight Connector 391"/>
                <p:cNvCxnSpPr/>
                <p:nvPr/>
              </p:nvCxnSpPr>
              <p:spPr>
                <a:xfrm>
                  <a:off x="4278609" y="1301190"/>
                  <a:ext cx="7289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3" name="Straight Connector 392"/>
                <p:cNvCxnSpPr/>
                <p:nvPr/>
              </p:nvCxnSpPr>
              <p:spPr>
                <a:xfrm flipH="1" flipV="1">
                  <a:off x="4843449" y="1162255"/>
                  <a:ext cx="7928" cy="9748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4" name="Straight Connector 393"/>
                <p:cNvCxnSpPr/>
                <p:nvPr/>
              </p:nvCxnSpPr>
              <p:spPr>
                <a:xfrm flipH="1" flipV="1">
                  <a:off x="4697654" y="1157701"/>
                  <a:ext cx="7928" cy="9748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5" name="Straight Connector 394"/>
                <p:cNvCxnSpPr/>
                <p:nvPr/>
              </p:nvCxnSpPr>
              <p:spPr>
                <a:xfrm flipH="1" flipV="1">
                  <a:off x="4563541" y="1180104"/>
                  <a:ext cx="7928" cy="9748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6" name="Straight Connector 395"/>
                <p:cNvCxnSpPr/>
                <p:nvPr/>
              </p:nvCxnSpPr>
              <p:spPr>
                <a:xfrm flipH="1" flipV="1">
                  <a:off x="4413349" y="1173889"/>
                  <a:ext cx="7928" cy="9748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97" name="Rectangle 396"/>
                <p:cNvSpPr/>
                <p:nvPr/>
              </p:nvSpPr>
              <p:spPr>
                <a:xfrm>
                  <a:off x="4266112" y="1173889"/>
                  <a:ext cx="741475" cy="97482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Rectangle 397"/>
                <p:cNvSpPr/>
                <p:nvPr/>
              </p:nvSpPr>
              <p:spPr>
                <a:xfrm>
                  <a:off x="4193214" y="1038010"/>
                  <a:ext cx="874773" cy="136514"/>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8" name="Group 831"/>
              <p:cNvGrpSpPr/>
              <p:nvPr/>
            </p:nvGrpSpPr>
            <p:grpSpPr>
              <a:xfrm>
                <a:off x="6050324" y="1237834"/>
                <a:ext cx="609506" cy="744738"/>
                <a:chOff x="4193214" y="1038010"/>
                <a:chExt cx="874773" cy="1116915"/>
              </a:xfrm>
            </p:grpSpPr>
            <p:cxnSp>
              <p:nvCxnSpPr>
                <p:cNvPr id="377" name="Straight Connector 376"/>
                <p:cNvCxnSpPr/>
                <p:nvPr/>
              </p:nvCxnSpPr>
              <p:spPr>
                <a:xfrm>
                  <a:off x="4266112" y="1938924"/>
                  <a:ext cx="7289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8" name="Straight Connector 377"/>
                <p:cNvCxnSpPr/>
                <p:nvPr/>
              </p:nvCxnSpPr>
              <p:spPr>
                <a:xfrm>
                  <a:off x="4278609" y="1779491"/>
                  <a:ext cx="7289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9" name="Straight Connector 378"/>
                <p:cNvCxnSpPr/>
                <p:nvPr/>
              </p:nvCxnSpPr>
              <p:spPr>
                <a:xfrm>
                  <a:off x="4278609" y="1620058"/>
                  <a:ext cx="7289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0" name="Straight Connector 379"/>
                <p:cNvCxnSpPr/>
                <p:nvPr/>
              </p:nvCxnSpPr>
              <p:spPr>
                <a:xfrm>
                  <a:off x="4278609" y="1460624"/>
                  <a:ext cx="7289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1" name="Straight Connector 380"/>
                <p:cNvCxnSpPr/>
                <p:nvPr/>
              </p:nvCxnSpPr>
              <p:spPr>
                <a:xfrm>
                  <a:off x="4278609" y="1301190"/>
                  <a:ext cx="7289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2" name="Straight Connector 381"/>
                <p:cNvCxnSpPr/>
                <p:nvPr/>
              </p:nvCxnSpPr>
              <p:spPr>
                <a:xfrm flipH="1" flipV="1">
                  <a:off x="4843449" y="1162255"/>
                  <a:ext cx="7928" cy="9748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3" name="Straight Connector 382"/>
                <p:cNvCxnSpPr/>
                <p:nvPr/>
              </p:nvCxnSpPr>
              <p:spPr>
                <a:xfrm flipH="1" flipV="1">
                  <a:off x="4697654" y="1157701"/>
                  <a:ext cx="7928" cy="9748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4" name="Straight Connector 383"/>
                <p:cNvCxnSpPr/>
                <p:nvPr/>
              </p:nvCxnSpPr>
              <p:spPr>
                <a:xfrm flipH="1" flipV="1">
                  <a:off x="4563541" y="1180104"/>
                  <a:ext cx="7928" cy="9748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5" name="Straight Connector 384"/>
                <p:cNvCxnSpPr/>
                <p:nvPr/>
              </p:nvCxnSpPr>
              <p:spPr>
                <a:xfrm flipH="1" flipV="1">
                  <a:off x="4413349" y="1173889"/>
                  <a:ext cx="7928" cy="9748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86" name="Rectangle 385"/>
                <p:cNvSpPr/>
                <p:nvPr/>
              </p:nvSpPr>
              <p:spPr>
                <a:xfrm>
                  <a:off x="4266112" y="1173889"/>
                  <a:ext cx="741475" cy="97482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Rectangle 386"/>
                <p:cNvSpPr/>
                <p:nvPr/>
              </p:nvSpPr>
              <p:spPr>
                <a:xfrm>
                  <a:off x="4193214" y="1038010"/>
                  <a:ext cx="874773" cy="136514"/>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9" name="Group 855"/>
              <p:cNvGrpSpPr/>
              <p:nvPr/>
            </p:nvGrpSpPr>
            <p:grpSpPr>
              <a:xfrm>
                <a:off x="3297236" y="1236712"/>
                <a:ext cx="609506" cy="744738"/>
                <a:chOff x="4193214" y="1038010"/>
                <a:chExt cx="874773" cy="1116915"/>
              </a:xfrm>
            </p:grpSpPr>
            <p:cxnSp>
              <p:nvCxnSpPr>
                <p:cNvPr id="366" name="Straight Connector 365"/>
                <p:cNvCxnSpPr/>
                <p:nvPr/>
              </p:nvCxnSpPr>
              <p:spPr>
                <a:xfrm>
                  <a:off x="4266112" y="1938924"/>
                  <a:ext cx="7289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7" name="Straight Connector 366"/>
                <p:cNvCxnSpPr/>
                <p:nvPr/>
              </p:nvCxnSpPr>
              <p:spPr>
                <a:xfrm>
                  <a:off x="4278609" y="1779491"/>
                  <a:ext cx="7289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8" name="Straight Connector 367"/>
                <p:cNvCxnSpPr/>
                <p:nvPr/>
              </p:nvCxnSpPr>
              <p:spPr>
                <a:xfrm>
                  <a:off x="4278609" y="1620058"/>
                  <a:ext cx="7289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9" name="Straight Connector 368"/>
                <p:cNvCxnSpPr/>
                <p:nvPr/>
              </p:nvCxnSpPr>
              <p:spPr>
                <a:xfrm>
                  <a:off x="4278609" y="1460624"/>
                  <a:ext cx="7289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0" name="Straight Connector 369"/>
                <p:cNvCxnSpPr/>
                <p:nvPr/>
              </p:nvCxnSpPr>
              <p:spPr>
                <a:xfrm>
                  <a:off x="4278609" y="1301190"/>
                  <a:ext cx="7289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1" name="Straight Connector 370"/>
                <p:cNvCxnSpPr/>
                <p:nvPr/>
              </p:nvCxnSpPr>
              <p:spPr>
                <a:xfrm flipH="1" flipV="1">
                  <a:off x="4843449" y="1162255"/>
                  <a:ext cx="7928" cy="9748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2" name="Straight Connector 371"/>
                <p:cNvCxnSpPr/>
                <p:nvPr/>
              </p:nvCxnSpPr>
              <p:spPr>
                <a:xfrm flipH="1" flipV="1">
                  <a:off x="4697654" y="1157701"/>
                  <a:ext cx="7928" cy="9748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3" name="Straight Connector 372"/>
                <p:cNvCxnSpPr/>
                <p:nvPr/>
              </p:nvCxnSpPr>
              <p:spPr>
                <a:xfrm flipH="1" flipV="1">
                  <a:off x="4563541" y="1180104"/>
                  <a:ext cx="7928" cy="9748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4" name="Straight Connector 373"/>
                <p:cNvCxnSpPr/>
                <p:nvPr/>
              </p:nvCxnSpPr>
              <p:spPr>
                <a:xfrm flipH="1" flipV="1">
                  <a:off x="4413349" y="1173889"/>
                  <a:ext cx="7928" cy="9748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75" name="Rectangle 374"/>
                <p:cNvSpPr/>
                <p:nvPr/>
              </p:nvSpPr>
              <p:spPr>
                <a:xfrm>
                  <a:off x="4266112" y="1173889"/>
                  <a:ext cx="741475" cy="97482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Rectangle 375"/>
                <p:cNvSpPr/>
                <p:nvPr/>
              </p:nvSpPr>
              <p:spPr>
                <a:xfrm>
                  <a:off x="4193214" y="1038010"/>
                  <a:ext cx="874773" cy="136514"/>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0" name="Group 867"/>
              <p:cNvGrpSpPr/>
              <p:nvPr/>
            </p:nvGrpSpPr>
            <p:grpSpPr>
              <a:xfrm>
                <a:off x="1867634" y="1238250"/>
                <a:ext cx="609506" cy="744738"/>
                <a:chOff x="4193214" y="1038010"/>
                <a:chExt cx="874773" cy="1116915"/>
              </a:xfrm>
            </p:grpSpPr>
            <p:cxnSp>
              <p:nvCxnSpPr>
                <p:cNvPr id="355" name="Straight Connector 354"/>
                <p:cNvCxnSpPr/>
                <p:nvPr/>
              </p:nvCxnSpPr>
              <p:spPr>
                <a:xfrm>
                  <a:off x="4266112" y="1938924"/>
                  <a:ext cx="7289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6" name="Straight Connector 355"/>
                <p:cNvCxnSpPr/>
                <p:nvPr/>
              </p:nvCxnSpPr>
              <p:spPr>
                <a:xfrm>
                  <a:off x="4278609" y="1779491"/>
                  <a:ext cx="7289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7" name="Straight Connector 356"/>
                <p:cNvCxnSpPr/>
                <p:nvPr/>
              </p:nvCxnSpPr>
              <p:spPr>
                <a:xfrm>
                  <a:off x="4278609" y="1620058"/>
                  <a:ext cx="7289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8" name="Straight Connector 357"/>
                <p:cNvCxnSpPr/>
                <p:nvPr/>
              </p:nvCxnSpPr>
              <p:spPr>
                <a:xfrm>
                  <a:off x="4278609" y="1460624"/>
                  <a:ext cx="7289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9" name="Straight Connector 358"/>
                <p:cNvCxnSpPr/>
                <p:nvPr/>
              </p:nvCxnSpPr>
              <p:spPr>
                <a:xfrm>
                  <a:off x="4278609" y="1301190"/>
                  <a:ext cx="7289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0" name="Straight Connector 359"/>
                <p:cNvCxnSpPr/>
                <p:nvPr/>
              </p:nvCxnSpPr>
              <p:spPr>
                <a:xfrm flipH="1" flipV="1">
                  <a:off x="4843449" y="1162255"/>
                  <a:ext cx="7928" cy="9748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1" name="Straight Connector 360"/>
                <p:cNvCxnSpPr/>
                <p:nvPr/>
              </p:nvCxnSpPr>
              <p:spPr>
                <a:xfrm flipH="1" flipV="1">
                  <a:off x="4697654" y="1157701"/>
                  <a:ext cx="7928" cy="9748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2" name="Straight Connector 361"/>
                <p:cNvCxnSpPr/>
                <p:nvPr/>
              </p:nvCxnSpPr>
              <p:spPr>
                <a:xfrm flipH="1" flipV="1">
                  <a:off x="4563541" y="1180104"/>
                  <a:ext cx="7928" cy="9748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3" name="Straight Connector 362"/>
                <p:cNvCxnSpPr/>
                <p:nvPr/>
              </p:nvCxnSpPr>
              <p:spPr>
                <a:xfrm flipH="1" flipV="1">
                  <a:off x="4413349" y="1173889"/>
                  <a:ext cx="7928" cy="9748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4" name="Rectangle 363"/>
                <p:cNvSpPr/>
                <p:nvPr/>
              </p:nvSpPr>
              <p:spPr>
                <a:xfrm>
                  <a:off x="4266112" y="1173889"/>
                  <a:ext cx="741475" cy="97482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Rectangle 364"/>
                <p:cNvSpPr/>
                <p:nvPr/>
              </p:nvSpPr>
              <p:spPr>
                <a:xfrm>
                  <a:off x="4193214" y="1038010"/>
                  <a:ext cx="874773" cy="136514"/>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1" name="Group 879"/>
              <p:cNvGrpSpPr/>
              <p:nvPr/>
            </p:nvGrpSpPr>
            <p:grpSpPr>
              <a:xfrm>
                <a:off x="1218879" y="1105353"/>
                <a:ext cx="370656" cy="947450"/>
                <a:chOff x="4305300" y="227465"/>
                <a:chExt cx="876300" cy="3706360"/>
              </a:xfrm>
            </p:grpSpPr>
            <p:sp>
              <p:nvSpPr>
                <p:cNvPr id="350" name="Rectangle 349"/>
                <p:cNvSpPr/>
                <p:nvPr/>
              </p:nvSpPr>
              <p:spPr>
                <a:xfrm>
                  <a:off x="4526257" y="739029"/>
                  <a:ext cx="435452" cy="2767012"/>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Flowchart: Manual Operation 350"/>
                <p:cNvSpPr/>
                <p:nvPr/>
              </p:nvSpPr>
              <p:spPr>
                <a:xfrm rot="10800000">
                  <a:off x="4372674" y="3502680"/>
                  <a:ext cx="755445" cy="431145"/>
                </a:xfrm>
                <a:prstGeom prst="flowChartManualOperation">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Rectangle 351"/>
                <p:cNvSpPr/>
                <p:nvPr/>
              </p:nvSpPr>
              <p:spPr>
                <a:xfrm>
                  <a:off x="4305300" y="227465"/>
                  <a:ext cx="876300" cy="6728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Flowchart: Manual Operation 352"/>
                <p:cNvSpPr/>
                <p:nvPr/>
              </p:nvSpPr>
              <p:spPr>
                <a:xfrm>
                  <a:off x="4372674" y="307884"/>
                  <a:ext cx="755445" cy="431145"/>
                </a:xfrm>
                <a:prstGeom prst="flowChartManualOperation">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Rectangle 353"/>
                <p:cNvSpPr/>
                <p:nvPr/>
              </p:nvSpPr>
              <p:spPr>
                <a:xfrm>
                  <a:off x="4475267" y="722530"/>
                  <a:ext cx="553933" cy="109987"/>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2" name="Group 886"/>
              <p:cNvGrpSpPr/>
              <p:nvPr/>
            </p:nvGrpSpPr>
            <p:grpSpPr>
              <a:xfrm>
                <a:off x="2695516" y="1095970"/>
                <a:ext cx="370656" cy="947450"/>
                <a:chOff x="4305300" y="227465"/>
                <a:chExt cx="876300" cy="3706360"/>
              </a:xfrm>
            </p:grpSpPr>
            <p:sp>
              <p:nvSpPr>
                <p:cNvPr id="345" name="Rectangle 344"/>
                <p:cNvSpPr/>
                <p:nvPr/>
              </p:nvSpPr>
              <p:spPr>
                <a:xfrm>
                  <a:off x="4526257" y="739029"/>
                  <a:ext cx="435452" cy="2767012"/>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Flowchart: Manual Operation 345"/>
                <p:cNvSpPr/>
                <p:nvPr/>
              </p:nvSpPr>
              <p:spPr>
                <a:xfrm rot="10800000">
                  <a:off x="4372674" y="3502680"/>
                  <a:ext cx="755445" cy="431145"/>
                </a:xfrm>
                <a:prstGeom prst="flowChartManualOperation">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Rectangle 346"/>
                <p:cNvSpPr/>
                <p:nvPr/>
              </p:nvSpPr>
              <p:spPr>
                <a:xfrm>
                  <a:off x="4305300" y="227465"/>
                  <a:ext cx="876300" cy="6728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Flowchart: Manual Operation 347"/>
                <p:cNvSpPr/>
                <p:nvPr/>
              </p:nvSpPr>
              <p:spPr>
                <a:xfrm>
                  <a:off x="4372674" y="307884"/>
                  <a:ext cx="755445" cy="431145"/>
                </a:xfrm>
                <a:prstGeom prst="flowChartManualOperation">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Rectangle 348"/>
                <p:cNvSpPr/>
                <p:nvPr/>
              </p:nvSpPr>
              <p:spPr>
                <a:xfrm>
                  <a:off x="4475267" y="722530"/>
                  <a:ext cx="553933" cy="109987"/>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3" name="Group 892"/>
              <p:cNvGrpSpPr/>
              <p:nvPr/>
            </p:nvGrpSpPr>
            <p:grpSpPr>
              <a:xfrm>
                <a:off x="4075741" y="1095970"/>
                <a:ext cx="370656" cy="947450"/>
                <a:chOff x="4305300" y="227465"/>
                <a:chExt cx="876300" cy="3706360"/>
              </a:xfrm>
            </p:grpSpPr>
            <p:sp>
              <p:nvSpPr>
                <p:cNvPr id="340" name="Rectangle 339"/>
                <p:cNvSpPr/>
                <p:nvPr/>
              </p:nvSpPr>
              <p:spPr>
                <a:xfrm>
                  <a:off x="4526257" y="739029"/>
                  <a:ext cx="435452" cy="2767012"/>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Flowchart: Manual Operation 340"/>
                <p:cNvSpPr/>
                <p:nvPr/>
              </p:nvSpPr>
              <p:spPr>
                <a:xfrm rot="10800000">
                  <a:off x="4372674" y="3502680"/>
                  <a:ext cx="755445" cy="431145"/>
                </a:xfrm>
                <a:prstGeom prst="flowChartManualOperation">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Rectangle 341"/>
                <p:cNvSpPr/>
                <p:nvPr/>
              </p:nvSpPr>
              <p:spPr>
                <a:xfrm>
                  <a:off x="4305300" y="227465"/>
                  <a:ext cx="876300" cy="6728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Flowchart: Manual Operation 342"/>
                <p:cNvSpPr/>
                <p:nvPr/>
              </p:nvSpPr>
              <p:spPr>
                <a:xfrm>
                  <a:off x="4372674" y="307884"/>
                  <a:ext cx="755445" cy="431145"/>
                </a:xfrm>
                <a:prstGeom prst="flowChartManualOperation">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Rectangle 343"/>
                <p:cNvSpPr/>
                <p:nvPr/>
              </p:nvSpPr>
              <p:spPr>
                <a:xfrm>
                  <a:off x="4475267" y="722530"/>
                  <a:ext cx="553933" cy="109987"/>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4" name="Group 898"/>
              <p:cNvGrpSpPr/>
              <p:nvPr/>
            </p:nvGrpSpPr>
            <p:grpSpPr>
              <a:xfrm>
                <a:off x="5514634" y="1104994"/>
                <a:ext cx="370656" cy="947450"/>
                <a:chOff x="4305300" y="227465"/>
                <a:chExt cx="876300" cy="3706360"/>
              </a:xfrm>
            </p:grpSpPr>
            <p:sp>
              <p:nvSpPr>
                <p:cNvPr id="335" name="Rectangle 334"/>
                <p:cNvSpPr/>
                <p:nvPr/>
              </p:nvSpPr>
              <p:spPr>
                <a:xfrm>
                  <a:off x="4526257" y="739029"/>
                  <a:ext cx="435452" cy="2767012"/>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lowchart: Manual Operation 335"/>
                <p:cNvSpPr/>
                <p:nvPr/>
              </p:nvSpPr>
              <p:spPr>
                <a:xfrm rot="10800000">
                  <a:off x="4372674" y="3502680"/>
                  <a:ext cx="755445" cy="431145"/>
                </a:xfrm>
                <a:prstGeom prst="flowChartManualOperation">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Rectangle 336"/>
                <p:cNvSpPr/>
                <p:nvPr/>
              </p:nvSpPr>
              <p:spPr>
                <a:xfrm>
                  <a:off x="4305300" y="227465"/>
                  <a:ext cx="876300" cy="6728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Flowchart: Manual Operation 337"/>
                <p:cNvSpPr/>
                <p:nvPr/>
              </p:nvSpPr>
              <p:spPr>
                <a:xfrm>
                  <a:off x="4372674" y="307884"/>
                  <a:ext cx="755445" cy="431145"/>
                </a:xfrm>
                <a:prstGeom prst="flowChartManualOperation">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Rectangle 338"/>
                <p:cNvSpPr/>
                <p:nvPr/>
              </p:nvSpPr>
              <p:spPr>
                <a:xfrm>
                  <a:off x="4475267" y="722530"/>
                  <a:ext cx="553933" cy="109987"/>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5" name="Group 904"/>
              <p:cNvGrpSpPr/>
              <p:nvPr/>
            </p:nvGrpSpPr>
            <p:grpSpPr>
              <a:xfrm>
                <a:off x="6898277" y="1124607"/>
                <a:ext cx="370656" cy="947450"/>
                <a:chOff x="4305300" y="227465"/>
                <a:chExt cx="876300" cy="3706360"/>
              </a:xfrm>
            </p:grpSpPr>
            <p:sp>
              <p:nvSpPr>
                <p:cNvPr id="330" name="Rectangle 329"/>
                <p:cNvSpPr/>
                <p:nvPr/>
              </p:nvSpPr>
              <p:spPr>
                <a:xfrm>
                  <a:off x="4526257" y="739029"/>
                  <a:ext cx="435452" cy="2767012"/>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lowchart: Manual Operation 330"/>
                <p:cNvSpPr/>
                <p:nvPr/>
              </p:nvSpPr>
              <p:spPr>
                <a:xfrm rot="10800000">
                  <a:off x="4372674" y="3502680"/>
                  <a:ext cx="755445" cy="431145"/>
                </a:xfrm>
                <a:prstGeom prst="flowChartManualOperation">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Rectangle 331"/>
                <p:cNvSpPr/>
                <p:nvPr/>
              </p:nvSpPr>
              <p:spPr>
                <a:xfrm>
                  <a:off x="4305300" y="227465"/>
                  <a:ext cx="876300" cy="6728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lowchart: Manual Operation 332"/>
                <p:cNvSpPr/>
                <p:nvPr/>
              </p:nvSpPr>
              <p:spPr>
                <a:xfrm>
                  <a:off x="4372674" y="307884"/>
                  <a:ext cx="755445" cy="431145"/>
                </a:xfrm>
                <a:prstGeom prst="flowChartManualOperation">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Rectangle 333"/>
                <p:cNvSpPr/>
                <p:nvPr/>
              </p:nvSpPr>
              <p:spPr>
                <a:xfrm>
                  <a:off x="4475267" y="722530"/>
                  <a:ext cx="553933" cy="109987"/>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6" name="Group 910"/>
              <p:cNvGrpSpPr/>
              <p:nvPr/>
            </p:nvGrpSpPr>
            <p:grpSpPr>
              <a:xfrm>
                <a:off x="8353898" y="1095970"/>
                <a:ext cx="370656" cy="947450"/>
                <a:chOff x="4305300" y="227465"/>
                <a:chExt cx="876300" cy="3706360"/>
              </a:xfrm>
            </p:grpSpPr>
            <p:sp>
              <p:nvSpPr>
                <p:cNvPr id="325" name="Rectangle 324"/>
                <p:cNvSpPr/>
                <p:nvPr/>
              </p:nvSpPr>
              <p:spPr>
                <a:xfrm>
                  <a:off x="4526257" y="739029"/>
                  <a:ext cx="435452" cy="2767012"/>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lowchart: Manual Operation 325"/>
                <p:cNvSpPr/>
                <p:nvPr/>
              </p:nvSpPr>
              <p:spPr>
                <a:xfrm rot="10800000">
                  <a:off x="4372674" y="3502680"/>
                  <a:ext cx="755445" cy="431145"/>
                </a:xfrm>
                <a:prstGeom prst="flowChartManualOperation">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Rectangle 326"/>
                <p:cNvSpPr/>
                <p:nvPr/>
              </p:nvSpPr>
              <p:spPr>
                <a:xfrm>
                  <a:off x="4305300" y="227465"/>
                  <a:ext cx="876300" cy="6728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lowchart: Manual Operation 327"/>
                <p:cNvSpPr/>
                <p:nvPr/>
              </p:nvSpPr>
              <p:spPr>
                <a:xfrm>
                  <a:off x="4372674" y="307884"/>
                  <a:ext cx="755445" cy="431145"/>
                </a:xfrm>
                <a:prstGeom prst="flowChartManualOperation">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Rectangle 328"/>
                <p:cNvSpPr/>
                <p:nvPr/>
              </p:nvSpPr>
              <p:spPr>
                <a:xfrm>
                  <a:off x="4475267" y="722530"/>
                  <a:ext cx="553933" cy="109987"/>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7" name="Trapezoid 316"/>
              <p:cNvSpPr/>
              <p:nvPr/>
            </p:nvSpPr>
            <p:spPr>
              <a:xfrm rot="10800000">
                <a:off x="975126" y="955264"/>
                <a:ext cx="8033839" cy="142738"/>
              </a:xfrm>
              <a:prstGeom prst="trapezoid">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Moon 317"/>
              <p:cNvSpPr/>
              <p:nvPr/>
            </p:nvSpPr>
            <p:spPr>
              <a:xfrm rot="5400000">
                <a:off x="1255768" y="5794513"/>
                <a:ext cx="245758" cy="499990"/>
              </a:xfrm>
              <a:prstGeom prst="moon">
                <a:avLst>
                  <a:gd name="adj" fmla="val 62978"/>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Moon 318"/>
              <p:cNvSpPr/>
              <p:nvPr/>
            </p:nvSpPr>
            <p:spPr>
              <a:xfrm rot="5400000">
                <a:off x="2817857" y="5803148"/>
                <a:ext cx="245758" cy="499990"/>
              </a:xfrm>
              <a:prstGeom prst="moon">
                <a:avLst>
                  <a:gd name="adj" fmla="val 62978"/>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Moon 319"/>
              <p:cNvSpPr/>
              <p:nvPr/>
            </p:nvSpPr>
            <p:spPr>
              <a:xfrm rot="5400000">
                <a:off x="4142556" y="5815207"/>
                <a:ext cx="245758" cy="499990"/>
              </a:xfrm>
              <a:prstGeom prst="moon">
                <a:avLst>
                  <a:gd name="adj" fmla="val 62978"/>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Moon 320"/>
              <p:cNvSpPr/>
              <p:nvPr/>
            </p:nvSpPr>
            <p:spPr>
              <a:xfrm rot="5400000">
                <a:off x="5599152" y="5840904"/>
                <a:ext cx="245758" cy="499990"/>
              </a:xfrm>
              <a:prstGeom prst="moon">
                <a:avLst>
                  <a:gd name="adj" fmla="val 62978"/>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Moon 321"/>
              <p:cNvSpPr/>
              <p:nvPr/>
            </p:nvSpPr>
            <p:spPr>
              <a:xfrm rot="5400000">
                <a:off x="6961204" y="5822550"/>
                <a:ext cx="245758" cy="499990"/>
              </a:xfrm>
              <a:prstGeom prst="moon">
                <a:avLst>
                  <a:gd name="adj" fmla="val 62978"/>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Moon 322"/>
              <p:cNvSpPr/>
              <p:nvPr/>
            </p:nvSpPr>
            <p:spPr>
              <a:xfrm rot="5400000">
                <a:off x="8477552" y="5822550"/>
                <a:ext cx="245758" cy="499990"/>
              </a:xfrm>
              <a:prstGeom prst="moon">
                <a:avLst>
                  <a:gd name="adj" fmla="val 62978"/>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TextBox 323"/>
              <p:cNvSpPr txBox="1"/>
              <p:nvPr/>
            </p:nvSpPr>
            <p:spPr>
              <a:xfrm>
                <a:off x="4227235" y="1168657"/>
                <a:ext cx="1490061" cy="852713"/>
              </a:xfrm>
              <a:prstGeom prst="rect">
                <a:avLst/>
              </a:prstGeom>
              <a:noFill/>
              <a:ln w="19050">
                <a:solidFill>
                  <a:schemeClr val="tx1"/>
                </a:solidFill>
              </a:ln>
            </p:spPr>
            <p:txBody>
              <a:bodyPr wrap="square" rtlCol="0">
                <a:spAutoFit/>
              </a:bodyPr>
              <a:lstStyle/>
              <a:p>
                <a:pPr algn="ctr"/>
                <a:r>
                  <a:rPr lang="en-US" sz="300" dirty="0"/>
                  <a:t>THE HOUSE OF THE LORD</a:t>
                </a:r>
              </a:p>
              <a:p>
                <a:pPr algn="ctr"/>
                <a:r>
                  <a:rPr lang="en-US" sz="300" dirty="0"/>
                  <a:t>Built by</a:t>
                </a:r>
              </a:p>
              <a:p>
                <a:pPr algn="ctr"/>
                <a:r>
                  <a:rPr lang="en-US" sz="300" dirty="0"/>
                  <a:t>THE CHURCH OF JESUS CHRIST OF LATTER-DAY SAINTS</a:t>
                </a:r>
              </a:p>
              <a:p>
                <a:pPr algn="ctr"/>
                <a:r>
                  <a:rPr lang="en-US" sz="300" dirty="0"/>
                  <a:t>COMMENCED APRIL 6, 1841</a:t>
                </a:r>
              </a:p>
              <a:p>
                <a:pPr algn="ctr"/>
                <a:r>
                  <a:rPr lang="en-US" sz="300" dirty="0"/>
                  <a:t>HOLINESS TO THE LORD</a:t>
                </a:r>
              </a:p>
            </p:txBody>
          </p:sp>
        </p:grpSp>
        <p:grpSp>
          <p:nvGrpSpPr>
            <p:cNvPr id="209" name="Group 667"/>
            <p:cNvGrpSpPr/>
            <p:nvPr/>
          </p:nvGrpSpPr>
          <p:grpSpPr>
            <a:xfrm>
              <a:off x="2156883" y="3778246"/>
              <a:ext cx="154748" cy="232346"/>
              <a:chOff x="657122" y="3633701"/>
              <a:chExt cx="562077" cy="557299"/>
            </a:xfrm>
          </p:grpSpPr>
          <p:sp>
            <p:nvSpPr>
              <p:cNvPr id="252" name="Rectangle 251"/>
              <p:cNvSpPr/>
              <p:nvPr/>
            </p:nvSpPr>
            <p:spPr>
              <a:xfrm>
                <a:off x="657122" y="3657600"/>
                <a:ext cx="562077" cy="53340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3" name="Picture 2" descr="http://fc08.deviantart.net/fs6/i/2005/056/c/2/Silver_Star_icon_by_sgraves.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4273" y="3633701"/>
                <a:ext cx="547774" cy="54777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grpSp>
        <p:grpSp>
          <p:nvGrpSpPr>
            <p:cNvPr id="210" name="Group 668"/>
            <p:cNvGrpSpPr/>
            <p:nvPr/>
          </p:nvGrpSpPr>
          <p:grpSpPr>
            <a:xfrm>
              <a:off x="2860009" y="3778246"/>
              <a:ext cx="154748" cy="232346"/>
              <a:chOff x="657122" y="3633701"/>
              <a:chExt cx="562077" cy="557299"/>
            </a:xfrm>
          </p:grpSpPr>
          <p:sp>
            <p:nvSpPr>
              <p:cNvPr id="250" name="Rectangle 249"/>
              <p:cNvSpPr/>
              <p:nvPr/>
            </p:nvSpPr>
            <p:spPr>
              <a:xfrm>
                <a:off x="657122" y="3657600"/>
                <a:ext cx="562077" cy="53340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1" name="Picture 2" descr="http://fc08.deviantart.net/fs6/i/2005/056/c/2/Silver_Star_icon_by_sgraves.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4273" y="3633701"/>
                <a:ext cx="547774" cy="54777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grpSp>
        <p:grpSp>
          <p:nvGrpSpPr>
            <p:cNvPr id="211" name="Group 669"/>
            <p:cNvGrpSpPr/>
            <p:nvPr/>
          </p:nvGrpSpPr>
          <p:grpSpPr>
            <a:xfrm>
              <a:off x="4807956" y="3780052"/>
              <a:ext cx="154748" cy="232346"/>
              <a:chOff x="657122" y="3633701"/>
              <a:chExt cx="562077" cy="557299"/>
            </a:xfrm>
          </p:grpSpPr>
          <p:sp>
            <p:nvSpPr>
              <p:cNvPr id="248" name="Rectangle 247"/>
              <p:cNvSpPr/>
              <p:nvPr/>
            </p:nvSpPr>
            <p:spPr>
              <a:xfrm>
                <a:off x="657122" y="3657600"/>
                <a:ext cx="562077" cy="53340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9" name="Picture 2" descr="http://fc08.deviantart.net/fs6/i/2005/056/c/2/Silver_Star_icon_by_sgraves.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4273" y="3633701"/>
                <a:ext cx="547774" cy="54777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grpSp>
        <p:grpSp>
          <p:nvGrpSpPr>
            <p:cNvPr id="212" name="Group 670"/>
            <p:cNvGrpSpPr/>
            <p:nvPr/>
          </p:nvGrpSpPr>
          <p:grpSpPr>
            <a:xfrm>
              <a:off x="5487422" y="3786881"/>
              <a:ext cx="154748" cy="232346"/>
              <a:chOff x="657122" y="3633701"/>
              <a:chExt cx="562077" cy="557299"/>
            </a:xfrm>
          </p:grpSpPr>
          <p:sp>
            <p:nvSpPr>
              <p:cNvPr id="246" name="Rectangle 245"/>
              <p:cNvSpPr/>
              <p:nvPr/>
            </p:nvSpPr>
            <p:spPr>
              <a:xfrm>
                <a:off x="657122" y="3657600"/>
                <a:ext cx="562077" cy="53340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7" name="Picture 2" descr="http://fc08.deviantart.net/fs6/i/2005/056/c/2/Silver_Star_icon_by_sgraves.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4273" y="3633701"/>
                <a:ext cx="547774" cy="54777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grpSp>
        <p:sp>
          <p:nvSpPr>
            <p:cNvPr id="213" name="Rectangle 212"/>
            <p:cNvSpPr/>
            <p:nvPr/>
          </p:nvSpPr>
          <p:spPr>
            <a:xfrm flipV="1">
              <a:off x="2070615" y="3765692"/>
              <a:ext cx="21397" cy="248712"/>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213"/>
            <p:cNvSpPr/>
            <p:nvPr/>
          </p:nvSpPr>
          <p:spPr>
            <a:xfrm flipV="1">
              <a:off x="5726260" y="3767891"/>
              <a:ext cx="21397" cy="248712"/>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ectangle 214"/>
            <p:cNvSpPr/>
            <p:nvPr/>
          </p:nvSpPr>
          <p:spPr>
            <a:xfrm flipV="1">
              <a:off x="2381418" y="3807661"/>
              <a:ext cx="21341" cy="195568"/>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Rectangle 215"/>
            <p:cNvSpPr/>
            <p:nvPr/>
          </p:nvSpPr>
          <p:spPr>
            <a:xfrm flipV="1">
              <a:off x="2469715" y="3809859"/>
              <a:ext cx="21341" cy="195568"/>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ectangle 216"/>
            <p:cNvSpPr/>
            <p:nvPr/>
          </p:nvSpPr>
          <p:spPr>
            <a:xfrm flipV="1">
              <a:off x="2558114" y="3810838"/>
              <a:ext cx="21341" cy="195568"/>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ectangle 217"/>
            <p:cNvSpPr/>
            <p:nvPr/>
          </p:nvSpPr>
          <p:spPr>
            <a:xfrm flipV="1">
              <a:off x="2646513" y="3811818"/>
              <a:ext cx="21341" cy="195568"/>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ectangle 218"/>
            <p:cNvSpPr/>
            <p:nvPr/>
          </p:nvSpPr>
          <p:spPr>
            <a:xfrm flipV="1">
              <a:off x="2734911" y="3812797"/>
              <a:ext cx="21341" cy="195568"/>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ectangle 219"/>
            <p:cNvSpPr/>
            <p:nvPr/>
          </p:nvSpPr>
          <p:spPr>
            <a:xfrm flipV="1">
              <a:off x="3062620" y="3815410"/>
              <a:ext cx="21341" cy="195568"/>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ectangle 220"/>
            <p:cNvSpPr/>
            <p:nvPr/>
          </p:nvSpPr>
          <p:spPr>
            <a:xfrm flipV="1">
              <a:off x="3150917" y="3817608"/>
              <a:ext cx="21341" cy="195568"/>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ectangle 221"/>
            <p:cNvSpPr/>
            <p:nvPr/>
          </p:nvSpPr>
          <p:spPr>
            <a:xfrm flipV="1">
              <a:off x="3239316" y="3818587"/>
              <a:ext cx="21341" cy="195568"/>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ectangle 222"/>
            <p:cNvSpPr/>
            <p:nvPr/>
          </p:nvSpPr>
          <p:spPr>
            <a:xfrm flipV="1">
              <a:off x="3327715" y="3819566"/>
              <a:ext cx="21341" cy="195568"/>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ectangle 223"/>
            <p:cNvSpPr/>
            <p:nvPr/>
          </p:nvSpPr>
          <p:spPr>
            <a:xfrm flipV="1">
              <a:off x="3416113" y="3820545"/>
              <a:ext cx="21341" cy="195568"/>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Rectangle 224"/>
            <p:cNvSpPr/>
            <p:nvPr/>
          </p:nvSpPr>
          <p:spPr>
            <a:xfrm flipV="1">
              <a:off x="4364949" y="3809619"/>
              <a:ext cx="21341" cy="195568"/>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ectangle 225"/>
            <p:cNvSpPr/>
            <p:nvPr/>
          </p:nvSpPr>
          <p:spPr>
            <a:xfrm flipV="1">
              <a:off x="4453246" y="3811818"/>
              <a:ext cx="21341" cy="195568"/>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ectangle 226"/>
            <p:cNvSpPr/>
            <p:nvPr/>
          </p:nvSpPr>
          <p:spPr>
            <a:xfrm flipV="1">
              <a:off x="4541645" y="3812797"/>
              <a:ext cx="21341" cy="195568"/>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ectangle 227"/>
            <p:cNvSpPr/>
            <p:nvPr/>
          </p:nvSpPr>
          <p:spPr>
            <a:xfrm flipV="1">
              <a:off x="4630044" y="3813776"/>
              <a:ext cx="21341" cy="195568"/>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Rectangle 228"/>
            <p:cNvSpPr/>
            <p:nvPr/>
          </p:nvSpPr>
          <p:spPr>
            <a:xfrm flipV="1">
              <a:off x="4718443" y="3814755"/>
              <a:ext cx="21341" cy="195568"/>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ectangle 229"/>
            <p:cNvSpPr/>
            <p:nvPr/>
          </p:nvSpPr>
          <p:spPr>
            <a:xfrm flipV="1">
              <a:off x="5026161" y="3809619"/>
              <a:ext cx="21341" cy="195568"/>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ectangle 230"/>
            <p:cNvSpPr/>
            <p:nvPr/>
          </p:nvSpPr>
          <p:spPr>
            <a:xfrm flipV="1">
              <a:off x="5114458" y="3811818"/>
              <a:ext cx="21341" cy="195568"/>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ectangle 231"/>
            <p:cNvSpPr/>
            <p:nvPr/>
          </p:nvSpPr>
          <p:spPr>
            <a:xfrm flipV="1">
              <a:off x="5202857" y="3812797"/>
              <a:ext cx="21341" cy="195568"/>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ectangle 232"/>
            <p:cNvSpPr/>
            <p:nvPr/>
          </p:nvSpPr>
          <p:spPr>
            <a:xfrm flipV="1">
              <a:off x="5291256" y="3813776"/>
              <a:ext cx="21341" cy="195568"/>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ectangle 233"/>
            <p:cNvSpPr/>
            <p:nvPr/>
          </p:nvSpPr>
          <p:spPr>
            <a:xfrm flipV="1">
              <a:off x="5379655" y="3814755"/>
              <a:ext cx="21341" cy="195568"/>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Rectangle 234"/>
            <p:cNvSpPr/>
            <p:nvPr/>
          </p:nvSpPr>
          <p:spPr>
            <a:xfrm flipV="1">
              <a:off x="3720038" y="3810240"/>
              <a:ext cx="21341" cy="195568"/>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Rectangle 235"/>
            <p:cNvSpPr/>
            <p:nvPr/>
          </p:nvSpPr>
          <p:spPr>
            <a:xfrm flipV="1">
              <a:off x="3808336" y="3812439"/>
              <a:ext cx="21341" cy="195568"/>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Rectangle 236"/>
            <p:cNvSpPr/>
            <p:nvPr/>
          </p:nvSpPr>
          <p:spPr>
            <a:xfrm flipV="1">
              <a:off x="3896734" y="3813418"/>
              <a:ext cx="21341" cy="195568"/>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Rectangle 237"/>
            <p:cNvSpPr/>
            <p:nvPr/>
          </p:nvSpPr>
          <p:spPr>
            <a:xfrm flipV="1">
              <a:off x="3985133" y="3814397"/>
              <a:ext cx="21341" cy="195568"/>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Rectangle 238"/>
            <p:cNvSpPr/>
            <p:nvPr/>
          </p:nvSpPr>
          <p:spPr>
            <a:xfrm flipV="1">
              <a:off x="4073532" y="3815376"/>
              <a:ext cx="21341" cy="195568"/>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Rectangle 239"/>
            <p:cNvSpPr/>
            <p:nvPr/>
          </p:nvSpPr>
          <p:spPr>
            <a:xfrm>
              <a:off x="3826757" y="3318795"/>
              <a:ext cx="378570" cy="8039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2" name="Group 1100"/>
            <p:cNvGrpSpPr/>
            <p:nvPr/>
          </p:nvGrpSpPr>
          <p:grpSpPr>
            <a:xfrm>
              <a:off x="4356028" y="3763653"/>
              <a:ext cx="197311" cy="264569"/>
              <a:chOff x="657122" y="3657600"/>
              <a:chExt cx="562077" cy="533400"/>
            </a:xfrm>
          </p:grpSpPr>
          <p:sp>
            <p:nvSpPr>
              <p:cNvPr id="244" name="Rectangle 243"/>
              <p:cNvSpPr/>
              <p:nvPr/>
            </p:nvSpPr>
            <p:spPr>
              <a:xfrm>
                <a:off x="657122" y="3657600"/>
                <a:ext cx="562077" cy="53340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5" name="Picture 2" descr="http://fc08.deviantart.net/fs6/i/2005/056/c/2/Silver_Star_icon_by_sgraves.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64272" y="3706291"/>
                <a:ext cx="475186" cy="475187"/>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grpSp>
        <p:sp>
          <p:nvSpPr>
            <p:cNvPr id="243" name="Rectangle 242"/>
            <p:cNvSpPr/>
            <p:nvPr/>
          </p:nvSpPr>
          <p:spPr>
            <a:xfrm flipV="1">
              <a:off x="2087656" y="3771617"/>
              <a:ext cx="3638813" cy="32317"/>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1" name="Group 1060"/>
          <p:cNvGrpSpPr/>
          <p:nvPr/>
        </p:nvGrpSpPr>
        <p:grpSpPr>
          <a:xfrm>
            <a:off x="155643" y="1314060"/>
            <a:ext cx="2460641" cy="1756671"/>
            <a:chOff x="1172786" y="1041686"/>
            <a:chExt cx="7562195" cy="5398712"/>
          </a:xfrm>
        </p:grpSpPr>
        <p:sp>
          <p:nvSpPr>
            <p:cNvPr id="1062" name="Rectangle 1061"/>
            <p:cNvSpPr/>
            <p:nvPr/>
          </p:nvSpPr>
          <p:spPr>
            <a:xfrm>
              <a:off x="6381977" y="3195920"/>
              <a:ext cx="2179200" cy="1239111"/>
            </a:xfrm>
            <a:prstGeom prst="rect">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3" name="Rectangle 1062"/>
            <p:cNvSpPr/>
            <p:nvPr/>
          </p:nvSpPr>
          <p:spPr>
            <a:xfrm>
              <a:off x="1280500" y="3172600"/>
              <a:ext cx="2235739" cy="1206004"/>
            </a:xfrm>
            <a:prstGeom prst="rect">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4" name="Rectangle 1063"/>
            <p:cNvSpPr/>
            <p:nvPr/>
          </p:nvSpPr>
          <p:spPr>
            <a:xfrm>
              <a:off x="1284066" y="5605095"/>
              <a:ext cx="7327839" cy="835303"/>
            </a:xfrm>
            <a:prstGeom prst="rect">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5" name="Group 1028"/>
            <p:cNvGrpSpPr/>
            <p:nvPr/>
          </p:nvGrpSpPr>
          <p:grpSpPr>
            <a:xfrm>
              <a:off x="3893103" y="4660421"/>
              <a:ext cx="2027660" cy="1654678"/>
              <a:chOff x="222738" y="1474170"/>
              <a:chExt cx="2027660" cy="1654678"/>
            </a:xfrm>
          </p:grpSpPr>
          <p:sp>
            <p:nvSpPr>
              <p:cNvPr id="1242" name="Oval 1241"/>
              <p:cNvSpPr/>
              <p:nvPr/>
            </p:nvSpPr>
            <p:spPr>
              <a:xfrm>
                <a:off x="228600" y="1735605"/>
                <a:ext cx="2021798" cy="1393243"/>
              </a:xfrm>
              <a:prstGeom prst="ellipse">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3" name="Oval 1242"/>
              <p:cNvSpPr/>
              <p:nvPr/>
            </p:nvSpPr>
            <p:spPr>
              <a:xfrm>
                <a:off x="222738" y="1590408"/>
                <a:ext cx="2021798" cy="1393243"/>
              </a:xfrm>
              <a:prstGeom prst="ellipse">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4" name="Oval 1243"/>
              <p:cNvSpPr/>
              <p:nvPr/>
            </p:nvSpPr>
            <p:spPr>
              <a:xfrm>
                <a:off x="316064" y="1599959"/>
                <a:ext cx="1803279" cy="1242659"/>
              </a:xfrm>
              <a:prstGeom prst="ellipse">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5" name="Oval 1244"/>
              <p:cNvSpPr/>
              <p:nvPr/>
            </p:nvSpPr>
            <p:spPr>
              <a:xfrm>
                <a:off x="338496" y="1474170"/>
                <a:ext cx="1803279" cy="1242659"/>
              </a:xfrm>
              <a:prstGeom prst="ellipse">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6" name="Group 19"/>
            <p:cNvGrpSpPr/>
            <p:nvPr/>
          </p:nvGrpSpPr>
          <p:grpSpPr>
            <a:xfrm>
              <a:off x="3596173" y="1041686"/>
              <a:ext cx="2523931" cy="411548"/>
              <a:chOff x="2383002" y="2209800"/>
              <a:chExt cx="2877525" cy="713380"/>
            </a:xfrm>
          </p:grpSpPr>
          <p:sp>
            <p:nvSpPr>
              <p:cNvPr id="1236" name="Quad Arrow Callout 25"/>
              <p:cNvSpPr/>
              <p:nvPr/>
            </p:nvSpPr>
            <p:spPr>
              <a:xfrm>
                <a:off x="2383002" y="2209800"/>
                <a:ext cx="533400" cy="713380"/>
              </a:xfrm>
              <a:prstGeom prst="quadArrowCallout">
                <a:avLst>
                  <a:gd name="adj1" fmla="val 30760"/>
                  <a:gd name="adj2" fmla="val 13617"/>
                  <a:gd name="adj3" fmla="val 18515"/>
                  <a:gd name="adj4" fmla="val 48123"/>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7" name="Quad Arrow Callout 26"/>
              <p:cNvSpPr/>
              <p:nvPr/>
            </p:nvSpPr>
            <p:spPr>
              <a:xfrm>
                <a:off x="2858279" y="2209800"/>
                <a:ext cx="533400" cy="713380"/>
              </a:xfrm>
              <a:prstGeom prst="quadArrowCallout">
                <a:avLst>
                  <a:gd name="adj1" fmla="val 30760"/>
                  <a:gd name="adj2" fmla="val 13617"/>
                  <a:gd name="adj3" fmla="val 18515"/>
                  <a:gd name="adj4" fmla="val 48123"/>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8" name="Quad Arrow Callout 27"/>
              <p:cNvSpPr/>
              <p:nvPr/>
            </p:nvSpPr>
            <p:spPr>
              <a:xfrm>
                <a:off x="3317426" y="2209800"/>
                <a:ext cx="533400" cy="713380"/>
              </a:xfrm>
              <a:prstGeom prst="quadArrowCallout">
                <a:avLst>
                  <a:gd name="adj1" fmla="val 30760"/>
                  <a:gd name="adj2" fmla="val 13617"/>
                  <a:gd name="adj3" fmla="val 18515"/>
                  <a:gd name="adj4" fmla="val 48123"/>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9" name="Quad Arrow Callout 28"/>
              <p:cNvSpPr/>
              <p:nvPr/>
            </p:nvSpPr>
            <p:spPr>
              <a:xfrm>
                <a:off x="3792703" y="2209800"/>
                <a:ext cx="533400" cy="713380"/>
              </a:xfrm>
              <a:prstGeom prst="quadArrowCallout">
                <a:avLst>
                  <a:gd name="adj1" fmla="val 30760"/>
                  <a:gd name="adj2" fmla="val 13617"/>
                  <a:gd name="adj3" fmla="val 18515"/>
                  <a:gd name="adj4" fmla="val 48123"/>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0" name="Quad Arrow Callout 29"/>
              <p:cNvSpPr/>
              <p:nvPr/>
            </p:nvSpPr>
            <p:spPr>
              <a:xfrm>
                <a:off x="4251850" y="2209800"/>
                <a:ext cx="533400" cy="713380"/>
              </a:xfrm>
              <a:prstGeom prst="quadArrowCallout">
                <a:avLst>
                  <a:gd name="adj1" fmla="val 30760"/>
                  <a:gd name="adj2" fmla="val 13617"/>
                  <a:gd name="adj3" fmla="val 18515"/>
                  <a:gd name="adj4" fmla="val 48123"/>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1" name="Quad Arrow Callout 30"/>
              <p:cNvSpPr/>
              <p:nvPr/>
            </p:nvSpPr>
            <p:spPr>
              <a:xfrm>
                <a:off x="4727127" y="2209800"/>
                <a:ext cx="533400" cy="713380"/>
              </a:xfrm>
              <a:prstGeom prst="quadArrowCallout">
                <a:avLst>
                  <a:gd name="adj1" fmla="val 30760"/>
                  <a:gd name="adj2" fmla="val 13617"/>
                  <a:gd name="adj3" fmla="val 18515"/>
                  <a:gd name="adj4" fmla="val 48123"/>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7" name="Rectangle 1066"/>
            <p:cNvSpPr/>
            <p:nvPr/>
          </p:nvSpPr>
          <p:spPr>
            <a:xfrm>
              <a:off x="3581400" y="2209800"/>
              <a:ext cx="2590800" cy="2667000"/>
            </a:xfrm>
            <a:prstGeom prst="rect">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8" name="Trapezoid 1067"/>
            <p:cNvSpPr/>
            <p:nvPr/>
          </p:nvSpPr>
          <p:spPr>
            <a:xfrm>
              <a:off x="3303044" y="1981200"/>
              <a:ext cx="3163923" cy="228600"/>
            </a:xfrm>
            <a:prstGeom prst="trapezoid">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9" name="Rectangle 6"/>
            <p:cNvSpPr/>
            <p:nvPr/>
          </p:nvSpPr>
          <p:spPr>
            <a:xfrm>
              <a:off x="3389438" y="1676400"/>
              <a:ext cx="2988150" cy="304799"/>
            </a:xfrm>
            <a:prstGeom prst="rect">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0" name="Group 7"/>
            <p:cNvGrpSpPr/>
            <p:nvPr/>
          </p:nvGrpSpPr>
          <p:grpSpPr>
            <a:xfrm>
              <a:off x="3562739" y="1698090"/>
              <a:ext cx="2590800" cy="283110"/>
              <a:chOff x="152400" y="2228073"/>
              <a:chExt cx="6782317" cy="1315227"/>
            </a:xfrm>
          </p:grpSpPr>
          <p:grpSp>
            <p:nvGrpSpPr>
              <p:cNvPr id="1224" name="Group 5"/>
              <p:cNvGrpSpPr/>
              <p:nvPr/>
            </p:nvGrpSpPr>
            <p:grpSpPr>
              <a:xfrm>
                <a:off x="152400" y="2247900"/>
                <a:ext cx="1667970" cy="1295400"/>
                <a:chOff x="152400" y="2247900"/>
                <a:chExt cx="1667970" cy="1295400"/>
              </a:xfrm>
            </p:grpSpPr>
            <p:sp>
              <p:nvSpPr>
                <p:cNvPr id="1234" name="Block Arc 4"/>
                <p:cNvSpPr/>
                <p:nvPr/>
              </p:nvSpPr>
              <p:spPr>
                <a:xfrm>
                  <a:off x="152400" y="2247900"/>
                  <a:ext cx="1271103" cy="1295400"/>
                </a:xfrm>
                <a:prstGeom prst="blockArc">
                  <a:avLst>
                    <a:gd name="adj1" fmla="val 3514426"/>
                    <a:gd name="adj2" fmla="val 0"/>
                    <a:gd name="adj3" fmla="val 13255"/>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35" name="Block Arc 8"/>
                <p:cNvSpPr/>
                <p:nvPr/>
              </p:nvSpPr>
              <p:spPr>
                <a:xfrm rot="12932157">
                  <a:off x="813942" y="2319120"/>
                  <a:ext cx="1006428" cy="1025666"/>
                </a:xfrm>
                <a:prstGeom prst="blockArc">
                  <a:avLst>
                    <a:gd name="adj1" fmla="val 3514426"/>
                    <a:gd name="adj2" fmla="val 0"/>
                    <a:gd name="adj3" fmla="val 13255"/>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25" name="Group 10"/>
              <p:cNvGrpSpPr/>
              <p:nvPr/>
            </p:nvGrpSpPr>
            <p:grpSpPr>
              <a:xfrm>
                <a:off x="1855891" y="2247900"/>
                <a:ext cx="1667970" cy="1295400"/>
                <a:chOff x="152400" y="2247900"/>
                <a:chExt cx="1667970" cy="1295400"/>
              </a:xfrm>
            </p:grpSpPr>
            <p:sp>
              <p:nvSpPr>
                <p:cNvPr id="1232" name="Block Arc 11"/>
                <p:cNvSpPr/>
                <p:nvPr/>
              </p:nvSpPr>
              <p:spPr>
                <a:xfrm>
                  <a:off x="152400" y="2247900"/>
                  <a:ext cx="1271103" cy="1295400"/>
                </a:xfrm>
                <a:prstGeom prst="blockArc">
                  <a:avLst>
                    <a:gd name="adj1" fmla="val 3514426"/>
                    <a:gd name="adj2" fmla="val 0"/>
                    <a:gd name="adj3" fmla="val 13255"/>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33" name="Block Arc 12"/>
                <p:cNvSpPr/>
                <p:nvPr/>
              </p:nvSpPr>
              <p:spPr>
                <a:xfrm rot="12932157">
                  <a:off x="813942" y="2319120"/>
                  <a:ext cx="1006428" cy="1025666"/>
                </a:xfrm>
                <a:prstGeom prst="blockArc">
                  <a:avLst>
                    <a:gd name="adj1" fmla="val 3514426"/>
                    <a:gd name="adj2" fmla="val 0"/>
                    <a:gd name="adj3" fmla="val 13255"/>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26" name="Group 13"/>
              <p:cNvGrpSpPr/>
              <p:nvPr/>
            </p:nvGrpSpPr>
            <p:grpSpPr>
              <a:xfrm>
                <a:off x="3561319" y="2228073"/>
                <a:ext cx="1667970" cy="1295400"/>
                <a:chOff x="152400" y="2247900"/>
                <a:chExt cx="1667970" cy="1295400"/>
              </a:xfrm>
            </p:grpSpPr>
            <p:sp>
              <p:nvSpPr>
                <p:cNvPr id="1230" name="Block Arc 14"/>
                <p:cNvSpPr/>
                <p:nvPr/>
              </p:nvSpPr>
              <p:spPr>
                <a:xfrm>
                  <a:off x="152400" y="2247900"/>
                  <a:ext cx="1271103" cy="1295400"/>
                </a:xfrm>
                <a:prstGeom prst="blockArc">
                  <a:avLst>
                    <a:gd name="adj1" fmla="val 3514426"/>
                    <a:gd name="adj2" fmla="val 0"/>
                    <a:gd name="adj3" fmla="val 13255"/>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31" name="Block Arc 15"/>
                <p:cNvSpPr/>
                <p:nvPr/>
              </p:nvSpPr>
              <p:spPr>
                <a:xfrm rot="12932157">
                  <a:off x="813942" y="2319120"/>
                  <a:ext cx="1006428" cy="1025666"/>
                </a:xfrm>
                <a:prstGeom prst="blockArc">
                  <a:avLst>
                    <a:gd name="adj1" fmla="val 3514426"/>
                    <a:gd name="adj2" fmla="val 0"/>
                    <a:gd name="adj3" fmla="val 13255"/>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27" name="Group 16"/>
              <p:cNvGrpSpPr/>
              <p:nvPr/>
            </p:nvGrpSpPr>
            <p:grpSpPr>
              <a:xfrm>
                <a:off x="5266747" y="2233906"/>
                <a:ext cx="1667970" cy="1295400"/>
                <a:chOff x="152400" y="2247900"/>
                <a:chExt cx="1667970" cy="1295400"/>
              </a:xfrm>
            </p:grpSpPr>
            <p:sp>
              <p:nvSpPr>
                <p:cNvPr id="1228" name="Block Arc 17"/>
                <p:cNvSpPr/>
                <p:nvPr/>
              </p:nvSpPr>
              <p:spPr>
                <a:xfrm>
                  <a:off x="152400" y="2247900"/>
                  <a:ext cx="1271103" cy="1295400"/>
                </a:xfrm>
                <a:prstGeom prst="blockArc">
                  <a:avLst>
                    <a:gd name="adj1" fmla="val 3514426"/>
                    <a:gd name="adj2" fmla="val 0"/>
                    <a:gd name="adj3" fmla="val 13255"/>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29" name="Block Arc 18"/>
                <p:cNvSpPr/>
                <p:nvPr/>
              </p:nvSpPr>
              <p:spPr>
                <a:xfrm rot="12932157">
                  <a:off x="813942" y="2319120"/>
                  <a:ext cx="1006428" cy="1025666"/>
                </a:xfrm>
                <a:prstGeom prst="blockArc">
                  <a:avLst>
                    <a:gd name="adj1" fmla="val 3514426"/>
                    <a:gd name="adj2" fmla="val 0"/>
                    <a:gd name="adj3" fmla="val 13255"/>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1071" name="Trapezoid 1070"/>
            <p:cNvSpPr/>
            <p:nvPr/>
          </p:nvSpPr>
          <p:spPr>
            <a:xfrm rot="10800000">
              <a:off x="3303043" y="1343566"/>
              <a:ext cx="3163923" cy="337895"/>
            </a:xfrm>
            <a:prstGeom prst="trapezoid">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2" name="Rounded Rectangle 1071"/>
            <p:cNvSpPr/>
            <p:nvPr/>
          </p:nvSpPr>
          <p:spPr>
            <a:xfrm>
              <a:off x="3981159" y="2241862"/>
              <a:ext cx="295108" cy="2625047"/>
            </a:xfrm>
            <a:prstGeom prst="roundRect">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3" name="Rounded Rectangle 1072"/>
            <p:cNvSpPr/>
            <p:nvPr/>
          </p:nvSpPr>
          <p:spPr>
            <a:xfrm>
              <a:off x="3376306" y="2214345"/>
              <a:ext cx="410777" cy="2663988"/>
            </a:xfrm>
            <a:prstGeom prst="roundRect">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4" name="Rounded Rectangle 1073"/>
            <p:cNvSpPr/>
            <p:nvPr/>
          </p:nvSpPr>
          <p:spPr>
            <a:xfrm>
              <a:off x="5382881" y="2219690"/>
              <a:ext cx="295108" cy="2663988"/>
            </a:xfrm>
            <a:prstGeom prst="roundRect">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5" name="Rounded Rectangle 1074"/>
            <p:cNvSpPr/>
            <p:nvPr/>
          </p:nvSpPr>
          <p:spPr>
            <a:xfrm>
              <a:off x="5966811" y="2241862"/>
              <a:ext cx="410777" cy="2625048"/>
            </a:xfrm>
            <a:prstGeom prst="roundRect">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6" name="Rectangle 1075"/>
            <p:cNvSpPr/>
            <p:nvPr/>
          </p:nvSpPr>
          <p:spPr>
            <a:xfrm>
              <a:off x="4392421" y="2894067"/>
              <a:ext cx="884730" cy="1972843"/>
            </a:xfrm>
            <a:prstGeom prst="rect">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7" name="Rectangle 1076"/>
            <p:cNvSpPr/>
            <p:nvPr/>
          </p:nvSpPr>
          <p:spPr>
            <a:xfrm>
              <a:off x="4508240" y="3228391"/>
              <a:ext cx="681974" cy="164529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8" name="Trapezoid 1077"/>
            <p:cNvSpPr/>
            <p:nvPr/>
          </p:nvSpPr>
          <p:spPr>
            <a:xfrm rot="10800000">
              <a:off x="4344230" y="2894067"/>
              <a:ext cx="965621" cy="320446"/>
            </a:xfrm>
            <a:prstGeom prst="trapezoid">
              <a:avLst>
                <a:gd name="adj" fmla="val 30824"/>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9" name="Trapezoid 1078"/>
            <p:cNvSpPr/>
            <p:nvPr/>
          </p:nvSpPr>
          <p:spPr>
            <a:xfrm rot="10800000">
              <a:off x="3303045" y="2215671"/>
              <a:ext cx="556710" cy="293865"/>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0" name="Quad Arrow Callout 1079"/>
            <p:cNvSpPr/>
            <p:nvPr/>
          </p:nvSpPr>
          <p:spPr>
            <a:xfrm>
              <a:off x="3395090" y="2210923"/>
              <a:ext cx="344866" cy="303361"/>
            </a:xfrm>
            <a:prstGeom prst="quadArrowCallout">
              <a:avLst>
                <a:gd name="adj1" fmla="val 30760"/>
                <a:gd name="adj2" fmla="val 13617"/>
                <a:gd name="adj3" fmla="val 18515"/>
                <a:gd name="adj4" fmla="val 48123"/>
              </a:avLst>
            </a:prstGeom>
            <a:solidFill>
              <a:srgbClr val="EAD37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1" name="Trapezoid 1080"/>
            <p:cNvSpPr/>
            <p:nvPr/>
          </p:nvSpPr>
          <p:spPr>
            <a:xfrm rot="10800000">
              <a:off x="3924192" y="2216678"/>
              <a:ext cx="420039" cy="221722"/>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2" name="Quad Arrow Callout 1081"/>
            <p:cNvSpPr/>
            <p:nvPr/>
          </p:nvSpPr>
          <p:spPr>
            <a:xfrm>
              <a:off x="4035748" y="2241863"/>
              <a:ext cx="222554" cy="195769"/>
            </a:xfrm>
            <a:prstGeom prst="quadArrowCallout">
              <a:avLst>
                <a:gd name="adj1" fmla="val 30760"/>
                <a:gd name="adj2" fmla="val 13617"/>
                <a:gd name="adj3" fmla="val 18515"/>
                <a:gd name="adj4" fmla="val 48123"/>
              </a:avLst>
            </a:prstGeom>
            <a:solidFill>
              <a:srgbClr val="EAD37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3" name="Trapezoid 1082"/>
            <p:cNvSpPr/>
            <p:nvPr/>
          </p:nvSpPr>
          <p:spPr>
            <a:xfrm rot="10800000">
              <a:off x="5898558" y="2218816"/>
              <a:ext cx="556710" cy="293865"/>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4" name="Quad Arrow Callout 1083"/>
            <p:cNvSpPr/>
            <p:nvPr/>
          </p:nvSpPr>
          <p:spPr>
            <a:xfrm>
              <a:off x="5990603" y="2214068"/>
              <a:ext cx="344866" cy="303361"/>
            </a:xfrm>
            <a:prstGeom prst="quadArrowCallout">
              <a:avLst>
                <a:gd name="adj1" fmla="val 30760"/>
                <a:gd name="adj2" fmla="val 13617"/>
                <a:gd name="adj3" fmla="val 18515"/>
                <a:gd name="adj4" fmla="val 48123"/>
              </a:avLst>
            </a:prstGeom>
            <a:solidFill>
              <a:srgbClr val="EAD37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5" name="Trapezoid 1084"/>
            <p:cNvSpPr/>
            <p:nvPr/>
          </p:nvSpPr>
          <p:spPr>
            <a:xfrm rot="10800000">
              <a:off x="5326480" y="2229034"/>
              <a:ext cx="420039" cy="221722"/>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6" name="Quad Arrow Callout 1085"/>
            <p:cNvSpPr/>
            <p:nvPr/>
          </p:nvSpPr>
          <p:spPr>
            <a:xfrm>
              <a:off x="5438036" y="2254219"/>
              <a:ext cx="222554" cy="195769"/>
            </a:xfrm>
            <a:prstGeom prst="quadArrowCallout">
              <a:avLst>
                <a:gd name="adj1" fmla="val 30760"/>
                <a:gd name="adj2" fmla="val 13617"/>
                <a:gd name="adj3" fmla="val 18515"/>
                <a:gd name="adj4" fmla="val 48123"/>
              </a:avLst>
            </a:prstGeom>
            <a:solidFill>
              <a:srgbClr val="EAD37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7" name="Group 1024"/>
            <p:cNvGrpSpPr/>
            <p:nvPr/>
          </p:nvGrpSpPr>
          <p:grpSpPr>
            <a:xfrm>
              <a:off x="2990109" y="3487235"/>
              <a:ext cx="3860786" cy="2215763"/>
              <a:chOff x="-614818" y="3311925"/>
              <a:chExt cx="3860786" cy="2215763"/>
            </a:xfrm>
          </p:grpSpPr>
          <p:grpSp>
            <p:nvGrpSpPr>
              <p:cNvPr id="1162" name="Group 99"/>
              <p:cNvGrpSpPr/>
              <p:nvPr/>
            </p:nvGrpSpPr>
            <p:grpSpPr>
              <a:xfrm>
                <a:off x="29363" y="3311925"/>
                <a:ext cx="2486532" cy="411548"/>
                <a:chOff x="2383002" y="2209800"/>
                <a:chExt cx="2877525" cy="713380"/>
              </a:xfrm>
            </p:grpSpPr>
            <p:sp>
              <p:nvSpPr>
                <p:cNvPr id="1218" name="Quad Arrow Callout 1217"/>
                <p:cNvSpPr/>
                <p:nvPr/>
              </p:nvSpPr>
              <p:spPr>
                <a:xfrm>
                  <a:off x="2383002" y="2209800"/>
                  <a:ext cx="533400" cy="713380"/>
                </a:xfrm>
                <a:prstGeom prst="quadArrowCallout">
                  <a:avLst>
                    <a:gd name="adj1" fmla="val 30760"/>
                    <a:gd name="adj2" fmla="val 13617"/>
                    <a:gd name="adj3" fmla="val 18515"/>
                    <a:gd name="adj4" fmla="val 48123"/>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9" name="Quad Arrow Callout 1218"/>
                <p:cNvSpPr/>
                <p:nvPr/>
              </p:nvSpPr>
              <p:spPr>
                <a:xfrm>
                  <a:off x="2858279" y="2209800"/>
                  <a:ext cx="533400" cy="713380"/>
                </a:xfrm>
                <a:prstGeom prst="quadArrowCallout">
                  <a:avLst>
                    <a:gd name="adj1" fmla="val 30760"/>
                    <a:gd name="adj2" fmla="val 13617"/>
                    <a:gd name="adj3" fmla="val 18515"/>
                    <a:gd name="adj4" fmla="val 48123"/>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0" name="Quad Arrow Callout 102"/>
                <p:cNvSpPr/>
                <p:nvPr/>
              </p:nvSpPr>
              <p:spPr>
                <a:xfrm>
                  <a:off x="3317426" y="2209800"/>
                  <a:ext cx="533400" cy="713380"/>
                </a:xfrm>
                <a:prstGeom prst="quadArrowCallout">
                  <a:avLst>
                    <a:gd name="adj1" fmla="val 30760"/>
                    <a:gd name="adj2" fmla="val 13617"/>
                    <a:gd name="adj3" fmla="val 18515"/>
                    <a:gd name="adj4" fmla="val 48123"/>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1" name="Quad Arrow Callout 1220"/>
                <p:cNvSpPr/>
                <p:nvPr/>
              </p:nvSpPr>
              <p:spPr>
                <a:xfrm>
                  <a:off x="3792703" y="2209800"/>
                  <a:ext cx="533400" cy="713380"/>
                </a:xfrm>
                <a:prstGeom prst="quadArrowCallout">
                  <a:avLst>
                    <a:gd name="adj1" fmla="val 30760"/>
                    <a:gd name="adj2" fmla="val 13617"/>
                    <a:gd name="adj3" fmla="val 18515"/>
                    <a:gd name="adj4" fmla="val 48123"/>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2" name="Quad Arrow Callout 1221"/>
                <p:cNvSpPr/>
                <p:nvPr/>
              </p:nvSpPr>
              <p:spPr>
                <a:xfrm>
                  <a:off x="4251850" y="2209800"/>
                  <a:ext cx="533400" cy="713380"/>
                </a:xfrm>
                <a:prstGeom prst="quadArrowCallout">
                  <a:avLst>
                    <a:gd name="adj1" fmla="val 30760"/>
                    <a:gd name="adj2" fmla="val 13617"/>
                    <a:gd name="adj3" fmla="val 18515"/>
                    <a:gd name="adj4" fmla="val 48123"/>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3" name="Quad Arrow Callout 1222"/>
                <p:cNvSpPr/>
                <p:nvPr/>
              </p:nvSpPr>
              <p:spPr>
                <a:xfrm>
                  <a:off x="4727127" y="2209800"/>
                  <a:ext cx="533400" cy="713380"/>
                </a:xfrm>
                <a:prstGeom prst="quadArrowCallout">
                  <a:avLst>
                    <a:gd name="adj1" fmla="val 30760"/>
                    <a:gd name="adj2" fmla="val 13617"/>
                    <a:gd name="adj3" fmla="val 18515"/>
                    <a:gd name="adj4" fmla="val 48123"/>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63" name="Rectangle 49"/>
              <p:cNvSpPr/>
              <p:nvPr/>
            </p:nvSpPr>
            <p:spPr>
              <a:xfrm>
                <a:off x="-6168" y="3733800"/>
                <a:ext cx="2590800" cy="1793696"/>
              </a:xfrm>
              <a:prstGeom prst="rect">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4" name="Trapezoid 50"/>
              <p:cNvSpPr/>
              <p:nvPr/>
            </p:nvSpPr>
            <p:spPr>
              <a:xfrm>
                <a:off x="-38869" y="3551726"/>
                <a:ext cx="2623419" cy="181688"/>
              </a:xfrm>
              <a:prstGeom prst="trapezoid">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5" name="Rectangle 71"/>
              <p:cNvSpPr/>
              <p:nvPr/>
            </p:nvSpPr>
            <p:spPr>
              <a:xfrm>
                <a:off x="827920" y="4474799"/>
                <a:ext cx="830166" cy="104958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66" name="Group 87"/>
              <p:cNvGrpSpPr/>
              <p:nvPr/>
            </p:nvGrpSpPr>
            <p:grpSpPr>
              <a:xfrm>
                <a:off x="852796" y="3993193"/>
                <a:ext cx="936264" cy="928166"/>
                <a:chOff x="804497" y="4003838"/>
                <a:chExt cx="936264" cy="928166"/>
              </a:xfrm>
            </p:grpSpPr>
            <p:sp>
              <p:nvSpPr>
                <p:cNvPr id="1216" name="Chord 32"/>
                <p:cNvSpPr/>
                <p:nvPr/>
              </p:nvSpPr>
              <p:spPr>
                <a:xfrm rot="8684568">
                  <a:off x="804497" y="4003838"/>
                  <a:ext cx="936264" cy="928166"/>
                </a:xfrm>
                <a:prstGeom prst="chord">
                  <a:avLst>
                    <a:gd name="adj1" fmla="val 2700000"/>
                    <a:gd name="adj2" fmla="val 12328797"/>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7" name="Chord 1216"/>
                <p:cNvSpPr/>
                <p:nvPr/>
              </p:nvSpPr>
              <p:spPr>
                <a:xfrm rot="8684568">
                  <a:off x="911673" y="4057701"/>
                  <a:ext cx="737839" cy="731458"/>
                </a:xfrm>
                <a:prstGeom prst="chord">
                  <a:avLst>
                    <a:gd name="adj1" fmla="val 2700000"/>
                    <a:gd name="adj2" fmla="val 1232879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67" name="Flowchart: Delay 1166"/>
              <p:cNvSpPr/>
              <p:nvPr/>
            </p:nvSpPr>
            <p:spPr>
              <a:xfrm rot="16200000">
                <a:off x="1872398" y="4102463"/>
                <a:ext cx="186455" cy="79056"/>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8" name="Flowchart: Delay 1167"/>
              <p:cNvSpPr/>
              <p:nvPr/>
            </p:nvSpPr>
            <p:spPr>
              <a:xfrm rot="16200000">
                <a:off x="546188" y="4090856"/>
                <a:ext cx="186455" cy="79056"/>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69" name="Group 85"/>
              <p:cNvGrpSpPr/>
              <p:nvPr/>
            </p:nvGrpSpPr>
            <p:grpSpPr>
              <a:xfrm>
                <a:off x="1658085" y="4467921"/>
                <a:ext cx="213835" cy="1056465"/>
                <a:chOff x="1658085" y="4467921"/>
                <a:chExt cx="213835" cy="1056465"/>
              </a:xfrm>
            </p:grpSpPr>
            <p:grpSp>
              <p:nvGrpSpPr>
                <p:cNvPr id="1211" name="Group 83"/>
                <p:cNvGrpSpPr/>
                <p:nvPr/>
              </p:nvGrpSpPr>
              <p:grpSpPr>
                <a:xfrm>
                  <a:off x="1658085" y="4467921"/>
                  <a:ext cx="213835" cy="1049684"/>
                  <a:chOff x="1738912" y="2870386"/>
                  <a:chExt cx="420039" cy="2663988"/>
                </a:xfrm>
              </p:grpSpPr>
              <p:sp>
                <p:nvSpPr>
                  <p:cNvPr id="1213" name="Rounded Rectangle 1212"/>
                  <p:cNvSpPr/>
                  <p:nvPr/>
                </p:nvSpPr>
                <p:spPr>
                  <a:xfrm>
                    <a:off x="1795313" y="2870386"/>
                    <a:ext cx="295108" cy="2663988"/>
                  </a:xfrm>
                  <a:prstGeom prst="roundRect">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4" name="Trapezoid 79"/>
                  <p:cNvSpPr/>
                  <p:nvPr/>
                </p:nvSpPr>
                <p:spPr>
                  <a:xfrm rot="10800000">
                    <a:off x="1738912" y="2879730"/>
                    <a:ext cx="420039" cy="221722"/>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5" name="Quad Arrow Callout 80"/>
                  <p:cNvSpPr/>
                  <p:nvPr/>
                </p:nvSpPr>
                <p:spPr>
                  <a:xfrm>
                    <a:off x="1850468" y="2904915"/>
                    <a:ext cx="222554" cy="195769"/>
                  </a:xfrm>
                  <a:prstGeom prst="quadArrowCallout">
                    <a:avLst>
                      <a:gd name="adj1" fmla="val 30760"/>
                      <a:gd name="adj2" fmla="val 13617"/>
                      <a:gd name="adj3" fmla="val 18515"/>
                      <a:gd name="adj4" fmla="val 48123"/>
                    </a:avLst>
                  </a:prstGeom>
                  <a:solidFill>
                    <a:srgbClr val="EAD37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12" name="Trapezoid 1211"/>
                <p:cNvSpPr/>
                <p:nvPr/>
              </p:nvSpPr>
              <p:spPr>
                <a:xfrm>
                  <a:off x="1673150" y="5420530"/>
                  <a:ext cx="196749" cy="103856"/>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0" name="Group 91"/>
              <p:cNvGrpSpPr/>
              <p:nvPr/>
            </p:nvGrpSpPr>
            <p:grpSpPr>
              <a:xfrm>
                <a:off x="746290" y="4471223"/>
                <a:ext cx="213835" cy="1056465"/>
                <a:chOff x="1658085" y="4467921"/>
                <a:chExt cx="213835" cy="1056465"/>
              </a:xfrm>
            </p:grpSpPr>
            <p:grpSp>
              <p:nvGrpSpPr>
                <p:cNvPr id="1206" name="Group 92"/>
                <p:cNvGrpSpPr/>
                <p:nvPr/>
              </p:nvGrpSpPr>
              <p:grpSpPr>
                <a:xfrm>
                  <a:off x="1658085" y="4467921"/>
                  <a:ext cx="213835" cy="1049684"/>
                  <a:chOff x="1738912" y="2870386"/>
                  <a:chExt cx="420039" cy="2663988"/>
                </a:xfrm>
              </p:grpSpPr>
              <p:sp>
                <p:nvSpPr>
                  <p:cNvPr id="1208" name="Rounded Rectangle 1207"/>
                  <p:cNvSpPr/>
                  <p:nvPr/>
                </p:nvSpPr>
                <p:spPr>
                  <a:xfrm>
                    <a:off x="1795313" y="2870386"/>
                    <a:ext cx="295108" cy="2663988"/>
                  </a:xfrm>
                  <a:prstGeom prst="roundRect">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9" name="Trapezoid 1208"/>
                  <p:cNvSpPr/>
                  <p:nvPr/>
                </p:nvSpPr>
                <p:spPr>
                  <a:xfrm rot="10800000">
                    <a:off x="1738912" y="2879730"/>
                    <a:ext cx="420039" cy="221722"/>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0" name="Quad Arrow Callout 1209"/>
                  <p:cNvSpPr/>
                  <p:nvPr/>
                </p:nvSpPr>
                <p:spPr>
                  <a:xfrm>
                    <a:off x="1850468" y="2904915"/>
                    <a:ext cx="222554" cy="195769"/>
                  </a:xfrm>
                  <a:prstGeom prst="quadArrowCallout">
                    <a:avLst>
                      <a:gd name="adj1" fmla="val 30760"/>
                      <a:gd name="adj2" fmla="val 13617"/>
                      <a:gd name="adj3" fmla="val 18515"/>
                      <a:gd name="adj4" fmla="val 48123"/>
                    </a:avLst>
                  </a:prstGeom>
                  <a:solidFill>
                    <a:srgbClr val="EAD37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07" name="Trapezoid 1206"/>
                <p:cNvSpPr/>
                <p:nvPr/>
              </p:nvSpPr>
              <p:spPr>
                <a:xfrm>
                  <a:off x="1673150" y="5420530"/>
                  <a:ext cx="196749" cy="103856"/>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1" name="Rectangle 97"/>
              <p:cNvSpPr/>
              <p:nvPr/>
            </p:nvSpPr>
            <p:spPr>
              <a:xfrm>
                <a:off x="1942763" y="4924386"/>
                <a:ext cx="242404" cy="57606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2" name="Rectangle 1171"/>
              <p:cNvSpPr/>
              <p:nvPr/>
            </p:nvSpPr>
            <p:spPr>
              <a:xfrm>
                <a:off x="396754" y="4942759"/>
                <a:ext cx="242404" cy="57606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3" name="Rectangle 82"/>
              <p:cNvSpPr/>
              <p:nvPr/>
            </p:nvSpPr>
            <p:spPr>
              <a:xfrm>
                <a:off x="746289" y="4378941"/>
                <a:ext cx="1123610" cy="82200"/>
              </a:xfrm>
              <a:prstGeom prst="rect">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4" name="Group 1023"/>
              <p:cNvGrpSpPr/>
              <p:nvPr/>
            </p:nvGrpSpPr>
            <p:grpSpPr>
              <a:xfrm>
                <a:off x="2441961" y="3842069"/>
                <a:ext cx="804007" cy="1670595"/>
                <a:chOff x="2759603" y="3435865"/>
                <a:chExt cx="1079572" cy="2243175"/>
              </a:xfrm>
            </p:grpSpPr>
            <p:grpSp>
              <p:nvGrpSpPr>
                <p:cNvPr id="1191" name="Group 106"/>
                <p:cNvGrpSpPr/>
                <p:nvPr/>
              </p:nvGrpSpPr>
              <p:grpSpPr>
                <a:xfrm>
                  <a:off x="2759603" y="3435865"/>
                  <a:ext cx="1079572" cy="2243175"/>
                  <a:chOff x="2759603" y="3435865"/>
                  <a:chExt cx="1079572" cy="2243175"/>
                </a:xfrm>
              </p:grpSpPr>
              <p:sp>
                <p:nvSpPr>
                  <p:cNvPr id="1198" name="Rectangle 1197"/>
                  <p:cNvSpPr/>
                  <p:nvPr/>
                </p:nvSpPr>
                <p:spPr>
                  <a:xfrm>
                    <a:off x="3015773" y="3578852"/>
                    <a:ext cx="741361" cy="2073596"/>
                  </a:xfrm>
                  <a:prstGeom prst="rect">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9" name="Group 134"/>
                  <p:cNvGrpSpPr/>
                  <p:nvPr/>
                </p:nvGrpSpPr>
                <p:grpSpPr>
                  <a:xfrm>
                    <a:off x="2820097" y="3551684"/>
                    <a:ext cx="404954" cy="2127356"/>
                    <a:chOff x="1658085" y="4471603"/>
                    <a:chExt cx="213835" cy="1055032"/>
                  </a:xfrm>
                </p:grpSpPr>
                <p:grpSp>
                  <p:nvGrpSpPr>
                    <p:cNvPr id="1201" name="Group 135"/>
                    <p:cNvGrpSpPr/>
                    <p:nvPr/>
                  </p:nvGrpSpPr>
                  <p:grpSpPr>
                    <a:xfrm>
                      <a:off x="1658085" y="4471603"/>
                      <a:ext cx="213835" cy="1046002"/>
                      <a:chOff x="1738912" y="2879730"/>
                      <a:chExt cx="420039" cy="2654644"/>
                    </a:xfrm>
                  </p:grpSpPr>
                  <p:sp>
                    <p:nvSpPr>
                      <p:cNvPr id="1203" name="Rounded Rectangle 137"/>
                      <p:cNvSpPr/>
                      <p:nvPr/>
                    </p:nvSpPr>
                    <p:spPr>
                      <a:xfrm>
                        <a:off x="1795313" y="3005777"/>
                        <a:ext cx="295108" cy="2528597"/>
                      </a:xfrm>
                      <a:prstGeom prst="roundRect">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4" name="Trapezoid 138"/>
                      <p:cNvSpPr/>
                      <p:nvPr/>
                    </p:nvSpPr>
                    <p:spPr>
                      <a:xfrm rot="10800000">
                        <a:off x="1738912" y="2879730"/>
                        <a:ext cx="420039" cy="221722"/>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5" name="Quad Arrow Callout 139"/>
                      <p:cNvSpPr/>
                      <p:nvPr/>
                    </p:nvSpPr>
                    <p:spPr>
                      <a:xfrm>
                        <a:off x="1850468" y="2904915"/>
                        <a:ext cx="222554" cy="195769"/>
                      </a:xfrm>
                      <a:prstGeom prst="quadArrowCallout">
                        <a:avLst>
                          <a:gd name="adj1" fmla="val 30760"/>
                          <a:gd name="adj2" fmla="val 13617"/>
                          <a:gd name="adj3" fmla="val 18515"/>
                          <a:gd name="adj4" fmla="val 48123"/>
                        </a:avLst>
                      </a:prstGeom>
                      <a:solidFill>
                        <a:srgbClr val="EAD37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02" name="Trapezoid 136"/>
                    <p:cNvSpPr/>
                    <p:nvPr/>
                  </p:nvSpPr>
                  <p:spPr>
                    <a:xfrm>
                      <a:off x="1663668" y="5422779"/>
                      <a:ext cx="196749" cy="103856"/>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00" name="Trapezoid 1199"/>
                  <p:cNvSpPr/>
                  <p:nvPr/>
                </p:nvSpPr>
                <p:spPr>
                  <a:xfrm>
                    <a:off x="2759603" y="3435865"/>
                    <a:ext cx="1079572" cy="124779"/>
                  </a:xfrm>
                  <a:prstGeom prst="trapezoid">
                    <a:avLst/>
                  </a:prstGeom>
                  <a:solidFill>
                    <a:srgbClr val="F7994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92" name="Group 140"/>
                <p:cNvGrpSpPr/>
                <p:nvPr/>
              </p:nvGrpSpPr>
              <p:grpSpPr>
                <a:xfrm>
                  <a:off x="3406372" y="3543300"/>
                  <a:ext cx="404954" cy="2127356"/>
                  <a:chOff x="1658085" y="4471603"/>
                  <a:chExt cx="213835" cy="1055032"/>
                </a:xfrm>
              </p:grpSpPr>
              <p:grpSp>
                <p:nvGrpSpPr>
                  <p:cNvPr id="1193" name="Group 141"/>
                  <p:cNvGrpSpPr/>
                  <p:nvPr/>
                </p:nvGrpSpPr>
                <p:grpSpPr>
                  <a:xfrm>
                    <a:off x="1658085" y="4471603"/>
                    <a:ext cx="213835" cy="1046002"/>
                    <a:chOff x="1738912" y="2879730"/>
                    <a:chExt cx="420039" cy="2654644"/>
                  </a:xfrm>
                </p:grpSpPr>
                <p:sp>
                  <p:nvSpPr>
                    <p:cNvPr id="1195" name="Rounded Rectangle 1194"/>
                    <p:cNvSpPr/>
                    <p:nvPr/>
                  </p:nvSpPr>
                  <p:spPr>
                    <a:xfrm>
                      <a:off x="1795313" y="3005777"/>
                      <a:ext cx="295108" cy="2528597"/>
                    </a:xfrm>
                    <a:prstGeom prst="roundRect">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6" name="Trapezoid 1195"/>
                    <p:cNvSpPr/>
                    <p:nvPr/>
                  </p:nvSpPr>
                  <p:spPr>
                    <a:xfrm rot="10800000">
                      <a:off x="1738912" y="2879730"/>
                      <a:ext cx="420039" cy="221722"/>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7" name="Quad Arrow Callout 1196"/>
                    <p:cNvSpPr/>
                    <p:nvPr/>
                  </p:nvSpPr>
                  <p:spPr>
                    <a:xfrm>
                      <a:off x="1850468" y="2904915"/>
                      <a:ext cx="222554" cy="195769"/>
                    </a:xfrm>
                    <a:prstGeom prst="quadArrowCallout">
                      <a:avLst>
                        <a:gd name="adj1" fmla="val 30760"/>
                        <a:gd name="adj2" fmla="val 13617"/>
                        <a:gd name="adj3" fmla="val 18515"/>
                        <a:gd name="adj4" fmla="val 48123"/>
                      </a:avLst>
                    </a:prstGeom>
                    <a:solidFill>
                      <a:srgbClr val="EAD37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94" name="Trapezoid 1193"/>
                  <p:cNvSpPr/>
                  <p:nvPr/>
                </p:nvSpPr>
                <p:spPr>
                  <a:xfrm>
                    <a:off x="1663668" y="5422779"/>
                    <a:ext cx="196749" cy="103856"/>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75" name="Group 150"/>
              <p:cNvGrpSpPr/>
              <p:nvPr/>
            </p:nvGrpSpPr>
            <p:grpSpPr>
              <a:xfrm>
                <a:off x="-614818" y="3832158"/>
                <a:ext cx="804007" cy="1670595"/>
                <a:chOff x="2759603" y="3435865"/>
                <a:chExt cx="1079572" cy="2243175"/>
              </a:xfrm>
            </p:grpSpPr>
            <p:grpSp>
              <p:nvGrpSpPr>
                <p:cNvPr id="1176" name="Group 151"/>
                <p:cNvGrpSpPr/>
                <p:nvPr/>
              </p:nvGrpSpPr>
              <p:grpSpPr>
                <a:xfrm>
                  <a:off x="2759603" y="3435865"/>
                  <a:ext cx="1079572" cy="2243175"/>
                  <a:chOff x="2759603" y="3435865"/>
                  <a:chExt cx="1079572" cy="2243175"/>
                </a:xfrm>
              </p:grpSpPr>
              <p:sp>
                <p:nvSpPr>
                  <p:cNvPr id="1183" name="Rectangle 1182"/>
                  <p:cNvSpPr/>
                  <p:nvPr/>
                </p:nvSpPr>
                <p:spPr>
                  <a:xfrm>
                    <a:off x="3015773" y="3578852"/>
                    <a:ext cx="741361" cy="2073596"/>
                  </a:xfrm>
                  <a:prstGeom prst="rect">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4" name="Group 159"/>
                  <p:cNvGrpSpPr/>
                  <p:nvPr/>
                </p:nvGrpSpPr>
                <p:grpSpPr>
                  <a:xfrm>
                    <a:off x="2820097" y="3551684"/>
                    <a:ext cx="404954" cy="2127356"/>
                    <a:chOff x="1658085" y="4471603"/>
                    <a:chExt cx="213835" cy="1055032"/>
                  </a:xfrm>
                </p:grpSpPr>
                <p:grpSp>
                  <p:nvGrpSpPr>
                    <p:cNvPr id="1186" name="Group 161"/>
                    <p:cNvGrpSpPr/>
                    <p:nvPr/>
                  </p:nvGrpSpPr>
                  <p:grpSpPr>
                    <a:xfrm>
                      <a:off x="1658085" y="4471603"/>
                      <a:ext cx="213835" cy="1046002"/>
                      <a:chOff x="1738912" y="2879730"/>
                      <a:chExt cx="420039" cy="2654644"/>
                    </a:xfrm>
                  </p:grpSpPr>
                  <p:sp>
                    <p:nvSpPr>
                      <p:cNvPr id="1188" name="Rounded Rectangle 1187"/>
                      <p:cNvSpPr/>
                      <p:nvPr/>
                    </p:nvSpPr>
                    <p:spPr>
                      <a:xfrm>
                        <a:off x="1795313" y="3005777"/>
                        <a:ext cx="295108" cy="2528597"/>
                      </a:xfrm>
                      <a:prstGeom prst="roundRect">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9" name="Trapezoid 1188"/>
                      <p:cNvSpPr/>
                      <p:nvPr/>
                    </p:nvSpPr>
                    <p:spPr>
                      <a:xfrm rot="10800000">
                        <a:off x="1738912" y="2879730"/>
                        <a:ext cx="420039" cy="221722"/>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0" name="Quad Arrow Callout 1189"/>
                      <p:cNvSpPr/>
                      <p:nvPr/>
                    </p:nvSpPr>
                    <p:spPr>
                      <a:xfrm>
                        <a:off x="1850468" y="2904915"/>
                        <a:ext cx="222554" cy="195769"/>
                      </a:xfrm>
                      <a:prstGeom prst="quadArrowCallout">
                        <a:avLst>
                          <a:gd name="adj1" fmla="val 30760"/>
                          <a:gd name="adj2" fmla="val 13617"/>
                          <a:gd name="adj3" fmla="val 18515"/>
                          <a:gd name="adj4" fmla="val 48123"/>
                        </a:avLst>
                      </a:prstGeom>
                      <a:solidFill>
                        <a:srgbClr val="EAD37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87" name="Trapezoid 1186"/>
                    <p:cNvSpPr/>
                    <p:nvPr/>
                  </p:nvSpPr>
                  <p:spPr>
                    <a:xfrm>
                      <a:off x="1663668" y="5422779"/>
                      <a:ext cx="196749" cy="103856"/>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85" name="Trapezoid 1184"/>
                  <p:cNvSpPr/>
                  <p:nvPr/>
                </p:nvSpPr>
                <p:spPr>
                  <a:xfrm>
                    <a:off x="2759603" y="3435865"/>
                    <a:ext cx="1079572" cy="124779"/>
                  </a:xfrm>
                  <a:prstGeom prst="trapezoid">
                    <a:avLst/>
                  </a:prstGeom>
                  <a:solidFill>
                    <a:srgbClr val="F7994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7" name="Group 152"/>
                <p:cNvGrpSpPr/>
                <p:nvPr/>
              </p:nvGrpSpPr>
              <p:grpSpPr>
                <a:xfrm>
                  <a:off x="3406372" y="3543300"/>
                  <a:ext cx="404954" cy="2127356"/>
                  <a:chOff x="1658085" y="4471603"/>
                  <a:chExt cx="213835" cy="1055032"/>
                </a:xfrm>
              </p:grpSpPr>
              <p:grpSp>
                <p:nvGrpSpPr>
                  <p:cNvPr id="1178" name="Group 153"/>
                  <p:cNvGrpSpPr/>
                  <p:nvPr/>
                </p:nvGrpSpPr>
                <p:grpSpPr>
                  <a:xfrm>
                    <a:off x="1658085" y="4471603"/>
                    <a:ext cx="213835" cy="1046002"/>
                    <a:chOff x="1738912" y="2879730"/>
                    <a:chExt cx="420039" cy="2654644"/>
                  </a:xfrm>
                </p:grpSpPr>
                <p:sp>
                  <p:nvSpPr>
                    <p:cNvPr id="1180" name="Rounded Rectangle 1179"/>
                    <p:cNvSpPr/>
                    <p:nvPr/>
                  </p:nvSpPr>
                  <p:spPr>
                    <a:xfrm>
                      <a:off x="1795313" y="3005777"/>
                      <a:ext cx="295108" cy="2528597"/>
                    </a:xfrm>
                    <a:prstGeom prst="roundRect">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1" name="Trapezoid 1180"/>
                    <p:cNvSpPr/>
                    <p:nvPr/>
                  </p:nvSpPr>
                  <p:spPr>
                    <a:xfrm rot="10800000">
                      <a:off x="1738912" y="2879730"/>
                      <a:ext cx="420039" cy="221722"/>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2" name="Quad Arrow Callout 1181"/>
                    <p:cNvSpPr/>
                    <p:nvPr/>
                  </p:nvSpPr>
                  <p:spPr>
                    <a:xfrm>
                      <a:off x="1850468" y="2904915"/>
                      <a:ext cx="222554" cy="195769"/>
                    </a:xfrm>
                    <a:prstGeom prst="quadArrowCallout">
                      <a:avLst>
                        <a:gd name="adj1" fmla="val 30760"/>
                        <a:gd name="adj2" fmla="val 13617"/>
                        <a:gd name="adj3" fmla="val 18515"/>
                        <a:gd name="adj4" fmla="val 48123"/>
                      </a:avLst>
                    </a:prstGeom>
                    <a:solidFill>
                      <a:srgbClr val="EAD37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9" name="Trapezoid 1178"/>
                  <p:cNvSpPr/>
                  <p:nvPr/>
                </p:nvSpPr>
                <p:spPr>
                  <a:xfrm>
                    <a:off x="1663668" y="5422779"/>
                    <a:ext cx="196749" cy="103856"/>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088" name="Group 90"/>
            <p:cNvGrpSpPr/>
            <p:nvPr/>
          </p:nvGrpSpPr>
          <p:grpSpPr>
            <a:xfrm>
              <a:off x="1172786" y="3655069"/>
              <a:ext cx="2035534" cy="2090637"/>
              <a:chOff x="6872949" y="2928514"/>
              <a:chExt cx="2194852" cy="2254268"/>
            </a:xfrm>
          </p:grpSpPr>
          <p:sp>
            <p:nvSpPr>
              <p:cNvPr id="1136" name="Rectangle 1135"/>
              <p:cNvSpPr/>
              <p:nvPr/>
            </p:nvSpPr>
            <p:spPr>
              <a:xfrm>
                <a:off x="7112779" y="3054817"/>
                <a:ext cx="1767614" cy="2073596"/>
              </a:xfrm>
              <a:prstGeom prst="rect">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7" name="Group 107"/>
              <p:cNvGrpSpPr/>
              <p:nvPr/>
            </p:nvGrpSpPr>
            <p:grpSpPr>
              <a:xfrm>
                <a:off x="6938563" y="3055426"/>
                <a:ext cx="404954" cy="2127356"/>
                <a:chOff x="1658085" y="4471603"/>
                <a:chExt cx="213835" cy="1055032"/>
              </a:xfrm>
            </p:grpSpPr>
            <p:grpSp>
              <p:nvGrpSpPr>
                <p:cNvPr id="1157" name="Group 108"/>
                <p:cNvGrpSpPr/>
                <p:nvPr/>
              </p:nvGrpSpPr>
              <p:grpSpPr>
                <a:xfrm>
                  <a:off x="1658085" y="4471603"/>
                  <a:ext cx="213835" cy="1046002"/>
                  <a:chOff x="1738912" y="2879730"/>
                  <a:chExt cx="420039" cy="2654644"/>
                </a:xfrm>
              </p:grpSpPr>
              <p:sp>
                <p:nvSpPr>
                  <p:cNvPr id="1159" name="Rounded Rectangle 1158"/>
                  <p:cNvSpPr/>
                  <p:nvPr/>
                </p:nvSpPr>
                <p:spPr>
                  <a:xfrm>
                    <a:off x="1795313" y="3005777"/>
                    <a:ext cx="295108" cy="2528597"/>
                  </a:xfrm>
                  <a:prstGeom prst="roundRect">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0" name="Trapezoid 1159"/>
                  <p:cNvSpPr/>
                  <p:nvPr/>
                </p:nvSpPr>
                <p:spPr>
                  <a:xfrm rot="10800000">
                    <a:off x="1738912" y="2879730"/>
                    <a:ext cx="420039" cy="221722"/>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1" name="Quad Arrow Callout 1160"/>
                  <p:cNvSpPr/>
                  <p:nvPr/>
                </p:nvSpPr>
                <p:spPr>
                  <a:xfrm>
                    <a:off x="1850468" y="2904915"/>
                    <a:ext cx="222554" cy="195769"/>
                  </a:xfrm>
                  <a:prstGeom prst="quadArrowCallout">
                    <a:avLst>
                      <a:gd name="adj1" fmla="val 30760"/>
                      <a:gd name="adj2" fmla="val 13617"/>
                      <a:gd name="adj3" fmla="val 18515"/>
                      <a:gd name="adj4" fmla="val 48123"/>
                    </a:avLst>
                  </a:prstGeom>
                  <a:solidFill>
                    <a:srgbClr val="EAD37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8" name="Trapezoid 1157"/>
                <p:cNvSpPr/>
                <p:nvPr/>
              </p:nvSpPr>
              <p:spPr>
                <a:xfrm>
                  <a:off x="1663668" y="5422779"/>
                  <a:ext cx="196749" cy="103856"/>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8" name="Group 114"/>
              <p:cNvGrpSpPr/>
              <p:nvPr/>
            </p:nvGrpSpPr>
            <p:grpSpPr>
              <a:xfrm>
                <a:off x="7463357" y="3037218"/>
                <a:ext cx="404954" cy="2127356"/>
                <a:chOff x="1658085" y="4471603"/>
                <a:chExt cx="213835" cy="1055032"/>
              </a:xfrm>
            </p:grpSpPr>
            <p:grpSp>
              <p:nvGrpSpPr>
                <p:cNvPr id="1152" name="Group 115"/>
                <p:cNvGrpSpPr/>
                <p:nvPr/>
              </p:nvGrpSpPr>
              <p:grpSpPr>
                <a:xfrm>
                  <a:off x="1658085" y="4471603"/>
                  <a:ext cx="213835" cy="1046002"/>
                  <a:chOff x="1738912" y="2879730"/>
                  <a:chExt cx="420039" cy="2654644"/>
                </a:xfrm>
              </p:grpSpPr>
              <p:sp>
                <p:nvSpPr>
                  <p:cNvPr id="1154" name="Rounded Rectangle 1153"/>
                  <p:cNvSpPr/>
                  <p:nvPr/>
                </p:nvSpPr>
                <p:spPr>
                  <a:xfrm>
                    <a:off x="1795313" y="3005777"/>
                    <a:ext cx="295108" cy="2528597"/>
                  </a:xfrm>
                  <a:prstGeom prst="roundRect">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5" name="Trapezoid 1154"/>
                  <p:cNvSpPr/>
                  <p:nvPr/>
                </p:nvSpPr>
                <p:spPr>
                  <a:xfrm rot="10800000">
                    <a:off x="1738912" y="2879730"/>
                    <a:ext cx="420039" cy="221722"/>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6" name="Quad Arrow Callout 1155"/>
                  <p:cNvSpPr/>
                  <p:nvPr/>
                </p:nvSpPr>
                <p:spPr>
                  <a:xfrm>
                    <a:off x="1850468" y="2904915"/>
                    <a:ext cx="222554" cy="195769"/>
                  </a:xfrm>
                  <a:prstGeom prst="quadArrowCallout">
                    <a:avLst>
                      <a:gd name="adj1" fmla="val 30760"/>
                      <a:gd name="adj2" fmla="val 13617"/>
                      <a:gd name="adj3" fmla="val 18515"/>
                      <a:gd name="adj4" fmla="val 48123"/>
                    </a:avLst>
                  </a:prstGeom>
                  <a:solidFill>
                    <a:srgbClr val="EAD37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3" name="Trapezoid 1152"/>
                <p:cNvSpPr/>
                <p:nvPr/>
              </p:nvSpPr>
              <p:spPr>
                <a:xfrm>
                  <a:off x="1663668" y="5422779"/>
                  <a:ext cx="196749" cy="103856"/>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9" name="Group 120"/>
              <p:cNvGrpSpPr/>
              <p:nvPr/>
            </p:nvGrpSpPr>
            <p:grpSpPr>
              <a:xfrm>
                <a:off x="8024332" y="3037218"/>
                <a:ext cx="404954" cy="2127356"/>
                <a:chOff x="1658085" y="4471603"/>
                <a:chExt cx="213835" cy="1055032"/>
              </a:xfrm>
            </p:grpSpPr>
            <p:grpSp>
              <p:nvGrpSpPr>
                <p:cNvPr id="1147" name="Group 121"/>
                <p:cNvGrpSpPr/>
                <p:nvPr/>
              </p:nvGrpSpPr>
              <p:grpSpPr>
                <a:xfrm>
                  <a:off x="1658085" y="4471603"/>
                  <a:ext cx="213835" cy="1046002"/>
                  <a:chOff x="1738912" y="2879730"/>
                  <a:chExt cx="420039" cy="2654644"/>
                </a:xfrm>
              </p:grpSpPr>
              <p:sp>
                <p:nvSpPr>
                  <p:cNvPr id="1149" name="Rounded Rectangle 1148"/>
                  <p:cNvSpPr/>
                  <p:nvPr/>
                </p:nvSpPr>
                <p:spPr>
                  <a:xfrm>
                    <a:off x="1795313" y="3005777"/>
                    <a:ext cx="295108" cy="2528597"/>
                  </a:xfrm>
                  <a:prstGeom prst="roundRect">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0" name="Trapezoid 1149"/>
                  <p:cNvSpPr/>
                  <p:nvPr/>
                </p:nvSpPr>
                <p:spPr>
                  <a:xfrm rot="10800000">
                    <a:off x="1738912" y="2879730"/>
                    <a:ext cx="420039" cy="221722"/>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1" name="Quad Arrow Callout 1150"/>
                  <p:cNvSpPr/>
                  <p:nvPr/>
                </p:nvSpPr>
                <p:spPr>
                  <a:xfrm>
                    <a:off x="1850468" y="2904915"/>
                    <a:ext cx="222554" cy="195769"/>
                  </a:xfrm>
                  <a:prstGeom prst="quadArrowCallout">
                    <a:avLst>
                      <a:gd name="adj1" fmla="val 30760"/>
                      <a:gd name="adj2" fmla="val 13617"/>
                      <a:gd name="adj3" fmla="val 18515"/>
                      <a:gd name="adj4" fmla="val 48123"/>
                    </a:avLst>
                  </a:prstGeom>
                  <a:solidFill>
                    <a:srgbClr val="EAD37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48" name="Trapezoid 1147"/>
                <p:cNvSpPr/>
                <p:nvPr/>
              </p:nvSpPr>
              <p:spPr>
                <a:xfrm>
                  <a:off x="1663668" y="5422779"/>
                  <a:ext cx="196749" cy="103856"/>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0" name="Group 126"/>
              <p:cNvGrpSpPr/>
              <p:nvPr/>
            </p:nvGrpSpPr>
            <p:grpSpPr>
              <a:xfrm>
                <a:off x="8558281" y="3027937"/>
                <a:ext cx="404954" cy="2127356"/>
                <a:chOff x="1658085" y="4471603"/>
                <a:chExt cx="213835" cy="1055032"/>
              </a:xfrm>
            </p:grpSpPr>
            <p:grpSp>
              <p:nvGrpSpPr>
                <p:cNvPr id="1142" name="Group 127"/>
                <p:cNvGrpSpPr/>
                <p:nvPr/>
              </p:nvGrpSpPr>
              <p:grpSpPr>
                <a:xfrm>
                  <a:off x="1658085" y="4471603"/>
                  <a:ext cx="213835" cy="1046002"/>
                  <a:chOff x="1738912" y="2879730"/>
                  <a:chExt cx="420039" cy="2654644"/>
                </a:xfrm>
              </p:grpSpPr>
              <p:sp>
                <p:nvSpPr>
                  <p:cNvPr id="1144" name="Rounded Rectangle 1143"/>
                  <p:cNvSpPr/>
                  <p:nvPr/>
                </p:nvSpPr>
                <p:spPr>
                  <a:xfrm>
                    <a:off x="1795313" y="3005777"/>
                    <a:ext cx="295108" cy="2528597"/>
                  </a:xfrm>
                  <a:prstGeom prst="roundRect">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5" name="Trapezoid 1144"/>
                  <p:cNvSpPr/>
                  <p:nvPr/>
                </p:nvSpPr>
                <p:spPr>
                  <a:xfrm rot="10800000">
                    <a:off x="1738912" y="2879730"/>
                    <a:ext cx="420039" cy="221722"/>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6" name="Quad Arrow Callout 1145"/>
                  <p:cNvSpPr/>
                  <p:nvPr/>
                </p:nvSpPr>
                <p:spPr>
                  <a:xfrm>
                    <a:off x="1850468" y="2904915"/>
                    <a:ext cx="222554" cy="195769"/>
                  </a:xfrm>
                  <a:prstGeom prst="quadArrowCallout">
                    <a:avLst>
                      <a:gd name="adj1" fmla="val 30760"/>
                      <a:gd name="adj2" fmla="val 13617"/>
                      <a:gd name="adj3" fmla="val 18515"/>
                      <a:gd name="adj4" fmla="val 48123"/>
                    </a:avLst>
                  </a:prstGeom>
                  <a:solidFill>
                    <a:srgbClr val="EAD37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43" name="Trapezoid 1142"/>
                <p:cNvSpPr/>
                <p:nvPr/>
              </p:nvSpPr>
              <p:spPr>
                <a:xfrm>
                  <a:off x="1663668" y="5422779"/>
                  <a:ext cx="196749" cy="103856"/>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41" name="Trapezoid 1140"/>
              <p:cNvSpPr/>
              <p:nvPr/>
            </p:nvSpPr>
            <p:spPr>
              <a:xfrm>
                <a:off x="6872949" y="2928514"/>
                <a:ext cx="2194852" cy="111468"/>
              </a:xfrm>
              <a:prstGeom prst="trapezoid">
                <a:avLst/>
              </a:prstGeom>
              <a:solidFill>
                <a:srgbClr val="F7994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9" name="Group 167"/>
            <p:cNvGrpSpPr/>
            <p:nvPr/>
          </p:nvGrpSpPr>
          <p:grpSpPr>
            <a:xfrm>
              <a:off x="6699447" y="3670436"/>
              <a:ext cx="2035534" cy="2090637"/>
              <a:chOff x="6872949" y="2928514"/>
              <a:chExt cx="2194852" cy="2254268"/>
            </a:xfrm>
          </p:grpSpPr>
          <p:sp>
            <p:nvSpPr>
              <p:cNvPr id="1110" name="Rectangle 1109"/>
              <p:cNvSpPr/>
              <p:nvPr/>
            </p:nvSpPr>
            <p:spPr>
              <a:xfrm>
                <a:off x="7112779" y="3054817"/>
                <a:ext cx="1767614" cy="2073596"/>
              </a:xfrm>
              <a:prstGeom prst="rect">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1" name="Group 169"/>
              <p:cNvGrpSpPr/>
              <p:nvPr/>
            </p:nvGrpSpPr>
            <p:grpSpPr>
              <a:xfrm>
                <a:off x="6938563" y="3055426"/>
                <a:ext cx="404954" cy="2127356"/>
                <a:chOff x="1658085" y="4471603"/>
                <a:chExt cx="213835" cy="1055032"/>
              </a:xfrm>
            </p:grpSpPr>
            <p:grpSp>
              <p:nvGrpSpPr>
                <p:cNvPr id="1131" name="Group 189"/>
                <p:cNvGrpSpPr/>
                <p:nvPr/>
              </p:nvGrpSpPr>
              <p:grpSpPr>
                <a:xfrm>
                  <a:off x="1658085" y="4471603"/>
                  <a:ext cx="213835" cy="1046002"/>
                  <a:chOff x="1738912" y="2879730"/>
                  <a:chExt cx="420039" cy="2654644"/>
                </a:xfrm>
              </p:grpSpPr>
              <p:sp>
                <p:nvSpPr>
                  <p:cNvPr id="1133" name="Rounded Rectangle 1132"/>
                  <p:cNvSpPr/>
                  <p:nvPr/>
                </p:nvSpPr>
                <p:spPr>
                  <a:xfrm>
                    <a:off x="1795313" y="3005777"/>
                    <a:ext cx="295108" cy="2528597"/>
                  </a:xfrm>
                  <a:prstGeom prst="roundRect">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4" name="Trapezoid 1133"/>
                  <p:cNvSpPr/>
                  <p:nvPr/>
                </p:nvSpPr>
                <p:spPr>
                  <a:xfrm rot="10800000">
                    <a:off x="1738912" y="2879730"/>
                    <a:ext cx="420039" cy="221722"/>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5" name="Quad Arrow Callout 1134"/>
                  <p:cNvSpPr/>
                  <p:nvPr/>
                </p:nvSpPr>
                <p:spPr>
                  <a:xfrm>
                    <a:off x="1850468" y="2904915"/>
                    <a:ext cx="222554" cy="195769"/>
                  </a:xfrm>
                  <a:prstGeom prst="quadArrowCallout">
                    <a:avLst>
                      <a:gd name="adj1" fmla="val 30760"/>
                      <a:gd name="adj2" fmla="val 13617"/>
                      <a:gd name="adj3" fmla="val 18515"/>
                      <a:gd name="adj4" fmla="val 48123"/>
                    </a:avLst>
                  </a:prstGeom>
                  <a:solidFill>
                    <a:srgbClr val="EAD37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32" name="Trapezoid 1131"/>
                <p:cNvSpPr/>
                <p:nvPr/>
              </p:nvSpPr>
              <p:spPr>
                <a:xfrm>
                  <a:off x="1663668" y="5422779"/>
                  <a:ext cx="196749" cy="103856"/>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2" name="Group 170"/>
              <p:cNvGrpSpPr/>
              <p:nvPr/>
            </p:nvGrpSpPr>
            <p:grpSpPr>
              <a:xfrm>
                <a:off x="7463357" y="3037218"/>
                <a:ext cx="404954" cy="2127356"/>
                <a:chOff x="1658085" y="4471603"/>
                <a:chExt cx="213835" cy="1055032"/>
              </a:xfrm>
            </p:grpSpPr>
            <p:grpSp>
              <p:nvGrpSpPr>
                <p:cNvPr id="1126" name="Group 184"/>
                <p:cNvGrpSpPr/>
                <p:nvPr/>
              </p:nvGrpSpPr>
              <p:grpSpPr>
                <a:xfrm>
                  <a:off x="1658085" y="4471603"/>
                  <a:ext cx="213835" cy="1046002"/>
                  <a:chOff x="1738912" y="2879730"/>
                  <a:chExt cx="420039" cy="2654644"/>
                </a:xfrm>
              </p:grpSpPr>
              <p:sp>
                <p:nvSpPr>
                  <p:cNvPr id="1128" name="Rounded Rectangle 1127"/>
                  <p:cNvSpPr/>
                  <p:nvPr/>
                </p:nvSpPr>
                <p:spPr>
                  <a:xfrm>
                    <a:off x="1795313" y="3005777"/>
                    <a:ext cx="295108" cy="2528597"/>
                  </a:xfrm>
                  <a:prstGeom prst="roundRect">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9" name="Trapezoid 1128"/>
                  <p:cNvSpPr/>
                  <p:nvPr/>
                </p:nvSpPr>
                <p:spPr>
                  <a:xfrm rot="10800000">
                    <a:off x="1738912" y="2879730"/>
                    <a:ext cx="420039" cy="221722"/>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0" name="Quad Arrow Callout 1129"/>
                  <p:cNvSpPr/>
                  <p:nvPr/>
                </p:nvSpPr>
                <p:spPr>
                  <a:xfrm>
                    <a:off x="1850468" y="2904915"/>
                    <a:ext cx="222554" cy="195769"/>
                  </a:xfrm>
                  <a:prstGeom prst="quadArrowCallout">
                    <a:avLst>
                      <a:gd name="adj1" fmla="val 30760"/>
                      <a:gd name="adj2" fmla="val 13617"/>
                      <a:gd name="adj3" fmla="val 18515"/>
                      <a:gd name="adj4" fmla="val 48123"/>
                    </a:avLst>
                  </a:prstGeom>
                  <a:solidFill>
                    <a:srgbClr val="EAD37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27" name="Trapezoid 1126"/>
                <p:cNvSpPr/>
                <p:nvPr/>
              </p:nvSpPr>
              <p:spPr>
                <a:xfrm>
                  <a:off x="1663668" y="5422779"/>
                  <a:ext cx="196749" cy="103856"/>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3" name="Group 171"/>
              <p:cNvGrpSpPr/>
              <p:nvPr/>
            </p:nvGrpSpPr>
            <p:grpSpPr>
              <a:xfrm>
                <a:off x="8024332" y="3037218"/>
                <a:ext cx="404954" cy="2127356"/>
                <a:chOff x="1658085" y="4471603"/>
                <a:chExt cx="213835" cy="1055032"/>
              </a:xfrm>
            </p:grpSpPr>
            <p:grpSp>
              <p:nvGrpSpPr>
                <p:cNvPr id="1121" name="Group 179"/>
                <p:cNvGrpSpPr/>
                <p:nvPr/>
              </p:nvGrpSpPr>
              <p:grpSpPr>
                <a:xfrm>
                  <a:off x="1658085" y="4471603"/>
                  <a:ext cx="213835" cy="1046002"/>
                  <a:chOff x="1738912" y="2879730"/>
                  <a:chExt cx="420039" cy="2654644"/>
                </a:xfrm>
              </p:grpSpPr>
              <p:sp>
                <p:nvSpPr>
                  <p:cNvPr id="1123" name="Rounded Rectangle 1122"/>
                  <p:cNvSpPr/>
                  <p:nvPr/>
                </p:nvSpPr>
                <p:spPr>
                  <a:xfrm>
                    <a:off x="1795313" y="3005777"/>
                    <a:ext cx="295108" cy="2528597"/>
                  </a:xfrm>
                  <a:prstGeom prst="roundRect">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4" name="Trapezoid 1123"/>
                  <p:cNvSpPr/>
                  <p:nvPr/>
                </p:nvSpPr>
                <p:spPr>
                  <a:xfrm rot="10800000">
                    <a:off x="1738912" y="2879730"/>
                    <a:ext cx="420039" cy="221722"/>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5" name="Quad Arrow Callout 1124"/>
                  <p:cNvSpPr/>
                  <p:nvPr/>
                </p:nvSpPr>
                <p:spPr>
                  <a:xfrm>
                    <a:off x="1850468" y="2904915"/>
                    <a:ext cx="222554" cy="195769"/>
                  </a:xfrm>
                  <a:prstGeom prst="quadArrowCallout">
                    <a:avLst>
                      <a:gd name="adj1" fmla="val 30760"/>
                      <a:gd name="adj2" fmla="val 13617"/>
                      <a:gd name="adj3" fmla="val 18515"/>
                      <a:gd name="adj4" fmla="val 48123"/>
                    </a:avLst>
                  </a:prstGeom>
                  <a:solidFill>
                    <a:srgbClr val="EAD37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22" name="Trapezoid 1121"/>
                <p:cNvSpPr/>
                <p:nvPr/>
              </p:nvSpPr>
              <p:spPr>
                <a:xfrm>
                  <a:off x="1663668" y="5422779"/>
                  <a:ext cx="196749" cy="103856"/>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4" name="Group 172"/>
              <p:cNvGrpSpPr/>
              <p:nvPr/>
            </p:nvGrpSpPr>
            <p:grpSpPr>
              <a:xfrm>
                <a:off x="8558281" y="3027937"/>
                <a:ext cx="404954" cy="2127356"/>
                <a:chOff x="1658085" y="4471603"/>
                <a:chExt cx="213835" cy="1055032"/>
              </a:xfrm>
            </p:grpSpPr>
            <p:grpSp>
              <p:nvGrpSpPr>
                <p:cNvPr id="1116" name="Group 174"/>
                <p:cNvGrpSpPr/>
                <p:nvPr/>
              </p:nvGrpSpPr>
              <p:grpSpPr>
                <a:xfrm>
                  <a:off x="1658085" y="4471603"/>
                  <a:ext cx="213835" cy="1046002"/>
                  <a:chOff x="1738912" y="2879730"/>
                  <a:chExt cx="420039" cy="2654644"/>
                </a:xfrm>
              </p:grpSpPr>
              <p:sp>
                <p:nvSpPr>
                  <p:cNvPr id="1118" name="Rounded Rectangle 1117"/>
                  <p:cNvSpPr/>
                  <p:nvPr/>
                </p:nvSpPr>
                <p:spPr>
                  <a:xfrm>
                    <a:off x="1795313" y="3005777"/>
                    <a:ext cx="295108" cy="2528597"/>
                  </a:xfrm>
                  <a:prstGeom prst="roundRect">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9" name="Trapezoid 1118"/>
                  <p:cNvSpPr/>
                  <p:nvPr/>
                </p:nvSpPr>
                <p:spPr>
                  <a:xfrm rot="10800000">
                    <a:off x="1738912" y="2879730"/>
                    <a:ext cx="420039" cy="221722"/>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0" name="Quad Arrow Callout 1119"/>
                  <p:cNvSpPr/>
                  <p:nvPr/>
                </p:nvSpPr>
                <p:spPr>
                  <a:xfrm>
                    <a:off x="1850468" y="2904915"/>
                    <a:ext cx="222554" cy="195769"/>
                  </a:xfrm>
                  <a:prstGeom prst="quadArrowCallout">
                    <a:avLst>
                      <a:gd name="adj1" fmla="val 30760"/>
                      <a:gd name="adj2" fmla="val 13617"/>
                      <a:gd name="adj3" fmla="val 18515"/>
                      <a:gd name="adj4" fmla="val 48123"/>
                    </a:avLst>
                  </a:prstGeom>
                  <a:solidFill>
                    <a:srgbClr val="EAD37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17" name="Trapezoid 1116"/>
                <p:cNvSpPr/>
                <p:nvPr/>
              </p:nvSpPr>
              <p:spPr>
                <a:xfrm>
                  <a:off x="1663668" y="5422779"/>
                  <a:ext cx="196749" cy="103856"/>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15" name="Trapezoid 1114"/>
              <p:cNvSpPr/>
              <p:nvPr/>
            </p:nvSpPr>
            <p:spPr>
              <a:xfrm>
                <a:off x="6872949" y="2928514"/>
                <a:ext cx="2194852" cy="111468"/>
              </a:xfrm>
              <a:prstGeom prst="trapezoid">
                <a:avLst/>
              </a:prstGeom>
              <a:solidFill>
                <a:srgbClr val="F7994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0" name="Group 1031"/>
            <p:cNvGrpSpPr/>
            <p:nvPr/>
          </p:nvGrpSpPr>
          <p:grpSpPr>
            <a:xfrm>
              <a:off x="1517323" y="3213753"/>
              <a:ext cx="1303571" cy="441034"/>
              <a:chOff x="1517323" y="3213753"/>
              <a:chExt cx="1303571" cy="441034"/>
            </a:xfrm>
          </p:grpSpPr>
          <p:grpSp>
            <p:nvGrpSpPr>
              <p:cNvPr id="1101" name="Group 1030"/>
              <p:cNvGrpSpPr/>
              <p:nvPr/>
            </p:nvGrpSpPr>
            <p:grpSpPr>
              <a:xfrm>
                <a:off x="1517323" y="3228585"/>
                <a:ext cx="206600" cy="426202"/>
                <a:chOff x="479200" y="1790476"/>
                <a:chExt cx="464864" cy="659513"/>
              </a:xfrm>
            </p:grpSpPr>
            <p:sp>
              <p:nvSpPr>
                <p:cNvPr id="1108" name="Flowchart: Delay 1107"/>
                <p:cNvSpPr/>
                <p:nvPr/>
              </p:nvSpPr>
              <p:spPr>
                <a:xfrm rot="16200000">
                  <a:off x="381875" y="1887801"/>
                  <a:ext cx="659513" cy="464864"/>
                </a:xfrm>
                <a:prstGeom prst="flowChartDelay">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9" name="Flowchart: Delay 1108"/>
                <p:cNvSpPr/>
                <p:nvPr/>
              </p:nvSpPr>
              <p:spPr>
                <a:xfrm rot="16200000">
                  <a:off x="521490" y="2058836"/>
                  <a:ext cx="406361" cy="236374"/>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2" name="Group 269"/>
              <p:cNvGrpSpPr/>
              <p:nvPr/>
            </p:nvGrpSpPr>
            <p:grpSpPr>
              <a:xfrm>
                <a:off x="2097865" y="3221988"/>
                <a:ext cx="206600" cy="426202"/>
                <a:chOff x="479200" y="1790476"/>
                <a:chExt cx="464864" cy="659513"/>
              </a:xfrm>
            </p:grpSpPr>
            <p:sp>
              <p:nvSpPr>
                <p:cNvPr id="1106" name="Flowchart: Delay 1105"/>
                <p:cNvSpPr/>
                <p:nvPr/>
              </p:nvSpPr>
              <p:spPr>
                <a:xfrm rot="16200000">
                  <a:off x="381875" y="1887801"/>
                  <a:ext cx="659513" cy="464864"/>
                </a:xfrm>
                <a:prstGeom prst="flowChartDelay">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7" name="Flowchart: Delay 1106"/>
                <p:cNvSpPr/>
                <p:nvPr/>
              </p:nvSpPr>
              <p:spPr>
                <a:xfrm rot="16200000">
                  <a:off x="521490" y="2058836"/>
                  <a:ext cx="406361" cy="236374"/>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3" name="Group 272"/>
              <p:cNvGrpSpPr/>
              <p:nvPr/>
            </p:nvGrpSpPr>
            <p:grpSpPr>
              <a:xfrm>
                <a:off x="2614294" y="3213753"/>
                <a:ext cx="206600" cy="426202"/>
                <a:chOff x="479200" y="1790476"/>
                <a:chExt cx="464864" cy="659513"/>
              </a:xfrm>
            </p:grpSpPr>
            <p:sp>
              <p:nvSpPr>
                <p:cNvPr id="1104" name="Flowchart: Delay 1103"/>
                <p:cNvSpPr/>
                <p:nvPr/>
              </p:nvSpPr>
              <p:spPr>
                <a:xfrm rot="16200000">
                  <a:off x="381875" y="1887801"/>
                  <a:ext cx="659513" cy="464864"/>
                </a:xfrm>
                <a:prstGeom prst="flowChartDelay">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5" name="Flowchart: Delay 1104"/>
                <p:cNvSpPr/>
                <p:nvPr/>
              </p:nvSpPr>
              <p:spPr>
                <a:xfrm rot="16200000">
                  <a:off x="521490" y="2058836"/>
                  <a:ext cx="406361" cy="236374"/>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1" name="Group 276"/>
            <p:cNvGrpSpPr/>
            <p:nvPr/>
          </p:nvGrpSpPr>
          <p:grpSpPr>
            <a:xfrm>
              <a:off x="7058611" y="3237979"/>
              <a:ext cx="1303571" cy="441034"/>
              <a:chOff x="1517323" y="3213753"/>
              <a:chExt cx="1303571" cy="441034"/>
            </a:xfrm>
          </p:grpSpPr>
          <p:grpSp>
            <p:nvGrpSpPr>
              <p:cNvPr id="1092" name="Group 277"/>
              <p:cNvGrpSpPr/>
              <p:nvPr/>
            </p:nvGrpSpPr>
            <p:grpSpPr>
              <a:xfrm>
                <a:off x="1517323" y="3228585"/>
                <a:ext cx="206600" cy="426202"/>
                <a:chOff x="479200" y="1790476"/>
                <a:chExt cx="464864" cy="659513"/>
              </a:xfrm>
            </p:grpSpPr>
            <p:sp>
              <p:nvSpPr>
                <p:cNvPr id="1099" name="Flowchart: Delay 1098"/>
                <p:cNvSpPr/>
                <p:nvPr/>
              </p:nvSpPr>
              <p:spPr>
                <a:xfrm rot="16200000">
                  <a:off x="381875" y="1887801"/>
                  <a:ext cx="659513" cy="464864"/>
                </a:xfrm>
                <a:prstGeom prst="flowChartDelay">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0" name="Flowchart: Delay 1099"/>
                <p:cNvSpPr/>
                <p:nvPr/>
              </p:nvSpPr>
              <p:spPr>
                <a:xfrm rot="16200000">
                  <a:off x="521490" y="2058836"/>
                  <a:ext cx="406361" cy="236374"/>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3" name="Group 278"/>
              <p:cNvGrpSpPr/>
              <p:nvPr/>
            </p:nvGrpSpPr>
            <p:grpSpPr>
              <a:xfrm>
                <a:off x="2097865" y="3221988"/>
                <a:ext cx="206600" cy="426202"/>
                <a:chOff x="479200" y="1790476"/>
                <a:chExt cx="464864" cy="659513"/>
              </a:xfrm>
            </p:grpSpPr>
            <p:sp>
              <p:nvSpPr>
                <p:cNvPr id="1097" name="Flowchart: Delay 1096"/>
                <p:cNvSpPr/>
                <p:nvPr/>
              </p:nvSpPr>
              <p:spPr>
                <a:xfrm rot="16200000">
                  <a:off x="381875" y="1887801"/>
                  <a:ext cx="659513" cy="464864"/>
                </a:xfrm>
                <a:prstGeom prst="flowChartDelay">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8" name="Flowchart: Delay 1097"/>
                <p:cNvSpPr/>
                <p:nvPr/>
              </p:nvSpPr>
              <p:spPr>
                <a:xfrm rot="16200000">
                  <a:off x="521490" y="2058836"/>
                  <a:ext cx="406361" cy="236374"/>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4" name="Group 279"/>
              <p:cNvGrpSpPr/>
              <p:nvPr/>
            </p:nvGrpSpPr>
            <p:grpSpPr>
              <a:xfrm>
                <a:off x="2614294" y="3213753"/>
                <a:ext cx="206600" cy="426202"/>
                <a:chOff x="479200" y="1790476"/>
                <a:chExt cx="464864" cy="659513"/>
              </a:xfrm>
            </p:grpSpPr>
            <p:sp>
              <p:nvSpPr>
                <p:cNvPr id="1095" name="Flowchart: Delay 1094"/>
                <p:cNvSpPr/>
                <p:nvPr/>
              </p:nvSpPr>
              <p:spPr>
                <a:xfrm rot="16200000">
                  <a:off x="381875" y="1887801"/>
                  <a:ext cx="659513" cy="464864"/>
                </a:xfrm>
                <a:prstGeom prst="flowChartDelay">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6" name="Flowchart: Delay 1095"/>
                <p:cNvSpPr/>
                <p:nvPr/>
              </p:nvSpPr>
              <p:spPr>
                <a:xfrm rot="16200000">
                  <a:off x="521490" y="2058836"/>
                  <a:ext cx="406361" cy="236374"/>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246" name="TextBox 1245"/>
          <p:cNvSpPr txBox="1"/>
          <p:nvPr/>
        </p:nvSpPr>
        <p:spPr>
          <a:xfrm>
            <a:off x="10919767" y="6387304"/>
            <a:ext cx="975849" cy="369332"/>
          </a:xfrm>
          <a:prstGeom prst="rect">
            <a:avLst/>
          </a:prstGeom>
          <a:noFill/>
        </p:spPr>
        <p:txBody>
          <a:bodyPr wrap="square" rtlCol="0">
            <a:spAutoFit/>
          </a:bodyPr>
          <a:lstStyle/>
          <a:p>
            <a:pPr algn="r"/>
            <a:r>
              <a:rPr lang="en-US" dirty="0">
                <a:solidFill>
                  <a:schemeClr val="bg1"/>
                </a:solidFill>
              </a:rPr>
              <a:t>(13)</a:t>
            </a:r>
          </a:p>
        </p:txBody>
      </p:sp>
    </p:spTree>
    <p:extLst>
      <p:ext uri="{BB962C8B-B14F-4D97-AF65-F5344CB8AC3E}">
        <p14:creationId xmlns:p14="http://schemas.microsoft.com/office/powerpoint/2010/main" val="1440500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6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Picture 2" descr="https://encrypted-tbn0.gstatic.com/images?q=tbn:ANd9GcSDEob2LYL8lf-DO33nOM62GMDRW2zAWIBfHB1KEf5vsZLmI-m4"/>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86" name="TextBox 85"/>
          <p:cNvSpPr txBox="1"/>
          <p:nvPr/>
        </p:nvSpPr>
        <p:spPr>
          <a:xfrm>
            <a:off x="145915" y="6999"/>
            <a:ext cx="12046085" cy="707886"/>
          </a:xfrm>
          <a:prstGeom prst="rect">
            <a:avLst/>
          </a:prstGeom>
          <a:noFill/>
        </p:spPr>
        <p:txBody>
          <a:bodyPr wrap="square" rtlCol="0">
            <a:spAutoFit/>
          </a:bodyPr>
          <a:lstStyle/>
          <a:p>
            <a:pPr algn="ctr"/>
            <a:r>
              <a:rPr lang="en-US" sz="4000" dirty="0">
                <a:solidFill>
                  <a:schemeClr val="bg1"/>
                </a:solidFill>
                <a:latin typeface="Georgia" pitchFamily="18" charset="0"/>
              </a:rPr>
              <a:t>Built In Poverty</a:t>
            </a:r>
          </a:p>
        </p:txBody>
      </p:sp>
      <p:sp>
        <p:nvSpPr>
          <p:cNvPr id="10" name="Rectangle 9"/>
          <p:cNvSpPr/>
          <p:nvPr/>
        </p:nvSpPr>
        <p:spPr>
          <a:xfrm>
            <a:off x="7480570" y="1634645"/>
            <a:ext cx="4143983" cy="1938992"/>
          </a:xfrm>
          <a:prstGeom prst="rect">
            <a:avLst/>
          </a:prstGeom>
        </p:spPr>
        <p:txBody>
          <a:bodyPr wrap="square">
            <a:spAutoFit/>
          </a:bodyPr>
          <a:lstStyle/>
          <a:p>
            <a:r>
              <a:rPr lang="en-US" sz="2000" dirty="0">
                <a:solidFill>
                  <a:schemeClr val="bg1"/>
                </a:solidFill>
              </a:rPr>
              <a:t>The Lord assured the people, however, that it was not the relative splendor of the two buildings that concerned Him, but their obedience to His command to build a house to Him.</a:t>
            </a:r>
          </a:p>
        </p:txBody>
      </p:sp>
      <p:sp>
        <p:nvSpPr>
          <p:cNvPr id="11" name="Rectangle 10"/>
          <p:cNvSpPr/>
          <p:nvPr/>
        </p:nvSpPr>
        <p:spPr>
          <a:xfrm>
            <a:off x="503556" y="1087613"/>
            <a:ext cx="2937753" cy="2862322"/>
          </a:xfrm>
          <a:prstGeom prst="rect">
            <a:avLst/>
          </a:prstGeom>
        </p:spPr>
        <p:txBody>
          <a:bodyPr wrap="square">
            <a:spAutoFit/>
          </a:bodyPr>
          <a:lstStyle/>
          <a:p>
            <a:r>
              <a:rPr lang="en-US" sz="2000" dirty="0">
                <a:solidFill>
                  <a:schemeClr val="bg1"/>
                </a:solidFill>
              </a:rPr>
              <a:t>When the foundation of the second temple was laid, some who had known the former temple wept with joy at the thought that they could have again the blessings that had been available in Solomon’s temple. </a:t>
            </a:r>
          </a:p>
        </p:txBody>
      </p:sp>
      <p:sp>
        <p:nvSpPr>
          <p:cNvPr id="7" name="TextBox 6"/>
          <p:cNvSpPr txBox="1"/>
          <p:nvPr/>
        </p:nvSpPr>
        <p:spPr>
          <a:xfrm>
            <a:off x="-1" y="6488668"/>
            <a:ext cx="3754877" cy="369332"/>
          </a:xfrm>
          <a:prstGeom prst="rect">
            <a:avLst/>
          </a:prstGeom>
          <a:noFill/>
        </p:spPr>
        <p:txBody>
          <a:bodyPr wrap="square" rtlCol="0">
            <a:spAutoFit/>
          </a:bodyPr>
          <a:lstStyle/>
          <a:p>
            <a:r>
              <a:rPr lang="en-US" dirty="0">
                <a:solidFill>
                  <a:schemeClr val="bg1"/>
                </a:solidFill>
              </a:rPr>
              <a:t>Haggai 2:1-9</a:t>
            </a:r>
          </a:p>
        </p:txBody>
      </p:sp>
      <p:sp>
        <p:nvSpPr>
          <p:cNvPr id="17" name="Rectangle 16"/>
          <p:cNvSpPr/>
          <p:nvPr/>
        </p:nvSpPr>
        <p:spPr>
          <a:xfrm>
            <a:off x="4649820" y="4728042"/>
            <a:ext cx="6118699" cy="1015663"/>
          </a:xfrm>
          <a:prstGeom prst="rect">
            <a:avLst/>
          </a:prstGeom>
        </p:spPr>
        <p:txBody>
          <a:bodyPr wrap="square">
            <a:spAutoFit/>
          </a:bodyPr>
          <a:lstStyle/>
          <a:p>
            <a:r>
              <a:rPr lang="en-US" sz="2000" dirty="0">
                <a:solidFill>
                  <a:schemeClr val="bg1"/>
                </a:solidFill>
              </a:rPr>
              <a:t>Haggai prophesied of a future temple that would surpass Solomon’s in glory and splendor and would be the place where the Lord would give His people peace.</a:t>
            </a:r>
          </a:p>
        </p:txBody>
      </p:sp>
      <p:sp>
        <p:nvSpPr>
          <p:cNvPr id="1064" name="Rectangle 1063"/>
          <p:cNvSpPr/>
          <p:nvPr/>
        </p:nvSpPr>
        <p:spPr>
          <a:xfrm>
            <a:off x="3903822" y="2822386"/>
            <a:ext cx="3402414" cy="309920"/>
          </a:xfrm>
          <a:prstGeom prst="rect">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5" name="Group 1028"/>
          <p:cNvGrpSpPr/>
          <p:nvPr/>
        </p:nvGrpSpPr>
        <p:grpSpPr>
          <a:xfrm>
            <a:off x="5115233" y="2471885"/>
            <a:ext cx="941470" cy="613931"/>
            <a:chOff x="222738" y="1474170"/>
            <a:chExt cx="2027660" cy="1654678"/>
          </a:xfrm>
        </p:grpSpPr>
        <p:sp>
          <p:nvSpPr>
            <p:cNvPr id="1242" name="Oval 1241"/>
            <p:cNvSpPr/>
            <p:nvPr/>
          </p:nvSpPr>
          <p:spPr>
            <a:xfrm>
              <a:off x="228600" y="1735605"/>
              <a:ext cx="2021798" cy="1393243"/>
            </a:xfrm>
            <a:prstGeom prst="ellipse">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3" name="Oval 1242"/>
            <p:cNvSpPr/>
            <p:nvPr/>
          </p:nvSpPr>
          <p:spPr>
            <a:xfrm>
              <a:off x="222738" y="1590408"/>
              <a:ext cx="2021798" cy="1393243"/>
            </a:xfrm>
            <a:prstGeom prst="ellipse">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4" name="Oval 1243"/>
            <p:cNvSpPr/>
            <p:nvPr/>
          </p:nvSpPr>
          <p:spPr>
            <a:xfrm>
              <a:off x="316064" y="1599959"/>
              <a:ext cx="1803279" cy="1242659"/>
            </a:xfrm>
            <a:prstGeom prst="ellipse">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5" name="Oval 1244"/>
            <p:cNvSpPr/>
            <p:nvPr/>
          </p:nvSpPr>
          <p:spPr>
            <a:xfrm>
              <a:off x="338496" y="1474170"/>
              <a:ext cx="1803279" cy="1242659"/>
            </a:xfrm>
            <a:prstGeom prst="ellipse">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7" name="Rectangle 1066"/>
          <p:cNvSpPr/>
          <p:nvPr/>
        </p:nvSpPr>
        <p:spPr>
          <a:xfrm>
            <a:off x="5019144" y="1922562"/>
            <a:ext cx="1202943" cy="989531"/>
          </a:xfrm>
          <a:prstGeom prst="rect">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8" name="Trapezoid 1067"/>
          <p:cNvSpPr/>
          <p:nvPr/>
        </p:nvSpPr>
        <p:spPr>
          <a:xfrm>
            <a:off x="4889899" y="1837745"/>
            <a:ext cx="1469052" cy="84817"/>
          </a:xfrm>
          <a:prstGeom prst="trapezoid">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6" name="Rectangle 1075"/>
          <p:cNvSpPr/>
          <p:nvPr/>
        </p:nvSpPr>
        <p:spPr>
          <a:xfrm>
            <a:off x="5395712" y="2176443"/>
            <a:ext cx="410792" cy="731979"/>
          </a:xfrm>
          <a:prstGeom prst="rect">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7" name="Rectangle 1076"/>
          <p:cNvSpPr/>
          <p:nvPr/>
        </p:nvSpPr>
        <p:spPr>
          <a:xfrm>
            <a:off x="5449488" y="2300487"/>
            <a:ext cx="316650" cy="61045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8" name="Trapezoid 1077"/>
          <p:cNvSpPr/>
          <p:nvPr/>
        </p:nvSpPr>
        <p:spPr>
          <a:xfrm rot="10800000">
            <a:off x="5373336" y="2176443"/>
            <a:ext cx="448351" cy="118894"/>
          </a:xfrm>
          <a:prstGeom prst="trapezoid">
            <a:avLst>
              <a:gd name="adj" fmla="val 30824"/>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6" name="TextBox 1245"/>
          <p:cNvSpPr txBox="1"/>
          <p:nvPr/>
        </p:nvSpPr>
        <p:spPr>
          <a:xfrm>
            <a:off x="10919767" y="6387304"/>
            <a:ext cx="975849" cy="369332"/>
          </a:xfrm>
          <a:prstGeom prst="rect">
            <a:avLst/>
          </a:prstGeom>
          <a:noFill/>
        </p:spPr>
        <p:txBody>
          <a:bodyPr wrap="square" rtlCol="0">
            <a:spAutoFit/>
          </a:bodyPr>
          <a:lstStyle/>
          <a:p>
            <a:pPr algn="r"/>
            <a:r>
              <a:rPr lang="en-US" dirty="0">
                <a:solidFill>
                  <a:schemeClr val="bg1"/>
                </a:solidFill>
              </a:rPr>
              <a:t>(13)</a:t>
            </a:r>
          </a:p>
        </p:txBody>
      </p:sp>
      <p:sp>
        <p:nvSpPr>
          <p:cNvPr id="1247" name="Rectangle 1246"/>
          <p:cNvSpPr/>
          <p:nvPr/>
        </p:nvSpPr>
        <p:spPr>
          <a:xfrm>
            <a:off x="3803303" y="2702411"/>
            <a:ext cx="720059" cy="420168"/>
          </a:xfrm>
          <a:prstGeom prst="rect">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8" name="Rectangle 1247"/>
          <p:cNvSpPr/>
          <p:nvPr/>
        </p:nvSpPr>
        <p:spPr>
          <a:xfrm>
            <a:off x="3790333" y="2582438"/>
            <a:ext cx="343923" cy="141308"/>
          </a:xfrm>
          <a:prstGeom prst="rect">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6" name="Rectangle 1345"/>
          <p:cNvSpPr/>
          <p:nvPr/>
        </p:nvSpPr>
        <p:spPr>
          <a:xfrm rot="1086389">
            <a:off x="4730674" y="3192038"/>
            <a:ext cx="343923" cy="141308"/>
          </a:xfrm>
          <a:prstGeom prst="rect">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7" name="Rectangle 1346"/>
          <p:cNvSpPr/>
          <p:nvPr/>
        </p:nvSpPr>
        <p:spPr>
          <a:xfrm rot="21445487">
            <a:off x="4883074" y="3344438"/>
            <a:ext cx="343923" cy="141308"/>
          </a:xfrm>
          <a:prstGeom prst="rect">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48" name="Group 1347"/>
          <p:cNvGrpSpPr/>
          <p:nvPr/>
        </p:nvGrpSpPr>
        <p:grpSpPr>
          <a:xfrm>
            <a:off x="3133282" y="3287013"/>
            <a:ext cx="1410511" cy="3453319"/>
            <a:chOff x="4267200" y="1141395"/>
            <a:chExt cx="2091743" cy="4854280"/>
          </a:xfrm>
        </p:grpSpPr>
        <p:grpSp>
          <p:nvGrpSpPr>
            <p:cNvPr id="1349" name="Group 135"/>
            <p:cNvGrpSpPr/>
            <p:nvPr/>
          </p:nvGrpSpPr>
          <p:grpSpPr>
            <a:xfrm>
              <a:off x="4594015" y="1620356"/>
              <a:ext cx="1476751" cy="1539149"/>
              <a:chOff x="6511295" y="1306469"/>
              <a:chExt cx="1825151" cy="1902271"/>
            </a:xfrm>
            <a:solidFill>
              <a:schemeClr val="tx1">
                <a:lumMod val="65000"/>
                <a:lumOff val="35000"/>
              </a:schemeClr>
            </a:solidFill>
          </p:grpSpPr>
          <p:sp>
            <p:nvSpPr>
              <p:cNvPr id="1391" name="Oval 1390"/>
              <p:cNvSpPr/>
              <p:nvPr/>
            </p:nvSpPr>
            <p:spPr>
              <a:xfrm flipH="1">
                <a:off x="6514461" y="1645612"/>
                <a:ext cx="1821985" cy="15631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92" name="Round Diagonal Corner Rectangle 1391"/>
              <p:cNvSpPr/>
              <p:nvPr/>
            </p:nvSpPr>
            <p:spPr>
              <a:xfrm rot="892649" flipH="1">
                <a:off x="7692048" y="1306469"/>
                <a:ext cx="521172" cy="737856"/>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93" name="Round Diagonal Corner Rectangle 1392"/>
              <p:cNvSpPr/>
              <p:nvPr/>
            </p:nvSpPr>
            <p:spPr>
              <a:xfrm rot="3096286" flipH="1">
                <a:off x="6548145" y="1317211"/>
                <a:ext cx="685841" cy="75954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1350" name="Oval 1349"/>
            <p:cNvSpPr/>
            <p:nvPr/>
          </p:nvSpPr>
          <p:spPr>
            <a:xfrm rot="1928098" flipH="1">
              <a:off x="4267200" y="3424234"/>
              <a:ext cx="402944" cy="8750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51" name="Oval 1350"/>
            <p:cNvSpPr/>
            <p:nvPr/>
          </p:nvSpPr>
          <p:spPr>
            <a:xfrm rot="18952234" flipH="1">
              <a:off x="5941568" y="3393477"/>
              <a:ext cx="417375" cy="8750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52" name="Oval 1351"/>
            <p:cNvSpPr/>
            <p:nvPr/>
          </p:nvSpPr>
          <p:spPr>
            <a:xfrm rot="2247591" flipH="1">
              <a:off x="4808523" y="5120579"/>
              <a:ext cx="396277" cy="875096"/>
            </a:xfrm>
            <a:prstGeom prst="ellipse">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53" name="Oval 1352"/>
            <p:cNvSpPr/>
            <p:nvPr/>
          </p:nvSpPr>
          <p:spPr>
            <a:xfrm rot="18952234" flipH="1">
              <a:off x="5265992" y="5103269"/>
              <a:ext cx="394381" cy="875096"/>
            </a:xfrm>
            <a:prstGeom prst="ellipse">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54" name="Trapezoid 1353"/>
            <p:cNvSpPr/>
            <p:nvPr/>
          </p:nvSpPr>
          <p:spPr>
            <a:xfrm rot="1430708" flipH="1">
              <a:off x="4404387" y="2500664"/>
              <a:ext cx="846308" cy="1560935"/>
            </a:xfrm>
            <a:prstGeom prst="trapezoi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55" name="Trapezoid 1354"/>
            <p:cNvSpPr/>
            <p:nvPr/>
          </p:nvSpPr>
          <p:spPr>
            <a:xfrm rot="19809709" flipH="1">
              <a:off x="5328113" y="2449521"/>
              <a:ext cx="846308" cy="1560935"/>
            </a:xfrm>
            <a:prstGeom prst="trapezoi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56" name="Trapezoid 1355"/>
            <p:cNvSpPr/>
            <p:nvPr/>
          </p:nvSpPr>
          <p:spPr>
            <a:xfrm flipH="1">
              <a:off x="4662891" y="2701534"/>
              <a:ext cx="1262560" cy="2852030"/>
            </a:xfrm>
            <a:prstGeom prst="trapezoi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57" name="Oval 1356"/>
            <p:cNvSpPr/>
            <p:nvPr/>
          </p:nvSpPr>
          <p:spPr>
            <a:xfrm flipH="1">
              <a:off x="4722075" y="1209936"/>
              <a:ext cx="1203377" cy="163545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58" name="Round Diagonal Corner Rectangle 1357"/>
            <p:cNvSpPr/>
            <p:nvPr/>
          </p:nvSpPr>
          <p:spPr>
            <a:xfrm rot="20363465" flipH="1">
              <a:off x="5334776" y="1191345"/>
              <a:ext cx="391062" cy="589787"/>
            </a:xfrm>
            <a:prstGeom prst="round2DiagRect">
              <a:avLst>
                <a:gd name="adj1" fmla="val 50000"/>
                <a:gd name="adj2" fmla="val 0"/>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59" name="Round Diagonal Corner Rectangle 1358"/>
            <p:cNvSpPr/>
            <p:nvPr/>
          </p:nvSpPr>
          <p:spPr>
            <a:xfrm rot="16523337" flipH="1">
              <a:off x="4864035" y="1252735"/>
              <a:ext cx="468829" cy="611731"/>
            </a:xfrm>
            <a:prstGeom prst="round2DiagRect">
              <a:avLst>
                <a:gd name="adj1" fmla="val 50000"/>
                <a:gd name="adj2" fmla="val 0"/>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60" name="Trapezoid 1359"/>
            <p:cNvSpPr/>
            <p:nvPr/>
          </p:nvSpPr>
          <p:spPr>
            <a:xfrm rot="21333240" flipH="1">
              <a:off x="5203822" y="2542211"/>
              <a:ext cx="846308" cy="2911947"/>
            </a:xfrm>
            <a:prstGeom prst="trapezoid">
              <a:avLst>
                <a:gd name="adj" fmla="val 34480"/>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61" name="Trapezoid 1360"/>
            <p:cNvSpPr/>
            <p:nvPr/>
          </p:nvSpPr>
          <p:spPr>
            <a:xfrm rot="301939" flipH="1">
              <a:off x="4488833" y="2649492"/>
              <a:ext cx="846308" cy="2804505"/>
            </a:xfrm>
            <a:prstGeom prst="trapezoid">
              <a:avLst>
                <a:gd name="adj" fmla="val 34480"/>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62" name="Oval 1361"/>
            <p:cNvSpPr/>
            <p:nvPr/>
          </p:nvSpPr>
          <p:spPr>
            <a:xfrm flipH="1">
              <a:off x="4897833" y="2105877"/>
              <a:ext cx="797318" cy="875096"/>
            </a:xfrm>
            <a:prstGeom prst="ellips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63" name="Oval 1362"/>
            <p:cNvSpPr/>
            <p:nvPr/>
          </p:nvSpPr>
          <p:spPr>
            <a:xfrm flipH="1">
              <a:off x="5109921" y="2235186"/>
              <a:ext cx="346392" cy="18540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1364" name="Straight Connector 1363"/>
            <p:cNvCxnSpPr/>
            <p:nvPr/>
          </p:nvCxnSpPr>
          <p:spPr>
            <a:xfrm>
              <a:off x="4775266" y="3281132"/>
              <a:ext cx="409228" cy="0"/>
            </a:xfrm>
            <a:prstGeom prst="line">
              <a:avLst/>
            </a:prstGeom>
            <a:ln w="76200">
              <a:solidFill>
                <a:srgbClr val="582A04"/>
              </a:solidFill>
            </a:ln>
          </p:spPr>
          <p:style>
            <a:lnRef idx="1">
              <a:schemeClr val="accent1"/>
            </a:lnRef>
            <a:fillRef idx="0">
              <a:schemeClr val="accent1"/>
            </a:fillRef>
            <a:effectRef idx="0">
              <a:schemeClr val="accent1"/>
            </a:effectRef>
            <a:fontRef idx="minor">
              <a:schemeClr val="tx1"/>
            </a:fontRef>
          </p:style>
        </p:cxnSp>
        <p:cxnSp>
          <p:nvCxnSpPr>
            <p:cNvPr id="1365" name="Straight Connector 1364"/>
            <p:cNvCxnSpPr/>
            <p:nvPr/>
          </p:nvCxnSpPr>
          <p:spPr>
            <a:xfrm>
              <a:off x="5382604" y="3281132"/>
              <a:ext cx="409228" cy="0"/>
            </a:xfrm>
            <a:prstGeom prst="line">
              <a:avLst/>
            </a:prstGeom>
            <a:ln w="76200">
              <a:solidFill>
                <a:srgbClr val="582A04"/>
              </a:solidFill>
            </a:ln>
          </p:spPr>
          <p:style>
            <a:lnRef idx="1">
              <a:schemeClr val="accent1"/>
            </a:lnRef>
            <a:fillRef idx="0">
              <a:schemeClr val="accent1"/>
            </a:fillRef>
            <a:effectRef idx="0">
              <a:schemeClr val="accent1"/>
            </a:effectRef>
            <a:fontRef idx="minor">
              <a:schemeClr val="tx1"/>
            </a:fontRef>
          </p:style>
        </p:cxnSp>
        <p:cxnSp>
          <p:nvCxnSpPr>
            <p:cNvPr id="1366" name="Straight Connector 1365"/>
            <p:cNvCxnSpPr/>
            <p:nvPr/>
          </p:nvCxnSpPr>
          <p:spPr>
            <a:xfrm>
              <a:off x="4724248" y="3511790"/>
              <a:ext cx="444673" cy="1613"/>
            </a:xfrm>
            <a:prstGeom prst="line">
              <a:avLst/>
            </a:prstGeom>
            <a:ln w="76200">
              <a:solidFill>
                <a:srgbClr val="582A04"/>
              </a:solidFill>
            </a:ln>
          </p:spPr>
          <p:style>
            <a:lnRef idx="1">
              <a:schemeClr val="accent1"/>
            </a:lnRef>
            <a:fillRef idx="0">
              <a:schemeClr val="accent1"/>
            </a:fillRef>
            <a:effectRef idx="0">
              <a:schemeClr val="accent1"/>
            </a:effectRef>
            <a:fontRef idx="minor">
              <a:schemeClr val="tx1"/>
            </a:fontRef>
          </p:style>
        </p:cxnSp>
        <p:cxnSp>
          <p:nvCxnSpPr>
            <p:cNvPr id="1367" name="Straight Connector 1366"/>
            <p:cNvCxnSpPr/>
            <p:nvPr/>
          </p:nvCxnSpPr>
          <p:spPr>
            <a:xfrm>
              <a:off x="5382604" y="3513403"/>
              <a:ext cx="409228" cy="0"/>
            </a:xfrm>
            <a:prstGeom prst="line">
              <a:avLst/>
            </a:prstGeom>
            <a:ln w="76200">
              <a:solidFill>
                <a:srgbClr val="582A04"/>
              </a:solidFill>
            </a:ln>
          </p:spPr>
          <p:style>
            <a:lnRef idx="1">
              <a:schemeClr val="accent1"/>
            </a:lnRef>
            <a:fillRef idx="0">
              <a:schemeClr val="accent1"/>
            </a:fillRef>
            <a:effectRef idx="0">
              <a:schemeClr val="accent1"/>
            </a:effectRef>
            <a:fontRef idx="minor">
              <a:schemeClr val="tx1"/>
            </a:fontRef>
          </p:style>
        </p:cxnSp>
        <p:cxnSp>
          <p:nvCxnSpPr>
            <p:cNvPr id="1368" name="Straight Connector 1367"/>
            <p:cNvCxnSpPr/>
            <p:nvPr/>
          </p:nvCxnSpPr>
          <p:spPr>
            <a:xfrm flipV="1">
              <a:off x="4664753" y="3932030"/>
              <a:ext cx="532434" cy="10775"/>
            </a:xfrm>
            <a:prstGeom prst="line">
              <a:avLst/>
            </a:prstGeom>
            <a:ln w="76200">
              <a:solidFill>
                <a:srgbClr val="582A04"/>
              </a:solidFill>
            </a:ln>
          </p:spPr>
          <p:style>
            <a:lnRef idx="1">
              <a:schemeClr val="accent1"/>
            </a:lnRef>
            <a:fillRef idx="0">
              <a:schemeClr val="accent1"/>
            </a:fillRef>
            <a:effectRef idx="0">
              <a:schemeClr val="accent1"/>
            </a:effectRef>
            <a:fontRef idx="minor">
              <a:schemeClr val="tx1"/>
            </a:fontRef>
          </p:style>
        </p:cxnSp>
        <p:cxnSp>
          <p:nvCxnSpPr>
            <p:cNvPr id="1369" name="Straight Connector 1368"/>
            <p:cNvCxnSpPr/>
            <p:nvPr/>
          </p:nvCxnSpPr>
          <p:spPr>
            <a:xfrm flipV="1">
              <a:off x="5367031" y="3920717"/>
              <a:ext cx="532434" cy="10775"/>
            </a:xfrm>
            <a:prstGeom prst="line">
              <a:avLst/>
            </a:prstGeom>
            <a:ln w="76200">
              <a:solidFill>
                <a:srgbClr val="582A04"/>
              </a:solidFill>
            </a:ln>
          </p:spPr>
          <p:style>
            <a:lnRef idx="1">
              <a:schemeClr val="accent1"/>
            </a:lnRef>
            <a:fillRef idx="0">
              <a:schemeClr val="accent1"/>
            </a:fillRef>
            <a:effectRef idx="0">
              <a:schemeClr val="accent1"/>
            </a:effectRef>
            <a:fontRef idx="minor">
              <a:schemeClr val="tx1"/>
            </a:fontRef>
          </p:style>
        </p:cxnSp>
        <p:cxnSp>
          <p:nvCxnSpPr>
            <p:cNvPr id="1370" name="Straight Connector 1369"/>
            <p:cNvCxnSpPr/>
            <p:nvPr/>
          </p:nvCxnSpPr>
          <p:spPr>
            <a:xfrm flipV="1">
              <a:off x="4603965" y="4168473"/>
              <a:ext cx="579153" cy="10776"/>
            </a:xfrm>
            <a:prstGeom prst="line">
              <a:avLst/>
            </a:prstGeom>
            <a:ln w="76200">
              <a:solidFill>
                <a:srgbClr val="582A04"/>
              </a:solidFill>
            </a:ln>
          </p:spPr>
          <p:style>
            <a:lnRef idx="1">
              <a:schemeClr val="accent1"/>
            </a:lnRef>
            <a:fillRef idx="0">
              <a:schemeClr val="accent1"/>
            </a:fillRef>
            <a:effectRef idx="0">
              <a:schemeClr val="accent1"/>
            </a:effectRef>
            <a:fontRef idx="minor">
              <a:schemeClr val="tx1"/>
            </a:fontRef>
          </p:style>
        </p:cxnSp>
        <p:cxnSp>
          <p:nvCxnSpPr>
            <p:cNvPr id="1371" name="Straight Connector 1370"/>
            <p:cNvCxnSpPr/>
            <p:nvPr/>
          </p:nvCxnSpPr>
          <p:spPr>
            <a:xfrm flipV="1">
              <a:off x="5320313" y="4183958"/>
              <a:ext cx="579153" cy="10776"/>
            </a:xfrm>
            <a:prstGeom prst="line">
              <a:avLst/>
            </a:prstGeom>
            <a:ln w="76200">
              <a:solidFill>
                <a:srgbClr val="582A04"/>
              </a:solidFill>
            </a:ln>
          </p:spPr>
          <p:style>
            <a:lnRef idx="1">
              <a:schemeClr val="accent1"/>
            </a:lnRef>
            <a:fillRef idx="0">
              <a:schemeClr val="accent1"/>
            </a:fillRef>
            <a:effectRef idx="0">
              <a:schemeClr val="accent1"/>
            </a:effectRef>
            <a:fontRef idx="minor">
              <a:schemeClr val="tx1"/>
            </a:fontRef>
          </p:style>
        </p:cxnSp>
        <p:cxnSp>
          <p:nvCxnSpPr>
            <p:cNvPr id="1372" name="Straight Connector 1371"/>
            <p:cNvCxnSpPr/>
            <p:nvPr/>
          </p:nvCxnSpPr>
          <p:spPr>
            <a:xfrm>
              <a:off x="4470859" y="4896257"/>
              <a:ext cx="727832" cy="46454"/>
            </a:xfrm>
            <a:prstGeom prst="line">
              <a:avLst/>
            </a:prstGeom>
            <a:ln w="76200">
              <a:solidFill>
                <a:srgbClr val="582A04"/>
              </a:solidFill>
            </a:ln>
          </p:spPr>
          <p:style>
            <a:lnRef idx="1">
              <a:schemeClr val="accent1"/>
            </a:lnRef>
            <a:fillRef idx="0">
              <a:schemeClr val="accent1"/>
            </a:fillRef>
            <a:effectRef idx="0">
              <a:schemeClr val="accent1"/>
            </a:effectRef>
            <a:fontRef idx="minor">
              <a:schemeClr val="tx1"/>
            </a:fontRef>
          </p:style>
        </p:cxnSp>
        <p:cxnSp>
          <p:nvCxnSpPr>
            <p:cNvPr id="1373" name="Straight Connector 1372"/>
            <p:cNvCxnSpPr/>
            <p:nvPr/>
          </p:nvCxnSpPr>
          <p:spPr>
            <a:xfrm flipV="1">
              <a:off x="5304740" y="4896257"/>
              <a:ext cx="766026" cy="26261"/>
            </a:xfrm>
            <a:prstGeom prst="line">
              <a:avLst/>
            </a:prstGeom>
            <a:ln w="76200">
              <a:solidFill>
                <a:srgbClr val="582A04"/>
              </a:solidFill>
            </a:ln>
          </p:spPr>
          <p:style>
            <a:lnRef idx="1">
              <a:schemeClr val="accent1"/>
            </a:lnRef>
            <a:fillRef idx="0">
              <a:schemeClr val="accent1"/>
            </a:fillRef>
            <a:effectRef idx="0">
              <a:schemeClr val="accent1"/>
            </a:effectRef>
            <a:fontRef idx="minor">
              <a:schemeClr val="tx1"/>
            </a:fontRef>
          </p:style>
        </p:cxnSp>
        <p:cxnSp>
          <p:nvCxnSpPr>
            <p:cNvPr id="1374" name="Straight Connector 1373"/>
            <p:cNvCxnSpPr/>
            <p:nvPr/>
          </p:nvCxnSpPr>
          <p:spPr>
            <a:xfrm>
              <a:off x="4401519" y="5170274"/>
              <a:ext cx="797172" cy="20194"/>
            </a:xfrm>
            <a:prstGeom prst="line">
              <a:avLst/>
            </a:prstGeom>
            <a:ln w="76200">
              <a:solidFill>
                <a:srgbClr val="582A04"/>
              </a:solidFill>
            </a:ln>
          </p:spPr>
          <p:style>
            <a:lnRef idx="1">
              <a:schemeClr val="accent1"/>
            </a:lnRef>
            <a:fillRef idx="0">
              <a:schemeClr val="accent1"/>
            </a:fillRef>
            <a:effectRef idx="0">
              <a:schemeClr val="accent1"/>
            </a:effectRef>
            <a:fontRef idx="minor">
              <a:schemeClr val="tx1"/>
            </a:fontRef>
          </p:style>
        </p:cxnSp>
        <p:cxnSp>
          <p:nvCxnSpPr>
            <p:cNvPr id="1375" name="Straight Connector 1374"/>
            <p:cNvCxnSpPr/>
            <p:nvPr/>
          </p:nvCxnSpPr>
          <p:spPr>
            <a:xfrm flipV="1">
              <a:off x="5335886" y="5128528"/>
              <a:ext cx="781599" cy="41745"/>
            </a:xfrm>
            <a:prstGeom prst="line">
              <a:avLst/>
            </a:prstGeom>
            <a:ln w="76200">
              <a:solidFill>
                <a:srgbClr val="582A04"/>
              </a:solidFill>
            </a:ln>
          </p:spPr>
          <p:style>
            <a:lnRef idx="1">
              <a:schemeClr val="accent1"/>
            </a:lnRef>
            <a:fillRef idx="0">
              <a:schemeClr val="accent1"/>
            </a:fillRef>
            <a:effectRef idx="0">
              <a:schemeClr val="accent1"/>
            </a:effectRef>
            <a:fontRef idx="minor">
              <a:schemeClr val="tx1"/>
            </a:fontRef>
          </p:style>
        </p:cxnSp>
        <p:sp>
          <p:nvSpPr>
            <p:cNvPr id="1376" name="Moon 1375"/>
            <p:cNvSpPr/>
            <p:nvPr/>
          </p:nvSpPr>
          <p:spPr>
            <a:xfrm rot="5400000">
              <a:off x="5003639" y="770865"/>
              <a:ext cx="598818" cy="1339878"/>
            </a:xfrm>
            <a:prstGeom prst="moon">
              <a:avLst>
                <a:gd name="adj" fmla="val 875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7" name="Group 165"/>
            <p:cNvGrpSpPr/>
            <p:nvPr/>
          </p:nvGrpSpPr>
          <p:grpSpPr>
            <a:xfrm>
              <a:off x="4733004" y="1356534"/>
              <a:ext cx="1140421" cy="280023"/>
              <a:chOff x="3952930" y="4977108"/>
              <a:chExt cx="1584496" cy="389063"/>
            </a:xfrm>
          </p:grpSpPr>
          <p:grpSp>
            <p:nvGrpSpPr>
              <p:cNvPr id="1379" name="Group 178"/>
              <p:cNvGrpSpPr/>
              <p:nvPr/>
            </p:nvGrpSpPr>
            <p:grpSpPr>
              <a:xfrm>
                <a:off x="3952930" y="4990171"/>
                <a:ext cx="395776" cy="376000"/>
                <a:chOff x="4561398" y="5032399"/>
                <a:chExt cx="959125" cy="911201"/>
              </a:xfrm>
            </p:grpSpPr>
            <p:sp>
              <p:nvSpPr>
                <p:cNvPr id="1389" name="Quad Arrow 1388"/>
                <p:cNvSpPr/>
                <p:nvPr/>
              </p:nvSpPr>
              <p:spPr>
                <a:xfrm>
                  <a:off x="4561398" y="5032399"/>
                  <a:ext cx="959125" cy="911201"/>
                </a:xfrm>
                <a:prstGeom prst="quadArrow">
                  <a:avLst>
                    <a:gd name="adj1" fmla="val 39703"/>
                    <a:gd name="adj2" fmla="val 22500"/>
                    <a:gd name="adj3" fmla="val 22500"/>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0" name="Diamond 1389"/>
                <p:cNvSpPr/>
                <p:nvPr/>
              </p:nvSpPr>
              <p:spPr>
                <a:xfrm>
                  <a:off x="4870253" y="5303520"/>
                  <a:ext cx="353508" cy="361404"/>
                </a:xfrm>
                <a:prstGeom prst="diamond">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80" name="Group 179"/>
              <p:cNvGrpSpPr/>
              <p:nvPr/>
            </p:nvGrpSpPr>
            <p:grpSpPr>
              <a:xfrm>
                <a:off x="4349170" y="4985817"/>
                <a:ext cx="395776" cy="376000"/>
                <a:chOff x="4561398" y="5032399"/>
                <a:chExt cx="959125" cy="911201"/>
              </a:xfrm>
            </p:grpSpPr>
            <p:sp>
              <p:nvSpPr>
                <p:cNvPr id="1387" name="Quad Arrow 1386"/>
                <p:cNvSpPr/>
                <p:nvPr/>
              </p:nvSpPr>
              <p:spPr>
                <a:xfrm>
                  <a:off x="4561398" y="5032399"/>
                  <a:ext cx="959125" cy="911201"/>
                </a:xfrm>
                <a:prstGeom prst="quadArrow">
                  <a:avLst>
                    <a:gd name="adj1" fmla="val 39703"/>
                    <a:gd name="adj2" fmla="val 22500"/>
                    <a:gd name="adj3" fmla="val 22500"/>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8" name="Diamond 1387"/>
                <p:cNvSpPr/>
                <p:nvPr/>
              </p:nvSpPr>
              <p:spPr>
                <a:xfrm>
                  <a:off x="4870253" y="5303520"/>
                  <a:ext cx="353508" cy="361404"/>
                </a:xfrm>
                <a:prstGeom prst="diamond">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81" name="Group 180"/>
              <p:cNvGrpSpPr/>
              <p:nvPr/>
            </p:nvGrpSpPr>
            <p:grpSpPr>
              <a:xfrm>
                <a:off x="4741056" y="4977108"/>
                <a:ext cx="395776" cy="376000"/>
                <a:chOff x="4561398" y="5032399"/>
                <a:chExt cx="959125" cy="911201"/>
              </a:xfrm>
            </p:grpSpPr>
            <p:sp>
              <p:nvSpPr>
                <p:cNvPr id="1385" name="Quad Arrow 1384"/>
                <p:cNvSpPr/>
                <p:nvPr/>
              </p:nvSpPr>
              <p:spPr>
                <a:xfrm>
                  <a:off x="4561398" y="5032399"/>
                  <a:ext cx="959125" cy="911201"/>
                </a:xfrm>
                <a:prstGeom prst="quadArrow">
                  <a:avLst>
                    <a:gd name="adj1" fmla="val 39703"/>
                    <a:gd name="adj2" fmla="val 22500"/>
                    <a:gd name="adj3" fmla="val 22500"/>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6" name="Diamond 1385"/>
                <p:cNvSpPr/>
                <p:nvPr/>
              </p:nvSpPr>
              <p:spPr>
                <a:xfrm>
                  <a:off x="4870253" y="5303520"/>
                  <a:ext cx="353508" cy="361404"/>
                </a:xfrm>
                <a:prstGeom prst="diamond">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82" name="Group 181"/>
              <p:cNvGrpSpPr/>
              <p:nvPr/>
            </p:nvGrpSpPr>
            <p:grpSpPr>
              <a:xfrm>
                <a:off x="5141650" y="4977108"/>
                <a:ext cx="395776" cy="376000"/>
                <a:chOff x="4561398" y="5032399"/>
                <a:chExt cx="959125" cy="911201"/>
              </a:xfrm>
            </p:grpSpPr>
            <p:sp>
              <p:nvSpPr>
                <p:cNvPr id="1383" name="Quad Arrow 1382"/>
                <p:cNvSpPr/>
                <p:nvPr/>
              </p:nvSpPr>
              <p:spPr>
                <a:xfrm>
                  <a:off x="4561398" y="5032399"/>
                  <a:ext cx="959125" cy="911201"/>
                </a:xfrm>
                <a:prstGeom prst="quadArrow">
                  <a:avLst>
                    <a:gd name="adj1" fmla="val 39703"/>
                    <a:gd name="adj2" fmla="val 22500"/>
                    <a:gd name="adj3" fmla="val 22500"/>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4" name="Diamond 1383"/>
                <p:cNvSpPr/>
                <p:nvPr/>
              </p:nvSpPr>
              <p:spPr>
                <a:xfrm>
                  <a:off x="4870253" y="5303520"/>
                  <a:ext cx="353508" cy="361404"/>
                </a:xfrm>
                <a:prstGeom prst="diamond">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3622439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Picture 2" descr="https://encrypted-tbn0.gstatic.com/images?q=tbn:ANd9GcSDEob2LYL8lf-DO33nOM62GMDRW2zAWIBfHB1KEf5vsZLmI-m4"/>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86" name="TextBox 85"/>
          <p:cNvSpPr txBox="1"/>
          <p:nvPr/>
        </p:nvSpPr>
        <p:spPr>
          <a:xfrm>
            <a:off x="145915" y="6999"/>
            <a:ext cx="12046085" cy="707886"/>
          </a:xfrm>
          <a:prstGeom prst="rect">
            <a:avLst/>
          </a:prstGeom>
          <a:noFill/>
        </p:spPr>
        <p:txBody>
          <a:bodyPr wrap="square" rtlCol="0">
            <a:spAutoFit/>
          </a:bodyPr>
          <a:lstStyle/>
          <a:p>
            <a:pPr algn="ctr"/>
            <a:r>
              <a:rPr lang="en-US" sz="4000" dirty="0">
                <a:solidFill>
                  <a:schemeClr val="bg1"/>
                </a:solidFill>
                <a:latin typeface="Georgia" pitchFamily="18" charset="0"/>
              </a:rPr>
              <a:t>Fulfilled In the Latter-days</a:t>
            </a:r>
          </a:p>
        </p:txBody>
      </p:sp>
      <p:sp>
        <p:nvSpPr>
          <p:cNvPr id="10" name="Rectangle 9"/>
          <p:cNvSpPr/>
          <p:nvPr/>
        </p:nvSpPr>
        <p:spPr>
          <a:xfrm>
            <a:off x="369650" y="905071"/>
            <a:ext cx="4620639" cy="3139321"/>
          </a:xfrm>
          <a:prstGeom prst="rect">
            <a:avLst/>
          </a:prstGeom>
        </p:spPr>
        <p:txBody>
          <a:bodyPr wrap="square">
            <a:spAutoFit/>
          </a:bodyPr>
          <a:lstStyle/>
          <a:p>
            <a:r>
              <a:rPr lang="en-US" dirty="0">
                <a:solidFill>
                  <a:schemeClr val="bg1"/>
                </a:solidFill>
              </a:rPr>
              <a:t>This prophecy will be fulfilled in the latter-day temple that will be built on the same site. Haggai’s prophecy that the “desire of all nations shall come” is a prophecy of Christ, who will bring a lasting peace to the world. </a:t>
            </a:r>
          </a:p>
          <a:p>
            <a:endParaRPr lang="en-US" dirty="0">
              <a:solidFill>
                <a:schemeClr val="bg1"/>
              </a:solidFill>
            </a:endParaRPr>
          </a:p>
          <a:p>
            <a:r>
              <a:rPr lang="en-US" dirty="0">
                <a:solidFill>
                  <a:schemeClr val="bg1"/>
                </a:solidFill>
              </a:rPr>
              <a:t>Lasting peace, however, will be brought only after the Lord shakes “the heavens, and the earth, and the sea, and the dry land … and … all nations”  when He comes in His glory to usher in the Millennium. </a:t>
            </a:r>
          </a:p>
        </p:txBody>
      </p:sp>
      <p:sp>
        <p:nvSpPr>
          <p:cNvPr id="7" name="TextBox 6"/>
          <p:cNvSpPr txBox="1"/>
          <p:nvPr/>
        </p:nvSpPr>
        <p:spPr>
          <a:xfrm>
            <a:off x="-1" y="6488668"/>
            <a:ext cx="3754877" cy="369332"/>
          </a:xfrm>
          <a:prstGeom prst="rect">
            <a:avLst/>
          </a:prstGeom>
          <a:noFill/>
        </p:spPr>
        <p:txBody>
          <a:bodyPr wrap="square" rtlCol="0">
            <a:spAutoFit/>
          </a:bodyPr>
          <a:lstStyle/>
          <a:p>
            <a:r>
              <a:rPr lang="en-US" dirty="0">
                <a:solidFill>
                  <a:schemeClr val="bg1"/>
                </a:solidFill>
              </a:rPr>
              <a:t>Haggai 2:1-9</a:t>
            </a:r>
          </a:p>
        </p:txBody>
      </p:sp>
      <p:sp>
        <p:nvSpPr>
          <p:cNvPr id="1246" name="TextBox 1245"/>
          <p:cNvSpPr txBox="1"/>
          <p:nvPr/>
        </p:nvSpPr>
        <p:spPr>
          <a:xfrm>
            <a:off x="10919767" y="6387304"/>
            <a:ext cx="975849" cy="369332"/>
          </a:xfrm>
          <a:prstGeom prst="rect">
            <a:avLst/>
          </a:prstGeom>
          <a:noFill/>
        </p:spPr>
        <p:txBody>
          <a:bodyPr wrap="square" rtlCol="0">
            <a:spAutoFit/>
          </a:bodyPr>
          <a:lstStyle/>
          <a:p>
            <a:pPr algn="r"/>
            <a:r>
              <a:rPr lang="en-US" dirty="0">
                <a:solidFill>
                  <a:schemeClr val="bg1"/>
                </a:solidFill>
              </a:rPr>
              <a:t>(13)</a:t>
            </a:r>
          </a:p>
        </p:txBody>
      </p:sp>
      <p:sp>
        <p:nvSpPr>
          <p:cNvPr id="121" name="Rectangle 120"/>
          <p:cNvSpPr/>
          <p:nvPr/>
        </p:nvSpPr>
        <p:spPr>
          <a:xfrm>
            <a:off x="7461115" y="4900827"/>
            <a:ext cx="3832698" cy="1200329"/>
          </a:xfrm>
          <a:prstGeom prst="rect">
            <a:avLst/>
          </a:prstGeom>
        </p:spPr>
        <p:txBody>
          <a:bodyPr wrap="square">
            <a:spAutoFit/>
          </a:bodyPr>
          <a:lstStyle/>
          <a:p>
            <a:r>
              <a:rPr lang="en-US" dirty="0">
                <a:solidFill>
                  <a:schemeClr val="bg1"/>
                </a:solidFill>
              </a:rPr>
              <a:t>Then His house will indeed be filled with glory, peace will be established, and the desire of all nations will be completely fulfilled. </a:t>
            </a:r>
            <a:endParaRPr lang="en-US" dirty="0"/>
          </a:p>
        </p:txBody>
      </p:sp>
      <p:pic>
        <p:nvPicPr>
          <p:cNvPr id="40962" name="Picture 2" descr="17396"/>
          <p:cNvPicPr>
            <a:picLocks noChangeAspect="1" noChangeArrowheads="1"/>
          </p:cNvPicPr>
          <p:nvPr/>
        </p:nvPicPr>
        <p:blipFill>
          <a:blip r:embed="rId3" cstate="print"/>
          <a:srcRect/>
          <a:stretch>
            <a:fillRect/>
          </a:stretch>
        </p:blipFill>
        <p:spPr bwMode="auto">
          <a:xfrm>
            <a:off x="6227509" y="1011847"/>
            <a:ext cx="3269051" cy="3394784"/>
          </a:xfrm>
          <a:prstGeom prst="rect">
            <a:avLst/>
          </a:prstGeom>
          <a:noFill/>
        </p:spPr>
      </p:pic>
      <p:sp>
        <p:nvSpPr>
          <p:cNvPr id="137" name="Rectangle 136"/>
          <p:cNvSpPr/>
          <p:nvPr/>
        </p:nvSpPr>
        <p:spPr>
          <a:xfrm>
            <a:off x="9640111" y="1656414"/>
            <a:ext cx="2227634" cy="954107"/>
          </a:xfrm>
          <a:prstGeom prst="rect">
            <a:avLst/>
          </a:prstGeom>
        </p:spPr>
        <p:txBody>
          <a:bodyPr wrap="square">
            <a:spAutoFit/>
          </a:bodyPr>
          <a:lstStyle/>
          <a:p>
            <a:r>
              <a:rPr lang="en-US" sz="1400" dirty="0">
                <a:solidFill>
                  <a:schemeClr val="bg1"/>
                </a:solidFill>
              </a:rPr>
              <a:t>The Jerusalem Center located on Mount Scopus, on the northern end of the Mount of Olives</a:t>
            </a:r>
          </a:p>
        </p:txBody>
      </p:sp>
      <p:pic>
        <p:nvPicPr>
          <p:cNvPr id="40964" name="Picture 4" descr="http://media.ldscdn.org/images/media-library/gospel-art/new-testament/jerusalem-temple-herod-206142-wallpaper.jpg"/>
          <p:cNvPicPr>
            <a:picLocks noChangeAspect="1" noChangeArrowheads="1"/>
          </p:cNvPicPr>
          <p:nvPr/>
        </p:nvPicPr>
        <p:blipFill>
          <a:blip r:embed="rId4" cstate="print"/>
          <a:srcRect/>
          <a:stretch>
            <a:fillRect/>
          </a:stretch>
        </p:blipFill>
        <p:spPr bwMode="auto">
          <a:xfrm>
            <a:off x="2363821" y="4086698"/>
            <a:ext cx="3607814" cy="2385331"/>
          </a:xfrm>
          <a:prstGeom prst="rect">
            <a:avLst/>
          </a:prstGeom>
          <a:noFill/>
        </p:spPr>
      </p:pic>
    </p:spTree>
    <p:extLst>
      <p:ext uri="{BB962C8B-B14F-4D97-AF65-F5344CB8AC3E}">
        <p14:creationId xmlns:p14="http://schemas.microsoft.com/office/powerpoint/2010/main" val="3565941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6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9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3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Picture 2" descr="https://encrypted-tbn0.gstatic.com/images?q=tbn:ANd9GcSDEob2LYL8lf-DO33nOM62GMDRW2zAWIBfHB1KEf5vsZLmI-m4"/>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10" name="Rectangle 9"/>
          <p:cNvSpPr/>
          <p:nvPr/>
        </p:nvSpPr>
        <p:spPr>
          <a:xfrm>
            <a:off x="369650" y="905071"/>
            <a:ext cx="5204299" cy="3785652"/>
          </a:xfrm>
          <a:prstGeom prst="rect">
            <a:avLst/>
          </a:prstGeom>
        </p:spPr>
        <p:txBody>
          <a:bodyPr wrap="square">
            <a:spAutoFit/>
          </a:bodyPr>
          <a:lstStyle/>
          <a:p>
            <a:r>
              <a:rPr lang="en-US" sz="2400" dirty="0">
                <a:solidFill>
                  <a:schemeClr val="bg1"/>
                </a:solidFill>
              </a:rPr>
              <a:t>“The moment we step into the house of the Lord, the atmosphere changes from the worldly to the heavenly, where respite from the normal activities of life is found, and where peace of mind and spirit is received. </a:t>
            </a:r>
          </a:p>
          <a:p>
            <a:endParaRPr lang="en-US" sz="2400" dirty="0">
              <a:solidFill>
                <a:schemeClr val="bg1"/>
              </a:solidFill>
            </a:endParaRPr>
          </a:p>
          <a:p>
            <a:r>
              <a:rPr lang="en-US" sz="2400" dirty="0">
                <a:solidFill>
                  <a:schemeClr val="bg1"/>
                </a:solidFill>
              </a:rPr>
              <a:t>It is a refuge from the ills of life and a protection from the temptations that are contrary to our spiritual well-being.”</a:t>
            </a:r>
          </a:p>
        </p:txBody>
      </p:sp>
      <p:sp>
        <p:nvSpPr>
          <p:cNvPr id="7" name="TextBox 6"/>
          <p:cNvSpPr txBox="1"/>
          <p:nvPr/>
        </p:nvSpPr>
        <p:spPr>
          <a:xfrm>
            <a:off x="-1" y="6488668"/>
            <a:ext cx="3754877" cy="369332"/>
          </a:xfrm>
          <a:prstGeom prst="rect">
            <a:avLst/>
          </a:prstGeom>
          <a:noFill/>
        </p:spPr>
        <p:txBody>
          <a:bodyPr wrap="square" rtlCol="0">
            <a:spAutoFit/>
          </a:bodyPr>
          <a:lstStyle/>
          <a:p>
            <a:r>
              <a:rPr lang="en-US" dirty="0">
                <a:solidFill>
                  <a:schemeClr val="bg1"/>
                </a:solidFill>
              </a:rPr>
              <a:t>Haggai 2:9</a:t>
            </a:r>
          </a:p>
        </p:txBody>
      </p:sp>
      <p:sp>
        <p:nvSpPr>
          <p:cNvPr id="1246" name="TextBox 1245"/>
          <p:cNvSpPr txBox="1"/>
          <p:nvPr/>
        </p:nvSpPr>
        <p:spPr>
          <a:xfrm>
            <a:off x="11216151" y="6488668"/>
            <a:ext cx="975849" cy="369332"/>
          </a:xfrm>
          <a:prstGeom prst="rect">
            <a:avLst/>
          </a:prstGeom>
          <a:noFill/>
        </p:spPr>
        <p:txBody>
          <a:bodyPr wrap="square" rtlCol="0">
            <a:spAutoFit/>
          </a:bodyPr>
          <a:lstStyle/>
          <a:p>
            <a:pPr algn="r"/>
            <a:r>
              <a:rPr lang="en-US" dirty="0">
                <a:solidFill>
                  <a:schemeClr val="bg1"/>
                </a:solidFill>
              </a:rPr>
              <a:t>(15)</a:t>
            </a:r>
          </a:p>
        </p:txBody>
      </p:sp>
      <p:grpSp>
        <p:nvGrpSpPr>
          <p:cNvPr id="2" name="Group 121"/>
          <p:cNvGrpSpPr/>
          <p:nvPr/>
        </p:nvGrpSpPr>
        <p:grpSpPr>
          <a:xfrm>
            <a:off x="6979595" y="3951051"/>
            <a:ext cx="3505068" cy="2501531"/>
            <a:chOff x="228600" y="381000"/>
            <a:chExt cx="3505068" cy="2501531"/>
          </a:xfrm>
        </p:grpSpPr>
        <p:grpSp>
          <p:nvGrpSpPr>
            <p:cNvPr id="3" name="Group 144"/>
            <p:cNvGrpSpPr/>
            <p:nvPr/>
          </p:nvGrpSpPr>
          <p:grpSpPr>
            <a:xfrm>
              <a:off x="228600" y="381000"/>
              <a:ext cx="3505068" cy="2501531"/>
              <a:chOff x="534986" y="381000"/>
              <a:chExt cx="2637111" cy="2501531"/>
            </a:xfrm>
          </p:grpSpPr>
          <p:sp>
            <p:nvSpPr>
              <p:cNvPr id="125" name="Rectangle 124"/>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143"/>
              <p:cNvGrpSpPr/>
              <p:nvPr/>
            </p:nvGrpSpPr>
            <p:grpSpPr>
              <a:xfrm>
                <a:off x="534986" y="384805"/>
                <a:ext cx="457200" cy="2497726"/>
                <a:chOff x="533400" y="381000"/>
                <a:chExt cx="457200" cy="2497726"/>
              </a:xfrm>
            </p:grpSpPr>
            <p:sp>
              <p:nvSpPr>
                <p:cNvPr id="132" name="Oval 131"/>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Rounded Rectangle 3"/>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4"/>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6"/>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142"/>
              <p:cNvGrpSpPr/>
              <p:nvPr/>
            </p:nvGrpSpPr>
            <p:grpSpPr>
              <a:xfrm>
                <a:off x="2714897" y="381000"/>
                <a:ext cx="457200" cy="2497726"/>
                <a:chOff x="2714897" y="457200"/>
                <a:chExt cx="457200" cy="2497726"/>
              </a:xfrm>
            </p:grpSpPr>
            <p:sp>
              <p:nvSpPr>
                <p:cNvPr id="128" name="Oval 127"/>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ounded Rectangle 2"/>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5"/>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24" name="Rectangle 123"/>
            <p:cNvSpPr/>
            <p:nvPr/>
          </p:nvSpPr>
          <p:spPr>
            <a:xfrm>
              <a:off x="842492" y="1215884"/>
              <a:ext cx="2293346" cy="830997"/>
            </a:xfrm>
            <a:prstGeom prst="rect">
              <a:avLst/>
            </a:prstGeom>
          </p:spPr>
          <p:txBody>
            <a:bodyPr wrap="square">
              <a:spAutoFit/>
            </a:bodyPr>
            <a:lstStyle/>
            <a:p>
              <a:pPr algn="ctr"/>
              <a:r>
                <a:rPr lang="en-US" sz="1600" b="1" dirty="0"/>
                <a:t>When we are in the house of the Lord, He can give us peace</a:t>
              </a:r>
              <a:endParaRPr lang="en-US" sz="1600" i="1" dirty="0"/>
            </a:p>
          </p:txBody>
        </p:sp>
      </p:grpSp>
      <p:pic>
        <p:nvPicPr>
          <p:cNvPr id="39938" name="Picture 2" descr="https://www.lds.org/bc/content/shared/content/images/gospel-library/magazine/liahonlp.nfo:o:22f9.jpg"/>
          <p:cNvPicPr>
            <a:picLocks noChangeAspect="1" noChangeArrowheads="1"/>
          </p:cNvPicPr>
          <p:nvPr/>
        </p:nvPicPr>
        <p:blipFill>
          <a:blip r:embed="rId3" cstate="print"/>
          <a:srcRect/>
          <a:stretch>
            <a:fillRect/>
          </a:stretch>
        </p:blipFill>
        <p:spPr bwMode="auto">
          <a:xfrm>
            <a:off x="7402681" y="1279188"/>
            <a:ext cx="1876425" cy="2381250"/>
          </a:xfrm>
          <a:prstGeom prst="rect">
            <a:avLst/>
          </a:prstGeom>
          <a:noFill/>
        </p:spPr>
      </p:pic>
    </p:spTree>
    <p:extLst>
      <p:ext uri="{BB962C8B-B14F-4D97-AF65-F5344CB8AC3E}">
        <p14:creationId xmlns:p14="http://schemas.microsoft.com/office/powerpoint/2010/main" val="2837911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37"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Picture 2" descr="https://encrypted-tbn0.gstatic.com/images?q=tbn:ANd9GcSDEob2LYL8lf-DO33nOM62GMDRW2zAWIBfHB1KEf5vsZLmI-m4"/>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10" name="Rectangle 9"/>
          <p:cNvSpPr/>
          <p:nvPr/>
        </p:nvSpPr>
        <p:spPr>
          <a:xfrm>
            <a:off x="398834" y="2359201"/>
            <a:ext cx="5875507" cy="1754326"/>
          </a:xfrm>
          <a:prstGeom prst="rect">
            <a:avLst/>
          </a:prstGeom>
        </p:spPr>
        <p:txBody>
          <a:bodyPr wrap="square">
            <a:spAutoFit/>
          </a:bodyPr>
          <a:lstStyle/>
          <a:p>
            <a:pPr fontAlgn="base"/>
            <a:r>
              <a:rPr lang="en-US" dirty="0">
                <a:solidFill>
                  <a:schemeClr val="bg1"/>
                </a:solidFill>
              </a:rPr>
              <a:t>“The temple provides purpose for our lives. It brings peace to our souls—not the peace provided by men but the peace promised by the Son of God when He said, ‘Peace I leave with you, my peace I give unto you: not as the world </a:t>
            </a:r>
            <a:r>
              <a:rPr lang="en-US" dirty="0" err="1">
                <a:solidFill>
                  <a:schemeClr val="bg1"/>
                </a:solidFill>
              </a:rPr>
              <a:t>giveth</a:t>
            </a:r>
            <a:r>
              <a:rPr lang="en-US" dirty="0">
                <a:solidFill>
                  <a:schemeClr val="bg1"/>
                </a:solidFill>
              </a:rPr>
              <a:t>, give I unto you. Let not your heart be troubled, neither let it be afraid’”. </a:t>
            </a:r>
          </a:p>
        </p:txBody>
      </p:sp>
      <p:sp>
        <p:nvSpPr>
          <p:cNvPr id="7" name="TextBox 6"/>
          <p:cNvSpPr txBox="1"/>
          <p:nvPr/>
        </p:nvSpPr>
        <p:spPr>
          <a:xfrm>
            <a:off x="-1" y="6488668"/>
            <a:ext cx="5846324" cy="369332"/>
          </a:xfrm>
          <a:prstGeom prst="rect">
            <a:avLst/>
          </a:prstGeom>
          <a:noFill/>
        </p:spPr>
        <p:txBody>
          <a:bodyPr wrap="square" rtlCol="0">
            <a:spAutoFit/>
          </a:bodyPr>
          <a:lstStyle/>
          <a:p>
            <a:r>
              <a:rPr lang="en-US" dirty="0">
                <a:solidFill>
                  <a:schemeClr val="bg1"/>
                </a:solidFill>
              </a:rPr>
              <a:t>Haggai 2:9</a:t>
            </a:r>
          </a:p>
        </p:txBody>
      </p:sp>
      <p:sp>
        <p:nvSpPr>
          <p:cNvPr id="23" name="TextBox 22"/>
          <p:cNvSpPr txBox="1"/>
          <p:nvPr/>
        </p:nvSpPr>
        <p:spPr>
          <a:xfrm>
            <a:off x="1514883" y="6999"/>
            <a:ext cx="8505311" cy="830997"/>
          </a:xfrm>
          <a:prstGeom prst="rect">
            <a:avLst/>
          </a:prstGeom>
          <a:noFill/>
        </p:spPr>
        <p:txBody>
          <a:bodyPr wrap="square" rtlCol="0">
            <a:spAutoFit/>
          </a:bodyPr>
          <a:lstStyle/>
          <a:p>
            <a:pPr algn="ctr"/>
            <a:r>
              <a:rPr lang="en-US" sz="4800" dirty="0">
                <a:solidFill>
                  <a:schemeClr val="bg1"/>
                </a:solidFill>
                <a:latin typeface="Georgia" pitchFamily="18" charset="0"/>
              </a:rPr>
              <a:t>In This Place Will I Give Peace</a:t>
            </a:r>
          </a:p>
        </p:txBody>
      </p:sp>
      <p:sp>
        <p:nvSpPr>
          <p:cNvPr id="24" name="Rectangle 23"/>
          <p:cNvSpPr/>
          <p:nvPr/>
        </p:nvSpPr>
        <p:spPr>
          <a:xfrm>
            <a:off x="5573949" y="792962"/>
            <a:ext cx="5942532" cy="646331"/>
          </a:xfrm>
          <a:prstGeom prst="rect">
            <a:avLst/>
          </a:prstGeom>
        </p:spPr>
        <p:txBody>
          <a:bodyPr wrap="square">
            <a:spAutoFit/>
          </a:bodyPr>
          <a:lstStyle/>
          <a:p>
            <a:r>
              <a:rPr lang="en-US" dirty="0">
                <a:solidFill>
                  <a:schemeClr val="bg1"/>
                </a:solidFill>
              </a:rPr>
              <a:t>A future day when peace will come to Jerusalem and the peace we can receive in temples of the Lord</a:t>
            </a:r>
            <a:endParaRPr lang="en-US" dirty="0"/>
          </a:p>
        </p:txBody>
      </p:sp>
      <p:sp>
        <p:nvSpPr>
          <p:cNvPr id="25" name="Rectangle 24"/>
          <p:cNvSpPr/>
          <p:nvPr/>
        </p:nvSpPr>
        <p:spPr>
          <a:xfrm>
            <a:off x="885217" y="1089897"/>
            <a:ext cx="3988340" cy="1200329"/>
          </a:xfrm>
          <a:prstGeom prst="rect">
            <a:avLst/>
          </a:prstGeom>
        </p:spPr>
        <p:txBody>
          <a:bodyPr wrap="square">
            <a:spAutoFit/>
          </a:bodyPr>
          <a:lstStyle/>
          <a:p>
            <a:r>
              <a:rPr lang="en-US" i="1" dirty="0">
                <a:solidFill>
                  <a:srgbClr val="FFFF00"/>
                </a:solidFill>
              </a:rPr>
              <a:t>Peace I leave with you, my peace I give unto you: not as the world </a:t>
            </a:r>
            <a:r>
              <a:rPr lang="en-US" i="1" dirty="0" err="1">
                <a:solidFill>
                  <a:srgbClr val="FFFF00"/>
                </a:solidFill>
              </a:rPr>
              <a:t>giveth</a:t>
            </a:r>
            <a:r>
              <a:rPr lang="en-US" i="1" dirty="0">
                <a:solidFill>
                  <a:srgbClr val="FFFF00"/>
                </a:solidFill>
              </a:rPr>
              <a:t>, give I unto you. Let not your heart </a:t>
            </a:r>
            <a:r>
              <a:rPr lang="en-US" i="1" dirty="0" err="1">
                <a:solidFill>
                  <a:srgbClr val="FFFF00"/>
                </a:solidFill>
              </a:rPr>
              <a:t>betroubled</a:t>
            </a:r>
            <a:r>
              <a:rPr lang="en-US" i="1" dirty="0">
                <a:solidFill>
                  <a:srgbClr val="FFFF00"/>
                </a:solidFill>
              </a:rPr>
              <a:t>, neither let it be afraid. John 14:27</a:t>
            </a:r>
          </a:p>
        </p:txBody>
      </p:sp>
      <p:sp>
        <p:nvSpPr>
          <p:cNvPr id="26" name="Rectangle 25"/>
          <p:cNvSpPr/>
          <p:nvPr/>
        </p:nvSpPr>
        <p:spPr>
          <a:xfrm>
            <a:off x="5898205" y="4227786"/>
            <a:ext cx="6096000" cy="2308324"/>
          </a:xfrm>
          <a:prstGeom prst="rect">
            <a:avLst/>
          </a:prstGeom>
        </p:spPr>
        <p:txBody>
          <a:bodyPr>
            <a:spAutoFit/>
          </a:bodyPr>
          <a:lstStyle/>
          <a:p>
            <a:pPr fontAlgn="base"/>
            <a:endParaRPr lang="en-US" dirty="0">
              <a:solidFill>
                <a:schemeClr val="bg1"/>
              </a:solidFill>
            </a:endParaRPr>
          </a:p>
          <a:p>
            <a:pPr fontAlgn="base"/>
            <a:r>
              <a:rPr lang="en-US" dirty="0">
                <a:solidFill>
                  <a:schemeClr val="bg1"/>
                </a:solidFill>
              </a:rPr>
              <a:t>“The world can be a challenging and difficult place in which to live. We are often surrounded by that which would drag us down. As you and I go to the holy houses of God, as we remember the covenants we make within, we will be more able to bear every trial and to overcome each temptation. In this sacred sanctuary we will find peace; we will be renewed and fortified”</a:t>
            </a:r>
          </a:p>
        </p:txBody>
      </p:sp>
      <p:sp>
        <p:nvSpPr>
          <p:cNvPr id="27" name="Rectangle 26"/>
          <p:cNvSpPr/>
          <p:nvPr/>
        </p:nvSpPr>
        <p:spPr>
          <a:xfrm>
            <a:off x="11684113" y="6464947"/>
            <a:ext cx="559769" cy="369332"/>
          </a:xfrm>
          <a:prstGeom prst="rect">
            <a:avLst/>
          </a:prstGeom>
        </p:spPr>
        <p:txBody>
          <a:bodyPr wrap="none">
            <a:spAutoFit/>
          </a:bodyPr>
          <a:lstStyle/>
          <a:p>
            <a:r>
              <a:rPr lang="en-US" dirty="0">
                <a:solidFill>
                  <a:schemeClr val="bg1"/>
                </a:solidFill>
              </a:rPr>
              <a:t>(16)</a:t>
            </a:r>
            <a:endParaRPr lang="en-US" dirty="0"/>
          </a:p>
        </p:txBody>
      </p:sp>
      <p:pic>
        <p:nvPicPr>
          <p:cNvPr id="28" name="Picture 27" descr="Thomas S. Monson 1.jpg"/>
          <p:cNvPicPr>
            <a:picLocks noChangeAspect="1"/>
          </p:cNvPicPr>
          <p:nvPr/>
        </p:nvPicPr>
        <p:blipFill>
          <a:blip r:embed="rId3" cstate="print"/>
          <a:stretch>
            <a:fillRect/>
          </a:stretch>
        </p:blipFill>
        <p:spPr>
          <a:xfrm>
            <a:off x="2918039" y="4107602"/>
            <a:ext cx="1414272" cy="1755648"/>
          </a:xfrm>
          <a:prstGeom prst="rect">
            <a:avLst/>
          </a:prstGeom>
        </p:spPr>
      </p:pic>
      <p:pic>
        <p:nvPicPr>
          <p:cNvPr id="46082" name="Picture 2" descr="http://www.mormontemples.org/gilbert-arizona/media?id=2479842236423350227&amp;size=405x304"/>
          <p:cNvPicPr>
            <a:picLocks noChangeAspect="1" noChangeArrowheads="1"/>
          </p:cNvPicPr>
          <p:nvPr/>
        </p:nvPicPr>
        <p:blipFill>
          <a:blip r:embed="rId4" cstate="print"/>
          <a:srcRect/>
          <a:stretch>
            <a:fillRect/>
          </a:stretch>
        </p:blipFill>
        <p:spPr bwMode="auto">
          <a:xfrm>
            <a:off x="6731473" y="1538759"/>
            <a:ext cx="3857625" cy="2886076"/>
          </a:xfrm>
          <a:prstGeom prst="rect">
            <a:avLst/>
          </a:prstGeom>
          <a:noFill/>
        </p:spPr>
      </p:pic>
    </p:spTree>
    <p:extLst>
      <p:ext uri="{BB962C8B-B14F-4D97-AF65-F5344CB8AC3E}">
        <p14:creationId xmlns:p14="http://schemas.microsoft.com/office/powerpoint/2010/main" val="954697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6082"/>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5" grpId="0"/>
      <p:bldP spid="2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Picture 2" descr="https://encrypted-tbn0.gstatic.com/images?q=tbn:ANd9GcSDEob2LYL8lf-DO33nOM62GMDRW2zAWIBfHB1KEf5vsZLmI-m4"/>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86" name="TextBox 85"/>
          <p:cNvSpPr txBox="1"/>
          <p:nvPr/>
        </p:nvSpPr>
        <p:spPr>
          <a:xfrm>
            <a:off x="145915" y="6999"/>
            <a:ext cx="12046085" cy="707886"/>
          </a:xfrm>
          <a:prstGeom prst="rect">
            <a:avLst/>
          </a:prstGeom>
          <a:noFill/>
        </p:spPr>
        <p:txBody>
          <a:bodyPr wrap="square" rtlCol="0">
            <a:spAutoFit/>
          </a:bodyPr>
          <a:lstStyle/>
          <a:p>
            <a:pPr algn="ctr"/>
            <a:r>
              <a:rPr lang="en-US" sz="4000" dirty="0">
                <a:solidFill>
                  <a:schemeClr val="bg1"/>
                </a:solidFill>
                <a:latin typeface="Georgia" pitchFamily="18" charset="0"/>
              </a:rPr>
              <a:t>Putting the Lord First</a:t>
            </a:r>
          </a:p>
        </p:txBody>
      </p:sp>
      <p:sp>
        <p:nvSpPr>
          <p:cNvPr id="10" name="Rectangle 9"/>
          <p:cNvSpPr/>
          <p:nvPr/>
        </p:nvSpPr>
        <p:spPr>
          <a:xfrm>
            <a:off x="369650" y="905071"/>
            <a:ext cx="4143983" cy="1754326"/>
          </a:xfrm>
          <a:prstGeom prst="rect">
            <a:avLst/>
          </a:prstGeom>
        </p:spPr>
        <p:txBody>
          <a:bodyPr wrap="square">
            <a:spAutoFit/>
          </a:bodyPr>
          <a:lstStyle/>
          <a:p>
            <a:r>
              <a:rPr lang="en-US" dirty="0">
                <a:solidFill>
                  <a:schemeClr val="bg1"/>
                </a:solidFill>
              </a:rPr>
              <a:t>If the people were to fix their temporal problems  they could resume building the house of the Lord.</a:t>
            </a:r>
          </a:p>
          <a:p>
            <a:endParaRPr lang="en-US" dirty="0">
              <a:solidFill>
                <a:schemeClr val="bg1"/>
              </a:solidFill>
            </a:endParaRPr>
          </a:p>
          <a:p>
            <a:r>
              <a:rPr lang="en-US" dirty="0">
                <a:solidFill>
                  <a:schemeClr val="bg1"/>
                </a:solidFill>
              </a:rPr>
              <a:t>If the people were to fix their spiritual problems the Lord would bless them</a:t>
            </a:r>
          </a:p>
        </p:txBody>
      </p:sp>
      <p:sp>
        <p:nvSpPr>
          <p:cNvPr id="7" name="TextBox 6"/>
          <p:cNvSpPr txBox="1"/>
          <p:nvPr/>
        </p:nvSpPr>
        <p:spPr>
          <a:xfrm>
            <a:off x="-1" y="6488668"/>
            <a:ext cx="3754877" cy="369332"/>
          </a:xfrm>
          <a:prstGeom prst="rect">
            <a:avLst/>
          </a:prstGeom>
          <a:noFill/>
        </p:spPr>
        <p:txBody>
          <a:bodyPr wrap="square" rtlCol="0">
            <a:spAutoFit/>
          </a:bodyPr>
          <a:lstStyle/>
          <a:p>
            <a:r>
              <a:rPr lang="en-US" dirty="0">
                <a:solidFill>
                  <a:schemeClr val="bg1"/>
                </a:solidFill>
              </a:rPr>
              <a:t>Haggai 2:18-19</a:t>
            </a:r>
          </a:p>
        </p:txBody>
      </p:sp>
      <p:sp>
        <p:nvSpPr>
          <p:cNvPr id="121" name="Rectangle 120"/>
          <p:cNvSpPr/>
          <p:nvPr/>
        </p:nvSpPr>
        <p:spPr>
          <a:xfrm>
            <a:off x="4134254" y="3636232"/>
            <a:ext cx="5077837" cy="2585323"/>
          </a:xfrm>
          <a:prstGeom prst="rect">
            <a:avLst/>
          </a:prstGeom>
        </p:spPr>
        <p:txBody>
          <a:bodyPr wrap="square">
            <a:spAutoFit/>
          </a:bodyPr>
          <a:lstStyle/>
          <a:p>
            <a:pPr fontAlgn="base"/>
            <a:r>
              <a:rPr lang="en-US" dirty="0">
                <a:solidFill>
                  <a:schemeClr val="bg1"/>
                </a:solidFill>
              </a:rPr>
              <a:t>“‘Material belongings, relative wealth or poverty, physical environment—the things on which we are prone to set our hearts and anchor our aspirations, the things for which we sweat and strive, oft times at the sacrifice of happiness and to the forfeiture of real success—these after all are but externals, the worth of which in the reckoning to come shall be counted in terms of the use we have made of them.” (14)</a:t>
            </a:r>
          </a:p>
        </p:txBody>
      </p:sp>
      <p:grpSp>
        <p:nvGrpSpPr>
          <p:cNvPr id="8" name="Group 7"/>
          <p:cNvGrpSpPr/>
          <p:nvPr/>
        </p:nvGrpSpPr>
        <p:grpSpPr>
          <a:xfrm>
            <a:off x="6318116" y="692287"/>
            <a:ext cx="3505068" cy="2501531"/>
            <a:chOff x="228600" y="381000"/>
            <a:chExt cx="3505068" cy="2501531"/>
          </a:xfrm>
        </p:grpSpPr>
        <p:grpSp>
          <p:nvGrpSpPr>
            <p:cNvPr id="9" name="Group 144"/>
            <p:cNvGrpSpPr/>
            <p:nvPr/>
          </p:nvGrpSpPr>
          <p:grpSpPr>
            <a:xfrm>
              <a:off x="228600" y="381000"/>
              <a:ext cx="3505068" cy="2501531"/>
              <a:chOff x="534986" y="381000"/>
              <a:chExt cx="2637111" cy="2501531"/>
            </a:xfrm>
          </p:grpSpPr>
          <p:sp>
            <p:nvSpPr>
              <p:cNvPr id="12" name="Rectangle 11"/>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43"/>
              <p:cNvGrpSpPr/>
              <p:nvPr/>
            </p:nvGrpSpPr>
            <p:grpSpPr>
              <a:xfrm>
                <a:off x="534986" y="384805"/>
                <a:ext cx="457200" cy="2497726"/>
                <a:chOff x="533400" y="381000"/>
                <a:chExt cx="457200" cy="2497726"/>
              </a:xfrm>
            </p:grpSpPr>
            <p:sp>
              <p:nvSpPr>
                <p:cNvPr id="19" name="Oval 18"/>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ed Rectangle 3"/>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4"/>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6"/>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42"/>
              <p:cNvGrpSpPr/>
              <p:nvPr/>
            </p:nvGrpSpPr>
            <p:grpSpPr>
              <a:xfrm>
                <a:off x="2714897" y="381000"/>
                <a:ext cx="457200" cy="2497726"/>
                <a:chOff x="2714897" y="457200"/>
                <a:chExt cx="457200" cy="2497726"/>
              </a:xfrm>
            </p:grpSpPr>
            <p:sp>
              <p:nvSpPr>
                <p:cNvPr id="15" name="Oval 14"/>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2"/>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5"/>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 name="Rectangle 10"/>
            <p:cNvSpPr/>
            <p:nvPr/>
          </p:nvSpPr>
          <p:spPr>
            <a:xfrm>
              <a:off x="842492" y="972693"/>
              <a:ext cx="2293346" cy="1323439"/>
            </a:xfrm>
            <a:prstGeom prst="rect">
              <a:avLst/>
            </a:prstGeom>
          </p:spPr>
          <p:txBody>
            <a:bodyPr wrap="square">
              <a:spAutoFit/>
            </a:bodyPr>
            <a:lstStyle/>
            <a:p>
              <a:pPr algn="ctr"/>
              <a:r>
                <a:rPr lang="en-US" sz="1600" b="1" dirty="0"/>
                <a:t>If we put God and His will first in our lives, then He will be with us and bless all aspects of our lives</a:t>
              </a:r>
              <a:endParaRPr lang="en-US" sz="1600" i="1" dirty="0"/>
            </a:p>
          </p:txBody>
        </p:sp>
      </p:grpSp>
      <p:grpSp>
        <p:nvGrpSpPr>
          <p:cNvPr id="126" name="Group 125"/>
          <p:cNvGrpSpPr/>
          <p:nvPr/>
        </p:nvGrpSpPr>
        <p:grpSpPr>
          <a:xfrm>
            <a:off x="1092741" y="2803187"/>
            <a:ext cx="2152135" cy="3124200"/>
            <a:chOff x="5334000" y="2209800"/>
            <a:chExt cx="2152135" cy="3124200"/>
          </a:xfrm>
        </p:grpSpPr>
        <p:sp>
          <p:nvSpPr>
            <p:cNvPr id="127" name="Trapezoid 126"/>
            <p:cNvSpPr/>
            <p:nvPr/>
          </p:nvSpPr>
          <p:spPr>
            <a:xfrm rot="10800000">
              <a:off x="5334000" y="3505200"/>
              <a:ext cx="2133600" cy="1828800"/>
            </a:xfrm>
            <a:prstGeom prst="trapezoi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5334000" y="3276600"/>
              <a:ext cx="2133600" cy="533400"/>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Block Arc 128"/>
            <p:cNvSpPr/>
            <p:nvPr/>
          </p:nvSpPr>
          <p:spPr>
            <a:xfrm>
              <a:off x="5369011" y="2261287"/>
              <a:ext cx="2057400" cy="2514600"/>
            </a:xfrm>
            <a:prstGeom prst="blockArc">
              <a:avLst>
                <a:gd name="adj1" fmla="val 10800007"/>
                <a:gd name="adj2" fmla="val 0"/>
                <a:gd name="adj3" fmla="val 578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0" name="Donut 129"/>
            <p:cNvSpPr/>
            <p:nvPr/>
          </p:nvSpPr>
          <p:spPr>
            <a:xfrm>
              <a:off x="5334000" y="3429000"/>
              <a:ext cx="228600" cy="228600"/>
            </a:xfrm>
            <a:prstGeom prst="donu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1" name="Donut 130"/>
            <p:cNvSpPr/>
            <p:nvPr/>
          </p:nvSpPr>
          <p:spPr>
            <a:xfrm>
              <a:off x="7257535" y="3441357"/>
              <a:ext cx="228600" cy="228600"/>
            </a:xfrm>
            <a:prstGeom prst="donu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2" name="Rounded Rectangle 131"/>
            <p:cNvSpPr/>
            <p:nvPr/>
          </p:nvSpPr>
          <p:spPr>
            <a:xfrm>
              <a:off x="6172200" y="2209800"/>
              <a:ext cx="457200" cy="2286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3" name="Group 48"/>
            <p:cNvGrpSpPr/>
            <p:nvPr/>
          </p:nvGrpSpPr>
          <p:grpSpPr>
            <a:xfrm>
              <a:off x="5867400" y="4419600"/>
              <a:ext cx="606454" cy="216535"/>
              <a:chOff x="5655603" y="4448351"/>
              <a:chExt cx="1351651" cy="482608"/>
            </a:xfrm>
          </p:grpSpPr>
          <p:grpSp>
            <p:nvGrpSpPr>
              <p:cNvPr id="173" name="Group 10"/>
              <p:cNvGrpSpPr/>
              <p:nvPr/>
            </p:nvGrpSpPr>
            <p:grpSpPr>
              <a:xfrm rot="2144062">
                <a:off x="5655603" y="4448351"/>
                <a:ext cx="1295400" cy="475123"/>
                <a:chOff x="3386667" y="4401677"/>
                <a:chExt cx="4080933" cy="1389523"/>
              </a:xfrm>
            </p:grpSpPr>
            <p:sp>
              <p:nvSpPr>
                <p:cNvPr id="193" name="Rounded Rectangle 11"/>
                <p:cNvSpPr/>
                <p:nvPr/>
              </p:nvSpPr>
              <p:spPr>
                <a:xfrm>
                  <a:off x="3386667" y="4401677"/>
                  <a:ext cx="4080933" cy="1371600"/>
                </a:xfrm>
                <a:prstGeom prst="roundRect">
                  <a:avLst/>
                </a:prstGeom>
                <a:solidFill>
                  <a:schemeClr val="accent6">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ounded Rectangle 12"/>
                <p:cNvSpPr/>
                <p:nvPr/>
              </p:nvSpPr>
              <p:spPr>
                <a:xfrm>
                  <a:off x="4781080" y="4435930"/>
                  <a:ext cx="1399587" cy="1355270"/>
                </a:xfrm>
                <a:prstGeom prst="roundRect">
                  <a:avLst/>
                </a:prstGeom>
                <a:solidFill>
                  <a:schemeClr val="accent6">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5" name="Group 157"/>
                <p:cNvGrpSpPr/>
                <p:nvPr/>
              </p:nvGrpSpPr>
              <p:grpSpPr>
                <a:xfrm>
                  <a:off x="3605331" y="4585377"/>
                  <a:ext cx="941718" cy="1009149"/>
                  <a:chOff x="3605331" y="4585377"/>
                  <a:chExt cx="941718" cy="1009149"/>
                </a:xfrm>
              </p:grpSpPr>
              <p:sp>
                <p:nvSpPr>
                  <p:cNvPr id="204" name="Oval 203"/>
                  <p:cNvSpPr/>
                  <p:nvPr/>
                </p:nvSpPr>
                <p:spPr>
                  <a:xfrm>
                    <a:off x="3605331" y="4585377"/>
                    <a:ext cx="143295" cy="143295"/>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p:cNvSpPr/>
                  <p:nvPr/>
                </p:nvSpPr>
                <p:spPr>
                  <a:xfrm>
                    <a:off x="4280076" y="4630954"/>
                    <a:ext cx="143295" cy="143295"/>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p:cNvSpPr/>
                  <p:nvPr/>
                </p:nvSpPr>
                <p:spPr>
                  <a:xfrm>
                    <a:off x="3940578" y="4906047"/>
                    <a:ext cx="143295" cy="143295"/>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p:cNvSpPr/>
                  <p:nvPr/>
                </p:nvSpPr>
                <p:spPr>
                  <a:xfrm>
                    <a:off x="3621086" y="5206762"/>
                    <a:ext cx="143295" cy="143295"/>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p:cNvSpPr/>
                  <p:nvPr/>
                </p:nvSpPr>
                <p:spPr>
                  <a:xfrm>
                    <a:off x="4387283" y="5451231"/>
                    <a:ext cx="143295" cy="143295"/>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p:cNvSpPr/>
                  <p:nvPr/>
                </p:nvSpPr>
                <p:spPr>
                  <a:xfrm>
                    <a:off x="3958103" y="5350057"/>
                    <a:ext cx="143295" cy="143295"/>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p:cNvSpPr/>
                  <p:nvPr/>
                </p:nvSpPr>
                <p:spPr>
                  <a:xfrm>
                    <a:off x="4403754" y="4954601"/>
                    <a:ext cx="143295" cy="143295"/>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58"/>
                <p:cNvGrpSpPr/>
                <p:nvPr/>
              </p:nvGrpSpPr>
              <p:grpSpPr>
                <a:xfrm rot="10800000">
                  <a:off x="6350000" y="4526191"/>
                  <a:ext cx="941718" cy="1009149"/>
                  <a:chOff x="3605331" y="4585377"/>
                  <a:chExt cx="941718" cy="1009149"/>
                </a:xfrm>
              </p:grpSpPr>
              <p:sp>
                <p:nvSpPr>
                  <p:cNvPr id="197" name="Oval 15"/>
                  <p:cNvSpPr/>
                  <p:nvPr/>
                </p:nvSpPr>
                <p:spPr>
                  <a:xfrm>
                    <a:off x="3605331" y="4585377"/>
                    <a:ext cx="143295" cy="143295"/>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p:cNvSpPr/>
                  <p:nvPr/>
                </p:nvSpPr>
                <p:spPr>
                  <a:xfrm>
                    <a:off x="4280076" y="4630954"/>
                    <a:ext cx="143295" cy="143295"/>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p:cNvSpPr/>
                  <p:nvPr/>
                </p:nvSpPr>
                <p:spPr>
                  <a:xfrm>
                    <a:off x="3940578" y="4906047"/>
                    <a:ext cx="143295" cy="143295"/>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p:cNvSpPr/>
                  <p:nvPr/>
                </p:nvSpPr>
                <p:spPr>
                  <a:xfrm>
                    <a:off x="3621086" y="5206762"/>
                    <a:ext cx="143295" cy="143295"/>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p:cNvSpPr/>
                  <p:nvPr/>
                </p:nvSpPr>
                <p:spPr>
                  <a:xfrm>
                    <a:off x="4387283" y="5451231"/>
                    <a:ext cx="143295" cy="143295"/>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p:cNvSpPr/>
                  <p:nvPr/>
                </p:nvSpPr>
                <p:spPr>
                  <a:xfrm>
                    <a:off x="3958103" y="5350057"/>
                    <a:ext cx="143295" cy="143295"/>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p:nvSpPr>
                <p:spPr>
                  <a:xfrm>
                    <a:off x="4403754" y="4954601"/>
                    <a:ext cx="143295" cy="143295"/>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4" name="Group 29"/>
              <p:cNvGrpSpPr/>
              <p:nvPr/>
            </p:nvGrpSpPr>
            <p:grpSpPr>
              <a:xfrm rot="20359712">
                <a:off x="5711854" y="4455836"/>
                <a:ext cx="1295400" cy="475123"/>
                <a:chOff x="3386667" y="4401677"/>
                <a:chExt cx="4080933" cy="1389523"/>
              </a:xfrm>
            </p:grpSpPr>
            <p:sp>
              <p:nvSpPr>
                <p:cNvPr id="175" name="Rounded Rectangle 174"/>
                <p:cNvSpPr/>
                <p:nvPr/>
              </p:nvSpPr>
              <p:spPr>
                <a:xfrm>
                  <a:off x="3386667" y="4401677"/>
                  <a:ext cx="4080933" cy="1371600"/>
                </a:xfrm>
                <a:prstGeom prst="roundRect">
                  <a:avLst/>
                </a:prstGeom>
                <a:solidFill>
                  <a:schemeClr val="accent6">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ounded Rectangle 175"/>
                <p:cNvSpPr/>
                <p:nvPr/>
              </p:nvSpPr>
              <p:spPr>
                <a:xfrm>
                  <a:off x="4781080" y="4435930"/>
                  <a:ext cx="1399587" cy="1355270"/>
                </a:xfrm>
                <a:prstGeom prst="roundRect">
                  <a:avLst/>
                </a:prstGeom>
                <a:solidFill>
                  <a:schemeClr val="accent6">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7" name="Group 157"/>
                <p:cNvGrpSpPr/>
                <p:nvPr/>
              </p:nvGrpSpPr>
              <p:grpSpPr>
                <a:xfrm>
                  <a:off x="3605331" y="4585377"/>
                  <a:ext cx="941718" cy="1009149"/>
                  <a:chOff x="3605331" y="4585377"/>
                  <a:chExt cx="941718" cy="1009149"/>
                </a:xfrm>
              </p:grpSpPr>
              <p:sp>
                <p:nvSpPr>
                  <p:cNvPr id="186" name="Oval 185"/>
                  <p:cNvSpPr/>
                  <p:nvPr/>
                </p:nvSpPr>
                <p:spPr>
                  <a:xfrm>
                    <a:off x="3605331" y="4585377"/>
                    <a:ext cx="143295" cy="143295"/>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a:off x="4280076" y="4630954"/>
                    <a:ext cx="143295" cy="143295"/>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a:off x="3940578" y="4906047"/>
                    <a:ext cx="143295" cy="143295"/>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a:off x="3621086" y="5206762"/>
                    <a:ext cx="143295" cy="143295"/>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a:off x="4387283" y="5451231"/>
                    <a:ext cx="143295" cy="143295"/>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p:nvSpPr>
                <p:spPr>
                  <a:xfrm>
                    <a:off x="3958103" y="5350057"/>
                    <a:ext cx="143295" cy="143295"/>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a:off x="4403754" y="4954601"/>
                    <a:ext cx="143295" cy="143295"/>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8" name="Group 158"/>
                <p:cNvGrpSpPr/>
                <p:nvPr/>
              </p:nvGrpSpPr>
              <p:grpSpPr>
                <a:xfrm rot="10800000">
                  <a:off x="6350000" y="4526191"/>
                  <a:ext cx="941718" cy="1009149"/>
                  <a:chOff x="3605331" y="4585377"/>
                  <a:chExt cx="941718" cy="1009149"/>
                </a:xfrm>
              </p:grpSpPr>
              <p:sp>
                <p:nvSpPr>
                  <p:cNvPr id="179" name="Oval 178"/>
                  <p:cNvSpPr/>
                  <p:nvPr/>
                </p:nvSpPr>
                <p:spPr>
                  <a:xfrm>
                    <a:off x="3605331" y="4585377"/>
                    <a:ext cx="143295" cy="143295"/>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p:nvPr/>
                </p:nvSpPr>
                <p:spPr>
                  <a:xfrm>
                    <a:off x="4280076" y="4630954"/>
                    <a:ext cx="143295" cy="143295"/>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p:nvPr/>
                </p:nvSpPr>
                <p:spPr>
                  <a:xfrm>
                    <a:off x="3940578" y="4906047"/>
                    <a:ext cx="143295" cy="143295"/>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a:off x="3621086" y="5206762"/>
                    <a:ext cx="143295" cy="143295"/>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p:cNvSpPr/>
                  <p:nvPr/>
                </p:nvSpPr>
                <p:spPr>
                  <a:xfrm>
                    <a:off x="4387283" y="5451231"/>
                    <a:ext cx="143295" cy="143295"/>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a:off x="3958103" y="5350057"/>
                    <a:ext cx="143295" cy="143295"/>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p:cNvSpPr/>
                  <p:nvPr/>
                </p:nvSpPr>
                <p:spPr>
                  <a:xfrm>
                    <a:off x="4403754" y="4954601"/>
                    <a:ext cx="143295" cy="143295"/>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34" name="Group 49"/>
            <p:cNvGrpSpPr/>
            <p:nvPr/>
          </p:nvGrpSpPr>
          <p:grpSpPr>
            <a:xfrm rot="1367328">
              <a:off x="6495265" y="3995199"/>
              <a:ext cx="606454" cy="216535"/>
              <a:chOff x="5655603" y="4448351"/>
              <a:chExt cx="1351651" cy="482608"/>
            </a:xfrm>
          </p:grpSpPr>
          <p:grpSp>
            <p:nvGrpSpPr>
              <p:cNvPr id="135" name="Group 10"/>
              <p:cNvGrpSpPr/>
              <p:nvPr/>
            </p:nvGrpSpPr>
            <p:grpSpPr>
              <a:xfrm rot="2144062">
                <a:off x="5655603" y="4448351"/>
                <a:ext cx="1295400" cy="475123"/>
                <a:chOff x="3386667" y="4401677"/>
                <a:chExt cx="4080933" cy="1389523"/>
              </a:xfrm>
            </p:grpSpPr>
            <p:sp>
              <p:nvSpPr>
                <p:cNvPr id="155" name="Rounded Rectangle 154"/>
                <p:cNvSpPr/>
                <p:nvPr/>
              </p:nvSpPr>
              <p:spPr>
                <a:xfrm>
                  <a:off x="3386667" y="4401677"/>
                  <a:ext cx="4080933" cy="1371600"/>
                </a:xfrm>
                <a:prstGeom prst="roundRect">
                  <a:avLst/>
                </a:prstGeom>
                <a:solidFill>
                  <a:schemeClr val="accent6">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ounded Rectangle 155"/>
                <p:cNvSpPr/>
                <p:nvPr/>
              </p:nvSpPr>
              <p:spPr>
                <a:xfrm>
                  <a:off x="4781080" y="4435930"/>
                  <a:ext cx="1399587" cy="1355270"/>
                </a:xfrm>
                <a:prstGeom prst="roundRect">
                  <a:avLst/>
                </a:prstGeom>
                <a:solidFill>
                  <a:schemeClr val="accent6">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7" name="Group 157"/>
                <p:cNvGrpSpPr/>
                <p:nvPr/>
              </p:nvGrpSpPr>
              <p:grpSpPr>
                <a:xfrm>
                  <a:off x="3605331" y="4585377"/>
                  <a:ext cx="941718" cy="1009149"/>
                  <a:chOff x="3605331" y="4585377"/>
                  <a:chExt cx="941718" cy="1009149"/>
                </a:xfrm>
              </p:grpSpPr>
              <p:sp>
                <p:nvSpPr>
                  <p:cNvPr id="166" name="Oval 165"/>
                  <p:cNvSpPr/>
                  <p:nvPr/>
                </p:nvSpPr>
                <p:spPr>
                  <a:xfrm>
                    <a:off x="3605331" y="4585377"/>
                    <a:ext cx="143295" cy="143295"/>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a:off x="4280076" y="4630954"/>
                    <a:ext cx="143295" cy="143295"/>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24"/>
                  <p:cNvSpPr/>
                  <p:nvPr/>
                </p:nvSpPr>
                <p:spPr>
                  <a:xfrm>
                    <a:off x="3940578" y="4906047"/>
                    <a:ext cx="143295" cy="143295"/>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25"/>
                  <p:cNvSpPr/>
                  <p:nvPr/>
                </p:nvSpPr>
                <p:spPr>
                  <a:xfrm>
                    <a:off x="3621086" y="5206762"/>
                    <a:ext cx="143295" cy="143295"/>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p:nvPr/>
                </p:nvSpPr>
                <p:spPr>
                  <a:xfrm>
                    <a:off x="4387283" y="5451231"/>
                    <a:ext cx="143295" cy="143295"/>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a:off x="3958103" y="5350057"/>
                    <a:ext cx="143295" cy="143295"/>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4403754" y="4954601"/>
                    <a:ext cx="143295" cy="143295"/>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8" name="Group 158"/>
                <p:cNvGrpSpPr/>
                <p:nvPr/>
              </p:nvGrpSpPr>
              <p:grpSpPr>
                <a:xfrm rot="10800000">
                  <a:off x="6350000" y="4526191"/>
                  <a:ext cx="941718" cy="1009149"/>
                  <a:chOff x="3605331" y="4585377"/>
                  <a:chExt cx="941718" cy="1009149"/>
                </a:xfrm>
              </p:grpSpPr>
              <p:sp>
                <p:nvSpPr>
                  <p:cNvPr id="159" name="Oval 158"/>
                  <p:cNvSpPr/>
                  <p:nvPr/>
                </p:nvSpPr>
                <p:spPr>
                  <a:xfrm>
                    <a:off x="3605331" y="4585377"/>
                    <a:ext cx="143295" cy="143295"/>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a:off x="4280076" y="4630954"/>
                    <a:ext cx="143295" cy="143295"/>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p:cNvSpPr/>
                  <p:nvPr/>
                </p:nvSpPr>
                <p:spPr>
                  <a:xfrm>
                    <a:off x="3940578" y="4906047"/>
                    <a:ext cx="143295" cy="143295"/>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a:off x="3621086" y="5206762"/>
                    <a:ext cx="143295" cy="143295"/>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a:off x="4387283" y="5451231"/>
                    <a:ext cx="143295" cy="143295"/>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a:off x="3958103" y="5350057"/>
                    <a:ext cx="143295" cy="143295"/>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a:off x="4403754" y="4954601"/>
                    <a:ext cx="143295" cy="143295"/>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6" name="Group 29"/>
              <p:cNvGrpSpPr/>
              <p:nvPr/>
            </p:nvGrpSpPr>
            <p:grpSpPr>
              <a:xfrm rot="20359712">
                <a:off x="5711854" y="4455836"/>
                <a:ext cx="1295400" cy="475123"/>
                <a:chOff x="3386667" y="4401677"/>
                <a:chExt cx="4080933" cy="1389523"/>
              </a:xfrm>
            </p:grpSpPr>
            <p:sp>
              <p:nvSpPr>
                <p:cNvPr id="137" name="Rounded Rectangle 136"/>
                <p:cNvSpPr/>
                <p:nvPr/>
              </p:nvSpPr>
              <p:spPr>
                <a:xfrm>
                  <a:off x="3386667" y="4401677"/>
                  <a:ext cx="4080933" cy="1371600"/>
                </a:xfrm>
                <a:prstGeom prst="roundRect">
                  <a:avLst/>
                </a:prstGeom>
                <a:solidFill>
                  <a:schemeClr val="accent6">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ounded Rectangle 137"/>
                <p:cNvSpPr/>
                <p:nvPr/>
              </p:nvSpPr>
              <p:spPr>
                <a:xfrm>
                  <a:off x="4781080" y="4435930"/>
                  <a:ext cx="1399587" cy="1355270"/>
                </a:xfrm>
                <a:prstGeom prst="roundRect">
                  <a:avLst/>
                </a:prstGeom>
                <a:solidFill>
                  <a:schemeClr val="accent6">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9" name="Group 157"/>
                <p:cNvGrpSpPr/>
                <p:nvPr/>
              </p:nvGrpSpPr>
              <p:grpSpPr>
                <a:xfrm>
                  <a:off x="3605331" y="4585377"/>
                  <a:ext cx="941718" cy="1009149"/>
                  <a:chOff x="3605331" y="4585377"/>
                  <a:chExt cx="941718" cy="1009149"/>
                </a:xfrm>
              </p:grpSpPr>
              <p:sp>
                <p:nvSpPr>
                  <p:cNvPr id="148" name="Oval 147"/>
                  <p:cNvSpPr/>
                  <p:nvPr/>
                </p:nvSpPr>
                <p:spPr>
                  <a:xfrm>
                    <a:off x="3605331" y="4585377"/>
                    <a:ext cx="143295" cy="143295"/>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a:off x="4280076" y="4630954"/>
                    <a:ext cx="143295" cy="143295"/>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3940578" y="4906047"/>
                    <a:ext cx="143295" cy="143295"/>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a:off x="3621086" y="5206762"/>
                    <a:ext cx="143295" cy="143295"/>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4387283" y="5451231"/>
                    <a:ext cx="143295" cy="143295"/>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3958103" y="5350057"/>
                    <a:ext cx="143295" cy="143295"/>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a:off x="4403754" y="4954601"/>
                    <a:ext cx="143295" cy="143295"/>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0" name="Group 158"/>
                <p:cNvGrpSpPr/>
                <p:nvPr/>
              </p:nvGrpSpPr>
              <p:grpSpPr>
                <a:xfrm rot="10800000">
                  <a:off x="6350000" y="4526191"/>
                  <a:ext cx="941718" cy="1009149"/>
                  <a:chOff x="3605331" y="4585377"/>
                  <a:chExt cx="941718" cy="1009149"/>
                </a:xfrm>
              </p:grpSpPr>
              <p:sp>
                <p:nvSpPr>
                  <p:cNvPr id="141" name="Oval 140"/>
                  <p:cNvSpPr/>
                  <p:nvPr/>
                </p:nvSpPr>
                <p:spPr>
                  <a:xfrm>
                    <a:off x="3605331" y="4585377"/>
                    <a:ext cx="143295" cy="143295"/>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4280076" y="4630954"/>
                    <a:ext cx="143295" cy="143295"/>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3940578" y="4906047"/>
                    <a:ext cx="143295" cy="143295"/>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a:off x="3621086" y="5206762"/>
                    <a:ext cx="143295" cy="143295"/>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a:off x="4387283" y="5451231"/>
                    <a:ext cx="143295" cy="143295"/>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3958103" y="5350057"/>
                    <a:ext cx="143295" cy="143295"/>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4403754" y="4954601"/>
                    <a:ext cx="143295" cy="143295"/>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pic>
        <p:nvPicPr>
          <p:cNvPr id="44038" name="Picture 6" descr="https://rsc.byu.edu/sites/default/files/James%20E.jpg"/>
          <p:cNvPicPr>
            <a:picLocks noChangeAspect="1" noChangeArrowheads="1"/>
          </p:cNvPicPr>
          <p:nvPr/>
        </p:nvPicPr>
        <p:blipFill>
          <a:blip r:embed="rId3" cstate="print"/>
          <a:srcRect/>
          <a:stretch>
            <a:fillRect/>
          </a:stretch>
        </p:blipFill>
        <p:spPr bwMode="auto">
          <a:xfrm>
            <a:off x="9366727" y="3297677"/>
            <a:ext cx="2434882" cy="3239311"/>
          </a:xfrm>
          <a:prstGeom prst="rect">
            <a:avLst/>
          </a:prstGeom>
          <a:noFill/>
        </p:spPr>
      </p:pic>
    </p:spTree>
    <p:extLst>
      <p:ext uri="{BB962C8B-B14F-4D97-AF65-F5344CB8AC3E}">
        <p14:creationId xmlns:p14="http://schemas.microsoft.com/office/powerpoint/2010/main" val="3878086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6" presetClass="entr" presetSubtype="37"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outVertic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21"/>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440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Picture 2" descr="https://encrypted-tbn0.gstatic.com/images?q=tbn:ANd9GcSDEob2LYL8lf-DO33nOM62GMDRW2zAWIBfHB1KEf5vsZLmI-m4"/>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10" name="Rectangle 9"/>
          <p:cNvSpPr/>
          <p:nvPr/>
        </p:nvSpPr>
        <p:spPr>
          <a:xfrm>
            <a:off x="992220" y="1196901"/>
            <a:ext cx="6303524" cy="3970318"/>
          </a:xfrm>
          <a:prstGeom prst="rect">
            <a:avLst/>
          </a:prstGeom>
        </p:spPr>
        <p:txBody>
          <a:bodyPr wrap="square">
            <a:spAutoFit/>
          </a:bodyPr>
          <a:lstStyle/>
          <a:p>
            <a:r>
              <a:rPr lang="en-US" sz="2800" dirty="0">
                <a:solidFill>
                  <a:schemeClr val="bg1"/>
                </a:solidFill>
              </a:rPr>
              <a:t>“Men and women who turn their lives over to God will find out that he can make a lot more out of their lives than they can. He will deepen their joys, expand their vision, quicken their minds, strengthen their muscles, lift their spirits, multiply their blessings, increase their opportunities, comfort their souls, raise up friends, and pour out peace.” </a:t>
            </a:r>
          </a:p>
        </p:txBody>
      </p:sp>
      <p:sp>
        <p:nvSpPr>
          <p:cNvPr id="107" name="Rectangle 106"/>
          <p:cNvSpPr/>
          <p:nvPr/>
        </p:nvSpPr>
        <p:spPr>
          <a:xfrm>
            <a:off x="11555578" y="6366913"/>
            <a:ext cx="559769" cy="369332"/>
          </a:xfrm>
          <a:prstGeom prst="rect">
            <a:avLst/>
          </a:prstGeom>
        </p:spPr>
        <p:txBody>
          <a:bodyPr wrap="none">
            <a:spAutoFit/>
          </a:bodyPr>
          <a:lstStyle/>
          <a:p>
            <a:r>
              <a:rPr lang="en-US">
                <a:solidFill>
                  <a:schemeClr val="bg1"/>
                </a:solidFill>
              </a:rPr>
              <a:t>(17</a:t>
            </a:r>
            <a:r>
              <a:rPr lang="en-US" dirty="0">
                <a:solidFill>
                  <a:schemeClr val="bg1"/>
                </a:solidFill>
              </a:rPr>
              <a:t>)</a:t>
            </a:r>
            <a:endParaRPr lang="en-US" dirty="0"/>
          </a:p>
        </p:txBody>
      </p:sp>
      <p:pic>
        <p:nvPicPr>
          <p:cNvPr id="108" name="Picture 107" descr="Ezra t benson.jpg"/>
          <p:cNvPicPr>
            <a:picLocks noChangeAspect="1"/>
          </p:cNvPicPr>
          <p:nvPr/>
        </p:nvPicPr>
        <p:blipFill>
          <a:blip r:embed="rId3" cstate="print"/>
          <a:stretch>
            <a:fillRect/>
          </a:stretch>
        </p:blipFill>
        <p:spPr>
          <a:xfrm>
            <a:off x="7959366" y="1290210"/>
            <a:ext cx="2371408" cy="3355047"/>
          </a:xfrm>
          <a:prstGeom prst="rect">
            <a:avLst/>
          </a:prstGeom>
        </p:spPr>
      </p:pic>
    </p:spTree>
    <p:extLst>
      <p:ext uri="{BB962C8B-B14F-4D97-AF65-F5344CB8AC3E}">
        <p14:creationId xmlns:p14="http://schemas.microsoft.com/office/powerpoint/2010/main" val="15279383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 descr="https://encrypted-tbn0.gstatic.com/images?q=tbn:ANd9GcSDEob2LYL8lf-DO33nOM62GMDRW2zAWIBfHB1KEf5vsZLmI-m4">
            <a:extLst>
              <a:ext uri="{FF2B5EF4-FFF2-40B4-BE49-F238E27FC236}">
                <a16:creationId xmlns:a16="http://schemas.microsoft.com/office/drawing/2014/main" id="{9377E76B-0759-4D3D-9A15-B526DE86AE1A}"/>
              </a:ext>
            </a:extLst>
          </p:cNvPr>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4" name="TextBox 3"/>
          <p:cNvSpPr txBox="1"/>
          <p:nvPr/>
        </p:nvSpPr>
        <p:spPr>
          <a:xfrm>
            <a:off x="107576" y="0"/>
            <a:ext cx="11981330" cy="6955750"/>
          </a:xfrm>
          <a:prstGeom prst="rect">
            <a:avLst/>
          </a:prstGeom>
          <a:noFill/>
        </p:spPr>
        <p:txBody>
          <a:bodyPr wrap="square" rtlCol="0">
            <a:spAutoFit/>
          </a:bodyPr>
          <a:lstStyle/>
          <a:p>
            <a:r>
              <a:rPr lang="en-US" sz="1600" dirty="0">
                <a:solidFill>
                  <a:schemeClr val="bg1"/>
                </a:solidFill>
              </a:rPr>
              <a:t>Sources:</a:t>
            </a:r>
          </a:p>
          <a:p>
            <a:endParaRPr lang="en-US" sz="1600" dirty="0">
              <a:solidFill>
                <a:schemeClr val="bg1"/>
              </a:solidFill>
            </a:endParaRPr>
          </a:p>
          <a:p>
            <a:r>
              <a:rPr lang="en-US" sz="1600" dirty="0">
                <a:solidFill>
                  <a:schemeClr val="bg1"/>
                </a:solidFill>
              </a:rPr>
              <a:t>Suggested Hymn: #162 </a:t>
            </a:r>
            <a:r>
              <a:rPr lang="en-US" sz="1600" i="1" dirty="0">
                <a:solidFill>
                  <a:schemeClr val="bg1"/>
                </a:solidFill>
              </a:rPr>
              <a:t>Lord, We Come Before Thee Now</a:t>
            </a:r>
          </a:p>
          <a:p>
            <a:endParaRPr lang="en-US" sz="1600" i="1" dirty="0">
              <a:solidFill>
                <a:schemeClr val="bg1"/>
              </a:solidFill>
            </a:endParaRPr>
          </a:p>
          <a:p>
            <a:r>
              <a:rPr lang="en-US" sz="1600" dirty="0">
                <a:solidFill>
                  <a:schemeClr val="bg1"/>
                </a:solidFill>
              </a:rPr>
              <a:t>Video: </a:t>
            </a:r>
            <a:r>
              <a:rPr lang="en-US" sz="1600" b="1" dirty="0">
                <a:solidFill>
                  <a:schemeClr val="bg1"/>
                </a:solidFill>
              </a:rPr>
              <a:t>After the Storm</a:t>
            </a:r>
            <a:r>
              <a:rPr lang="en-US" sz="1600" dirty="0">
                <a:solidFill>
                  <a:schemeClr val="bg1"/>
                </a:solidFill>
              </a:rPr>
              <a:t> (5:25)</a:t>
            </a:r>
          </a:p>
          <a:p>
            <a:endParaRPr lang="en-US" sz="1600" dirty="0">
              <a:solidFill>
                <a:schemeClr val="bg1"/>
              </a:solidFill>
            </a:endParaRPr>
          </a:p>
          <a:p>
            <a:pPr marL="342900" indent="-342900">
              <a:buAutoNum type="arabicPeriod"/>
            </a:pPr>
            <a:r>
              <a:rPr lang="en-US" sz="1600" i="1" dirty="0">
                <a:solidFill>
                  <a:schemeClr val="bg1"/>
                </a:solidFill>
              </a:rPr>
              <a:t>Who’s Who in the Old Testament </a:t>
            </a:r>
            <a:r>
              <a:rPr lang="en-US" sz="1600" dirty="0">
                <a:solidFill>
                  <a:schemeClr val="bg1"/>
                </a:solidFill>
              </a:rPr>
              <a:t>by Ed J. </a:t>
            </a:r>
            <a:r>
              <a:rPr lang="en-US" sz="1600" dirty="0" err="1">
                <a:solidFill>
                  <a:schemeClr val="bg1"/>
                </a:solidFill>
              </a:rPr>
              <a:t>Pinegar</a:t>
            </a:r>
            <a:r>
              <a:rPr lang="en-US" sz="1600" dirty="0">
                <a:solidFill>
                  <a:schemeClr val="bg1"/>
                </a:solidFill>
              </a:rPr>
              <a:t> and Richard J. Allen pp. 139</a:t>
            </a:r>
          </a:p>
          <a:p>
            <a:pPr marL="342900" indent="-342900">
              <a:buFontTx/>
              <a:buAutoNum type="arabicPeriod"/>
            </a:pPr>
            <a:r>
              <a:rPr lang="en-US" sz="1600" dirty="0">
                <a:solidFill>
                  <a:schemeClr val="bg1"/>
                </a:solidFill>
              </a:rPr>
              <a:t>Old Testament Student Institute Manual </a:t>
            </a:r>
            <a:r>
              <a:rPr lang="en-US" sz="1600" i="1" dirty="0">
                <a:solidFill>
                  <a:schemeClr val="bg1"/>
                </a:solidFill>
              </a:rPr>
              <a:t>The Burden of </a:t>
            </a:r>
            <a:r>
              <a:rPr lang="en-US" sz="1600" i="1" dirty="0" err="1">
                <a:solidFill>
                  <a:schemeClr val="bg1"/>
                </a:solidFill>
              </a:rPr>
              <a:t>Ninevah</a:t>
            </a:r>
            <a:r>
              <a:rPr lang="en-US" sz="1600" i="1" dirty="0">
                <a:solidFill>
                  <a:schemeClr val="bg1"/>
                </a:solidFill>
              </a:rPr>
              <a:t> (Nahum)  </a:t>
            </a:r>
            <a:r>
              <a:rPr lang="en-US" sz="1600" b="1" i="1" dirty="0">
                <a:solidFill>
                  <a:schemeClr val="bg1"/>
                </a:solidFill>
              </a:rPr>
              <a:t>Chapter 20</a:t>
            </a:r>
          </a:p>
          <a:p>
            <a:pPr marL="342900" indent="-342900"/>
            <a:r>
              <a:rPr lang="en-US" sz="1600" b="1" i="1" dirty="0">
                <a:solidFill>
                  <a:schemeClr val="bg1"/>
                </a:solidFill>
              </a:rPr>
              <a:t>	</a:t>
            </a:r>
            <a:r>
              <a:rPr lang="en-US" sz="1600" dirty="0">
                <a:solidFill>
                  <a:schemeClr val="bg1"/>
                </a:solidFill>
              </a:rPr>
              <a:t> </a:t>
            </a:r>
            <a:r>
              <a:rPr lang="en-US" sz="1600" i="1" dirty="0">
                <a:solidFill>
                  <a:schemeClr val="bg1"/>
                </a:solidFill>
              </a:rPr>
              <a:t>The Day of the Lord’s Wrath(Zephaniah)</a:t>
            </a:r>
            <a:r>
              <a:rPr lang="en-US" sz="1600" dirty="0">
                <a:solidFill>
                  <a:schemeClr val="bg1"/>
                </a:solidFill>
              </a:rPr>
              <a:t> Chapter 21</a:t>
            </a:r>
          </a:p>
          <a:p>
            <a:pPr marL="342900" indent="-342900"/>
            <a:r>
              <a:rPr lang="en-US" sz="1600" dirty="0">
                <a:solidFill>
                  <a:schemeClr val="bg1"/>
                </a:solidFill>
              </a:rPr>
              <a:t>	 A Question is Asked of the Lord (Habakkuk) Chapter 22</a:t>
            </a:r>
            <a:endParaRPr lang="en-US" sz="1600" i="1" dirty="0">
              <a:solidFill>
                <a:schemeClr val="bg1"/>
              </a:solidFill>
            </a:endParaRPr>
          </a:p>
          <a:p>
            <a:pPr marL="342900" indent="-342900">
              <a:buAutoNum type="arabicPeriod" startAt="3"/>
            </a:pPr>
            <a:r>
              <a:rPr lang="en-US" sz="1600" dirty="0">
                <a:solidFill>
                  <a:schemeClr val="bg1"/>
                </a:solidFill>
              </a:rPr>
              <a:t>Adam Clarke Commentary</a:t>
            </a:r>
          </a:p>
          <a:p>
            <a:pPr marL="342900" indent="-342900">
              <a:buAutoNum type="arabicPeriod" startAt="3"/>
            </a:pPr>
            <a:r>
              <a:rPr lang="en-US" sz="1600" dirty="0">
                <a:solidFill>
                  <a:schemeClr val="bg1"/>
                </a:solidFill>
              </a:rPr>
              <a:t>Bible Dictionary </a:t>
            </a:r>
          </a:p>
          <a:p>
            <a:pPr marL="342900" indent="-342900">
              <a:buAutoNum type="arabicPeriod" startAt="3"/>
            </a:pPr>
            <a:r>
              <a:rPr lang="en-US" sz="1600" dirty="0">
                <a:solidFill>
                  <a:schemeClr val="bg1"/>
                </a:solidFill>
              </a:rPr>
              <a:t>Elder Richard G. Scott (“Trust in the Lord,”</a:t>
            </a:r>
            <a:r>
              <a:rPr lang="en-US" sz="1600" i="1" dirty="0">
                <a:solidFill>
                  <a:schemeClr val="bg1"/>
                </a:solidFill>
              </a:rPr>
              <a:t> Ensign,</a:t>
            </a:r>
            <a:r>
              <a:rPr lang="en-US" sz="1600" dirty="0">
                <a:solidFill>
                  <a:schemeClr val="bg1"/>
                </a:solidFill>
              </a:rPr>
              <a:t> Nov. 1995, 17).</a:t>
            </a:r>
          </a:p>
          <a:p>
            <a:pPr marL="342900" indent="-342900">
              <a:buAutoNum type="arabicPeriod" startAt="3"/>
            </a:pPr>
            <a:r>
              <a:rPr lang="en-US" sz="1600" dirty="0">
                <a:solidFill>
                  <a:schemeClr val="bg1"/>
                </a:solidFill>
              </a:rPr>
              <a:t>Ellis T. Rasmussen, </a:t>
            </a:r>
            <a:r>
              <a:rPr lang="en-US" sz="1600" i="1" dirty="0">
                <a:solidFill>
                  <a:schemeClr val="bg1"/>
                </a:solidFill>
              </a:rPr>
              <a:t>An Introduction to the Old Testament and Its Teachings,</a:t>
            </a:r>
            <a:r>
              <a:rPr lang="en-US" sz="1600" dirty="0">
                <a:solidFill>
                  <a:schemeClr val="bg1"/>
                </a:solidFill>
              </a:rPr>
              <a:t> 2:273).</a:t>
            </a:r>
          </a:p>
          <a:p>
            <a:pPr marL="342900" indent="-342900">
              <a:buAutoNum type="arabicPeriod" startAt="3"/>
            </a:pPr>
            <a:r>
              <a:rPr lang="en-US" sz="1600" dirty="0">
                <a:solidFill>
                  <a:schemeClr val="bg1"/>
                </a:solidFill>
              </a:rPr>
              <a:t>President Gordon B. Hinckley  (“With All Thy Getting Get Understanding,”</a:t>
            </a:r>
            <a:r>
              <a:rPr lang="en-US" sz="1600" i="1" dirty="0">
                <a:solidFill>
                  <a:schemeClr val="bg1"/>
                </a:solidFill>
              </a:rPr>
              <a:t> Ensign,</a:t>
            </a:r>
            <a:r>
              <a:rPr lang="en-US" sz="1600" dirty="0">
                <a:solidFill>
                  <a:schemeClr val="bg1"/>
                </a:solidFill>
              </a:rPr>
              <a:t> Aug. 1988, 3–4).</a:t>
            </a:r>
          </a:p>
          <a:p>
            <a:pPr marL="342900" indent="-342900">
              <a:buAutoNum type="arabicPeriod" startAt="3"/>
            </a:pPr>
            <a:r>
              <a:rPr lang="en-US" sz="1600" dirty="0" err="1">
                <a:solidFill>
                  <a:schemeClr val="bg1"/>
                </a:solidFill>
              </a:rPr>
              <a:t>Keil</a:t>
            </a:r>
            <a:r>
              <a:rPr lang="en-US" sz="1600" dirty="0">
                <a:solidFill>
                  <a:schemeClr val="bg1"/>
                </a:solidFill>
              </a:rPr>
              <a:t> and </a:t>
            </a:r>
            <a:r>
              <a:rPr lang="en-US" sz="1600" dirty="0" err="1">
                <a:solidFill>
                  <a:schemeClr val="bg1"/>
                </a:solidFill>
              </a:rPr>
              <a:t>Delitzsch</a:t>
            </a:r>
            <a:r>
              <a:rPr lang="en-US" sz="1600" dirty="0">
                <a:solidFill>
                  <a:schemeClr val="bg1"/>
                </a:solidFill>
              </a:rPr>
              <a:t>, </a:t>
            </a:r>
            <a:r>
              <a:rPr lang="en-US" sz="1600" i="1" dirty="0">
                <a:solidFill>
                  <a:schemeClr val="bg1"/>
                </a:solidFill>
              </a:rPr>
              <a:t>Commentary,</a:t>
            </a:r>
            <a:r>
              <a:rPr lang="en-US" sz="1600" dirty="0">
                <a:solidFill>
                  <a:schemeClr val="bg1"/>
                </a:solidFill>
              </a:rPr>
              <a:t> 10:2:134</a:t>
            </a:r>
          </a:p>
          <a:p>
            <a:pPr marL="342900" indent="-342900">
              <a:buAutoNum type="arabicPeriod" startAt="3"/>
            </a:pPr>
            <a:r>
              <a:rPr lang="en-US" sz="1600" dirty="0">
                <a:solidFill>
                  <a:schemeClr val="bg1"/>
                </a:solidFill>
              </a:rPr>
              <a:t>President Henry B. </a:t>
            </a:r>
            <a:r>
              <a:rPr lang="en-US" sz="1600" dirty="0" err="1">
                <a:solidFill>
                  <a:schemeClr val="bg1"/>
                </a:solidFill>
              </a:rPr>
              <a:t>Eyring</a:t>
            </a:r>
            <a:r>
              <a:rPr lang="en-US" sz="1600" dirty="0">
                <a:solidFill>
                  <a:schemeClr val="bg1"/>
                </a:solidFill>
              </a:rPr>
              <a:t> (“Waiting Upon the Lord” [Brigham Young University fireside, Sept. 30, 1990], 4;speeches.byu.edu).</a:t>
            </a:r>
          </a:p>
          <a:p>
            <a:pPr marL="342900" indent="-342900">
              <a:buAutoNum type="arabicPeriod" startAt="3"/>
            </a:pPr>
            <a:r>
              <a:rPr lang="en-US" sz="1600" dirty="0">
                <a:solidFill>
                  <a:schemeClr val="bg1"/>
                </a:solidFill>
              </a:rPr>
              <a:t>Guthrie and </a:t>
            </a:r>
            <a:r>
              <a:rPr lang="en-US" sz="1600" dirty="0" err="1">
                <a:solidFill>
                  <a:schemeClr val="bg1"/>
                </a:solidFill>
              </a:rPr>
              <a:t>Motyer</a:t>
            </a:r>
            <a:r>
              <a:rPr lang="en-US" sz="1600" dirty="0">
                <a:solidFill>
                  <a:schemeClr val="bg1"/>
                </a:solidFill>
              </a:rPr>
              <a:t>, </a:t>
            </a:r>
            <a:r>
              <a:rPr lang="en-US" sz="1600" i="1" dirty="0">
                <a:solidFill>
                  <a:schemeClr val="bg1"/>
                </a:solidFill>
              </a:rPr>
              <a:t>New Bible Commentary,</a:t>
            </a:r>
            <a:r>
              <a:rPr lang="en-US" sz="1600" dirty="0">
                <a:solidFill>
                  <a:schemeClr val="bg1"/>
                </a:solidFill>
              </a:rPr>
              <a:t> p. 777.</a:t>
            </a:r>
          </a:p>
          <a:p>
            <a:pPr marL="342900" indent="-342900">
              <a:buFontTx/>
              <a:buAutoNum type="arabicPeriod" startAt="3"/>
            </a:pPr>
            <a:r>
              <a:rPr lang="en-US" sz="1600" dirty="0">
                <a:solidFill>
                  <a:schemeClr val="bg1"/>
                </a:solidFill>
              </a:rPr>
              <a:t> Elder Jeffrey R. Holland “An High Priest of Good Things to Come,”</a:t>
            </a:r>
            <a:r>
              <a:rPr lang="en-US" sz="1600" i="1" dirty="0">
                <a:solidFill>
                  <a:schemeClr val="bg1"/>
                </a:solidFill>
              </a:rPr>
              <a:t> Ensign,</a:t>
            </a:r>
            <a:r>
              <a:rPr lang="en-US" sz="1600" dirty="0">
                <a:solidFill>
                  <a:schemeClr val="bg1"/>
                </a:solidFill>
              </a:rPr>
              <a:t> Nov. 1999, 38).</a:t>
            </a:r>
          </a:p>
          <a:p>
            <a:pPr marL="342900" indent="-342900">
              <a:buFontTx/>
              <a:buAutoNum type="arabicPeriod" startAt="3"/>
            </a:pPr>
            <a:r>
              <a:rPr lang="en-US" sz="1600" dirty="0">
                <a:solidFill>
                  <a:schemeClr val="bg1"/>
                </a:solidFill>
              </a:rPr>
              <a:t>W. Cleon Skousen </a:t>
            </a:r>
            <a:r>
              <a:rPr lang="en-US" sz="1600" i="1" dirty="0">
                <a:solidFill>
                  <a:schemeClr val="bg1"/>
                </a:solidFill>
              </a:rPr>
              <a:t>The Fourth Thousand </a:t>
            </a:r>
            <a:r>
              <a:rPr lang="en-US" sz="1600" dirty="0">
                <a:solidFill>
                  <a:schemeClr val="bg1"/>
                </a:solidFill>
              </a:rPr>
              <a:t>Years pp. 774-776</a:t>
            </a:r>
          </a:p>
          <a:p>
            <a:pPr marL="342900" indent="-342900">
              <a:buFontTx/>
              <a:buAutoNum type="arabicPeriod" startAt="3"/>
            </a:pPr>
            <a:r>
              <a:rPr lang="en-US" sz="1600" dirty="0">
                <a:solidFill>
                  <a:schemeClr val="bg1"/>
                </a:solidFill>
              </a:rPr>
              <a:t>Old Testament Student Institute Manual </a:t>
            </a:r>
            <a:r>
              <a:rPr lang="en-US" sz="1600" i="1" dirty="0">
                <a:solidFill>
                  <a:schemeClr val="bg1"/>
                </a:solidFill>
              </a:rPr>
              <a:t>Haggai: Prophet of the Second Temple </a:t>
            </a:r>
            <a:r>
              <a:rPr lang="en-US" sz="1600" dirty="0">
                <a:solidFill>
                  <a:schemeClr val="bg1"/>
                </a:solidFill>
              </a:rPr>
              <a:t>Chapter 30</a:t>
            </a:r>
          </a:p>
          <a:p>
            <a:pPr marL="342900" indent="-342900">
              <a:buFontTx/>
              <a:buAutoNum type="arabicPeriod" startAt="3"/>
            </a:pPr>
            <a:r>
              <a:rPr lang="en-US" sz="1600" dirty="0">
                <a:solidFill>
                  <a:schemeClr val="bg1"/>
                </a:solidFill>
              </a:rPr>
              <a:t>James E. Talmage, </a:t>
            </a:r>
            <a:r>
              <a:rPr lang="en-US" sz="1600" i="1" dirty="0">
                <a:solidFill>
                  <a:schemeClr val="bg1"/>
                </a:solidFill>
              </a:rPr>
              <a:t>The Vitality of Mormonism,</a:t>
            </a:r>
            <a:r>
              <a:rPr lang="en-US" sz="1600" dirty="0">
                <a:solidFill>
                  <a:schemeClr val="bg1"/>
                </a:solidFill>
              </a:rPr>
              <a:t> 1919, p. 352.</a:t>
            </a:r>
          </a:p>
          <a:p>
            <a:pPr marL="342900" indent="-342900">
              <a:buFontTx/>
              <a:buAutoNum type="arabicPeriod" startAt="3"/>
            </a:pPr>
            <a:r>
              <a:rPr lang="en-US" sz="1600" dirty="0">
                <a:solidFill>
                  <a:schemeClr val="bg1"/>
                </a:solidFill>
              </a:rPr>
              <a:t>Elder David B. Haight (“Temples and the Work Therein,”</a:t>
            </a:r>
            <a:r>
              <a:rPr lang="en-US" sz="1600" i="1" dirty="0">
                <a:solidFill>
                  <a:schemeClr val="bg1"/>
                </a:solidFill>
              </a:rPr>
              <a:t> Ensign, </a:t>
            </a:r>
            <a:r>
              <a:rPr lang="en-US" sz="1600" dirty="0">
                <a:solidFill>
                  <a:schemeClr val="bg1"/>
                </a:solidFill>
              </a:rPr>
              <a:t>Nov. 1990, 61).</a:t>
            </a:r>
          </a:p>
          <a:p>
            <a:pPr marL="342900" indent="-342900">
              <a:buFontTx/>
              <a:buAutoNum type="arabicPeriod" startAt="3"/>
            </a:pPr>
            <a:r>
              <a:rPr lang="en-US" sz="1600" dirty="0">
                <a:solidFill>
                  <a:schemeClr val="bg1"/>
                </a:solidFill>
              </a:rPr>
              <a:t>President Thomas S. Monson  </a:t>
            </a:r>
            <a:r>
              <a:rPr lang="en-US" sz="1600" i="1" dirty="0">
                <a:solidFill>
                  <a:schemeClr val="bg1"/>
                </a:solidFill>
              </a:rPr>
              <a:t>Blessings of the Temple</a:t>
            </a:r>
            <a:r>
              <a:rPr lang="en-US" sz="1600" dirty="0">
                <a:solidFill>
                  <a:schemeClr val="bg1"/>
                </a:solidFill>
              </a:rPr>
              <a:t>, </a:t>
            </a:r>
            <a:r>
              <a:rPr lang="en-US" sz="1600" i="1" dirty="0">
                <a:solidFill>
                  <a:schemeClr val="bg1"/>
                </a:solidFill>
              </a:rPr>
              <a:t>Ensign,</a:t>
            </a:r>
            <a:r>
              <a:rPr lang="en-US" sz="1600" dirty="0">
                <a:solidFill>
                  <a:schemeClr val="bg1"/>
                </a:solidFill>
              </a:rPr>
              <a:t> Oct. 2010, 15.</a:t>
            </a:r>
          </a:p>
          <a:p>
            <a:pPr marL="342900" indent="-342900"/>
            <a:r>
              <a:rPr lang="en-US" sz="1600" dirty="0">
                <a:solidFill>
                  <a:schemeClr val="bg1"/>
                </a:solidFill>
              </a:rPr>
              <a:t>		 </a:t>
            </a:r>
            <a:r>
              <a:rPr lang="en-US" sz="1600" i="1" dirty="0">
                <a:solidFill>
                  <a:schemeClr val="bg1"/>
                </a:solidFill>
              </a:rPr>
              <a:t>The Holy Temple—a Beacon to the World</a:t>
            </a:r>
            <a:r>
              <a:rPr lang="en-US" sz="1600" dirty="0">
                <a:solidFill>
                  <a:schemeClr val="bg1"/>
                </a:solidFill>
              </a:rPr>
              <a:t>, </a:t>
            </a:r>
            <a:r>
              <a:rPr lang="en-US" sz="1600" i="1" dirty="0">
                <a:solidFill>
                  <a:schemeClr val="bg1"/>
                </a:solidFill>
              </a:rPr>
              <a:t> Ensign, </a:t>
            </a:r>
            <a:r>
              <a:rPr lang="en-US" sz="1600" dirty="0">
                <a:solidFill>
                  <a:schemeClr val="bg1"/>
                </a:solidFill>
              </a:rPr>
              <a:t>May 2011, 93.</a:t>
            </a:r>
          </a:p>
          <a:p>
            <a:pPr marL="342900" indent="-342900"/>
            <a:r>
              <a:rPr lang="en-US" sz="1600" dirty="0">
                <a:solidFill>
                  <a:schemeClr val="bg1"/>
                </a:solidFill>
              </a:rPr>
              <a:t>17. President Ezra Taft Benson (“Jesus Christ—Gifts and Expectations,”</a:t>
            </a:r>
            <a:r>
              <a:rPr lang="en-US" sz="1600" i="1" dirty="0">
                <a:solidFill>
                  <a:schemeClr val="bg1"/>
                </a:solidFill>
              </a:rPr>
              <a:t> New Era,</a:t>
            </a:r>
            <a:r>
              <a:rPr lang="en-US" sz="1600" dirty="0">
                <a:solidFill>
                  <a:schemeClr val="bg1"/>
                </a:solidFill>
              </a:rPr>
              <a:t> May 1975, 20).</a:t>
            </a:r>
          </a:p>
          <a:p>
            <a:pPr marL="342900" indent="-342900"/>
            <a:r>
              <a:rPr lang="en-US" sz="1600" dirty="0">
                <a:solidFill>
                  <a:schemeClr val="bg1"/>
                </a:solidFill>
              </a:rPr>
              <a:t>18. Bible Dictionary, “Nahum</a:t>
            </a:r>
          </a:p>
        </p:txBody>
      </p:sp>
      <p:grpSp>
        <p:nvGrpSpPr>
          <p:cNvPr id="5" name="Group 4"/>
          <p:cNvGrpSpPr/>
          <p:nvPr/>
        </p:nvGrpSpPr>
        <p:grpSpPr>
          <a:xfrm>
            <a:off x="2827995" y="767593"/>
            <a:ext cx="623045" cy="789190"/>
            <a:chOff x="7543800" y="3810000"/>
            <a:chExt cx="1143000" cy="1447800"/>
          </a:xfrm>
        </p:grpSpPr>
        <p:sp>
          <p:nvSpPr>
            <p:cNvPr id="6" name="Trapezoid 5"/>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82"/>
            <p:cNvGrpSpPr/>
            <p:nvPr/>
          </p:nvGrpSpPr>
          <p:grpSpPr>
            <a:xfrm>
              <a:off x="7924800" y="3810000"/>
              <a:ext cx="645353" cy="610017"/>
              <a:chOff x="7924800" y="5867400"/>
              <a:chExt cx="645353" cy="610017"/>
            </a:xfrm>
          </p:grpSpPr>
          <p:grpSp>
            <p:nvGrpSpPr>
              <p:cNvPr id="18" name="Group 13"/>
              <p:cNvGrpSpPr/>
              <p:nvPr/>
            </p:nvGrpSpPr>
            <p:grpSpPr>
              <a:xfrm>
                <a:off x="7924800" y="5867400"/>
                <a:ext cx="645353" cy="610017"/>
                <a:chOff x="3037563" y="3121795"/>
                <a:chExt cx="1250371" cy="1224010"/>
              </a:xfrm>
            </p:grpSpPr>
            <p:sp>
              <p:nvSpPr>
                <p:cNvPr id="20" name="Oval 19"/>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Oval 18"/>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83"/>
            <p:cNvGrpSpPr/>
            <p:nvPr/>
          </p:nvGrpSpPr>
          <p:grpSpPr>
            <a:xfrm>
              <a:off x="7543800" y="4038600"/>
              <a:ext cx="403070" cy="381000"/>
              <a:chOff x="7924800" y="5867400"/>
              <a:chExt cx="645353" cy="610017"/>
            </a:xfrm>
          </p:grpSpPr>
          <p:grpSp>
            <p:nvGrpSpPr>
              <p:cNvPr id="12" name="Group 13"/>
              <p:cNvGrpSpPr/>
              <p:nvPr/>
            </p:nvGrpSpPr>
            <p:grpSpPr>
              <a:xfrm>
                <a:off x="7924800" y="5867400"/>
                <a:ext cx="645353" cy="610017"/>
                <a:chOff x="3037563" y="3121795"/>
                <a:chExt cx="1250371" cy="1224010"/>
              </a:xfrm>
            </p:grpSpPr>
            <p:sp>
              <p:nvSpPr>
                <p:cNvPr id="14" name="Oval 13"/>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Oval 12"/>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 name="Footer Placeholder 14">
            <a:extLst>
              <a:ext uri="{FF2B5EF4-FFF2-40B4-BE49-F238E27FC236}">
                <a16:creationId xmlns:a16="http://schemas.microsoft.com/office/drawing/2014/main" id="{F8873DBE-6DE0-4B28-8FFD-7DCC5AE22B66}"/>
              </a:ext>
            </a:extLst>
          </p:cNvPr>
          <p:cNvSpPr>
            <a:spLocks noGrp="1"/>
          </p:cNvSpPr>
          <p:nvPr/>
        </p:nvSpPr>
        <p:spPr>
          <a:xfrm>
            <a:off x="6671159" y="649287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solidFill>
                  <a:schemeClr val="bg1"/>
                </a:solidFill>
              </a:rPr>
              <a:t>Presentation by ©http://fashionsbylynda.com/blog/</a:t>
            </a:r>
          </a:p>
        </p:txBody>
      </p:sp>
    </p:spTree>
    <p:extLst>
      <p:ext uri="{BB962C8B-B14F-4D97-AF65-F5344CB8AC3E}">
        <p14:creationId xmlns:p14="http://schemas.microsoft.com/office/powerpoint/2010/main" val="34162454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 descr="https://encrypted-tbn0.gstatic.com/images?q=tbn:ANd9GcSDEob2LYL8lf-DO33nOM62GMDRW2zAWIBfHB1KEf5vsZLmI-m4">
            <a:extLst>
              <a:ext uri="{FF2B5EF4-FFF2-40B4-BE49-F238E27FC236}">
                <a16:creationId xmlns:a16="http://schemas.microsoft.com/office/drawing/2014/main" id="{F5209884-48F5-4E33-A579-4D988A7428A9}"/>
              </a:ext>
            </a:extLst>
          </p:cNvPr>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25" name="Footer Placeholder 14">
            <a:extLst>
              <a:ext uri="{FF2B5EF4-FFF2-40B4-BE49-F238E27FC236}">
                <a16:creationId xmlns:a16="http://schemas.microsoft.com/office/drawing/2014/main" id="{F8873DBE-6DE0-4B28-8FFD-7DCC5AE22B66}"/>
              </a:ext>
            </a:extLst>
          </p:cNvPr>
          <p:cNvSpPr>
            <a:spLocks noGrp="1"/>
          </p:cNvSpPr>
          <p:nvPr/>
        </p:nvSpPr>
        <p:spPr>
          <a:xfrm>
            <a:off x="6671159" y="649287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solidFill>
                  <a:schemeClr val="bg1"/>
                </a:solidFill>
              </a:rPr>
              <a:t>Presentation by ©http://fashionsbylynda.com/blog/</a:t>
            </a:r>
          </a:p>
        </p:txBody>
      </p:sp>
      <p:sp>
        <p:nvSpPr>
          <p:cNvPr id="2" name="Rectangle 1">
            <a:extLst>
              <a:ext uri="{FF2B5EF4-FFF2-40B4-BE49-F238E27FC236}">
                <a16:creationId xmlns:a16="http://schemas.microsoft.com/office/drawing/2014/main" id="{1343004F-9DCD-4A7F-B8CF-378AF3D4EEEC}"/>
              </a:ext>
            </a:extLst>
          </p:cNvPr>
          <p:cNvSpPr/>
          <p:nvPr/>
        </p:nvSpPr>
        <p:spPr>
          <a:xfrm>
            <a:off x="0" y="67998"/>
            <a:ext cx="8616333" cy="1200329"/>
          </a:xfrm>
          <a:prstGeom prst="rect">
            <a:avLst/>
          </a:prstGeom>
        </p:spPr>
        <p:txBody>
          <a:bodyPr wrap="none">
            <a:spAutoFit/>
          </a:bodyPr>
          <a:lstStyle/>
          <a:p>
            <a:r>
              <a:rPr lang="en-US" dirty="0">
                <a:solidFill>
                  <a:schemeClr val="bg1"/>
                </a:solidFill>
              </a:rPr>
              <a:t>Sources continued:</a:t>
            </a:r>
          </a:p>
          <a:p>
            <a:r>
              <a:rPr lang="en-US" dirty="0">
                <a:solidFill>
                  <a:schemeClr val="bg1"/>
                </a:solidFill>
              </a:rPr>
              <a:t>19. Guide to the Scriptures, </a:t>
            </a:r>
            <a:r>
              <a:rPr lang="en-US" dirty="0">
                <a:solidFill>
                  <a:schemeClr val="bg1"/>
                </a:solidFill>
                <a:hlinkClick r:id="rId3">
                  <a:extLst>
                    <a:ext uri="{A12FA001-AC4F-418D-AE19-62706E023703}">
                      <ahyp:hlinkClr xmlns:ahyp="http://schemas.microsoft.com/office/drawing/2018/hyperlinkcolor" val="tx"/>
                    </a:ext>
                  </a:extLst>
                </a:hlinkClick>
              </a:rPr>
              <a:t>“Habakkuk”</a:t>
            </a:r>
            <a:r>
              <a:rPr lang="en-US" dirty="0">
                <a:solidFill>
                  <a:schemeClr val="bg1"/>
                </a:solidFill>
              </a:rPr>
              <a:t>; scriptures.lds.org</a:t>
            </a:r>
          </a:p>
          <a:p>
            <a:r>
              <a:rPr lang="en-US" dirty="0">
                <a:solidFill>
                  <a:schemeClr val="bg1"/>
                </a:solidFill>
              </a:rPr>
              <a:t>20. Bible Chronology</a:t>
            </a:r>
          </a:p>
          <a:p>
            <a:r>
              <a:rPr lang="en-US" dirty="0">
                <a:solidFill>
                  <a:schemeClr val="bg1"/>
                </a:solidFill>
              </a:rPr>
              <a:t>21. Dieter F. Uchtdorf, “Perfect Love </a:t>
            </a:r>
            <a:r>
              <a:rPr lang="en-US" dirty="0" err="1">
                <a:solidFill>
                  <a:schemeClr val="bg1"/>
                </a:solidFill>
              </a:rPr>
              <a:t>Casteth</a:t>
            </a:r>
            <a:r>
              <a:rPr lang="en-US" dirty="0">
                <a:solidFill>
                  <a:schemeClr val="bg1"/>
                </a:solidFill>
              </a:rPr>
              <a:t> Out Fear,” Ensign or Liahona, May 2017, 106).</a:t>
            </a:r>
            <a:endParaRPr lang="en-US" dirty="0"/>
          </a:p>
        </p:txBody>
      </p:sp>
    </p:spTree>
    <p:extLst>
      <p:ext uri="{BB962C8B-B14F-4D97-AF65-F5344CB8AC3E}">
        <p14:creationId xmlns:p14="http://schemas.microsoft.com/office/powerpoint/2010/main" val="3565430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Picture 7"/>
          <p:cNvPicPr>
            <a:picLocks noChangeAspect="1" noChangeArrowheads="1"/>
          </p:cNvPicPr>
          <p:nvPr/>
        </p:nvPicPr>
        <p:blipFill>
          <a:blip r:embed="rId2" cstate="print"/>
          <a:srcRect l="4681" t="31206" r="39043" b="13570"/>
          <a:stretch>
            <a:fillRect/>
          </a:stretch>
        </p:blipFill>
        <p:spPr bwMode="auto">
          <a:xfrm>
            <a:off x="0" y="0"/>
            <a:ext cx="12192000" cy="6858000"/>
          </a:xfrm>
          <a:prstGeom prst="rect">
            <a:avLst/>
          </a:prstGeom>
          <a:noFill/>
          <a:ln w="9525">
            <a:noFill/>
            <a:miter lim="800000"/>
            <a:headEnd/>
            <a:tailEnd/>
          </a:ln>
        </p:spPr>
      </p:pic>
      <p:sp>
        <p:nvSpPr>
          <p:cNvPr id="4" name="TextBox 3"/>
          <p:cNvSpPr txBox="1"/>
          <p:nvPr/>
        </p:nvSpPr>
        <p:spPr>
          <a:xfrm>
            <a:off x="204181" y="749238"/>
            <a:ext cx="9674757" cy="5940088"/>
          </a:xfrm>
          <a:prstGeom prst="rect">
            <a:avLst/>
          </a:prstGeom>
          <a:noFill/>
        </p:spPr>
        <p:txBody>
          <a:bodyPr wrap="square" rtlCol="0">
            <a:spAutoFit/>
          </a:bodyPr>
          <a:lstStyle/>
          <a:p>
            <a:r>
              <a:rPr lang="en-US" sz="2000" dirty="0">
                <a:solidFill>
                  <a:schemeClr val="bg1"/>
                </a:solidFill>
              </a:rPr>
              <a:t>He name means consoler. He calls himself an </a:t>
            </a:r>
            <a:r>
              <a:rPr lang="en-US" sz="2000" dirty="0" err="1">
                <a:solidFill>
                  <a:schemeClr val="bg1"/>
                </a:solidFill>
              </a:rPr>
              <a:t>Elkoshite</a:t>
            </a:r>
            <a:r>
              <a:rPr lang="en-US" sz="2000" dirty="0">
                <a:solidFill>
                  <a:schemeClr val="bg1"/>
                </a:solidFill>
              </a:rPr>
              <a:t>, where he is from is unknown</a:t>
            </a:r>
          </a:p>
          <a:p>
            <a:endParaRPr lang="en-US" sz="2000" dirty="0">
              <a:solidFill>
                <a:schemeClr val="bg1"/>
              </a:solidFill>
            </a:endParaRPr>
          </a:p>
          <a:p>
            <a:r>
              <a:rPr lang="en-US" sz="2000" dirty="0">
                <a:solidFill>
                  <a:schemeClr val="bg1"/>
                </a:solidFill>
              </a:rPr>
              <a:t>The book of Nahum  was written during the reign of King Hezekiah, some time after 660 B.C. and before 606 B.C. </a:t>
            </a:r>
          </a:p>
          <a:p>
            <a:endParaRPr lang="en-US" sz="2000" dirty="0">
              <a:solidFill>
                <a:schemeClr val="bg1"/>
              </a:solidFill>
            </a:endParaRPr>
          </a:p>
          <a:p>
            <a:r>
              <a:rPr lang="en-US" sz="2000" dirty="0">
                <a:solidFill>
                  <a:schemeClr val="bg1"/>
                </a:solidFill>
              </a:rPr>
              <a:t>It is unknown who wrote the book of Nahum, but he probably preached in the same time period as Zephaniah and Jeremiah</a:t>
            </a:r>
          </a:p>
          <a:p>
            <a:endParaRPr lang="en-US" sz="2000" dirty="0">
              <a:solidFill>
                <a:schemeClr val="bg1"/>
              </a:solidFill>
            </a:endParaRPr>
          </a:p>
          <a:p>
            <a:r>
              <a:rPr lang="en-US" sz="2000" dirty="0">
                <a:solidFill>
                  <a:schemeClr val="bg1"/>
                </a:solidFill>
              </a:rPr>
              <a:t>After Jonah had preached to Nineveh they returned to wickedness and during Nahum’s time he prophesied the details of their destruction and the wicked Assyrians while he was a safe distance in Jerusalem</a:t>
            </a:r>
          </a:p>
          <a:p>
            <a:endParaRPr lang="en-US" sz="2000" dirty="0">
              <a:solidFill>
                <a:schemeClr val="bg1"/>
              </a:solidFill>
            </a:endParaRPr>
          </a:p>
          <a:p>
            <a:r>
              <a:rPr lang="en-US" sz="2000" dirty="0">
                <a:solidFill>
                  <a:schemeClr val="bg1"/>
                </a:solidFill>
              </a:rPr>
              <a:t>He reminds the Assyrians what happened to a great Egyptian city when it fell</a:t>
            </a:r>
          </a:p>
          <a:p>
            <a:endParaRPr lang="en-US" sz="2000" dirty="0">
              <a:solidFill>
                <a:schemeClr val="bg1"/>
              </a:solidFill>
            </a:endParaRPr>
          </a:p>
          <a:p>
            <a:r>
              <a:rPr lang="en-US" sz="2000" dirty="0">
                <a:solidFill>
                  <a:schemeClr val="bg1"/>
                </a:solidFill>
              </a:rPr>
              <a:t>The Chaldeans from Babylonia would be among the conquerors of Nineveh</a:t>
            </a:r>
          </a:p>
          <a:p>
            <a:endParaRPr lang="en-US" sz="2000" dirty="0">
              <a:solidFill>
                <a:schemeClr val="bg1"/>
              </a:solidFill>
            </a:endParaRPr>
          </a:p>
          <a:p>
            <a:r>
              <a:rPr lang="en-US" sz="2000" dirty="0">
                <a:solidFill>
                  <a:schemeClr val="bg1"/>
                </a:solidFill>
              </a:rPr>
              <a:t>He had a deep sense of concern for the suffering of the many people who had been conquered, slain, enslaved, and terrorized by Assyria </a:t>
            </a:r>
          </a:p>
          <a:p>
            <a:endParaRPr lang="en-US" sz="2000" dirty="0">
              <a:solidFill>
                <a:schemeClr val="bg1"/>
              </a:solidFill>
            </a:endParaRPr>
          </a:p>
        </p:txBody>
      </p:sp>
      <p:sp>
        <p:nvSpPr>
          <p:cNvPr id="86" name="TextBox 85"/>
          <p:cNvSpPr txBox="1"/>
          <p:nvPr/>
        </p:nvSpPr>
        <p:spPr>
          <a:xfrm>
            <a:off x="1514883" y="6999"/>
            <a:ext cx="8505311" cy="830997"/>
          </a:xfrm>
          <a:prstGeom prst="rect">
            <a:avLst/>
          </a:prstGeom>
          <a:noFill/>
        </p:spPr>
        <p:txBody>
          <a:bodyPr wrap="square" rtlCol="0">
            <a:spAutoFit/>
          </a:bodyPr>
          <a:lstStyle/>
          <a:p>
            <a:pPr algn="ctr"/>
            <a:r>
              <a:rPr lang="en-US" sz="4800" dirty="0">
                <a:solidFill>
                  <a:schemeClr val="bg1"/>
                </a:solidFill>
                <a:latin typeface="Aharoni" pitchFamily="2" charset="-79"/>
                <a:cs typeface="Aharoni" pitchFamily="2" charset="-79"/>
              </a:rPr>
              <a:t>Nahum </a:t>
            </a:r>
          </a:p>
        </p:txBody>
      </p:sp>
      <p:sp>
        <p:nvSpPr>
          <p:cNvPr id="2" name="TextBox 1"/>
          <p:cNvSpPr txBox="1"/>
          <p:nvPr/>
        </p:nvSpPr>
        <p:spPr>
          <a:xfrm>
            <a:off x="10919767" y="6387304"/>
            <a:ext cx="975849" cy="369332"/>
          </a:xfrm>
          <a:prstGeom prst="rect">
            <a:avLst/>
          </a:prstGeom>
          <a:noFill/>
        </p:spPr>
        <p:txBody>
          <a:bodyPr wrap="square" rtlCol="0">
            <a:spAutoFit/>
          </a:bodyPr>
          <a:lstStyle/>
          <a:p>
            <a:pPr algn="r"/>
            <a:r>
              <a:rPr lang="en-US" dirty="0">
                <a:solidFill>
                  <a:schemeClr val="bg1"/>
                </a:solidFill>
              </a:rPr>
              <a:t>(1,4)</a:t>
            </a:r>
          </a:p>
        </p:txBody>
      </p:sp>
      <p:grpSp>
        <p:nvGrpSpPr>
          <p:cNvPr id="78" name="Group 77"/>
          <p:cNvGrpSpPr/>
          <p:nvPr/>
        </p:nvGrpSpPr>
        <p:grpSpPr>
          <a:xfrm>
            <a:off x="9998412" y="1569396"/>
            <a:ext cx="1676400" cy="3733800"/>
            <a:chOff x="4191000" y="762000"/>
            <a:chExt cx="1676400" cy="3733800"/>
          </a:xfrm>
        </p:grpSpPr>
        <p:sp>
          <p:nvSpPr>
            <p:cNvPr id="79" name="Oval 78"/>
            <p:cNvSpPr/>
            <p:nvPr/>
          </p:nvSpPr>
          <p:spPr>
            <a:xfrm>
              <a:off x="4191000" y="2846073"/>
              <a:ext cx="349440" cy="53884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rapezoid 79"/>
            <p:cNvSpPr/>
            <p:nvPr/>
          </p:nvSpPr>
          <p:spPr>
            <a:xfrm rot="1437181">
              <a:off x="4317527" y="1989706"/>
              <a:ext cx="518957" cy="1312171"/>
            </a:xfrm>
            <a:prstGeom prst="trapezoid">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rot="4663168">
              <a:off x="5065793" y="4057121"/>
              <a:ext cx="374292" cy="503066"/>
            </a:xfrm>
            <a:prstGeom prst="ellipse">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rot="4271122">
              <a:off x="4592178" y="4054564"/>
              <a:ext cx="374292" cy="503066"/>
            </a:xfrm>
            <a:prstGeom prst="ellipse">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5517960" y="2904992"/>
              <a:ext cx="349440" cy="53884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rapezoid 83"/>
            <p:cNvSpPr/>
            <p:nvPr/>
          </p:nvSpPr>
          <p:spPr>
            <a:xfrm rot="20170738">
              <a:off x="5239445" y="1960734"/>
              <a:ext cx="512246" cy="1349072"/>
            </a:xfrm>
            <a:prstGeom prst="trapezoid">
              <a:avLst>
                <a:gd name="adj" fmla="val 37545"/>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rapezoid 84"/>
            <p:cNvSpPr/>
            <p:nvPr/>
          </p:nvSpPr>
          <p:spPr>
            <a:xfrm>
              <a:off x="4424710" y="2050114"/>
              <a:ext cx="1213886" cy="2236372"/>
            </a:xfrm>
            <a:prstGeom prst="trapezoid">
              <a:avLst>
                <a:gd name="adj" fmla="val 29129"/>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Trapezoid 158"/>
            <p:cNvSpPr/>
            <p:nvPr/>
          </p:nvSpPr>
          <p:spPr>
            <a:xfrm rot="10800000">
              <a:off x="4794846" y="2047557"/>
              <a:ext cx="388443" cy="156026"/>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rapezoid 159"/>
            <p:cNvSpPr/>
            <p:nvPr/>
          </p:nvSpPr>
          <p:spPr>
            <a:xfrm rot="20906701">
              <a:off x="5169592" y="2048186"/>
              <a:ext cx="431344" cy="2070205"/>
            </a:xfrm>
            <a:prstGeom prst="trapezoid">
              <a:avLst/>
            </a:prstGeom>
            <a:solidFill>
              <a:srgbClr val="826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rapezoid 160"/>
            <p:cNvSpPr/>
            <p:nvPr/>
          </p:nvSpPr>
          <p:spPr>
            <a:xfrm rot="580419">
              <a:off x="4450783" y="2046719"/>
              <a:ext cx="431344" cy="2070205"/>
            </a:xfrm>
            <a:prstGeom prst="trapezoid">
              <a:avLst/>
            </a:prstGeom>
            <a:solidFill>
              <a:srgbClr val="826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2" name="Group 5"/>
            <p:cNvGrpSpPr/>
            <p:nvPr/>
          </p:nvGrpSpPr>
          <p:grpSpPr>
            <a:xfrm rot="21106046">
              <a:off x="4717100" y="1770135"/>
              <a:ext cx="602932" cy="853473"/>
              <a:chOff x="2740939" y="2385249"/>
              <a:chExt cx="1579657" cy="1582691"/>
            </a:xfrm>
            <a:solidFill>
              <a:srgbClr val="826300"/>
            </a:solidFill>
          </p:grpSpPr>
          <p:sp>
            <p:nvSpPr>
              <p:cNvPr id="179" name="Moon 3"/>
              <p:cNvSpPr/>
              <p:nvPr/>
            </p:nvSpPr>
            <p:spPr>
              <a:xfrm rot="16200000">
                <a:off x="2898653" y="2546001"/>
                <a:ext cx="1264225" cy="1579654"/>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Moon 179"/>
              <p:cNvSpPr/>
              <p:nvPr/>
            </p:nvSpPr>
            <p:spPr>
              <a:xfrm rot="16200000">
                <a:off x="2971923" y="2156528"/>
                <a:ext cx="1119952" cy="1577394"/>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3" name="Oval 162"/>
            <p:cNvSpPr/>
            <p:nvPr/>
          </p:nvSpPr>
          <p:spPr>
            <a:xfrm>
              <a:off x="4570376" y="842832"/>
              <a:ext cx="779275" cy="124820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ound Diagonal Corner Rectangle 163"/>
            <p:cNvSpPr/>
            <p:nvPr/>
          </p:nvSpPr>
          <p:spPr>
            <a:xfrm rot="1538424">
              <a:off x="4858343" y="848958"/>
              <a:ext cx="636941" cy="589188"/>
            </a:xfrm>
            <a:prstGeom prst="round2DiagRect">
              <a:avLst>
                <a:gd name="adj1" fmla="val 16667"/>
                <a:gd name="adj2" fmla="val 50000"/>
              </a:avLst>
            </a:prstGeom>
            <a:solidFill>
              <a:srgbClr val="5E18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ound Diagonal Corner Rectangle 164"/>
            <p:cNvSpPr/>
            <p:nvPr/>
          </p:nvSpPr>
          <p:spPr>
            <a:xfrm rot="7044378">
              <a:off x="4378919" y="850121"/>
              <a:ext cx="707026" cy="530784"/>
            </a:xfrm>
            <a:prstGeom prst="round2DiagRect">
              <a:avLst>
                <a:gd name="adj1" fmla="val 16667"/>
                <a:gd name="adj2" fmla="val 50000"/>
              </a:avLst>
            </a:prstGeom>
            <a:solidFill>
              <a:srgbClr val="5E18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a:off x="4774862" y="842832"/>
              <a:ext cx="530784" cy="471351"/>
            </a:xfrm>
            <a:prstGeom prst="ellipse">
              <a:avLst/>
            </a:prstGeom>
            <a:solidFill>
              <a:srgbClr val="5E18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7" name="Group 95"/>
            <p:cNvGrpSpPr/>
            <p:nvPr/>
          </p:nvGrpSpPr>
          <p:grpSpPr>
            <a:xfrm rot="20913039">
              <a:off x="5364502" y="2986118"/>
              <a:ext cx="254590" cy="1100602"/>
              <a:chOff x="6096000" y="1828800"/>
              <a:chExt cx="799070" cy="2362200"/>
            </a:xfrm>
            <a:solidFill>
              <a:srgbClr val="9A6312"/>
            </a:solidFill>
          </p:grpSpPr>
          <p:sp>
            <p:nvSpPr>
              <p:cNvPr id="175" name="Quad Arrow Callout 174"/>
              <p:cNvSpPr/>
              <p:nvPr/>
            </p:nvSpPr>
            <p:spPr>
              <a:xfrm>
                <a:off x="6096000" y="1828800"/>
                <a:ext cx="762000" cy="685800"/>
              </a:xfrm>
              <a:prstGeom prst="quadArrowCallout">
                <a:avLst>
                  <a:gd name="adj1" fmla="val 37030"/>
                  <a:gd name="adj2" fmla="val 18515"/>
                  <a:gd name="adj3" fmla="val 18515"/>
                  <a:gd name="adj4" fmla="val 4812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Quad Arrow Callout 175"/>
              <p:cNvSpPr/>
              <p:nvPr/>
            </p:nvSpPr>
            <p:spPr>
              <a:xfrm>
                <a:off x="6112476" y="2413687"/>
                <a:ext cx="762000" cy="685800"/>
              </a:xfrm>
              <a:prstGeom prst="quadArrowCallout">
                <a:avLst>
                  <a:gd name="adj1" fmla="val 37030"/>
                  <a:gd name="adj2" fmla="val 18515"/>
                  <a:gd name="adj3" fmla="val 18515"/>
                  <a:gd name="adj4" fmla="val 4812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Quad Arrow Callout 176"/>
              <p:cNvSpPr/>
              <p:nvPr/>
            </p:nvSpPr>
            <p:spPr>
              <a:xfrm>
                <a:off x="6133070" y="2969740"/>
                <a:ext cx="762000" cy="685800"/>
              </a:xfrm>
              <a:prstGeom prst="quadArrowCallout">
                <a:avLst>
                  <a:gd name="adj1" fmla="val 37030"/>
                  <a:gd name="adj2" fmla="val 18515"/>
                  <a:gd name="adj3" fmla="val 18515"/>
                  <a:gd name="adj4" fmla="val 4812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Quad Arrow Callout 177"/>
              <p:cNvSpPr/>
              <p:nvPr/>
            </p:nvSpPr>
            <p:spPr>
              <a:xfrm>
                <a:off x="6124832" y="3505200"/>
                <a:ext cx="762000" cy="685800"/>
              </a:xfrm>
              <a:prstGeom prst="quadArrowCallout">
                <a:avLst>
                  <a:gd name="adj1" fmla="val 37030"/>
                  <a:gd name="adj2" fmla="val 18515"/>
                  <a:gd name="adj3" fmla="val 18515"/>
                  <a:gd name="adj4" fmla="val 4812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8" name="Group 96"/>
            <p:cNvGrpSpPr/>
            <p:nvPr/>
          </p:nvGrpSpPr>
          <p:grpSpPr>
            <a:xfrm rot="599061">
              <a:off x="4472756" y="2994356"/>
              <a:ext cx="254590" cy="1100602"/>
              <a:chOff x="6096000" y="1828800"/>
              <a:chExt cx="799070" cy="2362200"/>
            </a:xfrm>
            <a:solidFill>
              <a:srgbClr val="9A6312"/>
            </a:solidFill>
          </p:grpSpPr>
          <p:sp>
            <p:nvSpPr>
              <p:cNvPr id="171" name="Quad Arrow Callout 170"/>
              <p:cNvSpPr/>
              <p:nvPr/>
            </p:nvSpPr>
            <p:spPr>
              <a:xfrm>
                <a:off x="6096000" y="1828800"/>
                <a:ext cx="762000" cy="685800"/>
              </a:xfrm>
              <a:prstGeom prst="quadArrowCallout">
                <a:avLst>
                  <a:gd name="adj1" fmla="val 37030"/>
                  <a:gd name="adj2" fmla="val 18515"/>
                  <a:gd name="adj3" fmla="val 18515"/>
                  <a:gd name="adj4" fmla="val 4812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Quad Arrow Callout 171"/>
              <p:cNvSpPr/>
              <p:nvPr/>
            </p:nvSpPr>
            <p:spPr>
              <a:xfrm>
                <a:off x="6112476" y="2413687"/>
                <a:ext cx="762000" cy="685800"/>
              </a:xfrm>
              <a:prstGeom prst="quadArrowCallout">
                <a:avLst>
                  <a:gd name="adj1" fmla="val 37030"/>
                  <a:gd name="adj2" fmla="val 18515"/>
                  <a:gd name="adj3" fmla="val 18515"/>
                  <a:gd name="adj4" fmla="val 4812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Quad Arrow Callout 172"/>
              <p:cNvSpPr/>
              <p:nvPr/>
            </p:nvSpPr>
            <p:spPr>
              <a:xfrm>
                <a:off x="6133070" y="2969740"/>
                <a:ext cx="762000" cy="685800"/>
              </a:xfrm>
              <a:prstGeom prst="quadArrowCallout">
                <a:avLst>
                  <a:gd name="adj1" fmla="val 37030"/>
                  <a:gd name="adj2" fmla="val 18515"/>
                  <a:gd name="adj3" fmla="val 18515"/>
                  <a:gd name="adj4" fmla="val 4812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Quad Arrow Callout 173"/>
              <p:cNvSpPr/>
              <p:nvPr/>
            </p:nvSpPr>
            <p:spPr>
              <a:xfrm>
                <a:off x="6124832" y="3505200"/>
                <a:ext cx="762000" cy="685800"/>
              </a:xfrm>
              <a:prstGeom prst="quadArrowCallout">
                <a:avLst>
                  <a:gd name="adj1" fmla="val 37030"/>
                  <a:gd name="adj2" fmla="val 18515"/>
                  <a:gd name="adj3" fmla="val 18515"/>
                  <a:gd name="adj4" fmla="val 4812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9" name="Quad Arrow Callout 168"/>
            <p:cNvSpPr/>
            <p:nvPr/>
          </p:nvSpPr>
          <p:spPr>
            <a:xfrm rot="20913039">
              <a:off x="5196380" y="2492974"/>
              <a:ext cx="266526" cy="512438"/>
            </a:xfrm>
            <a:prstGeom prst="quadArrowCallout">
              <a:avLst>
                <a:gd name="adj1" fmla="val 37030"/>
                <a:gd name="adj2" fmla="val 18515"/>
                <a:gd name="adj3" fmla="val 18515"/>
                <a:gd name="adj4" fmla="val 48123"/>
              </a:avLst>
            </a:prstGeom>
            <a:solidFill>
              <a:srgbClr val="9A631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Quad Arrow Callout 169"/>
            <p:cNvSpPr/>
            <p:nvPr/>
          </p:nvSpPr>
          <p:spPr>
            <a:xfrm rot="392431">
              <a:off x="4596062" y="2499933"/>
              <a:ext cx="259802" cy="485423"/>
            </a:xfrm>
            <a:prstGeom prst="quadArrowCallout">
              <a:avLst>
                <a:gd name="adj1" fmla="val 37030"/>
                <a:gd name="adj2" fmla="val 18515"/>
                <a:gd name="adj3" fmla="val 18515"/>
                <a:gd name="adj4" fmla="val 48123"/>
              </a:avLst>
            </a:prstGeom>
            <a:solidFill>
              <a:srgbClr val="9A631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83867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78"/>
                                        </p:tgtEl>
                                        <p:attrNameLst>
                                          <p:attrName>style.visibility</p:attrName>
                                        </p:attrNameLst>
                                      </p:cBhvr>
                                      <p:to>
                                        <p:strVal val="visible"/>
                                      </p:to>
                                    </p:set>
                                    <p:animEffect transition="in" filter="wipe(down)">
                                      <p:cBhvr>
                                        <p:cTn id="9" dur="580">
                                          <p:stCondLst>
                                            <p:cond delay="0"/>
                                          </p:stCondLst>
                                        </p:cTn>
                                        <p:tgtEl>
                                          <p:spTgt spid="78"/>
                                        </p:tgtEl>
                                      </p:cBhvr>
                                    </p:animEffect>
                                    <p:anim calcmode="lin" valueType="num">
                                      <p:cBhvr>
                                        <p:cTn id="10" dur="1822" tmFilter="0,0; 0.14,0.36; 0.43,0.73; 0.71,0.91; 1.0,1.0">
                                          <p:stCondLst>
                                            <p:cond delay="0"/>
                                          </p:stCondLst>
                                        </p:cTn>
                                        <p:tgtEl>
                                          <p:spTgt spid="78"/>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78"/>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78"/>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78"/>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78"/>
                                        </p:tgtEl>
                                        <p:attrNameLst>
                                          <p:attrName>ppt_y</p:attrName>
                                        </p:attrNameLst>
                                      </p:cBhvr>
                                      <p:tavLst>
                                        <p:tav tm="0" fmla="#ppt_y-sin(pi*$)/81">
                                          <p:val>
                                            <p:fltVal val="0"/>
                                          </p:val>
                                        </p:tav>
                                        <p:tav tm="100000">
                                          <p:val>
                                            <p:fltVal val="1"/>
                                          </p:val>
                                        </p:tav>
                                      </p:tavLst>
                                    </p:anim>
                                    <p:animScale>
                                      <p:cBhvr>
                                        <p:cTn id="15" dur="26">
                                          <p:stCondLst>
                                            <p:cond delay="650"/>
                                          </p:stCondLst>
                                        </p:cTn>
                                        <p:tgtEl>
                                          <p:spTgt spid="78"/>
                                        </p:tgtEl>
                                      </p:cBhvr>
                                      <p:to x="100000" y="60000"/>
                                    </p:animScale>
                                    <p:animScale>
                                      <p:cBhvr>
                                        <p:cTn id="16" dur="166" decel="50000">
                                          <p:stCondLst>
                                            <p:cond delay="676"/>
                                          </p:stCondLst>
                                        </p:cTn>
                                        <p:tgtEl>
                                          <p:spTgt spid="78"/>
                                        </p:tgtEl>
                                      </p:cBhvr>
                                      <p:to x="100000" y="100000"/>
                                    </p:animScale>
                                    <p:animScale>
                                      <p:cBhvr>
                                        <p:cTn id="17" dur="26">
                                          <p:stCondLst>
                                            <p:cond delay="1312"/>
                                          </p:stCondLst>
                                        </p:cTn>
                                        <p:tgtEl>
                                          <p:spTgt spid="78"/>
                                        </p:tgtEl>
                                      </p:cBhvr>
                                      <p:to x="100000" y="80000"/>
                                    </p:animScale>
                                    <p:animScale>
                                      <p:cBhvr>
                                        <p:cTn id="18" dur="166" decel="50000">
                                          <p:stCondLst>
                                            <p:cond delay="1338"/>
                                          </p:stCondLst>
                                        </p:cTn>
                                        <p:tgtEl>
                                          <p:spTgt spid="78"/>
                                        </p:tgtEl>
                                      </p:cBhvr>
                                      <p:to x="100000" y="100000"/>
                                    </p:animScale>
                                    <p:animScale>
                                      <p:cBhvr>
                                        <p:cTn id="19" dur="26">
                                          <p:stCondLst>
                                            <p:cond delay="1642"/>
                                          </p:stCondLst>
                                        </p:cTn>
                                        <p:tgtEl>
                                          <p:spTgt spid="78"/>
                                        </p:tgtEl>
                                      </p:cBhvr>
                                      <p:to x="100000" y="90000"/>
                                    </p:animScale>
                                    <p:animScale>
                                      <p:cBhvr>
                                        <p:cTn id="20" dur="166" decel="50000">
                                          <p:stCondLst>
                                            <p:cond delay="1668"/>
                                          </p:stCondLst>
                                        </p:cTn>
                                        <p:tgtEl>
                                          <p:spTgt spid="78"/>
                                        </p:tgtEl>
                                      </p:cBhvr>
                                      <p:to x="100000" y="100000"/>
                                    </p:animScale>
                                    <p:animScale>
                                      <p:cBhvr>
                                        <p:cTn id="21" dur="26">
                                          <p:stCondLst>
                                            <p:cond delay="1808"/>
                                          </p:stCondLst>
                                        </p:cTn>
                                        <p:tgtEl>
                                          <p:spTgt spid="78"/>
                                        </p:tgtEl>
                                      </p:cBhvr>
                                      <p:to x="100000" y="95000"/>
                                    </p:animScale>
                                    <p:animScale>
                                      <p:cBhvr>
                                        <p:cTn id="22" dur="166" decel="50000">
                                          <p:stCondLst>
                                            <p:cond delay="1834"/>
                                          </p:stCondLst>
                                        </p:cTn>
                                        <p:tgtEl>
                                          <p:spTgt spid="78"/>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257622664"/>
              </p:ext>
            </p:extLst>
          </p:nvPr>
        </p:nvGraphicFramePr>
        <p:xfrm>
          <a:off x="200212" y="76443"/>
          <a:ext cx="11791575" cy="1134732"/>
        </p:xfrm>
        <a:graphic>
          <a:graphicData uri="http://schemas.openxmlformats.org/drawingml/2006/table">
            <a:tbl>
              <a:tblPr firstRow="1" bandRow="1">
                <a:tableStyleId>{5940675A-B579-460E-94D1-54222C63F5DA}</a:tableStyleId>
              </a:tblPr>
              <a:tblGrid>
                <a:gridCol w="3763396">
                  <a:extLst>
                    <a:ext uri="{9D8B030D-6E8A-4147-A177-3AD203B41FA5}">
                      <a16:colId xmlns:a16="http://schemas.microsoft.com/office/drawing/2014/main" val="20000"/>
                    </a:ext>
                  </a:extLst>
                </a:gridCol>
                <a:gridCol w="3879700">
                  <a:extLst>
                    <a:ext uri="{9D8B030D-6E8A-4147-A177-3AD203B41FA5}">
                      <a16:colId xmlns:a16="http://schemas.microsoft.com/office/drawing/2014/main" val="20001"/>
                    </a:ext>
                  </a:extLst>
                </a:gridCol>
                <a:gridCol w="4148479">
                  <a:extLst>
                    <a:ext uri="{9D8B030D-6E8A-4147-A177-3AD203B41FA5}">
                      <a16:colId xmlns:a16="http://schemas.microsoft.com/office/drawing/2014/main" val="20002"/>
                    </a:ext>
                  </a:extLst>
                </a:gridCol>
              </a:tblGrid>
              <a:tr h="403212">
                <a:tc>
                  <a:txBody>
                    <a:bodyPr/>
                    <a:lstStyle/>
                    <a:p>
                      <a:pPr algn="ctr"/>
                      <a:r>
                        <a:rPr lang="en-US" sz="2000" b="1" i="0" u="none" strike="noStrike" kern="1200" dirty="0">
                          <a:solidFill>
                            <a:schemeClr val="tx1"/>
                          </a:solidFill>
                          <a:effectLst/>
                          <a:latin typeface="+mn-lt"/>
                          <a:ea typeface="+mn-ea"/>
                          <a:cs typeface="+mn-cs"/>
                        </a:rPr>
                        <a:t>Nahum 1</a:t>
                      </a:r>
                      <a:endParaRPr lang="en-US" sz="2000" b="1" dirty="0"/>
                    </a:p>
                  </a:txBody>
                  <a:tcPr/>
                </a:tc>
                <a:tc>
                  <a:txBody>
                    <a:bodyPr/>
                    <a:lstStyle/>
                    <a:p>
                      <a:pPr algn="ctr"/>
                      <a:r>
                        <a:rPr lang="en-US" sz="2000" b="1" dirty="0"/>
                        <a:t>Nahum 2</a:t>
                      </a:r>
                    </a:p>
                  </a:txBody>
                  <a:tcPr/>
                </a:tc>
                <a:tc>
                  <a:txBody>
                    <a:bodyPr/>
                    <a:lstStyle/>
                    <a:p>
                      <a:pPr algn="ctr"/>
                      <a:r>
                        <a:rPr lang="en-US" sz="2000" b="1" dirty="0"/>
                        <a:t>Nahum 3</a:t>
                      </a:r>
                    </a:p>
                  </a:txBody>
                  <a:tcPr/>
                </a:tc>
                <a:extLst>
                  <a:ext uri="{0D108BD9-81ED-4DB2-BD59-A6C34878D82A}">
                    <a16:rowId xmlns:a16="http://schemas.microsoft.com/office/drawing/2014/main" val="10000"/>
                  </a:ext>
                </a:extLst>
              </a:tr>
              <a:tr h="370840">
                <a:tc>
                  <a:txBody>
                    <a:bodyPr/>
                    <a:lstStyle/>
                    <a:p>
                      <a:r>
                        <a:rPr lang="en-US" sz="1400" dirty="0"/>
                        <a:t>Nahum explains that the Lord will burn the earth at His Second Coming but will show mercy to the righteous.</a:t>
                      </a:r>
                    </a:p>
                  </a:txBody>
                  <a:tcPr/>
                </a:tc>
                <a:tc>
                  <a:txBody>
                    <a:bodyPr/>
                    <a:lstStyle/>
                    <a:p>
                      <a:r>
                        <a:rPr lang="en-US" sz="1400" dirty="0"/>
                        <a:t>Nahum prophesies of Nineveh’s destruction, which foreshadows events that will occur in the latter days.</a:t>
                      </a:r>
                    </a:p>
                  </a:txBody>
                  <a:tcPr/>
                </a:tc>
                <a:tc>
                  <a:txBody>
                    <a:bodyPr/>
                    <a:lstStyle/>
                    <a:p>
                      <a:pPr fontAlgn="base"/>
                      <a:r>
                        <a:rPr lang="en-US" sz="1400" dirty="0"/>
                        <a:t>Nahum continues to foretell Nineveh’s destruction</a:t>
                      </a:r>
                    </a:p>
                  </a:txBody>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956076199"/>
              </p:ext>
            </p:extLst>
          </p:nvPr>
        </p:nvGraphicFramePr>
        <p:xfrm>
          <a:off x="200211" y="1365593"/>
          <a:ext cx="11791575" cy="1348092"/>
        </p:xfrm>
        <a:graphic>
          <a:graphicData uri="http://schemas.openxmlformats.org/drawingml/2006/table">
            <a:tbl>
              <a:tblPr firstRow="1" bandRow="1">
                <a:tableStyleId>{5940675A-B579-460E-94D1-54222C63F5DA}</a:tableStyleId>
              </a:tblPr>
              <a:tblGrid>
                <a:gridCol w="3795822">
                  <a:extLst>
                    <a:ext uri="{9D8B030D-6E8A-4147-A177-3AD203B41FA5}">
                      <a16:colId xmlns:a16="http://schemas.microsoft.com/office/drawing/2014/main" val="20000"/>
                    </a:ext>
                  </a:extLst>
                </a:gridCol>
                <a:gridCol w="3847274">
                  <a:extLst>
                    <a:ext uri="{9D8B030D-6E8A-4147-A177-3AD203B41FA5}">
                      <a16:colId xmlns:a16="http://schemas.microsoft.com/office/drawing/2014/main" val="20001"/>
                    </a:ext>
                  </a:extLst>
                </a:gridCol>
                <a:gridCol w="4148479">
                  <a:extLst>
                    <a:ext uri="{9D8B030D-6E8A-4147-A177-3AD203B41FA5}">
                      <a16:colId xmlns:a16="http://schemas.microsoft.com/office/drawing/2014/main" val="20002"/>
                    </a:ext>
                  </a:extLst>
                </a:gridCol>
              </a:tblGrid>
              <a:tr h="403212">
                <a:tc>
                  <a:txBody>
                    <a:bodyPr/>
                    <a:lstStyle/>
                    <a:p>
                      <a:pPr algn="ctr"/>
                      <a:r>
                        <a:rPr lang="en-US" sz="2000" b="1" i="0" u="none" strike="noStrike" kern="1200" dirty="0">
                          <a:solidFill>
                            <a:schemeClr val="tx1"/>
                          </a:solidFill>
                          <a:effectLst/>
                          <a:latin typeface="+mn-lt"/>
                          <a:ea typeface="+mn-ea"/>
                          <a:cs typeface="+mn-cs"/>
                        </a:rPr>
                        <a:t>Habakkuk 1</a:t>
                      </a:r>
                      <a:endParaRPr lang="en-US" sz="2000" b="1" dirty="0"/>
                    </a:p>
                  </a:txBody>
                  <a:tcPr/>
                </a:tc>
                <a:tc>
                  <a:txBody>
                    <a:bodyPr/>
                    <a:lstStyle/>
                    <a:p>
                      <a:pPr algn="ctr"/>
                      <a:r>
                        <a:rPr lang="en-US" sz="2000" b="1" dirty="0"/>
                        <a:t>Habakkuk</a:t>
                      </a:r>
                      <a:r>
                        <a:rPr lang="en-US" sz="2000" b="1" baseline="0" dirty="0"/>
                        <a:t> 2</a:t>
                      </a:r>
                      <a:endParaRPr lang="en-US" sz="2000" b="1" dirty="0"/>
                    </a:p>
                  </a:txBody>
                  <a:tcPr/>
                </a:tc>
                <a:tc>
                  <a:txBody>
                    <a:bodyPr/>
                    <a:lstStyle/>
                    <a:p>
                      <a:pPr algn="ctr"/>
                      <a:r>
                        <a:rPr lang="en-US" sz="2000" b="1" dirty="0"/>
                        <a:t>Habakkuk 3</a:t>
                      </a:r>
                    </a:p>
                  </a:txBody>
                  <a:tcPr/>
                </a:tc>
                <a:extLst>
                  <a:ext uri="{0D108BD9-81ED-4DB2-BD59-A6C34878D82A}">
                    <a16:rowId xmlns:a16="http://schemas.microsoft.com/office/drawing/2014/main" val="10000"/>
                  </a:ext>
                </a:extLst>
              </a:tr>
              <a:tr h="370840">
                <a:tc>
                  <a:txBody>
                    <a:bodyPr/>
                    <a:lstStyle/>
                    <a:p>
                      <a:r>
                        <a:rPr lang="en-US" sz="1400" dirty="0"/>
                        <a:t>Habakkuk learns that the kingdom of Judah will be conquered by the Chaldeans (Babylonians). In his distress, he asks why the Lord would allow a wicked nation to destroy Judah.</a:t>
                      </a:r>
                    </a:p>
                  </a:txBody>
                  <a:tcPr/>
                </a:tc>
                <a:tc>
                  <a:txBody>
                    <a:bodyPr/>
                    <a:lstStyle/>
                    <a:p>
                      <a:r>
                        <a:rPr lang="en-US" sz="1400" dirty="0"/>
                        <a:t>The Lord reminds Habakkuk that His plans are not yet completed but will be fulfilled at a later time. God’s justice will eventually come upon the wicked.</a:t>
                      </a:r>
                    </a:p>
                  </a:txBody>
                  <a:tcPr/>
                </a:tc>
                <a:tc>
                  <a:txBody>
                    <a:bodyPr/>
                    <a:lstStyle/>
                    <a:p>
                      <a:pPr fontAlgn="base"/>
                      <a:r>
                        <a:rPr lang="en-US" sz="1400" dirty="0"/>
                        <a:t>Habakkuk offers a prayer or poetic psalm of praise to God and His majesty.</a:t>
                      </a:r>
                    </a:p>
                  </a:txBody>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506637045"/>
              </p:ext>
            </p:extLst>
          </p:nvPr>
        </p:nvGraphicFramePr>
        <p:xfrm>
          <a:off x="200211" y="2868103"/>
          <a:ext cx="11791575" cy="2201532"/>
        </p:xfrm>
        <a:graphic>
          <a:graphicData uri="http://schemas.openxmlformats.org/drawingml/2006/table">
            <a:tbl>
              <a:tblPr firstRow="1" bandRow="1">
                <a:tableStyleId>{5940675A-B579-460E-94D1-54222C63F5DA}</a:tableStyleId>
              </a:tblPr>
              <a:tblGrid>
                <a:gridCol w="3766640">
                  <a:extLst>
                    <a:ext uri="{9D8B030D-6E8A-4147-A177-3AD203B41FA5}">
                      <a16:colId xmlns:a16="http://schemas.microsoft.com/office/drawing/2014/main" val="20000"/>
                    </a:ext>
                  </a:extLst>
                </a:gridCol>
                <a:gridCol w="3876456">
                  <a:extLst>
                    <a:ext uri="{9D8B030D-6E8A-4147-A177-3AD203B41FA5}">
                      <a16:colId xmlns:a16="http://schemas.microsoft.com/office/drawing/2014/main" val="20001"/>
                    </a:ext>
                  </a:extLst>
                </a:gridCol>
                <a:gridCol w="4148479">
                  <a:extLst>
                    <a:ext uri="{9D8B030D-6E8A-4147-A177-3AD203B41FA5}">
                      <a16:colId xmlns:a16="http://schemas.microsoft.com/office/drawing/2014/main" val="20002"/>
                    </a:ext>
                  </a:extLst>
                </a:gridCol>
              </a:tblGrid>
              <a:tr h="403212">
                <a:tc>
                  <a:txBody>
                    <a:bodyPr/>
                    <a:lstStyle/>
                    <a:p>
                      <a:pPr algn="ctr"/>
                      <a:r>
                        <a:rPr lang="en-US" sz="2000" b="1" i="0" u="none" strike="noStrike" kern="1200" dirty="0">
                          <a:solidFill>
                            <a:schemeClr val="tx1"/>
                          </a:solidFill>
                          <a:effectLst/>
                          <a:latin typeface="+mn-lt"/>
                          <a:ea typeface="+mn-ea"/>
                          <a:cs typeface="+mn-cs"/>
                        </a:rPr>
                        <a:t>Zephaniah 1</a:t>
                      </a:r>
                      <a:endParaRPr lang="en-US" sz="2000" b="1" dirty="0"/>
                    </a:p>
                  </a:txBody>
                  <a:tcPr/>
                </a:tc>
                <a:tc>
                  <a:txBody>
                    <a:bodyPr/>
                    <a:lstStyle/>
                    <a:p>
                      <a:pPr algn="ctr"/>
                      <a:r>
                        <a:rPr lang="en-US" sz="2000" b="1" dirty="0"/>
                        <a:t>Zephaniah</a:t>
                      </a:r>
                      <a:r>
                        <a:rPr lang="en-US" sz="2000" b="1" baseline="0" dirty="0"/>
                        <a:t> 2</a:t>
                      </a:r>
                      <a:endParaRPr lang="en-US" sz="2000" b="1" dirty="0"/>
                    </a:p>
                  </a:txBody>
                  <a:tcPr/>
                </a:tc>
                <a:tc>
                  <a:txBody>
                    <a:bodyPr/>
                    <a:lstStyle/>
                    <a:p>
                      <a:pPr algn="ctr"/>
                      <a:r>
                        <a:rPr lang="en-US" sz="2000" b="1" dirty="0"/>
                        <a:t>Zephaniah 3</a:t>
                      </a:r>
                    </a:p>
                  </a:txBody>
                  <a:tcPr/>
                </a:tc>
                <a:extLst>
                  <a:ext uri="{0D108BD9-81ED-4DB2-BD59-A6C34878D82A}">
                    <a16:rowId xmlns:a16="http://schemas.microsoft.com/office/drawing/2014/main" val="10000"/>
                  </a:ext>
                </a:extLst>
              </a:tr>
              <a:tr h="370840">
                <a:tc>
                  <a:txBody>
                    <a:bodyPr/>
                    <a:lstStyle/>
                    <a:p>
                      <a:r>
                        <a:rPr lang="en-US" sz="1400" dirty="0"/>
                        <a:t>Zephaniah prophesies that God will destroy the people of Judah if they do not repent.</a:t>
                      </a:r>
                    </a:p>
                  </a:txBody>
                  <a:tcPr/>
                </a:tc>
                <a:tc>
                  <a:txBody>
                    <a:bodyPr/>
                    <a:lstStyle/>
                    <a:p>
                      <a:r>
                        <a:rPr lang="en-US" sz="1400" dirty="0"/>
                        <a:t>Zephaniah encourages Judah and the meek people of the earth to seek righteousness. He also warns some of Judah’s antagonistic neighbors of God’s judgments that will come upon them.</a:t>
                      </a:r>
                    </a:p>
                  </a:txBody>
                  <a:tcPr/>
                </a:tc>
                <a:tc>
                  <a:txBody>
                    <a:bodyPr/>
                    <a:lstStyle/>
                    <a:p>
                      <a:pPr fontAlgn="base"/>
                      <a:r>
                        <a:rPr lang="en-US" sz="1400" dirty="0"/>
                        <a:t>Zephaniah prophesies of the wickedness of Jerusalem’s leaders and the blessings that the humble inhabitants of Jerusalem will receive after the Lord removes the proud from their city. Zephaniah explains that the Lord will pour out judgment on all nations. Zephaniah reveals that the Lord will give His people a pure language, renew His relationship with them, and reign in the midst of Zion.</a:t>
                      </a:r>
                    </a:p>
                  </a:txBody>
                  <a:tcPr/>
                </a:tc>
                <a:extLst>
                  <a:ext uri="{0D108BD9-81ED-4DB2-BD59-A6C34878D82A}">
                    <a16:rowId xmlns:a16="http://schemas.microsoft.com/office/drawing/2014/main" val="10001"/>
                  </a:ext>
                </a:extLst>
              </a:tr>
            </a:tbl>
          </a:graphicData>
        </a:graphic>
      </p:graphicFrame>
      <p:graphicFrame>
        <p:nvGraphicFramePr>
          <p:cNvPr id="5" name="Table 4">
            <a:extLst>
              <a:ext uri="{FF2B5EF4-FFF2-40B4-BE49-F238E27FC236}">
                <a16:creationId xmlns:a16="http://schemas.microsoft.com/office/drawing/2014/main" id="{9AF13D62-BD80-428A-9526-54E1DEA75FEF}"/>
              </a:ext>
            </a:extLst>
          </p:cNvPr>
          <p:cNvGraphicFramePr>
            <a:graphicFrameLocks noGrp="1"/>
          </p:cNvGraphicFramePr>
          <p:nvPr>
            <p:extLst>
              <p:ext uri="{D42A27DB-BD31-4B8C-83A1-F6EECF244321}">
                <p14:modId xmlns:p14="http://schemas.microsoft.com/office/powerpoint/2010/main" val="2830045944"/>
              </p:ext>
            </p:extLst>
          </p:nvPr>
        </p:nvGraphicFramePr>
        <p:xfrm>
          <a:off x="200212" y="5224053"/>
          <a:ext cx="11791574" cy="1348092"/>
        </p:xfrm>
        <a:graphic>
          <a:graphicData uri="http://schemas.openxmlformats.org/drawingml/2006/table">
            <a:tbl>
              <a:tblPr firstRow="1" bandRow="1">
                <a:tableStyleId>{5940675A-B579-460E-94D1-54222C63F5DA}</a:tableStyleId>
              </a:tblPr>
              <a:tblGrid>
                <a:gridCol w="5671005">
                  <a:extLst>
                    <a:ext uri="{9D8B030D-6E8A-4147-A177-3AD203B41FA5}">
                      <a16:colId xmlns:a16="http://schemas.microsoft.com/office/drawing/2014/main" val="20000"/>
                    </a:ext>
                  </a:extLst>
                </a:gridCol>
                <a:gridCol w="6120569">
                  <a:extLst>
                    <a:ext uri="{9D8B030D-6E8A-4147-A177-3AD203B41FA5}">
                      <a16:colId xmlns:a16="http://schemas.microsoft.com/office/drawing/2014/main" val="20001"/>
                    </a:ext>
                  </a:extLst>
                </a:gridCol>
              </a:tblGrid>
              <a:tr h="403212">
                <a:tc>
                  <a:txBody>
                    <a:bodyPr/>
                    <a:lstStyle/>
                    <a:p>
                      <a:pPr algn="ctr"/>
                      <a:r>
                        <a:rPr lang="en-US" sz="2000" b="1" i="0" u="none" strike="noStrike" kern="1200" dirty="0">
                          <a:solidFill>
                            <a:schemeClr val="tx1"/>
                          </a:solidFill>
                          <a:effectLst/>
                          <a:latin typeface="+mn-lt"/>
                          <a:ea typeface="+mn-ea"/>
                          <a:cs typeface="+mn-cs"/>
                        </a:rPr>
                        <a:t>Haggai 1</a:t>
                      </a:r>
                      <a:endParaRPr lang="en-US" sz="2000" b="1" dirty="0"/>
                    </a:p>
                  </a:txBody>
                  <a:tcPr/>
                </a:tc>
                <a:tc>
                  <a:txBody>
                    <a:bodyPr/>
                    <a:lstStyle/>
                    <a:p>
                      <a:pPr algn="ctr"/>
                      <a:r>
                        <a:rPr lang="en-US" sz="2000" b="1" dirty="0"/>
                        <a:t>Haggai 2</a:t>
                      </a:r>
                    </a:p>
                  </a:txBody>
                  <a:tcPr/>
                </a:tc>
                <a:extLst>
                  <a:ext uri="{0D108BD9-81ED-4DB2-BD59-A6C34878D82A}">
                    <a16:rowId xmlns:a16="http://schemas.microsoft.com/office/drawing/2014/main" val="10000"/>
                  </a:ext>
                </a:extLst>
              </a:tr>
              <a:tr h="370840">
                <a:tc>
                  <a:txBody>
                    <a:bodyPr/>
                    <a:lstStyle/>
                    <a:p>
                      <a:r>
                        <a:rPr lang="en-US" sz="1400" dirty="0"/>
                        <a:t>Through Haggai, the Lord chastises the people for caring more about the condition of their own homes than that of the Lord’s temple. He explains that their poor crop conditions are a result of their failure to rebuild the temple. He exhorts them to renew their efforts in building the temple.</a:t>
                      </a:r>
                    </a:p>
                  </a:txBody>
                  <a:tcPr/>
                </a:tc>
                <a:tc>
                  <a:txBody>
                    <a:bodyPr/>
                    <a:lstStyle/>
                    <a:p>
                      <a:r>
                        <a:rPr lang="en-US" sz="1400" dirty="0"/>
                        <a:t>The Lord commands Haggai to speak to the people and exhort them to be strong as they rebuild the temple. He prophesies that the Messiah (Jesus Christ) will come to His temple and bring peace.</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0696651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58042" y="374227"/>
          <a:ext cx="11740446" cy="6314440"/>
        </p:xfrm>
        <a:graphic>
          <a:graphicData uri="http://schemas.openxmlformats.org/drawingml/2006/table">
            <a:tbl>
              <a:tblPr firstRow="1" bandRow="1">
                <a:tableStyleId>{5940675A-B579-460E-94D1-54222C63F5DA}</a:tableStyleId>
              </a:tblPr>
              <a:tblGrid>
                <a:gridCol w="1896536">
                  <a:extLst>
                    <a:ext uri="{9D8B030D-6E8A-4147-A177-3AD203B41FA5}">
                      <a16:colId xmlns:a16="http://schemas.microsoft.com/office/drawing/2014/main" val="20000"/>
                    </a:ext>
                  </a:extLst>
                </a:gridCol>
                <a:gridCol w="2381955">
                  <a:extLst>
                    <a:ext uri="{9D8B030D-6E8A-4147-A177-3AD203B41FA5}">
                      <a16:colId xmlns:a16="http://schemas.microsoft.com/office/drawing/2014/main" val="20001"/>
                    </a:ext>
                  </a:extLst>
                </a:gridCol>
                <a:gridCol w="7461955">
                  <a:extLst>
                    <a:ext uri="{9D8B030D-6E8A-4147-A177-3AD203B41FA5}">
                      <a16:colId xmlns:a16="http://schemas.microsoft.com/office/drawing/2014/main" val="20002"/>
                    </a:ext>
                  </a:extLst>
                </a:gridCol>
              </a:tblGrid>
              <a:tr h="370840">
                <a:tc>
                  <a:txBody>
                    <a:bodyPr/>
                    <a:lstStyle/>
                    <a:p>
                      <a:r>
                        <a:rPr lang="en-US" sz="1200" b="1" i="0" kern="1200" dirty="0">
                          <a:solidFill>
                            <a:schemeClr val="tx1"/>
                          </a:solidFill>
                          <a:latin typeface="+mn-lt"/>
                          <a:ea typeface="+mn-ea"/>
                          <a:cs typeface="+mn-cs"/>
                        </a:rPr>
                        <a:t>Nahum 1:3</a:t>
                      </a:r>
                    </a:p>
                    <a:p>
                      <a:r>
                        <a:rPr lang="en-US" sz="1200" b="1" i="0" kern="1200" baseline="0" dirty="0">
                          <a:solidFill>
                            <a:schemeClr val="tx1"/>
                          </a:solidFill>
                          <a:latin typeface="+mn-lt"/>
                          <a:ea typeface="+mn-ea"/>
                          <a:cs typeface="+mn-cs"/>
                        </a:rPr>
                        <a:t> </a:t>
                      </a:r>
                      <a:r>
                        <a:rPr lang="en-US" sz="1200" b="1" i="0" kern="1200" dirty="0">
                          <a:solidFill>
                            <a:schemeClr val="tx1"/>
                          </a:solidFill>
                          <a:latin typeface="+mn-lt"/>
                          <a:ea typeface="+mn-ea"/>
                          <a:cs typeface="+mn-cs"/>
                        </a:rPr>
                        <a:t>See also:</a:t>
                      </a:r>
                      <a:r>
                        <a:rPr lang="en-US" sz="1200" b="0" i="0" kern="1200" dirty="0">
                          <a:solidFill>
                            <a:schemeClr val="tx1"/>
                          </a:solidFill>
                          <a:latin typeface="+mn-lt"/>
                          <a:ea typeface="+mn-ea"/>
                          <a:cs typeface="+mn-cs"/>
                        </a:rPr>
                        <a:t> </a:t>
                      </a:r>
                      <a:r>
                        <a:rPr lang="en-US" sz="1200" b="0" i="0" u="none" strike="noStrike" kern="1200" dirty="0">
                          <a:solidFill>
                            <a:schemeClr val="tx1"/>
                          </a:solidFill>
                          <a:latin typeface="+mn-lt"/>
                          <a:ea typeface="+mn-ea"/>
                          <a:cs typeface="+mn-cs"/>
                        </a:rPr>
                        <a:t>2 Kings 19:35</a:t>
                      </a:r>
                      <a:endParaRPr lang="en-US" sz="1200" b="0" i="0" kern="1200" dirty="0">
                        <a:solidFill>
                          <a:schemeClr val="tx1"/>
                        </a:solidFill>
                        <a:latin typeface="+mn-lt"/>
                        <a:ea typeface="+mn-ea"/>
                        <a:cs typeface="+mn-cs"/>
                      </a:endParaRPr>
                    </a:p>
                    <a:p>
                      <a:endParaRPr lang="en-US" sz="1200" dirty="0"/>
                    </a:p>
                  </a:txBody>
                  <a:tcPr/>
                </a:tc>
                <a:tc>
                  <a:txBody>
                    <a:bodyPr/>
                    <a:lstStyle/>
                    <a:p>
                      <a:r>
                        <a:rPr lang="en-US" sz="1200" b="1" i="0" kern="1200" dirty="0">
                          <a:solidFill>
                            <a:schemeClr val="tx1"/>
                          </a:solidFill>
                          <a:latin typeface="+mn-lt"/>
                          <a:ea typeface="+mn-ea"/>
                          <a:cs typeface="+mn-cs"/>
                        </a:rPr>
                        <a:t>The Lord hath his way in the whirlwind and in the storm </a:t>
                      </a:r>
                      <a:endParaRPr lang="en-US" sz="1200" dirty="0"/>
                    </a:p>
                  </a:txBody>
                  <a:tcPr/>
                </a:tc>
                <a:tc>
                  <a:txBody>
                    <a:bodyPr/>
                    <a:lstStyle/>
                    <a:p>
                      <a:r>
                        <a:rPr lang="en-US" sz="1200" b="0" i="0" kern="1200" dirty="0">
                          <a:solidFill>
                            <a:schemeClr val="tx1"/>
                          </a:solidFill>
                          <a:latin typeface="+mn-lt"/>
                          <a:ea typeface="+mn-ea"/>
                          <a:cs typeface="+mn-cs"/>
                        </a:rPr>
                        <a:t>These are the effects of his power; and when they appear unusual, they may be considered as the immediate effects of his power: and although he be in them to punish and destroy, he is in them to direct their course, to determine their operations, and to defend his followers from being injured by their violence. The pestilential wind which slew one hundred and eighty-five thousand of the Assyrians did not injure one Israelite</a:t>
                      </a:r>
                      <a:endParaRPr lang="en-US" sz="1200" dirty="0"/>
                    </a:p>
                  </a:txBody>
                  <a:tcPr/>
                </a:tc>
                <a:extLst>
                  <a:ext uri="{0D108BD9-81ED-4DB2-BD59-A6C34878D82A}">
                    <a16:rowId xmlns:a16="http://schemas.microsoft.com/office/drawing/2014/main" val="10000"/>
                  </a:ext>
                </a:extLst>
              </a:tr>
              <a:tr h="370840">
                <a:tc>
                  <a:txBody>
                    <a:bodyPr/>
                    <a:lstStyle/>
                    <a:p>
                      <a:r>
                        <a:rPr lang="en-US" sz="1200" dirty="0"/>
                        <a:t>Nahum 1:3</a:t>
                      </a:r>
                    </a:p>
                  </a:txBody>
                  <a:tcPr/>
                </a:tc>
                <a:tc>
                  <a:txBody>
                    <a:bodyPr/>
                    <a:lstStyle/>
                    <a:p>
                      <a:r>
                        <a:rPr lang="en-US" sz="1200" b="1" i="0" kern="1200" dirty="0">
                          <a:solidFill>
                            <a:schemeClr val="tx1"/>
                          </a:solidFill>
                          <a:latin typeface="+mn-lt"/>
                          <a:ea typeface="+mn-ea"/>
                          <a:cs typeface="+mn-cs"/>
                        </a:rPr>
                        <a:t>The clouds are the dust of his feet </a:t>
                      </a:r>
                      <a:endParaRPr lang="en-US" sz="1200" dirty="0"/>
                    </a:p>
                  </a:txBody>
                  <a:tcPr/>
                </a:tc>
                <a:tc>
                  <a:txBody>
                    <a:bodyPr/>
                    <a:lstStyle/>
                    <a:p>
                      <a:r>
                        <a:rPr lang="en-US" sz="1200" b="1" i="0" kern="1200" dirty="0">
                          <a:solidFill>
                            <a:schemeClr val="tx1"/>
                          </a:solidFill>
                          <a:latin typeface="+mn-lt"/>
                          <a:ea typeface="+mn-ea"/>
                          <a:cs typeface="+mn-cs"/>
                        </a:rPr>
                        <a:t> </a:t>
                      </a:r>
                      <a:r>
                        <a:rPr lang="en-US" sz="1200" b="0" i="0" kern="1200" dirty="0">
                          <a:solidFill>
                            <a:schemeClr val="tx1"/>
                          </a:solidFill>
                          <a:latin typeface="+mn-lt"/>
                          <a:ea typeface="+mn-ea"/>
                          <a:cs typeface="+mn-cs"/>
                        </a:rPr>
                        <a:t>This is spoken in allusion to a chariot and horses going on with extreme rapidity: they are all enveloped in a cloud of dust. So Jehovah is represented as coming through the circuit of the heavens as rapidly as lightning; the clouds surrounding him as the dust does the chariot and horses.</a:t>
                      </a:r>
                      <a:endParaRPr lang="en-US" sz="1200" dirty="0"/>
                    </a:p>
                  </a:txBody>
                  <a:tcPr/>
                </a:tc>
                <a:extLst>
                  <a:ext uri="{0D108BD9-81ED-4DB2-BD59-A6C34878D82A}">
                    <a16:rowId xmlns:a16="http://schemas.microsoft.com/office/drawing/2014/main" val="10001"/>
                  </a:ext>
                </a:extLst>
              </a:tr>
              <a:tr h="370840">
                <a:tc>
                  <a:txBody>
                    <a:bodyPr/>
                    <a:lstStyle/>
                    <a:p>
                      <a:r>
                        <a:rPr lang="en-US" sz="1200" dirty="0"/>
                        <a:t>Nahum 1:4</a:t>
                      </a:r>
                    </a:p>
                  </a:txBody>
                  <a:tcPr/>
                </a:tc>
                <a:tc>
                  <a:txBody>
                    <a:bodyPr/>
                    <a:lstStyle/>
                    <a:p>
                      <a:r>
                        <a:rPr lang="en-US" sz="1200" b="1" i="0" kern="1200" dirty="0">
                          <a:solidFill>
                            <a:schemeClr val="tx1"/>
                          </a:solidFill>
                          <a:latin typeface="+mn-lt"/>
                          <a:ea typeface="+mn-ea"/>
                          <a:cs typeface="+mn-cs"/>
                        </a:rPr>
                        <a:t>He </a:t>
                      </a:r>
                      <a:r>
                        <a:rPr lang="en-US" sz="1200" b="1" i="0" kern="1200" dirty="0" err="1">
                          <a:solidFill>
                            <a:schemeClr val="tx1"/>
                          </a:solidFill>
                          <a:latin typeface="+mn-lt"/>
                          <a:ea typeface="+mn-ea"/>
                          <a:cs typeface="+mn-cs"/>
                        </a:rPr>
                        <a:t>rebuketh</a:t>
                      </a:r>
                      <a:r>
                        <a:rPr lang="en-US" sz="1200" b="1" i="0" kern="1200" dirty="0">
                          <a:solidFill>
                            <a:schemeClr val="tx1"/>
                          </a:solidFill>
                          <a:latin typeface="+mn-lt"/>
                          <a:ea typeface="+mn-ea"/>
                          <a:cs typeface="+mn-cs"/>
                        </a:rPr>
                        <a:t> the sea -</a:t>
                      </a:r>
                      <a:endParaRPr lang="en-US" sz="1200" dirty="0"/>
                    </a:p>
                  </a:txBody>
                  <a:tcPr/>
                </a:tc>
                <a:tc>
                  <a:txBody>
                    <a:bodyPr/>
                    <a:lstStyle/>
                    <a:p>
                      <a:r>
                        <a:rPr lang="en-US" sz="1200" b="0" i="0" kern="1200" dirty="0">
                          <a:solidFill>
                            <a:schemeClr val="tx1"/>
                          </a:solidFill>
                          <a:latin typeface="+mn-lt"/>
                          <a:ea typeface="+mn-ea"/>
                          <a:cs typeface="+mn-cs"/>
                        </a:rPr>
                        <a:t>The Red Sea and the rivers: probably an allusion to the passage of the Red Sea and Jordan.</a:t>
                      </a:r>
                    </a:p>
                    <a:p>
                      <a:r>
                        <a:rPr lang="en-US" sz="1200" b="0" i="0" kern="1200" dirty="0">
                          <a:solidFill>
                            <a:schemeClr val="tx1"/>
                          </a:solidFill>
                          <a:latin typeface="+mn-lt"/>
                          <a:ea typeface="+mn-ea"/>
                          <a:cs typeface="+mn-cs"/>
                        </a:rPr>
                        <a:t>The description of the coming of Jehovah, from the third to the sixth verse, is dreadfully majestic. He is represented as controlling universal nature. The sea and the rivers are dried up, the mountains tremble, the hills melt, and the earth is burnt at his presence. Bashan, Carmel, and Lebanon are withered and languish: streams of fire are poured out, and the rocks are cast down to make him a passage.</a:t>
                      </a:r>
                    </a:p>
                    <a:p>
                      <a:endParaRPr lang="en-US" sz="1200" dirty="0"/>
                    </a:p>
                  </a:txBody>
                  <a:tcPr/>
                </a:tc>
                <a:extLst>
                  <a:ext uri="{0D108BD9-81ED-4DB2-BD59-A6C34878D82A}">
                    <a16:rowId xmlns:a16="http://schemas.microsoft.com/office/drawing/2014/main" val="10002"/>
                  </a:ext>
                </a:extLst>
              </a:tr>
              <a:tr h="370840">
                <a:tc>
                  <a:txBody>
                    <a:bodyPr/>
                    <a:lstStyle/>
                    <a:p>
                      <a:r>
                        <a:rPr lang="en-US" sz="1200" dirty="0"/>
                        <a:t>Nahum 1:7</a:t>
                      </a:r>
                    </a:p>
                  </a:txBody>
                  <a:tcPr/>
                </a:tc>
                <a:tc>
                  <a:txBody>
                    <a:bodyPr/>
                    <a:lstStyle/>
                    <a:p>
                      <a:r>
                        <a:rPr lang="en-US" sz="1200" b="1" i="0" kern="1200" dirty="0">
                          <a:solidFill>
                            <a:schemeClr val="tx1"/>
                          </a:solidFill>
                          <a:latin typeface="+mn-lt"/>
                          <a:ea typeface="+mn-ea"/>
                          <a:cs typeface="+mn-cs"/>
                        </a:rPr>
                        <a:t>The Lord is good</a:t>
                      </a:r>
                      <a:endParaRPr lang="en-US" sz="1200" dirty="0"/>
                    </a:p>
                  </a:txBody>
                  <a:tcPr/>
                </a:tc>
                <a:tc>
                  <a:txBody>
                    <a:bodyPr/>
                    <a:lstStyle/>
                    <a:p>
                      <a:r>
                        <a:rPr lang="en-US" sz="1200" b="0" i="0" kern="1200" dirty="0">
                          <a:solidFill>
                            <a:schemeClr val="tx1"/>
                          </a:solidFill>
                          <a:latin typeface="+mn-lt"/>
                          <a:ea typeface="+mn-ea"/>
                          <a:cs typeface="+mn-cs"/>
                        </a:rPr>
                        <a:t>In the midst of judgment he remembers mercy; and among the most dreadful denunciations of wrath he mingles promises of mercy. None that trust in him need be alarmed at these dreadful </a:t>
                      </a:r>
                      <a:r>
                        <a:rPr lang="en-US" sz="1200" b="0" i="0" kern="1200" dirty="0" err="1">
                          <a:solidFill>
                            <a:schemeClr val="tx1"/>
                          </a:solidFill>
                          <a:latin typeface="+mn-lt"/>
                          <a:ea typeface="+mn-ea"/>
                          <a:cs typeface="+mn-cs"/>
                        </a:rPr>
                        <a:t>threatenings</a:t>
                      </a:r>
                      <a:r>
                        <a:rPr lang="en-US" sz="1200" b="0" i="0" kern="1200" dirty="0">
                          <a:solidFill>
                            <a:schemeClr val="tx1"/>
                          </a:solidFill>
                          <a:latin typeface="+mn-lt"/>
                          <a:ea typeface="+mn-ea"/>
                          <a:cs typeface="+mn-cs"/>
                        </a:rPr>
                        <a:t>; they shall be discriminated in the day of wrath, for the Lord </a:t>
                      </a:r>
                      <a:r>
                        <a:rPr lang="en-US" sz="1200" b="0" i="0" kern="1200" dirty="0" err="1">
                          <a:solidFill>
                            <a:schemeClr val="tx1"/>
                          </a:solidFill>
                          <a:latin typeface="+mn-lt"/>
                          <a:ea typeface="+mn-ea"/>
                          <a:cs typeface="+mn-cs"/>
                        </a:rPr>
                        <a:t>knoweth</a:t>
                      </a:r>
                      <a:r>
                        <a:rPr lang="en-US" sz="1200" b="0" i="0" kern="1200" dirty="0">
                          <a:solidFill>
                            <a:schemeClr val="tx1"/>
                          </a:solidFill>
                          <a:latin typeface="+mn-lt"/>
                          <a:ea typeface="+mn-ea"/>
                          <a:cs typeface="+mn-cs"/>
                        </a:rPr>
                        <a:t> them that trust in him.</a:t>
                      </a:r>
                      <a:endParaRPr lang="en-US" sz="1200" dirty="0"/>
                    </a:p>
                  </a:txBody>
                  <a:tcPr/>
                </a:tc>
                <a:extLst>
                  <a:ext uri="{0D108BD9-81ED-4DB2-BD59-A6C34878D82A}">
                    <a16:rowId xmlns:a16="http://schemas.microsoft.com/office/drawing/2014/main" val="10003"/>
                  </a:ext>
                </a:extLst>
              </a:tr>
              <a:tr h="370840">
                <a:tc>
                  <a:txBody>
                    <a:bodyPr/>
                    <a:lstStyle/>
                    <a:p>
                      <a:r>
                        <a:rPr lang="en-US" sz="1200" dirty="0"/>
                        <a:t>Nahum 1:8</a:t>
                      </a:r>
                    </a:p>
                  </a:txBody>
                  <a:tcPr/>
                </a:tc>
                <a:tc>
                  <a:txBody>
                    <a:bodyPr/>
                    <a:lstStyle/>
                    <a:p>
                      <a:r>
                        <a:rPr lang="en-US" sz="1200" b="1" i="0" kern="1200" dirty="0">
                          <a:solidFill>
                            <a:schemeClr val="tx1"/>
                          </a:solidFill>
                          <a:latin typeface="+mn-lt"/>
                          <a:ea typeface="+mn-ea"/>
                          <a:cs typeface="+mn-cs"/>
                        </a:rPr>
                        <a:t>Darkness shall pursue</a:t>
                      </a:r>
                      <a:endParaRPr lang="en-US" sz="1200" dirty="0"/>
                    </a:p>
                  </a:txBody>
                  <a:tcPr/>
                </a:tc>
                <a:tc>
                  <a:txBody>
                    <a:bodyPr/>
                    <a:lstStyle/>
                    <a:p>
                      <a:r>
                        <a:rPr lang="en-US" sz="1200" b="0" i="0" kern="1200" dirty="0">
                          <a:solidFill>
                            <a:schemeClr val="tx1"/>
                          </a:solidFill>
                          <a:latin typeface="+mn-lt"/>
                          <a:ea typeface="+mn-ea"/>
                          <a:cs typeface="+mn-cs"/>
                        </a:rPr>
                        <a:t>All kinds of calamity shall pursue them till they are destroyed</a:t>
                      </a:r>
                      <a:endParaRPr lang="en-US" sz="1200" dirty="0"/>
                    </a:p>
                  </a:txBody>
                  <a:tcPr/>
                </a:tc>
                <a:extLst>
                  <a:ext uri="{0D108BD9-81ED-4DB2-BD59-A6C34878D82A}">
                    <a16:rowId xmlns:a16="http://schemas.microsoft.com/office/drawing/2014/main" val="10004"/>
                  </a:ext>
                </a:extLst>
              </a:tr>
              <a:tr h="370840">
                <a:tc>
                  <a:txBody>
                    <a:bodyPr/>
                    <a:lstStyle/>
                    <a:p>
                      <a:r>
                        <a:rPr lang="en-US" sz="1200" dirty="0"/>
                        <a:t>Nahum 1:9</a:t>
                      </a:r>
                    </a:p>
                  </a:txBody>
                  <a:tcPr/>
                </a:tc>
                <a:tc>
                  <a:txBody>
                    <a:bodyPr/>
                    <a:lstStyle/>
                    <a:p>
                      <a:r>
                        <a:rPr lang="en-US" sz="1200" b="1" i="0" kern="1200" dirty="0">
                          <a:solidFill>
                            <a:schemeClr val="tx1"/>
                          </a:solidFill>
                          <a:latin typeface="+mn-lt"/>
                          <a:ea typeface="+mn-ea"/>
                          <a:cs typeface="+mn-cs"/>
                        </a:rPr>
                        <a:t>Affliction shall not rise up the second time</a:t>
                      </a:r>
                      <a:endParaRPr lang="en-US" sz="1200" dirty="0"/>
                    </a:p>
                  </a:txBody>
                  <a:tcPr/>
                </a:tc>
                <a:tc>
                  <a:txBody>
                    <a:bodyPr/>
                    <a:lstStyle/>
                    <a:p>
                      <a:r>
                        <a:rPr lang="en-US" sz="1200" b="0" i="0" kern="1200" dirty="0">
                          <a:solidFill>
                            <a:schemeClr val="tx1"/>
                          </a:solidFill>
                          <a:latin typeface="+mn-lt"/>
                          <a:ea typeface="+mn-ea"/>
                          <a:cs typeface="+mn-cs"/>
                        </a:rPr>
                        <a:t>There shall be no need to repeat the judgment; with one blow God will make a full end of the business.</a:t>
                      </a:r>
                      <a:endParaRPr lang="en-US" sz="1200" dirty="0"/>
                    </a:p>
                  </a:txBody>
                  <a:tcPr/>
                </a:tc>
                <a:extLst>
                  <a:ext uri="{0D108BD9-81ED-4DB2-BD59-A6C34878D82A}">
                    <a16:rowId xmlns:a16="http://schemas.microsoft.com/office/drawing/2014/main" val="10005"/>
                  </a:ext>
                </a:extLst>
              </a:tr>
              <a:tr h="370840">
                <a:tc>
                  <a:txBody>
                    <a:bodyPr/>
                    <a:lstStyle/>
                    <a:p>
                      <a:r>
                        <a:rPr lang="en-US" sz="1200" dirty="0"/>
                        <a:t>Nahum 1:10</a:t>
                      </a:r>
                    </a:p>
                  </a:txBody>
                  <a:tcPr/>
                </a:tc>
                <a:tc>
                  <a:txBody>
                    <a:bodyPr/>
                    <a:lstStyle/>
                    <a:p>
                      <a:r>
                        <a:rPr lang="en-US" sz="1200" b="1" i="0" kern="1200" dirty="0">
                          <a:solidFill>
                            <a:schemeClr val="tx1"/>
                          </a:solidFill>
                          <a:latin typeface="+mn-lt"/>
                          <a:ea typeface="+mn-ea"/>
                          <a:cs typeface="+mn-cs"/>
                        </a:rPr>
                        <a:t>While they be </a:t>
                      </a:r>
                      <a:r>
                        <a:rPr lang="en-US" sz="1200" b="1" i="0" kern="1200" dirty="0" err="1">
                          <a:solidFill>
                            <a:schemeClr val="tx1"/>
                          </a:solidFill>
                          <a:latin typeface="+mn-lt"/>
                          <a:ea typeface="+mn-ea"/>
                          <a:cs typeface="+mn-cs"/>
                        </a:rPr>
                        <a:t>folden</a:t>
                      </a:r>
                      <a:r>
                        <a:rPr lang="en-US" sz="1200" b="1" i="0" kern="1200" dirty="0">
                          <a:solidFill>
                            <a:schemeClr val="tx1"/>
                          </a:solidFill>
                          <a:latin typeface="+mn-lt"/>
                          <a:ea typeface="+mn-ea"/>
                          <a:cs typeface="+mn-cs"/>
                        </a:rPr>
                        <a:t> together</a:t>
                      </a:r>
                      <a:endParaRPr lang="en-US" sz="1200" dirty="0"/>
                    </a:p>
                  </a:txBody>
                  <a:tcPr/>
                </a:tc>
                <a:tc>
                  <a:txBody>
                    <a:bodyPr/>
                    <a:lstStyle/>
                    <a:p>
                      <a:r>
                        <a:rPr lang="en-US" sz="1200" b="0" i="0" kern="1200" dirty="0">
                          <a:solidFill>
                            <a:schemeClr val="tx1"/>
                          </a:solidFill>
                          <a:latin typeface="+mn-lt"/>
                          <a:ea typeface="+mn-ea"/>
                          <a:cs typeface="+mn-cs"/>
                        </a:rPr>
                        <a:t>However united their counsels may be, they shall be as drunken men - perplexed and unsteady in all their resolutions; and before God's judgments they shall be as dry thorns before a devouring fire.</a:t>
                      </a:r>
                      <a:endParaRPr lang="en-US" sz="1200" dirty="0"/>
                    </a:p>
                  </a:txBody>
                  <a:tcPr/>
                </a:tc>
                <a:extLst>
                  <a:ext uri="{0D108BD9-81ED-4DB2-BD59-A6C34878D82A}">
                    <a16:rowId xmlns:a16="http://schemas.microsoft.com/office/drawing/2014/main" val="10006"/>
                  </a:ext>
                </a:extLst>
              </a:tr>
              <a:tr h="370840">
                <a:tc>
                  <a:txBody>
                    <a:bodyPr/>
                    <a:lstStyle/>
                    <a:p>
                      <a:r>
                        <a:rPr lang="en-US" sz="1200" dirty="0"/>
                        <a:t>Nahum 1:13</a:t>
                      </a:r>
                    </a:p>
                    <a:p>
                      <a:r>
                        <a:rPr lang="en-US" sz="1200" dirty="0"/>
                        <a:t>See also 2</a:t>
                      </a:r>
                      <a:r>
                        <a:rPr lang="en-US" sz="1200" baseline="0" dirty="0"/>
                        <a:t> kings 17:14</a:t>
                      </a:r>
                      <a:endParaRPr lang="en-US" sz="1200" dirty="0"/>
                    </a:p>
                  </a:txBody>
                  <a:tcPr/>
                </a:tc>
                <a:tc>
                  <a:txBody>
                    <a:bodyPr/>
                    <a:lstStyle/>
                    <a:p>
                      <a:r>
                        <a:rPr lang="en-US" sz="1200" b="1" i="0" kern="1200" dirty="0">
                          <a:solidFill>
                            <a:schemeClr val="tx1"/>
                          </a:solidFill>
                          <a:latin typeface="+mn-lt"/>
                          <a:ea typeface="+mn-ea"/>
                          <a:cs typeface="+mn-cs"/>
                        </a:rPr>
                        <a:t>Now will I break his yoke from off thee</a:t>
                      </a:r>
                      <a:endParaRPr lang="en-US" sz="1200" dirty="0"/>
                    </a:p>
                  </a:txBody>
                  <a:tcPr/>
                </a:tc>
                <a:tc>
                  <a:txBody>
                    <a:bodyPr/>
                    <a:lstStyle/>
                    <a:p>
                      <a:r>
                        <a:rPr lang="en-US" sz="1200" b="0" i="0" kern="1200" dirty="0">
                          <a:solidFill>
                            <a:schemeClr val="tx1"/>
                          </a:solidFill>
                          <a:latin typeface="+mn-lt"/>
                          <a:ea typeface="+mn-ea"/>
                          <a:cs typeface="+mn-cs"/>
                        </a:rPr>
                        <a:t>This refers to the tribute which the Jews were obliged to pay to the Assyrians.</a:t>
                      </a:r>
                      <a:endParaRPr lang="en-US" sz="1200" dirty="0"/>
                    </a:p>
                  </a:txBody>
                  <a:tcPr/>
                </a:tc>
                <a:extLst>
                  <a:ext uri="{0D108BD9-81ED-4DB2-BD59-A6C34878D82A}">
                    <a16:rowId xmlns:a16="http://schemas.microsoft.com/office/drawing/2014/main" val="10007"/>
                  </a:ext>
                </a:extLst>
              </a:tr>
              <a:tr h="370840">
                <a:tc>
                  <a:txBody>
                    <a:bodyPr/>
                    <a:lstStyle/>
                    <a:p>
                      <a:r>
                        <a:rPr lang="en-US" sz="1200" dirty="0"/>
                        <a:t>Nahum 1:14</a:t>
                      </a:r>
                    </a:p>
                    <a:p>
                      <a:endParaRPr lang="en-US" sz="1200" dirty="0"/>
                    </a:p>
                  </a:txBody>
                  <a:tcPr/>
                </a:tc>
                <a:tc>
                  <a:txBody>
                    <a:bodyPr/>
                    <a:lstStyle/>
                    <a:p>
                      <a:r>
                        <a:rPr lang="en-US" sz="1200" b="1" i="0" kern="1200" dirty="0">
                          <a:solidFill>
                            <a:schemeClr val="tx1"/>
                          </a:solidFill>
                          <a:latin typeface="+mn-lt"/>
                          <a:ea typeface="+mn-ea"/>
                          <a:cs typeface="+mn-cs"/>
                        </a:rPr>
                        <a:t>No more of thy name be sown - </a:t>
                      </a:r>
                      <a:endParaRPr lang="en-US" sz="1200" b="0" i="0" kern="1200" dirty="0">
                        <a:solidFill>
                          <a:schemeClr val="tx1"/>
                        </a:solidFill>
                        <a:latin typeface="+mn-lt"/>
                        <a:ea typeface="+mn-ea"/>
                        <a:cs typeface="+mn-cs"/>
                      </a:endParaRPr>
                    </a:p>
                  </a:txBody>
                  <a:tcPr/>
                </a:tc>
                <a:tc>
                  <a:txBody>
                    <a:bodyPr/>
                    <a:lstStyle/>
                    <a:p>
                      <a:r>
                        <a:rPr lang="en-US" sz="1200" b="1" i="0" kern="1200" dirty="0">
                          <a:solidFill>
                            <a:schemeClr val="tx1"/>
                          </a:solidFill>
                          <a:latin typeface="+mn-lt"/>
                          <a:ea typeface="+mn-ea"/>
                          <a:cs typeface="+mn-cs"/>
                        </a:rPr>
                        <a:t> </a:t>
                      </a:r>
                      <a:r>
                        <a:rPr lang="en-US" sz="1200" b="0" i="0" kern="1200" dirty="0">
                          <a:solidFill>
                            <a:schemeClr val="tx1"/>
                          </a:solidFill>
                          <a:latin typeface="+mn-lt"/>
                          <a:ea typeface="+mn-ea"/>
                          <a:cs typeface="+mn-cs"/>
                        </a:rPr>
                        <a:t>No more of you shall be carried away into captivity.</a:t>
                      </a:r>
                      <a:endParaRPr lang="en-US" sz="1200" dirty="0"/>
                    </a:p>
                  </a:txBody>
                  <a:tcPr/>
                </a:tc>
                <a:extLst>
                  <a:ext uri="{0D108BD9-81ED-4DB2-BD59-A6C34878D82A}">
                    <a16:rowId xmlns:a16="http://schemas.microsoft.com/office/drawing/2014/main" val="10008"/>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Nahum 1:14</a:t>
                      </a:r>
                    </a:p>
                    <a:p>
                      <a:r>
                        <a:rPr lang="en-US" sz="1200" dirty="0"/>
                        <a:t>See also: 2 kings 19:37</a:t>
                      </a:r>
                    </a:p>
                  </a:txBody>
                  <a:tcPr/>
                </a:tc>
                <a:tc>
                  <a:txBody>
                    <a:bodyPr/>
                    <a:lstStyle/>
                    <a:p>
                      <a:r>
                        <a:rPr lang="en-US" sz="1200" b="1" i="0" kern="1200" dirty="0">
                          <a:solidFill>
                            <a:schemeClr val="tx1"/>
                          </a:solidFill>
                          <a:latin typeface="+mn-lt"/>
                          <a:ea typeface="+mn-ea"/>
                          <a:cs typeface="+mn-cs"/>
                        </a:rPr>
                        <a:t>I will make thy grave; for thou art vile </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latin typeface="+mn-lt"/>
                          <a:ea typeface="+mn-ea"/>
                          <a:cs typeface="+mn-cs"/>
                        </a:rPr>
                        <a:t> </a:t>
                      </a:r>
                      <a:r>
                        <a:rPr lang="en-US" sz="1200" b="0" i="0" kern="1200" dirty="0">
                          <a:solidFill>
                            <a:schemeClr val="tx1"/>
                          </a:solidFill>
                          <a:latin typeface="+mn-lt"/>
                          <a:ea typeface="+mn-ea"/>
                          <a:cs typeface="+mn-cs"/>
                        </a:rPr>
                        <a:t>I think this is an address to the Assyrians, and especially to Sennacherib. The text is no obscure intimation of the fact. The house of his gods is to be his grave: and we know that while he was worshipping in the house of his god </a:t>
                      </a:r>
                      <a:r>
                        <a:rPr lang="en-US" sz="1200" b="0" i="0" kern="1200" dirty="0" err="1">
                          <a:solidFill>
                            <a:schemeClr val="tx1"/>
                          </a:solidFill>
                          <a:latin typeface="+mn-lt"/>
                          <a:ea typeface="+mn-ea"/>
                          <a:cs typeface="+mn-cs"/>
                        </a:rPr>
                        <a:t>Nisroch</a:t>
                      </a:r>
                      <a:r>
                        <a:rPr lang="en-US" sz="1200" b="0" i="0" kern="1200" dirty="0">
                          <a:solidFill>
                            <a:schemeClr val="tx1"/>
                          </a:solidFill>
                          <a:latin typeface="+mn-lt"/>
                          <a:ea typeface="+mn-ea"/>
                          <a:cs typeface="+mn-cs"/>
                        </a:rPr>
                        <a:t>, his two sons, </a:t>
                      </a:r>
                      <a:r>
                        <a:rPr lang="en-US" sz="1200" b="0" i="0" kern="1200" dirty="0" err="1">
                          <a:solidFill>
                            <a:schemeClr val="tx1"/>
                          </a:solidFill>
                          <a:latin typeface="+mn-lt"/>
                          <a:ea typeface="+mn-ea"/>
                          <a:cs typeface="+mn-cs"/>
                        </a:rPr>
                        <a:t>Adrammelech</a:t>
                      </a:r>
                      <a:r>
                        <a:rPr lang="en-US" sz="1200" b="0" i="0" kern="1200" dirty="0">
                          <a:solidFill>
                            <a:schemeClr val="tx1"/>
                          </a:solidFill>
                          <a:latin typeface="+mn-lt"/>
                          <a:ea typeface="+mn-ea"/>
                          <a:cs typeface="+mn-cs"/>
                        </a:rPr>
                        <a:t> and </a:t>
                      </a:r>
                      <a:r>
                        <a:rPr lang="en-US" sz="1200" b="0" i="0" kern="1200" dirty="0" err="1">
                          <a:solidFill>
                            <a:schemeClr val="tx1"/>
                          </a:solidFill>
                          <a:latin typeface="+mn-lt"/>
                          <a:ea typeface="+mn-ea"/>
                          <a:cs typeface="+mn-cs"/>
                        </a:rPr>
                        <a:t>Sharezer</a:t>
                      </a:r>
                      <a:r>
                        <a:rPr lang="en-US" sz="1200" b="0" i="0" kern="1200" dirty="0">
                          <a:solidFill>
                            <a:schemeClr val="tx1"/>
                          </a:solidFill>
                          <a:latin typeface="+mn-lt"/>
                          <a:ea typeface="+mn-ea"/>
                          <a:cs typeface="+mn-cs"/>
                        </a:rPr>
                        <a:t>, smote him there that he died.</a:t>
                      </a:r>
                    </a:p>
                    <a:p>
                      <a:endParaRPr lang="en-US" sz="1200" dirty="0"/>
                    </a:p>
                  </a:txBody>
                  <a:tcPr/>
                </a:tc>
                <a:extLst>
                  <a:ext uri="{0D108BD9-81ED-4DB2-BD59-A6C34878D82A}">
                    <a16:rowId xmlns:a16="http://schemas.microsoft.com/office/drawing/2014/main" val="10009"/>
                  </a:ext>
                </a:extLst>
              </a:tr>
            </a:tbl>
          </a:graphicData>
        </a:graphic>
      </p:graphicFrame>
      <p:sp>
        <p:nvSpPr>
          <p:cNvPr id="4" name="TextBox 3"/>
          <p:cNvSpPr txBox="1"/>
          <p:nvPr/>
        </p:nvSpPr>
        <p:spPr>
          <a:xfrm>
            <a:off x="1253066" y="0"/>
            <a:ext cx="8827911" cy="369332"/>
          </a:xfrm>
          <a:prstGeom prst="rect">
            <a:avLst/>
          </a:prstGeom>
          <a:noFill/>
        </p:spPr>
        <p:txBody>
          <a:bodyPr wrap="square" rtlCol="0">
            <a:spAutoFit/>
          </a:bodyPr>
          <a:lstStyle/>
          <a:p>
            <a:pPr algn="ctr"/>
            <a:r>
              <a:rPr lang="en-US" b="1" dirty="0"/>
              <a:t>Adam Clarke Commentary on Nahum 1</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1938992"/>
          </a:xfrm>
          <a:prstGeom prst="rect">
            <a:avLst/>
          </a:prstGeom>
          <a:ln>
            <a:solidFill>
              <a:schemeClr val="tx1"/>
            </a:solidFill>
          </a:ln>
        </p:spPr>
        <p:txBody>
          <a:bodyPr>
            <a:spAutoFit/>
          </a:bodyPr>
          <a:lstStyle/>
          <a:p>
            <a:r>
              <a:rPr lang="en-US" sz="1200" b="1" dirty="0"/>
              <a:t>The Just Shall Live By His Faith: Habakkuk 2:2</a:t>
            </a:r>
            <a:r>
              <a:rPr lang="en-US" sz="1200" dirty="0"/>
              <a:t>:</a:t>
            </a:r>
          </a:p>
          <a:p>
            <a:r>
              <a:rPr lang="en-US" sz="1200" dirty="0"/>
              <a:t>“This is one of the great passages of the Old Testament. It means essentially this: There is a moral and spiritual distinction between the Chaldeans and the people of Judah. The Chaldeans, puffed up and arrogant, priding themselves in their wealth and power and deceptive in their dealings with other nations, do not possess the moral and spiritual elements which alone can insure permanence and stability. The people of the Lord, on the other hand, [should] possess moral integrity, fidelity, and spiritual insight which insure for them a future. ‘The future belongs to the righteous.’ When the prophet says that ‘the righteous shall live by his faith (more accurately faithfulness)’ he implies permanency.” Sidney  B. Sperry (</a:t>
            </a:r>
            <a:r>
              <a:rPr lang="en-US" sz="1200" i="1" dirty="0"/>
              <a:t>Voice of Israel’s Prophets,</a:t>
            </a:r>
            <a:r>
              <a:rPr lang="en-US" sz="1200" dirty="0"/>
              <a:t> pp. 371–72.) OT Institute Manual</a:t>
            </a:r>
          </a:p>
        </p:txBody>
      </p:sp>
      <p:sp>
        <p:nvSpPr>
          <p:cNvPr id="3" name="Rectangle 2"/>
          <p:cNvSpPr/>
          <p:nvPr/>
        </p:nvSpPr>
        <p:spPr>
          <a:xfrm>
            <a:off x="0" y="1958623"/>
            <a:ext cx="6096000" cy="2123658"/>
          </a:xfrm>
          <a:prstGeom prst="rect">
            <a:avLst/>
          </a:prstGeom>
          <a:ln>
            <a:solidFill>
              <a:schemeClr val="tx1"/>
            </a:solidFill>
          </a:ln>
        </p:spPr>
        <p:txBody>
          <a:bodyPr>
            <a:spAutoFit/>
          </a:bodyPr>
          <a:lstStyle/>
          <a:p>
            <a:pPr fontAlgn="base"/>
            <a:r>
              <a:rPr lang="en-US" sz="1200" b="1" dirty="0"/>
              <a:t>Habakkuk 3 The Poetry :</a:t>
            </a:r>
          </a:p>
          <a:p>
            <a:pPr fontAlgn="base"/>
            <a:r>
              <a:rPr lang="en-US" sz="1200" dirty="0"/>
              <a:t>The entire chapter is excellent Hebrew poetry. Habakkuk makes a number of references to events of Moses and Joshua’s time. Anyone familiar with those biblical events will recognize the ones alluded to. The burden of Habakkuk’s prayer is for Jehovah to return and sustain Israel as in days of old. This He will surely do in the latter days. Habakkuk’s trust was fully in God. Rasmussen said of Habakkuk’s song of praise:</a:t>
            </a:r>
          </a:p>
          <a:p>
            <a:pPr fontAlgn="base"/>
            <a:r>
              <a:rPr lang="en-US" sz="1200" dirty="0"/>
              <a:t>“After [his] experience, Habakkuk felt inspired to utter a psalm of praise to God and trust in Him. In awe at the powers and glory of God, he poetically describes the power of Deity over all facets and functions of nature, and speaks of His might to overcome all of His enemies. Then in the spirit expressed also by Job who said, ‘Though He slay me, yet will I trust Him: … ,’ Habakkuk lists in six poetic lines the disasters that could come to him. OT Institute Manual</a:t>
            </a:r>
          </a:p>
        </p:txBody>
      </p:sp>
      <p:sp>
        <p:nvSpPr>
          <p:cNvPr id="4" name="Rectangle 3"/>
          <p:cNvSpPr/>
          <p:nvPr/>
        </p:nvSpPr>
        <p:spPr>
          <a:xfrm>
            <a:off x="0" y="4086579"/>
            <a:ext cx="6096000" cy="1015663"/>
          </a:xfrm>
          <a:prstGeom prst="rect">
            <a:avLst/>
          </a:prstGeom>
          <a:ln>
            <a:solidFill>
              <a:schemeClr val="tx1"/>
            </a:solidFill>
          </a:ln>
        </p:spPr>
        <p:txBody>
          <a:bodyPr>
            <a:spAutoFit/>
          </a:bodyPr>
          <a:lstStyle/>
          <a:p>
            <a:pPr fontAlgn="base"/>
            <a:r>
              <a:rPr lang="en-US" sz="1200" b="1" dirty="0"/>
              <a:t>Zephaniah Genealogy:  Zephaniah 1:1:</a:t>
            </a:r>
          </a:p>
          <a:p>
            <a:pPr fontAlgn="base"/>
            <a:r>
              <a:rPr lang="en-US" sz="1200" dirty="0"/>
              <a:t>The brief genealogy in verse one traces Zephaniah back to </a:t>
            </a:r>
            <a:r>
              <a:rPr lang="en-US" sz="1200" dirty="0" err="1"/>
              <a:t>Hizkiah</a:t>
            </a:r>
            <a:r>
              <a:rPr lang="en-US" sz="1200" dirty="0"/>
              <a:t>. It is not known whether this individual was the same as Hezekiah the king, and the other names are not of known individuals. Nothing is known of the life of Zephaniah beyond what can be inferred from his book. OT Institute Manual</a:t>
            </a:r>
          </a:p>
        </p:txBody>
      </p:sp>
      <p:sp>
        <p:nvSpPr>
          <p:cNvPr id="6" name="Rectangle 5"/>
          <p:cNvSpPr/>
          <p:nvPr/>
        </p:nvSpPr>
        <p:spPr>
          <a:xfrm>
            <a:off x="0" y="5108224"/>
            <a:ext cx="6096000" cy="1384995"/>
          </a:xfrm>
          <a:prstGeom prst="rect">
            <a:avLst/>
          </a:prstGeom>
          <a:ln>
            <a:solidFill>
              <a:schemeClr val="tx1"/>
            </a:solidFill>
          </a:ln>
        </p:spPr>
        <p:txBody>
          <a:bodyPr>
            <a:spAutoFit/>
          </a:bodyPr>
          <a:lstStyle/>
          <a:p>
            <a:pPr fontAlgn="base"/>
            <a:r>
              <a:rPr lang="en-US" sz="1200" dirty="0"/>
              <a:t>“</a:t>
            </a:r>
            <a:r>
              <a:rPr lang="en-US" sz="1200" b="1" dirty="0"/>
              <a:t>The Last Days Seen Zephaniah 3:8-20 </a:t>
            </a:r>
          </a:p>
          <a:p>
            <a:pPr fontAlgn="base"/>
            <a:r>
              <a:rPr lang="en-US" sz="1200" b="1" dirty="0"/>
              <a:t>“</a:t>
            </a:r>
            <a:r>
              <a:rPr lang="en-US" sz="1200" dirty="0"/>
              <a:t>Zephaniah saw our day and beyond. In it he both suffered and rejoiced. He suffered in spirit because of the desolation and destruction which he saw, but he was able to use this as a warning and threat to his own people. In the redemption and final blessings of Israel he saw a ray of hope to extend to Judah. No prophet has written more clearly or vigorously of the Day of the Lord. Zephaniah must be added to the list of prophets who give us a grave warning of disaster.” (Sidney B. Sperry, </a:t>
            </a:r>
            <a:r>
              <a:rPr lang="en-US" sz="1200" i="1" dirty="0"/>
              <a:t>The Voice of Israel’s Prophets,</a:t>
            </a:r>
            <a:r>
              <a:rPr lang="en-US" sz="1200" dirty="0"/>
              <a:t> p. 388.)</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7"/>
          <p:cNvPicPr>
            <a:picLocks noChangeAspect="1" noChangeArrowheads="1"/>
          </p:cNvPicPr>
          <p:nvPr/>
        </p:nvPicPr>
        <p:blipFill>
          <a:blip r:embed="rId2" cstate="print"/>
          <a:srcRect l="4681" t="31206" r="39043" b="13570"/>
          <a:stretch>
            <a:fillRect/>
          </a:stretch>
        </p:blipFill>
        <p:spPr bwMode="auto">
          <a:xfrm>
            <a:off x="0" y="0"/>
            <a:ext cx="12192000" cy="6858000"/>
          </a:xfrm>
          <a:prstGeom prst="rect">
            <a:avLst/>
          </a:prstGeom>
          <a:noFill/>
          <a:ln w="9525">
            <a:noFill/>
            <a:miter lim="800000"/>
            <a:headEnd/>
            <a:tailEnd/>
          </a:ln>
        </p:spPr>
      </p:pic>
      <p:sp>
        <p:nvSpPr>
          <p:cNvPr id="86" name="TextBox 85"/>
          <p:cNvSpPr txBox="1"/>
          <p:nvPr/>
        </p:nvSpPr>
        <p:spPr>
          <a:xfrm>
            <a:off x="0" y="6999"/>
            <a:ext cx="12048565" cy="830997"/>
          </a:xfrm>
          <a:prstGeom prst="rect">
            <a:avLst/>
          </a:prstGeom>
          <a:noFill/>
        </p:spPr>
        <p:txBody>
          <a:bodyPr wrap="square" rtlCol="0">
            <a:spAutoFit/>
          </a:bodyPr>
          <a:lstStyle/>
          <a:p>
            <a:pPr algn="ctr"/>
            <a:r>
              <a:rPr lang="en-US" sz="4800" dirty="0">
                <a:solidFill>
                  <a:schemeClr val="bg1"/>
                </a:solidFill>
                <a:latin typeface="Arial Black" panose="020B0A04020102020204" pitchFamily="34" charset="0"/>
              </a:rPr>
              <a:t>The Evils of Our Day</a:t>
            </a:r>
          </a:p>
        </p:txBody>
      </p:sp>
      <p:grpSp>
        <p:nvGrpSpPr>
          <p:cNvPr id="13" name="Group 18"/>
          <p:cNvGrpSpPr/>
          <p:nvPr/>
        </p:nvGrpSpPr>
        <p:grpSpPr>
          <a:xfrm>
            <a:off x="719847" y="865762"/>
            <a:ext cx="10967935" cy="5418306"/>
            <a:chOff x="965200" y="2286000"/>
            <a:chExt cx="7327900" cy="2743200"/>
          </a:xfrm>
        </p:grpSpPr>
        <p:sp>
          <p:nvSpPr>
            <p:cNvPr id="15" name="Rectangle 14"/>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6" idx="1"/>
              <a:endCxn id="16"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5894962" y="2864111"/>
            <a:ext cx="694479" cy="2664222"/>
            <a:chOff x="3729193" y="976912"/>
            <a:chExt cx="1003199" cy="3848561"/>
          </a:xfrm>
          <a:solidFill>
            <a:schemeClr val="bg1"/>
          </a:solidFill>
        </p:grpSpPr>
        <p:sp>
          <p:nvSpPr>
            <p:cNvPr id="21" name="Rounded Rectangle 20"/>
            <p:cNvSpPr/>
            <p:nvPr/>
          </p:nvSpPr>
          <p:spPr>
            <a:xfrm>
              <a:off x="3969136" y="1851513"/>
              <a:ext cx="473009" cy="180480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rot="19769779">
              <a:off x="4468757" y="1811105"/>
              <a:ext cx="263635" cy="1488011"/>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rot="1069183">
              <a:off x="3771165" y="3357495"/>
              <a:ext cx="310163" cy="146797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rot="9815699">
              <a:off x="4320769" y="3360887"/>
              <a:ext cx="308310" cy="137069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774774" y="976912"/>
              <a:ext cx="808212" cy="808286"/>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rot="7027031">
              <a:off x="3113315" y="2417911"/>
              <a:ext cx="1490836" cy="259079"/>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p:cNvGrpSpPr/>
          <p:nvPr/>
        </p:nvGrpSpPr>
        <p:grpSpPr>
          <a:xfrm>
            <a:off x="4056434" y="1692613"/>
            <a:ext cx="1206230" cy="953310"/>
            <a:chOff x="4056434" y="1692613"/>
            <a:chExt cx="1206230" cy="953310"/>
          </a:xfrm>
        </p:grpSpPr>
        <p:cxnSp>
          <p:nvCxnSpPr>
            <p:cNvPr id="28" name="Straight Arrow Connector 27"/>
            <p:cNvCxnSpPr/>
            <p:nvPr/>
          </p:nvCxnSpPr>
          <p:spPr>
            <a:xfrm>
              <a:off x="4056434" y="1731523"/>
              <a:ext cx="1206230" cy="914400"/>
            </a:xfrm>
            <a:prstGeom prst="straightConnector1">
              <a:avLst/>
            </a:prstGeom>
            <a:ln w="158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rot="2318584">
              <a:off x="4163439" y="1692613"/>
              <a:ext cx="1001949" cy="369332"/>
            </a:xfrm>
            <a:prstGeom prst="rect">
              <a:avLst/>
            </a:prstGeom>
            <a:noFill/>
          </p:spPr>
          <p:txBody>
            <a:bodyPr wrap="square" rtlCol="0">
              <a:spAutoFit/>
            </a:bodyPr>
            <a:lstStyle/>
            <a:p>
              <a:r>
                <a:rPr lang="en-US" dirty="0">
                  <a:solidFill>
                    <a:srgbClr val="FFFF00"/>
                  </a:solidFill>
                </a:rPr>
                <a:t>Morality</a:t>
              </a:r>
            </a:p>
          </p:txBody>
        </p:sp>
      </p:grpSp>
      <p:grpSp>
        <p:nvGrpSpPr>
          <p:cNvPr id="50" name="Group 49"/>
          <p:cNvGrpSpPr/>
          <p:nvPr/>
        </p:nvGrpSpPr>
        <p:grpSpPr>
          <a:xfrm>
            <a:off x="3595991" y="2527951"/>
            <a:ext cx="1852308" cy="672449"/>
            <a:chOff x="3595991" y="2527951"/>
            <a:chExt cx="1852308" cy="672449"/>
          </a:xfrm>
        </p:grpSpPr>
        <p:cxnSp>
          <p:nvCxnSpPr>
            <p:cNvPr id="29" name="Straight Arrow Connector 28"/>
            <p:cNvCxnSpPr/>
            <p:nvPr/>
          </p:nvCxnSpPr>
          <p:spPr>
            <a:xfrm>
              <a:off x="3595991" y="2953965"/>
              <a:ext cx="1793132" cy="246435"/>
            </a:xfrm>
            <a:prstGeom prst="straightConnector1">
              <a:avLst/>
            </a:prstGeom>
            <a:ln w="158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rot="510342">
              <a:off x="3679865" y="2527951"/>
              <a:ext cx="1768434" cy="646331"/>
            </a:xfrm>
            <a:prstGeom prst="rect">
              <a:avLst/>
            </a:prstGeom>
            <a:noFill/>
          </p:spPr>
          <p:txBody>
            <a:bodyPr wrap="square" rtlCol="0">
              <a:spAutoFit/>
            </a:bodyPr>
            <a:lstStyle/>
            <a:p>
              <a:pPr algn="ctr"/>
              <a:r>
                <a:rPr lang="en-US" dirty="0">
                  <a:solidFill>
                    <a:srgbClr val="FFFF00"/>
                  </a:solidFill>
                </a:rPr>
                <a:t>Media and Entertainment</a:t>
              </a:r>
            </a:p>
          </p:txBody>
        </p:sp>
      </p:grpSp>
      <p:grpSp>
        <p:nvGrpSpPr>
          <p:cNvPr id="51" name="Group 50"/>
          <p:cNvGrpSpPr/>
          <p:nvPr/>
        </p:nvGrpSpPr>
        <p:grpSpPr>
          <a:xfrm>
            <a:off x="3531140" y="3297435"/>
            <a:ext cx="1877439" cy="476897"/>
            <a:chOff x="3531140" y="3297435"/>
            <a:chExt cx="1877439" cy="476897"/>
          </a:xfrm>
        </p:grpSpPr>
        <p:cxnSp>
          <p:nvCxnSpPr>
            <p:cNvPr id="31" name="Straight Arrow Connector 30"/>
            <p:cNvCxnSpPr/>
            <p:nvPr/>
          </p:nvCxnSpPr>
          <p:spPr>
            <a:xfrm flipV="1">
              <a:off x="3531140" y="3560323"/>
              <a:ext cx="1877439" cy="214009"/>
            </a:xfrm>
            <a:prstGeom prst="straightConnector1">
              <a:avLst/>
            </a:prstGeom>
            <a:ln w="158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rot="21227619">
              <a:off x="4024730" y="3297435"/>
              <a:ext cx="1001949" cy="369332"/>
            </a:xfrm>
            <a:prstGeom prst="rect">
              <a:avLst/>
            </a:prstGeom>
            <a:noFill/>
          </p:spPr>
          <p:txBody>
            <a:bodyPr wrap="square" rtlCol="0">
              <a:spAutoFit/>
            </a:bodyPr>
            <a:lstStyle/>
            <a:p>
              <a:r>
                <a:rPr lang="en-US" dirty="0">
                  <a:solidFill>
                    <a:srgbClr val="FFFF00"/>
                  </a:solidFill>
                </a:rPr>
                <a:t>Porn</a:t>
              </a:r>
            </a:p>
          </p:txBody>
        </p:sp>
      </p:grpSp>
      <p:grpSp>
        <p:nvGrpSpPr>
          <p:cNvPr id="52" name="Group 51"/>
          <p:cNvGrpSpPr/>
          <p:nvPr/>
        </p:nvGrpSpPr>
        <p:grpSpPr>
          <a:xfrm>
            <a:off x="7049563" y="1743530"/>
            <a:ext cx="1686677" cy="1064521"/>
            <a:chOff x="7049563" y="1743530"/>
            <a:chExt cx="1686677" cy="1064521"/>
          </a:xfrm>
        </p:grpSpPr>
        <p:cxnSp>
          <p:nvCxnSpPr>
            <p:cNvPr id="37" name="Straight Arrow Connector 36"/>
            <p:cNvCxnSpPr/>
            <p:nvPr/>
          </p:nvCxnSpPr>
          <p:spPr>
            <a:xfrm flipH="1">
              <a:off x="7185499" y="1848256"/>
              <a:ext cx="1141378" cy="959795"/>
            </a:xfrm>
            <a:prstGeom prst="straightConnector1">
              <a:avLst/>
            </a:prstGeom>
            <a:ln w="158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rot="19138827">
              <a:off x="7049563" y="1743530"/>
              <a:ext cx="1686677" cy="369332"/>
            </a:xfrm>
            <a:prstGeom prst="rect">
              <a:avLst/>
            </a:prstGeom>
            <a:noFill/>
          </p:spPr>
          <p:txBody>
            <a:bodyPr wrap="square" rtlCol="0">
              <a:spAutoFit/>
            </a:bodyPr>
            <a:lstStyle/>
            <a:p>
              <a:r>
                <a:rPr lang="en-US" dirty="0">
                  <a:solidFill>
                    <a:srgbClr val="FFFF00"/>
                  </a:solidFill>
                </a:rPr>
                <a:t>Peer pressure</a:t>
              </a:r>
            </a:p>
          </p:txBody>
        </p:sp>
      </p:grpSp>
      <p:grpSp>
        <p:nvGrpSpPr>
          <p:cNvPr id="53" name="Group 52"/>
          <p:cNvGrpSpPr/>
          <p:nvPr/>
        </p:nvGrpSpPr>
        <p:grpSpPr>
          <a:xfrm>
            <a:off x="7075252" y="2769108"/>
            <a:ext cx="1862028" cy="646331"/>
            <a:chOff x="7075252" y="2769108"/>
            <a:chExt cx="1862028" cy="646331"/>
          </a:xfrm>
        </p:grpSpPr>
        <p:cxnSp>
          <p:nvCxnSpPr>
            <p:cNvPr id="39" name="Straight Arrow Connector 38"/>
            <p:cNvCxnSpPr/>
            <p:nvPr/>
          </p:nvCxnSpPr>
          <p:spPr>
            <a:xfrm flipH="1" flipV="1">
              <a:off x="7075252" y="3242553"/>
              <a:ext cx="1776918" cy="142673"/>
            </a:xfrm>
            <a:prstGeom prst="straightConnector1">
              <a:avLst/>
            </a:prstGeom>
            <a:ln w="158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rot="227496">
              <a:off x="7250603" y="2769108"/>
              <a:ext cx="1686677" cy="646331"/>
            </a:xfrm>
            <a:prstGeom prst="rect">
              <a:avLst/>
            </a:prstGeom>
            <a:noFill/>
          </p:spPr>
          <p:txBody>
            <a:bodyPr wrap="square" rtlCol="0">
              <a:spAutoFit/>
            </a:bodyPr>
            <a:lstStyle/>
            <a:p>
              <a:r>
                <a:rPr lang="en-US" dirty="0">
                  <a:solidFill>
                    <a:srgbClr val="FFFF00"/>
                  </a:solidFill>
                </a:rPr>
                <a:t>Degeneration of Family Values</a:t>
              </a:r>
            </a:p>
          </p:txBody>
        </p:sp>
      </p:grpSp>
      <p:grpSp>
        <p:nvGrpSpPr>
          <p:cNvPr id="54" name="Group 53"/>
          <p:cNvGrpSpPr/>
          <p:nvPr/>
        </p:nvGrpSpPr>
        <p:grpSpPr>
          <a:xfrm>
            <a:off x="7162801" y="3923490"/>
            <a:ext cx="1813390" cy="804153"/>
            <a:chOff x="7162801" y="3923490"/>
            <a:chExt cx="1813390" cy="804153"/>
          </a:xfrm>
        </p:grpSpPr>
        <p:cxnSp>
          <p:nvCxnSpPr>
            <p:cNvPr id="41" name="Straight Arrow Connector 40"/>
            <p:cNvCxnSpPr/>
            <p:nvPr/>
          </p:nvCxnSpPr>
          <p:spPr>
            <a:xfrm flipH="1" flipV="1">
              <a:off x="7162801" y="3923490"/>
              <a:ext cx="1523999" cy="804153"/>
            </a:xfrm>
            <a:prstGeom prst="straightConnector1">
              <a:avLst/>
            </a:prstGeom>
            <a:ln w="158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rot="1696497">
              <a:off x="7289514" y="4026287"/>
              <a:ext cx="1686677" cy="369332"/>
            </a:xfrm>
            <a:prstGeom prst="rect">
              <a:avLst/>
            </a:prstGeom>
            <a:noFill/>
          </p:spPr>
          <p:txBody>
            <a:bodyPr wrap="square" rtlCol="0">
              <a:spAutoFit/>
            </a:bodyPr>
            <a:lstStyle/>
            <a:p>
              <a:r>
                <a:rPr lang="en-US" dirty="0">
                  <a:solidFill>
                    <a:srgbClr val="FFFF00"/>
                  </a:solidFill>
                </a:rPr>
                <a:t>Selfishness</a:t>
              </a:r>
            </a:p>
          </p:txBody>
        </p:sp>
      </p:grpSp>
      <p:sp>
        <p:nvSpPr>
          <p:cNvPr id="20482" name="AutoShape 2" descr="http://gallery.yopriceville.com/var/albums/Free-Clipart-Pictures/Valentine's-Day-PNG/Valentine_Man_and_Woman_Silhouettes_PNG_Picture.png?m=139967280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84" name="AutoShape 4" descr="http://gallery.yopriceville.com/var/albums/Free-Clipart-Pictures/Valentine's-Day-PNG/Valentine_Man_and_Woman_Silhouettes_PNG_Picture.png?m=139967280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86" name="AutoShape 6" descr="http://gallery.yopriceville.com/var/albums/Free-Clipart-Pictures/Valentine's-Day-PNG/Valentine_Man_and_Woman_Silhouettes_PNG_Picture.png?m=139967280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68" name="Group 67"/>
          <p:cNvGrpSpPr/>
          <p:nvPr/>
        </p:nvGrpSpPr>
        <p:grpSpPr>
          <a:xfrm>
            <a:off x="1018162" y="4027250"/>
            <a:ext cx="959725" cy="2053017"/>
            <a:chOff x="1368358" y="2696183"/>
            <a:chExt cx="1531714" cy="3276600"/>
          </a:xfrm>
        </p:grpSpPr>
        <p:grpSp>
          <p:nvGrpSpPr>
            <p:cNvPr id="56" name="Group 55"/>
            <p:cNvGrpSpPr/>
            <p:nvPr/>
          </p:nvGrpSpPr>
          <p:grpSpPr>
            <a:xfrm>
              <a:off x="1520758" y="2924783"/>
              <a:ext cx="1379314" cy="3048000"/>
              <a:chOff x="5402486" y="1981200"/>
              <a:chExt cx="1379314" cy="3048000"/>
            </a:xfrm>
          </p:grpSpPr>
          <p:sp>
            <p:nvSpPr>
              <p:cNvPr id="57" name="Oval 56"/>
              <p:cNvSpPr/>
              <p:nvPr/>
            </p:nvSpPr>
            <p:spPr>
              <a:xfrm>
                <a:off x="5943600" y="1981200"/>
                <a:ext cx="685800" cy="685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p:cNvSpPr/>
              <p:nvPr/>
            </p:nvSpPr>
            <p:spPr>
              <a:xfrm>
                <a:off x="6096000" y="2743200"/>
                <a:ext cx="381000" cy="137160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Isosceles Triangle 58"/>
              <p:cNvSpPr/>
              <p:nvPr/>
            </p:nvSpPr>
            <p:spPr>
              <a:xfrm>
                <a:off x="5867400" y="3505200"/>
                <a:ext cx="914400" cy="7620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59"/>
              <p:cNvSpPr/>
              <p:nvPr/>
            </p:nvSpPr>
            <p:spPr>
              <a:xfrm>
                <a:off x="6096000" y="4114800"/>
                <a:ext cx="304800" cy="91440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60"/>
              <p:cNvSpPr/>
              <p:nvPr/>
            </p:nvSpPr>
            <p:spPr>
              <a:xfrm rot="17505043">
                <a:off x="5743760" y="2321046"/>
                <a:ext cx="231851" cy="91440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1368358" y="2696183"/>
              <a:ext cx="1188958" cy="3276600"/>
              <a:chOff x="5181600" y="1752600"/>
              <a:chExt cx="1188958" cy="3276600"/>
            </a:xfrm>
          </p:grpSpPr>
          <p:sp>
            <p:nvSpPr>
              <p:cNvPr id="63" name="Oval 62"/>
              <p:cNvSpPr/>
              <p:nvPr/>
            </p:nvSpPr>
            <p:spPr>
              <a:xfrm>
                <a:off x="5181600" y="1752600"/>
                <a:ext cx="685800" cy="685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p:nvSpPr>
            <p:spPr>
              <a:xfrm>
                <a:off x="5280454" y="2514600"/>
                <a:ext cx="434546" cy="175260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64"/>
              <p:cNvSpPr/>
              <p:nvPr/>
            </p:nvSpPr>
            <p:spPr>
              <a:xfrm>
                <a:off x="5333999" y="4114800"/>
                <a:ext cx="325395" cy="91440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5"/>
              <p:cNvSpPr/>
              <p:nvPr/>
            </p:nvSpPr>
            <p:spPr>
              <a:xfrm rot="18562576">
                <a:off x="5797432" y="2970463"/>
                <a:ext cx="231851" cy="91440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Oval 66"/>
            <p:cNvSpPr/>
            <p:nvPr/>
          </p:nvSpPr>
          <p:spPr>
            <a:xfrm>
              <a:off x="2126724" y="3845668"/>
              <a:ext cx="392740" cy="2594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4158869" y="4619017"/>
            <a:ext cx="1204314" cy="1499681"/>
            <a:chOff x="5029200" y="990600"/>
            <a:chExt cx="1676400" cy="2087550"/>
          </a:xfrm>
        </p:grpSpPr>
        <p:grpSp>
          <p:nvGrpSpPr>
            <p:cNvPr id="75" name="Group 18"/>
            <p:cNvGrpSpPr/>
            <p:nvPr/>
          </p:nvGrpSpPr>
          <p:grpSpPr>
            <a:xfrm>
              <a:off x="5029200" y="990600"/>
              <a:ext cx="1676400" cy="1320176"/>
              <a:chOff x="1371600" y="1219200"/>
              <a:chExt cx="4800600" cy="3780503"/>
            </a:xfrm>
          </p:grpSpPr>
          <p:sp>
            <p:nvSpPr>
              <p:cNvPr id="81" name="Rounded Rectangle 80"/>
              <p:cNvSpPr/>
              <p:nvPr/>
            </p:nvSpPr>
            <p:spPr>
              <a:xfrm>
                <a:off x="3384140" y="3795252"/>
                <a:ext cx="647700" cy="9525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ed Rectangle 81"/>
              <p:cNvSpPr/>
              <p:nvPr/>
            </p:nvSpPr>
            <p:spPr>
              <a:xfrm>
                <a:off x="1371600" y="1219200"/>
                <a:ext cx="4800600" cy="27432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ed Rectangle 82"/>
              <p:cNvSpPr/>
              <p:nvPr/>
            </p:nvSpPr>
            <p:spPr>
              <a:xfrm>
                <a:off x="1524000" y="1371600"/>
                <a:ext cx="4495800" cy="2438400"/>
              </a:xfrm>
              <a:prstGeom prst="round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ounded Rectangle 83"/>
              <p:cNvSpPr/>
              <p:nvPr/>
            </p:nvSpPr>
            <p:spPr>
              <a:xfrm>
                <a:off x="2050025" y="4715797"/>
                <a:ext cx="3480619" cy="283906"/>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Oval 75"/>
            <p:cNvSpPr/>
            <p:nvPr/>
          </p:nvSpPr>
          <p:spPr>
            <a:xfrm>
              <a:off x="5943600" y="1828800"/>
              <a:ext cx="685800" cy="685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lowchart: Delay 76"/>
            <p:cNvSpPr/>
            <p:nvPr/>
          </p:nvSpPr>
          <p:spPr>
            <a:xfrm rot="16200000">
              <a:off x="6096000" y="2438400"/>
              <a:ext cx="457200" cy="762000"/>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77"/>
            <p:cNvSpPr/>
            <p:nvPr/>
          </p:nvSpPr>
          <p:spPr>
            <a:xfrm rot="4177868">
              <a:off x="5529029" y="2606611"/>
              <a:ext cx="694378" cy="24870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5410200" y="2438400"/>
              <a:ext cx="838200"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ed Rectangle 79"/>
            <p:cNvSpPr/>
            <p:nvPr/>
          </p:nvSpPr>
          <p:spPr>
            <a:xfrm rot="2919950">
              <a:off x="5919082" y="2580670"/>
              <a:ext cx="694378" cy="24870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p:cNvGrpSpPr/>
          <p:nvPr/>
        </p:nvGrpSpPr>
        <p:grpSpPr>
          <a:xfrm>
            <a:off x="2394596" y="4776280"/>
            <a:ext cx="1228956" cy="967811"/>
            <a:chOff x="2618332" y="4776280"/>
            <a:chExt cx="1228956" cy="967811"/>
          </a:xfrm>
        </p:grpSpPr>
        <p:grpSp>
          <p:nvGrpSpPr>
            <p:cNvPr id="69" name="Group 68"/>
            <p:cNvGrpSpPr/>
            <p:nvPr/>
          </p:nvGrpSpPr>
          <p:grpSpPr>
            <a:xfrm>
              <a:off x="2618332" y="4776280"/>
              <a:ext cx="1228956" cy="967811"/>
              <a:chOff x="1371600" y="1219200"/>
              <a:chExt cx="4800600" cy="3780503"/>
            </a:xfrm>
          </p:grpSpPr>
          <p:sp>
            <p:nvSpPr>
              <p:cNvPr id="70" name="Rounded Rectangle 69"/>
              <p:cNvSpPr/>
              <p:nvPr/>
            </p:nvSpPr>
            <p:spPr>
              <a:xfrm>
                <a:off x="3384140" y="3795252"/>
                <a:ext cx="647700" cy="9525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70"/>
              <p:cNvSpPr/>
              <p:nvPr/>
            </p:nvSpPr>
            <p:spPr>
              <a:xfrm>
                <a:off x="1371600" y="1219200"/>
                <a:ext cx="4800600" cy="27432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ounded Rectangle 71"/>
              <p:cNvSpPr/>
              <p:nvPr/>
            </p:nvSpPr>
            <p:spPr>
              <a:xfrm>
                <a:off x="1524000" y="1371600"/>
                <a:ext cx="4495800" cy="2438400"/>
              </a:xfrm>
              <a:prstGeom prst="round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72"/>
              <p:cNvSpPr/>
              <p:nvPr/>
            </p:nvSpPr>
            <p:spPr>
              <a:xfrm>
                <a:off x="2050025" y="4715797"/>
                <a:ext cx="3480619" cy="283906"/>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Explosion 1 84"/>
            <p:cNvSpPr/>
            <p:nvPr/>
          </p:nvSpPr>
          <p:spPr>
            <a:xfrm>
              <a:off x="2752928" y="4902740"/>
              <a:ext cx="924127" cy="457200"/>
            </a:xfrm>
            <a:prstGeom prst="irregularSeal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p:cNvGrpSpPr/>
          <p:nvPr/>
        </p:nvGrpSpPr>
        <p:grpSpPr>
          <a:xfrm>
            <a:off x="6926094" y="4474723"/>
            <a:ext cx="1132435" cy="1546699"/>
            <a:chOff x="7080115" y="4703324"/>
            <a:chExt cx="978414" cy="1318098"/>
          </a:xfrm>
        </p:grpSpPr>
        <p:grpSp>
          <p:nvGrpSpPr>
            <p:cNvPr id="106" name="Group 86"/>
            <p:cNvGrpSpPr/>
            <p:nvPr/>
          </p:nvGrpSpPr>
          <p:grpSpPr>
            <a:xfrm>
              <a:off x="7080115" y="4740613"/>
              <a:ext cx="410997" cy="1261676"/>
              <a:chOff x="7205858" y="1350098"/>
              <a:chExt cx="1204256" cy="3848561"/>
            </a:xfrm>
          </p:grpSpPr>
          <p:grpSp>
            <p:nvGrpSpPr>
              <p:cNvPr id="107" name="Group 53"/>
              <p:cNvGrpSpPr/>
              <p:nvPr/>
            </p:nvGrpSpPr>
            <p:grpSpPr>
              <a:xfrm>
                <a:off x="7322943" y="1350098"/>
                <a:ext cx="1003199" cy="3848561"/>
                <a:chOff x="3729193" y="976912"/>
                <a:chExt cx="1003199" cy="3848561"/>
              </a:xfrm>
            </p:grpSpPr>
            <p:sp>
              <p:nvSpPr>
                <p:cNvPr id="109" name="Rounded Rectangle 108"/>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ounded Rectangle 109"/>
                <p:cNvSpPr/>
                <p:nvPr/>
              </p:nvSpPr>
              <p:spPr>
                <a:xfrm rot="19769779">
                  <a:off x="4468757" y="1811105"/>
                  <a:ext cx="263635" cy="148801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ounded Rectangle 110"/>
                <p:cNvSpPr/>
                <p:nvPr/>
              </p:nvSpPr>
              <p:spPr>
                <a:xfrm rot="1069183">
                  <a:off x="3771165" y="3357495"/>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ounded Rectangle 111"/>
                <p:cNvSpPr/>
                <p:nvPr/>
              </p:nvSpPr>
              <p:spPr>
                <a:xfrm rot="9815699">
                  <a:off x="4320769" y="3360887"/>
                  <a:ext cx="308310" cy="137069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3774774" y="976912"/>
                  <a:ext cx="808212" cy="8082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ounded Rectangle 113"/>
                <p:cNvSpPr/>
                <p:nvPr/>
              </p:nvSpPr>
              <p:spPr>
                <a:xfrm rot="7027031">
                  <a:off x="3113315" y="2417911"/>
                  <a:ext cx="1490836" cy="25907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8" name="Isosceles Triangle 107"/>
              <p:cNvSpPr/>
              <p:nvPr/>
            </p:nvSpPr>
            <p:spPr>
              <a:xfrm>
                <a:off x="7205858" y="2529430"/>
                <a:ext cx="1204256" cy="182780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p:cNvGrpSpPr/>
            <p:nvPr/>
          </p:nvGrpSpPr>
          <p:grpSpPr>
            <a:xfrm>
              <a:off x="7508132" y="4703324"/>
              <a:ext cx="550397" cy="1318098"/>
              <a:chOff x="6934200" y="3429000"/>
              <a:chExt cx="1145476" cy="2743200"/>
            </a:xfrm>
          </p:grpSpPr>
          <p:grpSp>
            <p:nvGrpSpPr>
              <p:cNvPr id="116" name="Group 53"/>
              <p:cNvGrpSpPr/>
              <p:nvPr/>
            </p:nvGrpSpPr>
            <p:grpSpPr>
              <a:xfrm>
                <a:off x="7440443" y="3429000"/>
                <a:ext cx="639233" cy="2743200"/>
                <a:chOff x="3771165" y="976912"/>
                <a:chExt cx="811821" cy="3848561"/>
              </a:xfrm>
            </p:grpSpPr>
            <p:sp>
              <p:nvSpPr>
                <p:cNvPr id="121" name="Rounded Rectangle 120"/>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p:nvPr/>
              </p:nvSpPr>
              <p:spPr>
                <a:xfrm rot="2176012">
                  <a:off x="3836252" y="1718626"/>
                  <a:ext cx="263635" cy="1217855"/>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ounded Rectangle 122"/>
                <p:cNvSpPr/>
                <p:nvPr/>
              </p:nvSpPr>
              <p:spPr>
                <a:xfrm rot="1069183">
                  <a:off x="3771165" y="3357495"/>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p:nvPr/>
              </p:nvSpPr>
              <p:spPr>
                <a:xfrm rot="9815699">
                  <a:off x="4236610" y="3393904"/>
                  <a:ext cx="308310" cy="137069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3774774" y="976912"/>
                  <a:ext cx="808212" cy="8082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Rounded Rectangle 116"/>
              <p:cNvSpPr/>
              <p:nvPr/>
            </p:nvSpPr>
            <p:spPr>
              <a:xfrm rot="6902132">
                <a:off x="7187567" y="4394833"/>
                <a:ext cx="207588" cy="409522"/>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51"/>
              <p:cNvGrpSpPr/>
              <p:nvPr/>
            </p:nvGrpSpPr>
            <p:grpSpPr>
              <a:xfrm>
                <a:off x="6934200" y="3810000"/>
                <a:ext cx="265670" cy="858795"/>
                <a:chOff x="3505200" y="3130378"/>
                <a:chExt cx="381000" cy="1441622"/>
              </a:xfrm>
            </p:grpSpPr>
            <p:sp>
              <p:nvSpPr>
                <p:cNvPr id="119" name="Rounded Rectangle 118"/>
                <p:cNvSpPr/>
                <p:nvPr/>
              </p:nvSpPr>
              <p:spPr>
                <a:xfrm>
                  <a:off x="3505200" y="3581400"/>
                  <a:ext cx="381000" cy="9906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ounded Rectangle 119"/>
                <p:cNvSpPr/>
                <p:nvPr/>
              </p:nvSpPr>
              <p:spPr>
                <a:xfrm>
                  <a:off x="3612292" y="3130378"/>
                  <a:ext cx="152400" cy="467498"/>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59" name="Group 158"/>
          <p:cNvGrpSpPr/>
          <p:nvPr/>
        </p:nvGrpSpPr>
        <p:grpSpPr>
          <a:xfrm>
            <a:off x="8861898" y="4474724"/>
            <a:ext cx="1372636" cy="1503010"/>
            <a:chOff x="2438400" y="2590800"/>
            <a:chExt cx="3581048" cy="3921176"/>
          </a:xfrm>
        </p:grpSpPr>
        <p:grpSp>
          <p:nvGrpSpPr>
            <p:cNvPr id="127" name="Group 86"/>
            <p:cNvGrpSpPr/>
            <p:nvPr/>
          </p:nvGrpSpPr>
          <p:grpSpPr>
            <a:xfrm>
              <a:off x="4572000" y="3886200"/>
              <a:ext cx="855359" cy="2625776"/>
              <a:chOff x="7205858" y="1350098"/>
              <a:chExt cx="1204256" cy="3848561"/>
            </a:xfrm>
          </p:grpSpPr>
          <p:grpSp>
            <p:nvGrpSpPr>
              <p:cNvPr id="128" name="Group 53"/>
              <p:cNvGrpSpPr/>
              <p:nvPr/>
            </p:nvGrpSpPr>
            <p:grpSpPr>
              <a:xfrm>
                <a:off x="7322943" y="1350098"/>
                <a:ext cx="1003199" cy="3848561"/>
                <a:chOff x="3729193" y="976912"/>
                <a:chExt cx="1003199" cy="3848561"/>
              </a:xfrm>
            </p:grpSpPr>
            <p:sp>
              <p:nvSpPr>
                <p:cNvPr id="130" name="Rounded Rectangle 129"/>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ounded Rectangle 130"/>
                <p:cNvSpPr/>
                <p:nvPr/>
              </p:nvSpPr>
              <p:spPr>
                <a:xfrm rot="19769779">
                  <a:off x="4468757" y="1811105"/>
                  <a:ext cx="263635" cy="148801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ounded Rectangle 131"/>
                <p:cNvSpPr/>
                <p:nvPr/>
              </p:nvSpPr>
              <p:spPr>
                <a:xfrm rot="1069183">
                  <a:off x="3771165" y="3357495"/>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ounded Rectangle 132"/>
                <p:cNvSpPr/>
                <p:nvPr/>
              </p:nvSpPr>
              <p:spPr>
                <a:xfrm rot="9815699">
                  <a:off x="4320769" y="3360887"/>
                  <a:ext cx="308310" cy="137069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3774774" y="976912"/>
                  <a:ext cx="808212" cy="8082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ounded Rectangle 134"/>
                <p:cNvSpPr/>
                <p:nvPr/>
              </p:nvSpPr>
              <p:spPr>
                <a:xfrm rot="7027031">
                  <a:off x="3113315" y="2417911"/>
                  <a:ext cx="1490836" cy="25907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9" name="Isosceles Triangle 128"/>
              <p:cNvSpPr/>
              <p:nvPr/>
            </p:nvSpPr>
            <p:spPr>
              <a:xfrm>
                <a:off x="7205858" y="2529430"/>
                <a:ext cx="1204256" cy="182780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6" name="Group 135"/>
            <p:cNvGrpSpPr/>
            <p:nvPr/>
          </p:nvGrpSpPr>
          <p:grpSpPr>
            <a:xfrm>
              <a:off x="2438400" y="2590800"/>
              <a:ext cx="1003199" cy="3848561"/>
              <a:chOff x="3729193" y="976912"/>
              <a:chExt cx="1003199" cy="3848561"/>
            </a:xfrm>
          </p:grpSpPr>
          <p:sp>
            <p:nvSpPr>
              <p:cNvPr id="137" name="Rounded Rectangle 136"/>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ounded Rectangle 137"/>
              <p:cNvSpPr/>
              <p:nvPr/>
            </p:nvSpPr>
            <p:spPr>
              <a:xfrm rot="19769779">
                <a:off x="4468757" y="1811105"/>
                <a:ext cx="263635" cy="148801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ounded Rectangle 138"/>
              <p:cNvSpPr/>
              <p:nvPr/>
            </p:nvSpPr>
            <p:spPr>
              <a:xfrm rot="1069183">
                <a:off x="3771165" y="3357495"/>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ounded Rectangle 139"/>
              <p:cNvSpPr/>
              <p:nvPr/>
            </p:nvSpPr>
            <p:spPr>
              <a:xfrm rot="9815699">
                <a:off x="4320769" y="3360887"/>
                <a:ext cx="308310" cy="137069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3774774" y="976912"/>
                <a:ext cx="808212" cy="8082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ounded Rectangle 141"/>
              <p:cNvSpPr/>
              <p:nvPr/>
            </p:nvSpPr>
            <p:spPr>
              <a:xfrm rot="7027031">
                <a:off x="3113315" y="2417911"/>
                <a:ext cx="1490836" cy="25907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 name="Group 142"/>
            <p:cNvGrpSpPr/>
            <p:nvPr/>
          </p:nvGrpSpPr>
          <p:grpSpPr>
            <a:xfrm>
              <a:off x="5562600" y="4572000"/>
              <a:ext cx="456848" cy="1752600"/>
              <a:chOff x="3729193" y="976912"/>
              <a:chExt cx="1003199" cy="3848561"/>
            </a:xfrm>
          </p:grpSpPr>
          <p:sp>
            <p:nvSpPr>
              <p:cNvPr id="144" name="Rounded Rectangle 143"/>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ounded Rectangle 144"/>
              <p:cNvSpPr/>
              <p:nvPr/>
            </p:nvSpPr>
            <p:spPr>
              <a:xfrm rot="19769779">
                <a:off x="4468757" y="1811105"/>
                <a:ext cx="263635" cy="148801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ounded Rectangle 145"/>
              <p:cNvSpPr/>
              <p:nvPr/>
            </p:nvSpPr>
            <p:spPr>
              <a:xfrm rot="1069183">
                <a:off x="3771165" y="3357495"/>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ounded Rectangle 146"/>
              <p:cNvSpPr/>
              <p:nvPr/>
            </p:nvSpPr>
            <p:spPr>
              <a:xfrm rot="9815699">
                <a:off x="4320769" y="3360887"/>
                <a:ext cx="308310" cy="137069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3774774" y="976912"/>
                <a:ext cx="808212" cy="8082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ounded Rectangle 148"/>
              <p:cNvSpPr/>
              <p:nvPr/>
            </p:nvSpPr>
            <p:spPr>
              <a:xfrm rot="7027031">
                <a:off x="3113315" y="2417911"/>
                <a:ext cx="1490836" cy="25907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0" name="Group 86"/>
            <p:cNvGrpSpPr/>
            <p:nvPr/>
          </p:nvGrpSpPr>
          <p:grpSpPr>
            <a:xfrm>
              <a:off x="3581400" y="3276600"/>
              <a:ext cx="992900" cy="3048000"/>
              <a:chOff x="7205858" y="1350098"/>
              <a:chExt cx="1204256" cy="3848561"/>
            </a:xfrm>
          </p:grpSpPr>
          <p:grpSp>
            <p:nvGrpSpPr>
              <p:cNvPr id="151" name="Group 53"/>
              <p:cNvGrpSpPr/>
              <p:nvPr/>
            </p:nvGrpSpPr>
            <p:grpSpPr>
              <a:xfrm>
                <a:off x="7322943" y="1350098"/>
                <a:ext cx="1003199" cy="3848561"/>
                <a:chOff x="3729193" y="976912"/>
                <a:chExt cx="1003199" cy="3848561"/>
              </a:xfrm>
            </p:grpSpPr>
            <p:sp>
              <p:nvSpPr>
                <p:cNvPr id="153" name="Rounded Rectangle 152"/>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ounded Rectangle 153"/>
                <p:cNvSpPr/>
                <p:nvPr/>
              </p:nvSpPr>
              <p:spPr>
                <a:xfrm rot="19769779">
                  <a:off x="4468757" y="1811105"/>
                  <a:ext cx="263635" cy="148801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ounded Rectangle 154"/>
                <p:cNvSpPr/>
                <p:nvPr/>
              </p:nvSpPr>
              <p:spPr>
                <a:xfrm rot="1069183">
                  <a:off x="3771165" y="3357495"/>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ounded Rectangle 155"/>
                <p:cNvSpPr/>
                <p:nvPr/>
              </p:nvSpPr>
              <p:spPr>
                <a:xfrm rot="9815699">
                  <a:off x="4320769" y="3360887"/>
                  <a:ext cx="308310" cy="137069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a:off x="3774774" y="976912"/>
                  <a:ext cx="808212" cy="8082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ounded Rectangle 157"/>
                <p:cNvSpPr/>
                <p:nvPr/>
              </p:nvSpPr>
              <p:spPr>
                <a:xfrm rot="7027031">
                  <a:off x="3113315" y="2417911"/>
                  <a:ext cx="1490836" cy="25907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2" name="Isosceles Triangle 151"/>
              <p:cNvSpPr/>
              <p:nvPr/>
            </p:nvSpPr>
            <p:spPr>
              <a:xfrm>
                <a:off x="7205858" y="2529430"/>
                <a:ext cx="1204256" cy="182780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0" name="Group 159"/>
          <p:cNvGrpSpPr/>
          <p:nvPr/>
        </p:nvGrpSpPr>
        <p:grpSpPr>
          <a:xfrm>
            <a:off x="10881683" y="4309353"/>
            <a:ext cx="455067" cy="1683328"/>
            <a:chOff x="4312781" y="152400"/>
            <a:chExt cx="1022003" cy="3780467"/>
          </a:xfrm>
        </p:grpSpPr>
        <p:grpSp>
          <p:nvGrpSpPr>
            <p:cNvPr id="161" name="Group 86"/>
            <p:cNvGrpSpPr/>
            <p:nvPr/>
          </p:nvGrpSpPr>
          <p:grpSpPr>
            <a:xfrm>
              <a:off x="4312781" y="152400"/>
              <a:ext cx="854305" cy="3780467"/>
              <a:chOff x="3774774" y="976912"/>
              <a:chExt cx="854305" cy="3780467"/>
            </a:xfrm>
          </p:grpSpPr>
          <p:sp>
            <p:nvSpPr>
              <p:cNvPr id="164" name="Rounded Rectangle 163"/>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ounded Rectangle 164"/>
              <p:cNvSpPr/>
              <p:nvPr/>
            </p:nvSpPr>
            <p:spPr>
              <a:xfrm rot="19769779">
                <a:off x="4350088" y="1843462"/>
                <a:ext cx="263635" cy="1020437"/>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ounded Rectangle 165"/>
              <p:cNvSpPr/>
              <p:nvPr/>
            </p:nvSpPr>
            <p:spPr>
              <a:xfrm rot="1069183">
                <a:off x="3790621" y="3289401"/>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ounded Rectangle 166"/>
              <p:cNvSpPr/>
              <p:nvPr/>
            </p:nvSpPr>
            <p:spPr>
              <a:xfrm rot="9815699">
                <a:off x="4320769" y="3360887"/>
                <a:ext cx="308310" cy="137069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a:off x="3774774" y="976912"/>
                <a:ext cx="808212" cy="8082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ounded Rectangle 168"/>
              <p:cNvSpPr/>
              <p:nvPr/>
            </p:nvSpPr>
            <p:spPr>
              <a:xfrm rot="7027031">
                <a:off x="3396234" y="2244934"/>
                <a:ext cx="1102160" cy="25907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2" name="Rounded Rectangle 161"/>
            <p:cNvSpPr/>
            <p:nvPr/>
          </p:nvSpPr>
          <p:spPr>
            <a:xfrm rot="2752038">
              <a:off x="4206882" y="1971666"/>
              <a:ext cx="507726" cy="25907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ounded Rectangle 162"/>
            <p:cNvSpPr/>
            <p:nvPr/>
          </p:nvSpPr>
          <p:spPr>
            <a:xfrm rot="8553948">
              <a:off x="4827058" y="1880232"/>
              <a:ext cx="507726" cy="25907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65365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6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7"/>
          <p:cNvPicPr>
            <a:picLocks noChangeAspect="1" noChangeArrowheads="1"/>
          </p:cNvPicPr>
          <p:nvPr/>
        </p:nvPicPr>
        <p:blipFill>
          <a:blip r:embed="rId2" cstate="print"/>
          <a:srcRect l="4681" t="31206" r="39043" b="13570"/>
          <a:stretch>
            <a:fillRect/>
          </a:stretch>
        </p:blipFill>
        <p:spPr bwMode="auto">
          <a:xfrm>
            <a:off x="0" y="0"/>
            <a:ext cx="12192000" cy="6858000"/>
          </a:xfrm>
          <a:prstGeom prst="rect">
            <a:avLst/>
          </a:prstGeom>
          <a:noFill/>
          <a:ln w="9525">
            <a:noFill/>
            <a:miter lim="800000"/>
            <a:headEnd/>
            <a:tailEnd/>
          </a:ln>
        </p:spPr>
      </p:pic>
      <p:sp>
        <p:nvSpPr>
          <p:cNvPr id="86" name="TextBox 85"/>
          <p:cNvSpPr txBox="1"/>
          <p:nvPr/>
        </p:nvSpPr>
        <p:spPr>
          <a:xfrm>
            <a:off x="0" y="6999"/>
            <a:ext cx="12048565" cy="830997"/>
          </a:xfrm>
          <a:prstGeom prst="rect">
            <a:avLst/>
          </a:prstGeom>
          <a:noFill/>
        </p:spPr>
        <p:txBody>
          <a:bodyPr wrap="square" rtlCol="0">
            <a:spAutoFit/>
          </a:bodyPr>
          <a:lstStyle/>
          <a:p>
            <a:pPr algn="ctr"/>
            <a:r>
              <a:rPr lang="en-US" sz="4800" dirty="0">
                <a:solidFill>
                  <a:schemeClr val="bg1"/>
                </a:solidFill>
                <a:latin typeface="Aharoni" pitchFamily="2" charset="-79"/>
                <a:cs typeface="Aharoni" pitchFamily="2" charset="-79"/>
              </a:rPr>
              <a:t>Burden of Nineveh</a:t>
            </a:r>
          </a:p>
        </p:txBody>
      </p:sp>
      <p:sp>
        <p:nvSpPr>
          <p:cNvPr id="173" name="Rectangle 172"/>
          <p:cNvSpPr/>
          <p:nvPr/>
        </p:nvSpPr>
        <p:spPr>
          <a:xfrm>
            <a:off x="251934" y="836558"/>
            <a:ext cx="6126288" cy="3416320"/>
          </a:xfrm>
          <a:prstGeom prst="rect">
            <a:avLst/>
          </a:prstGeom>
        </p:spPr>
        <p:txBody>
          <a:bodyPr wrap="square">
            <a:spAutoFit/>
          </a:bodyPr>
          <a:lstStyle/>
          <a:p>
            <a:pPr fontAlgn="base"/>
            <a:r>
              <a:rPr lang="en-US" sz="2400" dirty="0">
                <a:solidFill>
                  <a:schemeClr val="bg1"/>
                </a:solidFill>
              </a:rPr>
              <a:t>Nahum prophesied during the time of the Assyrian Empire.</a:t>
            </a:r>
          </a:p>
          <a:p>
            <a:pPr fontAlgn="base"/>
            <a:endParaRPr lang="en-US" sz="2400" dirty="0">
              <a:solidFill>
                <a:schemeClr val="bg1"/>
              </a:solidFill>
            </a:endParaRPr>
          </a:p>
          <a:p>
            <a:pPr fontAlgn="base"/>
            <a:r>
              <a:rPr lang="en-US" sz="2400" dirty="0">
                <a:solidFill>
                  <a:schemeClr val="bg1"/>
                </a:solidFill>
              </a:rPr>
              <a:t>Approximately 100 years after the time of Jonah. </a:t>
            </a:r>
          </a:p>
          <a:p>
            <a:pPr fontAlgn="base"/>
            <a:endParaRPr lang="en-US" sz="2400" dirty="0">
              <a:solidFill>
                <a:schemeClr val="bg1"/>
              </a:solidFill>
            </a:endParaRPr>
          </a:p>
          <a:p>
            <a:pPr fontAlgn="base"/>
            <a:r>
              <a:rPr lang="en-US" sz="2400" dirty="0">
                <a:solidFill>
                  <a:schemeClr val="bg1"/>
                </a:solidFill>
              </a:rPr>
              <a:t>The Assyrian army had already destroyed the Northern Kingdom of Israel and was planning to conquer the Southern Kingdom of Judah. </a:t>
            </a:r>
          </a:p>
        </p:txBody>
      </p:sp>
      <p:sp>
        <p:nvSpPr>
          <p:cNvPr id="15" name="TextBox 14"/>
          <p:cNvSpPr txBox="1"/>
          <p:nvPr/>
        </p:nvSpPr>
        <p:spPr>
          <a:xfrm>
            <a:off x="0" y="6507804"/>
            <a:ext cx="1624519" cy="369332"/>
          </a:xfrm>
          <a:prstGeom prst="rect">
            <a:avLst/>
          </a:prstGeom>
          <a:noFill/>
        </p:spPr>
        <p:txBody>
          <a:bodyPr wrap="square" rtlCol="0">
            <a:spAutoFit/>
          </a:bodyPr>
          <a:lstStyle/>
          <a:p>
            <a:r>
              <a:rPr lang="en-US" dirty="0">
                <a:solidFill>
                  <a:schemeClr val="bg1"/>
                </a:solidFill>
              </a:rPr>
              <a:t>Nahum 1:1</a:t>
            </a:r>
          </a:p>
        </p:txBody>
      </p:sp>
      <p:pic>
        <p:nvPicPr>
          <p:cNvPr id="19458" name="Picture 2" descr="Bible map 5"/>
          <p:cNvPicPr>
            <a:picLocks noChangeAspect="1" noChangeArrowheads="1"/>
          </p:cNvPicPr>
          <p:nvPr/>
        </p:nvPicPr>
        <p:blipFill>
          <a:blip r:embed="rId3" cstate="print"/>
          <a:srcRect/>
          <a:stretch>
            <a:fillRect/>
          </a:stretch>
        </p:blipFill>
        <p:spPr bwMode="auto">
          <a:xfrm>
            <a:off x="6590242" y="1313568"/>
            <a:ext cx="4381500" cy="3295651"/>
          </a:xfrm>
          <a:prstGeom prst="rect">
            <a:avLst/>
          </a:prstGeom>
          <a:noFill/>
        </p:spPr>
      </p:pic>
      <p:sp>
        <p:nvSpPr>
          <p:cNvPr id="37" name="Rectangle 36"/>
          <p:cNvSpPr/>
          <p:nvPr/>
        </p:nvSpPr>
        <p:spPr>
          <a:xfrm>
            <a:off x="5418667" y="4749674"/>
            <a:ext cx="6096000" cy="1938992"/>
          </a:xfrm>
          <a:prstGeom prst="rect">
            <a:avLst/>
          </a:prstGeom>
        </p:spPr>
        <p:txBody>
          <a:bodyPr>
            <a:spAutoFit/>
          </a:bodyPr>
          <a:lstStyle/>
          <a:p>
            <a:r>
              <a:rPr lang="en-US" sz="2400" dirty="0">
                <a:solidFill>
                  <a:schemeClr val="bg1"/>
                </a:solidFill>
              </a:rPr>
              <a:t>The people of Nineveh had repented once before when Jonah preached to them. But more than 100 years later, at the time of Nahum, the people of Nineveh had again become wicked.</a:t>
            </a:r>
          </a:p>
        </p:txBody>
      </p:sp>
      <p:pic>
        <p:nvPicPr>
          <p:cNvPr id="19460" name="Picture 4" descr="http://popular-archaeology.com/upload/2697/nineveh1.jpg"/>
          <p:cNvPicPr>
            <a:picLocks noChangeAspect="1" noChangeArrowheads="1"/>
          </p:cNvPicPr>
          <p:nvPr/>
        </p:nvPicPr>
        <p:blipFill>
          <a:blip r:embed="rId4" cstate="print"/>
          <a:srcRect/>
          <a:stretch>
            <a:fillRect/>
          </a:stretch>
        </p:blipFill>
        <p:spPr bwMode="auto">
          <a:xfrm>
            <a:off x="1576005" y="4268966"/>
            <a:ext cx="3456369" cy="2414058"/>
          </a:xfrm>
          <a:prstGeom prst="rect">
            <a:avLst/>
          </a:prstGeom>
          <a:noFill/>
        </p:spPr>
      </p:pic>
    </p:spTree>
    <p:extLst>
      <p:ext uri="{BB962C8B-B14F-4D97-AF65-F5344CB8AC3E}">
        <p14:creationId xmlns:p14="http://schemas.microsoft.com/office/powerpoint/2010/main" val="1465365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7"/>
          <p:cNvPicPr>
            <a:picLocks noChangeAspect="1" noChangeArrowheads="1"/>
          </p:cNvPicPr>
          <p:nvPr/>
        </p:nvPicPr>
        <p:blipFill>
          <a:blip r:embed="rId2" cstate="print"/>
          <a:srcRect l="4681" t="31206" r="39043" b="13570"/>
          <a:stretch>
            <a:fillRect/>
          </a:stretch>
        </p:blipFill>
        <p:spPr bwMode="auto">
          <a:xfrm>
            <a:off x="0" y="0"/>
            <a:ext cx="12192000" cy="6858000"/>
          </a:xfrm>
          <a:prstGeom prst="rect">
            <a:avLst/>
          </a:prstGeom>
          <a:noFill/>
          <a:ln w="9525">
            <a:noFill/>
            <a:miter lim="800000"/>
            <a:headEnd/>
            <a:tailEnd/>
          </a:ln>
        </p:spPr>
      </p:pic>
      <p:sp>
        <p:nvSpPr>
          <p:cNvPr id="86" name="TextBox 85"/>
          <p:cNvSpPr txBox="1"/>
          <p:nvPr/>
        </p:nvSpPr>
        <p:spPr>
          <a:xfrm>
            <a:off x="0" y="6999"/>
            <a:ext cx="12048565" cy="830997"/>
          </a:xfrm>
          <a:prstGeom prst="rect">
            <a:avLst/>
          </a:prstGeom>
          <a:noFill/>
        </p:spPr>
        <p:txBody>
          <a:bodyPr wrap="square" rtlCol="0">
            <a:spAutoFit/>
          </a:bodyPr>
          <a:lstStyle/>
          <a:p>
            <a:pPr algn="ctr"/>
            <a:r>
              <a:rPr lang="en-US" sz="4800" dirty="0">
                <a:solidFill>
                  <a:schemeClr val="bg1"/>
                </a:solidFill>
                <a:latin typeface="Aharoni" pitchFamily="2" charset="-79"/>
                <a:cs typeface="Aharoni" pitchFamily="2" charset="-79"/>
              </a:rPr>
              <a:t>Slow To Anger</a:t>
            </a:r>
          </a:p>
        </p:txBody>
      </p:sp>
      <p:sp>
        <p:nvSpPr>
          <p:cNvPr id="173" name="Rectangle 172"/>
          <p:cNvSpPr/>
          <p:nvPr/>
        </p:nvSpPr>
        <p:spPr>
          <a:xfrm>
            <a:off x="1437267" y="994601"/>
            <a:ext cx="9479088" cy="1200329"/>
          </a:xfrm>
          <a:prstGeom prst="rect">
            <a:avLst/>
          </a:prstGeom>
        </p:spPr>
        <p:txBody>
          <a:bodyPr wrap="square">
            <a:spAutoFit/>
          </a:bodyPr>
          <a:lstStyle/>
          <a:p>
            <a:pPr fontAlgn="base"/>
            <a:r>
              <a:rPr lang="en-US" sz="2400" dirty="0">
                <a:solidFill>
                  <a:schemeClr val="bg1"/>
                </a:solidFill>
              </a:rPr>
              <a:t>The Lord exercises much longsuffering towards his enemies, that this may lead them to repentance. And it is because of this longsuffering that vengeance is not speedily executed on every evil work. </a:t>
            </a:r>
          </a:p>
        </p:txBody>
      </p:sp>
      <p:sp>
        <p:nvSpPr>
          <p:cNvPr id="15" name="TextBox 14"/>
          <p:cNvSpPr txBox="1"/>
          <p:nvPr/>
        </p:nvSpPr>
        <p:spPr>
          <a:xfrm>
            <a:off x="0" y="6507804"/>
            <a:ext cx="1624519" cy="369332"/>
          </a:xfrm>
          <a:prstGeom prst="rect">
            <a:avLst/>
          </a:prstGeom>
          <a:noFill/>
        </p:spPr>
        <p:txBody>
          <a:bodyPr wrap="square" rtlCol="0">
            <a:spAutoFit/>
          </a:bodyPr>
          <a:lstStyle/>
          <a:p>
            <a:r>
              <a:rPr lang="en-US" dirty="0">
                <a:solidFill>
                  <a:schemeClr val="bg1"/>
                </a:solidFill>
              </a:rPr>
              <a:t>Nahum 1:3</a:t>
            </a:r>
          </a:p>
        </p:txBody>
      </p:sp>
      <p:sp>
        <p:nvSpPr>
          <p:cNvPr id="37" name="Rectangle 36"/>
          <p:cNvSpPr/>
          <p:nvPr/>
        </p:nvSpPr>
        <p:spPr>
          <a:xfrm>
            <a:off x="6728176" y="4602919"/>
            <a:ext cx="3736623" cy="1200329"/>
          </a:xfrm>
          <a:prstGeom prst="rect">
            <a:avLst/>
          </a:prstGeom>
        </p:spPr>
        <p:txBody>
          <a:bodyPr wrap="square">
            <a:spAutoFit/>
          </a:bodyPr>
          <a:lstStyle/>
          <a:p>
            <a:r>
              <a:rPr lang="en-US" sz="2400" dirty="0">
                <a:solidFill>
                  <a:schemeClr val="bg1"/>
                </a:solidFill>
              </a:rPr>
              <a:t>But with Great Power = He is able and ready to save or destroy.</a:t>
            </a:r>
          </a:p>
        </p:txBody>
      </p:sp>
      <p:sp>
        <p:nvSpPr>
          <p:cNvPr id="9" name="Rectangle 8"/>
          <p:cNvSpPr/>
          <p:nvPr/>
        </p:nvSpPr>
        <p:spPr>
          <a:xfrm>
            <a:off x="11582400" y="6324600"/>
            <a:ext cx="442750" cy="369332"/>
          </a:xfrm>
          <a:prstGeom prst="rect">
            <a:avLst/>
          </a:prstGeom>
        </p:spPr>
        <p:txBody>
          <a:bodyPr wrap="none">
            <a:spAutoFit/>
          </a:bodyPr>
          <a:lstStyle/>
          <a:p>
            <a:r>
              <a:rPr lang="en-US" dirty="0">
                <a:solidFill>
                  <a:schemeClr val="bg1"/>
                </a:solidFill>
              </a:rPr>
              <a:t>(3)</a:t>
            </a:r>
            <a:endParaRPr lang="en-US" dirty="0"/>
          </a:p>
        </p:txBody>
      </p:sp>
      <p:pic>
        <p:nvPicPr>
          <p:cNvPr id="39938" name="Picture 2" descr="http://www.jedicraftgirl.com/wp-content/uploads/2014/04/VRL_74520_77372183.jpg"/>
          <p:cNvPicPr>
            <a:picLocks noChangeAspect="1" noChangeArrowheads="1"/>
          </p:cNvPicPr>
          <p:nvPr/>
        </p:nvPicPr>
        <p:blipFill>
          <a:blip r:embed="rId3" cstate="print"/>
          <a:srcRect/>
          <a:stretch>
            <a:fillRect/>
          </a:stretch>
        </p:blipFill>
        <p:spPr bwMode="auto">
          <a:xfrm>
            <a:off x="2605265" y="2411060"/>
            <a:ext cx="3254215" cy="4068763"/>
          </a:xfrm>
          <a:prstGeom prst="rect">
            <a:avLst/>
          </a:prstGeom>
          <a:noFill/>
        </p:spPr>
      </p:pic>
    </p:spTree>
    <p:extLst>
      <p:ext uri="{BB962C8B-B14F-4D97-AF65-F5344CB8AC3E}">
        <p14:creationId xmlns:p14="http://schemas.microsoft.com/office/powerpoint/2010/main" val="1465365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7"/>
          <p:cNvPicPr>
            <a:picLocks noChangeAspect="1" noChangeArrowheads="1"/>
          </p:cNvPicPr>
          <p:nvPr/>
        </p:nvPicPr>
        <p:blipFill>
          <a:blip r:embed="rId2" cstate="print"/>
          <a:srcRect l="4681" t="31206" r="39043" b="13570"/>
          <a:stretch>
            <a:fillRect/>
          </a:stretch>
        </p:blipFill>
        <p:spPr bwMode="auto">
          <a:xfrm>
            <a:off x="0" y="0"/>
            <a:ext cx="12192000" cy="6858000"/>
          </a:xfrm>
          <a:prstGeom prst="rect">
            <a:avLst/>
          </a:prstGeom>
          <a:noFill/>
          <a:ln w="9525">
            <a:noFill/>
            <a:miter lim="800000"/>
            <a:headEnd/>
            <a:tailEnd/>
          </a:ln>
        </p:spPr>
      </p:pic>
      <p:sp>
        <p:nvSpPr>
          <p:cNvPr id="86" name="TextBox 85"/>
          <p:cNvSpPr txBox="1"/>
          <p:nvPr/>
        </p:nvSpPr>
        <p:spPr>
          <a:xfrm>
            <a:off x="0" y="6999"/>
            <a:ext cx="12048565" cy="830997"/>
          </a:xfrm>
          <a:prstGeom prst="rect">
            <a:avLst/>
          </a:prstGeom>
          <a:noFill/>
        </p:spPr>
        <p:txBody>
          <a:bodyPr wrap="square" rtlCol="0">
            <a:spAutoFit/>
          </a:bodyPr>
          <a:lstStyle/>
          <a:p>
            <a:pPr algn="ctr"/>
            <a:r>
              <a:rPr lang="en-US" sz="4800" dirty="0">
                <a:solidFill>
                  <a:schemeClr val="bg1"/>
                </a:solidFill>
                <a:latin typeface="Aharoni" pitchFamily="2" charset="-79"/>
                <a:cs typeface="Aharoni" pitchFamily="2" charset="-79"/>
              </a:rPr>
              <a:t>The Second Coming Image</a:t>
            </a:r>
          </a:p>
        </p:txBody>
      </p:sp>
      <p:sp>
        <p:nvSpPr>
          <p:cNvPr id="173" name="Rectangle 172"/>
          <p:cNvSpPr/>
          <p:nvPr/>
        </p:nvSpPr>
        <p:spPr>
          <a:xfrm>
            <a:off x="2912533" y="4945712"/>
            <a:ext cx="8873066" cy="1569660"/>
          </a:xfrm>
          <a:prstGeom prst="rect">
            <a:avLst/>
          </a:prstGeom>
        </p:spPr>
        <p:txBody>
          <a:bodyPr wrap="square">
            <a:spAutoFit/>
          </a:bodyPr>
          <a:lstStyle/>
          <a:p>
            <a:pPr fontAlgn="base"/>
            <a:r>
              <a:rPr lang="en-US" sz="2400" dirty="0">
                <a:solidFill>
                  <a:schemeClr val="bg1"/>
                </a:solidFill>
              </a:rPr>
              <a:t>Nahum employed imagery usually associated with the Savior’s Second Coming to depict Assyria’s future devastation. </a:t>
            </a:r>
          </a:p>
          <a:p>
            <a:pPr fontAlgn="base"/>
            <a:endParaRPr lang="en-US" sz="2400" dirty="0">
              <a:solidFill>
                <a:schemeClr val="bg1"/>
              </a:solidFill>
            </a:endParaRPr>
          </a:p>
          <a:p>
            <a:pPr fontAlgn="base"/>
            <a:r>
              <a:rPr lang="en-US" sz="2400" dirty="0">
                <a:solidFill>
                  <a:schemeClr val="bg1"/>
                </a:solidFill>
              </a:rPr>
              <a:t>Assyria would be as easily burned as dry stubble in a field.  </a:t>
            </a:r>
          </a:p>
        </p:txBody>
      </p:sp>
      <p:sp>
        <p:nvSpPr>
          <p:cNvPr id="15" name="TextBox 14"/>
          <p:cNvSpPr txBox="1"/>
          <p:nvPr/>
        </p:nvSpPr>
        <p:spPr>
          <a:xfrm>
            <a:off x="0" y="6507804"/>
            <a:ext cx="1624519" cy="369332"/>
          </a:xfrm>
          <a:prstGeom prst="rect">
            <a:avLst/>
          </a:prstGeom>
          <a:noFill/>
        </p:spPr>
        <p:txBody>
          <a:bodyPr wrap="square" rtlCol="0">
            <a:spAutoFit/>
          </a:bodyPr>
          <a:lstStyle/>
          <a:p>
            <a:r>
              <a:rPr lang="en-US" dirty="0">
                <a:solidFill>
                  <a:schemeClr val="bg1"/>
                </a:solidFill>
              </a:rPr>
              <a:t>Nahum 1:5-8</a:t>
            </a:r>
          </a:p>
        </p:txBody>
      </p:sp>
      <p:sp>
        <p:nvSpPr>
          <p:cNvPr id="9" name="Rectangle 8"/>
          <p:cNvSpPr/>
          <p:nvPr/>
        </p:nvSpPr>
        <p:spPr>
          <a:xfrm>
            <a:off x="11582400" y="6324600"/>
            <a:ext cx="442750" cy="369332"/>
          </a:xfrm>
          <a:prstGeom prst="rect">
            <a:avLst/>
          </a:prstGeom>
        </p:spPr>
        <p:txBody>
          <a:bodyPr wrap="none">
            <a:spAutoFit/>
          </a:bodyPr>
          <a:lstStyle/>
          <a:p>
            <a:r>
              <a:rPr lang="en-US" dirty="0">
                <a:solidFill>
                  <a:schemeClr val="bg1"/>
                </a:solidFill>
              </a:rPr>
              <a:t>(2)</a:t>
            </a:r>
            <a:endParaRPr lang="en-US" dirty="0"/>
          </a:p>
        </p:txBody>
      </p:sp>
      <p:sp>
        <p:nvSpPr>
          <p:cNvPr id="8" name="Rectangle 7"/>
          <p:cNvSpPr/>
          <p:nvPr/>
        </p:nvSpPr>
        <p:spPr>
          <a:xfrm>
            <a:off x="519289" y="1420757"/>
            <a:ext cx="3838222" cy="1323439"/>
          </a:xfrm>
          <a:prstGeom prst="rect">
            <a:avLst/>
          </a:prstGeom>
        </p:spPr>
        <p:txBody>
          <a:bodyPr wrap="square">
            <a:spAutoFit/>
          </a:bodyPr>
          <a:lstStyle/>
          <a:p>
            <a:r>
              <a:rPr lang="en-US" sz="2000" i="1" dirty="0">
                <a:solidFill>
                  <a:srgbClr val="FFFF00"/>
                </a:solidFill>
              </a:rPr>
              <a:t>The mountains quake at him, and the hills melt, and the earth is burned at his presence, yea, the world, and all that dwell therein.</a:t>
            </a:r>
          </a:p>
        </p:txBody>
      </p:sp>
      <p:sp>
        <p:nvSpPr>
          <p:cNvPr id="10" name="Rectangle 9"/>
          <p:cNvSpPr/>
          <p:nvPr/>
        </p:nvSpPr>
        <p:spPr>
          <a:xfrm>
            <a:off x="2585156" y="712592"/>
            <a:ext cx="8387644" cy="369332"/>
          </a:xfrm>
          <a:prstGeom prst="rect">
            <a:avLst/>
          </a:prstGeom>
        </p:spPr>
        <p:txBody>
          <a:bodyPr wrap="square">
            <a:spAutoFit/>
          </a:bodyPr>
          <a:lstStyle/>
          <a:p>
            <a:pPr fontAlgn="base"/>
            <a:r>
              <a:rPr lang="en-US" dirty="0">
                <a:solidFill>
                  <a:schemeClr val="bg1"/>
                </a:solidFill>
              </a:rPr>
              <a:t>Another example of the prophetic dualism so common in the Old Testament </a:t>
            </a:r>
          </a:p>
        </p:txBody>
      </p:sp>
      <p:pic>
        <p:nvPicPr>
          <p:cNvPr id="38914" name="Picture 2" descr="http://cdn1.bigcommerce.com/server5200/uz5xir8n/products/4722/images/5582/jmSecondComing_2__51329.1443133730.1280.1280.jpg?c=2"/>
          <p:cNvPicPr>
            <a:picLocks noChangeAspect="1" noChangeArrowheads="1"/>
          </p:cNvPicPr>
          <p:nvPr/>
        </p:nvPicPr>
        <p:blipFill>
          <a:blip r:embed="rId3" cstate="print"/>
          <a:srcRect/>
          <a:stretch>
            <a:fillRect/>
          </a:stretch>
        </p:blipFill>
        <p:spPr bwMode="auto">
          <a:xfrm>
            <a:off x="5452615" y="1353609"/>
            <a:ext cx="4165518" cy="3355194"/>
          </a:xfrm>
          <a:prstGeom prst="rect">
            <a:avLst/>
          </a:prstGeom>
          <a:noFill/>
        </p:spPr>
      </p:pic>
      <p:pic>
        <p:nvPicPr>
          <p:cNvPr id="38916" name="Picture 4" descr="https://c2.staticflickr.com/6/5236/7188344373_9a90c13f98_b.jpg"/>
          <p:cNvPicPr>
            <a:picLocks noChangeAspect="1" noChangeArrowheads="1"/>
          </p:cNvPicPr>
          <p:nvPr/>
        </p:nvPicPr>
        <p:blipFill>
          <a:blip r:embed="rId4" cstate="print"/>
          <a:srcRect t="27075" r="20730"/>
          <a:stretch>
            <a:fillRect/>
          </a:stretch>
        </p:blipFill>
        <p:spPr bwMode="auto">
          <a:xfrm>
            <a:off x="361244" y="2844800"/>
            <a:ext cx="3522133" cy="2160132"/>
          </a:xfrm>
          <a:prstGeom prst="rect">
            <a:avLst/>
          </a:prstGeom>
          <a:noFill/>
        </p:spPr>
      </p:pic>
    </p:spTree>
    <p:extLst>
      <p:ext uri="{BB962C8B-B14F-4D97-AF65-F5344CB8AC3E}">
        <p14:creationId xmlns:p14="http://schemas.microsoft.com/office/powerpoint/2010/main" val="1465365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3">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8914"/>
                                        </p:tgtEl>
                                        <p:attrNameLst>
                                          <p:attrName>style.visibility</p:attrName>
                                        </p:attrNameLst>
                                      </p:cBhvr>
                                      <p:to>
                                        <p:strVal val="visible"/>
                                      </p:to>
                                    </p:set>
                                    <p:animEffect transition="in" filter="fade">
                                      <p:cBhvr>
                                        <p:cTn id="9" dur="2000"/>
                                        <p:tgtEl>
                                          <p:spTgt spid="3891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73">
                                            <p:txEl>
                                              <p:pRg st="2" end="2"/>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38916"/>
                                        </p:tgtEl>
                                        <p:attrNameLst>
                                          <p:attrName>style.visibility</p:attrName>
                                        </p:attrNameLst>
                                      </p:cBhvr>
                                      <p:to>
                                        <p:strVal val="visible"/>
                                      </p:to>
                                    </p:set>
                                    <p:animEffect transition="in" filter="fade">
                                      <p:cBhvr>
                                        <p:cTn id="16" dur="2000"/>
                                        <p:tgtEl>
                                          <p:spTgt spid="389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7"/>
          <p:cNvPicPr>
            <a:picLocks noChangeAspect="1" noChangeArrowheads="1"/>
          </p:cNvPicPr>
          <p:nvPr/>
        </p:nvPicPr>
        <p:blipFill>
          <a:blip r:embed="rId2" cstate="print"/>
          <a:srcRect l="4681" t="31206" r="39043" b="13570"/>
          <a:stretch>
            <a:fillRect/>
          </a:stretch>
        </p:blipFill>
        <p:spPr bwMode="auto">
          <a:xfrm>
            <a:off x="0" y="0"/>
            <a:ext cx="12192000" cy="6858000"/>
          </a:xfrm>
          <a:prstGeom prst="rect">
            <a:avLst/>
          </a:prstGeom>
          <a:noFill/>
          <a:ln w="9525">
            <a:noFill/>
            <a:miter lim="800000"/>
            <a:headEnd/>
            <a:tailEnd/>
          </a:ln>
        </p:spPr>
      </p:pic>
      <p:sp>
        <p:nvSpPr>
          <p:cNvPr id="86" name="TextBox 85"/>
          <p:cNvSpPr txBox="1"/>
          <p:nvPr/>
        </p:nvSpPr>
        <p:spPr>
          <a:xfrm>
            <a:off x="0" y="6999"/>
            <a:ext cx="12048565" cy="830997"/>
          </a:xfrm>
          <a:prstGeom prst="rect">
            <a:avLst/>
          </a:prstGeom>
          <a:noFill/>
        </p:spPr>
        <p:txBody>
          <a:bodyPr wrap="square" rtlCol="0">
            <a:spAutoFit/>
          </a:bodyPr>
          <a:lstStyle/>
          <a:p>
            <a:pPr algn="ctr"/>
            <a:r>
              <a:rPr lang="en-US" sz="4800" dirty="0">
                <a:solidFill>
                  <a:schemeClr val="bg1"/>
                </a:solidFill>
                <a:latin typeface="Aharoni" pitchFamily="2" charset="-79"/>
                <a:cs typeface="Aharoni" pitchFamily="2" charset="-79"/>
              </a:rPr>
              <a:t>The Lord Is Good</a:t>
            </a:r>
          </a:p>
        </p:txBody>
      </p:sp>
      <p:sp>
        <p:nvSpPr>
          <p:cNvPr id="173" name="Rectangle 172"/>
          <p:cNvSpPr/>
          <p:nvPr/>
        </p:nvSpPr>
        <p:spPr>
          <a:xfrm>
            <a:off x="5365801" y="5453711"/>
            <a:ext cx="6126288" cy="830997"/>
          </a:xfrm>
          <a:prstGeom prst="rect">
            <a:avLst/>
          </a:prstGeom>
        </p:spPr>
        <p:txBody>
          <a:bodyPr wrap="square">
            <a:spAutoFit/>
          </a:bodyPr>
          <a:lstStyle/>
          <a:p>
            <a:pPr fontAlgn="base"/>
            <a:r>
              <a:rPr lang="en-US" sz="2400" dirty="0">
                <a:solidFill>
                  <a:schemeClr val="bg1"/>
                </a:solidFill>
              </a:rPr>
              <a:t>“To trust means to obey willingly without knowing the end from the beginning.” (5)</a:t>
            </a:r>
          </a:p>
        </p:txBody>
      </p:sp>
      <p:sp>
        <p:nvSpPr>
          <p:cNvPr id="15" name="TextBox 14"/>
          <p:cNvSpPr txBox="1"/>
          <p:nvPr/>
        </p:nvSpPr>
        <p:spPr>
          <a:xfrm>
            <a:off x="0" y="6507804"/>
            <a:ext cx="1624519" cy="369332"/>
          </a:xfrm>
          <a:prstGeom prst="rect">
            <a:avLst/>
          </a:prstGeom>
          <a:noFill/>
        </p:spPr>
        <p:txBody>
          <a:bodyPr wrap="square" rtlCol="0">
            <a:spAutoFit/>
          </a:bodyPr>
          <a:lstStyle/>
          <a:p>
            <a:r>
              <a:rPr lang="en-US" dirty="0">
                <a:solidFill>
                  <a:schemeClr val="bg1"/>
                </a:solidFill>
              </a:rPr>
              <a:t>Nahum 1:7</a:t>
            </a:r>
          </a:p>
        </p:txBody>
      </p:sp>
      <p:sp>
        <p:nvSpPr>
          <p:cNvPr id="8" name="Rectangle 7"/>
          <p:cNvSpPr/>
          <p:nvPr/>
        </p:nvSpPr>
        <p:spPr>
          <a:xfrm>
            <a:off x="519289" y="1420757"/>
            <a:ext cx="3838222" cy="1015663"/>
          </a:xfrm>
          <a:prstGeom prst="rect">
            <a:avLst/>
          </a:prstGeom>
        </p:spPr>
        <p:txBody>
          <a:bodyPr wrap="square">
            <a:spAutoFit/>
          </a:bodyPr>
          <a:lstStyle/>
          <a:p>
            <a:r>
              <a:rPr lang="en-US" sz="2000" i="1" dirty="0">
                <a:solidFill>
                  <a:schemeClr val="bg1"/>
                </a:solidFill>
              </a:rPr>
              <a:t>Stronghold</a:t>
            </a:r>
            <a:r>
              <a:rPr lang="en-US" sz="2000" dirty="0">
                <a:solidFill>
                  <a:schemeClr val="bg1"/>
                </a:solidFill>
              </a:rPr>
              <a:t>  = a fortress or position that provides a strong defense against attacking forces.</a:t>
            </a:r>
            <a:endParaRPr lang="en-US" sz="2000" i="1" dirty="0">
              <a:solidFill>
                <a:schemeClr val="bg1"/>
              </a:solidFill>
            </a:endParaRPr>
          </a:p>
        </p:txBody>
      </p:sp>
      <p:grpSp>
        <p:nvGrpSpPr>
          <p:cNvPr id="11" name="Group 10"/>
          <p:cNvGrpSpPr/>
          <p:nvPr/>
        </p:nvGrpSpPr>
        <p:grpSpPr>
          <a:xfrm>
            <a:off x="6518313" y="1241838"/>
            <a:ext cx="3505068" cy="2501531"/>
            <a:chOff x="228600" y="381000"/>
            <a:chExt cx="3505068" cy="2501531"/>
          </a:xfrm>
        </p:grpSpPr>
        <p:grpSp>
          <p:nvGrpSpPr>
            <p:cNvPr id="12" name="Group 144"/>
            <p:cNvGrpSpPr/>
            <p:nvPr/>
          </p:nvGrpSpPr>
          <p:grpSpPr>
            <a:xfrm>
              <a:off x="228600" y="381000"/>
              <a:ext cx="3505068" cy="2501531"/>
              <a:chOff x="534986" y="381000"/>
              <a:chExt cx="2637111" cy="2501531"/>
            </a:xfrm>
          </p:grpSpPr>
          <p:sp>
            <p:nvSpPr>
              <p:cNvPr id="14" name="Rectangle 13"/>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43"/>
              <p:cNvGrpSpPr/>
              <p:nvPr/>
            </p:nvGrpSpPr>
            <p:grpSpPr>
              <a:xfrm>
                <a:off x="534986" y="384805"/>
                <a:ext cx="457200" cy="2497726"/>
                <a:chOff x="533400" y="381000"/>
                <a:chExt cx="457200" cy="2497726"/>
              </a:xfrm>
            </p:grpSpPr>
            <p:sp>
              <p:nvSpPr>
                <p:cNvPr id="22" name="Oval 21"/>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3"/>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4"/>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6"/>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42"/>
              <p:cNvGrpSpPr/>
              <p:nvPr/>
            </p:nvGrpSpPr>
            <p:grpSpPr>
              <a:xfrm>
                <a:off x="2714897" y="381000"/>
                <a:ext cx="457200" cy="2497726"/>
                <a:chOff x="2714897" y="457200"/>
                <a:chExt cx="457200" cy="2497726"/>
              </a:xfrm>
            </p:grpSpPr>
            <p:sp>
              <p:nvSpPr>
                <p:cNvPr id="18" name="Oval 17"/>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2"/>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5"/>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 name="Rectangle 12"/>
            <p:cNvSpPr/>
            <p:nvPr/>
          </p:nvSpPr>
          <p:spPr>
            <a:xfrm>
              <a:off x="842492" y="1128335"/>
              <a:ext cx="2293346" cy="1077218"/>
            </a:xfrm>
            <a:prstGeom prst="rect">
              <a:avLst/>
            </a:prstGeom>
          </p:spPr>
          <p:txBody>
            <a:bodyPr wrap="square">
              <a:spAutoFit/>
            </a:bodyPr>
            <a:lstStyle/>
            <a:p>
              <a:pPr algn="ctr"/>
              <a:r>
                <a:rPr lang="en-US" sz="1600" b="1" dirty="0"/>
                <a:t>The Lord is a stronghold in the day of trouble, and He knows those who trust Him</a:t>
              </a:r>
              <a:endParaRPr lang="en-US" sz="1600" i="1" dirty="0"/>
            </a:p>
          </p:txBody>
        </p:sp>
      </p:grpSp>
      <p:sp>
        <p:nvSpPr>
          <p:cNvPr id="26" name="Rectangle 25"/>
          <p:cNvSpPr/>
          <p:nvPr/>
        </p:nvSpPr>
        <p:spPr>
          <a:xfrm>
            <a:off x="361245" y="3217881"/>
            <a:ext cx="4504266" cy="2585323"/>
          </a:xfrm>
          <a:prstGeom prst="rect">
            <a:avLst/>
          </a:prstGeom>
        </p:spPr>
        <p:txBody>
          <a:bodyPr wrap="square">
            <a:spAutoFit/>
          </a:bodyPr>
          <a:lstStyle/>
          <a:p>
            <a:pPr fontAlgn="base"/>
            <a:r>
              <a:rPr lang="en-US" i="1" dirty="0">
                <a:solidFill>
                  <a:srgbClr val="FFFF00"/>
                </a:solidFill>
              </a:rPr>
              <a:t>Trust in the </a:t>
            </a:r>
            <a:r>
              <a:rPr lang="en-US" i="1" cap="small" dirty="0">
                <a:solidFill>
                  <a:srgbClr val="FFFF00"/>
                </a:solidFill>
              </a:rPr>
              <a:t>Lord</a:t>
            </a:r>
            <a:r>
              <a:rPr lang="en-US" i="1" dirty="0">
                <a:solidFill>
                  <a:srgbClr val="FFFF00"/>
                </a:solidFill>
              </a:rPr>
              <a:t> with all </a:t>
            </a:r>
            <a:r>
              <a:rPr lang="en-US" i="1" dirty="0" err="1">
                <a:solidFill>
                  <a:srgbClr val="FFFF00"/>
                </a:solidFill>
              </a:rPr>
              <a:t>thine</a:t>
            </a:r>
            <a:r>
              <a:rPr lang="en-US" i="1" dirty="0">
                <a:solidFill>
                  <a:srgbClr val="FFFF00"/>
                </a:solidFill>
              </a:rPr>
              <a:t> heart; and lean not unto </a:t>
            </a:r>
            <a:r>
              <a:rPr lang="en-US" i="1" dirty="0" err="1">
                <a:solidFill>
                  <a:srgbClr val="FFFF00"/>
                </a:solidFill>
              </a:rPr>
              <a:t>thine</a:t>
            </a:r>
            <a:r>
              <a:rPr lang="en-US" i="1" dirty="0">
                <a:solidFill>
                  <a:srgbClr val="FFFF00"/>
                </a:solidFill>
              </a:rPr>
              <a:t> own understanding.</a:t>
            </a:r>
          </a:p>
          <a:p>
            <a:pPr fontAlgn="base"/>
            <a:r>
              <a:rPr lang="en-US" i="1" dirty="0">
                <a:solidFill>
                  <a:srgbClr val="FFFF00"/>
                </a:solidFill>
              </a:rPr>
              <a:t> </a:t>
            </a:r>
          </a:p>
          <a:p>
            <a:pPr fontAlgn="base"/>
            <a:r>
              <a:rPr lang="en-US" i="1" dirty="0">
                <a:solidFill>
                  <a:srgbClr val="FFFF00"/>
                </a:solidFill>
              </a:rPr>
              <a:t>In all thy ways acknowledge him, and he shall direct thy paths.</a:t>
            </a:r>
          </a:p>
          <a:p>
            <a:pPr fontAlgn="base"/>
            <a:endParaRPr lang="en-US" i="1" dirty="0">
              <a:solidFill>
                <a:srgbClr val="FFFF00"/>
              </a:solidFill>
            </a:endParaRPr>
          </a:p>
          <a:p>
            <a:pPr fontAlgn="base"/>
            <a:r>
              <a:rPr lang="en-US" i="1" dirty="0">
                <a:solidFill>
                  <a:srgbClr val="FFFF00"/>
                </a:solidFill>
              </a:rPr>
              <a:t>Be not wise in </a:t>
            </a:r>
            <a:r>
              <a:rPr lang="en-US" i="1" dirty="0" err="1">
                <a:solidFill>
                  <a:srgbClr val="FFFF00"/>
                </a:solidFill>
              </a:rPr>
              <a:t>thine</a:t>
            </a:r>
            <a:r>
              <a:rPr lang="en-US" i="1" dirty="0">
                <a:solidFill>
                  <a:srgbClr val="FFFF00"/>
                </a:solidFill>
              </a:rPr>
              <a:t> own eyes: fear the </a:t>
            </a:r>
            <a:r>
              <a:rPr lang="en-US" i="1" cap="small" dirty="0">
                <a:solidFill>
                  <a:srgbClr val="FFFF00"/>
                </a:solidFill>
              </a:rPr>
              <a:t>Lord</a:t>
            </a:r>
            <a:r>
              <a:rPr lang="en-US" i="1" dirty="0">
                <a:solidFill>
                  <a:srgbClr val="FFFF00"/>
                </a:solidFill>
              </a:rPr>
              <a:t>, and depart from evil. </a:t>
            </a:r>
          </a:p>
          <a:p>
            <a:pPr fontAlgn="base"/>
            <a:r>
              <a:rPr lang="en-US" i="1" dirty="0">
                <a:solidFill>
                  <a:srgbClr val="FFFF00"/>
                </a:solidFill>
              </a:rPr>
              <a:t>Proverbs 3:5-7</a:t>
            </a:r>
          </a:p>
        </p:txBody>
      </p:sp>
      <p:pic>
        <p:nvPicPr>
          <p:cNvPr id="27" name="Picture 26" descr="Richard G. Scott.jpg"/>
          <p:cNvPicPr>
            <a:picLocks noChangeAspect="1"/>
          </p:cNvPicPr>
          <p:nvPr/>
        </p:nvPicPr>
        <p:blipFill>
          <a:blip r:embed="rId3" cstate="print"/>
          <a:stretch>
            <a:fillRect/>
          </a:stretch>
        </p:blipFill>
        <p:spPr>
          <a:xfrm>
            <a:off x="10392889" y="3572369"/>
            <a:ext cx="1408176" cy="1767840"/>
          </a:xfrm>
          <a:prstGeom prst="rect">
            <a:avLst/>
          </a:prstGeom>
        </p:spPr>
      </p:pic>
    </p:spTree>
    <p:extLst>
      <p:ext uri="{BB962C8B-B14F-4D97-AF65-F5344CB8AC3E}">
        <p14:creationId xmlns:p14="http://schemas.microsoft.com/office/powerpoint/2010/main" val="1465365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37"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7"/>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 grpId="0"/>
      <p:bldP spid="26"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975</TotalTime>
  <Words>5895</Words>
  <Application>Microsoft Office PowerPoint</Application>
  <PresentationFormat>Widescreen</PresentationFormat>
  <Paragraphs>412</Paragraphs>
  <Slides>42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Georgia</vt:lpstr>
      <vt:lpstr>Bradley Hand ITC</vt:lpstr>
      <vt:lpstr>Britannic Bold</vt:lpstr>
      <vt:lpstr>Broadway</vt:lpstr>
      <vt:lpstr>AR CENA</vt:lpstr>
      <vt:lpstr>Arial Black</vt:lpstr>
      <vt:lpstr>Calibri Light</vt:lpstr>
      <vt:lpstr>Aharoni</vt:lpstr>
      <vt:lpstr>Arial</vt:lpstr>
      <vt:lpstr>Abadi</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lynda blau</cp:lastModifiedBy>
  <cp:revision>41</cp:revision>
  <dcterms:created xsi:type="dcterms:W3CDTF">2016-05-02T12:24:41Z</dcterms:created>
  <dcterms:modified xsi:type="dcterms:W3CDTF">2020-11-17T00:43:16Z</dcterms:modified>
</cp:coreProperties>
</file>