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Abadi" panose="020B0604020104020204" pitchFamily="34" charset="0"/>
      <p:regular r:id="rId28"/>
    </p:embeddedFont>
    <p:embeddedFont>
      <p:font typeface="Calibri Light" panose="020F0302020204030204" pitchFamily="34"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DEF4F-AC41-4FAA-B187-6E5ACF09F6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5572A3-A2E4-4340-8E0E-66B9D5C33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E9D281-C291-4900-86D2-D54555446F37}"/>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5" name="Footer Placeholder 4">
            <a:extLst>
              <a:ext uri="{FF2B5EF4-FFF2-40B4-BE49-F238E27FC236}">
                <a16:creationId xmlns:a16="http://schemas.microsoft.com/office/drawing/2014/main" id="{55ECC1EE-F249-4835-82CB-77DE2B9DB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CCF65-8E01-42F4-A051-867CDC68FE38}"/>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324683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5EF7-EF85-45BA-B677-8E1AC324C7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AB3591-89D2-45AD-9A95-00CA5031F5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619B4-5992-4AD7-A718-783A86E9E59E}"/>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5" name="Footer Placeholder 4">
            <a:extLst>
              <a:ext uri="{FF2B5EF4-FFF2-40B4-BE49-F238E27FC236}">
                <a16:creationId xmlns:a16="http://schemas.microsoft.com/office/drawing/2014/main" id="{A32DBF2F-E1E5-4E70-9D01-D65E671A4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BD63E-4F26-4A59-B249-0B4E277C73F7}"/>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134972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8CFF9-C532-40DE-AB00-20AB94A676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5EBFB0-2F2D-493F-B7AC-C05F1D0481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9103E-56C4-44BD-B240-9BB5CABAE65E}"/>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5" name="Footer Placeholder 4">
            <a:extLst>
              <a:ext uri="{FF2B5EF4-FFF2-40B4-BE49-F238E27FC236}">
                <a16:creationId xmlns:a16="http://schemas.microsoft.com/office/drawing/2014/main" id="{02B5465B-CEF1-4C21-8300-1191C61E1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F090B-5F83-40F9-99CA-B0DDEA76716D}"/>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301170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FB22-50CC-4D47-AE2B-0B8D8EB5BB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69773E-AE3A-4E82-82D1-4858345AB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4EA6F-BF1D-4343-B63B-E97F85224070}"/>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5" name="Footer Placeholder 4">
            <a:extLst>
              <a:ext uri="{FF2B5EF4-FFF2-40B4-BE49-F238E27FC236}">
                <a16:creationId xmlns:a16="http://schemas.microsoft.com/office/drawing/2014/main" id="{2172932C-59D8-43DD-B3BF-14803B7EF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CBFAC-C146-46C0-BCFA-997D590310E4}"/>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4236788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9CD0-C83C-4996-80C2-71043D72F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39CD06-1476-4A9D-8EC2-579D088CD8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4015F-6393-4170-BB28-E8DFE54DE68C}"/>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5" name="Footer Placeholder 4">
            <a:extLst>
              <a:ext uri="{FF2B5EF4-FFF2-40B4-BE49-F238E27FC236}">
                <a16:creationId xmlns:a16="http://schemas.microsoft.com/office/drawing/2014/main" id="{8809387B-2247-4969-A23E-17C91B625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A06F4-899E-4176-ADEE-2D1E9AD0FB15}"/>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124591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C85C-6E05-4C60-82C8-65A97EE8B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7625D-7034-497D-99DE-3B9BE1C3D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B8F92B-2426-4313-B4E3-46C3E4E655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69D4F-3A9D-4EB3-96EE-51D7FC06B539}"/>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6" name="Footer Placeholder 5">
            <a:extLst>
              <a:ext uri="{FF2B5EF4-FFF2-40B4-BE49-F238E27FC236}">
                <a16:creationId xmlns:a16="http://schemas.microsoft.com/office/drawing/2014/main" id="{A3CBAE3E-45B4-4823-ABEE-9F1FB2FB4D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DB0F8E-EB7D-45A3-94C8-1EE892E6E5D8}"/>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2646876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F8E0-9649-4DA8-AC4D-3807D73116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38EF51-9F94-457B-814A-59F2CCA64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6C981B-6C50-4EA1-A42B-2DBC3C46CA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82281-E849-4D98-AB78-C1805F274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0C2677-8A24-40DD-86F1-FAEFF6ACBC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3C322-9B71-41EA-8D77-932357A34068}"/>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8" name="Footer Placeholder 7">
            <a:extLst>
              <a:ext uri="{FF2B5EF4-FFF2-40B4-BE49-F238E27FC236}">
                <a16:creationId xmlns:a16="http://schemas.microsoft.com/office/drawing/2014/main" id="{C392579F-31DB-4CB5-BFFE-EAB2C11BEE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F3E03D-AAAB-415B-AC6C-F65A448F265C}"/>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265175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DD8A-AEB0-4F7D-B09A-F33E747FDA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1004B7-D90A-4055-8170-C16BF2B24048}"/>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4" name="Footer Placeholder 3">
            <a:extLst>
              <a:ext uri="{FF2B5EF4-FFF2-40B4-BE49-F238E27FC236}">
                <a16:creationId xmlns:a16="http://schemas.microsoft.com/office/drawing/2014/main" id="{A60D666C-9A65-4868-9474-19BFE5F215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012948-9CCC-4EEA-AE6B-9AC51992779A}"/>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240625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D417D-B4AA-4252-890E-0353E80917BB}"/>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3" name="Footer Placeholder 2">
            <a:extLst>
              <a:ext uri="{FF2B5EF4-FFF2-40B4-BE49-F238E27FC236}">
                <a16:creationId xmlns:a16="http://schemas.microsoft.com/office/drawing/2014/main" id="{4661D453-1898-4175-8B8C-41F38CB4B9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ABE782-8CDD-4EB2-9DE3-70FCCF98491A}"/>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2884161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3C4D8-1D4E-4AF1-867C-6449BE76CE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A78E23-5908-45F2-AA90-519C8BCA2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419EEA-A166-4894-89C6-515C6244E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94D45-9C50-4F83-8D4B-FBF3E124B384}"/>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6" name="Footer Placeholder 5">
            <a:extLst>
              <a:ext uri="{FF2B5EF4-FFF2-40B4-BE49-F238E27FC236}">
                <a16:creationId xmlns:a16="http://schemas.microsoft.com/office/drawing/2014/main" id="{43CE67F2-E55A-40B6-AF22-D600020D5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DDCB3-0FE8-473F-8A83-9AAF95C5F715}"/>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52359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445F-4C8A-4078-9EE1-7AB80EE4D5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7993C4-5D8C-489F-A47B-2A96A44CF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EDCC4C-21C9-4DF1-9A34-0F75353E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812A0F-82A0-4462-866F-53AD0A0A970C}"/>
              </a:ext>
            </a:extLst>
          </p:cNvPr>
          <p:cNvSpPr>
            <a:spLocks noGrp="1"/>
          </p:cNvSpPr>
          <p:nvPr>
            <p:ph type="dt" sz="half" idx="10"/>
          </p:nvPr>
        </p:nvSpPr>
        <p:spPr/>
        <p:txBody>
          <a:bodyPr/>
          <a:lstStyle/>
          <a:p>
            <a:fld id="{D0C9C21B-6A68-478C-8A35-E5C0BBC7D69C}" type="datetimeFigureOut">
              <a:rPr lang="en-US" smtClean="0"/>
              <a:t>11/16/2020</a:t>
            </a:fld>
            <a:endParaRPr lang="en-US"/>
          </a:p>
        </p:txBody>
      </p:sp>
      <p:sp>
        <p:nvSpPr>
          <p:cNvPr id="6" name="Footer Placeholder 5">
            <a:extLst>
              <a:ext uri="{FF2B5EF4-FFF2-40B4-BE49-F238E27FC236}">
                <a16:creationId xmlns:a16="http://schemas.microsoft.com/office/drawing/2014/main" id="{653DD4A5-4DE1-4EC3-AC3D-054336D96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66038-C82C-4980-891A-BA535BA081D9}"/>
              </a:ext>
            </a:extLst>
          </p:cNvPr>
          <p:cNvSpPr>
            <a:spLocks noGrp="1"/>
          </p:cNvSpPr>
          <p:nvPr>
            <p:ph type="sldNum" sz="quarter" idx="12"/>
          </p:nvPr>
        </p:nvSpPr>
        <p:spPr/>
        <p:txBody>
          <a:bodyPr/>
          <a:lstStyle/>
          <a:p>
            <a:fld id="{C787C620-BDAB-4022-8951-41C9AA7E5802}" type="slidenum">
              <a:rPr lang="en-US" smtClean="0"/>
              <a:t>‹#›</a:t>
            </a:fld>
            <a:endParaRPr lang="en-US"/>
          </a:p>
        </p:txBody>
      </p:sp>
    </p:spTree>
    <p:extLst>
      <p:ext uri="{BB962C8B-B14F-4D97-AF65-F5344CB8AC3E}">
        <p14:creationId xmlns:p14="http://schemas.microsoft.com/office/powerpoint/2010/main" val="69853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8ED86-ABD0-4A7C-8BD8-AECED8108C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4E7024-8A8D-4F13-AB10-583231D3F7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85068-90CD-4C3F-9CE9-362DFFA83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9C21B-6A68-478C-8A35-E5C0BBC7D69C}" type="datetimeFigureOut">
              <a:rPr lang="en-US" smtClean="0"/>
              <a:t>11/16/2020</a:t>
            </a:fld>
            <a:endParaRPr lang="en-US"/>
          </a:p>
        </p:txBody>
      </p:sp>
      <p:sp>
        <p:nvSpPr>
          <p:cNvPr id="5" name="Footer Placeholder 4">
            <a:extLst>
              <a:ext uri="{FF2B5EF4-FFF2-40B4-BE49-F238E27FC236}">
                <a16:creationId xmlns:a16="http://schemas.microsoft.com/office/drawing/2014/main" id="{DD6F2A6D-83EC-4DCA-A0A6-27E55F04F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12608F-DFDC-4AF4-B0D8-DD079FE87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7C620-BDAB-4022-8951-41C9AA7E5802}" type="slidenum">
              <a:rPr lang="en-US" smtClean="0"/>
              <a:t>‹#›</a:t>
            </a:fld>
            <a:endParaRPr lang="en-US"/>
          </a:p>
        </p:txBody>
      </p:sp>
    </p:spTree>
    <p:extLst>
      <p:ext uri="{BB962C8B-B14F-4D97-AF65-F5344CB8AC3E}">
        <p14:creationId xmlns:p14="http://schemas.microsoft.com/office/powerpoint/2010/main" val="2406405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481F84-1E65-4AC9-975E-6AA4C58FE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4A1791B0-4C93-45A1-8B45-7C291678C503}"/>
              </a:ext>
            </a:extLst>
          </p:cNvPr>
          <p:cNvSpPr/>
          <p:nvPr/>
        </p:nvSpPr>
        <p:spPr>
          <a:xfrm>
            <a:off x="1218776" y="2437945"/>
            <a:ext cx="9946955"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badi" panose="020B0604020104020204" pitchFamily="34" charset="0"/>
              </a:rPr>
              <a:t>Doctrinal Mastery Review</a:t>
            </a:r>
          </a:p>
        </p:txBody>
      </p:sp>
      <p:sp>
        <p:nvSpPr>
          <p:cNvPr id="5" name="TextBox 4">
            <a:extLst>
              <a:ext uri="{FF2B5EF4-FFF2-40B4-BE49-F238E27FC236}">
                <a16:creationId xmlns:a16="http://schemas.microsoft.com/office/drawing/2014/main" id="{19164809-0029-4DBF-B2F0-20C89674CE4E}"/>
              </a:ext>
            </a:extLst>
          </p:cNvPr>
          <p:cNvSpPr txBox="1"/>
          <p:nvPr/>
        </p:nvSpPr>
        <p:spPr>
          <a:xfrm>
            <a:off x="144379" y="105877"/>
            <a:ext cx="1617044" cy="369332"/>
          </a:xfrm>
          <a:prstGeom prst="rect">
            <a:avLst/>
          </a:prstGeom>
          <a:noFill/>
        </p:spPr>
        <p:txBody>
          <a:bodyPr wrap="square" rtlCol="0">
            <a:spAutoFit/>
          </a:bodyPr>
          <a:lstStyle/>
          <a:p>
            <a:r>
              <a:rPr lang="en-US" dirty="0">
                <a:solidFill>
                  <a:schemeClr val="bg1"/>
                </a:solidFill>
              </a:rPr>
              <a:t>Lesson 156</a:t>
            </a:r>
          </a:p>
        </p:txBody>
      </p:sp>
    </p:spTree>
    <p:extLst>
      <p:ext uri="{BB962C8B-B14F-4D97-AF65-F5344CB8AC3E}">
        <p14:creationId xmlns:p14="http://schemas.microsoft.com/office/powerpoint/2010/main" val="147268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4F14F6-D86F-441E-8755-679CF81AF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375386" y="361240"/>
            <a:ext cx="7151570" cy="2862322"/>
          </a:xfrm>
          <a:prstGeom prst="rect">
            <a:avLst/>
          </a:prstGeom>
        </p:spPr>
        <p:txBody>
          <a:bodyPr wrap="square">
            <a:spAutoFit/>
          </a:bodyPr>
          <a:lstStyle/>
          <a:p>
            <a:pPr fontAlgn="base"/>
            <a:r>
              <a:rPr lang="en-US" sz="3600" b="1" dirty="0">
                <a:latin typeface="Abadi" panose="020B0604020104020204" pitchFamily="34" charset="0"/>
              </a:rPr>
              <a:t>And the Lord called his people Zion, because they were of one heart and one mind, and dwelt in righteousness; and there was no poor among them.</a:t>
            </a:r>
            <a:endParaRPr lang="en-US" sz="3600" b="0" i="0" dirty="0">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780096" y="5517987"/>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Moses 7:18</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39749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FD46AD-4EFC-4847-B64C-B44FAD016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1665170" y="284238"/>
            <a:ext cx="9124751" cy="2246769"/>
          </a:xfrm>
          <a:prstGeom prst="rect">
            <a:avLst/>
          </a:prstGeom>
        </p:spPr>
        <p:txBody>
          <a:bodyPr wrap="square">
            <a:spAutoFit/>
          </a:bodyPr>
          <a:lstStyle/>
          <a:p>
            <a:pPr fontAlgn="base"/>
            <a:r>
              <a:rPr lang="en-US" sz="2000" b="1" dirty="0">
                <a:solidFill>
                  <a:schemeClr val="bg1"/>
                </a:solidFill>
                <a:latin typeface="Abadi" panose="020B0604020104020204" pitchFamily="34" charset="0"/>
              </a:rPr>
              <a:t>Wherefore the Lord said, Forasmuch as this people draw near me with their mouth, and with their lips do </a:t>
            </a:r>
            <a:r>
              <a:rPr lang="en-US" sz="2000" b="1" dirty="0" err="1">
                <a:solidFill>
                  <a:schemeClr val="bg1"/>
                </a:solidFill>
                <a:latin typeface="Abadi" panose="020B0604020104020204" pitchFamily="34" charset="0"/>
              </a:rPr>
              <a:t>honour</a:t>
            </a:r>
            <a:r>
              <a:rPr lang="en-US" sz="2000" b="1" dirty="0">
                <a:solidFill>
                  <a:schemeClr val="bg1"/>
                </a:solidFill>
                <a:latin typeface="Abadi" panose="020B0604020104020204" pitchFamily="34" charset="0"/>
              </a:rPr>
              <a:t> me, but have removed their heart far from me, and their fear toward me is taught by the precept of men:</a:t>
            </a:r>
          </a:p>
          <a:p>
            <a:pPr fontAlgn="base"/>
            <a:endParaRPr lang="en-US" sz="2000" b="1" dirty="0">
              <a:solidFill>
                <a:schemeClr val="bg1"/>
              </a:solidFill>
              <a:latin typeface="Abadi" panose="020B0604020104020204" pitchFamily="34" charset="0"/>
            </a:endParaRPr>
          </a:p>
          <a:p>
            <a:pPr fontAlgn="base"/>
            <a:r>
              <a:rPr lang="en-US" sz="2000" b="1" dirty="0">
                <a:solidFill>
                  <a:schemeClr val="bg1"/>
                </a:solidFill>
                <a:latin typeface="Abadi" panose="020B0604020104020204" pitchFamily="34" charset="0"/>
              </a:rPr>
              <a:t>Therefore, behold, I will proceed to do a </a:t>
            </a:r>
            <a:r>
              <a:rPr lang="en-US" sz="2000" b="1" dirty="0" err="1">
                <a:solidFill>
                  <a:schemeClr val="bg1"/>
                </a:solidFill>
                <a:latin typeface="Abadi" panose="020B0604020104020204" pitchFamily="34" charset="0"/>
              </a:rPr>
              <a:t>marvellous</a:t>
            </a:r>
            <a:r>
              <a:rPr lang="en-US" sz="2000" b="1" dirty="0">
                <a:solidFill>
                  <a:schemeClr val="bg1"/>
                </a:solidFill>
                <a:latin typeface="Abadi" panose="020B0604020104020204" pitchFamily="34" charset="0"/>
              </a:rPr>
              <a:t> work among this people, even a </a:t>
            </a:r>
            <a:r>
              <a:rPr lang="en-US" sz="2000" b="1" dirty="0" err="1">
                <a:solidFill>
                  <a:schemeClr val="bg1"/>
                </a:solidFill>
                <a:latin typeface="Abadi" panose="020B0604020104020204" pitchFamily="34" charset="0"/>
              </a:rPr>
              <a:t>marvellous</a:t>
            </a:r>
            <a:r>
              <a:rPr lang="en-US" sz="2000" b="1" dirty="0">
                <a:solidFill>
                  <a:schemeClr val="bg1"/>
                </a:solidFill>
                <a:latin typeface="Abadi" panose="020B0604020104020204" pitchFamily="34" charset="0"/>
              </a:rPr>
              <a:t> work and a wonder: for the wisdom of their wise men shall perish, and the understanding of their prudent men shall be hid.</a:t>
            </a:r>
            <a:endParaRPr lang="en-US" sz="20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780096" y="5517987"/>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Isaiah 29:13-14</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307657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00D89C-C1C3-4824-AB1B-D75AE082E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4745255" y="576525"/>
            <a:ext cx="7151570" cy="3785652"/>
          </a:xfrm>
          <a:prstGeom prst="rect">
            <a:avLst/>
          </a:prstGeom>
        </p:spPr>
        <p:txBody>
          <a:bodyPr wrap="square">
            <a:spAutoFit/>
          </a:bodyPr>
          <a:lstStyle/>
          <a:p>
            <a:pPr fontAlgn="base"/>
            <a:r>
              <a:rPr lang="en-US" sz="2400" b="1" dirty="0">
                <a:solidFill>
                  <a:srgbClr val="333333"/>
                </a:solidFill>
                <a:latin typeface="Abadi" panose="020B0604020104020204" pitchFamily="34" charset="0"/>
              </a:rPr>
              <a:t>The word of the Lord came again unto me, saying,</a:t>
            </a:r>
          </a:p>
          <a:p>
            <a:pPr fontAlgn="base"/>
            <a:endParaRPr lang="en-US" sz="2400" b="1" dirty="0">
              <a:solidFill>
                <a:srgbClr val="333333"/>
              </a:solidFill>
              <a:latin typeface="Abadi" panose="020B0604020104020204" pitchFamily="34" charset="0"/>
            </a:endParaRPr>
          </a:p>
          <a:p>
            <a:pPr fontAlgn="base"/>
            <a:r>
              <a:rPr lang="en-US" sz="2400" b="1" dirty="0">
                <a:solidFill>
                  <a:srgbClr val="333333"/>
                </a:solidFill>
                <a:latin typeface="Abadi" panose="020B0604020104020204" pitchFamily="34" charset="0"/>
              </a:rPr>
              <a:t>Moreover, thou son of man, take thee one stick, and write upon it, For Judah, and for the children of Israel his companions: then take another stick, and write upon it, For Joseph, the stick of Ephraim, and for all the house of Israel his companions:</a:t>
            </a:r>
          </a:p>
          <a:p>
            <a:pPr fontAlgn="base"/>
            <a:endParaRPr lang="en-US" sz="2400" b="1" dirty="0">
              <a:solidFill>
                <a:srgbClr val="333333"/>
              </a:solidFill>
              <a:latin typeface="Abadi" panose="020B0604020104020204" pitchFamily="34" charset="0"/>
            </a:endParaRPr>
          </a:p>
          <a:p>
            <a:pPr fontAlgn="base"/>
            <a:r>
              <a:rPr lang="en-US" sz="2400" b="1" dirty="0">
                <a:solidFill>
                  <a:srgbClr val="333333"/>
                </a:solidFill>
                <a:latin typeface="Abadi" panose="020B0604020104020204" pitchFamily="34" charset="0"/>
              </a:rPr>
              <a:t>And join them one to another into one stick; and they shall become one in thine hand.</a:t>
            </a:r>
            <a:endParaRPr lang="en-US" sz="2400" b="0" i="0" dirty="0">
              <a:solidFill>
                <a:srgbClr val="333333"/>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924475" y="5450478"/>
            <a:ext cx="6631806" cy="830997"/>
          </a:xfrm>
          <a:prstGeom prst="rect">
            <a:avLst/>
          </a:prstGeom>
        </p:spPr>
        <p:txBody>
          <a:bodyPr wrap="square">
            <a:spAutoFit/>
          </a:bodyPr>
          <a:lstStyle/>
          <a:p>
            <a:pPr algn="ctr" fontAlgn="base"/>
            <a:r>
              <a:rPr lang="en-US" sz="4800" b="1" i="0" dirty="0">
                <a:solidFill>
                  <a:srgbClr val="333333"/>
                </a:solidFill>
                <a:effectLst/>
                <a:latin typeface="Abadi" panose="020B0604020104020204" pitchFamily="34" charset="0"/>
              </a:rPr>
              <a:t>Ezekiel 37:15-17</a:t>
            </a:r>
            <a:endParaRPr lang="en-US" sz="4800" b="0" i="0"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165778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D49AB-E30C-4787-8469-9A581F77D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808523" y="488643"/>
            <a:ext cx="11049801" cy="2862322"/>
          </a:xfrm>
          <a:prstGeom prst="rect">
            <a:avLst/>
          </a:prstGeom>
        </p:spPr>
        <p:txBody>
          <a:bodyPr wrap="square">
            <a:spAutoFit/>
          </a:bodyPr>
          <a:lstStyle/>
          <a:p>
            <a:pPr fontAlgn="base"/>
            <a:r>
              <a:rPr lang="en-US" sz="3600" b="1" dirty="0">
                <a:solidFill>
                  <a:schemeClr val="bg1"/>
                </a:solidFill>
                <a:latin typeface="Abadi" panose="020B0604020104020204" pitchFamily="34" charset="0"/>
              </a:rPr>
              <a:t>And in the days of these kings shall the God of heaven set up a kingdom, which shall never be destroyed: and the kingdom shall not be left to other people, but it shall break in pieces and consume all these kingdoms, and it shall stand for ever.</a:t>
            </a:r>
            <a:endParaRPr lang="en-US" sz="36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780096" y="5517987"/>
            <a:ext cx="6631806" cy="830997"/>
          </a:xfrm>
          <a:prstGeom prst="rect">
            <a:avLst/>
          </a:prstGeom>
        </p:spPr>
        <p:txBody>
          <a:bodyPr wrap="square">
            <a:spAutoFit/>
          </a:bodyPr>
          <a:lstStyle/>
          <a:p>
            <a:pPr algn="ctr" fontAlgn="base"/>
            <a:r>
              <a:rPr lang="en-US" sz="4800" b="1" dirty="0">
                <a:solidFill>
                  <a:schemeClr val="bg1"/>
                </a:solidFill>
                <a:latin typeface="Abadi" panose="020B0604020104020204" pitchFamily="34" charset="0"/>
              </a:rPr>
              <a:t>Daniel 2:44</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42824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05959F-7624-4630-B306-22FDDD794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68691"/>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7064944" y="303489"/>
            <a:ext cx="4754881" cy="3970318"/>
          </a:xfrm>
          <a:prstGeom prst="rect">
            <a:avLst/>
          </a:prstGeom>
        </p:spPr>
        <p:txBody>
          <a:bodyPr wrap="square">
            <a:spAutoFit/>
          </a:bodyPr>
          <a:lstStyle/>
          <a:p>
            <a:pPr fontAlgn="base"/>
            <a:r>
              <a:rPr lang="en-US" sz="2800" b="1" dirty="0">
                <a:solidFill>
                  <a:schemeClr val="bg1"/>
                </a:solidFill>
                <a:latin typeface="Abadi" panose="020B0604020104020204" pitchFamily="34" charset="0"/>
              </a:rPr>
              <a:t>Then the word of the Lord came unto me, saying,</a:t>
            </a:r>
          </a:p>
          <a:p>
            <a:pPr fontAlgn="base"/>
            <a:endParaRPr lang="en-US" sz="2800" b="1" dirty="0">
              <a:solidFill>
                <a:schemeClr val="bg1"/>
              </a:solidFill>
              <a:latin typeface="Abadi" panose="020B0604020104020204" pitchFamily="34" charset="0"/>
            </a:endParaRPr>
          </a:p>
          <a:p>
            <a:pPr fontAlgn="base"/>
            <a:r>
              <a:rPr lang="en-US" sz="2800" b="1" dirty="0">
                <a:solidFill>
                  <a:schemeClr val="bg1"/>
                </a:solidFill>
                <a:latin typeface="Abadi" panose="020B0604020104020204" pitchFamily="34" charset="0"/>
              </a:rPr>
              <a:t>Before I formed thee in the belly I knew thee; and before thou </a:t>
            </a:r>
            <a:r>
              <a:rPr lang="en-US" sz="2800" b="1" dirty="0" err="1">
                <a:solidFill>
                  <a:schemeClr val="bg1"/>
                </a:solidFill>
                <a:latin typeface="Abadi" panose="020B0604020104020204" pitchFamily="34" charset="0"/>
              </a:rPr>
              <a:t>camest</a:t>
            </a:r>
            <a:r>
              <a:rPr lang="en-US" sz="2800" b="1" dirty="0">
                <a:solidFill>
                  <a:schemeClr val="bg1"/>
                </a:solidFill>
                <a:latin typeface="Abadi" panose="020B0604020104020204" pitchFamily="34" charset="0"/>
              </a:rPr>
              <a:t> forth out of the womb I sanctified thee, and I ordained thee a prophet unto the nations</a:t>
            </a:r>
            <a:endParaRPr lang="en-US" sz="28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375386" y="5951124"/>
            <a:ext cx="6631806" cy="830997"/>
          </a:xfrm>
          <a:prstGeom prst="rect">
            <a:avLst/>
          </a:prstGeom>
        </p:spPr>
        <p:txBody>
          <a:bodyPr wrap="square">
            <a:spAutoFit/>
          </a:bodyPr>
          <a:lstStyle/>
          <a:p>
            <a:pPr algn="ctr" fontAlgn="base"/>
            <a:r>
              <a:rPr lang="en-US" sz="4800" b="1" dirty="0">
                <a:solidFill>
                  <a:schemeClr val="bg1"/>
                </a:solidFill>
                <a:latin typeface="Abadi" panose="020B0604020104020204" pitchFamily="34" charset="0"/>
              </a:rPr>
              <a:t>Jeremiah 1:4-5</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283864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239DF-5770-4674-BBE3-E4504635A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259881" y="835416"/>
            <a:ext cx="6448927" cy="2308324"/>
          </a:xfrm>
          <a:prstGeom prst="rect">
            <a:avLst/>
          </a:prstGeom>
        </p:spPr>
        <p:txBody>
          <a:bodyPr wrap="square">
            <a:spAutoFit/>
          </a:bodyPr>
          <a:lstStyle/>
          <a:p>
            <a:pPr fontAlgn="base"/>
            <a:r>
              <a:rPr lang="en-US" sz="2400" b="1" dirty="0">
                <a:solidFill>
                  <a:schemeClr val="bg1"/>
                </a:solidFill>
                <a:latin typeface="Abadi" panose="020B0604020104020204" pitchFamily="34" charset="0"/>
              </a:rPr>
              <a:t>And it came to pass at the end of seven days, that the word of the Lord came unto me, saying,</a:t>
            </a:r>
          </a:p>
          <a:p>
            <a:pPr fontAlgn="base"/>
            <a:endParaRPr lang="en-US" sz="2400" b="1" dirty="0">
              <a:solidFill>
                <a:schemeClr val="bg1"/>
              </a:solidFill>
              <a:latin typeface="Abadi" panose="020B0604020104020204" pitchFamily="34" charset="0"/>
            </a:endParaRPr>
          </a:p>
          <a:p>
            <a:pPr fontAlgn="base"/>
            <a:r>
              <a:rPr lang="en-US" sz="2400" b="1" dirty="0">
                <a:solidFill>
                  <a:schemeClr val="bg1"/>
                </a:solidFill>
                <a:latin typeface="Abadi" panose="020B0604020104020204" pitchFamily="34" charset="0"/>
              </a:rPr>
              <a:t>Son of man, I have made thee a watchman unto the house of Israel: therefore hear the word at my mouth, and give them warning from me.</a:t>
            </a:r>
            <a:endParaRPr lang="en-US" sz="24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924475" y="5450478"/>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Ezekiel 3:16-17</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97627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C9B781-9F84-45F8-8CAF-F4DFA9B0A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7566"/>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375385" y="865283"/>
            <a:ext cx="4610501" cy="2062103"/>
          </a:xfrm>
          <a:prstGeom prst="rect">
            <a:avLst/>
          </a:prstGeom>
        </p:spPr>
        <p:txBody>
          <a:bodyPr wrap="square">
            <a:spAutoFit/>
          </a:bodyPr>
          <a:lstStyle/>
          <a:p>
            <a:pPr fontAlgn="base"/>
            <a:r>
              <a:rPr lang="en-US" sz="3200" b="1" dirty="0">
                <a:solidFill>
                  <a:schemeClr val="bg1"/>
                </a:solidFill>
                <a:latin typeface="Abadi" panose="020B0604020104020204" pitchFamily="34" charset="0"/>
              </a:rPr>
              <a:t>Surely the Lord God will do nothing, but he </a:t>
            </a:r>
            <a:r>
              <a:rPr lang="en-US" sz="3200" b="1" dirty="0" err="1">
                <a:solidFill>
                  <a:schemeClr val="bg1"/>
                </a:solidFill>
                <a:latin typeface="Abadi" panose="020B0604020104020204" pitchFamily="34" charset="0"/>
              </a:rPr>
              <a:t>revealeth</a:t>
            </a:r>
            <a:r>
              <a:rPr lang="en-US" sz="3200" b="1" dirty="0">
                <a:solidFill>
                  <a:schemeClr val="bg1"/>
                </a:solidFill>
                <a:latin typeface="Abadi" panose="020B0604020104020204" pitchFamily="34" charset="0"/>
              </a:rPr>
              <a:t> his secret unto his servants the prophets.</a:t>
            </a:r>
            <a:endParaRPr lang="en-US" sz="32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895599" y="5825863"/>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Amos 3:7</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27114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EB643C-89EF-47F7-B761-18242BD36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F954D42-E1F5-47FC-9806-8CFE1EC4230F}"/>
              </a:ext>
            </a:extLst>
          </p:cNvPr>
          <p:cNvSpPr/>
          <p:nvPr/>
        </p:nvSpPr>
        <p:spPr>
          <a:xfrm>
            <a:off x="3065646" y="5922116"/>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Exodus 19:5-6</a:t>
            </a:r>
            <a:endParaRPr lang="en-US" sz="4800" b="0" i="0" dirty="0">
              <a:solidFill>
                <a:schemeClr val="bg1"/>
              </a:solidFill>
              <a:effectLst/>
              <a:latin typeface="Abadi" panose="020B0604020104020204" pitchFamily="34" charset="0"/>
            </a:endParaRPr>
          </a:p>
        </p:txBody>
      </p:sp>
      <p:sp>
        <p:nvSpPr>
          <p:cNvPr id="2" name="Rectangle 1">
            <a:extLst>
              <a:ext uri="{FF2B5EF4-FFF2-40B4-BE49-F238E27FC236}">
                <a16:creationId xmlns:a16="http://schemas.microsoft.com/office/drawing/2014/main" id="{D4B127D5-8317-4267-BDF9-E7FDB3066B06}"/>
              </a:ext>
            </a:extLst>
          </p:cNvPr>
          <p:cNvSpPr/>
          <p:nvPr/>
        </p:nvSpPr>
        <p:spPr>
          <a:xfrm>
            <a:off x="231007" y="374395"/>
            <a:ext cx="5669279" cy="3416320"/>
          </a:xfrm>
          <a:prstGeom prst="rect">
            <a:avLst/>
          </a:prstGeom>
        </p:spPr>
        <p:txBody>
          <a:bodyPr wrap="square">
            <a:spAutoFit/>
          </a:bodyPr>
          <a:lstStyle/>
          <a:p>
            <a:pPr fontAlgn="base"/>
            <a:r>
              <a:rPr lang="en-US" sz="2400" b="1" dirty="0">
                <a:solidFill>
                  <a:schemeClr val="bg1"/>
                </a:solidFill>
                <a:latin typeface="Abadi" panose="020B0604020104020204" pitchFamily="34" charset="0"/>
              </a:rPr>
              <a:t>Now therefore, if ye will obey my voice indeed, and keep my covenant, then ye shall be a peculiar treasure unto me above all people: for all the earth is mine:</a:t>
            </a:r>
          </a:p>
          <a:p>
            <a:pPr fontAlgn="base"/>
            <a:endParaRPr lang="en-US" sz="2400" b="1" dirty="0">
              <a:solidFill>
                <a:schemeClr val="bg1"/>
              </a:solidFill>
              <a:latin typeface="Abadi" panose="020B0604020104020204" pitchFamily="34" charset="0"/>
            </a:endParaRPr>
          </a:p>
          <a:p>
            <a:pPr fontAlgn="base"/>
            <a:r>
              <a:rPr lang="en-US" sz="2400" b="1" dirty="0">
                <a:solidFill>
                  <a:schemeClr val="bg1"/>
                </a:solidFill>
                <a:latin typeface="Abadi" panose="020B0604020104020204" pitchFamily="34" charset="0"/>
              </a:rPr>
              <a:t>And ye shall be unto me a kingdom of priests, and an holy nation. These are the words which thou shalt speak unto the children of Israel.</a:t>
            </a:r>
            <a:endParaRPr lang="en-US" sz="24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369685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313C06-10C8-4A44-B454-4FA6A1E94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502"/>
            <a:ext cx="12192000" cy="7016816"/>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856649" y="1631064"/>
            <a:ext cx="7151570" cy="2677656"/>
          </a:xfrm>
          <a:prstGeom prst="rect">
            <a:avLst/>
          </a:prstGeom>
        </p:spPr>
        <p:txBody>
          <a:bodyPr wrap="square">
            <a:spAutoFit/>
          </a:bodyPr>
          <a:lstStyle/>
          <a:p>
            <a:pPr fontAlgn="base"/>
            <a:r>
              <a:rPr lang="en-US" sz="2800" b="1" dirty="0">
                <a:solidFill>
                  <a:schemeClr val="bg1"/>
                </a:solidFill>
                <a:latin typeface="Abadi" panose="020B0604020104020204" pitchFamily="34" charset="0"/>
              </a:rPr>
              <a:t>Who shall ascend into the hill of the Lord? or who shall stand in his holy place?</a:t>
            </a:r>
          </a:p>
          <a:p>
            <a:pPr fontAlgn="base"/>
            <a:endParaRPr lang="en-US" sz="2800" b="1" dirty="0">
              <a:solidFill>
                <a:schemeClr val="bg1"/>
              </a:solidFill>
              <a:latin typeface="Abadi" panose="020B0604020104020204" pitchFamily="34" charset="0"/>
            </a:endParaRPr>
          </a:p>
          <a:p>
            <a:pPr fontAlgn="base"/>
            <a:r>
              <a:rPr lang="en-US" sz="2800" b="1" dirty="0">
                <a:solidFill>
                  <a:schemeClr val="bg1"/>
                </a:solidFill>
                <a:latin typeface="Abadi" panose="020B0604020104020204" pitchFamily="34" charset="0"/>
              </a:rPr>
              <a:t>He that hath clean hands, and a pure heart; who hath not lifted up his soul unto vanity, nor sworn deceitfully.</a:t>
            </a:r>
            <a:endParaRPr lang="en-US" sz="28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924475" y="5450478"/>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Psalm 24:3-4</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193230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13CFF-B784-4BFE-BBAE-B9D0BFE9B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3262965" y="3429000"/>
            <a:ext cx="7151570" cy="1938992"/>
          </a:xfrm>
          <a:prstGeom prst="rect">
            <a:avLst/>
          </a:prstGeom>
        </p:spPr>
        <p:txBody>
          <a:bodyPr wrap="square">
            <a:spAutoFit/>
          </a:bodyPr>
          <a:lstStyle/>
          <a:p>
            <a:pPr fontAlgn="base"/>
            <a:r>
              <a:rPr lang="en-US" sz="2400" b="1" dirty="0">
                <a:solidFill>
                  <a:srgbClr val="333333"/>
                </a:solidFill>
                <a:latin typeface="Abadi" panose="020B0604020104020204" pitchFamily="34" charset="0"/>
              </a:rPr>
              <a:t>And God blessed them, and God said unto them, Be fruitful, and multiply, and replenish the earth, and subdue it: and have dominion over the fish of the sea, and over the fowl of the air, and over every living thing that </a:t>
            </a:r>
            <a:r>
              <a:rPr lang="en-US" sz="2400" b="1" dirty="0" err="1">
                <a:solidFill>
                  <a:srgbClr val="333333"/>
                </a:solidFill>
                <a:latin typeface="Abadi" panose="020B0604020104020204" pitchFamily="34" charset="0"/>
              </a:rPr>
              <a:t>moveth</a:t>
            </a:r>
            <a:r>
              <a:rPr lang="en-US" sz="2400" b="1" dirty="0">
                <a:solidFill>
                  <a:srgbClr val="333333"/>
                </a:solidFill>
                <a:latin typeface="Abadi" panose="020B0604020104020204" pitchFamily="34" charset="0"/>
              </a:rPr>
              <a:t> upon the earth.</a:t>
            </a:r>
            <a:endParaRPr lang="en-US" sz="2400" b="0" i="0" dirty="0">
              <a:solidFill>
                <a:srgbClr val="333333"/>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924475" y="5450478"/>
            <a:ext cx="6631806" cy="830997"/>
          </a:xfrm>
          <a:prstGeom prst="rect">
            <a:avLst/>
          </a:prstGeom>
        </p:spPr>
        <p:txBody>
          <a:bodyPr wrap="square">
            <a:spAutoFit/>
          </a:bodyPr>
          <a:lstStyle/>
          <a:p>
            <a:pPr algn="ctr" fontAlgn="base"/>
            <a:r>
              <a:rPr lang="en-US" sz="4800" b="1" i="0" dirty="0">
                <a:solidFill>
                  <a:srgbClr val="333333"/>
                </a:solidFill>
                <a:effectLst/>
                <a:latin typeface="Abadi" panose="020B0604020104020204" pitchFamily="34" charset="0"/>
              </a:rPr>
              <a:t>Genesis 1:28</a:t>
            </a:r>
            <a:endParaRPr lang="en-US" sz="4800" b="0" i="0"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33627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37CCC1-7410-4362-BEF1-1B1628162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3070459" y="239640"/>
            <a:ext cx="7151570" cy="3416320"/>
          </a:xfrm>
          <a:prstGeom prst="rect">
            <a:avLst/>
          </a:prstGeom>
        </p:spPr>
        <p:txBody>
          <a:bodyPr wrap="square">
            <a:spAutoFit/>
          </a:bodyPr>
          <a:lstStyle/>
          <a:p>
            <a:pPr fontAlgn="base"/>
            <a:r>
              <a:rPr lang="en-US" sz="3600" dirty="0">
                <a:solidFill>
                  <a:srgbClr val="333333"/>
                </a:solidFill>
                <a:latin typeface="Abadi" panose="020B0604020104020204" pitchFamily="34" charset="0"/>
              </a:rPr>
              <a:t>Trust</a:t>
            </a:r>
            <a:r>
              <a:rPr lang="en-US" sz="3600" b="0" i="0" dirty="0">
                <a:solidFill>
                  <a:srgbClr val="333333"/>
                </a:solidFill>
                <a:effectLst/>
                <a:latin typeface="Abadi" panose="020B0604020104020204" pitchFamily="34" charset="0"/>
              </a:rPr>
              <a:t> in the Lord with all thine </a:t>
            </a:r>
            <a:r>
              <a:rPr lang="en-US" sz="3600" dirty="0">
                <a:solidFill>
                  <a:srgbClr val="333333"/>
                </a:solidFill>
                <a:latin typeface="Abadi" panose="020B0604020104020204" pitchFamily="34" charset="0"/>
              </a:rPr>
              <a:t>heart</a:t>
            </a:r>
            <a:r>
              <a:rPr lang="en-US" sz="3600" b="0" i="0" dirty="0">
                <a:solidFill>
                  <a:srgbClr val="333333"/>
                </a:solidFill>
                <a:effectLst/>
                <a:latin typeface="Abadi" panose="020B0604020104020204" pitchFamily="34" charset="0"/>
              </a:rPr>
              <a:t>; and lean not unto thine </a:t>
            </a:r>
            <a:r>
              <a:rPr lang="en-US" sz="3600" dirty="0">
                <a:solidFill>
                  <a:srgbClr val="333333"/>
                </a:solidFill>
                <a:latin typeface="Abadi" panose="020B0604020104020204" pitchFamily="34" charset="0"/>
              </a:rPr>
              <a:t>own</a:t>
            </a:r>
            <a:r>
              <a:rPr lang="en-US" sz="3600" b="0" i="0" dirty="0">
                <a:solidFill>
                  <a:srgbClr val="333333"/>
                </a:solidFill>
                <a:effectLst/>
                <a:latin typeface="Abadi" panose="020B0604020104020204" pitchFamily="34" charset="0"/>
              </a:rPr>
              <a:t> </a:t>
            </a:r>
            <a:r>
              <a:rPr lang="en-US" sz="3600" dirty="0">
                <a:solidFill>
                  <a:srgbClr val="333333"/>
                </a:solidFill>
                <a:latin typeface="Abadi" panose="020B0604020104020204" pitchFamily="34" charset="0"/>
              </a:rPr>
              <a:t>understanding</a:t>
            </a:r>
            <a:r>
              <a:rPr lang="en-US" sz="3600" b="0" i="0" dirty="0">
                <a:solidFill>
                  <a:srgbClr val="333333"/>
                </a:solidFill>
                <a:effectLst/>
                <a:latin typeface="Abadi" panose="020B0604020104020204" pitchFamily="34" charset="0"/>
              </a:rPr>
              <a:t>.</a:t>
            </a:r>
          </a:p>
          <a:p>
            <a:pPr fontAlgn="base"/>
            <a:endParaRPr lang="en-US" sz="3600" b="1" dirty="0">
              <a:solidFill>
                <a:srgbClr val="333333"/>
              </a:solidFill>
              <a:latin typeface="Abadi" panose="020B0604020104020204" pitchFamily="34" charset="0"/>
            </a:endParaRPr>
          </a:p>
          <a:p>
            <a:pPr fontAlgn="base"/>
            <a:r>
              <a:rPr lang="en-US" sz="3600" b="0" i="0" dirty="0">
                <a:solidFill>
                  <a:srgbClr val="333333"/>
                </a:solidFill>
                <a:effectLst/>
                <a:latin typeface="Abadi" panose="020B0604020104020204" pitchFamily="34" charset="0"/>
              </a:rPr>
              <a:t>In all thy ways </a:t>
            </a:r>
            <a:r>
              <a:rPr lang="en-US" sz="3600" dirty="0">
                <a:solidFill>
                  <a:srgbClr val="333333"/>
                </a:solidFill>
                <a:latin typeface="Abadi" panose="020B0604020104020204" pitchFamily="34" charset="0"/>
              </a:rPr>
              <a:t>acknowledge</a:t>
            </a:r>
            <a:r>
              <a:rPr lang="en-US" sz="3600" b="0" i="0" dirty="0">
                <a:solidFill>
                  <a:srgbClr val="333333"/>
                </a:solidFill>
                <a:effectLst/>
                <a:latin typeface="Abadi" panose="020B0604020104020204" pitchFamily="34" charset="0"/>
              </a:rPr>
              <a:t> him, and he shall </a:t>
            </a:r>
            <a:r>
              <a:rPr lang="en-US" sz="3600" dirty="0">
                <a:solidFill>
                  <a:srgbClr val="333333"/>
                </a:solidFill>
                <a:latin typeface="Abadi" panose="020B0604020104020204" pitchFamily="34" charset="0"/>
              </a:rPr>
              <a:t>direct</a:t>
            </a:r>
            <a:r>
              <a:rPr lang="en-US" sz="3600" b="0" i="0" dirty="0">
                <a:solidFill>
                  <a:srgbClr val="333333"/>
                </a:solidFill>
                <a:effectLst/>
                <a:latin typeface="Abadi" panose="020B0604020104020204" pitchFamily="34" charset="0"/>
              </a:rPr>
              <a:t> thy </a:t>
            </a:r>
            <a:r>
              <a:rPr lang="en-US" sz="3600" dirty="0">
                <a:solidFill>
                  <a:srgbClr val="333333"/>
                </a:solidFill>
                <a:latin typeface="Abadi" panose="020B0604020104020204" pitchFamily="34" charset="0"/>
              </a:rPr>
              <a:t>paths</a:t>
            </a:r>
            <a:r>
              <a:rPr lang="en-US" sz="3600" b="0" i="0" dirty="0">
                <a:solidFill>
                  <a:srgbClr val="333333"/>
                </a:solidFill>
                <a:effectLst/>
                <a:latin typeface="Abadi" panose="020B0604020104020204" pitchFamily="34" charset="0"/>
              </a:rPr>
              <a:t>.</a:t>
            </a:r>
          </a:p>
        </p:txBody>
      </p:sp>
      <p:sp>
        <p:nvSpPr>
          <p:cNvPr id="4" name="Rectangle 3">
            <a:extLst>
              <a:ext uri="{FF2B5EF4-FFF2-40B4-BE49-F238E27FC236}">
                <a16:creationId xmlns:a16="http://schemas.microsoft.com/office/drawing/2014/main" id="{1F954D42-E1F5-47FC-9806-8CFE1EC4230F}"/>
              </a:ext>
            </a:extLst>
          </p:cNvPr>
          <p:cNvSpPr/>
          <p:nvPr/>
        </p:nvSpPr>
        <p:spPr>
          <a:xfrm>
            <a:off x="2780096" y="5065599"/>
            <a:ext cx="6631806" cy="830997"/>
          </a:xfrm>
          <a:prstGeom prst="rect">
            <a:avLst/>
          </a:prstGeom>
        </p:spPr>
        <p:txBody>
          <a:bodyPr wrap="square">
            <a:spAutoFit/>
          </a:bodyPr>
          <a:lstStyle/>
          <a:p>
            <a:pPr algn="ctr" fontAlgn="base"/>
            <a:r>
              <a:rPr lang="en-US" sz="4800" b="1" i="0" dirty="0">
                <a:solidFill>
                  <a:srgbClr val="333333"/>
                </a:solidFill>
                <a:effectLst/>
                <a:latin typeface="Abadi" panose="020B0604020104020204" pitchFamily="34" charset="0"/>
              </a:rPr>
              <a:t>Proverbs 3:5-6</a:t>
            </a:r>
            <a:endParaRPr lang="en-US" sz="4800" b="0" i="0"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17841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9FB49C-5458-4BDB-92A7-2DD559C98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2598821" y="470647"/>
            <a:ext cx="7902341" cy="830997"/>
          </a:xfrm>
          <a:prstGeom prst="rect">
            <a:avLst/>
          </a:prstGeom>
        </p:spPr>
        <p:txBody>
          <a:bodyPr wrap="square">
            <a:spAutoFit/>
          </a:bodyPr>
          <a:lstStyle/>
          <a:p>
            <a:pPr fontAlgn="base"/>
            <a:r>
              <a:rPr lang="en-US" sz="2400" b="1" dirty="0">
                <a:solidFill>
                  <a:schemeClr val="bg1"/>
                </a:solidFill>
                <a:latin typeface="Abadi" panose="020B0604020104020204" pitchFamily="34" charset="0"/>
              </a:rPr>
              <a:t>Therefore shall a man leave his father and his mother, and shall cleave unto his wife: and they shall be one flesh.</a:t>
            </a:r>
            <a:endParaRPr lang="en-US" sz="24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683843" y="5971854"/>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Genesis 2:24</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234313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61D1A5-C912-46D4-BADD-8D0251B11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4793381" y="370749"/>
            <a:ext cx="7151570" cy="1569660"/>
          </a:xfrm>
          <a:prstGeom prst="rect">
            <a:avLst/>
          </a:prstGeom>
        </p:spPr>
        <p:txBody>
          <a:bodyPr wrap="square">
            <a:spAutoFit/>
          </a:bodyPr>
          <a:lstStyle/>
          <a:p>
            <a:pPr fontAlgn="base"/>
            <a:r>
              <a:rPr lang="en-US" sz="2400" b="1" dirty="0">
                <a:latin typeface="Abadi" panose="020B0604020104020204" pitchFamily="34" charset="0"/>
              </a:rPr>
              <a:t>There is none greater in this house than I; neither hath he kept back any thing from me but thee, because thou art his wife: how then can I do this great wickedness, and sin against God?</a:t>
            </a:r>
            <a:endParaRPr lang="en-US" sz="2400" b="0" i="0" dirty="0">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423512" y="5540751"/>
            <a:ext cx="4888028"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Genesis 39:9</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20918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1CD3AF-E131-47DD-A000-872C19EAE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8316"/>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6150542" y="344529"/>
            <a:ext cx="6041458" cy="3539430"/>
          </a:xfrm>
          <a:prstGeom prst="rect">
            <a:avLst/>
          </a:prstGeom>
        </p:spPr>
        <p:txBody>
          <a:bodyPr wrap="square">
            <a:spAutoFit/>
          </a:bodyPr>
          <a:lstStyle/>
          <a:p>
            <a:pPr fontAlgn="base"/>
            <a:r>
              <a:rPr lang="en-US" sz="2800" b="1" dirty="0">
                <a:solidFill>
                  <a:schemeClr val="bg1"/>
                </a:solidFill>
                <a:latin typeface="Abadi" panose="020B0604020104020204" pitchFamily="34" charset="0"/>
              </a:rPr>
              <a:t>Behold, I will send you Elijah the prophet before the coming of the great and dreadful day of the Lord:</a:t>
            </a:r>
          </a:p>
          <a:p>
            <a:pPr fontAlgn="base"/>
            <a:endParaRPr lang="en-US" sz="2800" b="1" dirty="0">
              <a:solidFill>
                <a:schemeClr val="bg1"/>
              </a:solidFill>
              <a:latin typeface="Abadi" panose="020B0604020104020204" pitchFamily="34" charset="0"/>
            </a:endParaRPr>
          </a:p>
          <a:p>
            <a:pPr fontAlgn="base"/>
            <a:r>
              <a:rPr lang="en-US" sz="2800" b="1" dirty="0">
                <a:solidFill>
                  <a:schemeClr val="bg1"/>
                </a:solidFill>
                <a:latin typeface="Abadi" panose="020B0604020104020204" pitchFamily="34" charset="0"/>
              </a:rPr>
              <a:t>And he shall turn the heart of the fathers to the children, and the heart of the children to their fathers, lest I come and smite the earth with a curse.</a:t>
            </a:r>
            <a:endParaRPr lang="en-US" sz="28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834639" y="6027003"/>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Malachi 4:5-6</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9137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36641A-086B-4431-A6B2-A45F2F0D3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95450" y="58846"/>
            <a:ext cx="5265822" cy="6494085"/>
          </a:xfrm>
          <a:prstGeom prst="rect">
            <a:avLst/>
          </a:prstGeom>
        </p:spPr>
        <p:txBody>
          <a:bodyPr wrap="square">
            <a:spAutoFit/>
          </a:bodyPr>
          <a:lstStyle/>
          <a:p>
            <a:pPr fontAlgn="base"/>
            <a:r>
              <a:rPr lang="en-US" sz="1600" b="1" dirty="0">
                <a:latin typeface="Abadi" panose="020B0604020104020204" pitchFamily="34" charset="0"/>
              </a:rPr>
              <a:t>Thou shalt have no other gods before me.</a:t>
            </a:r>
          </a:p>
          <a:p>
            <a:pPr fontAlgn="base"/>
            <a:endParaRPr lang="en-US" sz="1600" b="1" dirty="0">
              <a:latin typeface="Abadi" panose="020B0604020104020204" pitchFamily="34" charset="0"/>
            </a:endParaRPr>
          </a:p>
          <a:p>
            <a:pPr fontAlgn="base"/>
            <a:r>
              <a:rPr lang="en-US" sz="1600" b="1" dirty="0">
                <a:latin typeface="Abadi" panose="020B0604020104020204" pitchFamily="34" charset="0"/>
              </a:rPr>
              <a:t>Thou shalt not make unto thee any graven image, or any likeness of any thing that is in heaven above, or that is in the earth beneath, or that is in the water under the earth:</a:t>
            </a:r>
          </a:p>
          <a:p>
            <a:pPr fontAlgn="base"/>
            <a:endParaRPr lang="en-US" sz="1600" b="1" dirty="0">
              <a:latin typeface="Abadi" panose="020B0604020104020204" pitchFamily="34" charset="0"/>
            </a:endParaRPr>
          </a:p>
          <a:p>
            <a:pPr fontAlgn="base"/>
            <a:r>
              <a:rPr lang="en-US" sz="1600" b="1" dirty="0">
                <a:latin typeface="Abadi" panose="020B0604020104020204" pitchFamily="34" charset="0"/>
              </a:rPr>
              <a:t>Thou shalt not bow down thyself to them, nor serve them: for I the Lord thy God am a jealous God, visiting the iniquity of the fathers upon the children unto the third and fourth generation of them that hate me;</a:t>
            </a:r>
          </a:p>
          <a:p>
            <a:pPr fontAlgn="base"/>
            <a:endParaRPr lang="en-US" sz="1600" b="1" dirty="0">
              <a:latin typeface="Abadi" panose="020B0604020104020204" pitchFamily="34" charset="0"/>
            </a:endParaRPr>
          </a:p>
          <a:p>
            <a:pPr fontAlgn="base"/>
            <a:r>
              <a:rPr lang="en-US" sz="1600" b="1" dirty="0">
                <a:latin typeface="Abadi" panose="020B0604020104020204" pitchFamily="34" charset="0"/>
              </a:rPr>
              <a:t>And shewing mercy unto thousands of them that love me, and keep my commandments.</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Thou shalt not take the name of the Lord thy God in vain; for the Lord will not hold him guiltless that taketh his name in vain.</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Remember the sabbath day, to keep it holy.</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Six days shalt thou </a:t>
            </a:r>
            <a:r>
              <a:rPr lang="en-US" sz="1600" b="1" dirty="0" err="1">
                <a:solidFill>
                  <a:schemeClr val="bg1"/>
                </a:solidFill>
                <a:latin typeface="Abadi" panose="020B0604020104020204" pitchFamily="34" charset="0"/>
              </a:rPr>
              <a:t>labour</a:t>
            </a:r>
            <a:r>
              <a:rPr lang="en-US" sz="1600" b="1" dirty="0">
                <a:solidFill>
                  <a:schemeClr val="bg1"/>
                </a:solidFill>
                <a:latin typeface="Abadi" panose="020B0604020104020204" pitchFamily="34" charset="0"/>
              </a:rPr>
              <a:t>, and do all thy work:</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But the seventh day is the sabbath of the Lord thy God: in it thou shalt not do any work, thou, nor thy son, nor thy daughter, thy manservant, nor thy maidservant, nor thy cattle, nor thy stranger that is within thy gates:</a:t>
            </a:r>
          </a:p>
        </p:txBody>
      </p:sp>
      <p:sp>
        <p:nvSpPr>
          <p:cNvPr id="4" name="Rectangle 3">
            <a:extLst>
              <a:ext uri="{FF2B5EF4-FFF2-40B4-BE49-F238E27FC236}">
                <a16:creationId xmlns:a16="http://schemas.microsoft.com/office/drawing/2014/main" id="{1F954D42-E1F5-47FC-9806-8CFE1EC4230F}"/>
              </a:ext>
            </a:extLst>
          </p:cNvPr>
          <p:cNvSpPr/>
          <p:nvPr/>
        </p:nvSpPr>
        <p:spPr>
          <a:xfrm>
            <a:off x="5456722" y="5431227"/>
            <a:ext cx="6631806" cy="830997"/>
          </a:xfrm>
          <a:prstGeom prst="rect">
            <a:avLst/>
          </a:prstGeom>
        </p:spPr>
        <p:txBody>
          <a:bodyPr wrap="square">
            <a:spAutoFit/>
          </a:bodyPr>
          <a:lstStyle/>
          <a:p>
            <a:pPr algn="ctr" fontAlgn="base"/>
            <a:r>
              <a:rPr lang="en-US" sz="4800" b="1" i="0" dirty="0">
                <a:solidFill>
                  <a:srgbClr val="333333"/>
                </a:solidFill>
                <a:effectLst/>
                <a:latin typeface="Abadi" panose="020B0604020104020204" pitchFamily="34" charset="0"/>
              </a:rPr>
              <a:t>Exodus 20:3-17</a:t>
            </a:r>
            <a:endParaRPr lang="en-US" sz="4800" b="0" i="0" dirty="0">
              <a:solidFill>
                <a:srgbClr val="333333"/>
              </a:solidFill>
              <a:effectLst/>
              <a:latin typeface="Abadi" panose="020B0604020104020204" pitchFamily="34" charset="0"/>
            </a:endParaRPr>
          </a:p>
        </p:txBody>
      </p:sp>
      <p:sp>
        <p:nvSpPr>
          <p:cNvPr id="3" name="Rectangle 2">
            <a:extLst>
              <a:ext uri="{FF2B5EF4-FFF2-40B4-BE49-F238E27FC236}">
                <a16:creationId xmlns:a16="http://schemas.microsoft.com/office/drawing/2014/main" id="{3CB33B2B-4DF2-479B-B476-E6D0D9BDFC08}"/>
              </a:ext>
            </a:extLst>
          </p:cNvPr>
          <p:cNvSpPr/>
          <p:nvPr/>
        </p:nvSpPr>
        <p:spPr>
          <a:xfrm>
            <a:off x="5964454" y="58846"/>
            <a:ext cx="6096000" cy="4524315"/>
          </a:xfrm>
          <a:prstGeom prst="rect">
            <a:avLst/>
          </a:prstGeom>
        </p:spPr>
        <p:txBody>
          <a:bodyPr>
            <a:spAutoFit/>
          </a:bodyPr>
          <a:lstStyle/>
          <a:p>
            <a:pPr fontAlgn="base"/>
            <a:r>
              <a:rPr lang="en-US" sz="1600" b="1" dirty="0">
                <a:solidFill>
                  <a:schemeClr val="bg1"/>
                </a:solidFill>
                <a:latin typeface="Abadi" panose="020B0604020104020204" pitchFamily="34" charset="0"/>
              </a:rPr>
              <a:t>For in six days the Lord made heaven and earth, the sea, and all that in them is, and rested the seventh day: wherefore the Lord blessed the sabbath day, and hallowed it.</a:t>
            </a:r>
          </a:p>
          <a:p>
            <a:pPr fontAlgn="base"/>
            <a:endParaRPr lang="en-US" sz="1600" b="1" dirty="0">
              <a:solidFill>
                <a:schemeClr val="bg1"/>
              </a:solidFill>
              <a:latin typeface="Abadi" panose="020B0604020104020204" pitchFamily="34" charset="0"/>
            </a:endParaRPr>
          </a:p>
          <a:p>
            <a:pPr fontAlgn="base"/>
            <a:r>
              <a:rPr lang="en-US" sz="1600" b="1" dirty="0" err="1">
                <a:solidFill>
                  <a:schemeClr val="bg1"/>
                </a:solidFill>
                <a:latin typeface="Abadi" panose="020B0604020104020204" pitchFamily="34" charset="0"/>
              </a:rPr>
              <a:t>Honour</a:t>
            </a:r>
            <a:r>
              <a:rPr lang="en-US" sz="1600" b="1" dirty="0">
                <a:solidFill>
                  <a:schemeClr val="bg1"/>
                </a:solidFill>
                <a:latin typeface="Abadi" panose="020B0604020104020204" pitchFamily="34" charset="0"/>
              </a:rPr>
              <a:t> thy father and thy mother: that thy days may be long upon the land which the Lord thy God giveth thee.</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Thou shalt not kill.</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Thou shalt not commit adultery.</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Thou shalt not steal.</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Thou shalt not bear false witness against thy </a:t>
            </a:r>
            <a:r>
              <a:rPr lang="en-US" sz="1600" b="1" dirty="0" err="1">
                <a:solidFill>
                  <a:schemeClr val="bg1"/>
                </a:solidFill>
                <a:latin typeface="Abadi" panose="020B0604020104020204" pitchFamily="34" charset="0"/>
              </a:rPr>
              <a:t>neighbour</a:t>
            </a:r>
            <a:r>
              <a:rPr lang="en-US" sz="1600" b="1" dirty="0">
                <a:solidFill>
                  <a:schemeClr val="bg1"/>
                </a:solidFill>
                <a:latin typeface="Abadi" panose="020B0604020104020204" pitchFamily="34" charset="0"/>
              </a:rPr>
              <a:t>.</a:t>
            </a:r>
          </a:p>
          <a:p>
            <a:pPr fontAlgn="base"/>
            <a:endParaRPr lang="en-US" sz="1600" b="1" dirty="0">
              <a:solidFill>
                <a:schemeClr val="bg1"/>
              </a:solidFill>
              <a:latin typeface="Abadi" panose="020B0604020104020204" pitchFamily="34" charset="0"/>
            </a:endParaRPr>
          </a:p>
          <a:p>
            <a:pPr fontAlgn="base"/>
            <a:r>
              <a:rPr lang="en-US" sz="1600" b="1" dirty="0">
                <a:solidFill>
                  <a:schemeClr val="bg1"/>
                </a:solidFill>
                <a:latin typeface="Abadi" panose="020B0604020104020204" pitchFamily="34" charset="0"/>
              </a:rPr>
              <a:t>Thou shalt not covet thy </a:t>
            </a:r>
            <a:r>
              <a:rPr lang="en-US" sz="1600" b="1" dirty="0" err="1">
                <a:solidFill>
                  <a:schemeClr val="bg1"/>
                </a:solidFill>
                <a:latin typeface="Abadi" panose="020B0604020104020204" pitchFamily="34" charset="0"/>
              </a:rPr>
              <a:t>neighbour’s</a:t>
            </a:r>
            <a:r>
              <a:rPr lang="en-US" sz="1600" b="1" dirty="0">
                <a:solidFill>
                  <a:schemeClr val="bg1"/>
                </a:solidFill>
                <a:latin typeface="Abadi" panose="020B0604020104020204" pitchFamily="34" charset="0"/>
              </a:rPr>
              <a:t> house, thou shalt not covet thy </a:t>
            </a:r>
            <a:r>
              <a:rPr lang="en-US" sz="1600" b="1" dirty="0" err="1">
                <a:solidFill>
                  <a:schemeClr val="bg1"/>
                </a:solidFill>
                <a:latin typeface="Abadi" panose="020B0604020104020204" pitchFamily="34" charset="0"/>
              </a:rPr>
              <a:t>neighbour’s</a:t>
            </a:r>
            <a:r>
              <a:rPr lang="en-US" sz="1600" b="1" dirty="0">
                <a:solidFill>
                  <a:schemeClr val="bg1"/>
                </a:solidFill>
                <a:latin typeface="Abadi" panose="020B0604020104020204" pitchFamily="34" charset="0"/>
              </a:rPr>
              <a:t> wife, nor his manservant, nor his maidservant, nor his ox, nor his ass, nor any thing that is thy </a:t>
            </a:r>
            <a:r>
              <a:rPr lang="en-US" sz="1600" b="1" dirty="0" err="1">
                <a:solidFill>
                  <a:schemeClr val="bg1"/>
                </a:solidFill>
                <a:latin typeface="Abadi" panose="020B0604020104020204" pitchFamily="34" charset="0"/>
              </a:rPr>
              <a:t>neighbour’s</a:t>
            </a:r>
            <a:r>
              <a:rPr lang="en-US" sz="1600" b="1" dirty="0">
                <a:solidFill>
                  <a:schemeClr val="bg1"/>
                </a:solidFill>
                <a:latin typeface="Abadi" panose="020B0604020104020204" pitchFamily="34" charset="0"/>
              </a:rPr>
              <a:t>.</a:t>
            </a:r>
            <a:endParaRPr lang="en-US" sz="1600" dirty="0">
              <a:solidFill>
                <a:schemeClr val="bg1"/>
              </a:solidFill>
              <a:latin typeface="Abadi" panose="020B0604020104020204" pitchFamily="34" charset="0"/>
            </a:endParaRPr>
          </a:p>
        </p:txBody>
      </p:sp>
    </p:spTree>
    <p:extLst>
      <p:ext uri="{BB962C8B-B14F-4D97-AF65-F5344CB8AC3E}">
        <p14:creationId xmlns:p14="http://schemas.microsoft.com/office/powerpoint/2010/main" val="71237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35EF0-8059-44E4-9C14-76D4206DF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8" y="0"/>
            <a:ext cx="12148804"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4870384" y="1173415"/>
            <a:ext cx="7151570" cy="3416320"/>
          </a:xfrm>
          <a:prstGeom prst="rect">
            <a:avLst/>
          </a:prstGeom>
        </p:spPr>
        <p:txBody>
          <a:bodyPr wrap="square">
            <a:spAutoFit/>
          </a:bodyPr>
          <a:lstStyle/>
          <a:p>
            <a:pPr fontAlgn="base"/>
            <a:r>
              <a:rPr lang="en-US" sz="2400" b="1" dirty="0">
                <a:solidFill>
                  <a:srgbClr val="333333"/>
                </a:solidFill>
                <a:latin typeface="Abadi" panose="020B0604020104020204" pitchFamily="34" charset="0"/>
              </a:rPr>
              <a:t>Is not this the fast that I have chosen? to loose the bands of wickedness, to undo the heavy burdens, and to let the oppressed go free, and that ye break every yoke?</a:t>
            </a:r>
          </a:p>
          <a:p>
            <a:pPr fontAlgn="base"/>
            <a:endParaRPr lang="en-US" sz="2400" b="1" dirty="0">
              <a:solidFill>
                <a:srgbClr val="333333"/>
              </a:solidFill>
              <a:latin typeface="Abadi" panose="020B0604020104020204" pitchFamily="34" charset="0"/>
            </a:endParaRPr>
          </a:p>
          <a:p>
            <a:pPr fontAlgn="base"/>
            <a:r>
              <a:rPr lang="en-US" sz="2400" b="1" dirty="0">
                <a:solidFill>
                  <a:srgbClr val="333333"/>
                </a:solidFill>
                <a:latin typeface="Abadi" panose="020B0604020104020204" pitchFamily="34" charset="0"/>
              </a:rPr>
              <a:t>Is it not to deal thy bread to the hungry, and that thou bring the poor that are cast out to thy house? when thou </a:t>
            </a:r>
            <a:r>
              <a:rPr lang="en-US" sz="2400" b="1" dirty="0" err="1">
                <a:solidFill>
                  <a:srgbClr val="333333"/>
                </a:solidFill>
                <a:latin typeface="Abadi" panose="020B0604020104020204" pitchFamily="34" charset="0"/>
              </a:rPr>
              <a:t>seest</a:t>
            </a:r>
            <a:r>
              <a:rPr lang="en-US" sz="2400" b="1" dirty="0">
                <a:solidFill>
                  <a:srgbClr val="333333"/>
                </a:solidFill>
                <a:latin typeface="Abadi" panose="020B0604020104020204" pitchFamily="34" charset="0"/>
              </a:rPr>
              <a:t> the naked, that thou cover him; and that thou hide not thyself from thine own flesh?</a:t>
            </a:r>
            <a:endParaRPr lang="en-US" sz="2400" b="0" i="0" dirty="0">
              <a:solidFill>
                <a:srgbClr val="333333"/>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924475" y="5450478"/>
            <a:ext cx="6631806" cy="830997"/>
          </a:xfrm>
          <a:prstGeom prst="rect">
            <a:avLst/>
          </a:prstGeom>
        </p:spPr>
        <p:txBody>
          <a:bodyPr wrap="square">
            <a:spAutoFit/>
          </a:bodyPr>
          <a:lstStyle/>
          <a:p>
            <a:pPr algn="ctr" fontAlgn="base"/>
            <a:r>
              <a:rPr lang="en-US" sz="4800" b="1" i="0" dirty="0">
                <a:solidFill>
                  <a:srgbClr val="333333"/>
                </a:solidFill>
                <a:effectLst/>
                <a:latin typeface="Abadi" panose="020B0604020104020204" pitchFamily="34" charset="0"/>
              </a:rPr>
              <a:t>Isaiah 58:6-7</a:t>
            </a:r>
            <a:endParaRPr lang="en-US" sz="4800" b="0" i="0"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383001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3E5047-AF9A-4118-9985-FDC810185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6718433" y="30599"/>
            <a:ext cx="4995512" cy="5632311"/>
          </a:xfrm>
          <a:prstGeom prst="rect">
            <a:avLst/>
          </a:prstGeom>
        </p:spPr>
        <p:txBody>
          <a:bodyPr wrap="square">
            <a:spAutoFit/>
          </a:bodyPr>
          <a:lstStyle/>
          <a:p>
            <a:pPr fontAlgn="base"/>
            <a:r>
              <a:rPr lang="en-US" sz="2400" b="1" dirty="0">
                <a:solidFill>
                  <a:schemeClr val="bg1"/>
                </a:solidFill>
                <a:latin typeface="Abadi" panose="020B0604020104020204" pitchFamily="34" charset="0"/>
              </a:rPr>
              <a:t>If thou turn away thy foot from the sabbath, from doing thy pleasure on my holy day; and call the sabbath a delight, the holy of the Lord, </a:t>
            </a:r>
            <a:r>
              <a:rPr lang="en-US" sz="2400" b="1" dirty="0" err="1">
                <a:solidFill>
                  <a:schemeClr val="bg1"/>
                </a:solidFill>
                <a:latin typeface="Abadi" panose="020B0604020104020204" pitchFamily="34" charset="0"/>
              </a:rPr>
              <a:t>honourable</a:t>
            </a:r>
            <a:r>
              <a:rPr lang="en-US" sz="2400" b="1" dirty="0">
                <a:solidFill>
                  <a:schemeClr val="bg1"/>
                </a:solidFill>
                <a:latin typeface="Abadi" panose="020B0604020104020204" pitchFamily="34" charset="0"/>
              </a:rPr>
              <a:t>; and shalt </a:t>
            </a:r>
            <a:r>
              <a:rPr lang="en-US" sz="2400" b="1" dirty="0" err="1">
                <a:solidFill>
                  <a:schemeClr val="bg1"/>
                </a:solidFill>
                <a:latin typeface="Abadi" panose="020B0604020104020204" pitchFamily="34" charset="0"/>
              </a:rPr>
              <a:t>honour</a:t>
            </a:r>
            <a:r>
              <a:rPr lang="en-US" sz="2400" b="1" dirty="0">
                <a:solidFill>
                  <a:schemeClr val="bg1"/>
                </a:solidFill>
                <a:latin typeface="Abadi" panose="020B0604020104020204" pitchFamily="34" charset="0"/>
              </a:rPr>
              <a:t> him, not doing thine own ways, nor finding thine own pleasure, nor speaking thine own words:</a:t>
            </a:r>
          </a:p>
          <a:p>
            <a:pPr fontAlgn="base"/>
            <a:endParaRPr lang="en-US" sz="2400" b="1" dirty="0">
              <a:solidFill>
                <a:schemeClr val="bg1"/>
              </a:solidFill>
              <a:latin typeface="Abadi" panose="020B0604020104020204" pitchFamily="34" charset="0"/>
            </a:endParaRPr>
          </a:p>
          <a:p>
            <a:pPr fontAlgn="base"/>
            <a:r>
              <a:rPr lang="en-US" sz="2400" b="1" dirty="0">
                <a:solidFill>
                  <a:schemeClr val="bg1"/>
                </a:solidFill>
                <a:latin typeface="Abadi" panose="020B0604020104020204" pitchFamily="34" charset="0"/>
              </a:rPr>
              <a:t>Then shalt thou delight thyself in the Lord; and I will cause thee to ride upon the high places of the earth, and feed thee with the heritage of Jacob thy father: for the mouth of the Lord hath spoken it.</a:t>
            </a:r>
            <a:endParaRPr lang="en-US" sz="24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325654" y="5662910"/>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Isaiah 58:13-14</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37691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84F97-BA34-4239-9637-5EE7D47FE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301591" y="0"/>
            <a:ext cx="11588817" cy="2554545"/>
          </a:xfrm>
          <a:prstGeom prst="rect">
            <a:avLst/>
          </a:prstGeom>
        </p:spPr>
        <p:txBody>
          <a:bodyPr wrap="square">
            <a:spAutoFit/>
          </a:bodyPr>
          <a:lstStyle/>
          <a:p>
            <a:pPr fontAlgn="base"/>
            <a:r>
              <a:rPr lang="en-US" sz="2000" b="1" dirty="0">
                <a:solidFill>
                  <a:schemeClr val="bg1"/>
                </a:solidFill>
                <a:latin typeface="Abadi" panose="020B0604020104020204" pitchFamily="34" charset="0"/>
              </a:rPr>
              <a:t>Will a man rob God? Yet ye have robbed me. But ye say, Wherein have we robbed thee? In tithes and offerings.</a:t>
            </a:r>
          </a:p>
          <a:p>
            <a:pPr fontAlgn="base"/>
            <a:endParaRPr lang="en-US" sz="2000" b="1" dirty="0">
              <a:solidFill>
                <a:schemeClr val="bg1"/>
              </a:solidFill>
              <a:latin typeface="Abadi" panose="020B0604020104020204" pitchFamily="34" charset="0"/>
            </a:endParaRPr>
          </a:p>
          <a:p>
            <a:pPr fontAlgn="base"/>
            <a:r>
              <a:rPr lang="en-US" sz="2000" b="1" dirty="0">
                <a:solidFill>
                  <a:schemeClr val="bg1"/>
                </a:solidFill>
                <a:latin typeface="Abadi" panose="020B0604020104020204" pitchFamily="34" charset="0"/>
              </a:rPr>
              <a:t>Ye are cursed with a curse: for ye have robbed me, even this whole nation.</a:t>
            </a:r>
          </a:p>
          <a:p>
            <a:pPr fontAlgn="base"/>
            <a:endParaRPr lang="en-US" sz="2000" b="1" dirty="0">
              <a:solidFill>
                <a:schemeClr val="bg1"/>
              </a:solidFill>
              <a:latin typeface="Abadi" panose="020B0604020104020204" pitchFamily="34" charset="0"/>
            </a:endParaRPr>
          </a:p>
          <a:p>
            <a:pPr fontAlgn="base"/>
            <a:r>
              <a:rPr lang="en-US" sz="2000" b="1" dirty="0">
                <a:solidFill>
                  <a:schemeClr val="bg1"/>
                </a:solidFill>
                <a:latin typeface="Abadi" panose="020B0604020104020204" pitchFamily="34" charset="0"/>
              </a:rPr>
              <a:t>Bring ye all the tithes into the storehouse, that there may be meat in mine house, and prove me now herewith, saith the Lord of hosts, if I will not open you the windows of heaven, and pour you out a blessing, that there shall not be room enough to receive it.</a:t>
            </a:r>
            <a:endParaRPr lang="en-US" sz="20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3078479" y="5914102"/>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Malachi 3:8-9</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36941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D437D-1804-469A-AA2D-E46F121F7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1771050" y="286030"/>
            <a:ext cx="5197642" cy="2246769"/>
          </a:xfrm>
          <a:prstGeom prst="rect">
            <a:avLst/>
          </a:prstGeom>
        </p:spPr>
        <p:txBody>
          <a:bodyPr wrap="square">
            <a:spAutoFit/>
          </a:bodyPr>
          <a:lstStyle/>
          <a:p>
            <a:pPr fontAlgn="base"/>
            <a:r>
              <a:rPr lang="en-US" sz="2800" dirty="0">
                <a:solidFill>
                  <a:schemeClr val="bg1"/>
                </a:solidFill>
              </a:rPr>
              <a:t>Woe unto them that call evil good, and good evil; that put darkness for light, and light for darkness; that put bitter for sweet, and sweet for bitter!</a:t>
            </a:r>
            <a:endParaRPr lang="en-US" sz="28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780096" y="5065599"/>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Isaiah</a:t>
            </a:r>
            <a:r>
              <a:rPr lang="en-US" sz="4800" b="1" i="0" dirty="0">
                <a:solidFill>
                  <a:srgbClr val="333333"/>
                </a:solidFill>
                <a:effectLst/>
                <a:latin typeface="Abadi" panose="020B0604020104020204" pitchFamily="34" charset="0"/>
              </a:rPr>
              <a:t> 5:20</a:t>
            </a:r>
            <a:endParaRPr lang="en-US" sz="4800" b="0" i="0"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346840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C7F76-5470-46E4-9716-F4153B7C4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6095999" y="224476"/>
            <a:ext cx="5929162" cy="2308324"/>
          </a:xfrm>
          <a:prstGeom prst="rect">
            <a:avLst/>
          </a:prstGeom>
        </p:spPr>
        <p:txBody>
          <a:bodyPr wrap="square">
            <a:spAutoFit/>
          </a:bodyPr>
          <a:lstStyle/>
          <a:p>
            <a:pPr fontAlgn="base"/>
            <a:r>
              <a:rPr lang="en-US" sz="3600" b="1" dirty="0">
                <a:solidFill>
                  <a:schemeClr val="bg1"/>
                </a:solidFill>
                <a:latin typeface="Abadi" panose="020B0604020104020204" pitchFamily="34" charset="0"/>
              </a:rPr>
              <a:t>For behold, this is my work and my glory—to bring to pass the immortality and eternal life of man.</a:t>
            </a:r>
            <a:endParaRPr lang="en-US" sz="36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780096" y="5537237"/>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Moses 1:39</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41285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5A60F5-16FC-4DB8-A6E3-94231FDF2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6095999" y="374394"/>
            <a:ext cx="5804033" cy="3477875"/>
          </a:xfrm>
          <a:prstGeom prst="rect">
            <a:avLst/>
          </a:prstGeom>
        </p:spPr>
        <p:txBody>
          <a:bodyPr wrap="square">
            <a:spAutoFit/>
          </a:bodyPr>
          <a:lstStyle/>
          <a:p>
            <a:pPr fontAlgn="base"/>
            <a:r>
              <a:rPr lang="en-US" sz="2000" dirty="0">
                <a:solidFill>
                  <a:schemeClr val="bg1"/>
                </a:solidFill>
              </a:rPr>
              <a:t>Now the Lord had shown unto me, Abraham, the intelligences that were organized before the world was; and among all these there were many of the noble and great ones;</a:t>
            </a:r>
          </a:p>
          <a:p>
            <a:pPr fontAlgn="base"/>
            <a:endParaRPr lang="en-US" sz="2000" dirty="0">
              <a:solidFill>
                <a:schemeClr val="bg1"/>
              </a:solidFill>
            </a:endParaRPr>
          </a:p>
          <a:p>
            <a:pPr fontAlgn="base"/>
            <a:r>
              <a:rPr lang="en-US" sz="2000" dirty="0">
                <a:solidFill>
                  <a:schemeClr val="bg1"/>
                </a:solidFill>
              </a:rPr>
              <a:t>And God saw these souls that they were good, and he stood in the midst of them, and he said: These I will make my rulers; for he stood among those that were spirits, and he saw that they were good; and he said unto me: Abraham, thou art one of them; thou </a:t>
            </a:r>
            <a:r>
              <a:rPr lang="en-US" sz="2000" dirty="0" err="1">
                <a:solidFill>
                  <a:schemeClr val="bg1"/>
                </a:solidFill>
              </a:rPr>
              <a:t>wast</a:t>
            </a:r>
            <a:r>
              <a:rPr lang="en-US" sz="2000" dirty="0">
                <a:solidFill>
                  <a:schemeClr val="bg1"/>
                </a:solidFill>
              </a:rPr>
              <a:t> chosen before thou </a:t>
            </a:r>
            <a:r>
              <a:rPr lang="en-US" sz="2000" dirty="0" err="1">
                <a:solidFill>
                  <a:schemeClr val="bg1"/>
                </a:solidFill>
              </a:rPr>
              <a:t>wast</a:t>
            </a:r>
            <a:r>
              <a:rPr lang="en-US" sz="2000" dirty="0">
                <a:solidFill>
                  <a:schemeClr val="bg1"/>
                </a:solidFill>
              </a:rPr>
              <a:t> born.</a:t>
            </a:r>
          </a:p>
        </p:txBody>
      </p:sp>
      <p:sp>
        <p:nvSpPr>
          <p:cNvPr id="4" name="Rectangle 3">
            <a:extLst>
              <a:ext uri="{FF2B5EF4-FFF2-40B4-BE49-F238E27FC236}">
                <a16:creationId xmlns:a16="http://schemas.microsoft.com/office/drawing/2014/main" id="{1F954D42-E1F5-47FC-9806-8CFE1EC4230F}"/>
              </a:ext>
            </a:extLst>
          </p:cNvPr>
          <p:cNvSpPr/>
          <p:nvPr/>
        </p:nvSpPr>
        <p:spPr>
          <a:xfrm>
            <a:off x="2780096" y="5652609"/>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Abraham 3:22-23</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26096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4D29F-26BE-428B-B101-7C6A410C3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1684421" y="541284"/>
            <a:ext cx="9923646" cy="4524315"/>
          </a:xfrm>
          <a:prstGeom prst="rect">
            <a:avLst/>
          </a:prstGeom>
        </p:spPr>
        <p:txBody>
          <a:bodyPr wrap="square">
            <a:spAutoFit/>
          </a:bodyPr>
          <a:lstStyle/>
          <a:p>
            <a:pPr fontAlgn="base"/>
            <a:r>
              <a:rPr lang="en-US" sz="2400" b="1" dirty="0">
                <a:solidFill>
                  <a:schemeClr val="bg1"/>
                </a:solidFill>
                <a:latin typeface="Abadi" panose="020B0604020104020204" pitchFamily="34" charset="0"/>
              </a:rPr>
              <a:t>And God said, Let us make man in our image, after our likeness: and let them have dominion over the fish of the sea, and over the fowl of the air, and over the cattle, and over all the earth, and over every creeping thing that </a:t>
            </a:r>
            <a:r>
              <a:rPr lang="en-US" sz="2400" b="1" dirty="0" err="1">
                <a:solidFill>
                  <a:schemeClr val="bg1"/>
                </a:solidFill>
                <a:latin typeface="Abadi" panose="020B0604020104020204" pitchFamily="34" charset="0"/>
              </a:rPr>
              <a:t>creepeth</a:t>
            </a:r>
            <a:r>
              <a:rPr lang="en-US" sz="2400" b="1" dirty="0">
                <a:solidFill>
                  <a:schemeClr val="bg1"/>
                </a:solidFill>
                <a:latin typeface="Abadi" panose="020B0604020104020204" pitchFamily="34" charset="0"/>
              </a:rPr>
              <a:t> upon the earth.</a:t>
            </a:r>
          </a:p>
          <a:p>
            <a:pPr fontAlgn="base"/>
            <a:endParaRPr lang="en-US" sz="2400" b="1" dirty="0">
              <a:solidFill>
                <a:schemeClr val="bg1"/>
              </a:solidFill>
              <a:latin typeface="Abadi" panose="020B0604020104020204" pitchFamily="34" charset="0"/>
            </a:endParaRPr>
          </a:p>
          <a:p>
            <a:pPr fontAlgn="base"/>
            <a:endParaRPr lang="en-US" sz="2400" b="1" dirty="0">
              <a:solidFill>
                <a:schemeClr val="bg1"/>
              </a:solidFill>
              <a:latin typeface="Abadi" panose="020B0604020104020204" pitchFamily="34" charset="0"/>
            </a:endParaRPr>
          </a:p>
          <a:p>
            <a:pPr fontAlgn="base"/>
            <a:endParaRPr lang="en-US" sz="2400" b="1" dirty="0">
              <a:solidFill>
                <a:schemeClr val="bg1"/>
              </a:solidFill>
              <a:latin typeface="Abadi" panose="020B0604020104020204" pitchFamily="34" charset="0"/>
            </a:endParaRPr>
          </a:p>
          <a:p>
            <a:pPr fontAlgn="base"/>
            <a:endParaRPr lang="en-US" sz="2400" b="1" dirty="0">
              <a:solidFill>
                <a:schemeClr val="bg1"/>
              </a:solidFill>
              <a:latin typeface="Abadi" panose="020B0604020104020204" pitchFamily="34" charset="0"/>
            </a:endParaRPr>
          </a:p>
          <a:p>
            <a:pPr fontAlgn="base"/>
            <a:endParaRPr lang="en-US" sz="2400" b="1" dirty="0">
              <a:solidFill>
                <a:schemeClr val="bg1"/>
              </a:solidFill>
              <a:latin typeface="Abadi" panose="020B0604020104020204" pitchFamily="34" charset="0"/>
            </a:endParaRPr>
          </a:p>
          <a:p>
            <a:pPr fontAlgn="base"/>
            <a:endParaRPr lang="en-US" sz="2400" b="1" dirty="0">
              <a:solidFill>
                <a:schemeClr val="bg1"/>
              </a:solidFill>
              <a:latin typeface="Abadi" panose="020B0604020104020204" pitchFamily="34" charset="0"/>
            </a:endParaRPr>
          </a:p>
          <a:p>
            <a:pPr fontAlgn="base"/>
            <a:r>
              <a:rPr lang="en-US" sz="2400" b="1" dirty="0">
                <a:solidFill>
                  <a:schemeClr val="bg1"/>
                </a:solidFill>
                <a:latin typeface="Abadi" panose="020B0604020104020204" pitchFamily="34" charset="0"/>
              </a:rPr>
              <a:t>So God created man in his own image, in the image of God created he him; male and female created he them.</a:t>
            </a:r>
            <a:endParaRPr lang="en-US" sz="2400" b="0" i="0" dirty="0">
              <a:solidFill>
                <a:schemeClr val="bg1"/>
              </a:solidFill>
              <a:effectLst/>
              <a:latin typeface="Abadi" panose="020B0604020104020204" pitchFamily="34" charset="0"/>
            </a:endParaRPr>
          </a:p>
        </p:txBody>
      </p:sp>
      <p:sp>
        <p:nvSpPr>
          <p:cNvPr id="4" name="Rectangle 3">
            <a:extLst>
              <a:ext uri="{FF2B5EF4-FFF2-40B4-BE49-F238E27FC236}">
                <a16:creationId xmlns:a16="http://schemas.microsoft.com/office/drawing/2014/main" id="{1F954D42-E1F5-47FC-9806-8CFE1EC4230F}"/>
              </a:ext>
            </a:extLst>
          </p:cNvPr>
          <p:cNvSpPr/>
          <p:nvPr/>
        </p:nvSpPr>
        <p:spPr>
          <a:xfrm>
            <a:off x="2780097" y="5469179"/>
            <a:ext cx="6631806" cy="830997"/>
          </a:xfrm>
          <a:prstGeom prst="rect">
            <a:avLst/>
          </a:prstGeom>
        </p:spPr>
        <p:txBody>
          <a:bodyPr wrap="square">
            <a:spAutoFit/>
          </a:bodyPr>
          <a:lstStyle/>
          <a:p>
            <a:pPr algn="ctr" fontAlgn="base"/>
            <a:r>
              <a:rPr lang="en-US" sz="4800" b="1" i="0" dirty="0">
                <a:solidFill>
                  <a:schemeClr val="bg1"/>
                </a:solidFill>
                <a:effectLst/>
                <a:latin typeface="Abadi" panose="020B0604020104020204" pitchFamily="34" charset="0"/>
              </a:rPr>
              <a:t>Genesis 1:26-27</a:t>
            </a:r>
            <a:endParaRPr lang="en-US" sz="48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15873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97C6B0-FB02-4D0D-A32E-88C9609C8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1963553" y="682402"/>
            <a:ext cx="9221003" cy="3046988"/>
          </a:xfrm>
          <a:prstGeom prst="rect">
            <a:avLst/>
          </a:prstGeom>
        </p:spPr>
        <p:txBody>
          <a:bodyPr wrap="square">
            <a:spAutoFit/>
          </a:bodyPr>
          <a:lstStyle/>
          <a:p>
            <a:pPr fontAlgn="base"/>
            <a:r>
              <a:rPr lang="en-US" sz="3200" dirty="0"/>
              <a:t>And if it seem evil unto you to serve the Lord, choose you this day whom ye will serve; whether the gods which your fathers served that were on the other side of the flood, or the gods of the Amorites, in whose land ye dwell: but as for me and my house, we will serve the Lord.</a:t>
            </a:r>
          </a:p>
        </p:txBody>
      </p:sp>
      <p:sp>
        <p:nvSpPr>
          <p:cNvPr id="4" name="Rectangle 3">
            <a:extLst>
              <a:ext uri="{FF2B5EF4-FFF2-40B4-BE49-F238E27FC236}">
                <a16:creationId xmlns:a16="http://schemas.microsoft.com/office/drawing/2014/main" id="{1F954D42-E1F5-47FC-9806-8CFE1EC4230F}"/>
              </a:ext>
            </a:extLst>
          </p:cNvPr>
          <p:cNvSpPr/>
          <p:nvPr/>
        </p:nvSpPr>
        <p:spPr>
          <a:xfrm>
            <a:off x="2780096" y="5065599"/>
            <a:ext cx="6631806" cy="830997"/>
          </a:xfrm>
          <a:prstGeom prst="rect">
            <a:avLst/>
          </a:prstGeom>
        </p:spPr>
        <p:txBody>
          <a:bodyPr wrap="square">
            <a:spAutoFit/>
          </a:bodyPr>
          <a:lstStyle/>
          <a:p>
            <a:pPr algn="ctr" fontAlgn="base"/>
            <a:r>
              <a:rPr lang="en-US" sz="4800" b="1" dirty="0">
                <a:latin typeface="Abadi" panose="020B0604020104020204" pitchFamily="34" charset="0"/>
              </a:rPr>
              <a:t>Joshua 24:15</a:t>
            </a:r>
            <a:endParaRPr lang="en-US" sz="4800" b="0" i="0" dirty="0">
              <a:effectLst/>
              <a:latin typeface="Abadi" panose="020B0604020104020204" pitchFamily="34" charset="0"/>
            </a:endParaRPr>
          </a:p>
        </p:txBody>
      </p:sp>
    </p:spTree>
    <p:extLst>
      <p:ext uri="{BB962C8B-B14F-4D97-AF65-F5344CB8AC3E}">
        <p14:creationId xmlns:p14="http://schemas.microsoft.com/office/powerpoint/2010/main" val="18160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99B950-650A-4C04-8585-D60086278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5534527" y="470647"/>
            <a:ext cx="6355880" cy="3046988"/>
          </a:xfrm>
          <a:prstGeom prst="rect">
            <a:avLst/>
          </a:prstGeom>
        </p:spPr>
        <p:txBody>
          <a:bodyPr wrap="square">
            <a:spAutoFit/>
          </a:bodyPr>
          <a:lstStyle/>
          <a:p>
            <a:pPr fontAlgn="base"/>
            <a:r>
              <a:rPr lang="en-US" sz="3200" dirty="0">
                <a:solidFill>
                  <a:schemeClr val="bg1"/>
                </a:solidFill>
              </a:rPr>
              <a:t>Come now, and let us reason together, saith the Lord: though your sins be as scarlet, they shall be as white as snow; though they be red like crimson, they shall be as wool.</a:t>
            </a:r>
          </a:p>
        </p:txBody>
      </p:sp>
      <p:sp>
        <p:nvSpPr>
          <p:cNvPr id="4" name="Rectangle 3">
            <a:extLst>
              <a:ext uri="{FF2B5EF4-FFF2-40B4-BE49-F238E27FC236}">
                <a16:creationId xmlns:a16="http://schemas.microsoft.com/office/drawing/2014/main" id="{1F954D42-E1F5-47FC-9806-8CFE1EC4230F}"/>
              </a:ext>
            </a:extLst>
          </p:cNvPr>
          <p:cNvSpPr/>
          <p:nvPr/>
        </p:nvSpPr>
        <p:spPr>
          <a:xfrm>
            <a:off x="2780096" y="5065599"/>
            <a:ext cx="6631806" cy="830997"/>
          </a:xfrm>
          <a:prstGeom prst="rect">
            <a:avLst/>
          </a:prstGeom>
        </p:spPr>
        <p:txBody>
          <a:bodyPr wrap="square">
            <a:spAutoFit/>
          </a:bodyPr>
          <a:lstStyle/>
          <a:p>
            <a:pPr algn="ctr" fontAlgn="base"/>
            <a:r>
              <a:rPr lang="en-US" sz="4800" b="1" i="0" dirty="0">
                <a:effectLst/>
                <a:latin typeface="Abadi" panose="020B0604020104020204" pitchFamily="34" charset="0"/>
              </a:rPr>
              <a:t>Isaiah 1:18</a:t>
            </a:r>
            <a:endParaRPr lang="en-US" sz="4800" b="0" i="0" dirty="0">
              <a:effectLst/>
              <a:latin typeface="Abadi" panose="020B0604020104020204" pitchFamily="34" charset="0"/>
            </a:endParaRPr>
          </a:p>
        </p:txBody>
      </p:sp>
    </p:spTree>
    <p:extLst>
      <p:ext uri="{BB962C8B-B14F-4D97-AF65-F5344CB8AC3E}">
        <p14:creationId xmlns:p14="http://schemas.microsoft.com/office/powerpoint/2010/main" val="19641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F1C60B-5FE9-49E5-9CBC-4E5443328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B127D5-8317-4267-BDF9-E7FDB3066B06}"/>
              </a:ext>
            </a:extLst>
          </p:cNvPr>
          <p:cNvSpPr/>
          <p:nvPr/>
        </p:nvSpPr>
        <p:spPr>
          <a:xfrm>
            <a:off x="234213" y="3818985"/>
            <a:ext cx="9227420" cy="2862322"/>
          </a:xfrm>
          <a:prstGeom prst="rect">
            <a:avLst/>
          </a:prstGeom>
        </p:spPr>
        <p:txBody>
          <a:bodyPr wrap="square">
            <a:spAutoFit/>
          </a:bodyPr>
          <a:lstStyle/>
          <a:p>
            <a:pPr fontAlgn="base"/>
            <a:r>
              <a:rPr lang="en-US" sz="2000" dirty="0">
                <a:solidFill>
                  <a:schemeClr val="bg1"/>
                </a:solidFill>
              </a:rPr>
              <a:t>He is despised and rejected of men; a man of sorrows, and acquainted with grief: and we hid as it were our faces from him; he was despised, and we esteemed him not.</a:t>
            </a:r>
          </a:p>
          <a:p>
            <a:pPr fontAlgn="base"/>
            <a:endParaRPr lang="en-US" sz="2000" dirty="0">
              <a:solidFill>
                <a:schemeClr val="bg1"/>
              </a:solidFill>
            </a:endParaRPr>
          </a:p>
          <a:p>
            <a:pPr fontAlgn="base"/>
            <a:r>
              <a:rPr lang="en-US" sz="2000" dirty="0">
                <a:solidFill>
                  <a:schemeClr val="bg1"/>
                </a:solidFill>
              </a:rPr>
              <a:t>Surely he hath borne our griefs, and carried our sorrows: yet we did esteem him stricken, smitten of God, and afflicted.</a:t>
            </a:r>
          </a:p>
          <a:p>
            <a:pPr fontAlgn="base"/>
            <a:endParaRPr lang="en-US" sz="2000" dirty="0">
              <a:solidFill>
                <a:schemeClr val="bg1"/>
              </a:solidFill>
            </a:endParaRPr>
          </a:p>
          <a:p>
            <a:pPr fontAlgn="base"/>
            <a:r>
              <a:rPr lang="en-US" sz="2000" dirty="0">
                <a:solidFill>
                  <a:schemeClr val="bg1"/>
                </a:solidFill>
              </a:rPr>
              <a:t>But he was wounded for our transgressions, he was bruised for our iniquities: the chastisement of our peace was upon him; and with his stripes we are healed.</a:t>
            </a:r>
          </a:p>
        </p:txBody>
      </p:sp>
      <p:sp>
        <p:nvSpPr>
          <p:cNvPr id="4" name="Rectangle 3">
            <a:extLst>
              <a:ext uri="{FF2B5EF4-FFF2-40B4-BE49-F238E27FC236}">
                <a16:creationId xmlns:a16="http://schemas.microsoft.com/office/drawing/2014/main" id="{1F954D42-E1F5-47FC-9806-8CFE1EC4230F}"/>
              </a:ext>
            </a:extLst>
          </p:cNvPr>
          <p:cNvSpPr/>
          <p:nvPr/>
        </p:nvSpPr>
        <p:spPr>
          <a:xfrm>
            <a:off x="7055317" y="349219"/>
            <a:ext cx="4146883" cy="830997"/>
          </a:xfrm>
          <a:prstGeom prst="rect">
            <a:avLst/>
          </a:prstGeom>
        </p:spPr>
        <p:txBody>
          <a:bodyPr wrap="square">
            <a:spAutoFit/>
          </a:bodyPr>
          <a:lstStyle/>
          <a:p>
            <a:pPr algn="ctr" fontAlgn="base"/>
            <a:r>
              <a:rPr lang="en-US" sz="4800" b="1" i="0" dirty="0">
                <a:effectLst/>
                <a:latin typeface="Abadi" panose="020B0604020104020204" pitchFamily="34" charset="0"/>
              </a:rPr>
              <a:t>Isaiah 53:3-5</a:t>
            </a:r>
            <a:endParaRPr lang="en-US" sz="4800" b="0" i="0" dirty="0">
              <a:effectLst/>
              <a:latin typeface="Abadi" panose="020B0604020104020204" pitchFamily="34" charset="0"/>
            </a:endParaRPr>
          </a:p>
        </p:txBody>
      </p:sp>
      <p:sp>
        <p:nvSpPr>
          <p:cNvPr id="3" name="Rectangle 2">
            <a:extLst>
              <a:ext uri="{FF2B5EF4-FFF2-40B4-BE49-F238E27FC236}">
                <a16:creationId xmlns:a16="http://schemas.microsoft.com/office/drawing/2014/main" id="{9CFEAE6E-5E32-4B43-BA56-0AD5D0EF22B6}"/>
              </a:ext>
            </a:extLst>
          </p:cNvPr>
          <p:cNvSpPr/>
          <p:nvPr/>
        </p:nvSpPr>
        <p:spPr>
          <a:xfrm>
            <a:off x="11253535" y="6565891"/>
            <a:ext cx="772969" cy="230832"/>
          </a:xfrm>
          <a:prstGeom prst="rect">
            <a:avLst/>
          </a:prstGeom>
        </p:spPr>
        <p:txBody>
          <a:bodyPr wrap="none">
            <a:spAutoFit/>
          </a:bodyPr>
          <a:lstStyle/>
          <a:p>
            <a:r>
              <a:rPr lang="en-US" sz="900" dirty="0">
                <a:solidFill>
                  <a:schemeClr val="bg1"/>
                </a:solidFill>
              </a:rPr>
              <a:t>Walter Rane</a:t>
            </a:r>
            <a:endParaRPr lang="en-US" sz="900" dirty="0"/>
          </a:p>
        </p:txBody>
      </p:sp>
    </p:spTree>
    <p:extLst>
      <p:ext uri="{BB962C8B-B14F-4D97-AF65-F5344CB8AC3E}">
        <p14:creationId xmlns:p14="http://schemas.microsoft.com/office/powerpoint/2010/main" val="97533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Calibri Light"/>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1837</Words>
  <Application>Microsoft Office PowerPoint</Application>
  <PresentationFormat>Widescreen</PresentationFormat>
  <Paragraphs>119</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 Light</vt:lpstr>
      <vt:lpstr>Arial</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15</cp:revision>
  <dcterms:created xsi:type="dcterms:W3CDTF">2019-09-11T15:09:38Z</dcterms:created>
  <dcterms:modified xsi:type="dcterms:W3CDTF">2020-11-17T00:45:14Z</dcterms:modified>
</cp:coreProperties>
</file>