
<file path=[Content_Types].xml><?xml version="1.0" encoding="utf-8"?>
<Types xmlns="http://schemas.openxmlformats.org/package/2006/content-types">
  <Default Extension="fntdata" ContentType="application/x-fontdata"/>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79" r:id="rId3"/>
    <p:sldId id="280" r:id="rId4"/>
    <p:sldId id="281" r:id="rId5"/>
    <p:sldId id="292" r:id="rId6"/>
    <p:sldId id="297" r:id="rId7"/>
    <p:sldId id="296" r:id="rId8"/>
    <p:sldId id="299" r:id="rId9"/>
    <p:sldId id="300" r:id="rId10"/>
    <p:sldId id="301" r:id="rId11"/>
    <p:sldId id="304" r:id="rId12"/>
    <p:sldId id="298" r:id="rId13"/>
    <p:sldId id="305" r:id="rId14"/>
    <p:sldId id="306" r:id="rId15"/>
    <p:sldId id="307" r:id="rId16"/>
    <p:sldId id="257" r:id="rId17"/>
    <p:sldId id="283" r:id="rId18"/>
    <p:sldId id="259" r:id="rId19"/>
    <p:sldId id="294" r:id="rId20"/>
    <p:sldId id="295" r:id="rId21"/>
  </p:sldIdLst>
  <p:sldSz cx="12192000" cy="6858000"/>
  <p:notesSz cx="6858000" cy="9144000"/>
  <p:embeddedFontLst>
    <p:embeddedFont>
      <p:font typeface="Calibri" panose="020F0502020204030204" pitchFamily="34" charset="0"/>
      <p:regular r:id="rId22"/>
      <p:bold r:id="rId23"/>
      <p:italic r:id="rId24"/>
      <p:boldItalic r:id="rId25"/>
    </p:embeddedFont>
    <p:embeddedFont>
      <p:font typeface="Calibri Light" panose="020F0302020204030204" pitchFamily="34" charset="0"/>
      <p:regular r:id="rId26"/>
      <p:italic r:id="rId27"/>
    </p:embeddedFont>
    <p:embeddedFont>
      <p:font typeface="Georgia" panose="02040502050405020303" pitchFamily="18" charset="0"/>
      <p:regular r:id="rId28"/>
      <p:bold r:id="rId29"/>
      <p:italic r:id="rId30"/>
      <p:boldItalic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127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38" autoAdjust="0"/>
    <p:restoredTop sz="94660" autoAdjust="0"/>
  </p:normalViewPr>
  <p:slideViewPr>
    <p:cSldViewPr snapToGrid="0">
      <p:cViewPr varScale="1">
        <p:scale>
          <a:sx n="60" d="100"/>
          <a:sy n="60" d="100"/>
        </p:scale>
        <p:origin x="68" y="13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56E1EAE-AEDE-4F12-8680-B937EA5FB4DC}" type="datetimeFigureOut">
              <a:rPr lang="en-US" smtClean="0"/>
              <a:pPr/>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EA71B7-ED49-4210-86B3-AA84D7351108}" type="slidenum">
              <a:rPr lang="en-US" smtClean="0"/>
              <a:pPr/>
              <a:t>‹#›</a:t>
            </a:fld>
            <a:endParaRPr lang="en-US"/>
          </a:p>
        </p:txBody>
      </p:sp>
    </p:spTree>
    <p:extLst>
      <p:ext uri="{BB962C8B-B14F-4D97-AF65-F5344CB8AC3E}">
        <p14:creationId xmlns:p14="http://schemas.microsoft.com/office/powerpoint/2010/main" val="3801985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6E1EAE-AEDE-4F12-8680-B937EA5FB4DC}" type="datetimeFigureOut">
              <a:rPr lang="en-US" smtClean="0"/>
              <a:pPr/>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EA71B7-ED49-4210-86B3-AA84D7351108}" type="slidenum">
              <a:rPr lang="en-US" smtClean="0"/>
              <a:pPr/>
              <a:t>‹#›</a:t>
            </a:fld>
            <a:endParaRPr lang="en-US"/>
          </a:p>
        </p:txBody>
      </p:sp>
    </p:spTree>
    <p:extLst>
      <p:ext uri="{BB962C8B-B14F-4D97-AF65-F5344CB8AC3E}">
        <p14:creationId xmlns:p14="http://schemas.microsoft.com/office/powerpoint/2010/main" val="9881777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6E1EAE-AEDE-4F12-8680-B937EA5FB4DC}" type="datetimeFigureOut">
              <a:rPr lang="en-US" smtClean="0"/>
              <a:pPr/>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EA71B7-ED49-4210-86B3-AA84D7351108}" type="slidenum">
              <a:rPr lang="en-US" smtClean="0"/>
              <a:pPr/>
              <a:t>‹#›</a:t>
            </a:fld>
            <a:endParaRPr lang="en-US"/>
          </a:p>
        </p:txBody>
      </p:sp>
    </p:spTree>
    <p:extLst>
      <p:ext uri="{BB962C8B-B14F-4D97-AF65-F5344CB8AC3E}">
        <p14:creationId xmlns:p14="http://schemas.microsoft.com/office/powerpoint/2010/main" val="4103123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6E1EAE-AEDE-4F12-8680-B937EA5FB4DC}" type="datetimeFigureOut">
              <a:rPr lang="en-US" smtClean="0"/>
              <a:pPr/>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EA71B7-ED49-4210-86B3-AA84D7351108}" type="slidenum">
              <a:rPr lang="en-US" smtClean="0"/>
              <a:pPr/>
              <a:t>‹#›</a:t>
            </a:fld>
            <a:endParaRPr lang="en-US"/>
          </a:p>
        </p:txBody>
      </p:sp>
    </p:spTree>
    <p:extLst>
      <p:ext uri="{BB962C8B-B14F-4D97-AF65-F5344CB8AC3E}">
        <p14:creationId xmlns:p14="http://schemas.microsoft.com/office/powerpoint/2010/main" val="1871978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56E1EAE-AEDE-4F12-8680-B937EA5FB4DC}" type="datetimeFigureOut">
              <a:rPr lang="en-US" smtClean="0"/>
              <a:pPr/>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EA71B7-ED49-4210-86B3-AA84D7351108}" type="slidenum">
              <a:rPr lang="en-US" smtClean="0"/>
              <a:pPr/>
              <a:t>‹#›</a:t>
            </a:fld>
            <a:endParaRPr lang="en-US"/>
          </a:p>
        </p:txBody>
      </p:sp>
    </p:spTree>
    <p:extLst>
      <p:ext uri="{BB962C8B-B14F-4D97-AF65-F5344CB8AC3E}">
        <p14:creationId xmlns:p14="http://schemas.microsoft.com/office/powerpoint/2010/main" val="38613938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56E1EAE-AEDE-4F12-8680-B937EA5FB4DC}" type="datetimeFigureOut">
              <a:rPr lang="en-US" smtClean="0"/>
              <a:pPr/>
              <a:t>11/16/2020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EA71B7-ED49-4210-86B3-AA84D7351108}" type="slidenum">
              <a:rPr lang="en-US" smtClean="0"/>
              <a:pPr/>
              <a:t>‹#›</a:t>
            </a:fld>
            <a:endParaRPr lang="en-US"/>
          </a:p>
        </p:txBody>
      </p:sp>
    </p:spTree>
    <p:extLst>
      <p:ext uri="{BB962C8B-B14F-4D97-AF65-F5344CB8AC3E}">
        <p14:creationId xmlns:p14="http://schemas.microsoft.com/office/powerpoint/2010/main" val="40043450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56E1EAE-AEDE-4F12-8680-B937EA5FB4DC}" type="datetimeFigureOut">
              <a:rPr lang="en-US" smtClean="0"/>
              <a:pPr/>
              <a:t>11/16/2020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9EA71B7-ED49-4210-86B3-AA84D7351108}" type="slidenum">
              <a:rPr lang="en-US" smtClean="0"/>
              <a:pPr/>
              <a:t>‹#›</a:t>
            </a:fld>
            <a:endParaRPr lang="en-US"/>
          </a:p>
        </p:txBody>
      </p:sp>
    </p:spTree>
    <p:extLst>
      <p:ext uri="{BB962C8B-B14F-4D97-AF65-F5344CB8AC3E}">
        <p14:creationId xmlns:p14="http://schemas.microsoft.com/office/powerpoint/2010/main" val="18465551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56E1EAE-AEDE-4F12-8680-B937EA5FB4DC}" type="datetimeFigureOut">
              <a:rPr lang="en-US" smtClean="0"/>
              <a:pPr/>
              <a:t>11/16/2020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9EA71B7-ED49-4210-86B3-AA84D7351108}" type="slidenum">
              <a:rPr lang="en-US" smtClean="0"/>
              <a:pPr/>
              <a:t>‹#›</a:t>
            </a:fld>
            <a:endParaRPr lang="en-US"/>
          </a:p>
        </p:txBody>
      </p:sp>
    </p:spTree>
    <p:extLst>
      <p:ext uri="{BB962C8B-B14F-4D97-AF65-F5344CB8AC3E}">
        <p14:creationId xmlns:p14="http://schemas.microsoft.com/office/powerpoint/2010/main" val="26990457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6E1EAE-AEDE-4F12-8680-B937EA5FB4DC}" type="datetimeFigureOut">
              <a:rPr lang="en-US" smtClean="0"/>
              <a:pPr/>
              <a:t>11/16/2020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9EA71B7-ED49-4210-86B3-AA84D7351108}" type="slidenum">
              <a:rPr lang="en-US" smtClean="0"/>
              <a:pPr/>
              <a:t>‹#›</a:t>
            </a:fld>
            <a:endParaRPr lang="en-US"/>
          </a:p>
        </p:txBody>
      </p:sp>
    </p:spTree>
    <p:extLst>
      <p:ext uri="{BB962C8B-B14F-4D97-AF65-F5344CB8AC3E}">
        <p14:creationId xmlns:p14="http://schemas.microsoft.com/office/powerpoint/2010/main" val="28644017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56E1EAE-AEDE-4F12-8680-B937EA5FB4DC}" type="datetimeFigureOut">
              <a:rPr lang="en-US" smtClean="0"/>
              <a:pPr/>
              <a:t>11/16/2020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EA71B7-ED49-4210-86B3-AA84D7351108}" type="slidenum">
              <a:rPr lang="en-US" smtClean="0"/>
              <a:pPr/>
              <a:t>‹#›</a:t>
            </a:fld>
            <a:endParaRPr lang="en-US"/>
          </a:p>
        </p:txBody>
      </p:sp>
    </p:spTree>
    <p:extLst>
      <p:ext uri="{BB962C8B-B14F-4D97-AF65-F5344CB8AC3E}">
        <p14:creationId xmlns:p14="http://schemas.microsoft.com/office/powerpoint/2010/main" val="4070259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56E1EAE-AEDE-4F12-8680-B937EA5FB4DC}" type="datetimeFigureOut">
              <a:rPr lang="en-US" smtClean="0"/>
              <a:pPr/>
              <a:t>11/16/2020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EA71B7-ED49-4210-86B3-AA84D7351108}" type="slidenum">
              <a:rPr lang="en-US" smtClean="0"/>
              <a:pPr/>
              <a:t>‹#›</a:t>
            </a:fld>
            <a:endParaRPr lang="en-US"/>
          </a:p>
        </p:txBody>
      </p:sp>
    </p:spTree>
    <p:extLst>
      <p:ext uri="{BB962C8B-B14F-4D97-AF65-F5344CB8AC3E}">
        <p14:creationId xmlns:p14="http://schemas.microsoft.com/office/powerpoint/2010/main" val="1866067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6E1EAE-AEDE-4F12-8680-B937EA5FB4DC}" type="datetimeFigureOut">
              <a:rPr lang="en-US" smtClean="0"/>
              <a:pPr/>
              <a:t>11/16/2020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EA71B7-ED49-4210-86B3-AA84D7351108}" type="slidenum">
              <a:rPr lang="en-US" smtClean="0"/>
              <a:pPr/>
              <a:t>‹#›</a:t>
            </a:fld>
            <a:endParaRPr lang="en-US"/>
          </a:p>
        </p:txBody>
      </p:sp>
    </p:spTree>
    <p:extLst>
      <p:ext uri="{BB962C8B-B14F-4D97-AF65-F5344CB8AC3E}">
        <p14:creationId xmlns:p14="http://schemas.microsoft.com/office/powerpoint/2010/main" val="2801091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61505EF-47BE-4026-AA22-FF3D3A6CC6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107576" y="0"/>
            <a:ext cx="2236790" cy="369332"/>
          </a:xfrm>
          <a:prstGeom prst="rect">
            <a:avLst/>
          </a:prstGeom>
          <a:noFill/>
        </p:spPr>
        <p:txBody>
          <a:bodyPr wrap="square" rtlCol="0">
            <a:spAutoFit/>
          </a:bodyPr>
          <a:lstStyle/>
          <a:p>
            <a:r>
              <a:rPr lang="en-US" dirty="0">
                <a:solidFill>
                  <a:schemeClr val="bg1"/>
                </a:solidFill>
              </a:rPr>
              <a:t>Lesson 157</a:t>
            </a:r>
          </a:p>
        </p:txBody>
      </p:sp>
      <p:sp>
        <p:nvSpPr>
          <p:cNvPr id="86" name="TextBox 85"/>
          <p:cNvSpPr txBox="1"/>
          <p:nvPr/>
        </p:nvSpPr>
        <p:spPr>
          <a:xfrm>
            <a:off x="145279" y="486957"/>
            <a:ext cx="11921383" cy="1569660"/>
          </a:xfrm>
          <a:prstGeom prst="rect">
            <a:avLst/>
          </a:prstGeom>
          <a:noFill/>
        </p:spPr>
        <p:txBody>
          <a:bodyPr wrap="square" rtlCol="0">
            <a:spAutoFit/>
          </a:bodyPr>
          <a:lstStyle/>
          <a:p>
            <a:pPr algn="ctr"/>
            <a:r>
              <a:rPr lang="en-US" sz="4800" dirty="0">
                <a:solidFill>
                  <a:schemeClr val="bg1"/>
                </a:solidFill>
                <a:latin typeface="Georgia" pitchFamily="18" charset="0"/>
              </a:rPr>
              <a:t>Rebuilding Jerusalem</a:t>
            </a:r>
          </a:p>
          <a:p>
            <a:pPr algn="ctr"/>
            <a:r>
              <a:rPr lang="en-US" sz="4800" dirty="0">
                <a:solidFill>
                  <a:schemeClr val="bg1"/>
                </a:solidFill>
                <a:latin typeface="Georgia" pitchFamily="18" charset="0"/>
              </a:rPr>
              <a:t>Zechariah 1-8</a:t>
            </a:r>
          </a:p>
        </p:txBody>
      </p:sp>
      <p:grpSp>
        <p:nvGrpSpPr>
          <p:cNvPr id="316" name="Group 315"/>
          <p:cNvGrpSpPr/>
          <p:nvPr/>
        </p:nvGrpSpPr>
        <p:grpSpPr>
          <a:xfrm>
            <a:off x="3813242" y="2753755"/>
            <a:ext cx="4629909" cy="3685957"/>
            <a:chOff x="1172786" y="1041686"/>
            <a:chExt cx="7562195" cy="5398712"/>
          </a:xfrm>
        </p:grpSpPr>
        <p:sp>
          <p:nvSpPr>
            <p:cNvPr id="317" name="Rectangle 316"/>
            <p:cNvSpPr/>
            <p:nvPr/>
          </p:nvSpPr>
          <p:spPr>
            <a:xfrm>
              <a:off x="6381977" y="3195920"/>
              <a:ext cx="2179200" cy="1239111"/>
            </a:xfrm>
            <a:prstGeom prst="rect">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Rectangle 317"/>
            <p:cNvSpPr/>
            <p:nvPr/>
          </p:nvSpPr>
          <p:spPr>
            <a:xfrm>
              <a:off x="1280500" y="3172600"/>
              <a:ext cx="2235739" cy="1206004"/>
            </a:xfrm>
            <a:prstGeom prst="rect">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Rectangle 318"/>
            <p:cNvSpPr/>
            <p:nvPr/>
          </p:nvSpPr>
          <p:spPr>
            <a:xfrm>
              <a:off x="1284066" y="5605095"/>
              <a:ext cx="7327839" cy="835303"/>
            </a:xfrm>
            <a:prstGeom prst="rect">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0" name="Group 1028"/>
            <p:cNvGrpSpPr/>
            <p:nvPr/>
          </p:nvGrpSpPr>
          <p:grpSpPr>
            <a:xfrm>
              <a:off x="3893103" y="4660421"/>
              <a:ext cx="2027660" cy="1654678"/>
              <a:chOff x="222738" y="1474170"/>
              <a:chExt cx="2027660" cy="1654678"/>
            </a:xfrm>
          </p:grpSpPr>
          <p:sp>
            <p:nvSpPr>
              <p:cNvPr id="497" name="Oval 496"/>
              <p:cNvSpPr/>
              <p:nvPr/>
            </p:nvSpPr>
            <p:spPr>
              <a:xfrm>
                <a:off x="228600" y="1735605"/>
                <a:ext cx="2021798" cy="1393243"/>
              </a:xfrm>
              <a:prstGeom prst="ellipse">
                <a:avLst/>
              </a:prstGeom>
              <a:solidFill>
                <a:srgbClr val="EAD3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8" name="Oval 497"/>
              <p:cNvSpPr/>
              <p:nvPr/>
            </p:nvSpPr>
            <p:spPr>
              <a:xfrm>
                <a:off x="222738" y="1590408"/>
                <a:ext cx="2021798" cy="1393243"/>
              </a:xfrm>
              <a:prstGeom prst="ellipse">
                <a:avLst/>
              </a:prstGeom>
              <a:solidFill>
                <a:srgbClr val="EAD3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9" name="Oval 498"/>
              <p:cNvSpPr/>
              <p:nvPr/>
            </p:nvSpPr>
            <p:spPr>
              <a:xfrm>
                <a:off x="316064" y="1599959"/>
                <a:ext cx="1803279" cy="1242659"/>
              </a:xfrm>
              <a:prstGeom prst="ellipse">
                <a:avLst/>
              </a:prstGeom>
              <a:solidFill>
                <a:srgbClr val="EAD3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0" name="Oval 499"/>
              <p:cNvSpPr/>
              <p:nvPr/>
            </p:nvSpPr>
            <p:spPr>
              <a:xfrm>
                <a:off x="338496" y="1474170"/>
                <a:ext cx="1803279" cy="1242659"/>
              </a:xfrm>
              <a:prstGeom prst="ellipse">
                <a:avLst/>
              </a:prstGeom>
              <a:solidFill>
                <a:srgbClr val="EAD3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1" name="Group 19"/>
            <p:cNvGrpSpPr/>
            <p:nvPr/>
          </p:nvGrpSpPr>
          <p:grpSpPr>
            <a:xfrm>
              <a:off x="3596173" y="1041686"/>
              <a:ext cx="2523931" cy="411548"/>
              <a:chOff x="2383002" y="2209800"/>
              <a:chExt cx="2877525" cy="713380"/>
            </a:xfrm>
          </p:grpSpPr>
          <p:sp>
            <p:nvSpPr>
              <p:cNvPr id="491" name="Quad Arrow Callout 25"/>
              <p:cNvSpPr/>
              <p:nvPr/>
            </p:nvSpPr>
            <p:spPr>
              <a:xfrm>
                <a:off x="2383002" y="2209800"/>
                <a:ext cx="533400" cy="713380"/>
              </a:xfrm>
              <a:prstGeom prst="quadArrowCallout">
                <a:avLst>
                  <a:gd name="adj1" fmla="val 30760"/>
                  <a:gd name="adj2" fmla="val 13617"/>
                  <a:gd name="adj3" fmla="val 18515"/>
                  <a:gd name="adj4" fmla="val 48123"/>
                </a:avLst>
              </a:prstGeom>
              <a:solidFill>
                <a:srgbClr val="EAD3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2" name="Quad Arrow Callout 26"/>
              <p:cNvSpPr/>
              <p:nvPr/>
            </p:nvSpPr>
            <p:spPr>
              <a:xfrm>
                <a:off x="2858279" y="2209800"/>
                <a:ext cx="533400" cy="713380"/>
              </a:xfrm>
              <a:prstGeom prst="quadArrowCallout">
                <a:avLst>
                  <a:gd name="adj1" fmla="val 30760"/>
                  <a:gd name="adj2" fmla="val 13617"/>
                  <a:gd name="adj3" fmla="val 18515"/>
                  <a:gd name="adj4" fmla="val 48123"/>
                </a:avLst>
              </a:prstGeom>
              <a:solidFill>
                <a:srgbClr val="EAD3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3" name="Quad Arrow Callout 27"/>
              <p:cNvSpPr/>
              <p:nvPr/>
            </p:nvSpPr>
            <p:spPr>
              <a:xfrm>
                <a:off x="3317426" y="2209800"/>
                <a:ext cx="533400" cy="713380"/>
              </a:xfrm>
              <a:prstGeom prst="quadArrowCallout">
                <a:avLst>
                  <a:gd name="adj1" fmla="val 30760"/>
                  <a:gd name="adj2" fmla="val 13617"/>
                  <a:gd name="adj3" fmla="val 18515"/>
                  <a:gd name="adj4" fmla="val 48123"/>
                </a:avLst>
              </a:prstGeom>
              <a:solidFill>
                <a:srgbClr val="EAD3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4" name="Quad Arrow Callout 28"/>
              <p:cNvSpPr/>
              <p:nvPr/>
            </p:nvSpPr>
            <p:spPr>
              <a:xfrm>
                <a:off x="3792703" y="2209800"/>
                <a:ext cx="533400" cy="713380"/>
              </a:xfrm>
              <a:prstGeom prst="quadArrowCallout">
                <a:avLst>
                  <a:gd name="adj1" fmla="val 30760"/>
                  <a:gd name="adj2" fmla="val 13617"/>
                  <a:gd name="adj3" fmla="val 18515"/>
                  <a:gd name="adj4" fmla="val 48123"/>
                </a:avLst>
              </a:prstGeom>
              <a:solidFill>
                <a:srgbClr val="EAD3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5" name="Quad Arrow Callout 29"/>
              <p:cNvSpPr/>
              <p:nvPr/>
            </p:nvSpPr>
            <p:spPr>
              <a:xfrm>
                <a:off x="4251850" y="2209800"/>
                <a:ext cx="533400" cy="713380"/>
              </a:xfrm>
              <a:prstGeom prst="quadArrowCallout">
                <a:avLst>
                  <a:gd name="adj1" fmla="val 30760"/>
                  <a:gd name="adj2" fmla="val 13617"/>
                  <a:gd name="adj3" fmla="val 18515"/>
                  <a:gd name="adj4" fmla="val 48123"/>
                </a:avLst>
              </a:prstGeom>
              <a:solidFill>
                <a:srgbClr val="EAD3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6" name="Quad Arrow Callout 30"/>
              <p:cNvSpPr/>
              <p:nvPr/>
            </p:nvSpPr>
            <p:spPr>
              <a:xfrm>
                <a:off x="4727127" y="2209800"/>
                <a:ext cx="533400" cy="713380"/>
              </a:xfrm>
              <a:prstGeom prst="quadArrowCallout">
                <a:avLst>
                  <a:gd name="adj1" fmla="val 30760"/>
                  <a:gd name="adj2" fmla="val 13617"/>
                  <a:gd name="adj3" fmla="val 18515"/>
                  <a:gd name="adj4" fmla="val 48123"/>
                </a:avLst>
              </a:prstGeom>
              <a:solidFill>
                <a:srgbClr val="EAD3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2" name="Rectangle 321"/>
            <p:cNvSpPr/>
            <p:nvPr/>
          </p:nvSpPr>
          <p:spPr>
            <a:xfrm>
              <a:off x="3581400" y="2209800"/>
              <a:ext cx="2590800" cy="2667000"/>
            </a:xfrm>
            <a:prstGeom prst="rect">
              <a:avLst/>
            </a:prstGeom>
            <a:solidFill>
              <a:srgbClr val="F5E9B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Trapezoid 322"/>
            <p:cNvSpPr/>
            <p:nvPr/>
          </p:nvSpPr>
          <p:spPr>
            <a:xfrm>
              <a:off x="3303044" y="1981200"/>
              <a:ext cx="3163923" cy="228600"/>
            </a:xfrm>
            <a:prstGeom prst="trapezoid">
              <a:avLst/>
            </a:prstGeom>
            <a:solidFill>
              <a:srgbClr val="F5E9B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Rectangle 6"/>
            <p:cNvSpPr/>
            <p:nvPr/>
          </p:nvSpPr>
          <p:spPr>
            <a:xfrm>
              <a:off x="3389438" y="1676400"/>
              <a:ext cx="2988150" cy="304799"/>
            </a:xfrm>
            <a:prstGeom prst="rect">
              <a:avLst/>
            </a:prstGeom>
            <a:solidFill>
              <a:srgbClr val="EAD3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5" name="Group 7"/>
            <p:cNvGrpSpPr/>
            <p:nvPr/>
          </p:nvGrpSpPr>
          <p:grpSpPr>
            <a:xfrm>
              <a:off x="3562739" y="1698090"/>
              <a:ext cx="2590800" cy="283110"/>
              <a:chOff x="152400" y="2228073"/>
              <a:chExt cx="6782317" cy="1315227"/>
            </a:xfrm>
          </p:grpSpPr>
          <p:grpSp>
            <p:nvGrpSpPr>
              <p:cNvPr id="479" name="Group 5"/>
              <p:cNvGrpSpPr/>
              <p:nvPr/>
            </p:nvGrpSpPr>
            <p:grpSpPr>
              <a:xfrm>
                <a:off x="152400" y="2247900"/>
                <a:ext cx="1667970" cy="1295400"/>
                <a:chOff x="152400" y="2247900"/>
                <a:chExt cx="1667970" cy="1295400"/>
              </a:xfrm>
            </p:grpSpPr>
            <p:sp>
              <p:nvSpPr>
                <p:cNvPr id="489" name="Block Arc 4"/>
                <p:cNvSpPr/>
                <p:nvPr/>
              </p:nvSpPr>
              <p:spPr>
                <a:xfrm>
                  <a:off x="152400" y="2247900"/>
                  <a:ext cx="1271103" cy="1295400"/>
                </a:xfrm>
                <a:prstGeom prst="blockArc">
                  <a:avLst>
                    <a:gd name="adj1" fmla="val 3514426"/>
                    <a:gd name="adj2" fmla="val 0"/>
                    <a:gd name="adj3" fmla="val 13255"/>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90" name="Block Arc 8"/>
                <p:cNvSpPr/>
                <p:nvPr/>
              </p:nvSpPr>
              <p:spPr>
                <a:xfrm rot="12932157">
                  <a:off x="813942" y="2319120"/>
                  <a:ext cx="1006428" cy="1025666"/>
                </a:xfrm>
                <a:prstGeom prst="blockArc">
                  <a:avLst>
                    <a:gd name="adj1" fmla="val 3514426"/>
                    <a:gd name="adj2" fmla="val 0"/>
                    <a:gd name="adj3" fmla="val 13255"/>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80" name="Group 10"/>
              <p:cNvGrpSpPr/>
              <p:nvPr/>
            </p:nvGrpSpPr>
            <p:grpSpPr>
              <a:xfrm>
                <a:off x="1855891" y="2247900"/>
                <a:ext cx="1667970" cy="1295400"/>
                <a:chOff x="152400" y="2247900"/>
                <a:chExt cx="1667970" cy="1295400"/>
              </a:xfrm>
            </p:grpSpPr>
            <p:sp>
              <p:nvSpPr>
                <p:cNvPr id="487" name="Block Arc 11"/>
                <p:cNvSpPr/>
                <p:nvPr/>
              </p:nvSpPr>
              <p:spPr>
                <a:xfrm>
                  <a:off x="152400" y="2247900"/>
                  <a:ext cx="1271103" cy="1295400"/>
                </a:xfrm>
                <a:prstGeom prst="blockArc">
                  <a:avLst>
                    <a:gd name="adj1" fmla="val 3514426"/>
                    <a:gd name="adj2" fmla="val 0"/>
                    <a:gd name="adj3" fmla="val 13255"/>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8" name="Block Arc 12"/>
                <p:cNvSpPr/>
                <p:nvPr/>
              </p:nvSpPr>
              <p:spPr>
                <a:xfrm rot="12932157">
                  <a:off x="813942" y="2319120"/>
                  <a:ext cx="1006428" cy="1025666"/>
                </a:xfrm>
                <a:prstGeom prst="blockArc">
                  <a:avLst>
                    <a:gd name="adj1" fmla="val 3514426"/>
                    <a:gd name="adj2" fmla="val 0"/>
                    <a:gd name="adj3" fmla="val 13255"/>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81" name="Group 13"/>
              <p:cNvGrpSpPr/>
              <p:nvPr/>
            </p:nvGrpSpPr>
            <p:grpSpPr>
              <a:xfrm>
                <a:off x="3561319" y="2228073"/>
                <a:ext cx="1667970" cy="1295400"/>
                <a:chOff x="152400" y="2247900"/>
                <a:chExt cx="1667970" cy="1295400"/>
              </a:xfrm>
            </p:grpSpPr>
            <p:sp>
              <p:nvSpPr>
                <p:cNvPr id="485" name="Block Arc 14"/>
                <p:cNvSpPr/>
                <p:nvPr/>
              </p:nvSpPr>
              <p:spPr>
                <a:xfrm>
                  <a:off x="152400" y="2247900"/>
                  <a:ext cx="1271103" cy="1295400"/>
                </a:xfrm>
                <a:prstGeom prst="blockArc">
                  <a:avLst>
                    <a:gd name="adj1" fmla="val 3514426"/>
                    <a:gd name="adj2" fmla="val 0"/>
                    <a:gd name="adj3" fmla="val 13255"/>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6" name="Block Arc 15"/>
                <p:cNvSpPr/>
                <p:nvPr/>
              </p:nvSpPr>
              <p:spPr>
                <a:xfrm rot="12932157">
                  <a:off x="813942" y="2319120"/>
                  <a:ext cx="1006428" cy="1025666"/>
                </a:xfrm>
                <a:prstGeom prst="blockArc">
                  <a:avLst>
                    <a:gd name="adj1" fmla="val 3514426"/>
                    <a:gd name="adj2" fmla="val 0"/>
                    <a:gd name="adj3" fmla="val 13255"/>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82" name="Group 16"/>
              <p:cNvGrpSpPr/>
              <p:nvPr/>
            </p:nvGrpSpPr>
            <p:grpSpPr>
              <a:xfrm>
                <a:off x="5266747" y="2233906"/>
                <a:ext cx="1667970" cy="1295400"/>
                <a:chOff x="152400" y="2247900"/>
                <a:chExt cx="1667970" cy="1295400"/>
              </a:xfrm>
            </p:grpSpPr>
            <p:sp>
              <p:nvSpPr>
                <p:cNvPr id="483" name="Block Arc 17"/>
                <p:cNvSpPr/>
                <p:nvPr/>
              </p:nvSpPr>
              <p:spPr>
                <a:xfrm>
                  <a:off x="152400" y="2247900"/>
                  <a:ext cx="1271103" cy="1295400"/>
                </a:xfrm>
                <a:prstGeom prst="blockArc">
                  <a:avLst>
                    <a:gd name="adj1" fmla="val 3514426"/>
                    <a:gd name="adj2" fmla="val 0"/>
                    <a:gd name="adj3" fmla="val 13255"/>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4" name="Block Arc 18"/>
                <p:cNvSpPr/>
                <p:nvPr/>
              </p:nvSpPr>
              <p:spPr>
                <a:xfrm rot="12932157">
                  <a:off x="813942" y="2319120"/>
                  <a:ext cx="1006428" cy="1025666"/>
                </a:xfrm>
                <a:prstGeom prst="blockArc">
                  <a:avLst>
                    <a:gd name="adj1" fmla="val 3514426"/>
                    <a:gd name="adj2" fmla="val 0"/>
                    <a:gd name="adj3" fmla="val 13255"/>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326" name="Trapezoid 325"/>
            <p:cNvSpPr/>
            <p:nvPr/>
          </p:nvSpPr>
          <p:spPr>
            <a:xfrm rot="10800000">
              <a:off x="3303043" y="1343566"/>
              <a:ext cx="3163923" cy="337895"/>
            </a:xfrm>
            <a:prstGeom prst="trapezoid">
              <a:avLst/>
            </a:prstGeom>
            <a:solidFill>
              <a:srgbClr val="F5E9B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Rounded Rectangle 326"/>
            <p:cNvSpPr/>
            <p:nvPr/>
          </p:nvSpPr>
          <p:spPr>
            <a:xfrm>
              <a:off x="3981159" y="2241862"/>
              <a:ext cx="295108" cy="2625047"/>
            </a:xfrm>
            <a:prstGeom prst="roundRect">
              <a:avLst/>
            </a:prstGeom>
            <a:solidFill>
              <a:srgbClr val="F5E9B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Rounded Rectangle 327"/>
            <p:cNvSpPr/>
            <p:nvPr/>
          </p:nvSpPr>
          <p:spPr>
            <a:xfrm>
              <a:off x="3376306" y="2214345"/>
              <a:ext cx="410777" cy="2663988"/>
            </a:xfrm>
            <a:prstGeom prst="roundRect">
              <a:avLst/>
            </a:prstGeom>
            <a:solidFill>
              <a:srgbClr val="F5E9B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Rounded Rectangle 328"/>
            <p:cNvSpPr/>
            <p:nvPr/>
          </p:nvSpPr>
          <p:spPr>
            <a:xfrm>
              <a:off x="5382881" y="2219690"/>
              <a:ext cx="295108" cy="2663988"/>
            </a:xfrm>
            <a:prstGeom prst="roundRect">
              <a:avLst/>
            </a:prstGeom>
            <a:solidFill>
              <a:srgbClr val="F5E9B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Rounded Rectangle 329"/>
            <p:cNvSpPr/>
            <p:nvPr/>
          </p:nvSpPr>
          <p:spPr>
            <a:xfrm>
              <a:off x="5966811" y="2241862"/>
              <a:ext cx="410777" cy="2625048"/>
            </a:xfrm>
            <a:prstGeom prst="roundRect">
              <a:avLst/>
            </a:prstGeom>
            <a:solidFill>
              <a:srgbClr val="F5E9B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Rectangle 330"/>
            <p:cNvSpPr/>
            <p:nvPr/>
          </p:nvSpPr>
          <p:spPr>
            <a:xfrm>
              <a:off x="4392421" y="2894067"/>
              <a:ext cx="884730" cy="1972843"/>
            </a:xfrm>
            <a:prstGeom prst="rect">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Rectangle 331"/>
            <p:cNvSpPr/>
            <p:nvPr/>
          </p:nvSpPr>
          <p:spPr>
            <a:xfrm>
              <a:off x="4508240" y="3228391"/>
              <a:ext cx="681974" cy="164529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Trapezoid 332"/>
            <p:cNvSpPr/>
            <p:nvPr/>
          </p:nvSpPr>
          <p:spPr>
            <a:xfrm rot="10800000">
              <a:off x="4344230" y="2894067"/>
              <a:ext cx="965621" cy="320446"/>
            </a:xfrm>
            <a:prstGeom prst="trapezoid">
              <a:avLst>
                <a:gd name="adj" fmla="val 30824"/>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Trapezoid 333"/>
            <p:cNvSpPr/>
            <p:nvPr/>
          </p:nvSpPr>
          <p:spPr>
            <a:xfrm rot="10800000">
              <a:off x="3303045" y="2215671"/>
              <a:ext cx="556710" cy="293865"/>
            </a:xfrm>
            <a:prstGeom prst="trapezoid">
              <a:avLst>
                <a:gd name="adj" fmla="val 21299"/>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Quad Arrow Callout 334"/>
            <p:cNvSpPr/>
            <p:nvPr/>
          </p:nvSpPr>
          <p:spPr>
            <a:xfrm>
              <a:off x="3395090" y="2210923"/>
              <a:ext cx="344866" cy="303361"/>
            </a:xfrm>
            <a:prstGeom prst="quadArrowCallout">
              <a:avLst>
                <a:gd name="adj1" fmla="val 30760"/>
                <a:gd name="adj2" fmla="val 13617"/>
                <a:gd name="adj3" fmla="val 18515"/>
                <a:gd name="adj4" fmla="val 48123"/>
              </a:avLst>
            </a:prstGeom>
            <a:solidFill>
              <a:srgbClr val="EAD37E"/>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Trapezoid 335"/>
            <p:cNvSpPr/>
            <p:nvPr/>
          </p:nvSpPr>
          <p:spPr>
            <a:xfrm rot="10800000">
              <a:off x="3924192" y="2216678"/>
              <a:ext cx="420039" cy="221722"/>
            </a:xfrm>
            <a:prstGeom prst="trapezoid">
              <a:avLst>
                <a:gd name="adj" fmla="val 21299"/>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Quad Arrow Callout 336"/>
            <p:cNvSpPr/>
            <p:nvPr/>
          </p:nvSpPr>
          <p:spPr>
            <a:xfrm>
              <a:off x="4035748" y="2241863"/>
              <a:ext cx="222554" cy="195769"/>
            </a:xfrm>
            <a:prstGeom prst="quadArrowCallout">
              <a:avLst>
                <a:gd name="adj1" fmla="val 30760"/>
                <a:gd name="adj2" fmla="val 13617"/>
                <a:gd name="adj3" fmla="val 18515"/>
                <a:gd name="adj4" fmla="val 48123"/>
              </a:avLst>
            </a:prstGeom>
            <a:solidFill>
              <a:srgbClr val="EAD37E"/>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Trapezoid 337"/>
            <p:cNvSpPr/>
            <p:nvPr/>
          </p:nvSpPr>
          <p:spPr>
            <a:xfrm rot="10800000">
              <a:off x="5898558" y="2218816"/>
              <a:ext cx="556710" cy="293865"/>
            </a:xfrm>
            <a:prstGeom prst="trapezoid">
              <a:avLst>
                <a:gd name="adj" fmla="val 21299"/>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Quad Arrow Callout 338"/>
            <p:cNvSpPr/>
            <p:nvPr/>
          </p:nvSpPr>
          <p:spPr>
            <a:xfrm>
              <a:off x="5990603" y="2214068"/>
              <a:ext cx="344866" cy="303361"/>
            </a:xfrm>
            <a:prstGeom prst="quadArrowCallout">
              <a:avLst>
                <a:gd name="adj1" fmla="val 30760"/>
                <a:gd name="adj2" fmla="val 13617"/>
                <a:gd name="adj3" fmla="val 18515"/>
                <a:gd name="adj4" fmla="val 48123"/>
              </a:avLst>
            </a:prstGeom>
            <a:solidFill>
              <a:srgbClr val="EAD37E"/>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 name="Trapezoid 339"/>
            <p:cNvSpPr/>
            <p:nvPr/>
          </p:nvSpPr>
          <p:spPr>
            <a:xfrm rot="10800000">
              <a:off x="5326480" y="2229034"/>
              <a:ext cx="420039" cy="221722"/>
            </a:xfrm>
            <a:prstGeom prst="trapezoid">
              <a:avLst>
                <a:gd name="adj" fmla="val 21299"/>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 name="Quad Arrow Callout 340"/>
            <p:cNvSpPr/>
            <p:nvPr/>
          </p:nvSpPr>
          <p:spPr>
            <a:xfrm>
              <a:off x="5438036" y="2254219"/>
              <a:ext cx="222554" cy="195769"/>
            </a:xfrm>
            <a:prstGeom prst="quadArrowCallout">
              <a:avLst>
                <a:gd name="adj1" fmla="val 30760"/>
                <a:gd name="adj2" fmla="val 13617"/>
                <a:gd name="adj3" fmla="val 18515"/>
                <a:gd name="adj4" fmla="val 48123"/>
              </a:avLst>
            </a:prstGeom>
            <a:solidFill>
              <a:srgbClr val="EAD37E"/>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2" name="Group 1024"/>
            <p:cNvGrpSpPr/>
            <p:nvPr/>
          </p:nvGrpSpPr>
          <p:grpSpPr>
            <a:xfrm>
              <a:off x="2990109" y="3487235"/>
              <a:ext cx="3860786" cy="2215763"/>
              <a:chOff x="-614818" y="3311925"/>
              <a:chExt cx="3860786" cy="2215763"/>
            </a:xfrm>
          </p:grpSpPr>
          <p:grpSp>
            <p:nvGrpSpPr>
              <p:cNvPr id="417" name="Group 99"/>
              <p:cNvGrpSpPr/>
              <p:nvPr/>
            </p:nvGrpSpPr>
            <p:grpSpPr>
              <a:xfrm>
                <a:off x="29363" y="3311925"/>
                <a:ext cx="2486532" cy="411548"/>
                <a:chOff x="2383002" y="2209800"/>
                <a:chExt cx="2877525" cy="713380"/>
              </a:xfrm>
            </p:grpSpPr>
            <p:sp>
              <p:nvSpPr>
                <p:cNvPr id="473" name="Quad Arrow Callout 472"/>
                <p:cNvSpPr/>
                <p:nvPr/>
              </p:nvSpPr>
              <p:spPr>
                <a:xfrm>
                  <a:off x="2383002" y="2209800"/>
                  <a:ext cx="533400" cy="713380"/>
                </a:xfrm>
                <a:prstGeom prst="quadArrowCallout">
                  <a:avLst>
                    <a:gd name="adj1" fmla="val 30760"/>
                    <a:gd name="adj2" fmla="val 13617"/>
                    <a:gd name="adj3" fmla="val 18515"/>
                    <a:gd name="adj4" fmla="val 48123"/>
                  </a:avLst>
                </a:prstGeom>
                <a:solidFill>
                  <a:srgbClr val="EAD3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4" name="Quad Arrow Callout 473"/>
                <p:cNvSpPr/>
                <p:nvPr/>
              </p:nvSpPr>
              <p:spPr>
                <a:xfrm>
                  <a:off x="2858279" y="2209800"/>
                  <a:ext cx="533400" cy="713380"/>
                </a:xfrm>
                <a:prstGeom prst="quadArrowCallout">
                  <a:avLst>
                    <a:gd name="adj1" fmla="val 30760"/>
                    <a:gd name="adj2" fmla="val 13617"/>
                    <a:gd name="adj3" fmla="val 18515"/>
                    <a:gd name="adj4" fmla="val 48123"/>
                  </a:avLst>
                </a:prstGeom>
                <a:solidFill>
                  <a:srgbClr val="EAD3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5" name="Quad Arrow Callout 102"/>
                <p:cNvSpPr/>
                <p:nvPr/>
              </p:nvSpPr>
              <p:spPr>
                <a:xfrm>
                  <a:off x="3317426" y="2209800"/>
                  <a:ext cx="533400" cy="713380"/>
                </a:xfrm>
                <a:prstGeom prst="quadArrowCallout">
                  <a:avLst>
                    <a:gd name="adj1" fmla="val 30760"/>
                    <a:gd name="adj2" fmla="val 13617"/>
                    <a:gd name="adj3" fmla="val 18515"/>
                    <a:gd name="adj4" fmla="val 48123"/>
                  </a:avLst>
                </a:prstGeom>
                <a:solidFill>
                  <a:srgbClr val="EAD3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6" name="Quad Arrow Callout 475"/>
                <p:cNvSpPr/>
                <p:nvPr/>
              </p:nvSpPr>
              <p:spPr>
                <a:xfrm>
                  <a:off x="3792703" y="2209800"/>
                  <a:ext cx="533400" cy="713380"/>
                </a:xfrm>
                <a:prstGeom prst="quadArrowCallout">
                  <a:avLst>
                    <a:gd name="adj1" fmla="val 30760"/>
                    <a:gd name="adj2" fmla="val 13617"/>
                    <a:gd name="adj3" fmla="val 18515"/>
                    <a:gd name="adj4" fmla="val 48123"/>
                  </a:avLst>
                </a:prstGeom>
                <a:solidFill>
                  <a:srgbClr val="EAD3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7" name="Quad Arrow Callout 476"/>
                <p:cNvSpPr/>
                <p:nvPr/>
              </p:nvSpPr>
              <p:spPr>
                <a:xfrm>
                  <a:off x="4251850" y="2209800"/>
                  <a:ext cx="533400" cy="713380"/>
                </a:xfrm>
                <a:prstGeom prst="quadArrowCallout">
                  <a:avLst>
                    <a:gd name="adj1" fmla="val 30760"/>
                    <a:gd name="adj2" fmla="val 13617"/>
                    <a:gd name="adj3" fmla="val 18515"/>
                    <a:gd name="adj4" fmla="val 48123"/>
                  </a:avLst>
                </a:prstGeom>
                <a:solidFill>
                  <a:srgbClr val="EAD3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8" name="Quad Arrow Callout 477"/>
                <p:cNvSpPr/>
                <p:nvPr/>
              </p:nvSpPr>
              <p:spPr>
                <a:xfrm>
                  <a:off x="4727127" y="2209800"/>
                  <a:ext cx="533400" cy="713380"/>
                </a:xfrm>
                <a:prstGeom prst="quadArrowCallout">
                  <a:avLst>
                    <a:gd name="adj1" fmla="val 30760"/>
                    <a:gd name="adj2" fmla="val 13617"/>
                    <a:gd name="adj3" fmla="val 18515"/>
                    <a:gd name="adj4" fmla="val 48123"/>
                  </a:avLst>
                </a:prstGeom>
                <a:solidFill>
                  <a:srgbClr val="EAD3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8" name="Rectangle 49"/>
              <p:cNvSpPr/>
              <p:nvPr/>
            </p:nvSpPr>
            <p:spPr>
              <a:xfrm>
                <a:off x="-6168" y="3733800"/>
                <a:ext cx="2590800" cy="1793696"/>
              </a:xfrm>
              <a:prstGeom prst="rect">
                <a:avLst/>
              </a:prstGeom>
              <a:solidFill>
                <a:srgbClr val="F5E9B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 name="Trapezoid 50"/>
              <p:cNvSpPr/>
              <p:nvPr/>
            </p:nvSpPr>
            <p:spPr>
              <a:xfrm>
                <a:off x="-38869" y="3551726"/>
                <a:ext cx="2623419" cy="181688"/>
              </a:xfrm>
              <a:prstGeom prst="trapezoid">
                <a:avLst/>
              </a:prstGeom>
              <a:solidFill>
                <a:srgbClr val="F5E9B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0" name="Rectangle 71"/>
              <p:cNvSpPr/>
              <p:nvPr/>
            </p:nvSpPr>
            <p:spPr>
              <a:xfrm>
                <a:off x="827920" y="4474799"/>
                <a:ext cx="830166" cy="104958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1" name="Group 87"/>
              <p:cNvGrpSpPr/>
              <p:nvPr/>
            </p:nvGrpSpPr>
            <p:grpSpPr>
              <a:xfrm>
                <a:off x="852796" y="3993193"/>
                <a:ext cx="936264" cy="928166"/>
                <a:chOff x="804497" y="4003838"/>
                <a:chExt cx="936264" cy="928166"/>
              </a:xfrm>
            </p:grpSpPr>
            <p:sp>
              <p:nvSpPr>
                <p:cNvPr id="471" name="Chord 32"/>
                <p:cNvSpPr/>
                <p:nvPr/>
              </p:nvSpPr>
              <p:spPr>
                <a:xfrm rot="8684568">
                  <a:off x="804497" y="4003838"/>
                  <a:ext cx="936264" cy="928166"/>
                </a:xfrm>
                <a:prstGeom prst="chord">
                  <a:avLst>
                    <a:gd name="adj1" fmla="val 2700000"/>
                    <a:gd name="adj2" fmla="val 12328797"/>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2" name="Chord 471"/>
                <p:cNvSpPr/>
                <p:nvPr/>
              </p:nvSpPr>
              <p:spPr>
                <a:xfrm rot="8684568">
                  <a:off x="911673" y="4057701"/>
                  <a:ext cx="737839" cy="731458"/>
                </a:xfrm>
                <a:prstGeom prst="chord">
                  <a:avLst>
                    <a:gd name="adj1" fmla="val 2700000"/>
                    <a:gd name="adj2" fmla="val 1232879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2" name="Flowchart: Delay 421"/>
              <p:cNvSpPr/>
              <p:nvPr/>
            </p:nvSpPr>
            <p:spPr>
              <a:xfrm rot="16200000">
                <a:off x="1872398" y="4102463"/>
                <a:ext cx="186455" cy="79056"/>
              </a:xfrm>
              <a:prstGeom prst="flowChartDelay">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3" name="Flowchart: Delay 422"/>
              <p:cNvSpPr/>
              <p:nvPr/>
            </p:nvSpPr>
            <p:spPr>
              <a:xfrm rot="16200000">
                <a:off x="546188" y="4090856"/>
                <a:ext cx="186455" cy="79056"/>
              </a:xfrm>
              <a:prstGeom prst="flowChartDelay">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4" name="Group 85"/>
              <p:cNvGrpSpPr/>
              <p:nvPr/>
            </p:nvGrpSpPr>
            <p:grpSpPr>
              <a:xfrm>
                <a:off x="1658085" y="4467921"/>
                <a:ext cx="213835" cy="1056465"/>
                <a:chOff x="1658085" y="4467921"/>
                <a:chExt cx="213835" cy="1056465"/>
              </a:xfrm>
            </p:grpSpPr>
            <p:grpSp>
              <p:nvGrpSpPr>
                <p:cNvPr id="466" name="Group 83"/>
                <p:cNvGrpSpPr/>
                <p:nvPr/>
              </p:nvGrpSpPr>
              <p:grpSpPr>
                <a:xfrm>
                  <a:off x="1658085" y="4467921"/>
                  <a:ext cx="213835" cy="1049684"/>
                  <a:chOff x="1738912" y="2870386"/>
                  <a:chExt cx="420039" cy="2663988"/>
                </a:xfrm>
              </p:grpSpPr>
              <p:sp>
                <p:nvSpPr>
                  <p:cNvPr id="468" name="Rounded Rectangle 467"/>
                  <p:cNvSpPr/>
                  <p:nvPr/>
                </p:nvSpPr>
                <p:spPr>
                  <a:xfrm>
                    <a:off x="1795313" y="2870386"/>
                    <a:ext cx="295108" cy="2663988"/>
                  </a:xfrm>
                  <a:prstGeom prst="roundRect">
                    <a:avLst/>
                  </a:prstGeom>
                  <a:solidFill>
                    <a:srgbClr val="F5E9B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9" name="Trapezoid 79"/>
                  <p:cNvSpPr/>
                  <p:nvPr/>
                </p:nvSpPr>
                <p:spPr>
                  <a:xfrm rot="10800000">
                    <a:off x="1738912" y="2879730"/>
                    <a:ext cx="420039" cy="221722"/>
                  </a:xfrm>
                  <a:prstGeom prst="trapezoid">
                    <a:avLst>
                      <a:gd name="adj" fmla="val 21299"/>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Quad Arrow Callout 80"/>
                  <p:cNvSpPr/>
                  <p:nvPr/>
                </p:nvSpPr>
                <p:spPr>
                  <a:xfrm>
                    <a:off x="1850468" y="2904915"/>
                    <a:ext cx="222554" cy="195769"/>
                  </a:xfrm>
                  <a:prstGeom prst="quadArrowCallout">
                    <a:avLst>
                      <a:gd name="adj1" fmla="val 30760"/>
                      <a:gd name="adj2" fmla="val 13617"/>
                      <a:gd name="adj3" fmla="val 18515"/>
                      <a:gd name="adj4" fmla="val 48123"/>
                    </a:avLst>
                  </a:prstGeom>
                  <a:solidFill>
                    <a:srgbClr val="EAD37E"/>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7" name="Trapezoid 466"/>
                <p:cNvSpPr/>
                <p:nvPr/>
              </p:nvSpPr>
              <p:spPr>
                <a:xfrm>
                  <a:off x="1673150" y="5420530"/>
                  <a:ext cx="196749" cy="103856"/>
                </a:xfrm>
                <a:prstGeom prst="trapezoid">
                  <a:avLst>
                    <a:gd name="adj" fmla="val 21299"/>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5" name="Group 91"/>
              <p:cNvGrpSpPr/>
              <p:nvPr/>
            </p:nvGrpSpPr>
            <p:grpSpPr>
              <a:xfrm>
                <a:off x="746290" y="4471223"/>
                <a:ext cx="213835" cy="1056465"/>
                <a:chOff x="1658085" y="4467921"/>
                <a:chExt cx="213835" cy="1056465"/>
              </a:xfrm>
            </p:grpSpPr>
            <p:grpSp>
              <p:nvGrpSpPr>
                <p:cNvPr id="461" name="Group 92"/>
                <p:cNvGrpSpPr/>
                <p:nvPr/>
              </p:nvGrpSpPr>
              <p:grpSpPr>
                <a:xfrm>
                  <a:off x="1658085" y="4467921"/>
                  <a:ext cx="213835" cy="1049684"/>
                  <a:chOff x="1738912" y="2870386"/>
                  <a:chExt cx="420039" cy="2663988"/>
                </a:xfrm>
              </p:grpSpPr>
              <p:sp>
                <p:nvSpPr>
                  <p:cNvPr id="463" name="Rounded Rectangle 462"/>
                  <p:cNvSpPr/>
                  <p:nvPr/>
                </p:nvSpPr>
                <p:spPr>
                  <a:xfrm>
                    <a:off x="1795313" y="2870386"/>
                    <a:ext cx="295108" cy="2663988"/>
                  </a:xfrm>
                  <a:prstGeom prst="roundRect">
                    <a:avLst/>
                  </a:prstGeom>
                  <a:solidFill>
                    <a:srgbClr val="F5E9B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4" name="Trapezoid 463"/>
                  <p:cNvSpPr/>
                  <p:nvPr/>
                </p:nvSpPr>
                <p:spPr>
                  <a:xfrm rot="10800000">
                    <a:off x="1738912" y="2879730"/>
                    <a:ext cx="420039" cy="221722"/>
                  </a:xfrm>
                  <a:prstGeom prst="trapezoid">
                    <a:avLst>
                      <a:gd name="adj" fmla="val 21299"/>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5" name="Quad Arrow Callout 464"/>
                  <p:cNvSpPr/>
                  <p:nvPr/>
                </p:nvSpPr>
                <p:spPr>
                  <a:xfrm>
                    <a:off x="1850468" y="2904915"/>
                    <a:ext cx="222554" cy="195769"/>
                  </a:xfrm>
                  <a:prstGeom prst="quadArrowCallout">
                    <a:avLst>
                      <a:gd name="adj1" fmla="val 30760"/>
                      <a:gd name="adj2" fmla="val 13617"/>
                      <a:gd name="adj3" fmla="val 18515"/>
                      <a:gd name="adj4" fmla="val 48123"/>
                    </a:avLst>
                  </a:prstGeom>
                  <a:solidFill>
                    <a:srgbClr val="EAD37E"/>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2" name="Trapezoid 461"/>
                <p:cNvSpPr/>
                <p:nvPr/>
              </p:nvSpPr>
              <p:spPr>
                <a:xfrm>
                  <a:off x="1673150" y="5420530"/>
                  <a:ext cx="196749" cy="103856"/>
                </a:xfrm>
                <a:prstGeom prst="trapezoid">
                  <a:avLst>
                    <a:gd name="adj" fmla="val 21299"/>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6" name="Rectangle 97"/>
              <p:cNvSpPr/>
              <p:nvPr/>
            </p:nvSpPr>
            <p:spPr>
              <a:xfrm>
                <a:off x="1942763" y="4924386"/>
                <a:ext cx="242404" cy="57606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7" name="Rectangle 426"/>
              <p:cNvSpPr/>
              <p:nvPr/>
            </p:nvSpPr>
            <p:spPr>
              <a:xfrm>
                <a:off x="396754" y="4942759"/>
                <a:ext cx="242404" cy="57606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8" name="Rectangle 82"/>
              <p:cNvSpPr/>
              <p:nvPr/>
            </p:nvSpPr>
            <p:spPr>
              <a:xfrm>
                <a:off x="746289" y="4378941"/>
                <a:ext cx="1123610" cy="82200"/>
              </a:xfrm>
              <a:prstGeom prst="rect">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9" name="Group 1023"/>
              <p:cNvGrpSpPr/>
              <p:nvPr/>
            </p:nvGrpSpPr>
            <p:grpSpPr>
              <a:xfrm>
                <a:off x="2441961" y="3842069"/>
                <a:ext cx="804007" cy="1670595"/>
                <a:chOff x="2759603" y="3435865"/>
                <a:chExt cx="1079572" cy="2243175"/>
              </a:xfrm>
            </p:grpSpPr>
            <p:grpSp>
              <p:nvGrpSpPr>
                <p:cNvPr id="446" name="Group 106"/>
                <p:cNvGrpSpPr/>
                <p:nvPr/>
              </p:nvGrpSpPr>
              <p:grpSpPr>
                <a:xfrm>
                  <a:off x="2759603" y="3435865"/>
                  <a:ext cx="1079572" cy="2243175"/>
                  <a:chOff x="2759603" y="3435865"/>
                  <a:chExt cx="1079572" cy="2243175"/>
                </a:xfrm>
              </p:grpSpPr>
              <p:sp>
                <p:nvSpPr>
                  <p:cNvPr id="453" name="Rectangle 452"/>
                  <p:cNvSpPr/>
                  <p:nvPr/>
                </p:nvSpPr>
                <p:spPr>
                  <a:xfrm>
                    <a:off x="3015773" y="3578852"/>
                    <a:ext cx="741361" cy="2073596"/>
                  </a:xfrm>
                  <a:prstGeom prst="rect">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4" name="Group 134"/>
                  <p:cNvGrpSpPr/>
                  <p:nvPr/>
                </p:nvGrpSpPr>
                <p:grpSpPr>
                  <a:xfrm>
                    <a:off x="2820097" y="3551684"/>
                    <a:ext cx="404954" cy="2127356"/>
                    <a:chOff x="1658085" y="4471603"/>
                    <a:chExt cx="213835" cy="1055032"/>
                  </a:xfrm>
                </p:grpSpPr>
                <p:grpSp>
                  <p:nvGrpSpPr>
                    <p:cNvPr id="456" name="Group 135"/>
                    <p:cNvGrpSpPr/>
                    <p:nvPr/>
                  </p:nvGrpSpPr>
                  <p:grpSpPr>
                    <a:xfrm>
                      <a:off x="1658085" y="4471603"/>
                      <a:ext cx="213835" cy="1046002"/>
                      <a:chOff x="1738912" y="2879730"/>
                      <a:chExt cx="420039" cy="2654644"/>
                    </a:xfrm>
                  </p:grpSpPr>
                  <p:sp>
                    <p:nvSpPr>
                      <p:cNvPr id="458" name="Rounded Rectangle 137"/>
                      <p:cNvSpPr/>
                      <p:nvPr/>
                    </p:nvSpPr>
                    <p:spPr>
                      <a:xfrm>
                        <a:off x="1795313" y="3005777"/>
                        <a:ext cx="295108" cy="2528597"/>
                      </a:xfrm>
                      <a:prstGeom prst="roundRect">
                        <a:avLst/>
                      </a:prstGeom>
                      <a:solidFill>
                        <a:srgbClr val="F5E9B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Trapezoid 138"/>
                      <p:cNvSpPr/>
                      <p:nvPr/>
                    </p:nvSpPr>
                    <p:spPr>
                      <a:xfrm rot="10800000">
                        <a:off x="1738912" y="2879730"/>
                        <a:ext cx="420039" cy="221722"/>
                      </a:xfrm>
                      <a:prstGeom prst="trapezoid">
                        <a:avLst>
                          <a:gd name="adj" fmla="val 21299"/>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Quad Arrow Callout 139"/>
                      <p:cNvSpPr/>
                      <p:nvPr/>
                    </p:nvSpPr>
                    <p:spPr>
                      <a:xfrm>
                        <a:off x="1850468" y="2904915"/>
                        <a:ext cx="222554" cy="195769"/>
                      </a:xfrm>
                      <a:prstGeom prst="quadArrowCallout">
                        <a:avLst>
                          <a:gd name="adj1" fmla="val 30760"/>
                          <a:gd name="adj2" fmla="val 13617"/>
                          <a:gd name="adj3" fmla="val 18515"/>
                          <a:gd name="adj4" fmla="val 48123"/>
                        </a:avLst>
                      </a:prstGeom>
                      <a:solidFill>
                        <a:srgbClr val="EAD37E"/>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7" name="Trapezoid 136"/>
                    <p:cNvSpPr/>
                    <p:nvPr/>
                  </p:nvSpPr>
                  <p:spPr>
                    <a:xfrm>
                      <a:off x="1663668" y="5422779"/>
                      <a:ext cx="196749" cy="103856"/>
                    </a:xfrm>
                    <a:prstGeom prst="trapezoid">
                      <a:avLst>
                        <a:gd name="adj" fmla="val 21299"/>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5" name="Trapezoid 454"/>
                  <p:cNvSpPr/>
                  <p:nvPr/>
                </p:nvSpPr>
                <p:spPr>
                  <a:xfrm>
                    <a:off x="2759603" y="3435865"/>
                    <a:ext cx="1079572" cy="124779"/>
                  </a:xfrm>
                  <a:prstGeom prst="trapezoid">
                    <a:avLst/>
                  </a:prstGeom>
                  <a:solidFill>
                    <a:srgbClr val="F7994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7" name="Group 140"/>
                <p:cNvGrpSpPr/>
                <p:nvPr/>
              </p:nvGrpSpPr>
              <p:grpSpPr>
                <a:xfrm>
                  <a:off x="3406372" y="3543300"/>
                  <a:ext cx="404954" cy="2127356"/>
                  <a:chOff x="1658085" y="4471603"/>
                  <a:chExt cx="213835" cy="1055032"/>
                </a:xfrm>
              </p:grpSpPr>
              <p:grpSp>
                <p:nvGrpSpPr>
                  <p:cNvPr id="448" name="Group 141"/>
                  <p:cNvGrpSpPr/>
                  <p:nvPr/>
                </p:nvGrpSpPr>
                <p:grpSpPr>
                  <a:xfrm>
                    <a:off x="1658085" y="4471603"/>
                    <a:ext cx="213835" cy="1046002"/>
                    <a:chOff x="1738912" y="2879730"/>
                    <a:chExt cx="420039" cy="2654644"/>
                  </a:xfrm>
                </p:grpSpPr>
                <p:sp>
                  <p:nvSpPr>
                    <p:cNvPr id="450" name="Rounded Rectangle 449"/>
                    <p:cNvSpPr/>
                    <p:nvPr/>
                  </p:nvSpPr>
                  <p:spPr>
                    <a:xfrm>
                      <a:off x="1795313" y="3005777"/>
                      <a:ext cx="295108" cy="2528597"/>
                    </a:xfrm>
                    <a:prstGeom prst="roundRect">
                      <a:avLst/>
                    </a:prstGeom>
                    <a:solidFill>
                      <a:srgbClr val="F5E9B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1" name="Trapezoid 450"/>
                    <p:cNvSpPr/>
                    <p:nvPr/>
                  </p:nvSpPr>
                  <p:spPr>
                    <a:xfrm rot="10800000">
                      <a:off x="1738912" y="2879730"/>
                      <a:ext cx="420039" cy="221722"/>
                    </a:xfrm>
                    <a:prstGeom prst="trapezoid">
                      <a:avLst>
                        <a:gd name="adj" fmla="val 21299"/>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2" name="Quad Arrow Callout 451"/>
                    <p:cNvSpPr/>
                    <p:nvPr/>
                  </p:nvSpPr>
                  <p:spPr>
                    <a:xfrm>
                      <a:off x="1850468" y="2904915"/>
                      <a:ext cx="222554" cy="195769"/>
                    </a:xfrm>
                    <a:prstGeom prst="quadArrowCallout">
                      <a:avLst>
                        <a:gd name="adj1" fmla="val 30760"/>
                        <a:gd name="adj2" fmla="val 13617"/>
                        <a:gd name="adj3" fmla="val 18515"/>
                        <a:gd name="adj4" fmla="val 48123"/>
                      </a:avLst>
                    </a:prstGeom>
                    <a:solidFill>
                      <a:srgbClr val="EAD37E"/>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9" name="Trapezoid 448"/>
                  <p:cNvSpPr/>
                  <p:nvPr/>
                </p:nvSpPr>
                <p:spPr>
                  <a:xfrm>
                    <a:off x="1663668" y="5422779"/>
                    <a:ext cx="196749" cy="103856"/>
                  </a:xfrm>
                  <a:prstGeom prst="trapezoid">
                    <a:avLst>
                      <a:gd name="adj" fmla="val 21299"/>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30" name="Group 150"/>
              <p:cNvGrpSpPr/>
              <p:nvPr/>
            </p:nvGrpSpPr>
            <p:grpSpPr>
              <a:xfrm>
                <a:off x="-614818" y="3832158"/>
                <a:ext cx="804007" cy="1670595"/>
                <a:chOff x="2759603" y="3435865"/>
                <a:chExt cx="1079572" cy="2243175"/>
              </a:xfrm>
            </p:grpSpPr>
            <p:grpSp>
              <p:nvGrpSpPr>
                <p:cNvPr id="431" name="Group 151"/>
                <p:cNvGrpSpPr/>
                <p:nvPr/>
              </p:nvGrpSpPr>
              <p:grpSpPr>
                <a:xfrm>
                  <a:off x="2759603" y="3435865"/>
                  <a:ext cx="1079572" cy="2243175"/>
                  <a:chOff x="2759603" y="3435865"/>
                  <a:chExt cx="1079572" cy="2243175"/>
                </a:xfrm>
              </p:grpSpPr>
              <p:sp>
                <p:nvSpPr>
                  <p:cNvPr id="438" name="Rectangle 437"/>
                  <p:cNvSpPr/>
                  <p:nvPr/>
                </p:nvSpPr>
                <p:spPr>
                  <a:xfrm>
                    <a:off x="3015773" y="3578852"/>
                    <a:ext cx="741361" cy="2073596"/>
                  </a:xfrm>
                  <a:prstGeom prst="rect">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9" name="Group 159"/>
                  <p:cNvGrpSpPr/>
                  <p:nvPr/>
                </p:nvGrpSpPr>
                <p:grpSpPr>
                  <a:xfrm>
                    <a:off x="2820097" y="3551684"/>
                    <a:ext cx="404954" cy="2127356"/>
                    <a:chOff x="1658085" y="4471603"/>
                    <a:chExt cx="213835" cy="1055032"/>
                  </a:xfrm>
                </p:grpSpPr>
                <p:grpSp>
                  <p:nvGrpSpPr>
                    <p:cNvPr id="441" name="Group 161"/>
                    <p:cNvGrpSpPr/>
                    <p:nvPr/>
                  </p:nvGrpSpPr>
                  <p:grpSpPr>
                    <a:xfrm>
                      <a:off x="1658085" y="4471603"/>
                      <a:ext cx="213835" cy="1046002"/>
                      <a:chOff x="1738912" y="2879730"/>
                      <a:chExt cx="420039" cy="2654644"/>
                    </a:xfrm>
                  </p:grpSpPr>
                  <p:sp>
                    <p:nvSpPr>
                      <p:cNvPr id="443" name="Rounded Rectangle 442"/>
                      <p:cNvSpPr/>
                      <p:nvPr/>
                    </p:nvSpPr>
                    <p:spPr>
                      <a:xfrm>
                        <a:off x="1795313" y="3005777"/>
                        <a:ext cx="295108" cy="2528597"/>
                      </a:xfrm>
                      <a:prstGeom prst="roundRect">
                        <a:avLst/>
                      </a:prstGeom>
                      <a:solidFill>
                        <a:srgbClr val="F5E9B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4" name="Trapezoid 443"/>
                      <p:cNvSpPr/>
                      <p:nvPr/>
                    </p:nvSpPr>
                    <p:spPr>
                      <a:xfrm rot="10800000">
                        <a:off x="1738912" y="2879730"/>
                        <a:ext cx="420039" cy="221722"/>
                      </a:xfrm>
                      <a:prstGeom prst="trapezoid">
                        <a:avLst>
                          <a:gd name="adj" fmla="val 21299"/>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5" name="Quad Arrow Callout 444"/>
                      <p:cNvSpPr/>
                      <p:nvPr/>
                    </p:nvSpPr>
                    <p:spPr>
                      <a:xfrm>
                        <a:off x="1850468" y="2904915"/>
                        <a:ext cx="222554" cy="195769"/>
                      </a:xfrm>
                      <a:prstGeom prst="quadArrowCallout">
                        <a:avLst>
                          <a:gd name="adj1" fmla="val 30760"/>
                          <a:gd name="adj2" fmla="val 13617"/>
                          <a:gd name="adj3" fmla="val 18515"/>
                          <a:gd name="adj4" fmla="val 48123"/>
                        </a:avLst>
                      </a:prstGeom>
                      <a:solidFill>
                        <a:srgbClr val="EAD37E"/>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2" name="Trapezoid 441"/>
                    <p:cNvSpPr/>
                    <p:nvPr/>
                  </p:nvSpPr>
                  <p:spPr>
                    <a:xfrm>
                      <a:off x="1663668" y="5422779"/>
                      <a:ext cx="196749" cy="103856"/>
                    </a:xfrm>
                    <a:prstGeom prst="trapezoid">
                      <a:avLst>
                        <a:gd name="adj" fmla="val 21299"/>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0" name="Trapezoid 439"/>
                  <p:cNvSpPr/>
                  <p:nvPr/>
                </p:nvSpPr>
                <p:spPr>
                  <a:xfrm>
                    <a:off x="2759603" y="3435865"/>
                    <a:ext cx="1079572" cy="124779"/>
                  </a:xfrm>
                  <a:prstGeom prst="trapezoid">
                    <a:avLst/>
                  </a:prstGeom>
                  <a:solidFill>
                    <a:srgbClr val="F7994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2" name="Group 152"/>
                <p:cNvGrpSpPr/>
                <p:nvPr/>
              </p:nvGrpSpPr>
              <p:grpSpPr>
                <a:xfrm>
                  <a:off x="3406372" y="3543300"/>
                  <a:ext cx="404954" cy="2127356"/>
                  <a:chOff x="1658085" y="4471603"/>
                  <a:chExt cx="213835" cy="1055032"/>
                </a:xfrm>
              </p:grpSpPr>
              <p:grpSp>
                <p:nvGrpSpPr>
                  <p:cNvPr id="433" name="Group 153"/>
                  <p:cNvGrpSpPr/>
                  <p:nvPr/>
                </p:nvGrpSpPr>
                <p:grpSpPr>
                  <a:xfrm>
                    <a:off x="1658085" y="4471603"/>
                    <a:ext cx="213835" cy="1046002"/>
                    <a:chOff x="1738912" y="2879730"/>
                    <a:chExt cx="420039" cy="2654644"/>
                  </a:xfrm>
                </p:grpSpPr>
                <p:sp>
                  <p:nvSpPr>
                    <p:cNvPr id="435" name="Rounded Rectangle 434"/>
                    <p:cNvSpPr/>
                    <p:nvPr/>
                  </p:nvSpPr>
                  <p:spPr>
                    <a:xfrm>
                      <a:off x="1795313" y="3005777"/>
                      <a:ext cx="295108" cy="2528597"/>
                    </a:xfrm>
                    <a:prstGeom prst="roundRect">
                      <a:avLst/>
                    </a:prstGeom>
                    <a:solidFill>
                      <a:srgbClr val="F5E9B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6" name="Trapezoid 435"/>
                    <p:cNvSpPr/>
                    <p:nvPr/>
                  </p:nvSpPr>
                  <p:spPr>
                    <a:xfrm rot="10800000">
                      <a:off x="1738912" y="2879730"/>
                      <a:ext cx="420039" cy="221722"/>
                    </a:xfrm>
                    <a:prstGeom prst="trapezoid">
                      <a:avLst>
                        <a:gd name="adj" fmla="val 21299"/>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7" name="Quad Arrow Callout 436"/>
                    <p:cNvSpPr/>
                    <p:nvPr/>
                  </p:nvSpPr>
                  <p:spPr>
                    <a:xfrm>
                      <a:off x="1850468" y="2904915"/>
                      <a:ext cx="222554" cy="195769"/>
                    </a:xfrm>
                    <a:prstGeom prst="quadArrowCallout">
                      <a:avLst>
                        <a:gd name="adj1" fmla="val 30760"/>
                        <a:gd name="adj2" fmla="val 13617"/>
                        <a:gd name="adj3" fmla="val 18515"/>
                        <a:gd name="adj4" fmla="val 48123"/>
                      </a:avLst>
                    </a:prstGeom>
                    <a:solidFill>
                      <a:srgbClr val="EAD37E"/>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4" name="Trapezoid 433"/>
                  <p:cNvSpPr/>
                  <p:nvPr/>
                </p:nvSpPr>
                <p:spPr>
                  <a:xfrm>
                    <a:off x="1663668" y="5422779"/>
                    <a:ext cx="196749" cy="103856"/>
                  </a:xfrm>
                  <a:prstGeom prst="trapezoid">
                    <a:avLst>
                      <a:gd name="adj" fmla="val 21299"/>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43" name="Group 90"/>
            <p:cNvGrpSpPr/>
            <p:nvPr/>
          </p:nvGrpSpPr>
          <p:grpSpPr>
            <a:xfrm>
              <a:off x="1172786" y="3655069"/>
              <a:ext cx="2035534" cy="2090637"/>
              <a:chOff x="6872949" y="2928514"/>
              <a:chExt cx="2194852" cy="2254268"/>
            </a:xfrm>
          </p:grpSpPr>
          <p:sp>
            <p:nvSpPr>
              <p:cNvPr id="391" name="Rectangle 390"/>
              <p:cNvSpPr/>
              <p:nvPr/>
            </p:nvSpPr>
            <p:spPr>
              <a:xfrm>
                <a:off x="7112779" y="3054817"/>
                <a:ext cx="1767614" cy="2073596"/>
              </a:xfrm>
              <a:prstGeom prst="rect">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2" name="Group 107"/>
              <p:cNvGrpSpPr/>
              <p:nvPr/>
            </p:nvGrpSpPr>
            <p:grpSpPr>
              <a:xfrm>
                <a:off x="6938563" y="3055426"/>
                <a:ext cx="404954" cy="2127356"/>
                <a:chOff x="1658085" y="4471603"/>
                <a:chExt cx="213835" cy="1055032"/>
              </a:xfrm>
            </p:grpSpPr>
            <p:grpSp>
              <p:nvGrpSpPr>
                <p:cNvPr id="412" name="Group 108"/>
                <p:cNvGrpSpPr/>
                <p:nvPr/>
              </p:nvGrpSpPr>
              <p:grpSpPr>
                <a:xfrm>
                  <a:off x="1658085" y="4471603"/>
                  <a:ext cx="213835" cy="1046002"/>
                  <a:chOff x="1738912" y="2879730"/>
                  <a:chExt cx="420039" cy="2654644"/>
                </a:xfrm>
              </p:grpSpPr>
              <p:sp>
                <p:nvSpPr>
                  <p:cNvPr id="414" name="Rounded Rectangle 413"/>
                  <p:cNvSpPr/>
                  <p:nvPr/>
                </p:nvSpPr>
                <p:spPr>
                  <a:xfrm>
                    <a:off x="1795313" y="3005777"/>
                    <a:ext cx="295108" cy="2528597"/>
                  </a:xfrm>
                  <a:prstGeom prst="roundRect">
                    <a:avLst/>
                  </a:prstGeom>
                  <a:solidFill>
                    <a:srgbClr val="F5E9B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5" name="Trapezoid 414"/>
                  <p:cNvSpPr/>
                  <p:nvPr/>
                </p:nvSpPr>
                <p:spPr>
                  <a:xfrm rot="10800000">
                    <a:off x="1738912" y="2879730"/>
                    <a:ext cx="420039" cy="221722"/>
                  </a:xfrm>
                  <a:prstGeom prst="trapezoid">
                    <a:avLst>
                      <a:gd name="adj" fmla="val 21299"/>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6" name="Quad Arrow Callout 415"/>
                  <p:cNvSpPr/>
                  <p:nvPr/>
                </p:nvSpPr>
                <p:spPr>
                  <a:xfrm>
                    <a:off x="1850468" y="2904915"/>
                    <a:ext cx="222554" cy="195769"/>
                  </a:xfrm>
                  <a:prstGeom prst="quadArrowCallout">
                    <a:avLst>
                      <a:gd name="adj1" fmla="val 30760"/>
                      <a:gd name="adj2" fmla="val 13617"/>
                      <a:gd name="adj3" fmla="val 18515"/>
                      <a:gd name="adj4" fmla="val 48123"/>
                    </a:avLst>
                  </a:prstGeom>
                  <a:solidFill>
                    <a:srgbClr val="EAD37E"/>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3" name="Trapezoid 412"/>
                <p:cNvSpPr/>
                <p:nvPr/>
              </p:nvSpPr>
              <p:spPr>
                <a:xfrm>
                  <a:off x="1663668" y="5422779"/>
                  <a:ext cx="196749" cy="103856"/>
                </a:xfrm>
                <a:prstGeom prst="trapezoid">
                  <a:avLst>
                    <a:gd name="adj" fmla="val 21299"/>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3" name="Group 114"/>
              <p:cNvGrpSpPr/>
              <p:nvPr/>
            </p:nvGrpSpPr>
            <p:grpSpPr>
              <a:xfrm>
                <a:off x="7463357" y="3037218"/>
                <a:ext cx="404954" cy="2127356"/>
                <a:chOff x="1658085" y="4471603"/>
                <a:chExt cx="213835" cy="1055032"/>
              </a:xfrm>
            </p:grpSpPr>
            <p:grpSp>
              <p:nvGrpSpPr>
                <p:cNvPr id="407" name="Group 115"/>
                <p:cNvGrpSpPr/>
                <p:nvPr/>
              </p:nvGrpSpPr>
              <p:grpSpPr>
                <a:xfrm>
                  <a:off x="1658085" y="4471603"/>
                  <a:ext cx="213835" cy="1046002"/>
                  <a:chOff x="1738912" y="2879730"/>
                  <a:chExt cx="420039" cy="2654644"/>
                </a:xfrm>
              </p:grpSpPr>
              <p:sp>
                <p:nvSpPr>
                  <p:cNvPr id="409" name="Rounded Rectangle 408"/>
                  <p:cNvSpPr/>
                  <p:nvPr/>
                </p:nvSpPr>
                <p:spPr>
                  <a:xfrm>
                    <a:off x="1795313" y="3005777"/>
                    <a:ext cx="295108" cy="2528597"/>
                  </a:xfrm>
                  <a:prstGeom prst="roundRect">
                    <a:avLst/>
                  </a:prstGeom>
                  <a:solidFill>
                    <a:srgbClr val="F5E9B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 name="Trapezoid 409"/>
                  <p:cNvSpPr/>
                  <p:nvPr/>
                </p:nvSpPr>
                <p:spPr>
                  <a:xfrm rot="10800000">
                    <a:off x="1738912" y="2879730"/>
                    <a:ext cx="420039" cy="221722"/>
                  </a:xfrm>
                  <a:prstGeom prst="trapezoid">
                    <a:avLst>
                      <a:gd name="adj" fmla="val 21299"/>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 name="Quad Arrow Callout 410"/>
                  <p:cNvSpPr/>
                  <p:nvPr/>
                </p:nvSpPr>
                <p:spPr>
                  <a:xfrm>
                    <a:off x="1850468" y="2904915"/>
                    <a:ext cx="222554" cy="195769"/>
                  </a:xfrm>
                  <a:prstGeom prst="quadArrowCallout">
                    <a:avLst>
                      <a:gd name="adj1" fmla="val 30760"/>
                      <a:gd name="adj2" fmla="val 13617"/>
                      <a:gd name="adj3" fmla="val 18515"/>
                      <a:gd name="adj4" fmla="val 48123"/>
                    </a:avLst>
                  </a:prstGeom>
                  <a:solidFill>
                    <a:srgbClr val="EAD37E"/>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8" name="Trapezoid 407"/>
                <p:cNvSpPr/>
                <p:nvPr/>
              </p:nvSpPr>
              <p:spPr>
                <a:xfrm>
                  <a:off x="1663668" y="5422779"/>
                  <a:ext cx="196749" cy="103856"/>
                </a:xfrm>
                <a:prstGeom prst="trapezoid">
                  <a:avLst>
                    <a:gd name="adj" fmla="val 21299"/>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4" name="Group 120"/>
              <p:cNvGrpSpPr/>
              <p:nvPr/>
            </p:nvGrpSpPr>
            <p:grpSpPr>
              <a:xfrm>
                <a:off x="8024332" y="3037218"/>
                <a:ext cx="404954" cy="2127356"/>
                <a:chOff x="1658085" y="4471603"/>
                <a:chExt cx="213835" cy="1055032"/>
              </a:xfrm>
            </p:grpSpPr>
            <p:grpSp>
              <p:nvGrpSpPr>
                <p:cNvPr id="402" name="Group 121"/>
                <p:cNvGrpSpPr/>
                <p:nvPr/>
              </p:nvGrpSpPr>
              <p:grpSpPr>
                <a:xfrm>
                  <a:off x="1658085" y="4471603"/>
                  <a:ext cx="213835" cy="1046002"/>
                  <a:chOff x="1738912" y="2879730"/>
                  <a:chExt cx="420039" cy="2654644"/>
                </a:xfrm>
              </p:grpSpPr>
              <p:sp>
                <p:nvSpPr>
                  <p:cNvPr id="404" name="Rounded Rectangle 403"/>
                  <p:cNvSpPr/>
                  <p:nvPr/>
                </p:nvSpPr>
                <p:spPr>
                  <a:xfrm>
                    <a:off x="1795313" y="3005777"/>
                    <a:ext cx="295108" cy="2528597"/>
                  </a:xfrm>
                  <a:prstGeom prst="roundRect">
                    <a:avLst/>
                  </a:prstGeom>
                  <a:solidFill>
                    <a:srgbClr val="F5E9B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5" name="Trapezoid 404"/>
                  <p:cNvSpPr/>
                  <p:nvPr/>
                </p:nvSpPr>
                <p:spPr>
                  <a:xfrm rot="10800000">
                    <a:off x="1738912" y="2879730"/>
                    <a:ext cx="420039" cy="221722"/>
                  </a:xfrm>
                  <a:prstGeom prst="trapezoid">
                    <a:avLst>
                      <a:gd name="adj" fmla="val 21299"/>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6" name="Quad Arrow Callout 405"/>
                  <p:cNvSpPr/>
                  <p:nvPr/>
                </p:nvSpPr>
                <p:spPr>
                  <a:xfrm>
                    <a:off x="1850468" y="2904915"/>
                    <a:ext cx="222554" cy="195769"/>
                  </a:xfrm>
                  <a:prstGeom prst="quadArrowCallout">
                    <a:avLst>
                      <a:gd name="adj1" fmla="val 30760"/>
                      <a:gd name="adj2" fmla="val 13617"/>
                      <a:gd name="adj3" fmla="val 18515"/>
                      <a:gd name="adj4" fmla="val 48123"/>
                    </a:avLst>
                  </a:prstGeom>
                  <a:solidFill>
                    <a:srgbClr val="EAD37E"/>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3" name="Trapezoid 402"/>
                <p:cNvSpPr/>
                <p:nvPr/>
              </p:nvSpPr>
              <p:spPr>
                <a:xfrm>
                  <a:off x="1663668" y="5422779"/>
                  <a:ext cx="196749" cy="103856"/>
                </a:xfrm>
                <a:prstGeom prst="trapezoid">
                  <a:avLst>
                    <a:gd name="adj" fmla="val 21299"/>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5" name="Group 126"/>
              <p:cNvGrpSpPr/>
              <p:nvPr/>
            </p:nvGrpSpPr>
            <p:grpSpPr>
              <a:xfrm>
                <a:off x="8558281" y="3027937"/>
                <a:ext cx="404954" cy="2127356"/>
                <a:chOff x="1658085" y="4471603"/>
                <a:chExt cx="213835" cy="1055032"/>
              </a:xfrm>
            </p:grpSpPr>
            <p:grpSp>
              <p:nvGrpSpPr>
                <p:cNvPr id="397" name="Group 127"/>
                <p:cNvGrpSpPr/>
                <p:nvPr/>
              </p:nvGrpSpPr>
              <p:grpSpPr>
                <a:xfrm>
                  <a:off x="1658085" y="4471603"/>
                  <a:ext cx="213835" cy="1046002"/>
                  <a:chOff x="1738912" y="2879730"/>
                  <a:chExt cx="420039" cy="2654644"/>
                </a:xfrm>
              </p:grpSpPr>
              <p:sp>
                <p:nvSpPr>
                  <p:cNvPr id="399" name="Rounded Rectangle 398"/>
                  <p:cNvSpPr/>
                  <p:nvPr/>
                </p:nvSpPr>
                <p:spPr>
                  <a:xfrm>
                    <a:off x="1795313" y="3005777"/>
                    <a:ext cx="295108" cy="2528597"/>
                  </a:xfrm>
                  <a:prstGeom prst="roundRect">
                    <a:avLst/>
                  </a:prstGeom>
                  <a:solidFill>
                    <a:srgbClr val="F5E9B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0" name="Trapezoid 399"/>
                  <p:cNvSpPr/>
                  <p:nvPr/>
                </p:nvSpPr>
                <p:spPr>
                  <a:xfrm rot="10800000">
                    <a:off x="1738912" y="2879730"/>
                    <a:ext cx="420039" cy="221722"/>
                  </a:xfrm>
                  <a:prstGeom prst="trapezoid">
                    <a:avLst>
                      <a:gd name="adj" fmla="val 21299"/>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1" name="Quad Arrow Callout 400"/>
                  <p:cNvSpPr/>
                  <p:nvPr/>
                </p:nvSpPr>
                <p:spPr>
                  <a:xfrm>
                    <a:off x="1850468" y="2904915"/>
                    <a:ext cx="222554" cy="195769"/>
                  </a:xfrm>
                  <a:prstGeom prst="quadArrowCallout">
                    <a:avLst>
                      <a:gd name="adj1" fmla="val 30760"/>
                      <a:gd name="adj2" fmla="val 13617"/>
                      <a:gd name="adj3" fmla="val 18515"/>
                      <a:gd name="adj4" fmla="val 48123"/>
                    </a:avLst>
                  </a:prstGeom>
                  <a:solidFill>
                    <a:srgbClr val="EAD37E"/>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8" name="Trapezoid 397"/>
                <p:cNvSpPr/>
                <p:nvPr/>
              </p:nvSpPr>
              <p:spPr>
                <a:xfrm>
                  <a:off x="1663668" y="5422779"/>
                  <a:ext cx="196749" cy="103856"/>
                </a:xfrm>
                <a:prstGeom prst="trapezoid">
                  <a:avLst>
                    <a:gd name="adj" fmla="val 21299"/>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6" name="Trapezoid 395"/>
              <p:cNvSpPr/>
              <p:nvPr/>
            </p:nvSpPr>
            <p:spPr>
              <a:xfrm>
                <a:off x="6872949" y="2928514"/>
                <a:ext cx="2194852" cy="111468"/>
              </a:xfrm>
              <a:prstGeom prst="trapezoid">
                <a:avLst/>
              </a:prstGeom>
              <a:solidFill>
                <a:srgbClr val="F7994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4" name="Group 167"/>
            <p:cNvGrpSpPr/>
            <p:nvPr/>
          </p:nvGrpSpPr>
          <p:grpSpPr>
            <a:xfrm>
              <a:off x="6699447" y="3670436"/>
              <a:ext cx="2035534" cy="2090637"/>
              <a:chOff x="6872949" y="2928514"/>
              <a:chExt cx="2194852" cy="2254268"/>
            </a:xfrm>
          </p:grpSpPr>
          <p:sp>
            <p:nvSpPr>
              <p:cNvPr id="365" name="Rectangle 364"/>
              <p:cNvSpPr/>
              <p:nvPr/>
            </p:nvSpPr>
            <p:spPr>
              <a:xfrm>
                <a:off x="7112779" y="3054817"/>
                <a:ext cx="1767614" cy="2073596"/>
              </a:xfrm>
              <a:prstGeom prst="rect">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6" name="Group 169"/>
              <p:cNvGrpSpPr/>
              <p:nvPr/>
            </p:nvGrpSpPr>
            <p:grpSpPr>
              <a:xfrm>
                <a:off x="6938563" y="3055426"/>
                <a:ext cx="404954" cy="2127356"/>
                <a:chOff x="1658085" y="4471603"/>
                <a:chExt cx="213835" cy="1055032"/>
              </a:xfrm>
            </p:grpSpPr>
            <p:grpSp>
              <p:nvGrpSpPr>
                <p:cNvPr id="386" name="Group 189"/>
                <p:cNvGrpSpPr/>
                <p:nvPr/>
              </p:nvGrpSpPr>
              <p:grpSpPr>
                <a:xfrm>
                  <a:off x="1658085" y="4471603"/>
                  <a:ext cx="213835" cy="1046002"/>
                  <a:chOff x="1738912" y="2879730"/>
                  <a:chExt cx="420039" cy="2654644"/>
                </a:xfrm>
              </p:grpSpPr>
              <p:sp>
                <p:nvSpPr>
                  <p:cNvPr id="388" name="Rounded Rectangle 387"/>
                  <p:cNvSpPr/>
                  <p:nvPr/>
                </p:nvSpPr>
                <p:spPr>
                  <a:xfrm>
                    <a:off x="1795313" y="3005777"/>
                    <a:ext cx="295108" cy="2528597"/>
                  </a:xfrm>
                  <a:prstGeom prst="roundRect">
                    <a:avLst/>
                  </a:prstGeom>
                  <a:solidFill>
                    <a:srgbClr val="F5E9B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 name="Trapezoid 388"/>
                  <p:cNvSpPr/>
                  <p:nvPr/>
                </p:nvSpPr>
                <p:spPr>
                  <a:xfrm rot="10800000">
                    <a:off x="1738912" y="2879730"/>
                    <a:ext cx="420039" cy="221722"/>
                  </a:xfrm>
                  <a:prstGeom prst="trapezoid">
                    <a:avLst>
                      <a:gd name="adj" fmla="val 21299"/>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0" name="Quad Arrow Callout 389"/>
                  <p:cNvSpPr/>
                  <p:nvPr/>
                </p:nvSpPr>
                <p:spPr>
                  <a:xfrm>
                    <a:off x="1850468" y="2904915"/>
                    <a:ext cx="222554" cy="195769"/>
                  </a:xfrm>
                  <a:prstGeom prst="quadArrowCallout">
                    <a:avLst>
                      <a:gd name="adj1" fmla="val 30760"/>
                      <a:gd name="adj2" fmla="val 13617"/>
                      <a:gd name="adj3" fmla="val 18515"/>
                      <a:gd name="adj4" fmla="val 48123"/>
                    </a:avLst>
                  </a:prstGeom>
                  <a:solidFill>
                    <a:srgbClr val="EAD37E"/>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7" name="Trapezoid 386"/>
                <p:cNvSpPr/>
                <p:nvPr/>
              </p:nvSpPr>
              <p:spPr>
                <a:xfrm>
                  <a:off x="1663668" y="5422779"/>
                  <a:ext cx="196749" cy="103856"/>
                </a:xfrm>
                <a:prstGeom prst="trapezoid">
                  <a:avLst>
                    <a:gd name="adj" fmla="val 21299"/>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7" name="Group 170"/>
              <p:cNvGrpSpPr/>
              <p:nvPr/>
            </p:nvGrpSpPr>
            <p:grpSpPr>
              <a:xfrm>
                <a:off x="7463357" y="3037218"/>
                <a:ext cx="404954" cy="2127356"/>
                <a:chOff x="1658085" y="4471603"/>
                <a:chExt cx="213835" cy="1055032"/>
              </a:xfrm>
            </p:grpSpPr>
            <p:grpSp>
              <p:nvGrpSpPr>
                <p:cNvPr id="381" name="Group 184"/>
                <p:cNvGrpSpPr/>
                <p:nvPr/>
              </p:nvGrpSpPr>
              <p:grpSpPr>
                <a:xfrm>
                  <a:off x="1658085" y="4471603"/>
                  <a:ext cx="213835" cy="1046002"/>
                  <a:chOff x="1738912" y="2879730"/>
                  <a:chExt cx="420039" cy="2654644"/>
                </a:xfrm>
              </p:grpSpPr>
              <p:sp>
                <p:nvSpPr>
                  <p:cNvPr id="383" name="Rounded Rectangle 382"/>
                  <p:cNvSpPr/>
                  <p:nvPr/>
                </p:nvSpPr>
                <p:spPr>
                  <a:xfrm>
                    <a:off x="1795313" y="3005777"/>
                    <a:ext cx="295108" cy="2528597"/>
                  </a:xfrm>
                  <a:prstGeom prst="roundRect">
                    <a:avLst/>
                  </a:prstGeom>
                  <a:solidFill>
                    <a:srgbClr val="F5E9B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4" name="Trapezoid 383"/>
                  <p:cNvSpPr/>
                  <p:nvPr/>
                </p:nvSpPr>
                <p:spPr>
                  <a:xfrm rot="10800000">
                    <a:off x="1738912" y="2879730"/>
                    <a:ext cx="420039" cy="221722"/>
                  </a:xfrm>
                  <a:prstGeom prst="trapezoid">
                    <a:avLst>
                      <a:gd name="adj" fmla="val 21299"/>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5" name="Quad Arrow Callout 384"/>
                  <p:cNvSpPr/>
                  <p:nvPr/>
                </p:nvSpPr>
                <p:spPr>
                  <a:xfrm>
                    <a:off x="1850468" y="2904915"/>
                    <a:ext cx="222554" cy="195769"/>
                  </a:xfrm>
                  <a:prstGeom prst="quadArrowCallout">
                    <a:avLst>
                      <a:gd name="adj1" fmla="val 30760"/>
                      <a:gd name="adj2" fmla="val 13617"/>
                      <a:gd name="adj3" fmla="val 18515"/>
                      <a:gd name="adj4" fmla="val 48123"/>
                    </a:avLst>
                  </a:prstGeom>
                  <a:solidFill>
                    <a:srgbClr val="EAD37E"/>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2" name="Trapezoid 381"/>
                <p:cNvSpPr/>
                <p:nvPr/>
              </p:nvSpPr>
              <p:spPr>
                <a:xfrm>
                  <a:off x="1663668" y="5422779"/>
                  <a:ext cx="196749" cy="103856"/>
                </a:xfrm>
                <a:prstGeom prst="trapezoid">
                  <a:avLst>
                    <a:gd name="adj" fmla="val 21299"/>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8" name="Group 171"/>
              <p:cNvGrpSpPr/>
              <p:nvPr/>
            </p:nvGrpSpPr>
            <p:grpSpPr>
              <a:xfrm>
                <a:off x="8024332" y="3037218"/>
                <a:ext cx="404954" cy="2127356"/>
                <a:chOff x="1658085" y="4471603"/>
                <a:chExt cx="213835" cy="1055032"/>
              </a:xfrm>
            </p:grpSpPr>
            <p:grpSp>
              <p:nvGrpSpPr>
                <p:cNvPr id="376" name="Group 179"/>
                <p:cNvGrpSpPr/>
                <p:nvPr/>
              </p:nvGrpSpPr>
              <p:grpSpPr>
                <a:xfrm>
                  <a:off x="1658085" y="4471603"/>
                  <a:ext cx="213835" cy="1046002"/>
                  <a:chOff x="1738912" y="2879730"/>
                  <a:chExt cx="420039" cy="2654644"/>
                </a:xfrm>
              </p:grpSpPr>
              <p:sp>
                <p:nvSpPr>
                  <p:cNvPr id="378" name="Rounded Rectangle 377"/>
                  <p:cNvSpPr/>
                  <p:nvPr/>
                </p:nvSpPr>
                <p:spPr>
                  <a:xfrm>
                    <a:off x="1795313" y="3005777"/>
                    <a:ext cx="295108" cy="2528597"/>
                  </a:xfrm>
                  <a:prstGeom prst="roundRect">
                    <a:avLst/>
                  </a:prstGeom>
                  <a:solidFill>
                    <a:srgbClr val="F5E9B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 name="Trapezoid 378"/>
                  <p:cNvSpPr/>
                  <p:nvPr/>
                </p:nvSpPr>
                <p:spPr>
                  <a:xfrm rot="10800000">
                    <a:off x="1738912" y="2879730"/>
                    <a:ext cx="420039" cy="221722"/>
                  </a:xfrm>
                  <a:prstGeom prst="trapezoid">
                    <a:avLst>
                      <a:gd name="adj" fmla="val 21299"/>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0" name="Quad Arrow Callout 379"/>
                  <p:cNvSpPr/>
                  <p:nvPr/>
                </p:nvSpPr>
                <p:spPr>
                  <a:xfrm>
                    <a:off x="1850468" y="2904915"/>
                    <a:ext cx="222554" cy="195769"/>
                  </a:xfrm>
                  <a:prstGeom prst="quadArrowCallout">
                    <a:avLst>
                      <a:gd name="adj1" fmla="val 30760"/>
                      <a:gd name="adj2" fmla="val 13617"/>
                      <a:gd name="adj3" fmla="val 18515"/>
                      <a:gd name="adj4" fmla="val 48123"/>
                    </a:avLst>
                  </a:prstGeom>
                  <a:solidFill>
                    <a:srgbClr val="EAD37E"/>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7" name="Trapezoid 376"/>
                <p:cNvSpPr/>
                <p:nvPr/>
              </p:nvSpPr>
              <p:spPr>
                <a:xfrm>
                  <a:off x="1663668" y="5422779"/>
                  <a:ext cx="196749" cy="103856"/>
                </a:xfrm>
                <a:prstGeom prst="trapezoid">
                  <a:avLst>
                    <a:gd name="adj" fmla="val 21299"/>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9" name="Group 172"/>
              <p:cNvGrpSpPr/>
              <p:nvPr/>
            </p:nvGrpSpPr>
            <p:grpSpPr>
              <a:xfrm>
                <a:off x="8558281" y="3027937"/>
                <a:ext cx="404954" cy="2127356"/>
                <a:chOff x="1658085" y="4471603"/>
                <a:chExt cx="213835" cy="1055032"/>
              </a:xfrm>
            </p:grpSpPr>
            <p:grpSp>
              <p:nvGrpSpPr>
                <p:cNvPr id="371" name="Group 174"/>
                <p:cNvGrpSpPr/>
                <p:nvPr/>
              </p:nvGrpSpPr>
              <p:grpSpPr>
                <a:xfrm>
                  <a:off x="1658085" y="4471603"/>
                  <a:ext cx="213835" cy="1046002"/>
                  <a:chOff x="1738912" y="2879730"/>
                  <a:chExt cx="420039" cy="2654644"/>
                </a:xfrm>
              </p:grpSpPr>
              <p:sp>
                <p:nvSpPr>
                  <p:cNvPr id="373" name="Rounded Rectangle 372"/>
                  <p:cNvSpPr/>
                  <p:nvPr/>
                </p:nvSpPr>
                <p:spPr>
                  <a:xfrm>
                    <a:off x="1795313" y="3005777"/>
                    <a:ext cx="295108" cy="2528597"/>
                  </a:xfrm>
                  <a:prstGeom prst="roundRect">
                    <a:avLst/>
                  </a:prstGeom>
                  <a:solidFill>
                    <a:srgbClr val="F5E9B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 name="Trapezoid 373"/>
                  <p:cNvSpPr/>
                  <p:nvPr/>
                </p:nvSpPr>
                <p:spPr>
                  <a:xfrm rot="10800000">
                    <a:off x="1738912" y="2879730"/>
                    <a:ext cx="420039" cy="221722"/>
                  </a:xfrm>
                  <a:prstGeom prst="trapezoid">
                    <a:avLst>
                      <a:gd name="adj" fmla="val 21299"/>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 name="Quad Arrow Callout 374"/>
                  <p:cNvSpPr/>
                  <p:nvPr/>
                </p:nvSpPr>
                <p:spPr>
                  <a:xfrm>
                    <a:off x="1850468" y="2904915"/>
                    <a:ext cx="222554" cy="195769"/>
                  </a:xfrm>
                  <a:prstGeom prst="quadArrowCallout">
                    <a:avLst>
                      <a:gd name="adj1" fmla="val 30760"/>
                      <a:gd name="adj2" fmla="val 13617"/>
                      <a:gd name="adj3" fmla="val 18515"/>
                      <a:gd name="adj4" fmla="val 48123"/>
                    </a:avLst>
                  </a:prstGeom>
                  <a:solidFill>
                    <a:srgbClr val="EAD37E"/>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2" name="Trapezoid 371"/>
                <p:cNvSpPr/>
                <p:nvPr/>
              </p:nvSpPr>
              <p:spPr>
                <a:xfrm>
                  <a:off x="1663668" y="5422779"/>
                  <a:ext cx="196749" cy="103856"/>
                </a:xfrm>
                <a:prstGeom prst="trapezoid">
                  <a:avLst>
                    <a:gd name="adj" fmla="val 21299"/>
                  </a:avLst>
                </a:prstGeom>
                <a:solidFill>
                  <a:srgbClr val="F1E1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0" name="Trapezoid 369"/>
              <p:cNvSpPr/>
              <p:nvPr/>
            </p:nvSpPr>
            <p:spPr>
              <a:xfrm>
                <a:off x="6872949" y="2928514"/>
                <a:ext cx="2194852" cy="111468"/>
              </a:xfrm>
              <a:prstGeom prst="trapezoid">
                <a:avLst/>
              </a:prstGeom>
              <a:solidFill>
                <a:srgbClr val="F7994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5" name="Group 1031"/>
            <p:cNvGrpSpPr/>
            <p:nvPr/>
          </p:nvGrpSpPr>
          <p:grpSpPr>
            <a:xfrm>
              <a:off x="1517323" y="3213753"/>
              <a:ext cx="1303571" cy="441034"/>
              <a:chOff x="1517323" y="3213753"/>
              <a:chExt cx="1303571" cy="441034"/>
            </a:xfrm>
          </p:grpSpPr>
          <p:grpSp>
            <p:nvGrpSpPr>
              <p:cNvPr id="356" name="Group 1030"/>
              <p:cNvGrpSpPr/>
              <p:nvPr/>
            </p:nvGrpSpPr>
            <p:grpSpPr>
              <a:xfrm>
                <a:off x="1517323" y="3228585"/>
                <a:ext cx="206600" cy="426202"/>
                <a:chOff x="479200" y="1790476"/>
                <a:chExt cx="464864" cy="659513"/>
              </a:xfrm>
            </p:grpSpPr>
            <p:sp>
              <p:nvSpPr>
                <p:cNvPr id="363" name="Flowchart: Delay 362"/>
                <p:cNvSpPr/>
                <p:nvPr/>
              </p:nvSpPr>
              <p:spPr>
                <a:xfrm rot="16200000">
                  <a:off x="381875" y="1887801"/>
                  <a:ext cx="659513" cy="464864"/>
                </a:xfrm>
                <a:prstGeom prst="flowChartDelay">
                  <a:avLst/>
                </a:prstGeom>
                <a:solidFill>
                  <a:srgbClr val="EAD3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 name="Flowchart: Delay 363"/>
                <p:cNvSpPr/>
                <p:nvPr/>
              </p:nvSpPr>
              <p:spPr>
                <a:xfrm rot="16200000">
                  <a:off x="521490" y="2058836"/>
                  <a:ext cx="406361" cy="236374"/>
                </a:xfrm>
                <a:prstGeom prst="flowChartDelay">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7" name="Group 269"/>
              <p:cNvGrpSpPr/>
              <p:nvPr/>
            </p:nvGrpSpPr>
            <p:grpSpPr>
              <a:xfrm>
                <a:off x="2097865" y="3221988"/>
                <a:ext cx="206600" cy="426202"/>
                <a:chOff x="479200" y="1790476"/>
                <a:chExt cx="464864" cy="659513"/>
              </a:xfrm>
            </p:grpSpPr>
            <p:sp>
              <p:nvSpPr>
                <p:cNvPr id="361" name="Flowchart: Delay 360"/>
                <p:cNvSpPr/>
                <p:nvPr/>
              </p:nvSpPr>
              <p:spPr>
                <a:xfrm rot="16200000">
                  <a:off x="381875" y="1887801"/>
                  <a:ext cx="659513" cy="464864"/>
                </a:xfrm>
                <a:prstGeom prst="flowChartDelay">
                  <a:avLst/>
                </a:prstGeom>
                <a:solidFill>
                  <a:srgbClr val="EAD3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 name="Flowchart: Delay 361"/>
                <p:cNvSpPr/>
                <p:nvPr/>
              </p:nvSpPr>
              <p:spPr>
                <a:xfrm rot="16200000">
                  <a:off x="521490" y="2058836"/>
                  <a:ext cx="406361" cy="236374"/>
                </a:xfrm>
                <a:prstGeom prst="flowChartDelay">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8" name="Group 272"/>
              <p:cNvGrpSpPr/>
              <p:nvPr/>
            </p:nvGrpSpPr>
            <p:grpSpPr>
              <a:xfrm>
                <a:off x="2614294" y="3213753"/>
                <a:ext cx="206600" cy="426202"/>
                <a:chOff x="479200" y="1790476"/>
                <a:chExt cx="464864" cy="659513"/>
              </a:xfrm>
            </p:grpSpPr>
            <p:sp>
              <p:nvSpPr>
                <p:cNvPr id="359" name="Flowchart: Delay 358"/>
                <p:cNvSpPr/>
                <p:nvPr/>
              </p:nvSpPr>
              <p:spPr>
                <a:xfrm rot="16200000">
                  <a:off x="381875" y="1887801"/>
                  <a:ext cx="659513" cy="464864"/>
                </a:xfrm>
                <a:prstGeom prst="flowChartDelay">
                  <a:avLst/>
                </a:prstGeom>
                <a:solidFill>
                  <a:srgbClr val="EAD3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 name="Flowchart: Delay 359"/>
                <p:cNvSpPr/>
                <p:nvPr/>
              </p:nvSpPr>
              <p:spPr>
                <a:xfrm rot="16200000">
                  <a:off x="521490" y="2058836"/>
                  <a:ext cx="406361" cy="236374"/>
                </a:xfrm>
                <a:prstGeom prst="flowChartDelay">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6" name="Group 276"/>
            <p:cNvGrpSpPr/>
            <p:nvPr/>
          </p:nvGrpSpPr>
          <p:grpSpPr>
            <a:xfrm>
              <a:off x="7058611" y="3237979"/>
              <a:ext cx="1303571" cy="441034"/>
              <a:chOff x="1517323" y="3213753"/>
              <a:chExt cx="1303571" cy="441034"/>
            </a:xfrm>
          </p:grpSpPr>
          <p:grpSp>
            <p:nvGrpSpPr>
              <p:cNvPr id="347" name="Group 277"/>
              <p:cNvGrpSpPr/>
              <p:nvPr/>
            </p:nvGrpSpPr>
            <p:grpSpPr>
              <a:xfrm>
                <a:off x="1517323" y="3228585"/>
                <a:ext cx="206600" cy="426202"/>
                <a:chOff x="479200" y="1790476"/>
                <a:chExt cx="464864" cy="659513"/>
              </a:xfrm>
            </p:grpSpPr>
            <p:sp>
              <p:nvSpPr>
                <p:cNvPr id="354" name="Flowchart: Delay 353"/>
                <p:cNvSpPr/>
                <p:nvPr/>
              </p:nvSpPr>
              <p:spPr>
                <a:xfrm rot="16200000">
                  <a:off x="381875" y="1887801"/>
                  <a:ext cx="659513" cy="464864"/>
                </a:xfrm>
                <a:prstGeom prst="flowChartDelay">
                  <a:avLst/>
                </a:prstGeom>
                <a:solidFill>
                  <a:srgbClr val="EAD3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 name="Flowchart: Delay 354"/>
                <p:cNvSpPr/>
                <p:nvPr/>
              </p:nvSpPr>
              <p:spPr>
                <a:xfrm rot="16200000">
                  <a:off x="521490" y="2058836"/>
                  <a:ext cx="406361" cy="236374"/>
                </a:xfrm>
                <a:prstGeom prst="flowChartDelay">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8" name="Group 278"/>
              <p:cNvGrpSpPr/>
              <p:nvPr/>
            </p:nvGrpSpPr>
            <p:grpSpPr>
              <a:xfrm>
                <a:off x="2097865" y="3221988"/>
                <a:ext cx="206600" cy="426202"/>
                <a:chOff x="479200" y="1790476"/>
                <a:chExt cx="464864" cy="659513"/>
              </a:xfrm>
            </p:grpSpPr>
            <p:sp>
              <p:nvSpPr>
                <p:cNvPr id="352" name="Flowchart: Delay 351"/>
                <p:cNvSpPr/>
                <p:nvPr/>
              </p:nvSpPr>
              <p:spPr>
                <a:xfrm rot="16200000">
                  <a:off x="381875" y="1887801"/>
                  <a:ext cx="659513" cy="464864"/>
                </a:xfrm>
                <a:prstGeom prst="flowChartDelay">
                  <a:avLst/>
                </a:prstGeom>
                <a:solidFill>
                  <a:srgbClr val="EAD3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 name="Flowchart: Delay 352"/>
                <p:cNvSpPr/>
                <p:nvPr/>
              </p:nvSpPr>
              <p:spPr>
                <a:xfrm rot="16200000">
                  <a:off x="521490" y="2058836"/>
                  <a:ext cx="406361" cy="236374"/>
                </a:xfrm>
                <a:prstGeom prst="flowChartDelay">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9" name="Group 279"/>
              <p:cNvGrpSpPr/>
              <p:nvPr/>
            </p:nvGrpSpPr>
            <p:grpSpPr>
              <a:xfrm>
                <a:off x="2614294" y="3213753"/>
                <a:ext cx="206600" cy="426202"/>
                <a:chOff x="479200" y="1790476"/>
                <a:chExt cx="464864" cy="659513"/>
              </a:xfrm>
            </p:grpSpPr>
            <p:sp>
              <p:nvSpPr>
                <p:cNvPr id="350" name="Flowchart: Delay 349"/>
                <p:cNvSpPr/>
                <p:nvPr/>
              </p:nvSpPr>
              <p:spPr>
                <a:xfrm rot="16200000">
                  <a:off x="381875" y="1887801"/>
                  <a:ext cx="659513" cy="464864"/>
                </a:xfrm>
                <a:prstGeom prst="flowChartDelay">
                  <a:avLst/>
                </a:prstGeom>
                <a:solidFill>
                  <a:srgbClr val="EAD3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Flowchart: Delay 350"/>
                <p:cNvSpPr/>
                <p:nvPr/>
              </p:nvSpPr>
              <p:spPr>
                <a:xfrm rot="16200000">
                  <a:off x="521490" y="2058836"/>
                  <a:ext cx="406361" cy="236374"/>
                </a:xfrm>
                <a:prstGeom prst="flowChartDelay">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592" name="Group 591"/>
          <p:cNvGrpSpPr/>
          <p:nvPr/>
        </p:nvGrpSpPr>
        <p:grpSpPr>
          <a:xfrm>
            <a:off x="9359778" y="2033081"/>
            <a:ext cx="1963218" cy="4277730"/>
            <a:chOff x="6313364" y="2072267"/>
            <a:chExt cx="1866386" cy="3947532"/>
          </a:xfrm>
        </p:grpSpPr>
        <p:sp>
          <p:nvSpPr>
            <p:cNvPr id="593" name="Oval 592"/>
            <p:cNvSpPr/>
            <p:nvPr/>
          </p:nvSpPr>
          <p:spPr>
            <a:xfrm rot="18242526">
              <a:off x="7827446" y="4432026"/>
              <a:ext cx="347472" cy="35713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4" name="Oval 593"/>
            <p:cNvSpPr/>
            <p:nvPr/>
          </p:nvSpPr>
          <p:spPr>
            <a:xfrm>
              <a:off x="6313364" y="4363059"/>
              <a:ext cx="314713" cy="46741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5" name="Flowchart: Manual Operation 594"/>
            <p:cNvSpPr/>
            <p:nvPr/>
          </p:nvSpPr>
          <p:spPr>
            <a:xfrm rot="12217775">
              <a:off x="6478214" y="3195841"/>
              <a:ext cx="529547" cy="1494369"/>
            </a:xfrm>
            <a:prstGeom prst="flowChartManualOperation">
              <a:avLst/>
            </a:prstGeom>
            <a:solidFill>
              <a:srgbClr val="E7BE6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6" name="Flowchart: Manual Operation 595"/>
            <p:cNvSpPr/>
            <p:nvPr/>
          </p:nvSpPr>
          <p:spPr>
            <a:xfrm rot="9181948" flipH="1">
              <a:off x="7384808" y="3276269"/>
              <a:ext cx="537366" cy="1414689"/>
            </a:xfrm>
            <a:prstGeom prst="flowChartManualOperation">
              <a:avLst/>
            </a:prstGeom>
            <a:solidFill>
              <a:srgbClr val="E7BE6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7" name="Oval 596"/>
            <p:cNvSpPr/>
            <p:nvPr/>
          </p:nvSpPr>
          <p:spPr>
            <a:xfrm>
              <a:off x="6775157" y="5659170"/>
              <a:ext cx="502639" cy="333868"/>
            </a:xfrm>
            <a:prstGeom prst="ellips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8" name="Oval 597"/>
            <p:cNvSpPr/>
            <p:nvPr/>
          </p:nvSpPr>
          <p:spPr>
            <a:xfrm>
              <a:off x="7111164" y="5685931"/>
              <a:ext cx="502639" cy="333868"/>
            </a:xfrm>
            <a:prstGeom prst="ellips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9" name="Cloud 598"/>
            <p:cNvSpPr/>
            <p:nvPr/>
          </p:nvSpPr>
          <p:spPr>
            <a:xfrm rot="20835976" flipH="1">
              <a:off x="7244076" y="2222461"/>
              <a:ext cx="808215" cy="1596437"/>
            </a:xfrm>
            <a:prstGeom prst="cloud">
              <a:avLst/>
            </a:prstGeom>
            <a:solidFill>
              <a:srgbClr val="8C430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0" name="Flowchart: Manual Operation 599"/>
            <p:cNvSpPr/>
            <p:nvPr/>
          </p:nvSpPr>
          <p:spPr>
            <a:xfrm rot="10800000">
              <a:off x="6680756" y="3255991"/>
              <a:ext cx="1003214" cy="2364639"/>
            </a:xfrm>
            <a:prstGeom prst="flowChartManualOperation">
              <a:avLst/>
            </a:prstGeom>
            <a:solidFill>
              <a:srgbClr val="E7BE6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1" name="Rectangle 600"/>
            <p:cNvSpPr/>
            <p:nvPr/>
          </p:nvSpPr>
          <p:spPr>
            <a:xfrm>
              <a:off x="6680756" y="5583656"/>
              <a:ext cx="997070" cy="224657"/>
            </a:xfrm>
            <a:prstGeom prst="rect">
              <a:avLst/>
            </a:prstGeom>
            <a:solidFill>
              <a:srgbClr val="7F520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2" name="Flowchart: Extract 601"/>
            <p:cNvSpPr/>
            <p:nvPr/>
          </p:nvSpPr>
          <p:spPr>
            <a:xfrm rot="10800000">
              <a:off x="6972623" y="3243716"/>
              <a:ext cx="439810" cy="515270"/>
            </a:xfrm>
            <a:prstGeom prst="flowChartExtract">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03" name="Cloud 602"/>
            <p:cNvSpPr/>
            <p:nvPr/>
          </p:nvSpPr>
          <p:spPr>
            <a:xfrm rot="764024">
              <a:off x="6338226" y="2236455"/>
              <a:ext cx="953813" cy="1656127"/>
            </a:xfrm>
            <a:prstGeom prst="cloud">
              <a:avLst/>
            </a:prstGeom>
            <a:solidFill>
              <a:srgbClr val="8C430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4" name="Oval 603"/>
            <p:cNvSpPr/>
            <p:nvPr/>
          </p:nvSpPr>
          <p:spPr>
            <a:xfrm>
              <a:off x="6763918" y="2215180"/>
              <a:ext cx="816787" cy="132545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5" name="Cloud 604"/>
            <p:cNvSpPr/>
            <p:nvPr/>
          </p:nvSpPr>
          <p:spPr>
            <a:xfrm rot="16200000" flipH="1">
              <a:off x="6954375" y="1734654"/>
              <a:ext cx="517973" cy="1256596"/>
            </a:xfrm>
            <a:prstGeom prst="cloud">
              <a:avLst/>
            </a:prstGeom>
            <a:solidFill>
              <a:srgbClr val="8C430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6" name="Rounded Rectangle 605"/>
            <p:cNvSpPr/>
            <p:nvPr/>
          </p:nvSpPr>
          <p:spPr>
            <a:xfrm>
              <a:off x="6769239" y="4515528"/>
              <a:ext cx="851856" cy="163352"/>
            </a:xfrm>
            <a:prstGeom prst="round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7" name="Group 99"/>
            <p:cNvGrpSpPr/>
            <p:nvPr/>
          </p:nvGrpSpPr>
          <p:grpSpPr>
            <a:xfrm>
              <a:off x="7392215" y="4434289"/>
              <a:ext cx="546231" cy="1421573"/>
              <a:chOff x="5029205" y="1676401"/>
              <a:chExt cx="982013" cy="1407436"/>
            </a:xfrm>
            <a:solidFill>
              <a:srgbClr val="996633"/>
            </a:solidFill>
          </p:grpSpPr>
          <p:sp>
            <p:nvSpPr>
              <p:cNvPr id="610" name="Diagonal Stripe 609"/>
              <p:cNvSpPr/>
              <p:nvPr/>
            </p:nvSpPr>
            <p:spPr>
              <a:xfrm rot="19468279">
                <a:off x="5401618" y="1834736"/>
                <a:ext cx="609600" cy="1143000"/>
              </a:xfrm>
              <a:prstGeom prst="diagStrip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11" name="Diagonal Stripe 610"/>
              <p:cNvSpPr/>
              <p:nvPr/>
            </p:nvSpPr>
            <p:spPr>
              <a:xfrm rot="20963615">
                <a:off x="5066204" y="1940837"/>
                <a:ext cx="609600" cy="1143000"/>
              </a:xfrm>
              <a:prstGeom prst="diagStrip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12" name="Rounded Rectangle 611"/>
              <p:cNvSpPr/>
              <p:nvPr/>
            </p:nvSpPr>
            <p:spPr>
              <a:xfrm>
                <a:off x="5029205" y="1676401"/>
                <a:ext cx="548640" cy="334109"/>
              </a:xfrm>
              <a:prstGeom prst="round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8" name="Rounded Rectangle 607"/>
            <p:cNvSpPr/>
            <p:nvPr/>
          </p:nvSpPr>
          <p:spPr>
            <a:xfrm>
              <a:off x="6580124" y="2325437"/>
              <a:ext cx="1261535" cy="191081"/>
            </a:xfrm>
            <a:prstGeom prst="round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9" name="Snip Diagonal Corner Rectangle 608"/>
            <p:cNvSpPr/>
            <p:nvPr/>
          </p:nvSpPr>
          <p:spPr>
            <a:xfrm>
              <a:off x="6460569" y="2072267"/>
              <a:ext cx="1469196" cy="269849"/>
            </a:xfrm>
            <a:prstGeom prst="snip2DiagRect">
              <a:avLst>
                <a:gd name="adj1" fmla="val 50000"/>
                <a:gd name="adj2" fmla="val 50000"/>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59731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 name="Picture 2" descr="https://encrypted-tbn0.gstatic.com/images?q=tbn:ANd9GcSDEob2LYL8lf-DO33nOM62GMDRW2zAWIBfHB1KEf5vsZLmI-m4"/>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
        <p:nvSpPr>
          <p:cNvPr id="10" name="Rectangle 9"/>
          <p:cNvSpPr/>
          <p:nvPr/>
        </p:nvSpPr>
        <p:spPr>
          <a:xfrm>
            <a:off x="301559" y="1274722"/>
            <a:ext cx="2928024" cy="1569660"/>
          </a:xfrm>
          <a:prstGeom prst="rect">
            <a:avLst/>
          </a:prstGeom>
        </p:spPr>
        <p:txBody>
          <a:bodyPr wrap="square">
            <a:spAutoFit/>
          </a:bodyPr>
          <a:lstStyle/>
          <a:p>
            <a:pPr fontAlgn="base"/>
            <a:r>
              <a:rPr lang="en-US" sz="2400" dirty="0">
                <a:solidFill>
                  <a:schemeClr val="bg1"/>
                </a:solidFill>
              </a:rPr>
              <a:t>The candlestick represents Judah, who had returned from exile in Babylon</a:t>
            </a:r>
          </a:p>
        </p:txBody>
      </p:sp>
      <p:sp>
        <p:nvSpPr>
          <p:cNvPr id="7" name="TextBox 6"/>
          <p:cNvSpPr txBox="1"/>
          <p:nvPr/>
        </p:nvSpPr>
        <p:spPr>
          <a:xfrm>
            <a:off x="-1" y="6488668"/>
            <a:ext cx="5846324" cy="369332"/>
          </a:xfrm>
          <a:prstGeom prst="rect">
            <a:avLst/>
          </a:prstGeom>
          <a:noFill/>
        </p:spPr>
        <p:txBody>
          <a:bodyPr wrap="square" rtlCol="0">
            <a:spAutoFit/>
          </a:bodyPr>
          <a:lstStyle/>
          <a:p>
            <a:r>
              <a:rPr lang="en-US" dirty="0">
                <a:solidFill>
                  <a:schemeClr val="bg1"/>
                </a:solidFill>
              </a:rPr>
              <a:t>Zechariah 4:2-14; D&amp;C 77:15</a:t>
            </a:r>
          </a:p>
        </p:txBody>
      </p:sp>
      <p:sp>
        <p:nvSpPr>
          <p:cNvPr id="108" name="Rectangle 107"/>
          <p:cNvSpPr/>
          <p:nvPr/>
        </p:nvSpPr>
        <p:spPr>
          <a:xfrm>
            <a:off x="11112858" y="6488668"/>
            <a:ext cx="962123" cy="369332"/>
          </a:xfrm>
          <a:prstGeom prst="rect">
            <a:avLst/>
          </a:prstGeom>
        </p:spPr>
        <p:txBody>
          <a:bodyPr wrap="none">
            <a:spAutoFit/>
          </a:bodyPr>
          <a:lstStyle/>
          <a:p>
            <a:r>
              <a:rPr lang="en-US" dirty="0">
                <a:solidFill>
                  <a:schemeClr val="bg1"/>
                </a:solidFill>
              </a:rPr>
              <a:t> (2,7,10)</a:t>
            </a:r>
            <a:endParaRPr lang="en-US" dirty="0"/>
          </a:p>
        </p:txBody>
      </p:sp>
      <p:sp>
        <p:nvSpPr>
          <p:cNvPr id="23" name="TextBox 22"/>
          <p:cNvSpPr txBox="1"/>
          <p:nvPr/>
        </p:nvSpPr>
        <p:spPr>
          <a:xfrm>
            <a:off x="1514883" y="6999"/>
            <a:ext cx="8505311" cy="830997"/>
          </a:xfrm>
          <a:prstGeom prst="rect">
            <a:avLst/>
          </a:prstGeom>
          <a:noFill/>
        </p:spPr>
        <p:txBody>
          <a:bodyPr wrap="square" rtlCol="0">
            <a:spAutoFit/>
          </a:bodyPr>
          <a:lstStyle/>
          <a:p>
            <a:pPr algn="ctr"/>
            <a:r>
              <a:rPr lang="en-US" sz="4800" dirty="0">
                <a:solidFill>
                  <a:schemeClr val="bg1"/>
                </a:solidFill>
                <a:latin typeface="Georgia" pitchFamily="18" charset="0"/>
              </a:rPr>
              <a:t>Zechariah’s 5</a:t>
            </a:r>
            <a:r>
              <a:rPr lang="en-US" sz="4800" baseline="30000" dirty="0">
                <a:solidFill>
                  <a:schemeClr val="bg1"/>
                </a:solidFill>
                <a:latin typeface="Georgia" pitchFamily="18" charset="0"/>
              </a:rPr>
              <a:t>th</a:t>
            </a:r>
            <a:r>
              <a:rPr lang="en-US" sz="4800" dirty="0">
                <a:solidFill>
                  <a:schemeClr val="bg1"/>
                </a:solidFill>
                <a:latin typeface="Georgia" pitchFamily="18" charset="0"/>
              </a:rPr>
              <a:t> Vision</a:t>
            </a:r>
          </a:p>
        </p:txBody>
      </p:sp>
      <p:sp>
        <p:nvSpPr>
          <p:cNvPr id="24" name="Rectangle 23"/>
          <p:cNvSpPr/>
          <p:nvPr/>
        </p:nvSpPr>
        <p:spPr>
          <a:xfrm>
            <a:off x="389106" y="3286515"/>
            <a:ext cx="2898843" cy="2246769"/>
          </a:xfrm>
          <a:prstGeom prst="rect">
            <a:avLst/>
          </a:prstGeom>
        </p:spPr>
        <p:txBody>
          <a:bodyPr wrap="square">
            <a:spAutoFit/>
          </a:bodyPr>
          <a:lstStyle/>
          <a:p>
            <a:r>
              <a:rPr lang="en-US" sz="2000" dirty="0">
                <a:solidFill>
                  <a:schemeClr val="bg1"/>
                </a:solidFill>
              </a:rPr>
              <a:t>The two olive trees represent Joshua and </a:t>
            </a:r>
            <a:r>
              <a:rPr lang="en-US" sz="2000" dirty="0" err="1">
                <a:solidFill>
                  <a:schemeClr val="bg1"/>
                </a:solidFill>
              </a:rPr>
              <a:t>Zerubbabel</a:t>
            </a:r>
            <a:r>
              <a:rPr lang="en-US" sz="2000" dirty="0">
                <a:solidFill>
                  <a:schemeClr val="bg1"/>
                </a:solidFill>
              </a:rPr>
              <a:t> --They represent Priest and King…both are necessary to rule spiritually and politically. </a:t>
            </a:r>
          </a:p>
        </p:txBody>
      </p:sp>
      <p:sp>
        <p:nvSpPr>
          <p:cNvPr id="11" name="Rectangle 10"/>
          <p:cNvSpPr/>
          <p:nvPr/>
        </p:nvSpPr>
        <p:spPr>
          <a:xfrm>
            <a:off x="2882629" y="705893"/>
            <a:ext cx="6096000" cy="646331"/>
          </a:xfrm>
          <a:prstGeom prst="rect">
            <a:avLst/>
          </a:prstGeom>
        </p:spPr>
        <p:txBody>
          <a:bodyPr>
            <a:spAutoFit/>
          </a:bodyPr>
          <a:lstStyle/>
          <a:p>
            <a:r>
              <a:rPr lang="en-US" i="1" dirty="0">
                <a:solidFill>
                  <a:srgbClr val="FFFF00"/>
                </a:solidFill>
              </a:rPr>
              <a:t>These are the two olive trees, and the two candlesticks standing before the God of the earth. Revelation 11:4</a:t>
            </a:r>
          </a:p>
        </p:txBody>
      </p:sp>
      <p:pic>
        <p:nvPicPr>
          <p:cNvPr id="38914" name="Picture 2" descr="https://s-media-cache-ak0.pinimg.com/736x/eb/16/a6/eb16a6979da97a44f083a138cd9ff30d.jpg"/>
          <p:cNvPicPr>
            <a:picLocks noChangeAspect="1" noChangeArrowheads="1"/>
          </p:cNvPicPr>
          <p:nvPr/>
        </p:nvPicPr>
        <p:blipFill>
          <a:blip r:embed="rId3" cstate="print"/>
          <a:srcRect/>
          <a:stretch>
            <a:fillRect/>
          </a:stretch>
        </p:blipFill>
        <p:spPr bwMode="auto">
          <a:xfrm>
            <a:off x="3356043" y="1378255"/>
            <a:ext cx="5064800" cy="3798601"/>
          </a:xfrm>
          <a:prstGeom prst="rect">
            <a:avLst/>
          </a:prstGeom>
          <a:noFill/>
        </p:spPr>
      </p:pic>
      <p:sp>
        <p:nvSpPr>
          <p:cNvPr id="12" name="Rectangle 11"/>
          <p:cNvSpPr/>
          <p:nvPr/>
        </p:nvSpPr>
        <p:spPr>
          <a:xfrm>
            <a:off x="3599233" y="5255647"/>
            <a:ext cx="7509754" cy="1477328"/>
          </a:xfrm>
          <a:prstGeom prst="rect">
            <a:avLst/>
          </a:prstGeom>
        </p:spPr>
        <p:txBody>
          <a:bodyPr wrap="square">
            <a:spAutoFit/>
          </a:bodyPr>
          <a:lstStyle/>
          <a:p>
            <a:pPr algn="ctr"/>
            <a:r>
              <a:rPr lang="en-US" i="1" dirty="0">
                <a:solidFill>
                  <a:srgbClr val="FFFF00"/>
                </a:solidFill>
              </a:rPr>
              <a:t>They are two prophets that are to be raised up to the Jewish nation in the last days, at the time of the restoration, and to prophesy to the Jews after they are gathered and have built the city of Jerusalem in the land of their fathers.</a:t>
            </a:r>
          </a:p>
          <a:p>
            <a:pPr algn="ctr"/>
            <a:r>
              <a:rPr lang="en-US" dirty="0">
                <a:solidFill>
                  <a:srgbClr val="FFFF00"/>
                </a:solidFill>
              </a:rPr>
              <a:t> </a:t>
            </a:r>
          </a:p>
          <a:p>
            <a:pPr algn="ctr"/>
            <a:r>
              <a:rPr lang="en-US" dirty="0">
                <a:solidFill>
                  <a:schemeClr val="bg1"/>
                </a:solidFill>
                <a:latin typeface="Calibri" pitchFamily="34" charset="0"/>
              </a:rPr>
              <a:t>Two prophets--Members of the Quorum of the 12 or the First Presidency</a:t>
            </a:r>
          </a:p>
        </p:txBody>
      </p:sp>
      <p:sp>
        <p:nvSpPr>
          <p:cNvPr id="13" name="TextBox 12"/>
          <p:cNvSpPr txBox="1"/>
          <p:nvPr/>
        </p:nvSpPr>
        <p:spPr>
          <a:xfrm>
            <a:off x="8589523" y="1322962"/>
            <a:ext cx="3414409" cy="3139321"/>
          </a:xfrm>
          <a:prstGeom prst="rect">
            <a:avLst/>
          </a:prstGeom>
          <a:noFill/>
        </p:spPr>
        <p:txBody>
          <a:bodyPr wrap="square" rtlCol="0">
            <a:spAutoFit/>
          </a:bodyPr>
          <a:lstStyle/>
          <a:p>
            <a:r>
              <a:rPr lang="en-US" dirty="0">
                <a:solidFill>
                  <a:schemeClr val="bg1"/>
                </a:solidFill>
              </a:rPr>
              <a:t>Three things must happen before the Messiah comes: </a:t>
            </a:r>
          </a:p>
          <a:p>
            <a:pPr marL="342900" indent="-342900">
              <a:buAutoNum type="arabicPeriod"/>
            </a:pPr>
            <a:r>
              <a:rPr lang="en-US" dirty="0">
                <a:solidFill>
                  <a:schemeClr val="bg1"/>
                </a:solidFill>
              </a:rPr>
              <a:t>Restoration</a:t>
            </a:r>
          </a:p>
          <a:p>
            <a:pPr marL="342900" indent="-342900">
              <a:buAutoNum type="arabicPeriod"/>
            </a:pPr>
            <a:r>
              <a:rPr lang="en-US" dirty="0">
                <a:solidFill>
                  <a:schemeClr val="bg1"/>
                </a:solidFill>
              </a:rPr>
              <a:t>Jews must gather to the land of their inheritance</a:t>
            </a:r>
          </a:p>
          <a:p>
            <a:pPr marL="342900" indent="-342900">
              <a:buAutoNum type="arabicPeriod"/>
            </a:pPr>
            <a:r>
              <a:rPr lang="en-US" dirty="0">
                <a:solidFill>
                  <a:schemeClr val="bg1"/>
                </a:solidFill>
              </a:rPr>
              <a:t>Jews must rebuild Jerusalem</a:t>
            </a:r>
          </a:p>
          <a:p>
            <a:pPr marL="342900" indent="-342900">
              <a:buAutoNum type="arabicPeriod"/>
            </a:pPr>
            <a:endParaRPr lang="en-US" dirty="0">
              <a:solidFill>
                <a:schemeClr val="bg1"/>
              </a:solidFill>
            </a:endParaRPr>
          </a:p>
          <a:p>
            <a:pPr marL="342900" indent="-342900"/>
            <a:r>
              <a:rPr lang="en-US" dirty="0">
                <a:solidFill>
                  <a:schemeClr val="bg1"/>
                </a:solidFill>
              </a:rPr>
              <a:t>They not only uphold the light (Christ) but the substance of the light, the Holy Ghost, flows through them</a:t>
            </a:r>
          </a:p>
        </p:txBody>
      </p:sp>
    </p:spTree>
    <p:extLst>
      <p:ext uri="{BB962C8B-B14F-4D97-AF65-F5344CB8AC3E}">
        <p14:creationId xmlns:p14="http://schemas.microsoft.com/office/powerpoint/2010/main" val="2989070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4" grpId="0"/>
      <p:bldP spid="12"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 name="Picture 2" descr="https://encrypted-tbn0.gstatic.com/images?q=tbn:ANd9GcSDEob2LYL8lf-DO33nOM62GMDRW2zAWIBfHB1KEf5vsZLmI-m4"/>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
        <p:nvSpPr>
          <p:cNvPr id="10" name="Rectangle 9"/>
          <p:cNvSpPr/>
          <p:nvPr/>
        </p:nvSpPr>
        <p:spPr>
          <a:xfrm>
            <a:off x="301559" y="1274722"/>
            <a:ext cx="2928024" cy="1200329"/>
          </a:xfrm>
          <a:prstGeom prst="rect">
            <a:avLst/>
          </a:prstGeom>
        </p:spPr>
        <p:txBody>
          <a:bodyPr wrap="square">
            <a:spAutoFit/>
          </a:bodyPr>
          <a:lstStyle/>
          <a:p>
            <a:pPr fontAlgn="base"/>
            <a:r>
              <a:rPr lang="en-US" sz="2400" i="1" dirty="0">
                <a:solidFill>
                  <a:schemeClr val="bg1"/>
                </a:solidFill>
              </a:rPr>
              <a:t>The roll was a scroll or book flying through the air</a:t>
            </a:r>
          </a:p>
        </p:txBody>
      </p:sp>
      <p:sp>
        <p:nvSpPr>
          <p:cNvPr id="7" name="TextBox 6"/>
          <p:cNvSpPr txBox="1"/>
          <p:nvPr/>
        </p:nvSpPr>
        <p:spPr>
          <a:xfrm>
            <a:off x="-1" y="6488668"/>
            <a:ext cx="5846324" cy="369332"/>
          </a:xfrm>
          <a:prstGeom prst="rect">
            <a:avLst/>
          </a:prstGeom>
          <a:noFill/>
        </p:spPr>
        <p:txBody>
          <a:bodyPr wrap="square" rtlCol="0">
            <a:spAutoFit/>
          </a:bodyPr>
          <a:lstStyle/>
          <a:p>
            <a:r>
              <a:rPr lang="en-US" dirty="0">
                <a:solidFill>
                  <a:schemeClr val="bg1"/>
                </a:solidFill>
              </a:rPr>
              <a:t>Zechariah 5:1-4</a:t>
            </a:r>
          </a:p>
        </p:txBody>
      </p:sp>
      <p:sp>
        <p:nvSpPr>
          <p:cNvPr id="108" name="Rectangle 107"/>
          <p:cNvSpPr/>
          <p:nvPr/>
        </p:nvSpPr>
        <p:spPr>
          <a:xfrm>
            <a:off x="11696351" y="6488668"/>
            <a:ext cx="495649" cy="369332"/>
          </a:xfrm>
          <a:prstGeom prst="rect">
            <a:avLst/>
          </a:prstGeom>
        </p:spPr>
        <p:txBody>
          <a:bodyPr wrap="none">
            <a:spAutoFit/>
          </a:bodyPr>
          <a:lstStyle/>
          <a:p>
            <a:r>
              <a:rPr lang="en-US" dirty="0">
                <a:solidFill>
                  <a:schemeClr val="bg1"/>
                </a:solidFill>
              </a:rPr>
              <a:t> (2)</a:t>
            </a:r>
            <a:endParaRPr lang="en-US" dirty="0"/>
          </a:p>
        </p:txBody>
      </p:sp>
      <p:sp>
        <p:nvSpPr>
          <p:cNvPr id="23" name="TextBox 22"/>
          <p:cNvSpPr txBox="1"/>
          <p:nvPr/>
        </p:nvSpPr>
        <p:spPr>
          <a:xfrm>
            <a:off x="1514883" y="6999"/>
            <a:ext cx="8505311" cy="830997"/>
          </a:xfrm>
          <a:prstGeom prst="rect">
            <a:avLst/>
          </a:prstGeom>
          <a:noFill/>
        </p:spPr>
        <p:txBody>
          <a:bodyPr wrap="square" rtlCol="0">
            <a:spAutoFit/>
          </a:bodyPr>
          <a:lstStyle/>
          <a:p>
            <a:pPr algn="ctr"/>
            <a:r>
              <a:rPr lang="en-US" sz="4800" dirty="0">
                <a:solidFill>
                  <a:schemeClr val="bg1"/>
                </a:solidFill>
                <a:latin typeface="Georgia" pitchFamily="18" charset="0"/>
              </a:rPr>
              <a:t>Zechariah’s 6</a:t>
            </a:r>
            <a:r>
              <a:rPr lang="en-US" sz="4800" baseline="30000" dirty="0">
                <a:solidFill>
                  <a:schemeClr val="bg1"/>
                </a:solidFill>
                <a:latin typeface="Georgia" pitchFamily="18" charset="0"/>
              </a:rPr>
              <a:t>th</a:t>
            </a:r>
            <a:r>
              <a:rPr lang="en-US" sz="4800" dirty="0">
                <a:solidFill>
                  <a:schemeClr val="bg1"/>
                </a:solidFill>
                <a:latin typeface="Georgia" pitchFamily="18" charset="0"/>
              </a:rPr>
              <a:t> Vision</a:t>
            </a:r>
          </a:p>
        </p:txBody>
      </p:sp>
      <p:sp>
        <p:nvSpPr>
          <p:cNvPr id="24" name="Rectangle 23"/>
          <p:cNvSpPr/>
          <p:nvPr/>
        </p:nvSpPr>
        <p:spPr>
          <a:xfrm>
            <a:off x="389106" y="3286515"/>
            <a:ext cx="2898843" cy="1015663"/>
          </a:xfrm>
          <a:prstGeom prst="rect">
            <a:avLst/>
          </a:prstGeom>
        </p:spPr>
        <p:txBody>
          <a:bodyPr wrap="square">
            <a:spAutoFit/>
          </a:bodyPr>
          <a:lstStyle/>
          <a:p>
            <a:r>
              <a:rPr lang="en-US" sz="2000" dirty="0">
                <a:solidFill>
                  <a:schemeClr val="bg1"/>
                </a:solidFill>
              </a:rPr>
              <a:t>This represents the main provision of the law, both moral and religious</a:t>
            </a:r>
          </a:p>
        </p:txBody>
      </p:sp>
      <p:sp>
        <p:nvSpPr>
          <p:cNvPr id="13" name="TextBox 12"/>
          <p:cNvSpPr txBox="1"/>
          <p:nvPr/>
        </p:nvSpPr>
        <p:spPr>
          <a:xfrm>
            <a:off x="8307420" y="1070043"/>
            <a:ext cx="3414409" cy="2554545"/>
          </a:xfrm>
          <a:prstGeom prst="rect">
            <a:avLst/>
          </a:prstGeom>
          <a:noFill/>
        </p:spPr>
        <p:txBody>
          <a:bodyPr wrap="square" rtlCol="0">
            <a:spAutoFit/>
          </a:bodyPr>
          <a:lstStyle/>
          <a:p>
            <a:r>
              <a:rPr lang="en-US" sz="2000" dirty="0">
                <a:solidFill>
                  <a:schemeClr val="bg1"/>
                </a:solidFill>
              </a:rPr>
              <a:t>Its flight in the heavens shows from which quarter judgment comes and also the speed of its execution. </a:t>
            </a:r>
          </a:p>
          <a:p>
            <a:r>
              <a:rPr lang="en-US" sz="2000" dirty="0">
                <a:solidFill>
                  <a:schemeClr val="bg1"/>
                </a:solidFill>
              </a:rPr>
              <a:t>Two particular sins are condemned, one on each side of the scroll, according to the force of the Hebrew. (11)</a:t>
            </a:r>
          </a:p>
        </p:txBody>
      </p:sp>
      <p:pic>
        <p:nvPicPr>
          <p:cNvPr id="41986" name="Picture 2" descr="https://s-media-cache-ak0.pinimg.com/736x/40/16/4c/40164c58bf6a7ec684141409ff1bd235.jpg"/>
          <p:cNvPicPr>
            <a:picLocks noChangeAspect="1" noChangeArrowheads="1"/>
          </p:cNvPicPr>
          <p:nvPr/>
        </p:nvPicPr>
        <p:blipFill>
          <a:blip r:embed="rId3" cstate="print"/>
          <a:srcRect/>
          <a:stretch>
            <a:fillRect/>
          </a:stretch>
        </p:blipFill>
        <p:spPr bwMode="auto">
          <a:xfrm>
            <a:off x="3822969" y="1251794"/>
            <a:ext cx="4160129" cy="3120097"/>
          </a:xfrm>
          <a:prstGeom prst="rect">
            <a:avLst/>
          </a:prstGeom>
          <a:noFill/>
        </p:spPr>
      </p:pic>
      <p:sp>
        <p:nvSpPr>
          <p:cNvPr id="14" name="Rectangle 13"/>
          <p:cNvSpPr/>
          <p:nvPr/>
        </p:nvSpPr>
        <p:spPr>
          <a:xfrm>
            <a:off x="4327319" y="705414"/>
            <a:ext cx="2992614" cy="369332"/>
          </a:xfrm>
          <a:prstGeom prst="rect">
            <a:avLst/>
          </a:prstGeom>
        </p:spPr>
        <p:txBody>
          <a:bodyPr wrap="none">
            <a:spAutoFit/>
          </a:bodyPr>
          <a:lstStyle/>
          <a:p>
            <a:r>
              <a:rPr lang="en-US" dirty="0">
                <a:solidFill>
                  <a:schemeClr val="bg1"/>
                </a:solidFill>
              </a:rPr>
              <a:t>A divine standard of holiness. </a:t>
            </a:r>
            <a:endParaRPr lang="en-US" dirty="0"/>
          </a:p>
        </p:txBody>
      </p:sp>
      <p:sp>
        <p:nvSpPr>
          <p:cNvPr id="16" name="Rectangle 15"/>
          <p:cNvSpPr/>
          <p:nvPr/>
        </p:nvSpPr>
        <p:spPr>
          <a:xfrm>
            <a:off x="3631660" y="4842461"/>
            <a:ext cx="7013762" cy="1323439"/>
          </a:xfrm>
          <a:prstGeom prst="rect">
            <a:avLst/>
          </a:prstGeom>
        </p:spPr>
        <p:txBody>
          <a:bodyPr wrap="square">
            <a:spAutoFit/>
          </a:bodyPr>
          <a:lstStyle/>
          <a:p>
            <a:r>
              <a:rPr lang="en-US" sz="2000" dirty="0">
                <a:solidFill>
                  <a:schemeClr val="bg1"/>
                </a:solidFill>
              </a:rPr>
              <a:t>Stealing and swearing are supposed to be two general heads of crimes; the former, comprising sins against men; the latter, sins against God. It is supposed that the roll contained the sins and punishments of the Chaldeans. (4)</a:t>
            </a:r>
          </a:p>
        </p:txBody>
      </p:sp>
    </p:spTree>
    <p:extLst>
      <p:ext uri="{BB962C8B-B14F-4D97-AF65-F5344CB8AC3E}">
        <p14:creationId xmlns:p14="http://schemas.microsoft.com/office/powerpoint/2010/main" val="2989070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13"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 name="Picture 2" descr="https://encrypted-tbn0.gstatic.com/images?q=tbn:ANd9GcSDEob2LYL8lf-DO33nOM62GMDRW2zAWIBfHB1KEf5vsZLmI-m4"/>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
        <p:nvSpPr>
          <p:cNvPr id="10" name="Rectangle 9"/>
          <p:cNvSpPr/>
          <p:nvPr/>
        </p:nvSpPr>
        <p:spPr>
          <a:xfrm>
            <a:off x="321013" y="982892"/>
            <a:ext cx="5875507" cy="3785652"/>
          </a:xfrm>
          <a:prstGeom prst="rect">
            <a:avLst/>
          </a:prstGeom>
        </p:spPr>
        <p:txBody>
          <a:bodyPr wrap="square">
            <a:spAutoFit/>
          </a:bodyPr>
          <a:lstStyle/>
          <a:p>
            <a:pPr fontAlgn="base"/>
            <a:r>
              <a:rPr lang="en-US" sz="2400" i="1" dirty="0" err="1">
                <a:solidFill>
                  <a:schemeClr val="bg1"/>
                </a:solidFill>
              </a:rPr>
              <a:t>Ephah</a:t>
            </a:r>
            <a:r>
              <a:rPr lang="en-US" sz="2400" i="1" dirty="0">
                <a:solidFill>
                  <a:schemeClr val="bg1"/>
                </a:solidFill>
              </a:rPr>
              <a:t>.</a:t>
            </a:r>
            <a:r>
              <a:rPr lang="en-US" sz="2400" dirty="0">
                <a:solidFill>
                  <a:schemeClr val="bg1"/>
                </a:solidFill>
              </a:rPr>
              <a:t> A round vessel that was one of the largest measures of capacity among the Jews.</a:t>
            </a:r>
          </a:p>
          <a:p>
            <a:pPr fontAlgn="base"/>
            <a:endParaRPr lang="en-US" sz="2400" dirty="0">
              <a:solidFill>
                <a:schemeClr val="bg1"/>
              </a:solidFill>
            </a:endParaRPr>
          </a:p>
          <a:p>
            <a:pPr fontAlgn="base"/>
            <a:r>
              <a:rPr lang="en-US" sz="2400" i="1" dirty="0">
                <a:solidFill>
                  <a:schemeClr val="bg1"/>
                </a:solidFill>
              </a:rPr>
              <a:t>Talent of lead.</a:t>
            </a:r>
            <a:r>
              <a:rPr lang="en-US" sz="2400" dirty="0">
                <a:solidFill>
                  <a:schemeClr val="bg1"/>
                </a:solidFill>
              </a:rPr>
              <a:t> The talent was the largest measure of weight. A talent of lead suggests a very weighty matter.</a:t>
            </a:r>
          </a:p>
          <a:p>
            <a:pPr fontAlgn="base"/>
            <a:endParaRPr lang="en-US" sz="2400" dirty="0">
              <a:solidFill>
                <a:schemeClr val="bg1"/>
              </a:solidFill>
            </a:endParaRPr>
          </a:p>
          <a:p>
            <a:pPr fontAlgn="base"/>
            <a:r>
              <a:rPr lang="en-US" sz="2400" i="1" dirty="0">
                <a:solidFill>
                  <a:schemeClr val="bg1"/>
                </a:solidFill>
              </a:rPr>
              <a:t>Woman.</a:t>
            </a:r>
            <a:r>
              <a:rPr lang="en-US" sz="2400" dirty="0">
                <a:solidFill>
                  <a:schemeClr val="bg1"/>
                </a:solidFill>
              </a:rPr>
              <a:t> A symbol of Israel and her sins.</a:t>
            </a:r>
          </a:p>
          <a:p>
            <a:pPr fontAlgn="base"/>
            <a:endParaRPr lang="en-US" sz="2400" dirty="0">
              <a:solidFill>
                <a:schemeClr val="bg1"/>
              </a:solidFill>
            </a:endParaRPr>
          </a:p>
          <a:p>
            <a:pPr fontAlgn="base"/>
            <a:r>
              <a:rPr lang="en-US" sz="2400" i="1" dirty="0">
                <a:solidFill>
                  <a:schemeClr val="bg1"/>
                </a:solidFill>
              </a:rPr>
              <a:t>Shinar.</a:t>
            </a:r>
            <a:r>
              <a:rPr lang="en-US" sz="2400" dirty="0">
                <a:solidFill>
                  <a:schemeClr val="bg1"/>
                </a:solidFill>
              </a:rPr>
              <a:t> A symbol of Babylon or the world</a:t>
            </a:r>
          </a:p>
        </p:txBody>
      </p:sp>
      <p:sp>
        <p:nvSpPr>
          <p:cNvPr id="7" name="TextBox 6"/>
          <p:cNvSpPr txBox="1"/>
          <p:nvPr/>
        </p:nvSpPr>
        <p:spPr>
          <a:xfrm>
            <a:off x="-1" y="6488668"/>
            <a:ext cx="5846324" cy="369332"/>
          </a:xfrm>
          <a:prstGeom prst="rect">
            <a:avLst/>
          </a:prstGeom>
          <a:noFill/>
        </p:spPr>
        <p:txBody>
          <a:bodyPr wrap="square" rtlCol="0">
            <a:spAutoFit/>
          </a:bodyPr>
          <a:lstStyle/>
          <a:p>
            <a:r>
              <a:rPr lang="en-US" dirty="0">
                <a:solidFill>
                  <a:schemeClr val="bg1"/>
                </a:solidFill>
              </a:rPr>
              <a:t>Zechariah 5:5-11</a:t>
            </a:r>
          </a:p>
        </p:txBody>
      </p:sp>
      <p:sp>
        <p:nvSpPr>
          <p:cNvPr id="108" name="Rectangle 107"/>
          <p:cNvSpPr/>
          <p:nvPr/>
        </p:nvSpPr>
        <p:spPr>
          <a:xfrm>
            <a:off x="11579332" y="6488668"/>
            <a:ext cx="495649" cy="369332"/>
          </a:xfrm>
          <a:prstGeom prst="rect">
            <a:avLst/>
          </a:prstGeom>
        </p:spPr>
        <p:txBody>
          <a:bodyPr wrap="none">
            <a:spAutoFit/>
          </a:bodyPr>
          <a:lstStyle/>
          <a:p>
            <a:r>
              <a:rPr lang="en-US" dirty="0">
                <a:solidFill>
                  <a:schemeClr val="bg1"/>
                </a:solidFill>
              </a:rPr>
              <a:t> (2)</a:t>
            </a:r>
            <a:endParaRPr lang="en-US" dirty="0"/>
          </a:p>
        </p:txBody>
      </p:sp>
      <p:sp>
        <p:nvSpPr>
          <p:cNvPr id="23" name="TextBox 22"/>
          <p:cNvSpPr txBox="1"/>
          <p:nvPr/>
        </p:nvSpPr>
        <p:spPr>
          <a:xfrm>
            <a:off x="1514883" y="6999"/>
            <a:ext cx="8505311" cy="830997"/>
          </a:xfrm>
          <a:prstGeom prst="rect">
            <a:avLst/>
          </a:prstGeom>
          <a:noFill/>
        </p:spPr>
        <p:txBody>
          <a:bodyPr wrap="square" rtlCol="0">
            <a:spAutoFit/>
          </a:bodyPr>
          <a:lstStyle/>
          <a:p>
            <a:pPr algn="ctr"/>
            <a:r>
              <a:rPr lang="en-US" sz="4800" dirty="0">
                <a:solidFill>
                  <a:schemeClr val="bg1"/>
                </a:solidFill>
                <a:latin typeface="Georgia" pitchFamily="18" charset="0"/>
              </a:rPr>
              <a:t>Zechariah’s 7</a:t>
            </a:r>
            <a:r>
              <a:rPr lang="en-US" sz="4800" baseline="30000" dirty="0">
                <a:solidFill>
                  <a:schemeClr val="bg1"/>
                </a:solidFill>
                <a:latin typeface="Georgia" pitchFamily="18" charset="0"/>
              </a:rPr>
              <a:t>th</a:t>
            </a:r>
            <a:r>
              <a:rPr lang="en-US" sz="4800" dirty="0">
                <a:solidFill>
                  <a:schemeClr val="bg1"/>
                </a:solidFill>
                <a:latin typeface="Georgia" pitchFamily="18" charset="0"/>
              </a:rPr>
              <a:t> Vision</a:t>
            </a:r>
          </a:p>
        </p:txBody>
      </p:sp>
      <p:sp>
        <p:nvSpPr>
          <p:cNvPr id="24" name="Rectangle 23"/>
          <p:cNvSpPr/>
          <p:nvPr/>
        </p:nvSpPr>
        <p:spPr>
          <a:xfrm>
            <a:off x="5878749" y="4142549"/>
            <a:ext cx="6096000" cy="2308324"/>
          </a:xfrm>
          <a:prstGeom prst="rect">
            <a:avLst/>
          </a:prstGeom>
        </p:spPr>
        <p:txBody>
          <a:bodyPr>
            <a:spAutoFit/>
          </a:bodyPr>
          <a:lstStyle/>
          <a:p>
            <a:r>
              <a:rPr lang="en-US" dirty="0">
                <a:solidFill>
                  <a:schemeClr val="bg1"/>
                </a:solidFill>
              </a:rPr>
              <a:t>Zechariah saw in the vision the woman being put in an </a:t>
            </a:r>
            <a:r>
              <a:rPr lang="en-US" dirty="0" err="1">
                <a:solidFill>
                  <a:schemeClr val="bg1"/>
                </a:solidFill>
              </a:rPr>
              <a:t>ephah</a:t>
            </a:r>
            <a:r>
              <a:rPr lang="en-US" dirty="0">
                <a:solidFill>
                  <a:schemeClr val="bg1"/>
                </a:solidFill>
              </a:rPr>
              <a:t>, covered with a lid made of lead, and carried away into Babylon. Babylon was “regarded as the counterpart of Zion and the proper home of all that is evil, especially of sins such as fraud and false swearing. The vision is remarkable. God not only forgives the sins of His people, but carries them altogether away from their land, that they may deceive them no more.” (8)</a:t>
            </a:r>
          </a:p>
        </p:txBody>
      </p:sp>
      <p:pic>
        <p:nvPicPr>
          <p:cNvPr id="49154" name="Picture 2" descr="http://doctorwoodhead.com/wp-content/uploads/2013/07/9-THE-WOMAN-IN-THE-BASKET.jpg"/>
          <p:cNvPicPr>
            <a:picLocks noChangeAspect="1" noChangeArrowheads="1"/>
          </p:cNvPicPr>
          <p:nvPr/>
        </p:nvPicPr>
        <p:blipFill>
          <a:blip r:embed="rId3" cstate="print"/>
          <a:srcRect/>
          <a:stretch>
            <a:fillRect/>
          </a:stretch>
        </p:blipFill>
        <p:spPr bwMode="auto">
          <a:xfrm>
            <a:off x="6828817" y="1009245"/>
            <a:ext cx="3634023" cy="2725517"/>
          </a:xfrm>
          <a:prstGeom prst="rect">
            <a:avLst/>
          </a:prstGeom>
          <a:noFill/>
        </p:spPr>
      </p:pic>
    </p:spTree>
    <p:extLst>
      <p:ext uri="{BB962C8B-B14F-4D97-AF65-F5344CB8AC3E}">
        <p14:creationId xmlns:p14="http://schemas.microsoft.com/office/powerpoint/2010/main" val="2989070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 name="Picture 2" descr="https://encrypted-tbn0.gstatic.com/images?q=tbn:ANd9GcSDEob2LYL8lf-DO33nOM62GMDRW2zAWIBfHB1KEf5vsZLmI-m4"/>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
        <p:nvSpPr>
          <p:cNvPr id="10" name="Rectangle 9"/>
          <p:cNvSpPr/>
          <p:nvPr/>
        </p:nvSpPr>
        <p:spPr>
          <a:xfrm>
            <a:off x="564204" y="1430364"/>
            <a:ext cx="5068111" cy="2246769"/>
          </a:xfrm>
          <a:prstGeom prst="rect">
            <a:avLst/>
          </a:prstGeom>
        </p:spPr>
        <p:txBody>
          <a:bodyPr wrap="square">
            <a:spAutoFit/>
          </a:bodyPr>
          <a:lstStyle/>
          <a:p>
            <a:pPr fontAlgn="base"/>
            <a:r>
              <a:rPr lang="en-US" sz="2000" i="1" dirty="0">
                <a:solidFill>
                  <a:schemeClr val="bg1"/>
                </a:solidFill>
              </a:rPr>
              <a:t>The servants came from between two mountains (two places where the Lord will judge the nations) which were made of brass, a symbol of firmness. </a:t>
            </a:r>
          </a:p>
          <a:p>
            <a:pPr fontAlgn="base"/>
            <a:endParaRPr lang="en-US" sz="2000" i="1" dirty="0">
              <a:solidFill>
                <a:schemeClr val="bg1"/>
              </a:solidFill>
            </a:endParaRPr>
          </a:p>
          <a:p>
            <a:pPr fontAlgn="base"/>
            <a:r>
              <a:rPr lang="en-US" sz="2000" i="1" dirty="0">
                <a:solidFill>
                  <a:schemeClr val="bg1"/>
                </a:solidFill>
              </a:rPr>
              <a:t>The four servants went throughout the earth in chariots drawn by horses of different colors. </a:t>
            </a:r>
          </a:p>
        </p:txBody>
      </p:sp>
      <p:sp>
        <p:nvSpPr>
          <p:cNvPr id="7" name="TextBox 6"/>
          <p:cNvSpPr txBox="1"/>
          <p:nvPr/>
        </p:nvSpPr>
        <p:spPr>
          <a:xfrm>
            <a:off x="-1" y="6488668"/>
            <a:ext cx="5846324" cy="369332"/>
          </a:xfrm>
          <a:prstGeom prst="rect">
            <a:avLst/>
          </a:prstGeom>
          <a:noFill/>
        </p:spPr>
        <p:txBody>
          <a:bodyPr wrap="square" rtlCol="0">
            <a:spAutoFit/>
          </a:bodyPr>
          <a:lstStyle/>
          <a:p>
            <a:r>
              <a:rPr lang="en-US" dirty="0">
                <a:solidFill>
                  <a:schemeClr val="bg1"/>
                </a:solidFill>
              </a:rPr>
              <a:t>Zechariah 6:1-15; Revelation 7:1-3</a:t>
            </a:r>
          </a:p>
        </p:txBody>
      </p:sp>
      <p:sp>
        <p:nvSpPr>
          <p:cNvPr id="108" name="Rectangle 107"/>
          <p:cNvSpPr/>
          <p:nvPr/>
        </p:nvSpPr>
        <p:spPr>
          <a:xfrm>
            <a:off x="11404605" y="6488668"/>
            <a:ext cx="670376" cy="369332"/>
          </a:xfrm>
          <a:prstGeom prst="rect">
            <a:avLst/>
          </a:prstGeom>
        </p:spPr>
        <p:txBody>
          <a:bodyPr wrap="none">
            <a:spAutoFit/>
          </a:bodyPr>
          <a:lstStyle/>
          <a:p>
            <a:r>
              <a:rPr lang="en-US" dirty="0">
                <a:solidFill>
                  <a:schemeClr val="bg1"/>
                </a:solidFill>
              </a:rPr>
              <a:t> (2,9)</a:t>
            </a:r>
            <a:endParaRPr lang="en-US" dirty="0"/>
          </a:p>
        </p:txBody>
      </p:sp>
      <p:sp>
        <p:nvSpPr>
          <p:cNvPr id="23" name="TextBox 22"/>
          <p:cNvSpPr txBox="1"/>
          <p:nvPr/>
        </p:nvSpPr>
        <p:spPr>
          <a:xfrm>
            <a:off x="1514883" y="6999"/>
            <a:ext cx="8505311" cy="830997"/>
          </a:xfrm>
          <a:prstGeom prst="rect">
            <a:avLst/>
          </a:prstGeom>
          <a:noFill/>
        </p:spPr>
        <p:txBody>
          <a:bodyPr wrap="square" rtlCol="0">
            <a:spAutoFit/>
          </a:bodyPr>
          <a:lstStyle/>
          <a:p>
            <a:pPr algn="ctr"/>
            <a:r>
              <a:rPr lang="en-US" sz="4800" dirty="0">
                <a:solidFill>
                  <a:schemeClr val="bg1"/>
                </a:solidFill>
                <a:latin typeface="Georgia" pitchFamily="18" charset="0"/>
              </a:rPr>
              <a:t>Zechariah’s 8</a:t>
            </a:r>
            <a:r>
              <a:rPr lang="en-US" sz="4800" baseline="30000" dirty="0">
                <a:solidFill>
                  <a:schemeClr val="bg1"/>
                </a:solidFill>
                <a:latin typeface="Georgia" pitchFamily="18" charset="0"/>
              </a:rPr>
              <a:t>th</a:t>
            </a:r>
            <a:r>
              <a:rPr lang="en-US" sz="4800" dirty="0">
                <a:solidFill>
                  <a:schemeClr val="bg1"/>
                </a:solidFill>
                <a:latin typeface="Georgia" pitchFamily="18" charset="0"/>
              </a:rPr>
              <a:t> Vision</a:t>
            </a:r>
          </a:p>
        </p:txBody>
      </p:sp>
      <p:pic>
        <p:nvPicPr>
          <p:cNvPr id="43010" name="Picture 2" descr="https://s-media-cache-ak0.pinimg.com/736x/33/00/59/330059453279ac080b11fe1c786ca230.jpg"/>
          <p:cNvPicPr>
            <a:picLocks noChangeAspect="1" noChangeArrowheads="1"/>
          </p:cNvPicPr>
          <p:nvPr/>
        </p:nvPicPr>
        <p:blipFill>
          <a:blip r:embed="rId3" cstate="print"/>
          <a:srcRect/>
          <a:stretch>
            <a:fillRect/>
          </a:stretch>
        </p:blipFill>
        <p:spPr bwMode="auto">
          <a:xfrm>
            <a:off x="6263689" y="1349072"/>
            <a:ext cx="4686343" cy="3514758"/>
          </a:xfrm>
          <a:prstGeom prst="rect">
            <a:avLst/>
          </a:prstGeom>
          <a:noFill/>
        </p:spPr>
      </p:pic>
      <p:sp>
        <p:nvSpPr>
          <p:cNvPr id="11" name="Rectangle 10"/>
          <p:cNvSpPr/>
          <p:nvPr/>
        </p:nvSpPr>
        <p:spPr>
          <a:xfrm>
            <a:off x="4828160" y="5226465"/>
            <a:ext cx="6806120" cy="830997"/>
          </a:xfrm>
          <a:prstGeom prst="rect">
            <a:avLst/>
          </a:prstGeom>
        </p:spPr>
        <p:txBody>
          <a:bodyPr wrap="square">
            <a:spAutoFit/>
          </a:bodyPr>
          <a:lstStyle/>
          <a:p>
            <a:r>
              <a:rPr lang="en-US" sz="2400" i="1" dirty="0">
                <a:solidFill>
                  <a:schemeClr val="bg1"/>
                </a:solidFill>
              </a:rPr>
              <a:t>The black horses, the only ones not previously mentioned, seem to represent death or mourning.</a:t>
            </a:r>
            <a:endParaRPr lang="en-US" sz="2400" i="1" dirty="0"/>
          </a:p>
        </p:txBody>
      </p:sp>
      <p:sp>
        <p:nvSpPr>
          <p:cNvPr id="13" name="Rectangle 12"/>
          <p:cNvSpPr/>
          <p:nvPr/>
        </p:nvSpPr>
        <p:spPr>
          <a:xfrm>
            <a:off x="2979906" y="703103"/>
            <a:ext cx="6096000" cy="646331"/>
          </a:xfrm>
          <a:prstGeom prst="rect">
            <a:avLst/>
          </a:prstGeom>
        </p:spPr>
        <p:txBody>
          <a:bodyPr>
            <a:spAutoFit/>
          </a:bodyPr>
          <a:lstStyle/>
          <a:p>
            <a:r>
              <a:rPr lang="en-US" i="1" dirty="0">
                <a:solidFill>
                  <a:srgbClr val="FFFF00"/>
                </a:solidFill>
              </a:rPr>
              <a:t>And after these things I saw four angels standing on the four corners of the earth, Revelation 7:1</a:t>
            </a:r>
          </a:p>
        </p:txBody>
      </p:sp>
      <p:sp>
        <p:nvSpPr>
          <p:cNvPr id="14" name="TextBox 13"/>
          <p:cNvSpPr txBox="1"/>
          <p:nvPr/>
        </p:nvSpPr>
        <p:spPr>
          <a:xfrm>
            <a:off x="1167319" y="4182892"/>
            <a:ext cx="4221804" cy="707886"/>
          </a:xfrm>
          <a:prstGeom prst="rect">
            <a:avLst/>
          </a:prstGeom>
          <a:noFill/>
        </p:spPr>
        <p:txBody>
          <a:bodyPr wrap="square" rtlCol="0">
            <a:spAutoFit/>
          </a:bodyPr>
          <a:lstStyle/>
          <a:p>
            <a:r>
              <a:rPr lang="en-US" sz="4000" dirty="0">
                <a:solidFill>
                  <a:srgbClr val="00B0F0"/>
                </a:solidFill>
              </a:rPr>
              <a:t>Read D&amp;C 86:4-7</a:t>
            </a:r>
          </a:p>
        </p:txBody>
      </p:sp>
    </p:spTree>
    <p:extLst>
      <p:ext uri="{BB962C8B-B14F-4D97-AF65-F5344CB8AC3E}">
        <p14:creationId xmlns:p14="http://schemas.microsoft.com/office/powerpoint/2010/main" val="2989070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3" presetClass="entr" presetSubtype="16"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 name="Picture 2" descr="https://encrypted-tbn0.gstatic.com/images?q=tbn:ANd9GcSDEob2LYL8lf-DO33nOM62GMDRW2zAWIBfHB1KEf5vsZLmI-m4"/>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
        <p:nvSpPr>
          <p:cNvPr id="10" name="Rectangle 9"/>
          <p:cNvSpPr/>
          <p:nvPr/>
        </p:nvSpPr>
        <p:spPr>
          <a:xfrm>
            <a:off x="7801582" y="3576274"/>
            <a:ext cx="4134255" cy="1938992"/>
          </a:xfrm>
          <a:prstGeom prst="rect">
            <a:avLst/>
          </a:prstGeom>
        </p:spPr>
        <p:txBody>
          <a:bodyPr wrap="square">
            <a:spAutoFit/>
          </a:bodyPr>
          <a:lstStyle/>
          <a:p>
            <a:pPr fontAlgn="base"/>
            <a:r>
              <a:rPr lang="en-US" sz="2000" dirty="0">
                <a:solidFill>
                  <a:schemeClr val="bg1"/>
                </a:solidFill>
              </a:rPr>
              <a:t>A fourth feast was celebrated in the seventh month to commemorate the assassination of </a:t>
            </a:r>
            <a:r>
              <a:rPr lang="en-US" sz="2000" dirty="0" err="1">
                <a:solidFill>
                  <a:schemeClr val="bg1"/>
                </a:solidFill>
              </a:rPr>
              <a:t>Gedaliah</a:t>
            </a:r>
            <a:r>
              <a:rPr lang="en-US" sz="2000" dirty="0">
                <a:solidFill>
                  <a:schemeClr val="bg1"/>
                </a:solidFill>
              </a:rPr>
              <a:t>, the puppet king placed over Judah by the Babylonians after they destroyed Jerusalem (see 2 Kings 25:25).</a:t>
            </a:r>
          </a:p>
        </p:txBody>
      </p:sp>
      <p:sp>
        <p:nvSpPr>
          <p:cNvPr id="7" name="TextBox 6"/>
          <p:cNvSpPr txBox="1"/>
          <p:nvPr/>
        </p:nvSpPr>
        <p:spPr>
          <a:xfrm>
            <a:off x="-1" y="6488668"/>
            <a:ext cx="5846324" cy="369332"/>
          </a:xfrm>
          <a:prstGeom prst="rect">
            <a:avLst/>
          </a:prstGeom>
          <a:noFill/>
        </p:spPr>
        <p:txBody>
          <a:bodyPr wrap="square" rtlCol="0">
            <a:spAutoFit/>
          </a:bodyPr>
          <a:lstStyle/>
          <a:p>
            <a:r>
              <a:rPr lang="en-US" dirty="0">
                <a:solidFill>
                  <a:schemeClr val="bg1"/>
                </a:solidFill>
              </a:rPr>
              <a:t>Zechariah 7</a:t>
            </a:r>
          </a:p>
        </p:txBody>
      </p:sp>
      <p:sp>
        <p:nvSpPr>
          <p:cNvPr id="108" name="Rectangle 107"/>
          <p:cNvSpPr/>
          <p:nvPr/>
        </p:nvSpPr>
        <p:spPr>
          <a:xfrm>
            <a:off x="11404605" y="6488668"/>
            <a:ext cx="495649" cy="369332"/>
          </a:xfrm>
          <a:prstGeom prst="rect">
            <a:avLst/>
          </a:prstGeom>
        </p:spPr>
        <p:txBody>
          <a:bodyPr wrap="none">
            <a:spAutoFit/>
          </a:bodyPr>
          <a:lstStyle/>
          <a:p>
            <a:r>
              <a:rPr lang="en-US" dirty="0">
                <a:solidFill>
                  <a:schemeClr val="bg1"/>
                </a:solidFill>
              </a:rPr>
              <a:t> (2)</a:t>
            </a:r>
            <a:endParaRPr lang="en-US" dirty="0"/>
          </a:p>
        </p:txBody>
      </p:sp>
      <p:sp>
        <p:nvSpPr>
          <p:cNvPr id="23" name="TextBox 22"/>
          <p:cNvSpPr txBox="1"/>
          <p:nvPr/>
        </p:nvSpPr>
        <p:spPr>
          <a:xfrm>
            <a:off x="1514883" y="6999"/>
            <a:ext cx="8505311" cy="830997"/>
          </a:xfrm>
          <a:prstGeom prst="rect">
            <a:avLst/>
          </a:prstGeom>
          <a:noFill/>
        </p:spPr>
        <p:txBody>
          <a:bodyPr wrap="square" rtlCol="0">
            <a:spAutoFit/>
          </a:bodyPr>
          <a:lstStyle/>
          <a:p>
            <a:pPr algn="ctr"/>
            <a:r>
              <a:rPr lang="en-US" sz="4800" dirty="0">
                <a:solidFill>
                  <a:schemeClr val="bg1"/>
                </a:solidFill>
                <a:latin typeface="Georgia" pitchFamily="18" charset="0"/>
              </a:rPr>
              <a:t>The Feasts</a:t>
            </a:r>
          </a:p>
        </p:txBody>
      </p:sp>
      <p:sp>
        <p:nvSpPr>
          <p:cNvPr id="12" name="Rectangle 11"/>
          <p:cNvSpPr/>
          <p:nvPr/>
        </p:nvSpPr>
        <p:spPr>
          <a:xfrm>
            <a:off x="210765" y="706614"/>
            <a:ext cx="3660843" cy="1323439"/>
          </a:xfrm>
          <a:prstGeom prst="rect">
            <a:avLst/>
          </a:prstGeom>
        </p:spPr>
        <p:txBody>
          <a:bodyPr wrap="square">
            <a:spAutoFit/>
          </a:bodyPr>
          <a:lstStyle/>
          <a:p>
            <a:pPr fontAlgn="base"/>
            <a:r>
              <a:rPr lang="en-US" sz="2000" dirty="0">
                <a:solidFill>
                  <a:schemeClr val="bg1"/>
                </a:solidFill>
              </a:rPr>
              <a:t>One feast was celebrated in the tenth month, the month in which the Babylonians laid siege to Jerusalem (see Jeremiah 39:1).</a:t>
            </a:r>
          </a:p>
        </p:txBody>
      </p:sp>
      <p:sp>
        <p:nvSpPr>
          <p:cNvPr id="15" name="Rectangle 14"/>
          <p:cNvSpPr/>
          <p:nvPr/>
        </p:nvSpPr>
        <p:spPr>
          <a:xfrm>
            <a:off x="7266563" y="985475"/>
            <a:ext cx="4354748" cy="1015663"/>
          </a:xfrm>
          <a:prstGeom prst="rect">
            <a:avLst/>
          </a:prstGeom>
        </p:spPr>
        <p:txBody>
          <a:bodyPr wrap="square">
            <a:spAutoFit/>
          </a:bodyPr>
          <a:lstStyle/>
          <a:p>
            <a:pPr fontAlgn="base"/>
            <a:r>
              <a:rPr lang="en-US" sz="2000" dirty="0">
                <a:solidFill>
                  <a:schemeClr val="bg1"/>
                </a:solidFill>
              </a:rPr>
              <a:t>A second feast, celebrated in the fourth month, commemorated the destruction of Jerusalem (see Jeremiah 39:2; 52:67).</a:t>
            </a:r>
          </a:p>
        </p:txBody>
      </p:sp>
      <p:sp>
        <p:nvSpPr>
          <p:cNvPr id="16" name="Rectangle 15"/>
          <p:cNvSpPr/>
          <p:nvPr/>
        </p:nvSpPr>
        <p:spPr>
          <a:xfrm>
            <a:off x="223737" y="4594436"/>
            <a:ext cx="4062920" cy="1015663"/>
          </a:xfrm>
          <a:prstGeom prst="rect">
            <a:avLst/>
          </a:prstGeom>
        </p:spPr>
        <p:txBody>
          <a:bodyPr wrap="square">
            <a:spAutoFit/>
          </a:bodyPr>
          <a:lstStyle/>
          <a:p>
            <a:pPr fontAlgn="base"/>
            <a:r>
              <a:rPr lang="en-US" sz="2000" dirty="0">
                <a:solidFill>
                  <a:schemeClr val="bg1"/>
                </a:solidFill>
              </a:rPr>
              <a:t>A third feast, held in the fifth month, marked the destruction of the temple (see Jeremiah 52:12–14).</a:t>
            </a:r>
          </a:p>
        </p:txBody>
      </p:sp>
      <p:sp>
        <p:nvSpPr>
          <p:cNvPr id="17" name="Rectangle 16"/>
          <p:cNvSpPr/>
          <p:nvPr/>
        </p:nvSpPr>
        <p:spPr>
          <a:xfrm>
            <a:off x="3203642" y="5729989"/>
            <a:ext cx="6096000" cy="923330"/>
          </a:xfrm>
          <a:prstGeom prst="rect">
            <a:avLst/>
          </a:prstGeom>
        </p:spPr>
        <p:txBody>
          <a:bodyPr>
            <a:spAutoFit/>
          </a:bodyPr>
          <a:lstStyle/>
          <a:p>
            <a:r>
              <a:rPr lang="en-US" b="1" dirty="0">
                <a:solidFill>
                  <a:srgbClr val="FFFF00"/>
                </a:solidFill>
              </a:rPr>
              <a:t>Zechariah reminded the people that they had set up the feast days to remind them of tragedies, but not once did they remember the Lord through feasts while in captivity.</a:t>
            </a:r>
          </a:p>
        </p:txBody>
      </p:sp>
      <p:pic>
        <p:nvPicPr>
          <p:cNvPr id="44038" name="Picture 6" descr="http://www.sothebys.com/content/dam/stb/lots/L12/L12401/170L12401_6CYN5.jpg"/>
          <p:cNvPicPr>
            <a:picLocks noChangeAspect="1" noChangeArrowheads="1"/>
          </p:cNvPicPr>
          <p:nvPr/>
        </p:nvPicPr>
        <p:blipFill>
          <a:blip r:embed="rId3" cstate="print"/>
          <a:srcRect/>
          <a:stretch>
            <a:fillRect/>
          </a:stretch>
        </p:blipFill>
        <p:spPr bwMode="auto">
          <a:xfrm>
            <a:off x="3735420" y="1968533"/>
            <a:ext cx="4007797" cy="2593044"/>
          </a:xfrm>
          <a:prstGeom prst="rect">
            <a:avLst/>
          </a:prstGeom>
          <a:noFill/>
        </p:spPr>
      </p:pic>
    </p:spTree>
    <p:extLst>
      <p:ext uri="{BB962C8B-B14F-4D97-AF65-F5344CB8AC3E}">
        <p14:creationId xmlns:p14="http://schemas.microsoft.com/office/powerpoint/2010/main" val="2989070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0" presetClass="exit" presetSubtype="0" fill="hold" grpId="0" nodeType="withEffect">
                                  <p:stCondLst>
                                    <p:cond delay="0"/>
                                  </p:stCondLst>
                                  <p:childTnLst>
                                    <p:animEffect transition="out" filter="fade">
                                      <p:cBhvr>
                                        <p:cTn id="8" dur="2000"/>
                                        <p:tgtEl>
                                          <p:spTgt spid="15"/>
                                        </p:tgtEl>
                                      </p:cBhvr>
                                    </p:animEffect>
                                    <p:set>
                                      <p:cBhvr>
                                        <p:cTn id="9" dur="1" fill="hold">
                                          <p:stCondLst>
                                            <p:cond delay="1999"/>
                                          </p:stCondLst>
                                        </p:cTn>
                                        <p:tgtEl>
                                          <p:spTgt spid="15"/>
                                        </p:tgtEl>
                                        <p:attrNameLst>
                                          <p:attrName>style.visibility</p:attrName>
                                        </p:attrNameLst>
                                      </p:cBhvr>
                                      <p:to>
                                        <p:strVal val="hidden"/>
                                      </p:to>
                                    </p:set>
                                  </p:childTnLst>
                                </p:cTn>
                              </p:par>
                              <p:par>
                                <p:cTn id="10" presetID="10" presetClass="exit" presetSubtype="0" fill="hold" grpId="0" nodeType="withEffect">
                                  <p:stCondLst>
                                    <p:cond delay="0"/>
                                  </p:stCondLst>
                                  <p:childTnLst>
                                    <p:animEffect transition="out" filter="fade">
                                      <p:cBhvr>
                                        <p:cTn id="11" dur="2000"/>
                                        <p:tgtEl>
                                          <p:spTgt spid="12"/>
                                        </p:tgtEl>
                                      </p:cBhvr>
                                    </p:animEffect>
                                    <p:set>
                                      <p:cBhvr>
                                        <p:cTn id="12" dur="1" fill="hold">
                                          <p:stCondLst>
                                            <p:cond delay="1999"/>
                                          </p:stCondLst>
                                        </p:cTn>
                                        <p:tgtEl>
                                          <p:spTgt spid="12"/>
                                        </p:tgtEl>
                                        <p:attrNameLst>
                                          <p:attrName>style.visibility</p:attrName>
                                        </p:attrNameLst>
                                      </p:cBhvr>
                                      <p:to>
                                        <p:strVal val="hidden"/>
                                      </p:to>
                                    </p:set>
                                  </p:childTnLst>
                                </p:cTn>
                              </p:par>
                              <p:par>
                                <p:cTn id="13" presetID="10" presetClass="exit" presetSubtype="0" fill="hold" grpId="0" nodeType="withEffect">
                                  <p:stCondLst>
                                    <p:cond delay="0"/>
                                  </p:stCondLst>
                                  <p:childTnLst>
                                    <p:animEffect transition="out" filter="fade">
                                      <p:cBhvr>
                                        <p:cTn id="14" dur="2000"/>
                                        <p:tgtEl>
                                          <p:spTgt spid="16"/>
                                        </p:tgtEl>
                                      </p:cBhvr>
                                    </p:animEffect>
                                    <p:set>
                                      <p:cBhvr>
                                        <p:cTn id="15" dur="1" fill="hold">
                                          <p:stCondLst>
                                            <p:cond delay="1999"/>
                                          </p:stCondLst>
                                        </p:cTn>
                                        <p:tgtEl>
                                          <p:spTgt spid="16"/>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2000"/>
                                        <p:tgtEl>
                                          <p:spTgt spid="44038"/>
                                        </p:tgtEl>
                                      </p:cBhvr>
                                    </p:animEffect>
                                    <p:set>
                                      <p:cBhvr>
                                        <p:cTn id="18" dur="1" fill="hold">
                                          <p:stCondLst>
                                            <p:cond delay="1999"/>
                                          </p:stCondLst>
                                        </p:cTn>
                                        <p:tgtEl>
                                          <p:spTgt spid="44038"/>
                                        </p:tgtEl>
                                        <p:attrNameLst>
                                          <p:attrName>style.visibility</p:attrName>
                                        </p:attrNameLst>
                                      </p:cBhvr>
                                      <p:to>
                                        <p:strVal val="hidden"/>
                                      </p:to>
                                    </p:set>
                                  </p:childTnLst>
                                </p:cTn>
                              </p:par>
                              <p:par>
                                <p:cTn id="19" presetID="10" presetClass="exit" presetSubtype="0" fill="hold" grpId="0" nodeType="withEffect">
                                  <p:stCondLst>
                                    <p:cond delay="0"/>
                                  </p:stCondLst>
                                  <p:childTnLst>
                                    <p:animEffect transition="out" filter="fade">
                                      <p:cBhvr>
                                        <p:cTn id="20" dur="2000"/>
                                        <p:tgtEl>
                                          <p:spTgt spid="10"/>
                                        </p:tgtEl>
                                      </p:cBhvr>
                                    </p:animEffect>
                                    <p:set>
                                      <p:cBhvr>
                                        <p:cTn id="21" dur="1" fill="hold">
                                          <p:stCondLst>
                                            <p:cond delay="19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5" grpId="0"/>
      <p:bldP spid="16" grpId="0"/>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 name="Picture 2" descr="https://encrypted-tbn0.gstatic.com/images?q=tbn:ANd9GcSDEob2LYL8lf-DO33nOM62GMDRW2zAWIBfHB1KEf5vsZLmI-m4"/>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
        <p:nvSpPr>
          <p:cNvPr id="7" name="TextBox 6"/>
          <p:cNvSpPr txBox="1"/>
          <p:nvPr/>
        </p:nvSpPr>
        <p:spPr>
          <a:xfrm>
            <a:off x="-1" y="6488668"/>
            <a:ext cx="5846324" cy="369332"/>
          </a:xfrm>
          <a:prstGeom prst="rect">
            <a:avLst/>
          </a:prstGeom>
          <a:noFill/>
        </p:spPr>
        <p:txBody>
          <a:bodyPr wrap="square" rtlCol="0">
            <a:spAutoFit/>
          </a:bodyPr>
          <a:lstStyle/>
          <a:p>
            <a:r>
              <a:rPr lang="en-US" dirty="0">
                <a:solidFill>
                  <a:schemeClr val="bg1"/>
                </a:solidFill>
              </a:rPr>
              <a:t>Zechariah 8:14-17</a:t>
            </a:r>
          </a:p>
        </p:txBody>
      </p:sp>
      <p:sp>
        <p:nvSpPr>
          <p:cNvPr id="108" name="Rectangle 107"/>
          <p:cNvSpPr/>
          <p:nvPr/>
        </p:nvSpPr>
        <p:spPr>
          <a:xfrm>
            <a:off x="11404605" y="6488668"/>
            <a:ext cx="495649" cy="369332"/>
          </a:xfrm>
          <a:prstGeom prst="rect">
            <a:avLst/>
          </a:prstGeom>
        </p:spPr>
        <p:txBody>
          <a:bodyPr wrap="none">
            <a:spAutoFit/>
          </a:bodyPr>
          <a:lstStyle/>
          <a:p>
            <a:r>
              <a:rPr lang="en-US" dirty="0">
                <a:solidFill>
                  <a:schemeClr val="bg1"/>
                </a:solidFill>
              </a:rPr>
              <a:t> (2)</a:t>
            </a:r>
            <a:endParaRPr lang="en-US" dirty="0"/>
          </a:p>
        </p:txBody>
      </p:sp>
      <p:sp>
        <p:nvSpPr>
          <p:cNvPr id="23" name="TextBox 22"/>
          <p:cNvSpPr txBox="1"/>
          <p:nvPr/>
        </p:nvSpPr>
        <p:spPr>
          <a:xfrm>
            <a:off x="1514883" y="6999"/>
            <a:ext cx="8505311" cy="830997"/>
          </a:xfrm>
          <a:prstGeom prst="rect">
            <a:avLst/>
          </a:prstGeom>
          <a:noFill/>
        </p:spPr>
        <p:txBody>
          <a:bodyPr wrap="square" rtlCol="0">
            <a:spAutoFit/>
          </a:bodyPr>
          <a:lstStyle/>
          <a:p>
            <a:pPr algn="ctr"/>
            <a:r>
              <a:rPr lang="en-US" sz="4800" dirty="0">
                <a:solidFill>
                  <a:schemeClr val="bg1"/>
                </a:solidFill>
                <a:latin typeface="Georgia" pitchFamily="18" charset="0"/>
              </a:rPr>
              <a:t>The Promise</a:t>
            </a:r>
          </a:p>
        </p:txBody>
      </p:sp>
      <p:sp>
        <p:nvSpPr>
          <p:cNvPr id="12" name="Rectangle 11"/>
          <p:cNvSpPr/>
          <p:nvPr/>
        </p:nvSpPr>
        <p:spPr>
          <a:xfrm>
            <a:off x="210765" y="706614"/>
            <a:ext cx="4001312" cy="3785652"/>
          </a:xfrm>
          <a:prstGeom prst="rect">
            <a:avLst/>
          </a:prstGeom>
        </p:spPr>
        <p:txBody>
          <a:bodyPr wrap="square">
            <a:spAutoFit/>
          </a:bodyPr>
          <a:lstStyle/>
          <a:p>
            <a:pPr fontAlgn="base"/>
            <a:r>
              <a:rPr lang="en-US" sz="2000" dirty="0">
                <a:solidFill>
                  <a:schemeClr val="bg1"/>
                </a:solidFill>
              </a:rPr>
              <a:t>The Lord promised to gather Judah  and restore the people to the land of Jerusalem. </a:t>
            </a:r>
          </a:p>
          <a:p>
            <a:pPr fontAlgn="base"/>
            <a:endParaRPr lang="en-US" sz="2000" dirty="0">
              <a:solidFill>
                <a:schemeClr val="bg1"/>
              </a:solidFill>
            </a:endParaRPr>
          </a:p>
          <a:p>
            <a:pPr fontAlgn="base"/>
            <a:r>
              <a:rPr lang="en-US" sz="2000" dirty="0">
                <a:solidFill>
                  <a:schemeClr val="bg1"/>
                </a:solidFill>
              </a:rPr>
              <a:t>The heavens would no longer be sealed, and the thirsty land would become productive. </a:t>
            </a:r>
          </a:p>
          <a:p>
            <a:pPr fontAlgn="base"/>
            <a:endParaRPr lang="en-US" sz="2000" dirty="0">
              <a:solidFill>
                <a:schemeClr val="bg1"/>
              </a:solidFill>
            </a:endParaRPr>
          </a:p>
          <a:p>
            <a:pPr fontAlgn="base"/>
            <a:r>
              <a:rPr lang="en-US" sz="2000" dirty="0">
                <a:solidFill>
                  <a:schemeClr val="bg1"/>
                </a:solidFill>
              </a:rPr>
              <a:t>As the promises of punishments were fulfilled to their forefathers, just as surely will the promises of blessings be fulfilled.</a:t>
            </a:r>
          </a:p>
        </p:txBody>
      </p:sp>
      <p:sp>
        <p:nvSpPr>
          <p:cNvPr id="13" name="Rectangle 12"/>
          <p:cNvSpPr/>
          <p:nvPr/>
        </p:nvSpPr>
        <p:spPr>
          <a:xfrm>
            <a:off x="4143984" y="4803551"/>
            <a:ext cx="7354111" cy="1569660"/>
          </a:xfrm>
          <a:prstGeom prst="rect">
            <a:avLst/>
          </a:prstGeom>
        </p:spPr>
        <p:txBody>
          <a:bodyPr wrap="square">
            <a:spAutoFit/>
          </a:bodyPr>
          <a:lstStyle/>
          <a:p>
            <a:pPr fontAlgn="base"/>
            <a:r>
              <a:rPr lang="en-US" sz="3200" dirty="0">
                <a:solidFill>
                  <a:schemeClr val="bg1"/>
                </a:solidFill>
              </a:rPr>
              <a:t>The Lord will require then, as always, that His people keep His commandments and walk in continual righteousness.</a:t>
            </a:r>
          </a:p>
        </p:txBody>
      </p:sp>
      <p:pic>
        <p:nvPicPr>
          <p:cNvPr id="45058" name="Picture 2" descr="https://upload.wikimedia.org/wikipedia/commons/a/aa/Brooklyn_Museum_-_Reconstruction_of_Jerusalem_and_the_Temple_of_Herod_(R%C3%A9constitution_de_J%C3%A9rusalem_et_du_temple_d'H%C3%A9rode)_-_James_Tissot.jpg"/>
          <p:cNvPicPr>
            <a:picLocks noChangeAspect="1" noChangeArrowheads="1"/>
          </p:cNvPicPr>
          <p:nvPr/>
        </p:nvPicPr>
        <p:blipFill>
          <a:blip r:embed="rId3" cstate="print"/>
          <a:srcRect/>
          <a:stretch>
            <a:fillRect/>
          </a:stretch>
        </p:blipFill>
        <p:spPr bwMode="auto">
          <a:xfrm>
            <a:off x="4396834" y="980061"/>
            <a:ext cx="7315200" cy="3571875"/>
          </a:xfrm>
          <a:prstGeom prst="rect">
            <a:avLst/>
          </a:prstGeom>
          <a:noFill/>
        </p:spPr>
      </p:pic>
    </p:spTree>
    <p:extLst>
      <p:ext uri="{BB962C8B-B14F-4D97-AF65-F5344CB8AC3E}">
        <p14:creationId xmlns:p14="http://schemas.microsoft.com/office/powerpoint/2010/main" val="2989070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 descr="https://encrypted-tbn0.gstatic.com/images?q=tbn:ANd9GcSDEob2LYL8lf-DO33nOM62GMDRW2zAWIBfHB1KEf5vsZLmI-m4"/>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
        <p:nvSpPr>
          <p:cNvPr id="4" name="TextBox 3"/>
          <p:cNvSpPr txBox="1"/>
          <p:nvPr/>
        </p:nvSpPr>
        <p:spPr>
          <a:xfrm>
            <a:off x="107576" y="0"/>
            <a:ext cx="11981330" cy="5632311"/>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Suggested Hymn: # 59 </a:t>
            </a:r>
            <a:r>
              <a:rPr lang="en-US" i="1" dirty="0">
                <a:solidFill>
                  <a:schemeClr val="bg1"/>
                </a:solidFill>
              </a:rPr>
              <a:t>Come, O Thou King of Kings</a:t>
            </a:r>
          </a:p>
          <a:p>
            <a:endParaRPr lang="en-US" i="1" dirty="0">
              <a:solidFill>
                <a:schemeClr val="bg1"/>
              </a:solidFill>
            </a:endParaRPr>
          </a:p>
          <a:p>
            <a:r>
              <a:rPr lang="en-US" dirty="0">
                <a:solidFill>
                  <a:schemeClr val="bg1"/>
                </a:solidFill>
              </a:rPr>
              <a:t>Videos: </a:t>
            </a:r>
            <a:r>
              <a:rPr lang="en-US" b="1" dirty="0">
                <a:solidFill>
                  <a:schemeClr val="bg1"/>
                </a:solidFill>
              </a:rPr>
              <a:t>Why Mormons Build Temples</a:t>
            </a:r>
            <a:r>
              <a:rPr lang="en-US" dirty="0">
                <a:solidFill>
                  <a:schemeClr val="bg1"/>
                </a:solidFill>
              </a:rPr>
              <a:t>(3:14)</a:t>
            </a:r>
          </a:p>
          <a:p>
            <a:r>
              <a:rPr lang="en-US" dirty="0">
                <a:solidFill>
                  <a:schemeClr val="bg1"/>
                </a:solidFill>
              </a:rPr>
              <a:t>	</a:t>
            </a:r>
            <a:r>
              <a:rPr lang="en-US" b="1" dirty="0">
                <a:solidFill>
                  <a:schemeClr val="bg1"/>
                </a:solidFill>
              </a:rPr>
              <a:t> Repentance</a:t>
            </a:r>
            <a:r>
              <a:rPr lang="en-US" dirty="0">
                <a:solidFill>
                  <a:schemeClr val="bg1"/>
                </a:solidFill>
              </a:rPr>
              <a:t> (:37)</a:t>
            </a:r>
          </a:p>
          <a:p>
            <a:r>
              <a:rPr lang="en-US" dirty="0">
                <a:solidFill>
                  <a:schemeClr val="bg1"/>
                </a:solidFill>
              </a:rPr>
              <a:t>	</a:t>
            </a:r>
            <a:r>
              <a:rPr lang="en-US" b="1" dirty="0">
                <a:solidFill>
                  <a:schemeClr val="bg1"/>
                </a:solidFill>
              </a:rPr>
              <a:t> The Great Commandment—Love The Lord</a:t>
            </a:r>
            <a:r>
              <a:rPr lang="en-US" dirty="0">
                <a:solidFill>
                  <a:schemeClr val="bg1"/>
                </a:solidFill>
              </a:rPr>
              <a:t> (:38)</a:t>
            </a:r>
          </a:p>
          <a:p>
            <a:pPr marL="342900" indent="-342900">
              <a:buFont typeface="+mj-lt"/>
              <a:buAutoNum type="arabicPeriod"/>
            </a:pPr>
            <a:endParaRPr lang="en-US" dirty="0">
              <a:solidFill>
                <a:schemeClr val="bg1"/>
              </a:solidFill>
            </a:endParaRPr>
          </a:p>
          <a:p>
            <a:pPr marL="342900" indent="-342900">
              <a:buFont typeface="+mj-lt"/>
              <a:buAutoNum type="arabicPeriod"/>
            </a:pPr>
            <a:r>
              <a:rPr lang="en-US" i="1" dirty="0">
                <a:solidFill>
                  <a:schemeClr val="bg1"/>
                </a:solidFill>
              </a:rPr>
              <a:t>Who’s Who in the Old Testament </a:t>
            </a:r>
            <a:r>
              <a:rPr lang="en-US" dirty="0">
                <a:solidFill>
                  <a:schemeClr val="bg1"/>
                </a:solidFill>
              </a:rPr>
              <a:t>by Ed J. </a:t>
            </a:r>
            <a:r>
              <a:rPr lang="en-US" dirty="0" err="1">
                <a:solidFill>
                  <a:schemeClr val="bg1"/>
                </a:solidFill>
              </a:rPr>
              <a:t>Pinegar</a:t>
            </a:r>
            <a:r>
              <a:rPr lang="en-US" dirty="0">
                <a:solidFill>
                  <a:schemeClr val="bg1"/>
                </a:solidFill>
              </a:rPr>
              <a:t> and Richard J. Allen pp. 66, 187</a:t>
            </a:r>
          </a:p>
          <a:p>
            <a:pPr marL="342900" indent="-342900">
              <a:buFont typeface="+mj-lt"/>
              <a:buAutoNum type="arabicPeriod"/>
            </a:pPr>
            <a:r>
              <a:rPr lang="en-US" dirty="0">
                <a:solidFill>
                  <a:schemeClr val="bg1"/>
                </a:solidFill>
              </a:rPr>
              <a:t>Old Testament Student Institute Manual </a:t>
            </a:r>
            <a:r>
              <a:rPr lang="en-US" i="1" dirty="0">
                <a:solidFill>
                  <a:schemeClr val="bg1"/>
                </a:solidFill>
              </a:rPr>
              <a:t>Haggai: Prophet of the Second Temple </a:t>
            </a:r>
            <a:r>
              <a:rPr lang="en-US" dirty="0">
                <a:solidFill>
                  <a:schemeClr val="bg1"/>
                </a:solidFill>
              </a:rPr>
              <a:t>Chapter 30</a:t>
            </a:r>
            <a:r>
              <a:rPr lang="en-US" i="1" dirty="0">
                <a:solidFill>
                  <a:schemeClr val="bg1"/>
                </a:solidFill>
              </a:rPr>
              <a:t>			</a:t>
            </a:r>
            <a:r>
              <a:rPr lang="en-US" dirty="0">
                <a:solidFill>
                  <a:schemeClr val="bg1"/>
                </a:solidFill>
              </a:rPr>
              <a:t> Preparations for the Lord’s Return in Glory (Zechariah) Chapter 33</a:t>
            </a:r>
            <a:endParaRPr lang="en-US" i="1" dirty="0">
              <a:solidFill>
                <a:schemeClr val="bg1"/>
              </a:solidFill>
            </a:endParaRPr>
          </a:p>
          <a:p>
            <a:pPr marL="342900" indent="-342900">
              <a:buFont typeface="+mj-lt"/>
              <a:buAutoNum type="arabicPeriod"/>
            </a:pPr>
            <a:r>
              <a:rPr lang="en-US" dirty="0">
                <a:solidFill>
                  <a:schemeClr val="bg1"/>
                </a:solidFill>
              </a:rPr>
              <a:t> W. Cleon </a:t>
            </a:r>
            <a:r>
              <a:rPr lang="en-US" dirty="0" err="1">
                <a:solidFill>
                  <a:schemeClr val="bg1"/>
                </a:solidFill>
              </a:rPr>
              <a:t>Skousen</a:t>
            </a:r>
            <a:r>
              <a:rPr lang="en-US" dirty="0">
                <a:solidFill>
                  <a:schemeClr val="bg1"/>
                </a:solidFill>
              </a:rPr>
              <a:t> </a:t>
            </a:r>
            <a:r>
              <a:rPr lang="en-US" i="1" dirty="0">
                <a:solidFill>
                  <a:schemeClr val="bg1"/>
                </a:solidFill>
              </a:rPr>
              <a:t>The Fourth Thousand Years </a:t>
            </a:r>
            <a:r>
              <a:rPr lang="en-US" dirty="0">
                <a:solidFill>
                  <a:schemeClr val="bg1"/>
                </a:solidFill>
              </a:rPr>
              <a:t>pp. 774-776</a:t>
            </a:r>
          </a:p>
          <a:p>
            <a:pPr marL="342900" indent="-342900">
              <a:buFont typeface="+mj-lt"/>
              <a:buAutoNum type="arabicPeriod"/>
            </a:pPr>
            <a:r>
              <a:rPr lang="en-US" dirty="0">
                <a:solidFill>
                  <a:schemeClr val="bg1"/>
                </a:solidFill>
              </a:rPr>
              <a:t> Adam Clarke Commentary on the Bible</a:t>
            </a:r>
          </a:p>
          <a:p>
            <a:pPr marL="342900" indent="-342900">
              <a:buFont typeface="+mj-lt"/>
              <a:buAutoNum type="arabicPeriod"/>
            </a:pPr>
            <a:r>
              <a:rPr lang="en-US" dirty="0">
                <a:solidFill>
                  <a:schemeClr val="bg1"/>
                </a:solidFill>
              </a:rPr>
              <a:t>Elder David B. </a:t>
            </a:r>
            <a:r>
              <a:rPr lang="en-US" dirty="0" err="1">
                <a:solidFill>
                  <a:schemeClr val="bg1"/>
                </a:solidFill>
              </a:rPr>
              <a:t>Haight</a:t>
            </a:r>
            <a:r>
              <a:rPr lang="en-US" dirty="0">
                <a:solidFill>
                  <a:schemeClr val="bg1"/>
                </a:solidFill>
              </a:rPr>
              <a:t> (“Temples and the Work Therein,”</a:t>
            </a:r>
            <a:r>
              <a:rPr lang="en-US" i="1" dirty="0">
                <a:solidFill>
                  <a:schemeClr val="bg1"/>
                </a:solidFill>
              </a:rPr>
              <a:t> Ensign, </a:t>
            </a:r>
            <a:r>
              <a:rPr lang="en-US" dirty="0">
                <a:solidFill>
                  <a:schemeClr val="bg1"/>
                </a:solidFill>
              </a:rPr>
              <a:t>Nov. 1990, 61).</a:t>
            </a:r>
          </a:p>
          <a:p>
            <a:pPr marL="342900" indent="-342900">
              <a:buFont typeface="+mj-lt"/>
              <a:buAutoNum type="arabicPeriod"/>
            </a:pPr>
            <a:r>
              <a:rPr lang="en-US" dirty="0">
                <a:solidFill>
                  <a:schemeClr val="bg1"/>
                </a:solidFill>
              </a:rPr>
              <a:t>Elder Neal A. Maxwell “Repentance,”</a:t>
            </a:r>
            <a:r>
              <a:rPr lang="en-US" i="1" dirty="0">
                <a:solidFill>
                  <a:schemeClr val="bg1"/>
                </a:solidFill>
              </a:rPr>
              <a:t> Ensign, </a:t>
            </a:r>
            <a:r>
              <a:rPr lang="en-US" dirty="0">
                <a:solidFill>
                  <a:schemeClr val="bg1"/>
                </a:solidFill>
              </a:rPr>
              <a:t>Nov. 1991, 31.</a:t>
            </a:r>
          </a:p>
          <a:p>
            <a:pPr marL="342900" indent="-342900">
              <a:buFont typeface="+mj-lt"/>
              <a:buAutoNum type="arabicPeriod"/>
            </a:pPr>
            <a:r>
              <a:rPr lang="en-US" dirty="0" err="1">
                <a:solidFill>
                  <a:schemeClr val="bg1"/>
                </a:solidFill>
              </a:rPr>
              <a:t>Dummelow</a:t>
            </a:r>
            <a:r>
              <a:rPr lang="en-US" dirty="0">
                <a:solidFill>
                  <a:schemeClr val="bg1"/>
                </a:solidFill>
              </a:rPr>
              <a:t>, </a:t>
            </a:r>
            <a:r>
              <a:rPr lang="en-US" i="1" dirty="0">
                <a:solidFill>
                  <a:schemeClr val="bg1"/>
                </a:solidFill>
              </a:rPr>
              <a:t>Commentary,</a:t>
            </a:r>
            <a:r>
              <a:rPr lang="en-US" dirty="0">
                <a:solidFill>
                  <a:schemeClr val="bg1"/>
                </a:solidFill>
              </a:rPr>
              <a:t> p. 603-604</a:t>
            </a:r>
          </a:p>
          <a:p>
            <a:pPr marL="342900" indent="-342900">
              <a:buFont typeface="+mj-lt"/>
              <a:buAutoNum type="arabicPeriod"/>
            </a:pPr>
            <a:r>
              <a:rPr lang="en-US" dirty="0">
                <a:solidFill>
                  <a:schemeClr val="bg1"/>
                </a:solidFill>
              </a:rPr>
              <a:t>D. Guthrie and J. A. </a:t>
            </a:r>
            <a:r>
              <a:rPr lang="en-US" dirty="0" err="1">
                <a:solidFill>
                  <a:schemeClr val="bg1"/>
                </a:solidFill>
              </a:rPr>
              <a:t>Motyer</a:t>
            </a:r>
            <a:r>
              <a:rPr lang="en-US" dirty="0">
                <a:solidFill>
                  <a:schemeClr val="bg1"/>
                </a:solidFill>
              </a:rPr>
              <a:t>, eds., </a:t>
            </a:r>
            <a:r>
              <a:rPr lang="en-US" i="1" dirty="0">
                <a:solidFill>
                  <a:schemeClr val="bg1"/>
                </a:solidFill>
              </a:rPr>
              <a:t>The New Bible Commentary: Revised,</a:t>
            </a:r>
            <a:r>
              <a:rPr lang="en-US" dirty="0">
                <a:solidFill>
                  <a:schemeClr val="bg1"/>
                </a:solidFill>
              </a:rPr>
              <a:t> p. 789-792.)</a:t>
            </a:r>
          </a:p>
          <a:p>
            <a:pPr marL="342900" indent="-342900">
              <a:buFont typeface="+mj-lt"/>
              <a:buAutoNum type="arabicPeriod"/>
            </a:pPr>
            <a:r>
              <a:rPr lang="en-US" dirty="0" err="1">
                <a:solidFill>
                  <a:schemeClr val="bg1"/>
                </a:solidFill>
              </a:rPr>
              <a:t>Keil</a:t>
            </a:r>
            <a:r>
              <a:rPr lang="en-US" dirty="0">
                <a:solidFill>
                  <a:schemeClr val="bg1"/>
                </a:solidFill>
              </a:rPr>
              <a:t> and </a:t>
            </a:r>
            <a:r>
              <a:rPr lang="en-US" dirty="0" err="1">
                <a:solidFill>
                  <a:schemeClr val="bg1"/>
                </a:solidFill>
              </a:rPr>
              <a:t>Delitzsch</a:t>
            </a:r>
            <a:r>
              <a:rPr lang="en-US" dirty="0">
                <a:solidFill>
                  <a:schemeClr val="bg1"/>
                </a:solidFill>
              </a:rPr>
              <a:t>, </a:t>
            </a:r>
            <a:r>
              <a:rPr lang="en-US" i="1" dirty="0">
                <a:solidFill>
                  <a:schemeClr val="bg1"/>
                </a:solidFill>
              </a:rPr>
              <a:t>Commentary,</a:t>
            </a:r>
            <a:r>
              <a:rPr lang="en-US" dirty="0">
                <a:solidFill>
                  <a:schemeClr val="bg1"/>
                </a:solidFill>
              </a:rPr>
              <a:t> 10:2:235, 286-287</a:t>
            </a:r>
          </a:p>
          <a:p>
            <a:pPr marL="342900" indent="-342900">
              <a:buFont typeface="+mj-lt"/>
              <a:buAutoNum type="arabicPeriod"/>
            </a:pPr>
            <a:r>
              <a:rPr lang="en-US" dirty="0">
                <a:solidFill>
                  <a:schemeClr val="bg1"/>
                </a:solidFill>
              </a:rPr>
              <a:t>Poway Institute California Becky Davies and Lesley Meacham</a:t>
            </a:r>
          </a:p>
          <a:p>
            <a:pPr marL="342900" indent="-342900">
              <a:buFontTx/>
              <a:buAutoNum type="arabicPeriod"/>
            </a:pPr>
            <a:endParaRPr lang="en-US" dirty="0">
              <a:solidFill>
                <a:schemeClr val="bg1"/>
              </a:solidFill>
            </a:endParaRPr>
          </a:p>
        </p:txBody>
      </p:sp>
      <p:grpSp>
        <p:nvGrpSpPr>
          <p:cNvPr id="5" name="Group 4"/>
          <p:cNvGrpSpPr/>
          <p:nvPr/>
        </p:nvGrpSpPr>
        <p:grpSpPr>
          <a:xfrm>
            <a:off x="5852394" y="944615"/>
            <a:ext cx="830508" cy="1051976"/>
            <a:chOff x="7543800" y="3810000"/>
            <a:chExt cx="1143000" cy="1447800"/>
          </a:xfrm>
        </p:grpSpPr>
        <p:sp>
          <p:nvSpPr>
            <p:cNvPr id="6" name="Trapezoid 5"/>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82"/>
            <p:cNvGrpSpPr/>
            <p:nvPr/>
          </p:nvGrpSpPr>
          <p:grpSpPr>
            <a:xfrm>
              <a:off x="7924800" y="3810000"/>
              <a:ext cx="645353" cy="610017"/>
              <a:chOff x="7924800" y="5867400"/>
              <a:chExt cx="645353" cy="610017"/>
            </a:xfrm>
          </p:grpSpPr>
          <p:grpSp>
            <p:nvGrpSpPr>
              <p:cNvPr id="18" name="Group 13"/>
              <p:cNvGrpSpPr/>
              <p:nvPr/>
            </p:nvGrpSpPr>
            <p:grpSpPr>
              <a:xfrm>
                <a:off x="7924800" y="5867400"/>
                <a:ext cx="645353" cy="610017"/>
                <a:chOff x="3037563" y="3121795"/>
                <a:chExt cx="1250371" cy="1224010"/>
              </a:xfrm>
            </p:grpSpPr>
            <p:sp>
              <p:nvSpPr>
                <p:cNvPr id="20" name="Oval 19"/>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Oval 18"/>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83"/>
            <p:cNvGrpSpPr/>
            <p:nvPr/>
          </p:nvGrpSpPr>
          <p:grpSpPr>
            <a:xfrm>
              <a:off x="7543800" y="4038600"/>
              <a:ext cx="403070" cy="381000"/>
              <a:chOff x="7924800" y="5867400"/>
              <a:chExt cx="645353" cy="610017"/>
            </a:xfrm>
          </p:grpSpPr>
          <p:grpSp>
            <p:nvGrpSpPr>
              <p:cNvPr id="12" name="Group 13"/>
              <p:cNvGrpSpPr/>
              <p:nvPr/>
            </p:nvGrpSpPr>
            <p:grpSpPr>
              <a:xfrm>
                <a:off x="7924800" y="5867400"/>
                <a:ext cx="645353" cy="610017"/>
                <a:chOff x="3037563" y="3121795"/>
                <a:chExt cx="1250371" cy="1224010"/>
              </a:xfrm>
            </p:grpSpPr>
            <p:sp>
              <p:nvSpPr>
                <p:cNvPr id="14" name="Oval 13"/>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Oval 12"/>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5" name="Footer Placeholder 14">
            <a:extLst>
              <a:ext uri="{FF2B5EF4-FFF2-40B4-BE49-F238E27FC236}">
                <a16:creationId xmlns:a16="http://schemas.microsoft.com/office/drawing/2014/main" id="{9BC039E3-47EA-41A7-9B1C-1CC28859C672}"/>
              </a:ext>
            </a:extLst>
          </p:cNvPr>
          <p:cNvSpPr>
            <a:spLocks noGrp="1"/>
          </p:cNvSpPr>
          <p:nvPr/>
        </p:nvSpPr>
        <p:spPr>
          <a:xfrm>
            <a:off x="0" y="6492875"/>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34162454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nvGraphicFramePr>
        <p:xfrm>
          <a:off x="845226" y="2908389"/>
          <a:ext cx="10691780" cy="1925320"/>
        </p:xfrm>
        <a:graphic>
          <a:graphicData uri="http://schemas.openxmlformats.org/drawingml/2006/table">
            <a:tbl>
              <a:tblPr firstRow="1" bandRow="1">
                <a:tableStyleId>{5940675A-B579-460E-94D1-54222C63F5DA}</a:tableStyleId>
              </a:tblPr>
              <a:tblGrid>
                <a:gridCol w="2672945">
                  <a:extLst>
                    <a:ext uri="{9D8B030D-6E8A-4147-A177-3AD203B41FA5}">
                      <a16:colId xmlns:a16="http://schemas.microsoft.com/office/drawing/2014/main" val="20000"/>
                    </a:ext>
                  </a:extLst>
                </a:gridCol>
                <a:gridCol w="2672945">
                  <a:extLst>
                    <a:ext uri="{9D8B030D-6E8A-4147-A177-3AD203B41FA5}">
                      <a16:colId xmlns:a16="http://schemas.microsoft.com/office/drawing/2014/main" val="20001"/>
                    </a:ext>
                  </a:extLst>
                </a:gridCol>
                <a:gridCol w="2672945">
                  <a:extLst>
                    <a:ext uri="{9D8B030D-6E8A-4147-A177-3AD203B41FA5}">
                      <a16:colId xmlns:a16="http://schemas.microsoft.com/office/drawing/2014/main" val="20002"/>
                    </a:ext>
                  </a:extLst>
                </a:gridCol>
                <a:gridCol w="2672945">
                  <a:extLst>
                    <a:ext uri="{9D8B030D-6E8A-4147-A177-3AD203B41FA5}">
                      <a16:colId xmlns:a16="http://schemas.microsoft.com/office/drawing/2014/main" val="20003"/>
                    </a:ext>
                  </a:extLst>
                </a:gridCol>
              </a:tblGrid>
              <a:tr h="370840">
                <a:tc>
                  <a:txBody>
                    <a:bodyPr/>
                    <a:lstStyle/>
                    <a:p>
                      <a:pPr algn="ctr"/>
                      <a:r>
                        <a:rPr lang="en-US" b="1" dirty="0"/>
                        <a:t>Zechariah 1-6</a:t>
                      </a:r>
                    </a:p>
                  </a:txBody>
                  <a:tcPr/>
                </a:tc>
                <a:tc>
                  <a:txBody>
                    <a:bodyPr/>
                    <a:lstStyle/>
                    <a:p>
                      <a:pPr algn="ctr"/>
                      <a:r>
                        <a:rPr lang="en-US" b="1" dirty="0"/>
                        <a:t>Zechariah 7-8</a:t>
                      </a:r>
                    </a:p>
                  </a:txBody>
                  <a:tcPr/>
                </a:tc>
                <a:tc>
                  <a:txBody>
                    <a:bodyPr/>
                    <a:lstStyle/>
                    <a:p>
                      <a:pPr algn="ctr"/>
                      <a:r>
                        <a:rPr lang="en-US" b="1" dirty="0"/>
                        <a:t>Zechariah 9-11</a:t>
                      </a:r>
                    </a:p>
                  </a:txBody>
                  <a:tcPr/>
                </a:tc>
                <a:tc>
                  <a:txBody>
                    <a:bodyPr/>
                    <a:lstStyle/>
                    <a:p>
                      <a:pPr algn="ctr"/>
                      <a:r>
                        <a:rPr lang="en-US" b="1" dirty="0"/>
                        <a:t>Zechariah 12-14</a:t>
                      </a:r>
                    </a:p>
                  </a:txBody>
                  <a:tcPr/>
                </a:tc>
                <a:extLst>
                  <a:ext uri="{0D108BD9-81ED-4DB2-BD59-A6C34878D82A}">
                    <a16:rowId xmlns:a16="http://schemas.microsoft.com/office/drawing/2014/main" val="10000"/>
                  </a:ext>
                </a:extLst>
              </a:tr>
              <a:tr h="370840">
                <a:tc>
                  <a:txBody>
                    <a:bodyPr/>
                    <a:lstStyle/>
                    <a:p>
                      <a:r>
                        <a:rPr lang="en-US" sz="1200" dirty="0"/>
                        <a:t>In a series of visions, Zechariah sees the restoration of Jerusalem and the temple; the gathering of Israel; and Joshua, the high priest, crowned in similitude of Christ.</a:t>
                      </a:r>
                    </a:p>
                  </a:txBody>
                  <a:tcPr/>
                </a:tc>
                <a:tc>
                  <a:txBody>
                    <a:bodyPr/>
                    <a:lstStyle/>
                    <a:p>
                      <a:r>
                        <a:rPr lang="en-US" sz="1200" dirty="0"/>
                        <a:t>Because of the Israelites’ hypocrisy and oppression of the poor, the Lord scattered them among the nations. In the latter days, He will restore Jerusalem and gather Judah; many Gentiles will gather with them to worship the Lord.</a:t>
                      </a:r>
                    </a:p>
                  </a:txBody>
                  <a:tcPr/>
                </a:tc>
                <a:tc>
                  <a:txBody>
                    <a:bodyPr/>
                    <a:lstStyle/>
                    <a:p>
                      <a:r>
                        <a:rPr lang="en-US" sz="1200" dirty="0"/>
                        <a:t>Zechariah prophesies of Christ’s ministry: He will enter Jerusalem riding upon an ass; the spirits in prison will be redeemed by the blood of the covenant. Scattered Israel will be gathered, redeemed, and strengthened. Christ will be betrayed for 30 pieces of silver.</a:t>
                      </a:r>
                    </a:p>
                  </a:txBody>
                  <a:tcPr/>
                </a:tc>
                <a:tc>
                  <a:txBody>
                    <a:bodyPr/>
                    <a:lstStyle/>
                    <a:p>
                      <a:r>
                        <a:rPr lang="en-US" sz="1200" dirty="0"/>
                        <a:t>In the final battle before the Second Coming of Jesus Christ, many people will gather to fight against Jerusalem, and the Lord will destroy them. The Jews will recognize their Messiah, whom they crucified, and see the wounds in His hands. Christ will reign as King of the whole earth.</a:t>
                      </a: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0696651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6076879" cy="2677656"/>
          </a:xfrm>
          <a:prstGeom prst="rect">
            <a:avLst/>
          </a:prstGeom>
          <a:ln>
            <a:solidFill>
              <a:schemeClr val="tx1"/>
            </a:solidFill>
          </a:ln>
        </p:spPr>
        <p:txBody>
          <a:bodyPr wrap="square">
            <a:spAutoFit/>
          </a:bodyPr>
          <a:lstStyle/>
          <a:p>
            <a:pPr fontAlgn="base"/>
            <a:r>
              <a:rPr lang="en-US" sz="1200" b="1" dirty="0"/>
              <a:t>Historical Time Period During Haggai and Zechariah:</a:t>
            </a:r>
          </a:p>
          <a:p>
            <a:pPr fontAlgn="base"/>
            <a:r>
              <a:rPr lang="en-US" sz="1200" dirty="0"/>
              <a:t>“This was a time when the outlying provinces of the Persian Empire, each under their appointed governor (Haggai 1:1), were deprived of direct help from the central government. The enlightened policy of encouraging local autonomy in secular and religious affairs initiated by Cyrus, by whose decree the first return of Jews had begun in 536  B.C., had ceased with his death some 6 years later. His son Cambyses (530–522) showed less sympathy to vassal states and this doubtless contributed to the failure of the Jewish people to press forward with the reconstruction of the Temple at Jerusalem where work had come to a standstill soon after the arrival of the first returnees under </a:t>
            </a:r>
            <a:r>
              <a:rPr lang="en-US" sz="1200" dirty="0" err="1"/>
              <a:t>Sheshbazzar</a:t>
            </a:r>
            <a:r>
              <a:rPr lang="en-US" sz="1200" dirty="0"/>
              <a:t>, the Judean governor nominated by the Persians. This interruption was prolonged by the opposition of the Samaritans and local landowners which led to a prohibition of further work. … Morale was low and men concentrated on the betterment of their own circumstances. To them it was an inappropriate time to spend effort and wealth on God’s house (1:2).” (D. Guthrie and J. A. </a:t>
            </a:r>
            <a:r>
              <a:rPr lang="en-US" sz="1200" dirty="0" err="1"/>
              <a:t>Motyer</a:t>
            </a:r>
            <a:r>
              <a:rPr lang="en-US" sz="1200" dirty="0"/>
              <a:t>, eds., </a:t>
            </a:r>
            <a:r>
              <a:rPr lang="en-US" sz="1200" i="1" dirty="0"/>
              <a:t>The New Bible Commentary: Revised,</a:t>
            </a:r>
            <a:r>
              <a:rPr lang="en-US" sz="1200" dirty="0"/>
              <a:t> p. 781.) found in OT Institute Manual</a:t>
            </a:r>
          </a:p>
        </p:txBody>
      </p:sp>
      <p:sp>
        <p:nvSpPr>
          <p:cNvPr id="7" name="Rectangle 6"/>
          <p:cNvSpPr/>
          <p:nvPr/>
        </p:nvSpPr>
        <p:spPr>
          <a:xfrm>
            <a:off x="0" y="2662136"/>
            <a:ext cx="6076879" cy="2492990"/>
          </a:xfrm>
          <a:prstGeom prst="rect">
            <a:avLst/>
          </a:prstGeom>
          <a:ln>
            <a:solidFill>
              <a:schemeClr val="tx1"/>
            </a:solidFill>
          </a:ln>
        </p:spPr>
        <p:txBody>
          <a:bodyPr wrap="square">
            <a:spAutoFit/>
          </a:bodyPr>
          <a:lstStyle/>
          <a:p>
            <a:pPr fontAlgn="base"/>
            <a:r>
              <a:rPr lang="en-US" sz="1200" b="1" dirty="0"/>
              <a:t>Reasons for The Fall of Rome:</a:t>
            </a:r>
          </a:p>
          <a:p>
            <a:pPr fontAlgn="base"/>
            <a:r>
              <a:rPr lang="en-US" sz="1200" dirty="0"/>
              <a:t>“A noted historian several years ago summarized the reasons for the fall of Rome as follows:</a:t>
            </a:r>
          </a:p>
          <a:p>
            <a:pPr fontAlgn="base"/>
            <a:r>
              <a:rPr lang="en-US" sz="1200" dirty="0"/>
              <a:t>“1. The breakdown of the family and the rapid increase of divorce.</a:t>
            </a:r>
          </a:p>
          <a:p>
            <a:pPr fontAlgn="base"/>
            <a:r>
              <a:rPr lang="en-US" sz="1200" dirty="0"/>
              <a:t>“2. The spiraling rise of taxes and extravagant spending.</a:t>
            </a:r>
          </a:p>
          <a:p>
            <a:pPr fontAlgn="base"/>
            <a:r>
              <a:rPr lang="en-US" sz="1200" dirty="0"/>
              <a:t>“3. The mounting craze for pleasure and the brutalization of sports.</a:t>
            </a:r>
          </a:p>
          <a:p>
            <a:pPr fontAlgn="base"/>
            <a:r>
              <a:rPr lang="en-US" sz="1200" dirty="0"/>
              <a:t>“4. The decay of religion into myriads of confused forms, leaving the people without a uniform guide. [See Will Durant, </a:t>
            </a:r>
            <a:r>
              <a:rPr lang="en-US" sz="1200" i="1" dirty="0"/>
              <a:t>The Foundation of Civilization</a:t>
            </a:r>
            <a:r>
              <a:rPr lang="en-US" sz="1200" dirty="0"/>
              <a:t> (New York: Simon and Schuster, 1936), pp. 9–10; Will and Ariel Durant, </a:t>
            </a:r>
            <a:r>
              <a:rPr lang="en-US" sz="1200" i="1" dirty="0"/>
              <a:t>The Lessons of History</a:t>
            </a:r>
            <a:r>
              <a:rPr lang="en-US" sz="1200" dirty="0"/>
              <a:t> (New York: Simon and Schuster, 1968), pp. 87–94.]</a:t>
            </a:r>
          </a:p>
          <a:p>
            <a:pPr fontAlgn="base"/>
            <a:r>
              <a:rPr lang="en-US" sz="1200" dirty="0"/>
              <a:t>“Our unconquered appetites and consuming drive for material possessions appear to be leading us on a course so often repeated in history. Greed, lust, and desire historically have only led mankind to waste, destruction, and suffering. Elder Tom L. Perry (In Conference Report, Apr. 1973, p. 14; or </a:t>
            </a:r>
            <a:r>
              <a:rPr lang="en-US" sz="1200" i="1" dirty="0"/>
              <a:t>Ensign,</a:t>
            </a:r>
            <a:r>
              <a:rPr lang="en-US" sz="1200" dirty="0"/>
              <a:t> July 1973, p. 20.)</a:t>
            </a:r>
          </a:p>
        </p:txBody>
      </p:sp>
      <p:sp>
        <p:nvSpPr>
          <p:cNvPr id="8" name="Rectangle 7"/>
          <p:cNvSpPr/>
          <p:nvPr/>
        </p:nvSpPr>
        <p:spPr>
          <a:xfrm>
            <a:off x="6096000" y="0"/>
            <a:ext cx="6096000" cy="6247864"/>
          </a:xfrm>
          <a:prstGeom prst="rect">
            <a:avLst/>
          </a:prstGeom>
        </p:spPr>
        <p:txBody>
          <a:bodyPr>
            <a:spAutoFit/>
          </a:bodyPr>
          <a:lstStyle/>
          <a:p>
            <a:r>
              <a:rPr lang="en-US" sz="1000" b="1" dirty="0"/>
              <a:t>There's a hole in the bucket, dear Liza, dear Liza,</a:t>
            </a:r>
            <a:br>
              <a:rPr lang="en-US" sz="1000" b="1" dirty="0"/>
            </a:br>
            <a:r>
              <a:rPr lang="en-US" sz="1000" b="1" dirty="0"/>
              <a:t>There's a hole in the bucket, dear Liza, </a:t>
            </a:r>
            <a:br>
              <a:rPr lang="en-US" sz="1000" b="1" dirty="0"/>
            </a:br>
            <a:r>
              <a:rPr lang="en-US" sz="1000" b="1" dirty="0"/>
              <a:t>There's a hole.</a:t>
            </a:r>
            <a:endParaRPr lang="en-US" sz="1000" dirty="0"/>
          </a:p>
          <a:p>
            <a:r>
              <a:rPr lang="en-US" sz="1000" b="1" dirty="0"/>
              <a:t>Then fix it dear Henry, dear Henry, dear Henry,</a:t>
            </a:r>
            <a:br>
              <a:rPr lang="en-US" sz="1000" b="1" dirty="0"/>
            </a:br>
            <a:r>
              <a:rPr lang="en-US" sz="1000" b="1" dirty="0"/>
              <a:t>Then fix it dear Henry, dear Henry, fix it.</a:t>
            </a:r>
            <a:endParaRPr lang="en-US" sz="1000" dirty="0"/>
          </a:p>
          <a:p>
            <a:r>
              <a:rPr lang="en-US" sz="1000" b="1" dirty="0"/>
              <a:t>With what should I fix it, dear Liza, dear Liza,</a:t>
            </a:r>
            <a:br>
              <a:rPr lang="en-US" sz="1000" b="1" dirty="0"/>
            </a:br>
            <a:r>
              <a:rPr lang="en-US" sz="1000" b="1" dirty="0"/>
              <a:t>With what should I fix it, dear Liza, with what?</a:t>
            </a:r>
            <a:endParaRPr lang="en-US" sz="1000" dirty="0"/>
          </a:p>
          <a:p>
            <a:r>
              <a:rPr lang="en-US" sz="1000" b="1" dirty="0"/>
              <a:t>With a straw, dear Henry, dear Henry, dear Henry,</a:t>
            </a:r>
            <a:br>
              <a:rPr lang="en-US" sz="1000" b="1" dirty="0"/>
            </a:br>
            <a:r>
              <a:rPr lang="en-US" sz="1000" b="1" dirty="0"/>
              <a:t>With a straw, dear Henry, dear Henry, with a straw.</a:t>
            </a:r>
            <a:endParaRPr lang="en-US" sz="1000" dirty="0"/>
          </a:p>
          <a:p>
            <a:r>
              <a:rPr lang="en-US" sz="1000" b="1" dirty="0"/>
              <a:t>But the straw is too long, dear Liza, dear Liza,</a:t>
            </a:r>
            <a:br>
              <a:rPr lang="en-US" sz="1000" b="1" dirty="0"/>
            </a:br>
            <a:r>
              <a:rPr lang="en-US" sz="1000" b="1" dirty="0"/>
              <a:t>The straw is too long, dear Liza, too long.</a:t>
            </a:r>
            <a:endParaRPr lang="en-US" sz="1000" dirty="0"/>
          </a:p>
          <a:p>
            <a:r>
              <a:rPr lang="en-US" sz="1000" b="1" dirty="0"/>
              <a:t>Then cut it dear Henry, dear Henry, dear Henry,</a:t>
            </a:r>
            <a:br>
              <a:rPr lang="en-US" sz="1000" b="1" dirty="0"/>
            </a:br>
            <a:r>
              <a:rPr lang="en-US" sz="1000" b="1" dirty="0"/>
              <a:t>Then cut it dear Henry, dear Henry, cut it!</a:t>
            </a:r>
            <a:endParaRPr lang="en-US" sz="1000" dirty="0"/>
          </a:p>
          <a:p>
            <a:r>
              <a:rPr lang="en-US" sz="1000" b="1" dirty="0"/>
              <a:t>With what shall I cut it, dear Liza, dear Liza,</a:t>
            </a:r>
            <a:br>
              <a:rPr lang="en-US" sz="1000" b="1" dirty="0"/>
            </a:br>
            <a:r>
              <a:rPr lang="en-US" sz="1000" b="1" dirty="0"/>
              <a:t>With what shall I cut it, dear Liza, with what?</a:t>
            </a:r>
            <a:endParaRPr lang="en-US" sz="1000" dirty="0"/>
          </a:p>
          <a:p>
            <a:r>
              <a:rPr lang="en-US" sz="1000" b="1" dirty="0"/>
              <a:t>With an ax, dear Henry, dear Henry, dear Henry,</a:t>
            </a:r>
            <a:br>
              <a:rPr lang="en-US" sz="1000" b="1" dirty="0"/>
            </a:br>
            <a:r>
              <a:rPr lang="en-US" sz="1000" b="1" dirty="0"/>
              <a:t>With an ax, dear Henry, an ax.</a:t>
            </a:r>
            <a:endParaRPr lang="en-US" sz="1000" dirty="0"/>
          </a:p>
          <a:p>
            <a:r>
              <a:rPr lang="en-US" sz="1000" b="1" dirty="0"/>
              <a:t>But the ax is too dull, dear Liza, dear Liza,</a:t>
            </a:r>
            <a:br>
              <a:rPr lang="en-US" sz="1000" b="1" dirty="0"/>
            </a:br>
            <a:r>
              <a:rPr lang="en-US" sz="1000" b="1" dirty="0"/>
              <a:t>The ax is too dull, dear Liza, too dull.</a:t>
            </a:r>
            <a:endParaRPr lang="en-US" sz="1000" dirty="0"/>
          </a:p>
          <a:p>
            <a:r>
              <a:rPr lang="en-US" sz="1000" b="1" dirty="0"/>
              <a:t>Then, sharpen it, dear Henry, dear Henry, dear Henry,</a:t>
            </a:r>
            <a:br>
              <a:rPr lang="en-US" sz="1000" b="1" dirty="0"/>
            </a:br>
            <a:r>
              <a:rPr lang="en-US" sz="1000" b="1" dirty="0"/>
              <a:t>Then sharpen it dear Henry, dear Henry, sharpen it!</a:t>
            </a:r>
            <a:endParaRPr lang="en-US" sz="1000" dirty="0"/>
          </a:p>
          <a:p>
            <a:r>
              <a:rPr lang="en-US" sz="1000" b="1" dirty="0"/>
              <a:t>With what should I sharpen it, dear Liza, dear Liza,</a:t>
            </a:r>
            <a:br>
              <a:rPr lang="en-US" sz="1000" b="1" dirty="0"/>
            </a:br>
            <a:r>
              <a:rPr lang="en-US" sz="1000" b="1" dirty="0"/>
              <a:t>With what should I sharpen, dear Liza, with what?</a:t>
            </a:r>
            <a:endParaRPr lang="en-US" sz="1000" dirty="0"/>
          </a:p>
          <a:p>
            <a:r>
              <a:rPr lang="en-US" sz="1000" b="1" dirty="0"/>
              <a:t>With a stone, dear Henry, dear Henry, dear Henry,</a:t>
            </a:r>
            <a:br>
              <a:rPr lang="en-US" sz="1000" b="1" dirty="0"/>
            </a:br>
            <a:r>
              <a:rPr lang="en-US" sz="1000" b="1" dirty="0"/>
              <a:t>With a stone, dear Henry, dear Henry, a stone.</a:t>
            </a:r>
            <a:endParaRPr lang="en-US" sz="1000" dirty="0"/>
          </a:p>
          <a:p>
            <a:r>
              <a:rPr lang="en-US" sz="1000" b="1" dirty="0"/>
              <a:t>But the stone is too dry, dear Liza, dear Liza,</a:t>
            </a:r>
            <a:br>
              <a:rPr lang="en-US" sz="1000" b="1" dirty="0"/>
            </a:br>
            <a:r>
              <a:rPr lang="en-US" sz="1000" b="1" dirty="0"/>
              <a:t>The stone is too dry, dear Liza, too dry.</a:t>
            </a:r>
            <a:endParaRPr lang="en-US" sz="1000" dirty="0"/>
          </a:p>
          <a:p>
            <a:r>
              <a:rPr lang="en-US" sz="1000" b="1" dirty="0"/>
              <a:t>Then wet it, dear Henry, dear Henry, dear Henry,</a:t>
            </a:r>
            <a:br>
              <a:rPr lang="en-US" sz="1000" b="1" dirty="0"/>
            </a:br>
            <a:r>
              <a:rPr lang="en-US" sz="1000" b="1" dirty="0"/>
              <a:t>Then wet it dear Henry, dear Henry, wet it.</a:t>
            </a:r>
            <a:endParaRPr lang="en-US" sz="1000" dirty="0"/>
          </a:p>
          <a:p>
            <a:r>
              <a:rPr lang="en-US" sz="1000" b="1" dirty="0"/>
              <a:t>With what should I wet it, dear Liza, dear Liza,</a:t>
            </a:r>
            <a:br>
              <a:rPr lang="en-US" sz="1000" b="1" dirty="0"/>
            </a:br>
            <a:r>
              <a:rPr lang="en-US" sz="1000" b="1" dirty="0"/>
              <a:t>With what should I wet it, dear Liza, with what?</a:t>
            </a:r>
            <a:endParaRPr lang="en-US" sz="1000" dirty="0"/>
          </a:p>
          <a:p>
            <a:r>
              <a:rPr lang="en-US" sz="1000" b="1" dirty="0"/>
              <a:t>With water, dear Henry, dear Henry, dear Henry,</a:t>
            </a:r>
            <a:br>
              <a:rPr lang="en-US" sz="1000" b="1" dirty="0"/>
            </a:br>
            <a:r>
              <a:rPr lang="en-US" sz="1000" b="1" dirty="0"/>
              <a:t>With water, dear Henry, dear Henry, with water.</a:t>
            </a:r>
            <a:endParaRPr lang="en-US" sz="1000" dirty="0"/>
          </a:p>
          <a:p>
            <a:r>
              <a:rPr lang="en-US" sz="1000" b="1" dirty="0"/>
              <a:t>But how shall I get it?, dear Liza, dear Liza,</a:t>
            </a:r>
            <a:br>
              <a:rPr lang="en-US" sz="1000" b="1" dirty="0"/>
            </a:br>
            <a:r>
              <a:rPr lang="en-US" sz="1000" b="1" dirty="0"/>
              <a:t>But how shall I get it?, dear Liza, with what?</a:t>
            </a:r>
            <a:endParaRPr lang="en-US" sz="1000" dirty="0"/>
          </a:p>
          <a:p>
            <a:r>
              <a:rPr lang="en-US" sz="1000" b="1" dirty="0"/>
              <a:t>In the bucket, dear Henry, dear Henry, dear Henry,</a:t>
            </a:r>
            <a:br>
              <a:rPr lang="en-US" sz="1000" b="1" dirty="0"/>
            </a:br>
            <a:r>
              <a:rPr lang="en-US" sz="1000" b="1" dirty="0"/>
              <a:t>In the bucket, dear Henry, dear Henry, in the bucket!</a:t>
            </a:r>
            <a:endParaRPr lang="en-US" sz="1000" dirty="0"/>
          </a:p>
          <a:p>
            <a:r>
              <a:rPr lang="en-US" sz="1000" b="1" dirty="0"/>
              <a:t>But there's a hole in the bucket, dear Liza, dear Liza,</a:t>
            </a:r>
            <a:br>
              <a:rPr lang="en-US" sz="1000" b="1" dirty="0"/>
            </a:br>
            <a:r>
              <a:rPr lang="en-US" sz="1000" b="1" dirty="0"/>
              <a:t>There's a hole in the bucket, dear Liza, a hole.</a:t>
            </a:r>
            <a:br>
              <a:rPr lang="en-US" sz="1000" dirty="0"/>
            </a:br>
            <a:r>
              <a:rPr lang="en-US" sz="1000" b="1" dirty="0"/>
              <a:t>There's a hole.</a:t>
            </a:r>
            <a:endParaRPr lang="en-US" sz="1000" dirty="0"/>
          </a:p>
        </p:txBody>
      </p:sp>
      <p:sp>
        <p:nvSpPr>
          <p:cNvPr id="9" name="TextBox 8"/>
          <p:cNvSpPr txBox="1"/>
          <p:nvPr/>
        </p:nvSpPr>
        <p:spPr>
          <a:xfrm>
            <a:off x="9513649" y="1400783"/>
            <a:ext cx="2334639" cy="3139321"/>
          </a:xfrm>
          <a:prstGeom prst="rect">
            <a:avLst/>
          </a:prstGeom>
          <a:noFill/>
        </p:spPr>
        <p:txBody>
          <a:bodyPr wrap="square" rtlCol="0">
            <a:spAutoFit/>
          </a:bodyPr>
          <a:lstStyle/>
          <a:p>
            <a:r>
              <a:rPr lang="en-US" dirty="0"/>
              <a:t>A traditional Children’s Song…</a:t>
            </a:r>
          </a:p>
          <a:p>
            <a:endParaRPr lang="en-US" dirty="0"/>
          </a:p>
          <a:p>
            <a:endParaRPr lang="en-US" dirty="0"/>
          </a:p>
          <a:p>
            <a:r>
              <a:rPr lang="en-US" dirty="0"/>
              <a:t>Aren’t we all like Henry at times?</a:t>
            </a:r>
          </a:p>
          <a:p>
            <a:endParaRPr lang="en-US" dirty="0"/>
          </a:p>
          <a:p>
            <a:r>
              <a:rPr lang="en-US" dirty="0"/>
              <a:t>How many excuses can we give the Lord for not mending our ways?</a:t>
            </a:r>
          </a:p>
        </p:txBody>
      </p:sp>
      <p:sp>
        <p:nvSpPr>
          <p:cNvPr id="29" name="Frame 28"/>
          <p:cNvSpPr/>
          <p:nvPr/>
        </p:nvSpPr>
        <p:spPr>
          <a:xfrm>
            <a:off x="6089515" y="0"/>
            <a:ext cx="3287949" cy="6439711"/>
          </a:xfrm>
          <a:prstGeom prst="frame">
            <a:avLst>
              <a:gd name="adj1"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TextBox 9"/>
          <p:cNvSpPr txBox="1"/>
          <p:nvPr/>
        </p:nvSpPr>
        <p:spPr>
          <a:xfrm>
            <a:off x="9549317" y="301558"/>
            <a:ext cx="2334639" cy="369332"/>
          </a:xfrm>
          <a:prstGeom prst="rect">
            <a:avLst/>
          </a:prstGeom>
          <a:noFill/>
        </p:spPr>
        <p:txBody>
          <a:bodyPr wrap="square" rtlCol="0">
            <a:spAutoFit/>
          </a:bodyPr>
          <a:lstStyle/>
          <a:p>
            <a:r>
              <a:rPr lang="en-US" dirty="0"/>
              <a:t>Just For Fun</a:t>
            </a:r>
          </a:p>
        </p:txBody>
      </p:sp>
    </p:spTree>
    <p:extLst>
      <p:ext uri="{BB962C8B-B14F-4D97-AF65-F5344CB8AC3E}">
        <p14:creationId xmlns:p14="http://schemas.microsoft.com/office/powerpoint/2010/main" val="30696651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6076879" cy="1569660"/>
          </a:xfrm>
          <a:prstGeom prst="rect">
            <a:avLst/>
          </a:prstGeom>
          <a:ln>
            <a:solidFill>
              <a:schemeClr val="tx1"/>
            </a:solidFill>
          </a:ln>
        </p:spPr>
        <p:txBody>
          <a:bodyPr wrap="square">
            <a:spAutoFit/>
          </a:bodyPr>
          <a:lstStyle/>
          <a:p>
            <a:pPr>
              <a:defRPr/>
            </a:pPr>
            <a:r>
              <a:rPr lang="en-US" sz="1200" b="1" dirty="0"/>
              <a:t>Different-Colored Horses Zechariah 1:8</a:t>
            </a:r>
          </a:p>
          <a:p>
            <a:pPr>
              <a:defRPr/>
            </a:pPr>
            <a:r>
              <a:rPr lang="en-US" sz="1200" i="1" dirty="0"/>
              <a:t>“A man riding upon a red horse</a:t>
            </a:r>
            <a:r>
              <a:rPr lang="en-US" sz="1200" dirty="0"/>
              <a:t> is probably the angel of the Lord (</a:t>
            </a:r>
            <a:r>
              <a:rPr lang="en-US" sz="1200" i="1" dirty="0"/>
              <a:t>cf.</a:t>
            </a:r>
            <a:r>
              <a:rPr lang="en-US" sz="1200" dirty="0"/>
              <a:t> v. 11; see also Introduction to Exodus, p. 116). In this scene, enacted in the valley bottom, he is the protector of God’s people. Aspects of the divine providence are represented in the </a:t>
            </a:r>
            <a:r>
              <a:rPr lang="en-US" sz="1200" dirty="0" err="1"/>
              <a:t>colours</a:t>
            </a:r>
            <a:r>
              <a:rPr lang="en-US" sz="1200" dirty="0"/>
              <a:t> of the heavenly scouts.</a:t>
            </a:r>
            <a:r>
              <a:rPr lang="en-US" sz="1200" b="1" dirty="0"/>
              <a:t> </a:t>
            </a:r>
            <a:r>
              <a:rPr lang="en-US" sz="1200" b="1" i="1" dirty="0"/>
              <a:t>Red</a:t>
            </a:r>
            <a:r>
              <a:rPr lang="en-US" sz="1200" b="1" dirty="0"/>
              <a:t> depicts battle and bloodshed</a:t>
            </a:r>
            <a:r>
              <a:rPr lang="en-US" sz="1200" dirty="0"/>
              <a:t> (</a:t>
            </a:r>
            <a:r>
              <a:rPr lang="en-US" sz="1200" i="1" dirty="0" err="1"/>
              <a:t>cf.</a:t>
            </a:r>
            <a:r>
              <a:rPr lang="en-US" sz="1200" dirty="0" err="1"/>
              <a:t>Rev</a:t>
            </a:r>
            <a:r>
              <a:rPr lang="en-US" sz="1200" dirty="0"/>
              <a:t>. 6:4 ; </a:t>
            </a:r>
            <a:r>
              <a:rPr lang="en-US" sz="1200" i="1" dirty="0"/>
              <a:t>white</a:t>
            </a:r>
            <a:r>
              <a:rPr lang="en-US" sz="1200" dirty="0"/>
              <a:t> represents victory and peace (</a:t>
            </a:r>
            <a:r>
              <a:rPr lang="en-US" sz="1200" i="1" dirty="0"/>
              <a:t>cf. </a:t>
            </a:r>
            <a:r>
              <a:rPr lang="en-US" sz="1200" dirty="0"/>
              <a:t>Rev. 6:2); </a:t>
            </a:r>
            <a:r>
              <a:rPr lang="en-US" sz="1200" i="1" dirty="0"/>
              <a:t>sorrel</a:t>
            </a:r>
            <a:r>
              <a:rPr lang="en-US" sz="1200" dirty="0"/>
              <a:t> [speckled in the King James Version], </a:t>
            </a:r>
            <a:r>
              <a:rPr lang="en-US" sz="1200" i="1" dirty="0" err="1"/>
              <a:t>i.e.</a:t>
            </a:r>
            <a:r>
              <a:rPr lang="en-US" sz="1200" dirty="0" err="1"/>
              <a:t>r</a:t>
            </a:r>
            <a:r>
              <a:rPr lang="en-US" sz="1200" dirty="0"/>
              <a:t> </a:t>
            </a:r>
            <a:r>
              <a:rPr lang="en-US" sz="1200" dirty="0" err="1"/>
              <a:t>eddish</a:t>
            </a:r>
            <a:r>
              <a:rPr lang="en-US" sz="1200" dirty="0"/>
              <a:t> brown, is the aftermath of confusion in the unsettled period after the end of hostilities (</a:t>
            </a:r>
            <a:r>
              <a:rPr lang="en-US" sz="1200" i="1" dirty="0"/>
              <a:t>cf. </a:t>
            </a:r>
            <a:r>
              <a:rPr lang="en-US" sz="1200" dirty="0"/>
              <a:t>Rev. 6:5–8).” (D. Guthrie and J. A. </a:t>
            </a:r>
            <a:r>
              <a:rPr lang="en-US" sz="1200" dirty="0" err="1"/>
              <a:t>Motyer</a:t>
            </a:r>
            <a:r>
              <a:rPr lang="en-US" sz="1200" dirty="0"/>
              <a:t>, eds., </a:t>
            </a:r>
            <a:r>
              <a:rPr lang="en-US" sz="1200" i="1" dirty="0"/>
              <a:t>The New Bible Commentary: Revised,</a:t>
            </a:r>
            <a:r>
              <a:rPr lang="en-US" sz="1200" dirty="0"/>
              <a:t> p. 789.)</a:t>
            </a:r>
          </a:p>
        </p:txBody>
      </p:sp>
      <p:sp>
        <p:nvSpPr>
          <p:cNvPr id="7" name="Rectangle 6"/>
          <p:cNvSpPr/>
          <p:nvPr/>
        </p:nvSpPr>
        <p:spPr>
          <a:xfrm>
            <a:off x="0" y="1572638"/>
            <a:ext cx="6076879" cy="2308324"/>
          </a:xfrm>
          <a:prstGeom prst="rect">
            <a:avLst/>
          </a:prstGeom>
          <a:ln>
            <a:solidFill>
              <a:schemeClr val="tx1"/>
            </a:solidFill>
          </a:ln>
        </p:spPr>
        <p:txBody>
          <a:bodyPr wrap="square">
            <a:spAutoFit/>
          </a:bodyPr>
          <a:lstStyle/>
          <a:p>
            <a:r>
              <a:rPr lang="en-US" sz="1200" b="1" dirty="0"/>
              <a:t>Mission of the Riders: Zechariah 1:9-11</a:t>
            </a:r>
          </a:p>
          <a:p>
            <a:r>
              <a:rPr lang="en-US" sz="1200" dirty="0"/>
              <a:t>The riders sent out by God now return and report that the earth is by no means shaken and in motion, but the whole world sits quiet and at rest. We must not, indeed, infer from this account that the riders were all sent for the simple and exclusive purpose of obtaining information concerning the state of the earth, and communicating it to the Lord. For it would have been quite superfluous and unmeaning to send out an entire troop, on horses of different </a:t>
            </a:r>
            <a:r>
              <a:rPr lang="en-US" sz="1200" dirty="0" err="1"/>
              <a:t>colours</a:t>
            </a:r>
            <a:r>
              <a:rPr lang="en-US" sz="1200" dirty="0"/>
              <a:t>, for this purpose alone. Their mission was rather to take an active part in the agitation of the nations, if any such existed, and guide it to the divinely appointed end, and that in the manner indicated by the </a:t>
            </a:r>
            <a:r>
              <a:rPr lang="en-US" sz="1200" dirty="0" err="1"/>
              <a:t>colour</a:t>
            </a:r>
            <a:r>
              <a:rPr lang="en-US" sz="1200" dirty="0"/>
              <a:t> of their horses; viz. according to [Revelation 6], those upon the red horses by war and bloodshed; those upon the starling-grey, or speckled horses, by famine, pestilence, and other plagues; and lastly, those upon the white horses, by victory and the conquest of the world.” (</a:t>
            </a:r>
            <a:r>
              <a:rPr lang="en-US" sz="1200" dirty="0" err="1"/>
              <a:t>Keil</a:t>
            </a:r>
            <a:r>
              <a:rPr lang="en-US" sz="1200" dirty="0"/>
              <a:t> and </a:t>
            </a:r>
            <a:r>
              <a:rPr lang="en-US" sz="1200" dirty="0" err="1"/>
              <a:t>Delitzsch</a:t>
            </a:r>
            <a:r>
              <a:rPr lang="en-US" sz="1200" dirty="0"/>
              <a:t>, </a:t>
            </a:r>
            <a:r>
              <a:rPr lang="en-US" sz="1200" i="1" dirty="0"/>
              <a:t>Commentary,</a:t>
            </a:r>
            <a:r>
              <a:rPr lang="en-US" sz="1200" dirty="0"/>
              <a:t> 10:2:234.)</a:t>
            </a:r>
          </a:p>
        </p:txBody>
      </p:sp>
      <p:sp>
        <p:nvSpPr>
          <p:cNvPr id="10" name="Rectangle 9"/>
          <p:cNvSpPr/>
          <p:nvPr/>
        </p:nvSpPr>
        <p:spPr>
          <a:xfrm>
            <a:off x="0" y="3884579"/>
            <a:ext cx="6076879" cy="2123658"/>
          </a:xfrm>
          <a:prstGeom prst="rect">
            <a:avLst/>
          </a:prstGeom>
          <a:ln>
            <a:solidFill>
              <a:schemeClr val="tx1"/>
            </a:solidFill>
          </a:ln>
        </p:spPr>
        <p:txBody>
          <a:bodyPr wrap="square">
            <a:spAutoFit/>
          </a:bodyPr>
          <a:lstStyle/>
          <a:p>
            <a:r>
              <a:rPr lang="en-US" sz="1200" b="1" dirty="0"/>
              <a:t>Restoration of Jerusalem  Zechariah 1:12-17:</a:t>
            </a:r>
          </a:p>
          <a:p>
            <a:r>
              <a:rPr lang="en-US" sz="1200" dirty="0"/>
              <a:t>For seventy years Jerusalem lay in ruins after the terrible destruction by the Babylonians at the time of King Zedekiah, king of Judah. Zechariah now prophesied of a time when the land of Judah would again prosper. Cities would cover the land, and Jerusalem would be rebuilt and be adorned with a temple. The Lord will yet accept His people and own Jerusalem. Here again was a dualistic prophecy. Jerusalem was rebuilt under </a:t>
            </a:r>
            <a:r>
              <a:rPr lang="en-US" sz="1200" dirty="0" err="1"/>
              <a:t>Zerubbabel</a:t>
            </a:r>
            <a:r>
              <a:rPr lang="en-US" sz="1200" dirty="0"/>
              <a:t>, Ezra, and Nehemiah and again became the capital of the Jewish nation. But in A.D.  70 Rome destroyed Jerusalem and the Jews as a nation. Not until 1948, when Israel once again became an independent nation, did Jerusalem again become the seat of government for a Jewish nation. On 13 December 1949, the Israeli government announced that “Jerusalem was and would remain Israel’s eternal capital” (</a:t>
            </a:r>
            <a:r>
              <a:rPr lang="en-US" sz="1200" i="1" dirty="0" err="1"/>
              <a:t>Encyclopaedia</a:t>
            </a:r>
            <a:r>
              <a:rPr lang="en-US" sz="1200" i="1" dirty="0"/>
              <a:t> </a:t>
            </a:r>
            <a:r>
              <a:rPr lang="en-US" sz="1200" i="1" dirty="0" err="1"/>
              <a:t>Judaica</a:t>
            </a:r>
            <a:r>
              <a:rPr lang="en-US" sz="1200" i="1" dirty="0"/>
              <a:t>,</a:t>
            </a:r>
            <a:r>
              <a:rPr lang="en-US" sz="1200" dirty="0"/>
              <a:t> 9:1486).</a:t>
            </a:r>
          </a:p>
        </p:txBody>
      </p:sp>
      <p:sp>
        <p:nvSpPr>
          <p:cNvPr id="11" name="Rectangle 10"/>
          <p:cNvSpPr/>
          <p:nvPr/>
        </p:nvSpPr>
        <p:spPr>
          <a:xfrm>
            <a:off x="6096000" y="0"/>
            <a:ext cx="6076879" cy="3046988"/>
          </a:xfrm>
          <a:prstGeom prst="rect">
            <a:avLst/>
          </a:prstGeom>
          <a:ln>
            <a:solidFill>
              <a:schemeClr val="tx1"/>
            </a:solidFill>
          </a:ln>
        </p:spPr>
        <p:txBody>
          <a:bodyPr wrap="square">
            <a:spAutoFit/>
          </a:bodyPr>
          <a:lstStyle/>
          <a:p>
            <a:r>
              <a:rPr lang="en-US" sz="1200" b="1" dirty="0"/>
              <a:t>Horns Zechariah 1: 18-19:</a:t>
            </a:r>
          </a:p>
          <a:p>
            <a:r>
              <a:rPr lang="en-US" sz="1200" dirty="0"/>
              <a:t>“The horn is a symbol of power [compare Amos 6:13]. The horns therefore symbolize the powers of the world, which rise up in hostility against Judah and hurt it. … The four horns which are seen simultaneously [may] represent nations which succeeded one another. This is shown still more clearly by the visions in [Daniel 2and 7], in which not only the colossal image seen in a dream by Nebuchadnezzar [Daniel 2], but also the four beasts which are seen by Daniel to ascend simultaneously from the sea, symbolize the four empires, which rose up in succession one after the other. It is to these four empires that the four horns of our vision refer. … Zechariah sees these in all the full development of their power, in which they have oppressed and crushed the people of God, … and for which they are to be destroyed themselves.” (</a:t>
            </a:r>
            <a:r>
              <a:rPr lang="en-US" sz="1200" dirty="0" err="1"/>
              <a:t>Keil</a:t>
            </a:r>
            <a:r>
              <a:rPr lang="en-US" sz="1200" dirty="0"/>
              <a:t> and </a:t>
            </a:r>
            <a:r>
              <a:rPr lang="en-US" sz="1200" dirty="0" err="1"/>
              <a:t>Delitzsch</a:t>
            </a:r>
            <a:r>
              <a:rPr lang="en-US" sz="1200" dirty="0"/>
              <a:t>, </a:t>
            </a:r>
            <a:r>
              <a:rPr lang="en-US" sz="1200" i="1" dirty="0"/>
              <a:t>Commentary,</a:t>
            </a:r>
            <a:r>
              <a:rPr lang="en-US" sz="1200" dirty="0"/>
              <a:t> 10:2:238–39.)</a:t>
            </a:r>
          </a:p>
          <a:p>
            <a:r>
              <a:rPr lang="en-US" sz="1200" dirty="0"/>
              <a:t>It is not clear which four empires are meant in this prophecy. If the prophecy referred to the empires of the past that engaged in the scattering, they would be Assyria, Babylonia, Persia, and Media. But if Zechariah was also looking to the future, as Daniel did, the four empires would be Assyria, Babylonia, Greece, and Rome. Persia and Media would be omitted, since they were responsible for the return of the exiles.</a:t>
            </a:r>
          </a:p>
        </p:txBody>
      </p:sp>
      <p:sp>
        <p:nvSpPr>
          <p:cNvPr id="13" name="Rectangle 12"/>
          <p:cNvSpPr/>
          <p:nvPr/>
        </p:nvSpPr>
        <p:spPr>
          <a:xfrm>
            <a:off x="6070058" y="3057727"/>
            <a:ext cx="6121941" cy="1200329"/>
          </a:xfrm>
          <a:prstGeom prst="rect">
            <a:avLst/>
          </a:prstGeom>
          <a:ln>
            <a:solidFill>
              <a:schemeClr val="tx1"/>
            </a:solidFill>
          </a:ln>
        </p:spPr>
        <p:txBody>
          <a:bodyPr wrap="square">
            <a:spAutoFit/>
          </a:bodyPr>
          <a:lstStyle/>
          <a:p>
            <a:r>
              <a:rPr lang="en-US" sz="1200" b="1" dirty="0"/>
              <a:t>Carpenters Zechariah 1:20-21:</a:t>
            </a:r>
          </a:p>
          <a:p>
            <a:r>
              <a:rPr lang="en-US" sz="1200" dirty="0"/>
              <a:t>The Lord told Zechariah that the builders would “fray” and “cast out” the four horns. As </a:t>
            </a:r>
            <a:r>
              <a:rPr lang="en-US" sz="1200" dirty="0" err="1"/>
              <a:t>Keil</a:t>
            </a:r>
            <a:r>
              <a:rPr lang="en-US" sz="1200" dirty="0"/>
              <a:t> and </a:t>
            </a:r>
            <a:r>
              <a:rPr lang="en-US" sz="1200" dirty="0" err="1"/>
              <a:t>Delitzsch</a:t>
            </a:r>
            <a:r>
              <a:rPr lang="en-US" sz="1200" dirty="0"/>
              <a:t> noted: “The vision does not show what powers God will use for this purpose. It is simply designed to show to the people of God, that every hostile power of the world which has risen up against it, or shall rise up, is to be judged and destroyed by the Lord.” (</a:t>
            </a:r>
            <a:r>
              <a:rPr lang="en-US" sz="1200" i="1" dirty="0"/>
              <a:t>Commentary,</a:t>
            </a:r>
            <a:r>
              <a:rPr lang="en-US" sz="1200" dirty="0"/>
              <a:t>10:2:241.)</a:t>
            </a:r>
          </a:p>
        </p:txBody>
      </p:sp>
      <p:sp>
        <p:nvSpPr>
          <p:cNvPr id="14" name="Rectangle 13"/>
          <p:cNvSpPr/>
          <p:nvPr/>
        </p:nvSpPr>
        <p:spPr>
          <a:xfrm>
            <a:off x="6070059" y="4260714"/>
            <a:ext cx="6121941" cy="1015663"/>
          </a:xfrm>
          <a:prstGeom prst="rect">
            <a:avLst/>
          </a:prstGeom>
          <a:ln>
            <a:solidFill>
              <a:schemeClr val="tx1"/>
            </a:solidFill>
          </a:ln>
        </p:spPr>
        <p:txBody>
          <a:bodyPr wrap="square">
            <a:spAutoFit/>
          </a:bodyPr>
          <a:lstStyle/>
          <a:p>
            <a:r>
              <a:rPr lang="en-US" sz="1200" b="1" dirty="0"/>
              <a:t>Apple of His Eye  Zechariah 2:8</a:t>
            </a:r>
          </a:p>
          <a:p>
            <a:r>
              <a:rPr lang="en-US" sz="1200" dirty="0"/>
              <a:t>“The apple of the eye (</a:t>
            </a:r>
            <a:r>
              <a:rPr lang="en-US" sz="1200" i="1" dirty="0"/>
              <a:t>lit.</a:t>
            </a:r>
            <a:r>
              <a:rPr lang="en-US" sz="1200" dirty="0"/>
              <a:t> the gate, the opening in which the eye is placed, or more probably the pupil of the eye, </a:t>
            </a:r>
            <a:r>
              <a:rPr lang="en-US" sz="1200" i="1" dirty="0" err="1"/>
              <a:t>pupilla</a:t>
            </a:r>
            <a:r>
              <a:rPr lang="en-US" sz="1200" i="1" dirty="0"/>
              <a:t>,</a:t>
            </a:r>
            <a:r>
              <a:rPr lang="en-US" sz="1200" dirty="0"/>
              <a:t> as being the object most carefully preserved), is a figure used to denote the dearest possession or good, and in this sense is applied to the nation of Israel as early as [Deuteronomy 32:10].” (</a:t>
            </a:r>
            <a:r>
              <a:rPr lang="en-US" sz="1200" dirty="0" err="1"/>
              <a:t>Keil</a:t>
            </a:r>
            <a:r>
              <a:rPr lang="en-US" sz="1200" dirty="0"/>
              <a:t> and </a:t>
            </a:r>
            <a:r>
              <a:rPr lang="en-US" sz="1200" dirty="0" err="1"/>
              <a:t>Delitzsch</a:t>
            </a:r>
            <a:r>
              <a:rPr lang="en-US" sz="1200" dirty="0"/>
              <a:t>, </a:t>
            </a:r>
            <a:r>
              <a:rPr lang="en-US" sz="1200" i="1" dirty="0"/>
              <a:t>Commentary,</a:t>
            </a:r>
            <a:r>
              <a:rPr lang="en-US" sz="1200" dirty="0"/>
              <a:t> 10:2:248.)</a:t>
            </a:r>
          </a:p>
        </p:txBody>
      </p:sp>
      <p:sp>
        <p:nvSpPr>
          <p:cNvPr id="15" name="Rectangle 14"/>
          <p:cNvSpPr/>
          <p:nvPr/>
        </p:nvSpPr>
        <p:spPr>
          <a:xfrm>
            <a:off x="6070059" y="5259420"/>
            <a:ext cx="6121941" cy="1384995"/>
          </a:xfrm>
          <a:prstGeom prst="rect">
            <a:avLst/>
          </a:prstGeom>
          <a:ln>
            <a:solidFill>
              <a:schemeClr val="tx1"/>
            </a:solidFill>
          </a:ln>
        </p:spPr>
        <p:txBody>
          <a:bodyPr wrap="square">
            <a:spAutoFit/>
          </a:bodyPr>
          <a:lstStyle/>
          <a:p>
            <a:r>
              <a:rPr lang="en-US" sz="1200" b="1" dirty="0"/>
              <a:t>The Olive Trees  Zechariah 4;3, 11-14</a:t>
            </a:r>
          </a:p>
          <a:p>
            <a:pPr fontAlgn="base"/>
            <a:r>
              <a:rPr lang="en-US" sz="1200" dirty="0"/>
              <a:t>The two olive trees represent Joshua and </a:t>
            </a:r>
            <a:r>
              <a:rPr lang="en-US" sz="1200" dirty="0" err="1"/>
              <a:t>Zerubbabel</a:t>
            </a:r>
            <a:r>
              <a:rPr lang="en-US" sz="1200" dirty="0"/>
              <a:t> (see Bruce R. McConkie, </a:t>
            </a:r>
            <a:r>
              <a:rPr lang="en-US" sz="1200" i="1" dirty="0"/>
              <a:t>Doctrinal New Testament Commentary,</a:t>
            </a:r>
            <a:r>
              <a:rPr lang="en-US" sz="1200" dirty="0"/>
              <a:t> 3:510).</a:t>
            </a:r>
          </a:p>
          <a:p>
            <a:pPr fontAlgn="base"/>
            <a:r>
              <a:rPr lang="en-US" sz="1200" dirty="0"/>
              <a:t>Joshua and </a:t>
            </a:r>
            <a:r>
              <a:rPr lang="en-US" sz="1200" dirty="0" err="1"/>
              <a:t>Zerubbabel</a:t>
            </a:r>
            <a:r>
              <a:rPr lang="en-US" sz="1200" dirty="0"/>
              <a:t> can be seen as messianic types, “who as Spirit-filled men convey blessing from God to church and state, and are a type of the Messiah as Priest and King” (Guthrie and </a:t>
            </a:r>
            <a:r>
              <a:rPr lang="en-US" sz="1200" dirty="0" err="1"/>
              <a:t>Motyer</a:t>
            </a:r>
            <a:r>
              <a:rPr lang="en-US" sz="1200" dirty="0"/>
              <a:t>, </a:t>
            </a:r>
            <a:r>
              <a:rPr lang="en-US" sz="1200" i="1" dirty="0"/>
              <a:t>New Bible Commentary,</a:t>
            </a:r>
            <a:r>
              <a:rPr lang="en-US" sz="1200" dirty="0"/>
              <a:t> p. 791). The same imagery was used by John in Revelation 11:4.</a:t>
            </a:r>
          </a:p>
        </p:txBody>
      </p:sp>
    </p:spTree>
    <p:extLst>
      <p:ext uri="{BB962C8B-B14F-4D97-AF65-F5344CB8AC3E}">
        <p14:creationId xmlns:p14="http://schemas.microsoft.com/office/powerpoint/2010/main" val="30696651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 name="Picture 2" descr="https://encrypted-tbn0.gstatic.com/images?q=tbn:ANd9GcSDEob2LYL8lf-DO33nOM62GMDRW2zAWIBfHB1KEf5vsZLmI-m4"/>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
        <p:nvSpPr>
          <p:cNvPr id="4" name="TextBox 3"/>
          <p:cNvSpPr txBox="1"/>
          <p:nvPr/>
        </p:nvSpPr>
        <p:spPr>
          <a:xfrm>
            <a:off x="204182" y="749238"/>
            <a:ext cx="8852270" cy="5016758"/>
          </a:xfrm>
          <a:prstGeom prst="rect">
            <a:avLst/>
          </a:prstGeom>
          <a:noFill/>
        </p:spPr>
        <p:txBody>
          <a:bodyPr wrap="square" rtlCol="0">
            <a:spAutoFit/>
          </a:bodyPr>
          <a:lstStyle/>
          <a:p>
            <a:r>
              <a:rPr lang="en-US" sz="2000" dirty="0">
                <a:solidFill>
                  <a:schemeClr val="bg1"/>
                </a:solidFill>
              </a:rPr>
              <a:t>He was the son of </a:t>
            </a:r>
            <a:r>
              <a:rPr lang="en-US" sz="2000" dirty="0" err="1">
                <a:solidFill>
                  <a:schemeClr val="bg1"/>
                </a:solidFill>
              </a:rPr>
              <a:t>Berechiah</a:t>
            </a:r>
            <a:r>
              <a:rPr lang="en-US" sz="2000" dirty="0">
                <a:solidFill>
                  <a:schemeClr val="bg1"/>
                </a:solidFill>
              </a:rPr>
              <a:t>, the son of </a:t>
            </a:r>
            <a:r>
              <a:rPr lang="en-US" sz="2000" dirty="0" err="1">
                <a:solidFill>
                  <a:schemeClr val="bg1"/>
                </a:solidFill>
              </a:rPr>
              <a:t>Iddo</a:t>
            </a:r>
            <a:r>
              <a:rPr lang="en-US" sz="2000" dirty="0">
                <a:solidFill>
                  <a:schemeClr val="bg1"/>
                </a:solidFill>
              </a:rPr>
              <a:t>, the prophet</a:t>
            </a:r>
          </a:p>
          <a:p>
            <a:endParaRPr lang="en-US" sz="2000" dirty="0">
              <a:solidFill>
                <a:schemeClr val="bg1"/>
              </a:solidFill>
            </a:endParaRPr>
          </a:p>
          <a:p>
            <a:r>
              <a:rPr lang="en-US" sz="2000" dirty="0">
                <a:solidFill>
                  <a:schemeClr val="bg1"/>
                </a:solidFill>
              </a:rPr>
              <a:t>The book of Zechariah was written shortly after the return of Judah from exile in Babylon under the authority of Cyrus</a:t>
            </a:r>
          </a:p>
          <a:p>
            <a:endParaRPr lang="en-US" sz="2000" dirty="0">
              <a:solidFill>
                <a:schemeClr val="bg1"/>
              </a:solidFill>
            </a:endParaRPr>
          </a:p>
          <a:p>
            <a:r>
              <a:rPr lang="en-US" sz="2000" dirty="0">
                <a:solidFill>
                  <a:schemeClr val="bg1"/>
                </a:solidFill>
              </a:rPr>
              <a:t>He and Haggai labored together</a:t>
            </a:r>
          </a:p>
          <a:p>
            <a:endParaRPr lang="en-US" sz="2000" dirty="0">
              <a:solidFill>
                <a:schemeClr val="bg1"/>
              </a:solidFill>
            </a:endParaRPr>
          </a:p>
          <a:p>
            <a:r>
              <a:rPr lang="en-US" sz="2000" dirty="0">
                <a:solidFill>
                  <a:schemeClr val="bg1"/>
                </a:solidFill>
              </a:rPr>
              <a:t>He prophesied in the 2</a:t>
            </a:r>
            <a:r>
              <a:rPr lang="en-US" sz="2000" baseline="30000" dirty="0">
                <a:solidFill>
                  <a:schemeClr val="bg1"/>
                </a:solidFill>
              </a:rPr>
              <a:t>nd</a:t>
            </a:r>
            <a:r>
              <a:rPr lang="en-US" sz="2000" dirty="0">
                <a:solidFill>
                  <a:schemeClr val="bg1"/>
                </a:solidFill>
              </a:rPr>
              <a:t> and 4</a:t>
            </a:r>
            <a:r>
              <a:rPr lang="en-US" sz="2000" baseline="30000" dirty="0">
                <a:solidFill>
                  <a:schemeClr val="bg1"/>
                </a:solidFill>
              </a:rPr>
              <a:t>th</a:t>
            </a:r>
            <a:r>
              <a:rPr lang="en-US" sz="2000" dirty="0">
                <a:solidFill>
                  <a:schemeClr val="bg1"/>
                </a:solidFill>
              </a:rPr>
              <a:t> years of King Darius</a:t>
            </a:r>
          </a:p>
          <a:p>
            <a:endParaRPr lang="en-US" sz="2000" dirty="0">
              <a:solidFill>
                <a:schemeClr val="bg1"/>
              </a:solidFill>
            </a:endParaRPr>
          </a:p>
          <a:p>
            <a:r>
              <a:rPr lang="en-US" sz="2000" dirty="0">
                <a:solidFill>
                  <a:schemeClr val="bg1"/>
                </a:solidFill>
              </a:rPr>
              <a:t>He received the 8 visions of the Lord’s plan of salvation for his people using contemporary events to capture the restoration and sublimation of Israel's faithful at the Second coming</a:t>
            </a:r>
          </a:p>
          <a:p>
            <a:endParaRPr lang="en-US" sz="2000" dirty="0">
              <a:solidFill>
                <a:schemeClr val="bg1"/>
              </a:solidFill>
            </a:endParaRPr>
          </a:p>
          <a:p>
            <a:r>
              <a:rPr lang="en-US" sz="2000" dirty="0">
                <a:solidFill>
                  <a:schemeClr val="bg1"/>
                </a:solidFill>
              </a:rPr>
              <a:t>His visions deal with the future of the chosen people and prophesied of the Lord’s plan in defeating the wicked and sustaining and redeeming the righteous in the final days</a:t>
            </a:r>
          </a:p>
        </p:txBody>
      </p:sp>
      <p:sp>
        <p:nvSpPr>
          <p:cNvPr id="86" name="TextBox 85"/>
          <p:cNvSpPr txBox="1"/>
          <p:nvPr/>
        </p:nvSpPr>
        <p:spPr>
          <a:xfrm>
            <a:off x="1514883" y="6999"/>
            <a:ext cx="8505311" cy="830997"/>
          </a:xfrm>
          <a:prstGeom prst="rect">
            <a:avLst/>
          </a:prstGeom>
          <a:noFill/>
        </p:spPr>
        <p:txBody>
          <a:bodyPr wrap="square" rtlCol="0">
            <a:spAutoFit/>
          </a:bodyPr>
          <a:lstStyle/>
          <a:p>
            <a:pPr algn="ctr"/>
            <a:r>
              <a:rPr lang="en-US" sz="4800" dirty="0">
                <a:solidFill>
                  <a:schemeClr val="bg1"/>
                </a:solidFill>
                <a:latin typeface="Georgia" pitchFamily="18" charset="0"/>
              </a:rPr>
              <a:t>Zechariah</a:t>
            </a:r>
          </a:p>
        </p:txBody>
      </p:sp>
      <p:sp>
        <p:nvSpPr>
          <p:cNvPr id="2" name="TextBox 1"/>
          <p:cNvSpPr txBox="1"/>
          <p:nvPr/>
        </p:nvSpPr>
        <p:spPr>
          <a:xfrm>
            <a:off x="10919767" y="6387304"/>
            <a:ext cx="975849" cy="369332"/>
          </a:xfrm>
          <a:prstGeom prst="rect">
            <a:avLst/>
          </a:prstGeom>
          <a:noFill/>
        </p:spPr>
        <p:txBody>
          <a:bodyPr wrap="square" rtlCol="0">
            <a:spAutoFit/>
          </a:bodyPr>
          <a:lstStyle/>
          <a:p>
            <a:pPr algn="r"/>
            <a:r>
              <a:rPr lang="en-US" dirty="0">
                <a:solidFill>
                  <a:schemeClr val="bg1"/>
                </a:solidFill>
              </a:rPr>
              <a:t>(1,3)</a:t>
            </a:r>
          </a:p>
        </p:txBody>
      </p:sp>
      <p:grpSp>
        <p:nvGrpSpPr>
          <p:cNvPr id="284" name="Group 283"/>
          <p:cNvGrpSpPr/>
          <p:nvPr/>
        </p:nvGrpSpPr>
        <p:grpSpPr>
          <a:xfrm>
            <a:off x="9632151" y="1680697"/>
            <a:ext cx="1972946" cy="4172914"/>
            <a:chOff x="6313364" y="2072267"/>
            <a:chExt cx="1866386" cy="3947532"/>
          </a:xfrm>
        </p:grpSpPr>
        <p:sp>
          <p:nvSpPr>
            <p:cNvPr id="285" name="Oval 284"/>
            <p:cNvSpPr/>
            <p:nvPr/>
          </p:nvSpPr>
          <p:spPr>
            <a:xfrm rot="18242526">
              <a:off x="7827446" y="4432026"/>
              <a:ext cx="347472" cy="35713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Oval 285"/>
            <p:cNvSpPr/>
            <p:nvPr/>
          </p:nvSpPr>
          <p:spPr>
            <a:xfrm>
              <a:off x="6313364" y="4363059"/>
              <a:ext cx="314713" cy="46741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Flowchart: Manual Operation 286"/>
            <p:cNvSpPr/>
            <p:nvPr/>
          </p:nvSpPr>
          <p:spPr>
            <a:xfrm rot="12217775">
              <a:off x="6478214" y="3195841"/>
              <a:ext cx="529547" cy="1494369"/>
            </a:xfrm>
            <a:prstGeom prst="flowChartManualOperation">
              <a:avLst/>
            </a:prstGeom>
            <a:solidFill>
              <a:srgbClr val="E7BE6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Flowchart: Manual Operation 287"/>
            <p:cNvSpPr/>
            <p:nvPr/>
          </p:nvSpPr>
          <p:spPr>
            <a:xfrm rot="9181948" flipH="1">
              <a:off x="7384808" y="3276269"/>
              <a:ext cx="537366" cy="1414689"/>
            </a:xfrm>
            <a:prstGeom prst="flowChartManualOperation">
              <a:avLst/>
            </a:prstGeom>
            <a:solidFill>
              <a:srgbClr val="E7BE6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Oval 288"/>
            <p:cNvSpPr/>
            <p:nvPr/>
          </p:nvSpPr>
          <p:spPr>
            <a:xfrm>
              <a:off x="6775157" y="5659170"/>
              <a:ext cx="502639" cy="333868"/>
            </a:xfrm>
            <a:prstGeom prst="ellips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Oval 289"/>
            <p:cNvSpPr/>
            <p:nvPr/>
          </p:nvSpPr>
          <p:spPr>
            <a:xfrm>
              <a:off x="7111164" y="5685931"/>
              <a:ext cx="502639" cy="333868"/>
            </a:xfrm>
            <a:prstGeom prst="ellips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Cloud 290"/>
            <p:cNvSpPr/>
            <p:nvPr/>
          </p:nvSpPr>
          <p:spPr>
            <a:xfrm rot="20835976" flipH="1">
              <a:off x="7244076" y="2222461"/>
              <a:ext cx="808215" cy="1596437"/>
            </a:xfrm>
            <a:prstGeom prst="cloud">
              <a:avLst/>
            </a:prstGeom>
            <a:solidFill>
              <a:srgbClr val="8C430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Flowchart: Manual Operation 291"/>
            <p:cNvSpPr/>
            <p:nvPr/>
          </p:nvSpPr>
          <p:spPr>
            <a:xfrm rot="10800000">
              <a:off x="6680756" y="3255991"/>
              <a:ext cx="1003214" cy="2364639"/>
            </a:xfrm>
            <a:prstGeom prst="flowChartManualOperation">
              <a:avLst/>
            </a:prstGeom>
            <a:solidFill>
              <a:srgbClr val="E7BE6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Rectangle 292"/>
            <p:cNvSpPr/>
            <p:nvPr/>
          </p:nvSpPr>
          <p:spPr>
            <a:xfrm>
              <a:off x="6680756" y="5583656"/>
              <a:ext cx="997070" cy="224657"/>
            </a:xfrm>
            <a:prstGeom prst="rect">
              <a:avLst/>
            </a:prstGeom>
            <a:solidFill>
              <a:srgbClr val="7F520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Flowchart: Extract 293"/>
            <p:cNvSpPr/>
            <p:nvPr/>
          </p:nvSpPr>
          <p:spPr>
            <a:xfrm rot="10800000">
              <a:off x="6972623" y="3243716"/>
              <a:ext cx="439810" cy="515270"/>
            </a:xfrm>
            <a:prstGeom prst="flowChartExtract">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95" name="Cloud 294"/>
            <p:cNvSpPr/>
            <p:nvPr/>
          </p:nvSpPr>
          <p:spPr>
            <a:xfrm rot="764024">
              <a:off x="6338226" y="2236455"/>
              <a:ext cx="953813" cy="1656127"/>
            </a:xfrm>
            <a:prstGeom prst="cloud">
              <a:avLst/>
            </a:prstGeom>
            <a:solidFill>
              <a:srgbClr val="8C430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Oval 295"/>
            <p:cNvSpPr/>
            <p:nvPr/>
          </p:nvSpPr>
          <p:spPr>
            <a:xfrm>
              <a:off x="6763918" y="2215180"/>
              <a:ext cx="816787" cy="132545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Cloud 296"/>
            <p:cNvSpPr/>
            <p:nvPr/>
          </p:nvSpPr>
          <p:spPr>
            <a:xfrm rot="16200000" flipH="1">
              <a:off x="6954375" y="1734654"/>
              <a:ext cx="517973" cy="1256596"/>
            </a:xfrm>
            <a:prstGeom prst="cloud">
              <a:avLst/>
            </a:prstGeom>
            <a:solidFill>
              <a:srgbClr val="8C430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Rounded Rectangle 297"/>
            <p:cNvSpPr/>
            <p:nvPr/>
          </p:nvSpPr>
          <p:spPr>
            <a:xfrm>
              <a:off x="6769239" y="4515528"/>
              <a:ext cx="851856" cy="163352"/>
            </a:xfrm>
            <a:prstGeom prst="round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9" name="Group 99"/>
            <p:cNvGrpSpPr/>
            <p:nvPr/>
          </p:nvGrpSpPr>
          <p:grpSpPr>
            <a:xfrm>
              <a:off x="7392215" y="4434289"/>
              <a:ext cx="546231" cy="1421573"/>
              <a:chOff x="5029205" y="1676401"/>
              <a:chExt cx="982013" cy="1407436"/>
            </a:xfrm>
            <a:solidFill>
              <a:srgbClr val="996633"/>
            </a:solidFill>
          </p:grpSpPr>
          <p:sp>
            <p:nvSpPr>
              <p:cNvPr id="302" name="Diagonal Stripe 301"/>
              <p:cNvSpPr/>
              <p:nvPr/>
            </p:nvSpPr>
            <p:spPr>
              <a:xfrm rot="19468279">
                <a:off x="5401618" y="1834736"/>
                <a:ext cx="609600" cy="1143000"/>
              </a:xfrm>
              <a:prstGeom prst="diagStrip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3" name="Diagonal Stripe 302"/>
              <p:cNvSpPr/>
              <p:nvPr/>
            </p:nvSpPr>
            <p:spPr>
              <a:xfrm rot="20963615">
                <a:off x="5066204" y="1940837"/>
                <a:ext cx="609600" cy="1143000"/>
              </a:xfrm>
              <a:prstGeom prst="diagStrip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4" name="Rounded Rectangle 303"/>
              <p:cNvSpPr/>
              <p:nvPr/>
            </p:nvSpPr>
            <p:spPr>
              <a:xfrm>
                <a:off x="5029205" y="1676401"/>
                <a:ext cx="548640" cy="334109"/>
              </a:xfrm>
              <a:prstGeom prst="round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0" name="Rounded Rectangle 299"/>
            <p:cNvSpPr/>
            <p:nvPr/>
          </p:nvSpPr>
          <p:spPr>
            <a:xfrm>
              <a:off x="6580124" y="2325437"/>
              <a:ext cx="1261535" cy="191081"/>
            </a:xfrm>
            <a:prstGeom prst="round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Snip Diagonal Corner Rectangle 300"/>
            <p:cNvSpPr/>
            <p:nvPr/>
          </p:nvSpPr>
          <p:spPr>
            <a:xfrm>
              <a:off x="6460569" y="2072267"/>
              <a:ext cx="1469196" cy="269849"/>
            </a:xfrm>
            <a:prstGeom prst="snip2DiagRect">
              <a:avLst>
                <a:gd name="adj1" fmla="val 50000"/>
                <a:gd name="adj2" fmla="val 50000"/>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989070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284"/>
                                        </p:tgtEl>
                                        <p:attrNameLst>
                                          <p:attrName>style.visibility</p:attrName>
                                        </p:attrNameLst>
                                      </p:cBhvr>
                                      <p:to>
                                        <p:strVal val="visible"/>
                                      </p:to>
                                    </p:set>
                                    <p:animEffect transition="in" filter="wipe(down)">
                                      <p:cBhvr>
                                        <p:cTn id="9" dur="580">
                                          <p:stCondLst>
                                            <p:cond delay="0"/>
                                          </p:stCondLst>
                                        </p:cTn>
                                        <p:tgtEl>
                                          <p:spTgt spid="284"/>
                                        </p:tgtEl>
                                      </p:cBhvr>
                                    </p:animEffect>
                                    <p:anim calcmode="lin" valueType="num">
                                      <p:cBhvr>
                                        <p:cTn id="10" dur="1822" tmFilter="0,0; 0.14,0.36; 0.43,0.73; 0.71,0.91; 1.0,1.0">
                                          <p:stCondLst>
                                            <p:cond delay="0"/>
                                          </p:stCondLst>
                                        </p:cTn>
                                        <p:tgtEl>
                                          <p:spTgt spid="284"/>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284"/>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284"/>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284"/>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284"/>
                                        </p:tgtEl>
                                        <p:attrNameLst>
                                          <p:attrName>ppt_y</p:attrName>
                                        </p:attrNameLst>
                                      </p:cBhvr>
                                      <p:tavLst>
                                        <p:tav tm="0" fmla="#ppt_y-sin(pi*$)/81">
                                          <p:val>
                                            <p:fltVal val="0"/>
                                          </p:val>
                                        </p:tav>
                                        <p:tav tm="100000">
                                          <p:val>
                                            <p:fltVal val="1"/>
                                          </p:val>
                                        </p:tav>
                                      </p:tavLst>
                                    </p:anim>
                                    <p:animScale>
                                      <p:cBhvr>
                                        <p:cTn id="15" dur="26">
                                          <p:stCondLst>
                                            <p:cond delay="650"/>
                                          </p:stCondLst>
                                        </p:cTn>
                                        <p:tgtEl>
                                          <p:spTgt spid="284"/>
                                        </p:tgtEl>
                                      </p:cBhvr>
                                      <p:to x="100000" y="60000"/>
                                    </p:animScale>
                                    <p:animScale>
                                      <p:cBhvr>
                                        <p:cTn id="16" dur="166" decel="50000">
                                          <p:stCondLst>
                                            <p:cond delay="676"/>
                                          </p:stCondLst>
                                        </p:cTn>
                                        <p:tgtEl>
                                          <p:spTgt spid="284"/>
                                        </p:tgtEl>
                                      </p:cBhvr>
                                      <p:to x="100000" y="100000"/>
                                    </p:animScale>
                                    <p:animScale>
                                      <p:cBhvr>
                                        <p:cTn id="17" dur="26">
                                          <p:stCondLst>
                                            <p:cond delay="1312"/>
                                          </p:stCondLst>
                                        </p:cTn>
                                        <p:tgtEl>
                                          <p:spTgt spid="284"/>
                                        </p:tgtEl>
                                      </p:cBhvr>
                                      <p:to x="100000" y="80000"/>
                                    </p:animScale>
                                    <p:animScale>
                                      <p:cBhvr>
                                        <p:cTn id="18" dur="166" decel="50000">
                                          <p:stCondLst>
                                            <p:cond delay="1338"/>
                                          </p:stCondLst>
                                        </p:cTn>
                                        <p:tgtEl>
                                          <p:spTgt spid="284"/>
                                        </p:tgtEl>
                                      </p:cBhvr>
                                      <p:to x="100000" y="100000"/>
                                    </p:animScale>
                                    <p:animScale>
                                      <p:cBhvr>
                                        <p:cTn id="19" dur="26">
                                          <p:stCondLst>
                                            <p:cond delay="1642"/>
                                          </p:stCondLst>
                                        </p:cTn>
                                        <p:tgtEl>
                                          <p:spTgt spid="284"/>
                                        </p:tgtEl>
                                      </p:cBhvr>
                                      <p:to x="100000" y="90000"/>
                                    </p:animScale>
                                    <p:animScale>
                                      <p:cBhvr>
                                        <p:cTn id="20" dur="166" decel="50000">
                                          <p:stCondLst>
                                            <p:cond delay="1668"/>
                                          </p:stCondLst>
                                        </p:cTn>
                                        <p:tgtEl>
                                          <p:spTgt spid="284"/>
                                        </p:tgtEl>
                                      </p:cBhvr>
                                      <p:to x="100000" y="100000"/>
                                    </p:animScale>
                                    <p:animScale>
                                      <p:cBhvr>
                                        <p:cTn id="21" dur="26">
                                          <p:stCondLst>
                                            <p:cond delay="1808"/>
                                          </p:stCondLst>
                                        </p:cTn>
                                        <p:tgtEl>
                                          <p:spTgt spid="284"/>
                                        </p:tgtEl>
                                      </p:cBhvr>
                                      <p:to x="100000" y="95000"/>
                                    </p:animScale>
                                    <p:animScale>
                                      <p:cBhvr>
                                        <p:cTn id="22" dur="166" decel="50000">
                                          <p:stCondLst>
                                            <p:cond delay="1834"/>
                                          </p:stCondLst>
                                        </p:cTn>
                                        <p:tgtEl>
                                          <p:spTgt spid="284"/>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6076879" cy="3785652"/>
          </a:xfrm>
          <a:prstGeom prst="rect">
            <a:avLst/>
          </a:prstGeom>
          <a:ln>
            <a:solidFill>
              <a:schemeClr val="tx1"/>
            </a:solidFill>
          </a:ln>
        </p:spPr>
        <p:txBody>
          <a:bodyPr wrap="square">
            <a:spAutoFit/>
          </a:bodyPr>
          <a:lstStyle/>
          <a:p>
            <a:pPr fontAlgn="base"/>
            <a:r>
              <a:rPr lang="en-US" sz="1200" b="1" dirty="0"/>
              <a:t>Vision 8 Zechariah 6:1-8</a:t>
            </a:r>
          </a:p>
          <a:p>
            <a:pPr fontAlgn="base"/>
            <a:endParaRPr lang="en-US" sz="1200" dirty="0"/>
          </a:p>
          <a:p>
            <a:pPr fontAlgn="base"/>
            <a:r>
              <a:rPr lang="en-US" sz="1200" dirty="0"/>
              <a:t>On 6 December 1832, the Savior told the Prophet Joseph Smith that these angels were crying unto Him day and night for permission to reap down the earth and burn the tares (see D&amp;C 86:4–7).Zechariah 6:7 states that the angels could not go forth upon the earth until given permission by the Lord.</a:t>
            </a:r>
          </a:p>
          <a:p>
            <a:pPr fontAlgn="base"/>
            <a:endParaRPr lang="en-US" sz="1200" dirty="0"/>
          </a:p>
          <a:p>
            <a:pPr fontAlgn="base"/>
            <a:r>
              <a:rPr lang="en-US" sz="1200" dirty="0"/>
              <a:t>Sixty-one years after the revelation in section 86 of the Doctrine and Covenants was given,</a:t>
            </a:r>
          </a:p>
          <a:p>
            <a:pPr fontAlgn="base"/>
            <a:endParaRPr lang="en-US" sz="1200" dirty="0"/>
          </a:p>
          <a:p>
            <a:pPr fontAlgn="base"/>
            <a:r>
              <a:rPr lang="en-US" sz="1200" dirty="0"/>
              <a:t> President </a:t>
            </a:r>
            <a:r>
              <a:rPr lang="en-US" sz="1200" dirty="0" err="1"/>
              <a:t>Wilford</a:t>
            </a:r>
            <a:r>
              <a:rPr lang="en-US" sz="1200" dirty="0"/>
              <a:t> Woodruff declared that the Lord had released those destroying angels and they were then upon the earth separating the tares from the wheat in preparation for the burning that would soon take place: “God has held the angels of destruction for many years, lest they should reap down the wheat with the tares. But I want to tell you now, that those angels have left the portals of heaven, and they stand over this people and this nation now, and are hovering over the earth waiting to pour out the judgments. </a:t>
            </a:r>
            <a:r>
              <a:rPr lang="en-US" sz="1200" i="1" dirty="0"/>
              <a:t>And from this very day they shall be poured out.</a:t>
            </a:r>
            <a:r>
              <a:rPr lang="en-US" sz="1200" dirty="0"/>
              <a:t> Calamities and troubles are increasing in the earth, and there is a meaning to these things. Remember this, and reflect upon these matters. If you do your duty, and I do my duty, we’ll have protection, and shall pass through the afflictions in peace and in safety.” (“The Temple Workers’ Excursion,” </a:t>
            </a:r>
            <a:r>
              <a:rPr lang="en-US" sz="1200" i="1" dirty="0"/>
              <a:t>Young Woman’s Journal,</a:t>
            </a:r>
            <a:r>
              <a:rPr lang="en-US" sz="1200" dirty="0"/>
              <a:t> Aug. 1894, pp. 512–13; emphasis added.)</a:t>
            </a:r>
          </a:p>
        </p:txBody>
      </p:sp>
      <p:sp>
        <p:nvSpPr>
          <p:cNvPr id="11" name="Rectangle 10"/>
          <p:cNvSpPr/>
          <p:nvPr/>
        </p:nvSpPr>
        <p:spPr>
          <a:xfrm>
            <a:off x="0" y="3793787"/>
            <a:ext cx="6076879" cy="2308324"/>
          </a:xfrm>
          <a:prstGeom prst="rect">
            <a:avLst/>
          </a:prstGeom>
          <a:ln>
            <a:solidFill>
              <a:schemeClr val="tx1"/>
            </a:solidFill>
          </a:ln>
        </p:spPr>
        <p:txBody>
          <a:bodyPr wrap="square">
            <a:spAutoFit/>
          </a:bodyPr>
          <a:lstStyle/>
          <a:p>
            <a:pPr fontAlgn="base"/>
            <a:r>
              <a:rPr lang="en-US" sz="1200" b="1" dirty="0"/>
              <a:t>D&amp;C 86:</a:t>
            </a:r>
          </a:p>
          <a:p>
            <a:pPr fontAlgn="base"/>
            <a:r>
              <a:rPr lang="en-US" sz="1200" dirty="0"/>
              <a:t>President Joseph Fielding Smith said:</a:t>
            </a:r>
          </a:p>
          <a:p>
            <a:pPr fontAlgn="base"/>
            <a:r>
              <a:rPr lang="en-US" sz="1200" dirty="0"/>
              <a:t>“Now I want to make some comments in regard to the statement by President Woodruff and this parable [the parable of the wheat and tares in D&amp;C 86].</a:t>
            </a:r>
          </a:p>
          <a:p>
            <a:pPr fontAlgn="base"/>
            <a:r>
              <a:rPr lang="en-US" sz="1200" dirty="0"/>
              <a:t>“The Lord said that the sending forth of these angels was to be at the end of the harvest, and the harvest is the end of the world. Now, that ought to cause us some very serious reflections. And the angels have been pleading, as I have read it to you, before the Lord to be sent on their mission. Until 1893 the Lord said to them no, and then He set them loose. According to the revelation of President Woodruff, the Lord sent them out on that mission.</a:t>
            </a:r>
          </a:p>
          <a:p>
            <a:pPr fontAlgn="base"/>
            <a:r>
              <a:rPr lang="en-US" sz="1200" dirty="0"/>
              <a:t>“What do we gather out of that? That we are at the time of the end. This is the time of the harvest. This is the time spoken of which is called the end of the world.” (</a:t>
            </a:r>
            <a:r>
              <a:rPr lang="en-US" sz="1200" i="1" dirty="0"/>
              <a:t>The Signs of the Times,</a:t>
            </a:r>
            <a:r>
              <a:rPr lang="en-US" sz="1200" dirty="0"/>
              <a:t> pp. 11–21.)</a:t>
            </a:r>
          </a:p>
        </p:txBody>
      </p:sp>
    </p:spTree>
    <p:extLst>
      <p:ext uri="{BB962C8B-B14F-4D97-AF65-F5344CB8AC3E}">
        <p14:creationId xmlns:p14="http://schemas.microsoft.com/office/powerpoint/2010/main" val="30696651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 name="Picture 2" descr="https://encrypted-tbn0.gstatic.com/images?q=tbn:ANd9GcSDEob2LYL8lf-DO33nOM62GMDRW2zAWIBfHB1KEf5vsZLmI-m4"/>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
        <p:nvSpPr>
          <p:cNvPr id="4" name="TextBox 3"/>
          <p:cNvSpPr txBox="1"/>
          <p:nvPr/>
        </p:nvSpPr>
        <p:spPr>
          <a:xfrm>
            <a:off x="437646" y="1060524"/>
            <a:ext cx="2111001" cy="3785652"/>
          </a:xfrm>
          <a:prstGeom prst="rect">
            <a:avLst/>
          </a:prstGeom>
          <a:noFill/>
        </p:spPr>
        <p:txBody>
          <a:bodyPr wrap="square" rtlCol="0">
            <a:spAutoFit/>
          </a:bodyPr>
          <a:lstStyle/>
          <a:p>
            <a:r>
              <a:rPr lang="en-US" sz="2000" dirty="0">
                <a:solidFill>
                  <a:schemeClr val="bg1"/>
                </a:solidFill>
              </a:rPr>
              <a:t>First Vision:</a:t>
            </a:r>
          </a:p>
          <a:p>
            <a:r>
              <a:rPr lang="en-US" sz="2000" dirty="0">
                <a:solidFill>
                  <a:schemeClr val="bg1"/>
                </a:solidFill>
              </a:rPr>
              <a:t>He was to assure the Saints of Judah that the Lord was mindful of them and fully intended to restore the land and the people to a stronger position (Zechariah 1:8-17)</a:t>
            </a:r>
          </a:p>
        </p:txBody>
      </p:sp>
      <p:sp>
        <p:nvSpPr>
          <p:cNvPr id="86" name="TextBox 85"/>
          <p:cNvSpPr txBox="1"/>
          <p:nvPr/>
        </p:nvSpPr>
        <p:spPr>
          <a:xfrm>
            <a:off x="1514883" y="6999"/>
            <a:ext cx="8505311" cy="830997"/>
          </a:xfrm>
          <a:prstGeom prst="rect">
            <a:avLst/>
          </a:prstGeom>
          <a:noFill/>
        </p:spPr>
        <p:txBody>
          <a:bodyPr wrap="square" rtlCol="0">
            <a:spAutoFit/>
          </a:bodyPr>
          <a:lstStyle/>
          <a:p>
            <a:pPr algn="ctr"/>
            <a:r>
              <a:rPr lang="en-US" sz="4800" dirty="0">
                <a:solidFill>
                  <a:schemeClr val="bg1"/>
                </a:solidFill>
                <a:latin typeface="Georgia" pitchFamily="18" charset="0"/>
              </a:rPr>
              <a:t>Zechariah’s Visions</a:t>
            </a:r>
          </a:p>
        </p:txBody>
      </p:sp>
      <p:sp>
        <p:nvSpPr>
          <p:cNvPr id="2" name="TextBox 1"/>
          <p:cNvSpPr txBox="1"/>
          <p:nvPr/>
        </p:nvSpPr>
        <p:spPr>
          <a:xfrm>
            <a:off x="10919767" y="6387304"/>
            <a:ext cx="975849" cy="369332"/>
          </a:xfrm>
          <a:prstGeom prst="rect">
            <a:avLst/>
          </a:prstGeom>
          <a:noFill/>
        </p:spPr>
        <p:txBody>
          <a:bodyPr wrap="square" rtlCol="0">
            <a:spAutoFit/>
          </a:bodyPr>
          <a:lstStyle/>
          <a:p>
            <a:pPr algn="r"/>
            <a:r>
              <a:rPr lang="en-US" dirty="0">
                <a:solidFill>
                  <a:schemeClr val="bg1"/>
                </a:solidFill>
              </a:rPr>
              <a:t>(1,3)</a:t>
            </a:r>
          </a:p>
        </p:txBody>
      </p:sp>
      <p:sp>
        <p:nvSpPr>
          <p:cNvPr id="73" name="TextBox 72"/>
          <p:cNvSpPr txBox="1"/>
          <p:nvPr/>
        </p:nvSpPr>
        <p:spPr>
          <a:xfrm>
            <a:off x="2992777" y="1115647"/>
            <a:ext cx="2775725" cy="1631216"/>
          </a:xfrm>
          <a:prstGeom prst="rect">
            <a:avLst/>
          </a:prstGeom>
          <a:noFill/>
        </p:spPr>
        <p:txBody>
          <a:bodyPr wrap="square" rtlCol="0">
            <a:spAutoFit/>
          </a:bodyPr>
          <a:lstStyle/>
          <a:p>
            <a:r>
              <a:rPr lang="en-US" sz="2000" dirty="0">
                <a:solidFill>
                  <a:schemeClr val="bg1"/>
                </a:solidFill>
              </a:rPr>
              <a:t>Second Vision:</a:t>
            </a:r>
          </a:p>
          <a:p>
            <a:r>
              <a:rPr lang="en-US" sz="2000" dirty="0">
                <a:solidFill>
                  <a:schemeClr val="bg1"/>
                </a:solidFill>
              </a:rPr>
              <a:t>He was to assure them that their enemies would be punished.</a:t>
            </a:r>
          </a:p>
          <a:p>
            <a:r>
              <a:rPr lang="en-US" sz="2000" dirty="0">
                <a:solidFill>
                  <a:schemeClr val="bg1"/>
                </a:solidFill>
              </a:rPr>
              <a:t>(Zechariah 1:18-21)</a:t>
            </a:r>
          </a:p>
        </p:txBody>
      </p:sp>
      <p:sp>
        <p:nvSpPr>
          <p:cNvPr id="74" name="TextBox 73"/>
          <p:cNvSpPr txBox="1"/>
          <p:nvPr/>
        </p:nvSpPr>
        <p:spPr>
          <a:xfrm>
            <a:off x="6066718" y="1154558"/>
            <a:ext cx="2111001" cy="2246769"/>
          </a:xfrm>
          <a:prstGeom prst="rect">
            <a:avLst/>
          </a:prstGeom>
          <a:noFill/>
        </p:spPr>
        <p:txBody>
          <a:bodyPr wrap="square" rtlCol="0">
            <a:spAutoFit/>
          </a:bodyPr>
          <a:lstStyle/>
          <a:p>
            <a:r>
              <a:rPr lang="en-US" sz="2000" dirty="0">
                <a:solidFill>
                  <a:schemeClr val="bg1"/>
                </a:solidFill>
              </a:rPr>
              <a:t>Third Vision: </a:t>
            </a:r>
          </a:p>
          <a:p>
            <a:r>
              <a:rPr lang="en-US" sz="2000" dirty="0">
                <a:solidFill>
                  <a:schemeClr val="bg1"/>
                </a:solidFill>
              </a:rPr>
              <a:t>Concerned the day of the Lord’s power when He would come and dwell in Jerusalem (Zechariah 2:1-12)</a:t>
            </a:r>
          </a:p>
        </p:txBody>
      </p:sp>
      <p:sp>
        <p:nvSpPr>
          <p:cNvPr id="75" name="TextBox 74"/>
          <p:cNvSpPr txBox="1"/>
          <p:nvPr/>
        </p:nvSpPr>
        <p:spPr>
          <a:xfrm>
            <a:off x="8975289" y="1154558"/>
            <a:ext cx="2668720" cy="2862322"/>
          </a:xfrm>
          <a:prstGeom prst="rect">
            <a:avLst/>
          </a:prstGeom>
          <a:noFill/>
        </p:spPr>
        <p:txBody>
          <a:bodyPr wrap="square" rtlCol="0">
            <a:spAutoFit/>
          </a:bodyPr>
          <a:lstStyle/>
          <a:p>
            <a:r>
              <a:rPr lang="en-US" sz="2000" dirty="0">
                <a:solidFill>
                  <a:schemeClr val="bg1"/>
                </a:solidFill>
              </a:rPr>
              <a:t>Fourth Vision:</a:t>
            </a:r>
          </a:p>
          <a:p>
            <a:r>
              <a:rPr lang="en-US" sz="2000" dirty="0">
                <a:solidFill>
                  <a:schemeClr val="bg1"/>
                </a:solidFill>
              </a:rPr>
              <a:t>This compared the High Priest, Joshua, of Zechariah’s day, with Prince David who would build and sanctify the temple of Jerusalem in the latter-days.</a:t>
            </a:r>
          </a:p>
          <a:p>
            <a:r>
              <a:rPr lang="en-US" sz="2000" dirty="0">
                <a:solidFill>
                  <a:schemeClr val="bg1"/>
                </a:solidFill>
              </a:rPr>
              <a:t>(Zechariah 3:1-10)</a:t>
            </a:r>
          </a:p>
        </p:txBody>
      </p:sp>
      <p:pic>
        <p:nvPicPr>
          <p:cNvPr id="37890" name="Picture 2" descr="https://s-media-cache-ak0.pinimg.com/736x/bc/a9/78/bca978dfa032330f778b24f17f178340.jpg"/>
          <p:cNvPicPr>
            <a:picLocks noChangeAspect="1" noChangeArrowheads="1"/>
          </p:cNvPicPr>
          <p:nvPr/>
        </p:nvPicPr>
        <p:blipFill>
          <a:blip r:embed="rId3" cstate="print"/>
          <a:srcRect/>
          <a:stretch>
            <a:fillRect/>
          </a:stretch>
        </p:blipFill>
        <p:spPr bwMode="auto">
          <a:xfrm>
            <a:off x="3200400" y="3337701"/>
            <a:ext cx="5230170" cy="3283069"/>
          </a:xfrm>
          <a:prstGeom prst="rect">
            <a:avLst/>
          </a:prstGeom>
          <a:noFill/>
        </p:spPr>
      </p:pic>
      <p:grpSp>
        <p:nvGrpSpPr>
          <p:cNvPr id="78" name="Group 77"/>
          <p:cNvGrpSpPr/>
          <p:nvPr/>
        </p:nvGrpSpPr>
        <p:grpSpPr>
          <a:xfrm>
            <a:off x="8748909" y="4068033"/>
            <a:ext cx="1231670" cy="2459227"/>
            <a:chOff x="1397119" y="533400"/>
            <a:chExt cx="1984513" cy="3962400"/>
          </a:xfrm>
        </p:grpSpPr>
        <p:sp>
          <p:nvSpPr>
            <p:cNvPr id="79" name="Cloud 78"/>
            <p:cNvSpPr/>
            <p:nvPr/>
          </p:nvSpPr>
          <p:spPr>
            <a:xfrm rot="1652747">
              <a:off x="1816417" y="1098434"/>
              <a:ext cx="1163543" cy="1369258"/>
            </a:xfrm>
            <a:prstGeom prst="cloud">
              <a:avLst/>
            </a:prstGeom>
            <a:solidFill>
              <a:srgbClr val="442C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rot="19671902">
              <a:off x="2885498" y="2569498"/>
              <a:ext cx="391102" cy="66585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rot="2647766">
              <a:off x="1447800" y="2500851"/>
              <a:ext cx="369206" cy="66585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rot="19352409">
              <a:off x="2466061" y="3829949"/>
              <a:ext cx="341253" cy="665851"/>
            </a:xfrm>
            <a:prstGeom prst="ellipse">
              <a:avLst/>
            </a:prstGeom>
            <a:solidFill>
              <a:srgbClr val="826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rot="2647766">
              <a:off x="2073746" y="3816779"/>
              <a:ext cx="339620" cy="665851"/>
            </a:xfrm>
            <a:prstGeom prst="ellipse">
              <a:avLst/>
            </a:prstGeom>
            <a:solidFill>
              <a:srgbClr val="826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rapezoid 83"/>
            <p:cNvSpPr/>
            <p:nvPr/>
          </p:nvSpPr>
          <p:spPr>
            <a:xfrm rot="20169292">
              <a:off x="2426539" y="1836486"/>
              <a:ext cx="728797" cy="1187699"/>
            </a:xfrm>
            <a:prstGeom prst="trapezoi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rapezoid 84"/>
            <p:cNvSpPr/>
            <p:nvPr/>
          </p:nvSpPr>
          <p:spPr>
            <a:xfrm rot="1790291">
              <a:off x="1631074" y="1797571"/>
              <a:ext cx="728797" cy="1187699"/>
            </a:xfrm>
            <a:prstGeom prst="trapezoi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rapezoid 86"/>
            <p:cNvSpPr/>
            <p:nvPr/>
          </p:nvSpPr>
          <p:spPr>
            <a:xfrm>
              <a:off x="1845474" y="1815984"/>
              <a:ext cx="1087250" cy="2343420"/>
            </a:xfrm>
            <a:prstGeom prst="trapezoi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2217259" y="1537802"/>
              <a:ext cx="293592" cy="55737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rapezoid 88"/>
            <p:cNvSpPr/>
            <p:nvPr/>
          </p:nvSpPr>
          <p:spPr>
            <a:xfrm rot="360163">
              <a:off x="1860429" y="1838538"/>
              <a:ext cx="413245" cy="2301393"/>
            </a:xfrm>
            <a:prstGeom prst="trapezoid">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rapezoid 89"/>
            <p:cNvSpPr/>
            <p:nvPr/>
          </p:nvSpPr>
          <p:spPr>
            <a:xfrm rot="21155958">
              <a:off x="2494050" y="1859080"/>
              <a:ext cx="413245" cy="2301393"/>
            </a:xfrm>
            <a:prstGeom prst="trapezoid">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Cloud 90"/>
            <p:cNvSpPr/>
            <p:nvPr/>
          </p:nvSpPr>
          <p:spPr>
            <a:xfrm rot="1652747">
              <a:off x="1773970" y="638058"/>
              <a:ext cx="1163543" cy="1369257"/>
            </a:xfrm>
            <a:prstGeom prst="cloud">
              <a:avLst/>
            </a:prstGeom>
            <a:solidFill>
              <a:srgbClr val="442C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a:off x="1990592" y="780156"/>
              <a:ext cx="771121" cy="121538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Cloud 92"/>
            <p:cNvSpPr/>
            <p:nvPr/>
          </p:nvSpPr>
          <p:spPr>
            <a:xfrm rot="5145672">
              <a:off x="2130314" y="424124"/>
              <a:ext cx="522657" cy="741209"/>
            </a:xfrm>
            <a:prstGeom prst="cloud">
              <a:avLst/>
            </a:prstGeom>
            <a:solidFill>
              <a:srgbClr val="442C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a:off x="2012030" y="779563"/>
              <a:ext cx="187163" cy="193884"/>
            </a:xfrm>
            <a:prstGeom prst="ellipse">
              <a:avLst/>
            </a:prstGeom>
            <a:solidFill>
              <a:srgbClr val="442C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a:off x="2609999" y="838739"/>
              <a:ext cx="248611" cy="181025"/>
            </a:xfrm>
            <a:prstGeom prst="ellipse">
              <a:avLst/>
            </a:prstGeom>
            <a:solidFill>
              <a:srgbClr val="442C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rot="975216">
              <a:off x="2761714" y="1306062"/>
              <a:ext cx="227156" cy="519462"/>
            </a:xfrm>
            <a:prstGeom prst="ellipse">
              <a:avLst/>
            </a:prstGeom>
            <a:solidFill>
              <a:srgbClr val="442C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a:off x="1807117" y="1575868"/>
              <a:ext cx="241175" cy="367234"/>
            </a:xfrm>
            <a:prstGeom prst="ellipse">
              <a:avLst/>
            </a:prstGeom>
            <a:solidFill>
              <a:srgbClr val="442C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8" name="Group 45"/>
            <p:cNvGrpSpPr/>
            <p:nvPr/>
          </p:nvGrpSpPr>
          <p:grpSpPr>
            <a:xfrm>
              <a:off x="2057400" y="2438400"/>
              <a:ext cx="609600" cy="101600"/>
              <a:chOff x="4038600" y="2057400"/>
              <a:chExt cx="1371600" cy="228600"/>
            </a:xfrm>
          </p:grpSpPr>
          <p:grpSp>
            <p:nvGrpSpPr>
              <p:cNvPr id="201" name="Group 5"/>
              <p:cNvGrpSpPr/>
              <p:nvPr/>
            </p:nvGrpSpPr>
            <p:grpSpPr>
              <a:xfrm>
                <a:off x="4114800" y="2057400"/>
                <a:ext cx="1219200" cy="228600"/>
                <a:chOff x="5757466" y="264089"/>
                <a:chExt cx="1615640" cy="353036"/>
              </a:xfrm>
              <a:solidFill>
                <a:schemeClr val="tx2">
                  <a:lumMod val="40000"/>
                  <a:lumOff val="60000"/>
                </a:schemeClr>
              </a:solidFill>
            </p:grpSpPr>
            <p:sp>
              <p:nvSpPr>
                <p:cNvPr id="204" name="Rounded Rectangle 21"/>
                <p:cNvSpPr/>
                <p:nvPr/>
              </p:nvSpPr>
              <p:spPr>
                <a:xfrm>
                  <a:off x="5757466" y="264089"/>
                  <a:ext cx="1615640" cy="353036"/>
                </a:xfrm>
                <a:prstGeom prst="round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5" name="Group 9"/>
                <p:cNvGrpSpPr/>
                <p:nvPr/>
              </p:nvGrpSpPr>
              <p:grpSpPr>
                <a:xfrm rot="2670115">
                  <a:off x="5867287" y="296724"/>
                  <a:ext cx="309012" cy="302447"/>
                  <a:chOff x="5757466" y="974350"/>
                  <a:chExt cx="1743980" cy="1706926"/>
                </a:xfrm>
                <a:grpFill/>
              </p:grpSpPr>
              <p:sp>
                <p:nvSpPr>
                  <p:cNvPr id="221" name="Donut 25"/>
                  <p:cNvSpPr/>
                  <p:nvPr/>
                </p:nvSpPr>
                <p:spPr>
                  <a:xfrm>
                    <a:off x="5757466" y="976466"/>
                    <a:ext cx="1005204" cy="1005204"/>
                  </a:xfrm>
                  <a:prstGeom prst="donut">
                    <a:avLst>
                      <a:gd name="adj" fmla="val 8539"/>
                    </a:avLst>
                  </a:prstGeom>
                  <a:grp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2" name="Donut 39"/>
                  <p:cNvSpPr/>
                  <p:nvPr/>
                </p:nvSpPr>
                <p:spPr>
                  <a:xfrm>
                    <a:off x="6467126" y="974350"/>
                    <a:ext cx="1005204" cy="1005204"/>
                  </a:xfrm>
                  <a:prstGeom prst="donut">
                    <a:avLst>
                      <a:gd name="adj" fmla="val 8539"/>
                    </a:avLst>
                  </a:prstGeom>
                  <a:grp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3" name="Donut 40"/>
                  <p:cNvSpPr/>
                  <p:nvPr/>
                </p:nvSpPr>
                <p:spPr>
                  <a:xfrm>
                    <a:off x="5776692" y="1673073"/>
                    <a:ext cx="1005204" cy="1005204"/>
                  </a:xfrm>
                  <a:prstGeom prst="donut">
                    <a:avLst>
                      <a:gd name="adj" fmla="val 8539"/>
                    </a:avLst>
                  </a:prstGeom>
                  <a:grp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4" name="Donut 41"/>
                  <p:cNvSpPr/>
                  <p:nvPr/>
                </p:nvSpPr>
                <p:spPr>
                  <a:xfrm>
                    <a:off x="6496242" y="1676072"/>
                    <a:ext cx="1005204" cy="1005204"/>
                  </a:xfrm>
                  <a:prstGeom prst="donut">
                    <a:avLst>
                      <a:gd name="adj" fmla="val 8539"/>
                    </a:avLst>
                  </a:prstGeom>
                  <a:grp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06" name="Group 10"/>
                <p:cNvGrpSpPr/>
                <p:nvPr/>
              </p:nvGrpSpPr>
              <p:grpSpPr>
                <a:xfrm rot="2670115">
                  <a:off x="6254818" y="301079"/>
                  <a:ext cx="309012" cy="302447"/>
                  <a:chOff x="5757466" y="974350"/>
                  <a:chExt cx="1743980" cy="1706926"/>
                </a:xfrm>
                <a:grpFill/>
              </p:grpSpPr>
              <p:sp>
                <p:nvSpPr>
                  <p:cNvPr id="217" name="Donut 34"/>
                  <p:cNvSpPr/>
                  <p:nvPr/>
                </p:nvSpPr>
                <p:spPr>
                  <a:xfrm>
                    <a:off x="5757466" y="976466"/>
                    <a:ext cx="1005204" cy="1005204"/>
                  </a:xfrm>
                  <a:prstGeom prst="donut">
                    <a:avLst>
                      <a:gd name="adj" fmla="val 8539"/>
                    </a:avLst>
                  </a:prstGeom>
                  <a:grp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8" name="Donut 22"/>
                  <p:cNvSpPr/>
                  <p:nvPr/>
                </p:nvSpPr>
                <p:spPr>
                  <a:xfrm>
                    <a:off x="6467126" y="974350"/>
                    <a:ext cx="1005204" cy="1005204"/>
                  </a:xfrm>
                  <a:prstGeom prst="donut">
                    <a:avLst>
                      <a:gd name="adj" fmla="val 8539"/>
                    </a:avLst>
                  </a:prstGeom>
                  <a:grp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9" name="Donut 23"/>
                  <p:cNvSpPr/>
                  <p:nvPr/>
                </p:nvSpPr>
                <p:spPr>
                  <a:xfrm>
                    <a:off x="5776692" y="1673073"/>
                    <a:ext cx="1005204" cy="1005204"/>
                  </a:xfrm>
                  <a:prstGeom prst="donut">
                    <a:avLst>
                      <a:gd name="adj" fmla="val 8539"/>
                    </a:avLst>
                  </a:prstGeom>
                  <a:grp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0" name="Donut 24"/>
                  <p:cNvSpPr/>
                  <p:nvPr/>
                </p:nvSpPr>
                <p:spPr>
                  <a:xfrm>
                    <a:off x="6496242" y="1676072"/>
                    <a:ext cx="1005204" cy="1005204"/>
                  </a:xfrm>
                  <a:prstGeom prst="donut">
                    <a:avLst>
                      <a:gd name="adj" fmla="val 8539"/>
                    </a:avLst>
                  </a:prstGeom>
                  <a:grp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07" name="Group 11"/>
                <p:cNvGrpSpPr/>
                <p:nvPr/>
              </p:nvGrpSpPr>
              <p:grpSpPr>
                <a:xfrm rot="2670115">
                  <a:off x="6629286" y="301078"/>
                  <a:ext cx="309012" cy="302447"/>
                  <a:chOff x="5757466" y="974350"/>
                  <a:chExt cx="1743980" cy="1706926"/>
                </a:xfrm>
                <a:grpFill/>
              </p:grpSpPr>
              <p:sp>
                <p:nvSpPr>
                  <p:cNvPr id="213" name="Donut 30"/>
                  <p:cNvSpPr/>
                  <p:nvPr/>
                </p:nvSpPr>
                <p:spPr>
                  <a:xfrm>
                    <a:off x="5757466" y="976466"/>
                    <a:ext cx="1005204" cy="1005204"/>
                  </a:xfrm>
                  <a:prstGeom prst="donut">
                    <a:avLst>
                      <a:gd name="adj" fmla="val 8539"/>
                    </a:avLst>
                  </a:prstGeom>
                  <a:grp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4" name="Donut 31"/>
                  <p:cNvSpPr/>
                  <p:nvPr/>
                </p:nvSpPr>
                <p:spPr>
                  <a:xfrm>
                    <a:off x="6467126" y="974350"/>
                    <a:ext cx="1005204" cy="1005204"/>
                  </a:xfrm>
                  <a:prstGeom prst="donut">
                    <a:avLst>
                      <a:gd name="adj" fmla="val 8539"/>
                    </a:avLst>
                  </a:prstGeom>
                  <a:grp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5" name="Donut 32"/>
                  <p:cNvSpPr/>
                  <p:nvPr/>
                </p:nvSpPr>
                <p:spPr>
                  <a:xfrm>
                    <a:off x="5776692" y="1673073"/>
                    <a:ext cx="1005204" cy="1005204"/>
                  </a:xfrm>
                  <a:prstGeom prst="donut">
                    <a:avLst>
                      <a:gd name="adj" fmla="val 8539"/>
                    </a:avLst>
                  </a:prstGeom>
                  <a:grp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6" name="Donut 33"/>
                  <p:cNvSpPr/>
                  <p:nvPr/>
                </p:nvSpPr>
                <p:spPr>
                  <a:xfrm>
                    <a:off x="6496242" y="1676072"/>
                    <a:ext cx="1005204" cy="1005204"/>
                  </a:xfrm>
                  <a:prstGeom prst="donut">
                    <a:avLst>
                      <a:gd name="adj" fmla="val 8539"/>
                    </a:avLst>
                  </a:prstGeom>
                  <a:grp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08" name="Group 12"/>
                <p:cNvGrpSpPr/>
                <p:nvPr/>
              </p:nvGrpSpPr>
              <p:grpSpPr>
                <a:xfrm rot="2670115">
                  <a:off x="7012464" y="292369"/>
                  <a:ext cx="309012" cy="302447"/>
                  <a:chOff x="5757466" y="974350"/>
                  <a:chExt cx="1743980" cy="1706926"/>
                </a:xfrm>
                <a:grpFill/>
              </p:grpSpPr>
              <p:sp>
                <p:nvSpPr>
                  <p:cNvPr id="209" name="Donut 26"/>
                  <p:cNvSpPr/>
                  <p:nvPr/>
                </p:nvSpPr>
                <p:spPr>
                  <a:xfrm>
                    <a:off x="5757466" y="976466"/>
                    <a:ext cx="1005204" cy="1005204"/>
                  </a:xfrm>
                  <a:prstGeom prst="donut">
                    <a:avLst>
                      <a:gd name="adj" fmla="val 8539"/>
                    </a:avLst>
                  </a:prstGeom>
                  <a:grp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0" name="Donut 27"/>
                  <p:cNvSpPr/>
                  <p:nvPr/>
                </p:nvSpPr>
                <p:spPr>
                  <a:xfrm>
                    <a:off x="6467126" y="974350"/>
                    <a:ext cx="1005204" cy="1005204"/>
                  </a:xfrm>
                  <a:prstGeom prst="donut">
                    <a:avLst>
                      <a:gd name="adj" fmla="val 8539"/>
                    </a:avLst>
                  </a:prstGeom>
                  <a:grp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1" name="Donut 28"/>
                  <p:cNvSpPr/>
                  <p:nvPr/>
                </p:nvSpPr>
                <p:spPr>
                  <a:xfrm>
                    <a:off x="5776692" y="1673073"/>
                    <a:ext cx="1005204" cy="1005204"/>
                  </a:xfrm>
                  <a:prstGeom prst="donut">
                    <a:avLst>
                      <a:gd name="adj" fmla="val 8539"/>
                    </a:avLst>
                  </a:prstGeom>
                  <a:grp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2" name="Donut 29"/>
                  <p:cNvSpPr/>
                  <p:nvPr/>
                </p:nvSpPr>
                <p:spPr>
                  <a:xfrm>
                    <a:off x="6496242" y="1676072"/>
                    <a:ext cx="1005204" cy="1005204"/>
                  </a:xfrm>
                  <a:prstGeom prst="donut">
                    <a:avLst>
                      <a:gd name="adj" fmla="val 8539"/>
                    </a:avLst>
                  </a:prstGeom>
                  <a:grp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202" name="Oval 201"/>
              <p:cNvSpPr/>
              <p:nvPr/>
            </p:nvSpPr>
            <p:spPr>
              <a:xfrm>
                <a:off x="4038600" y="2133600"/>
                <a:ext cx="152400" cy="1524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p:cNvSpPr/>
              <p:nvPr/>
            </p:nvSpPr>
            <p:spPr>
              <a:xfrm>
                <a:off x="5257800" y="2133600"/>
                <a:ext cx="152400" cy="1524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9" name="Group 46"/>
            <p:cNvGrpSpPr/>
            <p:nvPr/>
          </p:nvGrpSpPr>
          <p:grpSpPr>
            <a:xfrm>
              <a:off x="2057400" y="2743200"/>
              <a:ext cx="609600" cy="101600"/>
              <a:chOff x="4038600" y="2057400"/>
              <a:chExt cx="1371600" cy="228600"/>
            </a:xfrm>
          </p:grpSpPr>
          <p:grpSp>
            <p:nvGrpSpPr>
              <p:cNvPr id="166" name="Group 5"/>
              <p:cNvGrpSpPr/>
              <p:nvPr/>
            </p:nvGrpSpPr>
            <p:grpSpPr>
              <a:xfrm>
                <a:off x="4114800" y="2057400"/>
                <a:ext cx="1219200" cy="228600"/>
                <a:chOff x="5757466" y="264089"/>
                <a:chExt cx="1615640" cy="353036"/>
              </a:xfrm>
              <a:solidFill>
                <a:schemeClr val="tx2">
                  <a:lumMod val="40000"/>
                  <a:lumOff val="60000"/>
                </a:schemeClr>
              </a:solidFill>
            </p:grpSpPr>
            <p:sp>
              <p:nvSpPr>
                <p:cNvPr id="169" name="Rounded Rectangle 50"/>
                <p:cNvSpPr/>
                <p:nvPr/>
              </p:nvSpPr>
              <p:spPr>
                <a:xfrm>
                  <a:off x="5757466" y="264089"/>
                  <a:ext cx="1615640" cy="353036"/>
                </a:xfrm>
                <a:prstGeom prst="round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4" name="Group 9"/>
                <p:cNvGrpSpPr/>
                <p:nvPr/>
              </p:nvGrpSpPr>
              <p:grpSpPr>
                <a:xfrm rot="2670115">
                  <a:off x="5867287" y="296724"/>
                  <a:ext cx="309012" cy="302447"/>
                  <a:chOff x="5757466" y="974350"/>
                  <a:chExt cx="1743980" cy="1706926"/>
                </a:xfrm>
                <a:grpFill/>
              </p:grpSpPr>
              <p:sp>
                <p:nvSpPr>
                  <p:cNvPr id="196" name="Donut 25"/>
                  <p:cNvSpPr/>
                  <p:nvPr/>
                </p:nvSpPr>
                <p:spPr>
                  <a:xfrm>
                    <a:off x="5757466" y="976466"/>
                    <a:ext cx="1005204" cy="1005204"/>
                  </a:xfrm>
                  <a:prstGeom prst="donut">
                    <a:avLst>
                      <a:gd name="adj" fmla="val 8539"/>
                    </a:avLst>
                  </a:prstGeom>
                  <a:grp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7" name="Donut 196"/>
                  <p:cNvSpPr/>
                  <p:nvPr/>
                </p:nvSpPr>
                <p:spPr>
                  <a:xfrm>
                    <a:off x="6467126" y="974350"/>
                    <a:ext cx="1005204" cy="1005204"/>
                  </a:xfrm>
                  <a:prstGeom prst="donut">
                    <a:avLst>
                      <a:gd name="adj" fmla="val 8539"/>
                    </a:avLst>
                  </a:prstGeom>
                  <a:grp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8" name="Donut 197"/>
                  <p:cNvSpPr/>
                  <p:nvPr/>
                </p:nvSpPr>
                <p:spPr>
                  <a:xfrm>
                    <a:off x="5776692" y="1673073"/>
                    <a:ext cx="1005204" cy="1005204"/>
                  </a:xfrm>
                  <a:prstGeom prst="donut">
                    <a:avLst>
                      <a:gd name="adj" fmla="val 8539"/>
                    </a:avLst>
                  </a:prstGeom>
                  <a:grp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9" name="Donut 198"/>
                  <p:cNvSpPr/>
                  <p:nvPr/>
                </p:nvSpPr>
                <p:spPr>
                  <a:xfrm>
                    <a:off x="6496242" y="1676072"/>
                    <a:ext cx="1005204" cy="1005204"/>
                  </a:xfrm>
                  <a:prstGeom prst="donut">
                    <a:avLst>
                      <a:gd name="adj" fmla="val 8539"/>
                    </a:avLst>
                  </a:prstGeom>
                  <a:grp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5" name="Group 10"/>
                <p:cNvGrpSpPr/>
                <p:nvPr/>
              </p:nvGrpSpPr>
              <p:grpSpPr>
                <a:xfrm rot="2670115">
                  <a:off x="6254818" y="301079"/>
                  <a:ext cx="309012" cy="302447"/>
                  <a:chOff x="5757466" y="974350"/>
                  <a:chExt cx="1743980" cy="1706926"/>
                </a:xfrm>
                <a:grpFill/>
              </p:grpSpPr>
              <p:sp>
                <p:nvSpPr>
                  <p:cNvPr id="192" name="Donut 191"/>
                  <p:cNvSpPr/>
                  <p:nvPr/>
                </p:nvSpPr>
                <p:spPr>
                  <a:xfrm>
                    <a:off x="5757466" y="976466"/>
                    <a:ext cx="1005204" cy="1005204"/>
                  </a:xfrm>
                  <a:prstGeom prst="donut">
                    <a:avLst>
                      <a:gd name="adj" fmla="val 8539"/>
                    </a:avLst>
                  </a:prstGeom>
                  <a:grp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3" name="Donut 22"/>
                  <p:cNvSpPr/>
                  <p:nvPr/>
                </p:nvSpPr>
                <p:spPr>
                  <a:xfrm>
                    <a:off x="6467126" y="974350"/>
                    <a:ext cx="1005204" cy="1005204"/>
                  </a:xfrm>
                  <a:prstGeom prst="donut">
                    <a:avLst>
                      <a:gd name="adj" fmla="val 8539"/>
                    </a:avLst>
                  </a:prstGeom>
                  <a:grp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4" name="Donut 23"/>
                  <p:cNvSpPr/>
                  <p:nvPr/>
                </p:nvSpPr>
                <p:spPr>
                  <a:xfrm>
                    <a:off x="5776692" y="1673073"/>
                    <a:ext cx="1005204" cy="1005204"/>
                  </a:xfrm>
                  <a:prstGeom prst="donut">
                    <a:avLst>
                      <a:gd name="adj" fmla="val 8539"/>
                    </a:avLst>
                  </a:prstGeom>
                  <a:grp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5" name="Donut 24"/>
                  <p:cNvSpPr/>
                  <p:nvPr/>
                </p:nvSpPr>
                <p:spPr>
                  <a:xfrm>
                    <a:off x="6496242" y="1676072"/>
                    <a:ext cx="1005204" cy="1005204"/>
                  </a:xfrm>
                  <a:prstGeom prst="donut">
                    <a:avLst>
                      <a:gd name="adj" fmla="val 8539"/>
                    </a:avLst>
                  </a:prstGeom>
                  <a:grp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9" name="Group 11"/>
                <p:cNvGrpSpPr/>
                <p:nvPr/>
              </p:nvGrpSpPr>
              <p:grpSpPr>
                <a:xfrm rot="2670115">
                  <a:off x="6629286" y="301078"/>
                  <a:ext cx="309012" cy="302447"/>
                  <a:chOff x="5757466" y="974350"/>
                  <a:chExt cx="1743980" cy="1706926"/>
                </a:xfrm>
                <a:grpFill/>
              </p:grpSpPr>
              <p:sp>
                <p:nvSpPr>
                  <p:cNvPr id="185" name="Donut 184"/>
                  <p:cNvSpPr/>
                  <p:nvPr/>
                </p:nvSpPr>
                <p:spPr>
                  <a:xfrm>
                    <a:off x="5757466" y="976466"/>
                    <a:ext cx="1005204" cy="1005204"/>
                  </a:xfrm>
                  <a:prstGeom prst="donut">
                    <a:avLst>
                      <a:gd name="adj" fmla="val 8539"/>
                    </a:avLst>
                  </a:prstGeom>
                  <a:grp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6" name="Donut 185"/>
                  <p:cNvSpPr/>
                  <p:nvPr/>
                </p:nvSpPr>
                <p:spPr>
                  <a:xfrm>
                    <a:off x="6467126" y="974350"/>
                    <a:ext cx="1005204" cy="1005204"/>
                  </a:xfrm>
                  <a:prstGeom prst="donut">
                    <a:avLst>
                      <a:gd name="adj" fmla="val 8539"/>
                    </a:avLst>
                  </a:prstGeom>
                  <a:grp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7" name="Donut 186"/>
                  <p:cNvSpPr/>
                  <p:nvPr/>
                </p:nvSpPr>
                <p:spPr>
                  <a:xfrm>
                    <a:off x="5776692" y="1673073"/>
                    <a:ext cx="1005204" cy="1005204"/>
                  </a:xfrm>
                  <a:prstGeom prst="donut">
                    <a:avLst>
                      <a:gd name="adj" fmla="val 8539"/>
                    </a:avLst>
                  </a:prstGeom>
                  <a:grp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1" name="Donut 190"/>
                  <p:cNvSpPr/>
                  <p:nvPr/>
                </p:nvSpPr>
                <p:spPr>
                  <a:xfrm>
                    <a:off x="6496242" y="1676072"/>
                    <a:ext cx="1005204" cy="1005204"/>
                  </a:xfrm>
                  <a:prstGeom prst="donut">
                    <a:avLst>
                      <a:gd name="adj" fmla="val 8539"/>
                    </a:avLst>
                  </a:prstGeom>
                  <a:grp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80" name="Group 12"/>
                <p:cNvGrpSpPr/>
                <p:nvPr/>
              </p:nvGrpSpPr>
              <p:grpSpPr>
                <a:xfrm rot="2670115">
                  <a:off x="7012464" y="292369"/>
                  <a:ext cx="309012" cy="302447"/>
                  <a:chOff x="5757466" y="974350"/>
                  <a:chExt cx="1743980" cy="1706926"/>
                </a:xfrm>
                <a:grpFill/>
              </p:grpSpPr>
              <p:sp>
                <p:nvSpPr>
                  <p:cNvPr id="181" name="Donut 55"/>
                  <p:cNvSpPr/>
                  <p:nvPr/>
                </p:nvSpPr>
                <p:spPr>
                  <a:xfrm>
                    <a:off x="5757466" y="976466"/>
                    <a:ext cx="1005204" cy="1005204"/>
                  </a:xfrm>
                  <a:prstGeom prst="donut">
                    <a:avLst>
                      <a:gd name="adj" fmla="val 8539"/>
                    </a:avLst>
                  </a:prstGeom>
                  <a:grp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2" name="Donut 56"/>
                  <p:cNvSpPr/>
                  <p:nvPr/>
                </p:nvSpPr>
                <p:spPr>
                  <a:xfrm>
                    <a:off x="6467126" y="974350"/>
                    <a:ext cx="1005204" cy="1005204"/>
                  </a:xfrm>
                  <a:prstGeom prst="donut">
                    <a:avLst>
                      <a:gd name="adj" fmla="val 8539"/>
                    </a:avLst>
                  </a:prstGeom>
                  <a:grp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3" name="Donut 57"/>
                  <p:cNvSpPr/>
                  <p:nvPr/>
                </p:nvSpPr>
                <p:spPr>
                  <a:xfrm>
                    <a:off x="5776692" y="1673073"/>
                    <a:ext cx="1005204" cy="1005204"/>
                  </a:xfrm>
                  <a:prstGeom prst="donut">
                    <a:avLst>
                      <a:gd name="adj" fmla="val 8539"/>
                    </a:avLst>
                  </a:prstGeom>
                  <a:grp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4" name="Donut 183"/>
                  <p:cNvSpPr/>
                  <p:nvPr/>
                </p:nvSpPr>
                <p:spPr>
                  <a:xfrm>
                    <a:off x="6496242" y="1676072"/>
                    <a:ext cx="1005204" cy="1005204"/>
                  </a:xfrm>
                  <a:prstGeom prst="donut">
                    <a:avLst>
                      <a:gd name="adj" fmla="val 8539"/>
                    </a:avLst>
                  </a:prstGeom>
                  <a:grp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167" name="Oval 166"/>
              <p:cNvSpPr/>
              <p:nvPr/>
            </p:nvSpPr>
            <p:spPr>
              <a:xfrm>
                <a:off x="4038600" y="2133600"/>
                <a:ext cx="152400" cy="1524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Oval 167"/>
              <p:cNvSpPr/>
              <p:nvPr/>
            </p:nvSpPr>
            <p:spPr>
              <a:xfrm>
                <a:off x="5257800" y="2133600"/>
                <a:ext cx="152400" cy="1524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0" name="Group 83"/>
            <p:cNvGrpSpPr/>
            <p:nvPr/>
          </p:nvGrpSpPr>
          <p:grpSpPr>
            <a:xfrm rot="20384098">
              <a:off x="2848232" y="2858529"/>
              <a:ext cx="533400" cy="76200"/>
              <a:chOff x="4038600" y="2358081"/>
              <a:chExt cx="1600200" cy="313038"/>
            </a:xfrm>
          </p:grpSpPr>
          <p:grpSp>
            <p:nvGrpSpPr>
              <p:cNvPr id="146" name="Group 74"/>
              <p:cNvGrpSpPr/>
              <p:nvPr/>
            </p:nvGrpSpPr>
            <p:grpSpPr>
              <a:xfrm>
                <a:off x="4038600" y="2358081"/>
                <a:ext cx="533400" cy="308919"/>
                <a:chOff x="4038600" y="2358081"/>
                <a:chExt cx="533400" cy="308919"/>
              </a:xfrm>
            </p:grpSpPr>
            <p:sp>
              <p:nvSpPr>
                <p:cNvPr id="163" name="Hexagon 162"/>
                <p:cNvSpPr/>
                <p:nvPr/>
              </p:nvSpPr>
              <p:spPr>
                <a:xfrm>
                  <a:off x="4038600" y="2362200"/>
                  <a:ext cx="533400" cy="304800"/>
                </a:xfrm>
                <a:prstGeom prst="hexagon">
                  <a:avLst/>
                </a:prstGeom>
                <a:solidFill>
                  <a:schemeClr val="accent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Diamond 163"/>
                <p:cNvSpPr/>
                <p:nvPr/>
              </p:nvSpPr>
              <p:spPr>
                <a:xfrm>
                  <a:off x="4127156" y="2358081"/>
                  <a:ext cx="152400" cy="304800"/>
                </a:xfrm>
                <a:prstGeom prst="diamond">
                  <a:avLst/>
                </a:prstGeom>
                <a:solidFill>
                  <a:srgbClr val="DAA6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Diamond 164"/>
                <p:cNvSpPr/>
                <p:nvPr/>
              </p:nvSpPr>
              <p:spPr>
                <a:xfrm>
                  <a:off x="4304269" y="2362200"/>
                  <a:ext cx="152400" cy="304800"/>
                </a:xfrm>
                <a:prstGeom prst="diamond">
                  <a:avLst/>
                </a:prstGeom>
                <a:solidFill>
                  <a:srgbClr val="DAA6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7" name="Group 75"/>
              <p:cNvGrpSpPr/>
              <p:nvPr/>
            </p:nvGrpSpPr>
            <p:grpSpPr>
              <a:xfrm>
                <a:off x="4572000" y="2362200"/>
                <a:ext cx="533400" cy="308919"/>
                <a:chOff x="4038600" y="2358081"/>
                <a:chExt cx="533400" cy="308919"/>
              </a:xfrm>
            </p:grpSpPr>
            <p:sp>
              <p:nvSpPr>
                <p:cNvPr id="160" name="Hexagon 159"/>
                <p:cNvSpPr/>
                <p:nvPr/>
              </p:nvSpPr>
              <p:spPr>
                <a:xfrm>
                  <a:off x="4038600" y="2362200"/>
                  <a:ext cx="533400" cy="304800"/>
                </a:xfrm>
                <a:prstGeom prst="hexagon">
                  <a:avLst/>
                </a:prstGeom>
                <a:solidFill>
                  <a:schemeClr val="accent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Diamond 160"/>
                <p:cNvSpPr/>
                <p:nvPr/>
              </p:nvSpPr>
              <p:spPr>
                <a:xfrm>
                  <a:off x="4127156" y="2358081"/>
                  <a:ext cx="152400" cy="304800"/>
                </a:xfrm>
                <a:prstGeom prst="diamond">
                  <a:avLst/>
                </a:prstGeom>
                <a:solidFill>
                  <a:srgbClr val="DAA6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Diamond 161"/>
                <p:cNvSpPr/>
                <p:nvPr/>
              </p:nvSpPr>
              <p:spPr>
                <a:xfrm>
                  <a:off x="4304269" y="2362200"/>
                  <a:ext cx="152400" cy="304800"/>
                </a:xfrm>
                <a:prstGeom prst="diamond">
                  <a:avLst/>
                </a:prstGeom>
                <a:solidFill>
                  <a:srgbClr val="DAA6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79"/>
              <p:cNvGrpSpPr/>
              <p:nvPr/>
            </p:nvGrpSpPr>
            <p:grpSpPr>
              <a:xfrm>
                <a:off x="5105400" y="2362200"/>
                <a:ext cx="533400" cy="308919"/>
                <a:chOff x="4038600" y="2358081"/>
                <a:chExt cx="533400" cy="308919"/>
              </a:xfrm>
            </p:grpSpPr>
            <p:sp>
              <p:nvSpPr>
                <p:cNvPr id="149" name="Hexagon 148"/>
                <p:cNvSpPr/>
                <p:nvPr/>
              </p:nvSpPr>
              <p:spPr>
                <a:xfrm>
                  <a:off x="4038600" y="2362200"/>
                  <a:ext cx="533400" cy="304800"/>
                </a:xfrm>
                <a:prstGeom prst="hexagon">
                  <a:avLst/>
                </a:prstGeom>
                <a:solidFill>
                  <a:schemeClr val="accent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Diamond 149"/>
                <p:cNvSpPr/>
                <p:nvPr/>
              </p:nvSpPr>
              <p:spPr>
                <a:xfrm>
                  <a:off x="4127156" y="2358081"/>
                  <a:ext cx="152400" cy="304800"/>
                </a:xfrm>
                <a:prstGeom prst="diamond">
                  <a:avLst/>
                </a:prstGeom>
                <a:solidFill>
                  <a:srgbClr val="DAA6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Diamond 158"/>
                <p:cNvSpPr/>
                <p:nvPr/>
              </p:nvSpPr>
              <p:spPr>
                <a:xfrm>
                  <a:off x="4304269" y="2362200"/>
                  <a:ext cx="152400" cy="304800"/>
                </a:xfrm>
                <a:prstGeom prst="diamond">
                  <a:avLst/>
                </a:prstGeom>
                <a:solidFill>
                  <a:srgbClr val="DAA6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84"/>
            <p:cNvGrpSpPr/>
            <p:nvPr/>
          </p:nvGrpSpPr>
          <p:grpSpPr>
            <a:xfrm rot="1885527" flipH="1">
              <a:off x="1397119" y="2781731"/>
              <a:ext cx="533400" cy="76200"/>
              <a:chOff x="4038600" y="2358081"/>
              <a:chExt cx="1600200" cy="313038"/>
            </a:xfrm>
          </p:grpSpPr>
          <p:grpSp>
            <p:nvGrpSpPr>
              <p:cNvPr id="118" name="Group 74"/>
              <p:cNvGrpSpPr/>
              <p:nvPr/>
            </p:nvGrpSpPr>
            <p:grpSpPr>
              <a:xfrm>
                <a:off x="4038600" y="2358081"/>
                <a:ext cx="533400" cy="308919"/>
                <a:chOff x="4038600" y="2358081"/>
                <a:chExt cx="533400" cy="308919"/>
              </a:xfrm>
            </p:grpSpPr>
            <p:sp>
              <p:nvSpPr>
                <p:cNvPr id="131" name="Hexagon 130"/>
                <p:cNvSpPr/>
                <p:nvPr/>
              </p:nvSpPr>
              <p:spPr>
                <a:xfrm>
                  <a:off x="4038600" y="2362200"/>
                  <a:ext cx="533400" cy="304800"/>
                </a:xfrm>
                <a:prstGeom prst="hexagon">
                  <a:avLst/>
                </a:prstGeom>
                <a:solidFill>
                  <a:schemeClr val="accent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Diamond 131"/>
                <p:cNvSpPr/>
                <p:nvPr/>
              </p:nvSpPr>
              <p:spPr>
                <a:xfrm>
                  <a:off x="4127156" y="2358081"/>
                  <a:ext cx="152400" cy="304800"/>
                </a:xfrm>
                <a:prstGeom prst="diamond">
                  <a:avLst/>
                </a:prstGeom>
                <a:solidFill>
                  <a:srgbClr val="DAA6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Diamond 144"/>
                <p:cNvSpPr/>
                <p:nvPr/>
              </p:nvSpPr>
              <p:spPr>
                <a:xfrm>
                  <a:off x="4304269" y="2362200"/>
                  <a:ext cx="152400" cy="304800"/>
                </a:xfrm>
                <a:prstGeom prst="diamond">
                  <a:avLst/>
                </a:prstGeom>
                <a:solidFill>
                  <a:srgbClr val="DAA6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75"/>
              <p:cNvGrpSpPr/>
              <p:nvPr/>
            </p:nvGrpSpPr>
            <p:grpSpPr>
              <a:xfrm>
                <a:off x="4572000" y="2362200"/>
                <a:ext cx="533400" cy="308919"/>
                <a:chOff x="4038600" y="2358081"/>
                <a:chExt cx="533400" cy="308919"/>
              </a:xfrm>
            </p:grpSpPr>
            <p:sp>
              <p:nvSpPr>
                <p:cNvPr id="128" name="Hexagon 127"/>
                <p:cNvSpPr/>
                <p:nvPr/>
              </p:nvSpPr>
              <p:spPr>
                <a:xfrm>
                  <a:off x="4038600" y="2362200"/>
                  <a:ext cx="533400" cy="304800"/>
                </a:xfrm>
                <a:prstGeom prst="hexagon">
                  <a:avLst/>
                </a:prstGeom>
                <a:solidFill>
                  <a:schemeClr val="accent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Diamond 128"/>
                <p:cNvSpPr/>
                <p:nvPr/>
              </p:nvSpPr>
              <p:spPr>
                <a:xfrm>
                  <a:off x="4127156" y="2358081"/>
                  <a:ext cx="152400" cy="304800"/>
                </a:xfrm>
                <a:prstGeom prst="diamond">
                  <a:avLst/>
                </a:prstGeom>
                <a:solidFill>
                  <a:srgbClr val="DAA6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Diamond 129"/>
                <p:cNvSpPr/>
                <p:nvPr/>
              </p:nvSpPr>
              <p:spPr>
                <a:xfrm>
                  <a:off x="4304269" y="2362200"/>
                  <a:ext cx="152400" cy="304800"/>
                </a:xfrm>
                <a:prstGeom prst="diamond">
                  <a:avLst/>
                </a:prstGeom>
                <a:solidFill>
                  <a:srgbClr val="DAA6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4" name="Group 79"/>
              <p:cNvGrpSpPr/>
              <p:nvPr/>
            </p:nvGrpSpPr>
            <p:grpSpPr>
              <a:xfrm>
                <a:off x="5105400" y="2362200"/>
                <a:ext cx="533400" cy="308919"/>
                <a:chOff x="4038600" y="2358081"/>
                <a:chExt cx="533400" cy="308919"/>
              </a:xfrm>
            </p:grpSpPr>
            <p:sp>
              <p:nvSpPr>
                <p:cNvPr id="125" name="Hexagon 124"/>
                <p:cNvSpPr/>
                <p:nvPr/>
              </p:nvSpPr>
              <p:spPr>
                <a:xfrm>
                  <a:off x="4038600" y="2362200"/>
                  <a:ext cx="533400" cy="304800"/>
                </a:xfrm>
                <a:prstGeom prst="hexagon">
                  <a:avLst/>
                </a:prstGeom>
                <a:solidFill>
                  <a:schemeClr val="accent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Diamond 125"/>
                <p:cNvSpPr/>
                <p:nvPr/>
              </p:nvSpPr>
              <p:spPr>
                <a:xfrm>
                  <a:off x="4127156" y="2358081"/>
                  <a:ext cx="152400" cy="304800"/>
                </a:xfrm>
                <a:prstGeom prst="diamond">
                  <a:avLst/>
                </a:prstGeom>
                <a:solidFill>
                  <a:srgbClr val="DAA6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Diamond 126"/>
                <p:cNvSpPr/>
                <p:nvPr/>
              </p:nvSpPr>
              <p:spPr>
                <a:xfrm>
                  <a:off x="4304269" y="2362200"/>
                  <a:ext cx="152400" cy="304800"/>
                </a:xfrm>
                <a:prstGeom prst="diamond">
                  <a:avLst/>
                </a:prstGeom>
                <a:solidFill>
                  <a:srgbClr val="DAA6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2" name="Cloud 101"/>
            <p:cNvSpPr/>
            <p:nvPr/>
          </p:nvSpPr>
          <p:spPr>
            <a:xfrm rot="527952">
              <a:off x="2158002" y="1709707"/>
              <a:ext cx="462752" cy="354639"/>
            </a:xfrm>
            <a:prstGeom prst="cloud">
              <a:avLst/>
            </a:prstGeom>
            <a:solidFill>
              <a:srgbClr val="442C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a:off x="2286000" y="1752600"/>
              <a:ext cx="219208" cy="1192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3" name="Group 252"/>
          <p:cNvGrpSpPr/>
          <p:nvPr/>
        </p:nvGrpSpPr>
        <p:grpSpPr>
          <a:xfrm>
            <a:off x="10290511" y="3974946"/>
            <a:ext cx="1129963" cy="2620407"/>
            <a:chOff x="2413115" y="510547"/>
            <a:chExt cx="2463887" cy="5713803"/>
          </a:xfrm>
        </p:grpSpPr>
        <p:sp>
          <p:nvSpPr>
            <p:cNvPr id="254" name="Cloud 253"/>
            <p:cNvSpPr/>
            <p:nvPr/>
          </p:nvSpPr>
          <p:spPr>
            <a:xfrm rot="21271638">
              <a:off x="2446893" y="753863"/>
              <a:ext cx="2401395" cy="2314872"/>
            </a:xfrm>
            <a:prstGeom prst="cloud">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Oval 254"/>
            <p:cNvSpPr/>
            <p:nvPr/>
          </p:nvSpPr>
          <p:spPr>
            <a:xfrm rot="886948" flipH="1">
              <a:off x="3610855" y="5670715"/>
              <a:ext cx="693920" cy="553635"/>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Oval 255"/>
            <p:cNvSpPr/>
            <p:nvPr/>
          </p:nvSpPr>
          <p:spPr>
            <a:xfrm rot="20713052">
              <a:off x="2768501" y="5670715"/>
              <a:ext cx="693920" cy="553635"/>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Trapezoid 256"/>
            <p:cNvSpPr/>
            <p:nvPr/>
          </p:nvSpPr>
          <p:spPr>
            <a:xfrm>
              <a:off x="2981704" y="2094583"/>
              <a:ext cx="1326708" cy="1425865"/>
            </a:xfrm>
            <a:prstGeom prst="trapezoid">
              <a:avLst>
                <a:gd name="adj" fmla="val 24886"/>
              </a:avLst>
            </a:prstGeom>
            <a:solidFill>
              <a:srgbClr val="DBAF5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Trapezoid 257"/>
            <p:cNvSpPr/>
            <p:nvPr/>
          </p:nvSpPr>
          <p:spPr>
            <a:xfrm>
              <a:off x="2413115" y="2169628"/>
              <a:ext cx="2463887" cy="3752272"/>
            </a:xfrm>
            <a:prstGeom prst="trapezoid">
              <a:avLst>
                <a:gd name="adj" fmla="val 34948"/>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Trapezoid 258"/>
            <p:cNvSpPr/>
            <p:nvPr/>
          </p:nvSpPr>
          <p:spPr>
            <a:xfrm rot="21104784" flipH="1">
              <a:off x="3550686" y="2231150"/>
              <a:ext cx="1128643" cy="3668615"/>
            </a:xfrm>
            <a:prstGeom prst="trapezoid">
              <a:avLst>
                <a:gd name="adj" fmla="val 38585"/>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Oval 259"/>
            <p:cNvSpPr/>
            <p:nvPr/>
          </p:nvSpPr>
          <p:spPr>
            <a:xfrm rot="976600">
              <a:off x="2454546" y="3709576"/>
              <a:ext cx="491460" cy="755797"/>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Trapezoid 260"/>
            <p:cNvSpPr/>
            <p:nvPr/>
          </p:nvSpPr>
          <p:spPr>
            <a:xfrm rot="808127">
              <a:off x="2449869" y="2158678"/>
              <a:ext cx="1305642" cy="2030309"/>
            </a:xfrm>
            <a:prstGeom prst="trapezoid">
              <a:avLst>
                <a:gd name="adj" fmla="val 50000"/>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Rectangle 261"/>
            <p:cNvSpPr/>
            <p:nvPr/>
          </p:nvSpPr>
          <p:spPr>
            <a:xfrm>
              <a:off x="2967209" y="3425753"/>
              <a:ext cx="1326708" cy="225135"/>
            </a:xfrm>
            <a:prstGeom prst="rect">
              <a:avLst/>
            </a:prstGeom>
            <a:solidFill>
              <a:schemeClr val="tx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Rounded Rectangle 262"/>
            <p:cNvSpPr/>
            <p:nvPr/>
          </p:nvSpPr>
          <p:spPr>
            <a:xfrm>
              <a:off x="3049691" y="3539900"/>
              <a:ext cx="189530" cy="1050637"/>
            </a:xfrm>
            <a:prstGeom prst="roundRect">
              <a:avLst/>
            </a:prstGeom>
            <a:solidFill>
              <a:schemeClr val="tx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Rounded Rectangle 263"/>
            <p:cNvSpPr/>
            <p:nvPr/>
          </p:nvSpPr>
          <p:spPr>
            <a:xfrm rot="20563410">
              <a:off x="3181502" y="3432480"/>
              <a:ext cx="200335" cy="1275774"/>
            </a:xfrm>
            <a:prstGeom prst="roundRect">
              <a:avLst/>
            </a:prstGeom>
            <a:solidFill>
              <a:schemeClr val="tx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Rounded Rectangle 264"/>
            <p:cNvSpPr/>
            <p:nvPr/>
          </p:nvSpPr>
          <p:spPr>
            <a:xfrm>
              <a:off x="2976789" y="3418994"/>
              <a:ext cx="252707" cy="225135"/>
            </a:xfrm>
            <a:prstGeom prst="roundRect">
              <a:avLst/>
            </a:prstGeom>
            <a:solidFill>
              <a:schemeClr val="tx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Trapezoid 265"/>
            <p:cNvSpPr/>
            <p:nvPr/>
          </p:nvSpPr>
          <p:spPr>
            <a:xfrm rot="631227" flipH="1">
              <a:off x="2484817" y="2167286"/>
              <a:ext cx="1128643" cy="3785343"/>
            </a:xfrm>
            <a:prstGeom prst="trapezoid">
              <a:avLst>
                <a:gd name="adj" fmla="val 38585"/>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Oval 266"/>
            <p:cNvSpPr/>
            <p:nvPr/>
          </p:nvSpPr>
          <p:spPr>
            <a:xfrm flipH="1">
              <a:off x="3443591" y="1512460"/>
              <a:ext cx="350196" cy="1137657"/>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Oval 267"/>
            <p:cNvSpPr/>
            <p:nvPr/>
          </p:nvSpPr>
          <p:spPr>
            <a:xfrm>
              <a:off x="3059354" y="710409"/>
              <a:ext cx="1155781" cy="169882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Block Arc 268"/>
            <p:cNvSpPr/>
            <p:nvPr/>
          </p:nvSpPr>
          <p:spPr>
            <a:xfrm rot="21435521">
              <a:off x="3184909" y="1829727"/>
              <a:ext cx="935989" cy="413676"/>
            </a:xfrm>
            <a:prstGeom prst="blockArc">
              <a:avLst>
                <a:gd name="adj1" fmla="val 10616317"/>
                <a:gd name="adj2" fmla="val 21344878"/>
                <a:gd name="adj3" fmla="val 22696"/>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0" name="Oval 269"/>
            <p:cNvSpPr/>
            <p:nvPr/>
          </p:nvSpPr>
          <p:spPr>
            <a:xfrm>
              <a:off x="3926192" y="607661"/>
              <a:ext cx="481578" cy="485576"/>
            </a:xfrm>
            <a:prstGeom prst="ellipse">
              <a:avLst/>
            </a:prstGeom>
            <a:solidFill>
              <a:srgbClr val="996600"/>
            </a:solidFill>
            <a:ln w="12700">
              <a:solidFill>
                <a:srgbClr val="99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Oval 5"/>
            <p:cNvSpPr/>
            <p:nvPr/>
          </p:nvSpPr>
          <p:spPr>
            <a:xfrm rot="533072">
              <a:off x="4044546" y="3878487"/>
              <a:ext cx="471319" cy="744733"/>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Trapezoid 271"/>
            <p:cNvSpPr/>
            <p:nvPr/>
          </p:nvSpPr>
          <p:spPr>
            <a:xfrm rot="21242778" flipH="1">
              <a:off x="3607290" y="2202569"/>
              <a:ext cx="1128643" cy="2054144"/>
            </a:xfrm>
            <a:prstGeom prst="trapezoid">
              <a:avLst>
                <a:gd name="adj" fmla="val 45207"/>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Oval 272"/>
            <p:cNvSpPr/>
            <p:nvPr/>
          </p:nvSpPr>
          <p:spPr>
            <a:xfrm>
              <a:off x="2894243" y="510547"/>
              <a:ext cx="825559" cy="599584"/>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Block Arc 273"/>
            <p:cNvSpPr/>
            <p:nvPr/>
          </p:nvSpPr>
          <p:spPr>
            <a:xfrm rot="10800000">
              <a:off x="3059353" y="643235"/>
              <a:ext cx="1238337" cy="1824777"/>
            </a:xfrm>
            <a:prstGeom prst="blockArc">
              <a:avLst>
                <a:gd name="adj1" fmla="val 10379194"/>
                <a:gd name="adj2" fmla="val 20941732"/>
                <a:gd name="adj3" fmla="val 17338"/>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5" name="Cloud 274"/>
            <p:cNvSpPr/>
            <p:nvPr/>
          </p:nvSpPr>
          <p:spPr>
            <a:xfrm rot="273561">
              <a:off x="2663914" y="761148"/>
              <a:ext cx="632176" cy="1974742"/>
            </a:xfrm>
            <a:prstGeom prst="cloud">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Oval 275"/>
            <p:cNvSpPr/>
            <p:nvPr/>
          </p:nvSpPr>
          <p:spPr>
            <a:xfrm>
              <a:off x="2591002" y="1120147"/>
              <a:ext cx="381000" cy="1371600"/>
            </a:xfrm>
            <a:prstGeom prst="ellipse">
              <a:avLst/>
            </a:prstGeom>
            <a:solidFill>
              <a:srgbClr val="996600"/>
            </a:solidFill>
            <a:ln w="12700">
              <a:solidFill>
                <a:srgbClr val="99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Cloud 276"/>
            <p:cNvSpPr/>
            <p:nvPr/>
          </p:nvSpPr>
          <p:spPr>
            <a:xfrm rot="21271638">
              <a:off x="3981589" y="691175"/>
              <a:ext cx="688970" cy="2029662"/>
            </a:xfrm>
            <a:prstGeom prst="cloud">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Oval 277"/>
            <p:cNvSpPr/>
            <p:nvPr/>
          </p:nvSpPr>
          <p:spPr>
            <a:xfrm>
              <a:off x="4419802" y="1120147"/>
              <a:ext cx="381000" cy="1371600"/>
            </a:xfrm>
            <a:prstGeom prst="ellipse">
              <a:avLst/>
            </a:prstGeom>
            <a:solidFill>
              <a:srgbClr val="996600"/>
            </a:solidFill>
            <a:ln w="12700">
              <a:solidFill>
                <a:srgbClr val="99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Oval 278"/>
            <p:cNvSpPr/>
            <p:nvPr/>
          </p:nvSpPr>
          <p:spPr>
            <a:xfrm>
              <a:off x="3637246" y="510547"/>
              <a:ext cx="825559" cy="599584"/>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Oval 279"/>
            <p:cNvSpPr/>
            <p:nvPr/>
          </p:nvSpPr>
          <p:spPr>
            <a:xfrm>
              <a:off x="2963037" y="607661"/>
              <a:ext cx="481578" cy="485576"/>
            </a:xfrm>
            <a:prstGeom prst="ellipse">
              <a:avLst/>
            </a:prstGeom>
            <a:solidFill>
              <a:srgbClr val="996600"/>
            </a:solidFill>
            <a:ln w="12700">
              <a:solidFill>
                <a:srgbClr val="99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Oval 280"/>
            <p:cNvSpPr/>
            <p:nvPr/>
          </p:nvSpPr>
          <p:spPr>
            <a:xfrm>
              <a:off x="3449178" y="643492"/>
              <a:ext cx="568345" cy="358457"/>
            </a:xfrm>
            <a:prstGeom prst="ellipse">
              <a:avLst/>
            </a:prstGeom>
            <a:solidFill>
              <a:srgbClr val="9966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Oval 281"/>
            <p:cNvSpPr/>
            <p:nvPr/>
          </p:nvSpPr>
          <p:spPr>
            <a:xfrm>
              <a:off x="3961501" y="854258"/>
              <a:ext cx="568345" cy="358457"/>
            </a:xfrm>
            <a:prstGeom prst="ellipse">
              <a:avLst/>
            </a:prstGeom>
            <a:solidFill>
              <a:srgbClr val="9966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989070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3" grpId="0"/>
      <p:bldP spid="74" grpId="0"/>
      <p:bldP spid="7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 name="Picture 2" descr="https://encrypted-tbn0.gstatic.com/images?q=tbn:ANd9GcSDEob2LYL8lf-DO33nOM62GMDRW2zAWIBfHB1KEf5vsZLmI-m4"/>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
        <p:nvSpPr>
          <p:cNvPr id="4" name="TextBox 3"/>
          <p:cNvSpPr txBox="1"/>
          <p:nvPr/>
        </p:nvSpPr>
        <p:spPr>
          <a:xfrm>
            <a:off x="243093" y="311494"/>
            <a:ext cx="2675205" cy="4093428"/>
          </a:xfrm>
          <a:prstGeom prst="rect">
            <a:avLst/>
          </a:prstGeom>
          <a:noFill/>
        </p:spPr>
        <p:txBody>
          <a:bodyPr wrap="square" rtlCol="0">
            <a:spAutoFit/>
          </a:bodyPr>
          <a:lstStyle/>
          <a:p>
            <a:r>
              <a:rPr lang="en-US" sz="2000" dirty="0">
                <a:solidFill>
                  <a:schemeClr val="bg1"/>
                </a:solidFill>
              </a:rPr>
              <a:t>Fifth Vision:</a:t>
            </a:r>
          </a:p>
          <a:p>
            <a:r>
              <a:rPr lang="en-US" sz="2000" dirty="0">
                <a:solidFill>
                  <a:schemeClr val="bg1"/>
                </a:solidFill>
              </a:rPr>
              <a:t>He assures </a:t>
            </a:r>
            <a:r>
              <a:rPr lang="en-US" sz="2000" dirty="0" err="1">
                <a:solidFill>
                  <a:schemeClr val="bg1"/>
                </a:solidFill>
              </a:rPr>
              <a:t>Zerubbabel</a:t>
            </a:r>
            <a:r>
              <a:rPr lang="en-US" sz="2000" dirty="0">
                <a:solidFill>
                  <a:schemeClr val="bg1"/>
                </a:solidFill>
              </a:rPr>
              <a:t> (governor of Jerusalem) that he will yet finish the temples and make reference to the two prophets whom god will raise up to Judah in the last days, just before the Battle of Armageddon</a:t>
            </a:r>
          </a:p>
          <a:p>
            <a:r>
              <a:rPr lang="en-US" sz="2000" dirty="0">
                <a:solidFill>
                  <a:schemeClr val="bg1"/>
                </a:solidFill>
              </a:rPr>
              <a:t>(Zechariah 4:2-14; Revelation 11:4)</a:t>
            </a:r>
          </a:p>
        </p:txBody>
      </p:sp>
      <p:sp>
        <p:nvSpPr>
          <p:cNvPr id="86" name="TextBox 85"/>
          <p:cNvSpPr txBox="1"/>
          <p:nvPr/>
        </p:nvSpPr>
        <p:spPr>
          <a:xfrm>
            <a:off x="1514883" y="6999"/>
            <a:ext cx="8505311" cy="830997"/>
          </a:xfrm>
          <a:prstGeom prst="rect">
            <a:avLst/>
          </a:prstGeom>
          <a:noFill/>
        </p:spPr>
        <p:txBody>
          <a:bodyPr wrap="square" rtlCol="0">
            <a:spAutoFit/>
          </a:bodyPr>
          <a:lstStyle/>
          <a:p>
            <a:pPr algn="ctr"/>
            <a:r>
              <a:rPr lang="en-US" sz="4800" dirty="0">
                <a:solidFill>
                  <a:schemeClr val="bg1"/>
                </a:solidFill>
                <a:latin typeface="Georgia" pitchFamily="18" charset="0"/>
              </a:rPr>
              <a:t>Zechariah’s Visions</a:t>
            </a:r>
          </a:p>
        </p:txBody>
      </p:sp>
      <p:sp>
        <p:nvSpPr>
          <p:cNvPr id="2" name="TextBox 1"/>
          <p:cNvSpPr txBox="1"/>
          <p:nvPr/>
        </p:nvSpPr>
        <p:spPr>
          <a:xfrm>
            <a:off x="11216151" y="6488668"/>
            <a:ext cx="975849" cy="369332"/>
          </a:xfrm>
          <a:prstGeom prst="rect">
            <a:avLst/>
          </a:prstGeom>
          <a:noFill/>
        </p:spPr>
        <p:txBody>
          <a:bodyPr wrap="square" rtlCol="0">
            <a:spAutoFit/>
          </a:bodyPr>
          <a:lstStyle/>
          <a:p>
            <a:pPr algn="r"/>
            <a:r>
              <a:rPr lang="en-US" dirty="0">
                <a:solidFill>
                  <a:schemeClr val="bg1"/>
                </a:solidFill>
              </a:rPr>
              <a:t>(3)</a:t>
            </a:r>
          </a:p>
        </p:txBody>
      </p:sp>
      <p:sp>
        <p:nvSpPr>
          <p:cNvPr id="73" name="TextBox 72"/>
          <p:cNvSpPr txBox="1"/>
          <p:nvPr/>
        </p:nvSpPr>
        <p:spPr>
          <a:xfrm>
            <a:off x="3148419" y="1086464"/>
            <a:ext cx="2775725" cy="2554545"/>
          </a:xfrm>
          <a:prstGeom prst="rect">
            <a:avLst/>
          </a:prstGeom>
          <a:noFill/>
        </p:spPr>
        <p:txBody>
          <a:bodyPr wrap="square" rtlCol="0">
            <a:spAutoFit/>
          </a:bodyPr>
          <a:lstStyle/>
          <a:p>
            <a:r>
              <a:rPr lang="en-US" sz="2000" dirty="0">
                <a:solidFill>
                  <a:schemeClr val="bg1"/>
                </a:solidFill>
              </a:rPr>
              <a:t>Sixth Vision:</a:t>
            </a:r>
          </a:p>
          <a:p>
            <a:r>
              <a:rPr lang="en-US" sz="2000" dirty="0">
                <a:solidFill>
                  <a:schemeClr val="bg1"/>
                </a:solidFill>
              </a:rPr>
              <a:t>He saw a huge scroll whereon the names were written of those who had committed crimes and should be punished</a:t>
            </a:r>
          </a:p>
          <a:p>
            <a:r>
              <a:rPr lang="en-US" sz="2000" dirty="0">
                <a:solidFill>
                  <a:schemeClr val="bg1"/>
                </a:solidFill>
              </a:rPr>
              <a:t>(Zechariah 5:1-4)</a:t>
            </a:r>
          </a:p>
        </p:txBody>
      </p:sp>
      <p:sp>
        <p:nvSpPr>
          <p:cNvPr id="74" name="TextBox 73"/>
          <p:cNvSpPr txBox="1"/>
          <p:nvPr/>
        </p:nvSpPr>
        <p:spPr>
          <a:xfrm>
            <a:off x="6173723" y="1115648"/>
            <a:ext cx="2111001" cy="2554545"/>
          </a:xfrm>
          <a:prstGeom prst="rect">
            <a:avLst/>
          </a:prstGeom>
          <a:noFill/>
        </p:spPr>
        <p:txBody>
          <a:bodyPr wrap="square" rtlCol="0">
            <a:spAutoFit/>
          </a:bodyPr>
          <a:lstStyle/>
          <a:p>
            <a:r>
              <a:rPr lang="en-US" sz="2000" dirty="0">
                <a:solidFill>
                  <a:schemeClr val="bg1"/>
                </a:solidFill>
              </a:rPr>
              <a:t>Seventh Vision: </a:t>
            </a:r>
          </a:p>
          <a:p>
            <a:r>
              <a:rPr lang="en-US" sz="2000" dirty="0">
                <a:solidFill>
                  <a:schemeClr val="bg1"/>
                </a:solidFill>
              </a:rPr>
              <a:t>This vision is symbolic of the abundance of sin which would be attributed to Shinar or Babylon.</a:t>
            </a:r>
          </a:p>
          <a:p>
            <a:r>
              <a:rPr lang="en-US" sz="2000" dirty="0">
                <a:solidFill>
                  <a:schemeClr val="bg1"/>
                </a:solidFill>
              </a:rPr>
              <a:t>(Zechariah 5:5-11)</a:t>
            </a:r>
          </a:p>
        </p:txBody>
      </p:sp>
      <p:sp>
        <p:nvSpPr>
          <p:cNvPr id="75" name="TextBox 74"/>
          <p:cNvSpPr txBox="1"/>
          <p:nvPr/>
        </p:nvSpPr>
        <p:spPr>
          <a:xfrm>
            <a:off x="8858557" y="172065"/>
            <a:ext cx="3009188" cy="4093428"/>
          </a:xfrm>
          <a:prstGeom prst="rect">
            <a:avLst/>
          </a:prstGeom>
          <a:noFill/>
        </p:spPr>
        <p:txBody>
          <a:bodyPr wrap="square" rtlCol="0">
            <a:spAutoFit/>
          </a:bodyPr>
          <a:lstStyle/>
          <a:p>
            <a:r>
              <a:rPr lang="en-US" sz="2000" dirty="0">
                <a:solidFill>
                  <a:schemeClr val="bg1"/>
                </a:solidFill>
              </a:rPr>
              <a:t>Eighth Vision:</a:t>
            </a:r>
          </a:p>
          <a:p>
            <a:r>
              <a:rPr lang="en-US" sz="2000" dirty="0">
                <a:solidFill>
                  <a:schemeClr val="bg1"/>
                </a:solidFill>
              </a:rPr>
              <a:t>Compared with vision 4 with the High Priest of that day and the Priest and king of the last days who would be called the Branch (believed to be Prince David0 and who would build the latter-day temple, rule over Israel, and establish peace among the people</a:t>
            </a:r>
          </a:p>
          <a:p>
            <a:r>
              <a:rPr lang="en-US" sz="2000" dirty="0">
                <a:solidFill>
                  <a:schemeClr val="bg1"/>
                </a:solidFill>
              </a:rPr>
              <a:t>(Zechariah 6:1-15)</a:t>
            </a:r>
          </a:p>
        </p:txBody>
      </p:sp>
      <p:pic>
        <p:nvPicPr>
          <p:cNvPr id="36866" name="Picture 2" descr="http://www.biblebaptistelmont.org/BBC/books/scroll.jpg"/>
          <p:cNvPicPr>
            <a:picLocks noChangeAspect="1" noChangeArrowheads="1"/>
          </p:cNvPicPr>
          <p:nvPr/>
        </p:nvPicPr>
        <p:blipFill>
          <a:blip r:embed="rId3" cstate="print"/>
          <a:srcRect/>
          <a:stretch>
            <a:fillRect/>
          </a:stretch>
        </p:blipFill>
        <p:spPr bwMode="auto">
          <a:xfrm>
            <a:off x="3268426" y="3820031"/>
            <a:ext cx="1962150" cy="2095501"/>
          </a:xfrm>
          <a:prstGeom prst="rect">
            <a:avLst/>
          </a:prstGeom>
          <a:noFill/>
        </p:spPr>
      </p:pic>
      <p:pic>
        <p:nvPicPr>
          <p:cNvPr id="36868" name="Picture 4" descr="http://www.bible-history.com/geography/bibleplaces/Shinar-map-thumb.jpg"/>
          <p:cNvPicPr>
            <a:picLocks noChangeAspect="1" noChangeArrowheads="1"/>
          </p:cNvPicPr>
          <p:nvPr/>
        </p:nvPicPr>
        <p:blipFill>
          <a:blip r:embed="rId4" cstate="print"/>
          <a:srcRect l="36376" t="7149" r="1788" b="10128"/>
          <a:stretch>
            <a:fillRect/>
          </a:stretch>
        </p:blipFill>
        <p:spPr bwMode="auto">
          <a:xfrm>
            <a:off x="6157609" y="3939702"/>
            <a:ext cx="2149812" cy="1575881"/>
          </a:xfrm>
          <a:prstGeom prst="rect">
            <a:avLst/>
          </a:prstGeom>
          <a:noFill/>
        </p:spPr>
      </p:pic>
      <p:grpSp>
        <p:nvGrpSpPr>
          <p:cNvPr id="12" name="Group 11"/>
          <p:cNvGrpSpPr/>
          <p:nvPr/>
        </p:nvGrpSpPr>
        <p:grpSpPr>
          <a:xfrm>
            <a:off x="8965402" y="4246124"/>
            <a:ext cx="1170247" cy="2358957"/>
            <a:chOff x="5638800" y="1143000"/>
            <a:chExt cx="2438400" cy="4915271"/>
          </a:xfrm>
        </p:grpSpPr>
        <p:sp>
          <p:nvSpPr>
            <p:cNvPr id="13" name="Moon 12"/>
            <p:cNvSpPr/>
            <p:nvPr/>
          </p:nvSpPr>
          <p:spPr>
            <a:xfrm rot="601563" flipH="1">
              <a:off x="7281605" y="1546448"/>
              <a:ext cx="373518" cy="1201045"/>
            </a:xfrm>
            <a:prstGeom prst="moon">
              <a:avLst>
                <a:gd name="adj" fmla="val 87500"/>
              </a:avLst>
            </a:prstGeom>
            <a:solidFill>
              <a:srgbClr val="442C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Moon 13"/>
            <p:cNvSpPr/>
            <p:nvPr/>
          </p:nvSpPr>
          <p:spPr>
            <a:xfrm rot="20998437">
              <a:off x="6028185" y="1548398"/>
              <a:ext cx="373518" cy="1293828"/>
            </a:xfrm>
            <a:prstGeom prst="moon">
              <a:avLst>
                <a:gd name="adj" fmla="val 87500"/>
              </a:avLst>
            </a:prstGeom>
            <a:solidFill>
              <a:srgbClr val="442C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19907266">
              <a:off x="7656727" y="3737532"/>
              <a:ext cx="420473" cy="79884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rot="1645044">
              <a:off x="5638800" y="3753233"/>
              <a:ext cx="461865" cy="79884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1442075">
              <a:off x="6376909" y="5324579"/>
              <a:ext cx="413710" cy="718960"/>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8928376">
              <a:off x="7041433" y="5339311"/>
              <a:ext cx="395751" cy="718960"/>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apezoid 18"/>
            <p:cNvSpPr/>
            <p:nvPr/>
          </p:nvSpPr>
          <p:spPr>
            <a:xfrm rot="1440561">
              <a:off x="5654341" y="2790919"/>
              <a:ext cx="1007123" cy="1513146"/>
            </a:xfrm>
            <a:prstGeom prst="trapezoid">
              <a:avLst>
                <a:gd name="adj" fmla="val 30077"/>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p:cNvSpPr/>
            <p:nvPr/>
          </p:nvSpPr>
          <p:spPr>
            <a:xfrm rot="1585184">
              <a:off x="5754635" y="2523494"/>
              <a:ext cx="1001178" cy="1685818"/>
            </a:xfrm>
            <a:prstGeom prst="trapezoid">
              <a:avLst>
                <a:gd name="adj" fmla="val 31003"/>
              </a:avLst>
            </a:prstGeom>
            <a:solidFill>
              <a:srgbClr val="9A631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rapezoid 20"/>
            <p:cNvSpPr/>
            <p:nvPr/>
          </p:nvSpPr>
          <p:spPr>
            <a:xfrm rot="19870960">
              <a:off x="7219333" y="2773126"/>
              <a:ext cx="721879" cy="1513146"/>
            </a:xfrm>
            <a:prstGeom prst="trapezoid">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rapezoid 21"/>
            <p:cNvSpPr/>
            <p:nvPr/>
          </p:nvSpPr>
          <p:spPr>
            <a:xfrm rot="20036208">
              <a:off x="6907014" y="2537385"/>
              <a:ext cx="969876" cy="1648410"/>
            </a:xfrm>
            <a:prstGeom prst="trapezoid">
              <a:avLst/>
            </a:prstGeom>
            <a:solidFill>
              <a:srgbClr val="9A631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rapezoid 22"/>
            <p:cNvSpPr/>
            <p:nvPr/>
          </p:nvSpPr>
          <p:spPr>
            <a:xfrm>
              <a:off x="6130979" y="2578533"/>
              <a:ext cx="1443876" cy="3035610"/>
            </a:xfrm>
            <a:prstGeom prst="trapezoid">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p:cNvSpPr/>
            <p:nvPr/>
          </p:nvSpPr>
          <p:spPr>
            <a:xfrm rot="21186724">
              <a:off x="6882233" y="2430692"/>
              <a:ext cx="697204" cy="3039085"/>
            </a:xfrm>
            <a:prstGeom prst="trapezoid">
              <a:avLst/>
            </a:prstGeom>
            <a:solidFill>
              <a:srgbClr val="9A631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rapezoid 24"/>
            <p:cNvSpPr/>
            <p:nvPr/>
          </p:nvSpPr>
          <p:spPr>
            <a:xfrm rot="353417">
              <a:off x="6108386" y="2497427"/>
              <a:ext cx="697204" cy="3019163"/>
            </a:xfrm>
            <a:prstGeom prst="trapezoid">
              <a:avLst/>
            </a:prstGeom>
            <a:solidFill>
              <a:srgbClr val="9A631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Isosceles Triangle 25"/>
            <p:cNvSpPr/>
            <p:nvPr/>
          </p:nvSpPr>
          <p:spPr>
            <a:xfrm rot="10800000">
              <a:off x="6691029" y="2388923"/>
              <a:ext cx="286560" cy="718960"/>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18"/>
            <p:cNvGrpSpPr/>
            <p:nvPr/>
          </p:nvGrpSpPr>
          <p:grpSpPr>
            <a:xfrm>
              <a:off x="6136495" y="1143000"/>
              <a:ext cx="1396267" cy="1569206"/>
              <a:chOff x="2816664" y="1199148"/>
              <a:chExt cx="1866748" cy="1544052"/>
            </a:xfrm>
          </p:grpSpPr>
          <p:sp>
            <p:nvSpPr>
              <p:cNvPr id="81" name="Oval 80"/>
              <p:cNvSpPr/>
              <p:nvPr/>
            </p:nvSpPr>
            <p:spPr>
              <a:xfrm>
                <a:off x="2819400" y="1199148"/>
                <a:ext cx="1828800" cy="154405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2816664" y="1357300"/>
                <a:ext cx="1866748" cy="644741"/>
              </a:xfrm>
              <a:prstGeom prst="ellipse">
                <a:avLst/>
              </a:prstGeom>
              <a:solidFill>
                <a:srgbClr val="442C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Oval 27"/>
            <p:cNvSpPr/>
            <p:nvPr/>
          </p:nvSpPr>
          <p:spPr>
            <a:xfrm>
              <a:off x="6471692" y="2450886"/>
              <a:ext cx="683686" cy="442605"/>
            </a:xfrm>
            <a:prstGeom prst="ellipse">
              <a:avLst/>
            </a:prstGeom>
            <a:solidFill>
              <a:srgbClr val="442C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6717028" y="2501125"/>
              <a:ext cx="199007" cy="12345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140"/>
            <p:cNvGrpSpPr/>
            <p:nvPr/>
          </p:nvGrpSpPr>
          <p:grpSpPr>
            <a:xfrm>
              <a:off x="6096000" y="1143000"/>
              <a:ext cx="1447800" cy="457200"/>
              <a:chOff x="6248400" y="1066800"/>
              <a:chExt cx="1194486" cy="457200"/>
            </a:xfrm>
            <a:solidFill>
              <a:srgbClr val="E7BE6B"/>
            </a:solidFill>
          </p:grpSpPr>
          <p:sp>
            <p:nvSpPr>
              <p:cNvPr id="78" name="Moon 77"/>
              <p:cNvSpPr/>
              <p:nvPr/>
            </p:nvSpPr>
            <p:spPr>
              <a:xfrm rot="5400000">
                <a:off x="6699303" y="692097"/>
                <a:ext cx="295424" cy="1044830"/>
              </a:xfrm>
              <a:prstGeom prst="moon">
                <a:avLst>
                  <a:gd name="adj" fmla="val 85521"/>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Moon 78"/>
              <p:cNvSpPr/>
              <p:nvPr/>
            </p:nvSpPr>
            <p:spPr>
              <a:xfrm rot="5614597">
                <a:off x="6744572" y="796344"/>
                <a:ext cx="224453" cy="1047503"/>
              </a:xfrm>
              <a:prstGeom prst="moon">
                <a:avLst>
                  <a:gd name="adj" fmla="val 85521"/>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ounded Rectangle 79"/>
              <p:cNvSpPr/>
              <p:nvPr/>
            </p:nvSpPr>
            <p:spPr>
              <a:xfrm>
                <a:off x="6248400" y="1371600"/>
                <a:ext cx="1194486" cy="1524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Rounded Rectangle 30"/>
            <p:cNvSpPr/>
            <p:nvPr/>
          </p:nvSpPr>
          <p:spPr>
            <a:xfrm rot="4419217">
              <a:off x="6868156" y="2087685"/>
              <a:ext cx="1447800" cy="152400"/>
            </a:xfrm>
            <a:prstGeom prst="roundRect">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31"/>
            <p:cNvSpPr/>
            <p:nvPr/>
          </p:nvSpPr>
          <p:spPr>
            <a:xfrm rot="5400000">
              <a:off x="6743700" y="2171700"/>
              <a:ext cx="1447800" cy="152400"/>
            </a:xfrm>
            <a:prstGeom prst="roundRect">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145"/>
            <p:cNvGrpSpPr/>
            <p:nvPr/>
          </p:nvGrpSpPr>
          <p:grpSpPr>
            <a:xfrm>
              <a:off x="7253416" y="1355124"/>
              <a:ext cx="365760" cy="304800"/>
              <a:chOff x="4419600" y="1143000"/>
              <a:chExt cx="457200" cy="381000"/>
            </a:xfrm>
          </p:grpSpPr>
          <p:sp>
            <p:nvSpPr>
              <p:cNvPr id="72" name="Hexagon 71"/>
              <p:cNvSpPr/>
              <p:nvPr/>
            </p:nvSpPr>
            <p:spPr>
              <a:xfrm>
                <a:off x="4419600" y="1143000"/>
                <a:ext cx="457200" cy="381000"/>
              </a:xfrm>
              <a:prstGeom prst="hexagon">
                <a:avLst/>
              </a:prstGeom>
              <a:solidFill>
                <a:srgbClr val="DAA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Quad Arrow 75"/>
              <p:cNvSpPr/>
              <p:nvPr/>
            </p:nvSpPr>
            <p:spPr>
              <a:xfrm>
                <a:off x="4501978" y="1171832"/>
                <a:ext cx="304800" cy="304800"/>
              </a:xfrm>
              <a:prstGeom prst="quad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164"/>
            <p:cNvGrpSpPr/>
            <p:nvPr/>
          </p:nvGrpSpPr>
          <p:grpSpPr>
            <a:xfrm rot="5013942">
              <a:off x="6113768" y="3964885"/>
              <a:ext cx="2270760" cy="304800"/>
              <a:chOff x="4419600" y="304800"/>
              <a:chExt cx="2270760" cy="304800"/>
            </a:xfrm>
          </p:grpSpPr>
          <p:grpSp>
            <p:nvGrpSpPr>
              <p:cNvPr id="54" name="Group 146"/>
              <p:cNvGrpSpPr/>
              <p:nvPr/>
            </p:nvGrpSpPr>
            <p:grpSpPr>
              <a:xfrm>
                <a:off x="4419600" y="304800"/>
                <a:ext cx="365760" cy="304800"/>
                <a:chOff x="4419600" y="1143000"/>
                <a:chExt cx="457200" cy="381000"/>
              </a:xfrm>
            </p:grpSpPr>
            <p:sp>
              <p:nvSpPr>
                <p:cNvPr id="70" name="Hexagon 69"/>
                <p:cNvSpPr/>
                <p:nvPr/>
              </p:nvSpPr>
              <p:spPr>
                <a:xfrm>
                  <a:off x="4419600" y="1143000"/>
                  <a:ext cx="457200" cy="381000"/>
                </a:xfrm>
                <a:prstGeom prst="hexagon">
                  <a:avLst/>
                </a:prstGeom>
                <a:solidFill>
                  <a:srgbClr val="DAA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Quad Arrow 70"/>
                <p:cNvSpPr/>
                <p:nvPr/>
              </p:nvSpPr>
              <p:spPr>
                <a:xfrm>
                  <a:off x="4501978" y="1171832"/>
                  <a:ext cx="304800" cy="304800"/>
                </a:xfrm>
                <a:prstGeom prst="quad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149"/>
              <p:cNvGrpSpPr/>
              <p:nvPr/>
            </p:nvGrpSpPr>
            <p:grpSpPr>
              <a:xfrm>
                <a:off x="4800600" y="304800"/>
                <a:ext cx="365760" cy="304800"/>
                <a:chOff x="4419600" y="1143000"/>
                <a:chExt cx="457200" cy="381000"/>
              </a:xfrm>
            </p:grpSpPr>
            <p:sp>
              <p:nvSpPr>
                <p:cNvPr id="68" name="Hexagon 67"/>
                <p:cNvSpPr/>
                <p:nvPr/>
              </p:nvSpPr>
              <p:spPr>
                <a:xfrm>
                  <a:off x="4419600" y="1143000"/>
                  <a:ext cx="457200" cy="381000"/>
                </a:xfrm>
                <a:prstGeom prst="hexagon">
                  <a:avLst/>
                </a:prstGeom>
                <a:solidFill>
                  <a:srgbClr val="DAA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Quad Arrow 68"/>
                <p:cNvSpPr/>
                <p:nvPr/>
              </p:nvSpPr>
              <p:spPr>
                <a:xfrm>
                  <a:off x="4501978" y="1171832"/>
                  <a:ext cx="304800" cy="304800"/>
                </a:xfrm>
                <a:prstGeom prst="quad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152"/>
              <p:cNvGrpSpPr/>
              <p:nvPr/>
            </p:nvGrpSpPr>
            <p:grpSpPr>
              <a:xfrm>
                <a:off x="5181600" y="304800"/>
                <a:ext cx="365760" cy="304800"/>
                <a:chOff x="4419600" y="1143000"/>
                <a:chExt cx="457200" cy="381000"/>
              </a:xfrm>
            </p:grpSpPr>
            <p:sp>
              <p:nvSpPr>
                <p:cNvPr id="66" name="Hexagon 65"/>
                <p:cNvSpPr/>
                <p:nvPr/>
              </p:nvSpPr>
              <p:spPr>
                <a:xfrm>
                  <a:off x="4419600" y="1143000"/>
                  <a:ext cx="457200" cy="381000"/>
                </a:xfrm>
                <a:prstGeom prst="hexagon">
                  <a:avLst/>
                </a:prstGeom>
                <a:solidFill>
                  <a:srgbClr val="DAA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Quad Arrow 66"/>
                <p:cNvSpPr/>
                <p:nvPr/>
              </p:nvSpPr>
              <p:spPr>
                <a:xfrm>
                  <a:off x="4501978" y="1171832"/>
                  <a:ext cx="304800" cy="304800"/>
                </a:xfrm>
                <a:prstGeom prst="quad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155"/>
              <p:cNvGrpSpPr/>
              <p:nvPr/>
            </p:nvGrpSpPr>
            <p:grpSpPr>
              <a:xfrm>
                <a:off x="5562600" y="304800"/>
                <a:ext cx="365760" cy="304800"/>
                <a:chOff x="4419600" y="1143000"/>
                <a:chExt cx="457200" cy="381000"/>
              </a:xfrm>
            </p:grpSpPr>
            <p:sp>
              <p:nvSpPr>
                <p:cNvPr id="64" name="Hexagon 63"/>
                <p:cNvSpPr/>
                <p:nvPr/>
              </p:nvSpPr>
              <p:spPr>
                <a:xfrm>
                  <a:off x="4419600" y="1143000"/>
                  <a:ext cx="457200" cy="381000"/>
                </a:xfrm>
                <a:prstGeom prst="hexagon">
                  <a:avLst/>
                </a:prstGeom>
                <a:solidFill>
                  <a:srgbClr val="DAA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Quad Arrow 64"/>
                <p:cNvSpPr/>
                <p:nvPr/>
              </p:nvSpPr>
              <p:spPr>
                <a:xfrm>
                  <a:off x="4501978" y="1171832"/>
                  <a:ext cx="304800" cy="304800"/>
                </a:xfrm>
                <a:prstGeom prst="quad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158"/>
              <p:cNvGrpSpPr/>
              <p:nvPr/>
            </p:nvGrpSpPr>
            <p:grpSpPr>
              <a:xfrm>
                <a:off x="5943600" y="304800"/>
                <a:ext cx="365760" cy="304800"/>
                <a:chOff x="4419600" y="1143000"/>
                <a:chExt cx="457200" cy="381000"/>
              </a:xfrm>
            </p:grpSpPr>
            <p:sp>
              <p:nvSpPr>
                <p:cNvPr id="62" name="Hexagon 61"/>
                <p:cNvSpPr/>
                <p:nvPr/>
              </p:nvSpPr>
              <p:spPr>
                <a:xfrm>
                  <a:off x="4419600" y="1143000"/>
                  <a:ext cx="457200" cy="381000"/>
                </a:xfrm>
                <a:prstGeom prst="hexagon">
                  <a:avLst/>
                </a:prstGeom>
                <a:solidFill>
                  <a:srgbClr val="DAA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Quad Arrow 62"/>
                <p:cNvSpPr/>
                <p:nvPr/>
              </p:nvSpPr>
              <p:spPr>
                <a:xfrm>
                  <a:off x="4501978" y="1171832"/>
                  <a:ext cx="304800" cy="304800"/>
                </a:xfrm>
                <a:prstGeom prst="quad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161"/>
              <p:cNvGrpSpPr/>
              <p:nvPr/>
            </p:nvGrpSpPr>
            <p:grpSpPr>
              <a:xfrm>
                <a:off x="6324600" y="304800"/>
                <a:ext cx="365760" cy="304800"/>
                <a:chOff x="4419600" y="1143000"/>
                <a:chExt cx="457200" cy="381000"/>
              </a:xfrm>
            </p:grpSpPr>
            <p:sp>
              <p:nvSpPr>
                <p:cNvPr id="60" name="Hexagon 59"/>
                <p:cNvSpPr/>
                <p:nvPr/>
              </p:nvSpPr>
              <p:spPr>
                <a:xfrm>
                  <a:off x="4419600" y="1143000"/>
                  <a:ext cx="457200" cy="381000"/>
                </a:xfrm>
                <a:prstGeom prst="hexagon">
                  <a:avLst/>
                </a:prstGeom>
                <a:solidFill>
                  <a:srgbClr val="DAA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Quad Arrow 60"/>
                <p:cNvSpPr/>
                <p:nvPr/>
              </p:nvSpPr>
              <p:spPr>
                <a:xfrm>
                  <a:off x="4501978" y="1171832"/>
                  <a:ext cx="304800" cy="304800"/>
                </a:xfrm>
                <a:prstGeom prst="quad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5" name="Group 165"/>
            <p:cNvGrpSpPr/>
            <p:nvPr/>
          </p:nvGrpSpPr>
          <p:grpSpPr>
            <a:xfrm rot="5742874">
              <a:off x="5301516" y="3964313"/>
              <a:ext cx="2270760" cy="304800"/>
              <a:chOff x="4419600" y="304800"/>
              <a:chExt cx="2270760" cy="304800"/>
            </a:xfrm>
          </p:grpSpPr>
          <p:grpSp>
            <p:nvGrpSpPr>
              <p:cNvPr id="36" name="Group 146"/>
              <p:cNvGrpSpPr/>
              <p:nvPr/>
            </p:nvGrpSpPr>
            <p:grpSpPr>
              <a:xfrm>
                <a:off x="4419600" y="304800"/>
                <a:ext cx="365760" cy="304800"/>
                <a:chOff x="4419600" y="1143000"/>
                <a:chExt cx="457200" cy="381000"/>
              </a:xfrm>
            </p:grpSpPr>
            <p:sp>
              <p:nvSpPr>
                <p:cNvPr id="52" name="Hexagon 51"/>
                <p:cNvSpPr/>
                <p:nvPr/>
              </p:nvSpPr>
              <p:spPr>
                <a:xfrm>
                  <a:off x="4419600" y="1143000"/>
                  <a:ext cx="457200" cy="381000"/>
                </a:xfrm>
                <a:prstGeom prst="hexagon">
                  <a:avLst/>
                </a:prstGeom>
                <a:solidFill>
                  <a:srgbClr val="DAA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Quad Arrow 52"/>
                <p:cNvSpPr/>
                <p:nvPr/>
              </p:nvSpPr>
              <p:spPr>
                <a:xfrm>
                  <a:off x="4501978" y="1171832"/>
                  <a:ext cx="304800" cy="304800"/>
                </a:xfrm>
                <a:prstGeom prst="quad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149"/>
              <p:cNvGrpSpPr/>
              <p:nvPr/>
            </p:nvGrpSpPr>
            <p:grpSpPr>
              <a:xfrm>
                <a:off x="4800600" y="304800"/>
                <a:ext cx="365760" cy="304800"/>
                <a:chOff x="4419600" y="1143000"/>
                <a:chExt cx="457200" cy="381000"/>
              </a:xfrm>
            </p:grpSpPr>
            <p:sp>
              <p:nvSpPr>
                <p:cNvPr id="50" name="Hexagon 49"/>
                <p:cNvSpPr/>
                <p:nvPr/>
              </p:nvSpPr>
              <p:spPr>
                <a:xfrm>
                  <a:off x="4419600" y="1143000"/>
                  <a:ext cx="457200" cy="381000"/>
                </a:xfrm>
                <a:prstGeom prst="hexagon">
                  <a:avLst/>
                </a:prstGeom>
                <a:solidFill>
                  <a:srgbClr val="DAA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Quad Arrow 50"/>
                <p:cNvSpPr/>
                <p:nvPr/>
              </p:nvSpPr>
              <p:spPr>
                <a:xfrm>
                  <a:off x="4501978" y="1171832"/>
                  <a:ext cx="304800" cy="304800"/>
                </a:xfrm>
                <a:prstGeom prst="quad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152"/>
              <p:cNvGrpSpPr/>
              <p:nvPr/>
            </p:nvGrpSpPr>
            <p:grpSpPr>
              <a:xfrm>
                <a:off x="5181600" y="304800"/>
                <a:ext cx="365760" cy="304800"/>
                <a:chOff x="4419600" y="1143000"/>
                <a:chExt cx="457200" cy="381000"/>
              </a:xfrm>
            </p:grpSpPr>
            <p:sp>
              <p:nvSpPr>
                <p:cNvPr id="48" name="Hexagon 47"/>
                <p:cNvSpPr/>
                <p:nvPr/>
              </p:nvSpPr>
              <p:spPr>
                <a:xfrm>
                  <a:off x="4419600" y="1143000"/>
                  <a:ext cx="457200" cy="381000"/>
                </a:xfrm>
                <a:prstGeom prst="hexagon">
                  <a:avLst/>
                </a:prstGeom>
                <a:solidFill>
                  <a:srgbClr val="DAA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Quad Arrow 48"/>
                <p:cNvSpPr/>
                <p:nvPr/>
              </p:nvSpPr>
              <p:spPr>
                <a:xfrm>
                  <a:off x="4501978" y="1171832"/>
                  <a:ext cx="304800" cy="304800"/>
                </a:xfrm>
                <a:prstGeom prst="quad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155"/>
              <p:cNvGrpSpPr/>
              <p:nvPr/>
            </p:nvGrpSpPr>
            <p:grpSpPr>
              <a:xfrm>
                <a:off x="5562600" y="304800"/>
                <a:ext cx="365760" cy="304800"/>
                <a:chOff x="4419600" y="1143000"/>
                <a:chExt cx="457200" cy="381000"/>
              </a:xfrm>
            </p:grpSpPr>
            <p:sp>
              <p:nvSpPr>
                <p:cNvPr id="46" name="Hexagon 45"/>
                <p:cNvSpPr/>
                <p:nvPr/>
              </p:nvSpPr>
              <p:spPr>
                <a:xfrm>
                  <a:off x="4419600" y="1143000"/>
                  <a:ext cx="457200" cy="381000"/>
                </a:xfrm>
                <a:prstGeom prst="hexagon">
                  <a:avLst/>
                </a:prstGeom>
                <a:solidFill>
                  <a:srgbClr val="DAA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Quad Arrow 46"/>
                <p:cNvSpPr/>
                <p:nvPr/>
              </p:nvSpPr>
              <p:spPr>
                <a:xfrm>
                  <a:off x="4501978" y="1171832"/>
                  <a:ext cx="304800" cy="304800"/>
                </a:xfrm>
                <a:prstGeom prst="quad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158"/>
              <p:cNvGrpSpPr/>
              <p:nvPr/>
            </p:nvGrpSpPr>
            <p:grpSpPr>
              <a:xfrm>
                <a:off x="5943600" y="304800"/>
                <a:ext cx="365760" cy="304800"/>
                <a:chOff x="4419600" y="1143000"/>
                <a:chExt cx="457200" cy="381000"/>
              </a:xfrm>
            </p:grpSpPr>
            <p:sp>
              <p:nvSpPr>
                <p:cNvPr id="44" name="Hexagon 43"/>
                <p:cNvSpPr/>
                <p:nvPr/>
              </p:nvSpPr>
              <p:spPr>
                <a:xfrm>
                  <a:off x="4419600" y="1143000"/>
                  <a:ext cx="457200" cy="381000"/>
                </a:xfrm>
                <a:prstGeom prst="hexagon">
                  <a:avLst/>
                </a:prstGeom>
                <a:solidFill>
                  <a:srgbClr val="DAA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Quad Arrow 44"/>
                <p:cNvSpPr/>
                <p:nvPr/>
              </p:nvSpPr>
              <p:spPr>
                <a:xfrm>
                  <a:off x="4501978" y="1171832"/>
                  <a:ext cx="304800" cy="304800"/>
                </a:xfrm>
                <a:prstGeom prst="quad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161"/>
              <p:cNvGrpSpPr/>
              <p:nvPr/>
            </p:nvGrpSpPr>
            <p:grpSpPr>
              <a:xfrm>
                <a:off x="6324600" y="304800"/>
                <a:ext cx="365760" cy="304800"/>
                <a:chOff x="4419600" y="1143000"/>
                <a:chExt cx="457200" cy="381000"/>
              </a:xfrm>
            </p:grpSpPr>
            <p:sp>
              <p:nvSpPr>
                <p:cNvPr id="42" name="Hexagon 41"/>
                <p:cNvSpPr/>
                <p:nvPr/>
              </p:nvSpPr>
              <p:spPr>
                <a:xfrm>
                  <a:off x="4419600" y="1143000"/>
                  <a:ext cx="457200" cy="381000"/>
                </a:xfrm>
                <a:prstGeom prst="hexagon">
                  <a:avLst/>
                </a:prstGeom>
                <a:solidFill>
                  <a:srgbClr val="DAA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Quad Arrow 42"/>
                <p:cNvSpPr/>
                <p:nvPr/>
              </p:nvSpPr>
              <p:spPr>
                <a:xfrm>
                  <a:off x="4501978" y="1171832"/>
                  <a:ext cx="304800" cy="304800"/>
                </a:xfrm>
                <a:prstGeom prst="quad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49" name="Group 148"/>
          <p:cNvGrpSpPr/>
          <p:nvPr/>
        </p:nvGrpSpPr>
        <p:grpSpPr>
          <a:xfrm>
            <a:off x="10363376" y="4278549"/>
            <a:ext cx="1140852" cy="2277894"/>
            <a:chOff x="1397119" y="533400"/>
            <a:chExt cx="1984513" cy="3962400"/>
          </a:xfrm>
        </p:grpSpPr>
        <p:sp>
          <p:nvSpPr>
            <p:cNvPr id="150" name="Cloud 149"/>
            <p:cNvSpPr/>
            <p:nvPr/>
          </p:nvSpPr>
          <p:spPr>
            <a:xfrm rot="1652747">
              <a:off x="1816417" y="1098434"/>
              <a:ext cx="1163543" cy="1369258"/>
            </a:xfrm>
            <a:prstGeom prst="cloud">
              <a:avLst/>
            </a:prstGeom>
            <a:solidFill>
              <a:srgbClr val="442C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50"/>
            <p:cNvSpPr/>
            <p:nvPr/>
          </p:nvSpPr>
          <p:spPr>
            <a:xfrm rot="19671902">
              <a:off x="2885498" y="2569498"/>
              <a:ext cx="391102" cy="66585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p:cNvSpPr/>
            <p:nvPr/>
          </p:nvSpPr>
          <p:spPr>
            <a:xfrm rot="2647766">
              <a:off x="1447800" y="2500851"/>
              <a:ext cx="369206" cy="66585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p:cNvSpPr/>
            <p:nvPr/>
          </p:nvSpPr>
          <p:spPr>
            <a:xfrm rot="19352409">
              <a:off x="2466061" y="3829949"/>
              <a:ext cx="341253" cy="665851"/>
            </a:xfrm>
            <a:prstGeom prst="ellipse">
              <a:avLst/>
            </a:prstGeom>
            <a:solidFill>
              <a:srgbClr val="826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p:cNvSpPr/>
            <p:nvPr/>
          </p:nvSpPr>
          <p:spPr>
            <a:xfrm rot="2647766">
              <a:off x="2073746" y="3816779"/>
              <a:ext cx="339620" cy="665851"/>
            </a:xfrm>
            <a:prstGeom prst="ellipse">
              <a:avLst/>
            </a:prstGeom>
            <a:solidFill>
              <a:srgbClr val="826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Trapezoid 154"/>
            <p:cNvSpPr/>
            <p:nvPr/>
          </p:nvSpPr>
          <p:spPr>
            <a:xfrm rot="20169292">
              <a:off x="2426539" y="1836486"/>
              <a:ext cx="728797" cy="1187699"/>
            </a:xfrm>
            <a:prstGeom prst="trapezoi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rapezoid 155"/>
            <p:cNvSpPr/>
            <p:nvPr/>
          </p:nvSpPr>
          <p:spPr>
            <a:xfrm rot="1790291">
              <a:off x="1631074" y="1797571"/>
              <a:ext cx="728797" cy="1187699"/>
            </a:xfrm>
            <a:prstGeom prst="trapezoi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Trapezoid 156"/>
            <p:cNvSpPr/>
            <p:nvPr/>
          </p:nvSpPr>
          <p:spPr>
            <a:xfrm>
              <a:off x="1845474" y="1815984"/>
              <a:ext cx="1087250" cy="2343420"/>
            </a:xfrm>
            <a:prstGeom prst="trapezoi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p:cNvSpPr/>
            <p:nvPr/>
          </p:nvSpPr>
          <p:spPr>
            <a:xfrm>
              <a:off x="2217259" y="1537802"/>
              <a:ext cx="293592" cy="55737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Trapezoid 158"/>
            <p:cNvSpPr/>
            <p:nvPr/>
          </p:nvSpPr>
          <p:spPr>
            <a:xfrm rot="360163">
              <a:off x="1860429" y="1838538"/>
              <a:ext cx="413245" cy="2301393"/>
            </a:xfrm>
            <a:prstGeom prst="trapezoid">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Trapezoid 159"/>
            <p:cNvSpPr/>
            <p:nvPr/>
          </p:nvSpPr>
          <p:spPr>
            <a:xfrm rot="21155958">
              <a:off x="2494050" y="1859080"/>
              <a:ext cx="413245" cy="2301393"/>
            </a:xfrm>
            <a:prstGeom prst="trapezoid">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Cloud 160"/>
            <p:cNvSpPr/>
            <p:nvPr/>
          </p:nvSpPr>
          <p:spPr>
            <a:xfrm rot="1652747">
              <a:off x="1773970" y="638058"/>
              <a:ext cx="1163543" cy="1369257"/>
            </a:xfrm>
            <a:prstGeom prst="cloud">
              <a:avLst/>
            </a:prstGeom>
            <a:solidFill>
              <a:srgbClr val="442C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Oval 161"/>
            <p:cNvSpPr/>
            <p:nvPr/>
          </p:nvSpPr>
          <p:spPr>
            <a:xfrm>
              <a:off x="1990592" y="780156"/>
              <a:ext cx="771121" cy="121538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Cloud 162"/>
            <p:cNvSpPr/>
            <p:nvPr/>
          </p:nvSpPr>
          <p:spPr>
            <a:xfrm rot="5145672">
              <a:off x="2130314" y="424124"/>
              <a:ext cx="522657" cy="741209"/>
            </a:xfrm>
            <a:prstGeom prst="cloud">
              <a:avLst/>
            </a:prstGeom>
            <a:solidFill>
              <a:srgbClr val="442C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Oval 163"/>
            <p:cNvSpPr/>
            <p:nvPr/>
          </p:nvSpPr>
          <p:spPr>
            <a:xfrm>
              <a:off x="2012030" y="779563"/>
              <a:ext cx="187163" cy="193884"/>
            </a:xfrm>
            <a:prstGeom prst="ellipse">
              <a:avLst/>
            </a:prstGeom>
            <a:solidFill>
              <a:srgbClr val="442C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Oval 164"/>
            <p:cNvSpPr/>
            <p:nvPr/>
          </p:nvSpPr>
          <p:spPr>
            <a:xfrm>
              <a:off x="2609999" y="838739"/>
              <a:ext cx="248611" cy="181025"/>
            </a:xfrm>
            <a:prstGeom prst="ellipse">
              <a:avLst/>
            </a:prstGeom>
            <a:solidFill>
              <a:srgbClr val="442C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p:cNvSpPr/>
            <p:nvPr/>
          </p:nvSpPr>
          <p:spPr>
            <a:xfrm rot="975216">
              <a:off x="2761714" y="1306062"/>
              <a:ext cx="227156" cy="519462"/>
            </a:xfrm>
            <a:prstGeom prst="ellipse">
              <a:avLst/>
            </a:prstGeom>
            <a:solidFill>
              <a:srgbClr val="442C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Oval 166"/>
            <p:cNvSpPr/>
            <p:nvPr/>
          </p:nvSpPr>
          <p:spPr>
            <a:xfrm>
              <a:off x="1807117" y="1575868"/>
              <a:ext cx="241175" cy="367234"/>
            </a:xfrm>
            <a:prstGeom prst="ellipse">
              <a:avLst/>
            </a:prstGeom>
            <a:solidFill>
              <a:srgbClr val="442C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8" name="Group 45"/>
            <p:cNvGrpSpPr/>
            <p:nvPr/>
          </p:nvGrpSpPr>
          <p:grpSpPr>
            <a:xfrm>
              <a:off x="2057400" y="2438400"/>
              <a:ext cx="609600" cy="101600"/>
              <a:chOff x="4038600" y="2057400"/>
              <a:chExt cx="1371600" cy="228600"/>
            </a:xfrm>
          </p:grpSpPr>
          <p:grpSp>
            <p:nvGrpSpPr>
              <p:cNvPr id="222" name="Group 5"/>
              <p:cNvGrpSpPr/>
              <p:nvPr/>
            </p:nvGrpSpPr>
            <p:grpSpPr>
              <a:xfrm>
                <a:off x="4114800" y="2057400"/>
                <a:ext cx="1219200" cy="228600"/>
                <a:chOff x="5757466" y="264089"/>
                <a:chExt cx="1615640" cy="353036"/>
              </a:xfrm>
              <a:solidFill>
                <a:schemeClr val="tx2">
                  <a:lumMod val="40000"/>
                  <a:lumOff val="60000"/>
                </a:schemeClr>
              </a:solidFill>
            </p:grpSpPr>
            <p:sp>
              <p:nvSpPr>
                <p:cNvPr id="225" name="Rounded Rectangle 21"/>
                <p:cNvSpPr/>
                <p:nvPr/>
              </p:nvSpPr>
              <p:spPr>
                <a:xfrm>
                  <a:off x="5757466" y="264089"/>
                  <a:ext cx="1615640" cy="353036"/>
                </a:xfrm>
                <a:prstGeom prst="round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6" name="Group 9"/>
                <p:cNvGrpSpPr/>
                <p:nvPr/>
              </p:nvGrpSpPr>
              <p:grpSpPr>
                <a:xfrm rot="2670115">
                  <a:off x="5867287" y="296724"/>
                  <a:ext cx="309012" cy="302447"/>
                  <a:chOff x="5757466" y="974350"/>
                  <a:chExt cx="1743980" cy="1706926"/>
                </a:xfrm>
                <a:grpFill/>
              </p:grpSpPr>
              <p:sp>
                <p:nvSpPr>
                  <p:cNvPr id="242" name="Donut 25"/>
                  <p:cNvSpPr/>
                  <p:nvPr/>
                </p:nvSpPr>
                <p:spPr>
                  <a:xfrm>
                    <a:off x="5757466" y="976466"/>
                    <a:ext cx="1005204" cy="1005204"/>
                  </a:xfrm>
                  <a:prstGeom prst="donut">
                    <a:avLst>
                      <a:gd name="adj" fmla="val 8539"/>
                    </a:avLst>
                  </a:prstGeom>
                  <a:grp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3" name="Donut 39"/>
                  <p:cNvSpPr/>
                  <p:nvPr/>
                </p:nvSpPr>
                <p:spPr>
                  <a:xfrm>
                    <a:off x="6467126" y="974350"/>
                    <a:ext cx="1005204" cy="1005204"/>
                  </a:xfrm>
                  <a:prstGeom prst="donut">
                    <a:avLst>
                      <a:gd name="adj" fmla="val 8539"/>
                    </a:avLst>
                  </a:prstGeom>
                  <a:grp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4" name="Donut 40"/>
                  <p:cNvSpPr/>
                  <p:nvPr/>
                </p:nvSpPr>
                <p:spPr>
                  <a:xfrm>
                    <a:off x="5776692" y="1673073"/>
                    <a:ext cx="1005204" cy="1005204"/>
                  </a:xfrm>
                  <a:prstGeom prst="donut">
                    <a:avLst>
                      <a:gd name="adj" fmla="val 8539"/>
                    </a:avLst>
                  </a:prstGeom>
                  <a:grp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5" name="Donut 41"/>
                  <p:cNvSpPr/>
                  <p:nvPr/>
                </p:nvSpPr>
                <p:spPr>
                  <a:xfrm>
                    <a:off x="6496242" y="1676072"/>
                    <a:ext cx="1005204" cy="1005204"/>
                  </a:xfrm>
                  <a:prstGeom prst="donut">
                    <a:avLst>
                      <a:gd name="adj" fmla="val 8539"/>
                    </a:avLst>
                  </a:prstGeom>
                  <a:grp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27" name="Group 10"/>
                <p:cNvGrpSpPr/>
                <p:nvPr/>
              </p:nvGrpSpPr>
              <p:grpSpPr>
                <a:xfrm rot="2670115">
                  <a:off x="6254818" y="301079"/>
                  <a:ext cx="309012" cy="302447"/>
                  <a:chOff x="5757466" y="974350"/>
                  <a:chExt cx="1743980" cy="1706926"/>
                </a:xfrm>
                <a:grpFill/>
              </p:grpSpPr>
              <p:sp>
                <p:nvSpPr>
                  <p:cNvPr id="238" name="Donut 34"/>
                  <p:cNvSpPr/>
                  <p:nvPr/>
                </p:nvSpPr>
                <p:spPr>
                  <a:xfrm>
                    <a:off x="5757466" y="976466"/>
                    <a:ext cx="1005204" cy="1005204"/>
                  </a:xfrm>
                  <a:prstGeom prst="donut">
                    <a:avLst>
                      <a:gd name="adj" fmla="val 8539"/>
                    </a:avLst>
                  </a:prstGeom>
                  <a:grp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9" name="Donut 22"/>
                  <p:cNvSpPr/>
                  <p:nvPr/>
                </p:nvSpPr>
                <p:spPr>
                  <a:xfrm>
                    <a:off x="6467126" y="974350"/>
                    <a:ext cx="1005204" cy="1005204"/>
                  </a:xfrm>
                  <a:prstGeom prst="donut">
                    <a:avLst>
                      <a:gd name="adj" fmla="val 8539"/>
                    </a:avLst>
                  </a:prstGeom>
                  <a:grp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0" name="Donut 23"/>
                  <p:cNvSpPr/>
                  <p:nvPr/>
                </p:nvSpPr>
                <p:spPr>
                  <a:xfrm>
                    <a:off x="5776692" y="1673073"/>
                    <a:ext cx="1005204" cy="1005204"/>
                  </a:xfrm>
                  <a:prstGeom prst="donut">
                    <a:avLst>
                      <a:gd name="adj" fmla="val 8539"/>
                    </a:avLst>
                  </a:prstGeom>
                  <a:grp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1" name="Donut 24"/>
                  <p:cNvSpPr/>
                  <p:nvPr/>
                </p:nvSpPr>
                <p:spPr>
                  <a:xfrm>
                    <a:off x="6496242" y="1676072"/>
                    <a:ext cx="1005204" cy="1005204"/>
                  </a:xfrm>
                  <a:prstGeom prst="donut">
                    <a:avLst>
                      <a:gd name="adj" fmla="val 8539"/>
                    </a:avLst>
                  </a:prstGeom>
                  <a:grp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28" name="Group 11"/>
                <p:cNvGrpSpPr/>
                <p:nvPr/>
              </p:nvGrpSpPr>
              <p:grpSpPr>
                <a:xfrm rot="2670115">
                  <a:off x="6629286" y="301078"/>
                  <a:ext cx="309012" cy="302447"/>
                  <a:chOff x="5757466" y="974350"/>
                  <a:chExt cx="1743980" cy="1706926"/>
                </a:xfrm>
                <a:grpFill/>
              </p:grpSpPr>
              <p:sp>
                <p:nvSpPr>
                  <p:cNvPr id="234" name="Donut 30"/>
                  <p:cNvSpPr/>
                  <p:nvPr/>
                </p:nvSpPr>
                <p:spPr>
                  <a:xfrm>
                    <a:off x="5757466" y="976466"/>
                    <a:ext cx="1005204" cy="1005204"/>
                  </a:xfrm>
                  <a:prstGeom prst="donut">
                    <a:avLst>
                      <a:gd name="adj" fmla="val 8539"/>
                    </a:avLst>
                  </a:prstGeom>
                  <a:grp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5" name="Donut 31"/>
                  <p:cNvSpPr/>
                  <p:nvPr/>
                </p:nvSpPr>
                <p:spPr>
                  <a:xfrm>
                    <a:off x="6467126" y="974350"/>
                    <a:ext cx="1005204" cy="1005204"/>
                  </a:xfrm>
                  <a:prstGeom prst="donut">
                    <a:avLst>
                      <a:gd name="adj" fmla="val 8539"/>
                    </a:avLst>
                  </a:prstGeom>
                  <a:grp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6" name="Donut 32"/>
                  <p:cNvSpPr/>
                  <p:nvPr/>
                </p:nvSpPr>
                <p:spPr>
                  <a:xfrm>
                    <a:off x="5776692" y="1673073"/>
                    <a:ext cx="1005204" cy="1005204"/>
                  </a:xfrm>
                  <a:prstGeom prst="donut">
                    <a:avLst>
                      <a:gd name="adj" fmla="val 8539"/>
                    </a:avLst>
                  </a:prstGeom>
                  <a:grp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7" name="Donut 33"/>
                  <p:cNvSpPr/>
                  <p:nvPr/>
                </p:nvSpPr>
                <p:spPr>
                  <a:xfrm>
                    <a:off x="6496242" y="1676072"/>
                    <a:ext cx="1005204" cy="1005204"/>
                  </a:xfrm>
                  <a:prstGeom prst="donut">
                    <a:avLst>
                      <a:gd name="adj" fmla="val 8539"/>
                    </a:avLst>
                  </a:prstGeom>
                  <a:grp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29" name="Group 12"/>
                <p:cNvGrpSpPr/>
                <p:nvPr/>
              </p:nvGrpSpPr>
              <p:grpSpPr>
                <a:xfrm rot="2670115">
                  <a:off x="7012464" y="292369"/>
                  <a:ext cx="309012" cy="302447"/>
                  <a:chOff x="5757466" y="974350"/>
                  <a:chExt cx="1743980" cy="1706926"/>
                </a:xfrm>
                <a:grpFill/>
              </p:grpSpPr>
              <p:sp>
                <p:nvSpPr>
                  <p:cNvPr id="230" name="Donut 26"/>
                  <p:cNvSpPr/>
                  <p:nvPr/>
                </p:nvSpPr>
                <p:spPr>
                  <a:xfrm>
                    <a:off x="5757466" y="976466"/>
                    <a:ext cx="1005204" cy="1005204"/>
                  </a:xfrm>
                  <a:prstGeom prst="donut">
                    <a:avLst>
                      <a:gd name="adj" fmla="val 8539"/>
                    </a:avLst>
                  </a:prstGeom>
                  <a:grp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1" name="Donut 27"/>
                  <p:cNvSpPr/>
                  <p:nvPr/>
                </p:nvSpPr>
                <p:spPr>
                  <a:xfrm>
                    <a:off x="6467126" y="974350"/>
                    <a:ext cx="1005204" cy="1005204"/>
                  </a:xfrm>
                  <a:prstGeom prst="donut">
                    <a:avLst>
                      <a:gd name="adj" fmla="val 8539"/>
                    </a:avLst>
                  </a:prstGeom>
                  <a:grp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2" name="Donut 28"/>
                  <p:cNvSpPr/>
                  <p:nvPr/>
                </p:nvSpPr>
                <p:spPr>
                  <a:xfrm>
                    <a:off x="5776692" y="1673073"/>
                    <a:ext cx="1005204" cy="1005204"/>
                  </a:xfrm>
                  <a:prstGeom prst="donut">
                    <a:avLst>
                      <a:gd name="adj" fmla="val 8539"/>
                    </a:avLst>
                  </a:prstGeom>
                  <a:grp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3" name="Donut 29"/>
                  <p:cNvSpPr/>
                  <p:nvPr/>
                </p:nvSpPr>
                <p:spPr>
                  <a:xfrm>
                    <a:off x="6496242" y="1676072"/>
                    <a:ext cx="1005204" cy="1005204"/>
                  </a:xfrm>
                  <a:prstGeom prst="donut">
                    <a:avLst>
                      <a:gd name="adj" fmla="val 8539"/>
                    </a:avLst>
                  </a:prstGeom>
                  <a:grp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223" name="Oval 222"/>
              <p:cNvSpPr/>
              <p:nvPr/>
            </p:nvSpPr>
            <p:spPr>
              <a:xfrm>
                <a:off x="4038600" y="2133600"/>
                <a:ext cx="152400" cy="1524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Oval 223"/>
              <p:cNvSpPr/>
              <p:nvPr/>
            </p:nvSpPr>
            <p:spPr>
              <a:xfrm>
                <a:off x="5257800" y="2133600"/>
                <a:ext cx="152400" cy="1524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9" name="Group 46"/>
            <p:cNvGrpSpPr/>
            <p:nvPr/>
          </p:nvGrpSpPr>
          <p:grpSpPr>
            <a:xfrm>
              <a:off x="2057400" y="2743200"/>
              <a:ext cx="609600" cy="101600"/>
              <a:chOff x="4038600" y="2057400"/>
              <a:chExt cx="1371600" cy="228600"/>
            </a:xfrm>
          </p:grpSpPr>
          <p:grpSp>
            <p:nvGrpSpPr>
              <p:cNvPr id="198" name="Group 5"/>
              <p:cNvGrpSpPr/>
              <p:nvPr/>
            </p:nvGrpSpPr>
            <p:grpSpPr>
              <a:xfrm>
                <a:off x="4114800" y="2057400"/>
                <a:ext cx="1219200" cy="228600"/>
                <a:chOff x="5757466" y="264089"/>
                <a:chExt cx="1615640" cy="353036"/>
              </a:xfrm>
              <a:solidFill>
                <a:schemeClr val="tx2">
                  <a:lumMod val="40000"/>
                  <a:lumOff val="60000"/>
                </a:schemeClr>
              </a:solidFill>
            </p:grpSpPr>
            <p:sp>
              <p:nvSpPr>
                <p:cNvPr id="201" name="Rounded Rectangle 50"/>
                <p:cNvSpPr/>
                <p:nvPr/>
              </p:nvSpPr>
              <p:spPr>
                <a:xfrm>
                  <a:off x="5757466" y="264089"/>
                  <a:ext cx="1615640" cy="353036"/>
                </a:xfrm>
                <a:prstGeom prst="round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2" name="Group 9"/>
                <p:cNvGrpSpPr/>
                <p:nvPr/>
              </p:nvGrpSpPr>
              <p:grpSpPr>
                <a:xfrm rot="2670115">
                  <a:off x="5867287" y="296724"/>
                  <a:ext cx="309012" cy="302447"/>
                  <a:chOff x="5757466" y="974350"/>
                  <a:chExt cx="1743980" cy="1706926"/>
                </a:xfrm>
                <a:grpFill/>
              </p:grpSpPr>
              <p:sp>
                <p:nvSpPr>
                  <p:cNvPr id="218" name="Donut 25"/>
                  <p:cNvSpPr/>
                  <p:nvPr/>
                </p:nvSpPr>
                <p:spPr>
                  <a:xfrm>
                    <a:off x="5757466" y="976466"/>
                    <a:ext cx="1005204" cy="1005204"/>
                  </a:xfrm>
                  <a:prstGeom prst="donut">
                    <a:avLst>
                      <a:gd name="adj" fmla="val 8539"/>
                    </a:avLst>
                  </a:prstGeom>
                  <a:grp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9" name="Donut 218"/>
                  <p:cNvSpPr/>
                  <p:nvPr/>
                </p:nvSpPr>
                <p:spPr>
                  <a:xfrm>
                    <a:off x="6467126" y="974350"/>
                    <a:ext cx="1005204" cy="1005204"/>
                  </a:xfrm>
                  <a:prstGeom prst="donut">
                    <a:avLst>
                      <a:gd name="adj" fmla="val 8539"/>
                    </a:avLst>
                  </a:prstGeom>
                  <a:grp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0" name="Donut 219"/>
                  <p:cNvSpPr/>
                  <p:nvPr/>
                </p:nvSpPr>
                <p:spPr>
                  <a:xfrm>
                    <a:off x="5776692" y="1673073"/>
                    <a:ext cx="1005204" cy="1005204"/>
                  </a:xfrm>
                  <a:prstGeom prst="donut">
                    <a:avLst>
                      <a:gd name="adj" fmla="val 8539"/>
                    </a:avLst>
                  </a:prstGeom>
                  <a:grp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1" name="Donut 220"/>
                  <p:cNvSpPr/>
                  <p:nvPr/>
                </p:nvSpPr>
                <p:spPr>
                  <a:xfrm>
                    <a:off x="6496242" y="1676072"/>
                    <a:ext cx="1005204" cy="1005204"/>
                  </a:xfrm>
                  <a:prstGeom prst="donut">
                    <a:avLst>
                      <a:gd name="adj" fmla="val 8539"/>
                    </a:avLst>
                  </a:prstGeom>
                  <a:grp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03" name="Group 10"/>
                <p:cNvGrpSpPr/>
                <p:nvPr/>
              </p:nvGrpSpPr>
              <p:grpSpPr>
                <a:xfrm rot="2670115">
                  <a:off x="6254818" y="301079"/>
                  <a:ext cx="309012" cy="302447"/>
                  <a:chOff x="5757466" y="974350"/>
                  <a:chExt cx="1743980" cy="1706926"/>
                </a:xfrm>
                <a:grpFill/>
              </p:grpSpPr>
              <p:sp>
                <p:nvSpPr>
                  <p:cNvPr id="214" name="Donut 213"/>
                  <p:cNvSpPr/>
                  <p:nvPr/>
                </p:nvSpPr>
                <p:spPr>
                  <a:xfrm>
                    <a:off x="5757466" y="976466"/>
                    <a:ext cx="1005204" cy="1005204"/>
                  </a:xfrm>
                  <a:prstGeom prst="donut">
                    <a:avLst>
                      <a:gd name="adj" fmla="val 8539"/>
                    </a:avLst>
                  </a:prstGeom>
                  <a:grp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5" name="Donut 22"/>
                  <p:cNvSpPr/>
                  <p:nvPr/>
                </p:nvSpPr>
                <p:spPr>
                  <a:xfrm>
                    <a:off x="6467126" y="974350"/>
                    <a:ext cx="1005204" cy="1005204"/>
                  </a:xfrm>
                  <a:prstGeom prst="donut">
                    <a:avLst>
                      <a:gd name="adj" fmla="val 8539"/>
                    </a:avLst>
                  </a:prstGeom>
                  <a:grp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6" name="Donut 23"/>
                  <p:cNvSpPr/>
                  <p:nvPr/>
                </p:nvSpPr>
                <p:spPr>
                  <a:xfrm>
                    <a:off x="5776692" y="1673073"/>
                    <a:ext cx="1005204" cy="1005204"/>
                  </a:xfrm>
                  <a:prstGeom prst="donut">
                    <a:avLst>
                      <a:gd name="adj" fmla="val 8539"/>
                    </a:avLst>
                  </a:prstGeom>
                  <a:grp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7" name="Donut 24"/>
                  <p:cNvSpPr/>
                  <p:nvPr/>
                </p:nvSpPr>
                <p:spPr>
                  <a:xfrm>
                    <a:off x="6496242" y="1676072"/>
                    <a:ext cx="1005204" cy="1005204"/>
                  </a:xfrm>
                  <a:prstGeom prst="donut">
                    <a:avLst>
                      <a:gd name="adj" fmla="val 8539"/>
                    </a:avLst>
                  </a:prstGeom>
                  <a:grp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04" name="Group 11"/>
                <p:cNvGrpSpPr/>
                <p:nvPr/>
              </p:nvGrpSpPr>
              <p:grpSpPr>
                <a:xfrm rot="2670115">
                  <a:off x="6629286" y="301078"/>
                  <a:ext cx="309012" cy="302447"/>
                  <a:chOff x="5757466" y="974350"/>
                  <a:chExt cx="1743980" cy="1706926"/>
                </a:xfrm>
                <a:grpFill/>
              </p:grpSpPr>
              <p:sp>
                <p:nvSpPr>
                  <p:cNvPr id="210" name="Donut 209"/>
                  <p:cNvSpPr/>
                  <p:nvPr/>
                </p:nvSpPr>
                <p:spPr>
                  <a:xfrm>
                    <a:off x="5757466" y="976466"/>
                    <a:ext cx="1005204" cy="1005204"/>
                  </a:xfrm>
                  <a:prstGeom prst="donut">
                    <a:avLst>
                      <a:gd name="adj" fmla="val 8539"/>
                    </a:avLst>
                  </a:prstGeom>
                  <a:grp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1" name="Donut 210"/>
                  <p:cNvSpPr/>
                  <p:nvPr/>
                </p:nvSpPr>
                <p:spPr>
                  <a:xfrm>
                    <a:off x="6467126" y="974350"/>
                    <a:ext cx="1005204" cy="1005204"/>
                  </a:xfrm>
                  <a:prstGeom prst="donut">
                    <a:avLst>
                      <a:gd name="adj" fmla="val 8539"/>
                    </a:avLst>
                  </a:prstGeom>
                  <a:grp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2" name="Donut 211"/>
                  <p:cNvSpPr/>
                  <p:nvPr/>
                </p:nvSpPr>
                <p:spPr>
                  <a:xfrm>
                    <a:off x="5776692" y="1673073"/>
                    <a:ext cx="1005204" cy="1005204"/>
                  </a:xfrm>
                  <a:prstGeom prst="donut">
                    <a:avLst>
                      <a:gd name="adj" fmla="val 8539"/>
                    </a:avLst>
                  </a:prstGeom>
                  <a:grp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3" name="Donut 212"/>
                  <p:cNvSpPr/>
                  <p:nvPr/>
                </p:nvSpPr>
                <p:spPr>
                  <a:xfrm>
                    <a:off x="6496242" y="1676072"/>
                    <a:ext cx="1005204" cy="1005204"/>
                  </a:xfrm>
                  <a:prstGeom prst="donut">
                    <a:avLst>
                      <a:gd name="adj" fmla="val 8539"/>
                    </a:avLst>
                  </a:prstGeom>
                  <a:grp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05" name="Group 12"/>
                <p:cNvGrpSpPr/>
                <p:nvPr/>
              </p:nvGrpSpPr>
              <p:grpSpPr>
                <a:xfrm rot="2670115">
                  <a:off x="7012464" y="292369"/>
                  <a:ext cx="309012" cy="302447"/>
                  <a:chOff x="5757466" y="974350"/>
                  <a:chExt cx="1743980" cy="1706926"/>
                </a:xfrm>
                <a:grpFill/>
              </p:grpSpPr>
              <p:sp>
                <p:nvSpPr>
                  <p:cNvPr id="206" name="Donut 55"/>
                  <p:cNvSpPr/>
                  <p:nvPr/>
                </p:nvSpPr>
                <p:spPr>
                  <a:xfrm>
                    <a:off x="5757466" y="976466"/>
                    <a:ext cx="1005204" cy="1005204"/>
                  </a:xfrm>
                  <a:prstGeom prst="donut">
                    <a:avLst>
                      <a:gd name="adj" fmla="val 8539"/>
                    </a:avLst>
                  </a:prstGeom>
                  <a:grp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7" name="Donut 56"/>
                  <p:cNvSpPr/>
                  <p:nvPr/>
                </p:nvSpPr>
                <p:spPr>
                  <a:xfrm>
                    <a:off x="6467126" y="974350"/>
                    <a:ext cx="1005204" cy="1005204"/>
                  </a:xfrm>
                  <a:prstGeom prst="donut">
                    <a:avLst>
                      <a:gd name="adj" fmla="val 8539"/>
                    </a:avLst>
                  </a:prstGeom>
                  <a:grp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8" name="Donut 57"/>
                  <p:cNvSpPr/>
                  <p:nvPr/>
                </p:nvSpPr>
                <p:spPr>
                  <a:xfrm>
                    <a:off x="5776692" y="1673073"/>
                    <a:ext cx="1005204" cy="1005204"/>
                  </a:xfrm>
                  <a:prstGeom prst="donut">
                    <a:avLst>
                      <a:gd name="adj" fmla="val 8539"/>
                    </a:avLst>
                  </a:prstGeom>
                  <a:grp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9" name="Donut 208"/>
                  <p:cNvSpPr/>
                  <p:nvPr/>
                </p:nvSpPr>
                <p:spPr>
                  <a:xfrm>
                    <a:off x="6496242" y="1676072"/>
                    <a:ext cx="1005204" cy="1005204"/>
                  </a:xfrm>
                  <a:prstGeom prst="donut">
                    <a:avLst>
                      <a:gd name="adj" fmla="val 8539"/>
                    </a:avLst>
                  </a:prstGeom>
                  <a:grp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199" name="Oval 198"/>
              <p:cNvSpPr/>
              <p:nvPr/>
            </p:nvSpPr>
            <p:spPr>
              <a:xfrm>
                <a:off x="4038600" y="2133600"/>
                <a:ext cx="152400" cy="1524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Oval 199"/>
              <p:cNvSpPr/>
              <p:nvPr/>
            </p:nvSpPr>
            <p:spPr>
              <a:xfrm>
                <a:off x="5257800" y="2133600"/>
                <a:ext cx="152400" cy="1524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0" name="Group 83"/>
            <p:cNvGrpSpPr/>
            <p:nvPr/>
          </p:nvGrpSpPr>
          <p:grpSpPr>
            <a:xfrm rot="20384098">
              <a:off x="2848232" y="2858529"/>
              <a:ext cx="533400" cy="76200"/>
              <a:chOff x="4038600" y="2358081"/>
              <a:chExt cx="1600200" cy="313038"/>
            </a:xfrm>
          </p:grpSpPr>
          <p:grpSp>
            <p:nvGrpSpPr>
              <p:cNvPr id="186" name="Group 74"/>
              <p:cNvGrpSpPr/>
              <p:nvPr/>
            </p:nvGrpSpPr>
            <p:grpSpPr>
              <a:xfrm>
                <a:off x="4038600" y="2358081"/>
                <a:ext cx="533400" cy="308919"/>
                <a:chOff x="4038600" y="2358081"/>
                <a:chExt cx="533400" cy="308919"/>
              </a:xfrm>
            </p:grpSpPr>
            <p:sp>
              <p:nvSpPr>
                <p:cNvPr id="195" name="Hexagon 194"/>
                <p:cNvSpPr/>
                <p:nvPr/>
              </p:nvSpPr>
              <p:spPr>
                <a:xfrm>
                  <a:off x="4038600" y="2362200"/>
                  <a:ext cx="533400" cy="304800"/>
                </a:xfrm>
                <a:prstGeom prst="hexagon">
                  <a:avLst/>
                </a:prstGeom>
                <a:solidFill>
                  <a:schemeClr val="accent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Diamond 195"/>
                <p:cNvSpPr/>
                <p:nvPr/>
              </p:nvSpPr>
              <p:spPr>
                <a:xfrm>
                  <a:off x="4127156" y="2358081"/>
                  <a:ext cx="152400" cy="304800"/>
                </a:xfrm>
                <a:prstGeom prst="diamond">
                  <a:avLst/>
                </a:prstGeom>
                <a:solidFill>
                  <a:srgbClr val="DAA6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Diamond 196"/>
                <p:cNvSpPr/>
                <p:nvPr/>
              </p:nvSpPr>
              <p:spPr>
                <a:xfrm>
                  <a:off x="4304269" y="2362200"/>
                  <a:ext cx="152400" cy="304800"/>
                </a:xfrm>
                <a:prstGeom prst="diamond">
                  <a:avLst/>
                </a:prstGeom>
                <a:solidFill>
                  <a:srgbClr val="DAA6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7" name="Group 75"/>
              <p:cNvGrpSpPr/>
              <p:nvPr/>
            </p:nvGrpSpPr>
            <p:grpSpPr>
              <a:xfrm>
                <a:off x="4572000" y="2362200"/>
                <a:ext cx="533400" cy="308919"/>
                <a:chOff x="4038600" y="2358081"/>
                <a:chExt cx="533400" cy="308919"/>
              </a:xfrm>
            </p:grpSpPr>
            <p:sp>
              <p:nvSpPr>
                <p:cNvPr id="192" name="Hexagon 191"/>
                <p:cNvSpPr/>
                <p:nvPr/>
              </p:nvSpPr>
              <p:spPr>
                <a:xfrm>
                  <a:off x="4038600" y="2362200"/>
                  <a:ext cx="533400" cy="304800"/>
                </a:xfrm>
                <a:prstGeom prst="hexagon">
                  <a:avLst/>
                </a:prstGeom>
                <a:solidFill>
                  <a:schemeClr val="accent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Diamond 192"/>
                <p:cNvSpPr/>
                <p:nvPr/>
              </p:nvSpPr>
              <p:spPr>
                <a:xfrm>
                  <a:off x="4127156" y="2358081"/>
                  <a:ext cx="152400" cy="304800"/>
                </a:xfrm>
                <a:prstGeom prst="diamond">
                  <a:avLst/>
                </a:prstGeom>
                <a:solidFill>
                  <a:srgbClr val="DAA6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Diamond 193"/>
                <p:cNvSpPr/>
                <p:nvPr/>
              </p:nvSpPr>
              <p:spPr>
                <a:xfrm>
                  <a:off x="4304269" y="2362200"/>
                  <a:ext cx="152400" cy="304800"/>
                </a:xfrm>
                <a:prstGeom prst="diamond">
                  <a:avLst/>
                </a:prstGeom>
                <a:solidFill>
                  <a:srgbClr val="DAA6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8" name="Group 79"/>
              <p:cNvGrpSpPr/>
              <p:nvPr/>
            </p:nvGrpSpPr>
            <p:grpSpPr>
              <a:xfrm>
                <a:off x="5105400" y="2362200"/>
                <a:ext cx="533400" cy="308919"/>
                <a:chOff x="4038600" y="2358081"/>
                <a:chExt cx="533400" cy="308919"/>
              </a:xfrm>
            </p:grpSpPr>
            <p:sp>
              <p:nvSpPr>
                <p:cNvPr id="189" name="Hexagon 188"/>
                <p:cNvSpPr/>
                <p:nvPr/>
              </p:nvSpPr>
              <p:spPr>
                <a:xfrm>
                  <a:off x="4038600" y="2362200"/>
                  <a:ext cx="533400" cy="304800"/>
                </a:xfrm>
                <a:prstGeom prst="hexagon">
                  <a:avLst/>
                </a:prstGeom>
                <a:solidFill>
                  <a:schemeClr val="accent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Diamond 189"/>
                <p:cNvSpPr/>
                <p:nvPr/>
              </p:nvSpPr>
              <p:spPr>
                <a:xfrm>
                  <a:off x="4127156" y="2358081"/>
                  <a:ext cx="152400" cy="304800"/>
                </a:xfrm>
                <a:prstGeom prst="diamond">
                  <a:avLst/>
                </a:prstGeom>
                <a:solidFill>
                  <a:srgbClr val="DAA6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Diamond 190"/>
                <p:cNvSpPr/>
                <p:nvPr/>
              </p:nvSpPr>
              <p:spPr>
                <a:xfrm>
                  <a:off x="4304269" y="2362200"/>
                  <a:ext cx="152400" cy="304800"/>
                </a:xfrm>
                <a:prstGeom prst="diamond">
                  <a:avLst/>
                </a:prstGeom>
                <a:solidFill>
                  <a:srgbClr val="DAA6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71" name="Group 84"/>
            <p:cNvGrpSpPr/>
            <p:nvPr/>
          </p:nvGrpSpPr>
          <p:grpSpPr>
            <a:xfrm rot="1885527" flipH="1">
              <a:off x="1397119" y="2781731"/>
              <a:ext cx="533400" cy="76200"/>
              <a:chOff x="4038600" y="2358081"/>
              <a:chExt cx="1600200" cy="313038"/>
            </a:xfrm>
          </p:grpSpPr>
          <p:grpSp>
            <p:nvGrpSpPr>
              <p:cNvPr id="174" name="Group 74"/>
              <p:cNvGrpSpPr/>
              <p:nvPr/>
            </p:nvGrpSpPr>
            <p:grpSpPr>
              <a:xfrm>
                <a:off x="4038600" y="2358081"/>
                <a:ext cx="533400" cy="308919"/>
                <a:chOff x="4038600" y="2358081"/>
                <a:chExt cx="533400" cy="308919"/>
              </a:xfrm>
            </p:grpSpPr>
            <p:sp>
              <p:nvSpPr>
                <p:cNvPr id="183" name="Hexagon 182"/>
                <p:cNvSpPr/>
                <p:nvPr/>
              </p:nvSpPr>
              <p:spPr>
                <a:xfrm>
                  <a:off x="4038600" y="2362200"/>
                  <a:ext cx="533400" cy="304800"/>
                </a:xfrm>
                <a:prstGeom prst="hexagon">
                  <a:avLst/>
                </a:prstGeom>
                <a:solidFill>
                  <a:schemeClr val="accent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Diamond 183"/>
                <p:cNvSpPr/>
                <p:nvPr/>
              </p:nvSpPr>
              <p:spPr>
                <a:xfrm>
                  <a:off x="4127156" y="2358081"/>
                  <a:ext cx="152400" cy="304800"/>
                </a:xfrm>
                <a:prstGeom prst="diamond">
                  <a:avLst/>
                </a:prstGeom>
                <a:solidFill>
                  <a:srgbClr val="DAA6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Diamond 184"/>
                <p:cNvSpPr/>
                <p:nvPr/>
              </p:nvSpPr>
              <p:spPr>
                <a:xfrm>
                  <a:off x="4304269" y="2362200"/>
                  <a:ext cx="152400" cy="304800"/>
                </a:xfrm>
                <a:prstGeom prst="diamond">
                  <a:avLst/>
                </a:prstGeom>
                <a:solidFill>
                  <a:srgbClr val="DAA6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5" name="Group 75"/>
              <p:cNvGrpSpPr/>
              <p:nvPr/>
            </p:nvGrpSpPr>
            <p:grpSpPr>
              <a:xfrm>
                <a:off x="4572000" y="2362200"/>
                <a:ext cx="533400" cy="308919"/>
                <a:chOff x="4038600" y="2358081"/>
                <a:chExt cx="533400" cy="308919"/>
              </a:xfrm>
            </p:grpSpPr>
            <p:sp>
              <p:nvSpPr>
                <p:cNvPr id="180" name="Hexagon 179"/>
                <p:cNvSpPr/>
                <p:nvPr/>
              </p:nvSpPr>
              <p:spPr>
                <a:xfrm>
                  <a:off x="4038600" y="2362200"/>
                  <a:ext cx="533400" cy="304800"/>
                </a:xfrm>
                <a:prstGeom prst="hexagon">
                  <a:avLst/>
                </a:prstGeom>
                <a:solidFill>
                  <a:schemeClr val="accent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Diamond 180"/>
                <p:cNvSpPr/>
                <p:nvPr/>
              </p:nvSpPr>
              <p:spPr>
                <a:xfrm>
                  <a:off x="4127156" y="2358081"/>
                  <a:ext cx="152400" cy="304800"/>
                </a:xfrm>
                <a:prstGeom prst="diamond">
                  <a:avLst/>
                </a:prstGeom>
                <a:solidFill>
                  <a:srgbClr val="DAA6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Diamond 181"/>
                <p:cNvSpPr/>
                <p:nvPr/>
              </p:nvSpPr>
              <p:spPr>
                <a:xfrm>
                  <a:off x="4304269" y="2362200"/>
                  <a:ext cx="152400" cy="304800"/>
                </a:xfrm>
                <a:prstGeom prst="diamond">
                  <a:avLst/>
                </a:prstGeom>
                <a:solidFill>
                  <a:srgbClr val="DAA6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6" name="Group 79"/>
              <p:cNvGrpSpPr/>
              <p:nvPr/>
            </p:nvGrpSpPr>
            <p:grpSpPr>
              <a:xfrm>
                <a:off x="5105400" y="2362200"/>
                <a:ext cx="533400" cy="308919"/>
                <a:chOff x="4038600" y="2358081"/>
                <a:chExt cx="533400" cy="308919"/>
              </a:xfrm>
            </p:grpSpPr>
            <p:sp>
              <p:nvSpPr>
                <p:cNvPr id="177" name="Hexagon 176"/>
                <p:cNvSpPr/>
                <p:nvPr/>
              </p:nvSpPr>
              <p:spPr>
                <a:xfrm>
                  <a:off x="4038600" y="2362200"/>
                  <a:ext cx="533400" cy="304800"/>
                </a:xfrm>
                <a:prstGeom prst="hexagon">
                  <a:avLst/>
                </a:prstGeom>
                <a:solidFill>
                  <a:schemeClr val="accent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Diamond 177"/>
                <p:cNvSpPr/>
                <p:nvPr/>
              </p:nvSpPr>
              <p:spPr>
                <a:xfrm>
                  <a:off x="4127156" y="2358081"/>
                  <a:ext cx="152400" cy="304800"/>
                </a:xfrm>
                <a:prstGeom prst="diamond">
                  <a:avLst/>
                </a:prstGeom>
                <a:solidFill>
                  <a:srgbClr val="DAA6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Diamond 178"/>
                <p:cNvSpPr/>
                <p:nvPr/>
              </p:nvSpPr>
              <p:spPr>
                <a:xfrm>
                  <a:off x="4304269" y="2362200"/>
                  <a:ext cx="152400" cy="304800"/>
                </a:xfrm>
                <a:prstGeom prst="diamond">
                  <a:avLst/>
                </a:prstGeom>
                <a:solidFill>
                  <a:srgbClr val="DAA6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72" name="Cloud 171"/>
            <p:cNvSpPr/>
            <p:nvPr/>
          </p:nvSpPr>
          <p:spPr>
            <a:xfrm rot="527952">
              <a:off x="2158002" y="1709707"/>
              <a:ext cx="462752" cy="354639"/>
            </a:xfrm>
            <a:prstGeom prst="cloud">
              <a:avLst/>
            </a:prstGeom>
            <a:solidFill>
              <a:srgbClr val="442C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Oval 172"/>
            <p:cNvSpPr/>
            <p:nvPr/>
          </p:nvSpPr>
          <p:spPr>
            <a:xfrm>
              <a:off x="2286000" y="1752600"/>
              <a:ext cx="219208" cy="1192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6" name="Group 245"/>
          <p:cNvGrpSpPr/>
          <p:nvPr/>
        </p:nvGrpSpPr>
        <p:grpSpPr>
          <a:xfrm>
            <a:off x="897929" y="4320703"/>
            <a:ext cx="1170247" cy="2358957"/>
            <a:chOff x="5638800" y="1143000"/>
            <a:chExt cx="2438400" cy="4915271"/>
          </a:xfrm>
        </p:grpSpPr>
        <p:sp>
          <p:nvSpPr>
            <p:cNvPr id="247" name="Moon 246"/>
            <p:cNvSpPr/>
            <p:nvPr/>
          </p:nvSpPr>
          <p:spPr>
            <a:xfrm rot="601563" flipH="1">
              <a:off x="7281605" y="1546448"/>
              <a:ext cx="373518" cy="1201045"/>
            </a:xfrm>
            <a:prstGeom prst="moon">
              <a:avLst>
                <a:gd name="adj" fmla="val 87500"/>
              </a:avLst>
            </a:prstGeom>
            <a:solidFill>
              <a:srgbClr val="442C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Moon 247"/>
            <p:cNvSpPr/>
            <p:nvPr/>
          </p:nvSpPr>
          <p:spPr>
            <a:xfrm rot="20998437">
              <a:off x="6028185" y="1548398"/>
              <a:ext cx="373518" cy="1293828"/>
            </a:xfrm>
            <a:prstGeom prst="moon">
              <a:avLst>
                <a:gd name="adj" fmla="val 87500"/>
              </a:avLst>
            </a:prstGeom>
            <a:solidFill>
              <a:srgbClr val="442C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Oval 248"/>
            <p:cNvSpPr/>
            <p:nvPr/>
          </p:nvSpPr>
          <p:spPr>
            <a:xfrm rot="19907266">
              <a:off x="7656727" y="3737532"/>
              <a:ext cx="420473" cy="79884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Oval 249"/>
            <p:cNvSpPr/>
            <p:nvPr/>
          </p:nvSpPr>
          <p:spPr>
            <a:xfrm rot="1645044">
              <a:off x="5638800" y="3753233"/>
              <a:ext cx="461865" cy="79884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Oval 250"/>
            <p:cNvSpPr/>
            <p:nvPr/>
          </p:nvSpPr>
          <p:spPr>
            <a:xfrm rot="1442075">
              <a:off x="6376909" y="5324579"/>
              <a:ext cx="413710" cy="718960"/>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Oval 251"/>
            <p:cNvSpPr/>
            <p:nvPr/>
          </p:nvSpPr>
          <p:spPr>
            <a:xfrm rot="18928376">
              <a:off x="7041433" y="5339311"/>
              <a:ext cx="395751" cy="718960"/>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Trapezoid 252"/>
            <p:cNvSpPr/>
            <p:nvPr/>
          </p:nvSpPr>
          <p:spPr>
            <a:xfrm rot="1440561">
              <a:off x="5654341" y="2790919"/>
              <a:ext cx="1007123" cy="1513146"/>
            </a:xfrm>
            <a:prstGeom prst="trapezoid">
              <a:avLst>
                <a:gd name="adj" fmla="val 30077"/>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Trapezoid 253"/>
            <p:cNvSpPr/>
            <p:nvPr/>
          </p:nvSpPr>
          <p:spPr>
            <a:xfrm rot="1585184">
              <a:off x="5754635" y="2523494"/>
              <a:ext cx="1001178" cy="1685818"/>
            </a:xfrm>
            <a:prstGeom prst="trapezoid">
              <a:avLst>
                <a:gd name="adj" fmla="val 31003"/>
              </a:avLst>
            </a:prstGeom>
            <a:solidFill>
              <a:srgbClr val="9A631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Trapezoid 254"/>
            <p:cNvSpPr/>
            <p:nvPr/>
          </p:nvSpPr>
          <p:spPr>
            <a:xfrm rot="19870960">
              <a:off x="7219333" y="2773126"/>
              <a:ext cx="721879" cy="1513146"/>
            </a:xfrm>
            <a:prstGeom prst="trapezoid">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Trapezoid 255"/>
            <p:cNvSpPr/>
            <p:nvPr/>
          </p:nvSpPr>
          <p:spPr>
            <a:xfrm rot="20036208">
              <a:off x="6907014" y="2537385"/>
              <a:ext cx="969876" cy="1648410"/>
            </a:xfrm>
            <a:prstGeom prst="trapezoid">
              <a:avLst/>
            </a:prstGeom>
            <a:solidFill>
              <a:srgbClr val="9A631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Trapezoid 256"/>
            <p:cNvSpPr/>
            <p:nvPr/>
          </p:nvSpPr>
          <p:spPr>
            <a:xfrm>
              <a:off x="6130979" y="2578533"/>
              <a:ext cx="1443876" cy="3035610"/>
            </a:xfrm>
            <a:prstGeom prst="trapezoid">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Trapezoid 257"/>
            <p:cNvSpPr/>
            <p:nvPr/>
          </p:nvSpPr>
          <p:spPr>
            <a:xfrm rot="21186724">
              <a:off x="6882233" y="2430692"/>
              <a:ext cx="697204" cy="3039085"/>
            </a:xfrm>
            <a:prstGeom prst="trapezoid">
              <a:avLst/>
            </a:prstGeom>
            <a:solidFill>
              <a:srgbClr val="9A631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Trapezoid 258"/>
            <p:cNvSpPr/>
            <p:nvPr/>
          </p:nvSpPr>
          <p:spPr>
            <a:xfrm rot="353417">
              <a:off x="6108386" y="2497427"/>
              <a:ext cx="697204" cy="3019163"/>
            </a:xfrm>
            <a:prstGeom prst="trapezoid">
              <a:avLst/>
            </a:prstGeom>
            <a:solidFill>
              <a:srgbClr val="9A631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Isosceles Triangle 259"/>
            <p:cNvSpPr/>
            <p:nvPr/>
          </p:nvSpPr>
          <p:spPr>
            <a:xfrm rot="10800000">
              <a:off x="6691029" y="2388923"/>
              <a:ext cx="286560" cy="718960"/>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1" name="Group 18"/>
            <p:cNvGrpSpPr/>
            <p:nvPr/>
          </p:nvGrpSpPr>
          <p:grpSpPr>
            <a:xfrm>
              <a:off x="6136495" y="1143000"/>
              <a:ext cx="1396267" cy="1569206"/>
              <a:chOff x="2816664" y="1199148"/>
              <a:chExt cx="1866748" cy="1544052"/>
            </a:xfrm>
          </p:grpSpPr>
          <p:sp>
            <p:nvSpPr>
              <p:cNvPr id="311" name="Oval 310"/>
              <p:cNvSpPr/>
              <p:nvPr/>
            </p:nvSpPr>
            <p:spPr>
              <a:xfrm>
                <a:off x="2819400" y="1199148"/>
                <a:ext cx="1828800" cy="154405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Oval 311"/>
              <p:cNvSpPr/>
              <p:nvPr/>
            </p:nvSpPr>
            <p:spPr>
              <a:xfrm>
                <a:off x="2816664" y="1357300"/>
                <a:ext cx="1866748" cy="644741"/>
              </a:xfrm>
              <a:prstGeom prst="ellipse">
                <a:avLst/>
              </a:prstGeom>
              <a:solidFill>
                <a:srgbClr val="442C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2" name="Oval 261"/>
            <p:cNvSpPr/>
            <p:nvPr/>
          </p:nvSpPr>
          <p:spPr>
            <a:xfrm>
              <a:off x="6471692" y="2450886"/>
              <a:ext cx="683686" cy="442605"/>
            </a:xfrm>
            <a:prstGeom prst="ellipse">
              <a:avLst/>
            </a:prstGeom>
            <a:solidFill>
              <a:srgbClr val="442C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Oval 262"/>
            <p:cNvSpPr/>
            <p:nvPr/>
          </p:nvSpPr>
          <p:spPr>
            <a:xfrm>
              <a:off x="6717028" y="2501125"/>
              <a:ext cx="199007" cy="12345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4" name="Group 140"/>
            <p:cNvGrpSpPr/>
            <p:nvPr/>
          </p:nvGrpSpPr>
          <p:grpSpPr>
            <a:xfrm>
              <a:off x="6096000" y="1143000"/>
              <a:ext cx="1447800" cy="457200"/>
              <a:chOff x="6248400" y="1066800"/>
              <a:chExt cx="1194486" cy="457200"/>
            </a:xfrm>
            <a:solidFill>
              <a:srgbClr val="E7BE6B"/>
            </a:solidFill>
          </p:grpSpPr>
          <p:sp>
            <p:nvSpPr>
              <p:cNvPr id="308" name="Moon 307"/>
              <p:cNvSpPr/>
              <p:nvPr/>
            </p:nvSpPr>
            <p:spPr>
              <a:xfrm rot="5400000">
                <a:off x="6699303" y="692097"/>
                <a:ext cx="295424" cy="1044830"/>
              </a:xfrm>
              <a:prstGeom prst="moon">
                <a:avLst>
                  <a:gd name="adj" fmla="val 85521"/>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Moon 308"/>
              <p:cNvSpPr/>
              <p:nvPr/>
            </p:nvSpPr>
            <p:spPr>
              <a:xfrm rot="5614597">
                <a:off x="6744572" y="796344"/>
                <a:ext cx="224453" cy="1047503"/>
              </a:xfrm>
              <a:prstGeom prst="moon">
                <a:avLst>
                  <a:gd name="adj" fmla="val 85521"/>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Rounded Rectangle 309"/>
              <p:cNvSpPr/>
              <p:nvPr/>
            </p:nvSpPr>
            <p:spPr>
              <a:xfrm>
                <a:off x="6248400" y="1371600"/>
                <a:ext cx="1194486" cy="1524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5" name="Rounded Rectangle 264"/>
            <p:cNvSpPr/>
            <p:nvPr/>
          </p:nvSpPr>
          <p:spPr>
            <a:xfrm rot="4419217">
              <a:off x="6868156" y="2087685"/>
              <a:ext cx="1447800" cy="152400"/>
            </a:xfrm>
            <a:prstGeom prst="roundRect">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Rounded Rectangle 265"/>
            <p:cNvSpPr/>
            <p:nvPr/>
          </p:nvSpPr>
          <p:spPr>
            <a:xfrm rot="5400000">
              <a:off x="6743700" y="2171700"/>
              <a:ext cx="1447800" cy="152400"/>
            </a:xfrm>
            <a:prstGeom prst="roundRect">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7" name="Group 145"/>
            <p:cNvGrpSpPr/>
            <p:nvPr/>
          </p:nvGrpSpPr>
          <p:grpSpPr>
            <a:xfrm>
              <a:off x="7253416" y="1355124"/>
              <a:ext cx="365760" cy="304800"/>
              <a:chOff x="4419600" y="1143000"/>
              <a:chExt cx="457200" cy="381000"/>
            </a:xfrm>
          </p:grpSpPr>
          <p:sp>
            <p:nvSpPr>
              <p:cNvPr id="306" name="Hexagon 305"/>
              <p:cNvSpPr/>
              <p:nvPr/>
            </p:nvSpPr>
            <p:spPr>
              <a:xfrm>
                <a:off x="4419600" y="1143000"/>
                <a:ext cx="457200" cy="381000"/>
              </a:xfrm>
              <a:prstGeom prst="hexagon">
                <a:avLst/>
              </a:prstGeom>
              <a:solidFill>
                <a:srgbClr val="DAA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Quad Arrow 306"/>
              <p:cNvSpPr/>
              <p:nvPr/>
            </p:nvSpPr>
            <p:spPr>
              <a:xfrm>
                <a:off x="4501978" y="1171832"/>
                <a:ext cx="304800" cy="304800"/>
              </a:xfrm>
              <a:prstGeom prst="quad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8" name="Group 164"/>
            <p:cNvGrpSpPr/>
            <p:nvPr/>
          </p:nvGrpSpPr>
          <p:grpSpPr>
            <a:xfrm rot="5013942">
              <a:off x="6113768" y="3964885"/>
              <a:ext cx="2270760" cy="304800"/>
              <a:chOff x="4419600" y="304800"/>
              <a:chExt cx="2270760" cy="304800"/>
            </a:xfrm>
          </p:grpSpPr>
          <p:grpSp>
            <p:nvGrpSpPr>
              <p:cNvPr id="288" name="Group 146"/>
              <p:cNvGrpSpPr/>
              <p:nvPr/>
            </p:nvGrpSpPr>
            <p:grpSpPr>
              <a:xfrm>
                <a:off x="4419600" y="304800"/>
                <a:ext cx="365760" cy="304800"/>
                <a:chOff x="4419600" y="1143000"/>
                <a:chExt cx="457200" cy="381000"/>
              </a:xfrm>
            </p:grpSpPr>
            <p:sp>
              <p:nvSpPr>
                <p:cNvPr id="304" name="Hexagon 303"/>
                <p:cNvSpPr/>
                <p:nvPr/>
              </p:nvSpPr>
              <p:spPr>
                <a:xfrm>
                  <a:off x="4419600" y="1143000"/>
                  <a:ext cx="457200" cy="381000"/>
                </a:xfrm>
                <a:prstGeom prst="hexagon">
                  <a:avLst/>
                </a:prstGeom>
                <a:solidFill>
                  <a:srgbClr val="DAA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Quad Arrow 304"/>
                <p:cNvSpPr/>
                <p:nvPr/>
              </p:nvSpPr>
              <p:spPr>
                <a:xfrm>
                  <a:off x="4501978" y="1171832"/>
                  <a:ext cx="304800" cy="304800"/>
                </a:xfrm>
                <a:prstGeom prst="quad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9" name="Group 149"/>
              <p:cNvGrpSpPr/>
              <p:nvPr/>
            </p:nvGrpSpPr>
            <p:grpSpPr>
              <a:xfrm>
                <a:off x="4800600" y="304800"/>
                <a:ext cx="365760" cy="304800"/>
                <a:chOff x="4419600" y="1143000"/>
                <a:chExt cx="457200" cy="381000"/>
              </a:xfrm>
            </p:grpSpPr>
            <p:sp>
              <p:nvSpPr>
                <p:cNvPr id="302" name="Hexagon 301"/>
                <p:cNvSpPr/>
                <p:nvPr/>
              </p:nvSpPr>
              <p:spPr>
                <a:xfrm>
                  <a:off x="4419600" y="1143000"/>
                  <a:ext cx="457200" cy="381000"/>
                </a:xfrm>
                <a:prstGeom prst="hexagon">
                  <a:avLst/>
                </a:prstGeom>
                <a:solidFill>
                  <a:srgbClr val="DAA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Quad Arrow 302"/>
                <p:cNvSpPr/>
                <p:nvPr/>
              </p:nvSpPr>
              <p:spPr>
                <a:xfrm>
                  <a:off x="4501978" y="1171832"/>
                  <a:ext cx="304800" cy="304800"/>
                </a:xfrm>
                <a:prstGeom prst="quad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0" name="Group 152"/>
              <p:cNvGrpSpPr/>
              <p:nvPr/>
            </p:nvGrpSpPr>
            <p:grpSpPr>
              <a:xfrm>
                <a:off x="5181600" y="304800"/>
                <a:ext cx="365760" cy="304800"/>
                <a:chOff x="4419600" y="1143000"/>
                <a:chExt cx="457200" cy="381000"/>
              </a:xfrm>
            </p:grpSpPr>
            <p:sp>
              <p:nvSpPr>
                <p:cNvPr id="300" name="Hexagon 299"/>
                <p:cNvSpPr/>
                <p:nvPr/>
              </p:nvSpPr>
              <p:spPr>
                <a:xfrm>
                  <a:off x="4419600" y="1143000"/>
                  <a:ext cx="457200" cy="381000"/>
                </a:xfrm>
                <a:prstGeom prst="hexagon">
                  <a:avLst/>
                </a:prstGeom>
                <a:solidFill>
                  <a:srgbClr val="DAA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Quad Arrow 300"/>
                <p:cNvSpPr/>
                <p:nvPr/>
              </p:nvSpPr>
              <p:spPr>
                <a:xfrm>
                  <a:off x="4501978" y="1171832"/>
                  <a:ext cx="304800" cy="304800"/>
                </a:xfrm>
                <a:prstGeom prst="quad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1" name="Group 155"/>
              <p:cNvGrpSpPr/>
              <p:nvPr/>
            </p:nvGrpSpPr>
            <p:grpSpPr>
              <a:xfrm>
                <a:off x="5562600" y="304800"/>
                <a:ext cx="365760" cy="304800"/>
                <a:chOff x="4419600" y="1143000"/>
                <a:chExt cx="457200" cy="381000"/>
              </a:xfrm>
            </p:grpSpPr>
            <p:sp>
              <p:nvSpPr>
                <p:cNvPr id="298" name="Hexagon 297"/>
                <p:cNvSpPr/>
                <p:nvPr/>
              </p:nvSpPr>
              <p:spPr>
                <a:xfrm>
                  <a:off x="4419600" y="1143000"/>
                  <a:ext cx="457200" cy="381000"/>
                </a:xfrm>
                <a:prstGeom prst="hexagon">
                  <a:avLst/>
                </a:prstGeom>
                <a:solidFill>
                  <a:srgbClr val="DAA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Quad Arrow 298"/>
                <p:cNvSpPr/>
                <p:nvPr/>
              </p:nvSpPr>
              <p:spPr>
                <a:xfrm>
                  <a:off x="4501978" y="1171832"/>
                  <a:ext cx="304800" cy="304800"/>
                </a:xfrm>
                <a:prstGeom prst="quad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2" name="Group 158"/>
              <p:cNvGrpSpPr/>
              <p:nvPr/>
            </p:nvGrpSpPr>
            <p:grpSpPr>
              <a:xfrm>
                <a:off x="5943600" y="304800"/>
                <a:ext cx="365760" cy="304800"/>
                <a:chOff x="4419600" y="1143000"/>
                <a:chExt cx="457200" cy="381000"/>
              </a:xfrm>
            </p:grpSpPr>
            <p:sp>
              <p:nvSpPr>
                <p:cNvPr id="296" name="Hexagon 295"/>
                <p:cNvSpPr/>
                <p:nvPr/>
              </p:nvSpPr>
              <p:spPr>
                <a:xfrm>
                  <a:off x="4419600" y="1143000"/>
                  <a:ext cx="457200" cy="381000"/>
                </a:xfrm>
                <a:prstGeom prst="hexagon">
                  <a:avLst/>
                </a:prstGeom>
                <a:solidFill>
                  <a:srgbClr val="DAA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Quad Arrow 296"/>
                <p:cNvSpPr/>
                <p:nvPr/>
              </p:nvSpPr>
              <p:spPr>
                <a:xfrm>
                  <a:off x="4501978" y="1171832"/>
                  <a:ext cx="304800" cy="304800"/>
                </a:xfrm>
                <a:prstGeom prst="quad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3" name="Group 161"/>
              <p:cNvGrpSpPr/>
              <p:nvPr/>
            </p:nvGrpSpPr>
            <p:grpSpPr>
              <a:xfrm>
                <a:off x="6324600" y="304800"/>
                <a:ext cx="365760" cy="304800"/>
                <a:chOff x="4419600" y="1143000"/>
                <a:chExt cx="457200" cy="381000"/>
              </a:xfrm>
            </p:grpSpPr>
            <p:sp>
              <p:nvSpPr>
                <p:cNvPr id="294" name="Hexagon 293"/>
                <p:cNvSpPr/>
                <p:nvPr/>
              </p:nvSpPr>
              <p:spPr>
                <a:xfrm>
                  <a:off x="4419600" y="1143000"/>
                  <a:ext cx="457200" cy="381000"/>
                </a:xfrm>
                <a:prstGeom prst="hexagon">
                  <a:avLst/>
                </a:prstGeom>
                <a:solidFill>
                  <a:srgbClr val="DAA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Quad Arrow 294"/>
                <p:cNvSpPr/>
                <p:nvPr/>
              </p:nvSpPr>
              <p:spPr>
                <a:xfrm>
                  <a:off x="4501978" y="1171832"/>
                  <a:ext cx="304800" cy="304800"/>
                </a:xfrm>
                <a:prstGeom prst="quad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9" name="Group 165"/>
            <p:cNvGrpSpPr/>
            <p:nvPr/>
          </p:nvGrpSpPr>
          <p:grpSpPr>
            <a:xfrm rot="5742874">
              <a:off x="5301516" y="3964313"/>
              <a:ext cx="2270760" cy="304800"/>
              <a:chOff x="4419600" y="304800"/>
              <a:chExt cx="2270760" cy="304800"/>
            </a:xfrm>
          </p:grpSpPr>
          <p:grpSp>
            <p:nvGrpSpPr>
              <p:cNvPr id="270" name="Group 146"/>
              <p:cNvGrpSpPr/>
              <p:nvPr/>
            </p:nvGrpSpPr>
            <p:grpSpPr>
              <a:xfrm>
                <a:off x="4419600" y="304800"/>
                <a:ext cx="365760" cy="304800"/>
                <a:chOff x="4419600" y="1143000"/>
                <a:chExt cx="457200" cy="381000"/>
              </a:xfrm>
            </p:grpSpPr>
            <p:sp>
              <p:nvSpPr>
                <p:cNvPr id="286" name="Hexagon 285"/>
                <p:cNvSpPr/>
                <p:nvPr/>
              </p:nvSpPr>
              <p:spPr>
                <a:xfrm>
                  <a:off x="4419600" y="1143000"/>
                  <a:ext cx="457200" cy="381000"/>
                </a:xfrm>
                <a:prstGeom prst="hexagon">
                  <a:avLst/>
                </a:prstGeom>
                <a:solidFill>
                  <a:srgbClr val="DAA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Quad Arrow 286"/>
                <p:cNvSpPr/>
                <p:nvPr/>
              </p:nvSpPr>
              <p:spPr>
                <a:xfrm>
                  <a:off x="4501978" y="1171832"/>
                  <a:ext cx="304800" cy="304800"/>
                </a:xfrm>
                <a:prstGeom prst="quad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1" name="Group 149"/>
              <p:cNvGrpSpPr/>
              <p:nvPr/>
            </p:nvGrpSpPr>
            <p:grpSpPr>
              <a:xfrm>
                <a:off x="4800600" y="304800"/>
                <a:ext cx="365760" cy="304800"/>
                <a:chOff x="4419600" y="1143000"/>
                <a:chExt cx="457200" cy="381000"/>
              </a:xfrm>
            </p:grpSpPr>
            <p:sp>
              <p:nvSpPr>
                <p:cNvPr id="284" name="Hexagon 283"/>
                <p:cNvSpPr/>
                <p:nvPr/>
              </p:nvSpPr>
              <p:spPr>
                <a:xfrm>
                  <a:off x="4419600" y="1143000"/>
                  <a:ext cx="457200" cy="381000"/>
                </a:xfrm>
                <a:prstGeom prst="hexagon">
                  <a:avLst/>
                </a:prstGeom>
                <a:solidFill>
                  <a:srgbClr val="DAA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Quad Arrow 284"/>
                <p:cNvSpPr/>
                <p:nvPr/>
              </p:nvSpPr>
              <p:spPr>
                <a:xfrm>
                  <a:off x="4501978" y="1171832"/>
                  <a:ext cx="304800" cy="304800"/>
                </a:xfrm>
                <a:prstGeom prst="quad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2" name="Group 152"/>
              <p:cNvGrpSpPr/>
              <p:nvPr/>
            </p:nvGrpSpPr>
            <p:grpSpPr>
              <a:xfrm>
                <a:off x="5181600" y="304800"/>
                <a:ext cx="365760" cy="304800"/>
                <a:chOff x="4419600" y="1143000"/>
                <a:chExt cx="457200" cy="381000"/>
              </a:xfrm>
            </p:grpSpPr>
            <p:sp>
              <p:nvSpPr>
                <p:cNvPr id="282" name="Hexagon 281"/>
                <p:cNvSpPr/>
                <p:nvPr/>
              </p:nvSpPr>
              <p:spPr>
                <a:xfrm>
                  <a:off x="4419600" y="1143000"/>
                  <a:ext cx="457200" cy="381000"/>
                </a:xfrm>
                <a:prstGeom prst="hexagon">
                  <a:avLst/>
                </a:prstGeom>
                <a:solidFill>
                  <a:srgbClr val="DAA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Quad Arrow 282"/>
                <p:cNvSpPr/>
                <p:nvPr/>
              </p:nvSpPr>
              <p:spPr>
                <a:xfrm>
                  <a:off x="4501978" y="1171832"/>
                  <a:ext cx="304800" cy="304800"/>
                </a:xfrm>
                <a:prstGeom prst="quad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3" name="Group 155"/>
              <p:cNvGrpSpPr/>
              <p:nvPr/>
            </p:nvGrpSpPr>
            <p:grpSpPr>
              <a:xfrm>
                <a:off x="5562600" y="304800"/>
                <a:ext cx="365760" cy="304800"/>
                <a:chOff x="4419600" y="1143000"/>
                <a:chExt cx="457200" cy="381000"/>
              </a:xfrm>
            </p:grpSpPr>
            <p:sp>
              <p:nvSpPr>
                <p:cNvPr id="280" name="Hexagon 279"/>
                <p:cNvSpPr/>
                <p:nvPr/>
              </p:nvSpPr>
              <p:spPr>
                <a:xfrm>
                  <a:off x="4419600" y="1143000"/>
                  <a:ext cx="457200" cy="381000"/>
                </a:xfrm>
                <a:prstGeom prst="hexagon">
                  <a:avLst/>
                </a:prstGeom>
                <a:solidFill>
                  <a:srgbClr val="DAA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Quad Arrow 280"/>
                <p:cNvSpPr/>
                <p:nvPr/>
              </p:nvSpPr>
              <p:spPr>
                <a:xfrm>
                  <a:off x="4501978" y="1171832"/>
                  <a:ext cx="304800" cy="304800"/>
                </a:xfrm>
                <a:prstGeom prst="quad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4" name="Group 158"/>
              <p:cNvGrpSpPr/>
              <p:nvPr/>
            </p:nvGrpSpPr>
            <p:grpSpPr>
              <a:xfrm>
                <a:off x="5943600" y="304800"/>
                <a:ext cx="365760" cy="304800"/>
                <a:chOff x="4419600" y="1143000"/>
                <a:chExt cx="457200" cy="381000"/>
              </a:xfrm>
            </p:grpSpPr>
            <p:sp>
              <p:nvSpPr>
                <p:cNvPr id="278" name="Hexagon 277"/>
                <p:cNvSpPr/>
                <p:nvPr/>
              </p:nvSpPr>
              <p:spPr>
                <a:xfrm>
                  <a:off x="4419600" y="1143000"/>
                  <a:ext cx="457200" cy="381000"/>
                </a:xfrm>
                <a:prstGeom prst="hexagon">
                  <a:avLst/>
                </a:prstGeom>
                <a:solidFill>
                  <a:srgbClr val="DAA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Quad Arrow 278"/>
                <p:cNvSpPr/>
                <p:nvPr/>
              </p:nvSpPr>
              <p:spPr>
                <a:xfrm>
                  <a:off x="4501978" y="1171832"/>
                  <a:ext cx="304800" cy="304800"/>
                </a:xfrm>
                <a:prstGeom prst="quad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5" name="Group 161"/>
              <p:cNvGrpSpPr/>
              <p:nvPr/>
            </p:nvGrpSpPr>
            <p:grpSpPr>
              <a:xfrm>
                <a:off x="6324600" y="304800"/>
                <a:ext cx="365760" cy="304800"/>
                <a:chOff x="4419600" y="1143000"/>
                <a:chExt cx="457200" cy="381000"/>
              </a:xfrm>
            </p:grpSpPr>
            <p:sp>
              <p:nvSpPr>
                <p:cNvPr id="276" name="Hexagon 275"/>
                <p:cNvSpPr/>
                <p:nvPr/>
              </p:nvSpPr>
              <p:spPr>
                <a:xfrm>
                  <a:off x="4419600" y="1143000"/>
                  <a:ext cx="457200" cy="381000"/>
                </a:xfrm>
                <a:prstGeom prst="hexagon">
                  <a:avLst/>
                </a:prstGeom>
                <a:solidFill>
                  <a:srgbClr val="DAA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Quad Arrow 276"/>
                <p:cNvSpPr/>
                <p:nvPr/>
              </p:nvSpPr>
              <p:spPr>
                <a:xfrm>
                  <a:off x="4501978" y="1171832"/>
                  <a:ext cx="304800" cy="304800"/>
                </a:xfrm>
                <a:prstGeom prst="quad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Tree>
    <p:extLst>
      <p:ext uri="{BB962C8B-B14F-4D97-AF65-F5344CB8AC3E}">
        <p14:creationId xmlns:p14="http://schemas.microsoft.com/office/powerpoint/2010/main" val="2989070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686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686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3" grpId="0"/>
      <p:bldP spid="74" grpId="0"/>
      <p:bldP spid="7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 name="Picture 2" descr="https://encrypted-tbn0.gstatic.com/images?q=tbn:ANd9GcSDEob2LYL8lf-DO33nOM62GMDRW2zAWIBfHB1KEf5vsZLmI-m4"/>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
        <p:nvSpPr>
          <p:cNvPr id="10" name="Rectangle 9"/>
          <p:cNvSpPr/>
          <p:nvPr/>
        </p:nvSpPr>
        <p:spPr>
          <a:xfrm>
            <a:off x="3939702" y="535419"/>
            <a:ext cx="5875507" cy="4524315"/>
          </a:xfrm>
          <a:prstGeom prst="rect">
            <a:avLst/>
          </a:prstGeom>
        </p:spPr>
        <p:txBody>
          <a:bodyPr wrap="square">
            <a:spAutoFit/>
          </a:bodyPr>
          <a:lstStyle/>
          <a:p>
            <a:r>
              <a:rPr lang="en-US" sz="2400" dirty="0">
                <a:solidFill>
                  <a:schemeClr val="bg1"/>
                </a:solidFill>
              </a:rPr>
              <a:t>“In the anguishing process of repentance, we may sometimes feel God has deserted us. The reality is that our behavior has isolated us from Him. </a:t>
            </a:r>
          </a:p>
          <a:p>
            <a:endParaRPr lang="en-US" sz="2400" dirty="0">
              <a:solidFill>
                <a:schemeClr val="bg1"/>
              </a:solidFill>
            </a:endParaRPr>
          </a:p>
          <a:p>
            <a:r>
              <a:rPr lang="en-US" sz="2400" dirty="0">
                <a:solidFill>
                  <a:schemeClr val="bg1"/>
                </a:solidFill>
              </a:rPr>
              <a:t>Thus, while we are turning away from evil but have not yet turned fully to God, we are especially vulnerable. </a:t>
            </a:r>
          </a:p>
          <a:p>
            <a:endParaRPr lang="en-US" sz="2400" dirty="0">
              <a:solidFill>
                <a:schemeClr val="bg1"/>
              </a:solidFill>
            </a:endParaRPr>
          </a:p>
          <a:p>
            <a:r>
              <a:rPr lang="en-US" sz="2400" dirty="0">
                <a:solidFill>
                  <a:schemeClr val="bg1"/>
                </a:solidFill>
              </a:rPr>
              <a:t>Yet we must not give up, but, instead, reach out to God’s awaiting arm of mercy, which is outstretched ‘all the day long.’”</a:t>
            </a:r>
          </a:p>
        </p:txBody>
      </p:sp>
      <p:sp>
        <p:nvSpPr>
          <p:cNvPr id="7" name="TextBox 6"/>
          <p:cNvSpPr txBox="1"/>
          <p:nvPr/>
        </p:nvSpPr>
        <p:spPr>
          <a:xfrm>
            <a:off x="-1" y="6488668"/>
            <a:ext cx="5846324" cy="369332"/>
          </a:xfrm>
          <a:prstGeom prst="rect">
            <a:avLst/>
          </a:prstGeom>
          <a:noFill/>
        </p:spPr>
        <p:txBody>
          <a:bodyPr wrap="square" rtlCol="0">
            <a:spAutoFit/>
          </a:bodyPr>
          <a:lstStyle/>
          <a:p>
            <a:r>
              <a:rPr lang="en-US" dirty="0">
                <a:solidFill>
                  <a:schemeClr val="bg1"/>
                </a:solidFill>
              </a:rPr>
              <a:t>Zechariah 1:1-3 ; Jacob 5:5:47; 2 Nephi 28:32; Mormon 5:11</a:t>
            </a:r>
          </a:p>
        </p:txBody>
      </p:sp>
      <p:grpSp>
        <p:nvGrpSpPr>
          <p:cNvPr id="2" name="Group 7"/>
          <p:cNvGrpSpPr/>
          <p:nvPr/>
        </p:nvGrpSpPr>
        <p:grpSpPr>
          <a:xfrm>
            <a:off x="335605" y="235087"/>
            <a:ext cx="3505068" cy="2501531"/>
            <a:chOff x="228600" y="381000"/>
            <a:chExt cx="3505068" cy="2501531"/>
          </a:xfrm>
        </p:grpSpPr>
        <p:grpSp>
          <p:nvGrpSpPr>
            <p:cNvPr id="3" name="Group 144"/>
            <p:cNvGrpSpPr/>
            <p:nvPr/>
          </p:nvGrpSpPr>
          <p:grpSpPr>
            <a:xfrm>
              <a:off x="228600" y="381000"/>
              <a:ext cx="3505068" cy="2501531"/>
              <a:chOff x="534986" y="381000"/>
              <a:chExt cx="2637111" cy="2501531"/>
            </a:xfrm>
          </p:grpSpPr>
          <p:sp>
            <p:nvSpPr>
              <p:cNvPr id="12" name="Rectangle 11"/>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143"/>
              <p:cNvGrpSpPr/>
              <p:nvPr/>
            </p:nvGrpSpPr>
            <p:grpSpPr>
              <a:xfrm>
                <a:off x="534986" y="384805"/>
                <a:ext cx="457200" cy="2497726"/>
                <a:chOff x="533400" y="381000"/>
                <a:chExt cx="457200" cy="2497726"/>
              </a:xfrm>
            </p:grpSpPr>
            <p:sp>
              <p:nvSpPr>
                <p:cNvPr id="19" name="Oval 18"/>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ounded Rectangle 3"/>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4"/>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6"/>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142"/>
              <p:cNvGrpSpPr/>
              <p:nvPr/>
            </p:nvGrpSpPr>
            <p:grpSpPr>
              <a:xfrm>
                <a:off x="2714897" y="381000"/>
                <a:ext cx="457200" cy="2497726"/>
                <a:chOff x="2714897" y="457200"/>
                <a:chExt cx="457200" cy="2497726"/>
              </a:xfrm>
            </p:grpSpPr>
            <p:sp>
              <p:nvSpPr>
                <p:cNvPr id="15" name="Oval 14"/>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2"/>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5"/>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 name="Rectangle 10"/>
            <p:cNvSpPr/>
            <p:nvPr/>
          </p:nvSpPr>
          <p:spPr>
            <a:xfrm>
              <a:off x="832765" y="1138063"/>
              <a:ext cx="2293346" cy="1015663"/>
            </a:xfrm>
            <a:prstGeom prst="rect">
              <a:avLst/>
            </a:prstGeom>
          </p:spPr>
          <p:txBody>
            <a:bodyPr wrap="square">
              <a:spAutoFit/>
            </a:bodyPr>
            <a:lstStyle/>
            <a:p>
              <a:pPr algn="ctr"/>
              <a:r>
                <a:rPr lang="en-US" sz="2000" b="1" dirty="0"/>
                <a:t>If we turn unto the Lord, then He will turn unto us</a:t>
              </a:r>
              <a:endParaRPr lang="en-US" sz="2000" i="1" dirty="0"/>
            </a:p>
          </p:txBody>
        </p:sp>
      </p:grpSp>
      <p:pic>
        <p:nvPicPr>
          <p:cNvPr id="107" name="Picture 106" descr="Neil A. Maxwell.jpg"/>
          <p:cNvPicPr>
            <a:picLocks noChangeAspect="1"/>
          </p:cNvPicPr>
          <p:nvPr/>
        </p:nvPicPr>
        <p:blipFill>
          <a:blip r:embed="rId3" cstate="print"/>
          <a:stretch>
            <a:fillRect/>
          </a:stretch>
        </p:blipFill>
        <p:spPr>
          <a:xfrm>
            <a:off x="9822647" y="3784687"/>
            <a:ext cx="2028205" cy="2538292"/>
          </a:xfrm>
          <a:prstGeom prst="rect">
            <a:avLst/>
          </a:prstGeom>
        </p:spPr>
      </p:pic>
      <p:sp>
        <p:nvSpPr>
          <p:cNvPr id="108" name="Rectangle 107"/>
          <p:cNvSpPr/>
          <p:nvPr/>
        </p:nvSpPr>
        <p:spPr>
          <a:xfrm>
            <a:off x="11696351" y="6488668"/>
            <a:ext cx="495649" cy="369332"/>
          </a:xfrm>
          <a:prstGeom prst="rect">
            <a:avLst/>
          </a:prstGeom>
        </p:spPr>
        <p:txBody>
          <a:bodyPr wrap="none">
            <a:spAutoFit/>
          </a:bodyPr>
          <a:lstStyle/>
          <a:p>
            <a:r>
              <a:rPr lang="en-US" dirty="0">
                <a:solidFill>
                  <a:schemeClr val="bg1"/>
                </a:solidFill>
              </a:rPr>
              <a:t> (6)</a:t>
            </a:r>
            <a:endParaRPr lang="en-US" dirty="0"/>
          </a:p>
        </p:txBody>
      </p:sp>
    </p:spTree>
    <p:extLst>
      <p:ext uri="{BB962C8B-B14F-4D97-AF65-F5344CB8AC3E}">
        <p14:creationId xmlns:p14="http://schemas.microsoft.com/office/powerpoint/2010/main" val="2989070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 name="Picture 2" descr="https://encrypted-tbn0.gstatic.com/images?q=tbn:ANd9GcSDEob2LYL8lf-DO33nOM62GMDRW2zAWIBfHB1KEf5vsZLmI-m4"/>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
        <p:nvSpPr>
          <p:cNvPr id="10" name="Rectangle 9"/>
          <p:cNvSpPr/>
          <p:nvPr/>
        </p:nvSpPr>
        <p:spPr>
          <a:xfrm>
            <a:off x="321013" y="982892"/>
            <a:ext cx="5875507" cy="1569660"/>
          </a:xfrm>
          <a:prstGeom prst="rect">
            <a:avLst/>
          </a:prstGeom>
        </p:spPr>
        <p:txBody>
          <a:bodyPr wrap="square">
            <a:spAutoFit/>
          </a:bodyPr>
          <a:lstStyle/>
          <a:p>
            <a:pPr fontAlgn="base"/>
            <a:r>
              <a:rPr lang="en-US" sz="2400" i="1" dirty="0">
                <a:solidFill>
                  <a:schemeClr val="bg1"/>
                </a:solidFill>
              </a:rPr>
              <a:t>A man riding a horse, probably an angel of the Lord and protector of God’s people</a:t>
            </a:r>
          </a:p>
          <a:p>
            <a:pPr fontAlgn="base"/>
            <a:endParaRPr lang="en-US" sz="2400" i="1" dirty="0">
              <a:solidFill>
                <a:schemeClr val="bg1"/>
              </a:solidFill>
            </a:endParaRPr>
          </a:p>
          <a:p>
            <a:pPr fontAlgn="base"/>
            <a:r>
              <a:rPr lang="en-US" sz="2400" i="1" dirty="0">
                <a:solidFill>
                  <a:schemeClr val="bg1"/>
                </a:solidFill>
              </a:rPr>
              <a:t>A Red horse = battle and bloodshed</a:t>
            </a:r>
            <a:endParaRPr lang="en-US" sz="2400" dirty="0">
              <a:solidFill>
                <a:schemeClr val="bg1"/>
              </a:solidFill>
            </a:endParaRPr>
          </a:p>
        </p:txBody>
      </p:sp>
      <p:sp>
        <p:nvSpPr>
          <p:cNvPr id="7" name="TextBox 6"/>
          <p:cNvSpPr txBox="1"/>
          <p:nvPr/>
        </p:nvSpPr>
        <p:spPr>
          <a:xfrm>
            <a:off x="-1" y="6488668"/>
            <a:ext cx="5846324" cy="369332"/>
          </a:xfrm>
          <a:prstGeom prst="rect">
            <a:avLst/>
          </a:prstGeom>
          <a:noFill/>
        </p:spPr>
        <p:txBody>
          <a:bodyPr wrap="square" rtlCol="0">
            <a:spAutoFit/>
          </a:bodyPr>
          <a:lstStyle/>
          <a:p>
            <a:r>
              <a:rPr lang="en-US" dirty="0">
                <a:solidFill>
                  <a:schemeClr val="bg1"/>
                </a:solidFill>
              </a:rPr>
              <a:t>Zechariah 1:8-17</a:t>
            </a:r>
          </a:p>
        </p:txBody>
      </p:sp>
      <p:sp>
        <p:nvSpPr>
          <p:cNvPr id="108" name="Rectangle 107"/>
          <p:cNvSpPr/>
          <p:nvPr/>
        </p:nvSpPr>
        <p:spPr>
          <a:xfrm>
            <a:off x="11579332" y="6488668"/>
            <a:ext cx="495649" cy="369332"/>
          </a:xfrm>
          <a:prstGeom prst="rect">
            <a:avLst/>
          </a:prstGeom>
        </p:spPr>
        <p:txBody>
          <a:bodyPr wrap="none">
            <a:spAutoFit/>
          </a:bodyPr>
          <a:lstStyle/>
          <a:p>
            <a:r>
              <a:rPr lang="en-US" dirty="0">
                <a:solidFill>
                  <a:schemeClr val="bg1"/>
                </a:solidFill>
              </a:rPr>
              <a:t> (8)</a:t>
            </a:r>
            <a:endParaRPr lang="en-US" dirty="0"/>
          </a:p>
        </p:txBody>
      </p:sp>
      <p:sp>
        <p:nvSpPr>
          <p:cNvPr id="23" name="TextBox 22"/>
          <p:cNvSpPr txBox="1"/>
          <p:nvPr/>
        </p:nvSpPr>
        <p:spPr>
          <a:xfrm>
            <a:off x="1514883" y="6999"/>
            <a:ext cx="8505311" cy="830997"/>
          </a:xfrm>
          <a:prstGeom prst="rect">
            <a:avLst/>
          </a:prstGeom>
          <a:noFill/>
        </p:spPr>
        <p:txBody>
          <a:bodyPr wrap="square" rtlCol="0">
            <a:spAutoFit/>
          </a:bodyPr>
          <a:lstStyle/>
          <a:p>
            <a:pPr algn="ctr"/>
            <a:r>
              <a:rPr lang="en-US" sz="4800" dirty="0">
                <a:solidFill>
                  <a:schemeClr val="bg1"/>
                </a:solidFill>
                <a:latin typeface="Georgia" pitchFamily="18" charset="0"/>
              </a:rPr>
              <a:t>Zechariah’s 1</a:t>
            </a:r>
            <a:r>
              <a:rPr lang="en-US" sz="4800" baseline="30000" dirty="0">
                <a:solidFill>
                  <a:schemeClr val="bg1"/>
                </a:solidFill>
                <a:latin typeface="Georgia" pitchFamily="18" charset="0"/>
              </a:rPr>
              <a:t>st</a:t>
            </a:r>
            <a:r>
              <a:rPr lang="en-US" sz="4800" dirty="0">
                <a:solidFill>
                  <a:schemeClr val="bg1"/>
                </a:solidFill>
                <a:latin typeface="Georgia" pitchFamily="18" charset="0"/>
              </a:rPr>
              <a:t>  Vision</a:t>
            </a:r>
          </a:p>
        </p:txBody>
      </p:sp>
      <p:sp>
        <p:nvSpPr>
          <p:cNvPr id="24" name="Rectangle 23"/>
          <p:cNvSpPr/>
          <p:nvPr/>
        </p:nvSpPr>
        <p:spPr>
          <a:xfrm>
            <a:off x="3116094" y="4239826"/>
            <a:ext cx="6961762" cy="1938992"/>
          </a:xfrm>
          <a:prstGeom prst="rect">
            <a:avLst/>
          </a:prstGeom>
        </p:spPr>
        <p:txBody>
          <a:bodyPr wrap="square">
            <a:spAutoFit/>
          </a:bodyPr>
          <a:lstStyle/>
          <a:p>
            <a:r>
              <a:rPr lang="en-US" sz="2400" i="1" dirty="0">
                <a:solidFill>
                  <a:schemeClr val="bg1"/>
                </a:solidFill>
              </a:rPr>
              <a:t>White</a:t>
            </a:r>
            <a:r>
              <a:rPr lang="en-US" sz="2400" dirty="0">
                <a:solidFill>
                  <a:schemeClr val="bg1"/>
                </a:solidFill>
              </a:rPr>
              <a:t> represents victory and peace (Rev. 6:2) = sorrel (speckled in King James Version)</a:t>
            </a:r>
          </a:p>
          <a:p>
            <a:endParaRPr lang="en-US" sz="2400" dirty="0">
              <a:solidFill>
                <a:schemeClr val="bg1"/>
              </a:solidFill>
            </a:endParaRPr>
          </a:p>
          <a:p>
            <a:r>
              <a:rPr lang="en-US" sz="2400" dirty="0">
                <a:solidFill>
                  <a:schemeClr val="bg1"/>
                </a:solidFill>
              </a:rPr>
              <a:t>Reddish brown = the aftermath of confusion in the unsettled period after the end of hostilities (Rev. 6:5-8) </a:t>
            </a:r>
          </a:p>
        </p:txBody>
      </p:sp>
      <p:pic>
        <p:nvPicPr>
          <p:cNvPr id="53250" name="Picture 2" descr="https://s-media-cache-ak0.pinimg.com/736x/6d/fe/bd/6dfebd51233a3318533590dd73e2a3b6.jpg"/>
          <p:cNvPicPr>
            <a:picLocks noChangeAspect="1" noChangeArrowheads="1"/>
          </p:cNvPicPr>
          <p:nvPr/>
        </p:nvPicPr>
        <p:blipFill>
          <a:blip r:embed="rId3" cstate="print"/>
          <a:srcRect/>
          <a:stretch>
            <a:fillRect/>
          </a:stretch>
        </p:blipFill>
        <p:spPr bwMode="auto">
          <a:xfrm>
            <a:off x="6107290" y="955743"/>
            <a:ext cx="4373384" cy="3280038"/>
          </a:xfrm>
          <a:prstGeom prst="rect">
            <a:avLst/>
          </a:prstGeom>
          <a:noFill/>
        </p:spPr>
      </p:pic>
    </p:spTree>
    <p:extLst>
      <p:ext uri="{BB962C8B-B14F-4D97-AF65-F5344CB8AC3E}">
        <p14:creationId xmlns:p14="http://schemas.microsoft.com/office/powerpoint/2010/main" val="2989070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 name="Picture 2" descr="https://encrypted-tbn0.gstatic.com/images?q=tbn:ANd9GcSDEob2LYL8lf-DO33nOM62GMDRW2zAWIBfHB1KEf5vsZLmI-m4"/>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
        <p:nvSpPr>
          <p:cNvPr id="10" name="Rectangle 9"/>
          <p:cNvSpPr/>
          <p:nvPr/>
        </p:nvSpPr>
        <p:spPr>
          <a:xfrm>
            <a:off x="321014" y="982892"/>
            <a:ext cx="4951378" cy="830997"/>
          </a:xfrm>
          <a:prstGeom prst="rect">
            <a:avLst/>
          </a:prstGeom>
        </p:spPr>
        <p:txBody>
          <a:bodyPr wrap="square">
            <a:spAutoFit/>
          </a:bodyPr>
          <a:lstStyle/>
          <a:p>
            <a:pPr fontAlgn="base"/>
            <a:r>
              <a:rPr lang="en-US" sz="2400" i="1" dirty="0">
                <a:solidFill>
                  <a:schemeClr val="bg1"/>
                </a:solidFill>
              </a:rPr>
              <a:t>The Horns are a symbol of power. A power of the nation.</a:t>
            </a:r>
          </a:p>
        </p:txBody>
      </p:sp>
      <p:sp>
        <p:nvSpPr>
          <p:cNvPr id="7" name="TextBox 6"/>
          <p:cNvSpPr txBox="1"/>
          <p:nvPr/>
        </p:nvSpPr>
        <p:spPr>
          <a:xfrm>
            <a:off x="-1" y="6488668"/>
            <a:ext cx="5846324" cy="369332"/>
          </a:xfrm>
          <a:prstGeom prst="rect">
            <a:avLst/>
          </a:prstGeom>
          <a:noFill/>
        </p:spPr>
        <p:txBody>
          <a:bodyPr wrap="square" rtlCol="0">
            <a:spAutoFit/>
          </a:bodyPr>
          <a:lstStyle/>
          <a:p>
            <a:r>
              <a:rPr lang="en-US" dirty="0">
                <a:solidFill>
                  <a:schemeClr val="bg1"/>
                </a:solidFill>
              </a:rPr>
              <a:t>Zechariah 1:18-21</a:t>
            </a:r>
          </a:p>
        </p:txBody>
      </p:sp>
      <p:sp>
        <p:nvSpPr>
          <p:cNvPr id="23" name="TextBox 22"/>
          <p:cNvSpPr txBox="1"/>
          <p:nvPr/>
        </p:nvSpPr>
        <p:spPr>
          <a:xfrm>
            <a:off x="1514883" y="6999"/>
            <a:ext cx="8505311" cy="830997"/>
          </a:xfrm>
          <a:prstGeom prst="rect">
            <a:avLst/>
          </a:prstGeom>
          <a:noFill/>
        </p:spPr>
        <p:txBody>
          <a:bodyPr wrap="square" rtlCol="0">
            <a:spAutoFit/>
          </a:bodyPr>
          <a:lstStyle/>
          <a:p>
            <a:pPr algn="ctr"/>
            <a:r>
              <a:rPr lang="en-US" sz="4800" dirty="0">
                <a:solidFill>
                  <a:schemeClr val="bg1"/>
                </a:solidFill>
                <a:latin typeface="Georgia" pitchFamily="18" charset="0"/>
              </a:rPr>
              <a:t>Zechariah’s 2</a:t>
            </a:r>
            <a:r>
              <a:rPr lang="en-US" sz="4800" baseline="30000" dirty="0">
                <a:solidFill>
                  <a:schemeClr val="bg1"/>
                </a:solidFill>
                <a:latin typeface="Georgia" pitchFamily="18" charset="0"/>
              </a:rPr>
              <a:t>nd</a:t>
            </a:r>
            <a:r>
              <a:rPr lang="en-US" sz="4800" dirty="0">
                <a:solidFill>
                  <a:schemeClr val="bg1"/>
                </a:solidFill>
                <a:latin typeface="Georgia" pitchFamily="18" charset="0"/>
              </a:rPr>
              <a:t> Vision</a:t>
            </a:r>
          </a:p>
        </p:txBody>
      </p:sp>
      <p:sp>
        <p:nvSpPr>
          <p:cNvPr id="24" name="Rectangle 23"/>
          <p:cNvSpPr/>
          <p:nvPr/>
        </p:nvSpPr>
        <p:spPr>
          <a:xfrm>
            <a:off x="343711" y="2907136"/>
            <a:ext cx="6096000" cy="2308324"/>
          </a:xfrm>
          <a:prstGeom prst="rect">
            <a:avLst/>
          </a:prstGeom>
        </p:spPr>
        <p:txBody>
          <a:bodyPr>
            <a:spAutoFit/>
          </a:bodyPr>
          <a:lstStyle/>
          <a:p>
            <a:r>
              <a:rPr lang="en-US" dirty="0">
                <a:solidFill>
                  <a:schemeClr val="bg1"/>
                </a:solidFill>
              </a:rPr>
              <a:t>The four powers by which the Israelites had been oppressed</a:t>
            </a:r>
          </a:p>
          <a:p>
            <a:r>
              <a:rPr lang="en-US" dirty="0">
                <a:solidFill>
                  <a:schemeClr val="bg1"/>
                </a:solidFill>
              </a:rPr>
              <a:t>By the Assyrians, Persians, Chaldean, and Egyptian…these were their enemies</a:t>
            </a:r>
          </a:p>
          <a:p>
            <a:endParaRPr lang="en-US" dirty="0">
              <a:solidFill>
                <a:schemeClr val="bg1"/>
              </a:solidFill>
            </a:endParaRPr>
          </a:p>
          <a:p>
            <a:r>
              <a:rPr lang="en-US" dirty="0">
                <a:solidFill>
                  <a:schemeClr val="bg1"/>
                </a:solidFill>
              </a:rPr>
              <a:t>They came from the North = The Assyrians and Babylonians</a:t>
            </a:r>
          </a:p>
          <a:p>
            <a:r>
              <a:rPr lang="en-US" dirty="0">
                <a:solidFill>
                  <a:schemeClr val="bg1"/>
                </a:solidFill>
              </a:rPr>
              <a:t>They came from the East = The Moabites and Ammonites</a:t>
            </a:r>
          </a:p>
          <a:p>
            <a:r>
              <a:rPr lang="en-US" dirty="0">
                <a:solidFill>
                  <a:schemeClr val="bg1"/>
                </a:solidFill>
              </a:rPr>
              <a:t>They came from the South = The Egyptians</a:t>
            </a:r>
          </a:p>
          <a:p>
            <a:r>
              <a:rPr lang="en-US" dirty="0">
                <a:solidFill>
                  <a:schemeClr val="bg1"/>
                </a:solidFill>
              </a:rPr>
              <a:t>They came from the West = Philistines (4)</a:t>
            </a:r>
          </a:p>
        </p:txBody>
      </p:sp>
      <p:pic>
        <p:nvPicPr>
          <p:cNvPr id="49156" name="Picture 4" descr="https://s-media-cache-ak0.pinimg.com/736x/64/02/6d/64026d8185c5de6ccba569c7446ba0ca.jpg"/>
          <p:cNvPicPr>
            <a:picLocks noChangeAspect="1" noChangeArrowheads="1"/>
          </p:cNvPicPr>
          <p:nvPr/>
        </p:nvPicPr>
        <p:blipFill>
          <a:blip r:embed="rId3" cstate="print"/>
          <a:srcRect/>
          <a:stretch>
            <a:fillRect/>
          </a:stretch>
        </p:blipFill>
        <p:spPr bwMode="auto">
          <a:xfrm>
            <a:off x="6598834" y="882143"/>
            <a:ext cx="4934860" cy="3701145"/>
          </a:xfrm>
          <a:prstGeom prst="rect">
            <a:avLst/>
          </a:prstGeom>
          <a:noFill/>
        </p:spPr>
      </p:pic>
      <p:sp>
        <p:nvSpPr>
          <p:cNvPr id="11" name="Rectangle 10"/>
          <p:cNvSpPr/>
          <p:nvPr/>
        </p:nvSpPr>
        <p:spPr>
          <a:xfrm>
            <a:off x="5622587" y="5540088"/>
            <a:ext cx="6420256" cy="707886"/>
          </a:xfrm>
          <a:prstGeom prst="rect">
            <a:avLst/>
          </a:prstGeom>
        </p:spPr>
        <p:txBody>
          <a:bodyPr wrap="square">
            <a:spAutoFit/>
          </a:bodyPr>
          <a:lstStyle/>
          <a:p>
            <a:r>
              <a:rPr lang="en-US" sz="2000" dirty="0">
                <a:solidFill>
                  <a:schemeClr val="bg1"/>
                </a:solidFill>
              </a:rPr>
              <a:t>For the future, as Daniel had see the four empires would be:</a:t>
            </a:r>
          </a:p>
          <a:p>
            <a:r>
              <a:rPr lang="en-US" sz="2000" dirty="0">
                <a:solidFill>
                  <a:schemeClr val="bg1"/>
                </a:solidFill>
              </a:rPr>
              <a:t>Assyria, Babylonia, Greece, and Rome</a:t>
            </a:r>
          </a:p>
        </p:txBody>
      </p:sp>
    </p:spTree>
    <p:extLst>
      <p:ext uri="{BB962C8B-B14F-4D97-AF65-F5344CB8AC3E}">
        <p14:creationId xmlns:p14="http://schemas.microsoft.com/office/powerpoint/2010/main" val="2989070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 name="Picture 2" descr="https://encrypted-tbn0.gstatic.com/images?q=tbn:ANd9GcSDEob2LYL8lf-DO33nOM62GMDRW2zAWIBfHB1KEf5vsZLmI-m4"/>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
        <p:nvSpPr>
          <p:cNvPr id="10" name="Rectangle 9"/>
          <p:cNvSpPr/>
          <p:nvPr/>
        </p:nvSpPr>
        <p:spPr>
          <a:xfrm>
            <a:off x="287146" y="1660226"/>
            <a:ext cx="5875507" cy="461665"/>
          </a:xfrm>
          <a:prstGeom prst="rect">
            <a:avLst/>
          </a:prstGeom>
        </p:spPr>
        <p:txBody>
          <a:bodyPr wrap="square">
            <a:spAutoFit/>
          </a:bodyPr>
          <a:lstStyle/>
          <a:p>
            <a:pPr fontAlgn="base"/>
            <a:r>
              <a:rPr lang="en-US" sz="2400" i="1" dirty="0">
                <a:solidFill>
                  <a:schemeClr val="bg1"/>
                </a:solidFill>
              </a:rPr>
              <a:t>A man with a measuring line in his hand</a:t>
            </a:r>
            <a:endParaRPr lang="en-US" sz="2400" dirty="0">
              <a:solidFill>
                <a:schemeClr val="bg1"/>
              </a:solidFill>
            </a:endParaRPr>
          </a:p>
        </p:txBody>
      </p:sp>
      <p:sp>
        <p:nvSpPr>
          <p:cNvPr id="7" name="TextBox 6"/>
          <p:cNvSpPr txBox="1"/>
          <p:nvPr/>
        </p:nvSpPr>
        <p:spPr>
          <a:xfrm>
            <a:off x="-1" y="6488668"/>
            <a:ext cx="5846324" cy="369332"/>
          </a:xfrm>
          <a:prstGeom prst="rect">
            <a:avLst/>
          </a:prstGeom>
          <a:noFill/>
        </p:spPr>
        <p:txBody>
          <a:bodyPr wrap="square" rtlCol="0">
            <a:spAutoFit/>
          </a:bodyPr>
          <a:lstStyle/>
          <a:p>
            <a:r>
              <a:rPr lang="en-US" dirty="0">
                <a:solidFill>
                  <a:schemeClr val="bg1"/>
                </a:solidFill>
              </a:rPr>
              <a:t>Zechariah 2:1-12; Isaiah 49:19-20; Ezekiel 38:11</a:t>
            </a:r>
          </a:p>
        </p:txBody>
      </p:sp>
      <p:sp>
        <p:nvSpPr>
          <p:cNvPr id="108" name="Rectangle 107"/>
          <p:cNvSpPr/>
          <p:nvPr/>
        </p:nvSpPr>
        <p:spPr>
          <a:xfrm>
            <a:off x="11404605" y="6488668"/>
            <a:ext cx="670376" cy="369332"/>
          </a:xfrm>
          <a:prstGeom prst="rect">
            <a:avLst/>
          </a:prstGeom>
        </p:spPr>
        <p:txBody>
          <a:bodyPr wrap="none">
            <a:spAutoFit/>
          </a:bodyPr>
          <a:lstStyle/>
          <a:p>
            <a:r>
              <a:rPr lang="en-US" dirty="0">
                <a:solidFill>
                  <a:schemeClr val="bg1"/>
                </a:solidFill>
              </a:rPr>
              <a:t> (2,9)</a:t>
            </a:r>
            <a:endParaRPr lang="en-US" dirty="0"/>
          </a:p>
        </p:txBody>
      </p:sp>
      <p:sp>
        <p:nvSpPr>
          <p:cNvPr id="23" name="TextBox 22"/>
          <p:cNvSpPr txBox="1"/>
          <p:nvPr/>
        </p:nvSpPr>
        <p:spPr>
          <a:xfrm>
            <a:off x="1514883" y="6999"/>
            <a:ext cx="8505311" cy="830997"/>
          </a:xfrm>
          <a:prstGeom prst="rect">
            <a:avLst/>
          </a:prstGeom>
          <a:noFill/>
        </p:spPr>
        <p:txBody>
          <a:bodyPr wrap="square" rtlCol="0">
            <a:spAutoFit/>
          </a:bodyPr>
          <a:lstStyle/>
          <a:p>
            <a:pPr algn="ctr"/>
            <a:r>
              <a:rPr lang="en-US" sz="4800" dirty="0">
                <a:solidFill>
                  <a:schemeClr val="bg1"/>
                </a:solidFill>
                <a:latin typeface="Georgia" pitchFamily="18" charset="0"/>
              </a:rPr>
              <a:t>Zechariah’s 3</a:t>
            </a:r>
            <a:r>
              <a:rPr lang="en-US" sz="4800" baseline="30000" dirty="0">
                <a:solidFill>
                  <a:schemeClr val="bg1"/>
                </a:solidFill>
                <a:latin typeface="Georgia" pitchFamily="18" charset="0"/>
              </a:rPr>
              <a:t>rd</a:t>
            </a:r>
            <a:r>
              <a:rPr lang="en-US" sz="4800" dirty="0">
                <a:solidFill>
                  <a:schemeClr val="bg1"/>
                </a:solidFill>
                <a:latin typeface="Georgia" pitchFamily="18" charset="0"/>
              </a:rPr>
              <a:t>  Vision</a:t>
            </a:r>
          </a:p>
        </p:txBody>
      </p:sp>
      <p:sp>
        <p:nvSpPr>
          <p:cNvPr id="24" name="Rectangle 23"/>
          <p:cNvSpPr/>
          <p:nvPr/>
        </p:nvSpPr>
        <p:spPr>
          <a:xfrm>
            <a:off x="1049867" y="4722845"/>
            <a:ext cx="10476089" cy="1200329"/>
          </a:xfrm>
          <a:prstGeom prst="rect">
            <a:avLst/>
          </a:prstGeom>
        </p:spPr>
        <p:txBody>
          <a:bodyPr wrap="square">
            <a:spAutoFit/>
          </a:bodyPr>
          <a:lstStyle/>
          <a:p>
            <a:r>
              <a:rPr lang="en-US" sz="2400" dirty="0">
                <a:solidFill>
                  <a:schemeClr val="bg1"/>
                </a:solidFill>
              </a:rPr>
              <a:t>Jerusalem in the future will resemble an open country, covered with </a:t>
            </a:r>
            <a:r>
              <a:rPr lang="en-US" sz="2400" dirty="0" err="1">
                <a:solidFill>
                  <a:schemeClr val="bg1"/>
                </a:solidFill>
              </a:rPr>
              <a:t>unwalled</a:t>
            </a:r>
            <a:r>
              <a:rPr lang="en-US" sz="2400" dirty="0">
                <a:solidFill>
                  <a:schemeClr val="bg1"/>
                </a:solidFill>
              </a:rPr>
              <a:t> cities and villages. Jehovah will be the protector with a wall of fire round about, a defense of fire which will consume everyone who ventures to attack it (Isaiah 4:5)</a:t>
            </a:r>
          </a:p>
        </p:txBody>
      </p:sp>
      <p:pic>
        <p:nvPicPr>
          <p:cNvPr id="36866" name="Picture 2" descr="https://s-media-cache-ak0.pinimg.com/736x/8c/c2/13/8cc213344bd2556fe92cc1a777f09f82.jpg"/>
          <p:cNvPicPr>
            <a:picLocks noChangeAspect="1" noChangeArrowheads="1"/>
          </p:cNvPicPr>
          <p:nvPr/>
        </p:nvPicPr>
        <p:blipFill>
          <a:blip r:embed="rId3" cstate="print"/>
          <a:srcRect/>
          <a:stretch>
            <a:fillRect/>
          </a:stretch>
        </p:blipFill>
        <p:spPr bwMode="auto">
          <a:xfrm>
            <a:off x="5825067" y="1075656"/>
            <a:ext cx="4594577" cy="3445933"/>
          </a:xfrm>
          <a:prstGeom prst="rect">
            <a:avLst/>
          </a:prstGeom>
          <a:noFill/>
        </p:spPr>
      </p:pic>
    </p:spTree>
    <p:extLst>
      <p:ext uri="{BB962C8B-B14F-4D97-AF65-F5344CB8AC3E}">
        <p14:creationId xmlns:p14="http://schemas.microsoft.com/office/powerpoint/2010/main" val="2989070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 name="Picture 2" descr="https://encrypted-tbn0.gstatic.com/images?q=tbn:ANd9GcSDEob2LYL8lf-DO33nOM62GMDRW2zAWIBfHB1KEf5vsZLmI-m4"/>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
        <p:nvSpPr>
          <p:cNvPr id="10" name="Rectangle 9"/>
          <p:cNvSpPr/>
          <p:nvPr/>
        </p:nvSpPr>
        <p:spPr>
          <a:xfrm>
            <a:off x="321014" y="982892"/>
            <a:ext cx="4620638" cy="830997"/>
          </a:xfrm>
          <a:prstGeom prst="rect">
            <a:avLst/>
          </a:prstGeom>
        </p:spPr>
        <p:txBody>
          <a:bodyPr wrap="square">
            <a:spAutoFit/>
          </a:bodyPr>
          <a:lstStyle/>
          <a:p>
            <a:pPr fontAlgn="base"/>
            <a:r>
              <a:rPr lang="en-US" sz="2400" i="1" dirty="0">
                <a:solidFill>
                  <a:schemeClr val="bg1"/>
                </a:solidFill>
              </a:rPr>
              <a:t>Joshua, a High Priest and Satan Standing at his right hand</a:t>
            </a:r>
            <a:endParaRPr lang="en-US" sz="2400" dirty="0">
              <a:solidFill>
                <a:schemeClr val="bg1"/>
              </a:solidFill>
            </a:endParaRPr>
          </a:p>
        </p:txBody>
      </p:sp>
      <p:sp>
        <p:nvSpPr>
          <p:cNvPr id="7" name="TextBox 6"/>
          <p:cNvSpPr txBox="1"/>
          <p:nvPr/>
        </p:nvSpPr>
        <p:spPr>
          <a:xfrm>
            <a:off x="-1" y="6488668"/>
            <a:ext cx="5846324" cy="369332"/>
          </a:xfrm>
          <a:prstGeom prst="rect">
            <a:avLst/>
          </a:prstGeom>
          <a:noFill/>
        </p:spPr>
        <p:txBody>
          <a:bodyPr wrap="square" rtlCol="0">
            <a:spAutoFit/>
          </a:bodyPr>
          <a:lstStyle/>
          <a:p>
            <a:r>
              <a:rPr lang="en-US" dirty="0">
                <a:solidFill>
                  <a:schemeClr val="bg1"/>
                </a:solidFill>
              </a:rPr>
              <a:t>Zechariah 3:1-10</a:t>
            </a:r>
          </a:p>
        </p:txBody>
      </p:sp>
      <p:sp>
        <p:nvSpPr>
          <p:cNvPr id="108" name="Rectangle 107"/>
          <p:cNvSpPr/>
          <p:nvPr/>
        </p:nvSpPr>
        <p:spPr>
          <a:xfrm>
            <a:off x="11404605" y="6488668"/>
            <a:ext cx="670376" cy="369332"/>
          </a:xfrm>
          <a:prstGeom prst="rect">
            <a:avLst/>
          </a:prstGeom>
        </p:spPr>
        <p:txBody>
          <a:bodyPr wrap="none">
            <a:spAutoFit/>
          </a:bodyPr>
          <a:lstStyle/>
          <a:p>
            <a:r>
              <a:rPr lang="en-US" dirty="0">
                <a:solidFill>
                  <a:schemeClr val="bg1"/>
                </a:solidFill>
              </a:rPr>
              <a:t> (2,9)</a:t>
            </a:r>
            <a:endParaRPr lang="en-US" dirty="0"/>
          </a:p>
        </p:txBody>
      </p:sp>
      <p:sp>
        <p:nvSpPr>
          <p:cNvPr id="23" name="TextBox 22"/>
          <p:cNvSpPr txBox="1"/>
          <p:nvPr/>
        </p:nvSpPr>
        <p:spPr>
          <a:xfrm>
            <a:off x="1514883" y="6999"/>
            <a:ext cx="8505311" cy="830997"/>
          </a:xfrm>
          <a:prstGeom prst="rect">
            <a:avLst/>
          </a:prstGeom>
          <a:noFill/>
        </p:spPr>
        <p:txBody>
          <a:bodyPr wrap="square" rtlCol="0">
            <a:spAutoFit/>
          </a:bodyPr>
          <a:lstStyle/>
          <a:p>
            <a:pPr algn="ctr"/>
            <a:r>
              <a:rPr lang="en-US" sz="4800" dirty="0">
                <a:solidFill>
                  <a:schemeClr val="bg1"/>
                </a:solidFill>
                <a:latin typeface="Georgia" pitchFamily="18" charset="0"/>
              </a:rPr>
              <a:t>Zechariah’s 4</a:t>
            </a:r>
            <a:r>
              <a:rPr lang="en-US" sz="4800" baseline="30000" dirty="0">
                <a:solidFill>
                  <a:schemeClr val="bg1"/>
                </a:solidFill>
                <a:latin typeface="Georgia" pitchFamily="18" charset="0"/>
              </a:rPr>
              <a:t>th</a:t>
            </a:r>
            <a:r>
              <a:rPr lang="en-US" sz="4800" dirty="0">
                <a:solidFill>
                  <a:schemeClr val="bg1"/>
                </a:solidFill>
                <a:latin typeface="Georgia" pitchFamily="18" charset="0"/>
              </a:rPr>
              <a:t> Vision</a:t>
            </a:r>
          </a:p>
        </p:txBody>
      </p:sp>
      <p:sp>
        <p:nvSpPr>
          <p:cNvPr id="24" name="Rectangle 23"/>
          <p:cNvSpPr/>
          <p:nvPr/>
        </p:nvSpPr>
        <p:spPr>
          <a:xfrm>
            <a:off x="573932" y="2663945"/>
            <a:ext cx="4513634" cy="1569660"/>
          </a:xfrm>
          <a:prstGeom prst="rect">
            <a:avLst/>
          </a:prstGeom>
        </p:spPr>
        <p:txBody>
          <a:bodyPr wrap="square">
            <a:spAutoFit/>
          </a:bodyPr>
          <a:lstStyle/>
          <a:p>
            <a:r>
              <a:rPr lang="en-US" sz="2400" dirty="0">
                <a:solidFill>
                  <a:schemeClr val="bg1"/>
                </a:solidFill>
              </a:rPr>
              <a:t>Typical prophetic fashion: </a:t>
            </a:r>
          </a:p>
          <a:p>
            <a:r>
              <a:rPr lang="en-US" sz="2400" dirty="0">
                <a:solidFill>
                  <a:schemeClr val="bg1"/>
                </a:solidFill>
              </a:rPr>
              <a:t>Joshua = Hebrew -- </a:t>
            </a:r>
            <a:r>
              <a:rPr lang="en-US" sz="2400" i="1" dirty="0" err="1">
                <a:solidFill>
                  <a:schemeClr val="bg1"/>
                </a:solidFill>
              </a:rPr>
              <a:t>Yeshua</a:t>
            </a:r>
            <a:r>
              <a:rPr lang="en-US" sz="2400" i="1" dirty="0">
                <a:solidFill>
                  <a:schemeClr val="bg1"/>
                </a:solidFill>
              </a:rPr>
              <a:t>,</a:t>
            </a:r>
            <a:r>
              <a:rPr lang="en-US" sz="2400" dirty="0">
                <a:solidFill>
                  <a:schemeClr val="bg1"/>
                </a:solidFill>
              </a:rPr>
              <a:t> </a:t>
            </a:r>
          </a:p>
          <a:p>
            <a:r>
              <a:rPr lang="en-US" sz="2400" dirty="0">
                <a:solidFill>
                  <a:schemeClr val="bg1"/>
                </a:solidFill>
              </a:rPr>
              <a:t>Greek--</a:t>
            </a:r>
            <a:r>
              <a:rPr lang="en-US" sz="2400" i="1" dirty="0" err="1">
                <a:solidFill>
                  <a:schemeClr val="bg1"/>
                </a:solidFill>
              </a:rPr>
              <a:t>Hee</a:t>
            </a:r>
            <a:r>
              <a:rPr lang="en-US" sz="2400" i="1" dirty="0">
                <a:solidFill>
                  <a:schemeClr val="bg1"/>
                </a:solidFill>
              </a:rPr>
              <a:t>-ay-</a:t>
            </a:r>
            <a:r>
              <a:rPr lang="en-US" sz="2400" i="1" dirty="0" err="1">
                <a:solidFill>
                  <a:schemeClr val="bg1"/>
                </a:solidFill>
              </a:rPr>
              <a:t>sous</a:t>
            </a:r>
            <a:r>
              <a:rPr lang="en-US" sz="2400" i="1" dirty="0">
                <a:solidFill>
                  <a:schemeClr val="bg1"/>
                </a:solidFill>
              </a:rPr>
              <a:t>,</a:t>
            </a:r>
            <a:r>
              <a:rPr lang="en-US" sz="2400" dirty="0">
                <a:solidFill>
                  <a:schemeClr val="bg1"/>
                </a:solidFill>
              </a:rPr>
              <a:t> </a:t>
            </a:r>
          </a:p>
          <a:p>
            <a:r>
              <a:rPr lang="en-US" sz="2400" dirty="0">
                <a:solidFill>
                  <a:schemeClr val="bg1"/>
                </a:solidFill>
              </a:rPr>
              <a:t>English-- </a:t>
            </a:r>
            <a:r>
              <a:rPr lang="en-US" sz="2400" i="1" dirty="0">
                <a:solidFill>
                  <a:schemeClr val="bg1"/>
                </a:solidFill>
              </a:rPr>
              <a:t>Jesus</a:t>
            </a:r>
            <a:endParaRPr lang="en-US" sz="2400" dirty="0">
              <a:solidFill>
                <a:schemeClr val="bg1"/>
              </a:solidFill>
            </a:endParaRPr>
          </a:p>
        </p:txBody>
      </p:sp>
      <p:pic>
        <p:nvPicPr>
          <p:cNvPr id="37890" name="Picture 2" descr="https://s-media-cache-ak0.pinimg.com/736x/20/53/f3/2053f3fa2d1406a1412414ec3f1520c5.jpg"/>
          <p:cNvPicPr>
            <a:picLocks noChangeAspect="1" noChangeArrowheads="1"/>
          </p:cNvPicPr>
          <p:nvPr/>
        </p:nvPicPr>
        <p:blipFill>
          <a:blip r:embed="rId3" cstate="print"/>
          <a:srcRect/>
          <a:stretch>
            <a:fillRect/>
          </a:stretch>
        </p:blipFill>
        <p:spPr bwMode="auto">
          <a:xfrm>
            <a:off x="5884310" y="921053"/>
            <a:ext cx="5075451" cy="3806589"/>
          </a:xfrm>
          <a:prstGeom prst="rect">
            <a:avLst/>
          </a:prstGeom>
          <a:noFill/>
        </p:spPr>
      </p:pic>
      <p:sp>
        <p:nvSpPr>
          <p:cNvPr id="11" name="Rectangle 10"/>
          <p:cNvSpPr/>
          <p:nvPr/>
        </p:nvSpPr>
        <p:spPr>
          <a:xfrm>
            <a:off x="3378739" y="4966608"/>
            <a:ext cx="6815847" cy="1323439"/>
          </a:xfrm>
          <a:prstGeom prst="rect">
            <a:avLst/>
          </a:prstGeom>
        </p:spPr>
        <p:txBody>
          <a:bodyPr wrap="square">
            <a:spAutoFit/>
          </a:bodyPr>
          <a:lstStyle/>
          <a:p>
            <a:r>
              <a:rPr lang="en-US" sz="2000" dirty="0">
                <a:solidFill>
                  <a:schemeClr val="bg1"/>
                </a:solidFill>
              </a:rPr>
              <a:t>“From the promises of a glorious future for the city and people of God, Zechariah turns to the means by which they are to be achieved. God will raise up a perfect priestly Mediator, of whom Joshua and his fellow-priests are a foreshadowing.”</a:t>
            </a:r>
          </a:p>
        </p:txBody>
      </p:sp>
    </p:spTree>
    <p:extLst>
      <p:ext uri="{BB962C8B-B14F-4D97-AF65-F5344CB8AC3E}">
        <p14:creationId xmlns:p14="http://schemas.microsoft.com/office/powerpoint/2010/main" val="2989070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11"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965</TotalTime>
  <Words>4548</Words>
  <Application>Microsoft Office PowerPoint</Application>
  <PresentationFormat>Widescreen</PresentationFormat>
  <Paragraphs>236</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Georgia</vt:lpstr>
      <vt:lpstr>Calibri Light</vt: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lynda blau</cp:lastModifiedBy>
  <cp:revision>33</cp:revision>
  <dcterms:created xsi:type="dcterms:W3CDTF">2016-05-02T12:24:41Z</dcterms:created>
  <dcterms:modified xsi:type="dcterms:W3CDTF">2020-11-17T00:47:21Z</dcterms:modified>
</cp:coreProperties>
</file>