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0" r:id="rId3"/>
    <p:sldId id="282" r:id="rId4"/>
    <p:sldId id="284" r:id="rId5"/>
    <p:sldId id="287" r:id="rId6"/>
    <p:sldId id="286" r:id="rId7"/>
    <p:sldId id="289" r:id="rId8"/>
    <p:sldId id="288" r:id="rId9"/>
    <p:sldId id="290" r:id="rId10"/>
    <p:sldId id="291" r:id="rId11"/>
    <p:sldId id="292" r:id="rId12"/>
    <p:sldId id="293" r:id="rId13"/>
    <p:sldId id="294" r:id="rId14"/>
    <p:sldId id="295" r:id="rId15"/>
    <p:sldId id="257" r:id="rId16"/>
    <p:sldId id="259" r:id="rId17"/>
  </p:sldIdLst>
  <p:sldSz cx="12192000" cy="6858000"/>
  <p:notesSz cx="6858000" cy="9144000"/>
  <p:embeddedFontLst>
    <p:embeddedFont>
      <p:font typeface="AR ESSENCE" panose="02000000000000000000" pitchFamily="2" charset="0"/>
      <p:regular r:id="rId18"/>
    </p:embeddedFont>
    <p:embeddedFont>
      <p:font typeface="Britannic Bold" panose="020B0903060703020204" pitchFamily="34" charset="0"/>
      <p:regular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Colonna MT" panose="04020805060202030203" pitchFamily="82" charset="0"/>
      <p:regular r:id="rId26"/>
    </p:embeddedFont>
    <p:embeddedFont>
      <p:font typeface="Comic Sans MS" panose="030F0702030302020204" pitchFamily="66"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27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8" autoAdjust="0"/>
    <p:restoredTop sz="94660" autoAdjust="0"/>
  </p:normalViewPr>
  <p:slideViewPr>
    <p:cSldViewPr snapToGrid="0">
      <p:cViewPr varScale="1">
        <p:scale>
          <a:sx n="60" d="100"/>
          <a:sy n="60" d="100"/>
        </p:scale>
        <p:origin x="68" y="1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380198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98817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410312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1871978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3861393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400434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184655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269904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286440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407025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1866067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E1EAE-AEDE-4F12-8680-B937EA5FB4DC}" type="datetimeFigureOut">
              <a:rPr lang="en-US" smtClean="0"/>
              <a:pPr/>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A71B7-ED49-4210-86B3-AA84D7351108}" type="slidenum">
              <a:rPr lang="en-US" smtClean="0"/>
              <a:pPr/>
              <a:t>‹#›</a:t>
            </a:fld>
            <a:endParaRPr lang="en-US"/>
          </a:p>
        </p:txBody>
      </p:sp>
    </p:spTree>
    <p:extLst>
      <p:ext uri="{BB962C8B-B14F-4D97-AF65-F5344CB8AC3E}">
        <p14:creationId xmlns:p14="http://schemas.microsoft.com/office/powerpoint/2010/main" val="280109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388CCA-C4DA-4307-9D34-AAE01CDCCD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07576" y="0"/>
            <a:ext cx="1627095" cy="369332"/>
          </a:xfrm>
          <a:prstGeom prst="rect">
            <a:avLst/>
          </a:prstGeom>
          <a:noFill/>
        </p:spPr>
        <p:txBody>
          <a:bodyPr wrap="square" rtlCol="0">
            <a:spAutoFit/>
          </a:bodyPr>
          <a:lstStyle/>
          <a:p>
            <a:r>
              <a:rPr lang="en-US" dirty="0">
                <a:solidFill>
                  <a:schemeClr val="bg1"/>
                </a:solidFill>
              </a:rPr>
              <a:t>Lesson 160</a:t>
            </a:r>
          </a:p>
        </p:txBody>
      </p:sp>
      <p:sp>
        <p:nvSpPr>
          <p:cNvPr id="86" name="TextBox 85"/>
          <p:cNvSpPr txBox="1"/>
          <p:nvPr/>
        </p:nvSpPr>
        <p:spPr>
          <a:xfrm>
            <a:off x="145279" y="1002523"/>
            <a:ext cx="11921383" cy="1569660"/>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The Last Prophet of the Old Testament</a:t>
            </a:r>
          </a:p>
          <a:p>
            <a:pPr algn="ctr"/>
            <a:r>
              <a:rPr lang="en-US" sz="4800" dirty="0">
                <a:solidFill>
                  <a:schemeClr val="bg1"/>
                </a:solidFill>
                <a:latin typeface="Britannic Bold" panose="020B0903060703020204" pitchFamily="34" charset="0"/>
              </a:rPr>
              <a:t>Malachi 4</a:t>
            </a:r>
          </a:p>
        </p:txBody>
      </p:sp>
      <p:grpSp>
        <p:nvGrpSpPr>
          <p:cNvPr id="77" name="Group 126"/>
          <p:cNvGrpSpPr/>
          <p:nvPr/>
        </p:nvGrpSpPr>
        <p:grpSpPr>
          <a:xfrm>
            <a:off x="8350624" y="1976719"/>
            <a:ext cx="2437350" cy="4171162"/>
            <a:chOff x="3934493" y="526432"/>
            <a:chExt cx="3184088" cy="5360642"/>
          </a:xfrm>
        </p:grpSpPr>
        <p:sp>
          <p:nvSpPr>
            <p:cNvPr id="78" name="Oval 77"/>
            <p:cNvSpPr/>
            <p:nvPr/>
          </p:nvSpPr>
          <p:spPr>
            <a:xfrm rot="20950279">
              <a:off x="4769039" y="5331999"/>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20950279">
              <a:off x="5531041" y="5331998"/>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20950279">
              <a:off x="3934493" y="4192823"/>
              <a:ext cx="842493" cy="3746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602317" flipH="1">
              <a:off x="6276089" y="4114405"/>
              <a:ext cx="842492" cy="3746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217087" flipH="1">
              <a:off x="4376605" y="2616314"/>
              <a:ext cx="821445" cy="184628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0382913">
              <a:off x="5999732" y="2606855"/>
              <a:ext cx="754619" cy="178170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4694999" y="2532652"/>
              <a:ext cx="1825584" cy="3078007"/>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hord 84"/>
            <p:cNvSpPr/>
            <p:nvPr/>
          </p:nvSpPr>
          <p:spPr>
            <a:xfrm rot="7621963">
              <a:off x="4853222" y="563675"/>
              <a:ext cx="1799756" cy="1983060"/>
            </a:xfrm>
            <a:prstGeom prst="chord">
              <a:avLst>
                <a:gd name="adj1" fmla="val 2700000"/>
                <a:gd name="adj2" fmla="val 15640335"/>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p:cNvSpPr/>
            <p:nvPr/>
          </p:nvSpPr>
          <p:spPr>
            <a:xfrm rot="3750173">
              <a:off x="4211366" y="3992801"/>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loud 160"/>
            <p:cNvSpPr/>
            <p:nvPr/>
          </p:nvSpPr>
          <p:spPr>
            <a:xfrm rot="671737">
              <a:off x="4573997" y="1030680"/>
              <a:ext cx="651921" cy="243922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loud 161"/>
            <p:cNvSpPr/>
            <p:nvPr/>
          </p:nvSpPr>
          <p:spPr>
            <a:xfrm rot="20928263" flipH="1">
              <a:off x="5993896" y="1272641"/>
              <a:ext cx="762456" cy="2162673"/>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5291528" y="2578308"/>
              <a:ext cx="652072" cy="6706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4384463">
              <a:off x="3827107" y="4066227"/>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4351830">
              <a:off x="4069000" y="4063690"/>
              <a:ext cx="3051046" cy="384882"/>
            </a:xfrm>
            <a:prstGeom prst="trapezoid">
              <a:avLst>
                <a:gd name="adj" fmla="val 863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07"/>
            <p:cNvGrpSpPr/>
            <p:nvPr/>
          </p:nvGrpSpPr>
          <p:grpSpPr>
            <a:xfrm>
              <a:off x="4724400" y="2590800"/>
              <a:ext cx="685800" cy="838200"/>
              <a:chOff x="8077200" y="2590800"/>
              <a:chExt cx="685800" cy="838200"/>
            </a:xfrm>
          </p:grpSpPr>
          <p:sp>
            <p:nvSpPr>
              <p:cNvPr id="183" name="Oval 182"/>
              <p:cNvSpPr/>
              <p:nvPr/>
            </p:nvSpPr>
            <p:spPr>
              <a:xfrm>
                <a:off x="8077200" y="2590800"/>
                <a:ext cx="685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Quad Arrow 183"/>
              <p:cNvSpPr/>
              <p:nvPr/>
            </p:nvSpPr>
            <p:spPr>
              <a:xfrm>
                <a:off x="8077200" y="2667000"/>
                <a:ext cx="685800" cy="685800"/>
              </a:xfrm>
              <a:prstGeom prst="quadArrow">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Oval 166"/>
            <p:cNvSpPr/>
            <p:nvPr/>
          </p:nvSpPr>
          <p:spPr>
            <a:xfrm>
              <a:off x="4800599" y="725994"/>
              <a:ext cx="1600201" cy="22583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5743566">
              <a:off x="5384800" y="-19307"/>
              <a:ext cx="812800" cy="1981200"/>
            </a:xfrm>
            <a:prstGeom prst="moon">
              <a:avLst>
                <a:gd name="adj" fmla="val 87500"/>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5743566">
              <a:off x="5447734" y="-79953"/>
              <a:ext cx="667004" cy="1879774"/>
            </a:xfrm>
            <a:prstGeom prst="moon">
              <a:avLst>
                <a:gd name="adj" fmla="val 65725"/>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24"/>
            <p:cNvGrpSpPr/>
            <p:nvPr/>
          </p:nvGrpSpPr>
          <p:grpSpPr>
            <a:xfrm>
              <a:off x="5105400" y="914400"/>
              <a:ext cx="1272905" cy="371557"/>
              <a:chOff x="7557386" y="1121682"/>
              <a:chExt cx="1272905" cy="371557"/>
            </a:xfrm>
          </p:grpSpPr>
          <p:grpSp>
            <p:nvGrpSpPr>
              <p:cNvPr id="171" name="Group 110"/>
              <p:cNvGrpSpPr/>
              <p:nvPr/>
            </p:nvGrpSpPr>
            <p:grpSpPr>
              <a:xfrm rot="401849">
                <a:off x="7557386" y="1163079"/>
                <a:ext cx="359190" cy="254000"/>
                <a:chOff x="8077200" y="2590800"/>
                <a:chExt cx="687114" cy="838200"/>
              </a:xfrm>
            </p:grpSpPr>
            <p:sp>
              <p:nvSpPr>
                <p:cNvPr id="181" name="Oval 180"/>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Quad Arrow 181"/>
                <p:cNvSpPr/>
                <p:nvPr/>
              </p:nvSpPr>
              <p:spPr>
                <a:xfrm>
                  <a:off x="8078513" y="2666734"/>
                  <a:ext cx="685801" cy="685799"/>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13"/>
              <p:cNvGrpSpPr/>
              <p:nvPr/>
            </p:nvGrpSpPr>
            <p:grpSpPr>
              <a:xfrm rot="401849">
                <a:off x="7854102" y="1121682"/>
                <a:ext cx="358503" cy="254000"/>
                <a:chOff x="8077200" y="2590800"/>
                <a:chExt cx="685800" cy="838200"/>
              </a:xfrm>
            </p:grpSpPr>
            <p:sp>
              <p:nvSpPr>
                <p:cNvPr id="179" name="Oval 178"/>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Quad Arrow 179"/>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16"/>
              <p:cNvGrpSpPr/>
              <p:nvPr/>
            </p:nvGrpSpPr>
            <p:grpSpPr>
              <a:xfrm rot="401849">
                <a:off x="8150815" y="1156524"/>
                <a:ext cx="358503" cy="254000"/>
                <a:chOff x="8077200" y="2590800"/>
                <a:chExt cx="685800" cy="838200"/>
              </a:xfrm>
            </p:grpSpPr>
            <p:sp>
              <p:nvSpPr>
                <p:cNvPr id="177" name="Oval 176"/>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177"/>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19"/>
              <p:cNvGrpSpPr/>
              <p:nvPr/>
            </p:nvGrpSpPr>
            <p:grpSpPr>
              <a:xfrm rot="401849">
                <a:off x="8471788" y="1239239"/>
                <a:ext cx="358503" cy="254000"/>
                <a:chOff x="8077200" y="2590800"/>
                <a:chExt cx="685800" cy="838200"/>
              </a:xfrm>
            </p:grpSpPr>
            <p:sp>
              <p:nvSpPr>
                <p:cNvPr id="175" name="Oval 174"/>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Quad Arrow 175"/>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0" name="Group 39"/>
          <p:cNvGrpSpPr/>
          <p:nvPr/>
        </p:nvGrpSpPr>
        <p:grpSpPr>
          <a:xfrm>
            <a:off x="4543163" y="2775152"/>
            <a:ext cx="3048000" cy="1828800"/>
            <a:chOff x="2612570" y="4716754"/>
            <a:chExt cx="3048000" cy="1828800"/>
          </a:xfrm>
        </p:grpSpPr>
        <p:grpSp>
          <p:nvGrpSpPr>
            <p:cNvPr id="41" name="Group 40"/>
            <p:cNvGrpSpPr/>
            <p:nvPr/>
          </p:nvGrpSpPr>
          <p:grpSpPr>
            <a:xfrm>
              <a:off x="2612570" y="4716754"/>
              <a:ext cx="3048000" cy="1828800"/>
              <a:chOff x="3810000" y="4800600"/>
              <a:chExt cx="3048000" cy="1828800"/>
            </a:xfrm>
          </p:grpSpPr>
          <p:sp>
            <p:nvSpPr>
              <p:cNvPr id="51" name="Rounded Rectangle 50"/>
              <p:cNvSpPr/>
              <p:nvPr/>
            </p:nvSpPr>
            <p:spPr>
              <a:xfrm>
                <a:off x="3810000" y="4800600"/>
                <a:ext cx="3048000" cy="1828800"/>
              </a:xfrm>
              <a:prstGeom prst="roundRect">
                <a:avLst>
                  <a:gd name="adj" fmla="val 119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3924111" y="4901788"/>
                <a:ext cx="2788471" cy="1593412"/>
              </a:xfrm>
              <a:prstGeom prst="roundRect">
                <a:avLst>
                  <a:gd name="adj" fmla="val 1190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4247839" y="5132039"/>
                <a:ext cx="2210246" cy="1116362"/>
                <a:chOff x="4838927" y="2114535"/>
                <a:chExt cx="4585267" cy="2315949"/>
              </a:xfrm>
            </p:grpSpPr>
            <p:grpSp>
              <p:nvGrpSpPr>
                <p:cNvPr id="54" name="Group 53"/>
                <p:cNvGrpSpPr/>
                <p:nvPr/>
              </p:nvGrpSpPr>
              <p:grpSpPr>
                <a:xfrm>
                  <a:off x="4838927" y="2126252"/>
                  <a:ext cx="1308666" cy="2304232"/>
                  <a:chOff x="4838927" y="2126252"/>
                  <a:chExt cx="1308666" cy="2304232"/>
                </a:xfrm>
              </p:grpSpPr>
              <p:sp>
                <p:nvSpPr>
                  <p:cNvPr id="71" name="Left-Right Arrow 70"/>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 Arrow 71"/>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Left-Right Arrow 72"/>
                  <p:cNvSpPr/>
                  <p:nvPr/>
                </p:nvSpPr>
                <p:spPr>
                  <a:xfrm rot="16200000">
                    <a:off x="4501957" y="37129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Left-Right Arrow 73"/>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Left-Right Arrow 74"/>
                  <p:cNvSpPr/>
                  <p:nvPr/>
                </p:nvSpPr>
                <p:spPr>
                  <a:xfrm>
                    <a:off x="5030627" y="31734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 Arrow 75"/>
                  <p:cNvSpPr/>
                  <p:nvPr/>
                </p:nvSpPr>
                <p:spPr>
                  <a:xfrm>
                    <a:off x="5002698" y="212625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6656842" y="2114535"/>
                  <a:ext cx="1308666" cy="2293346"/>
                  <a:chOff x="4838927" y="2137138"/>
                  <a:chExt cx="1308666" cy="2293346"/>
                </a:xfrm>
              </p:grpSpPr>
              <p:sp>
                <p:nvSpPr>
                  <p:cNvPr id="65" name="Left-Right Arrow 64"/>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 Arrow 65"/>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Left-Right Arrow 66"/>
                  <p:cNvSpPr/>
                  <p:nvPr/>
                </p:nvSpPr>
                <p:spPr>
                  <a:xfrm rot="16200000">
                    <a:off x="4480186" y="369119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Left-Right Arrow 67"/>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Left-Right Arrow 68"/>
                  <p:cNvSpPr/>
                  <p:nvPr/>
                </p:nvSpPr>
                <p:spPr>
                  <a:xfrm rot="16200000">
                    <a:off x="5542255" y="26617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 Arrow 69"/>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Left-Right Arrow 55"/>
                <p:cNvSpPr/>
                <p:nvPr/>
              </p:nvSpPr>
              <p:spPr>
                <a:xfrm rot="16200000">
                  <a:off x="6208488" y="2902533"/>
                  <a:ext cx="298463" cy="243292"/>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Left-Right Arrow 56"/>
                <p:cNvSpPr/>
                <p:nvPr/>
              </p:nvSpPr>
              <p:spPr>
                <a:xfrm rot="16200000">
                  <a:off x="6219373" y="3348847"/>
                  <a:ext cx="298463" cy="243292"/>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p:cNvGrpSpPr/>
                <p:nvPr/>
              </p:nvGrpSpPr>
              <p:grpSpPr>
                <a:xfrm>
                  <a:off x="8115528" y="2125421"/>
                  <a:ext cx="1308666" cy="2293346"/>
                  <a:chOff x="4838927" y="2137138"/>
                  <a:chExt cx="1308666" cy="2293346"/>
                </a:xfrm>
              </p:grpSpPr>
              <p:sp>
                <p:nvSpPr>
                  <p:cNvPr id="59" name="Left-Right Arrow 58"/>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Left-Right Arrow 60"/>
                  <p:cNvSpPr/>
                  <p:nvPr/>
                </p:nvSpPr>
                <p:spPr>
                  <a:xfrm rot="16200000">
                    <a:off x="4480186" y="369119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Left-Right Arrow 61"/>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Left-Right Arrow 62"/>
                  <p:cNvSpPr/>
                  <p:nvPr/>
                </p:nvSpPr>
                <p:spPr>
                  <a:xfrm rot="16200000">
                    <a:off x="5542255" y="26617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 Arrow 63"/>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2" name="Group 41"/>
            <p:cNvGrpSpPr/>
            <p:nvPr/>
          </p:nvGrpSpPr>
          <p:grpSpPr>
            <a:xfrm>
              <a:off x="4942305" y="6198904"/>
              <a:ext cx="430371" cy="165665"/>
              <a:chOff x="6656229" y="2333163"/>
              <a:chExt cx="1393605" cy="536447"/>
            </a:xfrm>
          </p:grpSpPr>
          <p:sp>
            <p:nvSpPr>
              <p:cNvPr id="43" name="Left-Right Arrow 42"/>
              <p:cNvSpPr/>
              <p:nvPr/>
            </p:nvSpPr>
            <p:spPr>
              <a:xfrm rot="16200000">
                <a:off x="6479423" y="2580098"/>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Left-Right Arrow 43"/>
              <p:cNvSpPr/>
              <p:nvPr/>
            </p:nvSpPr>
            <p:spPr>
              <a:xfrm rot="10800000">
                <a:off x="6726776" y="2337677"/>
                <a:ext cx="466318" cy="65613"/>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Left-Right Arrow 44"/>
              <p:cNvSpPr/>
              <p:nvPr/>
            </p:nvSpPr>
            <p:spPr>
              <a:xfrm rot="16200000">
                <a:off x="6974130" y="2567863"/>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Left-Right Arrow 45"/>
              <p:cNvSpPr/>
              <p:nvPr/>
            </p:nvSpPr>
            <p:spPr>
              <a:xfrm rot="16200000">
                <a:off x="7189170" y="2546155"/>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Left-Right Arrow 46"/>
              <p:cNvSpPr/>
              <p:nvPr/>
            </p:nvSpPr>
            <p:spPr>
              <a:xfrm rot="16200000">
                <a:off x="7760322" y="2562216"/>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Left-Right Arrow 47"/>
              <p:cNvSpPr/>
              <p:nvPr/>
            </p:nvSpPr>
            <p:spPr>
              <a:xfrm rot="14187461">
                <a:off x="7472318" y="2436998"/>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Left-Right Arrow 48"/>
              <p:cNvSpPr/>
              <p:nvPr/>
            </p:nvSpPr>
            <p:spPr>
              <a:xfrm rot="18252302">
                <a:off x="7690003" y="2445693"/>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Left-Right Arrow 49"/>
              <p:cNvSpPr/>
              <p:nvPr/>
            </p:nvSpPr>
            <p:spPr>
              <a:xfrm rot="10800000">
                <a:off x="6788229" y="2560199"/>
                <a:ext cx="343402" cy="964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7" name="Group 86"/>
          <p:cNvGrpSpPr/>
          <p:nvPr/>
        </p:nvGrpSpPr>
        <p:grpSpPr>
          <a:xfrm>
            <a:off x="909045" y="1932566"/>
            <a:ext cx="1973621" cy="4652819"/>
            <a:chOff x="3379176" y="481253"/>
            <a:chExt cx="2001888" cy="4934660"/>
          </a:xfrm>
        </p:grpSpPr>
        <p:grpSp>
          <p:nvGrpSpPr>
            <p:cNvPr id="88" name="Group 87"/>
            <p:cNvGrpSpPr/>
            <p:nvPr/>
          </p:nvGrpSpPr>
          <p:grpSpPr>
            <a:xfrm>
              <a:off x="3379176" y="481253"/>
              <a:ext cx="2001888" cy="4934660"/>
              <a:chOff x="3104183" y="529034"/>
              <a:chExt cx="1415407" cy="3344532"/>
            </a:xfrm>
          </p:grpSpPr>
          <p:sp>
            <p:nvSpPr>
              <p:cNvPr id="111" name="Oval 110"/>
              <p:cNvSpPr/>
              <p:nvPr/>
            </p:nvSpPr>
            <p:spPr>
              <a:xfrm rot="208670" flipH="1">
                <a:off x="3290479" y="666542"/>
                <a:ext cx="1082574" cy="122519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2247591" flipH="1">
                <a:off x="3488745" y="3290199"/>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18952234" flipH="1">
                <a:off x="3778423" y="3278660"/>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 Diagonal Corner Rectangle 119"/>
              <p:cNvSpPr/>
              <p:nvPr/>
            </p:nvSpPr>
            <p:spPr>
              <a:xfrm rot="20363465" flipH="1">
                <a:off x="3797487" y="529034"/>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 Diagonal Corner Rectangle 120"/>
              <p:cNvSpPr/>
              <p:nvPr/>
            </p:nvSpPr>
            <p:spPr>
              <a:xfrm rot="16523337" flipH="1">
                <a:off x="3401695" y="596361"/>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flipH="1">
                <a:off x="3662604" y="607042"/>
                <a:ext cx="381000" cy="31829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flipH="1">
                <a:off x="3545298" y="1280504"/>
                <a:ext cx="504876" cy="58336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rot="5064542">
              <a:off x="3663476" y="3438057"/>
              <a:ext cx="2025923" cy="403837"/>
              <a:chOff x="5852664" y="2219295"/>
              <a:chExt cx="4456611" cy="986155"/>
            </a:xfrm>
          </p:grpSpPr>
          <p:grpSp>
            <p:nvGrpSpPr>
              <p:cNvPr id="101" name="Group 100"/>
              <p:cNvGrpSpPr/>
              <p:nvPr/>
            </p:nvGrpSpPr>
            <p:grpSpPr>
              <a:xfrm>
                <a:off x="5852664" y="2219295"/>
                <a:ext cx="1926771" cy="964384"/>
                <a:chOff x="5852664" y="2219295"/>
                <a:chExt cx="1926771" cy="964384"/>
              </a:xfrm>
            </p:grpSpPr>
            <p:sp>
              <p:nvSpPr>
                <p:cNvPr id="108" name="Notched Right Arrow 107"/>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Notched Right Arrow 108"/>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Notched Right Arrow 101"/>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Notched Right Arrow 102"/>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p:cNvGrpSpPr/>
              <p:nvPr/>
            </p:nvGrpSpPr>
            <p:grpSpPr>
              <a:xfrm>
                <a:off x="8382504" y="2241066"/>
                <a:ext cx="1926771" cy="964384"/>
                <a:chOff x="5852664" y="2219295"/>
                <a:chExt cx="1926771" cy="964384"/>
              </a:xfrm>
            </p:grpSpPr>
            <p:sp>
              <p:nvSpPr>
                <p:cNvPr id="105" name="Notched Right Arrow 104"/>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Notched Right Arrow 105"/>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0" name="Group 89"/>
            <p:cNvGrpSpPr/>
            <p:nvPr/>
          </p:nvGrpSpPr>
          <p:grpSpPr>
            <a:xfrm rot="16535458" flipH="1">
              <a:off x="3004808" y="3414764"/>
              <a:ext cx="2025923" cy="403837"/>
              <a:chOff x="5852664" y="2219295"/>
              <a:chExt cx="4456611" cy="986155"/>
            </a:xfrm>
          </p:grpSpPr>
          <p:grpSp>
            <p:nvGrpSpPr>
              <p:cNvPr id="91" name="Group 90"/>
              <p:cNvGrpSpPr/>
              <p:nvPr/>
            </p:nvGrpSpPr>
            <p:grpSpPr>
              <a:xfrm>
                <a:off x="5852664" y="2219295"/>
                <a:ext cx="1926771" cy="964384"/>
                <a:chOff x="5852664" y="2219295"/>
                <a:chExt cx="1926771" cy="964384"/>
              </a:xfrm>
            </p:grpSpPr>
            <p:sp>
              <p:nvSpPr>
                <p:cNvPr id="98" name="Notched Right Arrow 97"/>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Notched Right Arrow 98"/>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Notched Right Arrow 91"/>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Notched Right Arrow 92"/>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8382504" y="2241066"/>
                <a:ext cx="1926771" cy="964384"/>
                <a:chOff x="5852664" y="2219295"/>
                <a:chExt cx="1926771" cy="964384"/>
              </a:xfrm>
            </p:grpSpPr>
            <p:sp>
              <p:nvSpPr>
                <p:cNvPr id="95" name="Notched Right Arrow 94"/>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Notched Right Arrow 95"/>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Rectangle 1"/>
          <p:cNvSpPr/>
          <p:nvPr/>
        </p:nvSpPr>
        <p:spPr>
          <a:xfrm>
            <a:off x="2945726" y="5171467"/>
            <a:ext cx="6096000" cy="1015663"/>
          </a:xfrm>
          <a:prstGeom prst="rect">
            <a:avLst/>
          </a:prstGeom>
        </p:spPr>
        <p:txBody>
          <a:bodyPr>
            <a:spAutoFit/>
          </a:bodyPr>
          <a:lstStyle/>
          <a:p>
            <a:r>
              <a:rPr lang="en-US" sz="2000" i="1" dirty="0">
                <a:solidFill>
                  <a:schemeClr val="bg1"/>
                </a:solidFill>
              </a:rPr>
              <a:t>To turn the hearts of the fathers to the children, and the children to the fathers…</a:t>
            </a:r>
          </a:p>
          <a:p>
            <a:r>
              <a:rPr lang="en-US" sz="2000" i="1" dirty="0">
                <a:solidFill>
                  <a:schemeClr val="bg1"/>
                </a:solidFill>
              </a:rPr>
              <a:t>D&amp;C 110:15</a:t>
            </a:r>
          </a:p>
        </p:txBody>
      </p:sp>
    </p:spTree>
    <p:extLst>
      <p:ext uri="{BB962C8B-B14F-4D97-AF65-F5344CB8AC3E}">
        <p14:creationId xmlns:p14="http://schemas.microsoft.com/office/powerpoint/2010/main" val="315973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55826"/>
            <a:ext cx="12192000" cy="6913826"/>
          </a:xfrm>
          <a:prstGeom prst="rect">
            <a:avLst/>
          </a:prstGeom>
          <a:noFill/>
        </p:spPr>
      </p:pic>
      <p:sp>
        <p:nvSpPr>
          <p:cNvPr id="4" name="TextBox 3"/>
          <p:cNvSpPr txBox="1"/>
          <p:nvPr/>
        </p:nvSpPr>
        <p:spPr>
          <a:xfrm>
            <a:off x="0" y="739510"/>
            <a:ext cx="9883302" cy="369332"/>
          </a:xfrm>
          <a:prstGeom prst="rect">
            <a:avLst/>
          </a:prstGeom>
          <a:noFill/>
        </p:spPr>
        <p:txBody>
          <a:bodyPr wrap="square" rtlCol="0">
            <a:spAutoFit/>
          </a:bodyPr>
          <a:lstStyle/>
          <a:p>
            <a:endParaRPr lang="en-US" dirty="0">
              <a:solidFill>
                <a:schemeClr val="bg1"/>
              </a:solidFill>
            </a:endParaRPr>
          </a:p>
        </p:txBody>
      </p:sp>
      <p:sp>
        <p:nvSpPr>
          <p:cNvPr id="2" name="Rectangle 1"/>
          <p:cNvSpPr/>
          <p:nvPr/>
        </p:nvSpPr>
        <p:spPr>
          <a:xfrm>
            <a:off x="378565" y="462924"/>
            <a:ext cx="7227641" cy="2062103"/>
          </a:xfrm>
          <a:prstGeom prst="rect">
            <a:avLst/>
          </a:prstGeom>
        </p:spPr>
        <p:txBody>
          <a:bodyPr wrap="square">
            <a:spAutoFit/>
          </a:bodyPr>
          <a:lstStyle/>
          <a:p>
            <a:pPr fontAlgn="base"/>
            <a:r>
              <a:rPr lang="en-US" sz="3200" dirty="0">
                <a:solidFill>
                  <a:schemeClr val="bg1"/>
                </a:solidFill>
              </a:rPr>
              <a:t>“Many of your ancestors died never having the chance to accept the gospel and to receive the blessings and promises you have received. …</a:t>
            </a:r>
          </a:p>
        </p:txBody>
      </p:sp>
      <p:sp>
        <p:nvSpPr>
          <p:cNvPr id="3" name="Rectangle 2"/>
          <p:cNvSpPr/>
          <p:nvPr/>
        </p:nvSpPr>
        <p:spPr>
          <a:xfrm>
            <a:off x="6362162" y="3170678"/>
            <a:ext cx="5138671" cy="1569660"/>
          </a:xfrm>
          <a:prstGeom prst="rect">
            <a:avLst/>
          </a:prstGeom>
        </p:spPr>
        <p:txBody>
          <a:bodyPr wrap="square">
            <a:spAutoFit/>
          </a:bodyPr>
          <a:lstStyle/>
          <a:p>
            <a:r>
              <a:rPr lang="en-US" sz="3200" dirty="0">
                <a:solidFill>
                  <a:schemeClr val="bg1"/>
                </a:solidFill>
                <a:latin typeface="Calibri" panose="020F0502020204030204" pitchFamily="34" charset="0"/>
              </a:rPr>
              <a:t>“… There are more temples across the earth than there have ever been. </a:t>
            </a:r>
            <a:endParaRPr lang="en-US" sz="3200" dirty="0">
              <a:solidFill>
                <a:schemeClr val="bg1"/>
              </a:solidFill>
            </a:endParaRPr>
          </a:p>
        </p:txBody>
      </p:sp>
      <p:grpSp>
        <p:nvGrpSpPr>
          <p:cNvPr id="13" name="Group 12"/>
          <p:cNvGrpSpPr/>
          <p:nvPr/>
        </p:nvGrpSpPr>
        <p:grpSpPr>
          <a:xfrm>
            <a:off x="649469" y="2602494"/>
            <a:ext cx="6685832" cy="3911099"/>
            <a:chOff x="3024838" y="2862322"/>
            <a:chExt cx="6685832" cy="3911099"/>
          </a:xfrm>
        </p:grpSpPr>
        <p:pic>
          <p:nvPicPr>
            <p:cNvPr id="14" name="Picture 6" descr="https://media.ldscdn.org/images/media-library/seasons/winter/idaho-falls-temple-lds-845191-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838" y="2862322"/>
              <a:ext cx="5410823" cy="359363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614670" y="6404089"/>
              <a:ext cx="6096000" cy="369332"/>
            </a:xfrm>
            <a:prstGeom prst="rect">
              <a:avLst/>
            </a:prstGeom>
          </p:spPr>
          <p:txBody>
            <a:bodyPr>
              <a:spAutoFit/>
            </a:bodyPr>
            <a:lstStyle/>
            <a:p>
              <a:r>
                <a:rPr lang="en-US" dirty="0">
                  <a:solidFill>
                    <a:schemeClr val="bg1"/>
                  </a:solidFill>
                  <a:latin typeface="Calibri" panose="020F0502020204030204" pitchFamily="34" charset="0"/>
                </a:rPr>
                <a:t> </a:t>
              </a:r>
              <a:r>
                <a:rPr lang="en-US" b="1" dirty="0">
                  <a:solidFill>
                    <a:schemeClr val="bg1"/>
                  </a:solidFill>
                  <a:latin typeface="Calibri" panose="020F0502020204030204" pitchFamily="34" charset="0"/>
                </a:rPr>
                <a:t>Idaho Falls Temple</a:t>
              </a:r>
              <a:endParaRPr lang="en-US" dirty="0">
                <a:solidFill>
                  <a:schemeClr val="bg1"/>
                </a:solidFill>
              </a:endParaRPr>
            </a:p>
          </p:txBody>
        </p:sp>
      </p:grpSp>
      <p:sp>
        <p:nvSpPr>
          <p:cNvPr id="16" name="Rectangle 15"/>
          <p:cNvSpPr/>
          <p:nvPr/>
        </p:nvSpPr>
        <p:spPr>
          <a:xfrm>
            <a:off x="11596417" y="6329811"/>
            <a:ext cx="442750" cy="369332"/>
          </a:xfrm>
          <a:prstGeom prst="rect">
            <a:avLst/>
          </a:prstGeom>
        </p:spPr>
        <p:txBody>
          <a:bodyPr wrap="none">
            <a:spAutoFit/>
          </a:bodyPr>
          <a:lstStyle/>
          <a:p>
            <a:r>
              <a:rPr lang="en-US" dirty="0">
                <a:solidFill>
                  <a:schemeClr val="bg1"/>
                </a:solidFill>
                <a:latin typeface="Calibri" panose="020F0502020204030204" pitchFamily="34" charset="0"/>
              </a:rPr>
              <a:t>(3)</a:t>
            </a:r>
            <a:endParaRPr lang="en-US" dirty="0"/>
          </a:p>
        </p:txBody>
      </p:sp>
    </p:spTree>
    <p:extLst>
      <p:ext uri="{BB962C8B-B14F-4D97-AF65-F5344CB8AC3E}">
        <p14:creationId xmlns:p14="http://schemas.microsoft.com/office/powerpoint/2010/main" val="259984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55826"/>
            <a:ext cx="12192000" cy="6913826"/>
          </a:xfrm>
          <a:prstGeom prst="rect">
            <a:avLst/>
          </a:prstGeom>
          <a:noFill/>
        </p:spPr>
      </p:pic>
      <p:sp>
        <p:nvSpPr>
          <p:cNvPr id="4" name="TextBox 3"/>
          <p:cNvSpPr txBox="1"/>
          <p:nvPr/>
        </p:nvSpPr>
        <p:spPr>
          <a:xfrm>
            <a:off x="0" y="739510"/>
            <a:ext cx="9883302" cy="369332"/>
          </a:xfrm>
          <a:prstGeom prst="rect">
            <a:avLst/>
          </a:prstGeom>
          <a:noFill/>
        </p:spPr>
        <p:txBody>
          <a:bodyPr wrap="square" rtlCol="0">
            <a:spAutoFit/>
          </a:bodyPr>
          <a:lstStyle/>
          <a:p>
            <a:endParaRPr lang="en-US" dirty="0">
              <a:solidFill>
                <a:schemeClr val="bg1"/>
              </a:solidFill>
            </a:endParaRPr>
          </a:p>
        </p:txBody>
      </p:sp>
      <p:sp>
        <p:nvSpPr>
          <p:cNvPr id="3" name="Rectangle 2"/>
          <p:cNvSpPr/>
          <p:nvPr/>
        </p:nvSpPr>
        <p:spPr>
          <a:xfrm>
            <a:off x="385130" y="473981"/>
            <a:ext cx="6096000" cy="2585323"/>
          </a:xfrm>
          <a:prstGeom prst="rect">
            <a:avLst/>
          </a:prstGeom>
        </p:spPr>
        <p:txBody>
          <a:bodyPr>
            <a:spAutoFit/>
          </a:bodyPr>
          <a:lstStyle/>
          <a:p>
            <a:r>
              <a:rPr lang="en-US" dirty="0">
                <a:solidFill>
                  <a:schemeClr val="bg1"/>
                </a:solidFill>
                <a:latin typeface="Calibri" panose="020F0502020204030204" pitchFamily="34" charset="0"/>
              </a:rPr>
              <a:t>More people in all the world have felt the Spirit of Elijah move them to record the identities and facts of their ancestors’ lives.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There are more resources to search out your ancestors than there have ever been in the history of the world.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Lord has poured out knowledge about how to make that information available worldwide through technology that a few years ago would have seemed a miracle. …</a:t>
            </a:r>
            <a:endParaRPr lang="en-US" dirty="0">
              <a:solidFill>
                <a:schemeClr val="bg1"/>
              </a:solidFill>
            </a:endParaRPr>
          </a:p>
        </p:txBody>
      </p:sp>
      <p:sp>
        <p:nvSpPr>
          <p:cNvPr id="5" name="Rectangle 4"/>
          <p:cNvSpPr/>
          <p:nvPr/>
        </p:nvSpPr>
        <p:spPr>
          <a:xfrm>
            <a:off x="5598017" y="3915076"/>
            <a:ext cx="6096000" cy="2308324"/>
          </a:xfrm>
          <a:prstGeom prst="rect">
            <a:avLst/>
          </a:prstGeom>
        </p:spPr>
        <p:txBody>
          <a:bodyPr>
            <a:spAutoFit/>
          </a:bodyPr>
          <a:lstStyle/>
          <a:p>
            <a:r>
              <a:rPr lang="en-US" dirty="0">
                <a:solidFill>
                  <a:schemeClr val="bg1"/>
                </a:solidFill>
                <a:latin typeface="Calibri" panose="020F0502020204030204" pitchFamily="34" charset="0"/>
              </a:rPr>
              <a:t>“… When you were baptized, your ancestors looked down on you with hope. Perhaps after centuries, they rejoiced to see one of their descendants make a covenant to find them and to offer them freedom. In your reunion, you will see in their eyes either gratitude or terrible disappointment. Their hearts are bound to you. Their hope is in your hands. You will have more than your own strength as you choose to labor on to find them.”</a:t>
            </a:r>
            <a:endParaRPr lang="en-US" dirty="0">
              <a:solidFill>
                <a:schemeClr val="bg1"/>
              </a:solidFill>
            </a:endParaRPr>
          </a:p>
        </p:txBody>
      </p:sp>
      <p:sp>
        <p:nvSpPr>
          <p:cNvPr id="6" name="Rectangle 5"/>
          <p:cNvSpPr/>
          <p:nvPr/>
        </p:nvSpPr>
        <p:spPr>
          <a:xfrm>
            <a:off x="11596417" y="6329811"/>
            <a:ext cx="442750" cy="369332"/>
          </a:xfrm>
          <a:prstGeom prst="rect">
            <a:avLst/>
          </a:prstGeom>
        </p:spPr>
        <p:txBody>
          <a:bodyPr wrap="none">
            <a:spAutoFit/>
          </a:bodyPr>
          <a:lstStyle/>
          <a:p>
            <a:r>
              <a:rPr lang="en-US" dirty="0">
                <a:solidFill>
                  <a:schemeClr val="bg1"/>
                </a:solidFill>
                <a:latin typeface="Calibri" panose="020F0502020204030204" pitchFamily="34" charset="0"/>
              </a:rPr>
              <a:t>(3)</a:t>
            </a:r>
            <a:endParaRPr lang="en-US" dirty="0"/>
          </a:p>
        </p:txBody>
      </p:sp>
      <p:pic>
        <p:nvPicPr>
          <p:cNvPr id="10242" name="Picture 2" descr="http://www.mbborupphotography.com/wp-content/uploads/2013/02/St-George-Temple-featured-Sli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6259" y="924176"/>
            <a:ext cx="4730158" cy="23010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www.lds.org/bc/content/shared/content/images/gospel-library/magazine/ensignlp.nfo:o:eb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096" y="3601832"/>
            <a:ext cx="3686175" cy="274320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0648834" y="0"/>
            <a:ext cx="1420973" cy="739510"/>
            <a:chOff x="5827508" y="4776103"/>
            <a:chExt cx="3048000" cy="1828800"/>
          </a:xfrm>
        </p:grpSpPr>
        <p:grpSp>
          <p:nvGrpSpPr>
            <p:cNvPr id="11" name="Group 10"/>
            <p:cNvGrpSpPr/>
            <p:nvPr/>
          </p:nvGrpSpPr>
          <p:grpSpPr>
            <a:xfrm>
              <a:off x="5827508" y="4776103"/>
              <a:ext cx="3048000" cy="1828800"/>
              <a:chOff x="5827508" y="4776103"/>
              <a:chExt cx="3048000" cy="1828800"/>
            </a:xfrm>
          </p:grpSpPr>
          <p:sp>
            <p:nvSpPr>
              <p:cNvPr id="18" name="Rounded Rectangle 17"/>
              <p:cNvSpPr/>
              <p:nvPr/>
            </p:nvSpPr>
            <p:spPr>
              <a:xfrm>
                <a:off x="5827508" y="4776103"/>
                <a:ext cx="3048000" cy="1828800"/>
              </a:xfrm>
              <a:prstGeom prst="roundRect">
                <a:avLst>
                  <a:gd name="adj" fmla="val 119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941619" y="4877291"/>
                <a:ext cx="2788471" cy="1593412"/>
              </a:xfrm>
              <a:prstGeom prst="roundRect">
                <a:avLst>
                  <a:gd name="adj" fmla="val 1190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265347" y="5113190"/>
                <a:ext cx="630819" cy="1110714"/>
                <a:chOff x="4838927" y="2126252"/>
                <a:chExt cx="1308666" cy="2304232"/>
              </a:xfrm>
            </p:grpSpPr>
            <p:sp>
              <p:nvSpPr>
                <p:cNvPr id="37" name="Left-Right Arrow 36"/>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 Arrow 37"/>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Left-Right Arrow 38"/>
                <p:cNvSpPr/>
                <p:nvPr/>
              </p:nvSpPr>
              <p:spPr>
                <a:xfrm rot="16200000">
                  <a:off x="4501957" y="37129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Left-Right Arrow 39"/>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Left-Right Arrow 40"/>
                <p:cNvSpPr/>
                <p:nvPr/>
              </p:nvSpPr>
              <p:spPr>
                <a:xfrm>
                  <a:off x="5030627" y="31734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Right Arrow 41"/>
                <p:cNvSpPr/>
                <p:nvPr/>
              </p:nvSpPr>
              <p:spPr>
                <a:xfrm>
                  <a:off x="5002698" y="212625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Left-Right Arrow 20"/>
              <p:cNvSpPr/>
              <p:nvPr/>
            </p:nvSpPr>
            <p:spPr>
              <a:xfrm rot="16200000">
                <a:off x="6925519" y="5487382"/>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Left-Right Arrow 21"/>
              <p:cNvSpPr/>
              <p:nvPr/>
            </p:nvSpPr>
            <p:spPr>
              <a:xfrm rot="16200000">
                <a:off x="6930766" y="5702520"/>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7934209" y="5112789"/>
                <a:ext cx="518142" cy="1105467"/>
                <a:chOff x="5024469" y="2137138"/>
                <a:chExt cx="1074913" cy="2293346"/>
              </a:xfrm>
            </p:grpSpPr>
            <p:sp>
              <p:nvSpPr>
                <p:cNvPr id="33" name="Left-Right Arrow 32"/>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 Arrow 33"/>
                <p:cNvSpPr/>
                <p:nvPr/>
              </p:nvSpPr>
              <p:spPr>
                <a:xfrm>
                  <a:off x="5072741" y="3163951"/>
                  <a:ext cx="967403" cy="233814"/>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Left-Right Arrow 34"/>
                <p:cNvSpPr/>
                <p:nvPr/>
              </p:nvSpPr>
              <p:spPr>
                <a:xfrm rot="5400000">
                  <a:off x="5498774" y="3654158"/>
                  <a:ext cx="967402"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Right Arrow 35"/>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8157243" y="6258253"/>
                <a:ext cx="430371" cy="165665"/>
                <a:chOff x="6656229" y="2333163"/>
                <a:chExt cx="1393605" cy="536447"/>
              </a:xfrm>
            </p:grpSpPr>
            <p:sp>
              <p:nvSpPr>
                <p:cNvPr id="25" name="Left-Right Arrow 24"/>
                <p:cNvSpPr/>
                <p:nvPr/>
              </p:nvSpPr>
              <p:spPr>
                <a:xfrm rot="16200000">
                  <a:off x="6479423" y="2580098"/>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Left-Right Arrow 25"/>
                <p:cNvSpPr/>
                <p:nvPr/>
              </p:nvSpPr>
              <p:spPr>
                <a:xfrm rot="10800000">
                  <a:off x="6726776" y="2337677"/>
                  <a:ext cx="466318" cy="65613"/>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Left-Right Arrow 26"/>
                <p:cNvSpPr/>
                <p:nvPr/>
              </p:nvSpPr>
              <p:spPr>
                <a:xfrm rot="16200000">
                  <a:off x="6974130" y="2567863"/>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Left-Right Arrow 27"/>
                <p:cNvSpPr/>
                <p:nvPr/>
              </p:nvSpPr>
              <p:spPr>
                <a:xfrm rot="16200000">
                  <a:off x="7189170" y="2546155"/>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Left-Right Arrow 28"/>
                <p:cNvSpPr/>
                <p:nvPr/>
              </p:nvSpPr>
              <p:spPr>
                <a:xfrm rot="16200000">
                  <a:off x="7760322" y="2562216"/>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Left-Right Arrow 29"/>
                <p:cNvSpPr/>
                <p:nvPr/>
              </p:nvSpPr>
              <p:spPr>
                <a:xfrm rot="14187461">
                  <a:off x="7472318" y="2436998"/>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Left-Right Arrow 30"/>
                <p:cNvSpPr/>
                <p:nvPr/>
              </p:nvSpPr>
              <p:spPr>
                <a:xfrm rot="18252302">
                  <a:off x="7690003" y="2445693"/>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Left-Right Arrow 31"/>
                <p:cNvSpPr/>
                <p:nvPr/>
              </p:nvSpPr>
              <p:spPr>
                <a:xfrm rot="10800000">
                  <a:off x="6788229" y="2560199"/>
                  <a:ext cx="343402" cy="964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2" name="Left-Right Arrow 11"/>
            <p:cNvSpPr/>
            <p:nvPr/>
          </p:nvSpPr>
          <p:spPr>
            <a:xfrm rot="5400000">
              <a:off x="7714512" y="5378184"/>
              <a:ext cx="466319" cy="112706"/>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7153878" y="5129528"/>
              <a:ext cx="603696" cy="1053557"/>
              <a:chOff x="4852933" y="2155232"/>
              <a:chExt cx="1294287" cy="2258755"/>
            </a:xfrm>
          </p:grpSpPr>
          <p:sp>
            <p:nvSpPr>
              <p:cNvPr id="14" name="Left-Right Arrow 13"/>
              <p:cNvSpPr/>
              <p:nvPr/>
            </p:nvSpPr>
            <p:spPr>
              <a:xfrm rot="16200000">
                <a:off x="5459620" y="3741277"/>
                <a:ext cx="1126495" cy="218926"/>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Left-Right Arrow 14"/>
              <p:cNvSpPr/>
              <p:nvPr/>
            </p:nvSpPr>
            <p:spPr>
              <a:xfrm>
                <a:off x="4968387" y="31454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Left-Right Arrow 15"/>
              <p:cNvSpPr/>
              <p:nvPr/>
            </p:nvSpPr>
            <p:spPr>
              <a:xfrm rot="16200000">
                <a:off x="5474555" y="2589725"/>
                <a:ext cx="1107158" cy="238172"/>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 Arrow 16"/>
              <p:cNvSpPr/>
              <p:nvPr/>
            </p:nvSpPr>
            <p:spPr>
              <a:xfrm rot="16200000">
                <a:off x="4486141" y="2550678"/>
                <a:ext cx="967400" cy="233816"/>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2988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animEffect transition="in" filter="fade">
                                      <p:cBhvr>
                                        <p:cTn id="9" dur="5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0244"/>
                                        </p:tgtEl>
                                        <p:attrNameLst>
                                          <p:attrName>style.visibility</p:attrName>
                                        </p:attrNameLst>
                                      </p:cBhvr>
                                      <p:to>
                                        <p:strVal val="visible"/>
                                      </p:to>
                                    </p:set>
                                    <p:animEffect transition="in" filter="fade">
                                      <p:cBhvr>
                                        <p:cTn id="21"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55826"/>
            <a:ext cx="12192000" cy="6913826"/>
          </a:xfrm>
          <a:prstGeom prst="rect">
            <a:avLst/>
          </a:prstGeom>
          <a:noFill/>
        </p:spPr>
      </p:pic>
      <p:sp>
        <p:nvSpPr>
          <p:cNvPr id="4" name="TextBox 3"/>
          <p:cNvSpPr txBox="1"/>
          <p:nvPr/>
        </p:nvSpPr>
        <p:spPr>
          <a:xfrm>
            <a:off x="0" y="739510"/>
            <a:ext cx="9883302" cy="369332"/>
          </a:xfrm>
          <a:prstGeom prst="rect">
            <a:avLst/>
          </a:prstGeom>
          <a:noFill/>
        </p:spPr>
        <p:txBody>
          <a:bodyPr wrap="square" rtlCol="0">
            <a:spAutoFit/>
          </a:bodyPr>
          <a:lstStyle/>
          <a:p>
            <a:endParaRPr lang="en-US" dirty="0">
              <a:solidFill>
                <a:schemeClr val="bg1"/>
              </a:solidFill>
            </a:endParaRPr>
          </a:p>
        </p:txBody>
      </p:sp>
      <p:sp>
        <p:nvSpPr>
          <p:cNvPr id="3" name="Rectangle 2"/>
          <p:cNvSpPr/>
          <p:nvPr/>
        </p:nvSpPr>
        <p:spPr>
          <a:xfrm>
            <a:off x="230584" y="197088"/>
            <a:ext cx="6569462" cy="3416320"/>
          </a:xfrm>
          <a:prstGeom prst="rect">
            <a:avLst/>
          </a:prstGeom>
        </p:spPr>
        <p:txBody>
          <a:bodyPr wrap="square">
            <a:spAutoFit/>
          </a:bodyPr>
          <a:lstStyle/>
          <a:p>
            <a:r>
              <a:rPr lang="en-US" sz="2400" dirty="0">
                <a:solidFill>
                  <a:schemeClr val="bg1"/>
                </a:solidFill>
              </a:rPr>
              <a:t>“Elijah restored the sealing powers whereby ordinances that were sealed on earth were also sealed in heaven. That would affect all priesthood ordinances but was particularly important for the sealing of families down through the generations of time, for without that link no family ties would exist in the eternities, and indeed the family of man would have been left in eternity with ‘neither root [ancestors] nor branch [descendants]’ </a:t>
            </a:r>
          </a:p>
        </p:txBody>
      </p:sp>
      <p:sp>
        <p:nvSpPr>
          <p:cNvPr id="5" name="Rectangle 4"/>
          <p:cNvSpPr/>
          <p:nvPr/>
        </p:nvSpPr>
        <p:spPr>
          <a:xfrm>
            <a:off x="5912541" y="4423027"/>
            <a:ext cx="6096000" cy="1938992"/>
          </a:xfrm>
          <a:prstGeom prst="rect">
            <a:avLst/>
          </a:prstGeom>
        </p:spPr>
        <p:txBody>
          <a:bodyPr>
            <a:spAutoFit/>
          </a:bodyPr>
          <a:lstStyle/>
          <a:p>
            <a:r>
              <a:rPr lang="en-US" sz="2400" dirty="0">
                <a:solidFill>
                  <a:schemeClr val="bg1"/>
                </a:solidFill>
              </a:rPr>
              <a:t>“Inasmuch as such a sealed, united, celestially saved family of God is the ultimate purpose of mortality, any failure here would have been a curse indeed, rendering the entire plan of salvation ‘utterly wasted’ [D&amp;C 2:3]”</a:t>
            </a:r>
          </a:p>
        </p:txBody>
      </p:sp>
      <p:sp>
        <p:nvSpPr>
          <p:cNvPr id="6" name="Rectangle 5"/>
          <p:cNvSpPr/>
          <p:nvPr/>
        </p:nvSpPr>
        <p:spPr>
          <a:xfrm>
            <a:off x="11596417" y="6329811"/>
            <a:ext cx="442750" cy="369332"/>
          </a:xfrm>
          <a:prstGeom prst="rect">
            <a:avLst/>
          </a:prstGeom>
        </p:spPr>
        <p:txBody>
          <a:bodyPr wrap="none">
            <a:spAutoFit/>
          </a:bodyPr>
          <a:lstStyle/>
          <a:p>
            <a:r>
              <a:rPr lang="en-US" dirty="0">
                <a:solidFill>
                  <a:schemeClr val="bg1"/>
                </a:solidFill>
                <a:latin typeface="Calibri" panose="020F0502020204030204" pitchFamily="34" charset="0"/>
              </a:rPr>
              <a:t>(4)</a:t>
            </a:r>
            <a:endParaRPr lang="en-US" dirty="0"/>
          </a:p>
        </p:txBody>
      </p:sp>
      <p:pic>
        <p:nvPicPr>
          <p:cNvPr id="13314" name="Picture 2" descr="http://s3-media2.fl.yelpcdn.com/bphoto/AWsGq0dTrIl-YCUz5GNbwQ/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407" y="893042"/>
            <a:ext cx="4808526" cy="319286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darylstreecare.files.wordpress.com/2014/09/surface-tree-root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07" y="3776802"/>
            <a:ext cx="4363392" cy="2819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71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fade">
                                      <p:cBhvr>
                                        <p:cTn id="10"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55826"/>
            <a:ext cx="12192000" cy="6913826"/>
          </a:xfrm>
          <a:prstGeom prst="rect">
            <a:avLst/>
          </a:prstGeom>
          <a:noFill/>
        </p:spPr>
      </p:pic>
      <p:sp>
        <p:nvSpPr>
          <p:cNvPr id="4" name="TextBox 3"/>
          <p:cNvSpPr txBox="1"/>
          <p:nvPr/>
        </p:nvSpPr>
        <p:spPr>
          <a:xfrm>
            <a:off x="0" y="739510"/>
            <a:ext cx="9883302" cy="369332"/>
          </a:xfrm>
          <a:prstGeom prst="rect">
            <a:avLst/>
          </a:prstGeom>
          <a:noFill/>
        </p:spPr>
        <p:txBody>
          <a:bodyPr wrap="square" rtlCol="0">
            <a:spAutoFit/>
          </a:bodyPr>
          <a:lstStyle/>
          <a:p>
            <a:endParaRPr lang="en-US" dirty="0">
              <a:solidFill>
                <a:schemeClr val="bg1"/>
              </a:solidFill>
            </a:endParaRPr>
          </a:p>
        </p:txBody>
      </p:sp>
      <p:grpSp>
        <p:nvGrpSpPr>
          <p:cNvPr id="15" name="Group 14"/>
          <p:cNvGrpSpPr/>
          <p:nvPr/>
        </p:nvGrpSpPr>
        <p:grpSpPr>
          <a:xfrm>
            <a:off x="3744732" y="111178"/>
            <a:ext cx="4030771" cy="2876720"/>
            <a:chOff x="228600" y="381000"/>
            <a:chExt cx="3505068" cy="2501531"/>
          </a:xfrm>
        </p:grpSpPr>
        <p:grpSp>
          <p:nvGrpSpPr>
            <p:cNvPr id="16" name="Group 15"/>
            <p:cNvGrpSpPr/>
            <p:nvPr/>
          </p:nvGrpSpPr>
          <p:grpSpPr>
            <a:xfrm>
              <a:off x="228600" y="381000"/>
              <a:ext cx="3505068" cy="2501531"/>
              <a:chOff x="534986" y="381000"/>
              <a:chExt cx="2637111" cy="2501531"/>
            </a:xfrm>
          </p:grpSpPr>
          <p:sp>
            <p:nvSpPr>
              <p:cNvPr id="18" name="Rectangle 1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34986" y="384805"/>
                <a:ext cx="457200" cy="2497726"/>
                <a:chOff x="533400" y="381000"/>
                <a:chExt cx="457200" cy="2497726"/>
              </a:xfrm>
            </p:grpSpPr>
            <p:sp>
              <p:nvSpPr>
                <p:cNvPr id="25" name="Oval 2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714897" y="381000"/>
                <a:ext cx="457200" cy="2497726"/>
                <a:chOff x="2714897" y="457200"/>
                <a:chExt cx="457200" cy="2497726"/>
              </a:xfrm>
            </p:grpSpPr>
            <p:sp>
              <p:nvSpPr>
                <p:cNvPr id="21" name="Oval 2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842492" y="972693"/>
              <a:ext cx="2293346" cy="1815882"/>
            </a:xfrm>
            <a:prstGeom prst="rect">
              <a:avLst/>
            </a:prstGeom>
          </p:spPr>
          <p:txBody>
            <a:bodyPr wrap="square">
              <a:spAutoFit/>
            </a:bodyPr>
            <a:lstStyle/>
            <a:p>
              <a:pPr algn="ctr"/>
              <a:r>
                <a:rPr lang="en-US" sz="1600" dirty="0"/>
                <a:t> </a:t>
              </a:r>
              <a:r>
                <a:rPr lang="en-US" sz="1600" b="1" dirty="0"/>
                <a:t>As we do family history and temple work, our hearts will be turned to our ancestors and we will help prepare the earth for the Second Coming of Jesus Christ</a:t>
              </a:r>
              <a:endParaRPr lang="en-US" sz="1600" i="1" dirty="0"/>
            </a:p>
          </p:txBody>
        </p:sp>
      </p:grpSp>
      <p:pic>
        <p:nvPicPr>
          <p:cNvPr id="14338" name="Picture 2" descr="http://shine365.marshfieldclinic.org/wp-content/uploads/2014/11/family-tree-i-4822884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27" y="3030169"/>
            <a:ext cx="3252105" cy="339645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907704" y="1948316"/>
            <a:ext cx="5038299" cy="4478307"/>
            <a:chOff x="6907704" y="1948316"/>
            <a:chExt cx="5038299" cy="4478307"/>
          </a:xfrm>
        </p:grpSpPr>
        <p:pic>
          <p:nvPicPr>
            <p:cNvPr id="14340" name="Picture 4" descr="https://history.lds.org/bc/content/images/joseph-smith-net/Original%20Photographs/mortensen_sacred_grove_trail_f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7704" y="3151728"/>
              <a:ext cx="5038299" cy="3274895"/>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s://s-media-cache-ak0.pinimg.com/736x/16/f0/06/16f0060b4b8f2fde773d6dac9c9141e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4275" y="1948316"/>
              <a:ext cx="2328713" cy="36931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7859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750"/>
                                        <p:tgtEl>
                                          <p:spTgt spid="14338"/>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55826"/>
            <a:ext cx="12192000" cy="6913826"/>
          </a:xfrm>
          <a:prstGeom prst="rect">
            <a:avLst/>
          </a:prstGeom>
          <a:noFill/>
        </p:spPr>
      </p:pic>
      <p:sp>
        <p:nvSpPr>
          <p:cNvPr id="4" name="TextBox 3"/>
          <p:cNvSpPr txBox="1"/>
          <p:nvPr/>
        </p:nvSpPr>
        <p:spPr>
          <a:xfrm>
            <a:off x="0" y="739510"/>
            <a:ext cx="9883302" cy="369332"/>
          </a:xfrm>
          <a:prstGeom prst="rect">
            <a:avLst/>
          </a:prstGeom>
          <a:noFill/>
        </p:spPr>
        <p:txBody>
          <a:bodyPr wrap="square" rtlCol="0">
            <a:spAutoFit/>
          </a:bodyPr>
          <a:lstStyle/>
          <a:p>
            <a:endParaRPr lang="en-US" dirty="0">
              <a:solidFill>
                <a:schemeClr val="bg1"/>
              </a:solidFill>
            </a:endParaRPr>
          </a:p>
        </p:txBody>
      </p:sp>
      <p:sp>
        <p:nvSpPr>
          <p:cNvPr id="86" name="TextBox 85"/>
          <p:cNvSpPr txBox="1"/>
          <p:nvPr/>
        </p:nvSpPr>
        <p:spPr>
          <a:xfrm>
            <a:off x="0" y="4894"/>
            <a:ext cx="12192000" cy="830997"/>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My Testimony</a:t>
            </a:r>
          </a:p>
        </p:txBody>
      </p:sp>
      <p:sp>
        <p:nvSpPr>
          <p:cNvPr id="2" name="Rectangle 1"/>
          <p:cNvSpPr/>
          <p:nvPr/>
        </p:nvSpPr>
        <p:spPr>
          <a:xfrm>
            <a:off x="238652" y="751983"/>
            <a:ext cx="11714696" cy="3785652"/>
          </a:xfrm>
          <a:prstGeom prst="rect">
            <a:avLst/>
          </a:prstGeom>
        </p:spPr>
        <p:txBody>
          <a:bodyPr wrap="square">
            <a:spAutoFit/>
          </a:bodyPr>
          <a:lstStyle/>
          <a:p>
            <a:pPr fontAlgn="base"/>
            <a:r>
              <a:rPr lang="en-US" sz="2400" dirty="0">
                <a:solidFill>
                  <a:schemeClr val="bg1"/>
                </a:solidFill>
              </a:rPr>
              <a:t>This year has been a whirlwind of emotions that have kept me pondering the importance of the Old Testament in my life. It was very difficult to read and study the harshness of the people and the wild wars between the Israelites and their enemies. </a:t>
            </a:r>
          </a:p>
          <a:p>
            <a:pPr fontAlgn="base"/>
            <a:endParaRPr lang="en-US" sz="2400" dirty="0">
              <a:solidFill>
                <a:schemeClr val="bg1"/>
              </a:solidFill>
            </a:endParaRPr>
          </a:p>
          <a:p>
            <a:pPr fontAlgn="base"/>
            <a:r>
              <a:rPr lang="en-US" sz="2400" dirty="0">
                <a:solidFill>
                  <a:schemeClr val="bg1"/>
                </a:solidFill>
              </a:rPr>
              <a:t>I have grown to love my Savior even more and realize that He is very forgiving and compassionate and most of all loving. Thank you to my husband who encouraged me to dig deep into the Old Testament and continue even though I felt I had no time. </a:t>
            </a:r>
          </a:p>
          <a:p>
            <a:pPr fontAlgn="base"/>
            <a:endParaRPr lang="en-US" sz="2400" dirty="0">
              <a:solidFill>
                <a:schemeClr val="bg1"/>
              </a:solidFill>
            </a:endParaRPr>
          </a:p>
          <a:p>
            <a:pPr fontAlgn="base"/>
            <a:r>
              <a:rPr lang="en-US" sz="2400" dirty="0">
                <a:solidFill>
                  <a:schemeClr val="bg1"/>
                </a:solidFill>
              </a:rPr>
              <a:t>Thank you for the seminary teachers who give so much time and effort into their lessons. They are truly the Lord’s disciples. </a:t>
            </a:r>
          </a:p>
        </p:txBody>
      </p:sp>
      <p:grpSp>
        <p:nvGrpSpPr>
          <p:cNvPr id="5" name="Group 4"/>
          <p:cNvGrpSpPr/>
          <p:nvPr/>
        </p:nvGrpSpPr>
        <p:grpSpPr>
          <a:xfrm>
            <a:off x="10470524" y="1"/>
            <a:ext cx="1482824" cy="889694"/>
            <a:chOff x="5827508" y="4776103"/>
            <a:chExt cx="3048000" cy="1828800"/>
          </a:xfrm>
        </p:grpSpPr>
        <p:grpSp>
          <p:nvGrpSpPr>
            <p:cNvPr id="12" name="Group 11"/>
            <p:cNvGrpSpPr/>
            <p:nvPr/>
          </p:nvGrpSpPr>
          <p:grpSpPr>
            <a:xfrm>
              <a:off x="5827508" y="4776103"/>
              <a:ext cx="3048000" cy="1828800"/>
              <a:chOff x="5827508" y="4776103"/>
              <a:chExt cx="3048000" cy="1828800"/>
            </a:xfrm>
          </p:grpSpPr>
          <p:grpSp>
            <p:nvGrpSpPr>
              <p:cNvPr id="13" name="Group 12"/>
              <p:cNvGrpSpPr/>
              <p:nvPr/>
            </p:nvGrpSpPr>
            <p:grpSpPr>
              <a:xfrm>
                <a:off x="5827508" y="4776103"/>
                <a:ext cx="3048000" cy="1828800"/>
                <a:chOff x="5827508" y="4776103"/>
                <a:chExt cx="3048000" cy="1828800"/>
              </a:xfrm>
            </p:grpSpPr>
            <p:sp>
              <p:nvSpPr>
                <p:cNvPr id="20" name="Rounded Rectangle 19"/>
                <p:cNvSpPr/>
                <p:nvPr/>
              </p:nvSpPr>
              <p:spPr>
                <a:xfrm>
                  <a:off x="5827508" y="4776103"/>
                  <a:ext cx="3048000" cy="1828800"/>
                </a:xfrm>
                <a:prstGeom prst="roundRect">
                  <a:avLst>
                    <a:gd name="adj" fmla="val 119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941619" y="4877291"/>
                  <a:ext cx="2788471" cy="1593412"/>
                </a:xfrm>
                <a:prstGeom prst="roundRect">
                  <a:avLst>
                    <a:gd name="adj" fmla="val 1190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265347" y="5113190"/>
                  <a:ext cx="630819" cy="1110714"/>
                  <a:chOff x="4838927" y="2126252"/>
                  <a:chExt cx="1308666" cy="2304232"/>
                </a:xfrm>
              </p:grpSpPr>
              <p:sp>
                <p:nvSpPr>
                  <p:cNvPr id="45" name="Left-Right Arrow 44"/>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Right Arrow 45"/>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Left-Right Arrow 46"/>
                  <p:cNvSpPr/>
                  <p:nvPr/>
                </p:nvSpPr>
                <p:spPr>
                  <a:xfrm rot="16200000">
                    <a:off x="4501957" y="37129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Left-Right Arrow 47"/>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Left-Right Arrow 48"/>
                  <p:cNvSpPr/>
                  <p:nvPr/>
                </p:nvSpPr>
                <p:spPr>
                  <a:xfrm>
                    <a:off x="5030627" y="31734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eft-Right Arrow 49"/>
                  <p:cNvSpPr/>
                  <p:nvPr/>
                </p:nvSpPr>
                <p:spPr>
                  <a:xfrm>
                    <a:off x="5002698" y="212625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Left-Right Arrow 22"/>
                <p:cNvSpPr/>
                <p:nvPr/>
              </p:nvSpPr>
              <p:spPr>
                <a:xfrm rot="16200000">
                  <a:off x="6925519" y="5487382"/>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Left-Right Arrow 23"/>
                <p:cNvSpPr/>
                <p:nvPr/>
              </p:nvSpPr>
              <p:spPr>
                <a:xfrm rot="16200000">
                  <a:off x="6930766" y="5702520"/>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p:nvGrpSpPr>
              <p:grpSpPr>
                <a:xfrm>
                  <a:off x="7934209" y="5112789"/>
                  <a:ext cx="518142" cy="1105467"/>
                  <a:chOff x="5024469" y="2137138"/>
                  <a:chExt cx="1074913" cy="2293346"/>
                </a:xfrm>
              </p:grpSpPr>
              <p:sp>
                <p:nvSpPr>
                  <p:cNvPr id="41" name="Left-Right Arrow 40"/>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Right Arrow 41"/>
                  <p:cNvSpPr/>
                  <p:nvPr/>
                </p:nvSpPr>
                <p:spPr>
                  <a:xfrm>
                    <a:off x="5072741" y="3163951"/>
                    <a:ext cx="967403" cy="233814"/>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Left-Right Arrow 42"/>
                  <p:cNvSpPr/>
                  <p:nvPr/>
                </p:nvSpPr>
                <p:spPr>
                  <a:xfrm rot="5400000">
                    <a:off x="5498774" y="3654158"/>
                    <a:ext cx="967402"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 Arrow 43"/>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8157243" y="6258253"/>
                  <a:ext cx="430371" cy="165665"/>
                  <a:chOff x="6656229" y="2333163"/>
                  <a:chExt cx="1393605" cy="536447"/>
                </a:xfrm>
              </p:grpSpPr>
              <p:sp>
                <p:nvSpPr>
                  <p:cNvPr id="27" name="Left-Right Arrow 26"/>
                  <p:cNvSpPr/>
                  <p:nvPr/>
                </p:nvSpPr>
                <p:spPr>
                  <a:xfrm rot="16200000">
                    <a:off x="6479423" y="2580098"/>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Left-Right Arrow 27"/>
                  <p:cNvSpPr/>
                  <p:nvPr/>
                </p:nvSpPr>
                <p:spPr>
                  <a:xfrm rot="10800000">
                    <a:off x="6726776" y="2337677"/>
                    <a:ext cx="466318" cy="65613"/>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Left-Right Arrow 34"/>
                  <p:cNvSpPr/>
                  <p:nvPr/>
                </p:nvSpPr>
                <p:spPr>
                  <a:xfrm rot="16200000">
                    <a:off x="6974130" y="2567863"/>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Left-Right Arrow 35"/>
                  <p:cNvSpPr/>
                  <p:nvPr/>
                </p:nvSpPr>
                <p:spPr>
                  <a:xfrm rot="16200000">
                    <a:off x="7189170" y="2546155"/>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Left-Right Arrow 36"/>
                  <p:cNvSpPr/>
                  <p:nvPr/>
                </p:nvSpPr>
                <p:spPr>
                  <a:xfrm rot="16200000">
                    <a:off x="7760322" y="2562216"/>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Left-Right Arrow 37"/>
                  <p:cNvSpPr/>
                  <p:nvPr/>
                </p:nvSpPr>
                <p:spPr>
                  <a:xfrm rot="14187461">
                    <a:off x="7472318" y="2436998"/>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Left-Right Arrow 38"/>
                  <p:cNvSpPr/>
                  <p:nvPr/>
                </p:nvSpPr>
                <p:spPr>
                  <a:xfrm rot="18252302">
                    <a:off x="7690003" y="2445693"/>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Left-Right Arrow 39"/>
                  <p:cNvSpPr/>
                  <p:nvPr/>
                </p:nvSpPr>
                <p:spPr>
                  <a:xfrm rot="10800000">
                    <a:off x="6788229" y="2560199"/>
                    <a:ext cx="343402" cy="964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4" name="Left-Right Arrow 13"/>
              <p:cNvSpPr/>
              <p:nvPr/>
            </p:nvSpPr>
            <p:spPr>
              <a:xfrm rot="5400000">
                <a:off x="7714512" y="5378184"/>
                <a:ext cx="466319" cy="112706"/>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7153878" y="5074708"/>
                <a:ext cx="599145" cy="1108377"/>
                <a:chOff x="4852933" y="2037702"/>
                <a:chExt cx="1284530" cy="2376285"/>
              </a:xfrm>
            </p:grpSpPr>
            <p:sp>
              <p:nvSpPr>
                <p:cNvPr id="16" name="Left-Right Arrow 15"/>
                <p:cNvSpPr/>
                <p:nvPr/>
              </p:nvSpPr>
              <p:spPr>
                <a:xfrm rot="16200000">
                  <a:off x="5459620" y="3741277"/>
                  <a:ext cx="1126495" cy="218926"/>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eft-Right Arrow 16"/>
                <p:cNvSpPr/>
                <p:nvPr/>
              </p:nvSpPr>
              <p:spPr>
                <a:xfrm>
                  <a:off x="4968387" y="31454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eft-Right Arrow 17"/>
                <p:cNvSpPr/>
                <p:nvPr/>
              </p:nvSpPr>
              <p:spPr>
                <a:xfrm rot="10800000">
                  <a:off x="5030301" y="2037702"/>
                  <a:ext cx="1107162" cy="238172"/>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Right Arrow 18"/>
                <p:cNvSpPr/>
                <p:nvPr/>
              </p:nvSpPr>
              <p:spPr>
                <a:xfrm rot="16200000">
                  <a:off x="4486141" y="2550678"/>
                  <a:ext cx="967400" cy="233816"/>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Left-Right Arrow 50"/>
            <p:cNvSpPr/>
            <p:nvPr/>
          </p:nvSpPr>
          <p:spPr>
            <a:xfrm>
              <a:off x="7180643" y="6092640"/>
              <a:ext cx="466319" cy="112706"/>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7715" y="4211283"/>
            <a:ext cx="3159762" cy="2369821"/>
          </a:xfrm>
          <a:prstGeom prst="rect">
            <a:avLst/>
          </a:prstGeom>
        </p:spPr>
      </p:pic>
      <p:sp>
        <p:nvSpPr>
          <p:cNvPr id="52" name="Rectangle 51"/>
          <p:cNvSpPr/>
          <p:nvPr/>
        </p:nvSpPr>
        <p:spPr>
          <a:xfrm>
            <a:off x="283192" y="4774539"/>
            <a:ext cx="4431264" cy="1200329"/>
          </a:xfrm>
          <a:prstGeom prst="rect">
            <a:avLst/>
          </a:prstGeom>
        </p:spPr>
        <p:txBody>
          <a:bodyPr wrap="square">
            <a:spAutoFit/>
          </a:bodyPr>
          <a:lstStyle/>
          <a:p>
            <a:pPr fontAlgn="base"/>
            <a:r>
              <a:rPr lang="en-US" sz="2400" dirty="0">
                <a:solidFill>
                  <a:schemeClr val="bg1"/>
                </a:solidFill>
              </a:rPr>
              <a:t>I love the Lord with all my heart and know that the gospel is true. The Savior will come again.</a:t>
            </a:r>
          </a:p>
        </p:txBody>
      </p:sp>
    </p:spTree>
    <p:extLst>
      <p:ext uri="{BB962C8B-B14F-4D97-AF65-F5344CB8AC3E}">
        <p14:creationId xmlns:p14="http://schemas.microsoft.com/office/powerpoint/2010/main" val="3167547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107576" y="0"/>
            <a:ext cx="11981330" cy="480131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#152 </a:t>
            </a:r>
            <a:r>
              <a:rPr lang="en-US" i="1" dirty="0">
                <a:solidFill>
                  <a:schemeClr val="bg1"/>
                </a:solidFill>
              </a:rPr>
              <a:t>God Be with You Till We Meet Again (Great Closing Hymn)</a:t>
            </a:r>
          </a:p>
          <a:p>
            <a:endParaRPr lang="en-US" i="1" dirty="0">
              <a:solidFill>
                <a:schemeClr val="bg1"/>
              </a:solidFill>
            </a:endParaRPr>
          </a:p>
          <a:p>
            <a:r>
              <a:rPr lang="en-US" dirty="0">
                <a:solidFill>
                  <a:schemeClr val="bg1"/>
                </a:solidFill>
              </a:rPr>
              <a:t>Video: </a:t>
            </a:r>
            <a:r>
              <a:rPr lang="en-US" b="1" dirty="0">
                <a:solidFill>
                  <a:schemeClr val="bg1"/>
                </a:solidFill>
              </a:rPr>
              <a:t>By the Hand of Elijah the Prophet</a:t>
            </a:r>
            <a:r>
              <a:rPr lang="en-US" dirty="0">
                <a:solidFill>
                  <a:schemeClr val="bg1"/>
                </a:solidFill>
              </a:rPr>
              <a:t> (3:32)</a:t>
            </a:r>
          </a:p>
          <a:p>
            <a:r>
              <a:rPr lang="en-US" dirty="0">
                <a:solidFill>
                  <a:schemeClr val="bg1"/>
                </a:solidFill>
              </a:rPr>
              <a:t>	</a:t>
            </a:r>
            <a:r>
              <a:rPr lang="en-US" b="1" dirty="0">
                <a:solidFill>
                  <a:schemeClr val="bg1"/>
                </a:solidFill>
              </a:rPr>
              <a:t>Hearts Bound Together</a:t>
            </a:r>
            <a:r>
              <a:rPr lang="en-US" dirty="0">
                <a:solidFill>
                  <a:schemeClr val="bg1"/>
                </a:solidFill>
              </a:rPr>
              <a:t> (2:18)</a:t>
            </a:r>
          </a:p>
          <a:p>
            <a:r>
              <a:rPr lang="en-US" dirty="0">
                <a:solidFill>
                  <a:schemeClr val="bg1"/>
                </a:solidFill>
              </a:rPr>
              <a:t>	</a:t>
            </a:r>
          </a:p>
          <a:p>
            <a:pPr marL="342900" indent="-342900">
              <a:buFontTx/>
              <a:buAutoNum type="arabicPeriod"/>
            </a:pPr>
            <a:r>
              <a:rPr lang="en-US" dirty="0">
                <a:solidFill>
                  <a:schemeClr val="bg1"/>
                </a:solidFill>
              </a:rPr>
              <a:t>Old Testament Student Institute Manual </a:t>
            </a:r>
            <a:r>
              <a:rPr lang="en-US" i="1" dirty="0">
                <a:solidFill>
                  <a:schemeClr val="bg1"/>
                </a:solidFill>
              </a:rPr>
              <a:t>“Behold, I Will Send You Elijah the Prophet” </a:t>
            </a:r>
            <a:r>
              <a:rPr lang="en-US" dirty="0">
                <a:solidFill>
                  <a:schemeClr val="bg1"/>
                </a:solidFill>
              </a:rPr>
              <a:t>Chapter 34</a:t>
            </a:r>
          </a:p>
          <a:p>
            <a:pPr marL="342900" indent="-342900">
              <a:buFontTx/>
              <a:buAutoNum type="arabicPeriod"/>
            </a:pPr>
            <a:endParaRPr lang="en-US" i="1" dirty="0">
              <a:solidFill>
                <a:schemeClr val="bg1"/>
              </a:solidFill>
            </a:endParaRPr>
          </a:p>
          <a:p>
            <a:pPr marL="342900" indent="-342900">
              <a:buFontTx/>
              <a:buAutoNum type="arabicPeriod"/>
            </a:pPr>
            <a:r>
              <a:rPr lang="en-US" dirty="0">
                <a:solidFill>
                  <a:schemeClr val="bg1"/>
                </a:solidFill>
              </a:rPr>
              <a:t>Elder Theodore M. Burton In Conference Report, Oct. 1967, p. 81</a:t>
            </a:r>
          </a:p>
          <a:p>
            <a:pPr marL="342900" indent="-342900">
              <a:buFontTx/>
              <a:buAutoNum type="arabicPeriod"/>
            </a:pPr>
            <a:endParaRPr lang="en-US" i="1" dirty="0">
              <a:solidFill>
                <a:schemeClr val="bg1"/>
              </a:solidFill>
            </a:endParaRPr>
          </a:p>
          <a:p>
            <a:pPr marL="342900" indent="-342900">
              <a:buFontTx/>
              <a:buAutoNum type="arabicPeriod"/>
            </a:pPr>
            <a:r>
              <a:rPr lang="en-US" dirty="0">
                <a:solidFill>
                  <a:schemeClr val="bg1"/>
                </a:solidFill>
              </a:rPr>
              <a:t>Henry B. </a:t>
            </a:r>
            <a:r>
              <a:rPr lang="en-US" dirty="0" err="1">
                <a:solidFill>
                  <a:schemeClr val="bg1"/>
                </a:solidFill>
              </a:rPr>
              <a:t>Eyring</a:t>
            </a:r>
            <a:r>
              <a:rPr lang="en-US" dirty="0">
                <a:solidFill>
                  <a:schemeClr val="bg1"/>
                </a:solidFill>
              </a:rPr>
              <a:t> (“Hearts Bound Together,”</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2005, 77, 79–80).</a:t>
            </a:r>
          </a:p>
          <a:p>
            <a:pPr marL="342900" indent="-342900">
              <a:buFontTx/>
              <a:buAutoNum type="arabicPeriod"/>
            </a:pPr>
            <a:endParaRPr lang="en-US" dirty="0">
              <a:solidFill>
                <a:schemeClr val="bg1"/>
              </a:solidFill>
            </a:endParaRPr>
          </a:p>
          <a:p>
            <a:r>
              <a:rPr lang="en-US" dirty="0">
                <a:solidFill>
                  <a:schemeClr val="bg1"/>
                </a:solidFill>
              </a:rPr>
              <a:t>4.   Elder Jeffrey R. Holland (</a:t>
            </a:r>
            <a:r>
              <a:rPr lang="en-US" i="1" dirty="0">
                <a:solidFill>
                  <a:schemeClr val="bg1"/>
                </a:solidFill>
              </a:rPr>
              <a:t>Christ and the New Covenant: The Messianic Message of the Book of Mormon</a:t>
            </a:r>
            <a:r>
              <a:rPr lang="en-US" dirty="0">
                <a:solidFill>
                  <a:schemeClr val="bg1"/>
                </a:solidFill>
              </a:rPr>
              <a:t> [1997], 297–98).</a:t>
            </a:r>
          </a:p>
          <a:p>
            <a:pPr marL="342900" indent="-342900">
              <a:buFontTx/>
              <a:buAutoNum type="arabicPeriod"/>
            </a:pPr>
            <a:endParaRPr lang="en-US" dirty="0">
              <a:solidFill>
                <a:schemeClr val="bg1"/>
              </a:solidFill>
            </a:endParaRPr>
          </a:p>
          <a:p>
            <a:pPr marL="342900" indent="-342900">
              <a:buFontTx/>
              <a:buAutoNum type="arabicPeriod"/>
            </a:pPr>
            <a:endParaRPr lang="en-US" i="1" dirty="0">
              <a:solidFill>
                <a:schemeClr val="bg1"/>
              </a:solidFill>
            </a:endParaRPr>
          </a:p>
          <a:p>
            <a:pPr marL="342900" indent="-342900">
              <a:buFontTx/>
              <a:buAutoNum type="arabicPeriod"/>
            </a:pPr>
            <a:endParaRPr lang="en-US" i="1" dirty="0">
              <a:solidFill>
                <a:schemeClr val="bg1"/>
              </a:solidFill>
            </a:endParaRPr>
          </a:p>
        </p:txBody>
      </p:sp>
      <p:grpSp>
        <p:nvGrpSpPr>
          <p:cNvPr id="5" name="Group 4"/>
          <p:cNvGrpSpPr/>
          <p:nvPr/>
        </p:nvGrpSpPr>
        <p:grpSpPr>
          <a:xfrm>
            <a:off x="4797249" y="1010584"/>
            <a:ext cx="623045" cy="789190"/>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82"/>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83"/>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3D8250C8-5B57-4B25-B5FB-936FFA874CE8}"/>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416245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90917" y="2271508"/>
            <a:ext cx="9092485" cy="4278094"/>
          </a:xfrm>
          <a:prstGeom prst="rect">
            <a:avLst/>
          </a:prstGeom>
          <a:ln>
            <a:solidFill>
              <a:schemeClr val="tx1"/>
            </a:solidFill>
          </a:ln>
        </p:spPr>
        <p:txBody>
          <a:bodyPr wrap="square">
            <a:spAutoFit/>
          </a:bodyPr>
          <a:lstStyle/>
          <a:p>
            <a:pPr fontAlgn="base"/>
            <a:r>
              <a:rPr lang="en-US" sz="1600" dirty="0"/>
              <a:t>Elder David A. Bednar of the Quorum of the Twelve Apostles commented on who Elijah was and what his mission entailed:</a:t>
            </a:r>
          </a:p>
          <a:p>
            <a:pPr fontAlgn="base"/>
            <a:r>
              <a:rPr lang="en-US" sz="1600" dirty="0"/>
              <a:t>“Elijah was an Old Testament prophet through whom mighty miracles were performed. He sealed the heavens, and no rain fell in ancient Israel for 3½ years. He multiplied a widow’s meal and oil. He raised a young boy from the dead, and he called down fire from heaven in a challenge to the prophets of Baal. (See 1 Kings 17–18.) At the conclusion of Elijah’s mortal ministry, he ‘went up by a whirlwind into heaven’ (2 Kings 2:11) and was translated.</a:t>
            </a:r>
          </a:p>
          <a:p>
            <a:pPr fontAlgn="base"/>
            <a:r>
              <a:rPr lang="en-US" sz="1600" dirty="0"/>
              <a:t>“‘We learn from latter-day revelation that Elijah held the sealing power of the Melchizedek Priesthood. …’ (Bible Dictionary, ‘Elijah’). The Prophet Joseph Smith explained, ‘The spirit, power, and calling of Elijah is, that ye have power to hold the key of the … </a:t>
            </a:r>
            <a:r>
              <a:rPr lang="en-US" sz="1600" i="1" dirty="0"/>
              <a:t>fullness of the Melchizedek Priesthood …</a:t>
            </a:r>
            <a:r>
              <a:rPr lang="en-US" sz="1600" dirty="0"/>
              <a:t> ; and to … obtain … all the ordinances belonging to the kingdom of God’ (</a:t>
            </a:r>
            <a:r>
              <a:rPr lang="en-US" sz="1600" i="1" dirty="0"/>
              <a:t>Teachings of Presidents of the Church: Joseph Smith</a:t>
            </a:r>
            <a:r>
              <a:rPr lang="en-US" sz="1600" dirty="0"/>
              <a:t> [2007], 311; emphasis added). This sacred sealing authority is essential for priesthood ordinances to be valid and binding both on earth and in heaven.</a:t>
            </a:r>
          </a:p>
          <a:p>
            <a:pPr fontAlgn="base"/>
            <a:r>
              <a:rPr lang="en-US" sz="1600" dirty="0"/>
              <a:t>“Elijah appeared with Moses on the Mount of Transfiguration (see Matthew 17:3) and conferred this authority upon Peter, James, and John. Elijah appeared again with Moses and others on April 3, 1836, in the Kirtland Temple and conferred the same keys upon Joseph Smith and Oliver Cowdery” (“The Hearts of the Children Shall Turn,”</a:t>
            </a:r>
            <a:r>
              <a:rPr lang="en-US" sz="1600" i="1" dirty="0"/>
              <a:t> Ensign,</a:t>
            </a:r>
            <a:r>
              <a:rPr lang="en-US" sz="1600" dirty="0"/>
              <a:t> Nov. 2011, 24).</a:t>
            </a:r>
          </a:p>
        </p:txBody>
      </p:sp>
      <p:graphicFrame>
        <p:nvGraphicFramePr>
          <p:cNvPr id="8" name="Table 7"/>
          <p:cNvGraphicFramePr>
            <a:graphicFrameLocks noGrp="1"/>
          </p:cNvGraphicFramePr>
          <p:nvPr>
            <p:extLst>
              <p:ext uri="{D42A27DB-BD31-4B8C-83A1-F6EECF244321}">
                <p14:modId xmlns:p14="http://schemas.microsoft.com/office/powerpoint/2010/main" val="1967678246"/>
              </p:ext>
            </p:extLst>
          </p:nvPr>
        </p:nvGraphicFramePr>
        <p:xfrm>
          <a:off x="195761" y="0"/>
          <a:ext cx="11791575" cy="1988172"/>
        </p:xfrm>
        <a:graphic>
          <a:graphicData uri="http://schemas.openxmlformats.org/drawingml/2006/table">
            <a:tbl>
              <a:tblPr firstRow="1" bandRow="1">
                <a:tableStyleId>{5940675A-B579-460E-94D1-54222C63F5DA}</a:tableStyleId>
              </a:tblPr>
              <a:tblGrid>
                <a:gridCol w="4694797">
                  <a:extLst>
                    <a:ext uri="{9D8B030D-6E8A-4147-A177-3AD203B41FA5}">
                      <a16:colId xmlns:a16="http://schemas.microsoft.com/office/drawing/2014/main" val="20000"/>
                    </a:ext>
                  </a:extLst>
                </a:gridCol>
                <a:gridCol w="2948299">
                  <a:extLst>
                    <a:ext uri="{9D8B030D-6E8A-4147-A177-3AD203B41FA5}">
                      <a16:colId xmlns:a16="http://schemas.microsoft.com/office/drawing/2014/main" val="20001"/>
                    </a:ext>
                  </a:extLst>
                </a:gridCol>
                <a:gridCol w="4148479">
                  <a:extLst>
                    <a:ext uri="{9D8B030D-6E8A-4147-A177-3AD203B41FA5}">
                      <a16:colId xmlns:a16="http://schemas.microsoft.com/office/drawing/2014/main" val="20002"/>
                    </a:ext>
                  </a:extLst>
                </a:gridCol>
              </a:tblGrid>
              <a:tr h="403212">
                <a:tc>
                  <a:txBody>
                    <a:bodyPr/>
                    <a:lstStyle/>
                    <a:p>
                      <a:pPr algn="ctr"/>
                      <a:r>
                        <a:rPr lang="en-US" sz="2000" b="1" i="0" u="none" strike="noStrike" kern="1200" dirty="0">
                          <a:solidFill>
                            <a:schemeClr val="tx1"/>
                          </a:solidFill>
                          <a:effectLst/>
                          <a:latin typeface="+mn-lt"/>
                          <a:ea typeface="+mn-ea"/>
                          <a:cs typeface="+mn-cs"/>
                        </a:rPr>
                        <a:t>Malachi 1</a:t>
                      </a:r>
                      <a:endParaRPr lang="en-US" sz="2000" b="1" dirty="0"/>
                    </a:p>
                  </a:txBody>
                  <a:tcPr/>
                </a:tc>
                <a:tc>
                  <a:txBody>
                    <a:bodyPr/>
                    <a:lstStyle/>
                    <a:p>
                      <a:pPr algn="ctr"/>
                      <a:r>
                        <a:rPr lang="en-US" sz="2000" b="1" dirty="0"/>
                        <a:t>Malachi 2</a:t>
                      </a:r>
                    </a:p>
                  </a:txBody>
                  <a:tcPr/>
                </a:tc>
                <a:tc>
                  <a:txBody>
                    <a:bodyPr/>
                    <a:lstStyle/>
                    <a:p>
                      <a:pPr algn="ctr"/>
                      <a:r>
                        <a:rPr lang="en-US" sz="2000" b="1" dirty="0"/>
                        <a:t>Malachi 3-4</a:t>
                      </a:r>
                    </a:p>
                  </a:txBody>
                  <a:tcPr/>
                </a:tc>
                <a:extLst>
                  <a:ext uri="{0D108BD9-81ED-4DB2-BD59-A6C34878D82A}">
                    <a16:rowId xmlns:a16="http://schemas.microsoft.com/office/drawing/2014/main" val="10000"/>
                  </a:ext>
                </a:extLst>
              </a:tr>
              <a:tr h="370840">
                <a:tc>
                  <a:txBody>
                    <a:bodyPr/>
                    <a:lstStyle/>
                    <a:p>
                      <a:r>
                        <a:rPr lang="en-US" sz="1400" b="0" i="0" kern="1200" dirty="0">
                          <a:solidFill>
                            <a:schemeClr val="tx1"/>
                          </a:solidFill>
                          <a:effectLst/>
                          <a:latin typeface="+mn-lt"/>
                          <a:ea typeface="+mn-ea"/>
                          <a:cs typeface="+mn-cs"/>
                        </a:rPr>
                        <a:t>Through Malachi, the Lord rebukes the Jews for their disobedience in the practices and sacrifices at the temple. The Jewish leaders were offering “polluted bread” (</a:t>
                      </a:r>
                      <a:r>
                        <a:rPr lang="en-US" sz="1400" b="0" i="0" u="none" strike="noStrike" kern="1200" dirty="0">
                          <a:solidFill>
                            <a:schemeClr val="tx1"/>
                          </a:solidFill>
                          <a:effectLst/>
                          <a:latin typeface="+mn-lt"/>
                          <a:ea typeface="+mn-ea"/>
                          <a:cs typeface="+mn-cs"/>
                        </a:rPr>
                        <a:t>Malachi 1:7</a:t>
                      </a:r>
                      <a:r>
                        <a:rPr lang="en-US" sz="1400" b="0" i="0" kern="1200" dirty="0">
                          <a:solidFill>
                            <a:schemeClr val="tx1"/>
                          </a:solidFill>
                          <a:effectLst/>
                          <a:latin typeface="+mn-lt"/>
                          <a:ea typeface="+mn-ea"/>
                          <a:cs typeface="+mn-cs"/>
                        </a:rPr>
                        <a:t>) and improper sacrifices using blemished, injured, and diseased animals.</a:t>
                      </a:r>
                      <a:endParaRPr lang="en-US" sz="1400" dirty="0"/>
                    </a:p>
                  </a:txBody>
                  <a:tcPr/>
                </a:tc>
                <a:tc>
                  <a:txBody>
                    <a:bodyPr/>
                    <a:lstStyle/>
                    <a:p>
                      <a:r>
                        <a:rPr lang="en-US" sz="1400" b="0" i="0" kern="1200" dirty="0">
                          <a:solidFill>
                            <a:schemeClr val="tx1"/>
                          </a:solidFill>
                          <a:effectLst/>
                          <a:latin typeface="+mn-lt"/>
                          <a:ea typeface="+mn-ea"/>
                          <a:cs typeface="+mn-cs"/>
                        </a:rPr>
                        <a:t>The Lord chastises the priests for not keeping their covenant with the Lord and for being a poor example to the people. He uses the breaching of a marriage covenant to illustrate their failure to keep their covenant with Him.</a:t>
                      </a:r>
                      <a:endParaRPr lang="en-US" sz="1400" dirty="0"/>
                    </a:p>
                  </a:txBody>
                  <a:tcPr/>
                </a:tc>
                <a:tc>
                  <a:txBody>
                    <a:bodyPr/>
                    <a:lstStyle/>
                    <a:p>
                      <a:pPr fontAlgn="base"/>
                      <a:r>
                        <a:rPr lang="en-US" sz="1400" b="0" i="0" kern="1200" dirty="0">
                          <a:solidFill>
                            <a:schemeClr val="tx1"/>
                          </a:solidFill>
                          <a:effectLst/>
                          <a:latin typeface="+mn-lt"/>
                          <a:ea typeface="+mn-ea"/>
                          <a:cs typeface="+mn-cs"/>
                        </a:rPr>
                        <a:t>The Lord will send a forerunner to prepare the way before Him, and He will come suddenly to His temple. He challenges the people to live the law of tithing and promises to send Elijah before the great and dreadful day of the Lord.</a:t>
                      </a:r>
                      <a:endParaRPr lang="en-US" sz="1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69665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0"/>
            <a:ext cx="12192000" cy="6864882"/>
          </a:xfrm>
          <a:prstGeom prst="rect">
            <a:avLst/>
          </a:prstGeom>
          <a:noFill/>
        </p:spPr>
      </p:pic>
      <p:sp>
        <p:nvSpPr>
          <p:cNvPr id="4" name="TextBox 3"/>
          <p:cNvSpPr txBox="1"/>
          <p:nvPr/>
        </p:nvSpPr>
        <p:spPr>
          <a:xfrm>
            <a:off x="7534823" y="1530182"/>
            <a:ext cx="4234681" cy="2554545"/>
          </a:xfrm>
          <a:prstGeom prst="rect">
            <a:avLst/>
          </a:prstGeom>
          <a:noFill/>
        </p:spPr>
        <p:txBody>
          <a:bodyPr wrap="square" rtlCol="0">
            <a:spAutoFit/>
          </a:bodyPr>
          <a:lstStyle/>
          <a:p>
            <a:r>
              <a:rPr lang="en-US" sz="4000" i="1" dirty="0">
                <a:solidFill>
                  <a:schemeClr val="bg1"/>
                </a:solidFill>
              </a:rPr>
              <a:t>What would happen to a tree if we eliminated one of its vital parts?</a:t>
            </a:r>
          </a:p>
        </p:txBody>
      </p:sp>
      <p:sp>
        <p:nvSpPr>
          <p:cNvPr id="40" name="TextBox 39"/>
          <p:cNvSpPr txBox="1"/>
          <p:nvPr/>
        </p:nvSpPr>
        <p:spPr>
          <a:xfrm>
            <a:off x="36496" y="2647216"/>
            <a:ext cx="8505311" cy="830997"/>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Elijah</a:t>
            </a:r>
          </a:p>
        </p:txBody>
      </p:sp>
      <p:sp>
        <p:nvSpPr>
          <p:cNvPr id="95" name="TextBox 94"/>
          <p:cNvSpPr txBox="1"/>
          <p:nvPr/>
        </p:nvSpPr>
        <p:spPr>
          <a:xfrm>
            <a:off x="1692731" y="66780"/>
            <a:ext cx="4234681" cy="707886"/>
          </a:xfrm>
          <a:prstGeom prst="rect">
            <a:avLst/>
          </a:prstGeom>
          <a:noFill/>
        </p:spPr>
        <p:txBody>
          <a:bodyPr wrap="square" rtlCol="0">
            <a:spAutoFit/>
          </a:bodyPr>
          <a:lstStyle/>
          <a:p>
            <a:pPr algn="ctr"/>
            <a:r>
              <a:rPr lang="en-US" sz="4000" i="1" dirty="0">
                <a:solidFill>
                  <a:schemeClr val="bg1"/>
                </a:solidFill>
              </a:rPr>
              <a:t>Family </a:t>
            </a:r>
          </a:p>
        </p:txBody>
      </p:sp>
      <p:grpSp>
        <p:nvGrpSpPr>
          <p:cNvPr id="6" name="Group 5"/>
          <p:cNvGrpSpPr/>
          <p:nvPr/>
        </p:nvGrpSpPr>
        <p:grpSpPr>
          <a:xfrm>
            <a:off x="333934" y="705172"/>
            <a:ext cx="6952277" cy="5233737"/>
            <a:chOff x="2280430" y="1191345"/>
            <a:chExt cx="6952277" cy="5233737"/>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430" y="1191345"/>
              <a:ext cx="6952277" cy="5233737"/>
            </a:xfrm>
            <a:prstGeom prst="rect">
              <a:avLst/>
            </a:prstGeom>
          </p:spPr>
        </p:pic>
        <p:sp>
          <p:nvSpPr>
            <p:cNvPr id="5" name="Rectangle 4"/>
            <p:cNvSpPr/>
            <p:nvPr/>
          </p:nvSpPr>
          <p:spPr>
            <a:xfrm>
              <a:off x="2741918" y="1298371"/>
              <a:ext cx="1259714" cy="369332"/>
            </a:xfrm>
            <a:prstGeom prst="rect">
              <a:avLst/>
            </a:prstGeom>
          </p:spPr>
          <p:txBody>
            <a:bodyPr wrap="square">
              <a:spAutoFit/>
            </a:bodyPr>
            <a:lstStyle/>
            <a:p>
              <a:pPr fontAlgn="base"/>
              <a:r>
                <a:rPr lang="en-US" i="1" dirty="0"/>
                <a:t>Branches</a:t>
              </a:r>
              <a:endParaRPr lang="en-US" b="0" i="1" dirty="0">
                <a:effectLst/>
              </a:endParaRPr>
            </a:p>
          </p:txBody>
        </p:sp>
        <p:sp>
          <p:nvSpPr>
            <p:cNvPr id="93" name="Rectangle 92"/>
            <p:cNvSpPr/>
            <p:nvPr/>
          </p:nvSpPr>
          <p:spPr>
            <a:xfrm>
              <a:off x="3762282" y="3632586"/>
              <a:ext cx="1259714" cy="369332"/>
            </a:xfrm>
            <a:prstGeom prst="rect">
              <a:avLst/>
            </a:prstGeom>
          </p:spPr>
          <p:txBody>
            <a:bodyPr wrap="square">
              <a:spAutoFit/>
            </a:bodyPr>
            <a:lstStyle/>
            <a:p>
              <a:pPr fontAlgn="base"/>
              <a:r>
                <a:rPr lang="en-US" i="1" dirty="0"/>
                <a:t>Trunk</a:t>
              </a:r>
              <a:endParaRPr lang="en-US" b="0" i="1" dirty="0">
                <a:effectLst/>
              </a:endParaRPr>
            </a:p>
          </p:txBody>
        </p:sp>
        <p:sp>
          <p:nvSpPr>
            <p:cNvPr id="94" name="Rectangle 93"/>
            <p:cNvSpPr/>
            <p:nvPr/>
          </p:nvSpPr>
          <p:spPr>
            <a:xfrm>
              <a:off x="3371775" y="4802592"/>
              <a:ext cx="1259714" cy="369332"/>
            </a:xfrm>
            <a:prstGeom prst="rect">
              <a:avLst/>
            </a:prstGeom>
          </p:spPr>
          <p:txBody>
            <a:bodyPr wrap="square">
              <a:spAutoFit/>
            </a:bodyPr>
            <a:lstStyle/>
            <a:p>
              <a:pPr fontAlgn="base"/>
              <a:r>
                <a:rPr lang="en-US" i="1" dirty="0">
                  <a:solidFill>
                    <a:schemeClr val="bg1"/>
                  </a:solidFill>
                </a:rPr>
                <a:t>Roots</a:t>
              </a:r>
              <a:endParaRPr lang="en-US" b="0" i="1" dirty="0">
                <a:solidFill>
                  <a:schemeClr val="bg1"/>
                </a:solidFill>
                <a:effectLst/>
              </a:endParaRPr>
            </a:p>
          </p:txBody>
        </p:sp>
      </p:grpSp>
      <p:sp>
        <p:nvSpPr>
          <p:cNvPr id="7" name="Rectangle 6"/>
          <p:cNvSpPr/>
          <p:nvPr/>
        </p:nvSpPr>
        <p:spPr>
          <a:xfrm>
            <a:off x="4238211" y="6078730"/>
            <a:ext cx="6096000" cy="646331"/>
          </a:xfrm>
          <a:prstGeom prst="rect">
            <a:avLst/>
          </a:prstGeom>
        </p:spPr>
        <p:txBody>
          <a:bodyPr>
            <a:spAutoFit/>
          </a:bodyPr>
          <a:lstStyle/>
          <a:p>
            <a:pPr fontAlgn="base"/>
            <a:r>
              <a:rPr lang="en-US" dirty="0">
                <a:solidFill>
                  <a:schemeClr val="bg1"/>
                </a:solidFill>
                <a:latin typeface="Calibri" panose="020F0502020204030204" pitchFamily="34" charset="0"/>
              </a:rPr>
              <a:t>If the trunk of the tree represents you, what might the branches and roots represent?</a:t>
            </a:r>
            <a:endParaRPr lang="en-US" b="0" i="0" dirty="0">
              <a:solidFill>
                <a:schemeClr val="bg1"/>
              </a:solidFill>
              <a:effectLst/>
              <a:latin typeface="Calibri" panose="020F0502020204030204" pitchFamily="34" charset="0"/>
            </a:endParaRPr>
          </a:p>
        </p:txBody>
      </p:sp>
      <p:grpSp>
        <p:nvGrpSpPr>
          <p:cNvPr id="8" name="Group 7"/>
          <p:cNvGrpSpPr/>
          <p:nvPr/>
        </p:nvGrpSpPr>
        <p:grpSpPr>
          <a:xfrm>
            <a:off x="3499263" y="2914873"/>
            <a:ext cx="621616" cy="1586212"/>
            <a:chOff x="3499263" y="2914873"/>
            <a:chExt cx="621616" cy="1586212"/>
          </a:xfrm>
        </p:grpSpPr>
        <p:grpSp>
          <p:nvGrpSpPr>
            <p:cNvPr id="96" name="Group 95"/>
            <p:cNvGrpSpPr/>
            <p:nvPr/>
          </p:nvGrpSpPr>
          <p:grpSpPr>
            <a:xfrm>
              <a:off x="3527606" y="2914873"/>
              <a:ext cx="564929" cy="1586212"/>
              <a:chOff x="393789" y="3641726"/>
              <a:chExt cx="1090624" cy="3062264"/>
            </a:xfrm>
            <a:solidFill>
              <a:srgbClr val="FFFF00"/>
            </a:solidFill>
          </p:grpSpPr>
          <p:sp>
            <p:nvSpPr>
              <p:cNvPr id="97" name="Rounded Rectangle 96"/>
              <p:cNvSpPr/>
              <p:nvPr/>
            </p:nvSpPr>
            <p:spPr>
              <a:xfrm>
                <a:off x="680022" y="4456181"/>
                <a:ext cx="526702" cy="13045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rot="16200000">
                <a:off x="777200" y="4072770"/>
                <a:ext cx="323802" cy="1090624"/>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412482" y="4496066"/>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527823" y="3641726"/>
                <a:ext cx="754690" cy="754759"/>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977172" y="5600691"/>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1294442" y="4511306"/>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704962" y="5614605"/>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http://orig06.deviantart.net/2689/f/2015/156/5/1/untitled_1_by_the3dlab-d8w30tz.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9263" y="3332617"/>
              <a:ext cx="621616" cy="3496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1668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1000"/>
                                        <p:tgtEl>
                                          <p:spTgt spid="95"/>
                                        </p:tgtEl>
                                      </p:cBhvr>
                                    </p:animEffect>
                                    <p:anim calcmode="lin" valueType="num">
                                      <p:cBhvr>
                                        <p:cTn id="13" dur="1000" fill="hold"/>
                                        <p:tgtEl>
                                          <p:spTgt spid="95"/>
                                        </p:tgtEl>
                                        <p:attrNameLst>
                                          <p:attrName>ppt_x</p:attrName>
                                        </p:attrNameLst>
                                      </p:cBhvr>
                                      <p:tavLst>
                                        <p:tav tm="0">
                                          <p:val>
                                            <p:strVal val="#ppt_x"/>
                                          </p:val>
                                        </p:tav>
                                        <p:tav tm="100000">
                                          <p:val>
                                            <p:strVal val="#ppt_x"/>
                                          </p:val>
                                        </p:tav>
                                      </p:tavLst>
                                    </p:anim>
                                    <p:anim calcmode="lin" valueType="num">
                                      <p:cBhvr>
                                        <p:cTn id="14"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0" y="739510"/>
            <a:ext cx="9883302" cy="369332"/>
          </a:xfrm>
          <a:prstGeom prst="rect">
            <a:avLst/>
          </a:prstGeom>
          <a:noFill/>
        </p:spPr>
        <p:txBody>
          <a:bodyPr wrap="square" rtlCol="0">
            <a:spAutoFit/>
          </a:bodyPr>
          <a:lstStyle/>
          <a:p>
            <a:endParaRPr lang="en-US" dirty="0">
              <a:solidFill>
                <a:schemeClr val="bg1"/>
              </a:solidFill>
            </a:endParaRPr>
          </a:p>
        </p:txBody>
      </p:sp>
      <p:sp>
        <p:nvSpPr>
          <p:cNvPr id="86" name="TextBox 85"/>
          <p:cNvSpPr txBox="1"/>
          <p:nvPr/>
        </p:nvSpPr>
        <p:spPr>
          <a:xfrm>
            <a:off x="145474" y="4894"/>
            <a:ext cx="11876806"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“it shall leave them neither root nor branch”</a:t>
            </a:r>
          </a:p>
        </p:txBody>
      </p:sp>
      <p:sp>
        <p:nvSpPr>
          <p:cNvPr id="44" name="TextBox 43"/>
          <p:cNvSpPr txBox="1"/>
          <p:nvPr/>
        </p:nvSpPr>
        <p:spPr>
          <a:xfrm>
            <a:off x="0" y="6468724"/>
            <a:ext cx="3034054" cy="369332"/>
          </a:xfrm>
          <a:prstGeom prst="rect">
            <a:avLst/>
          </a:prstGeom>
          <a:noFill/>
        </p:spPr>
        <p:txBody>
          <a:bodyPr wrap="square" rtlCol="0">
            <a:spAutoFit/>
          </a:bodyPr>
          <a:lstStyle/>
          <a:p>
            <a:r>
              <a:rPr lang="en-US" dirty="0">
                <a:solidFill>
                  <a:schemeClr val="bg1"/>
                </a:solidFill>
              </a:rPr>
              <a:t>Malachi 4:1-4</a:t>
            </a:r>
          </a:p>
        </p:txBody>
      </p:sp>
      <p:sp>
        <p:nvSpPr>
          <p:cNvPr id="2" name="Rectangle 1"/>
          <p:cNvSpPr/>
          <p:nvPr/>
        </p:nvSpPr>
        <p:spPr>
          <a:xfrm>
            <a:off x="450273" y="1108842"/>
            <a:ext cx="6096000" cy="923330"/>
          </a:xfrm>
          <a:prstGeom prst="rect">
            <a:avLst/>
          </a:prstGeom>
        </p:spPr>
        <p:txBody>
          <a:bodyPr>
            <a:spAutoFit/>
          </a:bodyPr>
          <a:lstStyle/>
          <a:p>
            <a:r>
              <a:rPr lang="en-US" i="1" dirty="0">
                <a:solidFill>
                  <a:schemeClr val="bg1"/>
                </a:solidFill>
                <a:latin typeface="Calibri" panose="020F0502020204030204" pitchFamily="34" charset="0"/>
              </a:rPr>
              <a:t>Stubble</a:t>
            </a:r>
            <a:r>
              <a:rPr lang="en-US" dirty="0">
                <a:solidFill>
                  <a:schemeClr val="bg1"/>
                </a:solidFill>
                <a:latin typeface="Calibri" panose="020F0502020204030204" pitchFamily="34" charset="0"/>
              </a:rPr>
              <a:t> = to the short stalks that remain after grain has been harvested from a field. Farmers often burn the stubble in preparation to plow and plant the field again.</a:t>
            </a:r>
            <a:endParaRPr lang="en-US" dirty="0">
              <a:solidFill>
                <a:schemeClr val="bg1"/>
              </a:solidFill>
            </a:endParaRPr>
          </a:p>
        </p:txBody>
      </p:sp>
      <p:sp>
        <p:nvSpPr>
          <p:cNvPr id="3" name="Rectangle 2"/>
          <p:cNvSpPr/>
          <p:nvPr/>
        </p:nvSpPr>
        <p:spPr>
          <a:xfrm>
            <a:off x="5344389" y="5156400"/>
            <a:ext cx="6677891" cy="923330"/>
          </a:xfrm>
          <a:prstGeom prst="rect">
            <a:avLst/>
          </a:prstGeom>
        </p:spPr>
        <p:txBody>
          <a:bodyPr wrap="square">
            <a:spAutoFit/>
          </a:bodyPr>
          <a:lstStyle/>
          <a:p>
            <a:r>
              <a:rPr lang="en-US" dirty="0">
                <a:solidFill>
                  <a:schemeClr val="bg1"/>
                </a:solidFill>
                <a:latin typeface="Calibri" panose="020F0502020204030204" pitchFamily="34" charset="0"/>
              </a:rPr>
              <a:t>Malachi’s reference to the wicked being like stubble in the day of burning means that the wicked will be destroyed as part of the Lord’s cleansing of the earth at His Second Coming.</a:t>
            </a:r>
            <a:endParaRPr lang="en-US" dirty="0">
              <a:solidFill>
                <a:schemeClr val="bg1"/>
              </a:solidFill>
            </a:endParaRPr>
          </a:p>
        </p:txBody>
      </p:sp>
      <p:pic>
        <p:nvPicPr>
          <p:cNvPr id="6" name="Picture 2" descr="A field of ripened wheat with a clear blue sky over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490" y="2305123"/>
            <a:ext cx="2421128" cy="36195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nticorcomposite.ru/fir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96546" y="1570507"/>
            <a:ext cx="3501656" cy="3501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88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55826"/>
            <a:ext cx="12192000" cy="6913826"/>
          </a:xfrm>
          <a:prstGeom prst="rect">
            <a:avLst/>
          </a:prstGeom>
          <a:noFill/>
        </p:spPr>
      </p:pic>
      <p:sp>
        <p:nvSpPr>
          <p:cNvPr id="4" name="TextBox 3"/>
          <p:cNvSpPr txBox="1"/>
          <p:nvPr/>
        </p:nvSpPr>
        <p:spPr>
          <a:xfrm>
            <a:off x="0" y="739510"/>
            <a:ext cx="9883302" cy="369332"/>
          </a:xfrm>
          <a:prstGeom prst="rect">
            <a:avLst/>
          </a:prstGeom>
          <a:noFill/>
        </p:spPr>
        <p:txBody>
          <a:bodyPr wrap="square" rtlCol="0">
            <a:spAutoFit/>
          </a:bodyPr>
          <a:lstStyle/>
          <a:p>
            <a:endParaRPr lang="en-US" dirty="0">
              <a:solidFill>
                <a:schemeClr val="bg1"/>
              </a:solidFill>
            </a:endParaRPr>
          </a:p>
        </p:txBody>
      </p:sp>
      <p:sp>
        <p:nvSpPr>
          <p:cNvPr id="86" name="TextBox 85"/>
          <p:cNvSpPr txBox="1"/>
          <p:nvPr/>
        </p:nvSpPr>
        <p:spPr>
          <a:xfrm>
            <a:off x="0" y="4894"/>
            <a:ext cx="12192000" cy="830997"/>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The Proud and the Wicked</a:t>
            </a:r>
          </a:p>
        </p:txBody>
      </p:sp>
      <p:sp>
        <p:nvSpPr>
          <p:cNvPr id="2" name="TextBox 1"/>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(2)</a:t>
            </a:r>
          </a:p>
        </p:txBody>
      </p:sp>
      <p:sp>
        <p:nvSpPr>
          <p:cNvPr id="44" name="TextBox 43"/>
          <p:cNvSpPr txBox="1"/>
          <p:nvPr/>
        </p:nvSpPr>
        <p:spPr>
          <a:xfrm>
            <a:off x="0" y="6468724"/>
            <a:ext cx="3034054" cy="369332"/>
          </a:xfrm>
          <a:prstGeom prst="rect">
            <a:avLst/>
          </a:prstGeom>
          <a:noFill/>
        </p:spPr>
        <p:txBody>
          <a:bodyPr wrap="square" rtlCol="0">
            <a:spAutoFit/>
          </a:bodyPr>
          <a:lstStyle/>
          <a:p>
            <a:r>
              <a:rPr lang="en-US" dirty="0">
                <a:solidFill>
                  <a:schemeClr val="bg1"/>
                </a:solidFill>
              </a:rPr>
              <a:t>Malachi 4:1; D&amp;C 64:24</a:t>
            </a:r>
          </a:p>
        </p:txBody>
      </p:sp>
      <p:sp>
        <p:nvSpPr>
          <p:cNvPr id="6" name="Rectangle 5"/>
          <p:cNvSpPr/>
          <p:nvPr/>
        </p:nvSpPr>
        <p:spPr>
          <a:xfrm>
            <a:off x="220365" y="1401507"/>
            <a:ext cx="3477490" cy="3416320"/>
          </a:xfrm>
          <a:prstGeom prst="rect">
            <a:avLst/>
          </a:prstGeom>
        </p:spPr>
        <p:txBody>
          <a:bodyPr wrap="square">
            <a:spAutoFit/>
          </a:bodyPr>
          <a:lstStyle/>
          <a:p>
            <a:r>
              <a:rPr lang="en-US" dirty="0">
                <a:solidFill>
                  <a:schemeClr val="bg1"/>
                </a:solidFill>
                <a:latin typeface="Calibri" panose="020F0502020204030204" pitchFamily="34" charset="0"/>
              </a:rPr>
              <a:t>“When Malachi prophesied of the second coming of Christ, he spoke of ‘the proud, yea, and all that do wickedly.’ Of whom was he speaking?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First, of those who rejected Christ because of the pride of their hearts, and second, of those who, having accepted Jesus, were not valiant in keeping his commandments.</a:t>
            </a:r>
            <a:endParaRPr lang="en-US" dirty="0">
              <a:solidFill>
                <a:schemeClr val="bg1"/>
              </a:solidFill>
            </a:endParaRPr>
          </a:p>
        </p:txBody>
      </p:sp>
      <p:sp>
        <p:nvSpPr>
          <p:cNvPr id="7" name="Rectangle 6"/>
          <p:cNvSpPr/>
          <p:nvPr/>
        </p:nvSpPr>
        <p:spPr>
          <a:xfrm>
            <a:off x="8131254" y="2786502"/>
            <a:ext cx="3652024" cy="1754326"/>
          </a:xfrm>
          <a:prstGeom prst="rect">
            <a:avLst/>
          </a:prstGeom>
        </p:spPr>
        <p:txBody>
          <a:bodyPr wrap="square">
            <a:spAutoFit/>
          </a:bodyPr>
          <a:lstStyle/>
          <a:p>
            <a:r>
              <a:rPr lang="en-US" dirty="0">
                <a:solidFill>
                  <a:schemeClr val="bg1"/>
                </a:solidFill>
                <a:latin typeface="Calibri" panose="020F0502020204030204" pitchFamily="34" charset="0"/>
              </a:rPr>
              <a:t>“Malachi went on to say they ‘shall burn as stubble.’ This means that they shall be destroyed. By whom? Malachi explains, ‘They that come shall burn them, </a:t>
            </a:r>
            <a:r>
              <a:rPr lang="en-US" dirty="0" err="1">
                <a:solidFill>
                  <a:schemeClr val="bg1"/>
                </a:solidFill>
                <a:latin typeface="Calibri" panose="020F0502020204030204" pitchFamily="34" charset="0"/>
              </a:rPr>
              <a:t>saith</a:t>
            </a:r>
            <a:r>
              <a:rPr lang="en-US" dirty="0">
                <a:solidFill>
                  <a:schemeClr val="bg1"/>
                </a:solidFill>
                <a:latin typeface="Calibri" panose="020F0502020204030204" pitchFamily="34" charset="0"/>
              </a:rPr>
              <a:t> the Lord of Hosts.’” </a:t>
            </a:r>
            <a:endParaRPr lang="en-US" dirty="0">
              <a:solidFill>
                <a:schemeClr val="bg1"/>
              </a:solidFill>
            </a:endParaRPr>
          </a:p>
        </p:txBody>
      </p:sp>
      <p:pic>
        <p:nvPicPr>
          <p:cNvPr id="71" name="Picture 2" descr="http://oncepodcast.com/files/2015/03/Burning-Tree-4x15-Enter-the-Dragon.jpg"/>
          <p:cNvPicPr>
            <a:picLocks noChangeAspect="1" noChangeArrowheads="1"/>
          </p:cNvPicPr>
          <p:nvPr/>
        </p:nvPicPr>
        <p:blipFill rotWithShape="1">
          <a:blip r:embed="rId3">
            <a:extLst>
              <a:ext uri="{28A0092B-C50C-407E-A947-70E740481C1C}">
                <a14:useLocalDpi xmlns:a14="http://schemas.microsoft.com/office/drawing/2010/main" val="0"/>
              </a:ext>
            </a:extLst>
          </a:blip>
          <a:srcRect l="33009" t="1397" r="26594" b="-256"/>
          <a:stretch/>
        </p:blipFill>
        <p:spPr bwMode="auto">
          <a:xfrm>
            <a:off x="3918220" y="1150406"/>
            <a:ext cx="3804312" cy="523689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34054" y="5872607"/>
            <a:ext cx="6096000" cy="646331"/>
          </a:xfrm>
          <a:prstGeom prst="rect">
            <a:avLst/>
          </a:prstGeom>
        </p:spPr>
        <p:txBody>
          <a:bodyPr>
            <a:spAutoFit/>
          </a:bodyPr>
          <a:lstStyle/>
          <a:p>
            <a:r>
              <a:rPr lang="en-US" dirty="0">
                <a:solidFill>
                  <a:schemeClr val="bg1"/>
                </a:solidFill>
                <a:latin typeface="Calibri" panose="020F0502020204030204" pitchFamily="34" charset="0"/>
              </a:rPr>
              <a:t>Every corruptible and impure thing, including human and animal, fish and fowl, will be cleansed from the earth</a:t>
            </a:r>
            <a:endParaRPr lang="en-US" dirty="0">
              <a:solidFill>
                <a:schemeClr val="bg1"/>
              </a:solidFill>
            </a:endParaRPr>
          </a:p>
        </p:txBody>
      </p:sp>
      <p:grpSp>
        <p:nvGrpSpPr>
          <p:cNvPr id="110" name="Group 109"/>
          <p:cNvGrpSpPr/>
          <p:nvPr/>
        </p:nvGrpSpPr>
        <p:grpSpPr>
          <a:xfrm>
            <a:off x="10309033" y="0"/>
            <a:ext cx="1780494" cy="1092700"/>
            <a:chOff x="2612570" y="4716754"/>
            <a:chExt cx="3048000" cy="1828800"/>
          </a:xfrm>
        </p:grpSpPr>
        <p:grpSp>
          <p:nvGrpSpPr>
            <p:cNvPr id="111" name="Group 110"/>
            <p:cNvGrpSpPr/>
            <p:nvPr/>
          </p:nvGrpSpPr>
          <p:grpSpPr>
            <a:xfrm>
              <a:off x="2612570" y="4716754"/>
              <a:ext cx="3048000" cy="1828800"/>
              <a:chOff x="3810000" y="4800600"/>
              <a:chExt cx="3048000" cy="1828800"/>
            </a:xfrm>
          </p:grpSpPr>
          <p:sp>
            <p:nvSpPr>
              <p:cNvPr id="121" name="Rounded Rectangle 120"/>
              <p:cNvSpPr/>
              <p:nvPr/>
            </p:nvSpPr>
            <p:spPr>
              <a:xfrm>
                <a:off x="3810000" y="4800600"/>
                <a:ext cx="3048000" cy="1828800"/>
              </a:xfrm>
              <a:prstGeom prst="roundRect">
                <a:avLst>
                  <a:gd name="adj" fmla="val 119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a:off x="3924111" y="4901788"/>
                <a:ext cx="2788471" cy="1593412"/>
              </a:xfrm>
              <a:prstGeom prst="roundRect">
                <a:avLst>
                  <a:gd name="adj" fmla="val 1190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247839" y="5137287"/>
                <a:ext cx="2210246" cy="1111115"/>
                <a:chOff x="4838927" y="2125421"/>
                <a:chExt cx="4585267" cy="2305063"/>
              </a:xfrm>
            </p:grpSpPr>
            <p:grpSp>
              <p:nvGrpSpPr>
                <p:cNvPr id="124" name="Group 123"/>
                <p:cNvGrpSpPr/>
                <p:nvPr/>
              </p:nvGrpSpPr>
              <p:grpSpPr>
                <a:xfrm>
                  <a:off x="4838927" y="2126252"/>
                  <a:ext cx="1308666" cy="2304232"/>
                  <a:chOff x="4838927" y="2126252"/>
                  <a:chExt cx="1308666" cy="2304232"/>
                </a:xfrm>
              </p:grpSpPr>
              <p:sp>
                <p:nvSpPr>
                  <p:cNvPr id="137" name="Left-Right Arrow 136"/>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 Arrow 137"/>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Left-Right Arrow 138"/>
                  <p:cNvSpPr/>
                  <p:nvPr/>
                </p:nvSpPr>
                <p:spPr>
                  <a:xfrm rot="16200000">
                    <a:off x="4501957" y="37129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Left-Right Arrow 139"/>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Left-Right Arrow 140"/>
                  <p:cNvSpPr/>
                  <p:nvPr/>
                </p:nvSpPr>
                <p:spPr>
                  <a:xfrm>
                    <a:off x="5030627" y="31734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Left-Right Arrow 141"/>
                  <p:cNvSpPr/>
                  <p:nvPr/>
                </p:nvSpPr>
                <p:spPr>
                  <a:xfrm>
                    <a:off x="5002698" y="212625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7726963" y="2272386"/>
                  <a:ext cx="238545" cy="1985930"/>
                  <a:chOff x="5909048" y="2294989"/>
                  <a:chExt cx="238545" cy="1985930"/>
                </a:xfrm>
              </p:grpSpPr>
              <p:sp>
                <p:nvSpPr>
                  <p:cNvPr id="135" name="Left-Right Arrow 134"/>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Left-Right Arrow 135"/>
                  <p:cNvSpPr/>
                  <p:nvPr/>
                </p:nvSpPr>
                <p:spPr>
                  <a:xfrm rot="16200000">
                    <a:off x="5542255" y="26617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Left-Right Arrow 125"/>
                <p:cNvSpPr/>
                <p:nvPr/>
              </p:nvSpPr>
              <p:spPr>
                <a:xfrm rot="16200000">
                  <a:off x="6208488" y="2902533"/>
                  <a:ext cx="298463" cy="243292"/>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Left-Right Arrow 126"/>
                <p:cNvSpPr/>
                <p:nvPr/>
              </p:nvSpPr>
              <p:spPr>
                <a:xfrm rot="16200000">
                  <a:off x="6219373" y="3348847"/>
                  <a:ext cx="298463" cy="243292"/>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8" name="Group 127"/>
                <p:cNvGrpSpPr/>
                <p:nvPr/>
              </p:nvGrpSpPr>
              <p:grpSpPr>
                <a:xfrm>
                  <a:off x="8115528" y="2125421"/>
                  <a:ext cx="1308666" cy="2293346"/>
                  <a:chOff x="4838927" y="2137138"/>
                  <a:chExt cx="1308666" cy="2293346"/>
                </a:xfrm>
              </p:grpSpPr>
              <p:sp>
                <p:nvSpPr>
                  <p:cNvPr id="129" name="Left-Right Arrow 128"/>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Left-Right Arrow 129"/>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Left-Right Arrow 130"/>
                  <p:cNvSpPr/>
                  <p:nvPr/>
                </p:nvSpPr>
                <p:spPr>
                  <a:xfrm rot="16200000">
                    <a:off x="4480186" y="369119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Left-Right Arrow 131"/>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Left-Right Arrow 132"/>
                  <p:cNvSpPr/>
                  <p:nvPr/>
                </p:nvSpPr>
                <p:spPr>
                  <a:xfrm rot="16200000">
                    <a:off x="5542255" y="26617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 Arrow 133"/>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2" name="Group 111"/>
            <p:cNvGrpSpPr/>
            <p:nvPr/>
          </p:nvGrpSpPr>
          <p:grpSpPr>
            <a:xfrm>
              <a:off x="4942305" y="6198904"/>
              <a:ext cx="430371" cy="165665"/>
              <a:chOff x="6656229" y="2333163"/>
              <a:chExt cx="1393605" cy="536447"/>
            </a:xfrm>
          </p:grpSpPr>
          <p:sp>
            <p:nvSpPr>
              <p:cNvPr id="113" name="Left-Right Arrow 112"/>
              <p:cNvSpPr/>
              <p:nvPr/>
            </p:nvSpPr>
            <p:spPr>
              <a:xfrm rot="16200000">
                <a:off x="6479423" y="2580098"/>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Left-Right Arrow 113"/>
              <p:cNvSpPr/>
              <p:nvPr/>
            </p:nvSpPr>
            <p:spPr>
              <a:xfrm rot="10800000">
                <a:off x="6726776" y="2337677"/>
                <a:ext cx="466318" cy="65613"/>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Left-Right Arrow 114"/>
              <p:cNvSpPr/>
              <p:nvPr/>
            </p:nvSpPr>
            <p:spPr>
              <a:xfrm rot="16200000">
                <a:off x="6974130" y="2567863"/>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Left-Right Arrow 115"/>
              <p:cNvSpPr/>
              <p:nvPr/>
            </p:nvSpPr>
            <p:spPr>
              <a:xfrm rot="16200000">
                <a:off x="7189170" y="2546155"/>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Left-Right Arrow 116"/>
              <p:cNvSpPr/>
              <p:nvPr/>
            </p:nvSpPr>
            <p:spPr>
              <a:xfrm rot="16200000">
                <a:off x="7760322" y="2562216"/>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Left-Right Arrow 117"/>
              <p:cNvSpPr/>
              <p:nvPr/>
            </p:nvSpPr>
            <p:spPr>
              <a:xfrm rot="14187461">
                <a:off x="7472318" y="2436998"/>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Left-Right Arrow 118"/>
              <p:cNvSpPr/>
              <p:nvPr/>
            </p:nvSpPr>
            <p:spPr>
              <a:xfrm rot="18252302">
                <a:off x="7690003" y="2445693"/>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Left-Right Arrow 119"/>
              <p:cNvSpPr/>
              <p:nvPr/>
            </p:nvSpPr>
            <p:spPr>
              <a:xfrm rot="10800000">
                <a:off x="6788229" y="2560199"/>
                <a:ext cx="343402" cy="964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72712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55826"/>
            <a:ext cx="12192000" cy="6913826"/>
          </a:xfrm>
          <a:prstGeom prst="rect">
            <a:avLst/>
          </a:prstGeom>
          <a:noFill/>
        </p:spPr>
      </p:pic>
      <p:sp>
        <p:nvSpPr>
          <p:cNvPr id="4" name="TextBox 3"/>
          <p:cNvSpPr txBox="1"/>
          <p:nvPr/>
        </p:nvSpPr>
        <p:spPr>
          <a:xfrm>
            <a:off x="0" y="739510"/>
            <a:ext cx="9883302" cy="369332"/>
          </a:xfrm>
          <a:prstGeom prst="rect">
            <a:avLst/>
          </a:prstGeom>
          <a:noFill/>
        </p:spPr>
        <p:txBody>
          <a:bodyPr wrap="square" rtlCol="0">
            <a:spAutoFit/>
          </a:bodyPr>
          <a:lstStyle/>
          <a:p>
            <a:endParaRPr lang="en-US" dirty="0">
              <a:solidFill>
                <a:schemeClr val="bg1"/>
              </a:solidFill>
            </a:endParaRPr>
          </a:p>
        </p:txBody>
      </p:sp>
      <p:sp>
        <p:nvSpPr>
          <p:cNvPr id="86" name="TextBox 85"/>
          <p:cNvSpPr txBox="1"/>
          <p:nvPr/>
        </p:nvSpPr>
        <p:spPr>
          <a:xfrm>
            <a:off x="0" y="4894"/>
            <a:ext cx="12192000" cy="830997"/>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A Family Tree</a:t>
            </a:r>
          </a:p>
        </p:txBody>
      </p:sp>
      <p:sp>
        <p:nvSpPr>
          <p:cNvPr id="2" name="TextBox 1"/>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(1)</a:t>
            </a:r>
          </a:p>
        </p:txBody>
      </p:sp>
      <p:sp>
        <p:nvSpPr>
          <p:cNvPr id="44" name="TextBox 43"/>
          <p:cNvSpPr txBox="1"/>
          <p:nvPr/>
        </p:nvSpPr>
        <p:spPr>
          <a:xfrm>
            <a:off x="0" y="6468724"/>
            <a:ext cx="3034054" cy="369332"/>
          </a:xfrm>
          <a:prstGeom prst="rect">
            <a:avLst/>
          </a:prstGeom>
          <a:noFill/>
        </p:spPr>
        <p:txBody>
          <a:bodyPr wrap="square" rtlCol="0">
            <a:spAutoFit/>
          </a:bodyPr>
          <a:lstStyle/>
          <a:p>
            <a:r>
              <a:rPr lang="en-US" dirty="0">
                <a:solidFill>
                  <a:schemeClr val="bg1"/>
                </a:solidFill>
              </a:rPr>
              <a:t>Malachi 4:1</a:t>
            </a:r>
          </a:p>
        </p:txBody>
      </p:sp>
      <p:sp>
        <p:nvSpPr>
          <p:cNvPr id="6" name="Rectangle 5"/>
          <p:cNvSpPr/>
          <p:nvPr/>
        </p:nvSpPr>
        <p:spPr>
          <a:xfrm>
            <a:off x="924791" y="1072441"/>
            <a:ext cx="3848008" cy="2554545"/>
          </a:xfrm>
          <a:prstGeom prst="rect">
            <a:avLst/>
          </a:prstGeom>
        </p:spPr>
        <p:txBody>
          <a:bodyPr wrap="square">
            <a:spAutoFit/>
          </a:bodyPr>
          <a:lstStyle/>
          <a:p>
            <a:r>
              <a:rPr lang="en-US" sz="2000" dirty="0">
                <a:solidFill>
                  <a:schemeClr val="bg1"/>
                </a:solidFill>
              </a:rPr>
              <a:t>Each person belongs to a family tree. Our “roots” are the ancestors from whom we descend, and our “branches” are those who descend from us. To be “left with neither root nor branch” is to be cut off from one’s ancestry and posterity eternally. </a:t>
            </a:r>
          </a:p>
        </p:txBody>
      </p:sp>
      <p:sp>
        <p:nvSpPr>
          <p:cNvPr id="3" name="Rectangle 2"/>
          <p:cNvSpPr/>
          <p:nvPr/>
        </p:nvSpPr>
        <p:spPr>
          <a:xfrm>
            <a:off x="5235005" y="4487133"/>
            <a:ext cx="6096000" cy="1631216"/>
          </a:xfrm>
          <a:prstGeom prst="rect">
            <a:avLst/>
          </a:prstGeom>
        </p:spPr>
        <p:txBody>
          <a:bodyPr>
            <a:spAutoFit/>
          </a:bodyPr>
          <a:lstStyle/>
          <a:p>
            <a:r>
              <a:rPr lang="en-US" sz="2000" dirty="0">
                <a:solidFill>
                  <a:schemeClr val="bg1"/>
                </a:solidFill>
              </a:rPr>
              <a:t>That is precisely the condition of those for whom the sealing blessings of the Melchizedek Priesthood have not been performed or for those who, having had the ordinances performed, fail to live worthy of claiming their blessings. </a:t>
            </a:r>
          </a:p>
        </p:txBody>
      </p:sp>
      <p:pic>
        <p:nvPicPr>
          <p:cNvPr id="4098" name="Picture 2" descr="http://sonomasun.com/wp-content/uploads/2016/04/family-tree-136394693370703901-141128153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175" y="1062936"/>
            <a:ext cx="5083660" cy="286348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lazerbrody.typepad.com/.a/6a00d8345263cd69e2016300c2cdcb970d-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6187" y="3776981"/>
            <a:ext cx="1790700"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33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55826"/>
            <a:ext cx="12192000" cy="6913826"/>
          </a:xfrm>
          <a:prstGeom prst="rect">
            <a:avLst/>
          </a:prstGeom>
          <a:noFill/>
        </p:spPr>
      </p:pic>
      <p:sp>
        <p:nvSpPr>
          <p:cNvPr id="4" name="TextBox 3"/>
          <p:cNvSpPr txBox="1"/>
          <p:nvPr/>
        </p:nvSpPr>
        <p:spPr>
          <a:xfrm>
            <a:off x="0" y="739510"/>
            <a:ext cx="9883302" cy="369332"/>
          </a:xfrm>
          <a:prstGeom prst="rect">
            <a:avLst/>
          </a:prstGeom>
          <a:noFill/>
        </p:spPr>
        <p:txBody>
          <a:bodyPr wrap="square" rtlCol="0">
            <a:spAutoFit/>
          </a:bodyPr>
          <a:lstStyle/>
          <a:p>
            <a:endParaRPr lang="en-US" dirty="0">
              <a:solidFill>
                <a:schemeClr val="bg1"/>
              </a:solidFill>
            </a:endParaRPr>
          </a:p>
        </p:txBody>
      </p:sp>
      <p:sp>
        <p:nvSpPr>
          <p:cNvPr id="86" name="TextBox 85"/>
          <p:cNvSpPr txBox="1"/>
          <p:nvPr/>
        </p:nvSpPr>
        <p:spPr>
          <a:xfrm>
            <a:off x="0" y="4894"/>
            <a:ext cx="12192000" cy="830997"/>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Protect, Care, And Heal</a:t>
            </a:r>
          </a:p>
        </p:txBody>
      </p:sp>
      <p:sp>
        <p:nvSpPr>
          <p:cNvPr id="44" name="TextBox 43"/>
          <p:cNvSpPr txBox="1"/>
          <p:nvPr/>
        </p:nvSpPr>
        <p:spPr>
          <a:xfrm>
            <a:off x="0" y="6468724"/>
            <a:ext cx="3034054" cy="369332"/>
          </a:xfrm>
          <a:prstGeom prst="rect">
            <a:avLst/>
          </a:prstGeom>
          <a:noFill/>
        </p:spPr>
        <p:txBody>
          <a:bodyPr wrap="square" rtlCol="0">
            <a:spAutoFit/>
          </a:bodyPr>
          <a:lstStyle/>
          <a:p>
            <a:r>
              <a:rPr lang="en-US" dirty="0">
                <a:solidFill>
                  <a:schemeClr val="bg1"/>
                </a:solidFill>
              </a:rPr>
              <a:t>Malachi 4:2-3</a:t>
            </a:r>
          </a:p>
        </p:txBody>
      </p:sp>
      <p:sp>
        <p:nvSpPr>
          <p:cNvPr id="6" name="Rectangle 5"/>
          <p:cNvSpPr/>
          <p:nvPr/>
        </p:nvSpPr>
        <p:spPr>
          <a:xfrm>
            <a:off x="220364" y="1401507"/>
            <a:ext cx="4580235" cy="1815882"/>
          </a:xfrm>
          <a:prstGeom prst="rect">
            <a:avLst/>
          </a:prstGeom>
        </p:spPr>
        <p:txBody>
          <a:bodyPr wrap="square">
            <a:spAutoFit/>
          </a:bodyPr>
          <a:lstStyle/>
          <a:p>
            <a:r>
              <a:rPr lang="en-US" sz="2800" dirty="0">
                <a:solidFill>
                  <a:schemeClr val="bg1"/>
                </a:solidFill>
              </a:rPr>
              <a:t>They will receive healing, “grow up as calves of the stall,” and “tread down the wicked.”</a:t>
            </a:r>
            <a:r>
              <a:rPr lang="en-US" sz="2800" dirty="0">
                <a:solidFill>
                  <a:schemeClr val="bg1"/>
                </a:solidFill>
                <a:latin typeface="Calibri" panose="020F0502020204030204" pitchFamily="34" charset="0"/>
              </a:rPr>
              <a:t>.</a:t>
            </a:r>
            <a:endParaRPr lang="en-US" sz="2800" dirty="0">
              <a:solidFill>
                <a:schemeClr val="bg1"/>
              </a:solidFill>
            </a:endParaRPr>
          </a:p>
        </p:txBody>
      </p:sp>
      <p:sp>
        <p:nvSpPr>
          <p:cNvPr id="3" name="Rectangle 2"/>
          <p:cNvSpPr/>
          <p:nvPr/>
        </p:nvSpPr>
        <p:spPr>
          <a:xfrm>
            <a:off x="5469729" y="4863066"/>
            <a:ext cx="6096000" cy="923330"/>
          </a:xfrm>
          <a:prstGeom prst="rect">
            <a:avLst/>
          </a:prstGeom>
        </p:spPr>
        <p:txBody>
          <a:bodyPr>
            <a:spAutoFit/>
          </a:bodyPr>
          <a:lstStyle/>
          <a:p>
            <a:r>
              <a:rPr lang="en-US" dirty="0">
                <a:solidFill>
                  <a:schemeClr val="bg1"/>
                </a:solidFill>
                <a:latin typeface="Calibri" panose="020F0502020204030204" pitchFamily="34" charset="0"/>
              </a:rPr>
              <a:t>The phrase “ye shall tread down the wicked” means that the Lord will help the righteous overcome evil by destroying the wicked at His Second Coming.</a:t>
            </a:r>
            <a:endParaRPr lang="en-US" dirty="0">
              <a:solidFill>
                <a:schemeClr val="bg1"/>
              </a:solidFill>
            </a:endParaRPr>
          </a:p>
        </p:txBody>
      </p:sp>
      <p:sp>
        <p:nvSpPr>
          <p:cNvPr id="5" name="Rectangle 4"/>
          <p:cNvSpPr/>
          <p:nvPr/>
        </p:nvSpPr>
        <p:spPr>
          <a:xfrm>
            <a:off x="3900055" y="869037"/>
            <a:ext cx="4318362" cy="369332"/>
          </a:xfrm>
          <a:prstGeom prst="rect">
            <a:avLst/>
          </a:prstGeom>
        </p:spPr>
        <p:txBody>
          <a:bodyPr wrap="none">
            <a:spAutoFit/>
          </a:bodyPr>
          <a:lstStyle/>
          <a:p>
            <a:r>
              <a:rPr lang="en-US" dirty="0">
                <a:solidFill>
                  <a:schemeClr val="bg1"/>
                </a:solidFill>
                <a:latin typeface="Calibri" panose="020F0502020204030204" pitchFamily="34" charset="0"/>
              </a:rPr>
              <a:t>Through the power of the Lord’s Atonement</a:t>
            </a:r>
            <a:endParaRPr lang="en-US" dirty="0"/>
          </a:p>
        </p:txBody>
      </p:sp>
      <p:pic>
        <p:nvPicPr>
          <p:cNvPr id="5122" name="Picture 2" descr="http://www.zastavki.com/pictures/originals/2014/Photoshop_Burning_tree_070997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1808" y="1471642"/>
            <a:ext cx="4845797" cy="302862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cinnamon-yoga.com/images/reiki%20hands%20holdingn%20tre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779" y="3268075"/>
            <a:ext cx="3829836" cy="2927697"/>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10435216" y="60260"/>
            <a:ext cx="1567001" cy="836351"/>
            <a:chOff x="2612570" y="4716754"/>
            <a:chExt cx="3048000" cy="1828800"/>
          </a:xfrm>
        </p:grpSpPr>
        <p:grpSp>
          <p:nvGrpSpPr>
            <p:cNvPr id="30" name="Group 29"/>
            <p:cNvGrpSpPr/>
            <p:nvPr/>
          </p:nvGrpSpPr>
          <p:grpSpPr>
            <a:xfrm>
              <a:off x="2612570" y="4716754"/>
              <a:ext cx="3048000" cy="1828800"/>
              <a:chOff x="3810000" y="4800600"/>
              <a:chExt cx="3048000" cy="1828800"/>
            </a:xfrm>
          </p:grpSpPr>
          <p:sp>
            <p:nvSpPr>
              <p:cNvPr id="40" name="Rounded Rectangle 39"/>
              <p:cNvSpPr/>
              <p:nvPr/>
            </p:nvSpPr>
            <p:spPr>
              <a:xfrm>
                <a:off x="3810000" y="4800600"/>
                <a:ext cx="3048000" cy="1828800"/>
              </a:xfrm>
              <a:prstGeom prst="roundRect">
                <a:avLst>
                  <a:gd name="adj" fmla="val 119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3924111" y="4901788"/>
                <a:ext cx="2788471" cy="1593412"/>
              </a:xfrm>
              <a:prstGeom prst="roundRect">
                <a:avLst>
                  <a:gd name="adj" fmla="val 1190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4247839" y="5137287"/>
                <a:ext cx="2210246" cy="1126240"/>
                <a:chOff x="4838927" y="2125421"/>
                <a:chExt cx="4585267" cy="2336441"/>
              </a:xfrm>
            </p:grpSpPr>
            <p:grpSp>
              <p:nvGrpSpPr>
                <p:cNvPr id="43" name="Group 42"/>
                <p:cNvGrpSpPr/>
                <p:nvPr/>
              </p:nvGrpSpPr>
              <p:grpSpPr>
                <a:xfrm>
                  <a:off x="4838927" y="2126252"/>
                  <a:ext cx="1308666" cy="2304232"/>
                  <a:chOff x="4838927" y="2126252"/>
                  <a:chExt cx="1308666" cy="2304232"/>
                </a:xfrm>
              </p:grpSpPr>
              <p:sp>
                <p:nvSpPr>
                  <p:cNvPr id="56" name="Left-Right Arrow 55"/>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 Arrow 56"/>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Left-Right Arrow 57"/>
                  <p:cNvSpPr/>
                  <p:nvPr/>
                </p:nvSpPr>
                <p:spPr>
                  <a:xfrm rot="16200000">
                    <a:off x="4501957" y="37129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Left-Right Arrow 58"/>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Left-Right Arrow 59"/>
                  <p:cNvSpPr/>
                  <p:nvPr/>
                </p:nvSpPr>
                <p:spPr>
                  <a:xfrm>
                    <a:off x="5030627" y="31734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eft-Right Arrow 60"/>
                  <p:cNvSpPr/>
                  <p:nvPr/>
                </p:nvSpPr>
                <p:spPr>
                  <a:xfrm>
                    <a:off x="5002698" y="212625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7450301" y="2219079"/>
                  <a:ext cx="196740" cy="2242783"/>
                  <a:chOff x="5632386" y="2241682"/>
                  <a:chExt cx="196740" cy="2242783"/>
                </a:xfrm>
              </p:grpSpPr>
              <p:sp>
                <p:nvSpPr>
                  <p:cNvPr id="54" name="Left-Right Arrow 53"/>
                  <p:cNvSpPr/>
                  <p:nvPr/>
                </p:nvSpPr>
                <p:spPr>
                  <a:xfrm rot="16200000">
                    <a:off x="5128704" y="3814734"/>
                    <a:ext cx="1178144" cy="161318"/>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Left-Right Arrow 54"/>
                  <p:cNvSpPr/>
                  <p:nvPr/>
                </p:nvSpPr>
                <p:spPr>
                  <a:xfrm rot="16200000">
                    <a:off x="5223998" y="2650070"/>
                    <a:ext cx="1013515" cy="196740"/>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Left-Right Arrow 45"/>
                <p:cNvSpPr/>
                <p:nvPr/>
              </p:nvSpPr>
              <p:spPr>
                <a:xfrm rot="16200000">
                  <a:off x="6208488" y="2902533"/>
                  <a:ext cx="298463" cy="243292"/>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Left-Right Arrow 46"/>
                <p:cNvSpPr/>
                <p:nvPr/>
              </p:nvSpPr>
              <p:spPr>
                <a:xfrm rot="16200000">
                  <a:off x="6219373" y="3348847"/>
                  <a:ext cx="298463" cy="243292"/>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p:cNvGrpSpPr/>
                <p:nvPr/>
              </p:nvGrpSpPr>
              <p:grpSpPr>
                <a:xfrm>
                  <a:off x="8115528" y="2125421"/>
                  <a:ext cx="1308666" cy="2293346"/>
                  <a:chOff x="4838927" y="2137138"/>
                  <a:chExt cx="1308666" cy="2293346"/>
                </a:xfrm>
              </p:grpSpPr>
              <p:sp>
                <p:nvSpPr>
                  <p:cNvPr id="49" name="Left-Right Arrow 48"/>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eft-Right Arrow 49"/>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Left-Right Arrow 50"/>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Left-Right Arrow 51"/>
                  <p:cNvSpPr/>
                  <p:nvPr/>
                </p:nvSpPr>
                <p:spPr>
                  <a:xfrm rot="10800000">
                    <a:off x="5042130" y="3061554"/>
                    <a:ext cx="860547" cy="262849"/>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 Arrow 52"/>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 name="Group 30"/>
            <p:cNvGrpSpPr/>
            <p:nvPr/>
          </p:nvGrpSpPr>
          <p:grpSpPr>
            <a:xfrm>
              <a:off x="4942305" y="6198904"/>
              <a:ext cx="430371" cy="165665"/>
              <a:chOff x="6656229" y="2333163"/>
              <a:chExt cx="1393605" cy="536447"/>
            </a:xfrm>
          </p:grpSpPr>
          <p:sp>
            <p:nvSpPr>
              <p:cNvPr id="32" name="Left-Right Arrow 31"/>
              <p:cNvSpPr/>
              <p:nvPr/>
            </p:nvSpPr>
            <p:spPr>
              <a:xfrm rot="16200000">
                <a:off x="6479423" y="2580098"/>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Left-Right Arrow 32"/>
              <p:cNvSpPr/>
              <p:nvPr/>
            </p:nvSpPr>
            <p:spPr>
              <a:xfrm rot="10800000">
                <a:off x="6726776" y="2337677"/>
                <a:ext cx="466318" cy="65613"/>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Left-Right Arrow 33"/>
              <p:cNvSpPr/>
              <p:nvPr/>
            </p:nvSpPr>
            <p:spPr>
              <a:xfrm rot="16200000">
                <a:off x="6974130" y="2567863"/>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Left-Right Arrow 34"/>
              <p:cNvSpPr/>
              <p:nvPr/>
            </p:nvSpPr>
            <p:spPr>
              <a:xfrm rot="16200000">
                <a:off x="7189170" y="2546155"/>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Left-Right Arrow 35"/>
              <p:cNvSpPr/>
              <p:nvPr/>
            </p:nvSpPr>
            <p:spPr>
              <a:xfrm rot="16200000">
                <a:off x="7760322" y="2562216"/>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Left-Right Arrow 36"/>
              <p:cNvSpPr/>
              <p:nvPr/>
            </p:nvSpPr>
            <p:spPr>
              <a:xfrm rot="14187461">
                <a:off x="7472318" y="2436998"/>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Left-Right Arrow 37"/>
              <p:cNvSpPr/>
              <p:nvPr/>
            </p:nvSpPr>
            <p:spPr>
              <a:xfrm rot="18252302">
                <a:off x="7690003" y="2445693"/>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Left-Right Arrow 38"/>
              <p:cNvSpPr/>
              <p:nvPr/>
            </p:nvSpPr>
            <p:spPr>
              <a:xfrm rot="10800000">
                <a:off x="6788229" y="2560199"/>
                <a:ext cx="343402" cy="964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62364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55826"/>
            <a:ext cx="12192000" cy="6913826"/>
          </a:xfrm>
          <a:prstGeom prst="rect">
            <a:avLst/>
          </a:prstGeom>
          <a:noFill/>
        </p:spPr>
      </p:pic>
      <p:sp>
        <p:nvSpPr>
          <p:cNvPr id="4" name="TextBox 3"/>
          <p:cNvSpPr txBox="1"/>
          <p:nvPr/>
        </p:nvSpPr>
        <p:spPr>
          <a:xfrm>
            <a:off x="0" y="739510"/>
            <a:ext cx="9883302" cy="369332"/>
          </a:xfrm>
          <a:prstGeom prst="rect">
            <a:avLst/>
          </a:prstGeom>
          <a:noFill/>
        </p:spPr>
        <p:txBody>
          <a:bodyPr wrap="square" rtlCol="0">
            <a:spAutoFit/>
          </a:bodyPr>
          <a:lstStyle/>
          <a:p>
            <a:endParaRPr lang="en-US" dirty="0">
              <a:solidFill>
                <a:schemeClr val="bg1"/>
              </a:solidFill>
            </a:endParaRPr>
          </a:p>
        </p:txBody>
      </p:sp>
      <p:sp>
        <p:nvSpPr>
          <p:cNvPr id="86" name="TextBox 85"/>
          <p:cNvSpPr txBox="1"/>
          <p:nvPr/>
        </p:nvSpPr>
        <p:spPr>
          <a:xfrm>
            <a:off x="0" y="4894"/>
            <a:ext cx="12192000" cy="830997"/>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Reverence the Lord</a:t>
            </a:r>
          </a:p>
        </p:txBody>
      </p:sp>
      <p:sp>
        <p:nvSpPr>
          <p:cNvPr id="44" name="TextBox 43"/>
          <p:cNvSpPr txBox="1"/>
          <p:nvPr/>
        </p:nvSpPr>
        <p:spPr>
          <a:xfrm>
            <a:off x="0" y="6468724"/>
            <a:ext cx="3034054" cy="369332"/>
          </a:xfrm>
          <a:prstGeom prst="rect">
            <a:avLst/>
          </a:prstGeom>
          <a:noFill/>
        </p:spPr>
        <p:txBody>
          <a:bodyPr wrap="square" rtlCol="0">
            <a:spAutoFit/>
          </a:bodyPr>
          <a:lstStyle/>
          <a:p>
            <a:r>
              <a:rPr lang="en-US" dirty="0">
                <a:solidFill>
                  <a:schemeClr val="bg1"/>
                </a:solidFill>
              </a:rPr>
              <a:t>Malachi 4:2-3</a:t>
            </a:r>
          </a:p>
        </p:txBody>
      </p:sp>
      <p:grpSp>
        <p:nvGrpSpPr>
          <p:cNvPr id="15" name="Group 14"/>
          <p:cNvGrpSpPr/>
          <p:nvPr/>
        </p:nvGrpSpPr>
        <p:grpSpPr>
          <a:xfrm>
            <a:off x="5071257" y="664970"/>
            <a:ext cx="3505068" cy="2501531"/>
            <a:chOff x="228600" y="381000"/>
            <a:chExt cx="3505068" cy="2501531"/>
          </a:xfrm>
        </p:grpSpPr>
        <p:grpSp>
          <p:nvGrpSpPr>
            <p:cNvPr id="16" name="Group 15"/>
            <p:cNvGrpSpPr/>
            <p:nvPr/>
          </p:nvGrpSpPr>
          <p:grpSpPr>
            <a:xfrm>
              <a:off x="228600" y="381000"/>
              <a:ext cx="3505068" cy="2501531"/>
              <a:chOff x="534986" y="381000"/>
              <a:chExt cx="2637111" cy="2501531"/>
            </a:xfrm>
          </p:grpSpPr>
          <p:sp>
            <p:nvSpPr>
              <p:cNvPr id="18" name="Rectangle 1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34986" y="384805"/>
                <a:ext cx="457200" cy="2497726"/>
                <a:chOff x="533400" y="381000"/>
                <a:chExt cx="457200" cy="2497726"/>
              </a:xfrm>
            </p:grpSpPr>
            <p:sp>
              <p:nvSpPr>
                <p:cNvPr id="25" name="Oval 2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714897" y="381000"/>
                <a:ext cx="457200" cy="2497726"/>
                <a:chOff x="2714897" y="457200"/>
                <a:chExt cx="457200" cy="2497726"/>
              </a:xfrm>
            </p:grpSpPr>
            <p:sp>
              <p:nvSpPr>
                <p:cNvPr id="21" name="Oval 2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842492" y="972693"/>
              <a:ext cx="2293346" cy="1323439"/>
            </a:xfrm>
            <a:prstGeom prst="rect">
              <a:avLst/>
            </a:prstGeom>
          </p:spPr>
          <p:txBody>
            <a:bodyPr wrap="square">
              <a:spAutoFit/>
            </a:bodyPr>
            <a:lstStyle/>
            <a:p>
              <a:pPr algn="ctr"/>
              <a:r>
                <a:rPr lang="en-US" sz="1600" dirty="0"/>
                <a:t> I</a:t>
              </a:r>
              <a:r>
                <a:rPr lang="en-US" sz="1600" b="1" dirty="0"/>
                <a:t>f we reverence and obey the Lord, we will experience the power and protection of the Atonement</a:t>
              </a:r>
              <a:endParaRPr lang="en-US" sz="1600" i="1" dirty="0"/>
            </a:p>
          </p:txBody>
        </p:sp>
      </p:grpSp>
      <p:pic>
        <p:nvPicPr>
          <p:cNvPr id="8194" name="Picture 2" descr="http://media.mnn.com/assets/images/2015/10/woman%20climb%20tree.jpg.653x0_q80_crop-sm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00" y="695159"/>
            <a:ext cx="3619321" cy="271587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rogershipp.files.wordpress.com/2015/09/man-sitting-under-tree_martin_edstrom_azote.jpg"/>
          <p:cNvPicPr>
            <a:picLocks noChangeAspect="1" noChangeArrowheads="1"/>
          </p:cNvPicPr>
          <p:nvPr/>
        </p:nvPicPr>
        <p:blipFill rotWithShape="1">
          <a:blip r:embed="rId4">
            <a:extLst>
              <a:ext uri="{28A0092B-C50C-407E-A947-70E740481C1C}">
                <a14:useLocalDpi xmlns:a14="http://schemas.microsoft.com/office/drawing/2010/main" val="0"/>
              </a:ext>
            </a:extLst>
          </a:blip>
          <a:srcRect l="41264" t="2405"/>
          <a:stretch/>
        </p:blipFill>
        <p:spPr bwMode="auto">
          <a:xfrm>
            <a:off x="7353836" y="3308524"/>
            <a:ext cx="4195921" cy="29746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2502" y="3998815"/>
            <a:ext cx="7227641" cy="1938992"/>
          </a:xfrm>
          <a:prstGeom prst="rect">
            <a:avLst/>
          </a:prstGeom>
        </p:spPr>
        <p:txBody>
          <a:bodyPr wrap="square">
            <a:spAutoFit/>
          </a:bodyPr>
          <a:lstStyle/>
          <a:p>
            <a:pPr fontAlgn="base"/>
            <a:r>
              <a:rPr lang="en-US" sz="2000" dirty="0">
                <a:solidFill>
                  <a:srgbClr val="FFFF00"/>
                </a:solidFill>
                <a:latin typeface="Calibri" panose="020F0502020204030204" pitchFamily="34" charset="0"/>
              </a:rPr>
              <a:t>What are specific ways we can reverence and obey the Lord?</a:t>
            </a:r>
          </a:p>
          <a:p>
            <a:pPr fontAlgn="base"/>
            <a:endParaRPr lang="en-US" sz="2000" dirty="0">
              <a:solidFill>
                <a:srgbClr val="FFFF00"/>
              </a:solidFill>
              <a:latin typeface="Calibri" panose="020F0502020204030204" pitchFamily="34" charset="0"/>
            </a:endParaRPr>
          </a:p>
          <a:p>
            <a:pPr fontAlgn="base"/>
            <a:r>
              <a:rPr lang="en-US" sz="2000" dirty="0">
                <a:solidFill>
                  <a:srgbClr val="FFFF00"/>
                </a:solidFill>
                <a:latin typeface="Calibri" panose="020F0502020204030204" pitchFamily="34" charset="0"/>
              </a:rPr>
              <a:t>Why does reverencing and obeying the Lord enable us to experience His power and protection?</a:t>
            </a:r>
          </a:p>
          <a:p>
            <a:pPr fontAlgn="base"/>
            <a:endParaRPr lang="en-US" sz="2000" dirty="0">
              <a:solidFill>
                <a:srgbClr val="FFFF00"/>
              </a:solidFill>
              <a:latin typeface="Calibri" panose="020F0502020204030204" pitchFamily="34" charset="0"/>
            </a:endParaRPr>
          </a:p>
          <a:p>
            <a:pPr fontAlgn="base"/>
            <a:r>
              <a:rPr lang="en-US" sz="2000" dirty="0">
                <a:solidFill>
                  <a:srgbClr val="FFFF00"/>
                </a:solidFill>
                <a:latin typeface="Calibri" panose="020F0502020204030204" pitchFamily="34" charset="0"/>
              </a:rPr>
              <a:t>When have you experienced the Lord’s power or protection?</a:t>
            </a:r>
            <a:endParaRPr lang="en-US" sz="2000" b="0" i="0" dirty="0">
              <a:solidFill>
                <a:srgbClr val="FFFF00"/>
              </a:solidFill>
              <a:effectLst/>
              <a:latin typeface="Calibri" panose="020F0502020204030204" pitchFamily="34" charset="0"/>
            </a:endParaRPr>
          </a:p>
        </p:txBody>
      </p:sp>
    </p:spTree>
    <p:extLst>
      <p:ext uri="{BB962C8B-B14F-4D97-AF65-F5344CB8AC3E}">
        <p14:creationId xmlns:p14="http://schemas.microsoft.com/office/powerpoint/2010/main" val="375369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par>
                                <p:cTn id="11" presetID="10" presetClass="entr" presetSubtype="0" fill="hold" nodeType="with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fade">
                                      <p:cBhvr>
                                        <p:cTn id="13" dur="500"/>
                                        <p:tgtEl>
                                          <p:spTgt spid="819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19473"/>
            <a:ext cx="12192000" cy="6893882"/>
          </a:xfrm>
          <a:prstGeom prst="rect">
            <a:avLst/>
          </a:prstGeom>
          <a:noFill/>
        </p:spPr>
      </p:pic>
      <p:sp>
        <p:nvSpPr>
          <p:cNvPr id="4" name="TextBox 3"/>
          <p:cNvSpPr txBox="1"/>
          <p:nvPr/>
        </p:nvSpPr>
        <p:spPr>
          <a:xfrm>
            <a:off x="0" y="739510"/>
            <a:ext cx="9883302" cy="369332"/>
          </a:xfrm>
          <a:prstGeom prst="rect">
            <a:avLst/>
          </a:prstGeom>
          <a:noFill/>
        </p:spPr>
        <p:txBody>
          <a:bodyPr wrap="square" rtlCol="0">
            <a:spAutoFit/>
          </a:bodyPr>
          <a:lstStyle/>
          <a:p>
            <a:endParaRPr lang="en-US" dirty="0">
              <a:solidFill>
                <a:schemeClr val="bg1"/>
              </a:solidFill>
            </a:endParaRPr>
          </a:p>
        </p:txBody>
      </p:sp>
      <p:sp>
        <p:nvSpPr>
          <p:cNvPr id="86" name="TextBox 85"/>
          <p:cNvSpPr txBox="1"/>
          <p:nvPr/>
        </p:nvSpPr>
        <p:spPr>
          <a:xfrm>
            <a:off x="0" y="4894"/>
            <a:ext cx="12192000" cy="830997"/>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The Sealing Powers</a:t>
            </a:r>
          </a:p>
        </p:txBody>
      </p:sp>
      <p:sp>
        <p:nvSpPr>
          <p:cNvPr id="2" name="TextBox 1"/>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(1)</a:t>
            </a:r>
          </a:p>
        </p:txBody>
      </p:sp>
      <p:sp>
        <p:nvSpPr>
          <p:cNvPr id="44" name="TextBox 43"/>
          <p:cNvSpPr txBox="1"/>
          <p:nvPr/>
        </p:nvSpPr>
        <p:spPr>
          <a:xfrm>
            <a:off x="0" y="6468724"/>
            <a:ext cx="3034054" cy="369332"/>
          </a:xfrm>
          <a:prstGeom prst="rect">
            <a:avLst/>
          </a:prstGeom>
          <a:noFill/>
        </p:spPr>
        <p:txBody>
          <a:bodyPr wrap="square" rtlCol="0">
            <a:spAutoFit/>
          </a:bodyPr>
          <a:lstStyle/>
          <a:p>
            <a:r>
              <a:rPr lang="en-US" dirty="0">
                <a:solidFill>
                  <a:schemeClr val="bg1"/>
                </a:solidFill>
              </a:rPr>
              <a:t>Malachi 4:5-6</a:t>
            </a:r>
          </a:p>
        </p:txBody>
      </p:sp>
      <p:sp>
        <p:nvSpPr>
          <p:cNvPr id="3" name="Rectangle 2"/>
          <p:cNvSpPr/>
          <p:nvPr/>
        </p:nvSpPr>
        <p:spPr>
          <a:xfrm>
            <a:off x="1063829" y="1340541"/>
            <a:ext cx="3877822" cy="1200329"/>
          </a:xfrm>
          <a:prstGeom prst="rect">
            <a:avLst/>
          </a:prstGeom>
        </p:spPr>
        <p:txBody>
          <a:bodyPr wrap="square">
            <a:spAutoFit/>
          </a:bodyPr>
          <a:lstStyle/>
          <a:p>
            <a:r>
              <a:rPr lang="en-US" sz="3600" dirty="0">
                <a:solidFill>
                  <a:schemeClr val="bg1"/>
                </a:solidFill>
              </a:rPr>
              <a:t>To prevent this great catastrophe…</a:t>
            </a:r>
          </a:p>
        </p:txBody>
      </p:sp>
      <p:pic>
        <p:nvPicPr>
          <p:cNvPr id="7170" name="Picture 2" descr="http://thefilmexperience.net/storage/2000s/mrfox-treehome.jpg?__SQUARESPACE_CACHEVERSION=14072469103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462" y="1108842"/>
            <a:ext cx="4727003" cy="251756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hd-wallpapersdownload.com/upload/bulk-upload/desktop-fantastic-mr-fox-images-wallpap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917" y="3972899"/>
            <a:ext cx="4345835" cy="23539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39783" y="4184450"/>
            <a:ext cx="6096000" cy="1938992"/>
          </a:xfrm>
          <a:prstGeom prst="rect">
            <a:avLst/>
          </a:prstGeom>
        </p:spPr>
        <p:txBody>
          <a:bodyPr>
            <a:spAutoFit/>
          </a:bodyPr>
          <a:lstStyle/>
          <a:p>
            <a:r>
              <a:rPr lang="en-US" sz="4000" dirty="0">
                <a:solidFill>
                  <a:schemeClr val="bg1"/>
                </a:solidFill>
              </a:rPr>
              <a:t>Elijah was sent to earth in the latter days with the sealing powers</a:t>
            </a:r>
          </a:p>
        </p:txBody>
      </p:sp>
    </p:spTree>
    <p:extLst>
      <p:ext uri="{BB962C8B-B14F-4D97-AF65-F5344CB8AC3E}">
        <p14:creationId xmlns:p14="http://schemas.microsoft.com/office/powerpoint/2010/main" val="90700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fade">
                                      <p:cBhvr>
                                        <p:cTn id="10" dur="500"/>
                                        <p:tgtEl>
                                          <p:spTgt spid="7172"/>
                                        </p:tgtEl>
                                      </p:cBhvr>
                                    </p:animEffect>
                                  </p:childTnLst>
                                </p:cTn>
                              </p:par>
                              <p:par>
                                <p:cTn id="11" presetID="10" presetClass="exit" presetSubtype="0" fill="hold" nodeType="withEffect">
                                  <p:stCondLst>
                                    <p:cond delay="0"/>
                                  </p:stCondLst>
                                  <p:childTnLst>
                                    <p:animEffect transition="out" filter="fade">
                                      <p:cBhvr>
                                        <p:cTn id="12" dur="500"/>
                                        <p:tgtEl>
                                          <p:spTgt spid="7170"/>
                                        </p:tgtEl>
                                      </p:cBhvr>
                                    </p:animEffect>
                                    <p:set>
                                      <p:cBhvr>
                                        <p:cTn id="13" dur="1" fill="hold">
                                          <p:stCondLst>
                                            <p:cond delay="499"/>
                                          </p:stCondLst>
                                        </p:cTn>
                                        <p:tgtEl>
                                          <p:spTgt spid="717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cave.com/wp/kqvP4Hn.pn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55826"/>
            <a:ext cx="12192000" cy="6913826"/>
          </a:xfrm>
          <a:prstGeom prst="rect">
            <a:avLst/>
          </a:prstGeom>
          <a:noFill/>
        </p:spPr>
      </p:pic>
      <p:sp>
        <p:nvSpPr>
          <p:cNvPr id="4" name="TextBox 3"/>
          <p:cNvSpPr txBox="1"/>
          <p:nvPr/>
        </p:nvSpPr>
        <p:spPr>
          <a:xfrm>
            <a:off x="0" y="739510"/>
            <a:ext cx="9883302" cy="369332"/>
          </a:xfrm>
          <a:prstGeom prst="rect">
            <a:avLst/>
          </a:prstGeom>
          <a:noFill/>
        </p:spPr>
        <p:txBody>
          <a:bodyPr wrap="square" rtlCol="0">
            <a:spAutoFit/>
          </a:bodyPr>
          <a:lstStyle/>
          <a:p>
            <a:endParaRPr lang="en-US" dirty="0">
              <a:solidFill>
                <a:schemeClr val="bg1"/>
              </a:solidFill>
            </a:endParaRPr>
          </a:p>
        </p:txBody>
      </p:sp>
      <p:sp>
        <p:nvSpPr>
          <p:cNvPr id="86" name="TextBox 85"/>
          <p:cNvSpPr txBox="1"/>
          <p:nvPr/>
        </p:nvSpPr>
        <p:spPr>
          <a:xfrm>
            <a:off x="0" y="4894"/>
            <a:ext cx="12192000" cy="830997"/>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Doctrinal Mastery</a:t>
            </a:r>
          </a:p>
        </p:txBody>
      </p:sp>
      <p:sp>
        <p:nvSpPr>
          <p:cNvPr id="2" name="Rectangle 1"/>
          <p:cNvSpPr/>
          <p:nvPr/>
        </p:nvSpPr>
        <p:spPr>
          <a:xfrm>
            <a:off x="4422531" y="1570507"/>
            <a:ext cx="7227641" cy="4031873"/>
          </a:xfrm>
          <a:prstGeom prst="rect">
            <a:avLst/>
          </a:prstGeom>
        </p:spPr>
        <p:txBody>
          <a:bodyPr wrap="square">
            <a:spAutoFit/>
          </a:bodyPr>
          <a:lstStyle/>
          <a:p>
            <a:pPr fontAlgn="base"/>
            <a:r>
              <a:rPr lang="en-US" sz="3200" dirty="0">
                <a:solidFill>
                  <a:schemeClr val="bg1"/>
                </a:solidFill>
              </a:rPr>
              <a:t>Behold, I will send you Elijah the prophet before the coming of the great and dreadful day of the </a:t>
            </a:r>
            <a:r>
              <a:rPr lang="en-US" sz="3200" cap="small" dirty="0">
                <a:solidFill>
                  <a:schemeClr val="bg1"/>
                </a:solidFill>
              </a:rPr>
              <a:t>Lord</a:t>
            </a:r>
            <a:r>
              <a:rPr lang="en-US" sz="3200" dirty="0">
                <a:solidFill>
                  <a:schemeClr val="bg1"/>
                </a:solidFill>
              </a:rPr>
              <a:t>:</a:t>
            </a:r>
          </a:p>
          <a:p>
            <a:pPr fontAlgn="base"/>
            <a:endParaRPr lang="en-US" sz="3200" dirty="0">
              <a:solidFill>
                <a:schemeClr val="bg1"/>
              </a:solidFill>
            </a:endParaRPr>
          </a:p>
          <a:p>
            <a:pPr fontAlgn="base"/>
            <a:r>
              <a:rPr lang="en-US" sz="3200" dirty="0">
                <a:solidFill>
                  <a:schemeClr val="bg1"/>
                </a:solidFill>
              </a:rPr>
              <a:t>And he shall turn the heart of the fathers to the children, and the heart of the children to their fathers, lest I come and smite the earth with a curse.</a:t>
            </a:r>
          </a:p>
        </p:txBody>
      </p:sp>
      <p:grpSp>
        <p:nvGrpSpPr>
          <p:cNvPr id="29" name="Group 28"/>
          <p:cNvGrpSpPr/>
          <p:nvPr/>
        </p:nvGrpSpPr>
        <p:grpSpPr>
          <a:xfrm>
            <a:off x="223627" y="1570507"/>
            <a:ext cx="2979879" cy="3770972"/>
            <a:chOff x="2819400" y="3657600"/>
            <a:chExt cx="1447800" cy="2121932"/>
          </a:xfrm>
        </p:grpSpPr>
        <p:sp>
          <p:nvSpPr>
            <p:cNvPr id="30" name="TextBox 29"/>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31" name="Rectangle 30"/>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Malachi 4:5-6</a:t>
              </a:r>
            </a:p>
          </p:txBody>
        </p:sp>
        <p:sp>
          <p:nvSpPr>
            <p:cNvPr id="34" name="Rectangle 33"/>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10480999" y="74310"/>
            <a:ext cx="1512346" cy="907408"/>
            <a:chOff x="2612570" y="4716754"/>
            <a:chExt cx="3048000" cy="1828800"/>
          </a:xfrm>
        </p:grpSpPr>
        <p:grpSp>
          <p:nvGrpSpPr>
            <p:cNvPr id="36" name="Group 35"/>
            <p:cNvGrpSpPr/>
            <p:nvPr/>
          </p:nvGrpSpPr>
          <p:grpSpPr>
            <a:xfrm>
              <a:off x="2612570" y="4716754"/>
              <a:ext cx="3048000" cy="1828800"/>
              <a:chOff x="3810000" y="4800600"/>
              <a:chExt cx="3048000" cy="1828800"/>
            </a:xfrm>
          </p:grpSpPr>
          <p:sp>
            <p:nvSpPr>
              <p:cNvPr id="47" name="Rounded Rectangle 46"/>
              <p:cNvSpPr/>
              <p:nvPr/>
            </p:nvSpPr>
            <p:spPr>
              <a:xfrm>
                <a:off x="3810000" y="4800600"/>
                <a:ext cx="3048000" cy="1828800"/>
              </a:xfrm>
              <a:prstGeom prst="roundRect">
                <a:avLst>
                  <a:gd name="adj" fmla="val 119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3924111" y="4901788"/>
                <a:ext cx="2788471" cy="1593412"/>
              </a:xfrm>
              <a:prstGeom prst="roundRect">
                <a:avLst>
                  <a:gd name="adj" fmla="val 1190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4247839" y="5132039"/>
                <a:ext cx="2210246" cy="1116362"/>
                <a:chOff x="4838927" y="2114535"/>
                <a:chExt cx="4585267" cy="2315949"/>
              </a:xfrm>
            </p:grpSpPr>
            <p:grpSp>
              <p:nvGrpSpPr>
                <p:cNvPr id="50" name="Group 49"/>
                <p:cNvGrpSpPr/>
                <p:nvPr/>
              </p:nvGrpSpPr>
              <p:grpSpPr>
                <a:xfrm>
                  <a:off x="4838927" y="2126252"/>
                  <a:ext cx="1308666" cy="2304232"/>
                  <a:chOff x="4838927" y="2126252"/>
                  <a:chExt cx="1308666" cy="2304232"/>
                </a:xfrm>
              </p:grpSpPr>
              <p:sp>
                <p:nvSpPr>
                  <p:cNvPr id="66" name="Left-Right Arrow 65"/>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Left-Right Arrow 66"/>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Left-Right Arrow 67"/>
                  <p:cNvSpPr/>
                  <p:nvPr/>
                </p:nvSpPr>
                <p:spPr>
                  <a:xfrm rot="16200000">
                    <a:off x="4501957" y="37129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Left-Right Arrow 68"/>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Left-Right Arrow 69"/>
                  <p:cNvSpPr/>
                  <p:nvPr/>
                </p:nvSpPr>
                <p:spPr>
                  <a:xfrm>
                    <a:off x="5030627" y="31734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 Arrow 70"/>
                  <p:cNvSpPr/>
                  <p:nvPr/>
                </p:nvSpPr>
                <p:spPr>
                  <a:xfrm>
                    <a:off x="5002698" y="212625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6805909" y="2114535"/>
                  <a:ext cx="1159599" cy="2293346"/>
                  <a:chOff x="4987994" y="2137138"/>
                  <a:chExt cx="1159599" cy="2293346"/>
                </a:xfrm>
              </p:grpSpPr>
              <p:sp>
                <p:nvSpPr>
                  <p:cNvPr id="61" name="Left-Right Arrow 60"/>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Right Arrow 61"/>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Left-Right Arrow 62"/>
                  <p:cNvSpPr/>
                  <p:nvPr/>
                </p:nvSpPr>
                <p:spPr>
                  <a:xfrm rot="10800000">
                    <a:off x="4987994" y="3212460"/>
                    <a:ext cx="967403" cy="233814"/>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Left-Right Arrow 63"/>
                  <p:cNvSpPr/>
                  <p:nvPr/>
                </p:nvSpPr>
                <p:spPr>
                  <a:xfrm rot="16200000">
                    <a:off x="5542255" y="26617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 Arrow 64"/>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Left-Right Arrow 51"/>
                <p:cNvSpPr/>
                <p:nvPr/>
              </p:nvSpPr>
              <p:spPr>
                <a:xfrm rot="16200000">
                  <a:off x="6208488" y="2902533"/>
                  <a:ext cx="298463" cy="243292"/>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Left-Right Arrow 52"/>
                <p:cNvSpPr/>
                <p:nvPr/>
              </p:nvSpPr>
              <p:spPr>
                <a:xfrm rot="16200000">
                  <a:off x="6219373" y="3348847"/>
                  <a:ext cx="298463" cy="243292"/>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p:cNvGrpSpPr/>
                <p:nvPr/>
              </p:nvGrpSpPr>
              <p:grpSpPr>
                <a:xfrm>
                  <a:off x="8115528" y="2125421"/>
                  <a:ext cx="1308666" cy="2293346"/>
                  <a:chOff x="4838927" y="2137138"/>
                  <a:chExt cx="1308666" cy="2293346"/>
                </a:xfrm>
              </p:grpSpPr>
              <p:sp>
                <p:nvSpPr>
                  <p:cNvPr id="55" name="Left-Right Arrow 54"/>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eft-Right Arrow 55"/>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Left-Right Arrow 56"/>
                  <p:cNvSpPr/>
                  <p:nvPr/>
                </p:nvSpPr>
                <p:spPr>
                  <a:xfrm rot="16200000">
                    <a:off x="4480186" y="369119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Left-Right Arrow 57"/>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Left-Right Arrow 58"/>
                  <p:cNvSpPr/>
                  <p:nvPr/>
                </p:nvSpPr>
                <p:spPr>
                  <a:xfrm rot="16200000">
                    <a:off x="5542255" y="26617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7" name="Group 36"/>
            <p:cNvGrpSpPr/>
            <p:nvPr/>
          </p:nvGrpSpPr>
          <p:grpSpPr>
            <a:xfrm>
              <a:off x="4942305" y="6198904"/>
              <a:ext cx="430371" cy="165665"/>
              <a:chOff x="6656229" y="2333163"/>
              <a:chExt cx="1393605" cy="536447"/>
            </a:xfrm>
          </p:grpSpPr>
          <p:sp>
            <p:nvSpPr>
              <p:cNvPr id="38" name="Left-Right Arrow 37"/>
              <p:cNvSpPr/>
              <p:nvPr/>
            </p:nvSpPr>
            <p:spPr>
              <a:xfrm rot="16200000">
                <a:off x="6479423" y="2580098"/>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Left-Right Arrow 38"/>
              <p:cNvSpPr/>
              <p:nvPr/>
            </p:nvSpPr>
            <p:spPr>
              <a:xfrm rot="10800000">
                <a:off x="6726776" y="2337677"/>
                <a:ext cx="466318" cy="65613"/>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Left-Right Arrow 39"/>
              <p:cNvSpPr/>
              <p:nvPr/>
            </p:nvSpPr>
            <p:spPr>
              <a:xfrm rot="16200000">
                <a:off x="6974130" y="2567863"/>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Left-Right Arrow 40"/>
              <p:cNvSpPr/>
              <p:nvPr/>
            </p:nvSpPr>
            <p:spPr>
              <a:xfrm rot="16200000">
                <a:off x="7189170" y="2546155"/>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Left-Right Arrow 41"/>
              <p:cNvSpPr/>
              <p:nvPr/>
            </p:nvSpPr>
            <p:spPr>
              <a:xfrm rot="16200000">
                <a:off x="7760322" y="2562216"/>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Left-Right Arrow 42"/>
              <p:cNvSpPr/>
              <p:nvPr/>
            </p:nvSpPr>
            <p:spPr>
              <a:xfrm rot="14187461">
                <a:off x="7472318" y="2436998"/>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Left-Right Arrow 44"/>
              <p:cNvSpPr/>
              <p:nvPr/>
            </p:nvSpPr>
            <p:spPr>
              <a:xfrm rot="18252302">
                <a:off x="7690003" y="2445693"/>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Left-Right Arrow 45"/>
              <p:cNvSpPr/>
              <p:nvPr/>
            </p:nvSpPr>
            <p:spPr>
              <a:xfrm rot="10800000">
                <a:off x="6788229" y="2560199"/>
                <a:ext cx="343402" cy="964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Right Arrow 2"/>
          <p:cNvSpPr/>
          <p:nvPr/>
        </p:nvSpPr>
        <p:spPr>
          <a:xfrm>
            <a:off x="3381931" y="3065172"/>
            <a:ext cx="1040600" cy="54091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89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250" fill="hold"/>
                                        <p:tgtEl>
                                          <p:spTgt spid="29"/>
                                        </p:tgtEl>
                                        <p:attrNameLst>
                                          <p:attrName>ppt_x</p:attrName>
                                        </p:attrNameLst>
                                      </p:cBhvr>
                                      <p:tavLst>
                                        <p:tav tm="0">
                                          <p:val>
                                            <p:strVal val="0-#ppt_w/2"/>
                                          </p:val>
                                        </p:tav>
                                        <p:tav tm="100000">
                                          <p:val>
                                            <p:strVal val="#ppt_x"/>
                                          </p:val>
                                        </p:tav>
                                      </p:tavLst>
                                    </p:anim>
                                    <p:anim calcmode="lin" valueType="num">
                                      <p:cBhvr additive="base">
                                        <p:cTn id="8" dur="125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0-#ppt_w/2"/>
                                          </p:val>
                                        </p:tav>
                                        <p:tav tm="100000">
                                          <p:val>
                                            <p:strVal val="#ppt_x"/>
                                          </p:val>
                                        </p:tav>
                                      </p:tavLst>
                                    </p:anim>
                                    <p:anim calcmode="lin" valueType="num">
                                      <p:cBhvr additive="base">
                                        <p:cTn id="12" dur="12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250" fill="hold"/>
                                        <p:tgtEl>
                                          <p:spTgt spid="2"/>
                                        </p:tgtEl>
                                        <p:attrNameLst>
                                          <p:attrName>ppt_x</p:attrName>
                                        </p:attrNameLst>
                                      </p:cBhvr>
                                      <p:tavLst>
                                        <p:tav tm="0">
                                          <p:val>
                                            <p:strVal val="0-#ppt_w/2"/>
                                          </p:val>
                                        </p:tav>
                                        <p:tav tm="100000">
                                          <p:val>
                                            <p:strVal val="#ppt_x"/>
                                          </p:val>
                                        </p:tav>
                                      </p:tavLst>
                                    </p:anim>
                                    <p:anim calcmode="lin" valueType="num">
                                      <p:cBhvr additive="base">
                                        <p:cTn id="16"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TotalTime>
  <Words>1704</Words>
  <Application>Microsoft Office PowerPoint</Application>
  <PresentationFormat>Widescreen</PresentationFormat>
  <Paragraphs>100</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Calibri Light</vt:lpstr>
      <vt:lpstr>Calibri</vt:lpstr>
      <vt:lpstr>Arial</vt:lpstr>
      <vt:lpstr>AR ESSENCE</vt:lpstr>
      <vt:lpstr>Comic Sans MS</vt:lpstr>
      <vt:lpstr>Colonna MT</vt:lpstr>
      <vt:lpstr>Britannic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46</cp:revision>
  <dcterms:created xsi:type="dcterms:W3CDTF">2016-05-02T12:24:41Z</dcterms:created>
  <dcterms:modified xsi:type="dcterms:W3CDTF">2020-11-17T00:52:40Z</dcterms:modified>
</cp:coreProperties>
</file>